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9"/>
  </p:notesMasterIdLst>
  <p:sldIdLst>
    <p:sldId id="257" r:id="rId2"/>
    <p:sldId id="258" r:id="rId3"/>
    <p:sldId id="259" r:id="rId4"/>
    <p:sldId id="323" r:id="rId5"/>
    <p:sldId id="260" r:id="rId6"/>
    <p:sldId id="261" r:id="rId7"/>
    <p:sldId id="262" r:id="rId8"/>
    <p:sldId id="263" r:id="rId9"/>
    <p:sldId id="335" r:id="rId10"/>
    <p:sldId id="264" r:id="rId11"/>
    <p:sldId id="265" r:id="rId12"/>
    <p:sldId id="325" r:id="rId13"/>
    <p:sldId id="266" r:id="rId14"/>
    <p:sldId id="267" r:id="rId15"/>
    <p:sldId id="326" r:id="rId16"/>
    <p:sldId id="324" r:id="rId17"/>
    <p:sldId id="269" r:id="rId18"/>
    <p:sldId id="270" r:id="rId19"/>
    <p:sldId id="272" r:id="rId20"/>
    <p:sldId id="273" r:id="rId21"/>
    <p:sldId id="274" r:id="rId22"/>
    <p:sldId id="275" r:id="rId23"/>
    <p:sldId id="276" r:id="rId24"/>
    <p:sldId id="277" r:id="rId25"/>
    <p:sldId id="278" r:id="rId26"/>
    <p:sldId id="279" r:id="rId27"/>
    <p:sldId id="280" r:id="rId28"/>
    <p:sldId id="281" r:id="rId29"/>
    <p:sldId id="327" r:id="rId30"/>
    <p:sldId id="282" r:id="rId31"/>
    <p:sldId id="336" r:id="rId32"/>
    <p:sldId id="283" r:id="rId33"/>
    <p:sldId id="284" r:id="rId34"/>
    <p:sldId id="285" r:id="rId35"/>
    <p:sldId id="286" r:id="rId36"/>
    <p:sldId id="287" r:id="rId37"/>
    <p:sldId id="328" r:id="rId38"/>
    <p:sldId id="288" r:id="rId39"/>
    <p:sldId id="289" r:id="rId40"/>
    <p:sldId id="290" r:id="rId41"/>
    <p:sldId id="291" r:id="rId42"/>
    <p:sldId id="292" r:id="rId43"/>
    <p:sldId id="293" r:id="rId44"/>
    <p:sldId id="331" r:id="rId45"/>
    <p:sldId id="294" r:id="rId46"/>
    <p:sldId id="295" r:id="rId47"/>
    <p:sldId id="296" r:id="rId48"/>
    <p:sldId id="297" r:id="rId49"/>
    <p:sldId id="299" r:id="rId50"/>
    <p:sldId id="313" r:id="rId51"/>
    <p:sldId id="332" r:id="rId52"/>
    <p:sldId id="300" r:id="rId53"/>
    <p:sldId id="301" r:id="rId54"/>
    <p:sldId id="302" r:id="rId55"/>
    <p:sldId id="333" r:id="rId56"/>
    <p:sldId id="303" r:id="rId57"/>
    <p:sldId id="304" r:id="rId58"/>
    <p:sldId id="305" r:id="rId59"/>
    <p:sldId id="320" r:id="rId60"/>
    <p:sldId id="306" r:id="rId61"/>
    <p:sldId id="337" r:id="rId62"/>
    <p:sldId id="322" r:id="rId63"/>
    <p:sldId id="307" r:id="rId64"/>
    <p:sldId id="321" r:id="rId65"/>
    <p:sldId id="308" r:id="rId66"/>
    <p:sldId id="309" r:id="rId67"/>
    <p:sldId id="310" r:id="rId68"/>
    <p:sldId id="334" r:id="rId69"/>
    <p:sldId id="311" r:id="rId70"/>
    <p:sldId id="330" r:id="rId71"/>
    <p:sldId id="312" r:id="rId72"/>
    <p:sldId id="314" r:id="rId73"/>
    <p:sldId id="315" r:id="rId74"/>
    <p:sldId id="316" r:id="rId75"/>
    <p:sldId id="329" r:id="rId76"/>
    <p:sldId id="317" r:id="rId77"/>
    <p:sldId id="318" r:id="rId7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4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image" Target="../media/image51.emf"/><Relationship Id="rId3" Type="http://schemas.openxmlformats.org/officeDocument/2006/relationships/image" Target="../media/image41.wmf"/><Relationship Id="rId7" Type="http://schemas.openxmlformats.org/officeDocument/2006/relationships/image" Target="../media/image45.wmf"/><Relationship Id="rId12" Type="http://schemas.openxmlformats.org/officeDocument/2006/relationships/image" Target="../media/image50.e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11" Type="http://schemas.openxmlformats.org/officeDocument/2006/relationships/image" Target="../media/image49.wmf"/><Relationship Id="rId5" Type="http://schemas.openxmlformats.org/officeDocument/2006/relationships/image" Target="../media/image43.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7.wmf"/><Relationship Id="rId5" Type="http://schemas.openxmlformats.org/officeDocument/2006/relationships/image" Target="../media/image2.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2.wmf"/><Relationship Id="rId1" Type="http://schemas.openxmlformats.org/officeDocument/2006/relationships/image" Target="../media/image63.wmf"/><Relationship Id="rId4"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3.png"/></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75D2C4-310E-4F88-8C91-C861938ECDA3}" type="datetimeFigureOut">
              <a:rPr lang="zh-CN" altLang="en-US" smtClean="0"/>
              <a:t>2018/2/26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7FC2BD-B533-45D5-8A27-8DC47AB53B66}" type="slidenum">
              <a:rPr lang="zh-CN" altLang="en-US" smtClean="0"/>
              <a:t>‹#›</a:t>
            </a:fld>
            <a:endParaRPr lang="zh-CN" altLang="en-US"/>
          </a:p>
        </p:txBody>
      </p:sp>
    </p:spTree>
    <p:extLst>
      <p:ext uri="{BB962C8B-B14F-4D97-AF65-F5344CB8AC3E}">
        <p14:creationId xmlns:p14="http://schemas.microsoft.com/office/powerpoint/2010/main" val="1371226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7FC2BD-B533-45D5-8A27-8DC47AB53B66}" type="slidenum">
              <a:rPr lang="zh-CN" altLang="en-US" smtClean="0"/>
              <a:t>14</a:t>
            </a:fld>
            <a:endParaRPr lang="zh-CN" altLang="en-US"/>
          </a:p>
        </p:txBody>
      </p:sp>
    </p:spTree>
    <p:extLst>
      <p:ext uri="{BB962C8B-B14F-4D97-AF65-F5344CB8AC3E}">
        <p14:creationId xmlns:p14="http://schemas.microsoft.com/office/powerpoint/2010/main" val="38778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DC8473E-2156-4BD3-B12C-A532D4C60BD9}" type="datetimeFigureOut">
              <a:rPr lang="zh-CN" altLang="en-US" smtClean="0"/>
              <a:t>2018/2/26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E7AAE-876D-4E02-BD45-3AE997D4F0A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DC8473E-2156-4BD3-B12C-A532D4C60BD9}" type="datetimeFigureOut">
              <a:rPr lang="zh-CN" altLang="en-US" smtClean="0"/>
              <a:t>2018/2/26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E7AAE-876D-4E02-BD45-3AE997D4F0A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DC8473E-2156-4BD3-B12C-A532D4C60BD9}" type="datetimeFigureOut">
              <a:rPr lang="zh-CN" altLang="en-US" smtClean="0"/>
              <a:t>2018/2/26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E7AAE-876D-4E02-BD45-3AE997D4F0A8}"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DC8473E-2156-4BD3-B12C-A532D4C60BD9}" type="datetimeFigureOut">
              <a:rPr lang="zh-CN" altLang="en-US" smtClean="0"/>
              <a:t>2018/2/26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E7AAE-876D-4E02-BD45-3AE997D4F0A8}"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DC8473E-2156-4BD3-B12C-A532D4C60BD9}" type="datetimeFigureOut">
              <a:rPr lang="zh-CN" altLang="en-US" smtClean="0"/>
              <a:t>2018/2/26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E7AAE-876D-4E02-BD45-3AE997D4F0A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DC8473E-2156-4BD3-B12C-A532D4C60BD9}" type="datetimeFigureOut">
              <a:rPr lang="zh-CN" altLang="en-US" smtClean="0"/>
              <a:t>2018/2/26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6E7AAE-876D-4E02-BD45-3AE997D4F0A8}"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DC8473E-2156-4BD3-B12C-A532D4C60BD9}" type="datetimeFigureOut">
              <a:rPr lang="zh-CN" altLang="en-US" smtClean="0"/>
              <a:t>2018/2/26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66E7AAE-876D-4E02-BD45-3AE997D4F0A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DC8473E-2156-4BD3-B12C-A532D4C60BD9}" type="datetimeFigureOut">
              <a:rPr lang="zh-CN" altLang="en-US" smtClean="0"/>
              <a:t>2018/2/26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66E7AAE-876D-4E02-BD45-3AE997D4F0A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DC8473E-2156-4BD3-B12C-A532D4C60BD9}" type="datetimeFigureOut">
              <a:rPr lang="zh-CN" altLang="en-US" smtClean="0"/>
              <a:t>2018/2/26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66E7AAE-876D-4E02-BD45-3AE997D4F0A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DC8473E-2156-4BD3-B12C-A532D4C60BD9}" type="datetimeFigureOut">
              <a:rPr lang="zh-CN" altLang="en-US" smtClean="0"/>
              <a:t>2018/2/26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6E7AAE-876D-4E02-BD45-3AE997D4F0A8}"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C8473E-2156-4BD3-B12C-A532D4C60BD9}" type="datetimeFigureOut">
              <a:rPr lang="zh-CN" altLang="en-US" smtClean="0"/>
              <a:t>2018/2/26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6E7AAE-876D-4E02-BD45-3AE997D4F0A8}"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DC8473E-2156-4BD3-B12C-A532D4C60BD9}" type="datetimeFigureOut">
              <a:rPr lang="zh-CN" altLang="en-US" smtClean="0"/>
              <a:t>2018/2/26</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66E7AAE-876D-4E02-BD45-3AE997D4F0A8}"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9.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5.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6.bin"/></Relationships>
</file>

<file path=ppt/slides/_rels/slide36.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3.bin"/><Relationship Id="rId18" Type="http://schemas.openxmlformats.org/officeDocument/2006/relationships/image" Target="../media/image46.emf"/><Relationship Id="rId26" Type="http://schemas.openxmlformats.org/officeDocument/2006/relationships/image" Target="../media/image50.emf"/><Relationship Id="rId3" Type="http://schemas.openxmlformats.org/officeDocument/2006/relationships/oleObject" Target="../embeddings/oleObject38.bin"/><Relationship Id="rId21" Type="http://schemas.openxmlformats.org/officeDocument/2006/relationships/oleObject" Target="../embeddings/oleObject47.bin"/><Relationship Id="rId7" Type="http://schemas.openxmlformats.org/officeDocument/2006/relationships/oleObject" Target="../embeddings/oleObject40.bin"/><Relationship Id="rId12" Type="http://schemas.openxmlformats.org/officeDocument/2006/relationships/image" Target="../media/image43.wmf"/><Relationship Id="rId17" Type="http://schemas.openxmlformats.org/officeDocument/2006/relationships/oleObject" Target="../embeddings/oleObject45.bin"/><Relationship Id="rId25" Type="http://schemas.openxmlformats.org/officeDocument/2006/relationships/oleObject" Target="../embeddings/oleObject49.bin"/><Relationship Id="rId2" Type="http://schemas.openxmlformats.org/officeDocument/2006/relationships/slideLayout" Target="../slideLayouts/slideLayout7.xml"/><Relationship Id="rId16" Type="http://schemas.openxmlformats.org/officeDocument/2006/relationships/image" Target="../media/image45.wmf"/><Relationship Id="rId20" Type="http://schemas.openxmlformats.org/officeDocument/2006/relationships/image" Target="../media/image47.wmf"/><Relationship Id="rId1" Type="http://schemas.openxmlformats.org/officeDocument/2006/relationships/vmlDrawing" Target="../drawings/vmlDrawing16.vml"/><Relationship Id="rId6" Type="http://schemas.openxmlformats.org/officeDocument/2006/relationships/image" Target="../media/image40.wmf"/><Relationship Id="rId11" Type="http://schemas.openxmlformats.org/officeDocument/2006/relationships/oleObject" Target="../embeddings/oleObject42.bin"/><Relationship Id="rId24" Type="http://schemas.openxmlformats.org/officeDocument/2006/relationships/image" Target="../media/image49.wmf"/><Relationship Id="rId5" Type="http://schemas.openxmlformats.org/officeDocument/2006/relationships/oleObject" Target="../embeddings/oleObject39.bin"/><Relationship Id="rId15" Type="http://schemas.openxmlformats.org/officeDocument/2006/relationships/oleObject" Target="../embeddings/oleObject44.bin"/><Relationship Id="rId23" Type="http://schemas.openxmlformats.org/officeDocument/2006/relationships/oleObject" Target="../embeddings/oleObject48.bin"/><Relationship Id="rId28" Type="http://schemas.openxmlformats.org/officeDocument/2006/relationships/image" Target="../media/image51.emf"/><Relationship Id="rId10" Type="http://schemas.openxmlformats.org/officeDocument/2006/relationships/image" Target="../media/image42.wmf"/><Relationship Id="rId19" Type="http://schemas.openxmlformats.org/officeDocument/2006/relationships/oleObject" Target="../embeddings/oleObject46.bin"/><Relationship Id="rId4" Type="http://schemas.openxmlformats.org/officeDocument/2006/relationships/image" Target="../media/image39.wmf"/><Relationship Id="rId9" Type="http://schemas.openxmlformats.org/officeDocument/2006/relationships/oleObject" Target="../embeddings/oleObject41.bin"/><Relationship Id="rId14" Type="http://schemas.openxmlformats.org/officeDocument/2006/relationships/image" Target="../media/image44.wmf"/><Relationship Id="rId22" Type="http://schemas.openxmlformats.org/officeDocument/2006/relationships/image" Target="../media/image48.wmf"/><Relationship Id="rId27" Type="http://schemas.openxmlformats.org/officeDocument/2006/relationships/oleObject" Target="../embeddings/oleObject50.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2.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5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5.wmf"/><Relationship Id="rId5" Type="http://schemas.openxmlformats.org/officeDocument/2006/relationships/oleObject" Target="../embeddings/oleObject54.bin"/><Relationship Id="rId4" Type="http://schemas.openxmlformats.org/officeDocument/2006/relationships/image" Target="../media/image5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6.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8.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8.bin"/><Relationship Id="rId14" Type="http://schemas.openxmlformats.org/officeDocument/2006/relationships/image" Target="../media/image6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2.wmf"/><Relationship Id="rId5" Type="http://schemas.openxmlformats.org/officeDocument/2006/relationships/oleObject" Target="../embeddings/oleObject62.bin"/><Relationship Id="rId10" Type="http://schemas.openxmlformats.org/officeDocument/2006/relationships/image" Target="../media/image65.wmf"/><Relationship Id="rId4" Type="http://schemas.openxmlformats.org/officeDocument/2006/relationships/image" Target="../media/image63.wmf"/><Relationship Id="rId9" Type="http://schemas.openxmlformats.org/officeDocument/2006/relationships/oleObject" Target="../embeddings/oleObject64.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7.wmf"/><Relationship Id="rId5" Type="http://schemas.openxmlformats.org/officeDocument/2006/relationships/oleObject" Target="../embeddings/oleObject66.bin"/><Relationship Id="rId4" Type="http://schemas.openxmlformats.org/officeDocument/2006/relationships/image" Target="../media/image66.wmf"/></Relationships>
</file>

<file path=ppt/slides/_rels/slide52.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9.wmf"/><Relationship Id="rId5" Type="http://schemas.openxmlformats.org/officeDocument/2006/relationships/oleObject" Target="../embeddings/oleObject68.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70.bin"/></Relationships>
</file>

<file path=ppt/slides/_rels/slide53.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3.wmf"/><Relationship Id="rId5" Type="http://schemas.openxmlformats.org/officeDocument/2006/relationships/oleObject" Target="../embeddings/oleObject72.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74.bin"/></Relationships>
</file>

<file path=ppt/slides/_rels/slide54.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77.wmf"/><Relationship Id="rId5" Type="http://schemas.openxmlformats.org/officeDocument/2006/relationships/oleObject" Target="../embeddings/oleObject76.bin"/><Relationship Id="rId4" Type="http://schemas.openxmlformats.org/officeDocument/2006/relationships/image" Target="../media/image76.wmf"/></Relationships>
</file>

<file path=ppt/slides/_rels/slide5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7.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80.wmf"/></Relationships>
</file>

<file path=ppt/slides/_rels/slide6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79.png"/><Relationship Id="rId5" Type="http://schemas.openxmlformats.org/officeDocument/2006/relationships/image" Target="../media/image81.png"/><Relationship Id="rId4" Type="http://schemas.openxmlformats.org/officeDocument/2006/relationships/image" Target="../media/image8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8.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85.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3.bin"/></Relationships>
</file>

<file path=ppt/slides/_rels/slide68.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90.wmf"/><Relationship Id="rId5" Type="http://schemas.openxmlformats.org/officeDocument/2006/relationships/oleObject" Target="../embeddings/oleObject86.bin"/><Relationship Id="rId4" Type="http://schemas.openxmlformats.org/officeDocument/2006/relationships/image" Target="../media/image89.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93.emf"/><Relationship Id="rId5" Type="http://schemas.openxmlformats.org/officeDocument/2006/relationships/oleObject" Target="../embeddings/oleObject89.bin"/><Relationship Id="rId4" Type="http://schemas.openxmlformats.org/officeDocument/2006/relationships/image" Target="../media/image92.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95.emf"/><Relationship Id="rId5" Type="http://schemas.openxmlformats.org/officeDocument/2006/relationships/oleObject" Target="../embeddings/oleObject91.bin"/><Relationship Id="rId4" Type="http://schemas.openxmlformats.org/officeDocument/2006/relationships/image" Target="../media/image94.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97.emf"/><Relationship Id="rId5" Type="http://schemas.openxmlformats.org/officeDocument/2006/relationships/oleObject" Target="../embeddings/oleObject93.bin"/><Relationship Id="rId4" Type="http://schemas.openxmlformats.org/officeDocument/2006/relationships/image" Target="../media/image96.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ChangeArrowheads="1"/>
          </p:cNvSpPr>
          <p:nvPr/>
        </p:nvSpPr>
        <p:spPr bwMode="auto">
          <a:xfrm>
            <a:off x="655638" y="2341563"/>
            <a:ext cx="7927975"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zh-CN" altLang="en-US" dirty="0">
                <a:solidFill>
                  <a:schemeClr val="tx2"/>
                </a:solidFill>
                <a:latin typeface="Times New Roman" pitchFamily="18" charset="0"/>
                <a:ea typeface="黑体" pitchFamily="49" charset="-122"/>
              </a:rPr>
              <a:t>一、单链反应的特征</a:t>
            </a:r>
          </a:p>
          <a:p>
            <a:pPr eaLnBrk="0" hangingPunct="0">
              <a:spcBef>
                <a:spcPct val="50000"/>
              </a:spcBef>
              <a:buClrTx/>
              <a:buSzTx/>
              <a:buFontTx/>
              <a:buNone/>
            </a:pPr>
            <a:r>
              <a:rPr kumimoji="1" lang="zh-CN" altLang="en-US" dirty="0">
                <a:solidFill>
                  <a:schemeClr val="tx2"/>
                </a:solidFill>
                <a:latin typeface="Times New Roman" pitchFamily="18" charset="0"/>
                <a:ea typeface="黑体" pitchFamily="49" charset="-122"/>
              </a:rPr>
              <a:t>二、由单链反应的机理推导反应速率方程</a:t>
            </a:r>
          </a:p>
          <a:p>
            <a:pPr eaLnBrk="0" hangingPunct="0">
              <a:spcBef>
                <a:spcPct val="50000"/>
              </a:spcBef>
              <a:buClrTx/>
              <a:buSzTx/>
              <a:buFontTx/>
              <a:buNone/>
            </a:pPr>
            <a:r>
              <a:rPr kumimoji="1" lang="zh-CN" altLang="en-US" dirty="0">
                <a:solidFill>
                  <a:schemeClr val="tx2"/>
                </a:solidFill>
                <a:latin typeface="Times New Roman" pitchFamily="18" charset="0"/>
                <a:ea typeface="黑体" pitchFamily="49" charset="-122"/>
              </a:rPr>
              <a:t>三、支链反应与爆炸界限</a:t>
            </a:r>
          </a:p>
        </p:txBody>
      </p:sp>
      <p:sp>
        <p:nvSpPr>
          <p:cNvPr id="4099" name="Text Box 6"/>
          <p:cNvSpPr txBox="1">
            <a:spLocks noChangeArrowheads="1"/>
          </p:cNvSpPr>
          <p:nvPr/>
        </p:nvSpPr>
        <p:spPr bwMode="auto">
          <a:xfrm>
            <a:off x="637999" y="809625"/>
            <a:ext cx="7777163" cy="823913"/>
          </a:xfrm>
          <a:prstGeom prst="rect">
            <a:avLst/>
          </a:prstGeom>
          <a:solidFill>
            <a:schemeClr val="accent5"/>
          </a:solidFill>
          <a:ln>
            <a:noFill/>
          </a:ln>
          <a:effectLst>
            <a:outerShdw dist="107763" dir="8100000" algn="ctr" rotWithShape="0">
              <a:schemeClr val="bg2"/>
            </a:outerShdw>
          </a:effectLs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lnSpc>
                <a:spcPct val="150000"/>
              </a:lnSpc>
              <a:spcBef>
                <a:spcPct val="50000"/>
              </a:spcBef>
              <a:buClrTx/>
              <a:buSzTx/>
              <a:buFontTx/>
              <a:buNone/>
            </a:pPr>
            <a:r>
              <a:rPr lang="en-US" altLang="zh-CN">
                <a:solidFill>
                  <a:srgbClr val="000000"/>
                </a:solidFill>
                <a:latin typeface="Arial" pitchFamily="34" charset="0"/>
                <a:ea typeface="黑体" pitchFamily="49" charset="-122"/>
              </a:rPr>
              <a:t>§9-7  </a:t>
            </a:r>
            <a:r>
              <a:rPr lang="zh-CN" altLang="en-US">
                <a:solidFill>
                  <a:srgbClr val="000000"/>
                </a:solidFill>
                <a:latin typeface="Arial" pitchFamily="34" charset="0"/>
                <a:ea typeface="黑体" pitchFamily="49" charset="-122"/>
              </a:rPr>
              <a:t>　链反应</a:t>
            </a:r>
          </a:p>
        </p:txBody>
      </p:sp>
    </p:spTree>
    <p:extLst>
      <p:ext uri="{BB962C8B-B14F-4D97-AF65-F5344CB8AC3E}">
        <p14:creationId xmlns:p14="http://schemas.microsoft.com/office/powerpoint/2010/main" val="2480844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366713" y="365125"/>
            <a:ext cx="4926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zh-CN" altLang="en-US" sz="2800">
                <a:solidFill>
                  <a:schemeClr val="tx2"/>
                </a:solidFill>
                <a:latin typeface="Times New Roman" pitchFamily="18" charset="0"/>
                <a:ea typeface="黑体" pitchFamily="49" charset="-122"/>
              </a:rPr>
              <a:t>三、支链反应与爆炸界限</a:t>
            </a:r>
          </a:p>
        </p:txBody>
      </p:sp>
      <p:grpSp>
        <p:nvGrpSpPr>
          <p:cNvPr id="2" name="Group 5"/>
          <p:cNvGrpSpPr>
            <a:grpSpLocks/>
          </p:cNvGrpSpPr>
          <p:nvPr/>
        </p:nvGrpSpPr>
        <p:grpSpPr bwMode="auto">
          <a:xfrm>
            <a:off x="2357438" y="2854325"/>
            <a:ext cx="4343400" cy="2743200"/>
            <a:chOff x="1248" y="1872"/>
            <a:chExt cx="2736" cy="1728"/>
          </a:xfrm>
        </p:grpSpPr>
        <p:grpSp>
          <p:nvGrpSpPr>
            <p:cNvPr id="11270" name="Group 6"/>
            <p:cNvGrpSpPr>
              <a:grpSpLocks/>
            </p:cNvGrpSpPr>
            <p:nvPr/>
          </p:nvGrpSpPr>
          <p:grpSpPr bwMode="auto">
            <a:xfrm>
              <a:off x="1248" y="1968"/>
              <a:ext cx="2304" cy="1392"/>
              <a:chOff x="480" y="2112"/>
              <a:chExt cx="2304" cy="1392"/>
            </a:xfrm>
          </p:grpSpPr>
          <p:sp>
            <p:nvSpPr>
              <p:cNvPr id="11283" name="Line 7"/>
              <p:cNvSpPr>
                <a:spLocks noChangeShapeType="1"/>
              </p:cNvSpPr>
              <p:nvPr/>
            </p:nvSpPr>
            <p:spPr bwMode="auto">
              <a:xfrm>
                <a:off x="480" y="2736"/>
                <a:ext cx="52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Line 8"/>
              <p:cNvSpPr>
                <a:spLocks noChangeShapeType="1"/>
              </p:cNvSpPr>
              <p:nvPr/>
            </p:nvSpPr>
            <p:spPr bwMode="auto">
              <a:xfrm flipV="1">
                <a:off x="1008" y="2448"/>
                <a:ext cx="480" cy="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5" name="Line 9"/>
              <p:cNvSpPr>
                <a:spLocks noChangeShapeType="1"/>
              </p:cNvSpPr>
              <p:nvPr/>
            </p:nvSpPr>
            <p:spPr bwMode="auto">
              <a:xfrm>
                <a:off x="1008" y="2736"/>
                <a:ext cx="480" cy="1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10"/>
              <p:cNvSpPr>
                <a:spLocks noChangeShapeType="1"/>
              </p:cNvSpPr>
              <p:nvPr/>
            </p:nvSpPr>
            <p:spPr bwMode="auto">
              <a:xfrm flipV="1">
                <a:off x="1488" y="2640"/>
                <a:ext cx="384" cy="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Line 11"/>
              <p:cNvSpPr>
                <a:spLocks noChangeShapeType="1"/>
              </p:cNvSpPr>
              <p:nvPr/>
            </p:nvSpPr>
            <p:spPr bwMode="auto">
              <a:xfrm>
                <a:off x="1488" y="2928"/>
                <a:ext cx="384"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Line 12"/>
              <p:cNvSpPr>
                <a:spLocks noChangeShapeType="1"/>
              </p:cNvSpPr>
              <p:nvPr/>
            </p:nvSpPr>
            <p:spPr bwMode="auto">
              <a:xfrm flipV="1">
                <a:off x="1872" y="2928"/>
                <a:ext cx="432"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13"/>
              <p:cNvSpPr>
                <a:spLocks noChangeShapeType="1"/>
              </p:cNvSpPr>
              <p:nvPr/>
            </p:nvSpPr>
            <p:spPr bwMode="auto">
              <a:xfrm>
                <a:off x="1872" y="3168"/>
                <a:ext cx="432" cy="3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14"/>
              <p:cNvSpPr>
                <a:spLocks noChangeShapeType="1"/>
              </p:cNvSpPr>
              <p:nvPr/>
            </p:nvSpPr>
            <p:spPr bwMode="auto">
              <a:xfrm flipV="1">
                <a:off x="1872" y="2256"/>
                <a:ext cx="96" cy="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15"/>
              <p:cNvSpPr>
                <a:spLocks noChangeShapeType="1"/>
              </p:cNvSpPr>
              <p:nvPr/>
            </p:nvSpPr>
            <p:spPr bwMode="auto">
              <a:xfrm>
                <a:off x="1872" y="2640"/>
                <a:ext cx="432"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2" name="Line 16"/>
              <p:cNvSpPr>
                <a:spLocks noChangeShapeType="1"/>
              </p:cNvSpPr>
              <p:nvPr/>
            </p:nvSpPr>
            <p:spPr bwMode="auto">
              <a:xfrm flipV="1">
                <a:off x="1488" y="2112"/>
                <a:ext cx="192" cy="3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Line 17"/>
              <p:cNvSpPr>
                <a:spLocks noChangeShapeType="1"/>
              </p:cNvSpPr>
              <p:nvPr/>
            </p:nvSpPr>
            <p:spPr bwMode="auto">
              <a:xfrm>
                <a:off x="1488" y="2448"/>
                <a:ext cx="288"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Line 18"/>
              <p:cNvSpPr>
                <a:spLocks noChangeShapeType="1"/>
              </p:cNvSpPr>
              <p:nvPr/>
            </p:nvSpPr>
            <p:spPr bwMode="auto">
              <a:xfrm flipV="1">
                <a:off x="2304" y="2400"/>
                <a:ext cx="432" cy="33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Line 19"/>
              <p:cNvSpPr>
                <a:spLocks noChangeShapeType="1"/>
              </p:cNvSpPr>
              <p:nvPr/>
            </p:nvSpPr>
            <p:spPr bwMode="auto">
              <a:xfrm>
                <a:off x="2304" y="2736"/>
                <a:ext cx="480" cy="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6" name="Oval 20"/>
              <p:cNvSpPr>
                <a:spLocks noChangeArrowheads="1"/>
              </p:cNvSpPr>
              <p:nvPr/>
            </p:nvSpPr>
            <p:spPr bwMode="auto">
              <a:xfrm>
                <a:off x="720" y="2688"/>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297" name="Oval 21"/>
              <p:cNvSpPr>
                <a:spLocks noChangeArrowheads="1"/>
              </p:cNvSpPr>
              <p:nvPr/>
            </p:nvSpPr>
            <p:spPr bwMode="auto">
              <a:xfrm>
                <a:off x="1200" y="2544"/>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298" name="Oval 22"/>
              <p:cNvSpPr>
                <a:spLocks noChangeArrowheads="1"/>
              </p:cNvSpPr>
              <p:nvPr/>
            </p:nvSpPr>
            <p:spPr bwMode="auto">
              <a:xfrm>
                <a:off x="1200" y="2784"/>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299" name="Oval 23"/>
              <p:cNvSpPr>
                <a:spLocks noChangeArrowheads="1"/>
              </p:cNvSpPr>
              <p:nvPr/>
            </p:nvSpPr>
            <p:spPr bwMode="auto">
              <a:xfrm>
                <a:off x="1536" y="2208"/>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300" name="Oval 24"/>
              <p:cNvSpPr>
                <a:spLocks noChangeArrowheads="1"/>
              </p:cNvSpPr>
              <p:nvPr/>
            </p:nvSpPr>
            <p:spPr bwMode="auto">
              <a:xfrm>
                <a:off x="1632" y="2448"/>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301" name="Oval 25"/>
              <p:cNvSpPr>
                <a:spLocks noChangeArrowheads="1"/>
              </p:cNvSpPr>
              <p:nvPr/>
            </p:nvSpPr>
            <p:spPr bwMode="auto">
              <a:xfrm>
                <a:off x="1872" y="2400"/>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302" name="Oval 26"/>
              <p:cNvSpPr>
                <a:spLocks noChangeArrowheads="1"/>
              </p:cNvSpPr>
              <p:nvPr/>
            </p:nvSpPr>
            <p:spPr bwMode="auto">
              <a:xfrm>
                <a:off x="2064" y="2640"/>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303" name="Oval 27"/>
              <p:cNvSpPr>
                <a:spLocks noChangeArrowheads="1"/>
              </p:cNvSpPr>
              <p:nvPr/>
            </p:nvSpPr>
            <p:spPr bwMode="auto">
              <a:xfrm>
                <a:off x="2496" y="2496"/>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304" name="Oval 28"/>
              <p:cNvSpPr>
                <a:spLocks noChangeArrowheads="1"/>
              </p:cNvSpPr>
              <p:nvPr/>
            </p:nvSpPr>
            <p:spPr bwMode="auto">
              <a:xfrm>
                <a:off x="2544" y="2832"/>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305" name="Oval 29"/>
              <p:cNvSpPr>
                <a:spLocks noChangeArrowheads="1"/>
              </p:cNvSpPr>
              <p:nvPr/>
            </p:nvSpPr>
            <p:spPr bwMode="auto">
              <a:xfrm>
                <a:off x="1632" y="2736"/>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306" name="Oval 30"/>
              <p:cNvSpPr>
                <a:spLocks noChangeArrowheads="1"/>
              </p:cNvSpPr>
              <p:nvPr/>
            </p:nvSpPr>
            <p:spPr bwMode="auto">
              <a:xfrm>
                <a:off x="2064" y="2976"/>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307" name="Oval 31"/>
              <p:cNvSpPr>
                <a:spLocks noChangeArrowheads="1"/>
              </p:cNvSpPr>
              <p:nvPr/>
            </p:nvSpPr>
            <p:spPr bwMode="auto">
              <a:xfrm>
                <a:off x="1632" y="3024"/>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308" name="Oval 32"/>
              <p:cNvSpPr>
                <a:spLocks noChangeArrowheads="1"/>
              </p:cNvSpPr>
              <p:nvPr/>
            </p:nvSpPr>
            <p:spPr bwMode="auto">
              <a:xfrm>
                <a:off x="1968" y="3216"/>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grpSp>
        <p:sp>
          <p:nvSpPr>
            <p:cNvPr id="11271" name="Line 33"/>
            <p:cNvSpPr>
              <a:spLocks noChangeShapeType="1"/>
            </p:cNvSpPr>
            <p:nvPr/>
          </p:nvSpPr>
          <p:spPr bwMode="auto">
            <a:xfrm flipV="1">
              <a:off x="3072" y="3168"/>
              <a:ext cx="336" cy="19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Line 34"/>
            <p:cNvSpPr>
              <a:spLocks noChangeShapeType="1"/>
            </p:cNvSpPr>
            <p:nvPr/>
          </p:nvSpPr>
          <p:spPr bwMode="auto">
            <a:xfrm>
              <a:off x="3072" y="3360"/>
              <a:ext cx="288"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3" name="Line 35"/>
            <p:cNvSpPr>
              <a:spLocks noChangeShapeType="1"/>
            </p:cNvSpPr>
            <p:nvPr/>
          </p:nvSpPr>
          <p:spPr bwMode="auto">
            <a:xfrm flipV="1">
              <a:off x="3552" y="2640"/>
              <a:ext cx="432"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4" name="Line 36"/>
            <p:cNvSpPr>
              <a:spLocks noChangeShapeType="1"/>
            </p:cNvSpPr>
            <p:nvPr/>
          </p:nvSpPr>
          <p:spPr bwMode="auto">
            <a:xfrm>
              <a:off x="3552" y="2880"/>
              <a:ext cx="384"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Line 37"/>
            <p:cNvSpPr>
              <a:spLocks noChangeShapeType="1"/>
            </p:cNvSpPr>
            <p:nvPr/>
          </p:nvSpPr>
          <p:spPr bwMode="auto">
            <a:xfrm flipV="1">
              <a:off x="3504" y="1872"/>
              <a:ext cx="96" cy="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38"/>
            <p:cNvSpPr>
              <a:spLocks noChangeShapeType="1"/>
            </p:cNvSpPr>
            <p:nvPr/>
          </p:nvSpPr>
          <p:spPr bwMode="auto">
            <a:xfrm>
              <a:off x="3504" y="2256"/>
              <a:ext cx="432" cy="96"/>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7" name="Oval 39"/>
            <p:cNvSpPr>
              <a:spLocks noChangeArrowheads="1"/>
            </p:cNvSpPr>
            <p:nvPr/>
          </p:nvSpPr>
          <p:spPr bwMode="auto">
            <a:xfrm>
              <a:off x="3504" y="2016"/>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278" name="Oval 40"/>
            <p:cNvSpPr>
              <a:spLocks noChangeArrowheads="1"/>
            </p:cNvSpPr>
            <p:nvPr/>
          </p:nvSpPr>
          <p:spPr bwMode="auto">
            <a:xfrm>
              <a:off x="3696" y="2256"/>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279" name="Oval 41"/>
            <p:cNvSpPr>
              <a:spLocks noChangeArrowheads="1"/>
            </p:cNvSpPr>
            <p:nvPr/>
          </p:nvSpPr>
          <p:spPr bwMode="auto">
            <a:xfrm>
              <a:off x="3744" y="2688"/>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280" name="Oval 42"/>
            <p:cNvSpPr>
              <a:spLocks noChangeArrowheads="1"/>
            </p:cNvSpPr>
            <p:nvPr/>
          </p:nvSpPr>
          <p:spPr bwMode="auto">
            <a:xfrm>
              <a:off x="3168" y="3456"/>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281" name="Oval 43"/>
            <p:cNvSpPr>
              <a:spLocks noChangeArrowheads="1"/>
            </p:cNvSpPr>
            <p:nvPr/>
          </p:nvSpPr>
          <p:spPr bwMode="auto">
            <a:xfrm>
              <a:off x="3216" y="3216"/>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1282" name="Oval 44"/>
            <p:cNvSpPr>
              <a:spLocks noChangeArrowheads="1"/>
            </p:cNvSpPr>
            <p:nvPr/>
          </p:nvSpPr>
          <p:spPr bwMode="auto">
            <a:xfrm>
              <a:off x="3744" y="2976"/>
              <a:ext cx="96" cy="96"/>
            </a:xfrm>
            <a:prstGeom prst="ellipse">
              <a:avLst/>
            </a:prstGeom>
            <a:solidFill>
              <a:schemeClr val="tx2"/>
            </a:solidFill>
            <a:ln w="38100">
              <a:solidFill>
                <a:srgbClr val="FF0000"/>
              </a:solidFill>
              <a:round/>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grpSp>
      <p:sp>
        <p:nvSpPr>
          <p:cNvPr id="581677" name="Rectangle 45"/>
          <p:cNvSpPr>
            <a:spLocks noChangeArrowheads="1"/>
          </p:cNvSpPr>
          <p:nvPr/>
        </p:nvSpPr>
        <p:spPr bwMode="auto">
          <a:xfrm>
            <a:off x="379413" y="1214438"/>
            <a:ext cx="8447087"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en-US" altLang="zh-CN" sz="2800" dirty="0">
                <a:solidFill>
                  <a:schemeClr val="tx2"/>
                </a:solidFill>
                <a:latin typeface="Times New Roman" pitchFamily="18" charset="0"/>
                <a:ea typeface="黑体" pitchFamily="49" charset="-122"/>
              </a:rPr>
              <a:t>1. </a:t>
            </a:r>
            <a:r>
              <a:rPr kumimoji="1" lang="zh-CN" altLang="en-US" sz="2800" dirty="0">
                <a:solidFill>
                  <a:schemeClr val="tx2"/>
                </a:solidFill>
                <a:latin typeface="Times New Roman" pitchFamily="18" charset="0"/>
                <a:ea typeface="黑体" pitchFamily="49" charset="-122"/>
              </a:rPr>
              <a:t>支链反应：</a:t>
            </a:r>
            <a:r>
              <a:rPr kumimoji="1" lang="zh-CN" altLang="en-US" sz="2800" dirty="0">
                <a:latin typeface="Times New Roman" pitchFamily="18" charset="0"/>
                <a:ea typeface="黑体" pitchFamily="49" charset="-122"/>
              </a:rPr>
              <a:t>在链传递中，消耗</a:t>
            </a:r>
            <a:r>
              <a:rPr kumimoji="1" lang="zh-CN" altLang="en-US" sz="2800" dirty="0">
                <a:solidFill>
                  <a:schemeClr val="tx2"/>
                </a:solidFill>
                <a:latin typeface="Times New Roman" pitchFamily="18" charset="0"/>
                <a:ea typeface="黑体" pitchFamily="49" charset="-122"/>
              </a:rPr>
              <a:t>一个</a:t>
            </a:r>
            <a:r>
              <a:rPr kumimoji="1" lang="zh-CN" altLang="en-US" sz="2800" dirty="0">
                <a:latin typeface="Times New Roman" pitchFamily="18" charset="0"/>
                <a:ea typeface="黑体" pitchFamily="49" charset="-122"/>
              </a:rPr>
              <a:t>链的传递物的同</a:t>
            </a:r>
          </a:p>
          <a:p>
            <a:pPr eaLnBrk="0" hangingPunct="0">
              <a:spcBef>
                <a:spcPct val="50000"/>
              </a:spcBef>
              <a:buClrTx/>
              <a:buSzTx/>
              <a:buFontTx/>
              <a:buNone/>
            </a:pPr>
            <a:r>
              <a:rPr kumimoji="1" lang="zh-CN" altLang="en-US" sz="2800" dirty="0">
                <a:latin typeface="Times New Roman" pitchFamily="18" charset="0"/>
                <a:ea typeface="黑体" pitchFamily="49" charset="-122"/>
              </a:rPr>
              <a:t>　　　　　    </a:t>
            </a:r>
            <a:r>
              <a:rPr kumimoji="1" lang="zh-CN" altLang="en-US" sz="2800" dirty="0" smtClean="0">
                <a:latin typeface="Times New Roman" pitchFamily="18" charset="0"/>
                <a:ea typeface="黑体" pitchFamily="49" charset="-122"/>
              </a:rPr>
              <a:t>时产生</a:t>
            </a:r>
            <a:r>
              <a:rPr kumimoji="1" lang="zh-CN" altLang="en-US" sz="2800" dirty="0">
                <a:solidFill>
                  <a:schemeClr val="tx2"/>
                </a:solidFill>
                <a:latin typeface="Times New Roman" pitchFamily="18" charset="0"/>
                <a:ea typeface="黑体" pitchFamily="49" charset="-122"/>
              </a:rPr>
              <a:t>两个</a:t>
            </a:r>
            <a:r>
              <a:rPr kumimoji="1" lang="zh-CN" altLang="en-US" sz="2800" dirty="0">
                <a:latin typeface="Times New Roman" pitchFamily="18" charset="0"/>
                <a:ea typeface="黑体" pitchFamily="49" charset="-122"/>
              </a:rPr>
              <a:t>或</a:t>
            </a:r>
            <a:r>
              <a:rPr kumimoji="1" lang="zh-CN" altLang="en-US" sz="2800" dirty="0">
                <a:solidFill>
                  <a:schemeClr val="tx2"/>
                </a:solidFill>
                <a:latin typeface="Times New Roman" pitchFamily="18" charset="0"/>
                <a:ea typeface="黑体" pitchFamily="49" charset="-122"/>
              </a:rPr>
              <a:t>更多个</a:t>
            </a:r>
            <a:r>
              <a:rPr kumimoji="1" lang="zh-CN" altLang="en-US" sz="2800" dirty="0">
                <a:latin typeface="Times New Roman" pitchFamily="18" charset="0"/>
                <a:ea typeface="黑体" pitchFamily="49" charset="-122"/>
              </a:rPr>
              <a:t>新的链的传递物</a:t>
            </a:r>
            <a:endParaRPr kumimoji="1" lang="zh-CN" altLang="en-US" sz="2800" dirty="0">
              <a:solidFill>
                <a:schemeClr val="tx2"/>
              </a:solidFill>
              <a:latin typeface="Times New Roman" pitchFamily="18" charset="0"/>
              <a:ea typeface="黑体" pitchFamily="49" charset="-122"/>
            </a:endParaRPr>
          </a:p>
        </p:txBody>
      </p:sp>
      <p:sp>
        <p:nvSpPr>
          <p:cNvPr id="581678" name="Text Box 46"/>
          <p:cNvSpPr txBox="1">
            <a:spLocks noChangeArrowheads="1"/>
          </p:cNvSpPr>
          <p:nvPr/>
        </p:nvSpPr>
        <p:spPr bwMode="auto">
          <a:xfrm>
            <a:off x="162594" y="5599291"/>
            <a:ext cx="6227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反应速度急剧加快，导致</a:t>
            </a:r>
            <a:r>
              <a:rPr lang="zh-CN" altLang="en-US" sz="2800" dirty="0">
                <a:solidFill>
                  <a:schemeClr val="tx2"/>
                </a:solidFill>
                <a:latin typeface="Times New Roman" pitchFamily="18" charset="0"/>
                <a:ea typeface="黑体" pitchFamily="49" charset="-122"/>
              </a:rPr>
              <a:t>支链爆炸</a:t>
            </a:r>
          </a:p>
        </p:txBody>
      </p:sp>
      <p:sp>
        <p:nvSpPr>
          <p:cNvPr id="45" name="AutoShape 6"/>
          <p:cNvSpPr>
            <a:spLocks noChangeArrowheads="1"/>
          </p:cNvSpPr>
          <p:nvPr/>
        </p:nvSpPr>
        <p:spPr bwMode="auto">
          <a:xfrm>
            <a:off x="5555550" y="5568359"/>
            <a:ext cx="2743200" cy="762000"/>
          </a:xfrm>
          <a:prstGeom prst="irregularSeal1">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zh-CN" altLang="en-US" sz="2400" dirty="0">
                <a:solidFill>
                  <a:srgbClr val="CC3300"/>
                </a:solidFill>
                <a:latin typeface="黑体" pitchFamily="49" charset="-122"/>
                <a:ea typeface="黑体" pitchFamily="49" charset="-122"/>
              </a:rPr>
              <a:t>支链爆炸</a:t>
            </a:r>
          </a:p>
        </p:txBody>
      </p:sp>
    </p:spTree>
    <p:extLst>
      <p:ext uri="{BB962C8B-B14F-4D97-AF65-F5344CB8AC3E}">
        <p14:creationId xmlns:p14="http://schemas.microsoft.com/office/powerpoint/2010/main" val="3138386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1677"/>
                                        </p:tgtEl>
                                        <p:attrNameLst>
                                          <p:attrName>style.visibility</p:attrName>
                                        </p:attrNameLst>
                                      </p:cBhvr>
                                      <p:to>
                                        <p:strVal val="visible"/>
                                      </p:to>
                                    </p:set>
                                    <p:animEffect transition="in" filter="blinds(horizontal)">
                                      <p:cBhvr>
                                        <p:cTn id="7" dur="500"/>
                                        <p:tgtEl>
                                          <p:spTgt spid="581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1678"/>
                                        </p:tgtEl>
                                        <p:attrNameLst>
                                          <p:attrName>style.visibility</p:attrName>
                                        </p:attrNameLst>
                                      </p:cBhvr>
                                      <p:to>
                                        <p:strVal val="visible"/>
                                      </p:to>
                                    </p:set>
                                    <p:animEffect transition="in" filter="blinds(horizontal)">
                                      <p:cBhvr>
                                        <p:cTn id="17" dur="500"/>
                                        <p:tgtEl>
                                          <p:spTgt spid="58167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ox(out)">
                                      <p:cBhvr>
                                        <p:cTn id="22" dur="500"/>
                                        <p:tgtEl>
                                          <p:spTgt spid="45"/>
                                        </p:tgtEl>
                                      </p:cBhvr>
                                    </p:animEffect>
                                  </p:childTnLst>
                                  <p:subTnLst>
                                    <p:audio>
                                      <p:cMediaNode>
                                        <p:cTn display="0" masterRel="sameClick">
                                          <p:stCondLst>
                                            <p:cond evt="begin" delay="0">
                                              <p:tn val="20"/>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77" grpId="0"/>
      <p:bldP spid="581678" grpId="0"/>
      <p:bldP spid="4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2814638" y="2424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pic>
        <p:nvPicPr>
          <p:cNvPr id="1229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17613"/>
            <a:ext cx="8153400" cy="4659312"/>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a:extLst/>
        </p:spPr>
      </p:pic>
      <p:grpSp>
        <p:nvGrpSpPr>
          <p:cNvPr id="12292" name="Group 9"/>
          <p:cNvGrpSpPr>
            <a:grpSpLocks/>
          </p:cNvGrpSpPr>
          <p:nvPr/>
        </p:nvGrpSpPr>
        <p:grpSpPr bwMode="auto">
          <a:xfrm>
            <a:off x="1069975" y="638175"/>
            <a:ext cx="4648200" cy="579438"/>
            <a:chOff x="691" y="378"/>
            <a:chExt cx="2928" cy="365"/>
          </a:xfrm>
        </p:grpSpPr>
        <p:sp>
          <p:nvSpPr>
            <p:cNvPr id="12293" name="Text Box 7"/>
            <p:cNvSpPr txBox="1">
              <a:spLocks noChangeArrowheads="1"/>
            </p:cNvSpPr>
            <p:nvPr/>
          </p:nvSpPr>
          <p:spPr bwMode="auto">
            <a:xfrm>
              <a:off x="691" y="378"/>
              <a:ext cx="29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just" eaLnBrk="0" hangingPunct="0">
                <a:spcBef>
                  <a:spcPct val="0"/>
                </a:spcBef>
                <a:buClrTx/>
                <a:buSzTx/>
                <a:buFontTx/>
                <a:buNone/>
              </a:pPr>
              <a:r>
                <a:rPr lang="zh-CN" altLang="en-US">
                  <a:solidFill>
                    <a:schemeClr val="tx2"/>
                  </a:solidFill>
                  <a:latin typeface="Times New Roman" pitchFamily="18" charset="0"/>
                  <a:ea typeface="黑体" pitchFamily="49" charset="-122"/>
                </a:rPr>
                <a:t>例：</a:t>
              </a:r>
              <a:r>
                <a:rPr lang="en-US" altLang="zh-CN">
                  <a:solidFill>
                    <a:schemeClr val="tx2"/>
                  </a:solidFill>
                  <a:latin typeface="Times New Roman" pitchFamily="18" charset="0"/>
                  <a:ea typeface="黑体" pitchFamily="49" charset="-122"/>
                </a:rPr>
                <a:t>H</a:t>
              </a:r>
              <a:r>
                <a:rPr lang="en-US" altLang="zh-CN" baseline="-25000">
                  <a:solidFill>
                    <a:schemeClr val="tx2"/>
                  </a:solidFill>
                  <a:latin typeface="Times New Roman" pitchFamily="18" charset="0"/>
                  <a:ea typeface="黑体" pitchFamily="49" charset="-122"/>
                </a:rPr>
                <a:t>2</a:t>
              </a:r>
              <a:r>
                <a:rPr lang="en-US" altLang="zh-CN">
                  <a:solidFill>
                    <a:schemeClr val="tx2"/>
                  </a:solidFill>
                  <a:latin typeface="Times New Roman" pitchFamily="18" charset="0"/>
                  <a:ea typeface="黑体" pitchFamily="49" charset="-122"/>
                </a:rPr>
                <a:t> + O</a:t>
              </a:r>
              <a:r>
                <a:rPr lang="en-US" altLang="zh-CN" baseline="-25000">
                  <a:solidFill>
                    <a:schemeClr val="tx2"/>
                  </a:solidFill>
                  <a:latin typeface="Times New Roman" pitchFamily="18" charset="0"/>
                  <a:ea typeface="黑体" pitchFamily="49" charset="-122"/>
                </a:rPr>
                <a:t>2</a:t>
              </a:r>
              <a:r>
                <a:rPr lang="en-US" altLang="zh-CN">
                  <a:solidFill>
                    <a:schemeClr val="tx2"/>
                  </a:solidFill>
                  <a:latin typeface="Times New Roman" pitchFamily="18" charset="0"/>
                  <a:ea typeface="黑体" pitchFamily="49" charset="-122"/>
                </a:rPr>
                <a:t>             H</a:t>
              </a:r>
              <a:r>
                <a:rPr lang="en-US" altLang="zh-CN" baseline="-25000">
                  <a:solidFill>
                    <a:schemeClr val="tx2"/>
                  </a:solidFill>
                  <a:latin typeface="Times New Roman" pitchFamily="18" charset="0"/>
                  <a:ea typeface="黑体" pitchFamily="49" charset="-122"/>
                </a:rPr>
                <a:t>2</a:t>
              </a:r>
              <a:r>
                <a:rPr lang="en-US" altLang="zh-CN">
                  <a:solidFill>
                    <a:schemeClr val="tx2"/>
                  </a:solidFill>
                  <a:latin typeface="Times New Roman" pitchFamily="18" charset="0"/>
                  <a:ea typeface="黑体" pitchFamily="49" charset="-122"/>
                </a:rPr>
                <a:t>O</a:t>
              </a:r>
            </a:p>
          </p:txBody>
        </p:sp>
        <p:sp>
          <p:nvSpPr>
            <p:cNvPr id="12294" name="Line 8"/>
            <p:cNvSpPr>
              <a:spLocks noChangeShapeType="1"/>
            </p:cNvSpPr>
            <p:nvPr/>
          </p:nvSpPr>
          <p:spPr bwMode="auto">
            <a:xfrm>
              <a:off x="2159" y="570"/>
              <a:ext cx="702" cy="0"/>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7" name="Text Box 2"/>
          <p:cNvSpPr txBox="1">
            <a:spLocks noChangeArrowheads="1"/>
          </p:cNvSpPr>
          <p:nvPr/>
        </p:nvSpPr>
        <p:spPr bwMode="auto">
          <a:xfrm>
            <a:off x="611560" y="5882770"/>
            <a:ext cx="7315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dirty="0">
                <a:solidFill>
                  <a:schemeClr val="tx1"/>
                </a:solidFill>
                <a:ea typeface="黑体" pitchFamily="49" charset="-122"/>
              </a:rPr>
              <a:t>支链反应：链的传递过程呈枝叉发射状</a:t>
            </a:r>
          </a:p>
        </p:txBody>
      </p:sp>
    </p:spTree>
    <p:extLst>
      <p:ext uri="{BB962C8B-B14F-4D97-AF65-F5344CB8AC3E}">
        <p14:creationId xmlns:p14="http://schemas.microsoft.com/office/powerpoint/2010/main" val="192960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73416" y="548680"/>
            <a:ext cx="3886200" cy="685800"/>
          </a:xfrm>
          <a:prstGeom prst="rect">
            <a:avLst/>
          </a:prstGeom>
          <a:solidFill>
            <a:srgbClr val="9999FF"/>
          </a:solidFill>
          <a:ln>
            <a:noFill/>
          </a:ln>
          <a:effectLst>
            <a:outerShdw dist="107763" dir="81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chemeClr val="tx2"/>
              </a:buClr>
              <a:buSzPct val="75000"/>
              <a:buFont typeface="Wingdings" pitchFamily="2" charset="2"/>
              <a:buChar char="n"/>
              <a:defRPr kumimoji="1" sz="3200">
                <a:solidFill>
                  <a:schemeClr val="tx1"/>
                </a:solidFill>
                <a:effectLst>
                  <a:outerShdw blurRad="38100" dist="38100" dir="2700000" algn="tl">
                    <a:srgbClr val="FFFFFF"/>
                  </a:outerShdw>
                </a:effectLst>
                <a:latin typeface="Times New Roman" pitchFamily="18" charset="0"/>
                <a:ea typeface="宋体" charset="-122"/>
              </a:defRPr>
            </a:lvl1pPr>
            <a:lvl2pPr marL="742950" indent="-285750" algn="l">
              <a:spcBef>
                <a:spcPct val="20000"/>
              </a:spcBef>
              <a:buClr>
                <a:schemeClr val="folHlink"/>
              </a:buClr>
              <a:buSzPct val="60000"/>
              <a:buFont typeface="Wingdings" pitchFamily="2" charset="2"/>
              <a:buChar char="u"/>
              <a:defRPr kumimoji="1" sz="3200">
                <a:solidFill>
                  <a:schemeClr val="tx1"/>
                </a:solidFill>
                <a:effectLst>
                  <a:outerShdw blurRad="38100" dist="38100" dir="2700000" algn="tl">
                    <a:srgbClr val="FFFFFF"/>
                  </a:outerShdw>
                </a:effectLst>
                <a:latin typeface="Times New Roman" pitchFamily="18" charset="0"/>
                <a:ea typeface="宋体" charset="-122"/>
              </a:defRPr>
            </a:lvl2pPr>
            <a:lvl3pPr marL="1143000" indent="-228600" algn="l">
              <a:spcBef>
                <a:spcPct val="20000"/>
              </a:spcBef>
              <a:buClr>
                <a:schemeClr val="tx2"/>
              </a:buClr>
              <a:buSzPct val="60000"/>
              <a:buFont typeface="Wingdings" pitchFamily="2" charset="2"/>
              <a:buChar char="t"/>
              <a:defRPr kumimoji="1" sz="3200">
                <a:solidFill>
                  <a:schemeClr val="tx1"/>
                </a:solidFill>
                <a:effectLst>
                  <a:outerShdw blurRad="38100" dist="38100" dir="2700000" algn="tl">
                    <a:srgbClr val="FFFFFF"/>
                  </a:outerShdw>
                </a:effectLst>
                <a:latin typeface="Times New Roman" pitchFamily="18" charset="0"/>
                <a:ea typeface="宋体" charset="-122"/>
              </a:defRPr>
            </a:lvl3pPr>
            <a:lvl4pPr marL="1600200" indent="-228600" algn="l">
              <a:spcBef>
                <a:spcPct val="20000"/>
              </a:spcBef>
              <a:buClr>
                <a:schemeClr val="tx1"/>
              </a:buClr>
              <a:buSzPct val="100000"/>
              <a:buChar char="•"/>
              <a:defRPr kumimoji="1" sz="3200">
                <a:solidFill>
                  <a:schemeClr val="tx1"/>
                </a:solidFill>
                <a:effectLst>
                  <a:outerShdw blurRad="38100" dist="38100" dir="2700000" algn="tl">
                    <a:srgbClr val="FFFFFF"/>
                  </a:outerShdw>
                </a:effectLst>
                <a:latin typeface="Times New Roman" pitchFamily="18" charset="0"/>
                <a:ea typeface="宋体" charset="-122"/>
              </a:defRPr>
            </a:lvl4pPr>
            <a:lvl5pPr marL="2057400" indent="-228600" algn="l">
              <a:spcBef>
                <a:spcPct val="20000"/>
              </a:spcBef>
              <a:buClr>
                <a:schemeClr val="tx1"/>
              </a:buClr>
              <a:buSzPct val="100000"/>
              <a:buChar char="–"/>
              <a:defRPr kumimoji="1" sz="3200">
                <a:solidFill>
                  <a:schemeClr val="tx1"/>
                </a:solidFill>
                <a:effectLst>
                  <a:outerShdw blurRad="38100" dist="38100" dir="2700000" algn="tl">
                    <a:srgbClr val="FFFFFF"/>
                  </a:outerShdw>
                </a:effectLst>
                <a:latin typeface="Times New Roman" pitchFamily="18" charset="0"/>
                <a:ea typeface="宋体" charset="-122"/>
              </a:defRPr>
            </a:lvl5pPr>
            <a:lvl6pPr marL="2514600" indent="-228600" fontAlgn="base">
              <a:spcBef>
                <a:spcPct val="20000"/>
              </a:spcBef>
              <a:spcAft>
                <a:spcPct val="0"/>
              </a:spcAft>
              <a:buClr>
                <a:schemeClr val="tx1"/>
              </a:buClr>
              <a:buSzPct val="100000"/>
              <a:buChar char="–"/>
              <a:defRPr kumimoji="1" sz="3200">
                <a:solidFill>
                  <a:schemeClr val="tx1"/>
                </a:solidFill>
                <a:effectLst>
                  <a:outerShdw blurRad="38100" dist="38100" dir="2700000" algn="tl">
                    <a:srgbClr val="FFFFFF"/>
                  </a:outerShdw>
                </a:effectLst>
                <a:latin typeface="Times New Roman" pitchFamily="18" charset="0"/>
                <a:ea typeface="宋体" charset="-122"/>
              </a:defRPr>
            </a:lvl6pPr>
            <a:lvl7pPr marL="2971800" indent="-228600" fontAlgn="base">
              <a:spcBef>
                <a:spcPct val="20000"/>
              </a:spcBef>
              <a:spcAft>
                <a:spcPct val="0"/>
              </a:spcAft>
              <a:buClr>
                <a:schemeClr val="tx1"/>
              </a:buClr>
              <a:buSzPct val="100000"/>
              <a:buChar char="–"/>
              <a:defRPr kumimoji="1" sz="3200">
                <a:solidFill>
                  <a:schemeClr val="tx1"/>
                </a:solidFill>
                <a:effectLst>
                  <a:outerShdw blurRad="38100" dist="38100" dir="2700000" algn="tl">
                    <a:srgbClr val="FFFFFF"/>
                  </a:outerShdw>
                </a:effectLst>
                <a:latin typeface="Times New Roman" pitchFamily="18" charset="0"/>
                <a:ea typeface="宋体" charset="-122"/>
              </a:defRPr>
            </a:lvl7pPr>
            <a:lvl8pPr marL="3429000" indent="-228600" fontAlgn="base">
              <a:spcBef>
                <a:spcPct val="20000"/>
              </a:spcBef>
              <a:spcAft>
                <a:spcPct val="0"/>
              </a:spcAft>
              <a:buClr>
                <a:schemeClr val="tx1"/>
              </a:buClr>
              <a:buSzPct val="100000"/>
              <a:buChar char="–"/>
              <a:defRPr kumimoji="1" sz="3200">
                <a:solidFill>
                  <a:schemeClr val="tx1"/>
                </a:solidFill>
                <a:effectLst>
                  <a:outerShdw blurRad="38100" dist="38100" dir="2700000" algn="tl">
                    <a:srgbClr val="FFFFFF"/>
                  </a:outerShdw>
                </a:effectLst>
                <a:latin typeface="Times New Roman" pitchFamily="18" charset="0"/>
                <a:ea typeface="宋体" charset="-122"/>
              </a:defRPr>
            </a:lvl8pPr>
            <a:lvl9pPr marL="3886200" indent="-228600" fontAlgn="base">
              <a:spcBef>
                <a:spcPct val="20000"/>
              </a:spcBef>
              <a:spcAft>
                <a:spcPct val="0"/>
              </a:spcAft>
              <a:buClr>
                <a:schemeClr val="tx1"/>
              </a:buClr>
              <a:buSzPct val="100000"/>
              <a:buChar char="–"/>
              <a:defRPr kumimoji="1" sz="3200">
                <a:solidFill>
                  <a:schemeClr val="tx1"/>
                </a:solidFill>
                <a:effectLst>
                  <a:outerShdw blurRad="38100" dist="38100" dir="2700000" algn="tl">
                    <a:srgbClr val="FFFFFF"/>
                  </a:outerShdw>
                </a:effectLst>
                <a:latin typeface="Times New Roman" pitchFamily="18" charset="0"/>
                <a:ea typeface="宋体" charset="-122"/>
              </a:defRPr>
            </a:lvl9pPr>
          </a:lstStyle>
          <a:p>
            <a:pPr algn="ctr">
              <a:buFont typeface="Wingdings" pitchFamily="2" charset="2"/>
              <a:buNone/>
            </a:pPr>
            <a:r>
              <a:rPr lang="en-US" altLang="zh-CN" sz="2800">
                <a:solidFill>
                  <a:schemeClr val="bg1"/>
                </a:solidFill>
                <a:effectLst>
                  <a:outerShdw blurRad="38100" dist="38100" dir="2700000" algn="tl">
                    <a:srgbClr val="000000"/>
                  </a:outerShdw>
                </a:effectLst>
              </a:rPr>
              <a:t>H</a:t>
            </a:r>
            <a:r>
              <a:rPr lang="en-US" altLang="zh-CN" sz="2800" baseline="-25000">
                <a:solidFill>
                  <a:schemeClr val="bg1"/>
                </a:solidFill>
                <a:effectLst>
                  <a:outerShdw blurRad="38100" dist="38100" dir="2700000" algn="tl">
                    <a:srgbClr val="000000"/>
                  </a:outerShdw>
                </a:effectLst>
              </a:rPr>
              <a:t>2  </a:t>
            </a:r>
            <a:r>
              <a:rPr lang="en-US" altLang="zh-CN" sz="2800">
                <a:solidFill>
                  <a:schemeClr val="bg1"/>
                </a:solidFill>
                <a:effectLst>
                  <a:outerShdw blurRad="38100" dist="38100" dir="2700000" algn="tl">
                    <a:srgbClr val="000000"/>
                  </a:outerShdw>
                </a:effectLst>
              </a:rPr>
              <a:t>+  O</a:t>
            </a:r>
            <a:r>
              <a:rPr lang="en-US" altLang="zh-CN" sz="2800" baseline="-25000">
                <a:solidFill>
                  <a:schemeClr val="bg1"/>
                </a:solidFill>
                <a:effectLst>
                  <a:outerShdw blurRad="38100" dist="38100" dir="2700000" algn="tl">
                    <a:srgbClr val="000000"/>
                  </a:outerShdw>
                </a:effectLst>
              </a:rPr>
              <a:t>2  </a:t>
            </a:r>
            <a:r>
              <a:rPr lang="en-US" altLang="zh-CN" sz="2800">
                <a:solidFill>
                  <a:schemeClr val="bg1"/>
                </a:solidFill>
                <a:effectLst>
                  <a:outerShdw blurRad="38100" dist="38100" dir="2700000" algn="tl">
                    <a:srgbClr val="000000"/>
                  </a:outerShdw>
                </a:effectLst>
              </a:rPr>
              <a:t>=  2  </a:t>
            </a:r>
            <a:r>
              <a:rPr lang="zh-CN" altLang="en-US" sz="2800">
                <a:solidFill>
                  <a:schemeClr val="bg1"/>
                </a:solidFill>
                <a:effectLst>
                  <a:outerShdw blurRad="38100" dist="38100" dir="2700000" algn="tl">
                    <a:srgbClr val="000000"/>
                  </a:outerShdw>
                </a:effectLst>
              </a:rPr>
              <a:t>：</a:t>
            </a:r>
            <a:r>
              <a:rPr lang="en-US" altLang="zh-CN" sz="2800">
                <a:solidFill>
                  <a:schemeClr val="bg1"/>
                </a:solidFill>
                <a:effectLst>
                  <a:outerShdw blurRad="38100" dist="38100" dir="2700000" algn="tl">
                    <a:srgbClr val="000000"/>
                  </a:outerShdw>
                </a:effectLst>
              </a:rPr>
              <a:t>1</a:t>
            </a:r>
            <a:endParaRPr lang="en-US" altLang="zh-CN" sz="2800" baseline="-25000">
              <a:solidFill>
                <a:schemeClr val="bg1"/>
              </a:solidFill>
              <a:effectLst>
                <a:outerShdw blurRad="38100" dist="38100" dir="2700000" algn="tl">
                  <a:srgbClr val="000000"/>
                </a:outerShdw>
              </a:effectLst>
            </a:endParaRPr>
          </a:p>
        </p:txBody>
      </p:sp>
      <p:sp>
        <p:nvSpPr>
          <p:cNvPr id="3" name="Oval 3"/>
          <p:cNvSpPr>
            <a:spLocks noChangeArrowheads="1"/>
          </p:cNvSpPr>
          <p:nvPr/>
        </p:nvSpPr>
        <p:spPr bwMode="auto">
          <a:xfrm>
            <a:off x="309914" y="1628800"/>
            <a:ext cx="1981200" cy="533400"/>
          </a:xfrm>
          <a:prstGeom prst="ellipse">
            <a:avLst/>
          </a:prstGeom>
          <a:solidFill>
            <a:schemeClr val="bg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zh-CN" altLang="en-US" sz="2800" dirty="0">
                <a:solidFill>
                  <a:srgbClr val="CC3300"/>
                </a:solidFill>
                <a:ea typeface="黑体" pitchFamily="49" charset="-122"/>
              </a:rPr>
              <a:t>机理</a:t>
            </a:r>
            <a:endParaRPr kumimoji="1" lang="zh-CN" altLang="en-US" sz="2800" dirty="0">
              <a:solidFill>
                <a:schemeClr val="bg1"/>
              </a:solidFill>
              <a:ea typeface="黑体" pitchFamily="49" charset="-122"/>
            </a:endParaRPr>
          </a:p>
        </p:txBody>
      </p:sp>
      <p:sp>
        <p:nvSpPr>
          <p:cNvPr id="4" name="Text Box 4"/>
          <p:cNvSpPr txBox="1">
            <a:spLocks noChangeArrowheads="1"/>
          </p:cNvSpPr>
          <p:nvPr/>
        </p:nvSpPr>
        <p:spPr bwMode="auto">
          <a:xfrm>
            <a:off x="2344688" y="1895500"/>
            <a:ext cx="6324600" cy="372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dirty="0">
                <a:solidFill>
                  <a:schemeClr val="tx1"/>
                </a:solidFill>
                <a:ea typeface="黑体" pitchFamily="49" charset="-122"/>
              </a:rPr>
              <a:t>1</a:t>
            </a:r>
            <a:r>
              <a:rPr kumimoji="1" lang="zh-CN" altLang="en-US" sz="2800" dirty="0">
                <a:solidFill>
                  <a:schemeClr val="tx1"/>
                </a:solidFill>
                <a:ea typeface="黑体" pitchFamily="49" charset="-122"/>
              </a:rPr>
              <a:t>、</a:t>
            </a:r>
            <a:r>
              <a:rPr kumimoji="1" lang="en-US" altLang="zh-CN" sz="2800" dirty="0">
                <a:solidFill>
                  <a:schemeClr val="tx1"/>
                </a:solidFill>
                <a:ea typeface="黑体" pitchFamily="49" charset="-122"/>
              </a:rPr>
              <a:t>H</a:t>
            </a:r>
            <a:r>
              <a:rPr kumimoji="1" lang="en-US" altLang="zh-CN" sz="2800" baseline="-25000" dirty="0">
                <a:solidFill>
                  <a:schemeClr val="tx1"/>
                </a:solidFill>
                <a:ea typeface="黑体" pitchFamily="49" charset="-122"/>
              </a:rPr>
              <a:t>2</a:t>
            </a:r>
            <a:r>
              <a:rPr kumimoji="1" lang="en-US" altLang="zh-CN" sz="2800" dirty="0">
                <a:solidFill>
                  <a:schemeClr val="tx1"/>
                </a:solidFill>
                <a:ea typeface="黑体" pitchFamily="49" charset="-122"/>
              </a:rPr>
              <a:t>+O</a:t>
            </a:r>
            <a:r>
              <a:rPr kumimoji="1" lang="en-US" altLang="zh-CN" sz="2800" baseline="-25000" dirty="0">
                <a:solidFill>
                  <a:schemeClr val="tx1"/>
                </a:solidFill>
                <a:ea typeface="黑体" pitchFamily="49" charset="-122"/>
              </a:rPr>
              <a:t>2  </a:t>
            </a:r>
            <a:r>
              <a:rPr kumimoji="1" lang="en-US" altLang="zh-CN" sz="2800" dirty="0">
                <a:solidFill>
                  <a:schemeClr val="tx1"/>
                </a:solidFill>
                <a:ea typeface="黑体" pitchFamily="49" charset="-122"/>
              </a:rPr>
              <a:t>→  2OH•               </a:t>
            </a:r>
            <a:r>
              <a:rPr kumimoji="1" lang="zh-CN" altLang="en-US" sz="2800" dirty="0">
                <a:solidFill>
                  <a:schemeClr val="tx1"/>
                </a:solidFill>
                <a:ea typeface="黑体" pitchFamily="49" charset="-122"/>
              </a:rPr>
              <a:t>链引发</a:t>
            </a:r>
          </a:p>
          <a:p>
            <a:pPr algn="l">
              <a:spcBef>
                <a:spcPct val="50000"/>
              </a:spcBef>
            </a:pPr>
            <a:r>
              <a:rPr kumimoji="1" lang="zh-CN" altLang="zh-CN" sz="2800" dirty="0">
                <a:solidFill>
                  <a:schemeClr val="tx1"/>
                </a:solidFill>
                <a:ea typeface="黑体" pitchFamily="49" charset="-122"/>
              </a:rPr>
              <a:t>2、</a:t>
            </a:r>
            <a:r>
              <a:rPr kumimoji="1" lang="en-US" altLang="zh-CN" sz="2800" dirty="0">
                <a:solidFill>
                  <a:schemeClr val="tx1"/>
                </a:solidFill>
                <a:ea typeface="黑体" pitchFamily="49" charset="-122"/>
              </a:rPr>
              <a:t>OH •+H</a:t>
            </a:r>
            <a:r>
              <a:rPr kumimoji="1" lang="en-US" altLang="zh-CN" sz="2800" baseline="-25000" dirty="0">
                <a:solidFill>
                  <a:schemeClr val="tx1"/>
                </a:solidFill>
                <a:ea typeface="黑体" pitchFamily="49" charset="-122"/>
              </a:rPr>
              <a:t>2 </a:t>
            </a:r>
            <a:r>
              <a:rPr kumimoji="1" lang="en-US" altLang="zh-CN" sz="2800" dirty="0">
                <a:solidFill>
                  <a:schemeClr val="tx1"/>
                </a:solidFill>
                <a:ea typeface="黑体" pitchFamily="49" charset="-122"/>
              </a:rPr>
              <a:t>→ H</a:t>
            </a:r>
            <a:r>
              <a:rPr kumimoji="1" lang="en-US" altLang="zh-CN" sz="2800" baseline="-25000" dirty="0">
                <a:solidFill>
                  <a:schemeClr val="tx1"/>
                </a:solidFill>
                <a:ea typeface="黑体" pitchFamily="49" charset="-122"/>
              </a:rPr>
              <a:t>2</a:t>
            </a:r>
            <a:r>
              <a:rPr kumimoji="1" lang="en-US" altLang="zh-CN" sz="2800" dirty="0">
                <a:solidFill>
                  <a:schemeClr val="tx1"/>
                </a:solidFill>
                <a:ea typeface="黑体" pitchFamily="49" charset="-122"/>
              </a:rPr>
              <a:t>O+H •       </a:t>
            </a:r>
            <a:r>
              <a:rPr kumimoji="1" lang="zh-CN" altLang="en-US" sz="2800" dirty="0">
                <a:solidFill>
                  <a:schemeClr val="tx1"/>
                </a:solidFill>
                <a:ea typeface="黑体" pitchFamily="49" charset="-122"/>
              </a:rPr>
              <a:t>链传递</a:t>
            </a:r>
            <a:r>
              <a:rPr kumimoji="1" lang="en-US" altLang="zh-CN" sz="2800" dirty="0">
                <a:solidFill>
                  <a:schemeClr val="tx1"/>
                </a:solidFill>
                <a:ea typeface="黑体" pitchFamily="49" charset="-122"/>
              </a:rPr>
              <a:t>(</a:t>
            </a:r>
            <a:r>
              <a:rPr kumimoji="1" lang="zh-CN" altLang="en-US" sz="2800" dirty="0">
                <a:solidFill>
                  <a:schemeClr val="tx1"/>
                </a:solidFill>
                <a:ea typeface="黑体" pitchFamily="49" charset="-122"/>
              </a:rPr>
              <a:t>快</a:t>
            </a:r>
            <a:r>
              <a:rPr kumimoji="1" lang="en-US" altLang="zh-CN" sz="2800" dirty="0">
                <a:solidFill>
                  <a:schemeClr val="tx1"/>
                </a:solidFill>
                <a:ea typeface="黑体" pitchFamily="49" charset="-122"/>
              </a:rPr>
              <a:t>)   </a:t>
            </a:r>
          </a:p>
          <a:p>
            <a:pPr algn="l">
              <a:spcBef>
                <a:spcPct val="50000"/>
              </a:spcBef>
            </a:pPr>
            <a:r>
              <a:rPr kumimoji="1" lang="zh-CN" altLang="zh-CN" sz="2800" dirty="0">
                <a:solidFill>
                  <a:schemeClr val="tx1"/>
                </a:solidFill>
                <a:ea typeface="黑体" pitchFamily="49" charset="-122"/>
              </a:rPr>
              <a:t>3、</a:t>
            </a:r>
            <a:r>
              <a:rPr kumimoji="1" lang="en-US" altLang="zh-CN" sz="2800" dirty="0">
                <a:solidFill>
                  <a:schemeClr val="tx1"/>
                </a:solidFill>
                <a:ea typeface="黑体" pitchFamily="49" charset="-122"/>
              </a:rPr>
              <a:t>H •+ O</a:t>
            </a:r>
            <a:r>
              <a:rPr kumimoji="1" lang="en-US" altLang="zh-CN" sz="2800" baseline="-25000" dirty="0">
                <a:solidFill>
                  <a:schemeClr val="tx1"/>
                </a:solidFill>
                <a:ea typeface="黑体" pitchFamily="49" charset="-122"/>
              </a:rPr>
              <a:t>2  </a:t>
            </a:r>
            <a:r>
              <a:rPr kumimoji="1" lang="en-US" altLang="zh-CN" sz="2800" dirty="0">
                <a:solidFill>
                  <a:schemeClr val="tx1"/>
                </a:solidFill>
                <a:ea typeface="黑体" pitchFamily="49" charset="-122"/>
              </a:rPr>
              <a:t>→ OH •+O •       </a:t>
            </a:r>
            <a:r>
              <a:rPr kumimoji="1" lang="zh-CN" altLang="en-US" sz="2800" dirty="0">
                <a:solidFill>
                  <a:schemeClr val="tx1"/>
                </a:solidFill>
                <a:ea typeface="黑体" pitchFamily="49" charset="-122"/>
              </a:rPr>
              <a:t>链分支</a:t>
            </a:r>
            <a:r>
              <a:rPr kumimoji="1" lang="en-US" altLang="zh-CN" sz="2800" dirty="0">
                <a:solidFill>
                  <a:schemeClr val="tx1"/>
                </a:solidFill>
                <a:ea typeface="黑体" pitchFamily="49" charset="-122"/>
              </a:rPr>
              <a:t>(</a:t>
            </a:r>
            <a:r>
              <a:rPr kumimoji="1" lang="zh-CN" altLang="en-US" sz="2800" dirty="0">
                <a:solidFill>
                  <a:schemeClr val="tx1"/>
                </a:solidFill>
                <a:ea typeface="黑体" pitchFamily="49" charset="-122"/>
              </a:rPr>
              <a:t>慢</a:t>
            </a:r>
            <a:r>
              <a:rPr kumimoji="1" lang="en-US" altLang="zh-CN" sz="2800" dirty="0">
                <a:solidFill>
                  <a:schemeClr val="tx1"/>
                </a:solidFill>
                <a:ea typeface="黑体" pitchFamily="49" charset="-122"/>
              </a:rPr>
              <a:t>)</a:t>
            </a:r>
          </a:p>
          <a:p>
            <a:pPr algn="l">
              <a:spcBef>
                <a:spcPct val="50000"/>
              </a:spcBef>
            </a:pPr>
            <a:r>
              <a:rPr kumimoji="1" lang="zh-CN" altLang="zh-CN" sz="2800" dirty="0">
                <a:solidFill>
                  <a:schemeClr val="tx1"/>
                </a:solidFill>
                <a:ea typeface="黑体" pitchFamily="49" charset="-122"/>
              </a:rPr>
              <a:t>4、 </a:t>
            </a:r>
            <a:r>
              <a:rPr kumimoji="1" lang="en-US" altLang="zh-CN" sz="2800" dirty="0">
                <a:solidFill>
                  <a:schemeClr val="tx1"/>
                </a:solidFill>
                <a:ea typeface="黑体" pitchFamily="49" charset="-122"/>
              </a:rPr>
              <a:t>O •+ H</a:t>
            </a:r>
            <a:r>
              <a:rPr kumimoji="1" lang="en-US" altLang="zh-CN" sz="2800" baseline="-25000" dirty="0">
                <a:solidFill>
                  <a:schemeClr val="tx1"/>
                </a:solidFill>
                <a:ea typeface="黑体" pitchFamily="49" charset="-122"/>
              </a:rPr>
              <a:t>2 </a:t>
            </a:r>
            <a:r>
              <a:rPr kumimoji="1" lang="en-US" altLang="zh-CN" sz="2800" dirty="0">
                <a:solidFill>
                  <a:schemeClr val="tx1"/>
                </a:solidFill>
                <a:ea typeface="黑体" pitchFamily="49" charset="-122"/>
              </a:rPr>
              <a:t>→ OH •+ H •      </a:t>
            </a:r>
            <a:r>
              <a:rPr kumimoji="1" lang="zh-CN" altLang="en-US" sz="2800" dirty="0">
                <a:solidFill>
                  <a:schemeClr val="tx1"/>
                </a:solidFill>
                <a:ea typeface="黑体" pitchFamily="49" charset="-122"/>
              </a:rPr>
              <a:t>链分支</a:t>
            </a:r>
            <a:r>
              <a:rPr kumimoji="1" lang="en-US" altLang="zh-CN" sz="2800" dirty="0">
                <a:solidFill>
                  <a:schemeClr val="tx1"/>
                </a:solidFill>
                <a:ea typeface="黑体" pitchFamily="49" charset="-122"/>
              </a:rPr>
              <a:t>(</a:t>
            </a:r>
            <a:r>
              <a:rPr kumimoji="1" lang="zh-CN" altLang="en-US" sz="2800" dirty="0">
                <a:solidFill>
                  <a:schemeClr val="tx1"/>
                </a:solidFill>
                <a:ea typeface="黑体" pitchFamily="49" charset="-122"/>
              </a:rPr>
              <a:t>快</a:t>
            </a:r>
            <a:r>
              <a:rPr kumimoji="1" lang="en-US" altLang="zh-CN" sz="2800" dirty="0">
                <a:solidFill>
                  <a:schemeClr val="tx1"/>
                </a:solidFill>
                <a:ea typeface="黑体" pitchFamily="49" charset="-122"/>
              </a:rPr>
              <a:t>)</a:t>
            </a:r>
            <a:endParaRPr kumimoji="1" lang="zh-CN" altLang="zh-CN" sz="2800" dirty="0">
              <a:solidFill>
                <a:schemeClr val="tx1"/>
              </a:solidFill>
              <a:ea typeface="黑体" pitchFamily="49" charset="-122"/>
            </a:endParaRPr>
          </a:p>
          <a:p>
            <a:pPr algn="l">
              <a:spcBef>
                <a:spcPct val="50000"/>
              </a:spcBef>
            </a:pPr>
            <a:r>
              <a:rPr kumimoji="1" lang="zh-CN" altLang="zh-CN" sz="2800" dirty="0">
                <a:solidFill>
                  <a:schemeClr val="tx1"/>
                </a:solidFill>
                <a:ea typeface="黑体" pitchFamily="49" charset="-122"/>
              </a:rPr>
              <a:t>5、 </a:t>
            </a:r>
            <a:r>
              <a:rPr kumimoji="1" lang="en-US" altLang="zh-CN" sz="2800" dirty="0">
                <a:solidFill>
                  <a:schemeClr val="tx1"/>
                </a:solidFill>
                <a:ea typeface="黑体" pitchFamily="49" charset="-122"/>
              </a:rPr>
              <a:t>H •→ </a:t>
            </a:r>
            <a:r>
              <a:rPr kumimoji="1" lang="zh-CN" altLang="en-US" sz="2800" dirty="0">
                <a:solidFill>
                  <a:schemeClr val="tx1"/>
                </a:solidFill>
                <a:ea typeface="黑体" pitchFamily="49" charset="-122"/>
              </a:rPr>
              <a:t>器壁                       器壁终止</a:t>
            </a:r>
          </a:p>
          <a:p>
            <a:pPr algn="l">
              <a:spcBef>
                <a:spcPct val="50000"/>
              </a:spcBef>
            </a:pPr>
            <a:r>
              <a:rPr kumimoji="1" lang="en-US" altLang="zh-CN" sz="2800" dirty="0">
                <a:solidFill>
                  <a:schemeClr val="tx1"/>
                </a:solidFill>
                <a:ea typeface="黑体" pitchFamily="49" charset="-122"/>
              </a:rPr>
              <a:t>6</a:t>
            </a:r>
            <a:r>
              <a:rPr kumimoji="1" lang="zh-CN" altLang="en-US" sz="2800" dirty="0">
                <a:solidFill>
                  <a:schemeClr val="tx1"/>
                </a:solidFill>
                <a:ea typeface="黑体" pitchFamily="49" charset="-122"/>
              </a:rPr>
              <a:t>、 </a:t>
            </a:r>
            <a:r>
              <a:rPr kumimoji="1" lang="en-US" altLang="zh-CN" sz="2800" dirty="0">
                <a:solidFill>
                  <a:schemeClr val="tx1"/>
                </a:solidFill>
                <a:ea typeface="黑体" pitchFamily="49" charset="-122"/>
              </a:rPr>
              <a:t>H •+ O</a:t>
            </a:r>
            <a:r>
              <a:rPr kumimoji="1" lang="en-US" altLang="zh-CN" sz="2800" baseline="-25000" dirty="0">
                <a:solidFill>
                  <a:schemeClr val="tx1"/>
                </a:solidFill>
                <a:ea typeface="黑体" pitchFamily="49" charset="-122"/>
              </a:rPr>
              <a:t>2</a:t>
            </a:r>
            <a:r>
              <a:rPr kumimoji="1" lang="en-US" altLang="zh-CN" sz="2800" dirty="0">
                <a:solidFill>
                  <a:schemeClr val="tx1"/>
                </a:solidFill>
                <a:ea typeface="黑体" pitchFamily="49" charset="-122"/>
              </a:rPr>
              <a:t>+M →HO</a:t>
            </a:r>
            <a:r>
              <a:rPr kumimoji="1" lang="en-US" altLang="zh-CN" sz="2800" baseline="-25000" dirty="0">
                <a:solidFill>
                  <a:schemeClr val="tx1"/>
                </a:solidFill>
                <a:ea typeface="黑体" pitchFamily="49" charset="-122"/>
              </a:rPr>
              <a:t>2 </a:t>
            </a:r>
            <a:r>
              <a:rPr kumimoji="1" lang="en-US" altLang="zh-CN" sz="2800" dirty="0">
                <a:solidFill>
                  <a:schemeClr val="tx1"/>
                </a:solidFill>
                <a:ea typeface="黑体" pitchFamily="49" charset="-122"/>
              </a:rPr>
              <a:t>•+M  </a:t>
            </a:r>
            <a:r>
              <a:rPr kumimoji="1" lang="zh-CN" altLang="en-US" sz="2800" dirty="0">
                <a:solidFill>
                  <a:schemeClr val="tx1"/>
                </a:solidFill>
                <a:ea typeface="黑体" pitchFamily="49" charset="-122"/>
              </a:rPr>
              <a:t>气相终止</a:t>
            </a:r>
          </a:p>
        </p:txBody>
      </p:sp>
      <p:sp>
        <p:nvSpPr>
          <p:cNvPr id="6" name="Text Box 5"/>
          <p:cNvSpPr txBox="1">
            <a:spLocks noChangeArrowheads="1"/>
          </p:cNvSpPr>
          <p:nvPr/>
        </p:nvSpPr>
        <p:spPr bwMode="auto">
          <a:xfrm>
            <a:off x="179512" y="5661025"/>
            <a:ext cx="20574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3600" dirty="0">
                <a:solidFill>
                  <a:schemeClr val="tx1"/>
                </a:solidFill>
                <a:ea typeface="黑体" pitchFamily="49" charset="-122"/>
              </a:rPr>
              <a:t>v</a:t>
            </a:r>
            <a:r>
              <a:rPr kumimoji="1" lang="zh-CN" altLang="en-US" sz="3600" baseline="-25000" dirty="0">
                <a:solidFill>
                  <a:schemeClr val="tx1"/>
                </a:solidFill>
                <a:ea typeface="黑体" pitchFamily="49" charset="-122"/>
              </a:rPr>
              <a:t>增  </a:t>
            </a:r>
            <a:r>
              <a:rPr kumimoji="1" lang="en-US" altLang="zh-CN" sz="3600" dirty="0">
                <a:solidFill>
                  <a:schemeClr val="tx1"/>
                </a:solidFill>
                <a:ea typeface="黑体" pitchFamily="49" charset="-122"/>
              </a:rPr>
              <a:t>&gt;v</a:t>
            </a:r>
            <a:r>
              <a:rPr kumimoji="1" lang="zh-CN" altLang="en-US" sz="3600" baseline="-25000" dirty="0">
                <a:solidFill>
                  <a:schemeClr val="tx1"/>
                </a:solidFill>
                <a:ea typeface="黑体" pitchFamily="49" charset="-122"/>
              </a:rPr>
              <a:t>销</a:t>
            </a:r>
            <a:r>
              <a:rPr kumimoji="1" lang="zh-CN" altLang="en-US" sz="3600" dirty="0">
                <a:solidFill>
                  <a:schemeClr val="tx1"/>
                </a:solidFill>
                <a:ea typeface="黑体" pitchFamily="49" charset="-122"/>
              </a:rPr>
              <a:t>       </a:t>
            </a:r>
          </a:p>
        </p:txBody>
      </p:sp>
      <p:sp>
        <p:nvSpPr>
          <p:cNvPr id="7" name="AutoShape 6"/>
          <p:cNvSpPr>
            <a:spLocks noChangeArrowheads="1"/>
          </p:cNvSpPr>
          <p:nvPr/>
        </p:nvSpPr>
        <p:spPr bwMode="auto">
          <a:xfrm>
            <a:off x="1573516" y="5753100"/>
            <a:ext cx="2286000" cy="990600"/>
          </a:xfrm>
          <a:prstGeom prst="irregularSeal1">
            <a:avLst/>
          </a:prstGeom>
          <a:solidFill>
            <a:srgbClr val="CC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zh-CN" altLang="en-US" sz="2800" dirty="0">
                <a:solidFill>
                  <a:schemeClr val="bg1"/>
                </a:solidFill>
                <a:ea typeface="黑体" pitchFamily="49" charset="-122"/>
              </a:rPr>
              <a:t>爆炸</a:t>
            </a:r>
          </a:p>
        </p:txBody>
      </p:sp>
      <p:sp>
        <p:nvSpPr>
          <p:cNvPr id="8" name="Text Box 7"/>
          <p:cNvSpPr txBox="1">
            <a:spLocks noChangeArrowheads="1"/>
          </p:cNvSpPr>
          <p:nvPr/>
        </p:nvSpPr>
        <p:spPr bwMode="auto">
          <a:xfrm>
            <a:off x="3859516" y="5753100"/>
            <a:ext cx="20574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en-US" altLang="zh-CN" sz="3600" dirty="0">
                <a:solidFill>
                  <a:schemeClr val="tx1"/>
                </a:solidFill>
                <a:ea typeface="黑体" pitchFamily="49" charset="-122"/>
              </a:rPr>
              <a:t>v</a:t>
            </a:r>
            <a:r>
              <a:rPr kumimoji="1" lang="zh-CN" altLang="en-US" sz="3600" baseline="-25000" dirty="0">
                <a:solidFill>
                  <a:schemeClr val="tx1"/>
                </a:solidFill>
                <a:ea typeface="黑体" pitchFamily="49" charset="-122"/>
              </a:rPr>
              <a:t>增  </a:t>
            </a:r>
            <a:r>
              <a:rPr kumimoji="1" lang="zh-CN" altLang="en-US" sz="3600" dirty="0">
                <a:solidFill>
                  <a:schemeClr val="tx1"/>
                </a:solidFill>
                <a:ea typeface="黑体" pitchFamily="49" charset="-122"/>
                <a:sym typeface="Symbol" pitchFamily="18" charset="2"/>
              </a:rPr>
              <a:t></a:t>
            </a:r>
            <a:r>
              <a:rPr kumimoji="1" lang="en-US" altLang="zh-CN" sz="3600" dirty="0">
                <a:solidFill>
                  <a:schemeClr val="tx1"/>
                </a:solidFill>
                <a:ea typeface="黑体" pitchFamily="49" charset="-122"/>
              </a:rPr>
              <a:t>v</a:t>
            </a:r>
            <a:r>
              <a:rPr kumimoji="1" lang="zh-CN" altLang="en-US" sz="3600" baseline="-25000" dirty="0">
                <a:solidFill>
                  <a:schemeClr val="tx1"/>
                </a:solidFill>
                <a:ea typeface="黑体" pitchFamily="49" charset="-122"/>
              </a:rPr>
              <a:t>销</a:t>
            </a:r>
            <a:r>
              <a:rPr kumimoji="1" lang="zh-CN" altLang="en-US" sz="3600" dirty="0">
                <a:solidFill>
                  <a:schemeClr val="tx1"/>
                </a:solidFill>
                <a:ea typeface="黑体" pitchFamily="49" charset="-122"/>
              </a:rPr>
              <a:t>       </a:t>
            </a:r>
          </a:p>
        </p:txBody>
      </p:sp>
      <p:sp>
        <p:nvSpPr>
          <p:cNvPr id="9" name="Oval 8"/>
          <p:cNvSpPr>
            <a:spLocks noChangeArrowheads="1"/>
          </p:cNvSpPr>
          <p:nvPr/>
        </p:nvSpPr>
        <p:spPr bwMode="auto">
          <a:xfrm>
            <a:off x="5436096" y="6019800"/>
            <a:ext cx="2057400" cy="53340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zh-CN" altLang="en-US" sz="2800">
                <a:solidFill>
                  <a:srgbClr val="CC3300"/>
                </a:solidFill>
                <a:ea typeface="黑体" pitchFamily="49" charset="-122"/>
              </a:rPr>
              <a:t>不爆炸</a:t>
            </a:r>
          </a:p>
        </p:txBody>
      </p:sp>
    </p:spTree>
    <p:extLst>
      <p:ext uri="{BB962C8B-B14F-4D97-AF65-F5344CB8AC3E}">
        <p14:creationId xmlns:p14="http://schemas.microsoft.com/office/powerpoint/2010/main" val="324994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ox(ou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ox(out)">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box(out)">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box(out)">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box(out)">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box(out)">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ox(ou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ox(out)">
                                      <p:cBhvr>
                                        <p:cTn id="52" dur="500"/>
                                        <p:tgtEl>
                                          <p:spTgt spid="7"/>
                                        </p:tgtEl>
                                      </p:cBhvr>
                                    </p:animEffect>
                                  </p:childTnLst>
                                  <p:subTnLst>
                                    <p:audio>
                                      <p:cMediaNode>
                                        <p:cTn display="0" masterRel="sameClick">
                                          <p:stCondLst>
                                            <p:cond evt="begin" delay="0">
                                              <p:tn val="50"/>
                                            </p:cond>
                                          </p:stCondLst>
                                          <p:endCondLst>
                                            <p:cond evt="onStopAudio" delay="0">
                                              <p:tgtEl>
                                                <p:sldTgt/>
                                              </p:tgtEl>
                                            </p:cond>
                                          </p:endCondLst>
                                        </p:cTn>
                                        <p:tgtEl>
                                          <p:sndTgt r:embed="rId2" name="EXPLODE.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ox(ou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ox(out)">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build="p" autoUpdateAnimBg="0"/>
      <p:bldP spid="6" grpId="0" autoUpdateAnimBg="0"/>
      <p:bldP spid="7" grpId="0" animBg="1" autoUpdateAnimBg="0"/>
      <p:bldP spid="8" grpId="0" autoUpdateAnimBg="0"/>
      <p:bldP spid="9"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2736850" y="1007220"/>
            <a:ext cx="4395788" cy="547688"/>
            <a:chOff x="1392" y="1292"/>
            <a:chExt cx="2769" cy="345"/>
          </a:xfrm>
        </p:grpSpPr>
        <p:sp>
          <p:nvSpPr>
            <p:cNvPr id="594950" name="Text Box 6"/>
            <p:cNvSpPr txBox="1">
              <a:spLocks noChangeArrowheads="1"/>
            </p:cNvSpPr>
            <p:nvPr/>
          </p:nvSpPr>
          <p:spPr bwMode="auto">
            <a:xfrm>
              <a:off x="1392" y="1385"/>
              <a:ext cx="2769" cy="252"/>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sz="2000" dirty="0">
                  <a:solidFill>
                    <a:srgbClr val="000000"/>
                  </a:solidFill>
                  <a:ea typeface="黑体" pitchFamily="2" charset="-122"/>
                </a:rPr>
                <a:t>(1) A		</a:t>
              </a:r>
              <a:r>
                <a:rPr lang="en-US" altLang="zh-CN" sz="2000" dirty="0">
                  <a:solidFill>
                    <a:srgbClr val="000000"/>
                  </a:solidFill>
                  <a:ea typeface="黑体" pitchFamily="2" charset="-122"/>
                  <a:sym typeface="Symbol" pitchFamily="18" charset="2"/>
                </a:rPr>
                <a:t>R (</a:t>
              </a:r>
              <a:r>
                <a:rPr lang="zh-CN" altLang="en-US" sz="2000" dirty="0">
                  <a:solidFill>
                    <a:srgbClr val="000000"/>
                  </a:solidFill>
                  <a:ea typeface="黑体" pitchFamily="2" charset="-122"/>
                  <a:sym typeface="Symbol" pitchFamily="18" charset="2"/>
                </a:rPr>
                <a:t>自由基</a:t>
              </a:r>
              <a:r>
                <a:rPr lang="en-US" altLang="zh-CN" sz="2000" dirty="0">
                  <a:solidFill>
                    <a:srgbClr val="000000"/>
                  </a:solidFill>
                  <a:ea typeface="黑体" pitchFamily="2" charset="-122"/>
                  <a:sym typeface="Symbol" pitchFamily="18" charset="2"/>
                </a:rPr>
                <a:t>)</a:t>
              </a:r>
              <a:endParaRPr lang="en-US" altLang="zh-CN" sz="2000" dirty="0">
                <a:solidFill>
                  <a:srgbClr val="000000"/>
                </a:solidFill>
                <a:ea typeface="黑体" pitchFamily="2" charset="-122"/>
                <a:cs typeface="Times New Roman" pitchFamily="18" charset="0"/>
                <a:sym typeface="Symbol" pitchFamily="18" charset="2"/>
              </a:endParaRPr>
            </a:p>
          </p:txBody>
        </p:sp>
        <p:sp>
          <p:nvSpPr>
            <p:cNvPr id="13333" name="Text Box 7"/>
            <p:cNvSpPr txBox="1">
              <a:spLocks noChangeArrowheads="1"/>
            </p:cNvSpPr>
            <p:nvPr/>
          </p:nvSpPr>
          <p:spPr bwMode="auto">
            <a:xfrm>
              <a:off x="2090" y="1292"/>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a:solidFill>
                    <a:srgbClr val="000000"/>
                  </a:solidFill>
                  <a:latin typeface="Times New Roman" pitchFamily="18" charset="0"/>
                  <a:ea typeface="黑体" pitchFamily="49" charset="-122"/>
                </a:rPr>
                <a:t>k</a:t>
              </a:r>
              <a:r>
                <a:rPr lang="en-US" altLang="zh-CN" sz="2800" baseline="-25000">
                  <a:solidFill>
                    <a:srgbClr val="000000"/>
                  </a:solidFill>
                  <a:latin typeface="Times New Roman" pitchFamily="18" charset="0"/>
                  <a:ea typeface="黑体" pitchFamily="49" charset="-122"/>
                </a:rPr>
                <a:t>1</a:t>
              </a:r>
              <a:endParaRPr lang="en-US" altLang="zh-CN" sz="2800">
                <a:solidFill>
                  <a:srgbClr val="000000"/>
                </a:solidFill>
                <a:latin typeface="Times New Roman" pitchFamily="18" charset="0"/>
                <a:ea typeface="黑体" pitchFamily="49" charset="-122"/>
              </a:endParaRPr>
            </a:p>
          </p:txBody>
        </p:sp>
        <p:sp>
          <p:nvSpPr>
            <p:cNvPr id="13334" name="Line 8"/>
            <p:cNvSpPr>
              <a:spLocks noChangeShapeType="1"/>
            </p:cNvSpPr>
            <p:nvPr/>
          </p:nvSpPr>
          <p:spPr bwMode="auto">
            <a:xfrm>
              <a:off x="2006" y="1580"/>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3"/>
          <p:cNvGrpSpPr>
            <a:grpSpLocks/>
          </p:cNvGrpSpPr>
          <p:nvPr/>
        </p:nvGrpSpPr>
        <p:grpSpPr bwMode="auto">
          <a:xfrm>
            <a:off x="2736850" y="1474864"/>
            <a:ext cx="5892800" cy="711201"/>
            <a:chOff x="1386" y="1680"/>
            <a:chExt cx="3712" cy="448"/>
          </a:xfrm>
        </p:grpSpPr>
        <p:sp>
          <p:nvSpPr>
            <p:cNvPr id="594954" name="Text Box 10"/>
            <p:cNvSpPr txBox="1">
              <a:spLocks noChangeArrowheads="1"/>
            </p:cNvSpPr>
            <p:nvPr/>
          </p:nvSpPr>
          <p:spPr bwMode="auto">
            <a:xfrm>
              <a:off x="1386" y="1876"/>
              <a:ext cx="3712" cy="252"/>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a:t>
              </a:r>
              <a:r>
                <a:rPr lang="en-US" altLang="zh-CN" sz="2000" dirty="0">
                  <a:solidFill>
                    <a:srgbClr val="000000"/>
                  </a:solidFill>
                  <a:ea typeface="黑体" pitchFamily="2" charset="-122"/>
                </a:rPr>
                <a:t>2) A + R 	     </a:t>
              </a:r>
              <a:r>
                <a:rPr lang="en-US" altLang="zh-CN" sz="2000" dirty="0" smtClean="0">
                  <a:solidFill>
                    <a:srgbClr val="000000"/>
                  </a:solidFill>
                  <a:ea typeface="黑体" pitchFamily="2" charset="-122"/>
                </a:rPr>
                <a:t>          </a:t>
              </a:r>
              <a:r>
                <a:rPr lang="en-US" altLang="zh-CN" sz="2000" dirty="0" smtClean="0">
                  <a:solidFill>
                    <a:srgbClr val="000000"/>
                  </a:solidFill>
                  <a:ea typeface="黑体" pitchFamily="2" charset="-122"/>
                  <a:sym typeface="Symbol" pitchFamily="18" charset="2"/>
                </a:rPr>
                <a:t>P</a:t>
              </a:r>
              <a:r>
                <a:rPr lang="en-US" altLang="zh-CN" sz="2000" dirty="0">
                  <a:solidFill>
                    <a:srgbClr val="000000"/>
                  </a:solidFill>
                  <a:ea typeface="黑体" pitchFamily="2" charset="-122"/>
                  <a:sym typeface="Symbol" pitchFamily="18" charset="2"/>
                </a:rPr>
                <a:t>(</a:t>
              </a:r>
              <a:r>
                <a:rPr lang="zh-CN" altLang="en-US" sz="2000" dirty="0">
                  <a:solidFill>
                    <a:srgbClr val="000000"/>
                  </a:solidFill>
                  <a:ea typeface="黑体" pitchFamily="2" charset="-122"/>
                  <a:sym typeface="Symbol" pitchFamily="18" charset="2"/>
                </a:rPr>
                <a:t>产物</a:t>
              </a:r>
              <a:r>
                <a:rPr lang="en-US" altLang="zh-CN" sz="2000" dirty="0">
                  <a:solidFill>
                    <a:srgbClr val="000000"/>
                  </a:solidFill>
                  <a:ea typeface="黑体" pitchFamily="2" charset="-122"/>
                  <a:sym typeface="Symbol" pitchFamily="18" charset="2"/>
                </a:rPr>
                <a:t>) + R (  1)</a:t>
              </a:r>
            </a:p>
          </p:txBody>
        </p:sp>
        <p:sp>
          <p:nvSpPr>
            <p:cNvPr id="13330" name="Line 11"/>
            <p:cNvSpPr>
              <a:spLocks noChangeShapeType="1"/>
            </p:cNvSpPr>
            <p:nvPr/>
          </p:nvSpPr>
          <p:spPr bwMode="auto">
            <a:xfrm>
              <a:off x="2006" y="2007"/>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1" name="Text Box 12"/>
            <p:cNvSpPr txBox="1">
              <a:spLocks noChangeArrowheads="1"/>
            </p:cNvSpPr>
            <p:nvPr/>
          </p:nvSpPr>
          <p:spPr bwMode="auto">
            <a:xfrm>
              <a:off x="2090" y="1680"/>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2</a:t>
              </a:r>
              <a:endParaRPr lang="en-US" altLang="zh-CN" sz="2800" dirty="0">
                <a:solidFill>
                  <a:srgbClr val="000000"/>
                </a:solidFill>
                <a:latin typeface="Times New Roman" pitchFamily="18" charset="0"/>
                <a:ea typeface="黑体" pitchFamily="49" charset="-122"/>
              </a:endParaRPr>
            </a:p>
          </p:txBody>
        </p:sp>
      </p:grpSp>
      <p:grpSp>
        <p:nvGrpSpPr>
          <p:cNvPr id="4" name="Group 27"/>
          <p:cNvGrpSpPr>
            <a:grpSpLocks/>
          </p:cNvGrpSpPr>
          <p:nvPr/>
        </p:nvGrpSpPr>
        <p:grpSpPr bwMode="auto">
          <a:xfrm>
            <a:off x="2699792" y="2026228"/>
            <a:ext cx="5164137" cy="658811"/>
            <a:chOff x="1385" y="2236"/>
            <a:chExt cx="3253" cy="415"/>
          </a:xfrm>
        </p:grpSpPr>
        <p:sp>
          <p:nvSpPr>
            <p:cNvPr id="594958" name="Text Box 14"/>
            <p:cNvSpPr txBox="1">
              <a:spLocks noChangeArrowheads="1"/>
            </p:cNvSpPr>
            <p:nvPr/>
          </p:nvSpPr>
          <p:spPr bwMode="auto">
            <a:xfrm>
              <a:off x="1385" y="2399"/>
              <a:ext cx="3253" cy="252"/>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sz="2000" dirty="0">
                  <a:solidFill>
                    <a:srgbClr val="000000"/>
                  </a:solidFill>
                  <a:ea typeface="黑体" pitchFamily="2" charset="-122"/>
                </a:rPr>
                <a:t>(3) R + M(</a:t>
              </a:r>
              <a:r>
                <a:rPr lang="zh-CN" altLang="en-US" sz="2000" dirty="0">
                  <a:solidFill>
                    <a:srgbClr val="000000"/>
                  </a:solidFill>
                  <a:ea typeface="黑体" pitchFamily="2" charset="-122"/>
                </a:rPr>
                <a:t>气相</a:t>
              </a:r>
              <a:r>
                <a:rPr lang="en-US" altLang="zh-CN" sz="2000" dirty="0">
                  <a:solidFill>
                    <a:srgbClr val="000000"/>
                  </a:solidFill>
                  <a:ea typeface="黑体" pitchFamily="2" charset="-122"/>
                </a:rPr>
                <a:t>) </a:t>
              </a:r>
              <a:r>
                <a:rPr lang="en-US" altLang="zh-CN" sz="2000" dirty="0">
                  <a:solidFill>
                    <a:srgbClr val="000000"/>
                  </a:solidFill>
                  <a:ea typeface="黑体" pitchFamily="2" charset="-122"/>
                  <a:sym typeface="Symbol" pitchFamily="18" charset="2"/>
                </a:rPr>
                <a:t>	</a:t>
              </a:r>
              <a:r>
                <a:rPr lang="zh-CN" altLang="en-US" sz="2000" dirty="0">
                  <a:solidFill>
                    <a:srgbClr val="000000"/>
                  </a:solidFill>
                  <a:ea typeface="黑体" pitchFamily="2" charset="-122"/>
                  <a:sym typeface="Symbol" pitchFamily="18" charset="2"/>
                </a:rPr>
                <a:t>　　</a:t>
              </a:r>
              <a:r>
                <a:rPr lang="zh-CN" altLang="en-US" sz="2000" dirty="0" smtClean="0">
                  <a:solidFill>
                    <a:srgbClr val="000000"/>
                  </a:solidFill>
                  <a:ea typeface="黑体" pitchFamily="2" charset="-122"/>
                  <a:sym typeface="Symbol" pitchFamily="18" charset="2"/>
                </a:rPr>
                <a:t>  气相</a:t>
              </a:r>
              <a:r>
                <a:rPr lang="zh-CN" altLang="en-US" sz="2000" dirty="0">
                  <a:solidFill>
                    <a:srgbClr val="000000"/>
                  </a:solidFill>
                  <a:ea typeface="黑体" pitchFamily="2" charset="-122"/>
                  <a:sym typeface="Symbol" pitchFamily="18" charset="2"/>
                </a:rPr>
                <a:t>销毁</a:t>
              </a:r>
            </a:p>
          </p:txBody>
        </p:sp>
        <p:sp>
          <p:nvSpPr>
            <p:cNvPr id="13327" name="Line 15"/>
            <p:cNvSpPr>
              <a:spLocks noChangeShapeType="1"/>
            </p:cNvSpPr>
            <p:nvPr/>
          </p:nvSpPr>
          <p:spPr bwMode="auto">
            <a:xfrm>
              <a:off x="2417" y="2575"/>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8" name="Text Box 16"/>
            <p:cNvSpPr txBox="1">
              <a:spLocks noChangeArrowheads="1"/>
            </p:cNvSpPr>
            <p:nvPr/>
          </p:nvSpPr>
          <p:spPr bwMode="auto">
            <a:xfrm>
              <a:off x="2450" y="2236"/>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g</a:t>
              </a:r>
              <a:endParaRPr lang="en-US" altLang="zh-CN" sz="2800" dirty="0">
                <a:solidFill>
                  <a:srgbClr val="000000"/>
                </a:solidFill>
                <a:latin typeface="Times New Roman" pitchFamily="18" charset="0"/>
                <a:ea typeface="黑体" pitchFamily="49" charset="-122"/>
              </a:endParaRPr>
            </a:p>
          </p:txBody>
        </p:sp>
      </p:grpSp>
      <p:sp>
        <p:nvSpPr>
          <p:cNvPr id="594965" name="Rectangle 21"/>
          <p:cNvSpPr>
            <a:spLocks noChangeArrowheads="1"/>
          </p:cNvSpPr>
          <p:nvPr/>
        </p:nvSpPr>
        <p:spPr bwMode="auto">
          <a:xfrm>
            <a:off x="311150" y="1124744"/>
            <a:ext cx="2454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zh-CN" altLang="en-US" sz="2800" dirty="0">
                <a:latin typeface="Times New Roman" pitchFamily="18" charset="0"/>
                <a:ea typeface="黑体" pitchFamily="49" charset="-122"/>
              </a:rPr>
              <a:t>反应机理：</a:t>
            </a:r>
          </a:p>
        </p:txBody>
      </p:sp>
      <p:grpSp>
        <p:nvGrpSpPr>
          <p:cNvPr id="5" name="Group 28"/>
          <p:cNvGrpSpPr>
            <a:grpSpLocks/>
          </p:cNvGrpSpPr>
          <p:nvPr/>
        </p:nvGrpSpPr>
        <p:grpSpPr bwMode="auto">
          <a:xfrm>
            <a:off x="2683435" y="2564389"/>
            <a:ext cx="5164137" cy="630238"/>
            <a:chOff x="1362" y="2765"/>
            <a:chExt cx="3253" cy="397"/>
          </a:xfrm>
        </p:grpSpPr>
        <p:sp>
          <p:nvSpPr>
            <p:cNvPr id="594968" name="Text Box 24"/>
            <p:cNvSpPr txBox="1">
              <a:spLocks noChangeArrowheads="1"/>
            </p:cNvSpPr>
            <p:nvPr/>
          </p:nvSpPr>
          <p:spPr bwMode="auto">
            <a:xfrm>
              <a:off x="1362" y="2929"/>
              <a:ext cx="3253" cy="233"/>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(4) R + M(</a:t>
              </a:r>
              <a:r>
                <a:rPr lang="zh-CN" altLang="en-US" dirty="0">
                  <a:solidFill>
                    <a:srgbClr val="000000"/>
                  </a:solidFill>
                  <a:ea typeface="黑体" pitchFamily="2" charset="-122"/>
                </a:rPr>
                <a:t>器壁</a:t>
              </a:r>
              <a:r>
                <a:rPr lang="en-US" altLang="zh-CN" dirty="0">
                  <a:solidFill>
                    <a:srgbClr val="000000"/>
                  </a:solidFill>
                  <a:ea typeface="黑体" pitchFamily="2" charset="-122"/>
                </a:rPr>
                <a:t>) </a:t>
              </a:r>
              <a:r>
                <a:rPr lang="en-US" altLang="zh-CN" dirty="0">
                  <a:solidFill>
                    <a:srgbClr val="000000"/>
                  </a:solidFill>
                  <a:ea typeface="黑体" pitchFamily="2" charset="-122"/>
                  <a:sym typeface="Symbol" pitchFamily="18" charset="2"/>
                </a:rPr>
                <a:t>	</a:t>
              </a:r>
              <a:r>
                <a:rPr lang="zh-CN" altLang="en-US" dirty="0">
                  <a:solidFill>
                    <a:srgbClr val="000000"/>
                  </a:solidFill>
                  <a:ea typeface="黑体" pitchFamily="2" charset="-122"/>
                  <a:sym typeface="Symbol" pitchFamily="18" charset="2"/>
                </a:rPr>
                <a:t>　　</a:t>
              </a:r>
              <a:r>
                <a:rPr lang="zh-CN" altLang="en-US" dirty="0" smtClean="0">
                  <a:solidFill>
                    <a:srgbClr val="000000"/>
                  </a:solidFill>
                  <a:ea typeface="黑体" pitchFamily="2" charset="-122"/>
                  <a:sym typeface="Symbol" pitchFamily="18" charset="2"/>
                </a:rPr>
                <a:t>  器</a:t>
              </a:r>
              <a:r>
                <a:rPr lang="zh-CN" altLang="en-US" dirty="0">
                  <a:solidFill>
                    <a:srgbClr val="000000"/>
                  </a:solidFill>
                  <a:ea typeface="黑体" pitchFamily="2" charset="-122"/>
                  <a:sym typeface="Symbol" pitchFamily="18" charset="2"/>
                </a:rPr>
                <a:t>壁销毁</a:t>
              </a:r>
            </a:p>
          </p:txBody>
        </p:sp>
        <p:sp>
          <p:nvSpPr>
            <p:cNvPr id="13324" name="Line 25"/>
            <p:cNvSpPr>
              <a:spLocks noChangeShapeType="1"/>
            </p:cNvSpPr>
            <p:nvPr/>
          </p:nvSpPr>
          <p:spPr bwMode="auto">
            <a:xfrm>
              <a:off x="2420" y="3092"/>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5" name="Text Box 26"/>
            <p:cNvSpPr txBox="1">
              <a:spLocks noChangeArrowheads="1"/>
            </p:cNvSpPr>
            <p:nvPr/>
          </p:nvSpPr>
          <p:spPr bwMode="auto">
            <a:xfrm>
              <a:off x="2441" y="2765"/>
              <a:ext cx="4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w</a:t>
              </a:r>
              <a:endParaRPr lang="en-US" altLang="zh-CN" sz="2800" dirty="0">
                <a:solidFill>
                  <a:srgbClr val="000000"/>
                </a:solidFill>
                <a:latin typeface="Times New Roman" pitchFamily="18" charset="0"/>
                <a:ea typeface="黑体" pitchFamily="49" charset="-122"/>
              </a:endParaRPr>
            </a:p>
          </p:txBody>
        </p:sp>
      </p:grpSp>
      <p:sp>
        <p:nvSpPr>
          <p:cNvPr id="594973" name="Rectangle 29"/>
          <p:cNvSpPr>
            <a:spLocks noChangeArrowheads="1"/>
          </p:cNvSpPr>
          <p:nvPr/>
        </p:nvSpPr>
        <p:spPr bwMode="auto">
          <a:xfrm>
            <a:off x="467544" y="3429000"/>
            <a:ext cx="286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zh-CN" altLang="en-US" sz="2800" dirty="0">
                <a:latin typeface="Times New Roman" pitchFamily="18" charset="0"/>
                <a:ea typeface="黑体" pitchFamily="49" charset="-122"/>
              </a:rPr>
              <a:t>反应速率方程：</a:t>
            </a:r>
          </a:p>
        </p:txBody>
      </p:sp>
      <p:graphicFrame>
        <p:nvGraphicFramePr>
          <p:cNvPr id="594974" name="Object 30"/>
          <p:cNvGraphicFramePr>
            <a:graphicFrameLocks noChangeAspect="1"/>
          </p:cNvGraphicFramePr>
          <p:nvPr>
            <p:extLst>
              <p:ext uri="{D42A27DB-BD31-4B8C-83A1-F6EECF244321}">
                <p14:modId xmlns:p14="http://schemas.microsoft.com/office/powerpoint/2010/main" val="156582534"/>
              </p:ext>
            </p:extLst>
          </p:nvPr>
        </p:nvGraphicFramePr>
        <p:xfrm>
          <a:off x="3091656" y="3429000"/>
          <a:ext cx="2025650" cy="909637"/>
        </p:xfrm>
        <a:graphic>
          <a:graphicData uri="http://schemas.openxmlformats.org/presentationml/2006/ole">
            <mc:AlternateContent xmlns:mc="http://schemas.openxmlformats.org/markup-compatibility/2006">
              <mc:Choice xmlns:v="urn:schemas-microsoft-com:vml" Requires="v">
                <p:oleObj spid="_x0000_s5362" name="公式" r:id="rId3" imgW="875920" imgH="393529" progId="Equation.3">
                  <p:embed/>
                </p:oleObj>
              </mc:Choice>
              <mc:Fallback>
                <p:oleObj name="公式" r:id="rId3" imgW="875920"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1656" y="3429000"/>
                        <a:ext cx="2025650" cy="909637"/>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975" name="Object 31"/>
          <p:cNvGraphicFramePr>
            <a:graphicFrameLocks noChangeAspect="1"/>
          </p:cNvGraphicFramePr>
          <p:nvPr>
            <p:extLst>
              <p:ext uri="{D42A27DB-BD31-4B8C-83A1-F6EECF244321}">
                <p14:modId xmlns:p14="http://schemas.microsoft.com/office/powerpoint/2010/main" val="3940724833"/>
              </p:ext>
            </p:extLst>
          </p:nvPr>
        </p:nvGraphicFramePr>
        <p:xfrm>
          <a:off x="2044154" y="4437112"/>
          <a:ext cx="5819775" cy="846137"/>
        </p:xfrm>
        <a:graphic>
          <a:graphicData uri="http://schemas.openxmlformats.org/presentationml/2006/ole">
            <mc:AlternateContent xmlns:mc="http://schemas.openxmlformats.org/markup-compatibility/2006">
              <mc:Choice xmlns:v="urn:schemas-microsoft-com:vml" Requires="v">
                <p:oleObj spid="_x0000_s5363" name="公式" r:id="rId5" imgW="2705100" imgH="393700" progId="Equation.3">
                  <p:embed/>
                </p:oleObj>
              </mc:Choice>
              <mc:Fallback>
                <p:oleObj name="公式" r:id="rId5" imgW="27051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4154" y="4437112"/>
                        <a:ext cx="5819775" cy="846137"/>
                      </a:xfrm>
                      <a:prstGeom prst="rect">
                        <a:avLst/>
                      </a:prstGeom>
                      <a:solidFill>
                        <a:srgbClr val="F5C04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Rectangle 4"/>
          <p:cNvSpPr>
            <a:spLocks noChangeArrowheads="1"/>
          </p:cNvSpPr>
          <p:nvPr/>
        </p:nvSpPr>
        <p:spPr bwMode="auto">
          <a:xfrm>
            <a:off x="531779" y="279106"/>
            <a:ext cx="485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en-US" altLang="zh-CN" sz="2800" dirty="0">
                <a:solidFill>
                  <a:schemeClr val="tx2"/>
                </a:solidFill>
                <a:latin typeface="Times New Roman" pitchFamily="18" charset="0"/>
                <a:ea typeface="黑体" pitchFamily="49" charset="-122"/>
              </a:rPr>
              <a:t>2. </a:t>
            </a:r>
            <a:r>
              <a:rPr kumimoji="1" lang="zh-CN" altLang="en-US" sz="2800" dirty="0">
                <a:solidFill>
                  <a:schemeClr val="tx2"/>
                </a:solidFill>
                <a:latin typeface="Times New Roman" pitchFamily="18" charset="0"/>
                <a:ea typeface="黑体" pitchFamily="49" charset="-122"/>
              </a:rPr>
              <a:t>支链反应</a:t>
            </a:r>
            <a:r>
              <a:rPr kumimoji="1" lang="zh-CN" altLang="en-US" sz="2800" dirty="0" smtClean="0">
                <a:solidFill>
                  <a:schemeClr val="tx2"/>
                </a:solidFill>
                <a:latin typeface="Times New Roman" pitchFamily="18" charset="0"/>
                <a:ea typeface="黑体" pitchFamily="49" charset="-122"/>
              </a:rPr>
              <a:t>动力学：</a:t>
            </a:r>
            <a:r>
              <a:rPr kumimoji="1" lang="en-US" altLang="zh-CN" sz="2800" dirty="0" smtClean="0">
                <a:solidFill>
                  <a:schemeClr val="tx2"/>
                </a:solidFill>
                <a:latin typeface="Times New Roman" pitchFamily="18" charset="0"/>
                <a:ea typeface="黑体" pitchFamily="49" charset="-122"/>
              </a:rPr>
              <a:t>A</a:t>
            </a:r>
            <a:endParaRPr kumimoji="1" lang="zh-CN" altLang="en-US" sz="2800" dirty="0">
              <a:solidFill>
                <a:schemeClr val="tx2"/>
              </a:solidFill>
              <a:latin typeface="Times New Roman" pitchFamily="18" charset="0"/>
              <a:ea typeface="黑体" pitchFamily="49" charset="-122"/>
            </a:endParaRPr>
          </a:p>
        </p:txBody>
      </p:sp>
      <p:sp>
        <p:nvSpPr>
          <p:cNvPr id="28" name="Line 8"/>
          <p:cNvSpPr>
            <a:spLocks noChangeShapeType="1"/>
          </p:cNvSpPr>
          <p:nvPr/>
        </p:nvSpPr>
        <p:spPr bwMode="auto">
          <a:xfrm>
            <a:off x="4140994" y="620688"/>
            <a:ext cx="8397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矩形 5"/>
          <p:cNvSpPr/>
          <p:nvPr/>
        </p:nvSpPr>
        <p:spPr>
          <a:xfrm>
            <a:off x="5109050" y="353996"/>
            <a:ext cx="327334" cy="400110"/>
          </a:xfrm>
          <a:prstGeom prst="rect">
            <a:avLst/>
          </a:prstGeom>
        </p:spPr>
        <p:txBody>
          <a:bodyPr wrap="none">
            <a:spAutoFit/>
          </a:bodyPr>
          <a:lstStyle/>
          <a:p>
            <a:pPr eaLnBrk="0" hangingPunct="0">
              <a:spcBef>
                <a:spcPct val="50000"/>
              </a:spcBef>
              <a:buClrTx/>
              <a:buSzTx/>
              <a:buFontTx/>
              <a:buNone/>
            </a:pPr>
            <a:r>
              <a:rPr kumimoji="1" lang="en-US" altLang="zh-CN" sz="2000" dirty="0">
                <a:solidFill>
                  <a:schemeClr val="tx2"/>
                </a:solidFill>
                <a:latin typeface="Times New Roman" pitchFamily="18" charset="0"/>
                <a:ea typeface="黑体" pitchFamily="49" charset="-122"/>
              </a:rPr>
              <a:t>P</a:t>
            </a:r>
            <a:endParaRPr kumimoji="1" lang="zh-CN" altLang="en-US" sz="2000" dirty="0">
              <a:solidFill>
                <a:schemeClr val="tx2"/>
              </a:solidFill>
              <a:latin typeface="Times New Roman" pitchFamily="18" charset="0"/>
              <a:ea typeface="黑体" pitchFamily="49" charset="-122"/>
            </a:endParaRPr>
          </a:p>
        </p:txBody>
      </p:sp>
    </p:spTree>
    <p:extLst>
      <p:ext uri="{BB962C8B-B14F-4D97-AF65-F5344CB8AC3E}">
        <p14:creationId xmlns:p14="http://schemas.microsoft.com/office/powerpoint/2010/main" val="1994732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65"/>
                                        </p:tgtEl>
                                        <p:attrNameLst>
                                          <p:attrName>style.visibility</p:attrName>
                                        </p:attrNameLst>
                                      </p:cBhvr>
                                      <p:to>
                                        <p:strVal val="visible"/>
                                      </p:to>
                                    </p:set>
                                    <p:animEffect transition="in" filter="blinds(horizontal)">
                                      <p:cBhvr>
                                        <p:cTn id="7" dur="500"/>
                                        <p:tgtEl>
                                          <p:spTgt spid="59496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94973"/>
                                        </p:tgtEl>
                                        <p:attrNameLst>
                                          <p:attrName>style.visibility</p:attrName>
                                        </p:attrNameLst>
                                      </p:cBhvr>
                                      <p:to>
                                        <p:strVal val="visible"/>
                                      </p:to>
                                    </p:set>
                                    <p:animEffect transition="in" filter="blinds(horizontal)">
                                      <p:cBhvr>
                                        <p:cTn id="24" dur="500"/>
                                        <p:tgtEl>
                                          <p:spTgt spid="59497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94974"/>
                                        </p:tgtEl>
                                        <p:attrNameLst>
                                          <p:attrName>style.visibility</p:attrName>
                                        </p:attrNameLst>
                                      </p:cBhvr>
                                      <p:to>
                                        <p:strVal val="visible"/>
                                      </p:to>
                                    </p:set>
                                    <p:animEffect transition="in" filter="blinds(horizontal)">
                                      <p:cBhvr>
                                        <p:cTn id="29" dur="500"/>
                                        <p:tgtEl>
                                          <p:spTgt spid="59497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94975"/>
                                        </p:tgtEl>
                                        <p:attrNameLst>
                                          <p:attrName>style.visibility</p:attrName>
                                        </p:attrNameLst>
                                      </p:cBhvr>
                                      <p:to>
                                        <p:strVal val="visible"/>
                                      </p:to>
                                    </p:set>
                                    <p:animEffect transition="in" filter="blinds(horizontal)">
                                      <p:cBhvr>
                                        <p:cTn id="34" dur="500"/>
                                        <p:tgtEl>
                                          <p:spTgt spid="594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65" grpId="0"/>
      <p:bldP spid="59497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467544" y="476672"/>
            <a:ext cx="459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en-US" altLang="zh-CN" sz="2800" dirty="0">
                <a:solidFill>
                  <a:schemeClr val="tx2"/>
                </a:solidFill>
                <a:latin typeface="Times New Roman" pitchFamily="18" charset="0"/>
                <a:ea typeface="黑体" pitchFamily="49" charset="-122"/>
              </a:rPr>
              <a:t>3.  </a:t>
            </a:r>
            <a:r>
              <a:rPr kumimoji="1" lang="zh-CN" altLang="en-US" sz="2800" dirty="0">
                <a:solidFill>
                  <a:schemeClr val="tx2"/>
                </a:solidFill>
                <a:latin typeface="Times New Roman" pitchFamily="18" charset="0"/>
                <a:ea typeface="黑体" pitchFamily="49" charset="-122"/>
              </a:rPr>
              <a:t>爆炸反应分类：</a:t>
            </a:r>
          </a:p>
        </p:txBody>
      </p:sp>
      <p:sp>
        <p:nvSpPr>
          <p:cNvPr id="14339" name="Text Box 5"/>
          <p:cNvSpPr txBox="1">
            <a:spLocks noChangeArrowheads="1"/>
          </p:cNvSpPr>
          <p:nvPr/>
        </p:nvSpPr>
        <p:spPr bwMode="auto">
          <a:xfrm>
            <a:off x="234380" y="1412776"/>
            <a:ext cx="849694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lang="en-US" altLang="zh-CN" sz="2800" dirty="0">
                <a:solidFill>
                  <a:srgbClr val="7030A0"/>
                </a:solidFill>
                <a:latin typeface="Times New Roman" pitchFamily="18" charset="0"/>
                <a:ea typeface="黑体" pitchFamily="49" charset="-122"/>
              </a:rPr>
              <a:t>(1). </a:t>
            </a:r>
            <a:r>
              <a:rPr lang="zh-CN" altLang="en-US" sz="2800" dirty="0" smtClean="0">
                <a:solidFill>
                  <a:srgbClr val="7030A0"/>
                </a:solidFill>
                <a:latin typeface="Times New Roman" pitchFamily="18" charset="0"/>
                <a:ea typeface="黑体" pitchFamily="49" charset="-122"/>
              </a:rPr>
              <a:t>支链爆炸：</a:t>
            </a:r>
            <a:r>
              <a:rPr kumimoji="1" lang="zh-CN" altLang="en-US" sz="2800" dirty="0">
                <a:latin typeface="Times New Roman" pitchFamily="18" charset="0"/>
                <a:ea typeface="黑体" pitchFamily="49" charset="-122"/>
              </a:rPr>
              <a:t>在链传递中，消耗</a:t>
            </a:r>
            <a:r>
              <a:rPr kumimoji="1" lang="zh-CN" altLang="en-US" sz="2800" dirty="0">
                <a:solidFill>
                  <a:schemeClr val="tx2"/>
                </a:solidFill>
                <a:latin typeface="Times New Roman" pitchFamily="18" charset="0"/>
                <a:ea typeface="黑体" pitchFamily="49" charset="-122"/>
              </a:rPr>
              <a:t>一个</a:t>
            </a:r>
            <a:r>
              <a:rPr kumimoji="1" lang="zh-CN" altLang="en-US" sz="2800" dirty="0">
                <a:latin typeface="Times New Roman" pitchFamily="18" charset="0"/>
                <a:ea typeface="黑体" pitchFamily="49" charset="-122"/>
              </a:rPr>
              <a:t>链的传递物的</a:t>
            </a:r>
            <a:r>
              <a:rPr kumimoji="1" lang="zh-CN" altLang="en-US" sz="2800" dirty="0" smtClean="0">
                <a:latin typeface="Times New Roman" pitchFamily="18" charset="0"/>
                <a:ea typeface="黑体" pitchFamily="49" charset="-122"/>
              </a:rPr>
              <a:t>同时</a:t>
            </a:r>
            <a:r>
              <a:rPr kumimoji="1" lang="zh-CN" altLang="en-US" sz="2800" dirty="0">
                <a:latin typeface="Times New Roman" pitchFamily="18" charset="0"/>
                <a:ea typeface="黑体" pitchFamily="49" charset="-122"/>
              </a:rPr>
              <a:t>产生</a:t>
            </a:r>
            <a:r>
              <a:rPr kumimoji="1" lang="zh-CN" altLang="en-US" sz="2800" dirty="0">
                <a:solidFill>
                  <a:schemeClr val="tx2"/>
                </a:solidFill>
                <a:latin typeface="Times New Roman" pitchFamily="18" charset="0"/>
                <a:ea typeface="黑体" pitchFamily="49" charset="-122"/>
              </a:rPr>
              <a:t>两个</a:t>
            </a:r>
            <a:r>
              <a:rPr kumimoji="1" lang="zh-CN" altLang="en-US" sz="2800" dirty="0">
                <a:latin typeface="Times New Roman" pitchFamily="18" charset="0"/>
                <a:ea typeface="黑体" pitchFamily="49" charset="-122"/>
              </a:rPr>
              <a:t>或</a:t>
            </a:r>
            <a:r>
              <a:rPr kumimoji="1" lang="zh-CN" altLang="en-US" sz="2800" dirty="0">
                <a:solidFill>
                  <a:schemeClr val="tx2"/>
                </a:solidFill>
                <a:latin typeface="Times New Roman" pitchFamily="18" charset="0"/>
                <a:ea typeface="黑体" pitchFamily="49" charset="-122"/>
              </a:rPr>
              <a:t>更多个</a:t>
            </a:r>
            <a:r>
              <a:rPr kumimoji="1" lang="zh-CN" altLang="en-US" sz="2800" dirty="0">
                <a:latin typeface="Times New Roman" pitchFamily="18" charset="0"/>
                <a:ea typeface="黑体" pitchFamily="49" charset="-122"/>
              </a:rPr>
              <a:t>新的链的传递</a:t>
            </a:r>
            <a:r>
              <a:rPr kumimoji="1" lang="zh-CN" altLang="en-US" sz="2800" dirty="0" smtClean="0">
                <a:latin typeface="Times New Roman" pitchFamily="18" charset="0"/>
                <a:ea typeface="黑体" pitchFamily="49" charset="-122"/>
              </a:rPr>
              <a:t>物，使传递物迅速增多，反应急速增加，瞬间达到爆炸的程度。</a:t>
            </a:r>
            <a:endParaRPr kumimoji="1" lang="zh-CN" altLang="en-US" sz="2800" dirty="0">
              <a:solidFill>
                <a:schemeClr val="tx2"/>
              </a:solidFill>
              <a:latin typeface="Times New Roman" pitchFamily="18" charset="0"/>
              <a:ea typeface="黑体" pitchFamily="49" charset="-122"/>
            </a:endParaRPr>
          </a:p>
          <a:p>
            <a:pPr>
              <a:spcBef>
                <a:spcPct val="50000"/>
              </a:spcBef>
              <a:buClrTx/>
              <a:buSzTx/>
              <a:buFontTx/>
              <a:buNone/>
            </a:pPr>
            <a:endParaRPr lang="zh-CN" altLang="en-US" sz="2800" dirty="0">
              <a:latin typeface="Times New Roman" pitchFamily="18" charset="0"/>
              <a:ea typeface="黑体" pitchFamily="49" charset="-122"/>
            </a:endParaRPr>
          </a:p>
        </p:txBody>
      </p:sp>
      <p:sp>
        <p:nvSpPr>
          <p:cNvPr id="591878" name="Text Box 6"/>
          <p:cNvSpPr txBox="1">
            <a:spLocks noChangeArrowheads="1"/>
          </p:cNvSpPr>
          <p:nvPr/>
        </p:nvSpPr>
        <p:spPr bwMode="auto">
          <a:xfrm>
            <a:off x="364661" y="3645024"/>
            <a:ext cx="836637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solidFill>
                  <a:srgbClr val="7030A0"/>
                </a:solidFill>
                <a:latin typeface="Times New Roman" pitchFamily="18" charset="0"/>
                <a:ea typeface="黑体" pitchFamily="49" charset="-122"/>
              </a:rPr>
              <a:t>(2). </a:t>
            </a:r>
            <a:r>
              <a:rPr lang="zh-CN" altLang="en-US" sz="2800" dirty="0" smtClean="0">
                <a:solidFill>
                  <a:srgbClr val="7030A0"/>
                </a:solidFill>
                <a:latin typeface="Times New Roman" pitchFamily="18" charset="0"/>
                <a:ea typeface="黑体" pitchFamily="49" charset="-122"/>
              </a:rPr>
              <a:t>热爆炸：</a:t>
            </a:r>
            <a:r>
              <a:rPr lang="zh-CN" altLang="en-US" sz="2800" dirty="0" smtClean="0">
                <a:latin typeface="Times New Roman" pitchFamily="18" charset="0"/>
                <a:ea typeface="黑体" pitchFamily="49" charset="-122"/>
              </a:rPr>
              <a:t>放热反应</a:t>
            </a:r>
            <a:r>
              <a:rPr lang="zh-CN" altLang="en-US" sz="2800" dirty="0">
                <a:latin typeface="Times New Roman" pitchFamily="18" charset="0"/>
                <a:ea typeface="黑体" pitchFamily="49" charset="-122"/>
              </a:rPr>
              <a:t>在一个小空间进行，反应热来不及散出，则温度升高，反应速率加快，放热更多，</a:t>
            </a:r>
            <a:r>
              <a:rPr lang="zh-CN" altLang="en-US" sz="2800" dirty="0" smtClean="0">
                <a:latin typeface="Times New Roman" pitchFamily="18" charset="0"/>
                <a:ea typeface="黑体" pitchFamily="49" charset="-122"/>
              </a:rPr>
              <a:t>温</a:t>
            </a:r>
            <a:r>
              <a:rPr lang="zh-CN" altLang="en-US" sz="2800" dirty="0">
                <a:latin typeface="Times New Roman" pitchFamily="18" charset="0"/>
                <a:ea typeface="黑体" pitchFamily="49" charset="-122"/>
              </a:rPr>
              <a:t>度</a:t>
            </a:r>
            <a:r>
              <a:rPr lang="zh-CN" altLang="en-US" sz="2800" dirty="0" smtClean="0">
                <a:latin typeface="Times New Roman" pitchFamily="18" charset="0"/>
                <a:ea typeface="黑体" pitchFamily="49" charset="-122"/>
              </a:rPr>
              <a:t>升高更</a:t>
            </a:r>
            <a:r>
              <a:rPr lang="zh-CN" altLang="en-US" sz="2800" dirty="0">
                <a:latin typeface="Times New Roman" pitchFamily="18" charset="0"/>
                <a:ea typeface="黑体" pitchFamily="49" charset="-122"/>
              </a:rPr>
              <a:t>快。恶性循环，反应速率在瞬间大到无法控制而引起爆炸。</a:t>
            </a:r>
          </a:p>
        </p:txBody>
      </p:sp>
      <p:sp>
        <p:nvSpPr>
          <p:cNvPr id="9" name="AutoShape 6"/>
          <p:cNvSpPr>
            <a:spLocks noChangeArrowheads="1"/>
          </p:cNvSpPr>
          <p:nvPr/>
        </p:nvSpPr>
        <p:spPr bwMode="auto">
          <a:xfrm>
            <a:off x="6296861" y="2673206"/>
            <a:ext cx="2743200" cy="762000"/>
          </a:xfrm>
          <a:prstGeom prst="irregularSeal1">
            <a:avLst/>
          </a:pr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zh-CN" altLang="en-US" sz="2400" dirty="0">
                <a:solidFill>
                  <a:srgbClr val="CC3300"/>
                </a:solidFill>
                <a:latin typeface="黑体" pitchFamily="49" charset="-122"/>
                <a:ea typeface="黑体" pitchFamily="49" charset="-122"/>
              </a:rPr>
              <a:t>支链爆炸</a:t>
            </a:r>
          </a:p>
        </p:txBody>
      </p:sp>
      <p:sp>
        <p:nvSpPr>
          <p:cNvPr id="10" name="AutoShape 5"/>
          <p:cNvSpPr>
            <a:spLocks noChangeArrowheads="1"/>
          </p:cNvSpPr>
          <p:nvPr/>
        </p:nvSpPr>
        <p:spPr bwMode="auto">
          <a:xfrm>
            <a:off x="3995936" y="5216016"/>
            <a:ext cx="3347864" cy="918592"/>
          </a:xfrm>
          <a:prstGeom prst="irregularSeal1">
            <a:avLst/>
          </a:prstGeom>
          <a:solidFill>
            <a:srgbClr val="CC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zh-CN" altLang="en-US" sz="2800" dirty="0">
                <a:solidFill>
                  <a:schemeClr val="bg1"/>
                </a:solidFill>
                <a:latin typeface="黑体" pitchFamily="49" charset="-122"/>
                <a:ea typeface="黑体" pitchFamily="49" charset="-122"/>
              </a:rPr>
              <a:t>热爆炸</a:t>
            </a:r>
          </a:p>
        </p:txBody>
      </p:sp>
    </p:spTree>
    <p:extLst>
      <p:ext uri="{BB962C8B-B14F-4D97-AF65-F5344CB8AC3E}">
        <p14:creationId xmlns:p14="http://schemas.microsoft.com/office/powerpoint/2010/main" val="74678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8"/>
                                        </p:tgtEl>
                                        <p:attrNameLst>
                                          <p:attrName>style.visibility</p:attrName>
                                        </p:attrNameLst>
                                      </p:cBhvr>
                                      <p:to>
                                        <p:strVal val="visible"/>
                                      </p:to>
                                    </p:set>
                                    <p:animEffect transition="in" filter="blinds(horizontal)">
                                      <p:cBhvr>
                                        <p:cTn id="7" dur="500"/>
                                        <p:tgtEl>
                                          <p:spTgt spid="5918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subTnLst>
                                    <p:audio>
                                      <p:cMediaNode>
                                        <p:cTn display="0" masterRel="sameClick">
                                          <p:stCondLst>
                                            <p:cond evt="begin" delay="0">
                                              <p:tn val="10"/>
                                            </p:cond>
                                          </p:stCondLst>
                                          <p:endCondLst>
                                            <p:cond evt="onStopAudio" delay="0">
                                              <p:tgtEl>
                                                <p:sldTgt/>
                                              </p:tgtEl>
                                            </p:cond>
                                          </p:endCondLst>
                                        </p:cTn>
                                        <p:tgtEl>
                                          <p:sndTgt r:embed="rId3" name="EXPLODE.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out)">
                                      <p:cBhvr>
                                        <p:cTn id="17" dur="500"/>
                                        <p:tgtEl>
                                          <p:spTgt spid="10"/>
                                        </p:tgtEl>
                                      </p:cBhvr>
                                    </p:animEffect>
                                  </p:childTnLst>
                                  <p:subTnLst>
                                    <p:audio>
                                      <p:cMediaNode>
                                        <p:cTn display="0" masterRel="sameClick">
                                          <p:stCondLst>
                                            <p:cond evt="begin" delay="0">
                                              <p:tn val="15"/>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8" grpId="0"/>
      <p:bldP spid="9" grpId="0" animBg="1" autoUpdateAnimBg="0"/>
      <p:bldP spid="1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51520" y="302076"/>
            <a:ext cx="459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en-US" altLang="zh-CN" sz="2800" dirty="0">
                <a:latin typeface="Times New Roman" pitchFamily="18" charset="0"/>
                <a:ea typeface="黑体" pitchFamily="49" charset="-122"/>
              </a:rPr>
              <a:t>4.  </a:t>
            </a:r>
            <a:r>
              <a:rPr kumimoji="1" lang="zh-CN" altLang="en-US" sz="2800" dirty="0">
                <a:latin typeface="Times New Roman" pitchFamily="18" charset="0"/>
                <a:ea typeface="黑体" pitchFamily="49" charset="-122"/>
              </a:rPr>
              <a:t>爆炸界限：</a:t>
            </a:r>
          </a:p>
        </p:txBody>
      </p:sp>
      <p:sp>
        <p:nvSpPr>
          <p:cNvPr id="3" name="Rectangle 4"/>
          <p:cNvSpPr>
            <a:spLocks noChangeArrowheads="1"/>
          </p:cNvSpPr>
          <p:nvPr/>
        </p:nvSpPr>
        <p:spPr bwMode="auto">
          <a:xfrm>
            <a:off x="323528" y="836712"/>
            <a:ext cx="87129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zh-CN" altLang="en-US" sz="2400" dirty="0" smtClean="0">
                <a:solidFill>
                  <a:schemeClr val="tx2"/>
                </a:solidFill>
                <a:latin typeface="Times New Roman" pitchFamily="18" charset="0"/>
                <a:ea typeface="黑体" pitchFamily="49" charset="-122"/>
              </a:rPr>
              <a:t>开始发生爆炸的压力称为</a:t>
            </a:r>
            <a:r>
              <a:rPr kumimoji="1" lang="zh-CN" altLang="en-US" sz="2400" dirty="0" smtClean="0">
                <a:solidFill>
                  <a:srgbClr val="C00000"/>
                </a:solidFill>
                <a:latin typeface="Times New Roman" pitchFamily="18" charset="0"/>
                <a:ea typeface="黑体" pitchFamily="49" charset="-122"/>
              </a:rPr>
              <a:t>爆炸下限</a:t>
            </a:r>
            <a:r>
              <a:rPr kumimoji="1" lang="zh-CN" altLang="en-US" sz="2400" dirty="0" smtClean="0">
                <a:solidFill>
                  <a:schemeClr val="tx2"/>
                </a:solidFill>
                <a:latin typeface="Times New Roman" pitchFamily="18" charset="0"/>
                <a:ea typeface="黑体" pitchFamily="49" charset="-122"/>
              </a:rPr>
              <a:t>，终止发生爆炸的压力称为</a:t>
            </a:r>
            <a:r>
              <a:rPr kumimoji="1" lang="zh-CN" altLang="en-US" sz="2400" dirty="0" smtClean="0">
                <a:solidFill>
                  <a:srgbClr val="C00000"/>
                </a:solidFill>
                <a:latin typeface="Times New Roman" pitchFamily="18" charset="0"/>
                <a:ea typeface="黑体" pitchFamily="49" charset="-122"/>
              </a:rPr>
              <a:t>爆炸上限。</a:t>
            </a:r>
            <a:r>
              <a:rPr kumimoji="1" lang="zh-CN" altLang="en-US" sz="2400" dirty="0" smtClean="0">
                <a:solidFill>
                  <a:schemeClr val="tx2"/>
                </a:solidFill>
                <a:latin typeface="Times New Roman" pitchFamily="18" charset="0"/>
                <a:ea typeface="黑体" pitchFamily="49" charset="-122"/>
              </a:rPr>
              <a:t>压力再高又爆炸，叫做</a:t>
            </a:r>
            <a:r>
              <a:rPr kumimoji="1" lang="zh-CN" altLang="en-US" sz="2400" dirty="0" smtClean="0">
                <a:solidFill>
                  <a:srgbClr val="C00000"/>
                </a:solidFill>
                <a:latin typeface="Times New Roman" pitchFamily="18" charset="0"/>
                <a:ea typeface="黑体" pitchFamily="49" charset="-122"/>
              </a:rPr>
              <a:t>第三限</a:t>
            </a:r>
            <a:endParaRPr kumimoji="1" lang="zh-CN" altLang="en-US" sz="2400" dirty="0">
              <a:solidFill>
                <a:srgbClr val="C00000"/>
              </a:solidFill>
              <a:latin typeface="Times New Roman" pitchFamily="18" charset="0"/>
              <a:ea typeface="黑体"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73594071"/>
              </p:ext>
            </p:extLst>
          </p:nvPr>
        </p:nvGraphicFramePr>
        <p:xfrm>
          <a:off x="296860" y="2221707"/>
          <a:ext cx="8191500" cy="4387850"/>
        </p:xfrm>
        <a:graphic>
          <a:graphicData uri="http://schemas.openxmlformats.org/presentationml/2006/ole">
            <mc:AlternateContent xmlns:mc="http://schemas.openxmlformats.org/markup-compatibility/2006">
              <mc:Choice xmlns:v="urn:schemas-microsoft-com:vml" Requires="v">
                <p:oleObj spid="_x0000_s29776" name="位图图像" r:id="rId3" imgW="3866667" imgH="2123810" progId="Paint.Picture">
                  <p:embed/>
                </p:oleObj>
              </mc:Choice>
              <mc:Fallback>
                <p:oleObj name="位图图像" r:id="rId3" imgW="3866667" imgH="2123810"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0" y="2221707"/>
                        <a:ext cx="8191500"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4374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00200" y="779690"/>
            <a:ext cx="6284168" cy="523220"/>
          </a:xfrm>
          <a:prstGeom prst="rect">
            <a:avLst/>
          </a:prstGeom>
          <a:solidFill>
            <a:schemeClr val="bg2"/>
          </a:solidFill>
          <a:ln>
            <a:noFill/>
          </a:ln>
          <a:effectLst/>
        </p:spPr>
        <p:txBody>
          <a:bodyPr wrap="square">
            <a:spAutoFit/>
          </a:bodyPr>
          <a:lstStyle/>
          <a:p>
            <a:pPr eaLnBrk="0" hangingPunct="0">
              <a:spcBef>
                <a:spcPct val="50000"/>
              </a:spcBef>
            </a:pPr>
            <a:r>
              <a:rPr lang="zh-CN" altLang="en-US" sz="2800" dirty="0" smtClean="0">
                <a:solidFill>
                  <a:srgbClr val="C00000"/>
                </a:solidFill>
              </a:rPr>
              <a:t>空气</a:t>
            </a:r>
            <a:r>
              <a:rPr lang="zh-CN" altLang="en-US" sz="2800" dirty="0">
                <a:solidFill>
                  <a:srgbClr val="C00000"/>
                </a:solidFill>
              </a:rPr>
              <a:t>中的爆炸</a:t>
            </a:r>
            <a:r>
              <a:rPr lang="zh-CN" altLang="en-US" sz="2800" dirty="0" smtClean="0">
                <a:solidFill>
                  <a:srgbClr val="C00000"/>
                </a:solidFill>
              </a:rPr>
              <a:t>极限（气体组成的影响）</a:t>
            </a:r>
            <a:endParaRPr lang="zh-CN" altLang="en-US" sz="2800" dirty="0">
              <a:solidFill>
                <a:srgbClr val="C00000"/>
              </a:solidFill>
            </a:endParaRPr>
          </a:p>
        </p:txBody>
      </p:sp>
      <p:graphicFrame>
        <p:nvGraphicFramePr>
          <p:cNvPr id="3" name="Group 3"/>
          <p:cNvGraphicFramePr>
            <a:graphicFrameLocks noGrp="1"/>
          </p:cNvGraphicFramePr>
          <p:nvPr>
            <p:extLst>
              <p:ext uri="{D42A27DB-BD31-4B8C-83A1-F6EECF244321}">
                <p14:modId xmlns:p14="http://schemas.microsoft.com/office/powerpoint/2010/main" val="3297073389"/>
              </p:ext>
            </p:extLst>
          </p:nvPr>
        </p:nvGraphicFramePr>
        <p:xfrm>
          <a:off x="755576" y="1700808"/>
          <a:ext cx="7543800" cy="4313238"/>
        </p:xfrm>
        <a:graphic>
          <a:graphicData uri="http://schemas.openxmlformats.org/drawingml/2006/table">
            <a:tbl>
              <a:tblPr/>
              <a:tblGrid>
                <a:gridCol w="2514600"/>
                <a:gridCol w="2514600"/>
                <a:gridCol w="2514600"/>
              </a:tblGrid>
              <a:tr h="584200">
                <a:tc>
                  <a:txBody>
                    <a:bodyPr/>
                    <a:lstStyle>
                      <a:lvl1pPr algn="l">
                        <a:spcBef>
                          <a:spcPct val="20000"/>
                        </a:spcBef>
                        <a:buClr>
                          <a:schemeClr val="tx2"/>
                        </a:buClr>
                        <a:buSzPct val="75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1pPr>
                      <a:lvl2pPr algn="l">
                        <a:spcBef>
                          <a:spcPct val="20000"/>
                        </a:spcBef>
                        <a:buClr>
                          <a:schemeClr val="folHlink"/>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2pPr>
                      <a:lvl3pPr algn="l">
                        <a:spcBef>
                          <a:spcPct val="20000"/>
                        </a:spcBef>
                        <a:buClr>
                          <a:schemeClr val="tx2"/>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黑体" pitchFamily="49" charset="-122"/>
                        </a:rPr>
                        <a:t>物质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tx2"/>
                        </a:buClr>
                        <a:buSzPct val="75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1pPr>
                      <a:lvl2pPr algn="l">
                        <a:spcBef>
                          <a:spcPct val="20000"/>
                        </a:spcBef>
                        <a:buClr>
                          <a:schemeClr val="folHlink"/>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2pPr>
                      <a:lvl3pPr algn="l">
                        <a:spcBef>
                          <a:spcPct val="20000"/>
                        </a:spcBef>
                        <a:buClr>
                          <a:schemeClr val="tx2"/>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黑体" pitchFamily="49" charset="-122"/>
                        </a:rPr>
                        <a:t> </a:t>
                      </a:r>
                      <a:r>
                        <a:rPr kumimoji="1" lang="zh-CN" altLang="en-US"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黑体" pitchFamily="49" charset="-122"/>
                        </a:rPr>
                        <a:t>低限</a:t>
                      </a:r>
                      <a:r>
                        <a:rPr kumimoji="1" lang="en-US"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a:spcBef>
                          <a:spcPct val="20000"/>
                        </a:spcBef>
                        <a:buClr>
                          <a:schemeClr val="tx2"/>
                        </a:buClr>
                        <a:buSzPct val="75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1pPr>
                      <a:lvl2pPr algn="l">
                        <a:spcBef>
                          <a:spcPct val="20000"/>
                        </a:spcBef>
                        <a:buClr>
                          <a:schemeClr val="folHlink"/>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2pPr>
                      <a:lvl3pPr algn="l">
                        <a:spcBef>
                          <a:spcPct val="20000"/>
                        </a:spcBef>
                        <a:buClr>
                          <a:schemeClr val="tx2"/>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黑体" pitchFamily="49" charset="-122"/>
                        </a:rPr>
                        <a:t>高限</a:t>
                      </a:r>
                      <a:r>
                        <a:rPr kumimoji="1" lang="en-US" altLang="zh-CN" sz="2800" b="0"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ea typeface="黑体"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729038">
                <a:tc>
                  <a:txBody>
                    <a:bodyPr/>
                    <a:lstStyle>
                      <a:lvl1pPr algn="l">
                        <a:spcBef>
                          <a:spcPct val="20000"/>
                        </a:spcBef>
                        <a:buClr>
                          <a:schemeClr val="tx2"/>
                        </a:buClr>
                        <a:buSzPct val="75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1pPr>
                      <a:lvl2pPr algn="l">
                        <a:spcBef>
                          <a:spcPct val="20000"/>
                        </a:spcBef>
                        <a:buClr>
                          <a:schemeClr val="folHlink"/>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2pPr>
                      <a:lvl3pPr algn="l">
                        <a:spcBef>
                          <a:spcPct val="20000"/>
                        </a:spcBef>
                        <a:buClr>
                          <a:schemeClr val="tx2"/>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H</a:t>
                      </a:r>
                      <a:r>
                        <a:rPr kumimoji="1" lang="en-US" altLang="zh-CN" sz="2800" b="0" i="0" u="none" strike="noStrike" cap="none" normalizeH="0" baseline="-2500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2</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NH</a:t>
                      </a:r>
                      <a:r>
                        <a:rPr kumimoji="1" lang="en-US" altLang="zh-CN" sz="2800" b="0" i="0" u="none" strike="noStrike" cap="none" normalizeH="0" baseline="-2500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3</a:t>
                      </a:r>
                      <a:endPar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CO</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CH</a:t>
                      </a:r>
                      <a:r>
                        <a:rPr kumimoji="1" lang="en-US" altLang="zh-CN" sz="2800" b="0" i="0" u="none" strike="noStrike" cap="none" normalizeH="0" baseline="-2500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4</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C</a:t>
                      </a:r>
                      <a:r>
                        <a:rPr kumimoji="1" lang="en-US" altLang="zh-CN" sz="2800" b="0" i="0" u="none" strike="noStrike" cap="none" normalizeH="0" baseline="-2500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3</a:t>
                      </a: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H</a:t>
                      </a:r>
                      <a:r>
                        <a:rPr kumimoji="1" lang="en-US" altLang="zh-CN" sz="2800" b="0" i="0" u="none" strike="noStrike" cap="none" normalizeH="0" baseline="-2500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8</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C</a:t>
                      </a:r>
                      <a:r>
                        <a:rPr kumimoji="1" lang="en-US" altLang="zh-CN" sz="2800" b="0" i="0" u="none" strike="noStrike" cap="none" normalizeH="0" baseline="-2500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6</a:t>
                      </a: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H</a:t>
                      </a:r>
                      <a:r>
                        <a:rPr kumimoji="1" lang="en-US" altLang="zh-CN" sz="2800" b="0" i="0" u="none" strike="noStrike" cap="none" normalizeH="0" baseline="-2500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6</a:t>
                      </a:r>
                      <a:endPar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bg2"/>
                        </a:gs>
                        <a:gs pos="100000">
                          <a:schemeClr val="bg2">
                            <a:gamma/>
                            <a:shade val="63529"/>
                            <a:invGamma/>
                          </a:schemeClr>
                        </a:gs>
                      </a:gsLst>
                      <a:path path="shape">
                        <a:fillToRect l="50000" t="50000" r="50000" b="50000"/>
                      </a:path>
                    </a:gradFill>
                  </a:tcPr>
                </a:tc>
                <a:tc>
                  <a:txBody>
                    <a:bodyPr/>
                    <a:lstStyle>
                      <a:lvl1pPr algn="l">
                        <a:spcBef>
                          <a:spcPct val="20000"/>
                        </a:spcBef>
                        <a:buClr>
                          <a:schemeClr val="tx2"/>
                        </a:buClr>
                        <a:buSzPct val="75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1pPr>
                      <a:lvl2pPr algn="l">
                        <a:spcBef>
                          <a:spcPct val="20000"/>
                        </a:spcBef>
                        <a:buClr>
                          <a:schemeClr val="folHlink"/>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2pPr>
                      <a:lvl3pPr algn="l">
                        <a:spcBef>
                          <a:spcPct val="20000"/>
                        </a:spcBef>
                        <a:buClr>
                          <a:schemeClr val="tx2"/>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4.1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16</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12.5</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5.0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2.1</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bg2"/>
                        </a:gs>
                        <a:gs pos="100000">
                          <a:schemeClr val="bg2">
                            <a:gamma/>
                            <a:shade val="57255"/>
                            <a:invGamma/>
                          </a:schemeClr>
                        </a:gs>
                      </a:gsLst>
                      <a:path path="shape">
                        <a:fillToRect l="50000" t="50000" r="50000" b="50000"/>
                      </a:path>
                    </a:gradFill>
                  </a:tcPr>
                </a:tc>
                <a:tc>
                  <a:txBody>
                    <a:bodyPr/>
                    <a:lstStyle>
                      <a:lvl1pPr algn="l">
                        <a:spcBef>
                          <a:spcPct val="20000"/>
                        </a:spcBef>
                        <a:buClr>
                          <a:schemeClr val="tx2"/>
                        </a:buClr>
                        <a:buSzPct val="75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1pPr>
                      <a:lvl2pPr algn="l">
                        <a:spcBef>
                          <a:spcPct val="20000"/>
                        </a:spcBef>
                        <a:buClr>
                          <a:schemeClr val="folHlink"/>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2pPr>
                      <a:lvl3pPr algn="l">
                        <a:spcBef>
                          <a:spcPct val="20000"/>
                        </a:spcBef>
                        <a:buClr>
                          <a:schemeClr val="tx2"/>
                        </a:buClr>
                        <a:buSzPct val="60000"/>
                        <a:buFont typeface="Wingdings" pitchFamily="2" charset="2"/>
                        <a:defRPr kumimoji="1" sz="2800">
                          <a:solidFill>
                            <a:schemeClr val="tx1"/>
                          </a:solidFill>
                          <a:effectLst>
                            <a:outerShdw blurRad="38100" dist="38100" dir="2700000" algn="tl">
                              <a:srgbClr val="FFFFFF"/>
                            </a:outerShdw>
                          </a:effectLst>
                          <a:latin typeface="Times New Roman" pitchFamily="18" charset="0"/>
                          <a:ea typeface="宋体"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FFFFFF"/>
                            </a:outerShdw>
                          </a:effectLst>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74</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25</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14</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15.0</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9.5</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800" b="0"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ea typeface="宋体" pitchFamily="2" charset="-122"/>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chemeClr val="bg2"/>
                        </a:gs>
                        <a:gs pos="100000">
                          <a:schemeClr val="bg2">
                            <a:gamma/>
                            <a:shade val="63529"/>
                            <a:invGamma/>
                          </a:schemeClr>
                        </a:gs>
                      </a:gsLst>
                      <a:path path="shape">
                        <a:fillToRect l="50000" t="50000" r="50000" b="50000"/>
                      </a:path>
                    </a:gradFill>
                  </a:tcPr>
                </a:tc>
              </a:tr>
            </a:tbl>
          </a:graphicData>
        </a:graphic>
      </p:graphicFrame>
    </p:spTree>
    <p:extLst>
      <p:ext uri="{BB962C8B-B14F-4D97-AF65-F5344CB8AC3E}">
        <p14:creationId xmlns:p14="http://schemas.microsoft.com/office/powerpoint/2010/main" val="1337070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616287" y="1124744"/>
            <a:ext cx="7777162" cy="579438"/>
          </a:xfrm>
          <a:prstGeom prst="rect">
            <a:avLst/>
          </a:prstGeom>
          <a:solidFill>
            <a:schemeClr val="accent3"/>
          </a:solidFill>
          <a:ln>
            <a:noFill/>
          </a:ln>
          <a:effectLst>
            <a:outerShdw dist="107763" dir="8100000" algn="ctr" rotWithShape="0">
              <a:schemeClr val="bg2"/>
            </a:outerShdw>
          </a:effectLs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30000"/>
              </a:spcBef>
              <a:buClrTx/>
              <a:buSzTx/>
              <a:buFontTx/>
              <a:buNone/>
            </a:pPr>
            <a:r>
              <a:rPr lang="en-US" altLang="zh-CN">
                <a:solidFill>
                  <a:srgbClr val="000000"/>
                </a:solidFill>
                <a:latin typeface="Arial" pitchFamily="34" charset="0"/>
                <a:ea typeface="黑体" pitchFamily="49" charset="-122"/>
              </a:rPr>
              <a:t>§9-8  </a:t>
            </a:r>
            <a:r>
              <a:rPr lang="zh-CN" altLang="en-US">
                <a:solidFill>
                  <a:srgbClr val="000000"/>
                </a:solidFill>
                <a:latin typeface="Arial" pitchFamily="34" charset="0"/>
                <a:ea typeface="黑体" pitchFamily="49" charset="-122"/>
              </a:rPr>
              <a:t>溶液中反应</a:t>
            </a:r>
          </a:p>
        </p:txBody>
      </p:sp>
      <p:sp>
        <p:nvSpPr>
          <p:cNvPr id="585733" name="Text Box 5"/>
          <p:cNvSpPr txBox="1">
            <a:spLocks noChangeArrowheads="1"/>
          </p:cNvSpPr>
          <p:nvPr/>
        </p:nvSpPr>
        <p:spPr bwMode="auto">
          <a:xfrm>
            <a:off x="1550810" y="2782803"/>
            <a:ext cx="7635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反应物、</a:t>
            </a:r>
            <a:r>
              <a:rPr lang="zh-CN" altLang="en-US" sz="2800" dirty="0" smtClean="0">
                <a:latin typeface="Times New Roman" pitchFamily="18" charset="0"/>
                <a:ea typeface="黑体" pitchFamily="49" charset="-122"/>
              </a:rPr>
              <a:t>产物</a:t>
            </a:r>
            <a:r>
              <a:rPr lang="zh-CN" altLang="en-US" sz="2800" dirty="0" smtClean="0">
                <a:latin typeface="Times New Roman" pitchFamily="18" charset="0"/>
                <a:ea typeface="黑体" pitchFamily="49" charset="-122"/>
                <a:sym typeface="Symbol" pitchFamily="18" charset="2"/>
              </a:rPr>
              <a:t>，</a:t>
            </a:r>
            <a:r>
              <a:rPr lang="zh-CN" altLang="en-US" sz="2800" dirty="0">
                <a:latin typeface="Times New Roman" pitchFamily="18" charset="0"/>
                <a:ea typeface="黑体" pitchFamily="49" charset="-122"/>
                <a:sym typeface="Symbol" pitchFamily="18" charset="2"/>
              </a:rPr>
              <a:t>处于</a:t>
            </a:r>
            <a:r>
              <a:rPr lang="zh-CN" altLang="en-US" sz="2800" dirty="0">
                <a:solidFill>
                  <a:schemeClr val="tx2"/>
                </a:solidFill>
                <a:latin typeface="Times New Roman" pitchFamily="18" charset="0"/>
                <a:ea typeface="黑体" pitchFamily="49" charset="-122"/>
                <a:sym typeface="Symbol" pitchFamily="18" charset="2"/>
              </a:rPr>
              <a:t>溶剂</a:t>
            </a:r>
            <a:r>
              <a:rPr lang="zh-CN" altLang="en-US" sz="2800" dirty="0">
                <a:latin typeface="Times New Roman" pitchFamily="18" charset="0"/>
                <a:ea typeface="黑体" pitchFamily="49" charset="-122"/>
                <a:sym typeface="Symbol" pitchFamily="18" charset="2"/>
              </a:rPr>
              <a:t>分子的包围中</a:t>
            </a:r>
          </a:p>
        </p:txBody>
      </p:sp>
      <p:sp>
        <p:nvSpPr>
          <p:cNvPr id="585734" name="Rectangle 6"/>
          <p:cNvSpPr>
            <a:spLocks noChangeArrowheads="1"/>
          </p:cNvSpPr>
          <p:nvPr/>
        </p:nvSpPr>
        <p:spPr bwMode="auto">
          <a:xfrm>
            <a:off x="929126" y="3539682"/>
            <a:ext cx="334449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nSpc>
                <a:spcPct val="120000"/>
              </a:lnSpc>
              <a:spcBef>
                <a:spcPct val="0"/>
              </a:spcBef>
              <a:buClrTx/>
              <a:buSzTx/>
              <a:buFontTx/>
              <a:buNone/>
            </a:pPr>
            <a:r>
              <a:rPr kumimoji="1" lang="zh-CN" altLang="en-US" sz="2800" dirty="0" smtClean="0">
                <a:solidFill>
                  <a:schemeClr val="tx2"/>
                </a:solidFill>
                <a:latin typeface="黑体" pitchFamily="49" charset="-122"/>
                <a:ea typeface="黑体" pitchFamily="49" charset="-122"/>
              </a:rPr>
              <a:t>溶剂对反应的</a:t>
            </a:r>
            <a:r>
              <a:rPr kumimoji="1" lang="zh-CN" altLang="en-US" sz="2800" dirty="0">
                <a:solidFill>
                  <a:schemeClr val="tx2"/>
                </a:solidFill>
                <a:latin typeface="黑体" pitchFamily="49" charset="-122"/>
                <a:ea typeface="黑体" pitchFamily="49" charset="-122"/>
              </a:rPr>
              <a:t>影响</a:t>
            </a:r>
            <a:r>
              <a:rPr kumimoji="1" lang="zh-CN" altLang="en-US" sz="2800" dirty="0" smtClean="0">
                <a:solidFill>
                  <a:schemeClr val="tx2"/>
                </a:solidFill>
                <a:latin typeface="黑体" pitchFamily="49" charset="-122"/>
                <a:ea typeface="黑体" pitchFamily="49" charset="-122"/>
              </a:rPr>
              <a:t>：</a:t>
            </a:r>
            <a:endParaRPr kumimoji="1" lang="zh-CN" altLang="en-US" sz="2800" dirty="0">
              <a:solidFill>
                <a:schemeClr val="tx2"/>
              </a:solidFill>
              <a:latin typeface="黑体" pitchFamily="49" charset="-122"/>
              <a:ea typeface="黑体" pitchFamily="49" charset="-122"/>
            </a:endParaRPr>
          </a:p>
        </p:txBody>
      </p:sp>
      <p:sp>
        <p:nvSpPr>
          <p:cNvPr id="585736" name="Text Box 8"/>
          <p:cNvSpPr txBox="1">
            <a:spLocks noChangeArrowheads="1"/>
          </p:cNvSpPr>
          <p:nvPr/>
        </p:nvSpPr>
        <p:spPr bwMode="auto">
          <a:xfrm>
            <a:off x="929126" y="4149080"/>
            <a:ext cx="73279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一、溶剂对反应组分无明显相互作用的情况</a:t>
            </a:r>
          </a:p>
          <a:p>
            <a:pPr>
              <a:spcBef>
                <a:spcPct val="50000"/>
              </a:spcBef>
              <a:buClrTx/>
              <a:buSzTx/>
              <a:buFontTx/>
              <a:buNone/>
            </a:pPr>
            <a:r>
              <a:rPr lang="zh-CN" altLang="en-US" sz="2800" dirty="0">
                <a:solidFill>
                  <a:schemeClr val="tx2"/>
                </a:solidFill>
                <a:latin typeface="Times New Roman" pitchFamily="18" charset="0"/>
                <a:ea typeface="黑体" pitchFamily="49" charset="-122"/>
              </a:rPr>
              <a:t>二、溶剂对反应组分产生明显相互作用的情况</a:t>
            </a:r>
          </a:p>
        </p:txBody>
      </p:sp>
      <p:sp>
        <p:nvSpPr>
          <p:cNvPr id="7" name="Text Box 5"/>
          <p:cNvSpPr txBox="1">
            <a:spLocks noChangeArrowheads="1"/>
          </p:cNvSpPr>
          <p:nvPr/>
        </p:nvSpPr>
        <p:spPr bwMode="auto">
          <a:xfrm>
            <a:off x="610113" y="2305750"/>
            <a:ext cx="796592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smtClean="0">
                <a:latin typeface="Times New Roman" pitchFamily="18" charset="0"/>
                <a:ea typeface="黑体" pitchFamily="49" charset="-122"/>
                <a:sym typeface="Symbol" pitchFamily="18" charset="2"/>
              </a:rPr>
              <a:t>溶质分子同气体分子一样，需经过碰撞才能发生反应</a:t>
            </a:r>
            <a:r>
              <a:rPr lang="zh-CN" altLang="en-US" sz="2800" dirty="0">
                <a:latin typeface="Times New Roman" pitchFamily="18" charset="0"/>
                <a:ea typeface="黑体" pitchFamily="49" charset="-122"/>
                <a:sym typeface="Symbol" pitchFamily="18" charset="2"/>
              </a:rPr>
              <a:t>。</a:t>
            </a:r>
            <a:endParaRPr lang="en-US" altLang="zh-CN" sz="2800" dirty="0" smtClean="0">
              <a:latin typeface="Times New Roman" pitchFamily="18" charset="0"/>
              <a:ea typeface="黑体" pitchFamily="49" charset="-122"/>
              <a:sym typeface="Symbol" pitchFamily="18" charset="2"/>
            </a:endParaRPr>
          </a:p>
        </p:txBody>
      </p:sp>
    </p:spTree>
    <p:extLst>
      <p:ext uri="{BB962C8B-B14F-4D97-AF65-F5344CB8AC3E}">
        <p14:creationId xmlns:p14="http://schemas.microsoft.com/office/powerpoint/2010/main" val="2112025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5733"/>
                                        </p:tgtEl>
                                        <p:attrNameLst>
                                          <p:attrName>style.visibility</p:attrName>
                                        </p:attrNameLst>
                                      </p:cBhvr>
                                      <p:to>
                                        <p:strVal val="visible"/>
                                      </p:to>
                                    </p:set>
                                    <p:animEffect transition="in" filter="blinds(horizontal)">
                                      <p:cBhvr>
                                        <p:cTn id="7" dur="500"/>
                                        <p:tgtEl>
                                          <p:spTgt spid="5857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5734"/>
                                        </p:tgtEl>
                                        <p:attrNameLst>
                                          <p:attrName>style.visibility</p:attrName>
                                        </p:attrNameLst>
                                      </p:cBhvr>
                                      <p:to>
                                        <p:strVal val="visible"/>
                                      </p:to>
                                    </p:set>
                                    <p:animEffect transition="in" filter="blinds(horizontal)">
                                      <p:cBhvr>
                                        <p:cTn id="12" dur="500"/>
                                        <p:tgtEl>
                                          <p:spTgt spid="5857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5736"/>
                                        </p:tgtEl>
                                        <p:attrNameLst>
                                          <p:attrName>style.visibility</p:attrName>
                                        </p:attrNameLst>
                                      </p:cBhvr>
                                      <p:to>
                                        <p:strVal val="visible"/>
                                      </p:to>
                                    </p:set>
                                    <p:animEffect transition="in" filter="blinds(horizontal)">
                                      <p:cBhvr>
                                        <p:cTn id="17" dur="500"/>
                                        <p:tgtEl>
                                          <p:spTgt spid="5857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p:bldP spid="585734" grpId="0"/>
      <p:bldP spid="58573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426467" y="404408"/>
            <a:ext cx="6970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一、溶剂对反应组分无明显相互作用的情况</a:t>
            </a:r>
          </a:p>
        </p:txBody>
      </p:sp>
      <p:sp>
        <p:nvSpPr>
          <p:cNvPr id="614405" name="Text Box 5"/>
          <p:cNvSpPr txBox="1">
            <a:spLocks noChangeArrowheads="1"/>
          </p:cNvSpPr>
          <p:nvPr/>
        </p:nvSpPr>
        <p:spPr bwMode="auto">
          <a:xfrm>
            <a:off x="533177" y="923520"/>
            <a:ext cx="33786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latin typeface="Times New Roman" pitchFamily="18" charset="0"/>
                <a:ea typeface="黑体" pitchFamily="49" charset="-122"/>
              </a:rPr>
              <a:t>1</a:t>
            </a:r>
            <a:r>
              <a:rPr lang="zh-CN" altLang="en-US" sz="2800" dirty="0">
                <a:latin typeface="Times New Roman" pitchFamily="18" charset="0"/>
                <a:ea typeface="黑体" pitchFamily="49" charset="-122"/>
              </a:rPr>
              <a:t>、笼蔽</a:t>
            </a:r>
            <a:r>
              <a:rPr lang="zh-CN" altLang="en-US" sz="2800" dirty="0" smtClean="0">
                <a:latin typeface="Times New Roman" pitchFamily="18" charset="0"/>
                <a:ea typeface="黑体" pitchFamily="49" charset="-122"/>
              </a:rPr>
              <a:t>效应、遭遇</a:t>
            </a:r>
            <a:endParaRPr lang="zh-CN" altLang="en-US" sz="2800" dirty="0">
              <a:latin typeface="Times New Roman" pitchFamily="18" charset="0"/>
              <a:ea typeface="黑体" pitchFamily="49" charset="-122"/>
            </a:endParaRPr>
          </a:p>
        </p:txBody>
      </p:sp>
      <p:grpSp>
        <p:nvGrpSpPr>
          <p:cNvPr id="2" name="Group 6"/>
          <p:cNvGrpSpPr>
            <a:grpSpLocks/>
          </p:cNvGrpSpPr>
          <p:nvPr/>
        </p:nvGrpSpPr>
        <p:grpSpPr bwMode="auto">
          <a:xfrm>
            <a:off x="1328519" y="4056140"/>
            <a:ext cx="1676400" cy="1447800"/>
            <a:chOff x="1152" y="1440"/>
            <a:chExt cx="1056" cy="912"/>
          </a:xfrm>
        </p:grpSpPr>
        <p:sp>
          <p:nvSpPr>
            <p:cNvPr id="17446" name="Oval 7"/>
            <p:cNvSpPr>
              <a:spLocks noChangeArrowheads="1"/>
            </p:cNvSpPr>
            <p:nvPr/>
          </p:nvSpPr>
          <p:spPr bwMode="auto">
            <a:xfrm>
              <a:off x="1776" y="1584"/>
              <a:ext cx="288" cy="288"/>
            </a:xfrm>
            <a:prstGeom prst="ellipse">
              <a:avLst/>
            </a:prstGeom>
            <a:solidFill>
              <a:srgbClr val="F4F8A0"/>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47" name="Text Box 8"/>
            <p:cNvSpPr txBox="1">
              <a:spLocks noChangeArrowheads="1"/>
            </p:cNvSpPr>
            <p:nvPr/>
          </p:nvSpPr>
          <p:spPr bwMode="auto">
            <a:xfrm>
              <a:off x="1824"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en-US" altLang="zh-CN" sz="2400">
                  <a:solidFill>
                    <a:srgbClr val="000000"/>
                  </a:solidFill>
                  <a:latin typeface="Times New Roman" pitchFamily="18" charset="0"/>
                  <a:ea typeface="宋体" pitchFamily="2" charset="-122"/>
                </a:rPr>
                <a:t>B</a:t>
              </a:r>
            </a:p>
          </p:txBody>
        </p:sp>
        <p:sp>
          <p:nvSpPr>
            <p:cNvPr id="17448" name="Oval 9"/>
            <p:cNvSpPr>
              <a:spLocks noChangeArrowheads="1"/>
            </p:cNvSpPr>
            <p:nvPr/>
          </p:nvSpPr>
          <p:spPr bwMode="auto">
            <a:xfrm>
              <a:off x="1296" y="1920"/>
              <a:ext cx="288" cy="288"/>
            </a:xfrm>
            <a:prstGeom prst="ellipse">
              <a:avLst/>
            </a:prstGeom>
            <a:solidFill>
              <a:srgbClr val="FFFF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49" name="Text Box 10"/>
            <p:cNvSpPr txBox="1">
              <a:spLocks noChangeArrowheads="1"/>
            </p:cNvSpPr>
            <p:nvPr/>
          </p:nvSpPr>
          <p:spPr bwMode="auto">
            <a:xfrm>
              <a:off x="1344" y="19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en-US" altLang="zh-CN" sz="2400">
                  <a:solidFill>
                    <a:srgbClr val="000000"/>
                  </a:solidFill>
                  <a:latin typeface="Times New Roman" pitchFamily="18" charset="0"/>
                  <a:ea typeface="宋体" pitchFamily="2" charset="-122"/>
                </a:rPr>
                <a:t>A</a:t>
              </a:r>
            </a:p>
          </p:txBody>
        </p:sp>
        <p:sp>
          <p:nvSpPr>
            <p:cNvPr id="17450" name="Oval 11"/>
            <p:cNvSpPr>
              <a:spLocks noChangeArrowheads="1"/>
            </p:cNvSpPr>
            <p:nvPr/>
          </p:nvSpPr>
          <p:spPr bwMode="auto">
            <a:xfrm>
              <a:off x="1344" y="2256"/>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51" name="Oval 12"/>
            <p:cNvSpPr>
              <a:spLocks noChangeArrowheads="1"/>
            </p:cNvSpPr>
            <p:nvPr/>
          </p:nvSpPr>
          <p:spPr bwMode="auto">
            <a:xfrm>
              <a:off x="1584" y="2208"/>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52" name="Oval 13"/>
            <p:cNvSpPr>
              <a:spLocks noChangeArrowheads="1"/>
            </p:cNvSpPr>
            <p:nvPr/>
          </p:nvSpPr>
          <p:spPr bwMode="auto">
            <a:xfrm>
              <a:off x="1152" y="2112"/>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53" name="Oval 14"/>
            <p:cNvSpPr>
              <a:spLocks noChangeArrowheads="1"/>
            </p:cNvSpPr>
            <p:nvPr/>
          </p:nvSpPr>
          <p:spPr bwMode="auto">
            <a:xfrm>
              <a:off x="1152" y="1920"/>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54" name="Oval 15"/>
            <p:cNvSpPr>
              <a:spLocks noChangeArrowheads="1"/>
            </p:cNvSpPr>
            <p:nvPr/>
          </p:nvSpPr>
          <p:spPr bwMode="auto">
            <a:xfrm>
              <a:off x="1296" y="1776"/>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55" name="Oval 16"/>
            <p:cNvSpPr>
              <a:spLocks noChangeArrowheads="1"/>
            </p:cNvSpPr>
            <p:nvPr/>
          </p:nvSpPr>
          <p:spPr bwMode="auto">
            <a:xfrm>
              <a:off x="1488" y="1776"/>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56" name="Oval 17"/>
            <p:cNvSpPr>
              <a:spLocks noChangeArrowheads="1"/>
            </p:cNvSpPr>
            <p:nvPr/>
          </p:nvSpPr>
          <p:spPr bwMode="auto">
            <a:xfrm>
              <a:off x="1632" y="1920"/>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57" name="Oval 18"/>
            <p:cNvSpPr>
              <a:spLocks noChangeArrowheads="1"/>
            </p:cNvSpPr>
            <p:nvPr/>
          </p:nvSpPr>
          <p:spPr bwMode="auto">
            <a:xfrm>
              <a:off x="1632" y="206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0"/>
                </a:spcBef>
                <a:buClrTx/>
                <a:buSzTx/>
                <a:buFontTx/>
                <a:buNone/>
              </a:pPr>
              <a:endParaRPr lang="zh-CN" altLang="zh-CN" sz="2800">
                <a:solidFill>
                  <a:srgbClr val="000000"/>
                </a:solidFill>
                <a:latin typeface="Times New Roman" pitchFamily="18" charset="0"/>
                <a:ea typeface="黑体" pitchFamily="49" charset="-122"/>
              </a:endParaRPr>
            </a:p>
          </p:txBody>
        </p:sp>
        <p:grpSp>
          <p:nvGrpSpPr>
            <p:cNvPr id="17458" name="Group 19"/>
            <p:cNvGrpSpPr>
              <a:grpSpLocks/>
            </p:cNvGrpSpPr>
            <p:nvPr/>
          </p:nvGrpSpPr>
          <p:grpSpPr bwMode="auto">
            <a:xfrm>
              <a:off x="1632" y="1440"/>
              <a:ext cx="576" cy="576"/>
              <a:chOff x="3072" y="1296"/>
              <a:chExt cx="576" cy="576"/>
            </a:xfrm>
          </p:grpSpPr>
          <p:sp>
            <p:nvSpPr>
              <p:cNvPr id="17463" name="Oval 20"/>
              <p:cNvSpPr>
                <a:spLocks noChangeArrowheads="1"/>
              </p:cNvSpPr>
              <p:nvPr/>
            </p:nvSpPr>
            <p:spPr bwMode="auto">
              <a:xfrm>
                <a:off x="3264" y="1776"/>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64" name="Oval 21"/>
              <p:cNvSpPr>
                <a:spLocks noChangeArrowheads="1"/>
              </p:cNvSpPr>
              <p:nvPr/>
            </p:nvSpPr>
            <p:spPr bwMode="auto">
              <a:xfrm>
                <a:off x="3504" y="1728"/>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65" name="Oval 22"/>
              <p:cNvSpPr>
                <a:spLocks noChangeArrowheads="1"/>
              </p:cNvSpPr>
              <p:nvPr/>
            </p:nvSpPr>
            <p:spPr bwMode="auto">
              <a:xfrm>
                <a:off x="3072" y="1632"/>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66" name="Oval 23"/>
              <p:cNvSpPr>
                <a:spLocks noChangeArrowheads="1"/>
              </p:cNvSpPr>
              <p:nvPr/>
            </p:nvSpPr>
            <p:spPr bwMode="auto">
              <a:xfrm>
                <a:off x="3072" y="1440"/>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67" name="Oval 24"/>
              <p:cNvSpPr>
                <a:spLocks noChangeArrowheads="1"/>
              </p:cNvSpPr>
              <p:nvPr/>
            </p:nvSpPr>
            <p:spPr bwMode="auto">
              <a:xfrm>
                <a:off x="3216" y="1296"/>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68" name="Oval 25"/>
              <p:cNvSpPr>
                <a:spLocks noChangeArrowheads="1"/>
              </p:cNvSpPr>
              <p:nvPr/>
            </p:nvSpPr>
            <p:spPr bwMode="auto">
              <a:xfrm>
                <a:off x="3408" y="1296"/>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69" name="Oval 26"/>
              <p:cNvSpPr>
                <a:spLocks noChangeArrowheads="1"/>
              </p:cNvSpPr>
              <p:nvPr/>
            </p:nvSpPr>
            <p:spPr bwMode="auto">
              <a:xfrm>
                <a:off x="3552" y="1440"/>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70" name="Oval 27"/>
              <p:cNvSpPr>
                <a:spLocks noChangeArrowheads="1"/>
              </p:cNvSpPr>
              <p:nvPr/>
            </p:nvSpPr>
            <p:spPr bwMode="auto">
              <a:xfrm>
                <a:off x="3552" y="158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grpSp>
        <p:sp>
          <p:nvSpPr>
            <p:cNvPr id="17459" name="Oval 28"/>
            <p:cNvSpPr>
              <a:spLocks noChangeArrowheads="1"/>
            </p:cNvSpPr>
            <p:nvPr/>
          </p:nvSpPr>
          <p:spPr bwMode="auto">
            <a:xfrm>
              <a:off x="1776" y="206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60" name="Oval 29"/>
            <p:cNvSpPr>
              <a:spLocks noChangeArrowheads="1"/>
            </p:cNvSpPr>
            <p:nvPr/>
          </p:nvSpPr>
          <p:spPr bwMode="auto">
            <a:xfrm>
              <a:off x="1488" y="1632"/>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61" name="Oval 30"/>
            <p:cNvSpPr>
              <a:spLocks noChangeArrowheads="1"/>
            </p:cNvSpPr>
            <p:nvPr/>
          </p:nvSpPr>
          <p:spPr bwMode="auto">
            <a:xfrm>
              <a:off x="1536" y="1440"/>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62" name="Oval 31"/>
            <p:cNvSpPr>
              <a:spLocks noChangeArrowheads="1"/>
            </p:cNvSpPr>
            <p:nvPr/>
          </p:nvSpPr>
          <p:spPr bwMode="auto">
            <a:xfrm>
              <a:off x="1968" y="206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grpSp>
      <p:grpSp>
        <p:nvGrpSpPr>
          <p:cNvPr id="4" name="Group 33"/>
          <p:cNvGrpSpPr>
            <a:grpSpLocks/>
          </p:cNvGrpSpPr>
          <p:nvPr/>
        </p:nvGrpSpPr>
        <p:grpSpPr bwMode="auto">
          <a:xfrm>
            <a:off x="5099516" y="4134358"/>
            <a:ext cx="1828800" cy="1295400"/>
            <a:chOff x="3408" y="1392"/>
            <a:chExt cx="1152" cy="816"/>
          </a:xfrm>
        </p:grpSpPr>
        <p:sp>
          <p:nvSpPr>
            <p:cNvPr id="17418" name="Oval 34"/>
            <p:cNvSpPr>
              <a:spLocks noChangeArrowheads="1"/>
            </p:cNvSpPr>
            <p:nvPr/>
          </p:nvSpPr>
          <p:spPr bwMode="auto">
            <a:xfrm>
              <a:off x="3984" y="1584"/>
              <a:ext cx="288" cy="288"/>
            </a:xfrm>
            <a:prstGeom prst="ellipse">
              <a:avLst/>
            </a:prstGeom>
            <a:solidFill>
              <a:srgbClr val="F4F8A0"/>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19" name="Text Box 35"/>
            <p:cNvSpPr txBox="1">
              <a:spLocks noChangeArrowheads="1"/>
            </p:cNvSpPr>
            <p:nvPr/>
          </p:nvSpPr>
          <p:spPr bwMode="auto">
            <a:xfrm>
              <a:off x="4032"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en-US" altLang="zh-CN" sz="2400">
                  <a:solidFill>
                    <a:srgbClr val="000000"/>
                  </a:solidFill>
                  <a:latin typeface="Times New Roman" pitchFamily="18" charset="0"/>
                  <a:ea typeface="宋体" pitchFamily="2" charset="-122"/>
                </a:rPr>
                <a:t>B</a:t>
              </a:r>
            </a:p>
          </p:txBody>
        </p:sp>
        <p:sp>
          <p:nvSpPr>
            <p:cNvPr id="17420" name="Oval 36"/>
            <p:cNvSpPr>
              <a:spLocks noChangeArrowheads="1"/>
            </p:cNvSpPr>
            <p:nvPr/>
          </p:nvSpPr>
          <p:spPr bwMode="auto">
            <a:xfrm>
              <a:off x="3696" y="1776"/>
              <a:ext cx="288" cy="288"/>
            </a:xfrm>
            <a:prstGeom prst="ellipse">
              <a:avLst/>
            </a:prstGeom>
            <a:solidFill>
              <a:srgbClr val="F4F8A0"/>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21" name="Text Box 37"/>
            <p:cNvSpPr txBox="1">
              <a:spLocks noChangeArrowheads="1"/>
            </p:cNvSpPr>
            <p:nvPr/>
          </p:nvSpPr>
          <p:spPr bwMode="auto">
            <a:xfrm>
              <a:off x="3744" y="17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en-US" altLang="zh-CN" sz="2400">
                  <a:solidFill>
                    <a:srgbClr val="000000"/>
                  </a:solidFill>
                  <a:latin typeface="Times New Roman" pitchFamily="18" charset="0"/>
                  <a:ea typeface="宋体" pitchFamily="2" charset="-122"/>
                </a:rPr>
                <a:t>A</a:t>
              </a:r>
            </a:p>
          </p:txBody>
        </p:sp>
        <p:sp>
          <p:nvSpPr>
            <p:cNvPr id="17422" name="Oval 38"/>
            <p:cNvSpPr>
              <a:spLocks noChangeArrowheads="1"/>
            </p:cNvSpPr>
            <p:nvPr/>
          </p:nvSpPr>
          <p:spPr bwMode="auto">
            <a:xfrm>
              <a:off x="3888" y="206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23" name="Oval 39"/>
            <p:cNvSpPr>
              <a:spLocks noChangeArrowheads="1"/>
            </p:cNvSpPr>
            <p:nvPr/>
          </p:nvSpPr>
          <p:spPr bwMode="auto">
            <a:xfrm>
              <a:off x="4320" y="1776"/>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24" name="Oval 40"/>
            <p:cNvSpPr>
              <a:spLocks noChangeArrowheads="1"/>
            </p:cNvSpPr>
            <p:nvPr/>
          </p:nvSpPr>
          <p:spPr bwMode="auto">
            <a:xfrm>
              <a:off x="3744" y="158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25" name="Oval 41"/>
            <p:cNvSpPr>
              <a:spLocks noChangeArrowheads="1"/>
            </p:cNvSpPr>
            <p:nvPr/>
          </p:nvSpPr>
          <p:spPr bwMode="auto">
            <a:xfrm>
              <a:off x="3888" y="1536"/>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26" name="Oval 42"/>
            <p:cNvSpPr>
              <a:spLocks noChangeArrowheads="1"/>
            </p:cNvSpPr>
            <p:nvPr/>
          </p:nvSpPr>
          <p:spPr bwMode="auto">
            <a:xfrm>
              <a:off x="4032" y="1440"/>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27" name="Oval 43"/>
            <p:cNvSpPr>
              <a:spLocks noChangeArrowheads="1"/>
            </p:cNvSpPr>
            <p:nvPr/>
          </p:nvSpPr>
          <p:spPr bwMode="auto">
            <a:xfrm>
              <a:off x="4224" y="1440"/>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28" name="Oval 44"/>
            <p:cNvSpPr>
              <a:spLocks noChangeArrowheads="1"/>
            </p:cNvSpPr>
            <p:nvPr/>
          </p:nvSpPr>
          <p:spPr bwMode="auto">
            <a:xfrm>
              <a:off x="4272" y="158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29" name="Oval 45"/>
            <p:cNvSpPr>
              <a:spLocks noChangeArrowheads="1"/>
            </p:cNvSpPr>
            <p:nvPr/>
          </p:nvSpPr>
          <p:spPr bwMode="auto">
            <a:xfrm>
              <a:off x="4416" y="158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30" name="Oval 46"/>
            <p:cNvSpPr>
              <a:spLocks noChangeArrowheads="1"/>
            </p:cNvSpPr>
            <p:nvPr/>
          </p:nvSpPr>
          <p:spPr bwMode="auto">
            <a:xfrm>
              <a:off x="3696" y="206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31" name="Oval 47"/>
            <p:cNvSpPr>
              <a:spLocks noChangeArrowheads="1"/>
            </p:cNvSpPr>
            <p:nvPr/>
          </p:nvSpPr>
          <p:spPr bwMode="auto">
            <a:xfrm>
              <a:off x="4032" y="1968"/>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32" name="Oval 48"/>
            <p:cNvSpPr>
              <a:spLocks noChangeArrowheads="1"/>
            </p:cNvSpPr>
            <p:nvPr/>
          </p:nvSpPr>
          <p:spPr bwMode="auto">
            <a:xfrm>
              <a:off x="3552" y="1968"/>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33" name="Oval 49"/>
            <p:cNvSpPr>
              <a:spLocks noChangeArrowheads="1"/>
            </p:cNvSpPr>
            <p:nvPr/>
          </p:nvSpPr>
          <p:spPr bwMode="auto">
            <a:xfrm>
              <a:off x="3552" y="182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34" name="Oval 50"/>
            <p:cNvSpPr>
              <a:spLocks noChangeArrowheads="1"/>
            </p:cNvSpPr>
            <p:nvPr/>
          </p:nvSpPr>
          <p:spPr bwMode="auto">
            <a:xfrm>
              <a:off x="3648" y="1680"/>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35" name="Oval 51"/>
            <p:cNvSpPr>
              <a:spLocks noChangeArrowheads="1"/>
            </p:cNvSpPr>
            <p:nvPr/>
          </p:nvSpPr>
          <p:spPr bwMode="auto">
            <a:xfrm>
              <a:off x="4368" y="1440"/>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36" name="Oval 52"/>
            <p:cNvSpPr>
              <a:spLocks noChangeArrowheads="1"/>
            </p:cNvSpPr>
            <p:nvPr/>
          </p:nvSpPr>
          <p:spPr bwMode="auto">
            <a:xfrm>
              <a:off x="4176" y="2016"/>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37" name="Oval 53"/>
            <p:cNvSpPr>
              <a:spLocks noChangeArrowheads="1"/>
            </p:cNvSpPr>
            <p:nvPr/>
          </p:nvSpPr>
          <p:spPr bwMode="auto">
            <a:xfrm>
              <a:off x="4176" y="1872"/>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38" name="Oval 54"/>
            <p:cNvSpPr>
              <a:spLocks noChangeArrowheads="1"/>
            </p:cNvSpPr>
            <p:nvPr/>
          </p:nvSpPr>
          <p:spPr bwMode="auto">
            <a:xfrm>
              <a:off x="3888" y="1392"/>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39" name="Oval 55"/>
            <p:cNvSpPr>
              <a:spLocks noChangeArrowheads="1"/>
            </p:cNvSpPr>
            <p:nvPr/>
          </p:nvSpPr>
          <p:spPr bwMode="auto">
            <a:xfrm>
              <a:off x="3456" y="1728"/>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40" name="Oval 56"/>
            <p:cNvSpPr>
              <a:spLocks noChangeArrowheads="1"/>
            </p:cNvSpPr>
            <p:nvPr/>
          </p:nvSpPr>
          <p:spPr bwMode="auto">
            <a:xfrm>
              <a:off x="4464" y="182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41" name="Oval 57"/>
            <p:cNvSpPr>
              <a:spLocks noChangeArrowheads="1"/>
            </p:cNvSpPr>
            <p:nvPr/>
          </p:nvSpPr>
          <p:spPr bwMode="auto">
            <a:xfrm>
              <a:off x="4368" y="1968"/>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42" name="Oval 58"/>
            <p:cNvSpPr>
              <a:spLocks noChangeArrowheads="1"/>
            </p:cNvSpPr>
            <p:nvPr/>
          </p:nvSpPr>
          <p:spPr bwMode="auto">
            <a:xfrm>
              <a:off x="3552" y="1584"/>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43" name="Oval 59"/>
            <p:cNvSpPr>
              <a:spLocks noChangeArrowheads="1"/>
            </p:cNvSpPr>
            <p:nvPr/>
          </p:nvSpPr>
          <p:spPr bwMode="auto">
            <a:xfrm>
              <a:off x="3696" y="1440"/>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44" name="Oval 60"/>
            <p:cNvSpPr>
              <a:spLocks noChangeArrowheads="1"/>
            </p:cNvSpPr>
            <p:nvPr/>
          </p:nvSpPr>
          <p:spPr bwMode="auto">
            <a:xfrm>
              <a:off x="3408" y="1920"/>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45" name="Oval 61"/>
            <p:cNvSpPr>
              <a:spLocks noChangeArrowheads="1"/>
            </p:cNvSpPr>
            <p:nvPr/>
          </p:nvSpPr>
          <p:spPr bwMode="auto">
            <a:xfrm>
              <a:off x="3504" y="2112"/>
              <a:ext cx="96" cy="96"/>
            </a:xfrm>
            <a:prstGeom prst="ellipse">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grpSp>
      <p:grpSp>
        <p:nvGrpSpPr>
          <p:cNvPr id="5" name="Group 65"/>
          <p:cNvGrpSpPr>
            <a:grpSpLocks/>
          </p:cNvGrpSpPr>
          <p:nvPr/>
        </p:nvGrpSpPr>
        <p:grpSpPr bwMode="auto">
          <a:xfrm>
            <a:off x="3267924" y="4568980"/>
            <a:ext cx="1162050" cy="754063"/>
            <a:chOff x="2545" y="1782"/>
            <a:chExt cx="732" cy="475"/>
          </a:xfrm>
        </p:grpSpPr>
        <p:sp>
          <p:nvSpPr>
            <p:cNvPr id="17416" name="AutoShape 63"/>
            <p:cNvSpPr>
              <a:spLocks noChangeArrowheads="1"/>
            </p:cNvSpPr>
            <p:nvPr/>
          </p:nvSpPr>
          <p:spPr bwMode="auto">
            <a:xfrm>
              <a:off x="2545" y="2084"/>
              <a:ext cx="732" cy="173"/>
            </a:xfrm>
            <a:prstGeom prst="rightArrow">
              <a:avLst>
                <a:gd name="adj1" fmla="val 50000"/>
                <a:gd name="adj2" fmla="val 105780"/>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17417" name="Text Box 64"/>
            <p:cNvSpPr txBox="1">
              <a:spLocks noChangeArrowheads="1"/>
            </p:cNvSpPr>
            <p:nvPr/>
          </p:nvSpPr>
          <p:spPr bwMode="auto">
            <a:xfrm>
              <a:off x="2545" y="1782"/>
              <a:ext cx="7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遭遇</a:t>
              </a:r>
            </a:p>
          </p:txBody>
        </p:sp>
      </p:grpSp>
      <p:sp>
        <p:nvSpPr>
          <p:cNvPr id="614466" name="Text Box 66"/>
          <p:cNvSpPr txBox="1">
            <a:spLocks noChangeArrowheads="1"/>
          </p:cNvSpPr>
          <p:nvPr/>
        </p:nvSpPr>
        <p:spPr bwMode="auto">
          <a:xfrm>
            <a:off x="1217041" y="5589240"/>
            <a:ext cx="6551613"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nSpc>
                <a:spcPct val="120000"/>
              </a:lnSpc>
              <a:spcBef>
                <a:spcPct val="0"/>
              </a:spcBef>
              <a:buClrTx/>
              <a:buSzTx/>
              <a:buFontTx/>
              <a:buNone/>
            </a:pPr>
            <a:r>
              <a:rPr kumimoji="1" lang="zh-CN" altLang="en-US" sz="2400" dirty="0">
                <a:solidFill>
                  <a:schemeClr val="tx2"/>
                </a:solidFill>
                <a:latin typeface="Times New Roman" pitchFamily="18" charset="0"/>
                <a:ea typeface="黑体" pitchFamily="49" charset="-122"/>
              </a:rPr>
              <a:t>反应物分子在一个笼子中的笼罩时间约为</a:t>
            </a:r>
            <a:r>
              <a:rPr kumimoji="1" lang="en-US" altLang="zh-CN" sz="2400" dirty="0">
                <a:solidFill>
                  <a:schemeClr val="tx2"/>
                </a:solidFill>
                <a:latin typeface="Times New Roman" pitchFamily="18" charset="0"/>
                <a:ea typeface="黑体" pitchFamily="49" charset="-122"/>
              </a:rPr>
              <a:t>10</a:t>
            </a:r>
            <a:r>
              <a:rPr kumimoji="1" lang="en-US" altLang="zh-CN" sz="2400" baseline="30000" dirty="0">
                <a:solidFill>
                  <a:schemeClr val="tx2"/>
                </a:solidFill>
                <a:latin typeface="Times New Roman" pitchFamily="18" charset="0"/>
                <a:ea typeface="黑体" pitchFamily="49" charset="-122"/>
              </a:rPr>
              <a:t>-12</a:t>
            </a:r>
            <a:r>
              <a:rPr kumimoji="1" lang="en-US" altLang="zh-CN" sz="2400" dirty="0">
                <a:solidFill>
                  <a:schemeClr val="tx2"/>
                </a:solidFill>
                <a:latin typeface="Times New Roman" pitchFamily="18" charset="0"/>
                <a:ea typeface="黑体" pitchFamily="49" charset="-122"/>
              </a:rPr>
              <a:t> ~</a:t>
            </a:r>
            <a:r>
              <a:rPr kumimoji="1" lang="en-US" altLang="zh-CN" sz="2400" baseline="-25000" dirty="0">
                <a:solidFill>
                  <a:schemeClr val="tx2"/>
                </a:solidFill>
                <a:latin typeface="Times New Roman" pitchFamily="18" charset="0"/>
                <a:ea typeface="黑体" pitchFamily="49" charset="-122"/>
              </a:rPr>
              <a:t> </a:t>
            </a:r>
            <a:r>
              <a:rPr kumimoji="1" lang="en-US" altLang="zh-CN" sz="2400" dirty="0">
                <a:solidFill>
                  <a:schemeClr val="tx2"/>
                </a:solidFill>
                <a:latin typeface="Times New Roman" pitchFamily="18" charset="0"/>
                <a:ea typeface="黑体" pitchFamily="49" charset="-122"/>
              </a:rPr>
              <a:t>10</a:t>
            </a:r>
            <a:r>
              <a:rPr kumimoji="1" lang="en-US" altLang="zh-CN" sz="2400" baseline="30000" dirty="0">
                <a:solidFill>
                  <a:schemeClr val="tx2"/>
                </a:solidFill>
                <a:latin typeface="Times New Roman" pitchFamily="18" charset="0"/>
                <a:ea typeface="黑体" pitchFamily="49" charset="-122"/>
              </a:rPr>
              <a:t>-8</a:t>
            </a:r>
            <a:r>
              <a:rPr kumimoji="1" lang="en-US" altLang="zh-CN" sz="2400" dirty="0">
                <a:solidFill>
                  <a:schemeClr val="tx2"/>
                </a:solidFill>
                <a:latin typeface="Times New Roman" pitchFamily="18" charset="0"/>
                <a:ea typeface="黑体" pitchFamily="49" charset="-122"/>
              </a:rPr>
              <a:t>s</a:t>
            </a:r>
            <a:r>
              <a:rPr kumimoji="1" lang="zh-CN" altLang="en-US" sz="2400" dirty="0">
                <a:solidFill>
                  <a:schemeClr val="tx2"/>
                </a:solidFill>
                <a:latin typeface="Times New Roman" pitchFamily="18" charset="0"/>
                <a:ea typeface="黑体" pitchFamily="49" charset="-122"/>
              </a:rPr>
              <a:t>，发生约</a:t>
            </a:r>
            <a:r>
              <a:rPr kumimoji="1" lang="en-US" altLang="zh-CN" sz="2400" dirty="0">
                <a:solidFill>
                  <a:schemeClr val="tx2"/>
                </a:solidFill>
                <a:latin typeface="Times New Roman" pitchFamily="18" charset="0"/>
                <a:ea typeface="黑体" pitchFamily="49" charset="-122"/>
              </a:rPr>
              <a:t>10</a:t>
            </a:r>
            <a:r>
              <a:rPr kumimoji="1" lang="en-US" altLang="zh-CN" sz="2400" baseline="30000" dirty="0">
                <a:solidFill>
                  <a:schemeClr val="tx2"/>
                </a:solidFill>
                <a:latin typeface="Times New Roman" pitchFamily="18" charset="0"/>
                <a:ea typeface="黑体" pitchFamily="49" charset="-122"/>
              </a:rPr>
              <a:t>2</a:t>
            </a:r>
            <a:r>
              <a:rPr kumimoji="1" lang="en-US" altLang="zh-CN" sz="2400" dirty="0">
                <a:solidFill>
                  <a:schemeClr val="tx2"/>
                </a:solidFill>
                <a:latin typeface="Times New Roman" pitchFamily="18" charset="0"/>
                <a:ea typeface="黑体" pitchFamily="49" charset="-122"/>
              </a:rPr>
              <a:t> ~ 10</a:t>
            </a:r>
            <a:r>
              <a:rPr kumimoji="1" lang="en-US" altLang="zh-CN" sz="2400" baseline="30000" dirty="0">
                <a:solidFill>
                  <a:schemeClr val="tx2"/>
                </a:solidFill>
                <a:latin typeface="Times New Roman" pitchFamily="18" charset="0"/>
                <a:ea typeface="黑体" pitchFamily="49" charset="-122"/>
              </a:rPr>
              <a:t>4 </a:t>
            </a:r>
            <a:r>
              <a:rPr kumimoji="1" lang="zh-CN" altLang="en-US" sz="2400" dirty="0">
                <a:solidFill>
                  <a:schemeClr val="tx2"/>
                </a:solidFill>
                <a:latin typeface="Times New Roman" pitchFamily="18" charset="0"/>
                <a:ea typeface="黑体" pitchFamily="49" charset="-122"/>
              </a:rPr>
              <a:t>次碰撞</a:t>
            </a:r>
          </a:p>
        </p:txBody>
      </p:sp>
      <p:sp>
        <p:nvSpPr>
          <p:cNvPr id="3" name="矩形 2"/>
          <p:cNvSpPr/>
          <p:nvPr/>
        </p:nvSpPr>
        <p:spPr>
          <a:xfrm>
            <a:off x="632460" y="1467984"/>
            <a:ext cx="7879080" cy="461665"/>
          </a:xfrm>
          <a:prstGeom prst="rect">
            <a:avLst/>
          </a:prstGeom>
        </p:spPr>
        <p:txBody>
          <a:bodyPr wrap="none">
            <a:spAutoFit/>
          </a:bodyPr>
          <a:lstStyle/>
          <a:p>
            <a:r>
              <a:rPr lang="zh-CN" altLang="en-US" sz="2400" dirty="0">
                <a:solidFill>
                  <a:srgbClr val="7030A0"/>
                </a:solidFill>
                <a:latin typeface="Times New Roman" pitchFamily="18" charset="0"/>
                <a:ea typeface="黑体" pitchFamily="49" charset="-122"/>
              </a:rPr>
              <a:t>笼蔽</a:t>
            </a:r>
            <a:r>
              <a:rPr lang="zh-CN" altLang="en-US" sz="2400" dirty="0" smtClean="0">
                <a:solidFill>
                  <a:srgbClr val="7030A0"/>
                </a:solidFill>
                <a:latin typeface="Times New Roman" pitchFamily="18" charset="0"/>
                <a:ea typeface="黑体" pitchFamily="49" charset="-122"/>
              </a:rPr>
              <a:t>效应</a:t>
            </a:r>
            <a:r>
              <a:rPr lang="zh-CN" altLang="en-US" sz="2400" dirty="0" smtClean="0">
                <a:latin typeface="Times New Roman" pitchFamily="18" charset="0"/>
                <a:ea typeface="黑体" pitchFamily="49" charset="-122"/>
              </a:rPr>
              <a:t>：溶液中反应分子的运动受溶剂分子包围的影响</a:t>
            </a:r>
            <a:endParaRPr lang="zh-CN" altLang="en-US" sz="2400" dirty="0"/>
          </a:p>
        </p:txBody>
      </p:sp>
      <p:sp>
        <p:nvSpPr>
          <p:cNvPr id="6" name="矩形 5"/>
          <p:cNvSpPr/>
          <p:nvPr/>
        </p:nvSpPr>
        <p:spPr>
          <a:xfrm>
            <a:off x="547065" y="2780928"/>
            <a:ext cx="8307082" cy="1015663"/>
          </a:xfrm>
          <a:prstGeom prst="rect">
            <a:avLst/>
          </a:prstGeom>
        </p:spPr>
        <p:txBody>
          <a:bodyPr wrap="none">
            <a:spAutoFit/>
          </a:bodyPr>
          <a:lstStyle/>
          <a:p>
            <a:pPr>
              <a:spcBef>
                <a:spcPct val="50000"/>
              </a:spcBef>
              <a:buClrTx/>
              <a:buSzTx/>
              <a:buFontTx/>
              <a:buNone/>
            </a:pPr>
            <a:r>
              <a:rPr lang="zh-CN" altLang="en-US" sz="2400" dirty="0" smtClean="0">
                <a:solidFill>
                  <a:srgbClr val="7030A0"/>
                </a:solidFill>
                <a:latin typeface="Times New Roman" pitchFamily="18" charset="0"/>
                <a:ea typeface="黑体" pitchFamily="49" charset="-122"/>
              </a:rPr>
              <a:t>遭      遇</a:t>
            </a:r>
            <a:r>
              <a:rPr lang="zh-CN" altLang="en-US" sz="2400" dirty="0" smtClean="0">
                <a:latin typeface="Times New Roman" pitchFamily="18" charset="0"/>
                <a:ea typeface="黑体" pitchFamily="49" charset="-122"/>
              </a:rPr>
              <a:t>：对于反应物分子</a:t>
            </a:r>
            <a:r>
              <a:rPr lang="en-US" altLang="zh-CN" sz="2400" dirty="0" smtClean="0">
                <a:latin typeface="Times New Roman" pitchFamily="18" charset="0"/>
                <a:ea typeface="黑体" pitchFamily="49" charset="-122"/>
              </a:rPr>
              <a:t>A</a:t>
            </a:r>
            <a:r>
              <a:rPr lang="zh-CN" altLang="en-US" sz="2400" dirty="0" smtClean="0">
                <a:latin typeface="Times New Roman" pitchFamily="18" charset="0"/>
                <a:ea typeface="黑体" pitchFamily="49" charset="-122"/>
              </a:rPr>
              <a:t>和</a:t>
            </a:r>
            <a:r>
              <a:rPr lang="en-US" altLang="zh-CN" sz="2400" dirty="0" smtClean="0">
                <a:latin typeface="Times New Roman" pitchFamily="18" charset="0"/>
                <a:ea typeface="黑体" pitchFamily="49" charset="-122"/>
              </a:rPr>
              <a:t>B, </a:t>
            </a:r>
            <a:r>
              <a:rPr lang="zh-CN" altLang="en-US" sz="2400" dirty="0" smtClean="0">
                <a:latin typeface="Times New Roman" pitchFamily="18" charset="0"/>
                <a:ea typeface="黑体" pitchFamily="49" charset="-122"/>
              </a:rPr>
              <a:t>两个分子扩散到同一溶剂笼</a:t>
            </a:r>
            <a:endParaRPr lang="en-US" altLang="zh-CN" sz="2400" dirty="0" smtClean="0">
              <a:latin typeface="Times New Roman" pitchFamily="18" charset="0"/>
              <a:ea typeface="黑体" pitchFamily="49" charset="-122"/>
            </a:endParaRPr>
          </a:p>
          <a:p>
            <a:pPr>
              <a:spcBef>
                <a:spcPct val="50000"/>
              </a:spcBef>
              <a:buClrTx/>
              <a:buSzTx/>
              <a:buFontTx/>
              <a:buNone/>
            </a:pPr>
            <a:r>
              <a:rPr lang="zh-CN" altLang="en-US" sz="2400" dirty="0" smtClean="0">
                <a:latin typeface="Times New Roman" pitchFamily="18" charset="0"/>
                <a:ea typeface="黑体" pitchFamily="49" charset="-122"/>
              </a:rPr>
              <a:t>中进行相互接触时称为遭遇</a:t>
            </a:r>
            <a:endParaRPr lang="zh-CN" altLang="en-US" sz="2400" dirty="0">
              <a:latin typeface="Times New Roman" pitchFamily="18" charset="0"/>
              <a:ea typeface="黑体" pitchFamily="49" charset="-122"/>
            </a:endParaRPr>
          </a:p>
        </p:txBody>
      </p:sp>
      <p:sp>
        <p:nvSpPr>
          <p:cNvPr id="7" name="矩形 6"/>
          <p:cNvSpPr/>
          <p:nvPr/>
        </p:nvSpPr>
        <p:spPr>
          <a:xfrm>
            <a:off x="942302" y="1949931"/>
            <a:ext cx="7488832" cy="830997"/>
          </a:xfrm>
          <a:prstGeom prst="rect">
            <a:avLst/>
          </a:prstGeom>
        </p:spPr>
        <p:txBody>
          <a:bodyPr wrap="square">
            <a:spAutoFit/>
          </a:bodyPr>
          <a:lstStyle/>
          <a:p>
            <a:r>
              <a:rPr lang="zh-CN" altLang="en-US" sz="2400" dirty="0">
                <a:latin typeface="Times New Roman" pitchFamily="18" charset="0"/>
                <a:ea typeface="黑体" pitchFamily="49" charset="-122"/>
              </a:rPr>
              <a:t>笼中分子</a:t>
            </a:r>
            <a:r>
              <a:rPr lang="zh-CN" altLang="en-US" sz="2400" dirty="0" smtClean="0">
                <a:latin typeface="Times New Roman" pitchFamily="18" charset="0"/>
                <a:ea typeface="黑体" pitchFamily="49" charset="-122"/>
              </a:rPr>
              <a:t>不能像气体</a:t>
            </a:r>
            <a:r>
              <a:rPr lang="zh-CN" altLang="en-US" sz="2400" dirty="0">
                <a:latin typeface="Times New Roman" pitchFamily="18" charset="0"/>
                <a:ea typeface="黑体" pitchFamily="49" charset="-122"/>
              </a:rPr>
              <a:t>分子那样运动，只能在笼中振动与周围的分子碰撞。称为笼蔽效应</a:t>
            </a:r>
          </a:p>
        </p:txBody>
      </p:sp>
    </p:spTree>
    <p:extLst>
      <p:ext uri="{BB962C8B-B14F-4D97-AF65-F5344CB8AC3E}">
        <p14:creationId xmlns:p14="http://schemas.microsoft.com/office/powerpoint/2010/main" val="3566833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05"/>
                                        </p:tgtEl>
                                        <p:attrNameLst>
                                          <p:attrName>style.visibility</p:attrName>
                                        </p:attrNameLst>
                                      </p:cBhvr>
                                      <p:to>
                                        <p:strVal val="visible"/>
                                      </p:to>
                                    </p:set>
                                    <p:animEffect transition="in" filter="blinds(horizontal)">
                                      <p:cBhvr>
                                        <p:cTn id="7" dur="500"/>
                                        <p:tgtEl>
                                          <p:spTgt spid="6144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14466"/>
                                        </p:tgtEl>
                                        <p:attrNameLst>
                                          <p:attrName>style.visibility</p:attrName>
                                        </p:attrNameLst>
                                      </p:cBhvr>
                                      <p:to>
                                        <p:strVal val="visible"/>
                                      </p:to>
                                    </p:set>
                                    <p:animEffect transition="in" filter="blinds(horizontal)">
                                      <p:cBhvr>
                                        <p:cTn id="25" dur="500"/>
                                        <p:tgtEl>
                                          <p:spTgt spid="614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5" grpId="0"/>
      <p:bldP spid="6144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321587" y="1262605"/>
            <a:ext cx="84988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smtClean="0">
                <a:latin typeface="Times New Roman" pitchFamily="18" charset="0"/>
                <a:ea typeface="黑体" pitchFamily="49" charset="-122"/>
              </a:rPr>
              <a:t>2</a:t>
            </a:r>
            <a:r>
              <a:rPr lang="zh-CN" altLang="en-US" sz="2800" smtClean="0">
                <a:latin typeface="Times New Roman" pitchFamily="18" charset="0"/>
                <a:ea typeface="黑体" pitchFamily="49" charset="-122"/>
              </a:rPr>
              <a:t>、扩散控制</a:t>
            </a:r>
            <a:r>
              <a:rPr lang="zh-CN" altLang="en-US" sz="2800" smtClean="0">
                <a:latin typeface="Times New Roman" pitchFamily="18" charset="0"/>
                <a:ea typeface="黑体" pitchFamily="49" charset="-122"/>
                <a:sym typeface="Symbol" pitchFamily="18" charset="2"/>
              </a:rPr>
              <a:t>，</a:t>
            </a:r>
            <a:endParaRPr lang="zh-CN" altLang="en-US" sz="2800" dirty="0">
              <a:latin typeface="Times New Roman" pitchFamily="18" charset="0"/>
              <a:ea typeface="黑体" pitchFamily="49" charset="-122"/>
              <a:sym typeface="Symbol" pitchFamily="18" charset="2"/>
            </a:endParaRPr>
          </a:p>
        </p:txBody>
      </p:sp>
      <p:sp>
        <p:nvSpPr>
          <p:cNvPr id="616453" name="Text Box 5"/>
          <p:cNvSpPr txBox="1">
            <a:spLocks noChangeArrowheads="1"/>
          </p:cNvSpPr>
          <p:nvPr/>
        </p:nvSpPr>
        <p:spPr bwMode="auto">
          <a:xfrm>
            <a:off x="2632323" y="1262605"/>
            <a:ext cx="2371725" cy="584775"/>
          </a:xfrm>
          <a:prstGeom prst="rect">
            <a:avLst/>
          </a:prstGeom>
          <a:solidFill>
            <a:schemeClr val="bg2"/>
          </a:solidFill>
          <a:ln w="28575">
            <a:solidFill>
              <a:srgbClr val="FF0000"/>
            </a:solidFill>
            <a:miter lim="800000"/>
            <a:headEnd/>
            <a:tailEnd/>
          </a:ln>
          <a:effectLst/>
        </p:spPr>
        <p:txBody>
          <a:bodyPr>
            <a:spAutoFit/>
          </a:bodyPr>
          <a:lstStyle/>
          <a:p>
            <a:pPr algn="ctr">
              <a:spcBef>
                <a:spcPct val="50000"/>
              </a:spcBef>
              <a:defRPr/>
            </a:pPr>
            <a:r>
              <a:rPr lang="en-US" altLang="zh-CN" sz="3200" dirty="0">
                <a:solidFill>
                  <a:srgbClr val="000000"/>
                </a:solidFill>
                <a:ea typeface="黑体" pitchFamily="2" charset="-122"/>
                <a:sym typeface="Symbol" pitchFamily="18" charset="2"/>
              </a:rPr>
              <a:t> = </a:t>
            </a:r>
            <a:r>
              <a:rPr lang="zh-CN" altLang="en-US" sz="3200" baseline="-25000" dirty="0">
                <a:solidFill>
                  <a:srgbClr val="000000"/>
                </a:solidFill>
                <a:ea typeface="黑体" pitchFamily="2" charset="-122"/>
                <a:sym typeface="Symbol" pitchFamily="18" charset="2"/>
              </a:rPr>
              <a:t>扩散</a:t>
            </a:r>
            <a:endParaRPr lang="zh-CN" altLang="en-US" sz="3200" dirty="0">
              <a:solidFill>
                <a:srgbClr val="000000"/>
              </a:solidFill>
              <a:ea typeface="黑体" pitchFamily="2" charset="-122"/>
              <a:sym typeface="Symbol" pitchFamily="18" charset="2"/>
            </a:endParaRPr>
          </a:p>
        </p:txBody>
      </p:sp>
      <p:sp>
        <p:nvSpPr>
          <p:cNvPr id="616454" name="Text Box 6"/>
          <p:cNvSpPr txBox="1">
            <a:spLocks noChangeArrowheads="1"/>
          </p:cNvSpPr>
          <p:nvPr/>
        </p:nvSpPr>
        <p:spPr bwMode="auto">
          <a:xfrm>
            <a:off x="500181" y="2745921"/>
            <a:ext cx="838529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solidFill>
                  <a:schemeClr val="tx2"/>
                </a:solidFill>
                <a:latin typeface="Times New Roman" pitchFamily="18" charset="0"/>
                <a:ea typeface="黑体" pitchFamily="49" charset="-122"/>
              </a:rPr>
              <a:t>Fick</a:t>
            </a:r>
            <a:r>
              <a:rPr lang="zh-CN" altLang="en-US" sz="2800" dirty="0">
                <a:solidFill>
                  <a:schemeClr val="tx2"/>
                </a:solidFill>
                <a:latin typeface="Times New Roman" pitchFamily="18" charset="0"/>
                <a:ea typeface="黑体" pitchFamily="49" charset="-122"/>
              </a:rPr>
              <a:t>扩散第一定律：</a:t>
            </a:r>
          </a:p>
          <a:p>
            <a:pPr>
              <a:spcBef>
                <a:spcPct val="50000"/>
              </a:spcBef>
              <a:buClrTx/>
              <a:buSzTx/>
              <a:buFontTx/>
              <a:buNone/>
            </a:pPr>
            <a:r>
              <a:rPr lang="zh-CN" altLang="en-US" sz="2800" dirty="0">
                <a:solidFill>
                  <a:schemeClr val="tx2"/>
                </a:solidFill>
                <a:latin typeface="Times New Roman" pitchFamily="18" charset="0"/>
                <a:ea typeface="黑体" pitchFamily="49" charset="-122"/>
              </a:rPr>
              <a:t>　　</a:t>
            </a:r>
            <a:r>
              <a:rPr kumimoji="1" lang="zh-CN" altLang="en-US" sz="2800" dirty="0">
                <a:latin typeface="Times New Roman" pitchFamily="18" charset="0"/>
                <a:ea typeface="黑体" pitchFamily="49" charset="-122"/>
              </a:rPr>
              <a:t>在一定温度下，物质</a:t>
            </a:r>
            <a:r>
              <a:rPr kumimoji="1" lang="en-US" altLang="zh-CN" sz="2800" dirty="0">
                <a:latin typeface="Times New Roman" pitchFamily="18" charset="0"/>
                <a:ea typeface="黑体" pitchFamily="49" charset="-122"/>
              </a:rPr>
              <a:t>B</a:t>
            </a:r>
            <a:r>
              <a:rPr kumimoji="1" lang="zh-CN" altLang="en-US" sz="2800" dirty="0">
                <a:latin typeface="Times New Roman" pitchFamily="18" charset="0"/>
                <a:ea typeface="黑体" pitchFamily="49" charset="-122"/>
              </a:rPr>
              <a:t>在单位时间内扩散通过截面积</a:t>
            </a:r>
            <a:r>
              <a:rPr kumimoji="1" lang="en-US" altLang="zh-CN" sz="2800" i="1" dirty="0">
                <a:latin typeface="Times New Roman" pitchFamily="18" charset="0"/>
                <a:ea typeface="黑体" pitchFamily="49" charset="-122"/>
              </a:rPr>
              <a:t>A</a:t>
            </a:r>
            <a:r>
              <a:rPr kumimoji="1" lang="en-US" altLang="zh-CN" sz="2800" baseline="-25000" dirty="0">
                <a:latin typeface="Times New Roman" pitchFamily="18" charset="0"/>
                <a:ea typeface="黑体" pitchFamily="49" charset="-122"/>
              </a:rPr>
              <a:t>s</a:t>
            </a:r>
            <a:r>
              <a:rPr kumimoji="1" lang="zh-CN" altLang="en-US" sz="2800" dirty="0">
                <a:latin typeface="Times New Roman" pitchFamily="18" charset="0"/>
                <a:ea typeface="黑体" pitchFamily="49" charset="-122"/>
              </a:rPr>
              <a:t>的物质的量</a:t>
            </a:r>
            <a:r>
              <a:rPr kumimoji="1" lang="en-US" altLang="zh-CN" sz="2800" dirty="0" err="1">
                <a:latin typeface="Times New Roman" pitchFamily="18" charset="0"/>
                <a:ea typeface="黑体" pitchFamily="49" charset="-122"/>
              </a:rPr>
              <a:t>d</a:t>
            </a:r>
            <a:r>
              <a:rPr kumimoji="1" lang="en-US" altLang="zh-CN" sz="2800" i="1" dirty="0" err="1">
                <a:latin typeface="Times New Roman" pitchFamily="18" charset="0"/>
                <a:ea typeface="黑体" pitchFamily="49" charset="-122"/>
              </a:rPr>
              <a:t>n</a:t>
            </a:r>
            <a:r>
              <a:rPr kumimoji="1" lang="en-US" altLang="zh-CN" sz="2800" baseline="-25000" dirty="0" err="1">
                <a:latin typeface="Times New Roman" pitchFamily="18" charset="0"/>
                <a:ea typeface="黑体" pitchFamily="49" charset="-122"/>
              </a:rPr>
              <a:t>B</a:t>
            </a:r>
            <a:r>
              <a:rPr kumimoji="1" lang="en-US" altLang="zh-CN" sz="2800" dirty="0">
                <a:latin typeface="Times New Roman" pitchFamily="18" charset="0"/>
                <a:ea typeface="黑体" pitchFamily="49" charset="-122"/>
              </a:rPr>
              <a:t>/</a:t>
            </a:r>
            <a:r>
              <a:rPr kumimoji="1" lang="en-US" altLang="zh-CN" sz="2800" dirty="0" err="1">
                <a:latin typeface="Times New Roman" pitchFamily="18" charset="0"/>
                <a:ea typeface="黑体" pitchFamily="49" charset="-122"/>
              </a:rPr>
              <a:t>d</a:t>
            </a:r>
            <a:r>
              <a:rPr kumimoji="1" lang="en-US" altLang="zh-CN" sz="2800" i="1" dirty="0" err="1">
                <a:latin typeface="Times New Roman" pitchFamily="18" charset="0"/>
                <a:ea typeface="黑体" pitchFamily="49" charset="-122"/>
              </a:rPr>
              <a:t>t</a:t>
            </a:r>
            <a:r>
              <a:rPr kumimoji="1" lang="zh-CN" altLang="en-US" sz="2800" dirty="0">
                <a:latin typeface="Times New Roman" pitchFamily="18" charset="0"/>
                <a:ea typeface="黑体" pitchFamily="49" charset="-122"/>
              </a:rPr>
              <a:t>正比于截面积</a:t>
            </a:r>
            <a:r>
              <a:rPr kumimoji="1" lang="en-US" altLang="zh-CN" sz="2800" i="1" dirty="0">
                <a:latin typeface="Times New Roman" pitchFamily="18" charset="0"/>
                <a:ea typeface="黑体" pitchFamily="49" charset="-122"/>
              </a:rPr>
              <a:t>A</a:t>
            </a:r>
            <a:r>
              <a:rPr kumimoji="1" lang="en-US" altLang="zh-CN" sz="2800" baseline="-25000" dirty="0">
                <a:latin typeface="Times New Roman" pitchFamily="18" charset="0"/>
                <a:ea typeface="黑体" pitchFamily="49" charset="-122"/>
              </a:rPr>
              <a:t>s</a:t>
            </a:r>
            <a:r>
              <a:rPr kumimoji="1" lang="zh-CN" altLang="en-US" sz="2800" dirty="0">
                <a:latin typeface="Times New Roman" pitchFamily="18" charset="0"/>
                <a:ea typeface="黑体" pitchFamily="49" charset="-122"/>
              </a:rPr>
              <a:t>和浓度梯度</a:t>
            </a:r>
            <a:r>
              <a:rPr kumimoji="1" lang="en-US" altLang="zh-CN" sz="2800" dirty="0" err="1">
                <a:latin typeface="Times New Roman" pitchFamily="18" charset="0"/>
                <a:ea typeface="黑体" pitchFamily="49" charset="-122"/>
              </a:rPr>
              <a:t>d</a:t>
            </a:r>
            <a:r>
              <a:rPr kumimoji="1" lang="en-US" altLang="zh-CN" sz="2800" i="1" dirty="0" err="1">
                <a:latin typeface="Times New Roman" pitchFamily="18" charset="0"/>
                <a:ea typeface="黑体" pitchFamily="49" charset="-122"/>
              </a:rPr>
              <a:t>c</a:t>
            </a:r>
            <a:r>
              <a:rPr kumimoji="1" lang="en-US" altLang="zh-CN" sz="2800" baseline="-25000" dirty="0" err="1">
                <a:latin typeface="Times New Roman" pitchFamily="18" charset="0"/>
                <a:ea typeface="黑体" pitchFamily="49" charset="-122"/>
              </a:rPr>
              <a:t>B</a:t>
            </a:r>
            <a:r>
              <a:rPr kumimoji="1" lang="en-US" altLang="zh-CN" sz="2800" dirty="0">
                <a:latin typeface="Times New Roman" pitchFamily="18" charset="0"/>
                <a:ea typeface="黑体" pitchFamily="49" charset="-122"/>
              </a:rPr>
              <a:t>/d</a:t>
            </a:r>
            <a:r>
              <a:rPr kumimoji="1" lang="en-US" altLang="zh-CN" sz="2800" i="1" dirty="0">
                <a:latin typeface="Times New Roman" pitchFamily="18" charset="0"/>
                <a:ea typeface="黑体" pitchFamily="49" charset="-122"/>
              </a:rPr>
              <a:t>x</a:t>
            </a:r>
            <a:endParaRPr lang="en-US" altLang="zh-CN" sz="2800" dirty="0">
              <a:solidFill>
                <a:schemeClr val="tx2"/>
              </a:solidFill>
              <a:latin typeface="Times New Roman" pitchFamily="18" charset="0"/>
              <a:ea typeface="黑体" pitchFamily="49" charset="-122"/>
            </a:endParaRPr>
          </a:p>
        </p:txBody>
      </p:sp>
      <p:graphicFrame>
        <p:nvGraphicFramePr>
          <p:cNvPr id="616455" name="Object 7"/>
          <p:cNvGraphicFramePr>
            <a:graphicFrameLocks noChangeAspect="1"/>
          </p:cNvGraphicFramePr>
          <p:nvPr>
            <p:extLst>
              <p:ext uri="{D42A27DB-BD31-4B8C-83A1-F6EECF244321}">
                <p14:modId xmlns:p14="http://schemas.microsoft.com/office/powerpoint/2010/main" val="2317847836"/>
              </p:ext>
            </p:extLst>
          </p:nvPr>
        </p:nvGraphicFramePr>
        <p:xfrm>
          <a:off x="1787718" y="4509120"/>
          <a:ext cx="2878138" cy="927100"/>
        </p:xfrm>
        <a:graphic>
          <a:graphicData uri="http://schemas.openxmlformats.org/presentationml/2006/ole">
            <mc:AlternateContent xmlns:mc="http://schemas.openxmlformats.org/markup-compatibility/2006">
              <mc:Choice xmlns:v="urn:schemas-microsoft-com:vml" Requires="v">
                <p:oleObj spid="_x0000_s7404" name="公式" r:id="rId3" imgW="1104900" imgH="393700" progId="Equation.3">
                  <p:embed/>
                </p:oleObj>
              </mc:Choice>
              <mc:Fallback>
                <p:oleObj name="公式" r:id="rId3" imgW="11049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718" y="4509120"/>
                        <a:ext cx="2878138" cy="927100"/>
                      </a:xfrm>
                      <a:prstGeom prst="rect">
                        <a:avLst/>
                      </a:prstGeom>
                      <a:solidFill>
                        <a:schemeClr val="bg2"/>
                      </a:solidFill>
                      <a:ln w="28575">
                        <a:solidFill>
                          <a:srgbClr val="FF0000"/>
                        </a:solidFill>
                        <a:miter lim="800000"/>
                        <a:headEnd/>
                        <a:tailEnd/>
                      </a:ln>
                      <a:effectLst/>
                      <a:extLst/>
                    </p:spPr>
                  </p:pic>
                </p:oleObj>
              </mc:Fallback>
            </mc:AlternateContent>
          </a:graphicData>
        </a:graphic>
      </p:graphicFrame>
      <p:sp>
        <p:nvSpPr>
          <p:cNvPr id="616457" name="Text Box 9"/>
          <p:cNvSpPr txBox="1">
            <a:spLocks noChangeArrowheads="1"/>
          </p:cNvSpPr>
          <p:nvPr/>
        </p:nvSpPr>
        <p:spPr bwMode="auto">
          <a:xfrm>
            <a:off x="5004048" y="4336673"/>
            <a:ext cx="361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solidFill>
                  <a:schemeClr val="tx2"/>
                </a:solidFill>
                <a:latin typeface="Times New Roman" pitchFamily="18" charset="0"/>
                <a:ea typeface="黑体" pitchFamily="49" charset="-122"/>
              </a:rPr>
              <a:t>D</a:t>
            </a:r>
            <a:r>
              <a:rPr lang="en-US" altLang="zh-CN" sz="2800" dirty="0">
                <a:solidFill>
                  <a:schemeClr val="tx2"/>
                </a:solidFill>
                <a:latin typeface="Times New Roman" pitchFamily="18" charset="0"/>
                <a:ea typeface="黑体" pitchFamily="49" charset="-122"/>
                <a:sym typeface="Symbol" pitchFamily="18" charset="2"/>
              </a:rPr>
              <a:t></a:t>
            </a:r>
            <a:r>
              <a:rPr lang="zh-CN" altLang="en-US" sz="2800" dirty="0">
                <a:solidFill>
                  <a:schemeClr val="tx2"/>
                </a:solidFill>
                <a:latin typeface="Times New Roman" pitchFamily="18" charset="0"/>
                <a:ea typeface="黑体" pitchFamily="49" charset="-122"/>
                <a:sym typeface="Symbol" pitchFamily="18" charset="2"/>
              </a:rPr>
              <a:t>扩散系数，</a:t>
            </a:r>
            <a:r>
              <a:rPr lang="en-US" altLang="zh-CN" sz="2800" dirty="0">
                <a:solidFill>
                  <a:schemeClr val="tx2"/>
                </a:solidFill>
                <a:latin typeface="Times New Roman" pitchFamily="18" charset="0"/>
                <a:ea typeface="黑体" pitchFamily="49" charset="-122"/>
                <a:sym typeface="Symbol" pitchFamily="18" charset="2"/>
              </a:rPr>
              <a:t>m</a:t>
            </a:r>
            <a:r>
              <a:rPr lang="en-US" altLang="zh-CN" sz="2800" baseline="30000" dirty="0">
                <a:solidFill>
                  <a:schemeClr val="tx2"/>
                </a:solidFill>
                <a:latin typeface="Times New Roman" pitchFamily="18" charset="0"/>
                <a:ea typeface="黑体" pitchFamily="49" charset="-122"/>
                <a:sym typeface="Symbol" pitchFamily="18" charset="2"/>
              </a:rPr>
              <a:t>2</a:t>
            </a:r>
            <a:r>
              <a:rPr lang="en-US" altLang="zh-CN" sz="2800" dirty="0">
                <a:solidFill>
                  <a:schemeClr val="tx2"/>
                </a:solidFill>
                <a:latin typeface="Times New Roman" pitchFamily="18" charset="0"/>
                <a:ea typeface="黑体" pitchFamily="49" charset="-122"/>
                <a:cs typeface="Times New Roman" pitchFamily="18" charset="0"/>
                <a:sym typeface="Symbol" pitchFamily="18" charset="2"/>
              </a:rPr>
              <a:t>·s</a:t>
            </a:r>
            <a:r>
              <a:rPr lang="en-US" altLang="zh-CN" sz="2800" baseline="30000" dirty="0">
                <a:solidFill>
                  <a:schemeClr val="tx2"/>
                </a:solidFill>
                <a:latin typeface="Times New Roman" pitchFamily="18" charset="0"/>
                <a:ea typeface="黑体" pitchFamily="49" charset="-122"/>
                <a:cs typeface="Times New Roman" pitchFamily="18" charset="0"/>
                <a:sym typeface="Symbol" pitchFamily="18" charset="2"/>
              </a:rPr>
              <a:t>-1</a:t>
            </a:r>
            <a:endParaRPr lang="en-US" altLang="zh-CN" sz="2800" dirty="0">
              <a:solidFill>
                <a:schemeClr val="tx2"/>
              </a:solidFill>
              <a:latin typeface="Times New Roman" pitchFamily="18" charset="0"/>
              <a:ea typeface="黑体" pitchFamily="49" charset="-122"/>
              <a:cs typeface="Times New Roman" pitchFamily="18" charset="0"/>
              <a:sym typeface="Symbol" pitchFamily="18" charset="2"/>
            </a:endParaRPr>
          </a:p>
        </p:txBody>
      </p:sp>
      <p:grpSp>
        <p:nvGrpSpPr>
          <p:cNvPr id="2" name="Group 12"/>
          <p:cNvGrpSpPr>
            <a:grpSpLocks/>
          </p:cNvGrpSpPr>
          <p:nvPr/>
        </p:nvGrpSpPr>
        <p:grpSpPr bwMode="auto">
          <a:xfrm>
            <a:off x="4166232" y="5445224"/>
            <a:ext cx="3730624" cy="1052513"/>
            <a:chOff x="3137" y="3558"/>
            <a:chExt cx="2350" cy="663"/>
          </a:xfrm>
        </p:grpSpPr>
        <p:graphicFrame>
          <p:nvGraphicFramePr>
            <p:cNvPr id="19464" name="Object 8"/>
            <p:cNvGraphicFramePr>
              <a:graphicFrameLocks noChangeAspect="1"/>
            </p:cNvGraphicFramePr>
            <p:nvPr>
              <p:extLst>
                <p:ext uri="{D42A27DB-BD31-4B8C-83A1-F6EECF244321}">
                  <p14:modId xmlns:p14="http://schemas.microsoft.com/office/powerpoint/2010/main" val="341078974"/>
                </p:ext>
              </p:extLst>
            </p:nvPr>
          </p:nvGraphicFramePr>
          <p:xfrm>
            <a:off x="4201" y="3558"/>
            <a:ext cx="1286" cy="663"/>
          </p:xfrm>
          <a:graphic>
            <a:graphicData uri="http://schemas.openxmlformats.org/presentationml/2006/ole">
              <mc:AlternateContent xmlns:mc="http://schemas.openxmlformats.org/markup-compatibility/2006">
                <mc:Choice xmlns:v="urn:schemas-microsoft-com:vml" Requires="v">
                  <p:oleObj spid="_x0000_s7405" name="公式" r:id="rId5" imgW="838080" imgH="431640" progId="Equation.3">
                    <p:embed/>
                  </p:oleObj>
                </mc:Choice>
                <mc:Fallback>
                  <p:oleObj name="公式" r:id="rId5" imgW="838080" imgH="431640" progId="Equation.3">
                    <p:embed/>
                    <p:pic>
                      <p:nvPicPr>
                        <p:cNvPr id="0" name=""/>
                        <p:cNvPicPr>
                          <a:picLocks noChangeAspect="1" noChangeArrowheads="1"/>
                        </p:cNvPicPr>
                        <p:nvPr/>
                      </p:nvPicPr>
                      <p:blipFill>
                        <a:blip r:embed="rId6"/>
                        <a:srcRect/>
                        <a:stretch>
                          <a:fillRect/>
                        </a:stretch>
                      </p:blipFill>
                      <p:spPr bwMode="auto">
                        <a:xfrm>
                          <a:off x="4201" y="3558"/>
                          <a:ext cx="1286" cy="663"/>
                        </a:xfrm>
                        <a:prstGeom prst="rect">
                          <a:avLst/>
                        </a:prstGeom>
                        <a:solidFill>
                          <a:schemeClr val="bg2"/>
                        </a:solidFill>
                        <a:ln>
                          <a:noFill/>
                        </a:ln>
                        <a:effectLst/>
                        <a:extLst/>
                      </p:spPr>
                    </p:pic>
                  </p:oleObj>
                </mc:Fallback>
              </mc:AlternateContent>
            </a:graphicData>
          </a:graphic>
        </p:graphicFrame>
        <p:sp>
          <p:nvSpPr>
            <p:cNvPr id="19465" name="Text Box 10"/>
            <p:cNvSpPr txBox="1">
              <a:spLocks noChangeArrowheads="1"/>
            </p:cNvSpPr>
            <p:nvPr/>
          </p:nvSpPr>
          <p:spPr bwMode="auto">
            <a:xfrm>
              <a:off x="3137" y="3725"/>
              <a:ext cx="12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球形粒子：</a:t>
              </a:r>
              <a:endParaRPr lang="zh-CN" altLang="en-US" sz="2800" dirty="0">
                <a:solidFill>
                  <a:schemeClr val="tx2"/>
                </a:solidFill>
                <a:latin typeface="Times New Roman" pitchFamily="18" charset="0"/>
                <a:ea typeface="黑体" pitchFamily="49" charset="-122"/>
                <a:cs typeface="Times New Roman" pitchFamily="18" charset="0"/>
                <a:sym typeface="Symbol" pitchFamily="18" charset="2"/>
              </a:endParaRPr>
            </a:p>
          </p:txBody>
        </p:sp>
      </p:grpSp>
      <p:sp>
        <p:nvSpPr>
          <p:cNvPr id="3" name="矩形 2"/>
          <p:cNvSpPr/>
          <p:nvPr/>
        </p:nvSpPr>
        <p:spPr>
          <a:xfrm>
            <a:off x="591304" y="403020"/>
            <a:ext cx="7992888" cy="830997"/>
          </a:xfrm>
          <a:prstGeom prst="rect">
            <a:avLst/>
          </a:prstGeom>
        </p:spPr>
        <p:txBody>
          <a:bodyPr wrap="square">
            <a:spAutoFit/>
          </a:bodyPr>
          <a:lstStyle/>
          <a:p>
            <a:pPr>
              <a:buFont typeface="Wingdings" pitchFamily="2" charset="2"/>
              <a:buNone/>
            </a:pPr>
            <a:r>
              <a:rPr lang="zh-CN" altLang="en-US" sz="2400" dirty="0">
                <a:solidFill>
                  <a:srgbClr val="C00000"/>
                </a:solidFill>
                <a:latin typeface="Times New Roman" pitchFamily="18" charset="0"/>
                <a:ea typeface="黑体" pitchFamily="49" charset="-122"/>
              </a:rPr>
              <a:t>溶液反应为扩散和反应两个</a:t>
            </a:r>
            <a:r>
              <a:rPr lang="zh-CN" altLang="en-US" sz="2400" dirty="0" smtClean="0">
                <a:solidFill>
                  <a:srgbClr val="C00000"/>
                </a:solidFill>
                <a:latin typeface="Times New Roman" pitchFamily="18" charset="0"/>
                <a:ea typeface="黑体" pitchFamily="49" charset="-122"/>
              </a:rPr>
              <a:t>过程。扩散</a:t>
            </a:r>
            <a:r>
              <a:rPr lang="zh-CN" altLang="en-US" sz="2400" dirty="0">
                <a:solidFill>
                  <a:srgbClr val="C00000"/>
                </a:solidFill>
                <a:latin typeface="Times New Roman" pitchFamily="18" charset="0"/>
                <a:ea typeface="黑体" pitchFamily="49" charset="-122"/>
              </a:rPr>
              <a:t>和反应是连串的两个步骤，溶液反应速率取决于较慢的一步。</a:t>
            </a:r>
          </a:p>
        </p:txBody>
      </p:sp>
      <p:sp>
        <p:nvSpPr>
          <p:cNvPr id="4" name="矩形 3"/>
          <p:cNvSpPr/>
          <p:nvPr/>
        </p:nvSpPr>
        <p:spPr>
          <a:xfrm>
            <a:off x="500181" y="1901397"/>
            <a:ext cx="7701890" cy="830997"/>
          </a:xfrm>
          <a:prstGeom prst="rect">
            <a:avLst/>
          </a:prstGeom>
        </p:spPr>
        <p:txBody>
          <a:bodyPr wrap="square">
            <a:spAutoFit/>
          </a:bodyPr>
          <a:lstStyle/>
          <a:p>
            <a:pPr>
              <a:spcBef>
                <a:spcPct val="50000"/>
              </a:spcBef>
              <a:buClrTx/>
              <a:buSzTx/>
              <a:buFontTx/>
              <a:buNone/>
            </a:pPr>
            <a:r>
              <a:rPr lang="zh-CN" altLang="en-US" sz="2400" dirty="0">
                <a:ea typeface="黑体" pitchFamily="49" charset="-122"/>
              </a:rPr>
              <a:t>反应活化能小。反应速度快，对温度不</a:t>
            </a:r>
            <a:r>
              <a:rPr lang="zh-CN" altLang="en-US" sz="2400" dirty="0" smtClean="0">
                <a:ea typeface="黑体" pitchFamily="49" charset="-122"/>
              </a:rPr>
              <a:t>敏感。</a:t>
            </a:r>
            <a:r>
              <a:rPr lang="zh-CN" altLang="en-US" sz="2400" dirty="0" smtClean="0">
                <a:latin typeface="Times New Roman" pitchFamily="18" charset="0"/>
                <a:ea typeface="黑体" pitchFamily="49" charset="-122"/>
                <a:sym typeface="Symbol" pitchFamily="18" charset="2"/>
              </a:rPr>
              <a:t>如</a:t>
            </a:r>
            <a:r>
              <a:rPr lang="zh-CN" altLang="en-US" sz="2400" dirty="0">
                <a:latin typeface="Times New Roman" pitchFamily="18" charset="0"/>
                <a:ea typeface="黑体" pitchFamily="49" charset="-122"/>
                <a:sym typeface="Symbol" pitchFamily="18" charset="2"/>
              </a:rPr>
              <a:t>自由基复合反应、酸碱中和反应</a:t>
            </a:r>
          </a:p>
        </p:txBody>
      </p:sp>
    </p:spTree>
    <p:extLst>
      <p:ext uri="{BB962C8B-B14F-4D97-AF65-F5344CB8AC3E}">
        <p14:creationId xmlns:p14="http://schemas.microsoft.com/office/powerpoint/2010/main" val="3091742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453"/>
                                        </p:tgtEl>
                                        <p:attrNameLst>
                                          <p:attrName>style.visibility</p:attrName>
                                        </p:attrNameLst>
                                      </p:cBhvr>
                                      <p:to>
                                        <p:strVal val="visible"/>
                                      </p:to>
                                    </p:set>
                                    <p:animEffect transition="in" filter="blinds(horizontal)">
                                      <p:cBhvr>
                                        <p:cTn id="7" dur="500"/>
                                        <p:tgtEl>
                                          <p:spTgt spid="616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6454"/>
                                        </p:tgtEl>
                                        <p:attrNameLst>
                                          <p:attrName>style.visibility</p:attrName>
                                        </p:attrNameLst>
                                      </p:cBhvr>
                                      <p:to>
                                        <p:strVal val="visible"/>
                                      </p:to>
                                    </p:set>
                                    <p:animEffect transition="in" filter="blinds(horizontal)">
                                      <p:cBhvr>
                                        <p:cTn id="12" dur="500"/>
                                        <p:tgtEl>
                                          <p:spTgt spid="6164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6455"/>
                                        </p:tgtEl>
                                        <p:attrNameLst>
                                          <p:attrName>style.visibility</p:attrName>
                                        </p:attrNameLst>
                                      </p:cBhvr>
                                      <p:to>
                                        <p:strVal val="visible"/>
                                      </p:to>
                                    </p:set>
                                    <p:animEffect transition="in" filter="blinds(horizontal)">
                                      <p:cBhvr>
                                        <p:cTn id="17" dur="500"/>
                                        <p:tgtEl>
                                          <p:spTgt spid="6164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6457"/>
                                        </p:tgtEl>
                                        <p:attrNameLst>
                                          <p:attrName>style.visibility</p:attrName>
                                        </p:attrNameLst>
                                      </p:cBhvr>
                                      <p:to>
                                        <p:strVal val="visible"/>
                                      </p:to>
                                    </p:set>
                                    <p:animEffect transition="in" filter="blinds(horizontal)">
                                      <p:cBhvr>
                                        <p:cTn id="22" dur="500"/>
                                        <p:tgtEl>
                                          <p:spTgt spid="6164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3" grpId="0" animBg="1"/>
      <p:bldP spid="616454" grpId="0"/>
      <p:bldP spid="6164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381803" y="521811"/>
            <a:ext cx="2109117" cy="738664"/>
          </a:xfrm>
          <a:prstGeom prst="rect">
            <a:avLst/>
          </a:prstGeom>
          <a:gradFill rotWithShape="1">
            <a:gsLst>
              <a:gs pos="0">
                <a:srgbClr val="666666"/>
              </a:gs>
              <a:gs pos="50000">
                <a:srgbClr val="DDDDDD"/>
              </a:gs>
              <a:gs pos="100000">
                <a:srgbClr val="666666"/>
              </a:gs>
            </a:gsLst>
            <a:lin ang="5400000" scaled="1"/>
          </a:gra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lnSpc>
                <a:spcPct val="150000"/>
              </a:lnSpc>
              <a:spcBef>
                <a:spcPct val="50000"/>
              </a:spcBef>
              <a:buClrTx/>
              <a:buSzTx/>
              <a:buFontTx/>
              <a:buNone/>
            </a:pPr>
            <a:r>
              <a:rPr lang="zh-CN" altLang="en-US" dirty="0">
                <a:solidFill>
                  <a:schemeClr val="tx2"/>
                </a:solidFill>
                <a:latin typeface="Times New Roman" pitchFamily="18" charset="0"/>
                <a:ea typeface="黑体" pitchFamily="49" charset="-122"/>
              </a:rPr>
              <a:t>引言</a:t>
            </a:r>
            <a:endParaRPr lang="zh-CN" altLang="en-US" dirty="0">
              <a:solidFill>
                <a:srgbClr val="000000"/>
              </a:solidFill>
              <a:latin typeface="Arial" pitchFamily="34" charset="0"/>
              <a:ea typeface="黑体" pitchFamily="49" charset="-122"/>
            </a:endParaRPr>
          </a:p>
        </p:txBody>
      </p:sp>
      <p:sp>
        <p:nvSpPr>
          <p:cNvPr id="539653" name="Text Box 5"/>
          <p:cNvSpPr txBox="1">
            <a:spLocks noChangeArrowheads="1"/>
          </p:cNvSpPr>
          <p:nvPr/>
        </p:nvSpPr>
        <p:spPr bwMode="auto">
          <a:xfrm>
            <a:off x="481013" y="1260475"/>
            <a:ext cx="7697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链反应</a:t>
            </a:r>
            <a:r>
              <a:rPr lang="en-US" altLang="zh-CN" sz="2800" dirty="0">
                <a:solidFill>
                  <a:schemeClr val="tx2"/>
                </a:solidFill>
                <a:latin typeface="Times New Roman" pitchFamily="18" charset="0"/>
                <a:ea typeface="黑体" pitchFamily="49" charset="-122"/>
              </a:rPr>
              <a:t>(</a:t>
            </a:r>
            <a:r>
              <a:rPr lang="zh-CN" altLang="en-US" sz="2800" dirty="0">
                <a:solidFill>
                  <a:schemeClr val="tx2"/>
                </a:solidFill>
                <a:latin typeface="Times New Roman" pitchFamily="18" charset="0"/>
                <a:ea typeface="黑体" pitchFamily="49" charset="-122"/>
              </a:rPr>
              <a:t>连锁反应</a:t>
            </a:r>
            <a:r>
              <a:rPr lang="en-US" altLang="zh-CN" sz="2800" dirty="0">
                <a:solidFill>
                  <a:schemeClr val="tx2"/>
                </a:solidFill>
                <a:latin typeface="Times New Roman" pitchFamily="18" charset="0"/>
                <a:ea typeface="黑体" pitchFamily="49" charset="-122"/>
              </a:rPr>
              <a:t>)</a:t>
            </a:r>
            <a:r>
              <a:rPr lang="zh-CN" altLang="en-US" sz="2800" dirty="0" smtClean="0">
                <a:solidFill>
                  <a:schemeClr val="tx2"/>
                </a:solidFill>
                <a:latin typeface="Times New Roman" pitchFamily="18" charset="0"/>
                <a:ea typeface="黑体" pitchFamily="49" charset="-122"/>
              </a:rPr>
              <a:t>：</a:t>
            </a:r>
            <a:endParaRPr lang="zh-CN" altLang="en-US" sz="2800" dirty="0">
              <a:latin typeface="Times New Roman" pitchFamily="18" charset="0"/>
              <a:ea typeface="黑体" pitchFamily="49" charset="-122"/>
            </a:endParaRPr>
          </a:p>
        </p:txBody>
      </p:sp>
      <p:sp>
        <p:nvSpPr>
          <p:cNvPr id="539654" name="Text Box 6"/>
          <p:cNvSpPr txBox="1">
            <a:spLocks noChangeArrowheads="1"/>
          </p:cNvSpPr>
          <p:nvPr/>
        </p:nvSpPr>
        <p:spPr bwMode="auto">
          <a:xfrm>
            <a:off x="373636" y="3497243"/>
            <a:ext cx="851884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25000"/>
              </a:spcBef>
              <a:buClrTx/>
              <a:buSzTx/>
              <a:buFontTx/>
              <a:buNone/>
            </a:pPr>
            <a:r>
              <a:rPr lang="zh-CN" altLang="en-US" sz="2800" dirty="0">
                <a:solidFill>
                  <a:schemeClr val="tx2"/>
                </a:solidFill>
                <a:latin typeface="Times New Roman" pitchFamily="18" charset="0"/>
                <a:ea typeface="黑体" pitchFamily="49" charset="-122"/>
              </a:rPr>
              <a:t>实例：</a:t>
            </a:r>
            <a:r>
              <a:rPr lang="zh-CN" altLang="en-US" sz="2800" dirty="0">
                <a:latin typeface="Times New Roman" pitchFamily="18" charset="0"/>
                <a:ea typeface="黑体" pitchFamily="49" charset="-122"/>
              </a:rPr>
              <a:t>高聚物的合成、石油的裂解</a:t>
            </a:r>
            <a:r>
              <a:rPr lang="zh-CN" altLang="en-US" sz="2800" dirty="0" smtClean="0">
                <a:latin typeface="Times New Roman" pitchFamily="18" charset="0"/>
                <a:ea typeface="黑体" pitchFamily="49" charset="-122"/>
              </a:rPr>
              <a:t>、碳氢化合物</a:t>
            </a:r>
            <a:r>
              <a:rPr lang="zh-CN" altLang="en-US" sz="2800" dirty="0">
                <a:latin typeface="Times New Roman" pitchFamily="18" charset="0"/>
                <a:ea typeface="黑体" pitchFamily="49" charset="-122"/>
              </a:rPr>
              <a:t>的氧化和卤化</a:t>
            </a:r>
            <a:r>
              <a:rPr lang="zh-CN" altLang="en-US" sz="2800" dirty="0" smtClean="0">
                <a:latin typeface="Times New Roman" pitchFamily="18" charset="0"/>
                <a:ea typeface="黑体" pitchFamily="49" charset="-122"/>
              </a:rPr>
              <a:t>、一些</a:t>
            </a:r>
            <a:r>
              <a:rPr lang="zh-CN" altLang="en-US" sz="2800" dirty="0">
                <a:latin typeface="Times New Roman" pitchFamily="18" charset="0"/>
                <a:ea typeface="黑体" pitchFamily="49" charset="-122"/>
              </a:rPr>
              <a:t>有机物的热分解及燃烧</a:t>
            </a:r>
            <a:r>
              <a:rPr lang="zh-CN" altLang="en-US" sz="2800" dirty="0" smtClean="0">
                <a:latin typeface="Times New Roman" pitchFamily="18" charset="0"/>
                <a:ea typeface="黑体" pitchFamily="49" charset="-122"/>
              </a:rPr>
              <a:t>、爆炸</a:t>
            </a:r>
            <a:r>
              <a:rPr lang="zh-CN" altLang="en-US" sz="2800" dirty="0">
                <a:latin typeface="Times New Roman" pitchFamily="18" charset="0"/>
                <a:ea typeface="黑体" pitchFamily="49" charset="-122"/>
              </a:rPr>
              <a:t>反应等</a:t>
            </a:r>
          </a:p>
        </p:txBody>
      </p:sp>
      <p:sp>
        <p:nvSpPr>
          <p:cNvPr id="539656" name="Text Box 8"/>
          <p:cNvSpPr txBox="1">
            <a:spLocks noChangeArrowheads="1"/>
          </p:cNvSpPr>
          <p:nvPr/>
        </p:nvSpPr>
        <p:spPr bwMode="auto">
          <a:xfrm>
            <a:off x="457199" y="4451350"/>
            <a:ext cx="8447691" cy="198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25000"/>
              </a:spcBef>
              <a:buClrTx/>
              <a:buSzTx/>
              <a:buFontTx/>
              <a:buNone/>
            </a:pPr>
            <a:r>
              <a:rPr lang="zh-CN" altLang="en-US" sz="2800" dirty="0">
                <a:solidFill>
                  <a:schemeClr val="tx2"/>
                </a:solidFill>
                <a:latin typeface="Times New Roman" pitchFamily="18" charset="0"/>
                <a:ea typeface="黑体" pitchFamily="49" charset="-122"/>
              </a:rPr>
              <a:t>链反应的三个阶段：</a:t>
            </a:r>
          </a:p>
          <a:p>
            <a:pPr>
              <a:spcBef>
                <a:spcPct val="25000"/>
              </a:spcBef>
              <a:buClrTx/>
              <a:buSzTx/>
              <a:buFontTx/>
              <a:buNone/>
            </a:pPr>
            <a:r>
              <a:rPr lang="zh-CN" altLang="en-US" sz="2800" dirty="0">
                <a:latin typeface="Times New Roman" pitchFamily="18" charset="0"/>
                <a:ea typeface="黑体" pitchFamily="49" charset="-122"/>
              </a:rPr>
              <a:t>　　</a:t>
            </a:r>
            <a:r>
              <a:rPr lang="zh-CN" altLang="en-US" sz="2400" dirty="0">
                <a:solidFill>
                  <a:srgbClr val="C00000"/>
                </a:solidFill>
                <a:latin typeface="Times New Roman" pitchFamily="18" charset="0"/>
                <a:ea typeface="黑体" pitchFamily="49" charset="-122"/>
              </a:rPr>
              <a:t>链的开始</a:t>
            </a:r>
            <a:r>
              <a:rPr lang="en-US" altLang="zh-CN" sz="2400" dirty="0">
                <a:latin typeface="Times New Roman" pitchFamily="18" charset="0"/>
                <a:ea typeface="黑体" pitchFamily="49" charset="-122"/>
              </a:rPr>
              <a:t>(</a:t>
            </a:r>
            <a:r>
              <a:rPr lang="zh-CN" altLang="en-US" sz="2400" dirty="0">
                <a:latin typeface="Times New Roman" pitchFamily="18" charset="0"/>
                <a:ea typeface="黑体" pitchFamily="49" charset="-122"/>
              </a:rPr>
              <a:t>链的引发</a:t>
            </a:r>
            <a:r>
              <a:rPr lang="en-US" altLang="zh-CN" sz="2400" dirty="0" smtClean="0">
                <a:latin typeface="Times New Roman" pitchFamily="18" charset="0"/>
                <a:ea typeface="黑体" pitchFamily="49" charset="-122"/>
              </a:rPr>
              <a:t>)(</a:t>
            </a:r>
            <a:r>
              <a:rPr lang="zh-CN" altLang="en-US" sz="2400" dirty="0" smtClean="0">
                <a:latin typeface="Times New Roman" pitchFamily="18" charset="0"/>
                <a:ea typeface="黑体" pitchFamily="49" charset="-122"/>
              </a:rPr>
              <a:t>自由基等活性物的产生</a:t>
            </a:r>
            <a:r>
              <a:rPr lang="en-US" altLang="zh-CN" sz="2400" dirty="0" smtClean="0">
                <a:latin typeface="Times New Roman" pitchFamily="18" charset="0"/>
                <a:ea typeface="黑体" pitchFamily="49" charset="-122"/>
              </a:rPr>
              <a:t>)</a:t>
            </a:r>
            <a:endParaRPr lang="en-US" altLang="zh-CN" sz="2400" dirty="0">
              <a:latin typeface="Times New Roman" pitchFamily="18" charset="0"/>
              <a:ea typeface="黑体" pitchFamily="49" charset="-122"/>
            </a:endParaRPr>
          </a:p>
          <a:p>
            <a:pPr>
              <a:spcBef>
                <a:spcPct val="25000"/>
              </a:spcBef>
              <a:buClrTx/>
              <a:buSzTx/>
              <a:buFontTx/>
              <a:buNone/>
            </a:pPr>
            <a:r>
              <a:rPr lang="zh-CN" altLang="en-US" sz="2400" dirty="0">
                <a:latin typeface="Times New Roman" pitchFamily="18" charset="0"/>
                <a:ea typeface="黑体" pitchFamily="49" charset="-122"/>
              </a:rPr>
              <a:t>　　</a:t>
            </a:r>
            <a:r>
              <a:rPr lang="zh-CN" altLang="en-US" sz="2400" dirty="0">
                <a:solidFill>
                  <a:srgbClr val="C00000"/>
                </a:solidFill>
                <a:latin typeface="Times New Roman" pitchFamily="18" charset="0"/>
                <a:ea typeface="黑体" pitchFamily="49" charset="-122"/>
              </a:rPr>
              <a:t>链的传递</a:t>
            </a:r>
            <a:r>
              <a:rPr lang="en-US" altLang="zh-CN" sz="2400" dirty="0">
                <a:latin typeface="Times New Roman" pitchFamily="18" charset="0"/>
                <a:ea typeface="黑体" pitchFamily="49" charset="-122"/>
              </a:rPr>
              <a:t>(</a:t>
            </a:r>
            <a:r>
              <a:rPr lang="zh-CN" altLang="en-US" sz="2400" dirty="0">
                <a:latin typeface="Times New Roman" pitchFamily="18" charset="0"/>
                <a:ea typeface="黑体" pitchFamily="49" charset="-122"/>
              </a:rPr>
              <a:t>链的增长</a:t>
            </a:r>
            <a:r>
              <a:rPr lang="en-US" altLang="zh-CN" sz="2400" dirty="0" smtClean="0">
                <a:latin typeface="Times New Roman" pitchFamily="18" charset="0"/>
                <a:ea typeface="黑体" pitchFamily="49" charset="-122"/>
              </a:rPr>
              <a:t>)</a:t>
            </a:r>
            <a:r>
              <a:rPr lang="zh-CN" altLang="en-US" sz="2400" dirty="0" smtClean="0">
                <a:latin typeface="Times New Roman" pitchFamily="18" charset="0"/>
                <a:ea typeface="黑体" pitchFamily="49" charset="-122"/>
              </a:rPr>
              <a:t>（旧的活性物消失，新的活性物产生）</a:t>
            </a:r>
            <a:endParaRPr lang="en-US" altLang="zh-CN" sz="2400" dirty="0">
              <a:latin typeface="Times New Roman" pitchFamily="18" charset="0"/>
              <a:ea typeface="黑体" pitchFamily="49" charset="-122"/>
            </a:endParaRPr>
          </a:p>
          <a:p>
            <a:pPr>
              <a:spcBef>
                <a:spcPct val="25000"/>
              </a:spcBef>
              <a:buClrTx/>
              <a:buSzTx/>
              <a:buFontTx/>
              <a:buNone/>
            </a:pPr>
            <a:r>
              <a:rPr lang="zh-CN" altLang="en-US" sz="2400" dirty="0">
                <a:latin typeface="Times New Roman" pitchFamily="18" charset="0"/>
                <a:ea typeface="黑体" pitchFamily="49" charset="-122"/>
              </a:rPr>
              <a:t>　</a:t>
            </a:r>
            <a:r>
              <a:rPr lang="zh-CN" altLang="en-US" sz="2400" dirty="0">
                <a:solidFill>
                  <a:srgbClr val="C00000"/>
                </a:solidFill>
                <a:latin typeface="Times New Roman" pitchFamily="18" charset="0"/>
                <a:ea typeface="黑体" pitchFamily="49" charset="-122"/>
              </a:rPr>
              <a:t>　链的终止</a:t>
            </a:r>
            <a:r>
              <a:rPr lang="en-US" altLang="zh-CN" sz="2400" dirty="0">
                <a:latin typeface="Times New Roman" pitchFamily="18" charset="0"/>
                <a:ea typeface="黑体" pitchFamily="49" charset="-122"/>
              </a:rPr>
              <a:t>(</a:t>
            </a:r>
            <a:r>
              <a:rPr lang="zh-CN" altLang="en-US" sz="2400" dirty="0">
                <a:latin typeface="Times New Roman" pitchFamily="18" charset="0"/>
                <a:ea typeface="黑体" pitchFamily="49" charset="-122"/>
              </a:rPr>
              <a:t>链的销毁</a:t>
            </a:r>
            <a:r>
              <a:rPr lang="en-US" altLang="zh-CN" sz="2400" dirty="0">
                <a:latin typeface="Times New Roman" pitchFamily="18" charset="0"/>
                <a:ea typeface="黑体" pitchFamily="49" charset="-122"/>
              </a:rPr>
              <a:t>)</a:t>
            </a:r>
          </a:p>
        </p:txBody>
      </p:sp>
      <p:sp>
        <p:nvSpPr>
          <p:cNvPr id="2" name="矩形 1"/>
          <p:cNvSpPr/>
          <p:nvPr/>
        </p:nvSpPr>
        <p:spPr>
          <a:xfrm>
            <a:off x="361223" y="1916832"/>
            <a:ext cx="8543668" cy="1449628"/>
          </a:xfrm>
          <a:prstGeom prst="rect">
            <a:avLst/>
          </a:prstGeom>
        </p:spPr>
        <p:txBody>
          <a:bodyPr wrap="square">
            <a:spAutoFit/>
          </a:bodyPr>
          <a:lstStyle/>
          <a:p>
            <a:pPr>
              <a:lnSpc>
                <a:spcPct val="105000"/>
              </a:lnSpc>
              <a:spcBef>
                <a:spcPct val="35000"/>
              </a:spcBef>
              <a:buFont typeface="Wingdings" pitchFamily="2" charset="2"/>
              <a:buNone/>
            </a:pPr>
            <a:r>
              <a:rPr lang="zh-CN" altLang="en-US" sz="2800" dirty="0">
                <a:solidFill>
                  <a:schemeClr val="tx2"/>
                </a:solidFill>
                <a:latin typeface="Times New Roman" pitchFamily="18" charset="0"/>
                <a:ea typeface="黑体" pitchFamily="49" charset="-122"/>
              </a:rPr>
              <a:t>需要用某种方法</a:t>
            </a:r>
            <a:r>
              <a:rPr lang="en-US" altLang="zh-CN" sz="2800" dirty="0">
                <a:solidFill>
                  <a:schemeClr val="tx2"/>
                </a:solidFill>
                <a:latin typeface="Times New Roman" pitchFamily="18" charset="0"/>
                <a:ea typeface="黑体" pitchFamily="49" charset="-122"/>
              </a:rPr>
              <a:t>(</a:t>
            </a:r>
            <a:r>
              <a:rPr lang="zh-CN" altLang="en-US" sz="2800" dirty="0">
                <a:solidFill>
                  <a:schemeClr val="tx2"/>
                </a:solidFill>
                <a:latin typeface="Times New Roman" pitchFamily="18" charset="0"/>
                <a:ea typeface="黑体" pitchFamily="49" charset="-122"/>
              </a:rPr>
              <a:t>如光、热等</a:t>
            </a:r>
            <a:r>
              <a:rPr lang="en-US" altLang="zh-CN" sz="2800" dirty="0">
                <a:solidFill>
                  <a:schemeClr val="tx2"/>
                </a:solidFill>
                <a:latin typeface="Times New Roman" pitchFamily="18" charset="0"/>
                <a:ea typeface="黑体" pitchFamily="49" charset="-122"/>
              </a:rPr>
              <a:t>)</a:t>
            </a:r>
            <a:r>
              <a:rPr lang="zh-CN" altLang="en-US" sz="2800" dirty="0">
                <a:solidFill>
                  <a:srgbClr val="C00000"/>
                </a:solidFill>
                <a:latin typeface="Times New Roman" pitchFamily="18" charset="0"/>
                <a:ea typeface="黑体" pitchFamily="49" charset="-122"/>
              </a:rPr>
              <a:t>引发</a:t>
            </a:r>
            <a:r>
              <a:rPr lang="en-US" altLang="zh-CN" sz="2800" dirty="0">
                <a:solidFill>
                  <a:schemeClr val="tx2"/>
                </a:solidFill>
                <a:latin typeface="Times New Roman" pitchFamily="18" charset="0"/>
                <a:ea typeface="黑体" pitchFamily="49" charset="-122"/>
              </a:rPr>
              <a:t>, </a:t>
            </a:r>
            <a:r>
              <a:rPr lang="zh-CN" altLang="en-US" sz="2800" dirty="0">
                <a:solidFill>
                  <a:schemeClr val="tx2"/>
                </a:solidFill>
                <a:latin typeface="Times New Roman" pitchFamily="18" charset="0"/>
                <a:ea typeface="黑体" pitchFamily="49" charset="-122"/>
              </a:rPr>
              <a:t>通过反应</a:t>
            </a:r>
            <a:r>
              <a:rPr lang="zh-CN" altLang="en-US" sz="2800" dirty="0">
                <a:solidFill>
                  <a:srgbClr val="C00000"/>
                </a:solidFill>
                <a:latin typeface="Times New Roman" pitchFamily="18" charset="0"/>
                <a:ea typeface="黑体" pitchFamily="49" charset="-122"/>
              </a:rPr>
              <a:t>活性组分</a:t>
            </a:r>
            <a:r>
              <a:rPr lang="en-US" altLang="zh-CN" sz="2800" dirty="0">
                <a:solidFill>
                  <a:schemeClr val="tx2"/>
                </a:solidFill>
                <a:latin typeface="Times New Roman" pitchFamily="18" charset="0"/>
                <a:ea typeface="黑体" pitchFamily="49" charset="-122"/>
              </a:rPr>
              <a:t>(</a:t>
            </a:r>
            <a:r>
              <a:rPr lang="zh-CN" altLang="en-US" sz="2800" dirty="0">
                <a:solidFill>
                  <a:schemeClr val="tx2"/>
                </a:solidFill>
                <a:latin typeface="Times New Roman" pitchFamily="18" charset="0"/>
                <a:ea typeface="黑体" pitchFamily="49" charset="-122"/>
              </a:rPr>
              <a:t>如自由基、原子等</a:t>
            </a:r>
            <a:r>
              <a:rPr lang="en-US" altLang="zh-CN" sz="2800" dirty="0">
                <a:solidFill>
                  <a:schemeClr val="tx2"/>
                </a:solidFill>
                <a:latin typeface="Times New Roman" pitchFamily="18" charset="0"/>
                <a:ea typeface="黑体" pitchFamily="49" charset="-122"/>
              </a:rPr>
              <a:t>)</a:t>
            </a:r>
            <a:r>
              <a:rPr lang="zh-CN" altLang="en-US" sz="2800" dirty="0">
                <a:solidFill>
                  <a:schemeClr val="tx2"/>
                </a:solidFill>
                <a:latin typeface="Times New Roman" pitchFamily="18" charset="0"/>
                <a:ea typeface="黑体" pitchFamily="49" charset="-122"/>
              </a:rPr>
              <a:t>相继发生</a:t>
            </a:r>
            <a:r>
              <a:rPr lang="zh-CN" altLang="en-US" sz="2800" dirty="0">
                <a:solidFill>
                  <a:srgbClr val="C00000"/>
                </a:solidFill>
                <a:latin typeface="Times New Roman" pitchFamily="18" charset="0"/>
                <a:ea typeface="黑体" pitchFamily="49" charset="-122"/>
              </a:rPr>
              <a:t>一系列连串反应</a:t>
            </a:r>
            <a:r>
              <a:rPr lang="zh-CN" altLang="en-US" sz="2800" dirty="0">
                <a:solidFill>
                  <a:schemeClr val="tx2"/>
                </a:solidFill>
                <a:latin typeface="Times New Roman" pitchFamily="18" charset="0"/>
                <a:ea typeface="黑体" pitchFamily="49" charset="-122"/>
              </a:rPr>
              <a:t>，像链条一样使反应自动进行下去，这类反应称为</a:t>
            </a:r>
            <a:r>
              <a:rPr lang="zh-CN" altLang="en-US" sz="2800" dirty="0">
                <a:solidFill>
                  <a:srgbClr val="C00000"/>
                </a:solidFill>
                <a:latin typeface="Times New Roman" pitchFamily="18" charset="0"/>
                <a:ea typeface="黑体" pitchFamily="49" charset="-122"/>
              </a:rPr>
              <a:t>链反应</a:t>
            </a:r>
            <a:r>
              <a:rPr lang="zh-CN" altLang="en-US" sz="2800" dirty="0">
                <a:solidFill>
                  <a:schemeClr val="tx2"/>
                </a:solidFill>
                <a:latin typeface="Times New Roman" pitchFamily="18" charset="0"/>
                <a:ea typeface="黑体" pitchFamily="49" charset="-122"/>
              </a:rPr>
              <a:t>。</a:t>
            </a:r>
          </a:p>
        </p:txBody>
      </p:sp>
    </p:spTree>
    <p:extLst>
      <p:ext uri="{BB962C8B-B14F-4D97-AF65-F5344CB8AC3E}">
        <p14:creationId xmlns:p14="http://schemas.microsoft.com/office/powerpoint/2010/main" val="67075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9653"/>
                                        </p:tgtEl>
                                        <p:attrNameLst>
                                          <p:attrName>style.visibility</p:attrName>
                                        </p:attrNameLst>
                                      </p:cBhvr>
                                      <p:to>
                                        <p:strVal val="visible"/>
                                      </p:to>
                                    </p:set>
                                    <p:animEffect transition="in" filter="blinds(horizontal)">
                                      <p:cBhvr>
                                        <p:cTn id="7" dur="500"/>
                                        <p:tgtEl>
                                          <p:spTgt spid="539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9654"/>
                                        </p:tgtEl>
                                        <p:attrNameLst>
                                          <p:attrName>style.visibility</p:attrName>
                                        </p:attrNameLst>
                                      </p:cBhvr>
                                      <p:to>
                                        <p:strVal val="visible"/>
                                      </p:to>
                                    </p:set>
                                    <p:animEffect transition="in" filter="blinds(horizontal)">
                                      <p:cBhvr>
                                        <p:cTn id="12" dur="500"/>
                                        <p:tgtEl>
                                          <p:spTgt spid="5396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9656"/>
                                        </p:tgtEl>
                                        <p:attrNameLst>
                                          <p:attrName>style.visibility</p:attrName>
                                        </p:attrNameLst>
                                      </p:cBhvr>
                                      <p:to>
                                        <p:strVal val="visible"/>
                                      </p:to>
                                    </p:set>
                                    <p:animEffect transition="in" filter="blinds(horizontal)">
                                      <p:cBhvr>
                                        <p:cTn id="17" dur="500"/>
                                        <p:tgtEl>
                                          <p:spTgt spid="539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3" grpId="0"/>
      <p:bldP spid="539654" grpId="0"/>
      <p:bldP spid="5396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03238" y="455613"/>
            <a:ext cx="285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a:latin typeface="Times New Roman" pitchFamily="18" charset="0"/>
                <a:ea typeface="黑体" pitchFamily="49" charset="-122"/>
              </a:rPr>
              <a:t>3</a:t>
            </a:r>
            <a:r>
              <a:rPr lang="zh-CN" altLang="en-US" sz="2800">
                <a:latin typeface="Times New Roman" pitchFamily="18" charset="0"/>
                <a:ea typeface="黑体" pitchFamily="49" charset="-122"/>
              </a:rPr>
              <a:t>、活化控制</a:t>
            </a:r>
            <a:endParaRPr lang="zh-CN" altLang="en-US" sz="2800">
              <a:latin typeface="Times New Roman" pitchFamily="18" charset="0"/>
              <a:ea typeface="黑体" pitchFamily="49" charset="-122"/>
              <a:sym typeface="Symbol" pitchFamily="18" charset="2"/>
            </a:endParaRPr>
          </a:p>
        </p:txBody>
      </p:sp>
      <p:sp>
        <p:nvSpPr>
          <p:cNvPr id="20483" name="Rectangle 5"/>
          <p:cNvSpPr>
            <a:spLocks noChangeArrowheads="1"/>
          </p:cNvSpPr>
          <p:nvPr/>
        </p:nvSpPr>
        <p:spPr bwMode="auto">
          <a:xfrm>
            <a:off x="684324" y="1623744"/>
            <a:ext cx="4113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zh-CN" altLang="en-US" sz="2800" dirty="0">
                <a:solidFill>
                  <a:schemeClr val="tx2"/>
                </a:solidFill>
                <a:latin typeface="Times New Roman" pitchFamily="18" charset="0"/>
                <a:ea typeface="黑体" pitchFamily="49" charset="-122"/>
              </a:rPr>
              <a:t>反应速率与气相反应相似</a:t>
            </a:r>
          </a:p>
        </p:txBody>
      </p:sp>
      <p:sp>
        <p:nvSpPr>
          <p:cNvPr id="617478" name="Text Box 6"/>
          <p:cNvSpPr txBox="1">
            <a:spLocks noChangeArrowheads="1"/>
          </p:cNvSpPr>
          <p:nvPr/>
        </p:nvSpPr>
        <p:spPr bwMode="auto">
          <a:xfrm>
            <a:off x="319678" y="1445623"/>
            <a:ext cx="7574199"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nSpc>
                <a:spcPct val="150000"/>
              </a:lnSpc>
              <a:spcBef>
                <a:spcPct val="0"/>
              </a:spcBef>
              <a:buClrTx/>
              <a:buSzTx/>
              <a:buFontTx/>
              <a:buNone/>
            </a:pPr>
            <a:r>
              <a:rPr kumimoji="1" lang="zh-CN" altLang="en-US" sz="2800" dirty="0" smtClean="0">
                <a:solidFill>
                  <a:schemeClr val="tx2"/>
                </a:solidFill>
                <a:latin typeface="Times New Roman" pitchFamily="18" charset="0"/>
                <a:ea typeface="黑体" pitchFamily="49" charset="-122"/>
              </a:rPr>
              <a:t>                                                     原因 </a:t>
            </a:r>
            <a:r>
              <a:rPr kumimoji="1" lang="zh-CN" altLang="en-US" sz="2800" dirty="0">
                <a:solidFill>
                  <a:schemeClr val="tx2"/>
                </a:solidFill>
                <a:latin typeface="Times New Roman" pitchFamily="18" charset="0"/>
                <a:ea typeface="黑体" pitchFamily="49" charset="-122"/>
              </a:rPr>
              <a:t>：</a:t>
            </a:r>
          </a:p>
          <a:p>
            <a:pPr>
              <a:lnSpc>
                <a:spcPct val="150000"/>
              </a:lnSpc>
              <a:spcBef>
                <a:spcPct val="0"/>
              </a:spcBef>
              <a:buClrTx/>
              <a:buSzTx/>
              <a:buFontTx/>
              <a:buNone/>
            </a:pPr>
            <a:r>
              <a:rPr kumimoji="1" lang="en-US" altLang="zh-CN" sz="2800" dirty="0">
                <a:latin typeface="Times New Roman" pitchFamily="18" charset="0"/>
                <a:ea typeface="黑体" pitchFamily="49" charset="-122"/>
              </a:rPr>
              <a:t>(1) </a:t>
            </a:r>
            <a:r>
              <a:rPr kumimoji="1" lang="zh-CN" altLang="en-US" sz="2800" dirty="0">
                <a:latin typeface="Times New Roman" pitchFamily="18" charset="0"/>
                <a:ea typeface="黑体" pitchFamily="49" charset="-122"/>
              </a:rPr>
              <a:t>溶剂无明显作用，对活化能影响不大；</a:t>
            </a:r>
          </a:p>
          <a:p>
            <a:pPr>
              <a:lnSpc>
                <a:spcPct val="150000"/>
              </a:lnSpc>
              <a:spcBef>
                <a:spcPct val="0"/>
              </a:spcBef>
              <a:buClrTx/>
              <a:buSzTx/>
              <a:buFontTx/>
              <a:buNone/>
            </a:pPr>
            <a:r>
              <a:rPr kumimoji="1" lang="en-US" altLang="zh-CN" sz="2800" dirty="0">
                <a:latin typeface="Times New Roman" pitchFamily="18" charset="0"/>
                <a:ea typeface="黑体" pitchFamily="49" charset="-122"/>
              </a:rPr>
              <a:t>(2) </a:t>
            </a:r>
            <a:r>
              <a:rPr kumimoji="1" lang="zh-CN" altLang="en-US" sz="2800" dirty="0">
                <a:latin typeface="Times New Roman" pitchFamily="18" charset="0"/>
                <a:ea typeface="黑体" pitchFamily="49" charset="-122"/>
              </a:rPr>
              <a:t>虽然由于笼效应，反应物分子扩散到同一笼子中要慢于在气相中自由运动，但一旦进入同一笼子，它们的碰撞则快得多，故总结果，对分子碰撞只起到“</a:t>
            </a:r>
            <a:r>
              <a:rPr kumimoji="1" lang="zh-CN" altLang="en-US" sz="2800" dirty="0">
                <a:solidFill>
                  <a:schemeClr val="tx2"/>
                </a:solidFill>
                <a:latin typeface="Times New Roman" pitchFamily="18" charset="0"/>
                <a:ea typeface="黑体" pitchFamily="49" charset="-122"/>
              </a:rPr>
              <a:t>分批</a:t>
            </a:r>
            <a:r>
              <a:rPr kumimoji="1" lang="zh-CN" altLang="en-US" sz="2800" dirty="0">
                <a:latin typeface="Times New Roman" pitchFamily="18" charset="0"/>
                <a:ea typeface="黑体" pitchFamily="49" charset="-122"/>
              </a:rPr>
              <a:t>” 的作用， 对单位时间内碰撞总数影响不大。</a:t>
            </a:r>
          </a:p>
        </p:txBody>
      </p:sp>
      <p:sp>
        <p:nvSpPr>
          <p:cNvPr id="2" name="矩形 1"/>
          <p:cNvSpPr/>
          <p:nvPr/>
        </p:nvSpPr>
        <p:spPr>
          <a:xfrm>
            <a:off x="683568" y="974725"/>
            <a:ext cx="7344816" cy="941796"/>
          </a:xfrm>
          <a:prstGeom prst="rect">
            <a:avLst/>
          </a:prstGeom>
        </p:spPr>
        <p:txBody>
          <a:bodyPr wrap="square">
            <a:spAutoFit/>
          </a:bodyPr>
          <a:lstStyle/>
          <a:p>
            <a:pPr eaLnBrk="0" hangingPunct="0">
              <a:lnSpc>
                <a:spcPct val="120000"/>
              </a:lnSpc>
            </a:pPr>
            <a:r>
              <a:rPr lang="zh-CN" altLang="en-US" sz="2800" dirty="0">
                <a:ea typeface="黑体" pitchFamily="49" charset="-122"/>
              </a:rPr>
              <a:t>反应活化能大，反应速度慢，对温度敏感。</a:t>
            </a:r>
          </a:p>
          <a:p>
            <a:pPr eaLnBrk="0" hangingPunct="0">
              <a:lnSpc>
                <a:spcPct val="120000"/>
              </a:lnSpc>
            </a:pPr>
            <a:endParaRPr lang="en-US" altLang="zh-CN" dirty="0">
              <a:ea typeface="黑体" pitchFamily="49" charset="-122"/>
            </a:endParaRPr>
          </a:p>
        </p:txBody>
      </p:sp>
    </p:spTree>
    <p:extLst>
      <p:ext uri="{BB962C8B-B14F-4D97-AF65-F5344CB8AC3E}">
        <p14:creationId xmlns:p14="http://schemas.microsoft.com/office/powerpoint/2010/main" val="206279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17478">
                                            <p:txEl>
                                              <p:pRg st="0" end="0"/>
                                            </p:txEl>
                                          </p:spTgt>
                                        </p:tgtEl>
                                        <p:attrNameLst>
                                          <p:attrName>style.visibility</p:attrName>
                                        </p:attrNameLst>
                                      </p:cBhvr>
                                      <p:to>
                                        <p:strVal val="visible"/>
                                      </p:to>
                                    </p:set>
                                    <p:animEffect transition="in" filter="blinds(vertical)">
                                      <p:cBhvr>
                                        <p:cTn id="7" dur="500"/>
                                        <p:tgtEl>
                                          <p:spTgt spid="6174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17478">
                                            <p:txEl>
                                              <p:pRg st="1" end="1"/>
                                            </p:txEl>
                                          </p:spTgt>
                                        </p:tgtEl>
                                        <p:attrNameLst>
                                          <p:attrName>style.visibility</p:attrName>
                                        </p:attrNameLst>
                                      </p:cBhvr>
                                      <p:to>
                                        <p:strVal val="visible"/>
                                      </p:to>
                                    </p:set>
                                    <p:animEffect transition="in" filter="blinds(vertical)">
                                      <p:cBhvr>
                                        <p:cTn id="12" dur="500"/>
                                        <p:tgtEl>
                                          <p:spTgt spid="6174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17478">
                                            <p:txEl>
                                              <p:pRg st="2" end="2"/>
                                            </p:txEl>
                                          </p:spTgt>
                                        </p:tgtEl>
                                        <p:attrNameLst>
                                          <p:attrName>style.visibility</p:attrName>
                                        </p:attrNameLst>
                                      </p:cBhvr>
                                      <p:to>
                                        <p:strVal val="visible"/>
                                      </p:to>
                                    </p:set>
                                    <p:animEffect transition="in" filter="blinds(vertical)">
                                      <p:cBhvr>
                                        <p:cTn id="17" dur="500"/>
                                        <p:tgtEl>
                                          <p:spTgt spid="6174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595313" y="530225"/>
            <a:ext cx="753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solidFill>
                  <a:schemeClr val="tx2"/>
                </a:solidFill>
                <a:latin typeface="Times New Roman" pitchFamily="18" charset="0"/>
                <a:ea typeface="黑体" pitchFamily="49" charset="-122"/>
              </a:rPr>
              <a:t>二、溶剂对反应组分产生明显相互作用的情况</a:t>
            </a:r>
          </a:p>
        </p:txBody>
      </p:sp>
      <p:sp>
        <p:nvSpPr>
          <p:cNvPr id="618502" name="Text Box 6"/>
          <p:cNvSpPr txBox="1">
            <a:spLocks noChangeArrowheads="1"/>
          </p:cNvSpPr>
          <p:nvPr/>
        </p:nvSpPr>
        <p:spPr bwMode="auto">
          <a:xfrm>
            <a:off x="634295" y="1196752"/>
            <a:ext cx="3854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溶剂性质的影响：</a:t>
            </a:r>
          </a:p>
        </p:txBody>
      </p:sp>
      <p:sp>
        <p:nvSpPr>
          <p:cNvPr id="618503" name="Text Box 7"/>
          <p:cNvSpPr txBox="1">
            <a:spLocks noChangeArrowheads="1"/>
          </p:cNvSpPr>
          <p:nvPr/>
        </p:nvSpPr>
        <p:spPr bwMode="auto">
          <a:xfrm>
            <a:off x="644702" y="1778001"/>
            <a:ext cx="321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solidFill>
                  <a:schemeClr val="tx2"/>
                </a:solidFill>
                <a:latin typeface="Times New Roman" pitchFamily="18" charset="0"/>
                <a:ea typeface="黑体" pitchFamily="49" charset="-122"/>
              </a:rPr>
              <a:t>1</a:t>
            </a:r>
            <a:r>
              <a:rPr lang="zh-CN" altLang="en-US" sz="2800" dirty="0">
                <a:solidFill>
                  <a:schemeClr val="tx2"/>
                </a:solidFill>
                <a:latin typeface="Times New Roman" pitchFamily="18" charset="0"/>
                <a:ea typeface="黑体" pitchFamily="49" charset="-122"/>
              </a:rPr>
              <a:t>、介电常数：</a:t>
            </a:r>
          </a:p>
        </p:txBody>
      </p:sp>
      <p:sp>
        <p:nvSpPr>
          <p:cNvPr id="618504" name="Text Box 8"/>
          <p:cNvSpPr txBox="1">
            <a:spLocks noChangeArrowheads="1"/>
          </p:cNvSpPr>
          <p:nvPr/>
        </p:nvSpPr>
        <p:spPr bwMode="auto">
          <a:xfrm>
            <a:off x="642057" y="2297113"/>
            <a:ext cx="81064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400" dirty="0">
                <a:latin typeface="Times New Roman" pitchFamily="18" charset="0"/>
                <a:ea typeface="黑体" pitchFamily="49" charset="-122"/>
              </a:rPr>
              <a:t>介电常数大，有利于解离为离子的反应，不利于异号离子间的化合反应</a:t>
            </a:r>
          </a:p>
        </p:txBody>
      </p:sp>
      <p:sp>
        <p:nvSpPr>
          <p:cNvPr id="618505" name="Text Box 9"/>
          <p:cNvSpPr txBox="1">
            <a:spLocks noChangeArrowheads="1"/>
          </p:cNvSpPr>
          <p:nvPr/>
        </p:nvSpPr>
        <p:spPr bwMode="auto">
          <a:xfrm>
            <a:off x="645056" y="3184298"/>
            <a:ext cx="3213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solidFill>
                  <a:schemeClr val="tx2"/>
                </a:solidFill>
                <a:latin typeface="Times New Roman" pitchFamily="18" charset="0"/>
                <a:ea typeface="黑体" pitchFamily="49" charset="-122"/>
              </a:rPr>
              <a:t>2</a:t>
            </a:r>
            <a:r>
              <a:rPr lang="zh-CN" altLang="en-US" sz="2800" dirty="0">
                <a:solidFill>
                  <a:schemeClr val="tx2"/>
                </a:solidFill>
                <a:latin typeface="Times New Roman" pitchFamily="18" charset="0"/>
                <a:ea typeface="黑体" pitchFamily="49" charset="-122"/>
              </a:rPr>
              <a:t>、极性：</a:t>
            </a:r>
          </a:p>
        </p:txBody>
      </p:sp>
      <p:sp>
        <p:nvSpPr>
          <p:cNvPr id="618506" name="Text Box 10"/>
          <p:cNvSpPr txBox="1">
            <a:spLocks noChangeArrowheads="1"/>
          </p:cNvSpPr>
          <p:nvPr/>
        </p:nvSpPr>
        <p:spPr bwMode="auto">
          <a:xfrm>
            <a:off x="2251252" y="3236184"/>
            <a:ext cx="7253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400" dirty="0">
                <a:latin typeface="Times New Roman" pitchFamily="18" charset="0"/>
                <a:ea typeface="黑体" pitchFamily="49" charset="-122"/>
              </a:rPr>
              <a:t>有利于活化络合物和产物是极性物质的反应</a:t>
            </a:r>
          </a:p>
        </p:txBody>
      </p:sp>
      <p:sp>
        <p:nvSpPr>
          <p:cNvPr id="8" name="Text Box 9"/>
          <p:cNvSpPr txBox="1">
            <a:spLocks noChangeArrowheads="1"/>
          </p:cNvSpPr>
          <p:nvPr/>
        </p:nvSpPr>
        <p:spPr bwMode="auto">
          <a:xfrm>
            <a:off x="645056" y="3843358"/>
            <a:ext cx="321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smtClean="0">
                <a:solidFill>
                  <a:schemeClr val="tx2"/>
                </a:solidFill>
                <a:latin typeface="Times New Roman" pitchFamily="18" charset="0"/>
                <a:ea typeface="黑体" pitchFamily="49" charset="-122"/>
              </a:rPr>
              <a:t>3</a:t>
            </a:r>
            <a:r>
              <a:rPr lang="zh-CN" altLang="en-US" sz="2800" dirty="0" smtClean="0">
                <a:solidFill>
                  <a:schemeClr val="tx2"/>
                </a:solidFill>
                <a:latin typeface="Times New Roman" pitchFamily="18" charset="0"/>
                <a:ea typeface="黑体" pitchFamily="49" charset="-122"/>
              </a:rPr>
              <a:t>、溶剂化的影响：</a:t>
            </a:r>
            <a:endParaRPr lang="zh-CN" altLang="en-US" sz="2800" dirty="0">
              <a:solidFill>
                <a:schemeClr val="tx2"/>
              </a:solidFill>
              <a:latin typeface="Times New Roman" pitchFamily="18" charset="0"/>
              <a:ea typeface="黑体" pitchFamily="49" charset="-122"/>
            </a:endParaRPr>
          </a:p>
        </p:txBody>
      </p:sp>
      <p:sp>
        <p:nvSpPr>
          <p:cNvPr id="9" name="Text Box 10"/>
          <p:cNvSpPr txBox="1">
            <a:spLocks noChangeArrowheads="1"/>
          </p:cNvSpPr>
          <p:nvPr/>
        </p:nvSpPr>
        <p:spPr bwMode="auto">
          <a:xfrm>
            <a:off x="827584" y="4366578"/>
            <a:ext cx="984557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400" dirty="0">
                <a:latin typeface="Times New Roman" pitchFamily="18" charset="0"/>
                <a:ea typeface="黑体" pitchFamily="49" charset="-122"/>
              </a:rPr>
              <a:t>反应</a:t>
            </a:r>
            <a:r>
              <a:rPr lang="zh-CN" altLang="en-US" sz="2400" dirty="0" smtClean="0">
                <a:latin typeface="Times New Roman" pitchFamily="18" charset="0"/>
                <a:ea typeface="黑体" pitchFamily="49" charset="-122"/>
              </a:rPr>
              <a:t>物和生成物一般会形成溶剂化物，若</a:t>
            </a:r>
            <a:r>
              <a:rPr lang="zh-CN" altLang="en-US" sz="2400" dirty="0">
                <a:latin typeface="Times New Roman" pitchFamily="18" charset="0"/>
                <a:ea typeface="黑体" pitchFamily="49" charset="-122"/>
              </a:rPr>
              <a:t>溶剂</a:t>
            </a:r>
            <a:r>
              <a:rPr lang="zh-CN" altLang="en-US" sz="2400" dirty="0" smtClean="0">
                <a:latin typeface="Times New Roman" pitchFamily="18" charset="0"/>
                <a:ea typeface="黑体" pitchFamily="49" charset="-122"/>
              </a:rPr>
              <a:t>与反应</a:t>
            </a:r>
            <a:endParaRPr lang="en-US" altLang="zh-CN" sz="2400" dirty="0" smtClean="0">
              <a:latin typeface="Times New Roman" pitchFamily="18" charset="0"/>
              <a:ea typeface="黑体" pitchFamily="49" charset="-122"/>
            </a:endParaRPr>
          </a:p>
          <a:p>
            <a:pPr>
              <a:spcBef>
                <a:spcPct val="50000"/>
              </a:spcBef>
              <a:buClrTx/>
              <a:buSzTx/>
              <a:buFontTx/>
              <a:buNone/>
            </a:pPr>
            <a:r>
              <a:rPr lang="zh-CN" altLang="en-US" sz="2400" dirty="0" smtClean="0">
                <a:latin typeface="Times New Roman" pitchFamily="18" charset="0"/>
                <a:ea typeface="黑体" pitchFamily="49" charset="-122"/>
              </a:rPr>
              <a:t>物分子形成中间化合物，使活化能降低，则反应速率加快。</a:t>
            </a:r>
            <a:endParaRPr lang="zh-CN" altLang="en-US" sz="2400" dirty="0">
              <a:latin typeface="Times New Roman" pitchFamily="18" charset="0"/>
              <a:ea typeface="黑体" pitchFamily="49" charset="-122"/>
            </a:endParaRPr>
          </a:p>
        </p:txBody>
      </p:sp>
      <p:sp>
        <p:nvSpPr>
          <p:cNvPr id="10" name="Text Box 9"/>
          <p:cNvSpPr txBox="1">
            <a:spLocks noChangeArrowheads="1"/>
          </p:cNvSpPr>
          <p:nvPr/>
        </p:nvSpPr>
        <p:spPr bwMode="auto">
          <a:xfrm>
            <a:off x="797456" y="5382241"/>
            <a:ext cx="3213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solidFill>
                  <a:schemeClr val="tx2"/>
                </a:solidFill>
                <a:latin typeface="Times New Roman" pitchFamily="18" charset="0"/>
                <a:ea typeface="黑体" pitchFamily="49" charset="-122"/>
              </a:rPr>
              <a:t>4</a:t>
            </a:r>
            <a:r>
              <a:rPr lang="zh-CN" altLang="en-US" sz="2800" dirty="0" smtClean="0">
                <a:solidFill>
                  <a:schemeClr val="tx2"/>
                </a:solidFill>
                <a:latin typeface="Times New Roman" pitchFamily="18" charset="0"/>
                <a:ea typeface="黑体" pitchFamily="49" charset="-122"/>
              </a:rPr>
              <a:t>、离子强度的影响</a:t>
            </a:r>
            <a:endParaRPr lang="zh-CN" altLang="en-US" sz="2800" dirty="0">
              <a:solidFill>
                <a:schemeClr val="tx2"/>
              </a:solidFill>
              <a:latin typeface="Times New Roman" pitchFamily="18" charset="0"/>
              <a:ea typeface="黑体" pitchFamily="49" charset="-122"/>
            </a:endParaRPr>
          </a:p>
        </p:txBody>
      </p:sp>
    </p:spTree>
    <p:extLst>
      <p:ext uri="{BB962C8B-B14F-4D97-AF65-F5344CB8AC3E}">
        <p14:creationId xmlns:p14="http://schemas.microsoft.com/office/powerpoint/2010/main" val="956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8502"/>
                                        </p:tgtEl>
                                        <p:attrNameLst>
                                          <p:attrName>style.visibility</p:attrName>
                                        </p:attrNameLst>
                                      </p:cBhvr>
                                      <p:to>
                                        <p:strVal val="visible"/>
                                      </p:to>
                                    </p:set>
                                    <p:animEffect transition="in" filter="blinds(horizontal)">
                                      <p:cBhvr>
                                        <p:cTn id="7" dur="500"/>
                                        <p:tgtEl>
                                          <p:spTgt spid="618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8503"/>
                                        </p:tgtEl>
                                        <p:attrNameLst>
                                          <p:attrName>style.visibility</p:attrName>
                                        </p:attrNameLst>
                                      </p:cBhvr>
                                      <p:to>
                                        <p:strVal val="visible"/>
                                      </p:to>
                                    </p:set>
                                    <p:animEffect transition="in" filter="blinds(horizontal)">
                                      <p:cBhvr>
                                        <p:cTn id="12" dur="500"/>
                                        <p:tgtEl>
                                          <p:spTgt spid="61850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18504"/>
                                        </p:tgtEl>
                                        <p:attrNameLst>
                                          <p:attrName>style.visibility</p:attrName>
                                        </p:attrNameLst>
                                      </p:cBhvr>
                                      <p:to>
                                        <p:strVal val="visible"/>
                                      </p:to>
                                    </p:set>
                                    <p:animEffect transition="in" filter="blinds(horizontal)">
                                      <p:cBhvr>
                                        <p:cTn id="15" dur="500"/>
                                        <p:tgtEl>
                                          <p:spTgt spid="6185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18505"/>
                                        </p:tgtEl>
                                        <p:attrNameLst>
                                          <p:attrName>style.visibility</p:attrName>
                                        </p:attrNameLst>
                                      </p:cBhvr>
                                      <p:to>
                                        <p:strVal val="visible"/>
                                      </p:to>
                                    </p:set>
                                    <p:animEffect transition="in" filter="blinds(horizontal)">
                                      <p:cBhvr>
                                        <p:cTn id="20" dur="500"/>
                                        <p:tgtEl>
                                          <p:spTgt spid="61850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18506"/>
                                        </p:tgtEl>
                                        <p:attrNameLst>
                                          <p:attrName>style.visibility</p:attrName>
                                        </p:attrNameLst>
                                      </p:cBhvr>
                                      <p:to>
                                        <p:strVal val="visible"/>
                                      </p:to>
                                    </p:set>
                                    <p:animEffect transition="in" filter="blinds(horizontal)">
                                      <p:cBhvr>
                                        <p:cTn id="23" dur="500"/>
                                        <p:tgtEl>
                                          <p:spTgt spid="61850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02" grpId="0"/>
      <p:bldP spid="618503" grpId="0"/>
      <p:bldP spid="618504" grpId="0"/>
      <p:bldP spid="618505" grpId="0"/>
      <p:bldP spid="618506" grpId="0"/>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683567" y="560817"/>
            <a:ext cx="7777163" cy="579437"/>
          </a:xfrm>
          <a:prstGeom prst="rect">
            <a:avLst/>
          </a:prstGeom>
          <a:solidFill>
            <a:schemeClr val="accent3"/>
          </a:solidFill>
          <a:ln>
            <a:noFill/>
          </a:ln>
          <a:effectLst>
            <a:outerShdw dist="107763" dir="8100000" algn="ctr" rotWithShape="0">
              <a:schemeClr val="bg2"/>
            </a:outerShdw>
          </a:effectLs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30000"/>
              </a:spcBef>
              <a:buClrTx/>
              <a:buSzTx/>
              <a:buFontTx/>
              <a:buNone/>
            </a:pPr>
            <a:r>
              <a:rPr lang="en-US" altLang="zh-CN">
                <a:solidFill>
                  <a:srgbClr val="000000"/>
                </a:solidFill>
                <a:latin typeface="Arial" pitchFamily="34" charset="0"/>
                <a:ea typeface="黑体" pitchFamily="49" charset="-122"/>
              </a:rPr>
              <a:t>§9-9  </a:t>
            </a:r>
            <a:r>
              <a:rPr lang="zh-CN" altLang="en-US">
                <a:solidFill>
                  <a:srgbClr val="000000"/>
                </a:solidFill>
                <a:latin typeface="Arial" pitchFamily="34" charset="0"/>
                <a:ea typeface="黑体" pitchFamily="49" charset="-122"/>
              </a:rPr>
              <a:t>光化学反应</a:t>
            </a:r>
          </a:p>
        </p:txBody>
      </p:sp>
      <p:sp>
        <p:nvSpPr>
          <p:cNvPr id="586758" name="Text Box 6"/>
          <p:cNvSpPr txBox="1">
            <a:spLocks noChangeArrowheads="1"/>
          </p:cNvSpPr>
          <p:nvPr/>
        </p:nvSpPr>
        <p:spPr bwMode="auto">
          <a:xfrm>
            <a:off x="428761" y="1870075"/>
            <a:ext cx="2619375"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热化学反应：</a:t>
            </a:r>
          </a:p>
          <a:p>
            <a:pPr>
              <a:spcBef>
                <a:spcPct val="50000"/>
              </a:spcBef>
              <a:buClrTx/>
              <a:buSzTx/>
              <a:buFontTx/>
              <a:buNone/>
            </a:pPr>
            <a:r>
              <a:rPr lang="zh-CN" altLang="en-US" sz="2800" dirty="0">
                <a:latin typeface="Times New Roman" pitchFamily="18" charset="0"/>
                <a:ea typeface="黑体" pitchFamily="49" charset="-122"/>
              </a:rPr>
              <a:t>电化学反应：</a:t>
            </a:r>
          </a:p>
          <a:p>
            <a:pPr>
              <a:spcBef>
                <a:spcPct val="50000"/>
              </a:spcBef>
              <a:buClrTx/>
              <a:buSzTx/>
              <a:buFontTx/>
              <a:buNone/>
            </a:pPr>
            <a:r>
              <a:rPr lang="zh-CN" altLang="en-US" sz="2800" dirty="0">
                <a:latin typeface="Times New Roman" pitchFamily="18" charset="0"/>
                <a:ea typeface="黑体" pitchFamily="49" charset="-122"/>
              </a:rPr>
              <a:t>光化学反应：</a:t>
            </a:r>
          </a:p>
        </p:txBody>
      </p:sp>
      <p:sp>
        <p:nvSpPr>
          <p:cNvPr id="586761" name="Text Box 9"/>
          <p:cNvSpPr txBox="1">
            <a:spLocks noChangeArrowheads="1"/>
          </p:cNvSpPr>
          <p:nvPr/>
        </p:nvSpPr>
        <p:spPr bwMode="auto">
          <a:xfrm>
            <a:off x="2699792" y="1945257"/>
            <a:ext cx="633670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400" dirty="0" smtClean="0">
                <a:latin typeface="Times New Roman" pitchFamily="18" charset="0"/>
                <a:ea typeface="黑体" pitchFamily="49" charset="-122"/>
              </a:rPr>
              <a:t>分子热运动</a:t>
            </a:r>
            <a:r>
              <a:rPr lang="zh-CN" altLang="en-US" sz="2400" dirty="0" smtClean="0">
                <a:latin typeface="Times New Roman" pitchFamily="18" charset="0"/>
                <a:ea typeface="黑体" pitchFamily="49" charset="-122"/>
                <a:sym typeface="Symbol" pitchFamily="18" charset="2"/>
              </a:rPr>
              <a:t>碰撞反应，热能转化为化学能</a:t>
            </a:r>
          </a:p>
          <a:p>
            <a:pPr>
              <a:spcBef>
                <a:spcPct val="50000"/>
              </a:spcBef>
              <a:buClrTx/>
              <a:buSzTx/>
              <a:buFontTx/>
              <a:buNone/>
            </a:pPr>
            <a:r>
              <a:rPr lang="zh-CN" altLang="en-US" sz="2400" dirty="0" smtClean="0">
                <a:latin typeface="Times New Roman" pitchFamily="18" charset="0"/>
                <a:ea typeface="黑体" pitchFamily="49" charset="-122"/>
                <a:sym typeface="Symbol" pitchFamily="18" charset="2"/>
              </a:rPr>
              <a:t>通电发生化学反应</a:t>
            </a:r>
            <a:r>
              <a:rPr lang="zh-CN" altLang="en-US" sz="2400" dirty="0">
                <a:latin typeface="Times New Roman" pitchFamily="18" charset="0"/>
                <a:ea typeface="黑体" pitchFamily="49" charset="-122"/>
                <a:sym typeface="Symbol" pitchFamily="18" charset="2"/>
              </a:rPr>
              <a:t>，电能转化为化学能</a:t>
            </a:r>
            <a:endParaRPr lang="zh-CN" altLang="en-US" sz="2400" dirty="0" smtClean="0">
              <a:latin typeface="Times New Roman" pitchFamily="18" charset="0"/>
              <a:ea typeface="黑体" pitchFamily="49" charset="-122"/>
              <a:sym typeface="Symbol" pitchFamily="18" charset="2"/>
            </a:endParaRPr>
          </a:p>
          <a:p>
            <a:pPr>
              <a:spcBef>
                <a:spcPct val="50000"/>
              </a:spcBef>
              <a:buClrTx/>
              <a:buSzTx/>
              <a:buFontTx/>
              <a:buNone/>
            </a:pPr>
            <a:r>
              <a:rPr lang="zh-CN" altLang="en-US" sz="2400" dirty="0" smtClean="0">
                <a:latin typeface="Times New Roman" pitchFamily="18" charset="0"/>
                <a:ea typeface="黑体" pitchFamily="49" charset="-122"/>
                <a:sym typeface="Symbol" pitchFamily="18" charset="2"/>
              </a:rPr>
              <a:t>光作用下发生化学反应</a:t>
            </a:r>
            <a:r>
              <a:rPr lang="zh-CN" altLang="en-US" sz="2400" dirty="0">
                <a:latin typeface="Times New Roman" pitchFamily="18" charset="0"/>
                <a:ea typeface="黑体" pitchFamily="49" charset="-122"/>
                <a:sym typeface="Symbol" pitchFamily="18" charset="2"/>
              </a:rPr>
              <a:t>。光能转化为化学能</a:t>
            </a:r>
          </a:p>
        </p:txBody>
      </p:sp>
      <p:sp>
        <p:nvSpPr>
          <p:cNvPr id="586769" name="Text Box 17"/>
          <p:cNvSpPr txBox="1">
            <a:spLocks noChangeArrowheads="1"/>
          </p:cNvSpPr>
          <p:nvPr/>
        </p:nvSpPr>
        <p:spPr bwMode="auto">
          <a:xfrm>
            <a:off x="1050925" y="4191000"/>
            <a:ext cx="73279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一、基本概念</a:t>
            </a:r>
          </a:p>
          <a:p>
            <a:pPr>
              <a:spcBef>
                <a:spcPct val="50000"/>
              </a:spcBef>
              <a:buClrTx/>
              <a:buSzTx/>
              <a:buFontTx/>
              <a:buNone/>
            </a:pPr>
            <a:r>
              <a:rPr lang="zh-CN" altLang="en-US" sz="2800" dirty="0">
                <a:solidFill>
                  <a:schemeClr val="tx2"/>
                </a:solidFill>
                <a:latin typeface="Times New Roman" pitchFamily="18" charset="0"/>
                <a:ea typeface="黑体" pitchFamily="49" charset="-122"/>
              </a:rPr>
              <a:t>二、光化学定律</a:t>
            </a:r>
          </a:p>
          <a:p>
            <a:pPr>
              <a:spcBef>
                <a:spcPct val="50000"/>
              </a:spcBef>
              <a:buClrTx/>
              <a:buSzTx/>
              <a:buFontTx/>
              <a:buNone/>
            </a:pPr>
            <a:r>
              <a:rPr lang="zh-CN" altLang="en-US" sz="2800" dirty="0">
                <a:solidFill>
                  <a:schemeClr val="tx2"/>
                </a:solidFill>
                <a:latin typeface="Times New Roman" pitchFamily="18" charset="0"/>
                <a:ea typeface="黑体" pitchFamily="49" charset="-122"/>
              </a:rPr>
              <a:t>三、光化学反应机理与速率方程</a:t>
            </a:r>
          </a:p>
        </p:txBody>
      </p:sp>
      <p:sp>
        <p:nvSpPr>
          <p:cNvPr id="586770" name="Text Box 18"/>
          <p:cNvSpPr txBox="1">
            <a:spLocks noChangeArrowheads="1"/>
          </p:cNvSpPr>
          <p:nvPr/>
        </p:nvSpPr>
        <p:spPr bwMode="auto">
          <a:xfrm>
            <a:off x="683567" y="3671888"/>
            <a:ext cx="6067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热：无序能　　　电、光：有序能</a:t>
            </a:r>
          </a:p>
        </p:txBody>
      </p:sp>
      <p:sp>
        <p:nvSpPr>
          <p:cNvPr id="2" name="矩形 1"/>
          <p:cNvSpPr/>
          <p:nvPr/>
        </p:nvSpPr>
        <p:spPr>
          <a:xfrm>
            <a:off x="372300" y="1153279"/>
            <a:ext cx="7746186" cy="800219"/>
          </a:xfrm>
          <a:prstGeom prst="rect">
            <a:avLst/>
          </a:prstGeom>
        </p:spPr>
        <p:txBody>
          <a:bodyPr wrap="square">
            <a:spAutoFit/>
          </a:bodyPr>
          <a:lstStyle/>
          <a:p>
            <a:r>
              <a:rPr lang="zh-CN" altLang="en-US" sz="2800" dirty="0">
                <a:solidFill>
                  <a:srgbClr val="7030A0"/>
                </a:solidFill>
                <a:latin typeface="Times New Roman" pitchFamily="18" charset="0"/>
                <a:ea typeface="黑体" pitchFamily="49" charset="-122"/>
              </a:rPr>
              <a:t>热化学</a:t>
            </a:r>
            <a:r>
              <a:rPr lang="zh-CN" altLang="en-US" sz="2800" dirty="0" smtClean="0">
                <a:solidFill>
                  <a:srgbClr val="7030A0"/>
                </a:solidFill>
                <a:latin typeface="Times New Roman" pitchFamily="18" charset="0"/>
                <a:ea typeface="黑体" pitchFamily="49" charset="-122"/>
              </a:rPr>
              <a:t>反应，电化学反应光化学反应的不同：</a:t>
            </a:r>
            <a:endParaRPr lang="zh-CN" altLang="en-US" sz="2800" dirty="0">
              <a:solidFill>
                <a:srgbClr val="7030A0"/>
              </a:solidFill>
              <a:latin typeface="Times New Roman" pitchFamily="18" charset="0"/>
              <a:ea typeface="黑体" pitchFamily="49" charset="-122"/>
            </a:endParaRPr>
          </a:p>
          <a:p>
            <a:endParaRPr lang="zh-CN" altLang="en-US" dirty="0"/>
          </a:p>
        </p:txBody>
      </p:sp>
    </p:spTree>
    <p:extLst>
      <p:ext uri="{BB962C8B-B14F-4D97-AF65-F5344CB8AC3E}">
        <p14:creationId xmlns:p14="http://schemas.microsoft.com/office/powerpoint/2010/main" val="35529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6758"/>
                                        </p:tgtEl>
                                        <p:attrNameLst>
                                          <p:attrName>style.visibility</p:attrName>
                                        </p:attrNameLst>
                                      </p:cBhvr>
                                      <p:to>
                                        <p:strVal val="visible"/>
                                      </p:to>
                                    </p:set>
                                    <p:anim calcmode="lin" valueType="num">
                                      <p:cBhvr additive="base">
                                        <p:cTn id="7" dur="500" fill="hold"/>
                                        <p:tgtEl>
                                          <p:spTgt spid="586758"/>
                                        </p:tgtEl>
                                        <p:attrNameLst>
                                          <p:attrName>ppt_x</p:attrName>
                                        </p:attrNameLst>
                                      </p:cBhvr>
                                      <p:tavLst>
                                        <p:tav tm="0">
                                          <p:val>
                                            <p:strVal val="0-#ppt_w/2"/>
                                          </p:val>
                                        </p:tav>
                                        <p:tav tm="100000">
                                          <p:val>
                                            <p:strVal val="#ppt_x"/>
                                          </p:val>
                                        </p:tav>
                                      </p:tavLst>
                                    </p:anim>
                                    <p:anim calcmode="lin" valueType="num">
                                      <p:cBhvr additive="base">
                                        <p:cTn id="8" dur="500" fill="hold"/>
                                        <p:tgtEl>
                                          <p:spTgt spid="5867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86761">
                                            <p:txEl>
                                              <p:pRg st="0" end="0"/>
                                            </p:txEl>
                                          </p:spTgt>
                                        </p:tgtEl>
                                        <p:attrNameLst>
                                          <p:attrName>style.visibility</p:attrName>
                                        </p:attrNameLst>
                                      </p:cBhvr>
                                      <p:to>
                                        <p:strVal val="visible"/>
                                      </p:to>
                                    </p:set>
                                    <p:anim calcmode="lin" valueType="num">
                                      <p:cBhvr additive="base">
                                        <p:cTn id="13" dur="500" fill="hold"/>
                                        <p:tgtEl>
                                          <p:spTgt spid="586761">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867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86761">
                                            <p:txEl>
                                              <p:pRg st="1" end="1"/>
                                            </p:txEl>
                                          </p:spTgt>
                                        </p:tgtEl>
                                        <p:attrNameLst>
                                          <p:attrName>style.visibility</p:attrName>
                                        </p:attrNameLst>
                                      </p:cBhvr>
                                      <p:to>
                                        <p:strVal val="visible"/>
                                      </p:to>
                                    </p:set>
                                    <p:anim calcmode="lin" valueType="num">
                                      <p:cBhvr additive="base">
                                        <p:cTn id="19" dur="500" fill="hold"/>
                                        <p:tgtEl>
                                          <p:spTgt spid="586761">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867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86761">
                                            <p:txEl>
                                              <p:pRg st="2" end="2"/>
                                            </p:txEl>
                                          </p:spTgt>
                                        </p:tgtEl>
                                        <p:attrNameLst>
                                          <p:attrName>style.visibility</p:attrName>
                                        </p:attrNameLst>
                                      </p:cBhvr>
                                      <p:to>
                                        <p:strVal val="visible"/>
                                      </p:to>
                                    </p:set>
                                    <p:anim calcmode="lin" valueType="num">
                                      <p:cBhvr additive="base">
                                        <p:cTn id="25" dur="500" fill="hold"/>
                                        <p:tgtEl>
                                          <p:spTgt spid="586761">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8676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6770"/>
                                        </p:tgtEl>
                                        <p:attrNameLst>
                                          <p:attrName>style.visibility</p:attrName>
                                        </p:attrNameLst>
                                      </p:cBhvr>
                                      <p:to>
                                        <p:strVal val="visible"/>
                                      </p:to>
                                    </p:set>
                                    <p:anim calcmode="lin" valueType="num">
                                      <p:cBhvr additive="base">
                                        <p:cTn id="31" dur="500" fill="hold"/>
                                        <p:tgtEl>
                                          <p:spTgt spid="586770"/>
                                        </p:tgtEl>
                                        <p:attrNameLst>
                                          <p:attrName>ppt_x</p:attrName>
                                        </p:attrNameLst>
                                      </p:cBhvr>
                                      <p:tavLst>
                                        <p:tav tm="0">
                                          <p:val>
                                            <p:strVal val="0-#ppt_w/2"/>
                                          </p:val>
                                        </p:tav>
                                        <p:tav tm="100000">
                                          <p:val>
                                            <p:strVal val="#ppt_x"/>
                                          </p:val>
                                        </p:tav>
                                      </p:tavLst>
                                    </p:anim>
                                    <p:anim calcmode="lin" valueType="num">
                                      <p:cBhvr additive="base">
                                        <p:cTn id="32" dur="500" fill="hold"/>
                                        <p:tgtEl>
                                          <p:spTgt spid="58677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6769"/>
                                        </p:tgtEl>
                                        <p:attrNameLst>
                                          <p:attrName>style.visibility</p:attrName>
                                        </p:attrNameLst>
                                      </p:cBhvr>
                                      <p:to>
                                        <p:strVal val="visible"/>
                                      </p:to>
                                    </p:set>
                                    <p:anim calcmode="lin" valueType="num">
                                      <p:cBhvr additive="base">
                                        <p:cTn id="37" dur="500" fill="hold"/>
                                        <p:tgtEl>
                                          <p:spTgt spid="586769"/>
                                        </p:tgtEl>
                                        <p:attrNameLst>
                                          <p:attrName>ppt_x</p:attrName>
                                        </p:attrNameLst>
                                      </p:cBhvr>
                                      <p:tavLst>
                                        <p:tav tm="0">
                                          <p:val>
                                            <p:strVal val="0-#ppt_w/2"/>
                                          </p:val>
                                        </p:tav>
                                        <p:tav tm="100000">
                                          <p:val>
                                            <p:strVal val="#ppt_x"/>
                                          </p:val>
                                        </p:tav>
                                      </p:tavLst>
                                    </p:anim>
                                    <p:anim calcmode="lin" valueType="num">
                                      <p:cBhvr additive="base">
                                        <p:cTn id="38" dur="500" fill="hold"/>
                                        <p:tgtEl>
                                          <p:spTgt spid="5867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8" grpId="0"/>
      <p:bldP spid="586761" grpId="0" build="p"/>
      <p:bldP spid="586769" grpId="0"/>
      <p:bldP spid="5867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374650" y="501650"/>
            <a:ext cx="7777163" cy="579438"/>
          </a:xfrm>
          <a:prstGeom prst="rect">
            <a:avLst/>
          </a:prstGeom>
          <a:gradFill rotWithShape="1">
            <a:gsLst>
              <a:gs pos="0">
                <a:srgbClr val="666666"/>
              </a:gs>
              <a:gs pos="50000">
                <a:srgbClr val="DDDDDD"/>
              </a:gs>
              <a:gs pos="100000">
                <a:srgbClr val="666666"/>
              </a:gs>
            </a:gsLst>
            <a:lin ang="5400000" scaled="1"/>
          </a:gra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30000"/>
              </a:spcBef>
              <a:buClrTx/>
              <a:buSzTx/>
              <a:buFontTx/>
              <a:buNone/>
            </a:pPr>
            <a:r>
              <a:rPr lang="en-US" altLang="zh-CN">
                <a:solidFill>
                  <a:srgbClr val="000000"/>
                </a:solidFill>
                <a:latin typeface="Arial" pitchFamily="34" charset="0"/>
                <a:ea typeface="黑体" pitchFamily="49" charset="-122"/>
              </a:rPr>
              <a:t>§9-9  </a:t>
            </a:r>
            <a:r>
              <a:rPr lang="zh-CN" altLang="en-US">
                <a:solidFill>
                  <a:srgbClr val="000000"/>
                </a:solidFill>
                <a:latin typeface="Arial" pitchFamily="34" charset="0"/>
                <a:ea typeface="黑体" pitchFamily="49" charset="-122"/>
              </a:rPr>
              <a:t>光化学反应</a:t>
            </a:r>
          </a:p>
        </p:txBody>
      </p:sp>
      <p:sp>
        <p:nvSpPr>
          <p:cNvPr id="620549" name="Text Box 5"/>
          <p:cNvSpPr txBox="1">
            <a:spLocks noChangeArrowheads="1"/>
          </p:cNvSpPr>
          <p:nvPr/>
        </p:nvSpPr>
        <p:spPr bwMode="auto">
          <a:xfrm>
            <a:off x="546100" y="2289175"/>
            <a:ext cx="784542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a:latin typeface="Times New Roman" pitchFamily="18" charset="0"/>
                <a:ea typeface="黑体" pitchFamily="49" charset="-122"/>
              </a:rPr>
              <a:t>1</a:t>
            </a:r>
            <a:r>
              <a:rPr lang="zh-CN" altLang="en-US" sz="2800">
                <a:latin typeface="Times New Roman" pitchFamily="18" charset="0"/>
                <a:ea typeface="黑体" pitchFamily="49" charset="-122"/>
              </a:rPr>
              <a:t>、光化学反应：</a:t>
            </a:r>
          </a:p>
          <a:p>
            <a:pPr>
              <a:spcBef>
                <a:spcPct val="50000"/>
              </a:spcBef>
              <a:buClrTx/>
              <a:buSzTx/>
              <a:buFontTx/>
              <a:buNone/>
            </a:pPr>
            <a:r>
              <a:rPr lang="zh-CN" altLang="en-US" sz="2800">
                <a:latin typeface="Times New Roman" pitchFamily="18" charset="0"/>
                <a:ea typeface="黑体" pitchFamily="49" charset="-122"/>
              </a:rPr>
              <a:t>　　</a:t>
            </a:r>
            <a:r>
              <a:rPr lang="zh-CN" altLang="en-US" sz="2800">
                <a:solidFill>
                  <a:schemeClr val="tx2"/>
                </a:solidFill>
                <a:latin typeface="Times New Roman" pitchFamily="18" charset="0"/>
                <a:ea typeface="黑体" pitchFamily="49" charset="-122"/>
              </a:rPr>
              <a:t>在光辐射下进行的化学反应</a:t>
            </a:r>
            <a:r>
              <a:rPr lang="en-US" altLang="zh-CN" sz="2800">
                <a:solidFill>
                  <a:schemeClr val="tx2"/>
                </a:solidFill>
                <a:latin typeface="Times New Roman" pitchFamily="18" charset="0"/>
                <a:ea typeface="黑体" pitchFamily="49" charset="-122"/>
              </a:rPr>
              <a:t>(</a:t>
            </a:r>
            <a:r>
              <a:rPr lang="zh-CN" altLang="en-US" sz="2800">
                <a:solidFill>
                  <a:schemeClr val="tx2"/>
                </a:solidFill>
                <a:latin typeface="Times New Roman" pitchFamily="18" charset="0"/>
                <a:ea typeface="黑体" pitchFamily="49" charset="-122"/>
              </a:rPr>
              <a:t>光能</a:t>
            </a:r>
            <a:r>
              <a:rPr lang="zh-CN" altLang="en-US" sz="2800">
                <a:solidFill>
                  <a:schemeClr val="tx2"/>
                </a:solidFill>
                <a:latin typeface="Times New Roman" pitchFamily="18" charset="0"/>
                <a:ea typeface="黑体" pitchFamily="49" charset="-122"/>
                <a:sym typeface="Symbol" pitchFamily="18" charset="2"/>
              </a:rPr>
              <a:t>化学能</a:t>
            </a:r>
            <a:r>
              <a:rPr lang="en-US" altLang="zh-CN" sz="2800">
                <a:solidFill>
                  <a:schemeClr val="tx2"/>
                </a:solidFill>
                <a:latin typeface="Times New Roman" pitchFamily="18" charset="0"/>
                <a:ea typeface="黑体" pitchFamily="49" charset="-122"/>
              </a:rPr>
              <a:t>)</a:t>
            </a:r>
          </a:p>
        </p:txBody>
      </p:sp>
      <p:graphicFrame>
        <p:nvGraphicFramePr>
          <p:cNvPr id="620554" name="Object 10"/>
          <p:cNvGraphicFramePr>
            <a:graphicFrameLocks noChangeAspect="1"/>
          </p:cNvGraphicFramePr>
          <p:nvPr>
            <p:extLst>
              <p:ext uri="{D42A27DB-BD31-4B8C-83A1-F6EECF244321}">
                <p14:modId xmlns:p14="http://schemas.microsoft.com/office/powerpoint/2010/main" val="4041152132"/>
              </p:ext>
            </p:extLst>
          </p:nvPr>
        </p:nvGraphicFramePr>
        <p:xfrm>
          <a:off x="1665288" y="3784600"/>
          <a:ext cx="5410200" cy="622300"/>
        </p:xfrm>
        <a:graphic>
          <a:graphicData uri="http://schemas.openxmlformats.org/presentationml/2006/ole">
            <mc:AlternateContent xmlns:mc="http://schemas.openxmlformats.org/markup-compatibility/2006">
              <mc:Choice xmlns:v="urn:schemas-microsoft-com:vml" Requires="v">
                <p:oleObj spid="_x0000_s8311" name="公式" r:id="rId3" imgW="2095500" imgH="241300" progId="Equation.3">
                  <p:embed/>
                </p:oleObj>
              </mc:Choice>
              <mc:Fallback>
                <p:oleObj name="公式" r:id="rId3" imgW="20955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288" y="3784600"/>
                        <a:ext cx="5410200" cy="622300"/>
                      </a:xfrm>
                      <a:prstGeom prst="rect">
                        <a:avLst/>
                      </a:prstGeom>
                      <a:solidFill>
                        <a:schemeClr val="bg2"/>
                      </a:solidFill>
                      <a:ln>
                        <a:noFill/>
                      </a:ln>
                      <a:effectLst/>
                      <a:extLst/>
                    </p:spPr>
                  </p:pic>
                </p:oleObj>
              </mc:Fallback>
            </mc:AlternateContent>
          </a:graphicData>
        </a:graphic>
      </p:graphicFrame>
      <p:grpSp>
        <p:nvGrpSpPr>
          <p:cNvPr id="2" name="Group 11"/>
          <p:cNvGrpSpPr>
            <a:grpSpLocks/>
          </p:cNvGrpSpPr>
          <p:nvPr/>
        </p:nvGrpSpPr>
        <p:grpSpPr bwMode="auto">
          <a:xfrm>
            <a:off x="2238375" y="4489450"/>
            <a:ext cx="1524000" cy="914400"/>
            <a:chOff x="1776" y="1104"/>
            <a:chExt cx="960" cy="576"/>
          </a:xfrm>
        </p:grpSpPr>
        <p:sp>
          <p:nvSpPr>
            <p:cNvPr id="23562" name="AutoShape 12"/>
            <p:cNvSpPr>
              <a:spLocks noChangeArrowheads="1"/>
            </p:cNvSpPr>
            <p:nvPr/>
          </p:nvSpPr>
          <p:spPr bwMode="auto">
            <a:xfrm>
              <a:off x="2160" y="1104"/>
              <a:ext cx="144" cy="240"/>
            </a:xfrm>
            <a:prstGeom prst="upArrow">
              <a:avLst>
                <a:gd name="adj1" fmla="val 50000"/>
                <a:gd name="adj2" fmla="val 41667"/>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23563" name="Text Box 13"/>
            <p:cNvSpPr txBox="1">
              <a:spLocks noChangeArrowheads="1"/>
            </p:cNvSpPr>
            <p:nvPr/>
          </p:nvSpPr>
          <p:spPr bwMode="auto">
            <a:xfrm>
              <a:off x="1776" y="139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zh-CN" altLang="en-US" sz="2400">
                  <a:latin typeface="Times New Roman" pitchFamily="18" charset="0"/>
                  <a:ea typeface="黑体" pitchFamily="49" charset="-122"/>
                </a:rPr>
                <a:t>初级过程</a:t>
              </a:r>
            </a:p>
          </p:txBody>
        </p:sp>
      </p:grpSp>
      <p:grpSp>
        <p:nvGrpSpPr>
          <p:cNvPr id="3" name="Group 14"/>
          <p:cNvGrpSpPr>
            <a:grpSpLocks/>
          </p:cNvGrpSpPr>
          <p:nvPr/>
        </p:nvGrpSpPr>
        <p:grpSpPr bwMode="auto">
          <a:xfrm>
            <a:off x="4246563" y="4489450"/>
            <a:ext cx="1409700" cy="914400"/>
            <a:chOff x="3072" y="1104"/>
            <a:chExt cx="888" cy="576"/>
          </a:xfrm>
        </p:grpSpPr>
        <p:sp>
          <p:nvSpPr>
            <p:cNvPr id="23560" name="AutoShape 15"/>
            <p:cNvSpPr>
              <a:spLocks noChangeArrowheads="1"/>
            </p:cNvSpPr>
            <p:nvPr/>
          </p:nvSpPr>
          <p:spPr bwMode="auto">
            <a:xfrm>
              <a:off x="3408" y="1104"/>
              <a:ext cx="144" cy="240"/>
            </a:xfrm>
            <a:prstGeom prst="upArrow">
              <a:avLst>
                <a:gd name="adj1" fmla="val 50000"/>
                <a:gd name="adj2" fmla="val 41667"/>
              </a:avLst>
            </a:prstGeom>
            <a:solidFill>
              <a:srgbClr val="33CCCC"/>
            </a:solidFill>
            <a:ln w="9525">
              <a:solidFill>
                <a:schemeClr val="tx1"/>
              </a:solidFill>
              <a:miter lim="800000"/>
              <a:headEnd/>
              <a:tailEnd/>
            </a:ln>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23561" name="Rectangle 16"/>
            <p:cNvSpPr>
              <a:spLocks noChangeArrowheads="1"/>
            </p:cNvSpPr>
            <p:nvPr/>
          </p:nvSpPr>
          <p:spPr bwMode="auto">
            <a:xfrm>
              <a:off x="3072" y="1392"/>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zh-CN" altLang="en-US" sz="2400">
                  <a:latin typeface="Times New Roman" pitchFamily="18" charset="0"/>
                  <a:ea typeface="黑体" pitchFamily="49" charset="-122"/>
                </a:rPr>
                <a:t>次级过程</a:t>
              </a:r>
            </a:p>
          </p:txBody>
        </p:sp>
      </p:grpSp>
      <p:sp>
        <p:nvSpPr>
          <p:cNvPr id="23559" name="Rectangle 17"/>
          <p:cNvSpPr>
            <a:spLocks noChangeArrowheads="1"/>
          </p:cNvSpPr>
          <p:nvPr/>
        </p:nvSpPr>
        <p:spPr bwMode="auto">
          <a:xfrm>
            <a:off x="406400" y="1439863"/>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zh-CN" altLang="en-US" sz="2800">
                <a:solidFill>
                  <a:schemeClr val="tx2"/>
                </a:solidFill>
                <a:latin typeface="Times New Roman" pitchFamily="18" charset="0"/>
                <a:ea typeface="黑体" pitchFamily="49" charset="-122"/>
              </a:rPr>
              <a:t>一、基本概念</a:t>
            </a:r>
          </a:p>
        </p:txBody>
      </p:sp>
    </p:spTree>
    <p:extLst>
      <p:ext uri="{BB962C8B-B14F-4D97-AF65-F5344CB8AC3E}">
        <p14:creationId xmlns:p14="http://schemas.microsoft.com/office/powerpoint/2010/main" val="1796423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0549"/>
                                        </p:tgtEl>
                                        <p:attrNameLst>
                                          <p:attrName>style.visibility</p:attrName>
                                        </p:attrNameLst>
                                      </p:cBhvr>
                                      <p:to>
                                        <p:strVal val="visible"/>
                                      </p:to>
                                    </p:set>
                                    <p:anim calcmode="lin" valueType="num">
                                      <p:cBhvr additive="base">
                                        <p:cTn id="7" dur="500" fill="hold"/>
                                        <p:tgtEl>
                                          <p:spTgt spid="620549"/>
                                        </p:tgtEl>
                                        <p:attrNameLst>
                                          <p:attrName>ppt_x</p:attrName>
                                        </p:attrNameLst>
                                      </p:cBhvr>
                                      <p:tavLst>
                                        <p:tav tm="0">
                                          <p:val>
                                            <p:strVal val="0-#ppt_w/2"/>
                                          </p:val>
                                        </p:tav>
                                        <p:tav tm="100000">
                                          <p:val>
                                            <p:strVal val="#ppt_x"/>
                                          </p:val>
                                        </p:tav>
                                      </p:tavLst>
                                    </p:anim>
                                    <p:anim calcmode="lin" valueType="num">
                                      <p:cBhvr additive="base">
                                        <p:cTn id="8" dur="500" fill="hold"/>
                                        <p:tgtEl>
                                          <p:spTgt spid="6205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20554"/>
                                        </p:tgtEl>
                                        <p:attrNameLst>
                                          <p:attrName>style.visibility</p:attrName>
                                        </p:attrNameLst>
                                      </p:cBhvr>
                                      <p:to>
                                        <p:strVal val="visible"/>
                                      </p:to>
                                    </p:set>
                                    <p:anim calcmode="lin" valueType="num">
                                      <p:cBhvr additive="base">
                                        <p:cTn id="13" dur="500" fill="hold"/>
                                        <p:tgtEl>
                                          <p:spTgt spid="620554"/>
                                        </p:tgtEl>
                                        <p:attrNameLst>
                                          <p:attrName>ppt_x</p:attrName>
                                        </p:attrNameLst>
                                      </p:cBhvr>
                                      <p:tavLst>
                                        <p:tav tm="0">
                                          <p:val>
                                            <p:strVal val="0-#ppt_w/2"/>
                                          </p:val>
                                        </p:tav>
                                        <p:tav tm="100000">
                                          <p:val>
                                            <p:strVal val="#ppt_x"/>
                                          </p:val>
                                        </p:tav>
                                      </p:tavLst>
                                    </p:anim>
                                    <p:anim calcmode="lin" valueType="num">
                                      <p:cBhvr additive="base">
                                        <p:cTn id="14" dur="500" fill="hold"/>
                                        <p:tgtEl>
                                          <p:spTgt spid="62055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261938" y="750888"/>
            <a:ext cx="7845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a:latin typeface="Times New Roman" pitchFamily="18" charset="0"/>
                <a:ea typeface="黑体" pitchFamily="49" charset="-122"/>
              </a:rPr>
              <a:t>2</a:t>
            </a:r>
            <a:r>
              <a:rPr lang="zh-CN" altLang="en-US" sz="2800">
                <a:latin typeface="Times New Roman" pitchFamily="18" charset="0"/>
                <a:ea typeface="黑体" pitchFamily="49" charset="-122"/>
              </a:rPr>
              <a:t>、光化学反应的过程：</a:t>
            </a:r>
          </a:p>
        </p:txBody>
      </p:sp>
      <p:sp>
        <p:nvSpPr>
          <p:cNvPr id="621573" name="Text Box 5"/>
          <p:cNvSpPr txBox="1">
            <a:spLocks noChangeArrowheads="1"/>
          </p:cNvSpPr>
          <p:nvPr/>
        </p:nvSpPr>
        <p:spPr bwMode="auto">
          <a:xfrm>
            <a:off x="566738" y="1404938"/>
            <a:ext cx="8069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buClrTx/>
              <a:buSzTx/>
              <a:buFontTx/>
              <a:buNone/>
            </a:pPr>
            <a:r>
              <a:rPr lang="zh-CN" altLang="en-US" sz="2800">
                <a:solidFill>
                  <a:schemeClr val="tx2"/>
                </a:solidFill>
                <a:latin typeface="Times New Roman" pitchFamily="18" charset="0"/>
                <a:ea typeface="黑体" pitchFamily="49" charset="-122"/>
              </a:rPr>
              <a:t>初级过程：</a:t>
            </a:r>
            <a:r>
              <a:rPr lang="zh-CN" altLang="en-US" sz="2400">
                <a:latin typeface="Times New Roman" pitchFamily="18" charset="0"/>
                <a:ea typeface="黑体" pitchFamily="49" charset="-122"/>
              </a:rPr>
              <a:t>反应物分子吸收光能由基态变为激发态</a:t>
            </a:r>
            <a:r>
              <a:rPr lang="en-US" altLang="zh-CN" sz="2400">
                <a:latin typeface="Times New Roman" pitchFamily="18" charset="0"/>
                <a:ea typeface="黑体" pitchFamily="49" charset="-122"/>
              </a:rPr>
              <a:t>(</a:t>
            </a:r>
            <a:r>
              <a:rPr lang="zh-CN" altLang="en-US" sz="2400">
                <a:latin typeface="Times New Roman" pitchFamily="18" charset="0"/>
                <a:ea typeface="黑体" pitchFamily="49" charset="-122"/>
              </a:rPr>
              <a:t>活化</a:t>
            </a:r>
            <a:r>
              <a:rPr lang="en-US" altLang="zh-CN" sz="2400">
                <a:latin typeface="Times New Roman" pitchFamily="18" charset="0"/>
                <a:ea typeface="黑体" pitchFamily="49" charset="-122"/>
              </a:rPr>
              <a:t>)</a:t>
            </a:r>
          </a:p>
        </p:txBody>
      </p:sp>
      <p:sp>
        <p:nvSpPr>
          <p:cNvPr id="621574" name="Text Box 6"/>
          <p:cNvSpPr txBox="1">
            <a:spLocks noChangeArrowheads="1"/>
          </p:cNvSpPr>
          <p:nvPr/>
        </p:nvSpPr>
        <p:spPr bwMode="auto">
          <a:xfrm>
            <a:off x="579438" y="2136775"/>
            <a:ext cx="6475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buClrTx/>
              <a:buSzTx/>
              <a:buFontTx/>
              <a:buNone/>
            </a:pPr>
            <a:r>
              <a:rPr lang="zh-CN" altLang="en-US" sz="2800">
                <a:solidFill>
                  <a:schemeClr val="tx2"/>
                </a:solidFill>
                <a:latin typeface="Times New Roman" pitchFamily="18" charset="0"/>
                <a:ea typeface="黑体" pitchFamily="49" charset="-122"/>
              </a:rPr>
              <a:t>次级过程：</a:t>
            </a:r>
            <a:r>
              <a:rPr lang="zh-CN" altLang="en-US" sz="2400">
                <a:latin typeface="Times New Roman" pitchFamily="18" charset="0"/>
                <a:ea typeface="黑体" pitchFamily="49" charset="-122"/>
              </a:rPr>
              <a:t>分子活化后的一系列过程</a:t>
            </a:r>
          </a:p>
        </p:txBody>
      </p:sp>
      <p:sp>
        <p:nvSpPr>
          <p:cNvPr id="621575" name="Text Box 7"/>
          <p:cNvSpPr txBox="1">
            <a:spLocks noChangeArrowheads="1"/>
          </p:cNvSpPr>
          <p:nvPr/>
        </p:nvSpPr>
        <p:spPr bwMode="auto">
          <a:xfrm>
            <a:off x="604838" y="2830513"/>
            <a:ext cx="6910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buClrTx/>
              <a:buSzTx/>
              <a:buFontTx/>
              <a:buNone/>
            </a:pPr>
            <a:r>
              <a:rPr lang="zh-CN" altLang="en-US" sz="2800" dirty="0">
                <a:solidFill>
                  <a:schemeClr val="tx2"/>
                </a:solidFill>
                <a:latin typeface="Times New Roman" pitchFamily="18" charset="0"/>
                <a:ea typeface="黑体" pitchFamily="49" charset="-122"/>
              </a:rPr>
              <a:t>猝　　灭：</a:t>
            </a:r>
            <a:r>
              <a:rPr lang="zh-CN" altLang="en-US" sz="2400" dirty="0">
                <a:latin typeface="Times New Roman" pitchFamily="18" charset="0"/>
                <a:ea typeface="黑体" pitchFamily="49" charset="-122"/>
              </a:rPr>
              <a:t>处于激发态的反应物分子回到基态</a:t>
            </a:r>
          </a:p>
        </p:txBody>
      </p:sp>
      <p:sp>
        <p:nvSpPr>
          <p:cNvPr id="621579" name="Text Box 11"/>
          <p:cNvSpPr txBox="1">
            <a:spLocks noChangeArrowheads="1"/>
          </p:cNvSpPr>
          <p:nvPr/>
        </p:nvSpPr>
        <p:spPr bwMode="auto">
          <a:xfrm>
            <a:off x="1074738" y="3861048"/>
            <a:ext cx="6954837" cy="1830387"/>
          </a:xfrm>
          <a:prstGeom prst="rect">
            <a:avLst/>
          </a:prstGeom>
          <a:solidFill>
            <a:schemeClr val="bg2"/>
          </a:solidFill>
          <a:ln w="28575">
            <a:solidFill>
              <a:srgbClr val="FF0000"/>
            </a:solidFill>
            <a:miter lim="800000"/>
            <a:headEnd/>
            <a:tailEnd/>
          </a:ln>
          <a:effectLst/>
        </p:spPr>
        <p:txBody>
          <a:bodyPr>
            <a:spAutoFit/>
          </a:bodyPr>
          <a:lstStyle/>
          <a:p>
            <a:pPr>
              <a:spcBef>
                <a:spcPct val="50000"/>
              </a:spcBef>
              <a:defRPr/>
            </a:pPr>
            <a:r>
              <a:rPr lang="zh-CN" altLang="en-US" sz="2800" dirty="0">
                <a:solidFill>
                  <a:srgbClr val="000000"/>
                </a:solidFill>
                <a:ea typeface="黑体" pitchFamily="2" charset="-122"/>
              </a:rPr>
              <a:t>例：</a:t>
            </a:r>
            <a:r>
              <a:rPr lang="en-US" altLang="zh-CN" sz="2800" dirty="0">
                <a:solidFill>
                  <a:srgbClr val="000000"/>
                </a:solidFill>
                <a:ea typeface="黑体" pitchFamily="2" charset="-122"/>
              </a:rPr>
              <a:t>Hg + h</a:t>
            </a:r>
            <a:r>
              <a:rPr lang="en-US" altLang="zh-CN" sz="2800" dirty="0">
                <a:solidFill>
                  <a:srgbClr val="000000"/>
                </a:solidFill>
                <a:ea typeface="黑体" pitchFamily="2" charset="-122"/>
                <a:sym typeface="Symbol" pitchFamily="18" charset="2"/>
              </a:rPr>
              <a:t>  Hg</a:t>
            </a:r>
            <a:r>
              <a:rPr lang="en-US" altLang="zh-CN" sz="2800" dirty="0" smtClean="0">
                <a:solidFill>
                  <a:srgbClr val="000000"/>
                </a:solidFill>
                <a:ea typeface="黑体" pitchFamily="2" charset="-122"/>
                <a:sym typeface="Symbol" pitchFamily="18" charset="2"/>
              </a:rPr>
              <a:t>*</a:t>
            </a:r>
            <a:r>
              <a:rPr lang="en-US" altLang="zh-CN" sz="2800" dirty="0">
                <a:solidFill>
                  <a:srgbClr val="000000"/>
                </a:solidFill>
                <a:ea typeface="黑体" pitchFamily="2" charset="-122"/>
                <a:sym typeface="Symbol" pitchFamily="18" charset="2"/>
              </a:rPr>
              <a:t> </a:t>
            </a:r>
            <a:r>
              <a:rPr lang="en-US" altLang="zh-CN" sz="2800" dirty="0" smtClean="0">
                <a:solidFill>
                  <a:srgbClr val="000000"/>
                </a:solidFill>
                <a:ea typeface="黑体" pitchFamily="2" charset="-122"/>
                <a:sym typeface="Symbol" pitchFamily="18" charset="2"/>
              </a:rPr>
              <a:t>       (</a:t>
            </a:r>
            <a:r>
              <a:rPr lang="zh-CN" altLang="en-US" sz="2800" dirty="0">
                <a:solidFill>
                  <a:srgbClr val="000000"/>
                </a:solidFill>
                <a:ea typeface="黑体" pitchFamily="2" charset="-122"/>
                <a:sym typeface="Symbol" pitchFamily="18" charset="2"/>
              </a:rPr>
              <a:t>初级过程</a:t>
            </a:r>
            <a:r>
              <a:rPr lang="en-US" altLang="zh-CN" sz="2800" dirty="0">
                <a:solidFill>
                  <a:srgbClr val="000000"/>
                </a:solidFill>
                <a:ea typeface="黑体" pitchFamily="2" charset="-122"/>
                <a:sym typeface="Symbol" pitchFamily="18" charset="2"/>
              </a:rPr>
              <a:t>)</a:t>
            </a:r>
          </a:p>
          <a:p>
            <a:pPr>
              <a:spcBef>
                <a:spcPct val="50000"/>
              </a:spcBef>
              <a:defRPr/>
            </a:pPr>
            <a:r>
              <a:rPr lang="en-US" altLang="zh-CN" sz="2800" dirty="0">
                <a:solidFill>
                  <a:srgbClr val="000000"/>
                </a:solidFill>
                <a:ea typeface="黑体" pitchFamily="2" charset="-122"/>
                <a:sym typeface="Symbol" pitchFamily="18" charset="2"/>
              </a:rPr>
              <a:t>        Hg* + Tl  Hg + Tl*	(</a:t>
            </a:r>
            <a:r>
              <a:rPr lang="zh-CN" altLang="en-US" sz="2800" dirty="0">
                <a:solidFill>
                  <a:srgbClr val="000000"/>
                </a:solidFill>
                <a:ea typeface="黑体" pitchFamily="2" charset="-122"/>
                <a:sym typeface="Symbol" pitchFamily="18" charset="2"/>
              </a:rPr>
              <a:t>次级过程</a:t>
            </a:r>
            <a:r>
              <a:rPr lang="en-US" altLang="zh-CN" sz="2800" dirty="0">
                <a:solidFill>
                  <a:srgbClr val="000000"/>
                </a:solidFill>
                <a:ea typeface="黑体" pitchFamily="2" charset="-122"/>
                <a:sym typeface="Symbol" pitchFamily="18" charset="2"/>
              </a:rPr>
              <a:t>)</a:t>
            </a:r>
          </a:p>
          <a:p>
            <a:pPr>
              <a:spcBef>
                <a:spcPct val="50000"/>
              </a:spcBef>
              <a:defRPr/>
            </a:pPr>
            <a:r>
              <a:rPr lang="en-US" altLang="zh-CN" sz="2800" dirty="0">
                <a:solidFill>
                  <a:srgbClr val="000000"/>
                </a:solidFill>
                <a:ea typeface="黑体" pitchFamily="2" charset="-122"/>
                <a:sym typeface="Symbol" pitchFamily="18" charset="2"/>
              </a:rPr>
              <a:t>        Hg* + M  Hg + M	</a:t>
            </a:r>
            <a:r>
              <a:rPr lang="en-US" altLang="zh-CN" sz="2800" dirty="0" smtClean="0">
                <a:solidFill>
                  <a:srgbClr val="000000"/>
                </a:solidFill>
                <a:ea typeface="黑体" pitchFamily="2" charset="-122"/>
                <a:sym typeface="Symbol" pitchFamily="18" charset="2"/>
              </a:rPr>
              <a:t>(</a:t>
            </a:r>
            <a:r>
              <a:rPr lang="zh-CN" altLang="en-US" sz="2800" dirty="0">
                <a:latin typeface="Times New Roman" pitchFamily="18" charset="0"/>
                <a:ea typeface="黑体" pitchFamily="49" charset="-122"/>
              </a:rPr>
              <a:t>猝</a:t>
            </a:r>
            <a:r>
              <a:rPr lang="zh-CN" altLang="en-US" sz="2800" dirty="0">
                <a:solidFill>
                  <a:srgbClr val="000000"/>
                </a:solidFill>
                <a:ea typeface="黑体" pitchFamily="2" charset="-122"/>
                <a:sym typeface="Symbol" pitchFamily="18" charset="2"/>
              </a:rPr>
              <a:t>　　灭</a:t>
            </a:r>
            <a:r>
              <a:rPr lang="en-US" altLang="zh-CN" sz="2800" dirty="0">
                <a:solidFill>
                  <a:srgbClr val="000000"/>
                </a:solidFill>
                <a:ea typeface="黑体" pitchFamily="2" charset="-122"/>
                <a:sym typeface="Symbol" pitchFamily="18" charset="2"/>
              </a:rPr>
              <a:t>)</a:t>
            </a:r>
          </a:p>
        </p:txBody>
      </p:sp>
    </p:spTree>
    <p:extLst>
      <p:ext uri="{BB962C8B-B14F-4D97-AF65-F5344CB8AC3E}">
        <p14:creationId xmlns:p14="http://schemas.microsoft.com/office/powerpoint/2010/main" val="132829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1573"/>
                                        </p:tgtEl>
                                        <p:attrNameLst>
                                          <p:attrName>style.visibility</p:attrName>
                                        </p:attrNameLst>
                                      </p:cBhvr>
                                      <p:to>
                                        <p:strVal val="visible"/>
                                      </p:to>
                                    </p:set>
                                    <p:anim calcmode="lin" valueType="num">
                                      <p:cBhvr additive="base">
                                        <p:cTn id="7" dur="500" fill="hold"/>
                                        <p:tgtEl>
                                          <p:spTgt spid="621573"/>
                                        </p:tgtEl>
                                        <p:attrNameLst>
                                          <p:attrName>ppt_x</p:attrName>
                                        </p:attrNameLst>
                                      </p:cBhvr>
                                      <p:tavLst>
                                        <p:tav tm="0">
                                          <p:val>
                                            <p:strVal val="0-#ppt_w/2"/>
                                          </p:val>
                                        </p:tav>
                                        <p:tav tm="100000">
                                          <p:val>
                                            <p:strVal val="#ppt_x"/>
                                          </p:val>
                                        </p:tav>
                                      </p:tavLst>
                                    </p:anim>
                                    <p:anim calcmode="lin" valueType="num">
                                      <p:cBhvr additive="base">
                                        <p:cTn id="8" dur="500" fill="hold"/>
                                        <p:tgtEl>
                                          <p:spTgt spid="6215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1574"/>
                                        </p:tgtEl>
                                        <p:attrNameLst>
                                          <p:attrName>style.visibility</p:attrName>
                                        </p:attrNameLst>
                                      </p:cBhvr>
                                      <p:to>
                                        <p:strVal val="visible"/>
                                      </p:to>
                                    </p:set>
                                    <p:anim calcmode="lin" valueType="num">
                                      <p:cBhvr additive="base">
                                        <p:cTn id="13" dur="500" fill="hold"/>
                                        <p:tgtEl>
                                          <p:spTgt spid="621574"/>
                                        </p:tgtEl>
                                        <p:attrNameLst>
                                          <p:attrName>ppt_x</p:attrName>
                                        </p:attrNameLst>
                                      </p:cBhvr>
                                      <p:tavLst>
                                        <p:tav tm="0">
                                          <p:val>
                                            <p:strVal val="0-#ppt_w/2"/>
                                          </p:val>
                                        </p:tav>
                                        <p:tav tm="100000">
                                          <p:val>
                                            <p:strVal val="#ppt_x"/>
                                          </p:val>
                                        </p:tav>
                                      </p:tavLst>
                                    </p:anim>
                                    <p:anim calcmode="lin" valueType="num">
                                      <p:cBhvr additive="base">
                                        <p:cTn id="14" dur="500" fill="hold"/>
                                        <p:tgtEl>
                                          <p:spTgt spid="6215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1575"/>
                                        </p:tgtEl>
                                        <p:attrNameLst>
                                          <p:attrName>style.visibility</p:attrName>
                                        </p:attrNameLst>
                                      </p:cBhvr>
                                      <p:to>
                                        <p:strVal val="visible"/>
                                      </p:to>
                                    </p:set>
                                    <p:anim calcmode="lin" valueType="num">
                                      <p:cBhvr additive="base">
                                        <p:cTn id="19" dur="500" fill="hold"/>
                                        <p:tgtEl>
                                          <p:spTgt spid="621575"/>
                                        </p:tgtEl>
                                        <p:attrNameLst>
                                          <p:attrName>ppt_x</p:attrName>
                                        </p:attrNameLst>
                                      </p:cBhvr>
                                      <p:tavLst>
                                        <p:tav tm="0">
                                          <p:val>
                                            <p:strVal val="0-#ppt_w/2"/>
                                          </p:val>
                                        </p:tav>
                                        <p:tav tm="100000">
                                          <p:val>
                                            <p:strVal val="#ppt_x"/>
                                          </p:val>
                                        </p:tav>
                                      </p:tavLst>
                                    </p:anim>
                                    <p:anim calcmode="lin" valueType="num">
                                      <p:cBhvr additive="base">
                                        <p:cTn id="20" dur="500" fill="hold"/>
                                        <p:tgtEl>
                                          <p:spTgt spid="62157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21579"/>
                                        </p:tgtEl>
                                        <p:attrNameLst>
                                          <p:attrName>style.visibility</p:attrName>
                                        </p:attrNameLst>
                                      </p:cBhvr>
                                      <p:to>
                                        <p:strVal val="visible"/>
                                      </p:to>
                                    </p:set>
                                    <p:anim calcmode="lin" valueType="num">
                                      <p:cBhvr additive="base">
                                        <p:cTn id="25" dur="500" fill="hold"/>
                                        <p:tgtEl>
                                          <p:spTgt spid="621579"/>
                                        </p:tgtEl>
                                        <p:attrNameLst>
                                          <p:attrName>ppt_x</p:attrName>
                                        </p:attrNameLst>
                                      </p:cBhvr>
                                      <p:tavLst>
                                        <p:tav tm="0">
                                          <p:val>
                                            <p:strVal val="#ppt_x"/>
                                          </p:val>
                                        </p:tav>
                                        <p:tav tm="100000">
                                          <p:val>
                                            <p:strVal val="#ppt_x"/>
                                          </p:val>
                                        </p:tav>
                                      </p:tavLst>
                                    </p:anim>
                                    <p:anim calcmode="lin" valueType="num">
                                      <p:cBhvr additive="base">
                                        <p:cTn id="26" dur="500" fill="hold"/>
                                        <p:tgtEl>
                                          <p:spTgt spid="621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3" grpId="0"/>
      <p:bldP spid="621574" grpId="0"/>
      <p:bldP spid="621575" grpId="0"/>
      <p:bldP spid="62157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6" name="Text Box 4"/>
          <p:cNvSpPr txBox="1">
            <a:spLocks noChangeArrowheads="1"/>
          </p:cNvSpPr>
          <p:nvPr/>
        </p:nvSpPr>
        <p:spPr bwMode="auto">
          <a:xfrm>
            <a:off x="644525" y="984250"/>
            <a:ext cx="5634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a:latin typeface="Times New Roman" pitchFamily="18" charset="0"/>
                <a:ea typeface="黑体" pitchFamily="49" charset="-122"/>
              </a:rPr>
              <a:t>3</a:t>
            </a:r>
            <a:r>
              <a:rPr lang="zh-CN" altLang="en-US" sz="2800">
                <a:latin typeface="Times New Roman" pitchFamily="18" charset="0"/>
                <a:ea typeface="黑体" pitchFamily="49" charset="-122"/>
              </a:rPr>
              <a:t>、化学发光：</a:t>
            </a:r>
            <a:r>
              <a:rPr lang="zh-CN" altLang="en-US" sz="2800">
                <a:solidFill>
                  <a:schemeClr val="tx2"/>
                </a:solidFill>
                <a:latin typeface="Times New Roman" pitchFamily="18" charset="0"/>
                <a:ea typeface="黑体" pitchFamily="49" charset="-122"/>
              </a:rPr>
              <a:t>化学能转变为光能</a:t>
            </a:r>
          </a:p>
        </p:txBody>
      </p:sp>
      <p:sp>
        <p:nvSpPr>
          <p:cNvPr id="622597" name="Text Box 5"/>
          <p:cNvSpPr txBox="1">
            <a:spLocks noChangeArrowheads="1"/>
          </p:cNvSpPr>
          <p:nvPr/>
        </p:nvSpPr>
        <p:spPr bwMode="auto">
          <a:xfrm>
            <a:off x="646113" y="1787525"/>
            <a:ext cx="73771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latin typeface="Times New Roman" pitchFamily="18" charset="0"/>
                <a:ea typeface="黑体" pitchFamily="49" charset="-122"/>
              </a:rPr>
              <a:t>4</a:t>
            </a:r>
            <a:r>
              <a:rPr lang="zh-CN" altLang="en-US" sz="2800" dirty="0">
                <a:latin typeface="Times New Roman" pitchFamily="18" charset="0"/>
                <a:ea typeface="黑体" pitchFamily="49" charset="-122"/>
              </a:rPr>
              <a:t>、荧光：</a:t>
            </a:r>
            <a:r>
              <a:rPr lang="zh-CN" altLang="en-US" sz="2800" dirty="0" smtClean="0">
                <a:solidFill>
                  <a:schemeClr val="tx2"/>
                </a:solidFill>
                <a:latin typeface="Times New Roman" pitchFamily="18" charset="0"/>
                <a:ea typeface="黑体" pitchFamily="49" charset="-122"/>
              </a:rPr>
              <a:t>激发态（活化）分子自动</a:t>
            </a:r>
            <a:r>
              <a:rPr lang="zh-CN" altLang="en-US" sz="2800" dirty="0">
                <a:solidFill>
                  <a:schemeClr val="tx2"/>
                </a:solidFill>
                <a:latin typeface="Times New Roman" pitchFamily="18" charset="0"/>
                <a:ea typeface="黑体" pitchFamily="49" charset="-122"/>
              </a:rPr>
              <a:t>回到基态放出光子</a:t>
            </a:r>
          </a:p>
        </p:txBody>
      </p:sp>
      <p:sp>
        <p:nvSpPr>
          <p:cNvPr id="622598" name="Text Box 6"/>
          <p:cNvSpPr txBox="1">
            <a:spLocks noChangeArrowheads="1"/>
          </p:cNvSpPr>
          <p:nvPr/>
        </p:nvSpPr>
        <p:spPr bwMode="auto">
          <a:xfrm>
            <a:off x="655638" y="3381375"/>
            <a:ext cx="7377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a:latin typeface="Times New Roman" pitchFamily="18" charset="0"/>
                <a:ea typeface="黑体" pitchFamily="49" charset="-122"/>
              </a:rPr>
              <a:t>5</a:t>
            </a:r>
            <a:r>
              <a:rPr lang="zh-CN" altLang="en-US" sz="2800">
                <a:latin typeface="Times New Roman" pitchFamily="18" charset="0"/>
                <a:ea typeface="黑体" pitchFamily="49" charset="-122"/>
              </a:rPr>
              <a:t>、磷光：</a:t>
            </a:r>
            <a:r>
              <a:rPr lang="zh-CN" altLang="en-US" sz="2800">
                <a:solidFill>
                  <a:schemeClr val="tx2"/>
                </a:solidFill>
                <a:latin typeface="Times New Roman" pitchFamily="18" charset="0"/>
                <a:ea typeface="黑体" pitchFamily="49" charset="-122"/>
              </a:rPr>
              <a:t>切断光源后继续发出的光</a:t>
            </a:r>
          </a:p>
        </p:txBody>
      </p:sp>
      <p:sp>
        <p:nvSpPr>
          <p:cNvPr id="622599" name="Text Box 7"/>
          <p:cNvSpPr txBox="1">
            <a:spLocks noChangeArrowheads="1"/>
          </p:cNvSpPr>
          <p:nvPr/>
        </p:nvSpPr>
        <p:spPr bwMode="auto">
          <a:xfrm>
            <a:off x="2338388" y="2555875"/>
            <a:ext cx="4522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latin typeface="Times New Roman" pitchFamily="18" charset="0"/>
                <a:ea typeface="黑体" pitchFamily="49" charset="-122"/>
              </a:rPr>
              <a:t>切断光源，荧光立即停止</a:t>
            </a:r>
            <a:endParaRPr lang="zh-CN" altLang="en-US" sz="2800">
              <a:solidFill>
                <a:schemeClr val="tx2"/>
              </a:solidFill>
              <a:latin typeface="Times New Roman" pitchFamily="18" charset="0"/>
              <a:ea typeface="黑体" pitchFamily="49" charset="-122"/>
            </a:endParaRPr>
          </a:p>
        </p:txBody>
      </p:sp>
      <p:sp>
        <p:nvSpPr>
          <p:cNvPr id="622600" name="Text Box 8"/>
          <p:cNvSpPr txBox="1">
            <a:spLocks noChangeArrowheads="1"/>
          </p:cNvSpPr>
          <p:nvPr/>
        </p:nvSpPr>
        <p:spPr bwMode="auto">
          <a:xfrm>
            <a:off x="606425" y="4306888"/>
            <a:ext cx="734060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latin typeface="Times New Roman" pitchFamily="18" charset="0"/>
                <a:ea typeface="黑体" pitchFamily="49" charset="-122"/>
              </a:rPr>
              <a:t>6</a:t>
            </a:r>
            <a:r>
              <a:rPr lang="zh-CN" altLang="en-US" sz="2800" dirty="0">
                <a:latin typeface="Times New Roman" pitchFamily="18" charset="0"/>
                <a:ea typeface="黑体" pitchFamily="49" charset="-122"/>
              </a:rPr>
              <a:t>、光敏物质：</a:t>
            </a:r>
            <a:r>
              <a:rPr lang="zh-CN" altLang="en-US" sz="2800" dirty="0">
                <a:solidFill>
                  <a:schemeClr val="tx2"/>
                </a:solidFill>
                <a:latin typeface="Times New Roman" pitchFamily="18" charset="0"/>
                <a:ea typeface="黑体" pitchFamily="49" charset="-122"/>
              </a:rPr>
              <a:t>吸收光子被活化后将能量传递</a:t>
            </a:r>
          </a:p>
          <a:p>
            <a:pPr>
              <a:spcBef>
                <a:spcPct val="50000"/>
              </a:spcBef>
              <a:buClrTx/>
              <a:buSzTx/>
              <a:buFontTx/>
              <a:buNone/>
            </a:pPr>
            <a:r>
              <a:rPr lang="zh-CN" altLang="en-US" sz="2800" dirty="0">
                <a:solidFill>
                  <a:schemeClr val="tx2"/>
                </a:solidFill>
                <a:latin typeface="Times New Roman" pitchFamily="18" charset="0"/>
                <a:ea typeface="黑体" pitchFamily="49" charset="-122"/>
              </a:rPr>
              <a:t>　　　　  　　给对光不敏感的反应物从而使</a:t>
            </a:r>
          </a:p>
          <a:p>
            <a:pPr>
              <a:spcBef>
                <a:spcPct val="50000"/>
              </a:spcBef>
              <a:buClrTx/>
              <a:buSzTx/>
              <a:buFontTx/>
              <a:buNone/>
            </a:pPr>
            <a:r>
              <a:rPr lang="zh-CN" altLang="en-US" sz="2800" dirty="0">
                <a:solidFill>
                  <a:schemeClr val="tx2"/>
                </a:solidFill>
                <a:latin typeface="Times New Roman" pitchFamily="18" charset="0"/>
                <a:ea typeface="黑体" pitchFamily="49" charset="-122"/>
              </a:rPr>
              <a:t>                          反应物活化的物质</a:t>
            </a:r>
          </a:p>
        </p:txBody>
      </p:sp>
    </p:spTree>
    <p:extLst>
      <p:ext uri="{BB962C8B-B14F-4D97-AF65-F5344CB8AC3E}">
        <p14:creationId xmlns:p14="http://schemas.microsoft.com/office/powerpoint/2010/main" val="1464164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2596"/>
                                        </p:tgtEl>
                                        <p:attrNameLst>
                                          <p:attrName>style.visibility</p:attrName>
                                        </p:attrNameLst>
                                      </p:cBhvr>
                                      <p:to>
                                        <p:strVal val="visible"/>
                                      </p:to>
                                    </p:set>
                                    <p:anim calcmode="lin" valueType="num">
                                      <p:cBhvr additive="base">
                                        <p:cTn id="7" dur="500" fill="hold"/>
                                        <p:tgtEl>
                                          <p:spTgt spid="622596"/>
                                        </p:tgtEl>
                                        <p:attrNameLst>
                                          <p:attrName>ppt_x</p:attrName>
                                        </p:attrNameLst>
                                      </p:cBhvr>
                                      <p:tavLst>
                                        <p:tav tm="0">
                                          <p:val>
                                            <p:strVal val="0-#ppt_w/2"/>
                                          </p:val>
                                        </p:tav>
                                        <p:tav tm="100000">
                                          <p:val>
                                            <p:strVal val="#ppt_x"/>
                                          </p:val>
                                        </p:tav>
                                      </p:tavLst>
                                    </p:anim>
                                    <p:anim calcmode="lin" valueType="num">
                                      <p:cBhvr additive="base">
                                        <p:cTn id="8" dur="500" fill="hold"/>
                                        <p:tgtEl>
                                          <p:spTgt spid="6225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2597"/>
                                        </p:tgtEl>
                                        <p:attrNameLst>
                                          <p:attrName>style.visibility</p:attrName>
                                        </p:attrNameLst>
                                      </p:cBhvr>
                                      <p:to>
                                        <p:strVal val="visible"/>
                                      </p:to>
                                    </p:set>
                                    <p:anim calcmode="lin" valueType="num">
                                      <p:cBhvr additive="base">
                                        <p:cTn id="13" dur="500" fill="hold"/>
                                        <p:tgtEl>
                                          <p:spTgt spid="622597"/>
                                        </p:tgtEl>
                                        <p:attrNameLst>
                                          <p:attrName>ppt_x</p:attrName>
                                        </p:attrNameLst>
                                      </p:cBhvr>
                                      <p:tavLst>
                                        <p:tav tm="0">
                                          <p:val>
                                            <p:strVal val="0-#ppt_w/2"/>
                                          </p:val>
                                        </p:tav>
                                        <p:tav tm="100000">
                                          <p:val>
                                            <p:strVal val="#ppt_x"/>
                                          </p:val>
                                        </p:tav>
                                      </p:tavLst>
                                    </p:anim>
                                    <p:anim calcmode="lin" valueType="num">
                                      <p:cBhvr additive="base">
                                        <p:cTn id="14" dur="500" fill="hold"/>
                                        <p:tgtEl>
                                          <p:spTgt spid="62259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2599"/>
                                        </p:tgtEl>
                                        <p:attrNameLst>
                                          <p:attrName>style.visibility</p:attrName>
                                        </p:attrNameLst>
                                      </p:cBhvr>
                                      <p:to>
                                        <p:strVal val="visible"/>
                                      </p:to>
                                    </p:set>
                                    <p:anim calcmode="lin" valueType="num">
                                      <p:cBhvr additive="base">
                                        <p:cTn id="19" dur="500" fill="hold"/>
                                        <p:tgtEl>
                                          <p:spTgt spid="622599"/>
                                        </p:tgtEl>
                                        <p:attrNameLst>
                                          <p:attrName>ppt_x</p:attrName>
                                        </p:attrNameLst>
                                      </p:cBhvr>
                                      <p:tavLst>
                                        <p:tav tm="0">
                                          <p:val>
                                            <p:strVal val="0-#ppt_w/2"/>
                                          </p:val>
                                        </p:tav>
                                        <p:tav tm="100000">
                                          <p:val>
                                            <p:strVal val="#ppt_x"/>
                                          </p:val>
                                        </p:tav>
                                      </p:tavLst>
                                    </p:anim>
                                    <p:anim calcmode="lin" valueType="num">
                                      <p:cBhvr additive="base">
                                        <p:cTn id="20" dur="500" fill="hold"/>
                                        <p:tgtEl>
                                          <p:spTgt spid="6225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2598"/>
                                        </p:tgtEl>
                                        <p:attrNameLst>
                                          <p:attrName>style.visibility</p:attrName>
                                        </p:attrNameLst>
                                      </p:cBhvr>
                                      <p:to>
                                        <p:strVal val="visible"/>
                                      </p:to>
                                    </p:set>
                                    <p:anim calcmode="lin" valueType="num">
                                      <p:cBhvr additive="base">
                                        <p:cTn id="25" dur="500" fill="hold"/>
                                        <p:tgtEl>
                                          <p:spTgt spid="622598"/>
                                        </p:tgtEl>
                                        <p:attrNameLst>
                                          <p:attrName>ppt_x</p:attrName>
                                        </p:attrNameLst>
                                      </p:cBhvr>
                                      <p:tavLst>
                                        <p:tav tm="0">
                                          <p:val>
                                            <p:strVal val="0-#ppt_w/2"/>
                                          </p:val>
                                        </p:tav>
                                        <p:tav tm="100000">
                                          <p:val>
                                            <p:strVal val="#ppt_x"/>
                                          </p:val>
                                        </p:tav>
                                      </p:tavLst>
                                    </p:anim>
                                    <p:anim calcmode="lin" valueType="num">
                                      <p:cBhvr additive="base">
                                        <p:cTn id="26" dur="500" fill="hold"/>
                                        <p:tgtEl>
                                          <p:spTgt spid="62259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22600"/>
                                        </p:tgtEl>
                                        <p:attrNameLst>
                                          <p:attrName>style.visibility</p:attrName>
                                        </p:attrNameLst>
                                      </p:cBhvr>
                                      <p:to>
                                        <p:strVal val="visible"/>
                                      </p:to>
                                    </p:set>
                                    <p:anim calcmode="lin" valueType="num">
                                      <p:cBhvr additive="base">
                                        <p:cTn id="31" dur="500" fill="hold"/>
                                        <p:tgtEl>
                                          <p:spTgt spid="622600"/>
                                        </p:tgtEl>
                                        <p:attrNameLst>
                                          <p:attrName>ppt_x</p:attrName>
                                        </p:attrNameLst>
                                      </p:cBhvr>
                                      <p:tavLst>
                                        <p:tav tm="0">
                                          <p:val>
                                            <p:strVal val="0-#ppt_w/2"/>
                                          </p:val>
                                        </p:tav>
                                        <p:tav tm="100000">
                                          <p:val>
                                            <p:strVal val="#ppt_x"/>
                                          </p:val>
                                        </p:tav>
                                      </p:tavLst>
                                    </p:anim>
                                    <p:anim calcmode="lin" valueType="num">
                                      <p:cBhvr additive="base">
                                        <p:cTn id="32" dur="500" fill="hold"/>
                                        <p:tgtEl>
                                          <p:spTgt spid="6226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6" grpId="0"/>
      <p:bldP spid="622597" grpId="0"/>
      <p:bldP spid="622598" grpId="0"/>
      <p:bldP spid="622599" grpId="0"/>
      <p:bldP spid="6226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544513" y="506413"/>
            <a:ext cx="5305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zh-CN" altLang="en-US" sz="2800" dirty="0">
                <a:solidFill>
                  <a:schemeClr val="tx2"/>
                </a:solidFill>
                <a:latin typeface="Times New Roman" pitchFamily="18" charset="0"/>
                <a:ea typeface="黑体" pitchFamily="49" charset="-122"/>
              </a:rPr>
              <a:t>二、光化学定律</a:t>
            </a:r>
          </a:p>
        </p:txBody>
      </p:sp>
      <p:sp>
        <p:nvSpPr>
          <p:cNvPr id="623621" name="Text Box 5"/>
          <p:cNvSpPr txBox="1">
            <a:spLocks noChangeArrowheads="1"/>
          </p:cNvSpPr>
          <p:nvPr/>
        </p:nvSpPr>
        <p:spPr bwMode="auto">
          <a:xfrm>
            <a:off x="555979" y="1196752"/>
            <a:ext cx="784542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latin typeface="Times New Roman" pitchFamily="18" charset="0"/>
                <a:ea typeface="黑体" pitchFamily="49" charset="-122"/>
              </a:rPr>
              <a:t>1</a:t>
            </a:r>
            <a:r>
              <a:rPr lang="zh-CN" altLang="en-US" sz="2800" dirty="0">
                <a:latin typeface="Times New Roman" pitchFamily="18" charset="0"/>
                <a:ea typeface="黑体" pitchFamily="49" charset="-122"/>
              </a:rPr>
              <a:t>、光化学反应第一定律</a:t>
            </a:r>
          </a:p>
          <a:p>
            <a:pPr>
              <a:spcBef>
                <a:spcPct val="50000"/>
              </a:spcBef>
              <a:buClrTx/>
              <a:buSzTx/>
              <a:buFontTx/>
              <a:buNone/>
            </a:pPr>
            <a:r>
              <a:rPr lang="zh-CN" altLang="en-US" sz="2800" dirty="0">
                <a:latin typeface="Times New Roman" pitchFamily="18" charset="0"/>
                <a:ea typeface="黑体" pitchFamily="49" charset="-122"/>
              </a:rPr>
              <a:t>　　</a:t>
            </a:r>
            <a:r>
              <a:rPr lang="zh-CN" altLang="en-US" sz="2800" dirty="0">
                <a:solidFill>
                  <a:schemeClr val="tx2"/>
                </a:solidFill>
                <a:latin typeface="Times New Roman" pitchFamily="18" charset="0"/>
                <a:ea typeface="黑体" pitchFamily="49" charset="-122"/>
              </a:rPr>
              <a:t>只有被物质吸收的光才能发生光化学反应</a:t>
            </a:r>
          </a:p>
        </p:txBody>
      </p:sp>
      <p:sp>
        <p:nvSpPr>
          <p:cNvPr id="623622" name="Text Box 6"/>
          <p:cNvSpPr txBox="1">
            <a:spLocks noChangeArrowheads="1"/>
          </p:cNvSpPr>
          <p:nvPr/>
        </p:nvSpPr>
        <p:spPr bwMode="auto">
          <a:xfrm>
            <a:off x="543058" y="2420888"/>
            <a:ext cx="846137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latin typeface="Times New Roman" pitchFamily="18" charset="0"/>
                <a:ea typeface="黑体" pitchFamily="49" charset="-122"/>
              </a:rPr>
              <a:t>2</a:t>
            </a:r>
            <a:r>
              <a:rPr lang="zh-CN" altLang="en-US" sz="2800" dirty="0">
                <a:latin typeface="Times New Roman" pitchFamily="18" charset="0"/>
                <a:ea typeface="黑体" pitchFamily="49" charset="-122"/>
              </a:rPr>
              <a:t>、光化学反应第二定律</a:t>
            </a:r>
            <a:r>
              <a:rPr lang="en-US" altLang="zh-CN" sz="2800" dirty="0">
                <a:latin typeface="Times New Roman" pitchFamily="18" charset="0"/>
                <a:ea typeface="黑体" pitchFamily="49" charset="-122"/>
              </a:rPr>
              <a:t>(</a:t>
            </a:r>
            <a:r>
              <a:rPr lang="zh-CN" altLang="en-US" sz="2800" dirty="0">
                <a:latin typeface="Times New Roman" pitchFamily="18" charset="0"/>
                <a:ea typeface="黑体" pitchFamily="49" charset="-122"/>
              </a:rPr>
              <a:t>爱因斯坦光化当量定律</a:t>
            </a:r>
            <a:r>
              <a:rPr lang="en-US" altLang="zh-CN" sz="2800" dirty="0">
                <a:latin typeface="Times New Roman" pitchFamily="18" charset="0"/>
                <a:ea typeface="黑体" pitchFamily="49" charset="-122"/>
              </a:rPr>
              <a:t>)</a:t>
            </a:r>
          </a:p>
          <a:p>
            <a:pPr>
              <a:spcBef>
                <a:spcPct val="50000"/>
              </a:spcBef>
              <a:buClrTx/>
              <a:buSzTx/>
              <a:buFontTx/>
              <a:buNone/>
            </a:pPr>
            <a:r>
              <a:rPr lang="zh-CN" altLang="en-US" sz="2800" dirty="0">
                <a:latin typeface="Times New Roman" pitchFamily="18" charset="0"/>
                <a:ea typeface="黑体" pitchFamily="49" charset="-122"/>
              </a:rPr>
              <a:t>　　</a:t>
            </a:r>
            <a:r>
              <a:rPr lang="zh-CN" altLang="en-US" sz="2800" dirty="0">
                <a:solidFill>
                  <a:schemeClr val="tx2"/>
                </a:solidFill>
                <a:latin typeface="Times New Roman" pitchFamily="18" charset="0"/>
                <a:ea typeface="黑体" pitchFamily="49" charset="-122"/>
              </a:rPr>
              <a:t>初级过程中每吸收一个光子则活化一个分</a:t>
            </a:r>
            <a:r>
              <a:rPr lang="en-US" altLang="zh-CN" sz="2800" dirty="0">
                <a:solidFill>
                  <a:schemeClr val="tx2"/>
                </a:solidFill>
                <a:latin typeface="Times New Roman" pitchFamily="18" charset="0"/>
                <a:ea typeface="黑体" pitchFamily="49" charset="-122"/>
              </a:rPr>
              <a:t>(</a:t>
            </a:r>
            <a:r>
              <a:rPr lang="zh-CN" altLang="en-US" sz="2800" dirty="0">
                <a:solidFill>
                  <a:schemeClr val="tx2"/>
                </a:solidFill>
                <a:latin typeface="Times New Roman" pitchFamily="18" charset="0"/>
                <a:ea typeface="黑体" pitchFamily="49" charset="-122"/>
              </a:rPr>
              <a:t>原</a:t>
            </a:r>
            <a:r>
              <a:rPr lang="en-US" altLang="zh-CN" sz="2800" dirty="0">
                <a:solidFill>
                  <a:schemeClr val="tx2"/>
                </a:solidFill>
                <a:latin typeface="Times New Roman" pitchFamily="18" charset="0"/>
                <a:ea typeface="黑体" pitchFamily="49" charset="-122"/>
              </a:rPr>
              <a:t>)</a:t>
            </a:r>
            <a:r>
              <a:rPr lang="zh-CN" altLang="en-US" sz="2800" dirty="0">
                <a:solidFill>
                  <a:schemeClr val="tx2"/>
                </a:solidFill>
                <a:latin typeface="Times New Roman" pitchFamily="18" charset="0"/>
                <a:ea typeface="黑体" pitchFamily="49" charset="-122"/>
              </a:rPr>
              <a:t>子</a:t>
            </a:r>
          </a:p>
        </p:txBody>
      </p:sp>
      <p:sp>
        <p:nvSpPr>
          <p:cNvPr id="623623" name="Text Box 7"/>
          <p:cNvSpPr txBox="1">
            <a:spLocks noChangeArrowheads="1"/>
          </p:cNvSpPr>
          <p:nvPr/>
        </p:nvSpPr>
        <p:spPr bwMode="auto">
          <a:xfrm>
            <a:off x="1115616" y="3759427"/>
            <a:ext cx="683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活化</a:t>
            </a:r>
            <a:r>
              <a:rPr lang="en-US" altLang="zh-CN" sz="2800" dirty="0">
                <a:latin typeface="Times New Roman" pitchFamily="18" charset="0"/>
                <a:ea typeface="黑体" pitchFamily="49" charset="-122"/>
              </a:rPr>
              <a:t>1mol</a:t>
            </a:r>
            <a:r>
              <a:rPr lang="zh-CN" altLang="en-US" sz="2800" dirty="0">
                <a:latin typeface="Times New Roman" pitchFamily="18" charset="0"/>
                <a:ea typeface="黑体" pitchFamily="49" charset="-122"/>
              </a:rPr>
              <a:t>分子则需</a:t>
            </a:r>
            <a:r>
              <a:rPr lang="en-US" altLang="zh-CN" sz="2800" dirty="0">
                <a:latin typeface="Times New Roman" pitchFamily="18" charset="0"/>
                <a:ea typeface="黑体" pitchFamily="49" charset="-122"/>
              </a:rPr>
              <a:t>1mol</a:t>
            </a:r>
            <a:r>
              <a:rPr lang="zh-CN" altLang="en-US" sz="2800" dirty="0">
                <a:latin typeface="Times New Roman" pitchFamily="18" charset="0"/>
                <a:ea typeface="黑体" pitchFamily="49" charset="-122"/>
              </a:rPr>
              <a:t>光子，能量为：</a:t>
            </a:r>
          </a:p>
        </p:txBody>
      </p:sp>
      <p:graphicFrame>
        <p:nvGraphicFramePr>
          <p:cNvPr id="623624" name="Object 8"/>
          <p:cNvGraphicFramePr>
            <a:graphicFrameLocks noChangeAspect="1"/>
          </p:cNvGraphicFramePr>
          <p:nvPr>
            <p:extLst>
              <p:ext uri="{D42A27DB-BD31-4B8C-83A1-F6EECF244321}">
                <p14:modId xmlns:p14="http://schemas.microsoft.com/office/powerpoint/2010/main" val="1252742882"/>
              </p:ext>
            </p:extLst>
          </p:nvPr>
        </p:nvGraphicFramePr>
        <p:xfrm>
          <a:off x="2051720" y="4365104"/>
          <a:ext cx="5230812" cy="949325"/>
        </p:xfrm>
        <a:graphic>
          <a:graphicData uri="http://schemas.openxmlformats.org/presentationml/2006/ole">
            <mc:AlternateContent xmlns:mc="http://schemas.openxmlformats.org/markup-compatibility/2006">
              <mc:Choice xmlns:v="urn:schemas-microsoft-com:vml" Requires="v">
                <p:oleObj spid="_x0000_s9336" name="公式" r:id="rId3" imgW="2171700" imgH="393700" progId="Equation.3">
                  <p:embed/>
                </p:oleObj>
              </mc:Choice>
              <mc:Fallback>
                <p:oleObj name="公式" r:id="rId3" imgW="21717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365104"/>
                        <a:ext cx="5230812" cy="949325"/>
                      </a:xfrm>
                      <a:prstGeom prst="rect">
                        <a:avLst/>
                      </a:prstGeom>
                      <a:solidFill>
                        <a:schemeClr val="bg2"/>
                      </a:solidFill>
                      <a:ln w="9525">
                        <a:solidFill>
                          <a:srgbClr val="FF0000"/>
                        </a:solidFill>
                        <a:miter lim="800000"/>
                        <a:headEnd/>
                        <a:tailEnd/>
                      </a:ln>
                      <a:effectLst/>
                      <a:extLst/>
                    </p:spPr>
                  </p:pic>
                </p:oleObj>
              </mc:Fallback>
            </mc:AlternateContent>
          </a:graphicData>
        </a:graphic>
      </p:graphicFrame>
      <p:sp>
        <p:nvSpPr>
          <p:cNvPr id="7" name="Rectangle 4"/>
          <p:cNvSpPr>
            <a:spLocks noChangeArrowheads="1"/>
          </p:cNvSpPr>
          <p:nvPr/>
        </p:nvSpPr>
        <p:spPr bwMode="auto">
          <a:xfrm>
            <a:off x="777301" y="5505763"/>
            <a:ext cx="79928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zh-CN" altLang="en-US" sz="2800" dirty="0" smtClean="0">
                <a:solidFill>
                  <a:srgbClr val="7030A0"/>
                </a:solidFill>
                <a:latin typeface="Times New Roman" pitchFamily="18" charset="0"/>
                <a:ea typeface="黑体" pitchFamily="49" charset="-122"/>
              </a:rPr>
              <a:t>注意：</a:t>
            </a:r>
            <a:r>
              <a:rPr lang="zh-CN" altLang="en-US" sz="2800" dirty="0" smtClean="0">
                <a:latin typeface="Times New Roman" pitchFamily="18" charset="0"/>
                <a:ea typeface="黑体" pitchFamily="49" charset="-122"/>
              </a:rPr>
              <a:t>爱因斯坦</a:t>
            </a:r>
            <a:r>
              <a:rPr lang="zh-CN" altLang="en-US" sz="2800" dirty="0">
                <a:latin typeface="Times New Roman" pitchFamily="18" charset="0"/>
                <a:ea typeface="黑体" pitchFamily="49" charset="-122"/>
              </a:rPr>
              <a:t>光化当量</a:t>
            </a:r>
            <a:r>
              <a:rPr lang="zh-CN" altLang="en-US" sz="2800" dirty="0" smtClean="0">
                <a:latin typeface="Times New Roman" pitchFamily="18" charset="0"/>
                <a:ea typeface="黑体" pitchFamily="49" charset="-122"/>
              </a:rPr>
              <a:t>定律</a:t>
            </a:r>
            <a:r>
              <a:rPr lang="zh-CN" altLang="en-US" sz="2800" dirty="0" smtClean="0">
                <a:solidFill>
                  <a:schemeClr val="tx2"/>
                </a:solidFill>
                <a:latin typeface="Times New Roman" pitchFamily="18" charset="0"/>
                <a:ea typeface="黑体" pitchFamily="49" charset="-122"/>
              </a:rPr>
              <a:t>只能适用于初级程</a:t>
            </a:r>
            <a:endParaRPr lang="zh-CN" altLang="en-US" sz="2800" dirty="0">
              <a:solidFill>
                <a:schemeClr val="tx2"/>
              </a:solidFill>
              <a:latin typeface="Times New Roman" pitchFamily="18" charset="0"/>
              <a:ea typeface="黑体" pitchFamily="49" charset="-122"/>
            </a:endParaRPr>
          </a:p>
        </p:txBody>
      </p:sp>
    </p:spTree>
    <p:extLst>
      <p:ext uri="{BB962C8B-B14F-4D97-AF65-F5344CB8AC3E}">
        <p14:creationId xmlns:p14="http://schemas.microsoft.com/office/powerpoint/2010/main" val="51094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3621"/>
                                        </p:tgtEl>
                                        <p:attrNameLst>
                                          <p:attrName>style.visibility</p:attrName>
                                        </p:attrNameLst>
                                      </p:cBhvr>
                                      <p:to>
                                        <p:strVal val="visible"/>
                                      </p:to>
                                    </p:set>
                                    <p:anim calcmode="lin" valueType="num">
                                      <p:cBhvr additive="base">
                                        <p:cTn id="7" dur="500" fill="hold"/>
                                        <p:tgtEl>
                                          <p:spTgt spid="623621"/>
                                        </p:tgtEl>
                                        <p:attrNameLst>
                                          <p:attrName>ppt_x</p:attrName>
                                        </p:attrNameLst>
                                      </p:cBhvr>
                                      <p:tavLst>
                                        <p:tav tm="0">
                                          <p:val>
                                            <p:strVal val="0-#ppt_w/2"/>
                                          </p:val>
                                        </p:tav>
                                        <p:tav tm="100000">
                                          <p:val>
                                            <p:strVal val="#ppt_x"/>
                                          </p:val>
                                        </p:tav>
                                      </p:tavLst>
                                    </p:anim>
                                    <p:anim calcmode="lin" valueType="num">
                                      <p:cBhvr additive="base">
                                        <p:cTn id="8" dur="500" fill="hold"/>
                                        <p:tgtEl>
                                          <p:spTgt spid="6236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3622"/>
                                        </p:tgtEl>
                                        <p:attrNameLst>
                                          <p:attrName>style.visibility</p:attrName>
                                        </p:attrNameLst>
                                      </p:cBhvr>
                                      <p:to>
                                        <p:strVal val="visible"/>
                                      </p:to>
                                    </p:set>
                                    <p:anim calcmode="lin" valueType="num">
                                      <p:cBhvr additive="base">
                                        <p:cTn id="13" dur="500" fill="hold"/>
                                        <p:tgtEl>
                                          <p:spTgt spid="623622"/>
                                        </p:tgtEl>
                                        <p:attrNameLst>
                                          <p:attrName>ppt_x</p:attrName>
                                        </p:attrNameLst>
                                      </p:cBhvr>
                                      <p:tavLst>
                                        <p:tav tm="0">
                                          <p:val>
                                            <p:strVal val="0-#ppt_w/2"/>
                                          </p:val>
                                        </p:tav>
                                        <p:tav tm="100000">
                                          <p:val>
                                            <p:strVal val="#ppt_x"/>
                                          </p:val>
                                        </p:tav>
                                      </p:tavLst>
                                    </p:anim>
                                    <p:anim calcmode="lin" valueType="num">
                                      <p:cBhvr additive="base">
                                        <p:cTn id="14" dur="500" fill="hold"/>
                                        <p:tgtEl>
                                          <p:spTgt spid="6236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3623"/>
                                        </p:tgtEl>
                                        <p:attrNameLst>
                                          <p:attrName>style.visibility</p:attrName>
                                        </p:attrNameLst>
                                      </p:cBhvr>
                                      <p:to>
                                        <p:strVal val="visible"/>
                                      </p:to>
                                    </p:set>
                                    <p:anim calcmode="lin" valueType="num">
                                      <p:cBhvr additive="base">
                                        <p:cTn id="19" dur="500" fill="hold"/>
                                        <p:tgtEl>
                                          <p:spTgt spid="623623"/>
                                        </p:tgtEl>
                                        <p:attrNameLst>
                                          <p:attrName>ppt_x</p:attrName>
                                        </p:attrNameLst>
                                      </p:cBhvr>
                                      <p:tavLst>
                                        <p:tav tm="0">
                                          <p:val>
                                            <p:strVal val="0-#ppt_w/2"/>
                                          </p:val>
                                        </p:tav>
                                        <p:tav tm="100000">
                                          <p:val>
                                            <p:strVal val="#ppt_x"/>
                                          </p:val>
                                        </p:tav>
                                      </p:tavLst>
                                    </p:anim>
                                    <p:anim calcmode="lin" valueType="num">
                                      <p:cBhvr additive="base">
                                        <p:cTn id="20" dur="500" fill="hold"/>
                                        <p:tgtEl>
                                          <p:spTgt spid="62362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23624"/>
                                        </p:tgtEl>
                                        <p:attrNameLst>
                                          <p:attrName>style.visibility</p:attrName>
                                        </p:attrNameLst>
                                      </p:cBhvr>
                                      <p:to>
                                        <p:strVal val="visible"/>
                                      </p:to>
                                    </p:set>
                                    <p:anim calcmode="lin" valueType="num">
                                      <p:cBhvr additive="base">
                                        <p:cTn id="25" dur="500" fill="hold"/>
                                        <p:tgtEl>
                                          <p:spTgt spid="623624"/>
                                        </p:tgtEl>
                                        <p:attrNameLst>
                                          <p:attrName>ppt_x</p:attrName>
                                        </p:attrNameLst>
                                      </p:cBhvr>
                                      <p:tavLst>
                                        <p:tav tm="0">
                                          <p:val>
                                            <p:strVal val="0-#ppt_w/2"/>
                                          </p:val>
                                        </p:tav>
                                        <p:tav tm="100000">
                                          <p:val>
                                            <p:strVal val="#ppt_x"/>
                                          </p:val>
                                        </p:tav>
                                      </p:tavLst>
                                    </p:anim>
                                    <p:anim calcmode="lin" valueType="num">
                                      <p:cBhvr additive="base">
                                        <p:cTn id="26" dur="500" fill="hold"/>
                                        <p:tgtEl>
                                          <p:spTgt spid="6236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1" grpId="0"/>
      <p:bldP spid="623622" grpId="0"/>
      <p:bldP spid="6236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6"/>
          <p:cNvSpPr txBox="1">
            <a:spLocks noChangeArrowheads="1"/>
          </p:cNvSpPr>
          <p:nvPr/>
        </p:nvSpPr>
        <p:spPr bwMode="auto">
          <a:xfrm>
            <a:off x="536575" y="1135063"/>
            <a:ext cx="82838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latin typeface="Times New Roman" pitchFamily="18" charset="0"/>
                <a:ea typeface="黑体" pitchFamily="49" charset="-122"/>
              </a:rPr>
              <a:t>3</a:t>
            </a:r>
            <a:r>
              <a:rPr lang="zh-CN" altLang="en-US" sz="2800" dirty="0">
                <a:latin typeface="Times New Roman" pitchFamily="18" charset="0"/>
                <a:ea typeface="黑体" pitchFamily="49" charset="-122"/>
              </a:rPr>
              <a:t>、</a:t>
            </a:r>
            <a:r>
              <a:rPr lang="zh-CN" altLang="en-US" sz="2800" dirty="0" smtClean="0">
                <a:latin typeface="Times New Roman" pitchFamily="18" charset="0"/>
                <a:ea typeface="黑体" pitchFamily="49" charset="-122"/>
              </a:rPr>
              <a:t>量子效率（相当于光子的利用效率）和</a:t>
            </a:r>
            <a:r>
              <a:rPr lang="zh-CN" altLang="en-US" sz="2800" dirty="0">
                <a:latin typeface="Times New Roman" pitchFamily="18" charset="0"/>
                <a:ea typeface="黑体" pitchFamily="49" charset="-122"/>
              </a:rPr>
              <a:t>量子产率</a:t>
            </a:r>
            <a:endParaRPr lang="zh-CN" altLang="en-US" sz="2800" dirty="0">
              <a:solidFill>
                <a:schemeClr val="tx2"/>
              </a:solidFill>
              <a:latin typeface="Times New Roman" pitchFamily="18" charset="0"/>
              <a:ea typeface="黑体" pitchFamily="49" charset="-122"/>
            </a:endParaRPr>
          </a:p>
        </p:txBody>
      </p:sp>
      <p:graphicFrame>
        <p:nvGraphicFramePr>
          <p:cNvPr id="43015" name="Object 7"/>
          <p:cNvGraphicFramePr>
            <a:graphicFrameLocks noChangeAspect="1"/>
          </p:cNvGraphicFramePr>
          <p:nvPr>
            <p:extLst>
              <p:ext uri="{D42A27DB-BD31-4B8C-83A1-F6EECF244321}">
                <p14:modId xmlns:p14="http://schemas.microsoft.com/office/powerpoint/2010/main" val="519133640"/>
              </p:ext>
            </p:extLst>
          </p:nvPr>
        </p:nvGraphicFramePr>
        <p:xfrm>
          <a:off x="517525" y="2106613"/>
          <a:ext cx="8024813" cy="1030287"/>
        </p:xfrm>
        <a:graphic>
          <a:graphicData uri="http://schemas.openxmlformats.org/presentationml/2006/ole">
            <mc:AlternateContent xmlns:mc="http://schemas.openxmlformats.org/markup-compatibility/2006">
              <mc:Choice xmlns:v="urn:schemas-microsoft-com:vml" Requires="v">
                <p:oleObj spid="_x0000_s10478" name="公式" r:id="rId3" imgW="3263900" imgH="419100" progId="Equation.3">
                  <p:embed/>
                </p:oleObj>
              </mc:Choice>
              <mc:Fallback>
                <p:oleObj name="公式" r:id="rId3" imgW="32639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525" y="2106613"/>
                        <a:ext cx="8024813" cy="1030287"/>
                      </a:xfrm>
                      <a:prstGeom prst="rect">
                        <a:avLst/>
                      </a:prstGeom>
                      <a:solidFill>
                        <a:schemeClr val="bg2"/>
                      </a:solidFill>
                      <a:ln w="9525">
                        <a:solidFill>
                          <a:srgbClr val="FF0000"/>
                        </a:solidFill>
                        <a:miter lim="800000"/>
                        <a:headEnd/>
                        <a:tailEnd/>
                      </a:ln>
                      <a:effectLst/>
                      <a:extLst/>
                    </p:spPr>
                  </p:pic>
                </p:oleObj>
              </mc:Fallback>
            </mc:AlternateContent>
          </a:graphicData>
        </a:graphic>
      </p:graphicFrame>
      <p:graphicFrame>
        <p:nvGraphicFramePr>
          <p:cNvPr id="43017" name="Object 9"/>
          <p:cNvGraphicFramePr>
            <a:graphicFrameLocks noChangeAspect="1"/>
          </p:cNvGraphicFramePr>
          <p:nvPr>
            <p:extLst>
              <p:ext uri="{D42A27DB-BD31-4B8C-83A1-F6EECF244321}">
                <p14:modId xmlns:p14="http://schemas.microsoft.com/office/powerpoint/2010/main" val="3962516955"/>
              </p:ext>
            </p:extLst>
          </p:nvPr>
        </p:nvGraphicFramePr>
        <p:xfrm>
          <a:off x="196850" y="3717925"/>
          <a:ext cx="8742363" cy="968375"/>
        </p:xfrm>
        <a:graphic>
          <a:graphicData uri="http://schemas.openxmlformats.org/presentationml/2006/ole">
            <mc:AlternateContent xmlns:mc="http://schemas.openxmlformats.org/markup-compatibility/2006">
              <mc:Choice xmlns:v="urn:schemas-microsoft-com:vml" Requires="v">
                <p:oleObj spid="_x0000_s10479" name="公式" r:id="rId5" imgW="3784600" imgH="419100" progId="Equation.3">
                  <p:embed/>
                </p:oleObj>
              </mc:Choice>
              <mc:Fallback>
                <p:oleObj name="公式" r:id="rId5" imgW="37846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50" y="3717925"/>
                        <a:ext cx="8742363" cy="968375"/>
                      </a:xfrm>
                      <a:prstGeom prst="rect">
                        <a:avLst/>
                      </a:prstGeom>
                      <a:solidFill>
                        <a:schemeClr val="bg2"/>
                      </a:solidFill>
                      <a:ln w="9525">
                        <a:solidFill>
                          <a:srgbClr val="FF0000"/>
                        </a:solidFill>
                        <a:miter lim="800000"/>
                        <a:headEnd/>
                        <a:tailEnd/>
                      </a:ln>
                      <a:effectLst/>
                      <a:extLst/>
                    </p:spPr>
                  </p:pic>
                </p:oleObj>
              </mc:Fallback>
            </mc:AlternateContent>
          </a:graphicData>
        </a:graphic>
      </p:graphicFrame>
    </p:spTree>
    <p:extLst>
      <p:ext uri="{BB962C8B-B14F-4D97-AF65-F5344CB8AC3E}">
        <p14:creationId xmlns:p14="http://schemas.microsoft.com/office/powerpoint/2010/main" val="3629002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5"/>
                                        </p:tgtEl>
                                        <p:attrNameLst>
                                          <p:attrName>style.visibility</p:attrName>
                                        </p:attrNameLst>
                                      </p:cBhvr>
                                      <p:to>
                                        <p:strVal val="visible"/>
                                      </p:to>
                                    </p:set>
                                    <p:anim calcmode="lin" valueType="num">
                                      <p:cBhvr additive="base">
                                        <p:cTn id="7" dur="500" fill="hold"/>
                                        <p:tgtEl>
                                          <p:spTgt spid="43015"/>
                                        </p:tgtEl>
                                        <p:attrNameLst>
                                          <p:attrName>ppt_x</p:attrName>
                                        </p:attrNameLst>
                                      </p:cBhvr>
                                      <p:tavLst>
                                        <p:tav tm="0">
                                          <p:val>
                                            <p:strVal val="#ppt_x"/>
                                          </p:val>
                                        </p:tav>
                                        <p:tav tm="100000">
                                          <p:val>
                                            <p:strVal val="#ppt_x"/>
                                          </p:val>
                                        </p:tav>
                                      </p:tavLst>
                                    </p:anim>
                                    <p:anim calcmode="lin" valueType="num">
                                      <p:cBhvr additive="base">
                                        <p:cTn id="8" dur="500" fill="hold"/>
                                        <p:tgtEl>
                                          <p:spTgt spid="4301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017"/>
                                        </p:tgtEl>
                                        <p:attrNameLst>
                                          <p:attrName>style.visibility</p:attrName>
                                        </p:attrNameLst>
                                      </p:cBhvr>
                                      <p:to>
                                        <p:strVal val="visible"/>
                                      </p:to>
                                    </p:set>
                                    <p:anim calcmode="lin" valueType="num">
                                      <p:cBhvr additive="base">
                                        <p:cTn id="13" dur="500" fill="hold"/>
                                        <p:tgtEl>
                                          <p:spTgt spid="43017"/>
                                        </p:tgtEl>
                                        <p:attrNameLst>
                                          <p:attrName>ppt_x</p:attrName>
                                        </p:attrNameLst>
                                      </p:cBhvr>
                                      <p:tavLst>
                                        <p:tav tm="0">
                                          <p:val>
                                            <p:strVal val="#ppt_x"/>
                                          </p:val>
                                        </p:tav>
                                        <p:tav tm="100000">
                                          <p:val>
                                            <p:strVal val="#ppt_x"/>
                                          </p:val>
                                        </p:tav>
                                      </p:tavLst>
                                    </p:anim>
                                    <p:anim calcmode="lin" valueType="num">
                                      <p:cBhvr additive="base">
                                        <p:cTn id="14" dur="500" fill="hold"/>
                                        <p:tgtEl>
                                          <p:spTgt spid="430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5" name="Text Box 5"/>
          <p:cNvSpPr txBox="1">
            <a:spLocks noChangeArrowheads="1"/>
          </p:cNvSpPr>
          <p:nvPr/>
        </p:nvSpPr>
        <p:spPr bwMode="auto">
          <a:xfrm>
            <a:off x="530225" y="320675"/>
            <a:ext cx="7958138" cy="2123658"/>
          </a:xfrm>
          <a:prstGeom prst="rect">
            <a:avLst/>
          </a:prstGeom>
          <a:solidFill>
            <a:schemeClr val="accent2"/>
          </a:solidFill>
          <a:ln w="9525">
            <a:solidFill>
              <a:srgbClr val="FF0000"/>
            </a:solidFill>
            <a:miter lim="800000"/>
            <a:headEnd/>
            <a:tailEnd/>
          </a:ln>
          <a:effectLst/>
        </p:spPr>
        <p:txBody>
          <a:bodyPr>
            <a:spAutoFit/>
          </a:bodyPr>
          <a:lstStyle/>
          <a:p>
            <a:pPr>
              <a:spcBef>
                <a:spcPct val="50000"/>
              </a:spcBef>
              <a:defRPr/>
            </a:pPr>
            <a:r>
              <a:rPr lang="zh-CN" altLang="en-US" sz="2400" dirty="0" smtClean="0">
                <a:solidFill>
                  <a:srgbClr val="000000"/>
                </a:solidFill>
                <a:ea typeface="黑体" pitchFamily="2" charset="-122"/>
              </a:rPr>
              <a:t>例</a:t>
            </a:r>
            <a:r>
              <a:rPr lang="en-US" altLang="zh-CN" sz="2400" dirty="0" smtClean="0">
                <a:solidFill>
                  <a:srgbClr val="000000"/>
                </a:solidFill>
                <a:ea typeface="黑体" pitchFamily="2" charset="-122"/>
              </a:rPr>
              <a:t>1</a:t>
            </a:r>
            <a:r>
              <a:rPr lang="zh-CN" altLang="en-US" sz="2400" dirty="0" smtClean="0">
                <a:solidFill>
                  <a:srgbClr val="000000"/>
                </a:solidFill>
                <a:ea typeface="黑体" pitchFamily="2" charset="-122"/>
              </a:rPr>
              <a:t>：</a:t>
            </a:r>
            <a:r>
              <a:rPr lang="zh-CN" altLang="en-US" sz="2400" dirty="0">
                <a:solidFill>
                  <a:srgbClr val="000000"/>
                </a:solidFill>
                <a:ea typeface="黑体" pitchFamily="2" charset="-122"/>
              </a:rPr>
              <a:t>光化反应：</a:t>
            </a:r>
          </a:p>
          <a:p>
            <a:pPr>
              <a:spcBef>
                <a:spcPct val="50000"/>
              </a:spcBef>
              <a:defRPr/>
            </a:pPr>
            <a:r>
              <a:rPr lang="zh-CN" altLang="en-US" sz="2400" dirty="0">
                <a:solidFill>
                  <a:srgbClr val="000000"/>
                </a:solidFill>
                <a:ea typeface="黑体" pitchFamily="2" charset="-122"/>
              </a:rPr>
              <a:t>		</a:t>
            </a:r>
            <a:r>
              <a:rPr lang="en-US" altLang="zh-CN" sz="2400" dirty="0">
                <a:solidFill>
                  <a:srgbClr val="000000"/>
                </a:solidFill>
                <a:ea typeface="黑体" pitchFamily="2" charset="-122"/>
              </a:rPr>
              <a:t>2HI </a:t>
            </a:r>
            <a:r>
              <a:rPr lang="en-US" altLang="zh-CN" sz="2400" dirty="0">
                <a:solidFill>
                  <a:srgbClr val="000000"/>
                </a:solidFill>
                <a:ea typeface="黑体" pitchFamily="2" charset="-122"/>
                <a:sym typeface="Symbol" pitchFamily="18" charset="2"/>
              </a:rPr>
              <a:t>  H</a:t>
            </a:r>
            <a:r>
              <a:rPr lang="en-US" altLang="zh-CN" sz="2400" baseline="-25000" dirty="0">
                <a:solidFill>
                  <a:srgbClr val="000000"/>
                </a:solidFill>
                <a:ea typeface="黑体" pitchFamily="2" charset="-122"/>
                <a:sym typeface="Symbol" pitchFamily="18" charset="2"/>
              </a:rPr>
              <a:t>2</a:t>
            </a:r>
            <a:r>
              <a:rPr lang="en-US" altLang="zh-CN" sz="2400" dirty="0">
                <a:solidFill>
                  <a:srgbClr val="000000"/>
                </a:solidFill>
                <a:ea typeface="黑体" pitchFamily="2" charset="-122"/>
                <a:sym typeface="Symbol" pitchFamily="18" charset="2"/>
              </a:rPr>
              <a:t> + I</a:t>
            </a:r>
            <a:r>
              <a:rPr lang="en-US" altLang="zh-CN" sz="2400" baseline="-25000" dirty="0">
                <a:solidFill>
                  <a:srgbClr val="000000"/>
                </a:solidFill>
                <a:ea typeface="黑体" pitchFamily="2" charset="-122"/>
                <a:sym typeface="Symbol" pitchFamily="18" charset="2"/>
              </a:rPr>
              <a:t>2</a:t>
            </a:r>
            <a:endParaRPr lang="en-US" altLang="zh-CN" sz="2400" dirty="0">
              <a:solidFill>
                <a:srgbClr val="000000"/>
              </a:solidFill>
              <a:ea typeface="黑体" pitchFamily="2" charset="-122"/>
              <a:sym typeface="Symbol" pitchFamily="18" charset="2"/>
            </a:endParaRPr>
          </a:p>
          <a:p>
            <a:pPr>
              <a:spcBef>
                <a:spcPct val="50000"/>
              </a:spcBef>
              <a:defRPr/>
            </a:pPr>
            <a:r>
              <a:rPr lang="en-US" altLang="zh-CN" sz="2400" dirty="0">
                <a:solidFill>
                  <a:srgbClr val="000000"/>
                </a:solidFill>
                <a:ea typeface="黑体" pitchFamily="2" charset="-122"/>
                <a:sym typeface="Symbol" pitchFamily="18" charset="2"/>
              </a:rPr>
              <a:t>        </a:t>
            </a:r>
            <a:r>
              <a:rPr lang="zh-CN" altLang="en-US" sz="2400" dirty="0">
                <a:solidFill>
                  <a:srgbClr val="000000"/>
                </a:solidFill>
                <a:ea typeface="黑体" pitchFamily="2" charset="-122"/>
                <a:sym typeface="Symbol" pitchFamily="18" charset="2"/>
              </a:rPr>
              <a:t>入射光波长  </a:t>
            </a:r>
            <a:r>
              <a:rPr lang="en-US" altLang="zh-CN" sz="2400" dirty="0">
                <a:solidFill>
                  <a:srgbClr val="000000"/>
                </a:solidFill>
                <a:ea typeface="黑体" pitchFamily="2" charset="-122"/>
                <a:sym typeface="Symbol" pitchFamily="18" charset="2"/>
              </a:rPr>
              <a:t>= 253.7 nm</a:t>
            </a:r>
            <a:r>
              <a:rPr lang="zh-CN" altLang="en-US" sz="2400" dirty="0">
                <a:solidFill>
                  <a:srgbClr val="000000"/>
                </a:solidFill>
                <a:ea typeface="黑体" pitchFamily="2" charset="-122"/>
                <a:sym typeface="Symbol" pitchFamily="18" charset="2"/>
              </a:rPr>
              <a:t>，吸收光能为</a:t>
            </a:r>
            <a:r>
              <a:rPr lang="en-US" altLang="zh-CN" sz="2400" dirty="0">
                <a:solidFill>
                  <a:srgbClr val="000000"/>
                </a:solidFill>
                <a:ea typeface="黑体" pitchFamily="2" charset="-122"/>
                <a:sym typeface="Symbol" pitchFamily="18" charset="2"/>
              </a:rPr>
              <a:t>307J</a:t>
            </a:r>
            <a:r>
              <a:rPr lang="zh-CN" altLang="en-US" sz="2400" dirty="0">
                <a:solidFill>
                  <a:srgbClr val="000000"/>
                </a:solidFill>
                <a:ea typeface="黑体" pitchFamily="2" charset="-122"/>
                <a:sym typeface="Symbol" pitchFamily="18" charset="2"/>
              </a:rPr>
              <a:t>，</a:t>
            </a:r>
          </a:p>
          <a:p>
            <a:pPr>
              <a:spcBef>
                <a:spcPct val="50000"/>
              </a:spcBef>
              <a:defRPr/>
            </a:pPr>
            <a:r>
              <a:rPr lang="zh-CN" altLang="en-US" sz="2400" dirty="0">
                <a:solidFill>
                  <a:srgbClr val="000000"/>
                </a:solidFill>
                <a:ea typeface="黑体" pitchFamily="2" charset="-122"/>
                <a:sym typeface="Symbol" pitchFamily="18" charset="2"/>
              </a:rPr>
              <a:t>　　求当</a:t>
            </a:r>
            <a:r>
              <a:rPr lang="en-US" altLang="zh-CN" sz="2400" dirty="0" err="1">
                <a:solidFill>
                  <a:srgbClr val="000000"/>
                </a:solidFill>
                <a:ea typeface="黑体" pitchFamily="2" charset="-122"/>
                <a:sym typeface="Symbol" pitchFamily="18" charset="2"/>
              </a:rPr>
              <a:t>n</a:t>
            </a:r>
            <a:r>
              <a:rPr lang="en-US" altLang="zh-CN" sz="2400" baseline="-25000" dirty="0" err="1">
                <a:solidFill>
                  <a:srgbClr val="000000"/>
                </a:solidFill>
                <a:ea typeface="黑体" pitchFamily="2" charset="-122"/>
                <a:sym typeface="Symbol" pitchFamily="18" charset="2"/>
              </a:rPr>
              <a:t>HI</a:t>
            </a:r>
            <a:r>
              <a:rPr lang="zh-CN" altLang="en-US" sz="2400" baseline="-25000" dirty="0">
                <a:solidFill>
                  <a:srgbClr val="000000"/>
                </a:solidFill>
                <a:ea typeface="黑体" pitchFamily="2" charset="-122"/>
                <a:sym typeface="Symbol" pitchFamily="18" charset="2"/>
              </a:rPr>
              <a:t>分解</a:t>
            </a:r>
            <a:r>
              <a:rPr lang="zh-CN" altLang="en-US" sz="2400" dirty="0">
                <a:solidFill>
                  <a:srgbClr val="000000"/>
                </a:solidFill>
                <a:ea typeface="黑体" pitchFamily="2" charset="-122"/>
                <a:sym typeface="Symbol" pitchFamily="18" charset="2"/>
              </a:rPr>
              <a:t> </a:t>
            </a:r>
            <a:r>
              <a:rPr lang="en-US" altLang="zh-CN" sz="2400" dirty="0">
                <a:solidFill>
                  <a:srgbClr val="000000"/>
                </a:solidFill>
                <a:ea typeface="黑体" pitchFamily="2" charset="-122"/>
                <a:sym typeface="Symbol" pitchFamily="18" charset="2"/>
              </a:rPr>
              <a:t>= 1.3  10</a:t>
            </a:r>
            <a:r>
              <a:rPr lang="en-US" altLang="zh-CN" sz="2400" baseline="30000" dirty="0">
                <a:solidFill>
                  <a:srgbClr val="000000"/>
                </a:solidFill>
                <a:ea typeface="黑体" pitchFamily="2" charset="-122"/>
                <a:sym typeface="Symbol" pitchFamily="18" charset="2"/>
              </a:rPr>
              <a:t>-3</a:t>
            </a:r>
            <a:r>
              <a:rPr lang="en-US" altLang="zh-CN" sz="2400" dirty="0">
                <a:solidFill>
                  <a:srgbClr val="000000"/>
                </a:solidFill>
                <a:ea typeface="黑体" pitchFamily="2" charset="-122"/>
                <a:sym typeface="Symbol" pitchFamily="18" charset="2"/>
              </a:rPr>
              <a:t>mol</a:t>
            </a:r>
            <a:r>
              <a:rPr lang="zh-CN" altLang="en-US" sz="2400" dirty="0">
                <a:solidFill>
                  <a:srgbClr val="000000"/>
                </a:solidFill>
                <a:ea typeface="黑体" pitchFamily="2" charset="-122"/>
                <a:sym typeface="Symbol" pitchFamily="18" charset="2"/>
              </a:rPr>
              <a:t>时的量子效率。</a:t>
            </a:r>
          </a:p>
        </p:txBody>
      </p:sp>
      <p:graphicFrame>
        <p:nvGraphicFramePr>
          <p:cNvPr id="2" name="对象 1"/>
          <p:cNvGraphicFramePr>
            <a:graphicFrameLocks noChangeAspect="1"/>
          </p:cNvGraphicFramePr>
          <p:nvPr>
            <p:extLst>
              <p:ext uri="{D42A27DB-BD31-4B8C-83A1-F6EECF244321}">
                <p14:modId xmlns:p14="http://schemas.microsoft.com/office/powerpoint/2010/main" val="1635930374"/>
              </p:ext>
            </p:extLst>
          </p:nvPr>
        </p:nvGraphicFramePr>
        <p:xfrm>
          <a:off x="580194" y="2492896"/>
          <a:ext cx="7858199" cy="1844271"/>
        </p:xfrm>
        <a:graphic>
          <a:graphicData uri="http://schemas.openxmlformats.org/presentationml/2006/ole">
            <mc:AlternateContent xmlns:mc="http://schemas.openxmlformats.org/markup-compatibility/2006">
              <mc:Choice xmlns:v="urn:schemas-microsoft-com:vml" Requires="v">
                <p:oleObj spid="_x0000_s30944" name="公式" r:id="rId3" imgW="3098800" imgH="863600" progId="Equation.3">
                  <p:embed/>
                </p:oleObj>
              </mc:Choice>
              <mc:Fallback>
                <p:oleObj name="公式" r:id="rId3" imgW="3098800" imgH="863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194" y="2492896"/>
                        <a:ext cx="7858199" cy="1844271"/>
                      </a:xfrm>
                      <a:prstGeom prst="rect">
                        <a:avLst/>
                      </a:prstGeom>
                      <a:solidFill>
                        <a:srgbClr val="99CCFF"/>
                      </a:solidFill>
                      <a:ln>
                        <a:noFill/>
                      </a:ln>
                      <a:effectLs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28884751"/>
              </p:ext>
            </p:extLst>
          </p:nvPr>
        </p:nvGraphicFramePr>
        <p:xfrm>
          <a:off x="179512" y="4509120"/>
          <a:ext cx="4038600" cy="990600"/>
        </p:xfrm>
        <a:graphic>
          <a:graphicData uri="http://schemas.openxmlformats.org/presentationml/2006/ole">
            <mc:AlternateContent xmlns:mc="http://schemas.openxmlformats.org/markup-compatibility/2006">
              <mc:Choice xmlns:v="urn:schemas-microsoft-com:vml" Requires="v">
                <p:oleObj spid="_x0000_s30945" name="公式" r:id="rId5" imgW="1180588" imgH="418918" progId="Equation.3">
                  <p:embed/>
                </p:oleObj>
              </mc:Choice>
              <mc:Fallback>
                <p:oleObj name="公式" r:id="rId5" imgW="1180588" imgH="418918"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4509120"/>
                        <a:ext cx="4038600" cy="990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08853817"/>
              </p:ext>
            </p:extLst>
          </p:nvPr>
        </p:nvGraphicFramePr>
        <p:xfrm>
          <a:off x="4355976" y="4653136"/>
          <a:ext cx="3951288" cy="1676400"/>
        </p:xfrm>
        <a:graphic>
          <a:graphicData uri="http://schemas.openxmlformats.org/presentationml/2006/ole">
            <mc:AlternateContent xmlns:mc="http://schemas.openxmlformats.org/markup-compatibility/2006">
              <mc:Choice xmlns:v="urn:schemas-microsoft-com:vml" Requires="v">
                <p:oleObj spid="_x0000_s30946" name="公式" r:id="rId7" imgW="1587500" imgH="685800" progId="Equation.3">
                  <p:embed/>
                </p:oleObj>
              </mc:Choice>
              <mc:Fallback>
                <p:oleObj name="公式" r:id="rId7" imgW="1587500" imgH="685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5976" y="4653136"/>
                        <a:ext cx="3951288" cy="1676400"/>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AutoShape 7"/>
          <p:cNvSpPr>
            <a:spLocks noChangeArrowheads="1"/>
          </p:cNvSpPr>
          <p:nvPr/>
        </p:nvSpPr>
        <p:spPr bwMode="auto">
          <a:xfrm>
            <a:off x="899592" y="5589240"/>
            <a:ext cx="2941712" cy="1151384"/>
          </a:xfrm>
          <a:prstGeom prst="parallelogram">
            <a:avLst>
              <a:gd name="adj" fmla="val 32346"/>
            </a:avLst>
          </a:prstGeom>
          <a:noFill/>
          <a:ln w="76200" cmpd="tri">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r>
              <a:rPr kumimoji="1" lang="zh-CN" altLang="en-US" sz="2800" dirty="0">
                <a:solidFill>
                  <a:schemeClr val="tx1"/>
                </a:solidFill>
                <a:ea typeface="黑体" pitchFamily="49" charset="-122"/>
              </a:rPr>
              <a:t>一个</a:t>
            </a:r>
            <a:r>
              <a:rPr kumimoji="1" lang="en-US" altLang="zh-CN" sz="2800" dirty="0">
                <a:solidFill>
                  <a:schemeClr val="tx1"/>
                </a:solidFill>
                <a:ea typeface="黑体" pitchFamily="49" charset="-122"/>
              </a:rPr>
              <a:t>HI</a:t>
            </a:r>
            <a:r>
              <a:rPr kumimoji="1" lang="zh-CN" altLang="en-US" sz="2800" dirty="0">
                <a:solidFill>
                  <a:schemeClr val="tx1"/>
                </a:solidFill>
                <a:ea typeface="黑体" pitchFamily="49" charset="-122"/>
              </a:rPr>
              <a:t>吸收光子，</a:t>
            </a:r>
          </a:p>
          <a:p>
            <a:pPr>
              <a:spcBef>
                <a:spcPct val="50000"/>
              </a:spcBef>
            </a:pPr>
            <a:r>
              <a:rPr kumimoji="1" lang="en-US" altLang="zh-CN" sz="2800" dirty="0">
                <a:solidFill>
                  <a:schemeClr val="tx1"/>
                </a:solidFill>
                <a:ea typeface="黑体" pitchFamily="49" charset="-122"/>
              </a:rPr>
              <a:t>2HI</a:t>
            </a:r>
            <a:r>
              <a:rPr kumimoji="1" lang="zh-CN" altLang="en-US" sz="2800" dirty="0">
                <a:solidFill>
                  <a:schemeClr val="tx1"/>
                </a:solidFill>
                <a:ea typeface="黑体" pitchFamily="49" charset="-122"/>
              </a:rPr>
              <a:t>分子起反应</a:t>
            </a:r>
          </a:p>
        </p:txBody>
      </p:sp>
    </p:spTree>
    <p:extLst>
      <p:ext uri="{BB962C8B-B14F-4D97-AF65-F5344CB8AC3E}">
        <p14:creationId xmlns:p14="http://schemas.microsoft.com/office/powerpoint/2010/main" val="1715286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11560" y="1196752"/>
            <a:ext cx="7878763" cy="3250185"/>
          </a:xfrm>
          <a:prstGeom prst="rect">
            <a:avLst/>
          </a:prstGeom>
          <a:solidFill>
            <a:schemeClr val="accent2"/>
          </a:solidFill>
          <a:ln w="9525">
            <a:solidFill>
              <a:srgbClr val="FF0000"/>
            </a:solidFill>
            <a:miter lim="800000"/>
            <a:headEnd/>
            <a:tailEnd/>
          </a:ln>
          <a:effectLst/>
        </p:spPr>
        <p:txBody>
          <a:bodyPr>
            <a:spAutoFit/>
          </a:bodyPr>
          <a:lstStyle/>
          <a:p>
            <a:pPr algn="just" eaLnBrk="0" hangingPunct="0">
              <a:lnSpc>
                <a:spcPct val="150000"/>
              </a:lnSpc>
              <a:defRPr/>
            </a:pPr>
            <a:r>
              <a:rPr lang="en-US" altLang="zh-CN" dirty="0">
                <a:solidFill>
                  <a:srgbClr val="000000"/>
                </a:solidFill>
                <a:ea typeface="黑体" pitchFamily="2" charset="-122"/>
              </a:rPr>
              <a:t> </a:t>
            </a:r>
            <a:r>
              <a:rPr lang="zh-CN" altLang="en-US" sz="2800" dirty="0">
                <a:solidFill>
                  <a:srgbClr val="000000"/>
                </a:solidFill>
                <a:ea typeface="黑体" pitchFamily="2" charset="-122"/>
              </a:rPr>
              <a:t>例：肉桂酸在光照下溴化生成二溴肉桂酸。</a:t>
            </a:r>
          </a:p>
          <a:p>
            <a:pPr algn="just" eaLnBrk="0" hangingPunct="0">
              <a:lnSpc>
                <a:spcPct val="150000"/>
              </a:lnSpc>
              <a:defRPr/>
            </a:pPr>
            <a:r>
              <a:rPr lang="zh-CN" altLang="en-US" sz="2800" dirty="0">
                <a:solidFill>
                  <a:srgbClr val="000000"/>
                </a:solidFill>
                <a:ea typeface="黑体" pitchFamily="2" charset="-122"/>
              </a:rPr>
              <a:t>　　 在温度为</a:t>
            </a:r>
            <a:r>
              <a:rPr lang="en-US" altLang="zh-CN" sz="2800" dirty="0">
                <a:solidFill>
                  <a:srgbClr val="000000"/>
                </a:solidFill>
                <a:ea typeface="黑体" pitchFamily="2" charset="-122"/>
              </a:rPr>
              <a:t>303.6 K</a:t>
            </a:r>
            <a:r>
              <a:rPr lang="zh-CN" altLang="en-US" sz="2800" dirty="0">
                <a:solidFill>
                  <a:srgbClr val="000000"/>
                </a:solidFill>
                <a:ea typeface="黑体" pitchFamily="2" charset="-122"/>
              </a:rPr>
              <a:t>，用波长为</a:t>
            </a:r>
            <a:r>
              <a:rPr lang="en-US" altLang="zh-CN" sz="2800" dirty="0">
                <a:solidFill>
                  <a:srgbClr val="000000"/>
                </a:solidFill>
                <a:ea typeface="黑体" pitchFamily="2" charset="-122"/>
              </a:rPr>
              <a:t>435.8 nm</a:t>
            </a:r>
            <a:r>
              <a:rPr lang="zh-CN" altLang="en-US" sz="2800" dirty="0">
                <a:solidFill>
                  <a:srgbClr val="000000"/>
                </a:solidFill>
                <a:ea typeface="黑体" pitchFamily="2" charset="-122"/>
              </a:rPr>
              <a:t>、</a:t>
            </a:r>
          </a:p>
          <a:p>
            <a:pPr algn="just" eaLnBrk="0" hangingPunct="0">
              <a:lnSpc>
                <a:spcPct val="150000"/>
              </a:lnSpc>
              <a:defRPr/>
            </a:pPr>
            <a:r>
              <a:rPr lang="zh-CN" altLang="en-US" sz="2800" dirty="0">
                <a:solidFill>
                  <a:srgbClr val="000000"/>
                </a:solidFill>
                <a:ea typeface="黑体" pitchFamily="2" charset="-122"/>
              </a:rPr>
              <a:t>         强度为</a:t>
            </a:r>
            <a:r>
              <a:rPr lang="en-US" altLang="zh-CN" sz="2800" dirty="0">
                <a:solidFill>
                  <a:srgbClr val="000000"/>
                </a:solidFill>
                <a:ea typeface="黑体" pitchFamily="2" charset="-122"/>
              </a:rPr>
              <a:t>0.0014 J·s</a:t>
            </a:r>
            <a:r>
              <a:rPr lang="en-US" altLang="zh-CN" sz="2800" baseline="30000" dirty="0">
                <a:solidFill>
                  <a:srgbClr val="000000"/>
                </a:solidFill>
                <a:ea typeface="黑体" pitchFamily="2" charset="-122"/>
              </a:rPr>
              <a:t>-1</a:t>
            </a:r>
            <a:r>
              <a:rPr lang="en-US" altLang="zh-CN" sz="2800" dirty="0">
                <a:solidFill>
                  <a:srgbClr val="000000"/>
                </a:solidFill>
                <a:ea typeface="黑体" pitchFamily="2" charset="-122"/>
              </a:rPr>
              <a:t> </a:t>
            </a:r>
            <a:r>
              <a:rPr lang="zh-CN" altLang="en-US" sz="2800" dirty="0">
                <a:solidFill>
                  <a:srgbClr val="000000"/>
                </a:solidFill>
                <a:ea typeface="黑体" pitchFamily="2" charset="-122"/>
              </a:rPr>
              <a:t>的光照射</a:t>
            </a:r>
            <a:r>
              <a:rPr lang="en-US" altLang="zh-CN" sz="2800" dirty="0">
                <a:solidFill>
                  <a:srgbClr val="000000"/>
                </a:solidFill>
                <a:ea typeface="黑体" pitchFamily="2" charset="-122"/>
              </a:rPr>
              <a:t>1105 s </a:t>
            </a:r>
            <a:r>
              <a:rPr lang="zh-CN" altLang="en-US" sz="2800" dirty="0">
                <a:solidFill>
                  <a:srgbClr val="000000"/>
                </a:solidFill>
                <a:ea typeface="黑体" pitchFamily="2" charset="-122"/>
              </a:rPr>
              <a:t>后，</a:t>
            </a:r>
          </a:p>
          <a:p>
            <a:pPr algn="just" eaLnBrk="0" hangingPunct="0">
              <a:lnSpc>
                <a:spcPct val="150000"/>
              </a:lnSpc>
              <a:defRPr/>
            </a:pPr>
            <a:r>
              <a:rPr lang="zh-CN" altLang="en-US" sz="2800" dirty="0">
                <a:solidFill>
                  <a:srgbClr val="000000"/>
                </a:solidFill>
                <a:ea typeface="黑体" pitchFamily="2" charset="-122"/>
              </a:rPr>
              <a:t>         有</a:t>
            </a:r>
            <a:r>
              <a:rPr lang="en-US" altLang="zh-CN" sz="2800" dirty="0">
                <a:solidFill>
                  <a:srgbClr val="000000"/>
                </a:solidFill>
                <a:ea typeface="黑体" pitchFamily="2" charset="-122"/>
              </a:rPr>
              <a:t>7.5</a:t>
            </a:r>
            <a:r>
              <a:rPr lang="en-US" altLang="zh-CN" sz="2800" dirty="0">
                <a:solidFill>
                  <a:srgbClr val="000000"/>
                </a:solidFill>
                <a:ea typeface="黑体" pitchFamily="2" charset="-122"/>
                <a:sym typeface="Symbol" pitchFamily="18" charset="2"/>
              </a:rPr>
              <a:t></a:t>
            </a:r>
            <a:r>
              <a:rPr lang="en-US" altLang="zh-CN" sz="2800" dirty="0">
                <a:solidFill>
                  <a:srgbClr val="000000"/>
                </a:solidFill>
                <a:ea typeface="黑体" pitchFamily="2" charset="-122"/>
              </a:rPr>
              <a:t> 10</a:t>
            </a:r>
            <a:r>
              <a:rPr lang="en-US" altLang="zh-CN" sz="2800" baseline="30000" dirty="0">
                <a:solidFill>
                  <a:srgbClr val="000000"/>
                </a:solidFill>
                <a:ea typeface="黑体" pitchFamily="2" charset="-122"/>
              </a:rPr>
              <a:t>-5</a:t>
            </a:r>
            <a:r>
              <a:rPr lang="en-US" altLang="zh-CN" sz="2800" i="1" baseline="30000" dirty="0">
                <a:solidFill>
                  <a:srgbClr val="000000"/>
                </a:solidFill>
                <a:ea typeface="黑体" pitchFamily="2" charset="-122"/>
              </a:rPr>
              <a:t> </a:t>
            </a:r>
            <a:r>
              <a:rPr lang="en-US" altLang="zh-CN" sz="2800" dirty="0" err="1">
                <a:solidFill>
                  <a:srgbClr val="000000"/>
                </a:solidFill>
                <a:ea typeface="黑体" pitchFamily="2" charset="-122"/>
              </a:rPr>
              <a:t>mol</a:t>
            </a:r>
            <a:r>
              <a:rPr lang="en-US" altLang="zh-CN" sz="2800" dirty="0">
                <a:solidFill>
                  <a:srgbClr val="000000"/>
                </a:solidFill>
                <a:ea typeface="黑体" pitchFamily="2" charset="-122"/>
              </a:rPr>
              <a:t> </a:t>
            </a:r>
            <a:r>
              <a:rPr lang="zh-CN" altLang="en-US" sz="2800" dirty="0">
                <a:solidFill>
                  <a:srgbClr val="000000"/>
                </a:solidFill>
                <a:ea typeface="黑体" pitchFamily="2" charset="-122"/>
              </a:rPr>
              <a:t>的溴发生了反应。已知</a:t>
            </a:r>
          </a:p>
          <a:p>
            <a:pPr algn="just" eaLnBrk="0" hangingPunct="0">
              <a:lnSpc>
                <a:spcPct val="150000"/>
              </a:lnSpc>
              <a:defRPr/>
            </a:pPr>
            <a:r>
              <a:rPr lang="zh-CN" altLang="en-US" sz="2800" dirty="0">
                <a:solidFill>
                  <a:srgbClr val="000000"/>
                </a:solidFill>
                <a:ea typeface="黑体" pitchFamily="2" charset="-122"/>
              </a:rPr>
              <a:t>          溶液吸收了入射光的</a:t>
            </a:r>
            <a:r>
              <a:rPr lang="en-US" altLang="zh-CN" sz="2800" dirty="0">
                <a:solidFill>
                  <a:srgbClr val="000000"/>
                </a:solidFill>
                <a:ea typeface="黑体" pitchFamily="2" charset="-122"/>
              </a:rPr>
              <a:t>80.1%</a:t>
            </a:r>
            <a:r>
              <a:rPr lang="zh-CN" altLang="en-US" sz="2800" dirty="0">
                <a:solidFill>
                  <a:srgbClr val="000000"/>
                </a:solidFill>
                <a:ea typeface="黑体" pitchFamily="2" charset="-122"/>
              </a:rPr>
              <a:t>，求量子效率。</a:t>
            </a:r>
          </a:p>
        </p:txBody>
      </p:sp>
    </p:spTree>
    <p:extLst>
      <p:ext uri="{BB962C8B-B14F-4D97-AF65-F5344CB8AC3E}">
        <p14:creationId xmlns:p14="http://schemas.microsoft.com/office/powerpoint/2010/main" val="197767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0" name="Rectangle 4"/>
          <p:cNvSpPr>
            <a:spLocks noChangeArrowheads="1"/>
          </p:cNvSpPr>
          <p:nvPr/>
        </p:nvSpPr>
        <p:spPr bwMode="auto">
          <a:xfrm>
            <a:off x="476250" y="215900"/>
            <a:ext cx="4508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zh-CN" altLang="en-US">
                <a:solidFill>
                  <a:schemeClr val="tx2"/>
                </a:solidFill>
                <a:latin typeface="Times New Roman" pitchFamily="18" charset="0"/>
                <a:ea typeface="黑体" pitchFamily="49" charset="-122"/>
              </a:rPr>
              <a:t>一、单链反应的特征</a:t>
            </a:r>
          </a:p>
        </p:txBody>
      </p:sp>
      <p:sp>
        <p:nvSpPr>
          <p:cNvPr id="577541" name="Text Box 5"/>
          <p:cNvSpPr txBox="1">
            <a:spLocks noChangeArrowheads="1"/>
          </p:cNvSpPr>
          <p:nvPr/>
        </p:nvSpPr>
        <p:spPr bwMode="auto">
          <a:xfrm>
            <a:off x="2532063" y="908720"/>
            <a:ext cx="3595687" cy="461665"/>
          </a:xfrm>
          <a:prstGeom prst="rect">
            <a:avLst/>
          </a:prstGeom>
          <a:solidFill>
            <a:schemeClr val="accent2"/>
          </a:solidFill>
          <a:ln w="9525">
            <a:noFill/>
            <a:miter lim="800000"/>
            <a:headEnd/>
            <a:tailEnd/>
          </a:ln>
          <a:effectLst/>
        </p:spPr>
        <p:txBody>
          <a:bodyPr>
            <a:spAutoFit/>
          </a:bodyPr>
          <a:lstStyle/>
          <a:p>
            <a:pPr algn="ctr">
              <a:spcBef>
                <a:spcPct val="50000"/>
              </a:spcBef>
              <a:defRPr/>
            </a:pPr>
            <a:r>
              <a:rPr lang="en-US" altLang="zh-CN" sz="2400" dirty="0">
                <a:solidFill>
                  <a:srgbClr val="000000"/>
                </a:solidFill>
                <a:ea typeface="黑体" pitchFamily="2" charset="-122"/>
              </a:rPr>
              <a:t>H</a:t>
            </a:r>
            <a:r>
              <a:rPr lang="en-US" altLang="zh-CN" sz="2400" baseline="-25000" dirty="0">
                <a:solidFill>
                  <a:srgbClr val="000000"/>
                </a:solidFill>
                <a:ea typeface="黑体" pitchFamily="2" charset="-122"/>
              </a:rPr>
              <a:t>2</a:t>
            </a:r>
            <a:r>
              <a:rPr lang="en-US" altLang="zh-CN" sz="2400" dirty="0">
                <a:solidFill>
                  <a:srgbClr val="000000"/>
                </a:solidFill>
                <a:ea typeface="黑体" pitchFamily="2" charset="-122"/>
              </a:rPr>
              <a:t> + Cl</a:t>
            </a:r>
            <a:r>
              <a:rPr lang="en-US" altLang="zh-CN" sz="2400" baseline="-25000" dirty="0">
                <a:solidFill>
                  <a:srgbClr val="000000"/>
                </a:solidFill>
                <a:ea typeface="黑体" pitchFamily="2" charset="-122"/>
              </a:rPr>
              <a:t>2</a:t>
            </a:r>
            <a:r>
              <a:rPr lang="en-US" altLang="zh-CN" sz="2400" dirty="0">
                <a:solidFill>
                  <a:srgbClr val="000000"/>
                </a:solidFill>
                <a:ea typeface="黑体" pitchFamily="2" charset="-122"/>
              </a:rPr>
              <a:t> = 2HCl</a:t>
            </a:r>
          </a:p>
        </p:txBody>
      </p:sp>
      <p:sp>
        <p:nvSpPr>
          <p:cNvPr id="577542" name="Text Box 6"/>
          <p:cNvSpPr txBox="1">
            <a:spLocks noChangeArrowheads="1"/>
          </p:cNvSpPr>
          <p:nvPr/>
        </p:nvSpPr>
        <p:spPr bwMode="auto">
          <a:xfrm>
            <a:off x="566737" y="1223961"/>
            <a:ext cx="2360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反应机理为：</a:t>
            </a:r>
          </a:p>
        </p:txBody>
      </p:sp>
      <p:grpSp>
        <p:nvGrpSpPr>
          <p:cNvPr id="2" name="Group 19"/>
          <p:cNvGrpSpPr>
            <a:grpSpLocks/>
          </p:cNvGrpSpPr>
          <p:nvPr/>
        </p:nvGrpSpPr>
        <p:grpSpPr bwMode="auto">
          <a:xfrm>
            <a:off x="563562" y="1788149"/>
            <a:ext cx="4421188" cy="630238"/>
            <a:chOff x="1270" y="1713"/>
            <a:chExt cx="2785" cy="397"/>
          </a:xfrm>
        </p:grpSpPr>
        <p:sp>
          <p:nvSpPr>
            <p:cNvPr id="577543" name="Text Box 7"/>
            <p:cNvSpPr txBox="1">
              <a:spLocks noChangeArrowheads="1"/>
            </p:cNvSpPr>
            <p:nvPr/>
          </p:nvSpPr>
          <p:spPr bwMode="auto">
            <a:xfrm>
              <a:off x="1270" y="1783"/>
              <a:ext cx="2785"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(1) Cl</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 M		</a:t>
              </a:r>
              <a:r>
                <a:rPr lang="en-US" altLang="zh-CN" dirty="0">
                  <a:solidFill>
                    <a:srgbClr val="000000"/>
                  </a:solidFill>
                  <a:ea typeface="黑体" pitchFamily="2" charset="-122"/>
                  <a:sym typeface="Symbol" pitchFamily="18" charset="2"/>
                </a:rPr>
                <a:t>2Cl</a:t>
              </a:r>
              <a:r>
                <a:rPr lang="en-US" altLang="zh-CN" dirty="0">
                  <a:solidFill>
                    <a:srgbClr val="000000"/>
                  </a:solidFill>
                  <a:ea typeface="黑体" pitchFamily="2" charset="-122"/>
                  <a:cs typeface="Times New Roman" pitchFamily="18" charset="0"/>
                  <a:sym typeface="Symbol" pitchFamily="18" charset="2"/>
                </a:rPr>
                <a:t>· + M</a:t>
              </a:r>
            </a:p>
          </p:txBody>
        </p:sp>
        <p:sp>
          <p:nvSpPr>
            <p:cNvPr id="6177" name="Text Box 11"/>
            <p:cNvSpPr txBox="1">
              <a:spLocks noChangeArrowheads="1"/>
            </p:cNvSpPr>
            <p:nvPr/>
          </p:nvSpPr>
          <p:spPr bwMode="auto">
            <a:xfrm>
              <a:off x="2568" y="1713"/>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1</a:t>
              </a:r>
              <a:endParaRPr lang="en-US" altLang="zh-CN" sz="2800" dirty="0">
                <a:solidFill>
                  <a:srgbClr val="000000"/>
                </a:solidFill>
                <a:latin typeface="Times New Roman" pitchFamily="18" charset="0"/>
                <a:ea typeface="黑体" pitchFamily="49" charset="-122"/>
              </a:endParaRPr>
            </a:p>
          </p:txBody>
        </p:sp>
        <p:sp>
          <p:nvSpPr>
            <p:cNvPr id="6178" name="Line 12"/>
            <p:cNvSpPr>
              <a:spLocks noChangeShapeType="1"/>
            </p:cNvSpPr>
            <p:nvPr/>
          </p:nvSpPr>
          <p:spPr bwMode="auto">
            <a:xfrm>
              <a:off x="2483" y="2024"/>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0"/>
          <p:cNvGrpSpPr>
            <a:grpSpLocks/>
          </p:cNvGrpSpPr>
          <p:nvPr/>
        </p:nvGrpSpPr>
        <p:grpSpPr bwMode="auto">
          <a:xfrm>
            <a:off x="1832769" y="2523711"/>
            <a:ext cx="4410075" cy="642937"/>
            <a:chOff x="1279" y="2180"/>
            <a:chExt cx="2778" cy="405"/>
          </a:xfrm>
        </p:grpSpPr>
        <p:sp>
          <p:nvSpPr>
            <p:cNvPr id="577544" name="Text Box 8"/>
            <p:cNvSpPr txBox="1">
              <a:spLocks noChangeArrowheads="1"/>
            </p:cNvSpPr>
            <p:nvPr/>
          </p:nvSpPr>
          <p:spPr bwMode="auto">
            <a:xfrm>
              <a:off x="1279" y="2258"/>
              <a:ext cx="2778"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(2) Cl</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H</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a:t>
              </a:r>
              <a:r>
                <a:rPr lang="en-US" altLang="zh-CN" dirty="0">
                  <a:solidFill>
                    <a:srgbClr val="000000"/>
                  </a:solidFill>
                  <a:ea typeface="黑体" pitchFamily="2" charset="-122"/>
                  <a:sym typeface="Symbol" pitchFamily="18" charset="2"/>
                </a:rPr>
                <a:t>HCl + H·</a:t>
              </a:r>
            </a:p>
          </p:txBody>
        </p:sp>
        <p:sp>
          <p:nvSpPr>
            <p:cNvPr id="6174" name="Line 13"/>
            <p:cNvSpPr>
              <a:spLocks noChangeShapeType="1"/>
            </p:cNvSpPr>
            <p:nvPr/>
          </p:nvSpPr>
          <p:spPr bwMode="auto">
            <a:xfrm>
              <a:off x="2483" y="2491"/>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5" name="Text Box 14"/>
            <p:cNvSpPr txBox="1">
              <a:spLocks noChangeArrowheads="1"/>
            </p:cNvSpPr>
            <p:nvPr/>
          </p:nvSpPr>
          <p:spPr bwMode="auto">
            <a:xfrm>
              <a:off x="2576" y="2180"/>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a:solidFill>
                    <a:srgbClr val="000000"/>
                  </a:solidFill>
                  <a:latin typeface="Times New Roman" pitchFamily="18" charset="0"/>
                  <a:ea typeface="黑体" pitchFamily="49" charset="-122"/>
                </a:rPr>
                <a:t>k</a:t>
              </a:r>
              <a:r>
                <a:rPr lang="en-US" altLang="zh-CN" sz="2800" baseline="-25000">
                  <a:solidFill>
                    <a:srgbClr val="000000"/>
                  </a:solidFill>
                  <a:latin typeface="Times New Roman" pitchFamily="18" charset="0"/>
                  <a:ea typeface="黑体" pitchFamily="49" charset="-122"/>
                </a:rPr>
                <a:t>2</a:t>
              </a:r>
              <a:endParaRPr lang="en-US" altLang="zh-CN" sz="2800">
                <a:solidFill>
                  <a:srgbClr val="000000"/>
                </a:solidFill>
                <a:latin typeface="Times New Roman" pitchFamily="18" charset="0"/>
                <a:ea typeface="黑体" pitchFamily="49" charset="-122"/>
              </a:endParaRPr>
            </a:p>
          </p:txBody>
        </p:sp>
      </p:grpSp>
      <p:grpSp>
        <p:nvGrpSpPr>
          <p:cNvPr id="4" name="Group 21"/>
          <p:cNvGrpSpPr>
            <a:grpSpLocks/>
          </p:cNvGrpSpPr>
          <p:nvPr/>
        </p:nvGrpSpPr>
        <p:grpSpPr bwMode="auto">
          <a:xfrm>
            <a:off x="1747043" y="3344425"/>
            <a:ext cx="4457700" cy="620712"/>
            <a:chOff x="1278" y="2685"/>
            <a:chExt cx="2808" cy="391"/>
          </a:xfrm>
        </p:grpSpPr>
        <p:sp>
          <p:nvSpPr>
            <p:cNvPr id="577545" name="Text Box 9"/>
            <p:cNvSpPr txBox="1">
              <a:spLocks noChangeArrowheads="1"/>
            </p:cNvSpPr>
            <p:nvPr/>
          </p:nvSpPr>
          <p:spPr bwMode="auto">
            <a:xfrm>
              <a:off x="1278" y="2749"/>
              <a:ext cx="2808"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(3) H</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Cl</a:t>
              </a:r>
              <a:r>
                <a:rPr lang="en-US" altLang="zh-CN" baseline="-25000" dirty="0">
                  <a:solidFill>
                    <a:srgbClr val="000000"/>
                  </a:solidFill>
                  <a:ea typeface="黑体" pitchFamily="2" charset="-122"/>
                </a:rPr>
                <a:t>2</a:t>
              </a:r>
              <a:r>
                <a:rPr lang="en-US" altLang="zh-CN" dirty="0">
                  <a:solidFill>
                    <a:srgbClr val="000000"/>
                  </a:solidFill>
                  <a:ea typeface="黑体" pitchFamily="2" charset="-122"/>
                  <a:sym typeface="Symbol" pitchFamily="18" charset="2"/>
                </a:rPr>
                <a:t>		HCl + Cl·</a:t>
              </a:r>
            </a:p>
          </p:txBody>
        </p:sp>
        <p:sp>
          <p:nvSpPr>
            <p:cNvPr id="6171" name="Line 15"/>
            <p:cNvSpPr>
              <a:spLocks noChangeShapeType="1"/>
            </p:cNvSpPr>
            <p:nvPr/>
          </p:nvSpPr>
          <p:spPr bwMode="auto">
            <a:xfrm>
              <a:off x="2483" y="3005"/>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2" name="Text Box 16"/>
            <p:cNvSpPr txBox="1">
              <a:spLocks noChangeArrowheads="1"/>
            </p:cNvSpPr>
            <p:nvPr/>
          </p:nvSpPr>
          <p:spPr bwMode="auto">
            <a:xfrm>
              <a:off x="2553" y="2685"/>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a:solidFill>
                    <a:srgbClr val="000000"/>
                  </a:solidFill>
                  <a:latin typeface="Times New Roman" pitchFamily="18" charset="0"/>
                  <a:ea typeface="黑体" pitchFamily="49" charset="-122"/>
                </a:rPr>
                <a:t>k</a:t>
              </a:r>
              <a:r>
                <a:rPr lang="en-US" altLang="zh-CN" sz="2800" baseline="-25000">
                  <a:solidFill>
                    <a:srgbClr val="000000"/>
                  </a:solidFill>
                  <a:latin typeface="Times New Roman" pitchFamily="18" charset="0"/>
                  <a:ea typeface="黑体" pitchFamily="49" charset="-122"/>
                </a:rPr>
                <a:t>3</a:t>
              </a:r>
              <a:endParaRPr lang="en-US" altLang="zh-CN" sz="2800">
                <a:solidFill>
                  <a:srgbClr val="000000"/>
                </a:solidFill>
                <a:latin typeface="Times New Roman" pitchFamily="18" charset="0"/>
                <a:ea typeface="黑体" pitchFamily="49" charset="-122"/>
              </a:endParaRPr>
            </a:p>
          </p:txBody>
        </p:sp>
      </p:grpSp>
      <p:grpSp>
        <p:nvGrpSpPr>
          <p:cNvPr id="5" name="Group 22"/>
          <p:cNvGrpSpPr>
            <a:grpSpLocks/>
          </p:cNvGrpSpPr>
          <p:nvPr/>
        </p:nvGrpSpPr>
        <p:grpSpPr bwMode="auto">
          <a:xfrm>
            <a:off x="1667669" y="3984017"/>
            <a:ext cx="4448175" cy="750888"/>
            <a:chOff x="1279" y="2992"/>
            <a:chExt cx="2802" cy="473"/>
          </a:xfrm>
        </p:grpSpPr>
        <p:sp>
          <p:nvSpPr>
            <p:cNvPr id="577546" name="Text Box 10"/>
            <p:cNvSpPr txBox="1">
              <a:spLocks noChangeArrowheads="1"/>
            </p:cNvSpPr>
            <p:nvPr/>
          </p:nvSpPr>
          <p:spPr bwMode="auto">
            <a:xfrm>
              <a:off x="1279" y="3232"/>
              <a:ext cx="2802" cy="233"/>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(4) 2Cl</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M 	 </a:t>
              </a:r>
              <a:r>
                <a:rPr lang="en-US" altLang="zh-CN" dirty="0" smtClean="0">
                  <a:solidFill>
                    <a:srgbClr val="000000"/>
                  </a:solidFill>
                  <a:ea typeface="黑体" pitchFamily="2" charset="-122"/>
                </a:rPr>
                <a:t>  </a:t>
              </a:r>
              <a:r>
                <a:rPr lang="en-US" altLang="zh-CN" dirty="0" smtClean="0">
                  <a:solidFill>
                    <a:srgbClr val="000000"/>
                  </a:solidFill>
                  <a:ea typeface="黑体" pitchFamily="2" charset="-122"/>
                  <a:sym typeface="Symbol" pitchFamily="18" charset="2"/>
                </a:rPr>
                <a:t>Cl</a:t>
              </a:r>
              <a:r>
                <a:rPr lang="en-US" altLang="zh-CN" baseline="-25000" dirty="0" smtClean="0">
                  <a:solidFill>
                    <a:srgbClr val="000000"/>
                  </a:solidFill>
                  <a:ea typeface="黑体" pitchFamily="2" charset="-122"/>
                  <a:sym typeface="Symbol" pitchFamily="18" charset="2"/>
                </a:rPr>
                <a:t>2</a:t>
              </a:r>
              <a:r>
                <a:rPr lang="en-US" altLang="zh-CN" dirty="0" smtClean="0">
                  <a:solidFill>
                    <a:srgbClr val="000000"/>
                  </a:solidFill>
                  <a:ea typeface="黑体" pitchFamily="2" charset="-122"/>
                  <a:sym typeface="Symbol" pitchFamily="18" charset="2"/>
                </a:rPr>
                <a:t> </a:t>
              </a:r>
              <a:r>
                <a:rPr lang="en-US" altLang="zh-CN" dirty="0">
                  <a:solidFill>
                    <a:srgbClr val="000000"/>
                  </a:solidFill>
                  <a:ea typeface="黑体" pitchFamily="2" charset="-122"/>
                  <a:sym typeface="Symbol" pitchFamily="18" charset="2"/>
                </a:rPr>
                <a:t>+ M</a:t>
              </a:r>
            </a:p>
          </p:txBody>
        </p:sp>
        <p:sp>
          <p:nvSpPr>
            <p:cNvPr id="6168" name="Line 17"/>
            <p:cNvSpPr>
              <a:spLocks noChangeShapeType="1"/>
            </p:cNvSpPr>
            <p:nvPr/>
          </p:nvSpPr>
          <p:spPr bwMode="auto">
            <a:xfrm>
              <a:off x="2059" y="3357"/>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9" name="Text Box 18"/>
            <p:cNvSpPr txBox="1">
              <a:spLocks noChangeArrowheads="1"/>
            </p:cNvSpPr>
            <p:nvPr/>
          </p:nvSpPr>
          <p:spPr bwMode="auto">
            <a:xfrm>
              <a:off x="2093" y="2992"/>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4</a:t>
              </a:r>
              <a:endParaRPr lang="en-US" altLang="zh-CN" sz="2800" dirty="0">
                <a:solidFill>
                  <a:srgbClr val="000000"/>
                </a:solidFill>
                <a:latin typeface="Times New Roman" pitchFamily="18" charset="0"/>
                <a:ea typeface="黑体" pitchFamily="49" charset="-122"/>
              </a:endParaRPr>
            </a:p>
          </p:txBody>
        </p:sp>
      </p:grpSp>
      <p:sp>
        <p:nvSpPr>
          <p:cNvPr id="577559" name="Text Box 23"/>
          <p:cNvSpPr txBox="1">
            <a:spLocks noChangeArrowheads="1"/>
          </p:cNvSpPr>
          <p:nvPr/>
        </p:nvSpPr>
        <p:spPr bwMode="auto">
          <a:xfrm>
            <a:off x="4979811" y="1858868"/>
            <a:ext cx="1841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400" dirty="0">
                <a:solidFill>
                  <a:schemeClr val="tx2"/>
                </a:solidFill>
                <a:latin typeface="Times New Roman" pitchFamily="18" charset="0"/>
                <a:ea typeface="黑体" pitchFamily="49" charset="-122"/>
              </a:rPr>
              <a:t>链</a:t>
            </a:r>
            <a:r>
              <a:rPr lang="zh-CN" altLang="en-US" sz="2400" dirty="0" smtClean="0">
                <a:solidFill>
                  <a:schemeClr val="tx2"/>
                </a:solidFill>
                <a:latin typeface="Times New Roman" pitchFamily="18" charset="0"/>
                <a:ea typeface="黑体" pitchFamily="49" charset="-122"/>
              </a:rPr>
              <a:t>的引发</a:t>
            </a:r>
            <a:r>
              <a:rPr lang="zh-CN" altLang="en-US" sz="2800" dirty="0" smtClean="0">
                <a:solidFill>
                  <a:schemeClr val="tx2"/>
                </a:solidFill>
                <a:latin typeface="Times New Roman" pitchFamily="18" charset="0"/>
                <a:ea typeface="黑体" pitchFamily="49" charset="-122"/>
              </a:rPr>
              <a:t>：</a:t>
            </a:r>
            <a:endParaRPr lang="zh-CN" altLang="en-US" sz="2800" dirty="0">
              <a:solidFill>
                <a:schemeClr val="tx2"/>
              </a:solidFill>
              <a:latin typeface="Times New Roman" pitchFamily="18" charset="0"/>
              <a:ea typeface="黑体" pitchFamily="49" charset="-122"/>
            </a:endParaRPr>
          </a:p>
        </p:txBody>
      </p:sp>
      <p:sp>
        <p:nvSpPr>
          <p:cNvPr id="577560" name="Text Box 24"/>
          <p:cNvSpPr txBox="1">
            <a:spLocks noChangeArrowheads="1"/>
          </p:cNvSpPr>
          <p:nvPr/>
        </p:nvSpPr>
        <p:spPr bwMode="auto">
          <a:xfrm>
            <a:off x="6821311" y="2866197"/>
            <a:ext cx="1841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400" dirty="0">
                <a:solidFill>
                  <a:schemeClr val="tx2"/>
                </a:solidFill>
                <a:latin typeface="Times New Roman" pitchFamily="18" charset="0"/>
                <a:ea typeface="黑体" pitchFamily="49" charset="-122"/>
              </a:rPr>
              <a:t>链的</a:t>
            </a:r>
            <a:r>
              <a:rPr lang="zh-CN" altLang="en-US" sz="2400" dirty="0" smtClean="0">
                <a:solidFill>
                  <a:schemeClr val="tx2"/>
                </a:solidFill>
                <a:latin typeface="Times New Roman" pitchFamily="18" charset="0"/>
                <a:ea typeface="黑体" pitchFamily="49" charset="-122"/>
              </a:rPr>
              <a:t>传递：</a:t>
            </a:r>
            <a:endParaRPr lang="zh-CN" altLang="en-US" sz="2400" dirty="0">
              <a:solidFill>
                <a:schemeClr val="tx2"/>
              </a:solidFill>
              <a:latin typeface="Times New Roman" pitchFamily="18" charset="0"/>
              <a:ea typeface="黑体" pitchFamily="49" charset="-122"/>
            </a:endParaRPr>
          </a:p>
        </p:txBody>
      </p:sp>
      <p:sp>
        <p:nvSpPr>
          <p:cNvPr id="577561" name="Text Box 25"/>
          <p:cNvSpPr txBox="1">
            <a:spLocks noChangeArrowheads="1"/>
          </p:cNvSpPr>
          <p:nvPr/>
        </p:nvSpPr>
        <p:spPr bwMode="auto">
          <a:xfrm>
            <a:off x="1451769" y="5290374"/>
            <a:ext cx="1841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400" dirty="0">
                <a:solidFill>
                  <a:schemeClr val="tx2"/>
                </a:solidFill>
                <a:latin typeface="Times New Roman" pitchFamily="18" charset="0"/>
                <a:ea typeface="黑体" pitchFamily="49" charset="-122"/>
              </a:rPr>
              <a:t>链的</a:t>
            </a:r>
            <a:r>
              <a:rPr lang="zh-CN" altLang="en-US" sz="2400" dirty="0" smtClean="0">
                <a:solidFill>
                  <a:schemeClr val="tx2"/>
                </a:solidFill>
                <a:latin typeface="Times New Roman" pitchFamily="18" charset="0"/>
                <a:ea typeface="黑体" pitchFamily="49" charset="-122"/>
              </a:rPr>
              <a:t>终止：</a:t>
            </a:r>
            <a:endParaRPr lang="zh-CN" altLang="en-US" sz="2400" dirty="0">
              <a:solidFill>
                <a:schemeClr val="tx2"/>
              </a:solidFill>
              <a:latin typeface="Times New Roman" pitchFamily="18" charset="0"/>
              <a:ea typeface="黑体" pitchFamily="49" charset="-122"/>
            </a:endParaRPr>
          </a:p>
        </p:txBody>
      </p:sp>
      <p:grpSp>
        <p:nvGrpSpPr>
          <p:cNvPr id="6" name="Group 28"/>
          <p:cNvGrpSpPr>
            <a:grpSpLocks/>
          </p:cNvGrpSpPr>
          <p:nvPr/>
        </p:nvGrpSpPr>
        <p:grpSpPr bwMode="auto">
          <a:xfrm>
            <a:off x="6080125" y="2686430"/>
            <a:ext cx="519113" cy="852488"/>
            <a:chOff x="3822" y="2312"/>
            <a:chExt cx="327" cy="537"/>
          </a:xfrm>
        </p:grpSpPr>
        <p:sp>
          <p:nvSpPr>
            <p:cNvPr id="6165" name="Line 26"/>
            <p:cNvSpPr>
              <a:spLocks noChangeShapeType="1"/>
            </p:cNvSpPr>
            <p:nvPr/>
          </p:nvSpPr>
          <p:spPr bwMode="auto">
            <a:xfrm>
              <a:off x="3822" y="2312"/>
              <a:ext cx="311" cy="23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6" name="Line 27"/>
            <p:cNvSpPr>
              <a:spLocks noChangeShapeType="1"/>
            </p:cNvSpPr>
            <p:nvPr/>
          </p:nvSpPr>
          <p:spPr bwMode="auto">
            <a:xfrm flipV="1">
              <a:off x="3845" y="2545"/>
              <a:ext cx="304" cy="3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36"/>
          <p:cNvGrpSpPr>
            <a:grpSpLocks/>
          </p:cNvGrpSpPr>
          <p:nvPr/>
        </p:nvGrpSpPr>
        <p:grpSpPr bwMode="auto">
          <a:xfrm>
            <a:off x="2102644" y="2610557"/>
            <a:ext cx="539750" cy="1212850"/>
            <a:chOff x="1356" y="2039"/>
            <a:chExt cx="340" cy="764"/>
          </a:xfrm>
        </p:grpSpPr>
        <p:sp>
          <p:nvSpPr>
            <p:cNvPr id="6163" name="Rectangle 30"/>
            <p:cNvSpPr>
              <a:spLocks noChangeArrowheads="1"/>
            </p:cNvSpPr>
            <p:nvPr/>
          </p:nvSpPr>
          <p:spPr bwMode="auto">
            <a:xfrm>
              <a:off x="1362" y="2039"/>
              <a:ext cx="334" cy="272"/>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6164" name="Rectangle 31"/>
            <p:cNvSpPr>
              <a:spLocks noChangeArrowheads="1"/>
            </p:cNvSpPr>
            <p:nvPr/>
          </p:nvSpPr>
          <p:spPr bwMode="auto">
            <a:xfrm>
              <a:off x="1356" y="2531"/>
              <a:ext cx="334" cy="272"/>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grpSp>
      <p:grpSp>
        <p:nvGrpSpPr>
          <p:cNvPr id="8" name="Group 35"/>
          <p:cNvGrpSpPr>
            <a:grpSpLocks/>
          </p:cNvGrpSpPr>
          <p:nvPr/>
        </p:nvGrpSpPr>
        <p:grpSpPr bwMode="auto">
          <a:xfrm>
            <a:off x="103687" y="2723269"/>
            <a:ext cx="1841500" cy="1009650"/>
            <a:chOff x="126" y="2063"/>
            <a:chExt cx="1160" cy="636"/>
          </a:xfrm>
        </p:grpSpPr>
        <p:sp>
          <p:nvSpPr>
            <p:cNvPr id="6160" name="Line 32"/>
            <p:cNvSpPr>
              <a:spLocks noChangeShapeType="1"/>
            </p:cNvSpPr>
            <p:nvPr/>
          </p:nvSpPr>
          <p:spPr bwMode="auto">
            <a:xfrm flipH="1">
              <a:off x="716" y="2063"/>
              <a:ext cx="570" cy="27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Line 33"/>
            <p:cNvSpPr>
              <a:spLocks noChangeShapeType="1"/>
            </p:cNvSpPr>
            <p:nvPr/>
          </p:nvSpPr>
          <p:spPr bwMode="auto">
            <a:xfrm flipH="1" flipV="1">
              <a:off x="716" y="2374"/>
              <a:ext cx="499" cy="3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Text Box 34"/>
            <p:cNvSpPr txBox="1">
              <a:spLocks noChangeArrowheads="1"/>
            </p:cNvSpPr>
            <p:nvPr/>
          </p:nvSpPr>
          <p:spPr bwMode="auto">
            <a:xfrm>
              <a:off x="126" y="2111"/>
              <a:ext cx="1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zh-CN" altLang="en-US" sz="2400" dirty="0" smtClean="0">
                  <a:solidFill>
                    <a:srgbClr val="FFC000"/>
                  </a:solidFill>
                  <a:latin typeface="Times New Roman" pitchFamily="18" charset="0"/>
                  <a:ea typeface="黑体" pitchFamily="49" charset="-122"/>
                </a:rPr>
                <a:t>传递</a:t>
              </a:r>
              <a:r>
                <a:rPr lang="zh-CN" altLang="en-US" sz="2400" dirty="0">
                  <a:solidFill>
                    <a:srgbClr val="FFC000"/>
                  </a:solidFill>
                  <a:latin typeface="Times New Roman" pitchFamily="18" charset="0"/>
                  <a:ea typeface="黑体" pitchFamily="49" charset="-122"/>
                </a:rPr>
                <a:t>物</a:t>
              </a:r>
            </a:p>
          </p:txBody>
        </p:sp>
      </p:grpSp>
      <p:sp>
        <p:nvSpPr>
          <p:cNvPr id="9" name="矩形 8"/>
          <p:cNvSpPr/>
          <p:nvPr/>
        </p:nvSpPr>
        <p:spPr>
          <a:xfrm>
            <a:off x="6444208" y="1121559"/>
            <a:ext cx="2499538" cy="1754326"/>
          </a:xfrm>
          <a:prstGeom prst="rect">
            <a:avLst/>
          </a:prstGeom>
          <a:solidFill>
            <a:schemeClr val="bg2"/>
          </a:solidFill>
        </p:spPr>
        <p:txBody>
          <a:bodyPr wrap="square">
            <a:spAutoFit/>
          </a:bodyPr>
          <a:lstStyle/>
          <a:p>
            <a:pPr>
              <a:spcBef>
                <a:spcPct val="50000"/>
              </a:spcBef>
            </a:pPr>
            <a:r>
              <a:rPr lang="zh-CN" altLang="en-US" b="1" dirty="0">
                <a:ea typeface="幼圆" pitchFamily="49" charset="-122"/>
              </a:rPr>
              <a:t>反应物分子接受光</a:t>
            </a:r>
            <a:r>
              <a:rPr lang="zh-CN" altLang="en-US" b="1" dirty="0" smtClean="0">
                <a:ea typeface="幼圆" pitchFamily="49" charset="-122"/>
              </a:rPr>
              <a:t>、</a:t>
            </a:r>
            <a:endParaRPr lang="en-US" altLang="zh-CN" b="1" dirty="0" smtClean="0">
              <a:ea typeface="幼圆" pitchFamily="49" charset="-122"/>
            </a:endParaRPr>
          </a:p>
          <a:p>
            <a:pPr>
              <a:spcBef>
                <a:spcPct val="50000"/>
              </a:spcBef>
            </a:pPr>
            <a:r>
              <a:rPr lang="zh-CN" altLang="en-US" b="1" dirty="0" smtClean="0">
                <a:ea typeface="幼圆" pitchFamily="49" charset="-122"/>
              </a:rPr>
              <a:t>热能</a:t>
            </a:r>
            <a:r>
              <a:rPr lang="zh-CN" altLang="en-US" b="1" dirty="0">
                <a:ea typeface="幼圆" pitchFamily="49" charset="-122"/>
              </a:rPr>
              <a:t>量或引发剂作用</a:t>
            </a:r>
            <a:r>
              <a:rPr lang="zh-CN" altLang="en-US" b="1" dirty="0" smtClean="0">
                <a:ea typeface="幼圆" pitchFamily="49" charset="-122"/>
              </a:rPr>
              <a:t>而</a:t>
            </a:r>
            <a:endParaRPr lang="en-US" altLang="zh-CN" b="1" dirty="0" smtClean="0">
              <a:ea typeface="幼圆" pitchFamily="49" charset="-122"/>
            </a:endParaRPr>
          </a:p>
          <a:p>
            <a:pPr>
              <a:spcBef>
                <a:spcPct val="50000"/>
              </a:spcBef>
            </a:pPr>
            <a:r>
              <a:rPr lang="zh-CN" altLang="en-US" b="1" dirty="0" smtClean="0">
                <a:ea typeface="幼圆" pitchFamily="49" charset="-122"/>
              </a:rPr>
              <a:t>产生</a:t>
            </a:r>
            <a:r>
              <a:rPr lang="zh-CN" altLang="en-US" b="1" dirty="0">
                <a:ea typeface="幼圆" pitchFamily="49" charset="-122"/>
              </a:rPr>
              <a:t>活性传递</a:t>
            </a:r>
            <a:r>
              <a:rPr lang="zh-CN" altLang="en-US" b="1" dirty="0" smtClean="0">
                <a:ea typeface="幼圆" pitchFamily="49" charset="-122"/>
              </a:rPr>
              <a:t>物（</a:t>
            </a:r>
            <a:r>
              <a:rPr lang="zh-CN" altLang="en-US" b="1" dirty="0">
                <a:ea typeface="幼圆" pitchFamily="49" charset="-122"/>
              </a:rPr>
              <a:t>自由原子、自由基等物质）的步骤。</a:t>
            </a:r>
            <a:endParaRPr lang="zh-CN" altLang="en-US" b="1" dirty="0"/>
          </a:p>
        </p:txBody>
      </p:sp>
      <p:sp>
        <p:nvSpPr>
          <p:cNvPr id="10" name="矩形 9"/>
          <p:cNvSpPr/>
          <p:nvPr/>
        </p:nvSpPr>
        <p:spPr>
          <a:xfrm>
            <a:off x="6348960" y="3297618"/>
            <a:ext cx="2559154" cy="2308324"/>
          </a:xfrm>
          <a:prstGeom prst="rect">
            <a:avLst/>
          </a:prstGeom>
          <a:solidFill>
            <a:schemeClr val="bg2"/>
          </a:solidFill>
        </p:spPr>
        <p:txBody>
          <a:bodyPr wrap="square">
            <a:spAutoFit/>
          </a:bodyPr>
          <a:lstStyle/>
          <a:p>
            <a:pPr>
              <a:spcBef>
                <a:spcPct val="50000"/>
              </a:spcBef>
            </a:pPr>
            <a:r>
              <a:rPr lang="zh-CN" altLang="en-US" b="1" dirty="0">
                <a:ea typeface="幼圆" pitchFamily="49" charset="-122"/>
              </a:rPr>
              <a:t>活性传递物与反应物</a:t>
            </a:r>
            <a:r>
              <a:rPr lang="zh-CN" altLang="en-US" b="1" dirty="0" smtClean="0">
                <a:ea typeface="幼圆" pitchFamily="49" charset="-122"/>
              </a:rPr>
              <a:t>分</a:t>
            </a:r>
            <a:endParaRPr lang="en-US" altLang="zh-CN" b="1" dirty="0" smtClean="0">
              <a:ea typeface="幼圆" pitchFamily="49" charset="-122"/>
            </a:endParaRPr>
          </a:p>
          <a:p>
            <a:pPr>
              <a:spcBef>
                <a:spcPct val="50000"/>
              </a:spcBef>
            </a:pPr>
            <a:r>
              <a:rPr lang="zh-CN" altLang="en-US" b="1" dirty="0" smtClean="0">
                <a:ea typeface="幼圆" pitchFamily="49" charset="-122"/>
              </a:rPr>
              <a:t>子</a:t>
            </a:r>
            <a:r>
              <a:rPr lang="zh-CN" altLang="en-US" b="1" dirty="0">
                <a:ea typeface="幼圆" pitchFamily="49" charset="-122"/>
              </a:rPr>
              <a:t>不断作用，旧的</a:t>
            </a:r>
            <a:r>
              <a:rPr lang="zh-CN" altLang="en-US" b="1" dirty="0" smtClean="0">
                <a:ea typeface="幼圆" pitchFamily="49" charset="-122"/>
              </a:rPr>
              <a:t>活性</a:t>
            </a:r>
            <a:endParaRPr lang="en-US" altLang="zh-CN" b="1" dirty="0" smtClean="0">
              <a:ea typeface="幼圆" pitchFamily="49" charset="-122"/>
            </a:endParaRPr>
          </a:p>
          <a:p>
            <a:pPr>
              <a:spcBef>
                <a:spcPct val="50000"/>
              </a:spcBef>
            </a:pPr>
            <a:r>
              <a:rPr lang="zh-CN" altLang="en-US" b="1" dirty="0" smtClean="0">
                <a:ea typeface="幼圆" pitchFamily="49" charset="-122"/>
              </a:rPr>
              <a:t>传递</a:t>
            </a:r>
            <a:r>
              <a:rPr lang="zh-CN" altLang="en-US" b="1" dirty="0">
                <a:ea typeface="幼圆" pitchFamily="49" charset="-122"/>
              </a:rPr>
              <a:t>物不断消失，新</a:t>
            </a:r>
            <a:r>
              <a:rPr lang="zh-CN" altLang="en-US" b="1" dirty="0" smtClean="0">
                <a:ea typeface="幼圆" pitchFamily="49" charset="-122"/>
              </a:rPr>
              <a:t>的</a:t>
            </a:r>
            <a:endParaRPr lang="en-US" altLang="zh-CN" b="1" dirty="0" smtClean="0">
              <a:ea typeface="幼圆" pitchFamily="49" charset="-122"/>
            </a:endParaRPr>
          </a:p>
          <a:p>
            <a:pPr>
              <a:spcBef>
                <a:spcPct val="50000"/>
              </a:spcBef>
            </a:pPr>
            <a:r>
              <a:rPr lang="zh-CN" altLang="en-US" b="1" dirty="0" smtClean="0">
                <a:ea typeface="幼圆" pitchFamily="49" charset="-122"/>
              </a:rPr>
              <a:t>活性</a:t>
            </a:r>
            <a:r>
              <a:rPr lang="zh-CN" altLang="en-US" b="1" dirty="0">
                <a:ea typeface="幼圆" pitchFamily="49" charset="-122"/>
              </a:rPr>
              <a:t>传递物不断生成的步骤</a:t>
            </a:r>
            <a:r>
              <a:rPr lang="zh-CN" altLang="en-US" b="1" dirty="0" smtClean="0">
                <a:ea typeface="幼圆" pitchFamily="49" charset="-122"/>
              </a:rPr>
              <a:t>。循环往复</a:t>
            </a:r>
            <a:r>
              <a:rPr lang="en-US" altLang="zh-CN" b="1" dirty="0" smtClean="0">
                <a:ea typeface="幼圆" pitchFamily="49" charset="-122"/>
              </a:rPr>
              <a:t>…….</a:t>
            </a:r>
          </a:p>
          <a:p>
            <a:pPr>
              <a:spcBef>
                <a:spcPct val="50000"/>
              </a:spcBef>
            </a:pPr>
            <a:r>
              <a:rPr lang="zh-CN" altLang="en-US" b="1" dirty="0" smtClean="0">
                <a:ea typeface="幼圆" pitchFamily="49" charset="-122"/>
              </a:rPr>
              <a:t>或终止</a:t>
            </a:r>
            <a:endParaRPr lang="zh-CN" altLang="en-US" b="1" dirty="0"/>
          </a:p>
        </p:txBody>
      </p:sp>
      <p:sp>
        <p:nvSpPr>
          <p:cNvPr id="38" name="矩形 37"/>
          <p:cNvSpPr/>
          <p:nvPr/>
        </p:nvSpPr>
        <p:spPr>
          <a:xfrm>
            <a:off x="3143250" y="5521206"/>
            <a:ext cx="2559154" cy="646331"/>
          </a:xfrm>
          <a:prstGeom prst="rect">
            <a:avLst/>
          </a:prstGeom>
          <a:solidFill>
            <a:schemeClr val="bg2"/>
          </a:solidFill>
        </p:spPr>
        <p:txBody>
          <a:bodyPr wrap="square">
            <a:spAutoFit/>
          </a:bodyPr>
          <a:lstStyle/>
          <a:p>
            <a:pPr>
              <a:spcBef>
                <a:spcPct val="50000"/>
              </a:spcBef>
            </a:pPr>
            <a:r>
              <a:rPr lang="zh-CN" altLang="en-US" b="1" dirty="0" smtClean="0">
                <a:ea typeface="幼圆" pitchFamily="49" charset="-122"/>
              </a:rPr>
              <a:t>传递物变为一般的分子而销毁，链反应终止</a:t>
            </a:r>
            <a:endParaRPr lang="zh-CN" altLang="en-US" b="1" dirty="0"/>
          </a:p>
        </p:txBody>
      </p:sp>
    </p:spTree>
    <p:extLst>
      <p:ext uri="{BB962C8B-B14F-4D97-AF65-F5344CB8AC3E}">
        <p14:creationId xmlns:p14="http://schemas.microsoft.com/office/powerpoint/2010/main" val="2963037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7540"/>
                                        </p:tgtEl>
                                        <p:attrNameLst>
                                          <p:attrName>style.visibility</p:attrName>
                                        </p:attrNameLst>
                                      </p:cBhvr>
                                      <p:to>
                                        <p:strVal val="visible"/>
                                      </p:to>
                                    </p:set>
                                    <p:animEffect transition="in" filter="blinds(horizontal)">
                                      <p:cBhvr>
                                        <p:cTn id="7" dur="500"/>
                                        <p:tgtEl>
                                          <p:spTgt spid="5775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7541"/>
                                        </p:tgtEl>
                                        <p:attrNameLst>
                                          <p:attrName>style.visibility</p:attrName>
                                        </p:attrNameLst>
                                      </p:cBhvr>
                                      <p:to>
                                        <p:strVal val="visible"/>
                                      </p:to>
                                    </p:set>
                                    <p:animEffect transition="in" filter="blinds(horizontal)">
                                      <p:cBhvr>
                                        <p:cTn id="12" dur="500"/>
                                        <p:tgtEl>
                                          <p:spTgt spid="5775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7542"/>
                                        </p:tgtEl>
                                        <p:attrNameLst>
                                          <p:attrName>style.visibility</p:attrName>
                                        </p:attrNameLst>
                                      </p:cBhvr>
                                      <p:to>
                                        <p:strVal val="visible"/>
                                      </p:to>
                                    </p:set>
                                    <p:animEffect transition="in" filter="blinds(horizontal)">
                                      <p:cBhvr>
                                        <p:cTn id="17" dur="500"/>
                                        <p:tgtEl>
                                          <p:spTgt spid="577542"/>
                                        </p:tgtEl>
                                      </p:cBhvr>
                                    </p:animEffect>
                                  </p:childTnLst>
                                </p:cTn>
                              </p:par>
                              <p:par>
                                <p:cTn id="18" presetID="3"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par>
                                <p:cTn id="24" presetID="3" presetClass="entr" presetSubtype="1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par>
                                <p:cTn id="27" presetID="3" presetClass="entr" presetSubtype="1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77559"/>
                                        </p:tgtEl>
                                        <p:attrNameLst>
                                          <p:attrName>style.visibility</p:attrName>
                                        </p:attrNameLst>
                                      </p:cBhvr>
                                      <p:to>
                                        <p:strVal val="visible"/>
                                      </p:to>
                                    </p:set>
                                    <p:animEffect transition="in" filter="blinds(horizontal)">
                                      <p:cBhvr>
                                        <p:cTn id="34" dur="500"/>
                                        <p:tgtEl>
                                          <p:spTgt spid="57755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77560"/>
                                        </p:tgtEl>
                                        <p:attrNameLst>
                                          <p:attrName>style.visibility</p:attrName>
                                        </p:attrNameLst>
                                      </p:cBhvr>
                                      <p:to>
                                        <p:strVal val="visible"/>
                                      </p:to>
                                    </p:set>
                                    <p:animEffect transition="in" filter="blinds(horizontal)">
                                      <p:cBhvr>
                                        <p:cTn id="42" dur="500"/>
                                        <p:tgtEl>
                                          <p:spTgt spid="5775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par>
                                <p:cTn id="48" presetID="3" presetClass="entr" presetSubtype="1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linds(horizontal)">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77561"/>
                                        </p:tgtEl>
                                        <p:attrNameLst>
                                          <p:attrName>style.visibility</p:attrName>
                                        </p:attrNameLst>
                                      </p:cBhvr>
                                      <p:to>
                                        <p:strVal val="visible"/>
                                      </p:to>
                                    </p:set>
                                    <p:animEffect transition="in" filter="blinds(horizontal)">
                                      <p:cBhvr>
                                        <p:cTn id="55" dur="500"/>
                                        <p:tgtEl>
                                          <p:spTgt spid="577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0" grpId="0"/>
      <p:bldP spid="577541" grpId="0" animBg="1"/>
      <p:bldP spid="577542" grpId="0"/>
      <p:bldP spid="577559" grpId="0"/>
      <p:bldP spid="577560" grpId="0"/>
      <p:bldP spid="5775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476250" y="254000"/>
            <a:ext cx="5556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三、光化学反应机理与速率方程</a:t>
            </a:r>
          </a:p>
        </p:txBody>
      </p:sp>
      <p:grpSp>
        <p:nvGrpSpPr>
          <p:cNvPr id="2" name="Group 7"/>
          <p:cNvGrpSpPr>
            <a:grpSpLocks/>
          </p:cNvGrpSpPr>
          <p:nvPr/>
        </p:nvGrpSpPr>
        <p:grpSpPr bwMode="auto">
          <a:xfrm>
            <a:off x="1222375" y="889000"/>
            <a:ext cx="4989513" cy="644525"/>
            <a:chOff x="794" y="848"/>
            <a:chExt cx="3143" cy="406"/>
          </a:xfrm>
        </p:grpSpPr>
        <p:graphicFrame>
          <p:nvGraphicFramePr>
            <p:cNvPr id="29708" name="Object 5"/>
            <p:cNvGraphicFramePr>
              <a:graphicFrameLocks noChangeAspect="1"/>
            </p:cNvGraphicFramePr>
            <p:nvPr>
              <p:extLst>
                <p:ext uri="{D42A27DB-BD31-4B8C-83A1-F6EECF244321}">
                  <p14:modId xmlns:p14="http://schemas.microsoft.com/office/powerpoint/2010/main" val="3873243051"/>
                </p:ext>
              </p:extLst>
            </p:nvPr>
          </p:nvGraphicFramePr>
          <p:xfrm>
            <a:off x="2218" y="848"/>
            <a:ext cx="1719" cy="406"/>
          </p:xfrm>
          <a:graphic>
            <a:graphicData uri="http://schemas.openxmlformats.org/presentationml/2006/ole">
              <mc:AlternateContent xmlns:mc="http://schemas.openxmlformats.org/markup-compatibility/2006">
                <mc:Choice xmlns:v="urn:schemas-microsoft-com:vml" Requires="v">
                  <p:oleObj spid="_x0000_s11866" name="公式" r:id="rId3" imgW="838200" imgH="228600" progId="Equation.3">
                    <p:embed/>
                  </p:oleObj>
                </mc:Choice>
                <mc:Fallback>
                  <p:oleObj name="公式" r:id="rId3" imgW="838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8" y="848"/>
                          <a:ext cx="1719" cy="406"/>
                        </a:xfrm>
                        <a:prstGeom prst="rect">
                          <a:avLst/>
                        </a:prstGeom>
                        <a:solidFill>
                          <a:schemeClr val="accent5"/>
                        </a:solidFill>
                        <a:ln w="9525">
                          <a:solidFill>
                            <a:srgbClr val="FF0000"/>
                          </a:solidFill>
                          <a:miter lim="800000"/>
                          <a:headEnd/>
                          <a:tailEnd/>
                        </a:ln>
                        <a:effectLst/>
                        <a:extLst/>
                      </p:spPr>
                    </p:pic>
                  </p:oleObj>
                </mc:Fallback>
              </mc:AlternateContent>
            </a:graphicData>
          </a:graphic>
        </p:graphicFrame>
        <p:sp>
          <p:nvSpPr>
            <p:cNvPr id="29709" name="Text Box 6"/>
            <p:cNvSpPr txBox="1">
              <a:spLocks noChangeArrowheads="1"/>
            </p:cNvSpPr>
            <p:nvPr/>
          </p:nvSpPr>
          <p:spPr bwMode="auto">
            <a:xfrm>
              <a:off x="794" y="887"/>
              <a:ext cx="16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latin typeface="Times New Roman" pitchFamily="18" charset="0"/>
                  <a:ea typeface="黑体" pitchFamily="49" charset="-122"/>
                </a:rPr>
                <a:t>光化学反应：</a:t>
              </a:r>
            </a:p>
          </p:txBody>
        </p:sp>
      </p:grpSp>
      <p:graphicFrame>
        <p:nvGraphicFramePr>
          <p:cNvPr id="625673" name="Object 9"/>
          <p:cNvGraphicFramePr>
            <a:graphicFrameLocks noChangeAspect="1"/>
          </p:cNvGraphicFramePr>
          <p:nvPr>
            <p:extLst>
              <p:ext uri="{D42A27DB-BD31-4B8C-83A1-F6EECF244321}">
                <p14:modId xmlns:p14="http://schemas.microsoft.com/office/powerpoint/2010/main" val="634410758"/>
              </p:ext>
            </p:extLst>
          </p:nvPr>
        </p:nvGraphicFramePr>
        <p:xfrm>
          <a:off x="2682876" y="1664513"/>
          <a:ext cx="6176962" cy="1681163"/>
        </p:xfrm>
        <a:graphic>
          <a:graphicData uri="http://schemas.openxmlformats.org/presentationml/2006/ole">
            <mc:AlternateContent xmlns:mc="http://schemas.openxmlformats.org/markup-compatibility/2006">
              <mc:Choice xmlns:v="urn:schemas-microsoft-com:vml" Requires="v">
                <p:oleObj spid="_x0000_s11867" name="公式" r:id="rId5" imgW="2425700" imgH="762000" progId="Equation.3">
                  <p:embed/>
                </p:oleObj>
              </mc:Choice>
              <mc:Fallback>
                <p:oleObj name="公式" r:id="rId5" imgW="2425700" imgH="762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2876" y="1664513"/>
                        <a:ext cx="6176962" cy="1681163"/>
                      </a:xfrm>
                      <a:prstGeom prst="rect">
                        <a:avLst/>
                      </a:prstGeom>
                      <a:gradFill rotWithShape="1">
                        <a:gsLst>
                          <a:gs pos="0">
                            <a:srgbClr val="2F7676"/>
                          </a:gs>
                          <a:gs pos="50000">
                            <a:schemeClr val="hlink"/>
                          </a:gs>
                          <a:gs pos="100000">
                            <a:srgbClr val="2F7676"/>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674" name="Text Box 10"/>
          <p:cNvSpPr txBox="1">
            <a:spLocks noChangeArrowheads="1"/>
          </p:cNvSpPr>
          <p:nvPr/>
        </p:nvSpPr>
        <p:spPr bwMode="auto">
          <a:xfrm>
            <a:off x="395536" y="1628800"/>
            <a:ext cx="2568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反应机理为：</a:t>
            </a:r>
          </a:p>
        </p:txBody>
      </p:sp>
      <p:sp>
        <p:nvSpPr>
          <p:cNvPr id="625675" name="Text Box 11"/>
          <p:cNvSpPr txBox="1">
            <a:spLocks noChangeArrowheads="1"/>
          </p:cNvSpPr>
          <p:nvPr/>
        </p:nvSpPr>
        <p:spPr bwMode="auto">
          <a:xfrm>
            <a:off x="124697" y="4293096"/>
            <a:ext cx="2062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由稳态法：</a:t>
            </a:r>
          </a:p>
        </p:txBody>
      </p:sp>
      <p:graphicFrame>
        <p:nvGraphicFramePr>
          <p:cNvPr id="625676" name="Object 12"/>
          <p:cNvGraphicFramePr>
            <a:graphicFrameLocks noChangeAspect="1"/>
          </p:cNvGraphicFramePr>
          <p:nvPr>
            <p:extLst>
              <p:ext uri="{D42A27DB-BD31-4B8C-83A1-F6EECF244321}">
                <p14:modId xmlns:p14="http://schemas.microsoft.com/office/powerpoint/2010/main" val="2118775365"/>
              </p:ext>
            </p:extLst>
          </p:nvPr>
        </p:nvGraphicFramePr>
        <p:xfrm>
          <a:off x="1979712" y="4283921"/>
          <a:ext cx="4618038" cy="966787"/>
        </p:xfrm>
        <a:graphic>
          <a:graphicData uri="http://schemas.openxmlformats.org/presentationml/2006/ole">
            <mc:AlternateContent xmlns:mc="http://schemas.openxmlformats.org/markup-compatibility/2006">
              <mc:Choice xmlns:v="urn:schemas-microsoft-com:vml" Requires="v">
                <p:oleObj spid="_x0000_s11868" name="公式" r:id="rId7" imgW="2120900" imgH="444500" progId="Equation.3">
                  <p:embed/>
                </p:oleObj>
              </mc:Choice>
              <mc:Fallback>
                <p:oleObj name="公式" r:id="rId7" imgW="2120900" imgH="444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4283921"/>
                        <a:ext cx="4618038" cy="966787"/>
                      </a:xfrm>
                      <a:prstGeom prst="rect">
                        <a:avLst/>
                      </a:prstGeom>
                      <a:solidFill>
                        <a:schemeClr val="accent2"/>
                      </a:solidFill>
                      <a:ln>
                        <a:noFill/>
                      </a:ln>
                      <a:effectLst/>
                      <a:extLst/>
                    </p:spPr>
                  </p:pic>
                </p:oleObj>
              </mc:Fallback>
            </mc:AlternateContent>
          </a:graphicData>
        </a:graphic>
      </p:graphicFrame>
      <p:graphicFrame>
        <p:nvGraphicFramePr>
          <p:cNvPr id="625677" name="Object 13"/>
          <p:cNvGraphicFramePr>
            <a:graphicFrameLocks noChangeAspect="1"/>
          </p:cNvGraphicFramePr>
          <p:nvPr>
            <p:extLst>
              <p:ext uri="{D42A27DB-BD31-4B8C-83A1-F6EECF244321}">
                <p14:modId xmlns:p14="http://schemas.microsoft.com/office/powerpoint/2010/main" val="1421387351"/>
              </p:ext>
            </p:extLst>
          </p:nvPr>
        </p:nvGraphicFramePr>
        <p:xfrm>
          <a:off x="6677025" y="4261343"/>
          <a:ext cx="2182813" cy="957263"/>
        </p:xfrm>
        <a:graphic>
          <a:graphicData uri="http://schemas.openxmlformats.org/presentationml/2006/ole">
            <mc:AlternateContent xmlns:mc="http://schemas.openxmlformats.org/markup-compatibility/2006">
              <mc:Choice xmlns:v="urn:schemas-microsoft-com:vml" Requires="v">
                <p:oleObj spid="_x0000_s11869" name="公式" r:id="rId9" imgW="1041400" imgH="457200" progId="Equation.3">
                  <p:embed/>
                </p:oleObj>
              </mc:Choice>
              <mc:Fallback>
                <p:oleObj name="公式" r:id="rId9" imgW="10414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7025" y="4261343"/>
                        <a:ext cx="2182813" cy="957263"/>
                      </a:xfrm>
                      <a:prstGeom prst="rect">
                        <a:avLst/>
                      </a:prstGeom>
                      <a:solidFill>
                        <a:schemeClr val="accent2"/>
                      </a:solidFill>
                      <a:ln>
                        <a:noFill/>
                      </a:ln>
                      <a:effectLst/>
                      <a:extLst/>
                    </p:spPr>
                  </p:pic>
                </p:oleObj>
              </mc:Fallback>
            </mc:AlternateContent>
          </a:graphicData>
        </a:graphic>
      </p:graphicFrame>
      <p:graphicFrame>
        <p:nvGraphicFramePr>
          <p:cNvPr id="625678" name="Object 14"/>
          <p:cNvGraphicFramePr>
            <a:graphicFrameLocks noChangeAspect="1"/>
          </p:cNvGraphicFramePr>
          <p:nvPr>
            <p:extLst>
              <p:ext uri="{D42A27DB-BD31-4B8C-83A1-F6EECF244321}">
                <p14:modId xmlns:p14="http://schemas.microsoft.com/office/powerpoint/2010/main" val="547797322"/>
              </p:ext>
            </p:extLst>
          </p:nvPr>
        </p:nvGraphicFramePr>
        <p:xfrm>
          <a:off x="2964654" y="5476081"/>
          <a:ext cx="4030663" cy="1108075"/>
        </p:xfrm>
        <a:graphic>
          <a:graphicData uri="http://schemas.openxmlformats.org/presentationml/2006/ole">
            <mc:AlternateContent xmlns:mc="http://schemas.openxmlformats.org/markup-compatibility/2006">
              <mc:Choice xmlns:v="urn:schemas-microsoft-com:vml" Requires="v">
                <p:oleObj spid="_x0000_s11870" name="公式" r:id="rId11" imgW="1663700" imgH="457200" progId="Equation.3">
                  <p:embed/>
                </p:oleObj>
              </mc:Choice>
              <mc:Fallback>
                <p:oleObj name="公式" r:id="rId11" imgW="16637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4654" y="5476081"/>
                        <a:ext cx="4030663" cy="1108075"/>
                      </a:xfrm>
                      <a:prstGeom prst="rect">
                        <a:avLst/>
                      </a:prstGeom>
                      <a:solidFill>
                        <a:schemeClr val="accent2"/>
                      </a:solidFill>
                      <a:ln w="28575">
                        <a:solidFill>
                          <a:srgbClr val="FF0000"/>
                        </a:solidFill>
                        <a:miter lim="800000"/>
                        <a:headEnd/>
                        <a:tailEnd/>
                      </a:ln>
                      <a:effectLst/>
                      <a:extLst/>
                    </p:spPr>
                  </p:pic>
                </p:oleObj>
              </mc:Fallback>
            </mc:AlternateContent>
          </a:graphicData>
        </a:graphic>
      </p:graphicFrame>
      <p:sp>
        <p:nvSpPr>
          <p:cNvPr id="625679" name="Text Box 15"/>
          <p:cNvSpPr txBox="1">
            <a:spLocks noChangeArrowheads="1"/>
          </p:cNvSpPr>
          <p:nvPr/>
        </p:nvSpPr>
        <p:spPr bwMode="auto">
          <a:xfrm>
            <a:off x="884238" y="5511007"/>
            <a:ext cx="2370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速率方程为：</a:t>
            </a:r>
          </a:p>
        </p:txBody>
      </p:sp>
      <p:sp>
        <p:nvSpPr>
          <p:cNvPr id="3" name="矩形 2"/>
          <p:cNvSpPr/>
          <p:nvPr/>
        </p:nvSpPr>
        <p:spPr>
          <a:xfrm>
            <a:off x="678110" y="3645024"/>
            <a:ext cx="6990234" cy="490519"/>
          </a:xfrm>
          <a:prstGeom prst="rect">
            <a:avLst/>
          </a:prstGeom>
        </p:spPr>
        <p:txBody>
          <a:bodyPr wrap="square">
            <a:spAutoFit/>
          </a:bodyPr>
          <a:lstStyle/>
          <a:p>
            <a:pPr>
              <a:lnSpc>
                <a:spcPct val="125000"/>
              </a:lnSpc>
              <a:buFont typeface="Wingdings" pitchFamily="2" charset="2"/>
              <a:buNone/>
            </a:pPr>
            <a:r>
              <a:rPr lang="zh-CN" altLang="en-US" sz="2400" b="1" dirty="0">
                <a:solidFill>
                  <a:srgbClr val="C00000"/>
                </a:solidFill>
                <a:latin typeface="仿宋" panose="02010609060101010101" pitchFamily="49" charset="-122"/>
                <a:ea typeface="仿宋" panose="02010609060101010101" pitchFamily="49" charset="-122"/>
              </a:rPr>
              <a:t>初级过程：</a:t>
            </a:r>
            <a:r>
              <a:rPr lang="en-US" altLang="zh-CN" sz="2400" b="1" dirty="0" smtClean="0">
                <a:solidFill>
                  <a:srgbClr val="C00000"/>
                </a:solidFill>
                <a:latin typeface="仿宋" panose="02010609060101010101" pitchFamily="49" charset="-122"/>
                <a:ea typeface="仿宋" panose="02010609060101010101" pitchFamily="49" charset="-122"/>
              </a:rPr>
              <a:t>v=</a:t>
            </a:r>
            <a:r>
              <a:rPr lang="en-US" altLang="zh-CN" sz="2400" b="1" dirty="0" err="1" smtClean="0">
                <a:solidFill>
                  <a:srgbClr val="C00000"/>
                </a:solidFill>
                <a:latin typeface="仿宋" panose="02010609060101010101" pitchFamily="49" charset="-122"/>
                <a:ea typeface="仿宋" panose="02010609060101010101" pitchFamily="49" charset="-122"/>
              </a:rPr>
              <a:t>kI</a:t>
            </a:r>
            <a:r>
              <a:rPr lang="en-US" altLang="zh-CN" sz="2400" b="1" baseline="-25000" dirty="0" err="1" smtClean="0">
                <a:solidFill>
                  <a:srgbClr val="C00000"/>
                </a:solidFill>
                <a:latin typeface="仿宋" panose="02010609060101010101" pitchFamily="49" charset="-122"/>
                <a:ea typeface="仿宋" panose="02010609060101010101" pitchFamily="49" charset="-122"/>
              </a:rPr>
              <a:t>a</a:t>
            </a:r>
            <a:r>
              <a:rPr lang="en-US" altLang="zh-CN" sz="2400" b="1" baseline="-25000" dirty="0" smtClean="0">
                <a:solidFill>
                  <a:srgbClr val="C00000"/>
                </a:solidFill>
                <a:latin typeface="仿宋" panose="02010609060101010101" pitchFamily="49" charset="-122"/>
                <a:ea typeface="仿宋" panose="02010609060101010101" pitchFamily="49" charset="-122"/>
              </a:rPr>
              <a:t> </a:t>
            </a:r>
            <a:r>
              <a:rPr lang="en-US" altLang="zh-CN" sz="2400" b="1" dirty="0" smtClean="0">
                <a:solidFill>
                  <a:srgbClr val="C00000"/>
                </a:solidFill>
                <a:latin typeface="仿宋" panose="02010609060101010101" pitchFamily="49" charset="-122"/>
                <a:ea typeface="仿宋" panose="02010609060101010101" pitchFamily="49" charset="-122"/>
              </a:rPr>
              <a:t>  </a:t>
            </a:r>
            <a:r>
              <a:rPr lang="zh-CN" altLang="en-US" sz="2400" b="1" dirty="0" smtClean="0">
                <a:solidFill>
                  <a:srgbClr val="C00000"/>
                </a:solidFill>
                <a:latin typeface="仿宋" panose="02010609060101010101" pitchFamily="49" charset="-122"/>
                <a:ea typeface="仿宋" panose="02010609060101010101" pitchFamily="49" charset="-122"/>
              </a:rPr>
              <a:t>次级过程</a:t>
            </a:r>
            <a:r>
              <a:rPr lang="zh-CN" altLang="en-US" sz="2400" b="1" dirty="0">
                <a:solidFill>
                  <a:srgbClr val="C00000"/>
                </a:solidFill>
                <a:latin typeface="仿宋" panose="02010609060101010101" pitchFamily="49" charset="-122"/>
                <a:ea typeface="仿宋" panose="02010609060101010101" pitchFamily="49" charset="-122"/>
              </a:rPr>
              <a:t>：符合质量作用定律</a:t>
            </a:r>
            <a:endParaRPr lang="en-US" altLang="zh-CN" sz="2400" b="1" dirty="0">
              <a:solidFill>
                <a:srgbClr val="C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17259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5674"/>
                                        </p:tgtEl>
                                        <p:attrNameLst>
                                          <p:attrName>style.visibility</p:attrName>
                                        </p:attrNameLst>
                                      </p:cBhvr>
                                      <p:to>
                                        <p:strVal val="visible"/>
                                      </p:to>
                                    </p:set>
                                    <p:anim calcmode="lin" valueType="num">
                                      <p:cBhvr additive="base">
                                        <p:cTn id="13" dur="500" fill="hold"/>
                                        <p:tgtEl>
                                          <p:spTgt spid="625674"/>
                                        </p:tgtEl>
                                        <p:attrNameLst>
                                          <p:attrName>ppt_x</p:attrName>
                                        </p:attrNameLst>
                                      </p:cBhvr>
                                      <p:tavLst>
                                        <p:tav tm="0">
                                          <p:val>
                                            <p:strVal val="#ppt_x"/>
                                          </p:val>
                                        </p:tav>
                                        <p:tav tm="100000">
                                          <p:val>
                                            <p:strVal val="#ppt_x"/>
                                          </p:val>
                                        </p:tav>
                                      </p:tavLst>
                                    </p:anim>
                                    <p:anim calcmode="lin" valueType="num">
                                      <p:cBhvr additive="base">
                                        <p:cTn id="14" dur="500" fill="hold"/>
                                        <p:tgtEl>
                                          <p:spTgt spid="62567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25673"/>
                                        </p:tgtEl>
                                        <p:attrNameLst>
                                          <p:attrName>style.visibility</p:attrName>
                                        </p:attrNameLst>
                                      </p:cBhvr>
                                      <p:to>
                                        <p:strVal val="visible"/>
                                      </p:to>
                                    </p:set>
                                    <p:anim calcmode="lin" valueType="num">
                                      <p:cBhvr additive="base">
                                        <p:cTn id="17" dur="500" fill="hold"/>
                                        <p:tgtEl>
                                          <p:spTgt spid="625673"/>
                                        </p:tgtEl>
                                        <p:attrNameLst>
                                          <p:attrName>ppt_x</p:attrName>
                                        </p:attrNameLst>
                                      </p:cBhvr>
                                      <p:tavLst>
                                        <p:tav tm="0">
                                          <p:val>
                                            <p:strVal val="#ppt_x"/>
                                          </p:val>
                                        </p:tav>
                                        <p:tav tm="100000">
                                          <p:val>
                                            <p:strVal val="#ppt_x"/>
                                          </p:val>
                                        </p:tav>
                                      </p:tavLst>
                                    </p:anim>
                                    <p:anim calcmode="lin" valueType="num">
                                      <p:cBhvr additive="base">
                                        <p:cTn id="18" dur="500" fill="hold"/>
                                        <p:tgtEl>
                                          <p:spTgt spid="62567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25675"/>
                                        </p:tgtEl>
                                        <p:attrNameLst>
                                          <p:attrName>style.visibility</p:attrName>
                                        </p:attrNameLst>
                                      </p:cBhvr>
                                      <p:to>
                                        <p:strVal val="visible"/>
                                      </p:to>
                                    </p:set>
                                    <p:anim calcmode="lin" valueType="num">
                                      <p:cBhvr additive="base">
                                        <p:cTn id="23" dur="500" fill="hold"/>
                                        <p:tgtEl>
                                          <p:spTgt spid="625675"/>
                                        </p:tgtEl>
                                        <p:attrNameLst>
                                          <p:attrName>ppt_x</p:attrName>
                                        </p:attrNameLst>
                                      </p:cBhvr>
                                      <p:tavLst>
                                        <p:tav tm="0">
                                          <p:val>
                                            <p:strVal val="0-#ppt_w/2"/>
                                          </p:val>
                                        </p:tav>
                                        <p:tav tm="100000">
                                          <p:val>
                                            <p:strVal val="#ppt_x"/>
                                          </p:val>
                                        </p:tav>
                                      </p:tavLst>
                                    </p:anim>
                                    <p:anim calcmode="lin" valueType="num">
                                      <p:cBhvr additive="base">
                                        <p:cTn id="24" dur="500" fill="hold"/>
                                        <p:tgtEl>
                                          <p:spTgt spid="625675"/>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625676"/>
                                        </p:tgtEl>
                                        <p:attrNameLst>
                                          <p:attrName>style.visibility</p:attrName>
                                        </p:attrNameLst>
                                      </p:cBhvr>
                                      <p:to>
                                        <p:strVal val="visible"/>
                                      </p:to>
                                    </p:set>
                                    <p:anim calcmode="lin" valueType="num">
                                      <p:cBhvr additive="base">
                                        <p:cTn id="27" dur="500" fill="hold"/>
                                        <p:tgtEl>
                                          <p:spTgt spid="625676"/>
                                        </p:tgtEl>
                                        <p:attrNameLst>
                                          <p:attrName>ppt_x</p:attrName>
                                        </p:attrNameLst>
                                      </p:cBhvr>
                                      <p:tavLst>
                                        <p:tav tm="0">
                                          <p:val>
                                            <p:strVal val="0-#ppt_w/2"/>
                                          </p:val>
                                        </p:tav>
                                        <p:tav tm="100000">
                                          <p:val>
                                            <p:strVal val="#ppt_x"/>
                                          </p:val>
                                        </p:tav>
                                      </p:tavLst>
                                    </p:anim>
                                    <p:anim calcmode="lin" valueType="num">
                                      <p:cBhvr additive="base">
                                        <p:cTn id="28" dur="500" fill="hold"/>
                                        <p:tgtEl>
                                          <p:spTgt spid="625676"/>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625677"/>
                                        </p:tgtEl>
                                        <p:attrNameLst>
                                          <p:attrName>style.visibility</p:attrName>
                                        </p:attrNameLst>
                                      </p:cBhvr>
                                      <p:to>
                                        <p:strVal val="visible"/>
                                      </p:to>
                                    </p:set>
                                    <p:anim calcmode="lin" valueType="num">
                                      <p:cBhvr additive="base">
                                        <p:cTn id="33" dur="500" fill="hold"/>
                                        <p:tgtEl>
                                          <p:spTgt spid="625677"/>
                                        </p:tgtEl>
                                        <p:attrNameLst>
                                          <p:attrName>ppt_x</p:attrName>
                                        </p:attrNameLst>
                                      </p:cBhvr>
                                      <p:tavLst>
                                        <p:tav tm="0">
                                          <p:val>
                                            <p:strVal val="1+#ppt_w/2"/>
                                          </p:val>
                                        </p:tav>
                                        <p:tav tm="100000">
                                          <p:val>
                                            <p:strVal val="#ppt_x"/>
                                          </p:val>
                                        </p:tav>
                                      </p:tavLst>
                                    </p:anim>
                                    <p:anim calcmode="lin" valueType="num">
                                      <p:cBhvr additive="base">
                                        <p:cTn id="34" dur="500" fill="hold"/>
                                        <p:tgtEl>
                                          <p:spTgt spid="62567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25679"/>
                                        </p:tgtEl>
                                        <p:attrNameLst>
                                          <p:attrName>style.visibility</p:attrName>
                                        </p:attrNameLst>
                                      </p:cBhvr>
                                      <p:to>
                                        <p:strVal val="visible"/>
                                      </p:to>
                                    </p:set>
                                    <p:anim calcmode="lin" valueType="num">
                                      <p:cBhvr additive="base">
                                        <p:cTn id="39" dur="500" fill="hold"/>
                                        <p:tgtEl>
                                          <p:spTgt spid="625679"/>
                                        </p:tgtEl>
                                        <p:attrNameLst>
                                          <p:attrName>ppt_x</p:attrName>
                                        </p:attrNameLst>
                                      </p:cBhvr>
                                      <p:tavLst>
                                        <p:tav tm="0">
                                          <p:val>
                                            <p:strVal val="#ppt_x"/>
                                          </p:val>
                                        </p:tav>
                                        <p:tav tm="100000">
                                          <p:val>
                                            <p:strVal val="#ppt_x"/>
                                          </p:val>
                                        </p:tav>
                                      </p:tavLst>
                                    </p:anim>
                                    <p:anim calcmode="lin" valueType="num">
                                      <p:cBhvr additive="base">
                                        <p:cTn id="40" dur="500" fill="hold"/>
                                        <p:tgtEl>
                                          <p:spTgt spid="62567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25678"/>
                                        </p:tgtEl>
                                        <p:attrNameLst>
                                          <p:attrName>style.visibility</p:attrName>
                                        </p:attrNameLst>
                                      </p:cBhvr>
                                      <p:to>
                                        <p:strVal val="visible"/>
                                      </p:to>
                                    </p:set>
                                    <p:anim calcmode="lin" valueType="num">
                                      <p:cBhvr additive="base">
                                        <p:cTn id="43" dur="500" fill="hold"/>
                                        <p:tgtEl>
                                          <p:spTgt spid="625678"/>
                                        </p:tgtEl>
                                        <p:attrNameLst>
                                          <p:attrName>ppt_x</p:attrName>
                                        </p:attrNameLst>
                                      </p:cBhvr>
                                      <p:tavLst>
                                        <p:tav tm="0">
                                          <p:val>
                                            <p:strVal val="#ppt_x"/>
                                          </p:val>
                                        </p:tav>
                                        <p:tav tm="100000">
                                          <p:val>
                                            <p:strVal val="#ppt_x"/>
                                          </p:val>
                                        </p:tav>
                                      </p:tavLst>
                                    </p:anim>
                                    <p:anim calcmode="lin" valueType="num">
                                      <p:cBhvr additive="base">
                                        <p:cTn id="44" dur="500" fill="hold"/>
                                        <p:tgtEl>
                                          <p:spTgt spid="625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74" grpId="0"/>
      <p:bldP spid="625675" grpId="0"/>
      <p:bldP spid="62567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76250" y="801440"/>
            <a:ext cx="65440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四</a:t>
            </a:r>
            <a:r>
              <a:rPr lang="zh-CN" altLang="en-US" sz="2800" dirty="0" smtClean="0">
                <a:solidFill>
                  <a:schemeClr val="tx2"/>
                </a:solidFill>
                <a:latin typeface="Times New Roman" pitchFamily="18" charset="0"/>
                <a:ea typeface="黑体" pitchFamily="49" charset="-122"/>
              </a:rPr>
              <a:t>、光化学反应与热反应的的主要区别</a:t>
            </a:r>
            <a:endParaRPr lang="zh-CN" altLang="en-US" sz="2800" dirty="0">
              <a:solidFill>
                <a:schemeClr val="tx2"/>
              </a:solidFill>
              <a:latin typeface="Times New Roman" pitchFamily="18" charset="0"/>
              <a:ea typeface="黑体" pitchFamily="49" charset="-122"/>
            </a:endParaRPr>
          </a:p>
        </p:txBody>
      </p:sp>
      <p:sp>
        <p:nvSpPr>
          <p:cNvPr id="3" name="Rectangle 7"/>
          <p:cNvSpPr>
            <a:spLocks noChangeArrowheads="1"/>
          </p:cNvSpPr>
          <p:nvPr/>
        </p:nvSpPr>
        <p:spPr bwMode="auto">
          <a:xfrm>
            <a:off x="500943" y="1628800"/>
            <a:ext cx="83623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en-US" altLang="zh-CN" sz="2400" dirty="0">
                <a:solidFill>
                  <a:schemeClr val="tx2"/>
                </a:solidFill>
                <a:latin typeface="Times New Roman" pitchFamily="18" charset="0"/>
                <a:ea typeface="黑体" pitchFamily="49" charset="-122"/>
              </a:rPr>
              <a:t>1</a:t>
            </a:r>
            <a:r>
              <a:rPr lang="zh-CN" altLang="en-US" sz="2400" dirty="0" smtClean="0">
                <a:solidFill>
                  <a:schemeClr val="tx2"/>
                </a:solidFill>
                <a:latin typeface="Times New Roman" pitchFamily="18" charset="0"/>
                <a:ea typeface="黑体" pitchFamily="49" charset="-122"/>
              </a:rPr>
              <a:t>、在热反应中，反应物分子靠互相碰撞获得克服能垒的活化能，光化学反应中，分子靠吸收外来光能后激发而克服能垒</a:t>
            </a:r>
            <a:endParaRPr lang="zh-CN" altLang="en-US" sz="2400" dirty="0">
              <a:solidFill>
                <a:schemeClr val="tx2"/>
              </a:solidFill>
              <a:latin typeface="Times New Roman" pitchFamily="18" charset="0"/>
              <a:ea typeface="黑体" pitchFamily="49" charset="-122"/>
            </a:endParaRPr>
          </a:p>
        </p:txBody>
      </p:sp>
      <p:sp>
        <p:nvSpPr>
          <p:cNvPr id="4" name="Rectangle 7"/>
          <p:cNvSpPr>
            <a:spLocks noChangeArrowheads="1"/>
          </p:cNvSpPr>
          <p:nvPr/>
        </p:nvSpPr>
        <p:spPr bwMode="auto">
          <a:xfrm>
            <a:off x="500943" y="2564904"/>
            <a:ext cx="80561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en-US" altLang="zh-CN" sz="2400" dirty="0">
                <a:solidFill>
                  <a:schemeClr val="tx2"/>
                </a:solidFill>
                <a:latin typeface="Times New Roman" pitchFamily="18" charset="0"/>
                <a:ea typeface="黑体" pitchFamily="49" charset="-122"/>
              </a:rPr>
              <a:t>2</a:t>
            </a:r>
            <a:r>
              <a:rPr lang="zh-CN" altLang="en-US" sz="2400" dirty="0" smtClean="0">
                <a:solidFill>
                  <a:schemeClr val="tx2"/>
                </a:solidFill>
                <a:latin typeface="Times New Roman" pitchFamily="18" charset="0"/>
                <a:ea typeface="黑体" pitchFamily="49" charset="-122"/>
              </a:rPr>
              <a:t>、在热反应中，等温，等压下，</a:t>
            </a:r>
            <a:r>
              <a:rPr kumimoji="1" lang="zh-CN" altLang="zh-CN" sz="2400" dirty="0">
                <a:solidFill>
                  <a:srgbClr val="0000FF"/>
                </a:solidFill>
                <a:latin typeface="Times New Roman" pitchFamily="18" charset="0"/>
                <a:sym typeface="Symbol" pitchFamily="18" charset="2"/>
              </a:rPr>
              <a:t> </a:t>
            </a:r>
            <a:r>
              <a:rPr kumimoji="1" lang="zh-CN" altLang="zh-CN" sz="2400" dirty="0">
                <a:solidFill>
                  <a:srgbClr val="002060"/>
                </a:solidFill>
                <a:latin typeface="Times New Roman" pitchFamily="18" charset="0"/>
                <a:sym typeface="Symbol" pitchFamily="18" charset="2"/>
              </a:rPr>
              <a:t></a:t>
            </a:r>
            <a:r>
              <a:rPr kumimoji="1" lang="en-US" altLang="zh-CN" sz="2400" i="1" dirty="0" smtClean="0">
                <a:solidFill>
                  <a:srgbClr val="002060"/>
                </a:solidFill>
                <a:latin typeface="Times New Roman" pitchFamily="18" charset="0"/>
                <a:sym typeface="Wingdings" pitchFamily="2" charset="2"/>
              </a:rPr>
              <a:t>G</a:t>
            </a:r>
            <a:r>
              <a:rPr kumimoji="1" lang="en-US" altLang="zh-CN" sz="2400" dirty="0" smtClean="0">
                <a:solidFill>
                  <a:srgbClr val="002060"/>
                </a:solidFill>
                <a:latin typeface="Times New Roman" pitchFamily="18" charset="0"/>
                <a:sym typeface="Wingdings" pitchFamily="2" charset="2"/>
              </a:rPr>
              <a:t>&lt;0.</a:t>
            </a:r>
            <a:r>
              <a:rPr kumimoji="1" lang="zh-CN" altLang="en-US" sz="2400" dirty="0" smtClean="0">
                <a:solidFill>
                  <a:srgbClr val="002060"/>
                </a:solidFill>
                <a:latin typeface="Times New Roman" pitchFamily="18" charset="0"/>
                <a:sym typeface="Wingdings" pitchFamily="2" charset="2"/>
              </a:rPr>
              <a:t>在</a:t>
            </a:r>
            <a:r>
              <a:rPr lang="zh-CN" altLang="en-US" sz="2400" dirty="0" smtClean="0">
                <a:solidFill>
                  <a:schemeClr val="tx2"/>
                </a:solidFill>
                <a:latin typeface="Times New Roman" pitchFamily="18" charset="0"/>
                <a:ea typeface="黑体" pitchFamily="49" charset="-122"/>
              </a:rPr>
              <a:t>光化学反应中，</a:t>
            </a:r>
            <a:r>
              <a:rPr kumimoji="1" lang="zh-CN" altLang="zh-CN" sz="2400" dirty="0">
                <a:solidFill>
                  <a:srgbClr val="0000FF"/>
                </a:solidFill>
                <a:latin typeface="Times New Roman" pitchFamily="18" charset="0"/>
                <a:sym typeface="Symbol" pitchFamily="18" charset="2"/>
              </a:rPr>
              <a:t> </a:t>
            </a:r>
            <a:r>
              <a:rPr kumimoji="1" lang="zh-CN" altLang="en-US" sz="2400" dirty="0" smtClean="0">
                <a:solidFill>
                  <a:srgbClr val="002060"/>
                </a:solidFill>
                <a:latin typeface="Times New Roman" pitchFamily="18" charset="0"/>
                <a:sym typeface="Symbol" pitchFamily="18" charset="2"/>
              </a:rPr>
              <a:t>可以</a:t>
            </a:r>
            <a:r>
              <a:rPr kumimoji="1" lang="zh-CN" altLang="zh-CN" sz="2400" dirty="0" smtClean="0">
                <a:solidFill>
                  <a:srgbClr val="002060"/>
                </a:solidFill>
                <a:latin typeface="Times New Roman" pitchFamily="18" charset="0"/>
                <a:sym typeface="Symbol" pitchFamily="18" charset="2"/>
              </a:rPr>
              <a:t></a:t>
            </a:r>
            <a:r>
              <a:rPr kumimoji="1" lang="en-US" altLang="zh-CN" sz="2400" i="1" dirty="0" smtClean="0">
                <a:solidFill>
                  <a:srgbClr val="002060"/>
                </a:solidFill>
                <a:latin typeface="Times New Roman" pitchFamily="18" charset="0"/>
                <a:sym typeface="Wingdings" pitchFamily="2" charset="2"/>
              </a:rPr>
              <a:t>G</a:t>
            </a:r>
            <a:r>
              <a:rPr kumimoji="1" lang="en-US" altLang="zh-CN" sz="2400" dirty="0" smtClean="0">
                <a:solidFill>
                  <a:srgbClr val="002060"/>
                </a:solidFill>
                <a:latin typeface="Times New Roman" pitchFamily="18" charset="0"/>
                <a:sym typeface="Wingdings" pitchFamily="2" charset="2"/>
              </a:rPr>
              <a:t>&lt;0</a:t>
            </a:r>
            <a:r>
              <a:rPr kumimoji="1" lang="zh-CN" altLang="en-US" sz="2400" dirty="0" smtClean="0">
                <a:solidFill>
                  <a:srgbClr val="002060"/>
                </a:solidFill>
                <a:latin typeface="Times New Roman" pitchFamily="18" charset="0"/>
                <a:sym typeface="Wingdings" pitchFamily="2" charset="2"/>
              </a:rPr>
              <a:t>也可以</a:t>
            </a:r>
            <a:r>
              <a:rPr kumimoji="1" lang="zh-CN" altLang="zh-CN" sz="2400" dirty="0">
                <a:solidFill>
                  <a:srgbClr val="002060"/>
                </a:solidFill>
                <a:latin typeface="Times New Roman" pitchFamily="18" charset="0"/>
                <a:sym typeface="Symbol" pitchFamily="18" charset="2"/>
              </a:rPr>
              <a:t></a:t>
            </a:r>
            <a:r>
              <a:rPr kumimoji="1" lang="en-US" altLang="zh-CN" sz="2400" i="1" dirty="0" smtClean="0">
                <a:solidFill>
                  <a:srgbClr val="002060"/>
                </a:solidFill>
                <a:latin typeface="Times New Roman" pitchFamily="18" charset="0"/>
                <a:sym typeface="Wingdings" pitchFamily="2" charset="2"/>
              </a:rPr>
              <a:t>G</a:t>
            </a:r>
            <a:r>
              <a:rPr lang="en-US" altLang="zh-CN" sz="2400" dirty="0">
                <a:solidFill>
                  <a:srgbClr val="002060"/>
                </a:solidFill>
                <a:latin typeface="Times New Roman" pitchFamily="18" charset="0"/>
                <a:sym typeface="Symbol" pitchFamily="18" charset="2"/>
              </a:rPr>
              <a:t>&gt;</a:t>
            </a:r>
            <a:r>
              <a:rPr kumimoji="1" lang="en-US" altLang="zh-CN" sz="2400" dirty="0" smtClean="0">
                <a:solidFill>
                  <a:srgbClr val="002060"/>
                </a:solidFill>
                <a:latin typeface="Times New Roman" pitchFamily="18" charset="0"/>
                <a:sym typeface="Wingdings" pitchFamily="2" charset="2"/>
              </a:rPr>
              <a:t>0</a:t>
            </a:r>
            <a:endParaRPr lang="zh-CN" altLang="en-US" sz="2400" dirty="0">
              <a:solidFill>
                <a:srgbClr val="002060"/>
              </a:solidFill>
              <a:latin typeface="Times New Roman" pitchFamily="18" charset="0"/>
              <a:ea typeface="黑体" pitchFamily="49" charset="-122"/>
            </a:endParaRPr>
          </a:p>
        </p:txBody>
      </p:sp>
      <p:sp>
        <p:nvSpPr>
          <p:cNvPr id="5" name="Rectangle 7"/>
          <p:cNvSpPr>
            <a:spLocks noChangeArrowheads="1"/>
          </p:cNvSpPr>
          <p:nvPr/>
        </p:nvSpPr>
        <p:spPr bwMode="auto">
          <a:xfrm>
            <a:off x="654047" y="3339952"/>
            <a:ext cx="805619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en-US" altLang="zh-CN" sz="2800" dirty="0">
                <a:solidFill>
                  <a:schemeClr val="tx2"/>
                </a:solidFill>
                <a:latin typeface="Times New Roman" pitchFamily="18" charset="0"/>
                <a:ea typeface="黑体" pitchFamily="49" charset="-122"/>
              </a:rPr>
              <a:t>3</a:t>
            </a:r>
            <a:r>
              <a:rPr lang="zh-CN" altLang="en-US" sz="2800" dirty="0" smtClean="0">
                <a:solidFill>
                  <a:schemeClr val="tx2"/>
                </a:solidFill>
                <a:latin typeface="Times New Roman" pitchFamily="18" charset="0"/>
                <a:ea typeface="黑体" pitchFamily="49" charset="-122"/>
              </a:rPr>
              <a:t>、</a:t>
            </a:r>
            <a:r>
              <a:rPr lang="zh-CN" altLang="en-US" sz="2400" dirty="0" smtClean="0">
                <a:solidFill>
                  <a:schemeClr val="tx2"/>
                </a:solidFill>
                <a:latin typeface="Times New Roman" pitchFamily="18" charset="0"/>
                <a:ea typeface="黑体" pitchFamily="49" charset="-122"/>
              </a:rPr>
              <a:t>热反应的反应速率受温度的影响比较明显。光化学反应中，分子吸收光子激发的过程，其速率与温度无关，而激发后的反应步骤中活化能较低。因此，一般说光化学反应速率受温度影响较小</a:t>
            </a:r>
            <a:endParaRPr lang="zh-CN" altLang="en-US" sz="2400" dirty="0">
              <a:solidFill>
                <a:schemeClr val="tx2"/>
              </a:solidFill>
              <a:latin typeface="Times New Roman" pitchFamily="18" charset="0"/>
              <a:ea typeface="黑体" pitchFamily="49" charset="-122"/>
            </a:endParaRPr>
          </a:p>
        </p:txBody>
      </p:sp>
      <p:sp>
        <p:nvSpPr>
          <p:cNvPr id="6" name="Rectangle 7"/>
          <p:cNvSpPr>
            <a:spLocks noChangeArrowheads="1"/>
          </p:cNvSpPr>
          <p:nvPr/>
        </p:nvSpPr>
        <p:spPr bwMode="auto">
          <a:xfrm>
            <a:off x="654047" y="4959584"/>
            <a:ext cx="805619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en-US" altLang="zh-CN" sz="2400" dirty="0">
                <a:solidFill>
                  <a:schemeClr val="tx2"/>
                </a:solidFill>
                <a:latin typeface="Times New Roman" pitchFamily="18" charset="0"/>
                <a:ea typeface="黑体" pitchFamily="49" charset="-122"/>
              </a:rPr>
              <a:t>4</a:t>
            </a:r>
            <a:r>
              <a:rPr lang="zh-CN" altLang="en-US" sz="2400" dirty="0" smtClean="0">
                <a:solidFill>
                  <a:schemeClr val="tx2"/>
                </a:solidFill>
                <a:latin typeface="Times New Roman" pitchFamily="18" charset="0"/>
                <a:ea typeface="黑体" pitchFamily="49" charset="-122"/>
              </a:rPr>
              <a:t>、对即可以按热反应方式进行，又可按光化学反应进行的，热反应平衡常数及平衡组成与光化学反应的不同。对光反应不存在</a:t>
            </a:r>
            <a:endParaRPr lang="zh-CN" altLang="en-US" sz="2400" dirty="0">
              <a:solidFill>
                <a:schemeClr val="tx2"/>
              </a:solidFill>
              <a:latin typeface="Times New Roman" pitchFamily="18" charset="0"/>
              <a:ea typeface="黑体"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038278469"/>
              </p:ext>
            </p:extLst>
          </p:nvPr>
        </p:nvGraphicFramePr>
        <p:xfrm>
          <a:off x="2267744" y="5805264"/>
          <a:ext cx="2011530" cy="494606"/>
        </p:xfrm>
        <a:graphic>
          <a:graphicData uri="http://schemas.openxmlformats.org/presentationml/2006/ole">
            <mc:AlternateContent xmlns:mc="http://schemas.openxmlformats.org/markup-compatibility/2006">
              <mc:Choice xmlns:v="urn:schemas-microsoft-com:vml" Requires="v">
                <p:oleObj spid="_x0000_s35863" name="Equation" r:id="rId3" imgW="1345616" imgH="317362" progId="Equation.DSMT4">
                  <p:embed/>
                </p:oleObj>
              </mc:Choice>
              <mc:Fallback>
                <p:oleObj name="Equation" r:id="rId3" imgW="1345616" imgH="317362"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5805264"/>
                        <a:ext cx="2011530" cy="494606"/>
                      </a:xfrm>
                      <a:prstGeom prst="rect">
                        <a:avLst/>
                      </a:prstGeom>
                      <a:solidFill>
                        <a:srgbClr val="CCFFFF"/>
                      </a:solidFill>
                      <a:ln w="9525">
                        <a:solidFill>
                          <a:srgbClr val="FF0000"/>
                        </a:solidFill>
                        <a:miter lim="800000"/>
                        <a:headEnd/>
                        <a:tailEnd/>
                      </a:ln>
                      <a:effectLst/>
                    </p:spPr>
                  </p:pic>
                </p:oleObj>
              </mc:Fallback>
            </mc:AlternateContent>
          </a:graphicData>
        </a:graphic>
      </p:graphicFrame>
    </p:spTree>
    <p:extLst>
      <p:ext uri="{BB962C8B-B14F-4D97-AF65-F5344CB8AC3E}">
        <p14:creationId xmlns:p14="http://schemas.microsoft.com/office/powerpoint/2010/main" val="3568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404813" y="568325"/>
            <a:ext cx="7777162" cy="579438"/>
          </a:xfrm>
          <a:prstGeom prst="rect">
            <a:avLst/>
          </a:prstGeom>
          <a:solidFill>
            <a:schemeClr val="bg2"/>
          </a:solidFill>
          <a:ln>
            <a:noFill/>
          </a:ln>
          <a:effectLst>
            <a:outerShdw dist="107763" dir="8100000" algn="ctr" rotWithShape="0">
              <a:schemeClr val="bg2"/>
            </a:outerShdw>
          </a:effectLs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30000"/>
              </a:spcBef>
              <a:buClrTx/>
              <a:buSzTx/>
              <a:buFontTx/>
              <a:buNone/>
            </a:pPr>
            <a:r>
              <a:rPr lang="en-US" altLang="zh-CN">
                <a:solidFill>
                  <a:srgbClr val="000000"/>
                </a:solidFill>
                <a:latin typeface="Arial" pitchFamily="34" charset="0"/>
                <a:ea typeface="黑体" pitchFamily="49" charset="-122"/>
              </a:rPr>
              <a:t>§9-10  </a:t>
            </a:r>
            <a:r>
              <a:rPr lang="zh-CN" altLang="en-US">
                <a:solidFill>
                  <a:srgbClr val="000000"/>
                </a:solidFill>
                <a:latin typeface="Arial" pitchFamily="34" charset="0"/>
                <a:ea typeface="黑体" pitchFamily="49" charset="-122"/>
              </a:rPr>
              <a:t>催化反应</a:t>
            </a:r>
          </a:p>
        </p:txBody>
      </p:sp>
      <p:sp>
        <p:nvSpPr>
          <p:cNvPr id="30723" name="Text Box 5"/>
          <p:cNvSpPr txBox="1">
            <a:spLocks noChangeArrowheads="1"/>
          </p:cNvSpPr>
          <p:nvPr/>
        </p:nvSpPr>
        <p:spPr bwMode="auto">
          <a:xfrm>
            <a:off x="1158875" y="1892300"/>
            <a:ext cx="73279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solidFill>
                  <a:schemeClr val="tx2"/>
                </a:solidFill>
                <a:latin typeface="Times New Roman" pitchFamily="18" charset="0"/>
                <a:ea typeface="黑体" pitchFamily="49" charset="-122"/>
              </a:rPr>
              <a:t>一、引言</a:t>
            </a:r>
          </a:p>
          <a:p>
            <a:pPr>
              <a:spcBef>
                <a:spcPct val="50000"/>
              </a:spcBef>
              <a:buClrTx/>
              <a:buSzTx/>
              <a:buFontTx/>
              <a:buNone/>
            </a:pPr>
            <a:r>
              <a:rPr lang="zh-CN" altLang="en-US" sz="2800">
                <a:solidFill>
                  <a:schemeClr val="tx2"/>
                </a:solidFill>
                <a:latin typeface="Times New Roman" pitchFamily="18" charset="0"/>
                <a:ea typeface="黑体" pitchFamily="49" charset="-122"/>
              </a:rPr>
              <a:t>二、催化反应的一般机理</a:t>
            </a:r>
          </a:p>
          <a:p>
            <a:pPr>
              <a:spcBef>
                <a:spcPct val="50000"/>
              </a:spcBef>
              <a:buClrTx/>
              <a:buSzTx/>
              <a:buFontTx/>
              <a:buNone/>
            </a:pPr>
            <a:r>
              <a:rPr lang="zh-CN" altLang="en-US" sz="2800">
                <a:solidFill>
                  <a:schemeClr val="tx2"/>
                </a:solidFill>
                <a:latin typeface="Times New Roman" pitchFamily="18" charset="0"/>
                <a:ea typeface="黑体" pitchFamily="49" charset="-122"/>
              </a:rPr>
              <a:t>三、多相催化反应</a:t>
            </a:r>
          </a:p>
        </p:txBody>
      </p:sp>
    </p:spTree>
    <p:extLst>
      <p:ext uri="{BB962C8B-B14F-4D97-AF65-F5344CB8AC3E}">
        <p14:creationId xmlns:p14="http://schemas.microsoft.com/office/powerpoint/2010/main" val="22086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6"/>
          <p:cNvSpPr txBox="1">
            <a:spLocks noChangeArrowheads="1"/>
          </p:cNvSpPr>
          <p:nvPr/>
        </p:nvSpPr>
        <p:spPr bwMode="auto">
          <a:xfrm>
            <a:off x="361950" y="292100"/>
            <a:ext cx="7777163" cy="579438"/>
          </a:xfrm>
          <a:prstGeom prst="rect">
            <a:avLst/>
          </a:prstGeom>
          <a:solidFill>
            <a:schemeClr val="accent4"/>
          </a:solidFill>
          <a:ln w="9525">
            <a:solidFill>
              <a:srgbClr val="000000"/>
            </a:solidFill>
            <a:miter lim="800000"/>
            <a:headEnd/>
            <a:tailEnd/>
          </a:ln>
          <a:effectLst>
            <a:outerShdw dist="107763" dir="8100000" algn="ctr" rotWithShape="0">
              <a:schemeClr val="bg2"/>
            </a:outerShdw>
          </a:effectLs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30000"/>
              </a:spcBef>
              <a:buClrTx/>
              <a:buSzTx/>
              <a:buFontTx/>
              <a:buNone/>
            </a:pPr>
            <a:r>
              <a:rPr lang="en-US" altLang="zh-CN">
                <a:solidFill>
                  <a:srgbClr val="000000"/>
                </a:solidFill>
                <a:latin typeface="Arial" pitchFamily="34" charset="0"/>
                <a:ea typeface="黑体" pitchFamily="49" charset="-122"/>
              </a:rPr>
              <a:t>§9-10  </a:t>
            </a:r>
            <a:r>
              <a:rPr lang="zh-CN" altLang="en-US">
                <a:solidFill>
                  <a:srgbClr val="000000"/>
                </a:solidFill>
                <a:latin typeface="Arial" pitchFamily="34" charset="0"/>
                <a:ea typeface="黑体" pitchFamily="49" charset="-122"/>
              </a:rPr>
              <a:t>催化反应</a:t>
            </a:r>
          </a:p>
        </p:txBody>
      </p:sp>
      <p:sp>
        <p:nvSpPr>
          <p:cNvPr id="31747" name="Rectangle 7"/>
          <p:cNvSpPr>
            <a:spLocks noChangeArrowheads="1"/>
          </p:cNvSpPr>
          <p:nvPr/>
        </p:nvSpPr>
        <p:spPr bwMode="auto">
          <a:xfrm>
            <a:off x="552450" y="1057275"/>
            <a:ext cx="1946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zh-CN" altLang="en-US" sz="2800" dirty="0">
                <a:solidFill>
                  <a:schemeClr val="tx2"/>
                </a:solidFill>
                <a:latin typeface="Times New Roman" pitchFamily="18" charset="0"/>
                <a:ea typeface="黑体" pitchFamily="49" charset="-122"/>
              </a:rPr>
              <a:t>一、引言</a:t>
            </a:r>
          </a:p>
        </p:txBody>
      </p:sp>
      <p:sp>
        <p:nvSpPr>
          <p:cNvPr id="45064" name="Rectangle 8"/>
          <p:cNvSpPr>
            <a:spLocks noChangeArrowheads="1"/>
          </p:cNvSpPr>
          <p:nvPr/>
        </p:nvSpPr>
        <p:spPr bwMode="auto">
          <a:xfrm>
            <a:off x="361950" y="1576388"/>
            <a:ext cx="867454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en-US" altLang="zh-CN" sz="2800" dirty="0">
                <a:latin typeface="Times New Roman" pitchFamily="18" charset="0"/>
                <a:ea typeface="黑体" pitchFamily="49" charset="-122"/>
              </a:rPr>
              <a:t>1</a:t>
            </a:r>
            <a:r>
              <a:rPr kumimoji="1" lang="zh-CN" altLang="en-US" sz="2800" dirty="0">
                <a:latin typeface="Times New Roman" pitchFamily="18" charset="0"/>
                <a:ea typeface="黑体" pitchFamily="49" charset="-122"/>
              </a:rPr>
              <a:t>、催化剂</a:t>
            </a:r>
            <a:r>
              <a:rPr kumimoji="1" lang="zh-CN" altLang="en-US" sz="2800" dirty="0" smtClean="0">
                <a:latin typeface="Times New Roman" pitchFamily="18" charset="0"/>
                <a:ea typeface="黑体" pitchFamily="49" charset="-122"/>
              </a:rPr>
              <a:t>：</a:t>
            </a:r>
            <a:r>
              <a:rPr kumimoji="1" lang="zh-CN" altLang="en-US" sz="2800" dirty="0" smtClean="0">
                <a:solidFill>
                  <a:schemeClr val="tx2"/>
                </a:solidFill>
                <a:latin typeface="Times New Roman" pitchFamily="18" charset="0"/>
                <a:ea typeface="黑体" pitchFamily="49" charset="-122"/>
              </a:rPr>
              <a:t>加入</a:t>
            </a:r>
            <a:r>
              <a:rPr kumimoji="1" lang="zh-CN" altLang="en-US" sz="2800" dirty="0">
                <a:solidFill>
                  <a:schemeClr val="tx2"/>
                </a:solidFill>
                <a:latin typeface="Times New Roman" pitchFamily="18" charset="0"/>
                <a:ea typeface="黑体" pitchFamily="49" charset="-122"/>
              </a:rPr>
              <a:t>少量就能</a:t>
            </a:r>
            <a:r>
              <a:rPr kumimoji="1" lang="zh-CN" altLang="en-US" sz="2800" dirty="0" smtClean="0">
                <a:solidFill>
                  <a:schemeClr val="tx2"/>
                </a:solidFill>
                <a:latin typeface="Times New Roman" pitchFamily="18" charset="0"/>
                <a:ea typeface="黑体" pitchFamily="49" charset="-122"/>
              </a:rPr>
              <a:t>显著提高反应速率</a:t>
            </a:r>
            <a:r>
              <a:rPr kumimoji="1" lang="zh-CN" altLang="en-US" sz="2800" dirty="0">
                <a:solidFill>
                  <a:schemeClr val="tx2"/>
                </a:solidFill>
                <a:latin typeface="Times New Roman" pitchFamily="18" charset="0"/>
                <a:ea typeface="黑体" pitchFamily="49" charset="-122"/>
              </a:rPr>
              <a:t>，本身</a:t>
            </a:r>
            <a:r>
              <a:rPr kumimoji="1" lang="zh-CN" altLang="en-US" sz="2800" dirty="0" smtClean="0">
                <a:solidFill>
                  <a:schemeClr val="tx2"/>
                </a:solidFill>
                <a:latin typeface="Times New Roman" pitchFamily="18" charset="0"/>
                <a:ea typeface="黑体" pitchFamily="49" charset="-122"/>
              </a:rPr>
              <a:t>化学性质</a:t>
            </a:r>
            <a:r>
              <a:rPr kumimoji="1" lang="zh-CN" altLang="en-US" sz="2800" dirty="0">
                <a:solidFill>
                  <a:schemeClr val="tx2"/>
                </a:solidFill>
                <a:latin typeface="Times New Roman" pitchFamily="18" charset="0"/>
                <a:ea typeface="黑体" pitchFamily="49" charset="-122"/>
              </a:rPr>
              <a:t>和数量在反应前后并不改变的物质</a:t>
            </a:r>
            <a:r>
              <a:rPr kumimoji="1" lang="zh-CN" altLang="en-US" sz="2800" dirty="0">
                <a:latin typeface="Times New Roman" pitchFamily="18" charset="0"/>
                <a:ea typeface="黑体" pitchFamily="49" charset="-122"/>
              </a:rPr>
              <a:t> </a:t>
            </a:r>
            <a:r>
              <a:rPr kumimoji="1" lang="zh-CN" altLang="en-US" sz="2800" dirty="0" smtClean="0">
                <a:latin typeface="Times New Roman" pitchFamily="18" charset="0"/>
                <a:ea typeface="黑体" pitchFamily="49" charset="-122"/>
              </a:rPr>
              <a:t>叫催化剂。</a:t>
            </a:r>
            <a:endParaRPr kumimoji="1" lang="en-US" altLang="zh-CN" sz="2800" dirty="0" smtClean="0">
              <a:latin typeface="Times New Roman" pitchFamily="18" charset="0"/>
              <a:ea typeface="黑体" pitchFamily="49" charset="-122"/>
            </a:endParaRPr>
          </a:p>
          <a:p>
            <a:pPr>
              <a:spcBef>
                <a:spcPct val="0"/>
              </a:spcBef>
              <a:buClrTx/>
              <a:buSzTx/>
              <a:buFontTx/>
              <a:buNone/>
            </a:pPr>
            <a:r>
              <a:rPr kumimoji="1" lang="en-US" altLang="zh-CN" sz="2800" dirty="0">
                <a:latin typeface="Times New Roman" pitchFamily="18" charset="0"/>
                <a:ea typeface="黑体" pitchFamily="49" charset="-122"/>
              </a:rPr>
              <a:t> </a:t>
            </a:r>
            <a:r>
              <a:rPr kumimoji="1" lang="en-US" altLang="zh-CN" sz="2800" dirty="0" smtClean="0">
                <a:latin typeface="Times New Roman" pitchFamily="18" charset="0"/>
                <a:ea typeface="黑体" pitchFamily="49" charset="-122"/>
              </a:rPr>
              <a:t>      </a:t>
            </a:r>
            <a:r>
              <a:rPr kumimoji="1" lang="zh-CN" altLang="en-US" sz="2800" dirty="0" smtClean="0">
                <a:latin typeface="Times New Roman" pitchFamily="18" charset="0"/>
                <a:ea typeface="黑体" pitchFamily="49" charset="-122"/>
              </a:rPr>
              <a:t>阻化剂：能降低反应速率的物质称为</a:t>
            </a:r>
            <a:r>
              <a:rPr kumimoji="1" lang="zh-CN" altLang="en-US" sz="2800" dirty="0">
                <a:latin typeface="Times New Roman" pitchFamily="18" charset="0"/>
                <a:ea typeface="黑体" pitchFamily="49" charset="-122"/>
              </a:rPr>
              <a:t>阻化剂</a:t>
            </a:r>
          </a:p>
        </p:txBody>
      </p:sp>
      <p:sp>
        <p:nvSpPr>
          <p:cNvPr id="45065" name="Rectangle 9"/>
          <p:cNvSpPr>
            <a:spLocks noChangeArrowheads="1"/>
          </p:cNvSpPr>
          <p:nvPr/>
        </p:nvSpPr>
        <p:spPr bwMode="auto">
          <a:xfrm>
            <a:off x="397954" y="2961383"/>
            <a:ext cx="860253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en-US" altLang="zh-CN" sz="2800" dirty="0">
                <a:latin typeface="Times New Roman" pitchFamily="18" charset="0"/>
                <a:ea typeface="黑体" pitchFamily="49" charset="-122"/>
              </a:rPr>
              <a:t>2</a:t>
            </a:r>
            <a:r>
              <a:rPr kumimoji="1" lang="zh-CN" altLang="en-US" sz="2800" dirty="0">
                <a:latin typeface="Times New Roman" pitchFamily="18" charset="0"/>
                <a:ea typeface="黑体" pitchFamily="49" charset="-122"/>
              </a:rPr>
              <a:t>、催化作用：</a:t>
            </a:r>
            <a:r>
              <a:rPr kumimoji="1" lang="zh-CN" altLang="en-US" sz="2800" dirty="0" smtClean="0">
                <a:solidFill>
                  <a:schemeClr val="tx2"/>
                </a:solidFill>
                <a:latin typeface="Times New Roman" pitchFamily="18" charset="0"/>
                <a:ea typeface="黑体" pitchFamily="49" charset="-122"/>
              </a:rPr>
              <a:t>催化剂通过参加反应，改变反应的速率，最终本身还能够复原，催化剂的这种作用叫催化作用。</a:t>
            </a:r>
            <a:endParaRPr kumimoji="1" lang="en-US" altLang="zh-CN" sz="2800" dirty="0" smtClean="0">
              <a:solidFill>
                <a:schemeClr val="tx2"/>
              </a:solidFill>
              <a:latin typeface="Times New Roman" pitchFamily="18" charset="0"/>
              <a:ea typeface="黑体" pitchFamily="49" charset="-122"/>
            </a:endParaRPr>
          </a:p>
          <a:p>
            <a:pPr>
              <a:spcBef>
                <a:spcPct val="0"/>
              </a:spcBef>
              <a:buClrTx/>
              <a:buSzTx/>
              <a:buFontTx/>
              <a:buNone/>
            </a:pPr>
            <a:r>
              <a:rPr kumimoji="1" lang="en-US" altLang="zh-CN" sz="2800" dirty="0">
                <a:solidFill>
                  <a:schemeClr val="tx2"/>
                </a:solidFill>
                <a:latin typeface="Times New Roman" pitchFamily="18" charset="0"/>
                <a:ea typeface="黑体" pitchFamily="49" charset="-122"/>
              </a:rPr>
              <a:t> </a:t>
            </a:r>
            <a:r>
              <a:rPr kumimoji="1" lang="en-US" altLang="zh-CN" sz="2800" dirty="0" smtClean="0">
                <a:solidFill>
                  <a:schemeClr val="tx2"/>
                </a:solidFill>
                <a:latin typeface="Times New Roman" pitchFamily="18" charset="0"/>
                <a:ea typeface="黑体" pitchFamily="49" charset="-122"/>
              </a:rPr>
              <a:t>   </a:t>
            </a:r>
            <a:r>
              <a:rPr kumimoji="1" lang="zh-CN" altLang="en-US" sz="2800" dirty="0" smtClean="0">
                <a:solidFill>
                  <a:schemeClr val="tx2"/>
                </a:solidFill>
                <a:latin typeface="Times New Roman" pitchFamily="18" charset="0"/>
                <a:ea typeface="黑体" pitchFamily="49" charset="-122"/>
              </a:rPr>
              <a:t>若反应产物或中间物对反应具有催化作用，则称为</a:t>
            </a:r>
            <a:r>
              <a:rPr kumimoji="1" lang="zh-CN" altLang="en-US" sz="2800" dirty="0" smtClean="0">
                <a:latin typeface="Times New Roman" pitchFamily="18" charset="0"/>
                <a:ea typeface="黑体" pitchFamily="49" charset="-122"/>
              </a:rPr>
              <a:t>自催化反应</a:t>
            </a:r>
            <a:r>
              <a:rPr kumimoji="1" lang="zh-CN" altLang="en-US" sz="2800" dirty="0" smtClean="0">
                <a:solidFill>
                  <a:schemeClr val="tx2"/>
                </a:solidFill>
                <a:latin typeface="Times New Roman" pitchFamily="18" charset="0"/>
                <a:ea typeface="黑体" pitchFamily="49" charset="-122"/>
              </a:rPr>
              <a:t>。</a:t>
            </a:r>
            <a:endParaRPr kumimoji="1" lang="zh-CN" altLang="en-US" sz="2800" dirty="0">
              <a:solidFill>
                <a:schemeClr val="tx2"/>
              </a:solidFill>
              <a:latin typeface="Times New Roman" pitchFamily="18" charset="0"/>
              <a:ea typeface="黑体" pitchFamily="49" charset="-122"/>
            </a:endParaRPr>
          </a:p>
        </p:txBody>
      </p:sp>
      <p:sp>
        <p:nvSpPr>
          <p:cNvPr id="45066" name="Rectangle 10"/>
          <p:cNvSpPr>
            <a:spLocks noChangeArrowheads="1"/>
          </p:cNvSpPr>
          <p:nvPr/>
        </p:nvSpPr>
        <p:spPr bwMode="auto">
          <a:xfrm>
            <a:off x="397954" y="4618180"/>
            <a:ext cx="6484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en-US" altLang="zh-CN" sz="2800" dirty="0">
                <a:latin typeface="Times New Roman" pitchFamily="18" charset="0"/>
                <a:ea typeface="黑体" pitchFamily="49" charset="-122"/>
              </a:rPr>
              <a:t>3</a:t>
            </a:r>
            <a:r>
              <a:rPr kumimoji="1" lang="zh-CN" altLang="en-US" sz="2800" dirty="0">
                <a:latin typeface="Times New Roman" pitchFamily="18" charset="0"/>
                <a:ea typeface="黑体" pitchFamily="49" charset="-122"/>
              </a:rPr>
              <a:t>、催化反应的分类</a:t>
            </a:r>
            <a:endParaRPr kumimoji="1" lang="zh-CN" altLang="en-US" sz="2800" dirty="0">
              <a:solidFill>
                <a:schemeClr val="accent2"/>
              </a:solidFill>
              <a:latin typeface="Times New Roman" pitchFamily="18" charset="0"/>
              <a:ea typeface="黑体" pitchFamily="49" charset="-122"/>
            </a:endParaRPr>
          </a:p>
        </p:txBody>
      </p:sp>
      <p:sp>
        <p:nvSpPr>
          <p:cNvPr id="45067" name="Text Box 11"/>
          <p:cNvSpPr txBox="1">
            <a:spLocks noChangeArrowheads="1"/>
          </p:cNvSpPr>
          <p:nvPr/>
        </p:nvSpPr>
        <p:spPr bwMode="auto">
          <a:xfrm>
            <a:off x="287015" y="5122969"/>
            <a:ext cx="885698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Char char="•"/>
            </a:pPr>
            <a:r>
              <a:rPr lang="en-US" altLang="zh-CN" sz="2800" dirty="0">
                <a:solidFill>
                  <a:schemeClr val="tx2"/>
                </a:solidFill>
                <a:latin typeface="Times New Roman" pitchFamily="18" charset="0"/>
                <a:ea typeface="黑体" pitchFamily="49" charset="-122"/>
              </a:rPr>
              <a:t> </a:t>
            </a:r>
            <a:r>
              <a:rPr lang="zh-CN" altLang="en-US" sz="2800" dirty="0" smtClean="0">
                <a:solidFill>
                  <a:schemeClr val="tx2"/>
                </a:solidFill>
                <a:latin typeface="Times New Roman" pitchFamily="18" charset="0"/>
                <a:ea typeface="黑体" pitchFamily="49" charset="-122"/>
              </a:rPr>
              <a:t>均相催化：气相催化，酸碱催化，络合催化，酶催化</a:t>
            </a:r>
            <a:endParaRPr lang="en-US" altLang="zh-CN" sz="2800" dirty="0" smtClean="0">
              <a:solidFill>
                <a:schemeClr val="tx2"/>
              </a:solidFill>
              <a:latin typeface="Times New Roman" pitchFamily="18" charset="0"/>
              <a:ea typeface="黑体" pitchFamily="49" charset="-122"/>
            </a:endParaRPr>
          </a:p>
          <a:p>
            <a:pPr>
              <a:spcBef>
                <a:spcPct val="50000"/>
              </a:spcBef>
              <a:buClrTx/>
              <a:buSzTx/>
              <a:buFontTx/>
              <a:buChar char="•"/>
            </a:pPr>
            <a:r>
              <a:rPr lang="zh-CN" altLang="en-US" sz="2800" dirty="0" smtClean="0">
                <a:solidFill>
                  <a:schemeClr val="tx2"/>
                </a:solidFill>
                <a:latin typeface="Times New Roman" pitchFamily="18" charset="0"/>
                <a:ea typeface="黑体" pitchFamily="49" charset="-122"/>
              </a:rPr>
              <a:t>多相催化：气液催化反应、气固催化反应或液固催化反           应</a:t>
            </a:r>
            <a:endParaRPr lang="zh-CN" altLang="en-US" sz="2800" dirty="0">
              <a:solidFill>
                <a:schemeClr val="tx2"/>
              </a:solidFill>
              <a:latin typeface="Times New Roman" pitchFamily="18" charset="0"/>
              <a:ea typeface="黑体" pitchFamily="49" charset="-122"/>
            </a:endParaRPr>
          </a:p>
          <a:p>
            <a:pPr>
              <a:spcBef>
                <a:spcPct val="50000"/>
              </a:spcBef>
              <a:buClrTx/>
              <a:buSzTx/>
              <a:buFontTx/>
              <a:buChar char="•"/>
            </a:pPr>
            <a:endParaRPr lang="zh-CN" altLang="en-US" sz="2800" dirty="0">
              <a:solidFill>
                <a:schemeClr val="tx2"/>
              </a:solidFill>
              <a:latin typeface="Times New Roman" pitchFamily="18" charset="0"/>
              <a:ea typeface="黑体" pitchFamily="49" charset="-122"/>
            </a:endParaRPr>
          </a:p>
        </p:txBody>
      </p:sp>
    </p:spTree>
    <p:extLst>
      <p:ext uri="{BB962C8B-B14F-4D97-AF65-F5344CB8AC3E}">
        <p14:creationId xmlns:p14="http://schemas.microsoft.com/office/powerpoint/2010/main" val="2857510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5064"/>
                                        </p:tgtEl>
                                        <p:attrNameLst>
                                          <p:attrName>style.visibility</p:attrName>
                                        </p:attrNameLst>
                                      </p:cBhvr>
                                      <p:to>
                                        <p:strVal val="visible"/>
                                      </p:to>
                                    </p:set>
                                    <p:animEffect transition="in" filter="strips(downLeft)">
                                      <p:cBhvr>
                                        <p:cTn id="7" dur="500"/>
                                        <p:tgtEl>
                                          <p:spTgt spid="450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5065"/>
                                        </p:tgtEl>
                                        <p:attrNameLst>
                                          <p:attrName>style.visibility</p:attrName>
                                        </p:attrNameLst>
                                      </p:cBhvr>
                                      <p:to>
                                        <p:strVal val="visible"/>
                                      </p:to>
                                    </p:set>
                                    <p:animEffect transition="in" filter="strips(downLeft)">
                                      <p:cBhvr>
                                        <p:cTn id="12" dur="500"/>
                                        <p:tgtEl>
                                          <p:spTgt spid="450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5066"/>
                                        </p:tgtEl>
                                        <p:attrNameLst>
                                          <p:attrName>style.visibility</p:attrName>
                                        </p:attrNameLst>
                                      </p:cBhvr>
                                      <p:to>
                                        <p:strVal val="visible"/>
                                      </p:to>
                                    </p:set>
                                    <p:animEffect transition="in" filter="strips(downLeft)">
                                      <p:cBhvr>
                                        <p:cTn id="17" dur="500"/>
                                        <p:tgtEl>
                                          <p:spTgt spid="450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5067">
                                            <p:txEl>
                                              <p:pRg st="0" end="0"/>
                                            </p:txEl>
                                          </p:spTgt>
                                        </p:tgtEl>
                                        <p:attrNameLst>
                                          <p:attrName>style.visibility</p:attrName>
                                        </p:attrNameLst>
                                      </p:cBhvr>
                                      <p:to>
                                        <p:strVal val="visible"/>
                                      </p:to>
                                    </p:set>
                                    <p:animEffect transition="in" filter="strips(downLeft)">
                                      <p:cBhvr>
                                        <p:cTn id="22" dur="500"/>
                                        <p:tgtEl>
                                          <p:spTgt spid="4506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45067">
                                            <p:txEl>
                                              <p:pRg st="1" end="1"/>
                                            </p:txEl>
                                          </p:spTgt>
                                        </p:tgtEl>
                                        <p:attrNameLst>
                                          <p:attrName>style.visibility</p:attrName>
                                        </p:attrNameLst>
                                      </p:cBhvr>
                                      <p:to>
                                        <p:strVal val="visible"/>
                                      </p:to>
                                    </p:set>
                                    <p:animEffect transition="in" filter="strips(downLeft)">
                                      <p:cBhvr>
                                        <p:cTn id="27" dur="500"/>
                                        <p:tgtEl>
                                          <p:spTgt spid="45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 grpId="0"/>
      <p:bldP spid="45065" grpId="0"/>
      <p:bldP spid="45066" grpId="0"/>
      <p:bldP spid="4506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ChangeArrowheads="1"/>
          </p:cNvSpPr>
          <p:nvPr/>
        </p:nvSpPr>
        <p:spPr bwMode="auto">
          <a:xfrm>
            <a:off x="581025" y="516187"/>
            <a:ext cx="6484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en-US" altLang="zh-CN" sz="2800" dirty="0">
                <a:latin typeface="Times New Roman" pitchFamily="18" charset="0"/>
                <a:ea typeface="黑体" pitchFamily="49" charset="-122"/>
              </a:rPr>
              <a:t>4</a:t>
            </a:r>
            <a:r>
              <a:rPr kumimoji="1" lang="zh-CN" altLang="en-US" sz="2800" dirty="0">
                <a:latin typeface="Times New Roman" pitchFamily="18" charset="0"/>
                <a:ea typeface="黑体" pitchFamily="49" charset="-122"/>
              </a:rPr>
              <a:t>、催化剂的基本特征</a:t>
            </a:r>
            <a:endParaRPr kumimoji="1" lang="zh-CN" altLang="en-US" sz="2800" dirty="0">
              <a:solidFill>
                <a:schemeClr val="accent2"/>
              </a:solidFill>
              <a:latin typeface="Times New Roman" pitchFamily="18" charset="0"/>
              <a:ea typeface="黑体" pitchFamily="49" charset="-122"/>
            </a:endParaRPr>
          </a:p>
        </p:txBody>
      </p:sp>
      <p:sp>
        <p:nvSpPr>
          <p:cNvPr id="32771" name="Rectangle 6"/>
          <p:cNvSpPr>
            <a:spLocks noChangeArrowheads="1"/>
          </p:cNvSpPr>
          <p:nvPr/>
        </p:nvSpPr>
        <p:spPr bwMode="auto">
          <a:xfrm>
            <a:off x="323528" y="1035300"/>
            <a:ext cx="842493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nSpc>
                <a:spcPct val="150000"/>
              </a:lnSpc>
              <a:spcBef>
                <a:spcPct val="0"/>
              </a:spcBef>
              <a:buClrTx/>
              <a:buSzTx/>
              <a:buFontTx/>
              <a:buNone/>
            </a:pPr>
            <a:r>
              <a:rPr kumimoji="1" lang="en-US" altLang="zh-CN" sz="2400" dirty="0">
                <a:solidFill>
                  <a:schemeClr val="tx2"/>
                </a:solidFill>
                <a:latin typeface="Times New Roman" pitchFamily="18" charset="0"/>
                <a:ea typeface="黑体" pitchFamily="49" charset="-122"/>
              </a:rPr>
              <a:t>(1) </a:t>
            </a:r>
            <a:r>
              <a:rPr kumimoji="1" lang="zh-CN" altLang="en-US" sz="2400" dirty="0">
                <a:solidFill>
                  <a:schemeClr val="tx2"/>
                </a:solidFill>
                <a:latin typeface="Times New Roman" pitchFamily="18" charset="0"/>
                <a:ea typeface="黑体" pitchFamily="49" charset="-122"/>
              </a:rPr>
              <a:t>参与催化反应，但反应终了时</a:t>
            </a:r>
            <a:r>
              <a:rPr kumimoji="1" lang="zh-CN" altLang="en-US" sz="2400" dirty="0" smtClean="0">
                <a:solidFill>
                  <a:schemeClr val="tx2"/>
                </a:solidFill>
                <a:latin typeface="Times New Roman" pitchFamily="18" charset="0"/>
                <a:ea typeface="黑体" pitchFamily="49" charset="-122"/>
              </a:rPr>
              <a:t>，催化剂</a:t>
            </a:r>
            <a:r>
              <a:rPr kumimoji="1" lang="zh-CN" altLang="en-US" sz="2400" dirty="0">
                <a:solidFill>
                  <a:schemeClr val="tx2"/>
                </a:solidFill>
                <a:latin typeface="Times New Roman" pitchFamily="18" charset="0"/>
                <a:ea typeface="黑体" pitchFamily="49" charset="-122"/>
              </a:rPr>
              <a:t>的化学性质和数量不变；</a:t>
            </a:r>
          </a:p>
          <a:p>
            <a:pPr>
              <a:lnSpc>
                <a:spcPct val="150000"/>
              </a:lnSpc>
              <a:spcBef>
                <a:spcPct val="0"/>
              </a:spcBef>
              <a:buClrTx/>
              <a:buSzTx/>
              <a:buFontTx/>
              <a:buNone/>
            </a:pPr>
            <a:r>
              <a:rPr kumimoji="1" lang="en-US" altLang="zh-CN" sz="2400" dirty="0">
                <a:solidFill>
                  <a:schemeClr val="tx2"/>
                </a:solidFill>
                <a:latin typeface="Times New Roman" pitchFamily="18" charset="0"/>
                <a:ea typeface="黑体" pitchFamily="49" charset="-122"/>
              </a:rPr>
              <a:t>(2) </a:t>
            </a:r>
            <a:r>
              <a:rPr kumimoji="1" lang="zh-CN" altLang="en-US" sz="2400" dirty="0" smtClean="0">
                <a:solidFill>
                  <a:schemeClr val="tx2"/>
                </a:solidFill>
                <a:latin typeface="Times New Roman" pitchFamily="18" charset="0"/>
                <a:ea typeface="黑体" pitchFamily="49" charset="-122"/>
              </a:rPr>
              <a:t>只能</a:t>
            </a:r>
            <a:r>
              <a:rPr kumimoji="1" lang="zh-CN" altLang="en-US" sz="2400" dirty="0">
                <a:solidFill>
                  <a:schemeClr val="tx2"/>
                </a:solidFill>
                <a:latin typeface="Times New Roman" pitchFamily="18" charset="0"/>
                <a:ea typeface="黑体" pitchFamily="49" charset="-122"/>
              </a:rPr>
              <a:t>缩短达到平衡的时间</a:t>
            </a:r>
            <a:r>
              <a:rPr kumimoji="1" lang="zh-CN" altLang="en-US" sz="2400" dirty="0" smtClean="0">
                <a:solidFill>
                  <a:schemeClr val="tx2"/>
                </a:solidFill>
                <a:latin typeface="Times New Roman" pitchFamily="18" charset="0"/>
                <a:ea typeface="黑体" pitchFamily="49" charset="-122"/>
              </a:rPr>
              <a:t>，而</a:t>
            </a:r>
            <a:r>
              <a:rPr kumimoji="1" lang="zh-CN" altLang="en-US" sz="2400" dirty="0">
                <a:solidFill>
                  <a:schemeClr val="tx2"/>
                </a:solidFill>
                <a:latin typeface="Times New Roman" pitchFamily="18" charset="0"/>
                <a:ea typeface="黑体" pitchFamily="49" charset="-122"/>
              </a:rPr>
              <a:t>不能改变平衡状态：</a:t>
            </a:r>
          </a:p>
          <a:p>
            <a:pPr>
              <a:lnSpc>
                <a:spcPct val="150000"/>
              </a:lnSpc>
              <a:spcBef>
                <a:spcPct val="0"/>
              </a:spcBef>
              <a:buClrTx/>
              <a:buSzTx/>
              <a:buNone/>
            </a:pPr>
            <a:r>
              <a:rPr kumimoji="1" lang="zh-CN" altLang="en-US" sz="2400" dirty="0">
                <a:solidFill>
                  <a:schemeClr val="tx2"/>
                </a:solidFill>
                <a:latin typeface="Times New Roman" pitchFamily="18" charset="0"/>
                <a:ea typeface="黑体" pitchFamily="49" charset="-122"/>
              </a:rPr>
              <a:t>催化剂只能改变反应速率，对于正向和逆向反应具有相同的催化作用。不能改变</a:t>
            </a:r>
            <a:r>
              <a:rPr kumimoji="1" lang="zh-CN" altLang="en-US" sz="2400" dirty="0" smtClean="0">
                <a:solidFill>
                  <a:schemeClr val="tx2"/>
                </a:solidFill>
                <a:latin typeface="Times New Roman" pitchFamily="18" charset="0"/>
                <a:ea typeface="黑体" pitchFamily="49" charset="-122"/>
              </a:rPr>
              <a:t>平衡状态。</a:t>
            </a:r>
            <a:endParaRPr kumimoji="1" lang="zh-CN" altLang="en-US" sz="2400" b="1" dirty="0">
              <a:solidFill>
                <a:srgbClr val="000066"/>
              </a:solidFill>
            </a:endParaRPr>
          </a:p>
          <a:p>
            <a:pPr>
              <a:lnSpc>
                <a:spcPct val="150000"/>
              </a:lnSpc>
              <a:spcBef>
                <a:spcPct val="0"/>
              </a:spcBef>
              <a:buClrTx/>
              <a:buSzTx/>
              <a:buFontTx/>
              <a:buNone/>
            </a:pPr>
            <a:r>
              <a:rPr kumimoji="1" lang="en-US" altLang="zh-CN" sz="2400" dirty="0" smtClean="0">
                <a:solidFill>
                  <a:schemeClr val="tx2"/>
                </a:solidFill>
                <a:latin typeface="Times New Roman" pitchFamily="18" charset="0"/>
                <a:ea typeface="黑体" pitchFamily="49" charset="-122"/>
              </a:rPr>
              <a:t>(</a:t>
            </a:r>
            <a:r>
              <a:rPr kumimoji="1" lang="en-US" altLang="zh-CN" sz="2400" dirty="0">
                <a:solidFill>
                  <a:schemeClr val="tx2"/>
                </a:solidFill>
                <a:latin typeface="Times New Roman" pitchFamily="18" charset="0"/>
                <a:ea typeface="黑体" pitchFamily="49" charset="-122"/>
              </a:rPr>
              <a:t>3) </a:t>
            </a:r>
            <a:r>
              <a:rPr kumimoji="1" lang="zh-CN" altLang="en-US" sz="2400" dirty="0">
                <a:solidFill>
                  <a:schemeClr val="tx2"/>
                </a:solidFill>
                <a:latin typeface="Times New Roman" pitchFamily="18" charset="0"/>
                <a:ea typeface="黑体" pitchFamily="49" charset="-122"/>
              </a:rPr>
              <a:t>催化剂不</a:t>
            </a:r>
            <a:r>
              <a:rPr kumimoji="1" lang="zh-CN" altLang="en-US" sz="2400" dirty="0" smtClean="0">
                <a:solidFill>
                  <a:schemeClr val="tx2"/>
                </a:solidFill>
                <a:latin typeface="Times New Roman" pitchFamily="18" charset="0"/>
                <a:ea typeface="黑体" pitchFamily="49" charset="-122"/>
              </a:rPr>
              <a:t>改变反应系统的始、末态，不改变反应热</a:t>
            </a:r>
            <a:r>
              <a:rPr kumimoji="1" lang="zh-CN" altLang="en-US" sz="2400" dirty="0">
                <a:solidFill>
                  <a:schemeClr val="tx2"/>
                </a:solidFill>
                <a:latin typeface="Times New Roman" pitchFamily="18" charset="0"/>
                <a:ea typeface="黑体" pitchFamily="49" charset="-122"/>
                <a:sym typeface="Symbol" pitchFamily="18" charset="2"/>
              </a:rPr>
              <a:t></a:t>
            </a:r>
            <a:r>
              <a:rPr kumimoji="1" lang="en-US" altLang="zh-CN" sz="2400" baseline="-25000" dirty="0" err="1">
                <a:solidFill>
                  <a:schemeClr val="tx2"/>
                </a:solidFill>
                <a:latin typeface="Times New Roman" pitchFamily="18" charset="0"/>
                <a:ea typeface="黑体" pitchFamily="49" charset="-122"/>
              </a:rPr>
              <a:t>r</a:t>
            </a:r>
            <a:r>
              <a:rPr kumimoji="1" lang="en-US" altLang="zh-CN" sz="2400" i="1" dirty="0" err="1">
                <a:solidFill>
                  <a:schemeClr val="tx2"/>
                </a:solidFill>
                <a:latin typeface="Times New Roman" pitchFamily="18" charset="0"/>
                <a:ea typeface="黑体" pitchFamily="49" charset="-122"/>
              </a:rPr>
              <a:t>H</a:t>
            </a:r>
            <a:r>
              <a:rPr kumimoji="1" lang="en-US" altLang="zh-CN" sz="2400" baseline="-25000" dirty="0" err="1">
                <a:solidFill>
                  <a:schemeClr val="tx2"/>
                </a:solidFill>
                <a:latin typeface="Times New Roman" pitchFamily="18" charset="0"/>
                <a:ea typeface="黑体" pitchFamily="49" charset="-122"/>
              </a:rPr>
              <a:t>m</a:t>
            </a:r>
            <a:r>
              <a:rPr kumimoji="1" lang="en-US" altLang="zh-CN" sz="2400" dirty="0">
                <a:solidFill>
                  <a:schemeClr val="tx2"/>
                </a:solidFill>
                <a:latin typeface="Times New Roman" pitchFamily="18" charset="0"/>
                <a:ea typeface="黑体" pitchFamily="49" charset="-122"/>
              </a:rPr>
              <a:t> </a:t>
            </a:r>
            <a:r>
              <a:rPr kumimoji="1" lang="zh-CN" altLang="en-US" sz="2400" dirty="0">
                <a:solidFill>
                  <a:schemeClr val="tx2"/>
                </a:solidFill>
                <a:latin typeface="Times New Roman" pitchFamily="18" charset="0"/>
                <a:ea typeface="黑体" pitchFamily="49" charset="-122"/>
              </a:rPr>
              <a:t>；</a:t>
            </a:r>
          </a:p>
          <a:p>
            <a:pPr>
              <a:lnSpc>
                <a:spcPct val="150000"/>
              </a:lnSpc>
              <a:spcBef>
                <a:spcPct val="0"/>
              </a:spcBef>
              <a:buClrTx/>
              <a:buSzTx/>
              <a:buFontTx/>
              <a:buNone/>
            </a:pPr>
            <a:r>
              <a:rPr kumimoji="1" lang="en-US" altLang="zh-CN" sz="2400" dirty="0">
                <a:solidFill>
                  <a:schemeClr val="tx2"/>
                </a:solidFill>
                <a:latin typeface="Times New Roman" pitchFamily="18" charset="0"/>
                <a:ea typeface="黑体" pitchFamily="49" charset="-122"/>
              </a:rPr>
              <a:t>(4) </a:t>
            </a:r>
            <a:r>
              <a:rPr kumimoji="1" lang="zh-CN" altLang="en-US" sz="2400" dirty="0">
                <a:solidFill>
                  <a:schemeClr val="tx2"/>
                </a:solidFill>
                <a:latin typeface="Times New Roman" pitchFamily="18" charset="0"/>
                <a:ea typeface="黑体" pitchFamily="49" charset="-122"/>
              </a:rPr>
              <a:t>具有选择性。</a:t>
            </a:r>
            <a:r>
              <a:rPr kumimoji="1" lang="zh-CN" altLang="en-US" sz="2400" dirty="0" smtClean="0">
                <a:solidFill>
                  <a:srgbClr val="C00000"/>
                </a:solidFill>
                <a:latin typeface="Times New Roman" pitchFamily="18" charset="0"/>
                <a:ea typeface="黑体" pitchFamily="49" charset="-122"/>
              </a:rPr>
              <a:t>选择性</a:t>
            </a:r>
            <a:r>
              <a:rPr kumimoji="1" lang="en-US" altLang="zh-CN" sz="2400" dirty="0" smtClean="0">
                <a:solidFill>
                  <a:srgbClr val="C00000"/>
                </a:solidFill>
                <a:latin typeface="Times New Roman" pitchFamily="18" charset="0"/>
                <a:ea typeface="黑体" pitchFamily="49" charset="-122"/>
              </a:rPr>
              <a:t>(%)=</a:t>
            </a:r>
            <a:r>
              <a:rPr kumimoji="1" lang="zh-CN" altLang="en-US" sz="2400" dirty="0" smtClean="0">
                <a:solidFill>
                  <a:srgbClr val="C00000"/>
                </a:solidFill>
                <a:latin typeface="Times New Roman" pitchFamily="18" charset="0"/>
                <a:ea typeface="黑体" pitchFamily="49" charset="-122"/>
              </a:rPr>
              <a:t>转化为目标产品的原料量</a:t>
            </a:r>
            <a:r>
              <a:rPr kumimoji="1" lang="en-US" altLang="zh-CN" sz="2400" dirty="0" smtClean="0">
                <a:solidFill>
                  <a:srgbClr val="C00000"/>
                </a:solidFill>
                <a:latin typeface="Times New Roman" pitchFamily="18" charset="0"/>
                <a:ea typeface="黑体" pitchFamily="49" charset="-122"/>
              </a:rPr>
              <a:t>/</a:t>
            </a:r>
            <a:r>
              <a:rPr kumimoji="1" lang="zh-CN" altLang="en-US" sz="2400" dirty="0" smtClean="0">
                <a:solidFill>
                  <a:srgbClr val="C00000"/>
                </a:solidFill>
                <a:latin typeface="Times New Roman" pitchFamily="18" charset="0"/>
                <a:ea typeface="黑体" pitchFamily="49" charset="-122"/>
              </a:rPr>
              <a:t>原料总的转化量。</a:t>
            </a:r>
            <a:endParaRPr kumimoji="1" lang="en-US" altLang="zh-CN" sz="2400" dirty="0">
              <a:solidFill>
                <a:srgbClr val="C00000"/>
              </a:solidFill>
              <a:latin typeface="Times New Roman" pitchFamily="18" charset="0"/>
              <a:ea typeface="黑体" pitchFamily="49" charset="-122"/>
            </a:endParaRPr>
          </a:p>
          <a:p>
            <a:pPr>
              <a:lnSpc>
                <a:spcPct val="150000"/>
              </a:lnSpc>
              <a:spcBef>
                <a:spcPct val="0"/>
              </a:spcBef>
              <a:buClrTx/>
              <a:buSzTx/>
              <a:buFontTx/>
              <a:buNone/>
            </a:pPr>
            <a:r>
              <a:rPr kumimoji="1" lang="zh-CN" altLang="en-US" sz="2400" dirty="0" smtClean="0">
                <a:solidFill>
                  <a:schemeClr val="tx2"/>
                </a:solidFill>
                <a:latin typeface="Times New Roman" pitchFamily="18" charset="0"/>
                <a:ea typeface="黑体" pitchFamily="49" charset="-122"/>
              </a:rPr>
              <a:t>（</a:t>
            </a:r>
            <a:r>
              <a:rPr kumimoji="1" lang="en-US" altLang="zh-CN" sz="2400" dirty="0">
                <a:solidFill>
                  <a:schemeClr val="tx2"/>
                </a:solidFill>
                <a:latin typeface="Times New Roman" pitchFamily="18" charset="0"/>
                <a:ea typeface="黑体" pitchFamily="49" charset="-122"/>
              </a:rPr>
              <a:t>5</a:t>
            </a:r>
            <a:r>
              <a:rPr kumimoji="1" lang="zh-CN" altLang="en-US" sz="2400" dirty="0">
                <a:solidFill>
                  <a:schemeClr val="tx2"/>
                </a:solidFill>
                <a:latin typeface="Times New Roman" pitchFamily="18" charset="0"/>
                <a:ea typeface="黑体" pitchFamily="49" charset="-122"/>
              </a:rPr>
              <a:t>）催化剂有正催化剂（加速）和负催化剂（减速）。减速者又称为阻化剂</a:t>
            </a:r>
          </a:p>
        </p:txBody>
      </p:sp>
    </p:spTree>
    <p:extLst>
      <p:ext uri="{BB962C8B-B14F-4D97-AF65-F5344CB8AC3E}">
        <p14:creationId xmlns:p14="http://schemas.microsoft.com/office/powerpoint/2010/main" val="129874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036638" y="987425"/>
            <a:ext cx="5341937" cy="573088"/>
            <a:chOff x="794" y="870"/>
            <a:chExt cx="3365" cy="361"/>
          </a:xfrm>
        </p:grpSpPr>
        <p:graphicFrame>
          <p:nvGraphicFramePr>
            <p:cNvPr id="33816" name="Object 5"/>
            <p:cNvGraphicFramePr>
              <a:graphicFrameLocks noChangeAspect="1"/>
            </p:cNvGraphicFramePr>
            <p:nvPr>
              <p:extLst>
                <p:ext uri="{D42A27DB-BD31-4B8C-83A1-F6EECF244321}">
                  <p14:modId xmlns:p14="http://schemas.microsoft.com/office/powerpoint/2010/main" val="1569206140"/>
                </p:ext>
              </p:extLst>
            </p:nvPr>
          </p:nvGraphicFramePr>
          <p:xfrm>
            <a:off x="1997" y="870"/>
            <a:ext cx="2162" cy="361"/>
          </p:xfrm>
          <a:graphic>
            <a:graphicData uri="http://schemas.openxmlformats.org/presentationml/2006/ole">
              <mc:AlternateContent xmlns:mc="http://schemas.openxmlformats.org/markup-compatibility/2006">
                <mc:Choice xmlns:v="urn:schemas-microsoft-com:vml" Requires="v">
                  <p:oleObj spid="_x0000_s12890" name="公式" r:id="rId3" imgW="1054100" imgH="203200" progId="Equation.3">
                    <p:embed/>
                  </p:oleObj>
                </mc:Choice>
                <mc:Fallback>
                  <p:oleObj name="公式" r:id="rId3" imgW="10541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 y="870"/>
                          <a:ext cx="2162" cy="361"/>
                        </a:xfrm>
                        <a:prstGeom prst="rect">
                          <a:avLst/>
                        </a:prstGeom>
                        <a:solidFill>
                          <a:schemeClr val="accent2"/>
                        </a:solidFill>
                        <a:ln w="9525">
                          <a:solidFill>
                            <a:srgbClr val="FF0000"/>
                          </a:solidFill>
                          <a:miter lim="800000"/>
                          <a:headEnd/>
                          <a:tailEnd/>
                        </a:ln>
                        <a:effectLst/>
                        <a:extLst/>
                      </p:spPr>
                    </p:pic>
                  </p:oleObj>
                </mc:Fallback>
              </mc:AlternateContent>
            </a:graphicData>
          </a:graphic>
        </p:graphicFrame>
        <p:sp>
          <p:nvSpPr>
            <p:cNvPr id="33817" name="Text Box 6"/>
            <p:cNvSpPr txBox="1">
              <a:spLocks noChangeArrowheads="1"/>
            </p:cNvSpPr>
            <p:nvPr/>
          </p:nvSpPr>
          <p:spPr bwMode="auto">
            <a:xfrm>
              <a:off x="794" y="887"/>
              <a:ext cx="16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latin typeface="Times New Roman" pitchFamily="18" charset="0"/>
                  <a:ea typeface="黑体" pitchFamily="49" charset="-122"/>
                </a:rPr>
                <a:t>催化反应：</a:t>
              </a:r>
            </a:p>
          </p:txBody>
        </p:sp>
      </p:grpSp>
      <p:sp>
        <p:nvSpPr>
          <p:cNvPr id="628744" name="Text Box 8"/>
          <p:cNvSpPr txBox="1">
            <a:spLocks noChangeArrowheads="1"/>
          </p:cNvSpPr>
          <p:nvPr/>
        </p:nvSpPr>
        <p:spPr bwMode="auto">
          <a:xfrm>
            <a:off x="756709" y="1797052"/>
            <a:ext cx="2568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反应机理为：</a:t>
            </a:r>
          </a:p>
        </p:txBody>
      </p:sp>
      <p:sp>
        <p:nvSpPr>
          <p:cNvPr id="628767" name="Text Box 31"/>
          <p:cNvSpPr txBox="1">
            <a:spLocks noChangeArrowheads="1"/>
          </p:cNvSpPr>
          <p:nvPr/>
        </p:nvSpPr>
        <p:spPr bwMode="auto">
          <a:xfrm>
            <a:off x="987425" y="3576638"/>
            <a:ext cx="2767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latin typeface="Times New Roman" pitchFamily="18" charset="0"/>
                <a:ea typeface="黑体" pitchFamily="49" charset="-122"/>
              </a:rPr>
              <a:t>由平衡态法：</a:t>
            </a:r>
          </a:p>
        </p:txBody>
      </p:sp>
      <p:graphicFrame>
        <p:nvGraphicFramePr>
          <p:cNvPr id="628768" name="Object 32"/>
          <p:cNvGraphicFramePr>
            <a:graphicFrameLocks noChangeAspect="1"/>
          </p:cNvGraphicFramePr>
          <p:nvPr>
            <p:extLst>
              <p:ext uri="{D42A27DB-BD31-4B8C-83A1-F6EECF244321}">
                <p14:modId xmlns:p14="http://schemas.microsoft.com/office/powerpoint/2010/main" val="2661551363"/>
              </p:ext>
            </p:extLst>
          </p:nvPr>
        </p:nvGraphicFramePr>
        <p:xfrm>
          <a:off x="3111343" y="3348040"/>
          <a:ext cx="3167063" cy="890588"/>
        </p:xfrm>
        <a:graphic>
          <a:graphicData uri="http://schemas.openxmlformats.org/presentationml/2006/ole">
            <mc:AlternateContent xmlns:mc="http://schemas.openxmlformats.org/markup-compatibility/2006">
              <mc:Choice xmlns:v="urn:schemas-microsoft-com:vml" Requires="v">
                <p:oleObj spid="_x0000_s12891" name="公式" r:id="rId5" imgW="1536700" imgH="431800" progId="Equation.3">
                  <p:embed/>
                </p:oleObj>
              </mc:Choice>
              <mc:Fallback>
                <p:oleObj name="公式" r:id="rId5" imgW="15367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1343" y="3348040"/>
                        <a:ext cx="3167063" cy="890588"/>
                      </a:xfrm>
                      <a:prstGeom prst="rect">
                        <a:avLst/>
                      </a:prstGeom>
                      <a:solidFill>
                        <a:schemeClr val="accent2"/>
                      </a:solidFill>
                      <a:ln>
                        <a:noFill/>
                      </a:ln>
                      <a:effectLst/>
                      <a:extLst/>
                    </p:spPr>
                  </p:pic>
                </p:oleObj>
              </mc:Fallback>
            </mc:AlternateContent>
          </a:graphicData>
        </a:graphic>
      </p:graphicFrame>
      <p:sp>
        <p:nvSpPr>
          <p:cNvPr id="628769" name="Text Box 33"/>
          <p:cNvSpPr txBox="1">
            <a:spLocks noChangeArrowheads="1"/>
          </p:cNvSpPr>
          <p:nvPr/>
        </p:nvSpPr>
        <p:spPr bwMode="auto">
          <a:xfrm>
            <a:off x="756709" y="4484014"/>
            <a:ext cx="2767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反应速率为：</a:t>
            </a:r>
          </a:p>
        </p:txBody>
      </p:sp>
      <p:graphicFrame>
        <p:nvGraphicFramePr>
          <p:cNvPr id="628770" name="Object 34"/>
          <p:cNvGraphicFramePr>
            <a:graphicFrameLocks noChangeAspect="1"/>
          </p:cNvGraphicFramePr>
          <p:nvPr>
            <p:extLst>
              <p:ext uri="{D42A27DB-BD31-4B8C-83A1-F6EECF244321}">
                <p14:modId xmlns:p14="http://schemas.microsoft.com/office/powerpoint/2010/main" val="4277913418"/>
              </p:ext>
            </p:extLst>
          </p:nvPr>
        </p:nvGraphicFramePr>
        <p:xfrm>
          <a:off x="3035840" y="5445224"/>
          <a:ext cx="1846262" cy="1046163"/>
        </p:xfrm>
        <a:graphic>
          <a:graphicData uri="http://schemas.openxmlformats.org/presentationml/2006/ole">
            <mc:AlternateContent xmlns:mc="http://schemas.openxmlformats.org/markup-compatibility/2006">
              <mc:Choice xmlns:v="urn:schemas-microsoft-com:vml" Requires="v">
                <p:oleObj spid="_x0000_s12892" name="公式" r:id="rId7" imgW="761669" imgH="431613" progId="Equation.3">
                  <p:embed/>
                </p:oleObj>
              </mc:Choice>
              <mc:Fallback>
                <p:oleObj name="公式" r:id="rId7" imgW="761669"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5840" y="5445224"/>
                        <a:ext cx="1846262" cy="1046163"/>
                      </a:xfrm>
                      <a:prstGeom prst="rect">
                        <a:avLst/>
                      </a:prstGeom>
                      <a:solidFill>
                        <a:schemeClr val="bg2"/>
                      </a:solidFill>
                      <a:ln w="28575">
                        <a:solidFill>
                          <a:srgbClr val="FF0000"/>
                        </a:solidFill>
                        <a:miter lim="800000"/>
                        <a:headEnd/>
                        <a:tailEnd/>
                      </a:ln>
                      <a:effectLst/>
                      <a:extLst/>
                    </p:spPr>
                  </p:pic>
                </p:oleObj>
              </mc:Fallback>
            </mc:AlternateContent>
          </a:graphicData>
        </a:graphic>
      </p:graphicFrame>
      <p:graphicFrame>
        <p:nvGraphicFramePr>
          <p:cNvPr id="628771" name="Object 35"/>
          <p:cNvGraphicFramePr>
            <a:graphicFrameLocks noChangeAspect="1"/>
          </p:cNvGraphicFramePr>
          <p:nvPr>
            <p:extLst>
              <p:ext uri="{D42A27DB-BD31-4B8C-83A1-F6EECF244321}">
                <p14:modId xmlns:p14="http://schemas.microsoft.com/office/powerpoint/2010/main" val="3981586611"/>
              </p:ext>
            </p:extLst>
          </p:nvPr>
        </p:nvGraphicFramePr>
        <p:xfrm>
          <a:off x="5070221" y="5517232"/>
          <a:ext cx="2830512" cy="554038"/>
        </p:xfrm>
        <a:graphic>
          <a:graphicData uri="http://schemas.openxmlformats.org/presentationml/2006/ole">
            <mc:AlternateContent xmlns:mc="http://schemas.openxmlformats.org/markup-compatibility/2006">
              <mc:Choice xmlns:v="urn:schemas-microsoft-com:vml" Requires="v">
                <p:oleObj spid="_x0000_s12893" name="公式" r:id="rId9" imgW="1168400" imgH="228600" progId="Equation.3">
                  <p:embed/>
                </p:oleObj>
              </mc:Choice>
              <mc:Fallback>
                <p:oleObj name="公式" r:id="rId9" imgW="11684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0221" y="5517232"/>
                        <a:ext cx="2830512" cy="554038"/>
                      </a:xfrm>
                      <a:prstGeom prst="rect">
                        <a:avLst/>
                      </a:prstGeom>
                      <a:solidFill>
                        <a:schemeClr val="bg2"/>
                      </a:solidFill>
                      <a:ln w="28575">
                        <a:solidFill>
                          <a:srgbClr val="FF0000"/>
                        </a:solidFill>
                        <a:miter lim="800000"/>
                        <a:headEnd/>
                        <a:tailEnd/>
                      </a:ln>
                      <a:effectLst/>
                      <a:extLst/>
                    </p:spPr>
                  </p:pic>
                </p:oleObj>
              </mc:Fallback>
            </mc:AlternateContent>
          </a:graphicData>
        </a:graphic>
      </p:graphicFrame>
      <p:sp>
        <p:nvSpPr>
          <p:cNvPr id="33802" name="Rectangle 36"/>
          <p:cNvSpPr>
            <a:spLocks noChangeArrowheads="1"/>
          </p:cNvSpPr>
          <p:nvPr/>
        </p:nvSpPr>
        <p:spPr bwMode="auto">
          <a:xfrm>
            <a:off x="650875" y="265113"/>
            <a:ext cx="4694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solidFill>
                  <a:schemeClr val="tx2"/>
                </a:solidFill>
                <a:latin typeface="Times New Roman" pitchFamily="18" charset="0"/>
                <a:ea typeface="黑体" pitchFamily="49" charset="-122"/>
              </a:rPr>
              <a:t>二、催化反应的一般机理</a:t>
            </a:r>
          </a:p>
        </p:txBody>
      </p:sp>
      <p:grpSp>
        <p:nvGrpSpPr>
          <p:cNvPr id="5" name="Group 38"/>
          <p:cNvGrpSpPr>
            <a:grpSpLocks/>
          </p:cNvGrpSpPr>
          <p:nvPr/>
        </p:nvGrpSpPr>
        <p:grpSpPr bwMode="auto">
          <a:xfrm>
            <a:off x="2927194" y="4321814"/>
            <a:ext cx="5938837" cy="1046163"/>
            <a:chOff x="1925" y="2864"/>
            <a:chExt cx="3741" cy="659"/>
          </a:xfrm>
        </p:grpSpPr>
        <p:graphicFrame>
          <p:nvGraphicFramePr>
            <p:cNvPr id="33804" name="Object 30"/>
            <p:cNvGraphicFramePr>
              <a:graphicFrameLocks noChangeAspect="1"/>
            </p:cNvGraphicFramePr>
            <p:nvPr>
              <p:extLst>
                <p:ext uri="{D42A27DB-BD31-4B8C-83A1-F6EECF244321}">
                  <p14:modId xmlns:p14="http://schemas.microsoft.com/office/powerpoint/2010/main" val="2883666177"/>
                </p:ext>
              </p:extLst>
            </p:nvPr>
          </p:nvGraphicFramePr>
          <p:xfrm>
            <a:off x="1925" y="2864"/>
            <a:ext cx="3741" cy="659"/>
          </p:xfrm>
          <a:graphic>
            <a:graphicData uri="http://schemas.openxmlformats.org/presentationml/2006/ole">
              <mc:AlternateContent xmlns:mc="http://schemas.openxmlformats.org/markup-compatibility/2006">
                <mc:Choice xmlns:v="urn:schemas-microsoft-com:vml" Requires="v">
                  <p:oleObj spid="_x0000_s12894" name="公式" r:id="rId11" imgW="2451100" imgH="431800" progId="Equation.3">
                    <p:embed/>
                  </p:oleObj>
                </mc:Choice>
                <mc:Fallback>
                  <p:oleObj name="公式" r:id="rId11" imgW="24511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5" y="2864"/>
                          <a:ext cx="3741" cy="659"/>
                        </a:xfrm>
                        <a:prstGeom prst="rect">
                          <a:avLst/>
                        </a:prstGeom>
                        <a:solidFill>
                          <a:schemeClr val="bg2"/>
                        </a:solidFill>
                        <a:ln w="28575">
                          <a:solidFill>
                            <a:srgbClr val="FF0000"/>
                          </a:solidFill>
                          <a:miter lim="800000"/>
                          <a:headEnd/>
                          <a:tailEnd/>
                        </a:ln>
                        <a:effectLst/>
                        <a:extLst/>
                      </p:spPr>
                    </p:pic>
                  </p:oleObj>
                </mc:Fallback>
              </mc:AlternateContent>
            </a:graphicData>
          </a:graphic>
        </p:graphicFrame>
        <p:sp>
          <p:nvSpPr>
            <p:cNvPr id="33805" name="Rectangle 37"/>
            <p:cNvSpPr>
              <a:spLocks noChangeArrowheads="1"/>
            </p:cNvSpPr>
            <p:nvPr/>
          </p:nvSpPr>
          <p:spPr bwMode="auto">
            <a:xfrm>
              <a:off x="3674" y="2872"/>
              <a:ext cx="724" cy="615"/>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grpSp>
      <p:grpSp>
        <p:nvGrpSpPr>
          <p:cNvPr id="26" name="Group 7"/>
          <p:cNvGrpSpPr>
            <a:grpSpLocks/>
          </p:cNvGrpSpPr>
          <p:nvPr/>
        </p:nvGrpSpPr>
        <p:grpSpPr bwMode="auto">
          <a:xfrm>
            <a:off x="3035046" y="1533526"/>
            <a:ext cx="2687637" cy="1095375"/>
            <a:chOff x="981" y="2331"/>
            <a:chExt cx="1693" cy="690"/>
          </a:xfrm>
        </p:grpSpPr>
        <p:sp>
          <p:nvSpPr>
            <p:cNvPr id="27" name="Line 8"/>
            <p:cNvSpPr>
              <a:spLocks noChangeShapeType="1"/>
            </p:cNvSpPr>
            <p:nvPr/>
          </p:nvSpPr>
          <p:spPr bwMode="auto">
            <a:xfrm>
              <a:off x="1562" y="2694"/>
              <a:ext cx="27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9"/>
            <p:cNvSpPr>
              <a:spLocks noChangeShapeType="1"/>
            </p:cNvSpPr>
            <p:nvPr/>
          </p:nvSpPr>
          <p:spPr bwMode="auto">
            <a:xfrm>
              <a:off x="1519" y="2740"/>
              <a:ext cx="273"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9" name="Text Box 10"/>
            <p:cNvSpPr txBox="1">
              <a:spLocks noChangeArrowheads="1"/>
            </p:cNvSpPr>
            <p:nvPr/>
          </p:nvSpPr>
          <p:spPr bwMode="auto">
            <a:xfrm>
              <a:off x="1563" y="2331"/>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50000"/>
                </a:spcBef>
                <a:buClrTx/>
                <a:buSzTx/>
                <a:buFontTx/>
                <a:buNone/>
              </a:pPr>
              <a:r>
                <a:rPr lang="en-US" altLang="zh-CN" sz="2800" dirty="0">
                  <a:solidFill>
                    <a:srgbClr val="7030A0"/>
                  </a:solidFill>
                  <a:latin typeface="宋体" pitchFamily="2" charset="-122"/>
                  <a:sym typeface="Wingdings" pitchFamily="2" charset="2"/>
                </a:rPr>
                <a:t>k</a:t>
              </a:r>
              <a:r>
                <a:rPr lang="en-US" altLang="zh-CN" sz="2800" baseline="-25000" dirty="0">
                  <a:solidFill>
                    <a:srgbClr val="7030A0"/>
                  </a:solidFill>
                  <a:latin typeface="宋体" pitchFamily="2" charset="-122"/>
                  <a:sym typeface="Wingdings" pitchFamily="2" charset="2"/>
                </a:rPr>
                <a:t>1</a:t>
              </a:r>
            </a:p>
          </p:txBody>
        </p:sp>
        <p:sp>
          <p:nvSpPr>
            <p:cNvPr id="30" name="Text Box 11"/>
            <p:cNvSpPr txBox="1">
              <a:spLocks noChangeArrowheads="1"/>
            </p:cNvSpPr>
            <p:nvPr/>
          </p:nvSpPr>
          <p:spPr bwMode="auto">
            <a:xfrm>
              <a:off x="1563" y="2694"/>
              <a:ext cx="5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50000"/>
                </a:spcBef>
                <a:buClrTx/>
                <a:buSzTx/>
                <a:buFontTx/>
                <a:buNone/>
              </a:pPr>
              <a:r>
                <a:rPr lang="en-US" altLang="zh-CN" sz="2800" dirty="0" smtClean="0">
                  <a:solidFill>
                    <a:srgbClr val="7030A0"/>
                  </a:solidFill>
                  <a:latin typeface="宋体" pitchFamily="2" charset="-122"/>
                  <a:sym typeface="Wingdings" pitchFamily="2" charset="2"/>
                </a:rPr>
                <a:t>k</a:t>
              </a:r>
              <a:r>
                <a:rPr lang="en-US" altLang="zh-CN" sz="2800" baseline="-25000" dirty="0">
                  <a:solidFill>
                    <a:srgbClr val="7030A0"/>
                  </a:solidFill>
                  <a:latin typeface="宋体" pitchFamily="2" charset="-122"/>
                  <a:sym typeface="Wingdings" pitchFamily="2" charset="2"/>
                </a:rPr>
                <a:t>2</a:t>
              </a:r>
            </a:p>
          </p:txBody>
        </p:sp>
        <p:sp>
          <p:nvSpPr>
            <p:cNvPr id="31" name="Rectangle 12"/>
            <p:cNvSpPr>
              <a:spLocks noChangeArrowheads="1"/>
            </p:cNvSpPr>
            <p:nvPr/>
          </p:nvSpPr>
          <p:spPr bwMode="auto">
            <a:xfrm>
              <a:off x="981" y="2422"/>
              <a:ext cx="128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50000"/>
                </a:lnSpc>
                <a:spcBef>
                  <a:spcPct val="50000"/>
                </a:spcBef>
                <a:buClr>
                  <a:schemeClr val="tx1"/>
                </a:buClr>
                <a:buSzTx/>
                <a:buFont typeface="Wingdings" pitchFamily="2" charset="2"/>
                <a:buNone/>
              </a:pPr>
              <a:r>
                <a:rPr lang="en-US" altLang="zh-CN" sz="2800" b="0" dirty="0">
                  <a:solidFill>
                    <a:srgbClr val="000000"/>
                  </a:solidFill>
                  <a:latin typeface="Times New Roman" pitchFamily="18" charset="0"/>
                  <a:cs typeface="Times New Roman" pitchFamily="18" charset="0"/>
                </a:rPr>
                <a:t>A+K  </a:t>
              </a:r>
              <a:r>
                <a:rPr lang="en-US" altLang="zh-CN" sz="2800" b="0" dirty="0">
                  <a:latin typeface="Times New Roman" pitchFamily="18" charset="0"/>
                  <a:cs typeface="Times New Roman" pitchFamily="18" charset="0"/>
                </a:rPr>
                <a:t>    </a:t>
              </a:r>
              <a:r>
                <a:rPr lang="en-US" altLang="zh-CN" sz="2800" b="0" dirty="0">
                  <a:solidFill>
                    <a:srgbClr val="000000"/>
                  </a:solidFill>
                  <a:latin typeface="Times New Roman" pitchFamily="18" charset="0"/>
                  <a:cs typeface="Times New Roman" pitchFamily="18" charset="0"/>
                </a:rPr>
                <a:t> AK</a:t>
              </a:r>
            </a:p>
          </p:txBody>
        </p:sp>
        <p:sp>
          <p:nvSpPr>
            <p:cNvPr id="32" name="Rectangle 13"/>
            <p:cNvSpPr>
              <a:spLocks noChangeArrowheads="1"/>
            </p:cNvSpPr>
            <p:nvPr/>
          </p:nvSpPr>
          <p:spPr bwMode="auto">
            <a:xfrm>
              <a:off x="2365" y="2550"/>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zh-CN" altLang="en-US" sz="2400">
                  <a:solidFill>
                    <a:srgbClr val="000000"/>
                  </a:solidFill>
                  <a:latin typeface="宋体" pitchFamily="2" charset="-122"/>
                </a:rPr>
                <a:t>快</a:t>
              </a:r>
            </a:p>
          </p:txBody>
        </p:sp>
      </p:grpSp>
      <p:grpSp>
        <p:nvGrpSpPr>
          <p:cNvPr id="33" name="Group 14"/>
          <p:cNvGrpSpPr>
            <a:grpSpLocks/>
          </p:cNvGrpSpPr>
          <p:nvPr/>
        </p:nvGrpSpPr>
        <p:grpSpPr bwMode="auto">
          <a:xfrm>
            <a:off x="2858933" y="2540002"/>
            <a:ext cx="3230562" cy="808038"/>
            <a:chOff x="981" y="3084"/>
            <a:chExt cx="2035" cy="509"/>
          </a:xfrm>
        </p:grpSpPr>
        <p:sp>
          <p:nvSpPr>
            <p:cNvPr id="34" name="Line 15"/>
            <p:cNvSpPr>
              <a:spLocks noChangeShapeType="1"/>
            </p:cNvSpPr>
            <p:nvPr/>
          </p:nvSpPr>
          <p:spPr bwMode="auto">
            <a:xfrm>
              <a:off x="1790" y="3447"/>
              <a:ext cx="27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Text Box 16"/>
            <p:cNvSpPr txBox="1">
              <a:spLocks noChangeArrowheads="1"/>
            </p:cNvSpPr>
            <p:nvPr/>
          </p:nvSpPr>
          <p:spPr bwMode="auto">
            <a:xfrm>
              <a:off x="1746" y="3084"/>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50000"/>
                </a:spcBef>
                <a:buClrTx/>
                <a:buSzTx/>
                <a:buFontTx/>
                <a:buNone/>
              </a:pPr>
              <a:r>
                <a:rPr lang="en-US" altLang="zh-CN" sz="2800" dirty="0" smtClean="0">
                  <a:solidFill>
                    <a:srgbClr val="7030A0"/>
                  </a:solidFill>
                  <a:latin typeface="宋体" pitchFamily="2" charset="-122"/>
                  <a:sym typeface="Wingdings" pitchFamily="2" charset="2"/>
                </a:rPr>
                <a:t>k</a:t>
              </a:r>
              <a:r>
                <a:rPr lang="en-US" altLang="zh-CN" sz="2800" baseline="-25000" dirty="0">
                  <a:solidFill>
                    <a:srgbClr val="7030A0"/>
                  </a:solidFill>
                  <a:latin typeface="宋体" pitchFamily="2" charset="-122"/>
                  <a:sym typeface="Wingdings" pitchFamily="2" charset="2"/>
                </a:rPr>
                <a:t>3</a:t>
              </a:r>
            </a:p>
          </p:txBody>
        </p:sp>
        <p:sp>
          <p:nvSpPr>
            <p:cNvPr id="36" name="Rectangle 17"/>
            <p:cNvSpPr>
              <a:spLocks noChangeArrowheads="1"/>
            </p:cNvSpPr>
            <p:nvPr/>
          </p:nvSpPr>
          <p:spPr bwMode="auto">
            <a:xfrm>
              <a:off x="981" y="3266"/>
              <a:ext cx="20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en-US" altLang="zh-CN" sz="2800" b="0" dirty="0">
                  <a:solidFill>
                    <a:srgbClr val="000000"/>
                  </a:solidFill>
                  <a:latin typeface="Times New Roman" pitchFamily="18" charset="0"/>
                  <a:cs typeface="Times New Roman" pitchFamily="18" charset="0"/>
                </a:rPr>
                <a:t>AK + B     AB+K</a:t>
              </a:r>
              <a:endParaRPr lang="zh-CN" altLang="en-US" sz="2800" b="0" dirty="0">
                <a:solidFill>
                  <a:srgbClr val="000000"/>
                </a:solidFill>
                <a:latin typeface="Times New Roman" pitchFamily="18" charset="0"/>
                <a:cs typeface="Times New Roman" pitchFamily="18" charset="0"/>
              </a:endParaRPr>
            </a:p>
          </p:txBody>
        </p:sp>
        <p:sp>
          <p:nvSpPr>
            <p:cNvPr id="37" name="Rectangle 18"/>
            <p:cNvSpPr>
              <a:spLocks noChangeArrowheads="1"/>
            </p:cNvSpPr>
            <p:nvPr/>
          </p:nvSpPr>
          <p:spPr bwMode="auto">
            <a:xfrm>
              <a:off x="2707" y="3267"/>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CCFF33"/>
                </a:buClr>
                <a:buSzPct val="70000"/>
                <a:buFont typeface="Wingdings" pitchFamily="2" charset="2"/>
                <a:buChar char="n"/>
                <a:defRPr kumimoji="1" sz="3200">
                  <a:solidFill>
                    <a:schemeClr val="tx1"/>
                  </a:solidFill>
                  <a:latin typeface="Arial" pitchFamily="34" charset="0"/>
                  <a:ea typeface="宋体" pitchFamily="2" charset="-122"/>
                </a:defRPr>
              </a:lvl1pPr>
              <a:lvl2pPr marL="742950" indent="-285750">
                <a:spcBef>
                  <a:spcPct val="20000"/>
                </a:spcBef>
                <a:buClr>
                  <a:schemeClr val="accent2"/>
                </a:buClr>
                <a:buSzPct val="65000"/>
                <a:buFont typeface="Wingdings" pitchFamily="2" charset="2"/>
                <a:buChar char="n"/>
                <a:defRPr kumimoji="1" sz="2800">
                  <a:solidFill>
                    <a:schemeClr val="tx1"/>
                  </a:solidFill>
                  <a:latin typeface="Arial" pitchFamily="34" charset="0"/>
                  <a:ea typeface="宋体" pitchFamily="2" charset="-122"/>
                </a:defRPr>
              </a:lvl2pPr>
              <a:lvl3pPr marL="1143000" indent="-228600">
                <a:spcBef>
                  <a:spcPct val="20000"/>
                </a:spcBef>
                <a:buClr>
                  <a:srgbClr val="0099CC"/>
                </a:buClr>
                <a:buSzPct val="65000"/>
                <a:buFont typeface="Wingdings" pitchFamily="2" charset="2"/>
                <a:buChar char="n"/>
                <a:defRPr kumimoji="1" sz="2400">
                  <a:solidFill>
                    <a:schemeClr val="tx1"/>
                  </a:solidFill>
                  <a:latin typeface="Arial" pitchFamily="34" charset="0"/>
                  <a:ea typeface="宋体" pitchFamily="2" charset="-122"/>
                </a:defRPr>
              </a:lvl3pPr>
              <a:lvl4pPr marL="1600200" indent="-228600">
                <a:spcBef>
                  <a:spcPct val="20000"/>
                </a:spcBef>
                <a:buClr>
                  <a:schemeClr val="tx2"/>
                </a:buClr>
                <a:buSzPct val="75000"/>
                <a:buFont typeface="Wingdings" pitchFamily="2" charset="2"/>
                <a:buChar char="n"/>
                <a:defRPr kumimoji="1" sz="2000">
                  <a:solidFill>
                    <a:schemeClr val="tx1"/>
                  </a:solidFill>
                  <a:latin typeface="Arial" pitchFamily="34" charset="0"/>
                  <a:ea typeface="宋体" pitchFamily="2" charset="-122"/>
                </a:defRPr>
              </a:lvl4pPr>
              <a:lvl5pPr marL="2057400" indent="-228600">
                <a:spcBef>
                  <a:spcPct val="20000"/>
                </a:spcBef>
                <a:buClr>
                  <a:schemeClr val="hlink"/>
                </a:buClr>
                <a:buSzPct val="65000"/>
                <a:buFont typeface="Wingdings" pitchFamily="2" charset="2"/>
                <a:buChar char="n"/>
                <a:defRPr kumimoji="1"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65000"/>
                <a:buFont typeface="Wingdings" pitchFamily="2" charset="2"/>
                <a:buChar char="n"/>
                <a:defRPr kumimoji="1" sz="2000">
                  <a:solidFill>
                    <a:schemeClr val="tx1"/>
                  </a:solidFill>
                  <a:latin typeface="Arial" pitchFamily="34" charset="0"/>
                  <a:ea typeface="宋体" pitchFamily="2" charset="-122"/>
                </a:defRPr>
              </a:lvl9pPr>
            </a:lstStyle>
            <a:p>
              <a:pPr eaLnBrk="1" hangingPunct="1">
                <a:lnSpc>
                  <a:spcPct val="100000"/>
                </a:lnSpc>
                <a:spcBef>
                  <a:spcPct val="0"/>
                </a:spcBef>
                <a:buClrTx/>
                <a:buSzTx/>
                <a:buFontTx/>
                <a:buNone/>
              </a:pPr>
              <a:r>
                <a:rPr lang="zh-CN" altLang="en-US" sz="2400">
                  <a:solidFill>
                    <a:srgbClr val="000000"/>
                  </a:solidFill>
                  <a:latin typeface="宋体" pitchFamily="2" charset="-122"/>
                </a:rPr>
                <a:t>慢</a:t>
              </a:r>
            </a:p>
          </p:txBody>
        </p:sp>
      </p:grpSp>
    </p:spTree>
    <p:extLst>
      <p:ext uri="{BB962C8B-B14F-4D97-AF65-F5344CB8AC3E}">
        <p14:creationId xmlns:p14="http://schemas.microsoft.com/office/powerpoint/2010/main" val="3505379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628744"/>
                                        </p:tgtEl>
                                        <p:attrNameLst>
                                          <p:attrName>style.visibility</p:attrName>
                                        </p:attrNameLst>
                                      </p:cBhvr>
                                      <p:to>
                                        <p:strVal val="visible"/>
                                      </p:to>
                                    </p:set>
                                    <p:animEffect transition="in" filter="strips(downLeft)">
                                      <p:cBhvr>
                                        <p:cTn id="10" dur="500"/>
                                        <p:tgtEl>
                                          <p:spTgt spid="62874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628767"/>
                                        </p:tgtEl>
                                        <p:attrNameLst>
                                          <p:attrName>style.visibility</p:attrName>
                                        </p:attrNameLst>
                                      </p:cBhvr>
                                      <p:to>
                                        <p:strVal val="visible"/>
                                      </p:to>
                                    </p:set>
                                    <p:animEffect transition="in" filter="strips(downLeft)">
                                      <p:cBhvr>
                                        <p:cTn id="15" dur="500"/>
                                        <p:tgtEl>
                                          <p:spTgt spid="628767"/>
                                        </p:tgtEl>
                                      </p:cBhvr>
                                    </p:animEffect>
                                  </p:childTnLst>
                                </p:cTn>
                              </p:par>
                              <p:par>
                                <p:cTn id="16" presetID="18" presetClass="entr" presetSubtype="12" fill="hold" nodeType="withEffect">
                                  <p:stCondLst>
                                    <p:cond delay="0"/>
                                  </p:stCondLst>
                                  <p:childTnLst>
                                    <p:set>
                                      <p:cBhvr>
                                        <p:cTn id="17" dur="1" fill="hold">
                                          <p:stCondLst>
                                            <p:cond delay="0"/>
                                          </p:stCondLst>
                                        </p:cTn>
                                        <p:tgtEl>
                                          <p:spTgt spid="628768"/>
                                        </p:tgtEl>
                                        <p:attrNameLst>
                                          <p:attrName>style.visibility</p:attrName>
                                        </p:attrNameLst>
                                      </p:cBhvr>
                                      <p:to>
                                        <p:strVal val="visible"/>
                                      </p:to>
                                    </p:set>
                                    <p:animEffect transition="in" filter="strips(downLeft)">
                                      <p:cBhvr>
                                        <p:cTn id="18" dur="500"/>
                                        <p:tgtEl>
                                          <p:spTgt spid="6287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628769"/>
                                        </p:tgtEl>
                                        <p:attrNameLst>
                                          <p:attrName>style.visibility</p:attrName>
                                        </p:attrNameLst>
                                      </p:cBhvr>
                                      <p:to>
                                        <p:strVal val="visible"/>
                                      </p:to>
                                    </p:set>
                                    <p:animEffect transition="in" filter="strips(downLeft)">
                                      <p:cBhvr>
                                        <p:cTn id="23" dur="500"/>
                                        <p:tgtEl>
                                          <p:spTgt spid="628769"/>
                                        </p:tgtEl>
                                      </p:cBhvr>
                                    </p:animEffect>
                                  </p:childTnLst>
                                </p:cTn>
                              </p:par>
                              <p:par>
                                <p:cTn id="24" presetID="18" presetClass="entr" presetSubtype="12"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trips(downLeft)">
                                      <p:cBhvr>
                                        <p:cTn id="26" dur="5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nodeType="clickEffect">
                                  <p:stCondLst>
                                    <p:cond delay="0"/>
                                  </p:stCondLst>
                                  <p:childTnLst>
                                    <p:set>
                                      <p:cBhvr>
                                        <p:cTn id="30" dur="1" fill="hold">
                                          <p:stCondLst>
                                            <p:cond delay="0"/>
                                          </p:stCondLst>
                                        </p:cTn>
                                        <p:tgtEl>
                                          <p:spTgt spid="628770"/>
                                        </p:tgtEl>
                                        <p:attrNameLst>
                                          <p:attrName>style.visibility</p:attrName>
                                        </p:attrNameLst>
                                      </p:cBhvr>
                                      <p:to>
                                        <p:strVal val="visible"/>
                                      </p:to>
                                    </p:set>
                                    <p:animEffect transition="in" filter="strips(downLeft)">
                                      <p:cBhvr>
                                        <p:cTn id="31" dur="500"/>
                                        <p:tgtEl>
                                          <p:spTgt spid="6287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628771"/>
                                        </p:tgtEl>
                                        <p:attrNameLst>
                                          <p:attrName>style.visibility</p:attrName>
                                        </p:attrNameLst>
                                      </p:cBhvr>
                                      <p:to>
                                        <p:strVal val="visible"/>
                                      </p:to>
                                    </p:set>
                                    <p:animEffect transition="in" filter="strips(downLeft)">
                                      <p:cBhvr>
                                        <p:cTn id="36" dur="500"/>
                                        <p:tgtEl>
                                          <p:spTgt spid="628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4" grpId="0"/>
      <p:bldP spid="628767" grpId="0"/>
      <p:bldP spid="62876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9"/>
          <p:cNvGrpSpPr>
            <a:grpSpLocks/>
          </p:cNvGrpSpPr>
          <p:nvPr/>
        </p:nvGrpSpPr>
        <p:grpSpPr bwMode="auto">
          <a:xfrm>
            <a:off x="2819400" y="2493963"/>
            <a:ext cx="3282950" cy="2571750"/>
            <a:chOff x="1776" y="1571"/>
            <a:chExt cx="2068" cy="1620"/>
          </a:xfrm>
        </p:grpSpPr>
        <p:graphicFrame>
          <p:nvGraphicFramePr>
            <p:cNvPr id="34860" name="Object 53"/>
            <p:cNvGraphicFramePr>
              <a:graphicFrameLocks noChangeAspect="1"/>
            </p:cNvGraphicFramePr>
            <p:nvPr>
              <p:extLst>
                <p:ext uri="{D42A27DB-BD31-4B8C-83A1-F6EECF244321}">
                  <p14:modId xmlns:p14="http://schemas.microsoft.com/office/powerpoint/2010/main" val="1745399579"/>
                </p:ext>
              </p:extLst>
            </p:nvPr>
          </p:nvGraphicFramePr>
          <p:xfrm>
            <a:off x="2730" y="1571"/>
            <a:ext cx="1114" cy="228"/>
          </p:xfrm>
          <a:graphic>
            <a:graphicData uri="http://schemas.openxmlformats.org/presentationml/2006/ole">
              <mc:AlternateContent xmlns:mc="http://schemas.openxmlformats.org/markup-compatibility/2006">
                <mc:Choice xmlns:v="urn:schemas-microsoft-com:vml" Requires="v">
                  <p:oleObj spid="_x0000_s34317" name="Equation" r:id="rId3" imgW="660113" imgH="165028" progId="Equation.DSMT4">
                    <p:embed/>
                  </p:oleObj>
                </mc:Choice>
                <mc:Fallback>
                  <p:oleObj name="Equation" r:id="rId3" imgW="660113" imgH="16502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 y="1571"/>
                          <a:ext cx="1114" cy="228"/>
                        </a:xfrm>
                        <a:prstGeom prst="rect">
                          <a:avLst/>
                        </a:prstGeom>
                        <a:solidFill>
                          <a:schemeClr val="accent4"/>
                        </a:solidFill>
                        <a:ln>
                          <a:noFill/>
                        </a:ln>
                        <a:effectLst/>
                        <a:extLst/>
                      </p:spPr>
                    </p:pic>
                  </p:oleObj>
                </mc:Fallback>
              </mc:AlternateContent>
            </a:graphicData>
          </a:graphic>
        </p:graphicFrame>
        <p:graphicFrame>
          <p:nvGraphicFramePr>
            <p:cNvPr id="34861" name="Object 54"/>
            <p:cNvGraphicFramePr>
              <a:graphicFrameLocks noChangeAspect="1"/>
            </p:cNvGraphicFramePr>
            <p:nvPr>
              <p:extLst>
                <p:ext uri="{D42A27DB-BD31-4B8C-83A1-F6EECF244321}">
                  <p14:modId xmlns:p14="http://schemas.microsoft.com/office/powerpoint/2010/main" val="2481750380"/>
                </p:ext>
              </p:extLst>
            </p:nvPr>
          </p:nvGraphicFramePr>
          <p:xfrm>
            <a:off x="1776" y="1906"/>
            <a:ext cx="707" cy="227"/>
          </p:xfrm>
          <a:graphic>
            <a:graphicData uri="http://schemas.openxmlformats.org/presentationml/2006/ole">
              <mc:AlternateContent xmlns:mc="http://schemas.openxmlformats.org/markup-compatibility/2006">
                <mc:Choice xmlns:v="urn:schemas-microsoft-com:vml" Requires="v">
                  <p:oleObj spid="_x0000_s34318" name="Equation" r:id="rId5" imgW="418918" imgH="165028" progId="Equation.DSMT4">
                    <p:embed/>
                  </p:oleObj>
                </mc:Choice>
                <mc:Fallback>
                  <p:oleObj name="Equation" r:id="rId5" imgW="418918" imgH="16502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1906"/>
                          <a:ext cx="707" cy="227"/>
                        </a:xfrm>
                        <a:prstGeom prst="rect">
                          <a:avLst/>
                        </a:prstGeom>
                        <a:solidFill>
                          <a:schemeClr val="accent4"/>
                        </a:solidFill>
                        <a:ln>
                          <a:noFill/>
                        </a:ln>
                        <a:effectLst/>
                        <a:extLst/>
                      </p:spPr>
                    </p:pic>
                  </p:oleObj>
                </mc:Fallback>
              </mc:AlternateContent>
            </a:graphicData>
          </a:graphic>
        </p:graphicFrame>
        <p:graphicFrame>
          <p:nvGraphicFramePr>
            <p:cNvPr id="34862" name="Object 56"/>
            <p:cNvGraphicFramePr>
              <a:graphicFrameLocks noChangeAspect="1"/>
            </p:cNvGraphicFramePr>
            <p:nvPr>
              <p:extLst>
                <p:ext uri="{D42A27DB-BD31-4B8C-83A1-F6EECF244321}">
                  <p14:modId xmlns:p14="http://schemas.microsoft.com/office/powerpoint/2010/main" val="3307228503"/>
                </p:ext>
              </p:extLst>
            </p:nvPr>
          </p:nvGraphicFramePr>
          <p:xfrm>
            <a:off x="2229" y="2982"/>
            <a:ext cx="687" cy="209"/>
          </p:xfrm>
          <a:graphic>
            <a:graphicData uri="http://schemas.openxmlformats.org/presentationml/2006/ole">
              <mc:AlternateContent xmlns:mc="http://schemas.openxmlformats.org/markup-compatibility/2006">
                <mc:Choice xmlns:v="urn:schemas-microsoft-com:vml" Requires="v">
                  <p:oleObj spid="_x0000_s34319" name="Equation" r:id="rId7" imgW="444114" imgH="164957" progId="Equation.DSMT4">
                    <p:embed/>
                  </p:oleObj>
                </mc:Choice>
                <mc:Fallback>
                  <p:oleObj name="Equation" r:id="rId7" imgW="444114" imgH="16495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9" y="2982"/>
                          <a:ext cx="687" cy="209"/>
                        </a:xfrm>
                        <a:prstGeom prst="rect">
                          <a:avLst/>
                        </a:prstGeom>
                        <a:solidFill>
                          <a:schemeClr val="accent4"/>
                        </a:solidFill>
                        <a:ln>
                          <a:noFill/>
                        </a:ln>
                        <a:effectLst/>
                        <a:extLst/>
                      </p:spPr>
                    </p:pic>
                  </p:oleObj>
                </mc:Fallback>
              </mc:AlternateContent>
            </a:graphicData>
          </a:graphic>
        </p:graphicFrame>
      </p:grpSp>
      <p:grpSp>
        <p:nvGrpSpPr>
          <p:cNvPr id="3" name="Group 85"/>
          <p:cNvGrpSpPr>
            <a:grpSpLocks/>
          </p:cNvGrpSpPr>
          <p:nvPr/>
        </p:nvGrpSpPr>
        <p:grpSpPr bwMode="auto">
          <a:xfrm>
            <a:off x="159747" y="822458"/>
            <a:ext cx="7893050" cy="5548313"/>
            <a:chOff x="261" y="382"/>
            <a:chExt cx="4972" cy="3495"/>
          </a:xfrm>
        </p:grpSpPr>
        <p:grpSp>
          <p:nvGrpSpPr>
            <p:cNvPr id="34854" name="Group 61"/>
            <p:cNvGrpSpPr>
              <a:grpSpLocks/>
            </p:cNvGrpSpPr>
            <p:nvPr/>
          </p:nvGrpSpPr>
          <p:grpSpPr bwMode="auto">
            <a:xfrm>
              <a:off x="771" y="3553"/>
              <a:ext cx="4462" cy="324"/>
              <a:chOff x="1294" y="3602"/>
              <a:chExt cx="3266" cy="292"/>
            </a:xfrm>
          </p:grpSpPr>
          <p:sp>
            <p:nvSpPr>
              <p:cNvPr id="34858" name="Line 62"/>
              <p:cNvSpPr>
                <a:spLocks noChangeShapeType="1"/>
              </p:cNvSpPr>
              <p:nvPr/>
            </p:nvSpPr>
            <p:spPr bwMode="auto">
              <a:xfrm>
                <a:off x="1294" y="3602"/>
                <a:ext cx="326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9" name="Text Box 63"/>
              <p:cNvSpPr txBox="1">
                <a:spLocks noChangeArrowheads="1"/>
              </p:cNvSpPr>
              <p:nvPr/>
            </p:nvSpPr>
            <p:spPr bwMode="auto">
              <a:xfrm>
                <a:off x="2444" y="3648"/>
                <a:ext cx="74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nSpc>
                    <a:spcPct val="80000"/>
                  </a:lnSpc>
                  <a:spcBef>
                    <a:spcPct val="0"/>
                  </a:spcBef>
                  <a:buClrTx/>
                  <a:buSzTx/>
                  <a:buFontTx/>
                  <a:buNone/>
                </a:pPr>
                <a:r>
                  <a:rPr lang="zh-CN" altLang="en-US" sz="2800" b="0">
                    <a:latin typeface="Times New Roman" pitchFamily="18" charset="0"/>
                    <a:ea typeface="隶书" pitchFamily="49" charset="-122"/>
                  </a:rPr>
                  <a:t>反应途径</a:t>
                </a:r>
              </a:p>
            </p:txBody>
          </p:sp>
        </p:grpSp>
        <p:grpSp>
          <p:nvGrpSpPr>
            <p:cNvPr id="34855" name="Group 64"/>
            <p:cNvGrpSpPr>
              <a:grpSpLocks/>
            </p:cNvGrpSpPr>
            <p:nvPr/>
          </p:nvGrpSpPr>
          <p:grpSpPr bwMode="auto">
            <a:xfrm>
              <a:off x="261" y="382"/>
              <a:ext cx="510" cy="3171"/>
              <a:chOff x="921" y="745"/>
              <a:chExt cx="373" cy="2857"/>
            </a:xfrm>
          </p:grpSpPr>
          <p:sp>
            <p:nvSpPr>
              <p:cNvPr id="34856" name="Line 65"/>
              <p:cNvSpPr>
                <a:spLocks noChangeShapeType="1"/>
              </p:cNvSpPr>
              <p:nvPr/>
            </p:nvSpPr>
            <p:spPr bwMode="auto">
              <a:xfrm flipV="1">
                <a:off x="1294" y="745"/>
                <a:ext cx="0" cy="285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7" name="Text Box 66"/>
              <p:cNvSpPr txBox="1">
                <a:spLocks noChangeArrowheads="1"/>
              </p:cNvSpPr>
              <p:nvPr/>
            </p:nvSpPr>
            <p:spPr bwMode="auto">
              <a:xfrm rot="-5400000">
                <a:off x="787" y="1483"/>
                <a:ext cx="50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zh-CN" altLang="en-US" sz="2800" b="0">
                    <a:latin typeface="Times New Roman" pitchFamily="18" charset="0"/>
                    <a:ea typeface="隶书" pitchFamily="49" charset="-122"/>
                  </a:rPr>
                  <a:t>能量</a:t>
                </a:r>
              </a:p>
            </p:txBody>
          </p:sp>
        </p:grpSp>
      </p:grpSp>
      <p:grpSp>
        <p:nvGrpSpPr>
          <p:cNvPr id="6" name="Group 87"/>
          <p:cNvGrpSpPr>
            <a:grpSpLocks/>
          </p:cNvGrpSpPr>
          <p:nvPr/>
        </p:nvGrpSpPr>
        <p:grpSpPr bwMode="auto">
          <a:xfrm>
            <a:off x="1223963" y="420688"/>
            <a:ext cx="6788150" cy="4765675"/>
            <a:chOff x="771" y="265"/>
            <a:chExt cx="4276" cy="3002"/>
          </a:xfrm>
        </p:grpSpPr>
        <p:sp>
          <p:nvSpPr>
            <p:cNvPr id="34844" name="Freeform 46"/>
            <p:cNvSpPr>
              <a:spLocks/>
            </p:cNvSpPr>
            <p:nvPr/>
          </p:nvSpPr>
          <p:spPr bwMode="auto">
            <a:xfrm>
              <a:off x="771" y="475"/>
              <a:ext cx="4276" cy="2576"/>
            </a:xfrm>
            <a:custGeom>
              <a:avLst/>
              <a:gdLst>
                <a:gd name="T0" fmla="*/ 0 w 3130"/>
                <a:gd name="T1" fmla="*/ 4404 h 2321"/>
                <a:gd name="T2" fmla="*/ 7697 w 3130"/>
                <a:gd name="T3" fmla="*/ 3776 h 2321"/>
                <a:gd name="T4" fmla="*/ 15951 w 3130"/>
                <a:gd name="T5" fmla="*/ 646 h 2321"/>
                <a:gd name="T6" fmla="*/ 22004 w 3130"/>
                <a:gd name="T7" fmla="*/ 646 h 2321"/>
                <a:gd name="T8" fmla="*/ 31358 w 3130"/>
                <a:gd name="T9" fmla="*/ 4507 h 2321"/>
                <a:gd name="T10" fmla="*/ 37977 w 3130"/>
                <a:gd name="T11" fmla="*/ 5344 h 2321"/>
                <a:gd name="T12" fmla="*/ 0 60000 65536"/>
                <a:gd name="T13" fmla="*/ 0 60000 65536"/>
                <a:gd name="T14" fmla="*/ 0 60000 65536"/>
                <a:gd name="T15" fmla="*/ 0 60000 65536"/>
                <a:gd name="T16" fmla="*/ 0 60000 65536"/>
                <a:gd name="T17" fmla="*/ 0 60000 65536"/>
                <a:gd name="T18" fmla="*/ 0 w 3130"/>
                <a:gd name="T19" fmla="*/ 0 h 2321"/>
                <a:gd name="T20" fmla="*/ 3130 w 3130"/>
                <a:gd name="T21" fmla="*/ 2321 h 2321"/>
              </a:gdLst>
              <a:ahLst/>
              <a:cxnLst>
                <a:cxn ang="T12">
                  <a:pos x="T0" y="T1"/>
                </a:cxn>
                <a:cxn ang="T13">
                  <a:pos x="T2" y="T3"/>
                </a:cxn>
                <a:cxn ang="T14">
                  <a:pos x="T4" y="T5"/>
                </a:cxn>
                <a:cxn ang="T15">
                  <a:pos x="T6" y="T7"/>
                </a:cxn>
                <a:cxn ang="T16">
                  <a:pos x="T8" y="T9"/>
                </a:cxn>
                <a:cxn ang="T17">
                  <a:pos x="T10" y="T11"/>
                </a:cxn>
              </a:cxnLst>
              <a:rect l="T18" t="T19" r="T20" b="T21"/>
              <a:pathLst>
                <a:path w="3130" h="2321">
                  <a:moveTo>
                    <a:pt x="0" y="1913"/>
                  </a:moveTo>
                  <a:cubicBezTo>
                    <a:pt x="208" y="1913"/>
                    <a:pt x="416" y="1913"/>
                    <a:pt x="635" y="1641"/>
                  </a:cubicBezTo>
                  <a:cubicBezTo>
                    <a:pt x="854" y="1369"/>
                    <a:pt x="1119" y="507"/>
                    <a:pt x="1315" y="280"/>
                  </a:cubicBezTo>
                  <a:cubicBezTo>
                    <a:pt x="1511" y="53"/>
                    <a:pt x="1602" y="0"/>
                    <a:pt x="1814" y="280"/>
                  </a:cubicBezTo>
                  <a:cubicBezTo>
                    <a:pt x="2026" y="560"/>
                    <a:pt x="2366" y="1618"/>
                    <a:pt x="2585" y="1958"/>
                  </a:cubicBezTo>
                  <a:cubicBezTo>
                    <a:pt x="2804" y="2298"/>
                    <a:pt x="2967" y="2309"/>
                    <a:pt x="3130" y="232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5" name="Line 47"/>
            <p:cNvSpPr>
              <a:spLocks noChangeShapeType="1"/>
            </p:cNvSpPr>
            <p:nvPr/>
          </p:nvSpPr>
          <p:spPr bwMode="auto">
            <a:xfrm>
              <a:off x="956" y="2598"/>
              <a:ext cx="309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Line 51"/>
            <p:cNvSpPr>
              <a:spLocks noChangeShapeType="1"/>
            </p:cNvSpPr>
            <p:nvPr/>
          </p:nvSpPr>
          <p:spPr bwMode="auto">
            <a:xfrm flipH="1">
              <a:off x="783" y="555"/>
              <a:ext cx="259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47" name="Object 52"/>
            <p:cNvGraphicFramePr>
              <a:graphicFrameLocks noChangeAspect="1"/>
            </p:cNvGraphicFramePr>
            <p:nvPr>
              <p:extLst>
                <p:ext uri="{D42A27DB-BD31-4B8C-83A1-F6EECF244321}">
                  <p14:modId xmlns:p14="http://schemas.microsoft.com/office/powerpoint/2010/main" val="1236280249"/>
                </p:ext>
              </p:extLst>
            </p:nvPr>
          </p:nvGraphicFramePr>
          <p:xfrm>
            <a:off x="2576" y="265"/>
            <a:ext cx="685" cy="228"/>
          </p:xfrm>
          <a:graphic>
            <a:graphicData uri="http://schemas.openxmlformats.org/presentationml/2006/ole">
              <mc:AlternateContent xmlns:mc="http://schemas.openxmlformats.org/markup-compatibility/2006">
                <mc:Choice xmlns:v="urn:schemas-microsoft-com:vml" Requires="v">
                  <p:oleObj spid="_x0000_s34320" name="Equation" r:id="rId9" imgW="406048" imgH="164957" progId="Equation.DSMT4">
                    <p:embed/>
                  </p:oleObj>
                </mc:Choice>
                <mc:Fallback>
                  <p:oleObj name="Equation" r:id="rId9" imgW="406048" imgH="16495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6" y="265"/>
                          <a:ext cx="685" cy="228"/>
                        </a:xfrm>
                        <a:prstGeom prst="rect">
                          <a:avLst/>
                        </a:prstGeom>
                        <a:solidFill>
                          <a:schemeClr val="accent4"/>
                        </a:solidFill>
                        <a:ln>
                          <a:noFill/>
                        </a:ln>
                        <a:effectLst/>
                        <a:extLst/>
                      </p:spPr>
                    </p:pic>
                  </p:oleObj>
                </mc:Fallback>
              </mc:AlternateContent>
            </a:graphicData>
          </a:graphic>
        </p:graphicFrame>
        <p:graphicFrame>
          <p:nvGraphicFramePr>
            <p:cNvPr id="34848" name="Object 55"/>
            <p:cNvGraphicFramePr>
              <a:graphicFrameLocks noChangeAspect="1"/>
            </p:cNvGraphicFramePr>
            <p:nvPr>
              <p:extLst>
                <p:ext uri="{D42A27DB-BD31-4B8C-83A1-F6EECF244321}">
                  <p14:modId xmlns:p14="http://schemas.microsoft.com/office/powerpoint/2010/main" val="2069359556"/>
                </p:ext>
              </p:extLst>
            </p:nvPr>
          </p:nvGraphicFramePr>
          <p:xfrm>
            <a:off x="882" y="2598"/>
            <a:ext cx="553" cy="218"/>
          </p:xfrm>
          <a:graphic>
            <a:graphicData uri="http://schemas.openxmlformats.org/presentationml/2006/ole">
              <mc:AlternateContent xmlns:mc="http://schemas.openxmlformats.org/markup-compatibility/2006">
                <mc:Choice xmlns:v="urn:schemas-microsoft-com:vml" Requires="v">
                  <p:oleObj spid="_x0000_s34321" name="Equation" r:id="rId11" imgW="342603" imgH="164957" progId="Equation.DSMT4">
                    <p:embed/>
                  </p:oleObj>
                </mc:Choice>
                <mc:Fallback>
                  <p:oleObj name="Equation" r:id="rId11" imgW="342603" imgH="164957"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2" y="2598"/>
                          <a:ext cx="553" cy="218"/>
                        </a:xfrm>
                        <a:prstGeom prst="rect">
                          <a:avLst/>
                        </a:prstGeom>
                        <a:solidFill>
                          <a:schemeClr val="accent4"/>
                        </a:solidFill>
                        <a:ln>
                          <a:noFill/>
                        </a:ln>
                        <a:effectLst/>
                        <a:extLst/>
                      </p:spPr>
                    </p:pic>
                  </p:oleObj>
                </mc:Fallback>
              </mc:AlternateContent>
            </a:graphicData>
          </a:graphic>
        </p:graphicFrame>
        <p:graphicFrame>
          <p:nvGraphicFramePr>
            <p:cNvPr id="34849" name="Object 57"/>
            <p:cNvGraphicFramePr>
              <a:graphicFrameLocks noChangeAspect="1"/>
            </p:cNvGraphicFramePr>
            <p:nvPr>
              <p:extLst>
                <p:ext uri="{D42A27DB-BD31-4B8C-83A1-F6EECF244321}">
                  <p14:modId xmlns:p14="http://schemas.microsoft.com/office/powerpoint/2010/main" val="4228130738"/>
                </p:ext>
              </p:extLst>
            </p:nvPr>
          </p:nvGraphicFramePr>
          <p:xfrm>
            <a:off x="4543" y="3043"/>
            <a:ext cx="422" cy="224"/>
          </p:xfrm>
          <a:graphic>
            <a:graphicData uri="http://schemas.openxmlformats.org/presentationml/2006/ole">
              <mc:AlternateContent xmlns:mc="http://schemas.openxmlformats.org/markup-compatibility/2006">
                <mc:Choice xmlns:v="urn:schemas-microsoft-com:vml" Requires="v">
                  <p:oleObj spid="_x0000_s34322" name="Equation" r:id="rId13" imgW="253780" imgH="164957" progId="Equation.DSMT4">
                    <p:embed/>
                  </p:oleObj>
                </mc:Choice>
                <mc:Fallback>
                  <p:oleObj name="Equation" r:id="rId13" imgW="253780" imgH="16495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43" y="3043"/>
                          <a:ext cx="422" cy="224"/>
                        </a:xfrm>
                        <a:prstGeom prst="rect">
                          <a:avLst/>
                        </a:prstGeom>
                        <a:solidFill>
                          <a:schemeClr val="accent4"/>
                        </a:solidFill>
                        <a:ln>
                          <a:noFill/>
                        </a:ln>
                        <a:effectLst/>
                        <a:extLst/>
                      </p:spPr>
                    </p:pic>
                  </p:oleObj>
                </mc:Fallback>
              </mc:AlternateContent>
            </a:graphicData>
          </a:graphic>
        </p:graphicFrame>
        <p:grpSp>
          <p:nvGrpSpPr>
            <p:cNvPr id="34850" name="Group 67"/>
            <p:cNvGrpSpPr>
              <a:grpSpLocks/>
            </p:cNvGrpSpPr>
            <p:nvPr/>
          </p:nvGrpSpPr>
          <p:grpSpPr bwMode="auto">
            <a:xfrm>
              <a:off x="839" y="561"/>
              <a:ext cx="320" cy="2022"/>
              <a:chOff x="1302" y="1096"/>
              <a:chExt cx="234" cy="1822"/>
            </a:xfrm>
          </p:grpSpPr>
          <p:sp>
            <p:nvSpPr>
              <p:cNvPr id="34851" name="Line 68"/>
              <p:cNvSpPr>
                <a:spLocks noChangeShapeType="1"/>
              </p:cNvSpPr>
              <p:nvPr/>
            </p:nvSpPr>
            <p:spPr bwMode="auto">
              <a:xfrm flipV="1">
                <a:off x="1396" y="1096"/>
                <a:ext cx="0" cy="7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52" name="Object 69"/>
              <p:cNvGraphicFramePr>
                <a:graphicFrameLocks noChangeAspect="1"/>
              </p:cNvGraphicFramePr>
              <p:nvPr/>
            </p:nvGraphicFramePr>
            <p:xfrm>
              <a:off x="1302" y="1876"/>
              <a:ext cx="234" cy="284"/>
            </p:xfrm>
            <a:graphic>
              <a:graphicData uri="http://schemas.openxmlformats.org/presentationml/2006/ole">
                <mc:AlternateContent xmlns:mc="http://schemas.openxmlformats.org/markup-compatibility/2006">
                  <mc:Choice xmlns:v="urn:schemas-microsoft-com:vml" Requires="v">
                    <p:oleObj spid="_x0000_s34323" name="Equation" r:id="rId15" imgW="190500" imgH="228600" progId="Equation.DSMT4">
                      <p:embed/>
                    </p:oleObj>
                  </mc:Choice>
                  <mc:Fallback>
                    <p:oleObj name="Equation" r:id="rId15" imgW="1905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2" y="1876"/>
                            <a:ext cx="234" cy="284"/>
                          </a:xfrm>
                          <a:prstGeom prst="rect">
                            <a:avLst/>
                          </a:prstGeom>
                          <a:gradFill rotWithShape="1">
                            <a:gsLst>
                              <a:gs pos="0">
                                <a:srgbClr val="767676"/>
                              </a:gs>
                              <a:gs pos="50000">
                                <a:schemeClr val="tx1"/>
                              </a:gs>
                              <a:gs pos="100000">
                                <a:srgbClr val="76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53" name="Line 70"/>
              <p:cNvSpPr>
                <a:spLocks noChangeShapeType="1"/>
              </p:cNvSpPr>
              <p:nvPr/>
            </p:nvSpPr>
            <p:spPr bwMode="auto">
              <a:xfrm>
                <a:off x="1396" y="2212"/>
                <a:ext cx="0" cy="70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 name="Group 91"/>
          <p:cNvGrpSpPr>
            <a:grpSpLocks/>
          </p:cNvGrpSpPr>
          <p:nvPr/>
        </p:nvGrpSpPr>
        <p:grpSpPr bwMode="auto">
          <a:xfrm>
            <a:off x="5848350" y="2925763"/>
            <a:ext cx="552450" cy="1198562"/>
            <a:chOff x="3684" y="1843"/>
            <a:chExt cx="348" cy="755"/>
          </a:xfrm>
        </p:grpSpPr>
        <p:sp>
          <p:nvSpPr>
            <p:cNvPr id="34842" name="Line 76"/>
            <p:cNvSpPr>
              <a:spLocks noChangeShapeType="1"/>
            </p:cNvSpPr>
            <p:nvPr/>
          </p:nvSpPr>
          <p:spPr bwMode="auto">
            <a:xfrm flipV="1">
              <a:off x="3684" y="1843"/>
              <a:ext cx="0" cy="755"/>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43" name="Object 77"/>
            <p:cNvGraphicFramePr>
              <a:graphicFrameLocks noChangeAspect="1"/>
            </p:cNvGraphicFramePr>
            <p:nvPr/>
          </p:nvGraphicFramePr>
          <p:xfrm>
            <a:off x="3713" y="2129"/>
            <a:ext cx="319" cy="315"/>
          </p:xfrm>
          <a:graphic>
            <a:graphicData uri="http://schemas.openxmlformats.org/presentationml/2006/ole">
              <mc:AlternateContent xmlns:mc="http://schemas.openxmlformats.org/markup-compatibility/2006">
                <mc:Choice xmlns:v="urn:schemas-microsoft-com:vml" Requires="v">
                  <p:oleObj spid="_x0000_s34324" name="Equation" r:id="rId17" imgW="162000" imgH="200025" progId="Equation.DSMT4">
                    <p:embed/>
                  </p:oleObj>
                </mc:Choice>
                <mc:Fallback>
                  <p:oleObj name="Equation" r:id="rId17" imgW="162000" imgH="200025"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13" y="2129"/>
                          <a:ext cx="319" cy="315"/>
                        </a:xfrm>
                        <a:prstGeom prst="rect">
                          <a:avLst/>
                        </a:prstGeom>
                        <a:gradFill rotWithShape="1">
                          <a:gsLst>
                            <a:gs pos="0">
                              <a:srgbClr val="2F7676"/>
                            </a:gs>
                            <a:gs pos="50000">
                              <a:schemeClr val="hlink"/>
                            </a:gs>
                            <a:gs pos="100000">
                              <a:srgbClr val="2F7676"/>
                            </a:gs>
                          </a:gsLst>
                          <a:lin ang="5400000" scaled="1"/>
                        </a:gra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90"/>
          <p:cNvGrpSpPr>
            <a:grpSpLocks/>
          </p:cNvGrpSpPr>
          <p:nvPr/>
        </p:nvGrpSpPr>
        <p:grpSpPr bwMode="auto">
          <a:xfrm>
            <a:off x="2757488" y="2909888"/>
            <a:ext cx="3482975" cy="1790700"/>
            <a:chOff x="1737" y="1833"/>
            <a:chExt cx="2194" cy="1128"/>
          </a:xfrm>
        </p:grpSpPr>
        <p:sp>
          <p:nvSpPr>
            <p:cNvPr id="34828" name="Line 48"/>
            <p:cNvSpPr>
              <a:spLocks noChangeShapeType="1"/>
            </p:cNvSpPr>
            <p:nvPr/>
          </p:nvSpPr>
          <p:spPr bwMode="auto">
            <a:xfrm>
              <a:off x="1737" y="2175"/>
              <a:ext cx="806" cy="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9" name="Line 49"/>
            <p:cNvSpPr>
              <a:spLocks noChangeShapeType="1"/>
            </p:cNvSpPr>
            <p:nvPr/>
          </p:nvSpPr>
          <p:spPr bwMode="auto">
            <a:xfrm>
              <a:off x="3137" y="1833"/>
              <a:ext cx="682" cy="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Line 50"/>
            <p:cNvSpPr>
              <a:spLocks noChangeShapeType="1"/>
            </p:cNvSpPr>
            <p:nvPr/>
          </p:nvSpPr>
          <p:spPr bwMode="auto">
            <a:xfrm>
              <a:off x="1886" y="2961"/>
              <a:ext cx="2045"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31" name="Group 58"/>
            <p:cNvGrpSpPr>
              <a:grpSpLocks/>
            </p:cNvGrpSpPr>
            <p:nvPr/>
          </p:nvGrpSpPr>
          <p:grpSpPr bwMode="auto">
            <a:xfrm>
              <a:off x="1761" y="2195"/>
              <a:ext cx="299" cy="399"/>
              <a:chOff x="2019" y="2559"/>
              <a:chExt cx="219" cy="359"/>
            </a:xfrm>
          </p:grpSpPr>
          <p:sp>
            <p:nvSpPr>
              <p:cNvPr id="34840" name="Line 59"/>
              <p:cNvSpPr>
                <a:spLocks noChangeShapeType="1"/>
              </p:cNvSpPr>
              <p:nvPr/>
            </p:nvSpPr>
            <p:spPr bwMode="auto">
              <a:xfrm flipV="1">
                <a:off x="2219" y="2559"/>
                <a:ext cx="0" cy="35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41" name="Object 60"/>
              <p:cNvGraphicFramePr>
                <a:graphicFrameLocks noChangeAspect="1"/>
              </p:cNvGraphicFramePr>
              <p:nvPr/>
            </p:nvGraphicFramePr>
            <p:xfrm>
              <a:off x="2019" y="2650"/>
              <a:ext cx="219" cy="268"/>
            </p:xfrm>
            <a:graphic>
              <a:graphicData uri="http://schemas.openxmlformats.org/presentationml/2006/ole">
                <mc:AlternateContent xmlns:mc="http://schemas.openxmlformats.org/markup-compatibility/2006">
                  <mc:Choice xmlns:v="urn:schemas-microsoft-com:vml" Requires="v">
                    <p:oleObj spid="_x0000_s34325" name="Equation" r:id="rId19" imgW="177569" imgH="215619" progId="Equation.DSMT4">
                      <p:embed/>
                    </p:oleObj>
                  </mc:Choice>
                  <mc:Fallback>
                    <p:oleObj name="Equation" r:id="rId19" imgW="177569" imgH="215619"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19" y="2650"/>
                            <a:ext cx="219" cy="268"/>
                          </a:xfrm>
                          <a:prstGeom prst="rect">
                            <a:avLst/>
                          </a:prstGeom>
                          <a:gradFill rotWithShape="1">
                            <a:gsLst>
                              <a:gs pos="0">
                                <a:srgbClr val="2F7676"/>
                              </a:gs>
                              <a:gs pos="50000">
                                <a:schemeClr val="hlink"/>
                              </a:gs>
                              <a:gs pos="100000">
                                <a:srgbClr val="2F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4832" name="Group 71"/>
            <p:cNvGrpSpPr>
              <a:grpSpLocks/>
            </p:cNvGrpSpPr>
            <p:nvPr/>
          </p:nvGrpSpPr>
          <p:grpSpPr bwMode="auto">
            <a:xfrm>
              <a:off x="2339" y="2184"/>
              <a:ext cx="320" cy="767"/>
              <a:chOff x="2448" y="2549"/>
              <a:chExt cx="234" cy="691"/>
            </a:xfrm>
          </p:grpSpPr>
          <p:sp>
            <p:nvSpPr>
              <p:cNvPr id="34837" name="Line 72"/>
              <p:cNvSpPr>
                <a:spLocks noChangeShapeType="1"/>
              </p:cNvSpPr>
              <p:nvPr/>
            </p:nvSpPr>
            <p:spPr bwMode="auto">
              <a:xfrm>
                <a:off x="2555" y="2922"/>
                <a:ext cx="0" cy="31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38" name="Object 73"/>
              <p:cNvGraphicFramePr>
                <a:graphicFrameLocks noChangeAspect="1"/>
              </p:cNvGraphicFramePr>
              <p:nvPr/>
            </p:nvGraphicFramePr>
            <p:xfrm>
              <a:off x="2448" y="2688"/>
              <a:ext cx="234" cy="268"/>
            </p:xfrm>
            <a:graphic>
              <a:graphicData uri="http://schemas.openxmlformats.org/presentationml/2006/ole">
                <mc:AlternateContent xmlns:mc="http://schemas.openxmlformats.org/markup-compatibility/2006">
                  <mc:Choice xmlns:v="urn:schemas-microsoft-com:vml" Requires="v">
                    <p:oleObj spid="_x0000_s34326" name="Equation" r:id="rId21" imgW="190335" imgH="215713" progId="Equation.DSMT4">
                      <p:embed/>
                    </p:oleObj>
                  </mc:Choice>
                  <mc:Fallback>
                    <p:oleObj name="Equation" r:id="rId21" imgW="190335" imgH="215713"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48" y="2688"/>
                            <a:ext cx="234" cy="268"/>
                          </a:xfrm>
                          <a:prstGeom prst="rect">
                            <a:avLst/>
                          </a:prstGeom>
                          <a:gradFill rotWithShape="1">
                            <a:gsLst>
                              <a:gs pos="0">
                                <a:srgbClr val="2F7676"/>
                              </a:gs>
                              <a:gs pos="50000">
                                <a:schemeClr val="hlink"/>
                              </a:gs>
                              <a:gs pos="100000">
                                <a:srgbClr val="2F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9" name="Line 74"/>
              <p:cNvSpPr>
                <a:spLocks noChangeShapeType="1"/>
              </p:cNvSpPr>
              <p:nvPr/>
            </p:nvSpPr>
            <p:spPr bwMode="auto">
              <a:xfrm>
                <a:off x="2555" y="2549"/>
                <a:ext cx="0" cy="1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33" name="Group 78"/>
            <p:cNvGrpSpPr>
              <a:grpSpLocks/>
            </p:cNvGrpSpPr>
            <p:nvPr/>
          </p:nvGrpSpPr>
          <p:grpSpPr bwMode="auto">
            <a:xfrm>
              <a:off x="3163" y="1843"/>
              <a:ext cx="320" cy="1118"/>
              <a:chOff x="3045" y="2242"/>
              <a:chExt cx="234" cy="1007"/>
            </a:xfrm>
          </p:grpSpPr>
          <p:graphicFrame>
            <p:nvGraphicFramePr>
              <p:cNvPr id="34834" name="Object 79"/>
              <p:cNvGraphicFramePr>
                <a:graphicFrameLocks noChangeAspect="1"/>
              </p:cNvGraphicFramePr>
              <p:nvPr/>
            </p:nvGraphicFramePr>
            <p:xfrm>
              <a:off x="3045" y="2559"/>
              <a:ext cx="234" cy="284"/>
            </p:xfrm>
            <a:graphic>
              <a:graphicData uri="http://schemas.openxmlformats.org/presentationml/2006/ole">
                <mc:AlternateContent xmlns:mc="http://schemas.openxmlformats.org/markup-compatibility/2006">
                  <mc:Choice xmlns:v="urn:schemas-microsoft-com:vml" Requires="v">
                    <p:oleObj spid="_x0000_s34327" name="Equation" r:id="rId23" imgW="190500" imgH="228600" progId="Equation.DSMT4">
                      <p:embed/>
                    </p:oleObj>
                  </mc:Choice>
                  <mc:Fallback>
                    <p:oleObj name="Equation" r:id="rId23" imgW="190500" imgH="2286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45" y="2559"/>
                            <a:ext cx="234" cy="284"/>
                          </a:xfrm>
                          <a:prstGeom prst="rect">
                            <a:avLst/>
                          </a:prstGeom>
                          <a:gradFill rotWithShape="1">
                            <a:gsLst>
                              <a:gs pos="0">
                                <a:srgbClr val="2F7676"/>
                              </a:gs>
                              <a:gs pos="50000">
                                <a:schemeClr val="hlink"/>
                              </a:gs>
                              <a:gs pos="100000">
                                <a:srgbClr val="2F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5" name="Line 80"/>
              <p:cNvSpPr>
                <a:spLocks noChangeShapeType="1"/>
              </p:cNvSpPr>
              <p:nvPr/>
            </p:nvSpPr>
            <p:spPr bwMode="auto">
              <a:xfrm flipV="1">
                <a:off x="3162" y="2242"/>
                <a:ext cx="0" cy="31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6" name="Line 81"/>
              <p:cNvSpPr>
                <a:spLocks noChangeShapeType="1"/>
              </p:cNvSpPr>
              <p:nvPr/>
            </p:nvSpPr>
            <p:spPr bwMode="auto">
              <a:xfrm>
                <a:off x="3162" y="2828"/>
                <a:ext cx="0" cy="42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 name="Group 88"/>
          <p:cNvGrpSpPr>
            <a:grpSpLocks/>
          </p:cNvGrpSpPr>
          <p:nvPr/>
        </p:nvGrpSpPr>
        <p:grpSpPr bwMode="auto">
          <a:xfrm>
            <a:off x="1539875" y="2873375"/>
            <a:ext cx="6946900" cy="2319338"/>
            <a:chOff x="970" y="1810"/>
            <a:chExt cx="4376" cy="1461"/>
          </a:xfrm>
        </p:grpSpPr>
        <p:sp>
          <p:nvSpPr>
            <p:cNvPr id="34825" name="Freeform 45"/>
            <p:cNvSpPr>
              <a:spLocks/>
            </p:cNvSpPr>
            <p:nvPr/>
          </p:nvSpPr>
          <p:spPr bwMode="auto">
            <a:xfrm>
              <a:off x="970" y="1810"/>
              <a:ext cx="4028" cy="1241"/>
            </a:xfrm>
            <a:custGeom>
              <a:avLst/>
              <a:gdLst>
                <a:gd name="T0" fmla="*/ 0 w 2948"/>
                <a:gd name="T1" fmla="*/ 1556 h 1125"/>
                <a:gd name="T2" fmla="*/ 6604 w 2948"/>
                <a:gd name="T3" fmla="*/ 1358 h 1125"/>
                <a:gd name="T4" fmla="*/ 9910 w 2948"/>
                <a:gd name="T5" fmla="*/ 760 h 1125"/>
                <a:gd name="T6" fmla="*/ 13766 w 2948"/>
                <a:gd name="T7" fmla="*/ 2254 h 1125"/>
                <a:gd name="T8" fmla="*/ 20928 w 2948"/>
                <a:gd name="T9" fmla="*/ 66 h 1125"/>
                <a:gd name="T10" fmla="*/ 26990 w 2948"/>
                <a:gd name="T11" fmla="*/ 1853 h 1125"/>
                <a:gd name="T12" fmla="*/ 35811 w 2948"/>
                <a:gd name="T13" fmla="*/ 2451 h 1125"/>
                <a:gd name="T14" fmla="*/ 0 60000 65536"/>
                <a:gd name="T15" fmla="*/ 0 60000 65536"/>
                <a:gd name="T16" fmla="*/ 0 60000 65536"/>
                <a:gd name="T17" fmla="*/ 0 60000 65536"/>
                <a:gd name="T18" fmla="*/ 0 60000 65536"/>
                <a:gd name="T19" fmla="*/ 0 60000 65536"/>
                <a:gd name="T20" fmla="*/ 0 60000 65536"/>
                <a:gd name="T21" fmla="*/ 0 w 2948"/>
                <a:gd name="T22" fmla="*/ 0 h 1125"/>
                <a:gd name="T23" fmla="*/ 2948 w 2948"/>
                <a:gd name="T24" fmla="*/ 1125 h 1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48" h="1125">
                  <a:moveTo>
                    <a:pt x="0" y="710"/>
                  </a:moveTo>
                  <a:cubicBezTo>
                    <a:pt x="204" y="694"/>
                    <a:pt x="408" y="679"/>
                    <a:pt x="544" y="619"/>
                  </a:cubicBezTo>
                  <a:cubicBezTo>
                    <a:pt x="680" y="559"/>
                    <a:pt x="718" y="279"/>
                    <a:pt x="816" y="347"/>
                  </a:cubicBezTo>
                  <a:cubicBezTo>
                    <a:pt x="914" y="415"/>
                    <a:pt x="983" y="1081"/>
                    <a:pt x="1134" y="1028"/>
                  </a:cubicBezTo>
                  <a:cubicBezTo>
                    <a:pt x="1285" y="975"/>
                    <a:pt x="1542" y="60"/>
                    <a:pt x="1723" y="30"/>
                  </a:cubicBezTo>
                  <a:cubicBezTo>
                    <a:pt x="1904" y="0"/>
                    <a:pt x="2018" y="665"/>
                    <a:pt x="2222" y="846"/>
                  </a:cubicBezTo>
                  <a:cubicBezTo>
                    <a:pt x="2426" y="1027"/>
                    <a:pt x="2744" y="1125"/>
                    <a:pt x="2948" y="1118"/>
                  </a:cubicBezTo>
                </a:path>
              </a:pathLst>
            </a:custGeom>
            <a:noFill/>
            <a:ln w="38100">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4826" name="Object 82"/>
            <p:cNvGraphicFramePr>
              <a:graphicFrameLocks noChangeAspect="1"/>
            </p:cNvGraphicFramePr>
            <p:nvPr>
              <p:extLst>
                <p:ext uri="{D42A27DB-BD31-4B8C-83A1-F6EECF244321}">
                  <p14:modId xmlns:p14="http://schemas.microsoft.com/office/powerpoint/2010/main" val="505284527"/>
                </p:ext>
              </p:extLst>
            </p:nvPr>
          </p:nvGraphicFramePr>
          <p:xfrm>
            <a:off x="1393" y="2598"/>
            <a:ext cx="410" cy="217"/>
          </p:xfrm>
          <a:graphic>
            <a:graphicData uri="http://schemas.openxmlformats.org/presentationml/2006/ole">
              <mc:AlternateContent xmlns:mc="http://schemas.openxmlformats.org/markup-compatibility/2006">
                <mc:Choice xmlns:v="urn:schemas-microsoft-com:vml" Requires="v">
                  <p:oleObj spid="_x0000_s34328" name="Equation" r:id="rId25" imgW="228690" imgH="133440" progId="Equation.DSMT4">
                    <p:embed/>
                  </p:oleObj>
                </mc:Choice>
                <mc:Fallback>
                  <p:oleObj name="Equation" r:id="rId25" imgW="228690" imgH="13344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93" y="2598"/>
                          <a:ext cx="410" cy="217"/>
                        </a:xfrm>
                        <a:prstGeom prst="rect">
                          <a:avLst/>
                        </a:prstGeom>
                        <a:solidFill>
                          <a:schemeClr val="accent4"/>
                        </a:solidFill>
                        <a:ln>
                          <a:noFill/>
                        </a:ln>
                        <a:effectLst/>
                        <a:extLst/>
                      </p:spPr>
                    </p:pic>
                  </p:oleObj>
                </mc:Fallback>
              </mc:AlternateContent>
            </a:graphicData>
          </a:graphic>
        </p:graphicFrame>
        <p:graphicFrame>
          <p:nvGraphicFramePr>
            <p:cNvPr id="34827" name="Object 83"/>
            <p:cNvGraphicFramePr>
              <a:graphicFrameLocks noChangeAspect="1"/>
            </p:cNvGraphicFramePr>
            <p:nvPr>
              <p:extLst>
                <p:ext uri="{D42A27DB-BD31-4B8C-83A1-F6EECF244321}">
                  <p14:modId xmlns:p14="http://schemas.microsoft.com/office/powerpoint/2010/main" val="4262331911"/>
                </p:ext>
              </p:extLst>
            </p:nvPr>
          </p:nvGraphicFramePr>
          <p:xfrm>
            <a:off x="4925" y="3047"/>
            <a:ext cx="421" cy="224"/>
          </p:xfrm>
          <a:graphic>
            <a:graphicData uri="http://schemas.openxmlformats.org/presentationml/2006/ole">
              <mc:AlternateContent xmlns:mc="http://schemas.openxmlformats.org/markup-compatibility/2006">
                <mc:Choice xmlns:v="urn:schemas-microsoft-com:vml" Requires="v">
                  <p:oleObj spid="_x0000_s34329" name="Equation" r:id="rId27" imgW="228690" imgH="133440" progId="Equation.DSMT4">
                    <p:embed/>
                  </p:oleObj>
                </mc:Choice>
                <mc:Fallback>
                  <p:oleObj name="Equation" r:id="rId27" imgW="228690" imgH="133440" progId="Equation.DSMT4">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25" y="3047"/>
                          <a:ext cx="421" cy="224"/>
                        </a:xfrm>
                        <a:prstGeom prst="rect">
                          <a:avLst/>
                        </a:prstGeom>
                        <a:solidFill>
                          <a:schemeClr val="accent4"/>
                        </a:solidFill>
                        <a:ln>
                          <a:noFill/>
                        </a:ln>
                        <a:effectLst/>
                        <a:extLst/>
                      </p:spPr>
                    </p:pic>
                  </p:oleObj>
                </mc:Fallback>
              </mc:AlternateContent>
            </a:graphicData>
          </a:graphic>
        </p:graphicFrame>
      </p:grpSp>
      <p:sp>
        <p:nvSpPr>
          <p:cNvPr id="34824" name="Text Box 86"/>
          <p:cNvSpPr txBox="1">
            <a:spLocks noChangeArrowheads="1"/>
          </p:cNvSpPr>
          <p:nvPr/>
        </p:nvSpPr>
        <p:spPr bwMode="auto">
          <a:xfrm>
            <a:off x="1796257" y="6231731"/>
            <a:ext cx="4362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活化能与反应途径示意图</a:t>
            </a:r>
          </a:p>
        </p:txBody>
      </p:sp>
      <p:sp>
        <p:nvSpPr>
          <p:cNvPr id="47" name="Text Box 3"/>
          <p:cNvSpPr txBox="1">
            <a:spLocks noChangeArrowheads="1"/>
          </p:cNvSpPr>
          <p:nvPr/>
        </p:nvSpPr>
        <p:spPr bwMode="auto">
          <a:xfrm>
            <a:off x="6062661" y="881063"/>
            <a:ext cx="297383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2800" b="1" dirty="0">
                <a:solidFill>
                  <a:srgbClr val="C00000"/>
                </a:solidFill>
                <a:ea typeface="楷体_GB2312" pitchFamily="49" charset="-122"/>
              </a:rPr>
              <a:t>催化作用的关键</a:t>
            </a:r>
            <a:r>
              <a:rPr kumimoji="1" lang="zh-CN" altLang="en-US" sz="2800" b="1" dirty="0" smtClean="0">
                <a:solidFill>
                  <a:srgbClr val="C00000"/>
                </a:solidFill>
                <a:ea typeface="楷体_GB2312" pitchFamily="49" charset="-122"/>
              </a:rPr>
              <a:t>是改变反应的途径，大大</a:t>
            </a:r>
            <a:r>
              <a:rPr kumimoji="1" lang="zh-CN" altLang="en-US" sz="2800" b="1" dirty="0">
                <a:solidFill>
                  <a:srgbClr val="C00000"/>
                </a:solidFill>
                <a:ea typeface="楷体_GB2312" pitchFamily="49" charset="-122"/>
              </a:rPr>
              <a:t>降低了反应</a:t>
            </a:r>
            <a:r>
              <a:rPr kumimoji="1" lang="zh-CN" altLang="en-US" sz="2800" b="1" dirty="0" smtClean="0">
                <a:solidFill>
                  <a:srgbClr val="C00000"/>
                </a:solidFill>
                <a:ea typeface="楷体_GB2312" pitchFamily="49" charset="-122"/>
              </a:rPr>
              <a:t>的活化能</a:t>
            </a:r>
            <a:r>
              <a:rPr kumimoji="1" lang="zh-CN" altLang="en-US" sz="2800" b="1" dirty="0">
                <a:solidFill>
                  <a:srgbClr val="C00000"/>
                </a:solidFill>
                <a:ea typeface="楷体_GB2312" pitchFamily="49" charset="-122"/>
              </a:rPr>
              <a:t>。</a:t>
            </a:r>
          </a:p>
        </p:txBody>
      </p:sp>
    </p:spTree>
    <p:extLst>
      <p:ext uri="{BB962C8B-B14F-4D97-AF65-F5344CB8AC3E}">
        <p14:creationId xmlns:p14="http://schemas.microsoft.com/office/powerpoint/2010/main" val="3838062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Left)">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Lef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trips(down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checkerboard(across)">
                                      <p:cBhvr>
                                        <p:cTn id="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79512" y="1412776"/>
            <a:ext cx="8666608" cy="6409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itchFamily="18" charset="0"/>
                <a:ea typeface="宋体" charset="-122"/>
              </a:defRPr>
            </a:lvl1pPr>
            <a:lvl2pPr marL="742950" indent="-285750" algn="l">
              <a:defRPr kumimoji="1" sz="2400">
                <a:solidFill>
                  <a:schemeClr val="tx1"/>
                </a:solidFill>
                <a:latin typeface="Times New Roman" pitchFamily="18" charset="0"/>
                <a:ea typeface="宋体" charset="-122"/>
              </a:defRPr>
            </a:lvl2pPr>
            <a:lvl3pPr marL="1143000" indent="-228600" algn="l">
              <a:defRPr kumimoji="1" sz="2400">
                <a:solidFill>
                  <a:schemeClr val="tx1"/>
                </a:solidFill>
                <a:latin typeface="Times New Roman" pitchFamily="18" charset="0"/>
                <a:ea typeface="宋体" charset="-122"/>
              </a:defRPr>
            </a:lvl3pPr>
            <a:lvl4pPr marL="1600200" indent="-228600" algn="l">
              <a:defRPr kumimoji="1" sz="2400">
                <a:solidFill>
                  <a:schemeClr val="tx1"/>
                </a:solidFill>
                <a:latin typeface="Times New Roman" pitchFamily="18" charset="0"/>
                <a:ea typeface="宋体" charset="-122"/>
              </a:defRPr>
            </a:lvl4pPr>
            <a:lvl5pPr marL="2057400" indent="-228600" algn="l">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a:spcBef>
                <a:spcPct val="20000"/>
              </a:spcBef>
              <a:buFontTx/>
              <a:buChar char="•"/>
            </a:pPr>
            <a:endParaRPr lang="zh-CN" altLang="en-US" sz="2800" b="1" dirty="0">
              <a:latin typeface="楷体_GB2312" pitchFamily="49" charset="-122"/>
              <a:ea typeface="楷体_GB2312" pitchFamily="49" charset="-122"/>
            </a:endParaRPr>
          </a:p>
          <a:p>
            <a:pPr>
              <a:spcBef>
                <a:spcPct val="20000"/>
              </a:spcBef>
              <a:buFontTx/>
              <a:buChar char="•"/>
            </a:pPr>
            <a:r>
              <a:rPr lang="zh-CN" altLang="en-US" b="1" dirty="0">
                <a:latin typeface="楷体_GB2312" pitchFamily="49" charset="-122"/>
                <a:ea typeface="楷体_GB2312" pitchFamily="49" charset="-122"/>
              </a:rPr>
              <a:t>⑴  催化剂能加快反应速率的原因是由于</a:t>
            </a:r>
            <a:r>
              <a:rPr lang="zh-CN" altLang="en-US" b="1" dirty="0" smtClean="0">
                <a:latin typeface="楷体_GB2312" pitchFamily="49" charset="-122"/>
                <a:ea typeface="楷体_GB2312" pitchFamily="49" charset="-122"/>
              </a:rPr>
              <a:t>改变了反应</a:t>
            </a:r>
            <a:r>
              <a:rPr lang="zh-CN" altLang="en-US" b="1" dirty="0">
                <a:latin typeface="楷体_GB2312" pitchFamily="49" charset="-122"/>
                <a:ea typeface="楷体_GB2312" pitchFamily="49" charset="-122"/>
              </a:rPr>
              <a:t>的历程，</a:t>
            </a:r>
            <a:r>
              <a:rPr lang="zh-CN" altLang="en-US" b="1" dirty="0">
                <a:solidFill>
                  <a:srgbClr val="FF0000"/>
                </a:solidFill>
                <a:latin typeface="楷体_GB2312" pitchFamily="49" charset="-122"/>
                <a:ea typeface="楷体_GB2312" pitchFamily="49" charset="-122"/>
              </a:rPr>
              <a:t>降低</a:t>
            </a:r>
            <a:r>
              <a:rPr lang="zh-CN" altLang="en-US" b="1" dirty="0">
                <a:latin typeface="楷体_GB2312" pitchFamily="49" charset="-122"/>
                <a:ea typeface="楷体_GB2312" pitchFamily="49" charset="-122"/>
              </a:rPr>
              <a:t>了反应</a:t>
            </a:r>
            <a:r>
              <a:rPr lang="zh-CN" altLang="en-US" b="1" dirty="0">
                <a:solidFill>
                  <a:srgbClr val="FF0000"/>
                </a:solidFill>
                <a:latin typeface="楷体_GB2312" pitchFamily="49" charset="-122"/>
                <a:ea typeface="楷体_GB2312" pitchFamily="49" charset="-122"/>
              </a:rPr>
              <a:t>活化能</a:t>
            </a:r>
            <a:r>
              <a:rPr lang="zh-CN" altLang="en-US" b="1" dirty="0">
                <a:latin typeface="楷体_GB2312" pitchFamily="49" charset="-122"/>
                <a:ea typeface="楷体_GB2312" pitchFamily="49" charset="-122"/>
              </a:rPr>
              <a:t>。</a:t>
            </a:r>
          </a:p>
          <a:p>
            <a:pPr>
              <a:spcBef>
                <a:spcPct val="20000"/>
              </a:spcBef>
              <a:buFontTx/>
              <a:buChar char="•"/>
            </a:pPr>
            <a:r>
              <a:rPr lang="en-US" altLang="zh-CN" b="1" dirty="0">
                <a:latin typeface="楷体_GB2312" pitchFamily="49" charset="-122"/>
                <a:ea typeface="楷体_GB2312" pitchFamily="49" charset="-122"/>
              </a:rPr>
              <a:t>(2) </a:t>
            </a:r>
            <a:r>
              <a:rPr lang="zh-CN" altLang="en-US" b="1" dirty="0">
                <a:latin typeface="楷体_GB2312" pitchFamily="49" charset="-122"/>
                <a:ea typeface="楷体_GB2312" pitchFamily="49" charset="-122"/>
              </a:rPr>
              <a:t>催化剂在反应前后数量和化学性质不变</a:t>
            </a:r>
            <a:r>
              <a:rPr lang="zh-CN" altLang="en-US" b="1" dirty="0" smtClean="0">
                <a:latin typeface="楷体_GB2312" pitchFamily="49" charset="-122"/>
                <a:ea typeface="楷体_GB2312" pitchFamily="49" charset="-122"/>
              </a:rPr>
              <a:t>，催化剂</a:t>
            </a:r>
            <a:r>
              <a:rPr lang="zh-CN" altLang="en-US" b="1" dirty="0">
                <a:latin typeface="楷体_GB2312" pitchFamily="49" charset="-122"/>
                <a:ea typeface="楷体_GB2312" pitchFamily="49" charset="-122"/>
              </a:rPr>
              <a:t>只能影响反应速率</a:t>
            </a:r>
            <a:r>
              <a:rPr lang="en-US" altLang="zh-CN" b="1" dirty="0">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不能改变</a:t>
            </a:r>
            <a:r>
              <a:rPr lang="zh-CN" altLang="en-US" b="1" dirty="0" smtClean="0">
                <a:solidFill>
                  <a:srgbClr val="FF0000"/>
                </a:solidFill>
                <a:latin typeface="楷体_GB2312" pitchFamily="49" charset="-122"/>
                <a:ea typeface="楷体_GB2312" pitchFamily="49" charset="-122"/>
              </a:rPr>
              <a:t>化学平衡和始末态（</a:t>
            </a:r>
            <a:r>
              <a:rPr lang="en-US" altLang="zh-CN" b="1" dirty="0">
                <a:latin typeface="楷体_GB2312" pitchFamily="49" charset="-122"/>
                <a:ea typeface="楷体_GB2312" pitchFamily="49" charset="-122"/>
              </a:rPr>
              <a:t>K,</a:t>
            </a:r>
            <a:r>
              <a:rPr lang="zh-CN" altLang="zh-CN" b="1" dirty="0">
                <a:latin typeface="楷体_GB2312" pitchFamily="49" charset="-122"/>
                <a:ea typeface="楷体_GB2312" pitchFamily="49" charset="-122"/>
                <a:sym typeface="Symbol" pitchFamily="18" charset="2"/>
              </a:rPr>
              <a:t> </a:t>
            </a:r>
            <a:r>
              <a:rPr lang="en-US" altLang="zh-CN" b="1" dirty="0" smtClean="0">
                <a:latin typeface="楷体_GB2312" pitchFamily="49" charset="-122"/>
                <a:ea typeface="楷体_GB2312" pitchFamily="49" charset="-122"/>
                <a:sym typeface="Wingdings" pitchFamily="2" charset="2"/>
              </a:rPr>
              <a:t>G</a:t>
            </a:r>
            <a:r>
              <a:rPr lang="zh-CN" altLang="zh-CN" b="1" dirty="0">
                <a:latin typeface="楷体_GB2312" pitchFamily="49" charset="-122"/>
                <a:ea typeface="楷体_GB2312" pitchFamily="49" charset="-122"/>
                <a:sym typeface="Symbol" pitchFamily="18" charset="2"/>
              </a:rPr>
              <a:t> </a:t>
            </a:r>
            <a:r>
              <a:rPr lang="zh-CN" altLang="zh-CN" b="1" dirty="0" smtClean="0">
                <a:latin typeface="楷体_GB2312" pitchFamily="49" charset="-122"/>
                <a:ea typeface="楷体_GB2312" pitchFamily="49" charset="-122"/>
                <a:sym typeface="Symbol" pitchFamily="18" charset="2"/>
              </a:rPr>
              <a:t></a:t>
            </a:r>
            <a:r>
              <a:rPr lang="en-US" altLang="zh-CN" b="1" dirty="0" smtClean="0">
                <a:latin typeface="楷体_GB2312" pitchFamily="49" charset="-122"/>
                <a:ea typeface="楷体_GB2312" pitchFamily="49" charset="-122"/>
                <a:sym typeface="Symbol" pitchFamily="18" charset="2"/>
              </a:rPr>
              <a:t>H</a:t>
            </a:r>
            <a:r>
              <a:rPr lang="zh-CN" altLang="en-US" b="1" dirty="0" smtClean="0">
                <a:latin typeface="楷体_GB2312" pitchFamily="49" charset="-122"/>
                <a:ea typeface="楷体_GB2312" pitchFamily="49" charset="-122"/>
                <a:sym typeface="Wingdings" pitchFamily="2" charset="2"/>
              </a:rPr>
              <a:t>都变</a:t>
            </a:r>
            <a:r>
              <a:rPr lang="zh-CN" altLang="en-US" b="1" dirty="0" smtClean="0">
                <a:solidFill>
                  <a:srgbClr val="FF0000"/>
                </a:solidFill>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 </a:t>
            </a:r>
            <a:endParaRPr lang="zh-CN" altLang="en-US" b="1" dirty="0">
              <a:latin typeface="楷体_GB2312" pitchFamily="49" charset="-122"/>
              <a:ea typeface="楷体_GB2312" pitchFamily="49" charset="-122"/>
            </a:endParaRPr>
          </a:p>
          <a:p>
            <a:pPr>
              <a:spcBef>
                <a:spcPct val="20000"/>
              </a:spcBef>
              <a:buFontTx/>
              <a:buChar char="•"/>
            </a:pPr>
            <a:r>
              <a:rPr lang="en-US" altLang="zh-CN" b="1" dirty="0">
                <a:latin typeface="楷体_GB2312" pitchFamily="49" charset="-122"/>
                <a:ea typeface="楷体_GB2312" pitchFamily="49" charset="-122"/>
              </a:rPr>
              <a:t>(3) </a:t>
            </a:r>
            <a:r>
              <a:rPr lang="zh-CN" altLang="en-US" b="1" dirty="0">
                <a:latin typeface="楷体_GB2312" pitchFamily="49" charset="-122"/>
                <a:ea typeface="楷体_GB2312" pitchFamily="49" charset="-122"/>
              </a:rPr>
              <a:t>催化剂本身</a:t>
            </a:r>
            <a:r>
              <a:rPr lang="zh-CN" altLang="en-US" b="1" dirty="0">
                <a:solidFill>
                  <a:srgbClr val="FF0000"/>
                </a:solidFill>
                <a:latin typeface="楷体_GB2312" pitchFamily="49" charset="-122"/>
                <a:ea typeface="楷体_GB2312" pitchFamily="49" charset="-122"/>
              </a:rPr>
              <a:t>可能参与反应</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其浓度项经常会</a:t>
            </a:r>
            <a:r>
              <a:rPr lang="zh-CN" altLang="en-US" b="1" dirty="0" smtClean="0">
                <a:latin typeface="楷体_GB2312" pitchFamily="49" charset="-122"/>
                <a:ea typeface="楷体_GB2312" pitchFamily="49" charset="-122"/>
              </a:rPr>
              <a:t>出现在</a:t>
            </a:r>
            <a:r>
              <a:rPr lang="zh-CN" altLang="en-US" b="1" dirty="0">
                <a:latin typeface="楷体_GB2312" pitchFamily="49" charset="-122"/>
                <a:ea typeface="楷体_GB2312" pitchFamily="49" charset="-122"/>
              </a:rPr>
              <a:t>速率方程中。</a:t>
            </a:r>
          </a:p>
          <a:p>
            <a:pPr>
              <a:spcBef>
                <a:spcPct val="20000"/>
              </a:spcBef>
              <a:buFontTx/>
              <a:buChar char="•"/>
            </a:pPr>
            <a:r>
              <a:rPr lang="en-US" altLang="zh-CN" b="1" dirty="0">
                <a:latin typeface="楷体_GB2312" pitchFamily="49" charset="-122"/>
                <a:ea typeface="楷体_GB2312" pitchFamily="49" charset="-122"/>
              </a:rPr>
              <a:t>(4) </a:t>
            </a:r>
            <a:r>
              <a:rPr lang="zh-CN" altLang="en-US" b="1" dirty="0">
                <a:latin typeface="楷体_GB2312" pitchFamily="49" charset="-122"/>
                <a:ea typeface="楷体_GB2312" pitchFamily="49" charset="-122"/>
              </a:rPr>
              <a:t>催化剂反应前后</a:t>
            </a:r>
            <a:r>
              <a:rPr lang="zh-CN" altLang="en-US" b="1" dirty="0">
                <a:solidFill>
                  <a:srgbClr val="FF0000"/>
                </a:solidFill>
                <a:latin typeface="楷体_GB2312" pitchFamily="49" charset="-122"/>
                <a:ea typeface="楷体_GB2312" pitchFamily="49" charset="-122"/>
              </a:rPr>
              <a:t>物理性质</a:t>
            </a:r>
            <a:r>
              <a:rPr lang="zh-CN" altLang="en-US" b="1" dirty="0">
                <a:latin typeface="楷体_GB2312" pitchFamily="49" charset="-122"/>
                <a:ea typeface="楷体_GB2312" pitchFamily="49" charset="-122"/>
              </a:rPr>
              <a:t>可能发生</a:t>
            </a:r>
            <a:r>
              <a:rPr lang="zh-CN" altLang="en-US" b="1" dirty="0">
                <a:solidFill>
                  <a:srgbClr val="FF0000"/>
                </a:solidFill>
                <a:latin typeface="楷体_GB2312" pitchFamily="49" charset="-122"/>
                <a:ea typeface="楷体_GB2312" pitchFamily="49" charset="-122"/>
              </a:rPr>
              <a:t>变化</a:t>
            </a:r>
            <a:r>
              <a:rPr lang="zh-CN" altLang="en-US" b="1" dirty="0">
                <a:latin typeface="楷体_GB2312" pitchFamily="49" charset="-122"/>
                <a:ea typeface="楷体_GB2312" pitchFamily="49" charset="-122"/>
              </a:rPr>
              <a:t>。</a:t>
            </a:r>
          </a:p>
          <a:p>
            <a:pPr>
              <a:spcBef>
                <a:spcPct val="20000"/>
              </a:spcBef>
              <a:buFontTx/>
              <a:buChar char="•"/>
            </a:pPr>
            <a:r>
              <a:rPr lang="en-US" altLang="zh-CN" b="1" dirty="0">
                <a:latin typeface="楷体_GB2312" pitchFamily="49" charset="-122"/>
                <a:ea typeface="楷体_GB2312" pitchFamily="49" charset="-122"/>
              </a:rPr>
              <a:t>(5) </a:t>
            </a:r>
            <a:r>
              <a:rPr lang="zh-CN" altLang="en-US" b="1" dirty="0">
                <a:latin typeface="楷体_GB2312" pitchFamily="49" charset="-122"/>
                <a:ea typeface="楷体_GB2312" pitchFamily="49" charset="-122"/>
              </a:rPr>
              <a:t>催化剂有特殊的</a:t>
            </a:r>
            <a:r>
              <a:rPr lang="zh-CN" altLang="en-US" b="1" dirty="0">
                <a:solidFill>
                  <a:srgbClr val="FF0000"/>
                </a:solidFill>
                <a:latin typeface="楷体_GB2312" pitchFamily="49" charset="-122"/>
                <a:ea typeface="楷体_GB2312" pitchFamily="49" charset="-122"/>
              </a:rPr>
              <a:t>选择性</a:t>
            </a:r>
            <a:r>
              <a:rPr lang="zh-CN" altLang="en-US" b="1" dirty="0">
                <a:latin typeface="楷体_GB2312" pitchFamily="49" charset="-122"/>
                <a:ea typeface="楷体_GB2312" pitchFamily="49" charset="-122"/>
              </a:rPr>
              <a:t>。一种催化剂只对</a:t>
            </a:r>
            <a:r>
              <a:rPr lang="zh-CN" altLang="en-US" b="1" dirty="0" smtClean="0">
                <a:latin typeface="楷体_GB2312" pitchFamily="49" charset="-122"/>
                <a:ea typeface="楷体_GB2312" pitchFamily="49" charset="-122"/>
              </a:rPr>
              <a:t>特定</a:t>
            </a:r>
            <a:r>
              <a:rPr lang="zh-CN" altLang="en-US" b="1" dirty="0">
                <a:latin typeface="楷体_GB2312" pitchFamily="49" charset="-122"/>
                <a:ea typeface="楷体_GB2312" pitchFamily="49" charset="-122"/>
              </a:rPr>
              <a:t>类型反应有催化作用。酶催化反应具有</a:t>
            </a:r>
            <a:r>
              <a:rPr lang="zh-CN" altLang="en-US" b="1" dirty="0" smtClean="0">
                <a:latin typeface="楷体_GB2312" pitchFamily="49" charset="-122"/>
                <a:ea typeface="楷体_GB2312" pitchFamily="49" charset="-122"/>
              </a:rPr>
              <a:t>更强</a:t>
            </a:r>
            <a:r>
              <a:rPr lang="zh-CN" altLang="en-US" b="1" dirty="0">
                <a:latin typeface="楷体_GB2312" pitchFamily="49" charset="-122"/>
                <a:ea typeface="楷体_GB2312" pitchFamily="49" charset="-122"/>
              </a:rPr>
              <a:t>选择性。</a:t>
            </a:r>
          </a:p>
          <a:p>
            <a:pPr>
              <a:spcBef>
                <a:spcPct val="20000"/>
              </a:spcBef>
              <a:buFontTx/>
              <a:buChar char="•"/>
            </a:pPr>
            <a:r>
              <a:rPr lang="en-US" altLang="zh-CN" b="1" dirty="0">
                <a:latin typeface="楷体_GB2312" pitchFamily="49" charset="-122"/>
                <a:ea typeface="楷体_GB2312" pitchFamily="49" charset="-122"/>
              </a:rPr>
              <a:t>(6) </a:t>
            </a:r>
            <a:r>
              <a:rPr lang="zh-CN" altLang="en-US" b="1" dirty="0">
                <a:latin typeface="楷体_GB2312" pitchFamily="49" charset="-122"/>
                <a:ea typeface="楷体_GB2312" pitchFamily="49" charset="-122"/>
              </a:rPr>
              <a:t>少量杂质有可能强烈的影响催化剂的作用。	 </a:t>
            </a:r>
            <a:endParaRPr lang="en-US" altLang="zh-CN" b="1" dirty="0" smtClean="0">
              <a:latin typeface="楷体_GB2312" pitchFamily="49" charset="-122"/>
              <a:ea typeface="楷体_GB2312" pitchFamily="49" charset="-122"/>
            </a:endParaRPr>
          </a:p>
          <a:p>
            <a:pPr marL="0" indent="0">
              <a:spcBef>
                <a:spcPct val="20000"/>
              </a:spcBef>
            </a:pPr>
            <a:r>
              <a:rPr lang="en-US" altLang="zh-CN" b="1" dirty="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增加</a:t>
            </a:r>
            <a:r>
              <a:rPr lang="zh-CN" altLang="en-US" b="1" dirty="0">
                <a:latin typeface="楷体_GB2312" pitchFamily="49" charset="-122"/>
                <a:ea typeface="楷体_GB2312" pitchFamily="49" charset="-122"/>
              </a:rPr>
              <a:t>催化剂作用的为助催剂，减低</a:t>
            </a:r>
            <a:r>
              <a:rPr lang="zh-CN" altLang="en-US" b="1" dirty="0" smtClean="0">
                <a:latin typeface="楷体_GB2312" pitchFamily="49" charset="-122"/>
                <a:ea typeface="楷体_GB2312" pitchFamily="49" charset="-122"/>
              </a:rPr>
              <a:t>催化活性的</a:t>
            </a:r>
            <a:r>
              <a:rPr lang="zh-CN" altLang="en-US" b="1" dirty="0">
                <a:latin typeface="楷体_GB2312" pitchFamily="49" charset="-122"/>
                <a:ea typeface="楷体_GB2312" pitchFamily="49" charset="-122"/>
              </a:rPr>
              <a:t>称为毒物。</a:t>
            </a:r>
          </a:p>
        </p:txBody>
      </p:sp>
      <p:sp>
        <p:nvSpPr>
          <p:cNvPr id="3" name="AutoShape 2"/>
          <p:cNvSpPr>
            <a:spLocks noChangeArrowheads="1"/>
          </p:cNvSpPr>
          <p:nvPr/>
        </p:nvSpPr>
        <p:spPr bwMode="auto">
          <a:xfrm>
            <a:off x="348834" y="548680"/>
            <a:ext cx="3246512" cy="698376"/>
          </a:xfrm>
          <a:prstGeom prst="cloudCallout">
            <a:avLst>
              <a:gd name="adj1" fmla="val -43750"/>
              <a:gd name="adj2" fmla="val 180384"/>
            </a:avLst>
          </a:prstGeom>
          <a:solidFill>
            <a:srgbClr val="FFFFFF"/>
          </a:solidFill>
          <a:ln w="9525">
            <a:solidFill>
              <a:srgbClr val="000000"/>
            </a:solidFill>
            <a:round/>
            <a:headEnd/>
            <a:tailEnd/>
          </a:ln>
          <a:effectLst>
            <a:outerShdw dist="107763" dir="8100000" algn="ctr" rotWithShape="0">
              <a:schemeClr val="bg2"/>
            </a:outerShdw>
          </a:effectLst>
        </p:spPr>
        <p:txBody>
          <a:bodyPr wrap="none" anchor="ctr"/>
          <a:lstStyle/>
          <a:p>
            <a:pPr eaLnBrk="0" hangingPunct="0">
              <a:lnSpc>
                <a:spcPct val="90000"/>
              </a:lnSpc>
            </a:pPr>
            <a:r>
              <a:rPr lang="zh-CN" altLang="en-US" sz="2800" b="1" dirty="0" smtClean="0">
                <a:solidFill>
                  <a:srgbClr val="CC3300"/>
                </a:solidFill>
                <a:latin typeface="宋体" charset="-122"/>
                <a:ea typeface="黑体" pitchFamily="49" charset="-122"/>
              </a:rPr>
              <a:t>催化作用的特点</a:t>
            </a:r>
            <a:endParaRPr kumimoji="1" lang="zh-CN" altLang="en-US" sz="2800" dirty="0">
              <a:solidFill>
                <a:schemeClr val="bg1"/>
              </a:solidFill>
              <a:ea typeface="黑体" pitchFamily="49" charset="-122"/>
            </a:endParaRPr>
          </a:p>
        </p:txBody>
      </p:sp>
    </p:spTree>
    <p:extLst>
      <p:ext uri="{BB962C8B-B14F-4D97-AF65-F5344CB8AC3E}">
        <p14:creationId xmlns:p14="http://schemas.microsoft.com/office/powerpoint/2010/main" val="382384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ChangeArrowheads="1"/>
          </p:cNvSpPr>
          <p:nvPr/>
        </p:nvSpPr>
        <p:spPr bwMode="auto">
          <a:xfrm>
            <a:off x="473771" y="171413"/>
            <a:ext cx="3400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zh-CN" altLang="en-US" sz="2800" dirty="0">
                <a:solidFill>
                  <a:schemeClr val="tx2"/>
                </a:solidFill>
                <a:latin typeface="Times New Roman" pitchFamily="18" charset="0"/>
                <a:ea typeface="黑体" pitchFamily="49" charset="-122"/>
              </a:rPr>
              <a:t>三、多相催化反应</a:t>
            </a:r>
          </a:p>
        </p:txBody>
      </p:sp>
      <p:sp>
        <p:nvSpPr>
          <p:cNvPr id="46086" name="Text Box 6"/>
          <p:cNvSpPr txBox="1">
            <a:spLocks noChangeArrowheads="1"/>
          </p:cNvSpPr>
          <p:nvPr/>
        </p:nvSpPr>
        <p:spPr bwMode="auto">
          <a:xfrm>
            <a:off x="420368" y="620688"/>
            <a:ext cx="7577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zh-CN" altLang="en-US" sz="2800" dirty="0" smtClean="0">
                <a:latin typeface="Times New Roman" pitchFamily="18" charset="0"/>
                <a:ea typeface="黑体" pitchFamily="49" charset="-122"/>
              </a:rPr>
              <a:t>主要为</a:t>
            </a:r>
            <a:r>
              <a:rPr kumimoji="1" lang="zh-CN" altLang="en-US" sz="2800" dirty="0" smtClean="0">
                <a:solidFill>
                  <a:srgbClr val="7030A0"/>
                </a:solidFill>
                <a:latin typeface="Times New Roman" pitchFamily="18" charset="0"/>
                <a:ea typeface="黑体" pitchFamily="49" charset="-122"/>
              </a:rPr>
              <a:t>固体催化剂</a:t>
            </a:r>
            <a:r>
              <a:rPr kumimoji="1" lang="zh-CN" altLang="en-US" sz="2800" dirty="0" smtClean="0">
                <a:latin typeface="Times New Roman" pitchFamily="18" charset="0"/>
                <a:ea typeface="黑体" pitchFamily="49" charset="-122"/>
              </a:rPr>
              <a:t>催化</a:t>
            </a:r>
            <a:r>
              <a:rPr kumimoji="1" lang="zh-CN" altLang="en-US" sz="2800" dirty="0" smtClean="0">
                <a:solidFill>
                  <a:srgbClr val="7030A0"/>
                </a:solidFill>
                <a:latin typeface="Times New Roman" pitchFamily="18" charset="0"/>
                <a:ea typeface="黑体" pitchFamily="49" charset="-122"/>
              </a:rPr>
              <a:t>气相</a:t>
            </a:r>
            <a:r>
              <a:rPr kumimoji="1" lang="zh-CN" altLang="en-US" sz="2800" dirty="0" smtClean="0">
                <a:latin typeface="Times New Roman" pitchFamily="18" charset="0"/>
                <a:ea typeface="黑体" pitchFamily="49" charset="-122"/>
              </a:rPr>
              <a:t>反应或</a:t>
            </a:r>
            <a:r>
              <a:rPr kumimoji="1" lang="zh-CN" altLang="en-US" sz="2800" dirty="0" smtClean="0">
                <a:solidFill>
                  <a:srgbClr val="7030A0"/>
                </a:solidFill>
                <a:latin typeface="Times New Roman" pitchFamily="18" charset="0"/>
                <a:ea typeface="黑体" pitchFamily="49" charset="-122"/>
              </a:rPr>
              <a:t>液相</a:t>
            </a:r>
            <a:r>
              <a:rPr kumimoji="1" lang="zh-CN" altLang="en-US" sz="2800" dirty="0" smtClean="0">
                <a:latin typeface="Times New Roman" pitchFamily="18" charset="0"/>
                <a:ea typeface="黑体" pitchFamily="49" charset="-122"/>
              </a:rPr>
              <a:t>反应</a:t>
            </a:r>
            <a:endParaRPr kumimoji="1" lang="zh-CN" altLang="en-US" sz="2800" dirty="0">
              <a:latin typeface="Times New Roman" pitchFamily="18" charset="0"/>
              <a:ea typeface="黑体" pitchFamily="49" charset="-122"/>
            </a:endParaRPr>
          </a:p>
        </p:txBody>
      </p:sp>
      <p:sp>
        <p:nvSpPr>
          <p:cNvPr id="46087" name="Text Box 7"/>
          <p:cNvSpPr txBox="1">
            <a:spLocks noChangeArrowheads="1"/>
          </p:cNvSpPr>
          <p:nvPr/>
        </p:nvSpPr>
        <p:spPr bwMode="auto">
          <a:xfrm>
            <a:off x="506960" y="1609015"/>
            <a:ext cx="7116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latin typeface="Times New Roman" pitchFamily="18" charset="0"/>
                <a:ea typeface="黑体" pitchFamily="49" charset="-122"/>
              </a:rPr>
              <a:t>2</a:t>
            </a:r>
            <a:r>
              <a:rPr lang="zh-CN" altLang="en-US" sz="2800" dirty="0" smtClean="0">
                <a:latin typeface="Times New Roman" pitchFamily="18" charset="0"/>
                <a:ea typeface="黑体" pitchFamily="49" charset="-122"/>
              </a:rPr>
              <a:t>、</a:t>
            </a:r>
            <a:r>
              <a:rPr lang="zh-CN" altLang="en-US" sz="2800" dirty="0">
                <a:latin typeface="Times New Roman" pitchFamily="18" charset="0"/>
                <a:ea typeface="黑体" pitchFamily="49" charset="-122"/>
              </a:rPr>
              <a:t>多相催化反应的基本步骤</a:t>
            </a:r>
            <a:r>
              <a:rPr lang="en-US" altLang="zh-CN" sz="2800" dirty="0">
                <a:latin typeface="Times New Roman" pitchFamily="18" charset="0"/>
                <a:ea typeface="黑体" pitchFamily="49" charset="-122"/>
              </a:rPr>
              <a:t>(</a:t>
            </a:r>
            <a:r>
              <a:rPr lang="zh-CN" altLang="en-US" sz="2800" dirty="0">
                <a:latin typeface="Times New Roman" pitchFamily="18" charset="0"/>
                <a:ea typeface="黑体" pitchFamily="49" charset="-122"/>
              </a:rPr>
              <a:t>气</a:t>
            </a:r>
            <a:r>
              <a:rPr lang="zh-CN" altLang="en-US" sz="2800" dirty="0">
                <a:latin typeface="Times New Roman" pitchFamily="18" charset="0"/>
                <a:ea typeface="黑体" pitchFamily="49" charset="-122"/>
                <a:sym typeface="Symbol" pitchFamily="18" charset="2"/>
              </a:rPr>
              <a:t></a:t>
            </a:r>
            <a:r>
              <a:rPr lang="zh-CN" altLang="en-US" sz="2800" dirty="0">
                <a:latin typeface="Times New Roman" pitchFamily="18" charset="0"/>
                <a:ea typeface="黑体" pitchFamily="49" charset="-122"/>
              </a:rPr>
              <a:t>固相反应</a:t>
            </a:r>
            <a:r>
              <a:rPr lang="en-US" altLang="zh-CN" sz="2800" dirty="0">
                <a:latin typeface="Times New Roman" pitchFamily="18" charset="0"/>
                <a:ea typeface="黑体" pitchFamily="49" charset="-122"/>
              </a:rPr>
              <a:t>)</a:t>
            </a:r>
          </a:p>
        </p:txBody>
      </p:sp>
      <p:sp>
        <p:nvSpPr>
          <p:cNvPr id="46093" name="Rectangle 13"/>
          <p:cNvSpPr>
            <a:spLocks noChangeArrowheads="1"/>
          </p:cNvSpPr>
          <p:nvPr/>
        </p:nvSpPr>
        <p:spPr bwMode="auto">
          <a:xfrm>
            <a:off x="506960" y="2117799"/>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zh-CN" altLang="en-US" sz="2800" dirty="0">
                <a:solidFill>
                  <a:schemeClr val="tx2"/>
                </a:solidFill>
                <a:latin typeface="Times New Roman" pitchFamily="18" charset="0"/>
                <a:ea typeface="黑体" pitchFamily="49" charset="-122"/>
              </a:rPr>
              <a:t>七步连串反应：</a:t>
            </a:r>
          </a:p>
        </p:txBody>
      </p:sp>
      <p:graphicFrame>
        <p:nvGraphicFramePr>
          <p:cNvPr id="46192" name="Object 112"/>
          <p:cNvGraphicFramePr>
            <a:graphicFrameLocks noChangeAspect="1"/>
          </p:cNvGraphicFramePr>
          <p:nvPr>
            <p:extLst>
              <p:ext uri="{D42A27DB-BD31-4B8C-83A1-F6EECF244321}">
                <p14:modId xmlns:p14="http://schemas.microsoft.com/office/powerpoint/2010/main" val="3380196507"/>
              </p:ext>
            </p:extLst>
          </p:nvPr>
        </p:nvGraphicFramePr>
        <p:xfrm>
          <a:off x="504881" y="2608678"/>
          <a:ext cx="7239000" cy="3276600"/>
        </p:xfrm>
        <a:graphic>
          <a:graphicData uri="http://schemas.openxmlformats.org/presentationml/2006/ole">
            <mc:AlternateContent xmlns:mc="http://schemas.openxmlformats.org/markup-compatibility/2006">
              <mc:Choice xmlns:v="urn:schemas-microsoft-com:vml" Requires="v">
                <p:oleObj spid="_x0000_s14458" name="公式" r:id="rId3" imgW="2082800" imgH="965200" progId="Equation.3">
                  <p:embed/>
                </p:oleObj>
              </mc:Choice>
              <mc:Fallback>
                <p:oleObj name="公式" r:id="rId3" imgW="2082800" imgH="965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81" y="2608678"/>
                        <a:ext cx="7239000" cy="3276600"/>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504881" y="1139800"/>
            <a:ext cx="6947736" cy="587853"/>
          </a:xfrm>
          <a:prstGeom prst="rect">
            <a:avLst/>
          </a:prstGeom>
        </p:spPr>
        <p:txBody>
          <a:bodyPr wrap="none">
            <a:spAutoFit/>
          </a:bodyPr>
          <a:lstStyle/>
          <a:p>
            <a:pPr>
              <a:lnSpc>
                <a:spcPct val="115000"/>
              </a:lnSpc>
              <a:spcBef>
                <a:spcPct val="15000"/>
              </a:spcBef>
              <a:buFont typeface="Wingdings" pitchFamily="2" charset="2"/>
              <a:buNone/>
            </a:pPr>
            <a:r>
              <a:rPr lang="en-US" altLang="zh-CN" sz="2800" dirty="0" smtClean="0">
                <a:latin typeface="Times New Roman" pitchFamily="18" charset="0"/>
                <a:ea typeface="黑体" pitchFamily="49" charset="-122"/>
              </a:rPr>
              <a:t>1</a:t>
            </a:r>
            <a:r>
              <a:rPr lang="zh-CN" altLang="en-US" sz="2800" dirty="0" smtClean="0">
                <a:latin typeface="Times New Roman" pitchFamily="18" charset="0"/>
                <a:ea typeface="黑体" pitchFamily="49" charset="-122"/>
              </a:rPr>
              <a:t>、催化剂</a:t>
            </a:r>
            <a:r>
              <a:rPr lang="zh-CN" altLang="en-US" sz="2800" dirty="0">
                <a:latin typeface="Times New Roman" pitchFamily="18" charset="0"/>
                <a:ea typeface="黑体" pitchFamily="49" charset="-122"/>
              </a:rPr>
              <a:t>表面的吸附</a:t>
            </a:r>
            <a:r>
              <a:rPr lang="en-US" altLang="zh-CN" sz="2800" dirty="0">
                <a:latin typeface="Times New Roman" pitchFamily="18" charset="0"/>
                <a:ea typeface="黑体" pitchFamily="49" charset="-122"/>
              </a:rPr>
              <a:t>(</a:t>
            </a:r>
            <a:r>
              <a:rPr lang="zh-CN" altLang="en-US" sz="2800" dirty="0">
                <a:solidFill>
                  <a:srgbClr val="7030A0"/>
                </a:solidFill>
                <a:latin typeface="Times New Roman" pitchFamily="18" charset="0"/>
                <a:ea typeface="黑体" pitchFamily="49" charset="-122"/>
              </a:rPr>
              <a:t>符合单分子层吸附</a:t>
            </a:r>
            <a:r>
              <a:rPr lang="zh-CN" altLang="en-US" sz="2800" dirty="0">
                <a:latin typeface="Times New Roman" pitchFamily="18" charset="0"/>
                <a:ea typeface="黑体" pitchFamily="49" charset="-122"/>
              </a:rPr>
              <a:t>）</a:t>
            </a:r>
          </a:p>
        </p:txBody>
      </p:sp>
      <p:sp>
        <p:nvSpPr>
          <p:cNvPr id="8" name="Rectangle 13"/>
          <p:cNvSpPr>
            <a:spLocks noChangeArrowheads="1"/>
          </p:cNvSpPr>
          <p:nvPr/>
        </p:nvSpPr>
        <p:spPr bwMode="auto">
          <a:xfrm>
            <a:off x="107504" y="6021288"/>
            <a:ext cx="88024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zh-CN" altLang="en-US" sz="2400" dirty="0" smtClean="0">
                <a:solidFill>
                  <a:schemeClr val="tx2"/>
                </a:solidFill>
                <a:latin typeface="Times New Roman" pitchFamily="18" charset="0"/>
                <a:ea typeface="黑体" pitchFamily="49" charset="-122"/>
              </a:rPr>
              <a:t>表面的吸附、反应和脱附过程统称为表面过程，其他为扩散过程</a:t>
            </a:r>
            <a:endParaRPr kumimoji="1" lang="zh-CN" altLang="en-US" sz="2400" dirty="0">
              <a:solidFill>
                <a:schemeClr val="tx2"/>
              </a:solidFill>
              <a:latin typeface="Times New Roman" pitchFamily="18" charset="0"/>
              <a:ea typeface="黑体" pitchFamily="49" charset="-122"/>
            </a:endParaRPr>
          </a:p>
        </p:txBody>
      </p:sp>
    </p:spTree>
    <p:extLst>
      <p:ext uri="{BB962C8B-B14F-4D97-AF65-F5344CB8AC3E}">
        <p14:creationId xmlns:p14="http://schemas.microsoft.com/office/powerpoint/2010/main" val="4150948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strips(downLeft)">
                                      <p:cBhvr>
                                        <p:cTn id="7" dur="500"/>
                                        <p:tgtEl>
                                          <p:spTgt spid="460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6087"/>
                                        </p:tgtEl>
                                        <p:attrNameLst>
                                          <p:attrName>style.visibility</p:attrName>
                                        </p:attrNameLst>
                                      </p:cBhvr>
                                      <p:to>
                                        <p:strVal val="visible"/>
                                      </p:to>
                                    </p:set>
                                    <p:animEffect transition="in" filter="strips(downLeft)">
                                      <p:cBhvr>
                                        <p:cTn id="12" dur="500"/>
                                        <p:tgtEl>
                                          <p:spTgt spid="460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6093"/>
                                        </p:tgtEl>
                                        <p:attrNameLst>
                                          <p:attrName>style.visibility</p:attrName>
                                        </p:attrNameLst>
                                      </p:cBhvr>
                                      <p:to>
                                        <p:strVal val="visible"/>
                                      </p:to>
                                    </p:set>
                                    <p:animEffect transition="in" filter="strips(downLeft)">
                                      <p:cBhvr>
                                        <p:cTn id="17" dur="500"/>
                                        <p:tgtEl>
                                          <p:spTgt spid="46093"/>
                                        </p:tgtEl>
                                      </p:cBhvr>
                                    </p:animEffect>
                                  </p:childTnLst>
                                </p:cTn>
                              </p:par>
                              <p:par>
                                <p:cTn id="18" presetID="18" presetClass="entr" presetSubtype="12" fill="hold" nodeType="withEffect">
                                  <p:stCondLst>
                                    <p:cond delay="0"/>
                                  </p:stCondLst>
                                  <p:childTnLst>
                                    <p:set>
                                      <p:cBhvr>
                                        <p:cTn id="19" dur="1" fill="hold">
                                          <p:stCondLst>
                                            <p:cond delay="0"/>
                                          </p:stCondLst>
                                        </p:cTn>
                                        <p:tgtEl>
                                          <p:spTgt spid="46192"/>
                                        </p:tgtEl>
                                        <p:attrNameLst>
                                          <p:attrName>style.visibility</p:attrName>
                                        </p:attrNameLst>
                                      </p:cBhvr>
                                      <p:to>
                                        <p:strVal val="visible"/>
                                      </p:to>
                                    </p:set>
                                    <p:animEffect transition="in" filter="strips(downLeft)">
                                      <p:cBhvr>
                                        <p:cTn id="20" dur="500"/>
                                        <p:tgtEl>
                                          <p:spTgt spid="46192"/>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trips(down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p:bldP spid="46087" grpId="0"/>
      <p:bldP spid="46093"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4" name="Text Box 4"/>
          <p:cNvSpPr txBox="1">
            <a:spLocks noChangeArrowheads="1"/>
          </p:cNvSpPr>
          <p:nvPr/>
        </p:nvSpPr>
        <p:spPr bwMode="auto">
          <a:xfrm>
            <a:off x="541338" y="1101725"/>
            <a:ext cx="8142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多相催化反应的速率受其中阻力最大的慢步骤控制</a:t>
            </a:r>
          </a:p>
        </p:txBody>
      </p:sp>
      <p:sp>
        <p:nvSpPr>
          <p:cNvPr id="634885" name="Text Box 5"/>
          <p:cNvSpPr txBox="1">
            <a:spLocks noChangeArrowheads="1"/>
          </p:cNvSpPr>
          <p:nvPr/>
        </p:nvSpPr>
        <p:spPr bwMode="auto">
          <a:xfrm>
            <a:off x="566738" y="1620838"/>
            <a:ext cx="78216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改变实验条件可</a:t>
            </a:r>
            <a:r>
              <a:rPr lang="zh-CN" altLang="en-US" sz="2800" dirty="0" smtClean="0">
                <a:latin typeface="Times New Roman" pitchFamily="18" charset="0"/>
                <a:ea typeface="黑体" pitchFamily="49" charset="-122"/>
              </a:rPr>
              <a:t>改变反应速率、速</a:t>
            </a:r>
            <a:r>
              <a:rPr lang="zh-CN" altLang="en-US" sz="2800" dirty="0">
                <a:latin typeface="Times New Roman" pitchFamily="18" charset="0"/>
                <a:ea typeface="黑体" pitchFamily="49" charset="-122"/>
              </a:rPr>
              <a:t>控</a:t>
            </a:r>
            <a:r>
              <a:rPr lang="zh-CN" altLang="en-US" sz="2800" dirty="0" smtClean="0">
                <a:latin typeface="Times New Roman" pitchFamily="18" charset="0"/>
                <a:ea typeface="黑体" pitchFamily="49" charset="-122"/>
              </a:rPr>
              <a:t>步骤：</a:t>
            </a:r>
            <a:endParaRPr lang="zh-CN" altLang="en-US" sz="2800" dirty="0">
              <a:latin typeface="Times New Roman" pitchFamily="18" charset="0"/>
              <a:ea typeface="黑体" pitchFamily="49" charset="-122"/>
            </a:endParaRPr>
          </a:p>
        </p:txBody>
      </p:sp>
      <p:sp>
        <p:nvSpPr>
          <p:cNvPr id="634886" name="Text Box 6"/>
          <p:cNvSpPr txBox="1">
            <a:spLocks noChangeArrowheads="1"/>
          </p:cNvSpPr>
          <p:nvPr/>
        </p:nvSpPr>
        <p:spPr bwMode="auto">
          <a:xfrm>
            <a:off x="616127" y="2241423"/>
            <a:ext cx="3429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nSpc>
                <a:spcPct val="150000"/>
              </a:lnSpc>
              <a:spcBef>
                <a:spcPct val="0"/>
              </a:spcBef>
              <a:buClrTx/>
              <a:buSzTx/>
              <a:buFontTx/>
              <a:buNone/>
            </a:pPr>
            <a:r>
              <a:rPr kumimoji="1" lang="en-US" altLang="zh-CN" sz="2800" dirty="0">
                <a:solidFill>
                  <a:schemeClr val="tx2"/>
                </a:solidFill>
                <a:latin typeface="Times New Roman" pitchFamily="18" charset="0"/>
                <a:ea typeface="黑体" pitchFamily="49" charset="-122"/>
              </a:rPr>
              <a:t>(1) </a:t>
            </a:r>
            <a:r>
              <a:rPr kumimoji="1" lang="zh-CN" altLang="en-US" sz="2800" dirty="0">
                <a:solidFill>
                  <a:schemeClr val="tx2"/>
                </a:solidFill>
                <a:latin typeface="黑体" pitchFamily="49" charset="-122"/>
                <a:ea typeface="黑体" pitchFamily="49" charset="-122"/>
              </a:rPr>
              <a:t>外扩散控制</a:t>
            </a:r>
          </a:p>
          <a:p>
            <a:pPr>
              <a:lnSpc>
                <a:spcPct val="150000"/>
              </a:lnSpc>
              <a:spcBef>
                <a:spcPct val="0"/>
              </a:spcBef>
              <a:buClrTx/>
              <a:buSzTx/>
              <a:buFontTx/>
              <a:buNone/>
            </a:pPr>
            <a:r>
              <a:rPr kumimoji="1" lang="en-US" altLang="zh-CN" sz="2800" dirty="0">
                <a:solidFill>
                  <a:schemeClr val="tx2"/>
                </a:solidFill>
                <a:latin typeface="Times New Roman" pitchFamily="18" charset="0"/>
                <a:ea typeface="黑体" pitchFamily="49" charset="-122"/>
              </a:rPr>
              <a:t>(2) </a:t>
            </a:r>
            <a:r>
              <a:rPr kumimoji="1" lang="zh-CN" altLang="en-US" sz="2800" dirty="0">
                <a:solidFill>
                  <a:schemeClr val="tx2"/>
                </a:solidFill>
                <a:latin typeface="黑体" pitchFamily="49" charset="-122"/>
                <a:ea typeface="黑体" pitchFamily="49" charset="-122"/>
              </a:rPr>
              <a:t>内扩散控制</a:t>
            </a:r>
          </a:p>
          <a:p>
            <a:pPr>
              <a:lnSpc>
                <a:spcPct val="150000"/>
              </a:lnSpc>
              <a:spcBef>
                <a:spcPct val="0"/>
              </a:spcBef>
              <a:buClrTx/>
              <a:buSzTx/>
              <a:buFontTx/>
              <a:buNone/>
            </a:pPr>
            <a:endParaRPr kumimoji="1" lang="zh-CN" altLang="en-US" sz="2800" dirty="0">
              <a:solidFill>
                <a:schemeClr val="tx2"/>
              </a:solidFill>
              <a:latin typeface="黑体" pitchFamily="49" charset="-122"/>
              <a:ea typeface="黑体" pitchFamily="49" charset="-122"/>
            </a:endParaRPr>
          </a:p>
        </p:txBody>
      </p:sp>
      <p:sp>
        <p:nvSpPr>
          <p:cNvPr id="634890" name="Text Box 10"/>
          <p:cNvSpPr txBox="1">
            <a:spLocks noChangeArrowheads="1"/>
          </p:cNvSpPr>
          <p:nvPr/>
        </p:nvSpPr>
        <p:spPr bwMode="auto">
          <a:xfrm>
            <a:off x="3131840" y="2241423"/>
            <a:ext cx="601216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nSpc>
                <a:spcPct val="150000"/>
              </a:lnSpc>
              <a:spcBef>
                <a:spcPct val="0"/>
              </a:spcBef>
              <a:buClrTx/>
              <a:buSzTx/>
              <a:buFontTx/>
              <a:buNone/>
            </a:pPr>
            <a:r>
              <a:rPr lang="zh-CN" altLang="en-US" sz="2800" dirty="0" smtClean="0">
                <a:latin typeface="Times New Roman" pitchFamily="18" charset="0"/>
                <a:ea typeface="黑体" pitchFamily="49" charset="-122"/>
              </a:rPr>
              <a:t>加大气体流速，排除外扩散</a:t>
            </a:r>
            <a:r>
              <a:rPr lang="zh-CN" altLang="en-US" sz="2800" dirty="0">
                <a:latin typeface="Times New Roman" pitchFamily="18" charset="0"/>
                <a:ea typeface="黑体" pitchFamily="49" charset="-122"/>
              </a:rPr>
              <a:t>阻力</a:t>
            </a:r>
            <a:endParaRPr lang="zh-CN" altLang="en-US" sz="2800" dirty="0" smtClean="0">
              <a:latin typeface="Times New Roman" pitchFamily="18" charset="0"/>
              <a:ea typeface="黑体" pitchFamily="49" charset="-122"/>
            </a:endParaRPr>
          </a:p>
          <a:p>
            <a:pPr>
              <a:lnSpc>
                <a:spcPct val="150000"/>
              </a:lnSpc>
              <a:spcBef>
                <a:spcPct val="0"/>
              </a:spcBef>
              <a:buClrTx/>
              <a:buSzTx/>
              <a:buFontTx/>
              <a:buNone/>
            </a:pPr>
            <a:r>
              <a:rPr lang="zh-CN" altLang="en-US" sz="2800" dirty="0" smtClean="0">
                <a:latin typeface="Times New Roman" pitchFamily="18" charset="0"/>
                <a:ea typeface="黑体" pitchFamily="49" charset="-122"/>
              </a:rPr>
              <a:t>减小</a:t>
            </a:r>
            <a:r>
              <a:rPr lang="zh-CN" altLang="en-US" sz="2800" dirty="0">
                <a:latin typeface="Times New Roman" pitchFamily="18" charset="0"/>
                <a:ea typeface="黑体" pitchFamily="49" charset="-122"/>
              </a:rPr>
              <a:t>催化剂粒度、增加</a:t>
            </a:r>
            <a:r>
              <a:rPr lang="zh-CN" altLang="en-US" sz="2800" dirty="0" smtClean="0">
                <a:latin typeface="Times New Roman" pitchFamily="18" charset="0"/>
                <a:ea typeface="黑体" pitchFamily="49" charset="-122"/>
              </a:rPr>
              <a:t>孔径排除阻力；</a:t>
            </a:r>
            <a:endParaRPr lang="zh-CN" altLang="en-US" sz="2800" dirty="0">
              <a:latin typeface="Times New Roman" pitchFamily="18" charset="0"/>
              <a:ea typeface="黑体" pitchFamily="49" charset="-122"/>
            </a:endParaRPr>
          </a:p>
        </p:txBody>
      </p:sp>
      <p:sp>
        <p:nvSpPr>
          <p:cNvPr id="2" name="左大括号 1"/>
          <p:cNvSpPr/>
          <p:nvPr/>
        </p:nvSpPr>
        <p:spPr>
          <a:xfrm>
            <a:off x="579230" y="2561850"/>
            <a:ext cx="73794" cy="687635"/>
          </a:xfrm>
          <a:prstGeom prst="leftBrac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539606" y="4603541"/>
            <a:ext cx="2877711" cy="523220"/>
          </a:xfrm>
          <a:prstGeom prst="rect">
            <a:avLst/>
          </a:prstGeom>
        </p:spPr>
        <p:txBody>
          <a:bodyPr wrap="none">
            <a:spAutoFit/>
          </a:bodyPr>
          <a:lstStyle/>
          <a:p>
            <a:r>
              <a:rPr kumimoji="1" lang="en-US" altLang="zh-CN" sz="2800" dirty="0" smtClean="0">
                <a:solidFill>
                  <a:schemeClr val="tx2"/>
                </a:solidFill>
                <a:latin typeface="黑体" pitchFamily="49" charset="-122"/>
                <a:ea typeface="黑体" pitchFamily="49" charset="-122"/>
              </a:rPr>
              <a:t>(3)</a:t>
            </a:r>
            <a:r>
              <a:rPr kumimoji="1" lang="zh-CN" altLang="en-US" sz="2800" dirty="0" smtClean="0">
                <a:solidFill>
                  <a:schemeClr val="tx2"/>
                </a:solidFill>
                <a:latin typeface="黑体" pitchFamily="49" charset="-122"/>
                <a:ea typeface="黑体" pitchFamily="49" charset="-122"/>
              </a:rPr>
              <a:t>表面反应控制</a:t>
            </a:r>
            <a:endParaRPr lang="zh-CN" altLang="en-US" sz="2800" dirty="0"/>
          </a:p>
        </p:txBody>
      </p:sp>
      <p:sp>
        <p:nvSpPr>
          <p:cNvPr id="4" name="矩形 3"/>
          <p:cNvSpPr/>
          <p:nvPr/>
        </p:nvSpPr>
        <p:spPr>
          <a:xfrm>
            <a:off x="3417317" y="4502087"/>
            <a:ext cx="5311069" cy="1303177"/>
          </a:xfrm>
          <a:prstGeom prst="rect">
            <a:avLst/>
          </a:prstGeom>
        </p:spPr>
        <p:txBody>
          <a:bodyPr wrap="none">
            <a:spAutoFit/>
          </a:bodyPr>
          <a:lstStyle/>
          <a:p>
            <a:pPr>
              <a:lnSpc>
                <a:spcPct val="150000"/>
              </a:lnSpc>
              <a:spcBef>
                <a:spcPct val="0"/>
              </a:spcBef>
              <a:buClrTx/>
              <a:buSzTx/>
              <a:buFontTx/>
              <a:buNone/>
            </a:pPr>
            <a:r>
              <a:rPr lang="en-US" altLang="zh-CN" sz="2800" dirty="0" smtClean="0">
                <a:latin typeface="Times New Roman" pitchFamily="18" charset="0"/>
                <a:ea typeface="黑体" pitchFamily="49" charset="-122"/>
              </a:rPr>
              <a:t>:</a:t>
            </a:r>
            <a:r>
              <a:rPr lang="zh-CN" altLang="en-US" sz="2800" dirty="0" smtClean="0">
                <a:latin typeface="Times New Roman" pitchFamily="18" charset="0"/>
                <a:ea typeface="黑体" pitchFamily="49" charset="-122"/>
              </a:rPr>
              <a:t>也叫动力学控制</a:t>
            </a:r>
            <a:r>
              <a:rPr lang="zh-CN" altLang="en-US" sz="2800" dirty="0">
                <a:latin typeface="Times New Roman" pitchFamily="18" charset="0"/>
                <a:ea typeface="黑体" pitchFamily="49" charset="-122"/>
              </a:rPr>
              <a:t>，由催化剂</a:t>
            </a:r>
            <a:r>
              <a:rPr lang="zh-CN" altLang="en-US" sz="2800" dirty="0" smtClean="0">
                <a:latin typeface="Times New Roman" pitchFamily="18" charset="0"/>
                <a:ea typeface="黑体" pitchFamily="49" charset="-122"/>
              </a:rPr>
              <a:t>活性</a:t>
            </a:r>
            <a:endParaRPr lang="en-US" altLang="zh-CN" sz="2800" dirty="0" smtClean="0">
              <a:latin typeface="Times New Roman" pitchFamily="18" charset="0"/>
              <a:ea typeface="黑体" pitchFamily="49" charset="-122"/>
            </a:endParaRPr>
          </a:p>
          <a:p>
            <a:pPr>
              <a:lnSpc>
                <a:spcPct val="150000"/>
              </a:lnSpc>
              <a:spcBef>
                <a:spcPct val="0"/>
              </a:spcBef>
              <a:buClrTx/>
              <a:buSzTx/>
              <a:buFontTx/>
              <a:buNone/>
            </a:pPr>
            <a:r>
              <a:rPr lang="zh-CN" altLang="en-US" sz="2800" dirty="0" smtClean="0">
                <a:latin typeface="Times New Roman" pitchFamily="18" charset="0"/>
                <a:ea typeface="黑体" pitchFamily="49" charset="-122"/>
              </a:rPr>
              <a:t>决定</a:t>
            </a:r>
            <a:endParaRPr lang="zh-CN" altLang="en-US" sz="2400" dirty="0">
              <a:latin typeface="Times New Roman" pitchFamily="18" charset="0"/>
              <a:ea typeface="黑体" pitchFamily="49" charset="-122"/>
            </a:endParaRPr>
          </a:p>
        </p:txBody>
      </p:sp>
      <p:sp>
        <p:nvSpPr>
          <p:cNvPr id="9" name="Text Box 5"/>
          <p:cNvSpPr txBox="1">
            <a:spLocks noChangeArrowheads="1"/>
          </p:cNvSpPr>
          <p:nvPr/>
        </p:nvSpPr>
        <p:spPr bwMode="auto">
          <a:xfrm>
            <a:off x="692607" y="3616369"/>
            <a:ext cx="803927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smtClean="0">
                <a:latin typeface="Times New Roman" pitchFamily="18" charset="0"/>
                <a:ea typeface="黑体" pitchFamily="49" charset="-122"/>
              </a:rPr>
              <a:t>另外，反应温度低，反应活性小，则扩散速率大于表面过程的速率，所以受表面过程控制。</a:t>
            </a:r>
            <a:endParaRPr lang="zh-CN" altLang="en-US" sz="2800" dirty="0">
              <a:latin typeface="Times New Roman" pitchFamily="18" charset="0"/>
              <a:ea typeface="黑体" pitchFamily="49" charset="-122"/>
            </a:endParaRPr>
          </a:p>
        </p:txBody>
      </p:sp>
      <p:sp>
        <p:nvSpPr>
          <p:cNvPr id="10" name="矩形 9"/>
          <p:cNvSpPr/>
          <p:nvPr/>
        </p:nvSpPr>
        <p:spPr>
          <a:xfrm>
            <a:off x="445912" y="5733256"/>
            <a:ext cx="8134702" cy="1292662"/>
          </a:xfrm>
          <a:prstGeom prst="rect">
            <a:avLst/>
          </a:prstGeom>
        </p:spPr>
        <p:txBody>
          <a:bodyPr wrap="square">
            <a:spAutoFit/>
          </a:bodyPr>
          <a:lstStyle/>
          <a:p>
            <a:pPr>
              <a:lnSpc>
                <a:spcPct val="150000"/>
              </a:lnSpc>
              <a:spcBef>
                <a:spcPct val="0"/>
              </a:spcBef>
              <a:buClrTx/>
              <a:buSzTx/>
              <a:buFontTx/>
              <a:buNone/>
            </a:pPr>
            <a:r>
              <a:rPr lang="zh-CN" altLang="en-US" sz="2800" dirty="0">
                <a:latin typeface="Times New Roman" pitchFamily="18" charset="0"/>
                <a:ea typeface="黑体" pitchFamily="49" charset="-122"/>
              </a:rPr>
              <a:t>进行</a:t>
            </a:r>
            <a:r>
              <a:rPr lang="zh-CN" altLang="en-US" sz="2800" dirty="0" smtClean="0">
                <a:latin typeface="Times New Roman" pitchFamily="18" charset="0"/>
                <a:ea typeface="黑体" pitchFamily="49" charset="-122"/>
              </a:rPr>
              <a:t>动力学研究时，应排除扩散的影响</a:t>
            </a:r>
            <a:endParaRPr lang="en-US" altLang="zh-CN" sz="2800" dirty="0" smtClean="0">
              <a:latin typeface="Times New Roman" pitchFamily="18" charset="0"/>
              <a:ea typeface="黑体" pitchFamily="49" charset="-122"/>
            </a:endParaRPr>
          </a:p>
          <a:p>
            <a:pPr>
              <a:lnSpc>
                <a:spcPct val="150000"/>
              </a:lnSpc>
              <a:spcBef>
                <a:spcPct val="0"/>
              </a:spcBef>
              <a:buClrTx/>
              <a:buSzTx/>
              <a:buFontTx/>
              <a:buNone/>
            </a:pPr>
            <a:endParaRPr lang="zh-CN" altLang="en-US" sz="2400" dirty="0">
              <a:latin typeface="Times New Roman" pitchFamily="18" charset="0"/>
              <a:ea typeface="黑体" pitchFamily="49" charset="-122"/>
            </a:endParaRPr>
          </a:p>
        </p:txBody>
      </p:sp>
    </p:spTree>
    <p:extLst>
      <p:ext uri="{BB962C8B-B14F-4D97-AF65-F5344CB8AC3E}">
        <p14:creationId xmlns:p14="http://schemas.microsoft.com/office/powerpoint/2010/main" val="1090820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34884"/>
                                        </p:tgtEl>
                                        <p:attrNameLst>
                                          <p:attrName>style.visibility</p:attrName>
                                        </p:attrNameLst>
                                      </p:cBhvr>
                                      <p:to>
                                        <p:strVal val="visible"/>
                                      </p:to>
                                    </p:set>
                                    <p:animEffect transition="in" filter="strips(downLeft)">
                                      <p:cBhvr>
                                        <p:cTn id="7" dur="500"/>
                                        <p:tgtEl>
                                          <p:spTgt spid="634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34885"/>
                                        </p:tgtEl>
                                        <p:attrNameLst>
                                          <p:attrName>style.visibility</p:attrName>
                                        </p:attrNameLst>
                                      </p:cBhvr>
                                      <p:to>
                                        <p:strVal val="visible"/>
                                      </p:to>
                                    </p:set>
                                    <p:animEffect transition="in" filter="strips(downLeft)">
                                      <p:cBhvr>
                                        <p:cTn id="12" dur="500"/>
                                        <p:tgtEl>
                                          <p:spTgt spid="6348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34886"/>
                                        </p:tgtEl>
                                        <p:attrNameLst>
                                          <p:attrName>style.visibility</p:attrName>
                                        </p:attrNameLst>
                                      </p:cBhvr>
                                      <p:to>
                                        <p:strVal val="visible"/>
                                      </p:to>
                                    </p:set>
                                    <p:animEffect transition="in" filter="strips(downLeft)">
                                      <p:cBhvr>
                                        <p:cTn id="17" dur="500"/>
                                        <p:tgtEl>
                                          <p:spTgt spid="6348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634890">
                                            <p:txEl>
                                              <p:pRg st="0" end="0"/>
                                            </p:txEl>
                                          </p:spTgt>
                                        </p:tgtEl>
                                        <p:attrNameLst>
                                          <p:attrName>style.visibility</p:attrName>
                                        </p:attrNameLst>
                                      </p:cBhvr>
                                      <p:to>
                                        <p:strVal val="visible"/>
                                      </p:to>
                                    </p:set>
                                    <p:animEffect transition="in" filter="strips(downLeft)">
                                      <p:cBhvr>
                                        <p:cTn id="22" dur="500"/>
                                        <p:tgtEl>
                                          <p:spTgt spid="63489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634890">
                                            <p:txEl>
                                              <p:pRg st="1" end="1"/>
                                            </p:txEl>
                                          </p:spTgt>
                                        </p:tgtEl>
                                        <p:attrNameLst>
                                          <p:attrName>style.visibility</p:attrName>
                                        </p:attrNameLst>
                                      </p:cBhvr>
                                      <p:to>
                                        <p:strVal val="visible"/>
                                      </p:to>
                                    </p:set>
                                    <p:animEffect transition="in" filter="strips(downLeft)">
                                      <p:cBhvr>
                                        <p:cTn id="27" dur="500"/>
                                        <p:tgtEl>
                                          <p:spTgt spid="63489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4" grpId="0"/>
      <p:bldP spid="634885" grpId="0"/>
      <p:bldP spid="634886" grpId="0"/>
      <p:bldP spid="634890"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476672"/>
            <a:ext cx="2339102" cy="523220"/>
          </a:xfrm>
          <a:prstGeom prst="rect">
            <a:avLst/>
          </a:prstGeom>
        </p:spPr>
        <p:txBody>
          <a:bodyPr wrap="none">
            <a:spAutoFit/>
          </a:bodyPr>
          <a:lstStyle/>
          <a:p>
            <a:pPr>
              <a:spcBef>
                <a:spcPct val="50000"/>
              </a:spcBef>
            </a:pPr>
            <a:r>
              <a:rPr kumimoji="1" lang="zh-CN" altLang="en-US" sz="2800" b="1" i="1" dirty="0">
                <a:solidFill>
                  <a:srgbClr val="C00000"/>
                </a:solidFill>
                <a:effectLst>
                  <a:outerShdw blurRad="38100" dist="38100" dir="2700000" algn="tl">
                    <a:srgbClr val="C0C0C0"/>
                  </a:outerShdw>
                </a:effectLst>
              </a:rPr>
              <a:t>链反应的分类</a:t>
            </a:r>
          </a:p>
        </p:txBody>
      </p:sp>
      <p:sp>
        <p:nvSpPr>
          <p:cNvPr id="3" name="Text Box 6"/>
          <p:cNvSpPr txBox="1">
            <a:spLocks noChangeArrowheads="1"/>
          </p:cNvSpPr>
          <p:nvPr/>
        </p:nvSpPr>
        <p:spPr bwMode="auto">
          <a:xfrm>
            <a:off x="467544" y="999892"/>
            <a:ext cx="82809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2400" dirty="0">
                <a:solidFill>
                  <a:schemeClr val="tx1"/>
                </a:solidFill>
              </a:rPr>
              <a:t>按照链反应</a:t>
            </a:r>
            <a:r>
              <a:rPr kumimoji="1" lang="zh-CN" altLang="en-US" sz="2400" dirty="0" smtClean="0">
                <a:solidFill>
                  <a:schemeClr val="tx1"/>
                </a:solidFill>
              </a:rPr>
              <a:t>步骤，</a:t>
            </a:r>
            <a:r>
              <a:rPr kumimoji="1" lang="zh-CN" altLang="en-US" sz="2400" dirty="0">
                <a:solidFill>
                  <a:schemeClr val="tx1"/>
                </a:solidFill>
              </a:rPr>
              <a:t>根据链反应传递的不同的机理可将链反应分为：</a:t>
            </a:r>
          </a:p>
        </p:txBody>
      </p:sp>
      <p:sp>
        <p:nvSpPr>
          <p:cNvPr id="4" name="Text Box 4"/>
          <p:cNvSpPr txBox="1">
            <a:spLocks noChangeArrowheads="1"/>
          </p:cNvSpPr>
          <p:nvPr/>
        </p:nvSpPr>
        <p:spPr bwMode="auto">
          <a:xfrm>
            <a:off x="341695" y="1832793"/>
            <a:ext cx="2590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smtClean="0">
                <a:solidFill>
                  <a:srgbClr val="F5420A"/>
                </a:solidFill>
                <a:ea typeface="隶书" pitchFamily="49" charset="-122"/>
              </a:rPr>
              <a:t>直链反应</a:t>
            </a:r>
            <a:endParaRPr kumimoji="1" lang="en-US" altLang="zh-CN" sz="2400" dirty="0" smtClean="0">
              <a:solidFill>
                <a:srgbClr val="F5420A"/>
              </a:solidFill>
              <a:ea typeface="隶书" pitchFamily="49" charset="-122"/>
            </a:endParaRPr>
          </a:p>
          <a:p>
            <a:pPr algn="l">
              <a:spcBef>
                <a:spcPct val="50000"/>
              </a:spcBef>
            </a:pPr>
            <a:r>
              <a:rPr kumimoji="1" lang="zh-CN" altLang="en-US" sz="2400" dirty="0" smtClean="0">
                <a:solidFill>
                  <a:srgbClr val="F5420A"/>
                </a:solidFill>
                <a:ea typeface="隶书" pitchFamily="49" charset="-122"/>
              </a:rPr>
              <a:t>（单链反应）：</a:t>
            </a:r>
            <a:endParaRPr kumimoji="1" lang="zh-CN" altLang="en-US" sz="2400" dirty="0">
              <a:solidFill>
                <a:srgbClr val="F5420A"/>
              </a:solidFill>
            </a:endParaRPr>
          </a:p>
        </p:txBody>
      </p:sp>
      <p:sp>
        <p:nvSpPr>
          <p:cNvPr id="6" name="Text Box 29"/>
          <p:cNvSpPr txBox="1">
            <a:spLocks noChangeArrowheads="1"/>
          </p:cNvSpPr>
          <p:nvPr/>
        </p:nvSpPr>
        <p:spPr bwMode="auto">
          <a:xfrm>
            <a:off x="2413630" y="1510361"/>
            <a:ext cx="63373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en-US" altLang="zh-CN" sz="2000" dirty="0">
                <a:solidFill>
                  <a:schemeClr val="tx1"/>
                </a:solidFill>
              </a:rPr>
              <a:t>        </a:t>
            </a:r>
            <a:r>
              <a:rPr kumimoji="1" lang="zh-CN" altLang="en-US" sz="2400" dirty="0">
                <a:solidFill>
                  <a:schemeClr val="tx1"/>
                </a:solidFill>
              </a:rPr>
              <a:t>在链传递步骤中，一个活性传递物质消失，只产生一个新的活性传递物的链反应。</a:t>
            </a:r>
          </a:p>
        </p:txBody>
      </p:sp>
      <p:sp>
        <p:nvSpPr>
          <p:cNvPr id="11" name="Text Box 5"/>
          <p:cNvSpPr txBox="1">
            <a:spLocks noChangeArrowheads="1"/>
          </p:cNvSpPr>
          <p:nvPr/>
        </p:nvSpPr>
        <p:spPr bwMode="auto">
          <a:xfrm>
            <a:off x="219305" y="3125446"/>
            <a:ext cx="259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a:solidFill>
                  <a:srgbClr val="F5420A"/>
                </a:solidFill>
                <a:ea typeface="隶书" pitchFamily="49" charset="-122"/>
              </a:rPr>
              <a:t>支链反应：</a:t>
            </a:r>
            <a:endParaRPr kumimoji="1" lang="zh-CN" altLang="en-US" sz="2400" dirty="0">
              <a:solidFill>
                <a:srgbClr val="F5420A"/>
              </a:solidFill>
            </a:endParaRPr>
          </a:p>
        </p:txBody>
      </p:sp>
      <p:sp>
        <p:nvSpPr>
          <p:cNvPr id="12" name="Text Box 7"/>
          <p:cNvSpPr txBox="1">
            <a:spLocks noChangeArrowheads="1"/>
          </p:cNvSpPr>
          <p:nvPr/>
        </p:nvSpPr>
        <p:spPr bwMode="auto">
          <a:xfrm>
            <a:off x="2055912" y="2780928"/>
            <a:ext cx="66925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en-US" altLang="zh-CN" sz="2400" dirty="0">
                <a:solidFill>
                  <a:schemeClr val="tx1"/>
                </a:solidFill>
              </a:rPr>
              <a:t>          </a:t>
            </a:r>
            <a:r>
              <a:rPr kumimoji="1" lang="zh-CN" altLang="en-US" sz="2400" dirty="0">
                <a:solidFill>
                  <a:schemeClr val="tx1"/>
                </a:solidFill>
              </a:rPr>
              <a:t>在链传递步骤中，一个活性传递物质消失，可以同时产生至少两个新的活性传递物的链反应。</a:t>
            </a:r>
          </a:p>
        </p:txBody>
      </p:sp>
      <p:grpSp>
        <p:nvGrpSpPr>
          <p:cNvPr id="13" name="Group 8"/>
          <p:cNvGrpSpPr>
            <a:grpSpLocks/>
          </p:cNvGrpSpPr>
          <p:nvPr/>
        </p:nvGrpSpPr>
        <p:grpSpPr bwMode="auto">
          <a:xfrm>
            <a:off x="1723711" y="3587111"/>
            <a:ext cx="6899275" cy="3017838"/>
            <a:chOff x="1342" y="2275"/>
            <a:chExt cx="4346" cy="1901"/>
          </a:xfrm>
        </p:grpSpPr>
        <p:sp>
          <p:nvSpPr>
            <p:cNvPr id="14" name="Text Box 9"/>
            <p:cNvSpPr txBox="1">
              <a:spLocks noChangeArrowheads="1"/>
            </p:cNvSpPr>
            <p:nvPr/>
          </p:nvSpPr>
          <p:spPr bwMode="auto">
            <a:xfrm>
              <a:off x="1342" y="2275"/>
              <a:ext cx="43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2400" dirty="0">
                  <a:solidFill>
                    <a:schemeClr val="tx1"/>
                  </a:solidFill>
                </a:rPr>
                <a:t>若以</a:t>
              </a:r>
              <a:r>
                <a:rPr kumimoji="1" lang="zh-CN" altLang="en-US" sz="2400" dirty="0">
                  <a:solidFill>
                    <a:schemeClr val="tx1"/>
                  </a:solidFill>
                  <a:sym typeface="Symbol" pitchFamily="18" charset="2"/>
                </a:rPr>
                <a:t>表示新</a:t>
              </a:r>
              <a:r>
                <a:rPr kumimoji="1" lang="zh-CN" altLang="en-US" sz="2400" dirty="0">
                  <a:solidFill>
                    <a:schemeClr val="tx1"/>
                  </a:solidFill>
                </a:rPr>
                <a:t>产生的活性传递物数。 当 </a:t>
              </a:r>
              <a:r>
                <a:rPr kumimoji="1" lang="zh-CN" altLang="en-US" sz="2400" dirty="0">
                  <a:solidFill>
                    <a:schemeClr val="tx1"/>
                  </a:solidFill>
                  <a:sym typeface="Symbol" pitchFamily="18" charset="2"/>
                </a:rPr>
                <a:t></a:t>
              </a:r>
              <a:r>
                <a:rPr kumimoji="1" lang="en-US" altLang="zh-CN" sz="2400" dirty="0">
                  <a:solidFill>
                    <a:schemeClr val="tx1"/>
                  </a:solidFill>
                  <a:sym typeface="Symbol" pitchFamily="18" charset="2"/>
                </a:rPr>
                <a:t>=2 </a:t>
              </a:r>
              <a:r>
                <a:rPr kumimoji="1" lang="zh-CN" altLang="en-US" sz="2400" dirty="0">
                  <a:solidFill>
                    <a:schemeClr val="tx1"/>
                  </a:solidFill>
                  <a:sym typeface="Symbol" pitchFamily="18" charset="2"/>
                </a:rPr>
                <a:t>时，则：</a:t>
              </a:r>
            </a:p>
          </p:txBody>
        </p:sp>
        <p:sp>
          <p:nvSpPr>
            <p:cNvPr id="15" name="Line 10"/>
            <p:cNvSpPr>
              <a:spLocks noChangeShapeType="1"/>
            </p:cNvSpPr>
            <p:nvPr/>
          </p:nvSpPr>
          <p:spPr bwMode="auto">
            <a:xfrm>
              <a:off x="1440" y="3360"/>
              <a:ext cx="336" cy="0"/>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1"/>
            <p:cNvSpPr>
              <a:spLocks noChangeShapeType="1"/>
            </p:cNvSpPr>
            <p:nvPr/>
          </p:nvSpPr>
          <p:spPr bwMode="auto">
            <a:xfrm flipV="1">
              <a:off x="1872" y="3168"/>
              <a:ext cx="336" cy="144"/>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2"/>
            <p:cNvSpPr>
              <a:spLocks noChangeShapeType="1"/>
            </p:cNvSpPr>
            <p:nvPr/>
          </p:nvSpPr>
          <p:spPr bwMode="auto">
            <a:xfrm>
              <a:off x="1872" y="3408"/>
              <a:ext cx="336" cy="144"/>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3"/>
            <p:cNvSpPr>
              <a:spLocks noChangeShapeType="1"/>
            </p:cNvSpPr>
            <p:nvPr/>
          </p:nvSpPr>
          <p:spPr bwMode="auto">
            <a:xfrm>
              <a:off x="2304" y="3216"/>
              <a:ext cx="336" cy="48"/>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4"/>
            <p:cNvSpPr>
              <a:spLocks noChangeShapeType="1"/>
            </p:cNvSpPr>
            <p:nvPr/>
          </p:nvSpPr>
          <p:spPr bwMode="auto">
            <a:xfrm flipV="1">
              <a:off x="2256" y="2928"/>
              <a:ext cx="336" cy="192"/>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5"/>
            <p:cNvSpPr>
              <a:spLocks noChangeShapeType="1"/>
            </p:cNvSpPr>
            <p:nvPr/>
          </p:nvSpPr>
          <p:spPr bwMode="auto">
            <a:xfrm flipV="1">
              <a:off x="2304" y="3552"/>
              <a:ext cx="336" cy="0"/>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6"/>
            <p:cNvSpPr>
              <a:spLocks noChangeShapeType="1"/>
            </p:cNvSpPr>
            <p:nvPr/>
          </p:nvSpPr>
          <p:spPr bwMode="auto">
            <a:xfrm>
              <a:off x="2256" y="3648"/>
              <a:ext cx="288" cy="240"/>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7"/>
            <p:cNvSpPr>
              <a:spLocks noChangeShapeType="1"/>
            </p:cNvSpPr>
            <p:nvPr/>
          </p:nvSpPr>
          <p:spPr bwMode="auto">
            <a:xfrm flipV="1">
              <a:off x="2688" y="3072"/>
              <a:ext cx="336" cy="96"/>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8"/>
            <p:cNvSpPr>
              <a:spLocks noChangeShapeType="1"/>
            </p:cNvSpPr>
            <p:nvPr/>
          </p:nvSpPr>
          <p:spPr bwMode="auto">
            <a:xfrm>
              <a:off x="2688" y="2928"/>
              <a:ext cx="336" cy="0"/>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9"/>
            <p:cNvSpPr>
              <a:spLocks noChangeShapeType="1"/>
            </p:cNvSpPr>
            <p:nvPr/>
          </p:nvSpPr>
          <p:spPr bwMode="auto">
            <a:xfrm flipV="1">
              <a:off x="2688" y="2640"/>
              <a:ext cx="288" cy="192"/>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0"/>
            <p:cNvSpPr>
              <a:spLocks noChangeShapeType="1"/>
            </p:cNvSpPr>
            <p:nvPr/>
          </p:nvSpPr>
          <p:spPr bwMode="auto">
            <a:xfrm>
              <a:off x="2688" y="3312"/>
              <a:ext cx="336" cy="96"/>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1"/>
            <p:cNvSpPr>
              <a:spLocks noChangeShapeType="1"/>
            </p:cNvSpPr>
            <p:nvPr/>
          </p:nvSpPr>
          <p:spPr bwMode="auto">
            <a:xfrm flipV="1">
              <a:off x="2688" y="3456"/>
              <a:ext cx="336" cy="96"/>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2"/>
            <p:cNvSpPr>
              <a:spLocks noChangeShapeType="1"/>
            </p:cNvSpPr>
            <p:nvPr/>
          </p:nvSpPr>
          <p:spPr bwMode="auto">
            <a:xfrm>
              <a:off x="2688" y="3600"/>
              <a:ext cx="336" cy="144"/>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3"/>
            <p:cNvSpPr>
              <a:spLocks noChangeShapeType="1"/>
            </p:cNvSpPr>
            <p:nvPr/>
          </p:nvSpPr>
          <p:spPr bwMode="auto">
            <a:xfrm>
              <a:off x="2640" y="3888"/>
              <a:ext cx="384" cy="48"/>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4"/>
            <p:cNvSpPr>
              <a:spLocks noChangeShapeType="1"/>
            </p:cNvSpPr>
            <p:nvPr/>
          </p:nvSpPr>
          <p:spPr bwMode="auto">
            <a:xfrm>
              <a:off x="2592" y="3936"/>
              <a:ext cx="384" cy="240"/>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5"/>
            <p:cNvSpPr>
              <a:spLocks noChangeShapeType="1"/>
            </p:cNvSpPr>
            <p:nvPr/>
          </p:nvSpPr>
          <p:spPr bwMode="auto">
            <a:xfrm>
              <a:off x="3360" y="3024"/>
              <a:ext cx="528" cy="0"/>
            </a:xfrm>
            <a:prstGeom prst="line">
              <a:avLst/>
            </a:prstGeom>
            <a:noFill/>
            <a:ln w="222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6"/>
            <p:cNvSpPr>
              <a:spLocks noChangeShapeType="1"/>
            </p:cNvSpPr>
            <p:nvPr/>
          </p:nvSpPr>
          <p:spPr bwMode="auto">
            <a:xfrm>
              <a:off x="3360" y="3504"/>
              <a:ext cx="528" cy="0"/>
            </a:xfrm>
            <a:prstGeom prst="line">
              <a:avLst/>
            </a:prstGeom>
            <a:noFill/>
            <a:ln w="222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7"/>
            <p:cNvSpPr>
              <a:spLocks noChangeShapeType="1"/>
            </p:cNvSpPr>
            <p:nvPr/>
          </p:nvSpPr>
          <p:spPr bwMode="auto">
            <a:xfrm>
              <a:off x="3408" y="4032"/>
              <a:ext cx="528" cy="0"/>
            </a:xfrm>
            <a:prstGeom prst="line">
              <a:avLst/>
            </a:prstGeom>
            <a:noFill/>
            <a:ln w="2222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 name="矩形 32"/>
          <p:cNvSpPr/>
          <p:nvPr/>
        </p:nvSpPr>
        <p:spPr>
          <a:xfrm>
            <a:off x="2501923" y="2312794"/>
            <a:ext cx="2031325" cy="461665"/>
          </a:xfrm>
          <a:prstGeom prst="rect">
            <a:avLst/>
          </a:prstGeom>
        </p:spPr>
        <p:txBody>
          <a:bodyPr wrap="none">
            <a:spAutoFit/>
          </a:bodyPr>
          <a:lstStyle/>
          <a:p>
            <a:r>
              <a:rPr lang="zh-CN" altLang="en-US" sz="2400" dirty="0">
                <a:latin typeface="宋体" pitchFamily="2" charset="-122"/>
                <a:sym typeface="Wingdings" pitchFamily="2" charset="2"/>
              </a:rPr>
              <a:t>→ → → → </a:t>
            </a:r>
            <a:endParaRPr lang="zh-CN" altLang="en-US" sz="2400" dirty="0"/>
          </a:p>
        </p:txBody>
      </p:sp>
    </p:spTree>
    <p:extLst>
      <p:ext uri="{BB962C8B-B14F-4D97-AF65-F5344CB8AC3E}">
        <p14:creationId xmlns:p14="http://schemas.microsoft.com/office/powerpoint/2010/main" val="374554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1"/>
                                        </p:tgtEl>
                                        <p:attrNameLst>
                                          <p:attrName>style.visibility</p:attrName>
                                        </p:attrNameLst>
                                      </p:cBhvr>
                                      <p:to>
                                        <p:strVal val="visible"/>
                                      </p:to>
                                    </p:set>
                                    <p:anim to="" calcmode="lin" valueType="num">
                                      <p:cBhvr>
                                        <p:cTn id="17" dur="1" fill="hold"/>
                                        <p:tgtEl>
                                          <p:spTgt spid="1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iterate type="wd">
                                    <p:tmAbs val="300"/>
                                  </p:iterate>
                                  <p:childTnLst>
                                    <p:set>
                                      <p:cBhvr>
                                        <p:cTn id="21" dur="1" fill="hold">
                                          <p:stCondLst>
                                            <p:cond delay="299"/>
                                          </p:stCondLst>
                                        </p:cTn>
                                        <p:tgtEl>
                                          <p:spTgt spid="12"/>
                                        </p:tgtEl>
                                        <p:attrNameLst>
                                          <p:attrName>style.visibility</p:attrName>
                                        </p:attrNameLst>
                                      </p:cBhvr>
                                      <p:to>
                                        <p:strVal val="visible"/>
                                      </p:to>
                                    </p:set>
                                    <p:anim to="" calcmode="lin" valueType="num">
                                      <p:cBhvr>
                                        <p:cTn id="22" dur="1" fill="hold"/>
                                        <p:tgtEl>
                                          <p:spTgt spid="12"/>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499"/>
                                          </p:stCondLst>
                                        </p:cTn>
                                        <p:tgtEl>
                                          <p:spTgt spid="13"/>
                                        </p:tgtEl>
                                        <p:attrNameLst>
                                          <p:attrName>style.visibility</p:attrName>
                                        </p:attrNameLst>
                                      </p:cBhvr>
                                      <p:to>
                                        <p:strVal val="visible"/>
                                      </p:to>
                                    </p:set>
                                    <p:anim to="" calcmode="lin" valueType="num">
                                      <p:cBhvr>
                                        <p:cTn id="27" dur="1" fill="hold"/>
                                        <p:tgtEl>
                                          <p:spTgt spid="1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11" grpId="0" autoUpdateAnimBg="0"/>
      <p:bldP spid="1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8" name="Text Box 4"/>
          <p:cNvSpPr txBox="1">
            <a:spLocks noChangeArrowheads="1"/>
          </p:cNvSpPr>
          <p:nvPr/>
        </p:nvSpPr>
        <p:spPr bwMode="auto">
          <a:xfrm>
            <a:off x="442913" y="288925"/>
            <a:ext cx="7288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latin typeface="Times New Roman" pitchFamily="18" charset="0"/>
                <a:ea typeface="黑体" pitchFamily="49" charset="-122"/>
              </a:rPr>
              <a:t>3</a:t>
            </a:r>
            <a:r>
              <a:rPr lang="zh-CN" altLang="en-US" sz="2800" dirty="0" smtClean="0">
                <a:latin typeface="Times New Roman" pitchFamily="18" charset="0"/>
                <a:ea typeface="黑体" pitchFamily="49" charset="-122"/>
              </a:rPr>
              <a:t>、</a:t>
            </a:r>
            <a:r>
              <a:rPr lang="zh-CN" altLang="en-US" sz="2800" dirty="0">
                <a:latin typeface="Times New Roman" pitchFamily="18" charset="0"/>
                <a:ea typeface="黑体" pitchFamily="49" charset="-122"/>
              </a:rPr>
              <a:t>表面反应控制的气</a:t>
            </a:r>
            <a:r>
              <a:rPr lang="zh-CN" altLang="en-US" sz="2800" dirty="0">
                <a:latin typeface="Times New Roman" pitchFamily="18" charset="0"/>
                <a:ea typeface="黑体" pitchFamily="49" charset="-122"/>
                <a:sym typeface="Symbol" pitchFamily="18" charset="2"/>
              </a:rPr>
              <a:t>固相催化反应动力学</a:t>
            </a:r>
            <a:endParaRPr lang="zh-CN" altLang="zh-CN" sz="2800" dirty="0">
              <a:latin typeface="Times New Roman" pitchFamily="18" charset="0"/>
              <a:ea typeface="黑体" pitchFamily="49" charset="-122"/>
              <a:sym typeface="Symbol" pitchFamily="18" charset="2"/>
            </a:endParaRPr>
          </a:p>
        </p:txBody>
      </p:sp>
      <p:sp>
        <p:nvSpPr>
          <p:cNvPr id="630789" name="Text Box 5"/>
          <p:cNvSpPr txBox="1">
            <a:spLocks noChangeArrowheads="1"/>
          </p:cNvSpPr>
          <p:nvPr/>
        </p:nvSpPr>
        <p:spPr bwMode="auto">
          <a:xfrm>
            <a:off x="784225" y="896143"/>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solidFill>
                  <a:schemeClr val="tx2"/>
                </a:solidFill>
                <a:latin typeface="Times New Roman" pitchFamily="18" charset="0"/>
                <a:ea typeface="黑体" pitchFamily="49" charset="-122"/>
              </a:rPr>
              <a:t>(1) </a:t>
            </a:r>
            <a:r>
              <a:rPr lang="zh-CN" altLang="en-US" sz="2800" dirty="0">
                <a:solidFill>
                  <a:schemeClr val="tx2"/>
                </a:solidFill>
                <a:latin typeface="Times New Roman" pitchFamily="18" charset="0"/>
                <a:ea typeface="黑体" pitchFamily="49" charset="-122"/>
              </a:rPr>
              <a:t>单分子反应　　</a:t>
            </a:r>
            <a:endParaRPr lang="zh-CN" altLang="en-US" sz="2800" dirty="0">
              <a:solidFill>
                <a:schemeClr val="tx2"/>
              </a:solidFill>
              <a:latin typeface="Times New Roman" pitchFamily="18" charset="0"/>
              <a:ea typeface="黑体" pitchFamily="49" charset="-122"/>
              <a:sym typeface="Symbol" pitchFamily="18" charset="2"/>
            </a:endParaRPr>
          </a:p>
        </p:txBody>
      </p:sp>
      <p:sp>
        <p:nvSpPr>
          <p:cNvPr id="630790" name="Text Box 6"/>
          <p:cNvSpPr txBox="1">
            <a:spLocks noChangeArrowheads="1"/>
          </p:cNvSpPr>
          <p:nvPr/>
        </p:nvSpPr>
        <p:spPr bwMode="auto">
          <a:xfrm>
            <a:off x="784225" y="1536635"/>
            <a:ext cx="231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latin typeface="Times New Roman" pitchFamily="18" charset="0"/>
                <a:ea typeface="黑体" pitchFamily="49" charset="-122"/>
              </a:rPr>
              <a:t>反应机理：　　</a:t>
            </a:r>
            <a:endParaRPr lang="zh-CN" altLang="en-US" sz="2800">
              <a:latin typeface="Times New Roman" pitchFamily="18" charset="0"/>
              <a:ea typeface="黑体" pitchFamily="49" charset="-122"/>
              <a:sym typeface="Symbol" pitchFamily="18" charset="2"/>
            </a:endParaRPr>
          </a:p>
        </p:txBody>
      </p:sp>
      <p:sp>
        <p:nvSpPr>
          <p:cNvPr id="630802" name="Rectangle 18"/>
          <p:cNvSpPr>
            <a:spLocks noChangeArrowheads="1"/>
          </p:cNvSpPr>
          <p:nvPr/>
        </p:nvSpPr>
        <p:spPr bwMode="auto">
          <a:xfrm>
            <a:off x="3845195" y="850078"/>
            <a:ext cx="962123" cy="461665"/>
          </a:xfrm>
          <a:prstGeom prst="rect">
            <a:avLst/>
          </a:prstGeom>
          <a:solidFill>
            <a:schemeClr val="bg2"/>
          </a:solidFill>
          <a:ln w="9525">
            <a:noFill/>
            <a:miter lim="800000"/>
            <a:headEnd/>
            <a:tailEnd/>
          </a:ln>
          <a:effectLst/>
        </p:spPr>
        <p:txBody>
          <a:bodyPr wrap="none">
            <a:spAutoFit/>
          </a:bodyPr>
          <a:lstStyle/>
          <a:p>
            <a:pPr>
              <a:spcBef>
                <a:spcPct val="50000"/>
              </a:spcBef>
              <a:defRPr/>
            </a:pPr>
            <a:r>
              <a:rPr lang="en-US" altLang="zh-CN" sz="2400" dirty="0">
                <a:solidFill>
                  <a:srgbClr val="000000"/>
                </a:solidFill>
                <a:ea typeface="黑体" pitchFamily="2" charset="-122"/>
              </a:rPr>
              <a:t>A </a:t>
            </a:r>
            <a:r>
              <a:rPr lang="en-US" altLang="zh-CN" sz="2400" dirty="0">
                <a:solidFill>
                  <a:srgbClr val="000000"/>
                </a:solidFill>
                <a:ea typeface="黑体" pitchFamily="2" charset="-122"/>
                <a:sym typeface="Symbol" pitchFamily="18" charset="2"/>
              </a:rPr>
              <a:t> P</a:t>
            </a:r>
          </a:p>
        </p:txBody>
      </p:sp>
      <p:grpSp>
        <p:nvGrpSpPr>
          <p:cNvPr id="2" name="Group 31"/>
          <p:cNvGrpSpPr>
            <a:grpSpLocks/>
          </p:cNvGrpSpPr>
          <p:nvPr/>
        </p:nvGrpSpPr>
        <p:grpSpPr bwMode="auto">
          <a:xfrm>
            <a:off x="2676998" y="1379355"/>
            <a:ext cx="5637410" cy="1616527"/>
            <a:chOff x="1869" y="1207"/>
            <a:chExt cx="3237" cy="877"/>
          </a:xfrm>
          <a:solidFill>
            <a:schemeClr val="bg2"/>
          </a:solidFill>
        </p:grpSpPr>
        <p:sp>
          <p:nvSpPr>
            <p:cNvPr id="630792" name="Text Box 8"/>
            <p:cNvSpPr txBox="1">
              <a:spLocks noChangeArrowheads="1"/>
            </p:cNvSpPr>
            <p:nvPr/>
          </p:nvSpPr>
          <p:spPr bwMode="auto">
            <a:xfrm>
              <a:off x="1869" y="1207"/>
              <a:ext cx="3237" cy="877"/>
            </a:xfrm>
            <a:prstGeom prst="rect">
              <a:avLst/>
            </a:prstGeom>
            <a:grpFill/>
            <a:ln w="9525">
              <a:solidFill>
                <a:srgbClr val="FF0000"/>
              </a:solidFill>
              <a:miter lim="800000"/>
              <a:headEnd/>
              <a:tailEnd/>
            </a:ln>
            <a:effectLst/>
          </p:spPr>
          <p:txBody>
            <a:bodyPr>
              <a:spAutoFit/>
            </a:bodyPr>
            <a:lstStyle/>
            <a:p>
              <a:pPr>
                <a:lnSpc>
                  <a:spcPct val="150000"/>
                </a:lnSpc>
                <a:spcBef>
                  <a:spcPct val="50000"/>
                </a:spcBef>
                <a:defRPr/>
              </a:pPr>
              <a:r>
                <a:rPr lang="zh-CN" altLang="en-US" dirty="0">
                  <a:solidFill>
                    <a:srgbClr val="000000"/>
                  </a:solidFill>
                  <a:ea typeface="黑体" pitchFamily="2" charset="-122"/>
                </a:rPr>
                <a:t>吸附：</a:t>
              </a:r>
              <a:r>
                <a:rPr lang="en-US" altLang="zh-CN" dirty="0">
                  <a:solidFill>
                    <a:srgbClr val="000000"/>
                  </a:solidFill>
                  <a:ea typeface="黑体" pitchFamily="2" charset="-122"/>
                </a:rPr>
                <a:t>A + S</a:t>
              </a:r>
              <a:r>
                <a:rPr lang="zh-CN" altLang="en-US" dirty="0">
                  <a:solidFill>
                    <a:srgbClr val="000000"/>
                  </a:solidFill>
                  <a:ea typeface="黑体" pitchFamily="2" charset="-122"/>
                </a:rPr>
                <a:t>　	      </a:t>
              </a:r>
              <a:r>
                <a:rPr lang="zh-CN" altLang="en-US" dirty="0" smtClean="0">
                  <a:solidFill>
                    <a:srgbClr val="000000"/>
                  </a:solidFill>
                  <a:ea typeface="黑体" pitchFamily="2" charset="-122"/>
                </a:rPr>
                <a:t>       </a:t>
              </a:r>
              <a:r>
                <a:rPr lang="en-US" altLang="zh-CN" dirty="0" smtClean="0">
                  <a:solidFill>
                    <a:srgbClr val="000000"/>
                  </a:solidFill>
                  <a:ea typeface="黑体" pitchFamily="2" charset="-122"/>
                </a:rPr>
                <a:t>A</a:t>
              </a:r>
              <a:r>
                <a:rPr lang="en-US" altLang="zh-CN" dirty="0" smtClean="0">
                  <a:solidFill>
                    <a:srgbClr val="000000"/>
                  </a:solidFill>
                  <a:ea typeface="黑体" pitchFamily="2" charset="-122"/>
                  <a:cs typeface="Times New Roman" pitchFamily="18" charset="0"/>
                </a:rPr>
                <a:t>·</a:t>
              </a:r>
              <a:r>
                <a:rPr lang="en-US" altLang="zh-CN" dirty="0" smtClean="0">
                  <a:solidFill>
                    <a:srgbClr val="000000"/>
                  </a:solidFill>
                  <a:ea typeface="黑体" pitchFamily="2" charset="-122"/>
                </a:rPr>
                <a:t>S    </a:t>
              </a:r>
              <a:r>
                <a:rPr lang="en-US" altLang="zh-CN" dirty="0">
                  <a:solidFill>
                    <a:srgbClr val="000000"/>
                  </a:solidFill>
                  <a:ea typeface="黑体" pitchFamily="2" charset="-122"/>
                </a:rPr>
                <a:t>(</a:t>
              </a:r>
              <a:r>
                <a:rPr lang="zh-CN" altLang="en-US" dirty="0">
                  <a:solidFill>
                    <a:srgbClr val="000000"/>
                  </a:solidFill>
                  <a:ea typeface="黑体" pitchFamily="2" charset="-122"/>
                </a:rPr>
                <a:t>快</a:t>
              </a:r>
              <a:r>
                <a:rPr lang="en-US" altLang="zh-CN" dirty="0">
                  <a:solidFill>
                    <a:srgbClr val="000000"/>
                  </a:solidFill>
                  <a:ea typeface="黑体" pitchFamily="2" charset="-122"/>
                </a:rPr>
                <a:t>)</a:t>
              </a:r>
            </a:p>
            <a:p>
              <a:pPr>
                <a:lnSpc>
                  <a:spcPct val="150000"/>
                </a:lnSpc>
                <a:spcBef>
                  <a:spcPct val="50000"/>
                </a:spcBef>
                <a:defRPr/>
              </a:pPr>
              <a:r>
                <a:rPr lang="zh-CN" altLang="en-US" dirty="0">
                  <a:solidFill>
                    <a:srgbClr val="000000"/>
                  </a:solidFill>
                  <a:ea typeface="黑体" pitchFamily="2" charset="-122"/>
                </a:rPr>
                <a:t>表面反应：</a:t>
              </a:r>
              <a:r>
                <a:rPr lang="en-US" altLang="zh-CN" dirty="0">
                  <a:solidFill>
                    <a:srgbClr val="000000"/>
                  </a:solidFill>
                  <a:ea typeface="黑体" pitchFamily="2" charset="-122"/>
                </a:rPr>
                <a:t>A·S           P·S </a:t>
              </a:r>
              <a:r>
                <a:rPr lang="en-US" altLang="zh-CN" dirty="0" err="1">
                  <a:solidFill>
                    <a:srgbClr val="000000"/>
                  </a:solidFill>
                  <a:ea typeface="黑体" pitchFamily="2" charset="-122"/>
                </a:rPr>
                <a:t>P·S</a:t>
              </a:r>
              <a:r>
                <a:rPr lang="en-US" altLang="zh-CN" dirty="0">
                  <a:solidFill>
                    <a:srgbClr val="000000"/>
                  </a:solidFill>
                  <a:ea typeface="黑体" pitchFamily="2" charset="-122"/>
                </a:rPr>
                <a:t>  (</a:t>
              </a:r>
              <a:r>
                <a:rPr lang="zh-CN" altLang="en-US" dirty="0">
                  <a:solidFill>
                    <a:srgbClr val="000000"/>
                  </a:solidFill>
                  <a:ea typeface="黑体" pitchFamily="2" charset="-122"/>
                </a:rPr>
                <a:t>慢</a:t>
              </a:r>
              <a:r>
                <a:rPr lang="en-US" altLang="zh-CN" dirty="0">
                  <a:solidFill>
                    <a:srgbClr val="000000"/>
                  </a:solidFill>
                  <a:ea typeface="黑体" pitchFamily="2" charset="-122"/>
                </a:rPr>
                <a:t>)</a:t>
              </a:r>
            </a:p>
            <a:p>
              <a:pPr>
                <a:lnSpc>
                  <a:spcPct val="150000"/>
                </a:lnSpc>
                <a:spcBef>
                  <a:spcPct val="50000"/>
                </a:spcBef>
                <a:defRPr/>
              </a:pPr>
              <a:r>
                <a:rPr lang="zh-CN" altLang="en-US" dirty="0">
                  <a:solidFill>
                    <a:srgbClr val="000000"/>
                  </a:solidFill>
                  <a:ea typeface="黑体" pitchFamily="2" charset="-122"/>
                </a:rPr>
                <a:t>解吸： </a:t>
              </a:r>
              <a:r>
                <a:rPr lang="en-US" altLang="zh-CN" dirty="0">
                  <a:solidFill>
                    <a:srgbClr val="000000"/>
                  </a:solidFill>
                  <a:ea typeface="黑体" pitchFamily="2" charset="-122"/>
                </a:rPr>
                <a:t>P·S               </a:t>
              </a:r>
              <a:r>
                <a:rPr lang="en-US" altLang="zh-CN" dirty="0" smtClean="0">
                  <a:solidFill>
                    <a:srgbClr val="000000"/>
                  </a:solidFill>
                  <a:ea typeface="黑体" pitchFamily="2" charset="-122"/>
                </a:rPr>
                <a:t>         P </a:t>
              </a:r>
              <a:r>
                <a:rPr lang="en-US" altLang="zh-CN" dirty="0">
                  <a:solidFill>
                    <a:srgbClr val="000000"/>
                  </a:solidFill>
                  <a:ea typeface="黑体" pitchFamily="2" charset="-122"/>
                </a:rPr>
                <a:t>+ S    (</a:t>
              </a:r>
              <a:r>
                <a:rPr lang="zh-CN" altLang="en-US" dirty="0">
                  <a:solidFill>
                    <a:srgbClr val="000000"/>
                  </a:solidFill>
                  <a:ea typeface="黑体" pitchFamily="2" charset="-122"/>
                </a:rPr>
                <a:t>快</a:t>
              </a:r>
              <a:r>
                <a:rPr lang="en-US" altLang="zh-CN" dirty="0">
                  <a:solidFill>
                    <a:srgbClr val="000000"/>
                  </a:solidFill>
                  <a:ea typeface="黑体" pitchFamily="2" charset="-122"/>
                </a:rPr>
                <a:t>)</a:t>
              </a:r>
            </a:p>
          </p:txBody>
        </p:sp>
        <p:grpSp>
          <p:nvGrpSpPr>
            <p:cNvPr id="37900" name="Group 10"/>
            <p:cNvGrpSpPr>
              <a:grpSpLocks/>
            </p:cNvGrpSpPr>
            <p:nvPr/>
          </p:nvGrpSpPr>
          <p:grpSpPr bwMode="auto">
            <a:xfrm>
              <a:off x="2592" y="1353"/>
              <a:ext cx="736" cy="120"/>
              <a:chOff x="1318" y="3588"/>
              <a:chExt cx="736" cy="120"/>
            </a:xfrm>
            <a:grpFill/>
          </p:grpSpPr>
          <p:sp>
            <p:nvSpPr>
              <p:cNvPr id="37907" name="Line 11"/>
              <p:cNvSpPr>
                <a:spLocks noChangeShapeType="1"/>
              </p:cNvSpPr>
              <p:nvPr/>
            </p:nvSpPr>
            <p:spPr bwMode="auto">
              <a:xfrm>
                <a:off x="1369" y="3634"/>
                <a:ext cx="685" cy="0"/>
              </a:xfrm>
              <a:prstGeom prst="line">
                <a:avLst/>
              </a:prstGeom>
              <a:grpFill/>
              <a:ln w="28575">
                <a:solidFill>
                  <a:srgbClr val="000000"/>
                </a:solidFill>
                <a:round/>
                <a:headEnd/>
                <a:tailEnd/>
              </a:ln>
              <a:extLst/>
            </p:spPr>
            <p:txBody>
              <a:bodyPr/>
              <a:lstStyle/>
              <a:p>
                <a:endParaRPr lang="zh-CN" altLang="en-US"/>
              </a:p>
            </p:txBody>
          </p:sp>
          <p:sp>
            <p:nvSpPr>
              <p:cNvPr id="37908" name="Line 12"/>
              <p:cNvSpPr>
                <a:spLocks noChangeShapeType="1"/>
              </p:cNvSpPr>
              <p:nvPr/>
            </p:nvSpPr>
            <p:spPr bwMode="auto">
              <a:xfrm>
                <a:off x="1318" y="3659"/>
                <a:ext cx="685" cy="0"/>
              </a:xfrm>
              <a:prstGeom prst="line">
                <a:avLst/>
              </a:prstGeom>
              <a:grpFill/>
              <a:ln w="28575">
                <a:solidFill>
                  <a:srgbClr val="000000"/>
                </a:solidFill>
                <a:round/>
                <a:headEnd/>
                <a:tailEnd/>
              </a:ln>
              <a:extLst/>
            </p:spPr>
            <p:txBody>
              <a:bodyPr/>
              <a:lstStyle/>
              <a:p>
                <a:endParaRPr lang="zh-CN" altLang="en-US"/>
              </a:p>
            </p:txBody>
          </p:sp>
          <p:sp>
            <p:nvSpPr>
              <p:cNvPr id="37909" name="Line 13"/>
              <p:cNvSpPr>
                <a:spLocks noChangeShapeType="1"/>
              </p:cNvSpPr>
              <p:nvPr/>
            </p:nvSpPr>
            <p:spPr bwMode="auto">
              <a:xfrm>
                <a:off x="1943" y="3588"/>
                <a:ext cx="102" cy="46"/>
              </a:xfrm>
              <a:prstGeom prst="line">
                <a:avLst/>
              </a:prstGeom>
              <a:grpFill/>
              <a:ln w="28575">
                <a:solidFill>
                  <a:srgbClr val="000000"/>
                </a:solidFill>
                <a:round/>
                <a:headEnd/>
                <a:tailEnd/>
              </a:ln>
              <a:extLst/>
            </p:spPr>
            <p:txBody>
              <a:bodyPr/>
              <a:lstStyle/>
              <a:p>
                <a:endParaRPr lang="zh-CN" altLang="en-US"/>
              </a:p>
            </p:txBody>
          </p:sp>
          <p:sp>
            <p:nvSpPr>
              <p:cNvPr id="37910" name="Line 14"/>
              <p:cNvSpPr>
                <a:spLocks noChangeShapeType="1"/>
              </p:cNvSpPr>
              <p:nvPr/>
            </p:nvSpPr>
            <p:spPr bwMode="auto">
              <a:xfrm>
                <a:off x="1318" y="3662"/>
                <a:ext cx="102" cy="46"/>
              </a:xfrm>
              <a:prstGeom prst="line">
                <a:avLst/>
              </a:prstGeom>
              <a:grpFill/>
              <a:ln w="28575">
                <a:solidFill>
                  <a:srgbClr val="000000"/>
                </a:solidFill>
                <a:round/>
                <a:headEnd/>
                <a:tailEnd/>
              </a:ln>
              <a:extLst/>
            </p:spPr>
            <p:txBody>
              <a:bodyPr/>
              <a:lstStyle/>
              <a:p>
                <a:endParaRPr lang="zh-CN" altLang="en-US"/>
              </a:p>
            </p:txBody>
          </p:sp>
        </p:grpSp>
        <p:sp>
          <p:nvSpPr>
            <p:cNvPr id="37901" name="Text Box 17"/>
            <p:cNvSpPr txBox="1">
              <a:spLocks noChangeArrowheads="1"/>
            </p:cNvSpPr>
            <p:nvPr/>
          </p:nvSpPr>
          <p:spPr bwMode="auto">
            <a:xfrm>
              <a:off x="2784" y="1436"/>
              <a:ext cx="467" cy="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400" i="1" dirty="0" err="1">
                  <a:solidFill>
                    <a:srgbClr val="000000"/>
                  </a:solidFill>
                  <a:latin typeface="Times New Roman" pitchFamily="18" charset="0"/>
                  <a:ea typeface="黑体" pitchFamily="49" charset="-122"/>
                </a:rPr>
                <a:t>k</a:t>
              </a:r>
              <a:r>
                <a:rPr lang="en-US" altLang="zh-CN" sz="2400" baseline="-25000" dirty="0" err="1">
                  <a:solidFill>
                    <a:srgbClr val="000000"/>
                  </a:solidFill>
                  <a:latin typeface="Times New Roman" pitchFamily="18" charset="0"/>
                  <a:ea typeface="黑体" pitchFamily="49" charset="-122"/>
                </a:rPr>
                <a:t>s</a:t>
              </a:r>
              <a:endParaRPr lang="en-US" altLang="zh-CN" sz="2400" dirty="0">
                <a:solidFill>
                  <a:srgbClr val="000000"/>
                </a:solidFill>
                <a:latin typeface="Times New Roman" pitchFamily="18" charset="0"/>
                <a:ea typeface="黑体" pitchFamily="49" charset="-122"/>
              </a:endParaRPr>
            </a:p>
          </p:txBody>
        </p:sp>
        <p:grpSp>
          <p:nvGrpSpPr>
            <p:cNvPr id="37902" name="Group 21"/>
            <p:cNvGrpSpPr>
              <a:grpSpLocks/>
            </p:cNvGrpSpPr>
            <p:nvPr/>
          </p:nvGrpSpPr>
          <p:grpSpPr bwMode="auto">
            <a:xfrm>
              <a:off x="2512" y="1921"/>
              <a:ext cx="687" cy="138"/>
              <a:chOff x="1346" y="3097"/>
              <a:chExt cx="687" cy="138"/>
            </a:xfrm>
            <a:grpFill/>
          </p:grpSpPr>
          <p:sp>
            <p:nvSpPr>
              <p:cNvPr id="37903" name="Line 22"/>
              <p:cNvSpPr>
                <a:spLocks noChangeShapeType="1"/>
              </p:cNvSpPr>
              <p:nvPr/>
            </p:nvSpPr>
            <p:spPr bwMode="auto">
              <a:xfrm>
                <a:off x="1348" y="3143"/>
                <a:ext cx="685" cy="0"/>
              </a:xfrm>
              <a:prstGeom prst="line">
                <a:avLst/>
              </a:prstGeom>
              <a:grpFill/>
              <a:ln w="28575">
                <a:solidFill>
                  <a:srgbClr val="000000"/>
                </a:solidFill>
                <a:round/>
                <a:headEnd/>
                <a:tailEnd/>
              </a:ln>
              <a:extLst/>
            </p:spPr>
            <p:txBody>
              <a:bodyPr/>
              <a:lstStyle/>
              <a:p>
                <a:endParaRPr lang="zh-CN" altLang="en-US"/>
              </a:p>
            </p:txBody>
          </p:sp>
          <p:sp>
            <p:nvSpPr>
              <p:cNvPr id="37904" name="Line 23"/>
              <p:cNvSpPr>
                <a:spLocks noChangeShapeType="1"/>
              </p:cNvSpPr>
              <p:nvPr/>
            </p:nvSpPr>
            <p:spPr bwMode="auto">
              <a:xfrm>
                <a:off x="1346" y="3189"/>
                <a:ext cx="685" cy="0"/>
              </a:xfrm>
              <a:prstGeom prst="line">
                <a:avLst/>
              </a:prstGeom>
              <a:grpFill/>
              <a:ln w="28575">
                <a:solidFill>
                  <a:srgbClr val="000000"/>
                </a:solidFill>
                <a:round/>
                <a:headEnd/>
                <a:tailEnd/>
              </a:ln>
              <a:extLst/>
            </p:spPr>
            <p:txBody>
              <a:bodyPr/>
              <a:lstStyle/>
              <a:p>
                <a:endParaRPr lang="zh-CN" altLang="en-US"/>
              </a:p>
            </p:txBody>
          </p:sp>
          <p:sp>
            <p:nvSpPr>
              <p:cNvPr id="37905" name="Line 24"/>
              <p:cNvSpPr>
                <a:spLocks noChangeShapeType="1"/>
              </p:cNvSpPr>
              <p:nvPr/>
            </p:nvSpPr>
            <p:spPr bwMode="auto">
              <a:xfrm>
                <a:off x="1931" y="3097"/>
                <a:ext cx="102" cy="46"/>
              </a:xfrm>
              <a:prstGeom prst="line">
                <a:avLst/>
              </a:prstGeom>
              <a:grpFill/>
              <a:ln w="28575">
                <a:solidFill>
                  <a:srgbClr val="000000"/>
                </a:solidFill>
                <a:round/>
                <a:headEnd/>
                <a:tailEnd/>
              </a:ln>
              <a:extLst/>
            </p:spPr>
            <p:txBody>
              <a:bodyPr/>
              <a:lstStyle/>
              <a:p>
                <a:endParaRPr lang="zh-CN" altLang="en-US"/>
              </a:p>
            </p:txBody>
          </p:sp>
          <p:sp>
            <p:nvSpPr>
              <p:cNvPr id="37906" name="Line 25"/>
              <p:cNvSpPr>
                <a:spLocks noChangeShapeType="1"/>
              </p:cNvSpPr>
              <p:nvPr/>
            </p:nvSpPr>
            <p:spPr bwMode="auto">
              <a:xfrm>
                <a:off x="1348" y="3189"/>
                <a:ext cx="102" cy="46"/>
              </a:xfrm>
              <a:prstGeom prst="line">
                <a:avLst/>
              </a:prstGeom>
              <a:grpFill/>
              <a:ln w="28575">
                <a:solidFill>
                  <a:srgbClr val="000000"/>
                </a:solidFill>
                <a:round/>
                <a:headEnd/>
                <a:tailEnd/>
              </a:ln>
              <a:extLst/>
            </p:spPr>
            <p:txBody>
              <a:bodyPr/>
              <a:lstStyle/>
              <a:p>
                <a:endParaRPr lang="zh-CN" altLang="en-US"/>
              </a:p>
            </p:txBody>
          </p:sp>
        </p:grpSp>
      </p:grpSp>
      <p:sp>
        <p:nvSpPr>
          <p:cNvPr id="630813" name="Text Box 29"/>
          <p:cNvSpPr txBox="1">
            <a:spLocks noChangeArrowheads="1"/>
          </p:cNvSpPr>
          <p:nvPr/>
        </p:nvSpPr>
        <p:spPr bwMode="auto">
          <a:xfrm>
            <a:off x="167278" y="3959477"/>
            <a:ext cx="467703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rgbClr val="7030A0"/>
                </a:solidFill>
                <a:latin typeface="Times New Roman" pitchFamily="18" charset="0"/>
                <a:ea typeface="黑体" pitchFamily="49" charset="-122"/>
              </a:rPr>
              <a:t>表面质量作用</a:t>
            </a:r>
            <a:r>
              <a:rPr lang="zh-CN" altLang="en-US" sz="2800" dirty="0" smtClean="0">
                <a:solidFill>
                  <a:srgbClr val="7030A0"/>
                </a:solidFill>
                <a:latin typeface="Times New Roman" pitchFamily="18" charset="0"/>
                <a:ea typeface="黑体" pitchFamily="49" charset="-122"/>
              </a:rPr>
              <a:t>定律</a:t>
            </a:r>
            <a:r>
              <a:rPr lang="en-US" altLang="zh-CN" sz="2800" dirty="0" smtClean="0">
                <a:latin typeface="Times New Roman" pitchFamily="18" charset="0"/>
                <a:ea typeface="黑体" pitchFamily="49" charset="-122"/>
              </a:rPr>
              <a:t>:</a:t>
            </a:r>
            <a:r>
              <a:rPr lang="zh-CN" altLang="en-US" sz="2800" dirty="0" smtClean="0">
                <a:latin typeface="Times New Roman" pitchFamily="18" charset="0"/>
                <a:ea typeface="黑体" pitchFamily="49" charset="-122"/>
              </a:rPr>
              <a:t>速率正比于分子</a:t>
            </a:r>
            <a:r>
              <a:rPr lang="en-US" altLang="zh-CN" sz="2800" dirty="0" smtClean="0">
                <a:latin typeface="Times New Roman" pitchFamily="18" charset="0"/>
                <a:ea typeface="黑体" pitchFamily="49" charset="-122"/>
              </a:rPr>
              <a:t>A</a:t>
            </a:r>
            <a:r>
              <a:rPr lang="zh-CN" altLang="en-US" sz="2800" dirty="0" smtClean="0">
                <a:latin typeface="Times New Roman" pitchFamily="18" charset="0"/>
                <a:ea typeface="黑体" pitchFamily="49" charset="-122"/>
              </a:rPr>
              <a:t>对表面的覆盖分数</a:t>
            </a:r>
            <a:r>
              <a:rPr lang="zh-CN" altLang="en-US" sz="2800" dirty="0">
                <a:latin typeface="Times New Roman" pitchFamily="18" charset="0"/>
                <a:ea typeface="黑体" pitchFamily="49" charset="-122"/>
              </a:rPr>
              <a:t>　　</a:t>
            </a:r>
            <a:endParaRPr lang="zh-CN" altLang="en-US" sz="2800" dirty="0">
              <a:latin typeface="Times New Roman" pitchFamily="18" charset="0"/>
              <a:ea typeface="黑体" pitchFamily="49" charset="-122"/>
              <a:sym typeface="Symbol" pitchFamily="18" charset="2"/>
            </a:endParaRPr>
          </a:p>
        </p:txBody>
      </p:sp>
      <p:graphicFrame>
        <p:nvGraphicFramePr>
          <p:cNvPr id="630814" name="Object 30"/>
          <p:cNvGraphicFramePr>
            <a:graphicFrameLocks noChangeAspect="1"/>
          </p:cNvGraphicFramePr>
          <p:nvPr>
            <p:extLst>
              <p:ext uri="{D42A27DB-BD31-4B8C-83A1-F6EECF244321}">
                <p14:modId xmlns:p14="http://schemas.microsoft.com/office/powerpoint/2010/main" val="2584334194"/>
              </p:ext>
            </p:extLst>
          </p:nvPr>
        </p:nvGraphicFramePr>
        <p:xfrm>
          <a:off x="4844311" y="3789040"/>
          <a:ext cx="4033416" cy="978445"/>
        </p:xfrm>
        <a:graphic>
          <a:graphicData uri="http://schemas.openxmlformats.org/presentationml/2006/ole">
            <mc:AlternateContent xmlns:mc="http://schemas.openxmlformats.org/markup-compatibility/2006">
              <mc:Choice xmlns:v="urn:schemas-microsoft-com:vml" Requires="v">
                <p:oleObj spid="_x0000_s15484" name="公式" r:id="rId3" imgW="1777229" imgH="431613" progId="Equation.3">
                  <p:embed/>
                </p:oleObj>
              </mc:Choice>
              <mc:Fallback>
                <p:oleObj name="公式" r:id="rId3" imgW="1777229"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4311" y="3789040"/>
                        <a:ext cx="4033416" cy="978445"/>
                      </a:xfrm>
                      <a:prstGeom prst="rect">
                        <a:avLst/>
                      </a:prstGeom>
                      <a:solidFill>
                        <a:schemeClr val="bg2"/>
                      </a:solidFill>
                      <a:ln w="9525">
                        <a:solidFill>
                          <a:srgbClr val="FF0000"/>
                        </a:solidFill>
                        <a:miter lim="800000"/>
                        <a:headEnd/>
                        <a:tailEnd/>
                      </a:ln>
                      <a:effectLst/>
                      <a:extLst/>
                    </p:spPr>
                  </p:pic>
                </p:oleObj>
              </mc:Fallback>
            </mc:AlternateContent>
          </a:graphicData>
        </a:graphic>
      </p:graphicFrame>
      <p:sp>
        <p:nvSpPr>
          <p:cNvPr id="630816" name="Text Box 32"/>
          <p:cNvSpPr txBox="1">
            <a:spLocks noChangeArrowheads="1"/>
          </p:cNvSpPr>
          <p:nvPr/>
        </p:nvSpPr>
        <p:spPr bwMode="auto">
          <a:xfrm>
            <a:off x="316014" y="4839360"/>
            <a:ext cx="81615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smtClean="0">
                <a:solidFill>
                  <a:srgbClr val="7030A0"/>
                </a:solidFill>
                <a:latin typeface="Times New Roman" pitchFamily="18" charset="0"/>
                <a:ea typeface="黑体" pitchFamily="49" charset="-122"/>
              </a:rPr>
              <a:t>分三</a:t>
            </a:r>
            <a:r>
              <a:rPr lang="zh-CN" altLang="en-US" sz="2800" dirty="0">
                <a:solidFill>
                  <a:srgbClr val="7030A0"/>
                </a:solidFill>
                <a:latin typeface="Times New Roman" pitchFamily="18" charset="0"/>
                <a:ea typeface="黑体" pitchFamily="49" charset="-122"/>
              </a:rPr>
              <a:t>种</a:t>
            </a:r>
            <a:r>
              <a:rPr lang="zh-CN" altLang="en-US" sz="2800" dirty="0" smtClean="0">
                <a:solidFill>
                  <a:srgbClr val="7030A0"/>
                </a:solidFill>
                <a:latin typeface="Times New Roman" pitchFamily="18" charset="0"/>
                <a:ea typeface="黑体" pitchFamily="49" charset="-122"/>
              </a:rPr>
              <a:t>情况讨论</a:t>
            </a:r>
            <a:r>
              <a:rPr lang="zh-CN" altLang="en-US" sz="2800" dirty="0" smtClean="0">
                <a:latin typeface="Times New Roman" pitchFamily="18" charset="0"/>
                <a:ea typeface="黑体" pitchFamily="49" charset="-122"/>
              </a:rPr>
              <a:t>：</a:t>
            </a:r>
            <a:r>
              <a:rPr lang="zh-CN" altLang="en-US" sz="2800" dirty="0">
                <a:latin typeface="Times New Roman" pitchFamily="18" charset="0"/>
                <a:ea typeface="黑体" pitchFamily="49" charset="-122"/>
              </a:rPr>
              <a:t>吸附很弱；吸附很强；强弱之间</a:t>
            </a:r>
          </a:p>
        </p:txBody>
      </p:sp>
      <p:cxnSp>
        <p:nvCxnSpPr>
          <p:cNvPr id="5" name="直接箭头连接符 4"/>
          <p:cNvCxnSpPr/>
          <p:nvPr/>
        </p:nvCxnSpPr>
        <p:spPr>
          <a:xfrm>
            <a:off x="4266342" y="2374042"/>
            <a:ext cx="59611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74452" y="5418150"/>
            <a:ext cx="3570208" cy="461665"/>
          </a:xfrm>
          <a:prstGeom prst="rect">
            <a:avLst/>
          </a:prstGeom>
        </p:spPr>
        <p:txBody>
          <a:bodyPr wrap="none">
            <a:spAutoFit/>
          </a:bodyPr>
          <a:lstStyle/>
          <a:p>
            <a:r>
              <a:rPr lang="zh-CN" altLang="en-US" sz="2400" dirty="0">
                <a:latin typeface="Times New Roman" pitchFamily="18" charset="0"/>
                <a:ea typeface="黑体" pitchFamily="49" charset="-122"/>
              </a:rPr>
              <a:t>吸附很</a:t>
            </a:r>
            <a:r>
              <a:rPr lang="zh-CN" altLang="en-US" sz="2400" dirty="0" smtClean="0">
                <a:latin typeface="Times New Roman" pitchFamily="18" charset="0"/>
                <a:ea typeface="黑体" pitchFamily="49" charset="-122"/>
              </a:rPr>
              <a:t>弱：为一级反应；</a:t>
            </a:r>
            <a:endParaRPr lang="zh-CN" altLang="en-US" sz="2400" dirty="0"/>
          </a:p>
        </p:txBody>
      </p:sp>
      <p:sp>
        <p:nvSpPr>
          <p:cNvPr id="27" name="矩形 26"/>
          <p:cNvSpPr/>
          <p:nvPr/>
        </p:nvSpPr>
        <p:spPr>
          <a:xfrm>
            <a:off x="605363" y="5899464"/>
            <a:ext cx="3262432" cy="461665"/>
          </a:xfrm>
          <a:prstGeom prst="rect">
            <a:avLst/>
          </a:prstGeom>
        </p:spPr>
        <p:txBody>
          <a:bodyPr wrap="none">
            <a:spAutoFit/>
          </a:bodyPr>
          <a:lstStyle/>
          <a:p>
            <a:r>
              <a:rPr lang="zh-CN" altLang="en-US" sz="2400" dirty="0">
                <a:latin typeface="Times New Roman" pitchFamily="18" charset="0"/>
                <a:ea typeface="黑体" pitchFamily="49" charset="-122"/>
              </a:rPr>
              <a:t>吸附</a:t>
            </a:r>
            <a:r>
              <a:rPr lang="zh-CN" altLang="en-US" sz="2400" dirty="0" smtClean="0">
                <a:latin typeface="Times New Roman" pitchFamily="18" charset="0"/>
                <a:ea typeface="黑体" pitchFamily="49" charset="-122"/>
              </a:rPr>
              <a:t>很</a:t>
            </a:r>
            <a:r>
              <a:rPr lang="zh-CN" altLang="en-US" sz="2400" dirty="0">
                <a:latin typeface="Times New Roman" pitchFamily="18" charset="0"/>
                <a:ea typeface="黑体" pitchFamily="49" charset="-122"/>
              </a:rPr>
              <a:t>强</a:t>
            </a:r>
            <a:r>
              <a:rPr lang="zh-CN" altLang="en-US" sz="2400" dirty="0" smtClean="0">
                <a:latin typeface="Times New Roman" pitchFamily="18" charset="0"/>
                <a:ea typeface="黑体" pitchFamily="49" charset="-122"/>
              </a:rPr>
              <a:t>：为零级反应</a:t>
            </a:r>
            <a:endParaRPr lang="zh-CN" altLang="en-US" dirty="0"/>
          </a:p>
        </p:txBody>
      </p:sp>
      <p:sp>
        <p:nvSpPr>
          <p:cNvPr id="7" name="矩形 6"/>
          <p:cNvSpPr/>
          <p:nvPr/>
        </p:nvSpPr>
        <p:spPr>
          <a:xfrm>
            <a:off x="3787891" y="5418149"/>
            <a:ext cx="2954655" cy="461665"/>
          </a:xfrm>
          <a:prstGeom prst="rect">
            <a:avLst/>
          </a:prstGeom>
        </p:spPr>
        <p:txBody>
          <a:bodyPr wrap="none">
            <a:spAutoFit/>
          </a:bodyPr>
          <a:lstStyle/>
          <a:p>
            <a:pPr>
              <a:spcBef>
                <a:spcPct val="50000"/>
              </a:spcBef>
              <a:buClrTx/>
              <a:buSzTx/>
              <a:buFontTx/>
              <a:buNone/>
            </a:pPr>
            <a:r>
              <a:rPr lang="zh-CN" altLang="en-US" sz="2400" dirty="0">
                <a:latin typeface="Times New Roman" pitchFamily="18" charset="0"/>
                <a:ea typeface="黑体" pitchFamily="49" charset="-122"/>
              </a:rPr>
              <a:t>强弱</a:t>
            </a:r>
            <a:r>
              <a:rPr lang="zh-CN" altLang="en-US" sz="2400" dirty="0" smtClean="0">
                <a:latin typeface="Times New Roman" pitchFamily="18" charset="0"/>
                <a:ea typeface="黑体" pitchFamily="49" charset="-122"/>
              </a:rPr>
              <a:t>之间：可近似为</a:t>
            </a:r>
            <a:endParaRPr lang="zh-CN" altLang="en-US" sz="2400" dirty="0">
              <a:latin typeface="Times New Roman" pitchFamily="18" charset="0"/>
              <a:ea typeface="黑体" pitchFamily="49" charset="-122"/>
            </a:endParaRPr>
          </a:p>
        </p:txBody>
      </p:sp>
      <p:sp>
        <p:nvSpPr>
          <p:cNvPr id="8" name="矩形 7"/>
          <p:cNvSpPr/>
          <p:nvPr/>
        </p:nvSpPr>
        <p:spPr>
          <a:xfrm>
            <a:off x="6772662" y="5437799"/>
            <a:ext cx="2031325" cy="461665"/>
          </a:xfrm>
          <a:prstGeom prst="rect">
            <a:avLst/>
          </a:prstGeom>
        </p:spPr>
        <p:txBody>
          <a:bodyPr wrap="none">
            <a:spAutoFit/>
          </a:bodyPr>
          <a:lstStyle/>
          <a:p>
            <a:r>
              <a:rPr lang="zh-CN" altLang="en-US" sz="2400" dirty="0">
                <a:solidFill>
                  <a:srgbClr val="0000FF"/>
                </a:solidFill>
                <a:latin typeface="宋体" pitchFamily="2" charset="-122"/>
                <a:ea typeface="黑体" pitchFamily="49" charset="-122"/>
              </a:rPr>
              <a:t>-</a:t>
            </a:r>
            <a:r>
              <a:rPr lang="en-US" altLang="zh-CN" sz="2400" dirty="0" err="1">
                <a:solidFill>
                  <a:srgbClr val="0000FF"/>
                </a:solidFill>
                <a:latin typeface="宋体" pitchFamily="2" charset="-122"/>
                <a:ea typeface="黑体" pitchFamily="49" charset="-122"/>
              </a:rPr>
              <a:t>dP</a:t>
            </a:r>
            <a:r>
              <a:rPr lang="en-US" altLang="zh-CN" sz="2400" baseline="-25000" dirty="0" err="1">
                <a:solidFill>
                  <a:srgbClr val="0000FF"/>
                </a:solidFill>
                <a:latin typeface="宋体" pitchFamily="2" charset="-122"/>
                <a:ea typeface="黑体" pitchFamily="49" charset="-122"/>
              </a:rPr>
              <a:t>A</a:t>
            </a:r>
            <a:r>
              <a:rPr lang="en-US" altLang="zh-CN" sz="2400" dirty="0">
                <a:solidFill>
                  <a:srgbClr val="0000FF"/>
                </a:solidFill>
                <a:latin typeface="宋体" pitchFamily="2" charset="-122"/>
                <a:ea typeface="黑体" pitchFamily="49" charset="-122"/>
              </a:rPr>
              <a:t>/</a:t>
            </a:r>
            <a:r>
              <a:rPr lang="en-US" altLang="zh-CN" sz="2400" dirty="0" err="1">
                <a:solidFill>
                  <a:srgbClr val="0000FF"/>
                </a:solidFill>
                <a:latin typeface="宋体" pitchFamily="2" charset="-122"/>
                <a:ea typeface="黑体" pitchFamily="49" charset="-122"/>
              </a:rPr>
              <a:t>dt</a:t>
            </a:r>
            <a:r>
              <a:rPr lang="en-US" altLang="zh-CN" sz="2400" dirty="0">
                <a:solidFill>
                  <a:srgbClr val="0000FF"/>
                </a:solidFill>
                <a:latin typeface="宋体" pitchFamily="2" charset="-122"/>
                <a:ea typeface="黑体" pitchFamily="49" charset="-122"/>
              </a:rPr>
              <a:t>=</a:t>
            </a:r>
            <a:r>
              <a:rPr lang="en-US" altLang="zh-CN" sz="2400" dirty="0" err="1">
                <a:solidFill>
                  <a:srgbClr val="0000FF"/>
                </a:solidFill>
                <a:latin typeface="宋体" pitchFamily="2" charset="-122"/>
                <a:ea typeface="黑体" pitchFamily="49" charset="-122"/>
              </a:rPr>
              <a:t>kP</a:t>
            </a:r>
            <a:r>
              <a:rPr lang="en-US" altLang="zh-CN" sz="2400" baseline="-25000" dirty="0" err="1">
                <a:solidFill>
                  <a:srgbClr val="0000FF"/>
                </a:solidFill>
                <a:latin typeface="宋体" pitchFamily="2" charset="-122"/>
                <a:ea typeface="黑体" pitchFamily="49" charset="-122"/>
              </a:rPr>
              <a:t>A</a:t>
            </a:r>
            <a:r>
              <a:rPr lang="en-US" altLang="zh-CN" sz="2400" baseline="30000" dirty="0" err="1">
                <a:solidFill>
                  <a:srgbClr val="0000FF"/>
                </a:solidFill>
                <a:latin typeface="宋体" pitchFamily="2" charset="-122"/>
                <a:ea typeface="黑体" pitchFamily="49" charset="-122"/>
              </a:rPr>
              <a:t>n</a:t>
            </a:r>
            <a:r>
              <a:rPr lang="zh-CN" altLang="en-US" sz="2400" dirty="0">
                <a:solidFill>
                  <a:srgbClr val="0000FF"/>
                </a:solidFill>
                <a:latin typeface="宋体" pitchFamily="2" charset="-122"/>
                <a:ea typeface="黑体" pitchFamily="49" charset="-122"/>
              </a:rPr>
              <a:t> </a:t>
            </a:r>
            <a:endParaRPr lang="zh-CN" altLang="en-US" sz="2400" dirty="0"/>
          </a:p>
        </p:txBody>
      </p:sp>
      <p:sp>
        <p:nvSpPr>
          <p:cNvPr id="30" name="矩形 29"/>
          <p:cNvSpPr/>
          <p:nvPr/>
        </p:nvSpPr>
        <p:spPr>
          <a:xfrm>
            <a:off x="6715462" y="5879815"/>
            <a:ext cx="2031325" cy="461665"/>
          </a:xfrm>
          <a:prstGeom prst="rect">
            <a:avLst/>
          </a:prstGeom>
        </p:spPr>
        <p:txBody>
          <a:bodyPr wrap="none">
            <a:spAutoFit/>
          </a:bodyPr>
          <a:lstStyle/>
          <a:p>
            <a:pPr>
              <a:spcBef>
                <a:spcPct val="50000"/>
              </a:spcBef>
              <a:buClrTx/>
              <a:buSzTx/>
              <a:buFontTx/>
              <a:buNone/>
            </a:pPr>
            <a:r>
              <a:rPr lang="zh-CN" altLang="en-US" sz="2400" dirty="0" smtClean="0">
                <a:latin typeface="Times New Roman" pitchFamily="18" charset="0"/>
                <a:ea typeface="黑体" pitchFamily="49" charset="-122"/>
              </a:rPr>
              <a:t>为分数级反应</a:t>
            </a:r>
            <a:endParaRPr lang="zh-CN" altLang="en-US" sz="2400" dirty="0">
              <a:latin typeface="Times New Roman" pitchFamily="18" charset="0"/>
              <a:ea typeface="黑体" pitchFamily="49" charset="-122"/>
            </a:endParaRPr>
          </a:p>
        </p:txBody>
      </p:sp>
      <p:sp>
        <p:nvSpPr>
          <p:cNvPr id="3" name="矩形 2"/>
          <p:cNvSpPr/>
          <p:nvPr/>
        </p:nvSpPr>
        <p:spPr>
          <a:xfrm>
            <a:off x="499963" y="3140968"/>
            <a:ext cx="7604199" cy="941796"/>
          </a:xfrm>
          <a:prstGeom prst="rect">
            <a:avLst/>
          </a:prstGeom>
        </p:spPr>
        <p:txBody>
          <a:bodyPr wrap="square">
            <a:spAutoFit/>
          </a:bodyPr>
          <a:lstStyle/>
          <a:p>
            <a:pPr>
              <a:lnSpc>
                <a:spcPct val="115000"/>
              </a:lnSpc>
              <a:spcBef>
                <a:spcPct val="15000"/>
              </a:spcBef>
            </a:pPr>
            <a:r>
              <a:rPr lang="zh-CN" altLang="en-US" sz="2400" dirty="0">
                <a:latin typeface="Times New Roman" pitchFamily="18" charset="0"/>
                <a:ea typeface="黑体" pitchFamily="49" charset="-122"/>
              </a:rPr>
              <a:t>第二步之前的第一步可以认为达到</a:t>
            </a:r>
            <a:r>
              <a:rPr lang="zh-CN" altLang="en-US" sz="2400" dirty="0" smtClean="0">
                <a:latin typeface="Times New Roman" pitchFamily="18" charset="0"/>
                <a:ea typeface="黑体" pitchFamily="49" charset="-122"/>
              </a:rPr>
              <a:t>平衡，第三</a:t>
            </a:r>
            <a:r>
              <a:rPr lang="zh-CN" altLang="en-US" sz="2400" dirty="0">
                <a:latin typeface="Times New Roman" pitchFamily="18" charset="0"/>
                <a:ea typeface="黑体" pitchFamily="49" charset="-122"/>
              </a:rPr>
              <a:t>步在控制步骤之后可以忽略</a:t>
            </a:r>
          </a:p>
        </p:txBody>
      </p:sp>
    </p:spTree>
    <p:extLst>
      <p:ext uri="{BB962C8B-B14F-4D97-AF65-F5344CB8AC3E}">
        <p14:creationId xmlns:p14="http://schemas.microsoft.com/office/powerpoint/2010/main" val="786588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30788"/>
                                        </p:tgtEl>
                                        <p:attrNameLst>
                                          <p:attrName>style.visibility</p:attrName>
                                        </p:attrNameLst>
                                      </p:cBhvr>
                                      <p:to>
                                        <p:strVal val="visible"/>
                                      </p:to>
                                    </p:set>
                                    <p:animEffect transition="in" filter="strips(downLeft)">
                                      <p:cBhvr>
                                        <p:cTn id="7" dur="500"/>
                                        <p:tgtEl>
                                          <p:spTgt spid="630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30789"/>
                                        </p:tgtEl>
                                        <p:attrNameLst>
                                          <p:attrName>style.visibility</p:attrName>
                                        </p:attrNameLst>
                                      </p:cBhvr>
                                      <p:to>
                                        <p:strVal val="visible"/>
                                      </p:to>
                                    </p:set>
                                    <p:animEffect transition="in" filter="strips(downLeft)">
                                      <p:cBhvr>
                                        <p:cTn id="12" dur="500"/>
                                        <p:tgtEl>
                                          <p:spTgt spid="630789"/>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630802"/>
                                        </p:tgtEl>
                                        <p:attrNameLst>
                                          <p:attrName>style.visibility</p:attrName>
                                        </p:attrNameLst>
                                      </p:cBhvr>
                                      <p:to>
                                        <p:strVal val="visible"/>
                                      </p:to>
                                    </p:set>
                                    <p:animEffect transition="in" filter="strips(downLeft)">
                                      <p:cBhvr>
                                        <p:cTn id="15" dur="500"/>
                                        <p:tgtEl>
                                          <p:spTgt spid="63080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630790"/>
                                        </p:tgtEl>
                                        <p:attrNameLst>
                                          <p:attrName>style.visibility</p:attrName>
                                        </p:attrNameLst>
                                      </p:cBhvr>
                                      <p:to>
                                        <p:strVal val="visible"/>
                                      </p:to>
                                    </p:set>
                                    <p:animEffect transition="in" filter="strips(downLeft)">
                                      <p:cBhvr>
                                        <p:cTn id="20" dur="500"/>
                                        <p:tgtEl>
                                          <p:spTgt spid="630790"/>
                                        </p:tgtEl>
                                      </p:cBhvr>
                                    </p:animEffect>
                                  </p:childTnLst>
                                </p:cTn>
                              </p:par>
                              <p:par>
                                <p:cTn id="21" presetID="18" presetClass="entr" presetSubtype="12"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downLeft)">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630813"/>
                                        </p:tgtEl>
                                        <p:attrNameLst>
                                          <p:attrName>style.visibility</p:attrName>
                                        </p:attrNameLst>
                                      </p:cBhvr>
                                      <p:to>
                                        <p:strVal val="visible"/>
                                      </p:to>
                                    </p:set>
                                    <p:animEffect transition="in" filter="strips(downLeft)">
                                      <p:cBhvr>
                                        <p:cTn id="28" dur="500"/>
                                        <p:tgtEl>
                                          <p:spTgt spid="630813"/>
                                        </p:tgtEl>
                                      </p:cBhvr>
                                    </p:animEffect>
                                  </p:childTnLst>
                                </p:cTn>
                              </p:par>
                              <p:par>
                                <p:cTn id="29" presetID="18" presetClass="entr" presetSubtype="12" fill="hold" nodeType="withEffect">
                                  <p:stCondLst>
                                    <p:cond delay="0"/>
                                  </p:stCondLst>
                                  <p:childTnLst>
                                    <p:set>
                                      <p:cBhvr>
                                        <p:cTn id="30" dur="1" fill="hold">
                                          <p:stCondLst>
                                            <p:cond delay="0"/>
                                          </p:stCondLst>
                                        </p:cTn>
                                        <p:tgtEl>
                                          <p:spTgt spid="630814"/>
                                        </p:tgtEl>
                                        <p:attrNameLst>
                                          <p:attrName>style.visibility</p:attrName>
                                        </p:attrNameLst>
                                      </p:cBhvr>
                                      <p:to>
                                        <p:strVal val="visible"/>
                                      </p:to>
                                    </p:set>
                                    <p:animEffect transition="in" filter="strips(downLeft)">
                                      <p:cBhvr>
                                        <p:cTn id="31" dur="500"/>
                                        <p:tgtEl>
                                          <p:spTgt spid="6308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630816"/>
                                        </p:tgtEl>
                                        <p:attrNameLst>
                                          <p:attrName>style.visibility</p:attrName>
                                        </p:attrNameLst>
                                      </p:cBhvr>
                                      <p:to>
                                        <p:strVal val="visible"/>
                                      </p:to>
                                    </p:set>
                                    <p:animEffect transition="in" filter="strips(downLeft)">
                                      <p:cBhvr>
                                        <p:cTn id="36" dur="500"/>
                                        <p:tgtEl>
                                          <p:spTgt spid="630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8" grpId="0"/>
      <p:bldP spid="630789" grpId="0"/>
      <p:bldP spid="630790" grpId="0"/>
      <p:bldP spid="630802" grpId="0" animBg="1"/>
      <p:bldP spid="630813" grpId="0"/>
      <p:bldP spid="6308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p:cNvSpPr txBox="1">
            <a:spLocks noChangeArrowheads="1"/>
          </p:cNvSpPr>
          <p:nvPr/>
        </p:nvSpPr>
        <p:spPr bwMode="auto">
          <a:xfrm>
            <a:off x="661988" y="512763"/>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a:solidFill>
                  <a:schemeClr val="tx2"/>
                </a:solidFill>
                <a:latin typeface="Times New Roman" pitchFamily="18" charset="0"/>
                <a:ea typeface="黑体" pitchFamily="49" charset="-122"/>
              </a:rPr>
              <a:t>(2) </a:t>
            </a:r>
            <a:r>
              <a:rPr lang="zh-CN" altLang="en-US" sz="2800">
                <a:solidFill>
                  <a:schemeClr val="tx2"/>
                </a:solidFill>
                <a:latin typeface="Times New Roman" pitchFamily="18" charset="0"/>
                <a:ea typeface="黑体" pitchFamily="49" charset="-122"/>
              </a:rPr>
              <a:t>双分子反应　　</a:t>
            </a:r>
            <a:endParaRPr lang="zh-CN" altLang="en-US" sz="2800">
              <a:solidFill>
                <a:schemeClr val="tx2"/>
              </a:solidFill>
              <a:latin typeface="Times New Roman" pitchFamily="18" charset="0"/>
              <a:ea typeface="黑体" pitchFamily="49" charset="-122"/>
              <a:sym typeface="Symbol" pitchFamily="18" charset="2"/>
            </a:endParaRPr>
          </a:p>
        </p:txBody>
      </p:sp>
      <p:sp>
        <p:nvSpPr>
          <p:cNvPr id="635909" name="Text Box 5"/>
          <p:cNvSpPr txBox="1">
            <a:spLocks noChangeArrowheads="1"/>
          </p:cNvSpPr>
          <p:nvPr/>
        </p:nvSpPr>
        <p:spPr bwMode="auto">
          <a:xfrm>
            <a:off x="452438" y="2377281"/>
            <a:ext cx="231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latin typeface="Times New Roman" pitchFamily="18" charset="0"/>
                <a:ea typeface="黑体" pitchFamily="49" charset="-122"/>
              </a:rPr>
              <a:t>反应机理：　　</a:t>
            </a:r>
            <a:endParaRPr lang="zh-CN" altLang="en-US" sz="2800">
              <a:latin typeface="Times New Roman" pitchFamily="18" charset="0"/>
              <a:ea typeface="黑体" pitchFamily="49" charset="-122"/>
              <a:sym typeface="Symbol" pitchFamily="18" charset="2"/>
            </a:endParaRPr>
          </a:p>
        </p:txBody>
      </p:sp>
      <p:sp>
        <p:nvSpPr>
          <p:cNvPr id="635910" name="Rectangle 6"/>
          <p:cNvSpPr>
            <a:spLocks noChangeArrowheads="1"/>
          </p:cNvSpPr>
          <p:nvPr/>
        </p:nvSpPr>
        <p:spPr bwMode="auto">
          <a:xfrm>
            <a:off x="3811588" y="531813"/>
            <a:ext cx="1998662" cy="519112"/>
          </a:xfrm>
          <a:prstGeom prst="rect">
            <a:avLst/>
          </a:prstGeom>
          <a:solidFill>
            <a:schemeClr val="accent5"/>
          </a:solidFill>
          <a:ln w="9525">
            <a:noFill/>
            <a:miter lim="800000"/>
            <a:headEnd/>
            <a:tailEnd/>
          </a:ln>
          <a:effectLst/>
        </p:spPr>
        <p:txBody>
          <a:bodyPr>
            <a:spAutoFit/>
          </a:bodyPr>
          <a:lstStyle/>
          <a:p>
            <a:pPr>
              <a:spcBef>
                <a:spcPct val="50000"/>
              </a:spcBef>
              <a:defRPr/>
            </a:pPr>
            <a:r>
              <a:rPr lang="en-US" altLang="zh-CN" sz="2800" dirty="0">
                <a:solidFill>
                  <a:srgbClr val="000000"/>
                </a:solidFill>
                <a:ea typeface="黑体" pitchFamily="2" charset="-122"/>
              </a:rPr>
              <a:t>A + B </a:t>
            </a:r>
            <a:r>
              <a:rPr lang="en-US" altLang="zh-CN" sz="2800" dirty="0">
                <a:solidFill>
                  <a:srgbClr val="000000"/>
                </a:solidFill>
                <a:ea typeface="黑体" pitchFamily="2" charset="-122"/>
                <a:sym typeface="Symbol" pitchFamily="18" charset="2"/>
              </a:rPr>
              <a:t> P</a:t>
            </a:r>
          </a:p>
        </p:txBody>
      </p:sp>
      <p:sp>
        <p:nvSpPr>
          <p:cNvPr id="635931" name="Text Box 27"/>
          <p:cNvSpPr txBox="1">
            <a:spLocks noChangeArrowheads="1"/>
          </p:cNvSpPr>
          <p:nvPr/>
        </p:nvSpPr>
        <p:spPr bwMode="auto">
          <a:xfrm>
            <a:off x="433565" y="4108053"/>
            <a:ext cx="18319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表面质量作用定律　　</a:t>
            </a:r>
            <a:endParaRPr lang="zh-CN" altLang="en-US" sz="2800" dirty="0">
              <a:latin typeface="Times New Roman" pitchFamily="18" charset="0"/>
              <a:ea typeface="黑体" pitchFamily="49" charset="-122"/>
              <a:sym typeface="Symbol" pitchFamily="18" charset="2"/>
            </a:endParaRPr>
          </a:p>
        </p:txBody>
      </p:sp>
      <p:graphicFrame>
        <p:nvGraphicFramePr>
          <p:cNvPr id="635932" name="Object 28"/>
          <p:cNvGraphicFramePr>
            <a:graphicFrameLocks noChangeAspect="1"/>
          </p:cNvGraphicFramePr>
          <p:nvPr>
            <p:extLst>
              <p:ext uri="{D42A27DB-BD31-4B8C-83A1-F6EECF244321}">
                <p14:modId xmlns:p14="http://schemas.microsoft.com/office/powerpoint/2010/main" val="3523376130"/>
              </p:ext>
            </p:extLst>
          </p:nvPr>
        </p:nvGraphicFramePr>
        <p:xfrm>
          <a:off x="2245914" y="3963590"/>
          <a:ext cx="6518275" cy="1090613"/>
        </p:xfrm>
        <a:graphic>
          <a:graphicData uri="http://schemas.openxmlformats.org/presentationml/2006/ole">
            <mc:AlternateContent xmlns:mc="http://schemas.openxmlformats.org/markup-compatibility/2006">
              <mc:Choice xmlns:v="urn:schemas-microsoft-com:vml" Requires="v">
                <p:oleObj spid="_x0000_s16517" name="公式" r:id="rId3" imgW="2578100" imgH="431800" progId="Equation.3">
                  <p:embed/>
                </p:oleObj>
              </mc:Choice>
              <mc:Fallback>
                <p:oleObj name="公式" r:id="rId3" imgW="2578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914" y="3963590"/>
                        <a:ext cx="6518275" cy="1090613"/>
                      </a:xfrm>
                      <a:prstGeom prst="rect">
                        <a:avLst/>
                      </a:prstGeom>
                      <a:solidFill>
                        <a:schemeClr val="accent5"/>
                      </a:solidFill>
                      <a:ln w="9525">
                        <a:solidFill>
                          <a:srgbClr val="FF0000"/>
                        </a:solidFill>
                        <a:miter lim="800000"/>
                        <a:headEnd/>
                        <a:tailEnd/>
                      </a:ln>
                      <a:effectLst/>
                      <a:extLst/>
                    </p:spPr>
                  </p:pic>
                </p:oleObj>
              </mc:Fallback>
            </mc:AlternateContent>
          </a:graphicData>
        </a:graphic>
      </p:graphicFrame>
      <p:grpSp>
        <p:nvGrpSpPr>
          <p:cNvPr id="2" name="Group 35"/>
          <p:cNvGrpSpPr>
            <a:grpSpLocks/>
          </p:cNvGrpSpPr>
          <p:nvPr/>
        </p:nvGrpSpPr>
        <p:grpSpPr bwMode="auto">
          <a:xfrm>
            <a:off x="2763838" y="1292225"/>
            <a:ext cx="5805487" cy="2170113"/>
            <a:chOff x="1741" y="814"/>
            <a:chExt cx="3657" cy="1367"/>
          </a:xfrm>
          <a:solidFill>
            <a:schemeClr val="bg2"/>
          </a:solidFill>
        </p:grpSpPr>
        <p:sp>
          <p:nvSpPr>
            <p:cNvPr id="635912" name="Text Box 8"/>
            <p:cNvSpPr txBox="1">
              <a:spLocks noChangeArrowheads="1"/>
            </p:cNvSpPr>
            <p:nvPr/>
          </p:nvSpPr>
          <p:spPr bwMode="auto">
            <a:xfrm>
              <a:off x="1741" y="814"/>
              <a:ext cx="3657" cy="1367"/>
            </a:xfrm>
            <a:prstGeom prst="rect">
              <a:avLst/>
            </a:prstGeom>
            <a:grpFill/>
            <a:ln w="9525">
              <a:solidFill>
                <a:srgbClr val="FF0000"/>
              </a:solidFill>
              <a:miter lim="800000"/>
              <a:headEnd/>
              <a:tailEnd/>
            </a:ln>
            <a:effectLst/>
          </p:spPr>
          <p:txBody>
            <a:bodyPr>
              <a:spAutoFit/>
            </a:bodyPr>
            <a:lstStyle/>
            <a:p>
              <a:pPr>
                <a:lnSpc>
                  <a:spcPct val="150000"/>
                </a:lnSpc>
                <a:spcBef>
                  <a:spcPct val="50000"/>
                </a:spcBef>
                <a:defRPr/>
              </a:pPr>
              <a:r>
                <a:rPr lang="zh-CN" altLang="en-US" dirty="0">
                  <a:solidFill>
                    <a:srgbClr val="000000"/>
                  </a:solidFill>
                  <a:ea typeface="黑体" pitchFamily="2" charset="-122"/>
                </a:rPr>
                <a:t>吸附：</a:t>
              </a:r>
              <a:r>
                <a:rPr lang="en-US" altLang="zh-CN" dirty="0">
                  <a:solidFill>
                    <a:srgbClr val="000000"/>
                  </a:solidFill>
                  <a:ea typeface="黑体" pitchFamily="2" charset="-122"/>
                </a:rPr>
                <a:t>A + S</a:t>
              </a:r>
              <a:r>
                <a:rPr lang="zh-CN" altLang="en-US" dirty="0">
                  <a:solidFill>
                    <a:srgbClr val="000000"/>
                  </a:solidFill>
                  <a:ea typeface="黑体" pitchFamily="2" charset="-122"/>
                </a:rPr>
                <a:t>　	      </a:t>
              </a:r>
              <a:r>
                <a:rPr lang="zh-CN" altLang="en-US" dirty="0" smtClean="0">
                  <a:solidFill>
                    <a:srgbClr val="000000"/>
                  </a:solidFill>
                  <a:ea typeface="黑体" pitchFamily="2" charset="-122"/>
                </a:rPr>
                <a:t>    </a:t>
              </a:r>
              <a:r>
                <a:rPr lang="en-US" altLang="zh-CN" dirty="0" smtClean="0">
                  <a:solidFill>
                    <a:srgbClr val="000000"/>
                  </a:solidFill>
                  <a:ea typeface="黑体" pitchFamily="2" charset="-122"/>
                </a:rPr>
                <a:t>A</a:t>
              </a:r>
              <a:r>
                <a:rPr lang="en-US" altLang="zh-CN" dirty="0" smtClean="0">
                  <a:solidFill>
                    <a:srgbClr val="000000"/>
                  </a:solidFill>
                  <a:ea typeface="黑体" pitchFamily="2" charset="-122"/>
                  <a:cs typeface="Times New Roman" pitchFamily="18" charset="0"/>
                </a:rPr>
                <a:t>·</a:t>
              </a:r>
              <a:r>
                <a:rPr lang="en-US" altLang="zh-CN" dirty="0" smtClean="0">
                  <a:solidFill>
                    <a:srgbClr val="000000"/>
                  </a:solidFill>
                  <a:ea typeface="黑体" pitchFamily="2" charset="-122"/>
                </a:rPr>
                <a:t>S             </a:t>
              </a:r>
              <a:r>
                <a:rPr lang="en-US" altLang="zh-CN" dirty="0">
                  <a:solidFill>
                    <a:srgbClr val="000000"/>
                  </a:solidFill>
                  <a:ea typeface="黑体" pitchFamily="2" charset="-122"/>
                </a:rPr>
                <a:t>(</a:t>
              </a:r>
              <a:r>
                <a:rPr lang="zh-CN" altLang="en-US" dirty="0">
                  <a:solidFill>
                    <a:srgbClr val="000000"/>
                  </a:solidFill>
                  <a:ea typeface="黑体" pitchFamily="2" charset="-122"/>
                </a:rPr>
                <a:t>快</a:t>
              </a:r>
              <a:r>
                <a:rPr lang="en-US" altLang="zh-CN" dirty="0">
                  <a:solidFill>
                    <a:srgbClr val="000000"/>
                  </a:solidFill>
                  <a:ea typeface="黑体" pitchFamily="2" charset="-122"/>
                </a:rPr>
                <a:t>)</a:t>
              </a:r>
            </a:p>
            <a:p>
              <a:pPr>
                <a:lnSpc>
                  <a:spcPct val="150000"/>
                </a:lnSpc>
                <a:spcBef>
                  <a:spcPct val="50000"/>
                </a:spcBef>
                <a:defRPr/>
              </a:pPr>
              <a:r>
                <a:rPr lang="en-US" altLang="zh-CN" dirty="0">
                  <a:solidFill>
                    <a:srgbClr val="000000"/>
                  </a:solidFill>
                  <a:ea typeface="黑体" pitchFamily="2" charset="-122"/>
                </a:rPr>
                <a:t>	  B + S</a:t>
              </a:r>
              <a:r>
                <a:rPr lang="zh-CN" altLang="en-US" dirty="0">
                  <a:solidFill>
                    <a:srgbClr val="000000"/>
                  </a:solidFill>
                  <a:ea typeface="黑体" pitchFamily="2" charset="-122"/>
                </a:rPr>
                <a:t>　	      </a:t>
              </a:r>
              <a:r>
                <a:rPr lang="zh-CN" altLang="en-US" dirty="0" smtClean="0">
                  <a:solidFill>
                    <a:srgbClr val="000000"/>
                  </a:solidFill>
                  <a:ea typeface="黑体" pitchFamily="2" charset="-122"/>
                </a:rPr>
                <a:t>        </a:t>
              </a:r>
              <a:r>
                <a:rPr lang="en-US" altLang="zh-CN" dirty="0" smtClean="0">
                  <a:solidFill>
                    <a:srgbClr val="000000"/>
                  </a:solidFill>
                  <a:ea typeface="黑体" pitchFamily="2" charset="-122"/>
                </a:rPr>
                <a:t>B·S   </a:t>
              </a:r>
              <a:r>
                <a:rPr lang="en-US" altLang="zh-CN" dirty="0">
                  <a:solidFill>
                    <a:srgbClr val="000000"/>
                  </a:solidFill>
                  <a:ea typeface="黑体" pitchFamily="2" charset="-122"/>
                </a:rPr>
                <a:t>	    (</a:t>
              </a:r>
              <a:r>
                <a:rPr lang="zh-CN" altLang="en-US" dirty="0">
                  <a:solidFill>
                    <a:srgbClr val="000000"/>
                  </a:solidFill>
                  <a:ea typeface="黑体" pitchFamily="2" charset="-122"/>
                </a:rPr>
                <a:t>快</a:t>
              </a:r>
              <a:r>
                <a:rPr lang="en-US" altLang="zh-CN" dirty="0">
                  <a:solidFill>
                    <a:srgbClr val="000000"/>
                  </a:solidFill>
                  <a:ea typeface="黑体" pitchFamily="2" charset="-122"/>
                </a:rPr>
                <a:t>)</a:t>
              </a:r>
            </a:p>
            <a:p>
              <a:pPr>
                <a:lnSpc>
                  <a:spcPct val="150000"/>
                </a:lnSpc>
                <a:spcBef>
                  <a:spcPct val="50000"/>
                </a:spcBef>
                <a:defRPr/>
              </a:pPr>
              <a:r>
                <a:rPr lang="zh-CN" altLang="en-US" dirty="0">
                  <a:solidFill>
                    <a:srgbClr val="000000"/>
                  </a:solidFill>
                  <a:ea typeface="黑体" pitchFamily="2" charset="-122"/>
                </a:rPr>
                <a:t>表面反应：</a:t>
              </a:r>
              <a:r>
                <a:rPr lang="en-US" altLang="zh-CN" dirty="0">
                  <a:solidFill>
                    <a:srgbClr val="000000"/>
                  </a:solidFill>
                  <a:ea typeface="黑体" pitchFamily="2" charset="-122"/>
                </a:rPr>
                <a:t>A·S + B·S           </a:t>
              </a:r>
              <a:r>
                <a:rPr lang="en-US" altLang="zh-CN" dirty="0" smtClean="0">
                  <a:solidFill>
                    <a:srgbClr val="000000"/>
                  </a:solidFill>
                  <a:ea typeface="黑体" pitchFamily="2" charset="-122"/>
                </a:rPr>
                <a:t> P·S  </a:t>
              </a:r>
              <a:r>
                <a:rPr lang="en-US" altLang="zh-CN" dirty="0">
                  <a:solidFill>
                    <a:srgbClr val="000000"/>
                  </a:solidFill>
                  <a:ea typeface="黑体" pitchFamily="2" charset="-122"/>
                </a:rPr>
                <a:t>(</a:t>
              </a:r>
              <a:r>
                <a:rPr lang="zh-CN" altLang="en-US" dirty="0">
                  <a:solidFill>
                    <a:srgbClr val="000000"/>
                  </a:solidFill>
                  <a:ea typeface="黑体" pitchFamily="2" charset="-122"/>
                </a:rPr>
                <a:t>慢</a:t>
              </a:r>
              <a:r>
                <a:rPr lang="en-US" altLang="zh-CN" dirty="0">
                  <a:solidFill>
                    <a:srgbClr val="000000"/>
                  </a:solidFill>
                  <a:ea typeface="黑体" pitchFamily="2" charset="-122"/>
                </a:rPr>
                <a:t>)</a:t>
              </a:r>
            </a:p>
            <a:p>
              <a:pPr>
                <a:lnSpc>
                  <a:spcPct val="150000"/>
                </a:lnSpc>
                <a:spcBef>
                  <a:spcPct val="50000"/>
                </a:spcBef>
                <a:defRPr/>
              </a:pPr>
              <a:r>
                <a:rPr lang="zh-CN" altLang="en-US" dirty="0">
                  <a:solidFill>
                    <a:srgbClr val="000000"/>
                  </a:solidFill>
                  <a:ea typeface="黑体" pitchFamily="2" charset="-122"/>
                </a:rPr>
                <a:t>解吸： </a:t>
              </a:r>
              <a:r>
                <a:rPr lang="en-US" altLang="zh-CN" dirty="0">
                  <a:solidFill>
                    <a:srgbClr val="000000"/>
                  </a:solidFill>
                  <a:ea typeface="黑体" pitchFamily="2" charset="-122"/>
                </a:rPr>
                <a:t>P·S               </a:t>
              </a:r>
              <a:r>
                <a:rPr lang="en-US" altLang="zh-CN" dirty="0" smtClean="0">
                  <a:solidFill>
                    <a:srgbClr val="000000"/>
                  </a:solidFill>
                  <a:ea typeface="黑体" pitchFamily="2" charset="-122"/>
                </a:rPr>
                <a:t>        P </a:t>
              </a:r>
              <a:r>
                <a:rPr lang="en-US" altLang="zh-CN" dirty="0">
                  <a:solidFill>
                    <a:srgbClr val="000000"/>
                  </a:solidFill>
                  <a:ea typeface="黑体" pitchFamily="2" charset="-122"/>
                </a:rPr>
                <a:t>+ S    	    (</a:t>
              </a:r>
              <a:r>
                <a:rPr lang="zh-CN" altLang="en-US" dirty="0">
                  <a:solidFill>
                    <a:srgbClr val="000000"/>
                  </a:solidFill>
                  <a:ea typeface="黑体" pitchFamily="2" charset="-122"/>
                </a:rPr>
                <a:t>快</a:t>
              </a:r>
              <a:r>
                <a:rPr lang="en-US" altLang="zh-CN" dirty="0">
                  <a:solidFill>
                    <a:srgbClr val="000000"/>
                  </a:solidFill>
                  <a:ea typeface="黑体" pitchFamily="2" charset="-122"/>
                </a:rPr>
                <a:t>)</a:t>
              </a:r>
            </a:p>
          </p:txBody>
        </p:sp>
        <p:grpSp>
          <p:nvGrpSpPr>
            <p:cNvPr id="38921" name="Group 11"/>
            <p:cNvGrpSpPr>
              <a:grpSpLocks/>
            </p:cNvGrpSpPr>
            <p:nvPr/>
          </p:nvGrpSpPr>
          <p:grpSpPr bwMode="auto">
            <a:xfrm>
              <a:off x="2528" y="943"/>
              <a:ext cx="759" cy="156"/>
              <a:chOff x="1373" y="3580"/>
              <a:chExt cx="759" cy="156"/>
            </a:xfrm>
            <a:grpFill/>
          </p:grpSpPr>
          <p:sp>
            <p:nvSpPr>
              <p:cNvPr id="38935" name="Line 12"/>
              <p:cNvSpPr>
                <a:spLocks noChangeShapeType="1"/>
              </p:cNvSpPr>
              <p:nvPr/>
            </p:nvSpPr>
            <p:spPr bwMode="auto">
              <a:xfrm>
                <a:off x="1373" y="3626"/>
                <a:ext cx="685" cy="0"/>
              </a:xfrm>
              <a:prstGeom prst="line">
                <a:avLst/>
              </a:prstGeom>
              <a:grpFill/>
              <a:ln w="28575">
                <a:solidFill>
                  <a:srgbClr val="000000"/>
                </a:solidFill>
                <a:round/>
                <a:headEnd/>
                <a:tailEnd/>
              </a:ln>
              <a:extLst/>
            </p:spPr>
            <p:txBody>
              <a:bodyPr/>
              <a:lstStyle/>
              <a:p>
                <a:endParaRPr lang="zh-CN" altLang="en-US"/>
              </a:p>
            </p:txBody>
          </p:sp>
          <p:sp>
            <p:nvSpPr>
              <p:cNvPr id="38936" name="Line 13"/>
              <p:cNvSpPr>
                <a:spLocks noChangeShapeType="1"/>
              </p:cNvSpPr>
              <p:nvPr/>
            </p:nvSpPr>
            <p:spPr bwMode="auto">
              <a:xfrm>
                <a:off x="1447" y="3680"/>
                <a:ext cx="685" cy="0"/>
              </a:xfrm>
              <a:prstGeom prst="line">
                <a:avLst/>
              </a:prstGeom>
              <a:grpFill/>
              <a:ln w="28575">
                <a:solidFill>
                  <a:srgbClr val="000000"/>
                </a:solidFill>
                <a:round/>
                <a:headEnd/>
                <a:tailEnd/>
              </a:ln>
              <a:extLst/>
            </p:spPr>
            <p:txBody>
              <a:bodyPr/>
              <a:lstStyle/>
              <a:p>
                <a:endParaRPr lang="zh-CN" altLang="en-US"/>
              </a:p>
            </p:txBody>
          </p:sp>
          <p:sp>
            <p:nvSpPr>
              <p:cNvPr id="38937" name="Line 14"/>
              <p:cNvSpPr>
                <a:spLocks noChangeShapeType="1"/>
              </p:cNvSpPr>
              <p:nvPr/>
            </p:nvSpPr>
            <p:spPr bwMode="auto">
              <a:xfrm>
                <a:off x="2007" y="3580"/>
                <a:ext cx="102" cy="46"/>
              </a:xfrm>
              <a:prstGeom prst="line">
                <a:avLst/>
              </a:prstGeom>
              <a:grpFill/>
              <a:ln w="28575">
                <a:solidFill>
                  <a:srgbClr val="000000"/>
                </a:solidFill>
                <a:round/>
                <a:headEnd/>
                <a:tailEnd/>
              </a:ln>
              <a:extLst/>
            </p:spPr>
            <p:txBody>
              <a:bodyPr/>
              <a:lstStyle/>
              <a:p>
                <a:endParaRPr lang="zh-CN" altLang="en-US"/>
              </a:p>
            </p:txBody>
          </p:sp>
          <p:sp>
            <p:nvSpPr>
              <p:cNvPr id="38938" name="Line 15"/>
              <p:cNvSpPr>
                <a:spLocks noChangeShapeType="1"/>
              </p:cNvSpPr>
              <p:nvPr/>
            </p:nvSpPr>
            <p:spPr bwMode="auto">
              <a:xfrm>
                <a:off x="1373" y="3690"/>
                <a:ext cx="102" cy="46"/>
              </a:xfrm>
              <a:prstGeom prst="line">
                <a:avLst/>
              </a:prstGeom>
              <a:grpFill/>
              <a:ln w="28575">
                <a:solidFill>
                  <a:srgbClr val="000000"/>
                </a:solidFill>
                <a:round/>
                <a:headEnd/>
                <a:tailEnd/>
              </a:ln>
              <a:extLst/>
            </p:spPr>
            <p:txBody>
              <a:bodyPr/>
              <a:lstStyle/>
              <a:p>
                <a:endParaRPr lang="zh-CN" altLang="en-US"/>
              </a:p>
            </p:txBody>
          </p:sp>
        </p:grpSp>
        <p:grpSp>
          <p:nvGrpSpPr>
            <p:cNvPr id="38923" name="Group 20"/>
            <p:cNvGrpSpPr>
              <a:grpSpLocks/>
            </p:cNvGrpSpPr>
            <p:nvPr/>
          </p:nvGrpSpPr>
          <p:grpSpPr bwMode="auto">
            <a:xfrm>
              <a:off x="2435" y="1989"/>
              <a:ext cx="698" cy="144"/>
              <a:chOff x="1443" y="3037"/>
              <a:chExt cx="698" cy="144"/>
            </a:xfrm>
            <a:grpFill/>
          </p:grpSpPr>
          <p:sp>
            <p:nvSpPr>
              <p:cNvPr id="38929" name="Line 21"/>
              <p:cNvSpPr>
                <a:spLocks noChangeShapeType="1"/>
              </p:cNvSpPr>
              <p:nvPr/>
            </p:nvSpPr>
            <p:spPr bwMode="auto">
              <a:xfrm>
                <a:off x="1443" y="3071"/>
                <a:ext cx="685" cy="0"/>
              </a:xfrm>
              <a:prstGeom prst="line">
                <a:avLst/>
              </a:prstGeom>
              <a:grpFill/>
              <a:ln w="28575">
                <a:solidFill>
                  <a:srgbClr val="000000"/>
                </a:solidFill>
                <a:round/>
                <a:headEnd/>
                <a:tailEnd/>
              </a:ln>
              <a:extLst/>
            </p:spPr>
            <p:txBody>
              <a:bodyPr/>
              <a:lstStyle/>
              <a:p>
                <a:endParaRPr lang="zh-CN" altLang="en-US"/>
              </a:p>
            </p:txBody>
          </p:sp>
          <p:sp>
            <p:nvSpPr>
              <p:cNvPr id="38930" name="Line 22"/>
              <p:cNvSpPr>
                <a:spLocks noChangeShapeType="1"/>
              </p:cNvSpPr>
              <p:nvPr/>
            </p:nvSpPr>
            <p:spPr bwMode="auto">
              <a:xfrm>
                <a:off x="1448" y="3117"/>
                <a:ext cx="685" cy="0"/>
              </a:xfrm>
              <a:prstGeom prst="line">
                <a:avLst/>
              </a:prstGeom>
              <a:grpFill/>
              <a:ln w="28575">
                <a:solidFill>
                  <a:srgbClr val="000000"/>
                </a:solidFill>
                <a:round/>
                <a:headEnd/>
                <a:tailEnd/>
              </a:ln>
              <a:extLst/>
            </p:spPr>
            <p:txBody>
              <a:bodyPr/>
              <a:lstStyle/>
              <a:p>
                <a:endParaRPr lang="zh-CN" altLang="en-US"/>
              </a:p>
            </p:txBody>
          </p:sp>
          <p:sp>
            <p:nvSpPr>
              <p:cNvPr id="38931" name="Line 23"/>
              <p:cNvSpPr>
                <a:spLocks noChangeShapeType="1"/>
              </p:cNvSpPr>
              <p:nvPr/>
            </p:nvSpPr>
            <p:spPr bwMode="auto">
              <a:xfrm>
                <a:off x="2039" y="3037"/>
                <a:ext cx="102" cy="46"/>
              </a:xfrm>
              <a:prstGeom prst="line">
                <a:avLst/>
              </a:prstGeom>
              <a:grpFill/>
              <a:ln w="28575">
                <a:solidFill>
                  <a:srgbClr val="000000"/>
                </a:solidFill>
                <a:round/>
                <a:headEnd/>
                <a:tailEnd/>
              </a:ln>
              <a:extLst/>
            </p:spPr>
            <p:txBody>
              <a:bodyPr/>
              <a:lstStyle/>
              <a:p>
                <a:endParaRPr lang="zh-CN" altLang="en-US"/>
              </a:p>
            </p:txBody>
          </p:sp>
          <p:sp>
            <p:nvSpPr>
              <p:cNvPr id="38932" name="Line 24"/>
              <p:cNvSpPr>
                <a:spLocks noChangeShapeType="1"/>
              </p:cNvSpPr>
              <p:nvPr/>
            </p:nvSpPr>
            <p:spPr bwMode="auto">
              <a:xfrm>
                <a:off x="1447" y="3135"/>
                <a:ext cx="102" cy="46"/>
              </a:xfrm>
              <a:prstGeom prst="line">
                <a:avLst/>
              </a:prstGeom>
              <a:grpFill/>
              <a:ln w="28575">
                <a:solidFill>
                  <a:srgbClr val="000000"/>
                </a:solidFill>
                <a:round/>
                <a:headEnd/>
                <a:tailEnd/>
              </a:ln>
              <a:extLst/>
            </p:spPr>
            <p:txBody>
              <a:bodyPr/>
              <a:lstStyle/>
              <a:p>
                <a:endParaRPr lang="zh-CN" altLang="en-US"/>
              </a:p>
            </p:txBody>
          </p:sp>
        </p:grpSp>
        <p:grpSp>
          <p:nvGrpSpPr>
            <p:cNvPr id="38924" name="Group 29"/>
            <p:cNvGrpSpPr>
              <a:grpSpLocks/>
            </p:cNvGrpSpPr>
            <p:nvPr/>
          </p:nvGrpSpPr>
          <p:grpSpPr bwMode="auto">
            <a:xfrm>
              <a:off x="2739" y="1298"/>
              <a:ext cx="688" cy="91"/>
              <a:chOff x="1565" y="3395"/>
              <a:chExt cx="688" cy="91"/>
            </a:xfrm>
            <a:grpFill/>
          </p:grpSpPr>
          <p:sp>
            <p:nvSpPr>
              <p:cNvPr id="38925" name="Line 30"/>
              <p:cNvSpPr>
                <a:spLocks noChangeShapeType="1"/>
              </p:cNvSpPr>
              <p:nvPr/>
            </p:nvSpPr>
            <p:spPr bwMode="auto">
              <a:xfrm>
                <a:off x="1565" y="3441"/>
                <a:ext cx="685" cy="0"/>
              </a:xfrm>
              <a:prstGeom prst="line">
                <a:avLst/>
              </a:prstGeom>
              <a:grpFill/>
              <a:ln w="28575">
                <a:solidFill>
                  <a:srgbClr val="000000"/>
                </a:solidFill>
                <a:round/>
                <a:headEnd/>
                <a:tailEnd/>
              </a:ln>
              <a:extLst/>
            </p:spPr>
            <p:txBody>
              <a:bodyPr/>
              <a:lstStyle/>
              <a:p>
                <a:endParaRPr lang="zh-CN" altLang="en-US"/>
              </a:p>
            </p:txBody>
          </p:sp>
          <p:sp>
            <p:nvSpPr>
              <p:cNvPr id="38926" name="Line 31"/>
              <p:cNvSpPr>
                <a:spLocks noChangeShapeType="1"/>
              </p:cNvSpPr>
              <p:nvPr/>
            </p:nvSpPr>
            <p:spPr bwMode="auto">
              <a:xfrm>
                <a:off x="1568" y="3486"/>
                <a:ext cx="685" cy="0"/>
              </a:xfrm>
              <a:prstGeom prst="line">
                <a:avLst/>
              </a:prstGeom>
              <a:grpFill/>
              <a:ln w="28575">
                <a:solidFill>
                  <a:srgbClr val="000000"/>
                </a:solidFill>
                <a:round/>
                <a:headEnd/>
                <a:tailEnd/>
              </a:ln>
              <a:extLst/>
            </p:spPr>
            <p:txBody>
              <a:bodyPr/>
              <a:lstStyle/>
              <a:p>
                <a:endParaRPr lang="zh-CN" altLang="en-US"/>
              </a:p>
            </p:txBody>
          </p:sp>
          <p:sp>
            <p:nvSpPr>
              <p:cNvPr id="38927" name="Line 32"/>
              <p:cNvSpPr>
                <a:spLocks noChangeShapeType="1"/>
              </p:cNvSpPr>
              <p:nvPr/>
            </p:nvSpPr>
            <p:spPr bwMode="auto">
              <a:xfrm>
                <a:off x="2151" y="3395"/>
                <a:ext cx="102" cy="46"/>
              </a:xfrm>
              <a:prstGeom prst="line">
                <a:avLst/>
              </a:prstGeom>
              <a:grpFill/>
              <a:ln w="28575">
                <a:solidFill>
                  <a:srgbClr val="000000"/>
                </a:solidFill>
                <a:round/>
                <a:headEnd/>
                <a:tailEnd/>
              </a:ln>
              <a:extLst/>
            </p:spPr>
            <p:txBody>
              <a:bodyPr/>
              <a:lstStyle/>
              <a:p>
                <a:endParaRPr lang="zh-CN" altLang="en-US"/>
              </a:p>
            </p:txBody>
          </p:sp>
        </p:grpSp>
      </p:grpSp>
      <p:sp>
        <p:nvSpPr>
          <p:cNvPr id="27" name="Line 15"/>
          <p:cNvSpPr>
            <a:spLocks noChangeShapeType="1"/>
          </p:cNvSpPr>
          <p:nvPr/>
        </p:nvSpPr>
        <p:spPr bwMode="auto">
          <a:xfrm>
            <a:off x="4327525" y="2214158"/>
            <a:ext cx="161925" cy="730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9"/>
          <p:cNvSpPr>
            <a:spLocks noChangeShapeType="1"/>
          </p:cNvSpPr>
          <p:nvPr/>
        </p:nvSpPr>
        <p:spPr bwMode="auto">
          <a:xfrm>
            <a:off x="4797190" y="2730109"/>
            <a:ext cx="61753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17"/>
          <p:cNvSpPr txBox="1">
            <a:spLocks noChangeArrowheads="1"/>
          </p:cNvSpPr>
          <p:nvPr/>
        </p:nvSpPr>
        <p:spPr bwMode="auto">
          <a:xfrm>
            <a:off x="4979778" y="2205038"/>
            <a:ext cx="436140" cy="46166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400" i="1" dirty="0" err="1">
                <a:solidFill>
                  <a:srgbClr val="000000"/>
                </a:solidFill>
                <a:latin typeface="Times New Roman" pitchFamily="18" charset="0"/>
                <a:ea typeface="黑体" pitchFamily="49" charset="-122"/>
              </a:rPr>
              <a:t>k</a:t>
            </a:r>
            <a:r>
              <a:rPr lang="en-US" altLang="zh-CN" sz="2400" baseline="-25000" dirty="0" err="1">
                <a:solidFill>
                  <a:srgbClr val="000000"/>
                </a:solidFill>
                <a:latin typeface="Times New Roman" pitchFamily="18" charset="0"/>
                <a:ea typeface="黑体" pitchFamily="49" charset="-122"/>
              </a:rPr>
              <a:t>s</a:t>
            </a:r>
            <a:endParaRPr lang="en-US" altLang="zh-CN" sz="2400" dirty="0">
              <a:solidFill>
                <a:srgbClr val="000000"/>
              </a:solidFill>
              <a:latin typeface="Times New Roman" pitchFamily="18" charset="0"/>
              <a:ea typeface="黑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08585080"/>
              </p:ext>
            </p:extLst>
          </p:nvPr>
        </p:nvGraphicFramePr>
        <p:xfrm>
          <a:off x="4061383" y="5589240"/>
          <a:ext cx="2089150" cy="901700"/>
        </p:xfrm>
        <a:graphic>
          <a:graphicData uri="http://schemas.openxmlformats.org/presentationml/2006/ole">
            <mc:AlternateContent xmlns:mc="http://schemas.openxmlformats.org/markup-compatibility/2006">
              <mc:Choice xmlns:v="urn:schemas-microsoft-com:vml" Requires="v">
                <p:oleObj spid="_x0000_s16518" name="公式" r:id="rId5" imgW="1040948" imgH="533169" progId="Equation.3">
                  <p:embed/>
                </p:oleObj>
              </mc:Choice>
              <mc:Fallback>
                <p:oleObj name="公式" r:id="rId5" imgW="1040948" imgH="533169" progId="Equation.3">
                  <p:embed/>
                  <p:pic>
                    <p:nvPicPr>
                      <p:cNvPr id="0" name="对象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1383" y="5589240"/>
                        <a:ext cx="2089150" cy="9017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Text Box 27"/>
          <p:cNvSpPr txBox="1">
            <a:spLocks noChangeArrowheads="1"/>
          </p:cNvSpPr>
          <p:nvPr/>
        </p:nvSpPr>
        <p:spPr bwMode="auto">
          <a:xfrm>
            <a:off x="1276704" y="5589240"/>
            <a:ext cx="251953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smtClean="0">
                <a:solidFill>
                  <a:srgbClr val="FF0000"/>
                </a:solidFill>
                <a:latin typeface="Times New Roman" pitchFamily="18" charset="0"/>
                <a:ea typeface="黑体" pitchFamily="49" charset="-122"/>
              </a:rPr>
              <a:t>备注：</a:t>
            </a:r>
            <a:r>
              <a:rPr lang="zh-CN" altLang="en-US" sz="2800" dirty="0" smtClean="0">
                <a:latin typeface="Times New Roman" pitchFamily="18" charset="0"/>
                <a:ea typeface="黑体" pitchFamily="49" charset="-122"/>
              </a:rPr>
              <a:t>多分子吸附公式</a:t>
            </a:r>
            <a:r>
              <a:rPr lang="zh-CN" altLang="en-US" sz="2800" dirty="0">
                <a:latin typeface="Times New Roman" pitchFamily="18" charset="0"/>
                <a:ea typeface="黑体" pitchFamily="49" charset="-122"/>
              </a:rPr>
              <a:t>　　</a:t>
            </a:r>
            <a:endParaRPr lang="zh-CN" altLang="en-US" sz="2800" dirty="0">
              <a:latin typeface="Times New Roman" pitchFamily="18" charset="0"/>
              <a:ea typeface="黑体" pitchFamily="49" charset="-122"/>
              <a:sym typeface="Symbol" pitchFamily="18" charset="2"/>
            </a:endParaRPr>
          </a:p>
        </p:txBody>
      </p:sp>
    </p:spTree>
    <p:extLst>
      <p:ext uri="{BB962C8B-B14F-4D97-AF65-F5344CB8AC3E}">
        <p14:creationId xmlns:p14="http://schemas.microsoft.com/office/powerpoint/2010/main" val="1025164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35908"/>
                                        </p:tgtEl>
                                        <p:attrNameLst>
                                          <p:attrName>style.visibility</p:attrName>
                                        </p:attrNameLst>
                                      </p:cBhvr>
                                      <p:to>
                                        <p:strVal val="visible"/>
                                      </p:to>
                                    </p:set>
                                    <p:animEffect transition="in" filter="strips(downLeft)">
                                      <p:cBhvr>
                                        <p:cTn id="7" dur="500"/>
                                        <p:tgtEl>
                                          <p:spTgt spid="63590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635910"/>
                                        </p:tgtEl>
                                        <p:attrNameLst>
                                          <p:attrName>style.visibility</p:attrName>
                                        </p:attrNameLst>
                                      </p:cBhvr>
                                      <p:to>
                                        <p:strVal val="visible"/>
                                      </p:to>
                                    </p:set>
                                    <p:animEffect transition="in" filter="strips(downLeft)">
                                      <p:cBhvr>
                                        <p:cTn id="10" dur="500"/>
                                        <p:tgtEl>
                                          <p:spTgt spid="6359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635909"/>
                                        </p:tgtEl>
                                        <p:attrNameLst>
                                          <p:attrName>style.visibility</p:attrName>
                                        </p:attrNameLst>
                                      </p:cBhvr>
                                      <p:to>
                                        <p:strVal val="visible"/>
                                      </p:to>
                                    </p:set>
                                    <p:animEffect transition="in" filter="strips(downLeft)">
                                      <p:cBhvr>
                                        <p:cTn id="15" dur="500"/>
                                        <p:tgtEl>
                                          <p:spTgt spid="635909"/>
                                        </p:tgtEl>
                                      </p:cBhvr>
                                    </p:animEffect>
                                  </p:childTnLst>
                                </p:cTn>
                              </p:par>
                              <p:par>
                                <p:cTn id="16" presetID="18" presetClass="entr" presetSubtype="12"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635931"/>
                                        </p:tgtEl>
                                        <p:attrNameLst>
                                          <p:attrName>style.visibility</p:attrName>
                                        </p:attrNameLst>
                                      </p:cBhvr>
                                      <p:to>
                                        <p:strVal val="visible"/>
                                      </p:to>
                                    </p:set>
                                    <p:animEffect transition="in" filter="strips(downLeft)">
                                      <p:cBhvr>
                                        <p:cTn id="23" dur="500"/>
                                        <p:tgtEl>
                                          <p:spTgt spid="635931"/>
                                        </p:tgtEl>
                                      </p:cBhvr>
                                    </p:animEffect>
                                  </p:childTnLst>
                                </p:cTn>
                              </p:par>
                              <p:par>
                                <p:cTn id="24" presetID="18" presetClass="entr" presetSubtype="12" fill="hold" nodeType="withEffect">
                                  <p:stCondLst>
                                    <p:cond delay="0"/>
                                  </p:stCondLst>
                                  <p:childTnLst>
                                    <p:set>
                                      <p:cBhvr>
                                        <p:cTn id="25" dur="1" fill="hold">
                                          <p:stCondLst>
                                            <p:cond delay="0"/>
                                          </p:stCondLst>
                                        </p:cTn>
                                        <p:tgtEl>
                                          <p:spTgt spid="635932"/>
                                        </p:tgtEl>
                                        <p:attrNameLst>
                                          <p:attrName>style.visibility</p:attrName>
                                        </p:attrNameLst>
                                      </p:cBhvr>
                                      <p:to>
                                        <p:strVal val="visible"/>
                                      </p:to>
                                    </p:set>
                                    <p:animEffect transition="in" filter="strips(downLeft)">
                                      <p:cBhvr>
                                        <p:cTn id="26" dur="500"/>
                                        <p:tgtEl>
                                          <p:spTgt spid="63593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slide(fromBottom)">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strips(downLef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8" grpId="0"/>
      <p:bldP spid="635909" grpId="0"/>
      <p:bldP spid="635910" grpId="0" animBg="1"/>
      <p:bldP spid="635931" grpId="0"/>
      <p:bldP spid="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050"/>
          <p:cNvSpPr txBox="1">
            <a:spLocks noChangeArrowheads="1"/>
          </p:cNvSpPr>
          <p:nvPr/>
        </p:nvSpPr>
        <p:spPr bwMode="auto">
          <a:xfrm>
            <a:off x="595536" y="1010308"/>
            <a:ext cx="7772400" cy="5816977"/>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just">
              <a:spcBef>
                <a:spcPct val="50000"/>
              </a:spcBef>
              <a:buClrTx/>
              <a:buSzTx/>
              <a:buFontTx/>
              <a:buNone/>
            </a:pPr>
            <a:r>
              <a:rPr kumimoji="1" lang="zh-CN" altLang="en-US" sz="2400" dirty="0">
                <a:latin typeface="黑体" pitchFamily="49" charset="-122"/>
                <a:ea typeface="黑体" pitchFamily="49" charset="-122"/>
              </a:rPr>
              <a:t>酶是一种高效、高度专一的催化剂，而且它是生物催化剂。作为一种特殊的催化剂，它在催化一个化学反应时除了具有一般催化剂的特性。它比一般的催化剂具有很高的催化能力。酶的催化效率比一般的化学催化剂高</a:t>
            </a:r>
            <a:r>
              <a:rPr kumimoji="1" lang="en-US" altLang="zh-CN" sz="2400" dirty="0">
                <a:latin typeface="黑体" pitchFamily="49" charset="-122"/>
                <a:ea typeface="黑体" pitchFamily="49" charset="-122"/>
              </a:rPr>
              <a:t>10</a:t>
            </a:r>
            <a:r>
              <a:rPr kumimoji="1" lang="en-US" altLang="zh-CN" sz="2400" baseline="30000" dirty="0">
                <a:latin typeface="黑体" pitchFamily="49" charset="-122"/>
                <a:ea typeface="黑体" pitchFamily="49" charset="-122"/>
              </a:rPr>
              <a:t>6</a:t>
            </a:r>
            <a:r>
              <a:rPr kumimoji="1" lang="zh-CN" altLang="en-US" sz="2400" dirty="0">
                <a:latin typeface="黑体" pitchFamily="49" charset="-122"/>
                <a:ea typeface="黑体" pitchFamily="49" charset="-122"/>
              </a:rPr>
              <a:t>～</a:t>
            </a:r>
            <a:r>
              <a:rPr kumimoji="1" lang="en-US" altLang="zh-CN" sz="2400" dirty="0">
                <a:latin typeface="黑体" pitchFamily="49" charset="-122"/>
                <a:ea typeface="黑体" pitchFamily="49" charset="-122"/>
              </a:rPr>
              <a:t>10</a:t>
            </a:r>
            <a:r>
              <a:rPr kumimoji="1" lang="en-US" altLang="zh-CN" sz="2400" baseline="30000" dirty="0">
                <a:latin typeface="黑体" pitchFamily="49" charset="-122"/>
                <a:ea typeface="黑体" pitchFamily="49" charset="-122"/>
              </a:rPr>
              <a:t>13</a:t>
            </a:r>
            <a:r>
              <a:rPr kumimoji="1" lang="zh-CN" altLang="en-US" sz="2400" dirty="0">
                <a:latin typeface="黑体" pitchFamily="49" charset="-122"/>
                <a:ea typeface="黑体" pitchFamily="49" charset="-122"/>
              </a:rPr>
              <a:t>倍。在生物细胞内，虽然酶的含量很低，但却可催化大量的作用物发生反应。例如：</a:t>
            </a:r>
            <a:r>
              <a:rPr kumimoji="1" lang="en-US" altLang="zh-CN" sz="2400" dirty="0">
                <a:latin typeface="黑体" pitchFamily="49" charset="-122"/>
                <a:ea typeface="黑体" pitchFamily="49" charset="-122"/>
              </a:rPr>
              <a:t>1gF</a:t>
            </a:r>
            <a:r>
              <a:rPr kumimoji="1" lang="en-US" altLang="zh-CN" sz="2400" baseline="-30000" dirty="0">
                <a:latin typeface="黑体" pitchFamily="49" charset="-122"/>
                <a:ea typeface="黑体" pitchFamily="49" charset="-122"/>
              </a:rPr>
              <a:t>e</a:t>
            </a:r>
            <a:r>
              <a:rPr kumimoji="1" lang="en-US" altLang="zh-CN" sz="2400" baseline="30000" dirty="0">
                <a:latin typeface="黑体" pitchFamily="49" charset="-122"/>
                <a:ea typeface="黑体" pitchFamily="49" charset="-122"/>
              </a:rPr>
              <a:t>2+</a:t>
            </a:r>
            <a:r>
              <a:rPr kumimoji="1" lang="zh-CN" altLang="en-US" sz="2400" dirty="0">
                <a:latin typeface="黑体" pitchFamily="49" charset="-122"/>
                <a:ea typeface="黑体" pitchFamily="49" charset="-122"/>
              </a:rPr>
              <a:t>每秒只能催化</a:t>
            </a:r>
            <a:r>
              <a:rPr kumimoji="1" lang="en-US" altLang="zh-CN" sz="2400" dirty="0">
                <a:latin typeface="黑体" pitchFamily="49" charset="-122"/>
                <a:ea typeface="黑体" pitchFamily="49" charset="-122"/>
              </a:rPr>
              <a:t>10</a:t>
            </a:r>
            <a:r>
              <a:rPr kumimoji="1" lang="en-US" altLang="zh-CN" sz="2400" baseline="30000" dirty="0">
                <a:latin typeface="黑体" pitchFamily="49" charset="-122"/>
                <a:ea typeface="黑体" pitchFamily="49" charset="-122"/>
              </a:rPr>
              <a:t>-5</a:t>
            </a:r>
            <a:r>
              <a:rPr kumimoji="1" lang="en-US" altLang="zh-CN" sz="2400" dirty="0">
                <a:latin typeface="黑体" pitchFamily="49" charset="-122"/>
                <a:ea typeface="黑体" pitchFamily="49" charset="-122"/>
              </a:rPr>
              <a:t>molH</a:t>
            </a:r>
            <a:r>
              <a:rPr kumimoji="1" lang="en-US" altLang="zh-CN" sz="2400" baseline="-30000" dirty="0">
                <a:latin typeface="黑体" pitchFamily="49" charset="-122"/>
                <a:ea typeface="黑体" pitchFamily="49" charset="-122"/>
              </a:rPr>
              <a:t>2</a:t>
            </a:r>
            <a:r>
              <a:rPr kumimoji="1" lang="en-US" altLang="zh-CN" sz="2400" dirty="0">
                <a:latin typeface="黑体" pitchFamily="49" charset="-122"/>
                <a:ea typeface="黑体" pitchFamily="49" charset="-122"/>
              </a:rPr>
              <a:t>O</a:t>
            </a:r>
            <a:r>
              <a:rPr kumimoji="1" lang="en-US" altLang="zh-CN" sz="2400" baseline="-30000" dirty="0">
                <a:latin typeface="黑体" pitchFamily="49" charset="-122"/>
                <a:ea typeface="黑体" pitchFamily="49" charset="-122"/>
              </a:rPr>
              <a:t>2</a:t>
            </a:r>
            <a:r>
              <a:rPr kumimoji="1" lang="zh-CN" altLang="en-US" sz="2400" dirty="0">
                <a:latin typeface="黑体" pitchFamily="49" charset="-122"/>
                <a:ea typeface="黑体" pitchFamily="49" charset="-122"/>
              </a:rPr>
              <a:t>，在同样条件下，</a:t>
            </a:r>
            <a:r>
              <a:rPr kumimoji="1" lang="en-US" altLang="zh-CN" sz="2400" dirty="0">
                <a:latin typeface="黑体" pitchFamily="49" charset="-122"/>
                <a:ea typeface="黑体" pitchFamily="49" charset="-122"/>
              </a:rPr>
              <a:t>1molH</a:t>
            </a:r>
            <a:r>
              <a:rPr kumimoji="1" lang="en-US" altLang="zh-CN" sz="2400" baseline="-30000" dirty="0">
                <a:latin typeface="黑体" pitchFamily="49" charset="-122"/>
                <a:ea typeface="黑体" pitchFamily="49" charset="-122"/>
              </a:rPr>
              <a:t>2</a:t>
            </a:r>
            <a:r>
              <a:rPr kumimoji="1" lang="en-US" altLang="zh-CN" sz="2400" dirty="0">
                <a:latin typeface="黑体" pitchFamily="49" charset="-122"/>
                <a:ea typeface="黑体" pitchFamily="49" charset="-122"/>
              </a:rPr>
              <a:t>O</a:t>
            </a:r>
            <a:r>
              <a:rPr kumimoji="1" lang="en-US" altLang="zh-CN" sz="2400" baseline="-30000" dirty="0">
                <a:latin typeface="黑体" pitchFamily="49" charset="-122"/>
                <a:ea typeface="黑体" pitchFamily="49" charset="-122"/>
              </a:rPr>
              <a:t>2</a:t>
            </a:r>
            <a:r>
              <a:rPr kumimoji="1" lang="zh-CN" altLang="en-US" sz="2400" dirty="0">
                <a:latin typeface="黑体" pitchFamily="49" charset="-122"/>
                <a:ea typeface="黑体" pitchFamily="49" charset="-122"/>
              </a:rPr>
              <a:t>酶可催化</a:t>
            </a:r>
            <a:r>
              <a:rPr kumimoji="1" lang="en-US" altLang="zh-CN" sz="2400" dirty="0">
                <a:latin typeface="黑体" pitchFamily="49" charset="-122"/>
                <a:ea typeface="黑体" pitchFamily="49" charset="-122"/>
              </a:rPr>
              <a:t>10</a:t>
            </a:r>
            <a:r>
              <a:rPr kumimoji="1" lang="en-US" altLang="zh-CN" sz="2400" baseline="30000" dirty="0">
                <a:latin typeface="黑体" pitchFamily="49" charset="-122"/>
                <a:ea typeface="黑体" pitchFamily="49" charset="-122"/>
              </a:rPr>
              <a:t>5</a:t>
            </a:r>
            <a:r>
              <a:rPr kumimoji="1" lang="en-US" altLang="zh-CN" sz="2400" dirty="0">
                <a:latin typeface="黑体" pitchFamily="49" charset="-122"/>
                <a:ea typeface="黑体" pitchFamily="49" charset="-122"/>
              </a:rPr>
              <a:t>molH</a:t>
            </a:r>
            <a:r>
              <a:rPr kumimoji="1" lang="en-US" altLang="zh-CN" sz="2400" baseline="-30000" dirty="0">
                <a:latin typeface="黑体" pitchFamily="49" charset="-122"/>
                <a:ea typeface="黑体" pitchFamily="49" charset="-122"/>
              </a:rPr>
              <a:t>2</a:t>
            </a:r>
            <a:r>
              <a:rPr kumimoji="1" lang="en-US" altLang="zh-CN" sz="2400" dirty="0">
                <a:latin typeface="黑体" pitchFamily="49" charset="-122"/>
                <a:ea typeface="黑体" pitchFamily="49" charset="-122"/>
              </a:rPr>
              <a:t>O</a:t>
            </a:r>
            <a:r>
              <a:rPr kumimoji="1" lang="en-US" altLang="zh-CN" sz="2400" baseline="-30000" dirty="0">
                <a:latin typeface="黑体" pitchFamily="49" charset="-122"/>
                <a:ea typeface="黑体" pitchFamily="49" charset="-122"/>
              </a:rPr>
              <a:t>2</a:t>
            </a:r>
            <a:r>
              <a:rPr kumimoji="1" lang="zh-CN" altLang="en-US" sz="2400" dirty="0">
                <a:latin typeface="黑体" pitchFamily="49" charset="-122"/>
                <a:ea typeface="黑体" pitchFamily="49" charset="-122"/>
              </a:rPr>
              <a:t>。通常酶对其作用物有非常严格的选择性。</a:t>
            </a:r>
          </a:p>
          <a:p>
            <a:pPr algn="just">
              <a:spcBef>
                <a:spcPct val="50000"/>
              </a:spcBef>
              <a:buClrTx/>
              <a:buSzTx/>
              <a:buFontTx/>
              <a:buNone/>
            </a:pPr>
            <a:r>
              <a:rPr kumimoji="1" lang="zh-CN" altLang="en-US" sz="2400" dirty="0">
                <a:latin typeface="黑体" pitchFamily="49" charset="-122"/>
                <a:ea typeface="黑体" pitchFamily="49" charset="-122"/>
              </a:rPr>
              <a:t>酶在氨基酸生产上的用途有两个：一是用于ＤＬ</a:t>
            </a:r>
            <a:r>
              <a:rPr kumimoji="1" lang="en-US" altLang="zh-CN" sz="2400" dirty="0">
                <a:latin typeface="Times New Roman" pitchFamily="18" charset="0"/>
                <a:ea typeface="黑体" pitchFamily="49" charset="-122"/>
              </a:rPr>
              <a:t>—</a:t>
            </a:r>
            <a:r>
              <a:rPr kumimoji="1" lang="zh-CN" altLang="en-US" sz="2400" dirty="0">
                <a:latin typeface="黑体" pitchFamily="49" charset="-122"/>
                <a:ea typeface="黑体" pitchFamily="49" charset="-122"/>
              </a:rPr>
              <a:t>氨基酸的光学拆分，另一种用途是合成氨基酸。后者是先利用化学方法合成分子结构简单的化合物作为前体，然后通过酶反应合成所需要的氨基酸，这是结合化学合成与酶反应的优点，而建立的一种有效的生产手段，能够价廉、高效率的生产一些发酵法或合成法尚难解决的氨基酸。</a:t>
            </a:r>
          </a:p>
        </p:txBody>
      </p:sp>
      <p:sp>
        <p:nvSpPr>
          <p:cNvPr id="39939" name="Text Box 2051"/>
          <p:cNvSpPr txBox="1">
            <a:spLocks noChangeArrowheads="1"/>
          </p:cNvSpPr>
          <p:nvPr/>
        </p:nvSpPr>
        <p:spPr bwMode="auto">
          <a:xfrm>
            <a:off x="2195736" y="271790"/>
            <a:ext cx="4572000" cy="523220"/>
          </a:xfrm>
          <a:prstGeom prst="rect">
            <a:avLst/>
          </a:prstGeom>
          <a:solidFill>
            <a:schemeClr val="accent4"/>
          </a:solidFill>
          <a:ln>
            <a:noFill/>
          </a:ln>
          <a:effectLst>
            <a:outerShdw dist="107763" dir="8100000" algn="ctr" rotWithShape="0">
              <a:schemeClr val="bg2"/>
            </a:outerShdw>
          </a:effectLs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50000"/>
              </a:spcBef>
              <a:buClrTx/>
              <a:buSzTx/>
              <a:buFontTx/>
              <a:buNone/>
            </a:pPr>
            <a:r>
              <a:rPr kumimoji="1" lang="zh-CN" altLang="en-US" sz="2800" dirty="0">
                <a:latin typeface="黑体" pitchFamily="49" charset="-122"/>
                <a:ea typeface="黑体" pitchFamily="49" charset="-122"/>
              </a:rPr>
              <a:t>酶</a:t>
            </a:r>
            <a:r>
              <a:rPr kumimoji="1" lang="en-US" altLang="zh-CN" sz="2800" dirty="0">
                <a:latin typeface="黑体" pitchFamily="49" charset="-122"/>
                <a:ea typeface="黑体" pitchFamily="49" charset="-122"/>
              </a:rPr>
              <a:t>---</a:t>
            </a:r>
            <a:r>
              <a:rPr kumimoji="1" lang="zh-CN" altLang="en-US" sz="2800" dirty="0">
                <a:latin typeface="黑体" pitchFamily="49" charset="-122"/>
                <a:ea typeface="黑体" pitchFamily="49" charset="-122"/>
              </a:rPr>
              <a:t>特殊的催化剂</a:t>
            </a:r>
          </a:p>
        </p:txBody>
      </p:sp>
    </p:spTree>
    <p:extLst>
      <p:ext uri="{BB962C8B-B14F-4D97-AF65-F5344CB8AC3E}">
        <p14:creationId xmlns:p14="http://schemas.microsoft.com/office/powerpoint/2010/main" val="3955296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838200" y="1600200"/>
            <a:ext cx="7620000" cy="4339650"/>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just">
              <a:spcBef>
                <a:spcPct val="50000"/>
              </a:spcBef>
              <a:buClrTx/>
              <a:buSzTx/>
              <a:buFontTx/>
              <a:buNone/>
            </a:pPr>
            <a:r>
              <a:rPr kumimoji="1" lang="zh-CN" altLang="en-US" sz="2400" dirty="0">
                <a:latin typeface="Times New Roman" pitchFamily="18" charset="0"/>
                <a:ea typeface="黑体" pitchFamily="49" charset="-122"/>
              </a:rPr>
              <a:t>氢能作为一种清洁高效可再生的理想能源之一，应用愈来愈广泛。特别是随着燃料电池技术的发展，氢作为燃料电池氢源的需求更加迫切。然而氢气用于燃料电池的氢源还存在许多困难，如氢的储存与配给。安全地储存与制氢已经是解决氢能大规模应用的核心问题。自含氢的液体燃料中制取氢即现制现用的方法是解决问题的有效方法之一。</a:t>
            </a:r>
          </a:p>
          <a:p>
            <a:pPr algn="just">
              <a:spcBef>
                <a:spcPct val="50000"/>
              </a:spcBef>
              <a:buClrTx/>
              <a:buSzTx/>
              <a:buFontTx/>
              <a:buNone/>
            </a:pPr>
            <a:r>
              <a:rPr kumimoji="1" lang="zh-CN" altLang="en-US" sz="2400" dirty="0">
                <a:latin typeface="Times New Roman" pitchFamily="18" charset="0"/>
                <a:ea typeface="黑体" pitchFamily="49" charset="-122"/>
              </a:rPr>
              <a:t>工业上重要的金属催化剂尽可能增大给定金属物质的有效表面积。在多数情况下，把金属分布在载体上。这就提供了保持金属颗料既对烧结作用稳定，又能为反应物所能接近的一种方式，形成具有适宜的传热性能的物料。</a:t>
            </a:r>
          </a:p>
        </p:txBody>
      </p:sp>
      <p:sp>
        <p:nvSpPr>
          <p:cNvPr id="40963" name="Text Box 3"/>
          <p:cNvSpPr txBox="1">
            <a:spLocks noChangeArrowheads="1"/>
          </p:cNvSpPr>
          <p:nvPr/>
        </p:nvSpPr>
        <p:spPr bwMode="auto">
          <a:xfrm>
            <a:off x="1979712" y="439893"/>
            <a:ext cx="5029200" cy="523220"/>
          </a:xfrm>
          <a:prstGeom prst="rect">
            <a:avLst/>
          </a:prstGeom>
          <a:solidFill>
            <a:schemeClr val="accent4"/>
          </a:solidFill>
          <a:ln>
            <a:noFill/>
          </a:ln>
          <a:effectLst>
            <a:outerShdw dist="107763" dir="8100000" algn="ctr" rotWithShape="0">
              <a:schemeClr val="bg2"/>
            </a:outerShdw>
          </a:effectLs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50000"/>
              </a:spcBef>
              <a:buClrTx/>
              <a:buSzTx/>
              <a:buFontTx/>
              <a:buNone/>
            </a:pPr>
            <a:r>
              <a:rPr kumimoji="1" lang="zh-CN" altLang="en-US" sz="2800" dirty="0">
                <a:latin typeface="Times New Roman" pitchFamily="18" charset="0"/>
                <a:ea typeface="黑体" pitchFamily="49" charset="-122"/>
              </a:rPr>
              <a:t>制氢中的催化动力学</a:t>
            </a:r>
          </a:p>
        </p:txBody>
      </p:sp>
    </p:spTree>
    <p:extLst>
      <p:ext uri="{BB962C8B-B14F-4D97-AF65-F5344CB8AC3E}">
        <p14:creationId xmlns:p14="http://schemas.microsoft.com/office/powerpoint/2010/main" val="2945445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669103" y="379576"/>
            <a:ext cx="6188075" cy="846138"/>
          </a:xfrm>
          <a:prstGeom prst="rect">
            <a:avLst/>
          </a:prstGeom>
          <a:solidFill>
            <a:srgbClr val="FFFFFF"/>
          </a:solidFill>
          <a:ln w="57150" algn="ctr">
            <a:solidFill>
              <a:srgbClr val="6699FF"/>
            </a:solidFill>
            <a:miter lim="800000"/>
            <a:headEnd/>
            <a:tailEnd/>
          </a:ln>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zh-CN" altLang="en-US" dirty="0" smtClean="0">
                <a:solidFill>
                  <a:srgbClr val="FF0000"/>
                </a:solidFill>
                <a:latin typeface="华文中宋" pitchFamily="2" charset="-122"/>
                <a:ea typeface="华文中宋" pitchFamily="2" charset="-122"/>
              </a:rPr>
              <a:t>反应速度理论</a:t>
            </a:r>
            <a:endParaRPr lang="zh-CN" altLang="en-US" dirty="0">
              <a:solidFill>
                <a:srgbClr val="FF0000"/>
              </a:solidFill>
              <a:latin typeface="华文中宋" pitchFamily="2" charset="-122"/>
              <a:ea typeface="华文中宋" pitchFamily="2" charset="-122"/>
            </a:endParaRPr>
          </a:p>
        </p:txBody>
      </p:sp>
      <p:sp>
        <p:nvSpPr>
          <p:cNvPr id="5" name="Text Box 3"/>
          <p:cNvSpPr txBox="1">
            <a:spLocks noChangeArrowheads="1"/>
          </p:cNvSpPr>
          <p:nvPr/>
        </p:nvSpPr>
        <p:spPr bwMode="auto">
          <a:xfrm>
            <a:off x="528688" y="1988840"/>
            <a:ext cx="7772400" cy="1281113"/>
          </a:xfrm>
          <a:prstGeom prst="rect">
            <a:avLst/>
          </a:prstGeom>
          <a:solidFill>
            <a:srgbClr val="F3FEFF"/>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fontAlgn="t">
              <a:spcBef>
                <a:spcPct val="50000"/>
              </a:spcBef>
            </a:pPr>
            <a:r>
              <a:rPr lang="en-US" altLang="zh-CN" sz="2800" dirty="0">
                <a:solidFill>
                  <a:schemeClr val="tx1"/>
                </a:solidFill>
                <a:latin typeface="Arial" pitchFamily="34" charset="0"/>
                <a:ea typeface="黑体" pitchFamily="49" charset="-122"/>
              </a:rPr>
              <a:t>       </a:t>
            </a:r>
            <a:r>
              <a:rPr lang="zh-CN" altLang="en-US" sz="2800" dirty="0">
                <a:solidFill>
                  <a:schemeClr val="tx1"/>
                </a:solidFill>
                <a:latin typeface="Arial" pitchFamily="34" charset="0"/>
                <a:ea typeface="黑体" pitchFamily="49" charset="-122"/>
              </a:rPr>
              <a:t>与热力学的经典理论相比，动力学理论发展较迟。先后形成的碰撞理论、过渡态理论都是</a:t>
            </a:r>
            <a:r>
              <a:rPr lang="en-US" altLang="zh-CN" sz="2800" dirty="0">
                <a:solidFill>
                  <a:schemeClr val="tx1"/>
                </a:solidFill>
                <a:latin typeface="Arial" pitchFamily="34" charset="0"/>
                <a:ea typeface="黑体" pitchFamily="49" charset="-122"/>
              </a:rPr>
              <a:t>20</a:t>
            </a:r>
            <a:r>
              <a:rPr lang="zh-CN" altLang="en-US" sz="2800" dirty="0">
                <a:solidFill>
                  <a:schemeClr val="tx1"/>
                </a:solidFill>
                <a:latin typeface="Arial" pitchFamily="34" charset="0"/>
                <a:ea typeface="黑体" pitchFamily="49" charset="-122"/>
              </a:rPr>
              <a:t>世纪后建立起来的，尚有明显不足之处。</a:t>
            </a:r>
          </a:p>
        </p:txBody>
      </p:sp>
      <p:sp>
        <p:nvSpPr>
          <p:cNvPr id="6" name="Text Box 4"/>
          <p:cNvSpPr txBox="1">
            <a:spLocks noChangeArrowheads="1"/>
          </p:cNvSpPr>
          <p:nvPr/>
        </p:nvSpPr>
        <p:spPr bwMode="auto">
          <a:xfrm>
            <a:off x="471538" y="3429000"/>
            <a:ext cx="7772400" cy="1720850"/>
          </a:xfrm>
          <a:prstGeom prst="rect">
            <a:avLst/>
          </a:prstGeom>
          <a:solidFill>
            <a:srgbClr val="F3FEFF"/>
          </a:solidFill>
          <a:ln w="127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fontAlgn="t">
              <a:spcBef>
                <a:spcPct val="50000"/>
              </a:spcBef>
            </a:pPr>
            <a:r>
              <a:rPr lang="en-US" altLang="zh-CN" sz="2800" dirty="0">
                <a:solidFill>
                  <a:schemeClr val="tx1"/>
                </a:solidFill>
                <a:latin typeface="Arial" pitchFamily="34" charset="0"/>
                <a:ea typeface="黑体" pitchFamily="49" charset="-122"/>
              </a:rPr>
              <a:t>       </a:t>
            </a:r>
            <a:r>
              <a:rPr lang="zh-CN" altLang="en-US" sz="2800" dirty="0">
                <a:solidFill>
                  <a:schemeClr val="tx1"/>
                </a:solidFill>
                <a:latin typeface="Arial" pitchFamily="34" charset="0"/>
                <a:ea typeface="黑体" pitchFamily="49" charset="-122"/>
              </a:rPr>
              <a:t>理论的共同点是：首先选定一个</a:t>
            </a:r>
            <a:r>
              <a:rPr lang="zh-CN" altLang="en-US" sz="2800" dirty="0">
                <a:solidFill>
                  <a:srgbClr val="FF0000"/>
                </a:solidFill>
                <a:latin typeface="Arial" pitchFamily="34" charset="0"/>
                <a:ea typeface="黑体" pitchFamily="49" charset="-122"/>
              </a:rPr>
              <a:t>微观模型</a:t>
            </a:r>
            <a:r>
              <a:rPr lang="zh-CN" altLang="en-US" sz="2800" dirty="0">
                <a:solidFill>
                  <a:schemeClr val="tx1"/>
                </a:solidFill>
                <a:latin typeface="Arial" pitchFamily="34" charset="0"/>
                <a:ea typeface="黑体" pitchFamily="49" charset="-122"/>
              </a:rPr>
              <a:t>，用气体分子运动论（碰撞理论）或量子力学（过渡态理论）的方法，并经过</a:t>
            </a:r>
            <a:r>
              <a:rPr lang="zh-CN" altLang="en-US" sz="2800" dirty="0">
                <a:solidFill>
                  <a:srgbClr val="FF0000"/>
                </a:solidFill>
                <a:latin typeface="Arial" pitchFamily="34" charset="0"/>
                <a:ea typeface="黑体" pitchFamily="49" charset="-122"/>
              </a:rPr>
              <a:t>统计平均</a:t>
            </a:r>
            <a:r>
              <a:rPr lang="zh-CN" altLang="en-US" sz="2800" dirty="0">
                <a:solidFill>
                  <a:schemeClr val="tx1"/>
                </a:solidFill>
                <a:latin typeface="Arial" pitchFamily="34" charset="0"/>
                <a:ea typeface="黑体" pitchFamily="49" charset="-122"/>
              </a:rPr>
              <a:t>，导出宏观动力学中</a:t>
            </a:r>
            <a:r>
              <a:rPr lang="zh-CN" altLang="en-US" sz="2800" dirty="0">
                <a:solidFill>
                  <a:srgbClr val="0000FF"/>
                </a:solidFill>
                <a:latin typeface="Arial" pitchFamily="34" charset="0"/>
                <a:ea typeface="黑体" pitchFamily="49" charset="-122"/>
              </a:rPr>
              <a:t>速率系数的计算公式</a:t>
            </a:r>
            <a:r>
              <a:rPr lang="zh-CN" altLang="en-US" sz="2800" dirty="0">
                <a:solidFill>
                  <a:schemeClr val="tx1"/>
                </a:solidFill>
                <a:latin typeface="Arial" pitchFamily="34" charset="0"/>
                <a:ea typeface="黑体" pitchFamily="49" charset="-122"/>
              </a:rPr>
              <a:t>。</a:t>
            </a:r>
          </a:p>
        </p:txBody>
      </p:sp>
      <p:sp>
        <p:nvSpPr>
          <p:cNvPr id="7" name="Text Box 5"/>
          <p:cNvSpPr txBox="1">
            <a:spLocks noChangeArrowheads="1"/>
          </p:cNvSpPr>
          <p:nvPr/>
        </p:nvSpPr>
        <p:spPr bwMode="auto">
          <a:xfrm>
            <a:off x="502260" y="5301208"/>
            <a:ext cx="7772400" cy="1293812"/>
          </a:xfrm>
          <a:prstGeom prst="rect">
            <a:avLst/>
          </a:prstGeom>
          <a:solidFill>
            <a:srgbClr val="F3FEFF"/>
          </a:solidFill>
          <a:ln w="12700" cap="sq">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fontAlgn="t">
              <a:spcBef>
                <a:spcPct val="50000"/>
              </a:spcBef>
            </a:pPr>
            <a:r>
              <a:rPr lang="en-US" altLang="zh-CN" sz="2800" dirty="0">
                <a:solidFill>
                  <a:schemeClr val="tx1"/>
                </a:solidFill>
                <a:latin typeface="Arial" pitchFamily="34" charset="0"/>
                <a:ea typeface="黑体" pitchFamily="49" charset="-122"/>
              </a:rPr>
              <a:t>      </a:t>
            </a:r>
            <a:r>
              <a:rPr lang="zh-CN" altLang="en-US" sz="2800" dirty="0">
                <a:solidFill>
                  <a:schemeClr val="tx1"/>
                </a:solidFill>
                <a:latin typeface="Arial" pitchFamily="34" charset="0"/>
                <a:ea typeface="黑体" pitchFamily="49" charset="-122"/>
              </a:rPr>
              <a:t>由于所采用模型的局限性，使计算值与实验值不能完全吻合，还必须引入一些校正因子，使理论的应用受到一定的限制。</a:t>
            </a:r>
          </a:p>
        </p:txBody>
      </p:sp>
      <p:sp>
        <p:nvSpPr>
          <p:cNvPr id="8" name="矩形 7"/>
          <p:cNvSpPr/>
          <p:nvPr/>
        </p:nvSpPr>
        <p:spPr>
          <a:xfrm>
            <a:off x="323528" y="1268760"/>
            <a:ext cx="3877986" cy="584775"/>
          </a:xfrm>
          <a:prstGeom prst="rect">
            <a:avLst/>
          </a:prstGeom>
        </p:spPr>
        <p:txBody>
          <a:bodyPr wrap="none">
            <a:spAutoFit/>
          </a:bodyPr>
          <a:lstStyle/>
          <a:p>
            <a:pPr algn="ctr">
              <a:defRPr/>
            </a:pPr>
            <a:r>
              <a:rPr lang="zh-CN" altLang="en-US" sz="3200" dirty="0">
                <a:solidFill>
                  <a:srgbClr val="7030A0"/>
                </a:solidFill>
                <a:ea typeface="黑体" pitchFamily="2" charset="-122"/>
              </a:rPr>
              <a:t>速率理论的共同点：</a:t>
            </a:r>
          </a:p>
        </p:txBody>
      </p:sp>
    </p:spTree>
    <p:extLst>
      <p:ext uri="{BB962C8B-B14F-4D97-AF65-F5344CB8AC3E}">
        <p14:creationId xmlns:p14="http://schemas.microsoft.com/office/powerpoint/2010/main" val="271659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387350" y="390525"/>
            <a:ext cx="7777163" cy="579438"/>
          </a:xfrm>
          <a:prstGeom prst="rect">
            <a:avLst/>
          </a:prstGeom>
          <a:gradFill rotWithShape="1">
            <a:gsLst>
              <a:gs pos="0">
                <a:srgbClr val="666666"/>
              </a:gs>
              <a:gs pos="50000">
                <a:srgbClr val="DDDDDD"/>
              </a:gs>
              <a:gs pos="100000">
                <a:srgbClr val="666666"/>
              </a:gs>
            </a:gsLst>
            <a:lin ang="5400000" scaled="1"/>
          </a:gra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30000"/>
              </a:spcBef>
              <a:buClrTx/>
              <a:buSzTx/>
              <a:buFontTx/>
              <a:buNone/>
            </a:pPr>
            <a:r>
              <a:rPr lang="en-US" altLang="zh-CN">
                <a:solidFill>
                  <a:srgbClr val="000000"/>
                </a:solidFill>
                <a:latin typeface="Arial" pitchFamily="34" charset="0"/>
                <a:ea typeface="黑体" pitchFamily="49" charset="-122"/>
              </a:rPr>
              <a:t>§9-11  </a:t>
            </a:r>
            <a:r>
              <a:rPr lang="zh-CN" altLang="en-US">
                <a:solidFill>
                  <a:srgbClr val="000000"/>
                </a:solidFill>
                <a:latin typeface="Arial" pitchFamily="34" charset="0"/>
                <a:ea typeface="黑体" pitchFamily="49" charset="-122"/>
              </a:rPr>
              <a:t>气体反应的碰撞理论</a:t>
            </a:r>
          </a:p>
        </p:txBody>
      </p:sp>
      <p:sp>
        <p:nvSpPr>
          <p:cNvPr id="41987" name="Rectangle 5"/>
          <p:cNvSpPr>
            <a:spLocks noChangeArrowheads="1"/>
          </p:cNvSpPr>
          <p:nvPr/>
        </p:nvSpPr>
        <p:spPr bwMode="auto">
          <a:xfrm>
            <a:off x="654049" y="1762124"/>
            <a:ext cx="7927975"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zh-CN" altLang="en-US" dirty="0">
                <a:solidFill>
                  <a:schemeClr val="tx2"/>
                </a:solidFill>
                <a:latin typeface="Times New Roman" pitchFamily="18" charset="0"/>
                <a:ea typeface="黑体" pitchFamily="49" charset="-122"/>
              </a:rPr>
              <a:t>一、碰撞理论的</a:t>
            </a:r>
            <a:r>
              <a:rPr kumimoji="1" lang="zh-CN" altLang="en-US" dirty="0" smtClean="0">
                <a:solidFill>
                  <a:schemeClr val="tx2"/>
                </a:solidFill>
                <a:latin typeface="Times New Roman" pitchFamily="18" charset="0"/>
                <a:ea typeface="黑体" pitchFamily="49" charset="-122"/>
              </a:rPr>
              <a:t>基本</a:t>
            </a:r>
            <a:r>
              <a:rPr kumimoji="1" lang="zh-CN" altLang="en-US" dirty="0">
                <a:solidFill>
                  <a:schemeClr val="tx2"/>
                </a:solidFill>
                <a:latin typeface="Times New Roman" pitchFamily="18" charset="0"/>
                <a:ea typeface="黑体" pitchFamily="49" charset="-122"/>
              </a:rPr>
              <a:t>要点</a:t>
            </a:r>
          </a:p>
          <a:p>
            <a:pPr eaLnBrk="0" hangingPunct="0">
              <a:spcBef>
                <a:spcPct val="50000"/>
              </a:spcBef>
              <a:buClrTx/>
              <a:buSzTx/>
              <a:buFontTx/>
              <a:buNone/>
            </a:pPr>
            <a:r>
              <a:rPr kumimoji="1" lang="zh-CN" altLang="en-US" dirty="0">
                <a:solidFill>
                  <a:schemeClr val="tx2"/>
                </a:solidFill>
                <a:latin typeface="Times New Roman" pitchFamily="18" charset="0"/>
                <a:ea typeface="黑体" pitchFamily="49" charset="-122"/>
              </a:rPr>
              <a:t>二、碰撞理论的数学处理</a:t>
            </a:r>
          </a:p>
          <a:p>
            <a:pPr eaLnBrk="0" hangingPunct="0">
              <a:spcBef>
                <a:spcPct val="50000"/>
              </a:spcBef>
              <a:buClrTx/>
              <a:buSzTx/>
              <a:buFontTx/>
              <a:buNone/>
            </a:pPr>
            <a:r>
              <a:rPr kumimoji="1" lang="zh-CN" altLang="en-US" dirty="0">
                <a:solidFill>
                  <a:schemeClr val="tx2"/>
                </a:solidFill>
                <a:latin typeface="Times New Roman" pitchFamily="18" charset="0"/>
                <a:ea typeface="黑体" pitchFamily="49" charset="-122"/>
              </a:rPr>
              <a:t>三、碰撞理论与阿伦尼乌斯方程的比较</a:t>
            </a:r>
          </a:p>
        </p:txBody>
      </p:sp>
    </p:spTree>
    <p:extLst>
      <p:ext uri="{BB962C8B-B14F-4D97-AF65-F5344CB8AC3E}">
        <p14:creationId xmlns:p14="http://schemas.microsoft.com/office/powerpoint/2010/main" val="2295142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402887" y="1136180"/>
            <a:ext cx="5486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zh-CN" altLang="en-US" dirty="0">
                <a:solidFill>
                  <a:schemeClr val="tx2"/>
                </a:solidFill>
                <a:latin typeface="Times New Roman" pitchFamily="18" charset="0"/>
                <a:ea typeface="黑体" pitchFamily="49" charset="-122"/>
              </a:rPr>
              <a:t>一、碰撞理论</a:t>
            </a:r>
            <a:r>
              <a:rPr kumimoji="1" lang="zh-CN" altLang="en-US" dirty="0" smtClean="0">
                <a:solidFill>
                  <a:schemeClr val="tx2"/>
                </a:solidFill>
                <a:latin typeface="Times New Roman" pitchFamily="18" charset="0"/>
                <a:ea typeface="黑体" pitchFamily="49" charset="-122"/>
              </a:rPr>
              <a:t>的要点</a:t>
            </a:r>
            <a:endParaRPr kumimoji="1" lang="zh-CN" altLang="en-US" dirty="0">
              <a:solidFill>
                <a:schemeClr val="tx2"/>
              </a:solidFill>
              <a:latin typeface="Times New Roman" pitchFamily="18" charset="0"/>
              <a:ea typeface="黑体" pitchFamily="49" charset="-122"/>
            </a:endParaRPr>
          </a:p>
        </p:txBody>
      </p:sp>
      <p:sp>
        <p:nvSpPr>
          <p:cNvPr id="595973" name="Text Box 5"/>
          <p:cNvSpPr txBox="1">
            <a:spLocks noChangeArrowheads="1"/>
          </p:cNvSpPr>
          <p:nvPr/>
        </p:nvSpPr>
        <p:spPr bwMode="auto">
          <a:xfrm>
            <a:off x="404914" y="1715617"/>
            <a:ext cx="8491537" cy="512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en-US" altLang="zh-CN" sz="2800" dirty="0">
                <a:latin typeface="Times New Roman" pitchFamily="18" charset="0"/>
                <a:ea typeface="黑体" pitchFamily="49" charset="-122"/>
              </a:rPr>
              <a:t>1. </a:t>
            </a:r>
            <a:r>
              <a:rPr kumimoji="1" lang="zh-CN" altLang="en-US" sz="2800" dirty="0">
                <a:latin typeface="Times New Roman" pitchFamily="18" charset="0"/>
                <a:ea typeface="黑体" pitchFamily="49" charset="-122"/>
              </a:rPr>
              <a:t>气体分子看作简单硬球，不考虑分子间相互作用；</a:t>
            </a:r>
          </a:p>
          <a:p>
            <a:pPr>
              <a:spcBef>
                <a:spcPct val="50000"/>
              </a:spcBef>
              <a:buClrTx/>
              <a:buSzTx/>
              <a:buFontTx/>
              <a:buNone/>
            </a:pPr>
            <a:r>
              <a:rPr kumimoji="1" lang="en-US" altLang="zh-CN" sz="2800" dirty="0">
                <a:latin typeface="Times New Roman" pitchFamily="18" charset="0"/>
                <a:ea typeface="黑体" pitchFamily="49" charset="-122"/>
              </a:rPr>
              <a:t>2. </a:t>
            </a:r>
            <a:r>
              <a:rPr kumimoji="1" lang="zh-CN" altLang="en-US" sz="2800" dirty="0">
                <a:latin typeface="Times New Roman" pitchFamily="18" charset="0"/>
                <a:ea typeface="黑体" pitchFamily="49" charset="-122"/>
              </a:rPr>
              <a:t>气体分子必须经过碰撞才能发生反应；</a:t>
            </a:r>
          </a:p>
          <a:p>
            <a:pPr>
              <a:spcBef>
                <a:spcPct val="50000"/>
              </a:spcBef>
              <a:buClrTx/>
              <a:buSzTx/>
              <a:buFontTx/>
              <a:buNone/>
            </a:pPr>
            <a:r>
              <a:rPr kumimoji="1" lang="zh-CN" altLang="en-US" sz="2800" dirty="0">
                <a:latin typeface="Times New Roman" pitchFamily="18" charset="0"/>
                <a:ea typeface="黑体" pitchFamily="49" charset="-122"/>
              </a:rPr>
              <a:t>反应速率正比于</a:t>
            </a:r>
            <a:r>
              <a:rPr kumimoji="1" lang="en-US" altLang="zh-CN" sz="2800" dirty="0">
                <a:latin typeface="Times New Roman" pitchFamily="18" charset="0"/>
                <a:ea typeface="黑体" pitchFamily="49" charset="-122"/>
              </a:rPr>
              <a:t>A</a:t>
            </a:r>
            <a:r>
              <a:rPr kumimoji="1" lang="zh-CN" altLang="en-US" sz="2800" dirty="0">
                <a:latin typeface="Times New Roman" pitchFamily="18" charset="0"/>
                <a:ea typeface="黑体" pitchFamily="49" charset="-122"/>
              </a:rPr>
              <a:t>与</a:t>
            </a:r>
            <a:r>
              <a:rPr kumimoji="1" lang="en-US" altLang="zh-CN" sz="2800" dirty="0">
                <a:latin typeface="Times New Roman" pitchFamily="18" charset="0"/>
                <a:ea typeface="黑体" pitchFamily="49" charset="-122"/>
              </a:rPr>
              <a:t>B</a:t>
            </a:r>
            <a:r>
              <a:rPr kumimoji="1" lang="zh-CN" altLang="en-US" sz="2800" dirty="0">
                <a:latin typeface="Times New Roman" pitchFamily="18" charset="0"/>
                <a:ea typeface="黑体" pitchFamily="49" charset="-122"/>
              </a:rPr>
              <a:t>的碰撞数(分子对)</a:t>
            </a:r>
            <a:endParaRPr kumimoji="1" lang="en-US" altLang="zh-CN" sz="2800" dirty="0">
              <a:latin typeface="Times New Roman" pitchFamily="18" charset="0"/>
              <a:ea typeface="黑体" pitchFamily="49" charset="-122"/>
            </a:endParaRPr>
          </a:p>
          <a:p>
            <a:pPr>
              <a:spcBef>
                <a:spcPct val="50000"/>
              </a:spcBef>
              <a:buClrTx/>
              <a:buSzTx/>
              <a:buFontTx/>
              <a:buNone/>
            </a:pPr>
            <a:r>
              <a:rPr kumimoji="1" lang="en-US" altLang="zh-CN" sz="2800" dirty="0" smtClean="0">
                <a:latin typeface="Times New Roman" pitchFamily="18" charset="0"/>
                <a:ea typeface="黑体" pitchFamily="49" charset="-122"/>
              </a:rPr>
              <a:t>3</a:t>
            </a:r>
            <a:r>
              <a:rPr kumimoji="1" lang="en-US" altLang="zh-CN" sz="2800" dirty="0">
                <a:latin typeface="Times New Roman" pitchFamily="18" charset="0"/>
                <a:ea typeface="黑体" pitchFamily="49" charset="-122"/>
              </a:rPr>
              <a:t>. </a:t>
            </a:r>
            <a:r>
              <a:rPr kumimoji="1" lang="zh-CN" altLang="en-US" sz="2800" dirty="0">
                <a:latin typeface="Times New Roman" pitchFamily="18" charset="0"/>
                <a:ea typeface="黑体" pitchFamily="49" charset="-122"/>
              </a:rPr>
              <a:t>两个分子的</a:t>
            </a:r>
            <a:r>
              <a:rPr kumimoji="1" lang="zh-CN" altLang="en-US" sz="2800" dirty="0" smtClean="0">
                <a:latin typeface="Times New Roman" pitchFamily="18" charset="0"/>
                <a:ea typeface="黑体" pitchFamily="49" charset="-122"/>
              </a:rPr>
              <a:t>碰撞</a:t>
            </a:r>
            <a:r>
              <a:rPr kumimoji="1" lang="zh-CN" altLang="en-US" sz="2800" dirty="0">
                <a:latin typeface="Times New Roman" pitchFamily="18" charset="0"/>
                <a:ea typeface="黑体" pitchFamily="49" charset="-122"/>
              </a:rPr>
              <a:t>动能 </a:t>
            </a:r>
            <a:r>
              <a:rPr kumimoji="1" lang="zh-CN" altLang="en-US" sz="2800" i="1" dirty="0">
                <a:latin typeface="Times New Roman" pitchFamily="18" charset="0"/>
                <a:ea typeface="黑体" pitchFamily="49" charset="-122"/>
                <a:sym typeface="Symbol" pitchFamily="18" charset="2"/>
              </a:rPr>
              <a:t>  </a:t>
            </a:r>
            <a:r>
              <a:rPr kumimoji="1" lang="en-US" altLang="zh-CN" sz="2800" baseline="-25000" dirty="0">
                <a:latin typeface="Times New Roman" pitchFamily="18" charset="0"/>
                <a:ea typeface="黑体" pitchFamily="49" charset="-122"/>
                <a:sym typeface="Symbol" pitchFamily="18" charset="2"/>
              </a:rPr>
              <a:t>c</a:t>
            </a:r>
            <a:r>
              <a:rPr kumimoji="1" lang="en-US" altLang="zh-CN" sz="2800" dirty="0">
                <a:latin typeface="Times New Roman" pitchFamily="18" charset="0"/>
                <a:ea typeface="黑体" pitchFamily="49" charset="-122"/>
              </a:rPr>
              <a:t> (</a:t>
            </a:r>
            <a:r>
              <a:rPr kumimoji="1" lang="zh-CN" altLang="en-US" sz="2800" dirty="0">
                <a:latin typeface="Times New Roman" pitchFamily="18" charset="0"/>
                <a:ea typeface="黑体" pitchFamily="49" charset="-122"/>
              </a:rPr>
              <a:t>阈能</a:t>
            </a:r>
            <a:r>
              <a:rPr kumimoji="1" lang="en-US" altLang="zh-CN" sz="2800" dirty="0">
                <a:latin typeface="Times New Roman" pitchFamily="18" charset="0"/>
                <a:ea typeface="黑体" pitchFamily="49" charset="-122"/>
              </a:rPr>
              <a:t>) </a:t>
            </a:r>
            <a:r>
              <a:rPr kumimoji="1" lang="zh-CN" altLang="en-US" sz="2800" dirty="0">
                <a:latin typeface="Times New Roman" pitchFamily="18" charset="0"/>
                <a:ea typeface="黑体" pitchFamily="49" charset="-122"/>
              </a:rPr>
              <a:t>时才能反应；</a:t>
            </a:r>
          </a:p>
          <a:p>
            <a:pPr>
              <a:lnSpc>
                <a:spcPct val="70000"/>
              </a:lnSpc>
              <a:spcBef>
                <a:spcPct val="30000"/>
              </a:spcBef>
              <a:buFont typeface="Wingdings" pitchFamily="2" charset="2"/>
              <a:buNone/>
            </a:pPr>
            <a:r>
              <a:rPr lang="zh-CN" altLang="en-US" sz="2800" dirty="0" smtClean="0">
                <a:solidFill>
                  <a:srgbClr val="0000FF"/>
                </a:solidFill>
                <a:latin typeface="宋体" pitchFamily="2" charset="-122"/>
              </a:rPr>
              <a:t></a:t>
            </a:r>
            <a:r>
              <a:rPr lang="en-US" altLang="zh-CN" sz="2800" baseline="-25000" dirty="0" smtClean="0">
                <a:solidFill>
                  <a:srgbClr val="0000FF"/>
                </a:solidFill>
                <a:latin typeface="宋体" pitchFamily="2" charset="-122"/>
              </a:rPr>
              <a:t>         </a:t>
            </a:r>
            <a:r>
              <a:rPr kumimoji="1" lang="zh-CN" altLang="en-US" sz="2800" i="1" dirty="0" smtClean="0">
                <a:latin typeface="Times New Roman" pitchFamily="18" charset="0"/>
                <a:ea typeface="黑体" pitchFamily="49" charset="-122"/>
                <a:sym typeface="Symbol" pitchFamily="18" charset="2"/>
              </a:rPr>
              <a:t> </a:t>
            </a:r>
            <a:r>
              <a:rPr kumimoji="1" lang="zh-CN" altLang="en-US" sz="2800" i="1" dirty="0">
                <a:latin typeface="Times New Roman" pitchFamily="18" charset="0"/>
                <a:ea typeface="黑体" pitchFamily="49" charset="-122"/>
                <a:sym typeface="Symbol" pitchFamily="18" charset="2"/>
              </a:rPr>
              <a:t> </a:t>
            </a:r>
            <a:r>
              <a:rPr kumimoji="1" lang="en-US" altLang="zh-CN" sz="2800" baseline="-25000" dirty="0">
                <a:latin typeface="Times New Roman" pitchFamily="18" charset="0"/>
                <a:ea typeface="黑体" pitchFamily="49" charset="-122"/>
                <a:sym typeface="Symbol" pitchFamily="18" charset="2"/>
              </a:rPr>
              <a:t>c</a:t>
            </a:r>
            <a:r>
              <a:rPr lang="zh-CN" altLang="en-US" sz="2800" dirty="0" smtClean="0">
                <a:solidFill>
                  <a:srgbClr val="0000FF"/>
                </a:solidFill>
                <a:latin typeface="宋体" pitchFamily="2" charset="-122"/>
              </a:rPr>
              <a:t>的活化碰撞数 </a:t>
            </a:r>
            <a:endParaRPr lang="zh-CN" altLang="en-US" sz="2800" baseline="-25000" dirty="0">
              <a:solidFill>
                <a:srgbClr val="0000FF"/>
              </a:solidFill>
              <a:latin typeface="宋体" pitchFamily="2" charset="-122"/>
            </a:endParaRPr>
          </a:p>
          <a:p>
            <a:pPr>
              <a:lnSpc>
                <a:spcPct val="70000"/>
              </a:lnSpc>
              <a:spcBef>
                <a:spcPct val="0"/>
              </a:spcBef>
              <a:buFont typeface="Wingdings" pitchFamily="2" charset="2"/>
              <a:buNone/>
            </a:pPr>
            <a:r>
              <a:rPr lang="zh-CN" altLang="en-US" sz="2700" dirty="0">
                <a:solidFill>
                  <a:srgbClr val="0000FF"/>
                </a:solidFill>
                <a:latin typeface="宋体" pitchFamily="2" charset="-122"/>
              </a:rPr>
              <a:t>有效分数</a:t>
            </a:r>
            <a:r>
              <a:rPr lang="zh-CN" altLang="en-US" sz="2800" dirty="0">
                <a:solidFill>
                  <a:srgbClr val="0000FF"/>
                </a:solidFill>
                <a:latin typeface="宋体" pitchFamily="2" charset="-122"/>
              </a:rPr>
              <a:t> </a:t>
            </a:r>
            <a:r>
              <a:rPr lang="en-US" altLang="zh-CN" sz="2800" dirty="0">
                <a:solidFill>
                  <a:srgbClr val="0000FF"/>
                </a:solidFill>
                <a:latin typeface="宋体" pitchFamily="2" charset="-122"/>
              </a:rPr>
              <a:t>q = </a:t>
            </a:r>
            <a:r>
              <a:rPr lang="en-US" altLang="zh-CN" sz="2800" dirty="0" smtClean="0">
                <a:solidFill>
                  <a:srgbClr val="0000FF"/>
                </a:solidFill>
              </a:rPr>
              <a:t>—————————</a:t>
            </a:r>
            <a:r>
              <a:rPr lang="en-US" altLang="zh-CN" sz="2800" dirty="0" smtClean="0">
                <a:solidFill>
                  <a:srgbClr val="0000FF"/>
                </a:solidFill>
                <a:latin typeface="宋体" pitchFamily="2" charset="-122"/>
              </a:rPr>
              <a:t> </a:t>
            </a:r>
            <a:endParaRPr lang="en-US" altLang="zh-CN" sz="2800" dirty="0">
              <a:solidFill>
                <a:srgbClr val="0000FF"/>
              </a:solidFill>
              <a:latin typeface="宋体" pitchFamily="2" charset="-122"/>
            </a:endParaRPr>
          </a:p>
          <a:p>
            <a:pPr>
              <a:lnSpc>
                <a:spcPct val="70000"/>
              </a:lnSpc>
              <a:spcBef>
                <a:spcPct val="0"/>
              </a:spcBef>
              <a:buFont typeface="Wingdings" pitchFamily="2" charset="2"/>
              <a:buNone/>
            </a:pPr>
            <a:r>
              <a:rPr lang="zh-CN" altLang="en-US" sz="2800" dirty="0">
                <a:solidFill>
                  <a:srgbClr val="0000FF"/>
                </a:solidFill>
                <a:latin typeface="宋体" pitchFamily="2" charset="-122"/>
              </a:rPr>
              <a:t>               </a:t>
            </a:r>
            <a:r>
              <a:rPr lang="zh-CN" altLang="en-US" sz="2700" dirty="0" smtClean="0">
                <a:solidFill>
                  <a:srgbClr val="0000FF"/>
                </a:solidFill>
                <a:latin typeface="宋体" pitchFamily="2" charset="-122"/>
              </a:rPr>
              <a:t>碰撞的总数</a:t>
            </a:r>
            <a:endParaRPr lang="zh-CN" altLang="en-US" sz="2700" dirty="0">
              <a:solidFill>
                <a:srgbClr val="0000FF"/>
              </a:solidFill>
              <a:latin typeface="宋体" pitchFamily="2" charset="-122"/>
            </a:endParaRPr>
          </a:p>
          <a:p>
            <a:pPr>
              <a:spcBef>
                <a:spcPct val="50000"/>
              </a:spcBef>
              <a:buClrTx/>
              <a:buSzTx/>
              <a:buFontTx/>
              <a:buNone/>
            </a:pPr>
            <a:r>
              <a:rPr kumimoji="1" lang="en-US" altLang="zh-CN" sz="2800" dirty="0" smtClean="0">
                <a:latin typeface="Times New Roman" pitchFamily="18" charset="0"/>
                <a:ea typeface="黑体" pitchFamily="49" charset="-122"/>
              </a:rPr>
              <a:t>4</a:t>
            </a:r>
            <a:r>
              <a:rPr kumimoji="1" lang="en-US" altLang="zh-CN" sz="2800" dirty="0">
                <a:latin typeface="Times New Roman" pitchFamily="18" charset="0"/>
                <a:ea typeface="黑体" pitchFamily="49" charset="-122"/>
              </a:rPr>
              <a:t>. </a:t>
            </a:r>
            <a:r>
              <a:rPr kumimoji="1" lang="zh-CN" altLang="en-US" sz="2800" dirty="0">
                <a:latin typeface="Times New Roman" pitchFamily="18" charset="0"/>
                <a:ea typeface="黑体" pitchFamily="49" charset="-122"/>
              </a:rPr>
              <a:t>反应速率</a:t>
            </a:r>
            <a:r>
              <a:rPr kumimoji="1" lang="zh-CN" altLang="en-US" sz="2800" dirty="0">
                <a:latin typeface="Times New Roman" pitchFamily="18" charset="0"/>
                <a:ea typeface="黑体" pitchFamily="49" charset="-122"/>
                <a:sym typeface="Symbol" pitchFamily="18" charset="2"/>
              </a:rPr>
              <a:t></a:t>
            </a:r>
            <a:r>
              <a:rPr kumimoji="1" lang="zh-CN" altLang="en-US" sz="2800" dirty="0">
                <a:latin typeface="Times New Roman" pitchFamily="18" charset="0"/>
                <a:ea typeface="黑体" pitchFamily="49" charset="-122"/>
              </a:rPr>
              <a:t>等于单位时间、单位体积内发生反应的     有效</a:t>
            </a:r>
            <a:r>
              <a:rPr kumimoji="1" lang="en-US" altLang="zh-CN" sz="2800" dirty="0">
                <a:latin typeface="Times New Roman" pitchFamily="18" charset="0"/>
                <a:ea typeface="黑体" pitchFamily="49" charset="-122"/>
              </a:rPr>
              <a:t>(</a:t>
            </a:r>
            <a:r>
              <a:rPr kumimoji="1" lang="zh-CN" altLang="en-US" sz="2800" dirty="0">
                <a:latin typeface="Times New Roman" pitchFamily="18" charset="0"/>
                <a:ea typeface="黑体" pitchFamily="49" charset="-122"/>
              </a:rPr>
              <a:t>活化</a:t>
            </a:r>
            <a:r>
              <a:rPr kumimoji="1" lang="en-US" altLang="zh-CN" sz="2800" dirty="0">
                <a:latin typeface="Times New Roman" pitchFamily="18" charset="0"/>
                <a:ea typeface="黑体" pitchFamily="49" charset="-122"/>
              </a:rPr>
              <a:t>)</a:t>
            </a:r>
            <a:r>
              <a:rPr kumimoji="1" lang="zh-CN" altLang="en-US" sz="2800" dirty="0">
                <a:latin typeface="Times New Roman" pitchFamily="18" charset="0"/>
                <a:ea typeface="黑体" pitchFamily="49" charset="-122"/>
              </a:rPr>
              <a:t>碰撞</a:t>
            </a:r>
            <a:r>
              <a:rPr kumimoji="1" lang="zh-CN" altLang="en-US" sz="2800" dirty="0" smtClean="0">
                <a:latin typeface="Times New Roman" pitchFamily="18" charset="0"/>
                <a:ea typeface="黑体" pitchFamily="49" charset="-122"/>
              </a:rPr>
              <a:t>数即</a:t>
            </a:r>
            <a:r>
              <a:rPr lang="zh-CN" altLang="en-US" sz="2800" dirty="0" smtClean="0">
                <a:solidFill>
                  <a:srgbClr val="0000FF"/>
                </a:solidFill>
                <a:latin typeface="宋体" pitchFamily="2" charset="-122"/>
              </a:rPr>
              <a:t>单位</a:t>
            </a:r>
            <a:r>
              <a:rPr lang="zh-CN" altLang="en-US" sz="2800" dirty="0">
                <a:solidFill>
                  <a:srgbClr val="0000FF"/>
                </a:solidFill>
                <a:latin typeface="宋体" pitchFamily="2" charset="-122"/>
              </a:rPr>
              <a:t>时间单位体积内碰撞数</a:t>
            </a:r>
            <a:r>
              <a:rPr lang="en-US" altLang="zh-CN" sz="2800" dirty="0">
                <a:solidFill>
                  <a:srgbClr val="0000CC"/>
                </a:solidFill>
                <a:latin typeface="宋体" pitchFamily="2" charset="-122"/>
              </a:rPr>
              <a:t>×</a:t>
            </a:r>
            <a:r>
              <a:rPr lang="zh-CN" altLang="en-US" sz="2800" dirty="0">
                <a:solidFill>
                  <a:srgbClr val="0000FF"/>
                </a:solidFill>
                <a:latin typeface="宋体" pitchFamily="2" charset="-122"/>
              </a:rPr>
              <a:t>有效分数</a:t>
            </a:r>
            <a:r>
              <a:rPr lang="zh-CN" altLang="en-US" sz="2800" dirty="0">
                <a:solidFill>
                  <a:schemeClr val="folHlink"/>
                </a:solidFill>
                <a:latin typeface="宋体" pitchFamily="2" charset="-122"/>
              </a:rPr>
              <a:t> </a:t>
            </a:r>
            <a:endParaRPr kumimoji="1" lang="zh-CN" altLang="en-US" sz="2800" dirty="0">
              <a:latin typeface="Times New Roman" pitchFamily="18" charset="0"/>
              <a:ea typeface="黑体" pitchFamily="49" charset="-122"/>
              <a:sym typeface="Math1" pitchFamily="2" charset="2"/>
            </a:endParaRPr>
          </a:p>
        </p:txBody>
      </p:sp>
      <p:sp>
        <p:nvSpPr>
          <p:cNvPr id="43012" name="Text Box 10"/>
          <p:cNvSpPr txBox="1">
            <a:spLocks noChangeArrowheads="1"/>
          </p:cNvSpPr>
          <p:nvPr/>
        </p:nvSpPr>
        <p:spPr bwMode="auto">
          <a:xfrm>
            <a:off x="361950" y="377825"/>
            <a:ext cx="7777163" cy="579438"/>
          </a:xfrm>
          <a:prstGeom prst="rect">
            <a:avLst/>
          </a:prstGeom>
          <a:gradFill rotWithShape="1">
            <a:gsLst>
              <a:gs pos="0">
                <a:srgbClr val="666666"/>
              </a:gs>
              <a:gs pos="50000">
                <a:srgbClr val="DDDDDD"/>
              </a:gs>
              <a:gs pos="100000">
                <a:srgbClr val="666666"/>
              </a:gs>
            </a:gsLst>
            <a:lin ang="5400000" scaled="1"/>
          </a:gra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30000"/>
              </a:spcBef>
              <a:buClrTx/>
              <a:buSzTx/>
              <a:buFontTx/>
              <a:buNone/>
            </a:pPr>
            <a:r>
              <a:rPr lang="en-US" altLang="zh-CN">
                <a:solidFill>
                  <a:srgbClr val="000000"/>
                </a:solidFill>
                <a:latin typeface="Arial" pitchFamily="34" charset="0"/>
                <a:ea typeface="黑体" pitchFamily="49" charset="-122"/>
              </a:rPr>
              <a:t>§9-11  </a:t>
            </a:r>
            <a:r>
              <a:rPr lang="zh-CN" altLang="en-US">
                <a:solidFill>
                  <a:srgbClr val="000000"/>
                </a:solidFill>
                <a:latin typeface="Arial" pitchFamily="34" charset="0"/>
                <a:ea typeface="黑体" pitchFamily="49" charset="-122"/>
              </a:rPr>
              <a:t>气体反应的碰撞理论</a:t>
            </a:r>
          </a:p>
        </p:txBody>
      </p:sp>
      <p:sp>
        <p:nvSpPr>
          <p:cNvPr id="5" name="Text Box 5"/>
          <p:cNvSpPr txBox="1">
            <a:spLocks noChangeArrowheads="1"/>
          </p:cNvSpPr>
          <p:nvPr/>
        </p:nvSpPr>
        <p:spPr bwMode="auto">
          <a:xfrm>
            <a:off x="2331513" y="6165304"/>
            <a:ext cx="2311400" cy="584775"/>
          </a:xfrm>
          <a:prstGeom prst="rect">
            <a:avLst/>
          </a:prstGeom>
          <a:solidFill>
            <a:schemeClr val="accent5"/>
          </a:solidFill>
          <a:ln w="9525">
            <a:solidFill>
              <a:srgbClr val="FF0000"/>
            </a:solidFill>
            <a:miter lim="800000"/>
            <a:headEnd/>
            <a:tailEnd/>
          </a:ln>
          <a:effectLst/>
        </p:spPr>
        <p:txBody>
          <a:bodyPr>
            <a:spAutoFit/>
          </a:bodyPr>
          <a:lstStyle/>
          <a:p>
            <a:pPr algn="ctr">
              <a:spcBef>
                <a:spcPct val="50000"/>
              </a:spcBef>
              <a:defRPr/>
            </a:pPr>
            <a:r>
              <a:rPr lang="en-US" altLang="zh-CN" sz="3200" dirty="0">
                <a:solidFill>
                  <a:srgbClr val="000000"/>
                </a:solidFill>
                <a:ea typeface="黑体" pitchFamily="2" charset="-122"/>
                <a:sym typeface="Symbol" pitchFamily="18" charset="2"/>
              </a:rPr>
              <a:t> = Z</a:t>
            </a:r>
            <a:r>
              <a:rPr lang="en-US" altLang="zh-CN" sz="3200" baseline="-25000" dirty="0">
                <a:solidFill>
                  <a:srgbClr val="000000"/>
                </a:solidFill>
                <a:ea typeface="黑体" pitchFamily="2" charset="-122"/>
                <a:sym typeface="Symbol" pitchFamily="18" charset="2"/>
              </a:rPr>
              <a:t>AB</a:t>
            </a:r>
            <a:r>
              <a:rPr lang="en-US" altLang="zh-CN" sz="3200" dirty="0">
                <a:solidFill>
                  <a:srgbClr val="000000"/>
                </a:solidFill>
                <a:ea typeface="黑体" pitchFamily="2" charset="-122"/>
                <a:sym typeface="Symbol" pitchFamily="18" charset="2"/>
              </a:rPr>
              <a:t>  q</a:t>
            </a:r>
          </a:p>
        </p:txBody>
      </p:sp>
    </p:spTree>
    <p:extLst>
      <p:ext uri="{BB962C8B-B14F-4D97-AF65-F5344CB8AC3E}">
        <p14:creationId xmlns:p14="http://schemas.microsoft.com/office/powerpoint/2010/main" val="3144866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5973">
                                            <p:txEl>
                                              <p:pRg st="0" end="0"/>
                                            </p:txEl>
                                          </p:spTgt>
                                        </p:tgtEl>
                                        <p:attrNameLst>
                                          <p:attrName>style.visibility</p:attrName>
                                        </p:attrNameLst>
                                      </p:cBhvr>
                                      <p:to>
                                        <p:strVal val="visible"/>
                                      </p:to>
                                    </p:set>
                                    <p:animEffect transition="in" filter="wipe(left)">
                                      <p:cBhvr>
                                        <p:cTn id="7" dur="500"/>
                                        <p:tgtEl>
                                          <p:spTgt spid="5959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5973">
                                            <p:txEl>
                                              <p:pRg st="1" end="1"/>
                                            </p:txEl>
                                          </p:spTgt>
                                        </p:tgtEl>
                                        <p:attrNameLst>
                                          <p:attrName>style.visibility</p:attrName>
                                        </p:attrNameLst>
                                      </p:cBhvr>
                                      <p:to>
                                        <p:strVal val="visible"/>
                                      </p:to>
                                    </p:set>
                                    <p:animEffect transition="in" filter="wipe(left)">
                                      <p:cBhvr>
                                        <p:cTn id="12" dur="500"/>
                                        <p:tgtEl>
                                          <p:spTgt spid="5959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5973">
                                            <p:txEl>
                                              <p:pRg st="2" end="2"/>
                                            </p:txEl>
                                          </p:spTgt>
                                        </p:tgtEl>
                                        <p:attrNameLst>
                                          <p:attrName>style.visibility</p:attrName>
                                        </p:attrNameLst>
                                      </p:cBhvr>
                                      <p:to>
                                        <p:strVal val="visible"/>
                                      </p:to>
                                    </p:set>
                                    <p:animEffect transition="in" filter="wipe(left)">
                                      <p:cBhvr>
                                        <p:cTn id="17" dur="500"/>
                                        <p:tgtEl>
                                          <p:spTgt spid="5959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5973">
                                            <p:txEl>
                                              <p:pRg st="3" end="3"/>
                                            </p:txEl>
                                          </p:spTgt>
                                        </p:tgtEl>
                                        <p:attrNameLst>
                                          <p:attrName>style.visibility</p:attrName>
                                        </p:attrNameLst>
                                      </p:cBhvr>
                                      <p:to>
                                        <p:strVal val="visible"/>
                                      </p:to>
                                    </p:set>
                                    <p:animEffect transition="in" filter="wipe(left)">
                                      <p:cBhvr>
                                        <p:cTn id="22" dur="500"/>
                                        <p:tgtEl>
                                          <p:spTgt spid="5959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5973">
                                            <p:txEl>
                                              <p:pRg st="4" end="4"/>
                                            </p:txEl>
                                          </p:spTgt>
                                        </p:tgtEl>
                                        <p:attrNameLst>
                                          <p:attrName>style.visibility</p:attrName>
                                        </p:attrNameLst>
                                      </p:cBhvr>
                                      <p:to>
                                        <p:strVal val="visible"/>
                                      </p:to>
                                    </p:set>
                                    <p:animEffect transition="in" filter="wipe(left)">
                                      <p:cBhvr>
                                        <p:cTn id="27" dur="500"/>
                                        <p:tgtEl>
                                          <p:spTgt spid="5959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5973">
                                            <p:txEl>
                                              <p:pRg st="5" end="5"/>
                                            </p:txEl>
                                          </p:spTgt>
                                        </p:tgtEl>
                                        <p:attrNameLst>
                                          <p:attrName>style.visibility</p:attrName>
                                        </p:attrNameLst>
                                      </p:cBhvr>
                                      <p:to>
                                        <p:strVal val="visible"/>
                                      </p:to>
                                    </p:set>
                                    <p:animEffect transition="in" filter="wipe(left)">
                                      <p:cBhvr>
                                        <p:cTn id="32" dur="500"/>
                                        <p:tgtEl>
                                          <p:spTgt spid="5959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95973">
                                            <p:txEl>
                                              <p:pRg st="6" end="6"/>
                                            </p:txEl>
                                          </p:spTgt>
                                        </p:tgtEl>
                                        <p:attrNameLst>
                                          <p:attrName>style.visibility</p:attrName>
                                        </p:attrNameLst>
                                      </p:cBhvr>
                                      <p:to>
                                        <p:strVal val="visible"/>
                                      </p:to>
                                    </p:set>
                                    <p:animEffect transition="in" filter="wipe(left)">
                                      <p:cBhvr>
                                        <p:cTn id="37" dur="500"/>
                                        <p:tgtEl>
                                          <p:spTgt spid="59597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95973">
                                            <p:txEl>
                                              <p:pRg st="7" end="7"/>
                                            </p:txEl>
                                          </p:spTgt>
                                        </p:tgtEl>
                                        <p:attrNameLst>
                                          <p:attrName>style.visibility</p:attrName>
                                        </p:attrNameLst>
                                      </p:cBhvr>
                                      <p:to>
                                        <p:strVal val="visible"/>
                                      </p:to>
                                    </p:set>
                                    <p:animEffect transition="in" filter="wipe(left)">
                                      <p:cBhvr>
                                        <p:cTn id="42" dur="500"/>
                                        <p:tgtEl>
                                          <p:spTgt spid="59597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3" grpId="0" build="p"/>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355600" y="679450"/>
            <a:ext cx="548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zh-CN" altLang="en-US">
                <a:solidFill>
                  <a:schemeClr val="tx2"/>
                </a:solidFill>
                <a:latin typeface="Times New Roman" pitchFamily="18" charset="0"/>
                <a:ea typeface="黑体" pitchFamily="49" charset="-122"/>
              </a:rPr>
              <a:t>二、碰撞理论的数学处理</a:t>
            </a:r>
          </a:p>
        </p:txBody>
      </p:sp>
      <p:sp>
        <p:nvSpPr>
          <p:cNvPr id="596997" name="Text Box 5"/>
          <p:cNvSpPr txBox="1">
            <a:spLocks noChangeArrowheads="1"/>
          </p:cNvSpPr>
          <p:nvPr/>
        </p:nvSpPr>
        <p:spPr bwMode="auto">
          <a:xfrm>
            <a:off x="2803525" y="1701800"/>
            <a:ext cx="2311400" cy="584775"/>
          </a:xfrm>
          <a:prstGeom prst="rect">
            <a:avLst/>
          </a:prstGeom>
          <a:solidFill>
            <a:schemeClr val="accent5"/>
          </a:solidFill>
          <a:ln w="9525">
            <a:solidFill>
              <a:srgbClr val="FF0000"/>
            </a:solidFill>
            <a:miter lim="800000"/>
            <a:headEnd/>
            <a:tailEnd/>
          </a:ln>
          <a:effectLst/>
        </p:spPr>
        <p:txBody>
          <a:bodyPr>
            <a:spAutoFit/>
          </a:bodyPr>
          <a:lstStyle/>
          <a:p>
            <a:pPr algn="ctr">
              <a:spcBef>
                <a:spcPct val="50000"/>
              </a:spcBef>
              <a:defRPr/>
            </a:pPr>
            <a:r>
              <a:rPr lang="en-US" altLang="zh-CN" sz="3200" dirty="0">
                <a:solidFill>
                  <a:srgbClr val="000000"/>
                </a:solidFill>
                <a:ea typeface="黑体" pitchFamily="2" charset="-122"/>
                <a:sym typeface="Symbol" pitchFamily="18" charset="2"/>
              </a:rPr>
              <a:t> = Z</a:t>
            </a:r>
            <a:r>
              <a:rPr lang="en-US" altLang="zh-CN" sz="3200" baseline="-25000" dirty="0">
                <a:solidFill>
                  <a:srgbClr val="000000"/>
                </a:solidFill>
                <a:ea typeface="黑体" pitchFamily="2" charset="-122"/>
                <a:sym typeface="Symbol" pitchFamily="18" charset="2"/>
              </a:rPr>
              <a:t>AB</a:t>
            </a:r>
            <a:r>
              <a:rPr lang="en-US" altLang="zh-CN" sz="3200" dirty="0">
                <a:solidFill>
                  <a:srgbClr val="000000"/>
                </a:solidFill>
                <a:ea typeface="黑体" pitchFamily="2" charset="-122"/>
                <a:sym typeface="Symbol" pitchFamily="18" charset="2"/>
              </a:rPr>
              <a:t>  q</a:t>
            </a:r>
          </a:p>
        </p:txBody>
      </p:sp>
      <p:sp>
        <p:nvSpPr>
          <p:cNvPr id="596998" name="Text Box 6"/>
          <p:cNvSpPr txBox="1">
            <a:spLocks noChangeArrowheads="1"/>
          </p:cNvSpPr>
          <p:nvPr/>
        </p:nvSpPr>
        <p:spPr bwMode="auto">
          <a:xfrm>
            <a:off x="876300" y="2668588"/>
            <a:ext cx="795655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a:solidFill>
                  <a:schemeClr val="tx2"/>
                </a:solidFill>
                <a:latin typeface="Times New Roman" pitchFamily="18" charset="0"/>
                <a:ea typeface="黑体" pitchFamily="49" charset="-122"/>
              </a:rPr>
              <a:t>Z</a:t>
            </a:r>
            <a:r>
              <a:rPr lang="en-US" altLang="zh-CN" sz="2800" baseline="-25000">
                <a:solidFill>
                  <a:schemeClr val="tx2"/>
                </a:solidFill>
                <a:latin typeface="Times New Roman" pitchFamily="18" charset="0"/>
                <a:ea typeface="黑体" pitchFamily="49" charset="-122"/>
              </a:rPr>
              <a:t>AB</a:t>
            </a:r>
            <a:r>
              <a:rPr lang="en-US" altLang="zh-CN" sz="2800">
                <a:latin typeface="Times New Roman" pitchFamily="18" charset="0"/>
                <a:ea typeface="黑体" pitchFamily="49" charset="-122"/>
                <a:sym typeface="Symbol" pitchFamily="18" charset="2"/>
              </a:rPr>
              <a:t></a:t>
            </a:r>
            <a:r>
              <a:rPr lang="zh-CN" altLang="en-US" sz="2800">
                <a:latin typeface="Times New Roman" pitchFamily="18" charset="0"/>
                <a:ea typeface="黑体" pitchFamily="49" charset="-122"/>
                <a:sym typeface="Symbol" pitchFamily="18" charset="2"/>
              </a:rPr>
              <a:t>单位时间单位体积内分子</a:t>
            </a:r>
            <a:r>
              <a:rPr lang="en-US" altLang="zh-CN" sz="2800">
                <a:latin typeface="Times New Roman" pitchFamily="18" charset="0"/>
                <a:ea typeface="黑体" pitchFamily="49" charset="-122"/>
                <a:sym typeface="Symbol" pitchFamily="18" charset="2"/>
              </a:rPr>
              <a:t>A</a:t>
            </a:r>
            <a:r>
              <a:rPr lang="zh-CN" altLang="en-US" sz="2800">
                <a:latin typeface="Times New Roman" pitchFamily="18" charset="0"/>
                <a:ea typeface="黑体" pitchFamily="49" charset="-122"/>
                <a:sym typeface="Symbol" pitchFamily="18" charset="2"/>
              </a:rPr>
              <a:t>与</a:t>
            </a:r>
            <a:r>
              <a:rPr lang="en-US" altLang="zh-CN" sz="2800">
                <a:latin typeface="Times New Roman" pitchFamily="18" charset="0"/>
                <a:ea typeface="黑体" pitchFamily="49" charset="-122"/>
                <a:sym typeface="Symbol" pitchFamily="18" charset="2"/>
              </a:rPr>
              <a:t>B</a:t>
            </a:r>
            <a:r>
              <a:rPr lang="zh-CN" altLang="en-US" sz="2800">
                <a:latin typeface="Times New Roman" pitchFamily="18" charset="0"/>
                <a:ea typeface="黑体" pitchFamily="49" charset="-122"/>
                <a:sym typeface="Symbol" pitchFamily="18" charset="2"/>
              </a:rPr>
              <a:t>的碰撞次数</a:t>
            </a:r>
          </a:p>
          <a:p>
            <a:pPr>
              <a:spcBef>
                <a:spcPct val="50000"/>
              </a:spcBef>
              <a:buClrTx/>
              <a:buSzTx/>
              <a:buFontTx/>
              <a:buNone/>
            </a:pPr>
            <a:r>
              <a:rPr lang="zh-CN" altLang="en-US" sz="2800">
                <a:latin typeface="Times New Roman" pitchFamily="18" charset="0"/>
                <a:ea typeface="黑体" pitchFamily="49" charset="-122"/>
                <a:sym typeface="Symbol" pitchFamily="18" charset="2"/>
              </a:rPr>
              <a:t>　　   单位：</a:t>
            </a:r>
            <a:r>
              <a:rPr lang="en-US" altLang="zh-CN" sz="2800">
                <a:latin typeface="Times New Roman" pitchFamily="18" charset="0"/>
                <a:ea typeface="黑体" pitchFamily="49" charset="-122"/>
                <a:sym typeface="Symbol" pitchFamily="18" charset="2"/>
              </a:rPr>
              <a:t>m</a:t>
            </a:r>
            <a:r>
              <a:rPr lang="en-US" altLang="zh-CN" sz="2800" baseline="30000">
                <a:latin typeface="Times New Roman" pitchFamily="18" charset="0"/>
                <a:ea typeface="黑体" pitchFamily="49" charset="-122"/>
                <a:sym typeface="Symbol" pitchFamily="18" charset="2"/>
              </a:rPr>
              <a:t>-3</a:t>
            </a:r>
            <a:r>
              <a:rPr lang="en-US" altLang="zh-CN" sz="2800">
                <a:latin typeface="Times New Roman" pitchFamily="18" charset="0"/>
                <a:ea typeface="黑体" pitchFamily="49" charset="-122"/>
                <a:sym typeface="Symbol" pitchFamily="18" charset="2"/>
              </a:rPr>
              <a:t> </a:t>
            </a:r>
            <a:r>
              <a:rPr lang="en-US" altLang="zh-CN" sz="2800">
                <a:latin typeface="Times New Roman" pitchFamily="18" charset="0"/>
                <a:ea typeface="黑体" pitchFamily="49" charset="-122"/>
                <a:cs typeface="Times New Roman" pitchFamily="18" charset="0"/>
                <a:sym typeface="Symbol" pitchFamily="18" charset="2"/>
              </a:rPr>
              <a:t>· s</a:t>
            </a:r>
            <a:r>
              <a:rPr lang="en-US" altLang="zh-CN" sz="2800" baseline="30000">
                <a:latin typeface="Times New Roman" pitchFamily="18" charset="0"/>
                <a:ea typeface="黑体" pitchFamily="49" charset="-122"/>
                <a:cs typeface="Times New Roman" pitchFamily="18" charset="0"/>
                <a:sym typeface="Symbol" pitchFamily="18" charset="2"/>
              </a:rPr>
              <a:t>-1</a:t>
            </a:r>
            <a:endParaRPr lang="en-US" altLang="zh-CN" sz="2800">
              <a:latin typeface="Times New Roman" pitchFamily="18" charset="0"/>
              <a:ea typeface="黑体" pitchFamily="49" charset="-122"/>
              <a:cs typeface="Times New Roman" pitchFamily="18" charset="0"/>
              <a:sym typeface="Symbol" pitchFamily="18" charset="2"/>
            </a:endParaRPr>
          </a:p>
        </p:txBody>
      </p:sp>
      <p:sp>
        <p:nvSpPr>
          <p:cNvPr id="596999" name="Text Box 7"/>
          <p:cNvSpPr txBox="1">
            <a:spLocks noChangeArrowheads="1"/>
          </p:cNvSpPr>
          <p:nvPr/>
        </p:nvSpPr>
        <p:spPr bwMode="auto">
          <a:xfrm>
            <a:off x="927100" y="4078288"/>
            <a:ext cx="551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solidFill>
                  <a:schemeClr val="tx2"/>
                </a:solidFill>
                <a:latin typeface="Times New Roman" pitchFamily="18" charset="0"/>
                <a:ea typeface="黑体" pitchFamily="49" charset="-122"/>
              </a:rPr>
              <a:t>q</a:t>
            </a:r>
            <a:r>
              <a:rPr lang="en-US" altLang="zh-CN" sz="2800" dirty="0">
                <a:latin typeface="Times New Roman" pitchFamily="18" charset="0"/>
                <a:ea typeface="黑体" pitchFamily="49" charset="-122"/>
                <a:sym typeface="Symbol" pitchFamily="18" charset="2"/>
              </a:rPr>
              <a:t> </a:t>
            </a:r>
            <a:r>
              <a:rPr kumimoji="1" lang="en-US" altLang="zh-CN" sz="2800" i="1" dirty="0">
                <a:latin typeface="Times New Roman" pitchFamily="18" charset="0"/>
                <a:ea typeface="黑体" pitchFamily="49" charset="-122"/>
                <a:sym typeface="Symbol" pitchFamily="18" charset="2"/>
              </a:rPr>
              <a:t>  </a:t>
            </a:r>
            <a:r>
              <a:rPr kumimoji="1" lang="en-US" altLang="zh-CN" sz="2800" baseline="-25000" dirty="0">
                <a:latin typeface="Times New Roman" pitchFamily="18" charset="0"/>
                <a:ea typeface="黑体" pitchFamily="49" charset="-122"/>
                <a:sym typeface="Symbol" pitchFamily="18" charset="2"/>
              </a:rPr>
              <a:t>c</a:t>
            </a:r>
            <a:r>
              <a:rPr lang="zh-CN" altLang="en-US" sz="2800" dirty="0">
                <a:latin typeface="Times New Roman" pitchFamily="18" charset="0"/>
                <a:ea typeface="黑体" pitchFamily="49" charset="-122"/>
                <a:sym typeface="Symbol" pitchFamily="18" charset="2"/>
              </a:rPr>
              <a:t>的有效</a:t>
            </a:r>
            <a:r>
              <a:rPr lang="en-US" altLang="zh-CN" sz="2800" dirty="0">
                <a:latin typeface="Times New Roman" pitchFamily="18" charset="0"/>
                <a:ea typeface="黑体" pitchFamily="49" charset="-122"/>
                <a:sym typeface="Symbol" pitchFamily="18" charset="2"/>
              </a:rPr>
              <a:t>(</a:t>
            </a:r>
            <a:r>
              <a:rPr lang="zh-CN" altLang="en-US" sz="2800" dirty="0">
                <a:latin typeface="Times New Roman" pitchFamily="18" charset="0"/>
                <a:ea typeface="黑体" pitchFamily="49" charset="-122"/>
                <a:sym typeface="Symbol" pitchFamily="18" charset="2"/>
              </a:rPr>
              <a:t>活化</a:t>
            </a:r>
            <a:r>
              <a:rPr lang="en-US" altLang="zh-CN" sz="2800" dirty="0">
                <a:latin typeface="Times New Roman" pitchFamily="18" charset="0"/>
                <a:ea typeface="黑体" pitchFamily="49" charset="-122"/>
                <a:sym typeface="Symbol" pitchFamily="18" charset="2"/>
              </a:rPr>
              <a:t>)</a:t>
            </a:r>
            <a:r>
              <a:rPr lang="zh-CN" altLang="en-US" sz="2800" dirty="0">
                <a:latin typeface="Times New Roman" pitchFamily="18" charset="0"/>
                <a:ea typeface="黑体" pitchFamily="49" charset="-122"/>
                <a:sym typeface="Symbol" pitchFamily="18" charset="2"/>
              </a:rPr>
              <a:t>碰撞分数</a:t>
            </a:r>
          </a:p>
        </p:txBody>
      </p:sp>
    </p:spTree>
    <p:extLst>
      <p:ext uri="{BB962C8B-B14F-4D97-AF65-F5344CB8AC3E}">
        <p14:creationId xmlns:p14="http://schemas.microsoft.com/office/powerpoint/2010/main" val="2673577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6997"/>
                                        </p:tgtEl>
                                        <p:attrNameLst>
                                          <p:attrName>style.visibility</p:attrName>
                                        </p:attrNameLst>
                                      </p:cBhvr>
                                      <p:to>
                                        <p:strVal val="visible"/>
                                      </p:to>
                                    </p:set>
                                    <p:animEffect transition="in" filter="wipe(left)">
                                      <p:cBhvr>
                                        <p:cTn id="7" dur="500"/>
                                        <p:tgtEl>
                                          <p:spTgt spid="596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6998"/>
                                        </p:tgtEl>
                                        <p:attrNameLst>
                                          <p:attrName>style.visibility</p:attrName>
                                        </p:attrNameLst>
                                      </p:cBhvr>
                                      <p:to>
                                        <p:strVal val="visible"/>
                                      </p:to>
                                    </p:set>
                                    <p:animEffect transition="in" filter="wipe(left)">
                                      <p:cBhvr>
                                        <p:cTn id="12" dur="500"/>
                                        <p:tgtEl>
                                          <p:spTgt spid="5969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6999"/>
                                        </p:tgtEl>
                                        <p:attrNameLst>
                                          <p:attrName>style.visibility</p:attrName>
                                        </p:attrNameLst>
                                      </p:cBhvr>
                                      <p:to>
                                        <p:strVal val="visible"/>
                                      </p:to>
                                    </p:set>
                                    <p:animEffect transition="in" filter="wipe(left)">
                                      <p:cBhvr>
                                        <p:cTn id="17" dur="500"/>
                                        <p:tgtEl>
                                          <p:spTgt spid="596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7" grpId="0" animBg="1"/>
      <p:bldP spid="596998" grpId="0"/>
      <p:bldP spid="59699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8" descr="碰撞次数"/>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15850"/>
            <a:ext cx="6735762"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9"/>
          <p:cNvGrpSpPr>
            <a:grpSpLocks/>
          </p:cNvGrpSpPr>
          <p:nvPr/>
        </p:nvGrpSpPr>
        <p:grpSpPr bwMode="auto">
          <a:xfrm>
            <a:off x="4064061" y="4632884"/>
            <a:ext cx="2819400" cy="2209800"/>
            <a:chOff x="667" y="1208"/>
            <a:chExt cx="1776" cy="1392"/>
          </a:xfrm>
        </p:grpSpPr>
        <p:sp>
          <p:nvSpPr>
            <p:cNvPr id="45060" name="Oval 20"/>
            <p:cNvSpPr>
              <a:spLocks noChangeArrowheads="1"/>
            </p:cNvSpPr>
            <p:nvPr/>
          </p:nvSpPr>
          <p:spPr bwMode="auto">
            <a:xfrm>
              <a:off x="1003" y="1512"/>
              <a:ext cx="768" cy="810"/>
            </a:xfrm>
            <a:prstGeom prst="ellipse">
              <a:avLst/>
            </a:prstGeom>
            <a:noFill/>
            <a:ln w="28575" cap="sq">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tIns="0" bIns="0"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45061" name="Oval 21"/>
            <p:cNvSpPr>
              <a:spLocks noChangeArrowheads="1"/>
            </p:cNvSpPr>
            <p:nvPr/>
          </p:nvSpPr>
          <p:spPr bwMode="auto">
            <a:xfrm>
              <a:off x="1771" y="1562"/>
              <a:ext cx="624" cy="658"/>
            </a:xfrm>
            <a:prstGeom prst="ellipse">
              <a:avLst/>
            </a:prstGeom>
            <a:noFill/>
            <a:ln w="28575" cap="sq">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tIns="0" bIns="0"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cxnSp>
          <p:nvCxnSpPr>
            <p:cNvPr id="45062" name="AutoShape 22"/>
            <p:cNvCxnSpPr>
              <a:cxnSpLocks noChangeShapeType="1"/>
              <a:stCxn id="45060" idx="1"/>
            </p:cNvCxnSpPr>
            <p:nvPr/>
          </p:nvCxnSpPr>
          <p:spPr bwMode="auto">
            <a:xfrm>
              <a:off x="1115" y="1622"/>
              <a:ext cx="1" cy="1"/>
            </a:xfrm>
            <a:prstGeom prst="straightConnector1">
              <a:avLst/>
            </a:prstGeom>
            <a:noFill/>
            <a:ln w="12700" cap="sq">
              <a:solidFill>
                <a:schemeClr val="tx1"/>
              </a:solidFill>
              <a:round/>
              <a:headEnd/>
              <a:tailEnd/>
            </a:ln>
            <a:extLst>
              <a:ext uri="{909E8E84-426E-40DD-AFC4-6F175D3DCCD1}">
                <a14:hiddenFill xmlns:a14="http://schemas.microsoft.com/office/drawing/2010/main">
                  <a:noFill/>
                </a14:hiddenFill>
              </a:ext>
            </a:extLst>
          </p:spPr>
        </p:cxnSp>
        <p:sp>
          <p:nvSpPr>
            <p:cNvPr id="45063" name="Line 23"/>
            <p:cNvSpPr>
              <a:spLocks noChangeShapeType="1"/>
            </p:cNvSpPr>
            <p:nvPr/>
          </p:nvSpPr>
          <p:spPr bwMode="auto">
            <a:xfrm>
              <a:off x="1387" y="1917"/>
              <a:ext cx="696" cy="0"/>
            </a:xfrm>
            <a:prstGeom prst="line">
              <a:avLst/>
            </a:prstGeom>
            <a:noFill/>
            <a:ln w="28575" cap="sq">
              <a:solidFill>
                <a:schemeClr val="tx2"/>
              </a:solidFill>
              <a:round/>
              <a:headEnd type="oval" w="med" len="med"/>
              <a:tailEnd type="oval" w="med" len="med"/>
            </a:ln>
            <a:extLst>
              <a:ext uri="{909E8E84-426E-40DD-AFC4-6F175D3DCCD1}">
                <a14:hiddenFill xmlns:a14="http://schemas.microsoft.com/office/drawing/2010/main">
                  <a:noFill/>
                </a14:hiddenFill>
              </a:ext>
            </a:extLst>
          </p:spPr>
          <p:txBody>
            <a:bodyPr wrap="none" tIns="0" bIns="0" anchor="ctr"/>
            <a:lstStyle/>
            <a:p>
              <a:endParaRPr lang="zh-CN" altLang="en-US"/>
            </a:p>
          </p:txBody>
        </p:sp>
        <p:sp>
          <p:nvSpPr>
            <p:cNvPr id="45064" name="Oval 24"/>
            <p:cNvSpPr>
              <a:spLocks noChangeArrowheads="1"/>
            </p:cNvSpPr>
            <p:nvPr/>
          </p:nvSpPr>
          <p:spPr bwMode="auto">
            <a:xfrm>
              <a:off x="667" y="1208"/>
              <a:ext cx="1416" cy="1392"/>
            </a:xfrm>
            <a:prstGeom prst="ellipse">
              <a:avLst/>
            </a:prstGeom>
            <a:noFill/>
            <a:ln w="381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tIns="0" bIns="0"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eaLnBrk="0" hangingPunct="0">
                <a:spcBef>
                  <a:spcPct val="0"/>
                </a:spcBef>
                <a:buClrTx/>
                <a:buSzTx/>
                <a:buFontTx/>
                <a:buNone/>
              </a:pPr>
              <a:endParaRPr lang="zh-CN" altLang="zh-CN" sz="2800" b="0">
                <a:solidFill>
                  <a:schemeClr val="tx2"/>
                </a:solidFill>
                <a:latin typeface="Arial" pitchFamily="34" charset="0"/>
                <a:ea typeface="黑体" pitchFamily="49" charset="-122"/>
              </a:endParaRPr>
            </a:p>
          </p:txBody>
        </p:sp>
        <p:sp>
          <p:nvSpPr>
            <p:cNvPr id="45065" name="Text Box 25"/>
            <p:cNvSpPr txBox="1">
              <a:spLocks noChangeArrowheads="1"/>
            </p:cNvSpPr>
            <p:nvPr/>
          </p:nvSpPr>
          <p:spPr bwMode="auto">
            <a:xfrm>
              <a:off x="1243" y="1917"/>
              <a:ext cx="3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0"/>
                </a:spcBef>
                <a:buClrTx/>
                <a:buSzTx/>
                <a:buFontTx/>
                <a:buNone/>
              </a:pPr>
              <a:r>
                <a:rPr lang="en-US" altLang="zh-CN" sz="2800" b="0" dirty="0">
                  <a:solidFill>
                    <a:schemeClr val="tx2"/>
                  </a:solidFill>
                  <a:latin typeface="Arial" pitchFamily="34" charset="0"/>
                  <a:ea typeface="黑体" pitchFamily="49" charset="-122"/>
                </a:rPr>
                <a:t>A</a:t>
              </a:r>
            </a:p>
          </p:txBody>
        </p:sp>
        <p:sp>
          <p:nvSpPr>
            <p:cNvPr id="45066" name="Text Box 26"/>
            <p:cNvSpPr txBox="1">
              <a:spLocks noChangeArrowheads="1"/>
            </p:cNvSpPr>
            <p:nvPr/>
          </p:nvSpPr>
          <p:spPr bwMode="auto">
            <a:xfrm>
              <a:off x="2059" y="1886"/>
              <a:ext cx="3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tIns="0" bIns="0">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0"/>
                </a:spcBef>
                <a:buClrTx/>
                <a:buSzTx/>
                <a:buFontTx/>
                <a:buNone/>
              </a:pPr>
              <a:r>
                <a:rPr lang="en-US" altLang="zh-CN" sz="2800" b="0">
                  <a:solidFill>
                    <a:schemeClr val="tx2"/>
                  </a:solidFill>
                  <a:latin typeface="Arial" pitchFamily="34" charset="0"/>
                  <a:ea typeface="黑体" pitchFamily="49" charset="-122"/>
                </a:rPr>
                <a:t>B</a:t>
              </a:r>
            </a:p>
          </p:txBody>
        </p:sp>
        <p:sp>
          <p:nvSpPr>
            <p:cNvPr id="45067" name="Text Box 27"/>
            <p:cNvSpPr txBox="1">
              <a:spLocks noChangeArrowheads="1"/>
            </p:cNvSpPr>
            <p:nvPr/>
          </p:nvSpPr>
          <p:spPr bwMode="auto">
            <a:xfrm>
              <a:off x="1417" y="1627"/>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err="1">
                  <a:solidFill>
                    <a:schemeClr val="tx2"/>
                  </a:solidFill>
                  <a:latin typeface="Times New Roman" pitchFamily="18" charset="0"/>
                  <a:ea typeface="黑体" pitchFamily="49" charset="-122"/>
                </a:rPr>
                <a:t>r</a:t>
              </a:r>
              <a:r>
                <a:rPr lang="en-US" altLang="zh-CN" sz="2800" baseline="-25000" dirty="0" err="1">
                  <a:solidFill>
                    <a:schemeClr val="tx2"/>
                  </a:solidFill>
                  <a:latin typeface="Times New Roman" pitchFamily="18" charset="0"/>
                  <a:ea typeface="黑体" pitchFamily="49" charset="-122"/>
                </a:rPr>
                <a:t>A</a:t>
              </a:r>
              <a:endParaRPr lang="en-US" altLang="zh-CN" sz="2800" dirty="0">
                <a:solidFill>
                  <a:schemeClr val="tx2"/>
                </a:solidFill>
                <a:latin typeface="Times New Roman" pitchFamily="18" charset="0"/>
                <a:ea typeface="黑体" pitchFamily="49" charset="-122"/>
              </a:endParaRPr>
            </a:p>
          </p:txBody>
        </p:sp>
      </p:grpSp>
    </p:spTree>
    <p:extLst>
      <p:ext uri="{BB962C8B-B14F-4D97-AF65-F5344CB8AC3E}">
        <p14:creationId xmlns:p14="http://schemas.microsoft.com/office/powerpoint/2010/main" val="2752010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419100" y="222250"/>
            <a:ext cx="68171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solidFill>
                  <a:schemeClr val="tx2"/>
                </a:solidFill>
                <a:latin typeface="Times New Roman" pitchFamily="18" charset="0"/>
                <a:ea typeface="黑体" pitchFamily="49" charset="-122"/>
              </a:rPr>
              <a:t>1</a:t>
            </a:r>
            <a:r>
              <a:rPr lang="zh-CN" altLang="en-US" sz="2800" dirty="0">
                <a:solidFill>
                  <a:schemeClr val="tx2"/>
                </a:solidFill>
                <a:latin typeface="Times New Roman" pitchFamily="18" charset="0"/>
                <a:ea typeface="黑体" pitchFamily="49" charset="-122"/>
              </a:rPr>
              <a:t>、</a:t>
            </a:r>
            <a:r>
              <a:rPr lang="zh-CN" altLang="en-US" sz="2800" dirty="0">
                <a:solidFill>
                  <a:schemeClr val="tx2"/>
                </a:solidFill>
                <a:latin typeface="Times New Roman" pitchFamily="18" charset="0"/>
                <a:ea typeface="黑体" pitchFamily="49" charset="-122"/>
                <a:sym typeface="Symbol" pitchFamily="18" charset="2"/>
              </a:rPr>
              <a:t>碰撞次数</a:t>
            </a:r>
            <a:r>
              <a:rPr lang="en-US" altLang="zh-CN" sz="2800" dirty="0">
                <a:solidFill>
                  <a:schemeClr val="tx2"/>
                </a:solidFill>
                <a:latin typeface="Times New Roman" pitchFamily="18" charset="0"/>
                <a:ea typeface="黑体" pitchFamily="49" charset="-122"/>
                <a:sym typeface="Symbol" pitchFamily="18" charset="2"/>
              </a:rPr>
              <a:t>(</a:t>
            </a:r>
            <a:r>
              <a:rPr lang="zh-CN" altLang="en-US" sz="2800" dirty="0">
                <a:solidFill>
                  <a:schemeClr val="tx2"/>
                </a:solidFill>
                <a:latin typeface="Times New Roman" pitchFamily="18" charset="0"/>
                <a:ea typeface="黑体" pitchFamily="49" charset="-122"/>
                <a:sym typeface="Symbol" pitchFamily="18" charset="2"/>
              </a:rPr>
              <a:t>碰撞频率</a:t>
            </a:r>
            <a:r>
              <a:rPr lang="en-US" altLang="zh-CN" sz="2800" dirty="0">
                <a:solidFill>
                  <a:schemeClr val="tx2"/>
                </a:solidFill>
                <a:latin typeface="Times New Roman" pitchFamily="18" charset="0"/>
                <a:ea typeface="黑体" pitchFamily="49" charset="-122"/>
                <a:sym typeface="Symbol" pitchFamily="18" charset="2"/>
              </a:rPr>
              <a:t>) </a:t>
            </a:r>
            <a:r>
              <a:rPr lang="en-US" altLang="zh-CN" sz="2800" dirty="0">
                <a:solidFill>
                  <a:srgbClr val="FF0000"/>
                </a:solidFill>
                <a:latin typeface="Times New Roman" pitchFamily="18" charset="0"/>
                <a:ea typeface="黑体" pitchFamily="49" charset="-122"/>
                <a:sym typeface="Symbol" pitchFamily="18" charset="2"/>
              </a:rPr>
              <a:t> </a:t>
            </a:r>
            <a:r>
              <a:rPr lang="en-US" altLang="zh-CN" sz="2800" dirty="0" smtClean="0">
                <a:solidFill>
                  <a:srgbClr val="FF0000"/>
                </a:solidFill>
                <a:latin typeface="Times New Roman" pitchFamily="18" charset="0"/>
                <a:ea typeface="黑体" pitchFamily="49" charset="-122"/>
              </a:rPr>
              <a:t>Z</a:t>
            </a:r>
            <a:r>
              <a:rPr lang="en-US" altLang="zh-CN" sz="2800" baseline="-25000" dirty="0" smtClean="0">
                <a:solidFill>
                  <a:srgbClr val="FF0000"/>
                </a:solidFill>
                <a:latin typeface="Times New Roman" pitchFamily="18" charset="0"/>
                <a:ea typeface="黑体" pitchFamily="49" charset="-122"/>
              </a:rPr>
              <a:t>AB</a:t>
            </a:r>
            <a:endParaRPr lang="en-US" altLang="zh-CN" sz="2800" baseline="-25000" dirty="0">
              <a:solidFill>
                <a:srgbClr val="FF0000"/>
              </a:solidFill>
              <a:latin typeface="Times New Roman" pitchFamily="18" charset="0"/>
              <a:ea typeface="黑体" pitchFamily="49" charset="-122"/>
            </a:endParaRPr>
          </a:p>
        </p:txBody>
      </p:sp>
      <p:graphicFrame>
        <p:nvGraphicFramePr>
          <p:cNvPr id="599046" name="Object 6"/>
          <p:cNvGraphicFramePr>
            <a:graphicFrameLocks noChangeAspect="1"/>
          </p:cNvGraphicFramePr>
          <p:nvPr>
            <p:extLst>
              <p:ext uri="{D42A27DB-BD31-4B8C-83A1-F6EECF244321}">
                <p14:modId xmlns:p14="http://schemas.microsoft.com/office/powerpoint/2010/main" val="2119907971"/>
              </p:ext>
            </p:extLst>
          </p:nvPr>
        </p:nvGraphicFramePr>
        <p:xfrm>
          <a:off x="1571625" y="842963"/>
          <a:ext cx="5378450" cy="722312"/>
        </p:xfrm>
        <a:graphic>
          <a:graphicData uri="http://schemas.openxmlformats.org/presentationml/2006/ole">
            <mc:AlternateContent xmlns:mc="http://schemas.openxmlformats.org/markup-compatibility/2006">
              <mc:Choice xmlns:v="urn:schemas-microsoft-com:vml" Requires="v">
                <p:oleObj spid="_x0000_s19221" name="公式" r:id="rId3" imgW="1701800" imgH="228600" progId="Equation.3">
                  <p:embed/>
                </p:oleObj>
              </mc:Choice>
              <mc:Fallback>
                <p:oleObj name="公式" r:id="rId3" imgW="1701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842963"/>
                        <a:ext cx="5378450" cy="722312"/>
                      </a:xfrm>
                      <a:prstGeom prst="rect">
                        <a:avLst/>
                      </a:prstGeom>
                      <a:solidFill>
                        <a:schemeClr val="bg2"/>
                      </a:solidFill>
                      <a:ln>
                        <a:noFill/>
                      </a:ln>
                      <a:effectLst/>
                      <a:extLst/>
                    </p:spPr>
                  </p:pic>
                </p:oleObj>
              </mc:Fallback>
            </mc:AlternateContent>
          </a:graphicData>
        </a:graphic>
      </p:graphicFrame>
      <p:grpSp>
        <p:nvGrpSpPr>
          <p:cNvPr id="2" name="Group 17"/>
          <p:cNvGrpSpPr>
            <a:grpSpLocks/>
          </p:cNvGrpSpPr>
          <p:nvPr/>
        </p:nvGrpSpPr>
        <p:grpSpPr bwMode="auto">
          <a:xfrm>
            <a:off x="2940050" y="839788"/>
            <a:ext cx="2114550" cy="1200150"/>
            <a:chOff x="1852" y="529"/>
            <a:chExt cx="1332" cy="756"/>
          </a:xfrm>
        </p:grpSpPr>
        <p:sp>
          <p:nvSpPr>
            <p:cNvPr id="46093" name="Rectangle 7"/>
            <p:cNvSpPr>
              <a:spLocks noChangeArrowheads="1"/>
            </p:cNvSpPr>
            <p:nvPr/>
          </p:nvSpPr>
          <p:spPr bwMode="auto">
            <a:xfrm>
              <a:off x="1852" y="529"/>
              <a:ext cx="1332" cy="459"/>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46094" name="AutoShape 8"/>
            <p:cNvSpPr>
              <a:spLocks noChangeArrowheads="1"/>
            </p:cNvSpPr>
            <p:nvPr/>
          </p:nvSpPr>
          <p:spPr bwMode="auto">
            <a:xfrm>
              <a:off x="2366" y="989"/>
              <a:ext cx="257" cy="296"/>
            </a:xfrm>
            <a:prstGeom prst="downArrow">
              <a:avLst>
                <a:gd name="adj1" fmla="val 50194"/>
                <a:gd name="adj2" fmla="val 31519"/>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grpSp>
      <p:sp>
        <p:nvSpPr>
          <p:cNvPr id="599049" name="Text Box 9"/>
          <p:cNvSpPr txBox="1">
            <a:spLocks noChangeArrowheads="1"/>
          </p:cNvSpPr>
          <p:nvPr/>
        </p:nvSpPr>
        <p:spPr bwMode="auto">
          <a:xfrm>
            <a:off x="2792413" y="1941513"/>
            <a:ext cx="2395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碰撞截面面积</a:t>
            </a:r>
          </a:p>
        </p:txBody>
      </p:sp>
      <p:sp>
        <p:nvSpPr>
          <p:cNvPr id="599050" name="Text Box 10"/>
          <p:cNvSpPr txBox="1">
            <a:spLocks noChangeArrowheads="1"/>
          </p:cNvSpPr>
          <p:nvPr/>
        </p:nvSpPr>
        <p:spPr bwMode="auto">
          <a:xfrm>
            <a:off x="453168" y="3704153"/>
            <a:ext cx="82809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400" dirty="0" err="1">
                <a:latin typeface="Times New Roman" pitchFamily="18" charset="0"/>
                <a:ea typeface="黑体" pitchFamily="49" charset="-122"/>
              </a:rPr>
              <a:t>u</a:t>
            </a:r>
            <a:r>
              <a:rPr lang="en-US" altLang="zh-CN" sz="2400" baseline="-25000" dirty="0" err="1">
                <a:latin typeface="Times New Roman" pitchFamily="18" charset="0"/>
                <a:ea typeface="黑体" pitchFamily="49" charset="-122"/>
              </a:rPr>
              <a:t>AB</a:t>
            </a:r>
            <a:r>
              <a:rPr lang="en-US" altLang="zh-CN" sz="2400" dirty="0">
                <a:latin typeface="Times New Roman" pitchFamily="18" charset="0"/>
                <a:ea typeface="黑体" pitchFamily="49" charset="-122"/>
                <a:sym typeface="Symbol" pitchFamily="18" charset="2"/>
              </a:rPr>
              <a:t></a:t>
            </a:r>
            <a:r>
              <a:rPr lang="zh-CN" altLang="en-US" sz="2400" dirty="0">
                <a:latin typeface="Times New Roman" pitchFamily="18" charset="0"/>
                <a:ea typeface="黑体" pitchFamily="49" charset="-122"/>
                <a:sym typeface="Symbol" pitchFamily="18" charset="2"/>
              </a:rPr>
              <a:t>气体分子</a:t>
            </a:r>
            <a:r>
              <a:rPr lang="en-US" altLang="zh-CN" sz="2400" dirty="0">
                <a:latin typeface="Times New Roman" pitchFamily="18" charset="0"/>
                <a:ea typeface="黑体" pitchFamily="49" charset="-122"/>
                <a:sym typeface="Symbol" pitchFamily="18" charset="2"/>
              </a:rPr>
              <a:t>A</a:t>
            </a:r>
            <a:r>
              <a:rPr lang="zh-CN" altLang="en-US" sz="2400" dirty="0">
                <a:latin typeface="Times New Roman" pitchFamily="18" charset="0"/>
                <a:ea typeface="黑体" pitchFamily="49" charset="-122"/>
                <a:sym typeface="Symbol" pitchFamily="18" charset="2"/>
              </a:rPr>
              <a:t>与</a:t>
            </a:r>
            <a:r>
              <a:rPr lang="en-US" altLang="zh-CN" sz="2400" dirty="0">
                <a:latin typeface="Times New Roman" pitchFamily="18" charset="0"/>
                <a:ea typeface="黑体" pitchFamily="49" charset="-122"/>
                <a:sym typeface="Symbol" pitchFamily="18" charset="2"/>
              </a:rPr>
              <a:t>B</a:t>
            </a:r>
            <a:r>
              <a:rPr lang="zh-CN" altLang="en-US" sz="2400" dirty="0">
                <a:latin typeface="Times New Roman" pitchFamily="18" charset="0"/>
                <a:ea typeface="黑体" pitchFamily="49" charset="-122"/>
                <a:sym typeface="Symbol" pitchFamily="18" charset="2"/>
              </a:rPr>
              <a:t>的平均相对</a:t>
            </a:r>
            <a:r>
              <a:rPr lang="zh-CN" altLang="en-US" sz="2400" dirty="0" smtClean="0">
                <a:latin typeface="Times New Roman" pitchFamily="18" charset="0"/>
                <a:ea typeface="黑体" pitchFamily="49" charset="-122"/>
                <a:sym typeface="Symbol" pitchFamily="18" charset="2"/>
              </a:rPr>
              <a:t>速率，其计算公式由分子运动论得。</a:t>
            </a:r>
            <a:endParaRPr lang="zh-CN" altLang="en-US" sz="2400" dirty="0">
              <a:latin typeface="Times New Roman" pitchFamily="18" charset="0"/>
              <a:ea typeface="黑体" pitchFamily="49" charset="-122"/>
              <a:sym typeface="Symbol" pitchFamily="18" charset="2"/>
            </a:endParaRPr>
          </a:p>
        </p:txBody>
      </p:sp>
      <p:graphicFrame>
        <p:nvGraphicFramePr>
          <p:cNvPr id="599051" name="Object 11"/>
          <p:cNvGraphicFramePr>
            <a:graphicFrameLocks noChangeAspect="1"/>
          </p:cNvGraphicFramePr>
          <p:nvPr>
            <p:extLst>
              <p:ext uri="{D42A27DB-BD31-4B8C-83A1-F6EECF244321}">
                <p14:modId xmlns:p14="http://schemas.microsoft.com/office/powerpoint/2010/main" val="3125863076"/>
              </p:ext>
            </p:extLst>
          </p:nvPr>
        </p:nvGraphicFramePr>
        <p:xfrm>
          <a:off x="413903" y="2444018"/>
          <a:ext cx="2120900" cy="996950"/>
        </p:xfrm>
        <a:graphic>
          <a:graphicData uri="http://schemas.openxmlformats.org/presentationml/2006/ole">
            <mc:AlternateContent xmlns:mc="http://schemas.openxmlformats.org/markup-compatibility/2006">
              <mc:Choice xmlns:v="urn:schemas-microsoft-com:vml" Requires="v">
                <p:oleObj spid="_x0000_s19222" name="公式" r:id="rId5" imgW="1054100" imgH="495300" progId="Equation.3">
                  <p:embed/>
                </p:oleObj>
              </mc:Choice>
              <mc:Fallback>
                <p:oleObj name="公式" r:id="rId5" imgW="1054100" imgH="495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03" y="2444018"/>
                        <a:ext cx="2120900" cy="996950"/>
                      </a:xfrm>
                      <a:prstGeom prst="rect">
                        <a:avLst/>
                      </a:prstGeom>
                      <a:gradFill rotWithShape="1">
                        <a:gsLst>
                          <a:gs pos="0">
                            <a:srgbClr val="2F7676"/>
                          </a:gs>
                          <a:gs pos="50000">
                            <a:schemeClr val="hlink"/>
                          </a:gs>
                          <a:gs pos="100000">
                            <a:srgbClr val="2F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9052" name="Object 12"/>
          <p:cNvGraphicFramePr>
            <a:graphicFrameLocks noChangeAspect="1"/>
          </p:cNvGraphicFramePr>
          <p:nvPr>
            <p:extLst>
              <p:ext uri="{D42A27DB-BD31-4B8C-83A1-F6EECF244321}">
                <p14:modId xmlns:p14="http://schemas.microsoft.com/office/powerpoint/2010/main" val="2845147263"/>
              </p:ext>
            </p:extLst>
          </p:nvPr>
        </p:nvGraphicFramePr>
        <p:xfrm>
          <a:off x="2763709" y="2435225"/>
          <a:ext cx="2016125" cy="993775"/>
        </p:xfrm>
        <a:graphic>
          <a:graphicData uri="http://schemas.openxmlformats.org/presentationml/2006/ole">
            <mc:AlternateContent xmlns:mc="http://schemas.openxmlformats.org/markup-compatibility/2006">
              <mc:Choice xmlns:v="urn:schemas-microsoft-com:vml" Requires="v">
                <p:oleObj spid="_x0000_s19223" name="公式" r:id="rId7" imgW="876300" imgH="431800" progId="Equation.3">
                  <p:embed/>
                </p:oleObj>
              </mc:Choice>
              <mc:Fallback>
                <p:oleObj name="公式" r:id="rId7" imgW="8763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3709" y="2435225"/>
                        <a:ext cx="2016125" cy="993775"/>
                      </a:xfrm>
                      <a:prstGeom prst="rect">
                        <a:avLst/>
                      </a:prstGeom>
                      <a:gradFill rotWithShape="1">
                        <a:gsLst>
                          <a:gs pos="0">
                            <a:srgbClr val="2F7676"/>
                          </a:gs>
                          <a:gs pos="50000">
                            <a:schemeClr val="hlink"/>
                          </a:gs>
                          <a:gs pos="100000">
                            <a:srgbClr val="2F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9053" name="Text Box 13"/>
          <p:cNvSpPr txBox="1">
            <a:spLocks noChangeArrowheads="1"/>
          </p:cNvSpPr>
          <p:nvPr/>
        </p:nvSpPr>
        <p:spPr bwMode="auto">
          <a:xfrm>
            <a:off x="1940718" y="4119651"/>
            <a:ext cx="62277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400" dirty="0">
                <a:latin typeface="Times New Roman" pitchFamily="18" charset="0"/>
                <a:ea typeface="黑体" pitchFamily="49" charset="-122"/>
              </a:rPr>
              <a:t>C</a:t>
            </a:r>
            <a:r>
              <a:rPr lang="en-US" altLang="zh-CN" sz="2400" baseline="-25000" dirty="0">
                <a:latin typeface="Times New Roman" pitchFamily="18" charset="0"/>
                <a:ea typeface="黑体" pitchFamily="49" charset="-122"/>
              </a:rPr>
              <a:t>A</a:t>
            </a:r>
            <a:r>
              <a:rPr lang="zh-CN" altLang="en-US" sz="2400" dirty="0">
                <a:latin typeface="Times New Roman" pitchFamily="18" charset="0"/>
                <a:ea typeface="黑体" pitchFamily="49" charset="-122"/>
              </a:rPr>
              <a:t>、</a:t>
            </a:r>
            <a:r>
              <a:rPr lang="en-US" altLang="zh-CN" sz="2400" dirty="0">
                <a:latin typeface="Times New Roman" pitchFamily="18" charset="0"/>
                <a:ea typeface="黑体" pitchFamily="49" charset="-122"/>
              </a:rPr>
              <a:t>C</a:t>
            </a:r>
            <a:r>
              <a:rPr lang="en-US" altLang="zh-CN" sz="2400" baseline="-25000" dirty="0">
                <a:latin typeface="Times New Roman" pitchFamily="18" charset="0"/>
                <a:ea typeface="黑体" pitchFamily="49" charset="-122"/>
              </a:rPr>
              <a:t>B</a:t>
            </a:r>
            <a:r>
              <a:rPr lang="en-US" altLang="zh-CN" sz="2400" dirty="0">
                <a:latin typeface="Times New Roman" pitchFamily="18" charset="0"/>
                <a:ea typeface="黑体" pitchFamily="49" charset="-122"/>
                <a:sym typeface="Symbol" pitchFamily="18" charset="2"/>
              </a:rPr>
              <a:t></a:t>
            </a:r>
            <a:r>
              <a:rPr lang="zh-CN" altLang="en-US" sz="2400" dirty="0">
                <a:latin typeface="Times New Roman" pitchFamily="18" charset="0"/>
                <a:ea typeface="黑体" pitchFamily="49" charset="-122"/>
                <a:sym typeface="Symbol" pitchFamily="18" charset="2"/>
              </a:rPr>
              <a:t>气体分子</a:t>
            </a:r>
            <a:r>
              <a:rPr lang="en-US" altLang="zh-CN" sz="2400" dirty="0">
                <a:latin typeface="Times New Roman" pitchFamily="18" charset="0"/>
                <a:ea typeface="黑体" pitchFamily="49" charset="-122"/>
                <a:sym typeface="Symbol" pitchFamily="18" charset="2"/>
              </a:rPr>
              <a:t>A</a:t>
            </a:r>
            <a:r>
              <a:rPr lang="zh-CN" altLang="en-US" sz="2400" dirty="0">
                <a:latin typeface="Times New Roman" pitchFamily="18" charset="0"/>
                <a:ea typeface="黑体" pitchFamily="49" charset="-122"/>
                <a:sym typeface="Symbol" pitchFamily="18" charset="2"/>
              </a:rPr>
              <a:t>与</a:t>
            </a:r>
            <a:r>
              <a:rPr lang="en-US" altLang="zh-CN" sz="2400" dirty="0">
                <a:latin typeface="Times New Roman" pitchFamily="18" charset="0"/>
                <a:ea typeface="黑体" pitchFamily="49" charset="-122"/>
                <a:sym typeface="Symbol" pitchFamily="18" charset="2"/>
              </a:rPr>
              <a:t>B</a:t>
            </a:r>
            <a:r>
              <a:rPr lang="zh-CN" altLang="en-US" sz="2400" dirty="0">
                <a:latin typeface="Times New Roman" pitchFamily="18" charset="0"/>
                <a:ea typeface="黑体" pitchFamily="49" charset="-122"/>
                <a:sym typeface="Symbol" pitchFamily="18" charset="2"/>
              </a:rPr>
              <a:t>的分子浓度</a:t>
            </a:r>
          </a:p>
        </p:txBody>
      </p:sp>
      <p:graphicFrame>
        <p:nvGraphicFramePr>
          <p:cNvPr id="599054" name="Object 14"/>
          <p:cNvGraphicFramePr>
            <a:graphicFrameLocks noChangeAspect="1"/>
          </p:cNvGraphicFramePr>
          <p:nvPr>
            <p:extLst>
              <p:ext uri="{D42A27DB-BD31-4B8C-83A1-F6EECF244321}">
                <p14:modId xmlns:p14="http://schemas.microsoft.com/office/powerpoint/2010/main" val="2783059745"/>
              </p:ext>
            </p:extLst>
          </p:nvPr>
        </p:nvGraphicFramePr>
        <p:xfrm>
          <a:off x="4861449" y="2460625"/>
          <a:ext cx="1755775" cy="817562"/>
        </p:xfrm>
        <a:graphic>
          <a:graphicData uri="http://schemas.openxmlformats.org/presentationml/2006/ole">
            <mc:AlternateContent xmlns:mc="http://schemas.openxmlformats.org/markup-compatibility/2006">
              <mc:Choice xmlns:v="urn:schemas-microsoft-com:vml" Requires="v">
                <p:oleObj spid="_x0000_s19224" name="公式" r:id="rId9" imgW="736600" imgH="342900" progId="Equation.3">
                  <p:embed/>
                </p:oleObj>
              </mc:Choice>
              <mc:Fallback>
                <p:oleObj name="公式" r:id="rId9" imgW="736600" imgH="3429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1449" y="2460625"/>
                        <a:ext cx="1755775" cy="817562"/>
                      </a:xfrm>
                      <a:prstGeom prst="rect">
                        <a:avLst/>
                      </a:prstGeom>
                      <a:gradFill rotWithShape="1">
                        <a:gsLst>
                          <a:gs pos="0">
                            <a:srgbClr val="2F7676"/>
                          </a:gs>
                          <a:gs pos="50000">
                            <a:schemeClr val="hlink"/>
                          </a:gs>
                          <a:gs pos="100000">
                            <a:srgbClr val="2F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9055" name="Object 15"/>
          <p:cNvGraphicFramePr>
            <a:graphicFrameLocks noChangeAspect="1"/>
          </p:cNvGraphicFramePr>
          <p:nvPr>
            <p:extLst>
              <p:ext uri="{D42A27DB-BD31-4B8C-83A1-F6EECF244321}">
                <p14:modId xmlns:p14="http://schemas.microsoft.com/office/powerpoint/2010/main" val="4103474982"/>
              </p:ext>
            </p:extLst>
          </p:nvPr>
        </p:nvGraphicFramePr>
        <p:xfrm>
          <a:off x="6804248" y="2426462"/>
          <a:ext cx="1663700" cy="774700"/>
        </p:xfrm>
        <a:graphic>
          <a:graphicData uri="http://schemas.openxmlformats.org/presentationml/2006/ole">
            <mc:AlternateContent xmlns:mc="http://schemas.openxmlformats.org/markup-compatibility/2006">
              <mc:Choice xmlns:v="urn:schemas-microsoft-com:vml" Requires="v">
                <p:oleObj spid="_x0000_s19225" name="公式" r:id="rId11" imgW="736600" imgH="342900" progId="Equation.3">
                  <p:embed/>
                </p:oleObj>
              </mc:Choice>
              <mc:Fallback>
                <p:oleObj name="公式" r:id="rId11" imgW="736600" imgH="342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4248" y="2426462"/>
                        <a:ext cx="1663700" cy="774700"/>
                      </a:xfrm>
                      <a:prstGeom prst="rect">
                        <a:avLst/>
                      </a:prstGeom>
                      <a:gradFill rotWithShape="1">
                        <a:gsLst>
                          <a:gs pos="0">
                            <a:srgbClr val="2F7676"/>
                          </a:gs>
                          <a:gs pos="50000">
                            <a:schemeClr val="hlink"/>
                          </a:gs>
                          <a:gs pos="100000">
                            <a:srgbClr val="2F7676"/>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9056" name="Object 16"/>
          <p:cNvGraphicFramePr>
            <a:graphicFrameLocks noChangeAspect="1"/>
          </p:cNvGraphicFramePr>
          <p:nvPr>
            <p:extLst>
              <p:ext uri="{D42A27DB-BD31-4B8C-83A1-F6EECF244321}">
                <p14:modId xmlns:p14="http://schemas.microsoft.com/office/powerpoint/2010/main" val="684838702"/>
              </p:ext>
            </p:extLst>
          </p:nvPr>
        </p:nvGraphicFramePr>
        <p:xfrm>
          <a:off x="1229578" y="4725144"/>
          <a:ext cx="4770437" cy="1155700"/>
        </p:xfrm>
        <a:graphic>
          <a:graphicData uri="http://schemas.openxmlformats.org/presentationml/2006/ole">
            <mc:AlternateContent xmlns:mc="http://schemas.openxmlformats.org/markup-compatibility/2006">
              <mc:Choice xmlns:v="urn:schemas-microsoft-com:vml" Requires="v">
                <p:oleObj spid="_x0000_s19226" name="公式" r:id="rId13" imgW="2095500" imgH="508000" progId="Equation.3">
                  <p:embed/>
                </p:oleObj>
              </mc:Choice>
              <mc:Fallback>
                <p:oleObj name="公式" r:id="rId13" imgW="2095500" imgH="5080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9578" y="4725144"/>
                        <a:ext cx="4770437" cy="1155700"/>
                      </a:xfrm>
                      <a:prstGeom prst="rect">
                        <a:avLst/>
                      </a:prstGeom>
                      <a:solidFill>
                        <a:schemeClr val="bg2"/>
                      </a:solidFill>
                      <a:ln>
                        <a:noFill/>
                      </a:ln>
                      <a:effectLst/>
                      <a:extLst/>
                    </p:spPr>
                  </p:pic>
                </p:oleObj>
              </mc:Fallback>
            </mc:AlternateContent>
          </a:graphicData>
        </a:graphic>
      </p:graphicFrame>
    </p:spTree>
    <p:extLst>
      <p:ext uri="{BB962C8B-B14F-4D97-AF65-F5344CB8AC3E}">
        <p14:creationId xmlns:p14="http://schemas.microsoft.com/office/powerpoint/2010/main" val="2425173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9046"/>
                                        </p:tgtEl>
                                        <p:attrNameLst>
                                          <p:attrName>style.visibility</p:attrName>
                                        </p:attrNameLst>
                                      </p:cBhvr>
                                      <p:to>
                                        <p:strVal val="visible"/>
                                      </p:to>
                                    </p:set>
                                    <p:animEffect transition="in" filter="wipe(left)">
                                      <p:cBhvr>
                                        <p:cTn id="7" dur="500"/>
                                        <p:tgtEl>
                                          <p:spTgt spid="5990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99049"/>
                                        </p:tgtEl>
                                        <p:attrNameLst>
                                          <p:attrName>style.visibility</p:attrName>
                                        </p:attrNameLst>
                                      </p:cBhvr>
                                      <p:to>
                                        <p:strVal val="visible"/>
                                      </p:to>
                                    </p:set>
                                    <p:animEffect transition="in" filter="wipe(left)">
                                      <p:cBhvr>
                                        <p:cTn id="15" dur="500"/>
                                        <p:tgtEl>
                                          <p:spTgt spid="5990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99050"/>
                                        </p:tgtEl>
                                        <p:attrNameLst>
                                          <p:attrName>style.visibility</p:attrName>
                                        </p:attrNameLst>
                                      </p:cBhvr>
                                      <p:to>
                                        <p:strVal val="visible"/>
                                      </p:to>
                                    </p:set>
                                    <p:animEffect transition="in" filter="wipe(left)">
                                      <p:cBhvr>
                                        <p:cTn id="20" dur="500"/>
                                        <p:tgtEl>
                                          <p:spTgt spid="5990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99051"/>
                                        </p:tgtEl>
                                        <p:attrNameLst>
                                          <p:attrName>style.visibility</p:attrName>
                                        </p:attrNameLst>
                                      </p:cBhvr>
                                      <p:to>
                                        <p:strVal val="visible"/>
                                      </p:to>
                                    </p:set>
                                    <p:animEffect transition="in" filter="wipe(left)">
                                      <p:cBhvr>
                                        <p:cTn id="25" dur="500"/>
                                        <p:tgtEl>
                                          <p:spTgt spid="599051"/>
                                        </p:tgtEl>
                                      </p:cBhvr>
                                    </p:animEffect>
                                  </p:childTnLst>
                                </p:cTn>
                              </p:par>
                              <p:par>
                                <p:cTn id="26" presetID="22" presetClass="entr" presetSubtype="8" fill="hold" nodeType="withEffect">
                                  <p:stCondLst>
                                    <p:cond delay="0"/>
                                  </p:stCondLst>
                                  <p:childTnLst>
                                    <p:set>
                                      <p:cBhvr>
                                        <p:cTn id="27" dur="1" fill="hold">
                                          <p:stCondLst>
                                            <p:cond delay="0"/>
                                          </p:stCondLst>
                                        </p:cTn>
                                        <p:tgtEl>
                                          <p:spTgt spid="599052"/>
                                        </p:tgtEl>
                                        <p:attrNameLst>
                                          <p:attrName>style.visibility</p:attrName>
                                        </p:attrNameLst>
                                      </p:cBhvr>
                                      <p:to>
                                        <p:strVal val="visible"/>
                                      </p:to>
                                    </p:set>
                                    <p:animEffect transition="in" filter="wipe(left)">
                                      <p:cBhvr>
                                        <p:cTn id="28" dur="500"/>
                                        <p:tgtEl>
                                          <p:spTgt spid="59905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99053"/>
                                        </p:tgtEl>
                                        <p:attrNameLst>
                                          <p:attrName>style.visibility</p:attrName>
                                        </p:attrNameLst>
                                      </p:cBhvr>
                                      <p:to>
                                        <p:strVal val="visible"/>
                                      </p:to>
                                    </p:set>
                                    <p:animEffect transition="in" filter="wipe(left)">
                                      <p:cBhvr>
                                        <p:cTn id="33" dur="500"/>
                                        <p:tgtEl>
                                          <p:spTgt spid="599053"/>
                                        </p:tgtEl>
                                      </p:cBhvr>
                                    </p:animEffect>
                                  </p:childTnLst>
                                </p:cTn>
                              </p:par>
                              <p:par>
                                <p:cTn id="34" presetID="22" presetClass="entr" presetSubtype="8" fill="hold" nodeType="withEffect">
                                  <p:stCondLst>
                                    <p:cond delay="0"/>
                                  </p:stCondLst>
                                  <p:childTnLst>
                                    <p:set>
                                      <p:cBhvr>
                                        <p:cTn id="35" dur="1" fill="hold">
                                          <p:stCondLst>
                                            <p:cond delay="0"/>
                                          </p:stCondLst>
                                        </p:cTn>
                                        <p:tgtEl>
                                          <p:spTgt spid="599054"/>
                                        </p:tgtEl>
                                        <p:attrNameLst>
                                          <p:attrName>style.visibility</p:attrName>
                                        </p:attrNameLst>
                                      </p:cBhvr>
                                      <p:to>
                                        <p:strVal val="visible"/>
                                      </p:to>
                                    </p:set>
                                    <p:animEffect transition="in" filter="wipe(left)">
                                      <p:cBhvr>
                                        <p:cTn id="36" dur="500"/>
                                        <p:tgtEl>
                                          <p:spTgt spid="599054"/>
                                        </p:tgtEl>
                                      </p:cBhvr>
                                    </p:animEffect>
                                  </p:childTnLst>
                                </p:cTn>
                              </p:par>
                              <p:par>
                                <p:cTn id="37" presetID="22" presetClass="entr" presetSubtype="8" fill="hold" nodeType="withEffect">
                                  <p:stCondLst>
                                    <p:cond delay="0"/>
                                  </p:stCondLst>
                                  <p:childTnLst>
                                    <p:set>
                                      <p:cBhvr>
                                        <p:cTn id="38" dur="1" fill="hold">
                                          <p:stCondLst>
                                            <p:cond delay="0"/>
                                          </p:stCondLst>
                                        </p:cTn>
                                        <p:tgtEl>
                                          <p:spTgt spid="599055"/>
                                        </p:tgtEl>
                                        <p:attrNameLst>
                                          <p:attrName>style.visibility</p:attrName>
                                        </p:attrNameLst>
                                      </p:cBhvr>
                                      <p:to>
                                        <p:strVal val="visible"/>
                                      </p:to>
                                    </p:set>
                                    <p:animEffect transition="in" filter="wipe(left)">
                                      <p:cBhvr>
                                        <p:cTn id="39" dur="500"/>
                                        <p:tgtEl>
                                          <p:spTgt spid="59905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599056"/>
                                        </p:tgtEl>
                                        <p:attrNameLst>
                                          <p:attrName>style.visibility</p:attrName>
                                        </p:attrNameLst>
                                      </p:cBhvr>
                                      <p:to>
                                        <p:strVal val="visible"/>
                                      </p:to>
                                    </p:set>
                                    <p:animEffect transition="in" filter="wipe(left)">
                                      <p:cBhvr>
                                        <p:cTn id="44" dur="500"/>
                                        <p:tgtEl>
                                          <p:spTgt spid="599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9" grpId="0"/>
      <p:bldP spid="599050" grpId="0"/>
      <p:bldP spid="5990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ChangeArrowheads="1"/>
          </p:cNvSpPr>
          <p:nvPr/>
        </p:nvSpPr>
        <p:spPr bwMode="auto">
          <a:xfrm>
            <a:off x="336550" y="192088"/>
            <a:ext cx="7499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zh-CN" altLang="en-US">
                <a:solidFill>
                  <a:schemeClr val="tx2"/>
                </a:solidFill>
                <a:latin typeface="Times New Roman" pitchFamily="18" charset="0"/>
                <a:ea typeface="黑体" pitchFamily="49" charset="-122"/>
              </a:rPr>
              <a:t>二、由单链反应的机理推导反应速率方程</a:t>
            </a:r>
          </a:p>
        </p:txBody>
      </p:sp>
      <p:sp>
        <p:nvSpPr>
          <p:cNvPr id="578570" name="Text Box 10"/>
          <p:cNvSpPr txBox="1">
            <a:spLocks noChangeArrowheads="1"/>
          </p:cNvSpPr>
          <p:nvPr/>
        </p:nvSpPr>
        <p:spPr bwMode="auto">
          <a:xfrm>
            <a:off x="2617788" y="1903413"/>
            <a:ext cx="3595687" cy="528637"/>
          </a:xfrm>
          <a:prstGeom prst="rect">
            <a:avLst/>
          </a:prstGeom>
          <a:solidFill>
            <a:schemeClr val="bg2"/>
          </a:solidFill>
          <a:ln w="9525">
            <a:solidFill>
              <a:srgbClr val="FF0000"/>
            </a:solidFill>
            <a:miter lim="800000"/>
            <a:headEnd/>
            <a:tailEnd/>
          </a:ln>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spcBef>
                <a:spcPct val="50000"/>
              </a:spcBef>
            </a:pPr>
            <a:r>
              <a:rPr lang="en-US" altLang="zh-CN">
                <a:solidFill>
                  <a:srgbClr val="000000"/>
                </a:solidFill>
              </a:rPr>
              <a:t>H</a:t>
            </a:r>
            <a:r>
              <a:rPr lang="en-US" altLang="zh-CN" baseline="-25000">
                <a:solidFill>
                  <a:srgbClr val="000000"/>
                </a:solidFill>
              </a:rPr>
              <a:t>2</a:t>
            </a:r>
            <a:r>
              <a:rPr lang="en-US" altLang="zh-CN">
                <a:solidFill>
                  <a:srgbClr val="000000"/>
                </a:solidFill>
              </a:rPr>
              <a:t> + Cl</a:t>
            </a:r>
            <a:r>
              <a:rPr lang="en-US" altLang="zh-CN" baseline="-25000">
                <a:solidFill>
                  <a:srgbClr val="000000"/>
                </a:solidFill>
              </a:rPr>
              <a:t>2</a:t>
            </a:r>
            <a:r>
              <a:rPr lang="en-US" altLang="zh-CN">
                <a:solidFill>
                  <a:srgbClr val="000000"/>
                </a:solidFill>
              </a:rPr>
              <a:t> = 2HCl</a:t>
            </a:r>
          </a:p>
        </p:txBody>
      </p:sp>
      <p:graphicFrame>
        <p:nvGraphicFramePr>
          <p:cNvPr id="578587" name="Object 27"/>
          <p:cNvGraphicFramePr>
            <a:graphicFrameLocks noChangeAspect="1"/>
          </p:cNvGraphicFramePr>
          <p:nvPr/>
        </p:nvGraphicFramePr>
        <p:xfrm>
          <a:off x="2754313" y="5530850"/>
          <a:ext cx="3949700" cy="868363"/>
        </p:xfrm>
        <a:graphic>
          <a:graphicData uri="http://schemas.openxmlformats.org/presentationml/2006/ole">
            <mc:AlternateContent xmlns:mc="http://schemas.openxmlformats.org/markup-compatibility/2006">
              <mc:Choice xmlns:v="urn:schemas-microsoft-com:vml" Requires="v">
                <p:oleObj spid="_x0000_s1144" name="公式" r:id="rId3" imgW="1790700" imgH="393700" progId="Equation.3">
                  <p:embed/>
                </p:oleObj>
              </mc:Choice>
              <mc:Fallback>
                <p:oleObj name="公式" r:id="rId3" imgW="17907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3" y="5530850"/>
                        <a:ext cx="3949700" cy="868363"/>
                      </a:xfrm>
                      <a:prstGeom prst="rect">
                        <a:avLst/>
                      </a:prstGeom>
                      <a:solidFill>
                        <a:schemeClr val="bg2"/>
                      </a:solidFill>
                      <a:ln w="9525">
                        <a:solidFill>
                          <a:srgbClr val="FF0000"/>
                        </a:solidFill>
                        <a:miter lim="800000"/>
                        <a:headEnd/>
                        <a:tailEnd/>
                      </a:ln>
                    </p:spPr>
                  </p:pic>
                </p:oleObj>
              </mc:Fallback>
            </mc:AlternateContent>
          </a:graphicData>
        </a:graphic>
      </p:graphicFrame>
      <p:grpSp>
        <p:nvGrpSpPr>
          <p:cNvPr id="2" name="Group 32"/>
          <p:cNvGrpSpPr>
            <a:grpSpLocks/>
          </p:cNvGrpSpPr>
          <p:nvPr/>
        </p:nvGrpSpPr>
        <p:grpSpPr bwMode="auto">
          <a:xfrm>
            <a:off x="2406650" y="2606675"/>
            <a:ext cx="4421188" cy="630238"/>
            <a:chOff x="1270" y="1713"/>
            <a:chExt cx="2785" cy="397"/>
          </a:xfrm>
        </p:grpSpPr>
        <p:sp>
          <p:nvSpPr>
            <p:cNvPr id="578593" name="Text Box 33"/>
            <p:cNvSpPr txBox="1">
              <a:spLocks noChangeArrowheads="1"/>
            </p:cNvSpPr>
            <p:nvPr/>
          </p:nvSpPr>
          <p:spPr bwMode="auto">
            <a:xfrm>
              <a:off x="1270" y="1783"/>
              <a:ext cx="2785"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(1) Cl</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 M		</a:t>
              </a:r>
              <a:r>
                <a:rPr lang="en-US" altLang="zh-CN" dirty="0">
                  <a:solidFill>
                    <a:srgbClr val="000000"/>
                  </a:solidFill>
                  <a:ea typeface="黑体" pitchFamily="2" charset="-122"/>
                  <a:sym typeface="Symbol" pitchFamily="18" charset="2"/>
                </a:rPr>
                <a:t>2Cl</a:t>
              </a:r>
              <a:r>
                <a:rPr lang="en-US" altLang="zh-CN" dirty="0">
                  <a:solidFill>
                    <a:srgbClr val="000000"/>
                  </a:solidFill>
                  <a:ea typeface="黑体" pitchFamily="2" charset="-122"/>
                  <a:cs typeface="Times New Roman" pitchFamily="18" charset="0"/>
                  <a:sym typeface="Symbol" pitchFamily="18" charset="2"/>
                </a:rPr>
                <a:t>· + M</a:t>
              </a:r>
            </a:p>
          </p:txBody>
        </p:sp>
        <p:sp>
          <p:nvSpPr>
            <p:cNvPr id="7188" name="Text Box 34"/>
            <p:cNvSpPr txBox="1">
              <a:spLocks noChangeArrowheads="1"/>
            </p:cNvSpPr>
            <p:nvPr/>
          </p:nvSpPr>
          <p:spPr bwMode="auto">
            <a:xfrm>
              <a:off x="2568" y="1713"/>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a:solidFill>
                    <a:srgbClr val="000000"/>
                  </a:solidFill>
                  <a:latin typeface="Times New Roman" pitchFamily="18" charset="0"/>
                  <a:ea typeface="黑体" pitchFamily="49" charset="-122"/>
                </a:rPr>
                <a:t>k</a:t>
              </a:r>
              <a:r>
                <a:rPr lang="en-US" altLang="zh-CN" sz="2800" baseline="-25000">
                  <a:solidFill>
                    <a:srgbClr val="000000"/>
                  </a:solidFill>
                  <a:latin typeface="Times New Roman" pitchFamily="18" charset="0"/>
                  <a:ea typeface="黑体" pitchFamily="49" charset="-122"/>
                </a:rPr>
                <a:t>1</a:t>
              </a:r>
              <a:endParaRPr lang="en-US" altLang="zh-CN" sz="2800">
                <a:solidFill>
                  <a:srgbClr val="000000"/>
                </a:solidFill>
                <a:latin typeface="Times New Roman" pitchFamily="18" charset="0"/>
                <a:ea typeface="黑体" pitchFamily="49" charset="-122"/>
              </a:endParaRPr>
            </a:p>
          </p:txBody>
        </p:sp>
        <p:sp>
          <p:nvSpPr>
            <p:cNvPr id="7189" name="Line 35"/>
            <p:cNvSpPr>
              <a:spLocks noChangeShapeType="1"/>
            </p:cNvSpPr>
            <p:nvPr/>
          </p:nvSpPr>
          <p:spPr bwMode="auto">
            <a:xfrm>
              <a:off x="2483" y="2024"/>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6"/>
          <p:cNvGrpSpPr>
            <a:grpSpLocks/>
          </p:cNvGrpSpPr>
          <p:nvPr/>
        </p:nvGrpSpPr>
        <p:grpSpPr bwMode="auto">
          <a:xfrm>
            <a:off x="2409825" y="3125789"/>
            <a:ext cx="4410075" cy="779462"/>
            <a:chOff x="1279" y="2094"/>
            <a:chExt cx="2778" cy="491"/>
          </a:xfrm>
        </p:grpSpPr>
        <p:sp>
          <p:nvSpPr>
            <p:cNvPr id="578597" name="Text Box 37"/>
            <p:cNvSpPr txBox="1">
              <a:spLocks noChangeArrowheads="1"/>
            </p:cNvSpPr>
            <p:nvPr/>
          </p:nvSpPr>
          <p:spPr bwMode="auto">
            <a:xfrm>
              <a:off x="1279" y="2258"/>
              <a:ext cx="2778"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(2) Cl</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H</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a:t>
              </a:r>
              <a:r>
                <a:rPr lang="en-US" altLang="zh-CN" dirty="0" err="1" smtClean="0">
                  <a:solidFill>
                    <a:srgbClr val="000000"/>
                  </a:solidFill>
                  <a:ea typeface="黑体" pitchFamily="2" charset="-122"/>
                  <a:sym typeface="Symbol" pitchFamily="18" charset="2"/>
                </a:rPr>
                <a:t>HCl</a:t>
              </a:r>
              <a:r>
                <a:rPr lang="en-US" altLang="zh-CN" dirty="0" smtClean="0">
                  <a:solidFill>
                    <a:srgbClr val="000000"/>
                  </a:solidFill>
                  <a:ea typeface="黑体" pitchFamily="2" charset="-122"/>
                  <a:sym typeface="Symbol" pitchFamily="18" charset="2"/>
                </a:rPr>
                <a:t> </a:t>
              </a:r>
              <a:r>
                <a:rPr lang="en-US" altLang="zh-CN" dirty="0">
                  <a:solidFill>
                    <a:srgbClr val="000000"/>
                  </a:solidFill>
                  <a:ea typeface="黑体" pitchFamily="2" charset="-122"/>
                  <a:sym typeface="Symbol" pitchFamily="18" charset="2"/>
                </a:rPr>
                <a:t>+ H·</a:t>
              </a:r>
            </a:p>
          </p:txBody>
        </p:sp>
        <p:sp>
          <p:nvSpPr>
            <p:cNvPr id="7185" name="Line 38"/>
            <p:cNvSpPr>
              <a:spLocks noChangeShapeType="1"/>
            </p:cNvSpPr>
            <p:nvPr/>
          </p:nvSpPr>
          <p:spPr bwMode="auto">
            <a:xfrm>
              <a:off x="1954" y="2422"/>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6" name="Text Box 39"/>
            <p:cNvSpPr txBox="1">
              <a:spLocks noChangeArrowheads="1"/>
            </p:cNvSpPr>
            <p:nvPr/>
          </p:nvSpPr>
          <p:spPr bwMode="auto">
            <a:xfrm>
              <a:off x="2008" y="2094"/>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2</a:t>
              </a:r>
              <a:endParaRPr lang="en-US" altLang="zh-CN" sz="2800" dirty="0">
                <a:solidFill>
                  <a:srgbClr val="000000"/>
                </a:solidFill>
                <a:latin typeface="Times New Roman" pitchFamily="18" charset="0"/>
                <a:ea typeface="黑体" pitchFamily="49" charset="-122"/>
              </a:endParaRPr>
            </a:p>
          </p:txBody>
        </p:sp>
      </p:grpSp>
      <p:grpSp>
        <p:nvGrpSpPr>
          <p:cNvPr id="4" name="Group 40"/>
          <p:cNvGrpSpPr>
            <a:grpSpLocks/>
          </p:cNvGrpSpPr>
          <p:nvPr/>
        </p:nvGrpSpPr>
        <p:grpSpPr bwMode="auto">
          <a:xfrm>
            <a:off x="2420938" y="3776664"/>
            <a:ext cx="4457700" cy="811212"/>
            <a:chOff x="1278" y="2565"/>
            <a:chExt cx="2808" cy="511"/>
          </a:xfrm>
        </p:grpSpPr>
        <p:sp>
          <p:nvSpPr>
            <p:cNvPr id="578601" name="Text Box 41"/>
            <p:cNvSpPr txBox="1">
              <a:spLocks noChangeArrowheads="1"/>
            </p:cNvSpPr>
            <p:nvPr/>
          </p:nvSpPr>
          <p:spPr bwMode="auto">
            <a:xfrm>
              <a:off x="1278" y="2749"/>
              <a:ext cx="2808"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(3) H</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Cl</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a:t>
              </a:r>
              <a:r>
                <a:rPr lang="en-US" altLang="zh-CN" dirty="0">
                  <a:solidFill>
                    <a:srgbClr val="000000"/>
                  </a:solidFill>
                  <a:ea typeface="黑体" pitchFamily="2" charset="-122"/>
                  <a:sym typeface="Symbol" pitchFamily="18" charset="2"/>
                </a:rPr>
                <a:t>	HCl + Cl·</a:t>
              </a:r>
            </a:p>
          </p:txBody>
        </p:sp>
        <p:sp>
          <p:nvSpPr>
            <p:cNvPr id="7182" name="Line 42"/>
            <p:cNvSpPr>
              <a:spLocks noChangeShapeType="1"/>
            </p:cNvSpPr>
            <p:nvPr/>
          </p:nvSpPr>
          <p:spPr bwMode="auto">
            <a:xfrm>
              <a:off x="1953" y="2892"/>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3" name="Text Box 43"/>
            <p:cNvSpPr txBox="1">
              <a:spLocks noChangeArrowheads="1"/>
            </p:cNvSpPr>
            <p:nvPr/>
          </p:nvSpPr>
          <p:spPr bwMode="auto">
            <a:xfrm>
              <a:off x="2047" y="2565"/>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3</a:t>
              </a:r>
              <a:endParaRPr lang="en-US" altLang="zh-CN" sz="2800" dirty="0">
                <a:solidFill>
                  <a:srgbClr val="000000"/>
                </a:solidFill>
                <a:latin typeface="Times New Roman" pitchFamily="18" charset="0"/>
                <a:ea typeface="黑体" pitchFamily="49" charset="-122"/>
              </a:endParaRPr>
            </a:p>
          </p:txBody>
        </p:sp>
      </p:grpSp>
      <p:grpSp>
        <p:nvGrpSpPr>
          <p:cNvPr id="5" name="Group 44"/>
          <p:cNvGrpSpPr>
            <a:grpSpLocks/>
          </p:cNvGrpSpPr>
          <p:nvPr/>
        </p:nvGrpSpPr>
        <p:grpSpPr bwMode="auto">
          <a:xfrm>
            <a:off x="2424113" y="4446591"/>
            <a:ext cx="4448175" cy="779463"/>
            <a:chOff x="1279" y="3068"/>
            <a:chExt cx="2802" cy="491"/>
          </a:xfrm>
        </p:grpSpPr>
        <p:sp>
          <p:nvSpPr>
            <p:cNvPr id="578605" name="Text Box 45"/>
            <p:cNvSpPr txBox="1">
              <a:spLocks noChangeArrowheads="1"/>
            </p:cNvSpPr>
            <p:nvPr/>
          </p:nvSpPr>
          <p:spPr bwMode="auto">
            <a:xfrm>
              <a:off x="1279" y="3232"/>
              <a:ext cx="2802"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a:solidFill>
                    <a:srgbClr val="000000"/>
                  </a:solidFill>
                  <a:ea typeface="黑体" pitchFamily="2" charset="-122"/>
                </a:rPr>
                <a:t>(4) 2Cl</a:t>
              </a:r>
              <a:r>
                <a:rPr lang="en-US" altLang="zh-CN">
                  <a:solidFill>
                    <a:srgbClr val="000000"/>
                  </a:solidFill>
                  <a:ea typeface="黑体" pitchFamily="2" charset="-122"/>
                  <a:cs typeface="Times New Roman" pitchFamily="18" charset="0"/>
                </a:rPr>
                <a:t>·</a:t>
              </a:r>
              <a:r>
                <a:rPr lang="en-US" altLang="zh-CN">
                  <a:solidFill>
                    <a:srgbClr val="000000"/>
                  </a:solidFill>
                  <a:ea typeface="黑体" pitchFamily="2" charset="-122"/>
                </a:rPr>
                <a:t> + M 	 </a:t>
              </a:r>
              <a:r>
                <a:rPr lang="en-US" altLang="zh-CN">
                  <a:solidFill>
                    <a:srgbClr val="000000"/>
                  </a:solidFill>
                  <a:ea typeface="黑体" pitchFamily="2" charset="-122"/>
                  <a:sym typeface="Symbol" pitchFamily="18" charset="2"/>
                </a:rPr>
                <a:t>Cl</a:t>
              </a:r>
              <a:r>
                <a:rPr lang="en-US" altLang="zh-CN" baseline="-25000">
                  <a:solidFill>
                    <a:srgbClr val="000000"/>
                  </a:solidFill>
                  <a:ea typeface="黑体" pitchFamily="2" charset="-122"/>
                  <a:sym typeface="Symbol" pitchFamily="18" charset="2"/>
                </a:rPr>
                <a:t>2</a:t>
              </a:r>
              <a:r>
                <a:rPr lang="en-US" altLang="zh-CN">
                  <a:solidFill>
                    <a:srgbClr val="000000"/>
                  </a:solidFill>
                  <a:ea typeface="黑体" pitchFamily="2" charset="-122"/>
                  <a:sym typeface="Symbol" pitchFamily="18" charset="2"/>
                </a:rPr>
                <a:t> + M</a:t>
              </a:r>
            </a:p>
          </p:txBody>
        </p:sp>
        <p:sp>
          <p:nvSpPr>
            <p:cNvPr id="7179" name="Line 46"/>
            <p:cNvSpPr>
              <a:spLocks noChangeShapeType="1"/>
            </p:cNvSpPr>
            <p:nvPr/>
          </p:nvSpPr>
          <p:spPr bwMode="auto">
            <a:xfrm>
              <a:off x="2017" y="3395"/>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Text Box 47"/>
            <p:cNvSpPr txBox="1">
              <a:spLocks noChangeArrowheads="1"/>
            </p:cNvSpPr>
            <p:nvPr/>
          </p:nvSpPr>
          <p:spPr bwMode="auto">
            <a:xfrm>
              <a:off x="2118" y="3068"/>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4</a:t>
              </a:r>
              <a:endParaRPr lang="en-US" altLang="zh-CN" sz="2800" dirty="0">
                <a:solidFill>
                  <a:srgbClr val="000000"/>
                </a:solidFill>
                <a:latin typeface="Times New Roman" pitchFamily="18" charset="0"/>
                <a:ea typeface="黑体" pitchFamily="49" charset="-122"/>
              </a:endParaRPr>
            </a:p>
          </p:txBody>
        </p:sp>
      </p:grpSp>
      <p:sp>
        <p:nvSpPr>
          <p:cNvPr id="578609" name="Text Box 49"/>
          <p:cNvSpPr txBox="1">
            <a:spLocks noChangeArrowheads="1"/>
          </p:cNvSpPr>
          <p:nvPr/>
        </p:nvSpPr>
        <p:spPr bwMode="auto">
          <a:xfrm>
            <a:off x="1112838" y="1100138"/>
            <a:ext cx="6783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latin typeface="Times New Roman" pitchFamily="18" charset="0"/>
                <a:ea typeface="黑体" pitchFamily="49" charset="-122"/>
              </a:rPr>
              <a:t>推导原则：中间物</a:t>
            </a:r>
            <a:r>
              <a:rPr lang="en-US" altLang="zh-CN" sz="2800">
                <a:latin typeface="Times New Roman" pitchFamily="18" charset="0"/>
                <a:ea typeface="黑体" pitchFamily="49" charset="-122"/>
              </a:rPr>
              <a:t>(</a:t>
            </a:r>
            <a:r>
              <a:rPr lang="zh-CN" altLang="en-US" sz="2800">
                <a:latin typeface="Times New Roman" pitchFamily="18" charset="0"/>
                <a:ea typeface="黑体" pitchFamily="49" charset="-122"/>
              </a:rPr>
              <a:t>自由基</a:t>
            </a:r>
            <a:r>
              <a:rPr lang="en-US" altLang="zh-CN" sz="2800">
                <a:latin typeface="Times New Roman" pitchFamily="18" charset="0"/>
                <a:ea typeface="黑体" pitchFamily="49" charset="-122"/>
              </a:rPr>
              <a:t>)</a:t>
            </a:r>
            <a:r>
              <a:rPr lang="zh-CN" altLang="en-US" sz="2800">
                <a:latin typeface="Times New Roman" pitchFamily="18" charset="0"/>
                <a:ea typeface="黑体" pitchFamily="49" charset="-122"/>
              </a:rPr>
              <a:t>按稳态法处理</a:t>
            </a:r>
          </a:p>
        </p:txBody>
      </p:sp>
    </p:spTree>
    <p:extLst>
      <p:ext uri="{BB962C8B-B14F-4D97-AF65-F5344CB8AC3E}">
        <p14:creationId xmlns:p14="http://schemas.microsoft.com/office/powerpoint/2010/main" val="462904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8609"/>
                                        </p:tgtEl>
                                        <p:attrNameLst>
                                          <p:attrName>style.visibility</p:attrName>
                                        </p:attrNameLst>
                                      </p:cBhvr>
                                      <p:to>
                                        <p:strVal val="visible"/>
                                      </p:to>
                                    </p:set>
                                    <p:animEffect transition="in" filter="blinds(horizontal)">
                                      <p:cBhvr>
                                        <p:cTn id="7" dur="500"/>
                                        <p:tgtEl>
                                          <p:spTgt spid="578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8570"/>
                                        </p:tgtEl>
                                        <p:attrNameLst>
                                          <p:attrName>style.visibility</p:attrName>
                                        </p:attrNameLst>
                                      </p:cBhvr>
                                      <p:to>
                                        <p:strVal val="visible"/>
                                      </p:to>
                                    </p:set>
                                    <p:animEffect transition="in" filter="blinds(horizontal)">
                                      <p:cBhvr>
                                        <p:cTn id="12" dur="500"/>
                                        <p:tgtEl>
                                          <p:spTgt spid="578570"/>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par>
                                <p:cTn id="19" presetID="3"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par>
                                <p:cTn id="22" presetID="3"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78587"/>
                                        </p:tgtEl>
                                        <p:attrNameLst>
                                          <p:attrName>style.visibility</p:attrName>
                                        </p:attrNameLst>
                                      </p:cBhvr>
                                      <p:to>
                                        <p:strVal val="visible"/>
                                      </p:to>
                                    </p:set>
                                    <p:animEffect transition="in" filter="blinds(horizontal)">
                                      <p:cBhvr>
                                        <p:cTn id="29" dur="500"/>
                                        <p:tgtEl>
                                          <p:spTgt spid="578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70" grpId="0" animBg="1"/>
      <p:bldP spid="57860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0155" y="697573"/>
            <a:ext cx="3328155" cy="954107"/>
          </a:xfrm>
          <a:prstGeom prst="rect">
            <a:avLst/>
          </a:prstGeom>
        </p:spPr>
        <p:txBody>
          <a:bodyPr wrap="none">
            <a:spAutoFit/>
          </a:bodyPr>
          <a:lstStyle/>
          <a:p>
            <a:r>
              <a:rPr lang="en-US" altLang="zh-CN" sz="2800" dirty="0">
                <a:solidFill>
                  <a:srgbClr val="0000FF"/>
                </a:solidFill>
                <a:latin typeface="宋体" pitchFamily="2" charset="-122"/>
              </a:rPr>
              <a:t>2</a:t>
            </a:r>
            <a:r>
              <a:rPr lang="en-US" altLang="zh-CN" sz="2800" dirty="0" smtClean="0">
                <a:solidFill>
                  <a:srgbClr val="0000FF"/>
                </a:solidFill>
                <a:latin typeface="宋体" pitchFamily="2" charset="-122"/>
              </a:rPr>
              <a:t>.</a:t>
            </a:r>
            <a:r>
              <a:rPr lang="zh-CN" altLang="en-US" sz="2800" dirty="0">
                <a:solidFill>
                  <a:srgbClr val="0000FF"/>
                </a:solidFill>
                <a:latin typeface="宋体" pitchFamily="2" charset="-122"/>
              </a:rPr>
              <a:t>碰撞有效</a:t>
            </a:r>
            <a:r>
              <a:rPr lang="zh-CN" altLang="en-US" sz="2800" dirty="0" smtClean="0">
                <a:solidFill>
                  <a:srgbClr val="0000FF"/>
                </a:solidFill>
                <a:latin typeface="宋体" pitchFamily="2" charset="-122"/>
              </a:rPr>
              <a:t>分数</a:t>
            </a:r>
            <a:r>
              <a:rPr lang="zh-CN" altLang="en-US" sz="2800" dirty="0">
                <a:solidFill>
                  <a:srgbClr val="FF0000"/>
                </a:solidFill>
                <a:sym typeface="Symbol" pitchFamily="18" charset="2"/>
              </a:rPr>
              <a:t> </a:t>
            </a:r>
            <a:r>
              <a:rPr lang="en-US" altLang="zh-CN" sz="2800" dirty="0">
                <a:solidFill>
                  <a:srgbClr val="FF0000"/>
                </a:solidFill>
              </a:rPr>
              <a:t>q</a:t>
            </a:r>
            <a:endParaRPr lang="en-US" altLang="zh-CN" sz="2800" baseline="-25000" dirty="0">
              <a:solidFill>
                <a:srgbClr val="FF0000"/>
              </a:solidFill>
            </a:endParaRPr>
          </a:p>
          <a:p>
            <a:endParaRPr lang="zh-CN" altLang="en-US" sz="2800" dirty="0"/>
          </a:p>
        </p:txBody>
      </p:sp>
      <p:graphicFrame>
        <p:nvGraphicFramePr>
          <p:cNvPr id="3" name="对象 2"/>
          <p:cNvGraphicFramePr>
            <a:graphicFrameLocks noChangeAspect="1"/>
          </p:cNvGraphicFramePr>
          <p:nvPr>
            <p:extLst>
              <p:ext uri="{D42A27DB-BD31-4B8C-83A1-F6EECF244321}">
                <p14:modId xmlns:p14="http://schemas.microsoft.com/office/powerpoint/2010/main" val="2733093059"/>
              </p:ext>
            </p:extLst>
          </p:nvPr>
        </p:nvGraphicFramePr>
        <p:xfrm>
          <a:off x="5329670" y="476091"/>
          <a:ext cx="1941043" cy="698535"/>
        </p:xfrm>
        <a:graphic>
          <a:graphicData uri="http://schemas.openxmlformats.org/presentationml/2006/ole">
            <mc:AlternateContent xmlns:mc="http://schemas.openxmlformats.org/markup-compatibility/2006">
              <mc:Choice xmlns:v="urn:schemas-microsoft-com:vml" Requires="v">
                <p:oleObj spid="_x0000_s24933" name="公式" r:id="rId3" imgW="698500" imgH="228600" progId="Equation.3">
                  <p:embed/>
                </p:oleObj>
              </mc:Choice>
              <mc:Fallback>
                <p:oleObj name="公式" r:id="rId3" imgW="6985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9670" y="476091"/>
                        <a:ext cx="1941043" cy="698535"/>
                      </a:xfrm>
                      <a:prstGeom prst="rect">
                        <a:avLst/>
                      </a:prstGeom>
                      <a:solidFill>
                        <a:schemeClr val="accent5"/>
                      </a:solidFill>
                      <a:ln>
                        <a:noFill/>
                      </a:ln>
                      <a:effectLst/>
                      <a:extLst/>
                    </p:spPr>
                  </p:pic>
                </p:oleObj>
              </mc:Fallback>
            </mc:AlternateContent>
          </a:graphicData>
        </a:graphic>
      </p:graphicFrame>
      <p:sp>
        <p:nvSpPr>
          <p:cNvPr id="4" name="矩形 3"/>
          <p:cNvSpPr/>
          <p:nvPr/>
        </p:nvSpPr>
        <p:spPr>
          <a:xfrm>
            <a:off x="183518" y="1903222"/>
            <a:ext cx="3266024" cy="566309"/>
          </a:xfrm>
          <a:prstGeom prst="rect">
            <a:avLst/>
          </a:prstGeom>
        </p:spPr>
        <p:txBody>
          <a:bodyPr wrap="square">
            <a:spAutoFit/>
          </a:bodyPr>
          <a:lstStyle/>
          <a:p>
            <a:pPr>
              <a:lnSpc>
                <a:spcPct val="110000"/>
              </a:lnSpc>
              <a:spcBef>
                <a:spcPct val="10000"/>
              </a:spcBef>
              <a:buFont typeface="Wingdings" pitchFamily="2" charset="2"/>
              <a:buNone/>
            </a:pPr>
            <a:r>
              <a:rPr lang="en-US" altLang="zh-CN" sz="2800" dirty="0">
                <a:latin typeface="宋体" pitchFamily="2" charset="-122"/>
              </a:rPr>
              <a:t>3</a:t>
            </a:r>
            <a:r>
              <a:rPr lang="en-US" altLang="zh-CN" sz="2800" dirty="0" smtClean="0">
                <a:latin typeface="宋体" pitchFamily="2" charset="-122"/>
              </a:rPr>
              <a:t>.</a:t>
            </a:r>
            <a:r>
              <a:rPr lang="zh-CN" altLang="en-US" sz="2800" dirty="0" smtClean="0">
                <a:latin typeface="宋体" pitchFamily="2" charset="-122"/>
              </a:rPr>
              <a:t>反应速率</a:t>
            </a:r>
            <a:r>
              <a:rPr lang="zh-CN" altLang="en-US" sz="2800" dirty="0" smtClean="0">
                <a:solidFill>
                  <a:schemeClr val="tx2"/>
                </a:solidFill>
                <a:sym typeface="Symbol" pitchFamily="18" charset="2"/>
              </a:rPr>
              <a:t> </a:t>
            </a:r>
            <a:r>
              <a:rPr lang="zh-CN" altLang="en-US" sz="2800" dirty="0">
                <a:solidFill>
                  <a:srgbClr val="FF0000"/>
                </a:solidFill>
                <a:sym typeface="Symbol" pitchFamily="18" charset="2"/>
              </a:rPr>
              <a:t> </a:t>
            </a:r>
            <a:endParaRPr lang="zh-CN" altLang="en-US" sz="2800" dirty="0">
              <a:solidFill>
                <a:srgbClr val="FF0000"/>
              </a:solidFill>
              <a:latin typeface="宋体" pitchFamily="2" charset="-122"/>
            </a:endParaRPr>
          </a:p>
        </p:txBody>
      </p:sp>
      <p:sp>
        <p:nvSpPr>
          <p:cNvPr id="9" name="矩形 8"/>
          <p:cNvSpPr/>
          <p:nvPr/>
        </p:nvSpPr>
        <p:spPr>
          <a:xfrm>
            <a:off x="4118054" y="1116982"/>
            <a:ext cx="4493538" cy="1069395"/>
          </a:xfrm>
          <a:prstGeom prst="rect">
            <a:avLst/>
          </a:prstGeom>
        </p:spPr>
        <p:txBody>
          <a:bodyPr wrap="none">
            <a:spAutoFit/>
          </a:bodyPr>
          <a:lstStyle/>
          <a:p>
            <a:pPr>
              <a:lnSpc>
                <a:spcPct val="110000"/>
              </a:lnSpc>
              <a:spcBef>
                <a:spcPct val="10000"/>
              </a:spcBef>
            </a:pPr>
            <a:r>
              <a:rPr lang="zh-CN" altLang="en-US" sz="2800" dirty="0" smtClean="0">
                <a:latin typeface="宋体" pitchFamily="2" charset="-122"/>
              </a:rPr>
              <a:t>其计算公式由分子运动论得</a:t>
            </a:r>
            <a:endParaRPr lang="en-US" altLang="zh-CN" sz="2800" dirty="0" smtClean="0">
              <a:latin typeface="宋体" pitchFamily="2" charset="-122"/>
            </a:endParaRPr>
          </a:p>
          <a:p>
            <a:pPr>
              <a:lnSpc>
                <a:spcPct val="110000"/>
              </a:lnSpc>
              <a:spcBef>
                <a:spcPct val="10000"/>
              </a:spcBef>
            </a:pPr>
            <a:r>
              <a:rPr lang="en-US" altLang="zh-CN" sz="2800" dirty="0" smtClean="0">
                <a:latin typeface="宋体" pitchFamily="2" charset="-122"/>
              </a:rPr>
              <a:t>E</a:t>
            </a:r>
            <a:r>
              <a:rPr lang="en-US" altLang="zh-CN" sz="2800" baseline="-25000" dirty="0" smtClean="0">
                <a:latin typeface="宋体" pitchFamily="2" charset="-122"/>
              </a:rPr>
              <a:t>C</a:t>
            </a:r>
            <a:r>
              <a:rPr lang="zh-CN" altLang="en-US" sz="2800" dirty="0">
                <a:latin typeface="宋体" pitchFamily="2" charset="-122"/>
              </a:rPr>
              <a:t>为摩尔临界</a:t>
            </a:r>
            <a:r>
              <a:rPr lang="zh-CN" altLang="en-US" sz="2800" dirty="0" smtClean="0">
                <a:latin typeface="宋体" pitchFamily="2" charset="-122"/>
              </a:rPr>
              <a:t>能，</a:t>
            </a:r>
            <a:r>
              <a:rPr lang="en-US" altLang="zh-CN" sz="2800" dirty="0" smtClean="0">
                <a:latin typeface="宋体" pitchFamily="2" charset="-122"/>
              </a:rPr>
              <a:t>E</a:t>
            </a:r>
            <a:r>
              <a:rPr lang="en-US" altLang="zh-CN" sz="2800" baseline="-25000" dirty="0" smtClean="0">
                <a:latin typeface="宋体" pitchFamily="2" charset="-122"/>
              </a:rPr>
              <a:t>C</a:t>
            </a:r>
            <a:r>
              <a:rPr lang="en-US" altLang="zh-CN" sz="2800" dirty="0" smtClean="0">
                <a:latin typeface="宋体" pitchFamily="2" charset="-122"/>
              </a:rPr>
              <a:t>=</a:t>
            </a:r>
            <a:r>
              <a:rPr lang="en-US" altLang="zh-CN" sz="2800" dirty="0" err="1" smtClean="0">
                <a:latin typeface="宋体" pitchFamily="2" charset="-122"/>
              </a:rPr>
              <a:t>L</a:t>
            </a:r>
            <a:r>
              <a:rPr lang="en-US" altLang="zh-CN" sz="2800" dirty="0" err="1" smtClean="0">
                <a:latin typeface="宋体" pitchFamily="2" charset="-122"/>
                <a:sym typeface="Symbol" pitchFamily="18" charset="2"/>
              </a:rPr>
              <a:t></a:t>
            </a:r>
            <a:r>
              <a:rPr lang="en-US" altLang="zh-CN" sz="2800" baseline="-25000" dirty="0" err="1">
                <a:latin typeface="宋体" pitchFamily="2" charset="-122"/>
                <a:sym typeface="Symbol" pitchFamily="18" charset="2"/>
              </a:rPr>
              <a:t>c</a:t>
            </a:r>
            <a:endParaRPr lang="zh-CN" altLang="en-US" sz="2800" baseline="-25000" dirty="0">
              <a:latin typeface="宋体" pitchFamily="2"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406564814"/>
              </p:ext>
            </p:extLst>
          </p:nvPr>
        </p:nvGraphicFramePr>
        <p:xfrm>
          <a:off x="2226919" y="2572154"/>
          <a:ext cx="3869488" cy="937433"/>
        </p:xfrm>
        <a:graphic>
          <a:graphicData uri="http://schemas.openxmlformats.org/presentationml/2006/ole">
            <mc:AlternateContent xmlns:mc="http://schemas.openxmlformats.org/markup-compatibility/2006">
              <mc:Choice xmlns:v="urn:schemas-microsoft-com:vml" Requires="v">
                <p:oleObj spid="_x0000_s24934" name="公式" r:id="rId5" imgW="2095500" imgH="508000" progId="Equation.3">
                  <p:embed/>
                </p:oleObj>
              </mc:Choice>
              <mc:Fallback>
                <p:oleObj name="公式" r:id="rId5" imgW="2095500" imgH="5080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6919" y="2572154"/>
                        <a:ext cx="3869488" cy="937433"/>
                      </a:xfrm>
                      <a:prstGeom prst="rect">
                        <a:avLst/>
                      </a:prstGeom>
                      <a:solidFill>
                        <a:schemeClr val="bg2"/>
                      </a:solidFill>
                      <a:ln>
                        <a:noFill/>
                      </a:ln>
                    </p:spPr>
                  </p:pic>
                </p:oleObj>
              </mc:Fallback>
            </mc:AlternateContent>
          </a:graphicData>
        </a:graphic>
      </p:graphicFrame>
      <p:sp>
        <p:nvSpPr>
          <p:cNvPr id="11" name="矩形 10"/>
          <p:cNvSpPr/>
          <p:nvPr/>
        </p:nvSpPr>
        <p:spPr>
          <a:xfrm>
            <a:off x="539552" y="2780928"/>
            <a:ext cx="1620957" cy="552331"/>
          </a:xfrm>
          <a:prstGeom prst="rect">
            <a:avLst/>
          </a:prstGeom>
        </p:spPr>
        <p:txBody>
          <a:bodyPr wrap="none">
            <a:spAutoFit/>
          </a:bodyPr>
          <a:lstStyle/>
          <a:p>
            <a:pPr>
              <a:lnSpc>
                <a:spcPct val="110000"/>
              </a:lnSpc>
              <a:spcBef>
                <a:spcPct val="10000"/>
              </a:spcBef>
            </a:pPr>
            <a:r>
              <a:rPr lang="zh-CN" altLang="en-US" sz="2800" dirty="0">
                <a:solidFill>
                  <a:srgbClr val="0000FF"/>
                </a:solidFill>
                <a:latin typeface="宋体" pitchFamily="2" charset="-122"/>
                <a:sym typeface="Symbol" pitchFamily="18" charset="2"/>
              </a:rPr>
              <a:t>碰撞次数</a:t>
            </a:r>
            <a:endParaRPr lang="zh-CN" altLang="en-US" sz="2800" dirty="0">
              <a:solidFill>
                <a:srgbClr val="0000FF"/>
              </a:solidFill>
              <a:latin typeface="宋体" pitchFamily="2" charset="-122"/>
            </a:endParaRPr>
          </a:p>
        </p:txBody>
      </p:sp>
      <p:sp>
        <p:nvSpPr>
          <p:cNvPr id="12" name="Text Box 5"/>
          <p:cNvSpPr txBox="1">
            <a:spLocks noChangeArrowheads="1"/>
          </p:cNvSpPr>
          <p:nvPr/>
        </p:nvSpPr>
        <p:spPr bwMode="auto">
          <a:xfrm>
            <a:off x="6300192" y="2748484"/>
            <a:ext cx="2311400" cy="584775"/>
          </a:xfrm>
          <a:prstGeom prst="rect">
            <a:avLst/>
          </a:prstGeom>
          <a:solidFill>
            <a:schemeClr val="accent5"/>
          </a:solidFill>
          <a:ln w="9525">
            <a:solidFill>
              <a:srgbClr val="FF0000"/>
            </a:solidFill>
            <a:miter lim="800000"/>
            <a:headEnd/>
            <a:tailEnd/>
          </a:ln>
          <a:effectLst/>
        </p:spPr>
        <p:txBody>
          <a:bodyPr>
            <a:spAutoFit/>
          </a:bodyPr>
          <a:lstStyle/>
          <a:p>
            <a:pPr algn="ctr">
              <a:spcBef>
                <a:spcPct val="50000"/>
              </a:spcBef>
              <a:defRPr/>
            </a:pPr>
            <a:r>
              <a:rPr lang="en-US" altLang="zh-CN" sz="3200" dirty="0">
                <a:solidFill>
                  <a:srgbClr val="000000"/>
                </a:solidFill>
                <a:ea typeface="黑体" pitchFamily="2" charset="-122"/>
                <a:sym typeface="Symbol" pitchFamily="18" charset="2"/>
              </a:rPr>
              <a:t> = Z</a:t>
            </a:r>
            <a:r>
              <a:rPr lang="en-US" altLang="zh-CN" sz="3200" baseline="-25000" dirty="0">
                <a:solidFill>
                  <a:srgbClr val="000000"/>
                </a:solidFill>
                <a:ea typeface="黑体" pitchFamily="2" charset="-122"/>
                <a:sym typeface="Symbol" pitchFamily="18" charset="2"/>
              </a:rPr>
              <a:t>AB</a:t>
            </a:r>
            <a:r>
              <a:rPr lang="en-US" altLang="zh-CN" sz="3200" dirty="0">
                <a:solidFill>
                  <a:srgbClr val="000000"/>
                </a:solidFill>
                <a:ea typeface="黑体" pitchFamily="2" charset="-122"/>
                <a:sym typeface="Symbol" pitchFamily="18" charset="2"/>
              </a:rPr>
              <a:t>  q</a:t>
            </a:r>
          </a:p>
        </p:txBody>
      </p:sp>
      <p:graphicFrame>
        <p:nvGraphicFramePr>
          <p:cNvPr id="13" name="对象 12"/>
          <p:cNvGraphicFramePr>
            <a:graphicFrameLocks noChangeAspect="1"/>
          </p:cNvGraphicFramePr>
          <p:nvPr>
            <p:extLst>
              <p:ext uri="{D42A27DB-BD31-4B8C-83A1-F6EECF244321}">
                <p14:modId xmlns:p14="http://schemas.microsoft.com/office/powerpoint/2010/main" val="1660734981"/>
              </p:ext>
            </p:extLst>
          </p:nvPr>
        </p:nvGraphicFramePr>
        <p:xfrm>
          <a:off x="2160509" y="3789040"/>
          <a:ext cx="6419850" cy="1184275"/>
        </p:xfrm>
        <a:graphic>
          <a:graphicData uri="http://schemas.openxmlformats.org/presentationml/2006/ole">
            <mc:AlternateContent xmlns:mc="http://schemas.openxmlformats.org/markup-compatibility/2006">
              <mc:Choice xmlns:v="urn:schemas-microsoft-com:vml" Requires="v">
                <p:oleObj spid="_x0000_s24935" name="公式" r:id="rId7" imgW="2819400" imgH="520700" progId="Equation.3">
                  <p:embed/>
                </p:oleObj>
              </mc:Choice>
              <mc:Fallback>
                <p:oleObj name="公式" r:id="rId7" imgW="2819400" imgH="520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509" y="3789040"/>
                        <a:ext cx="6419850" cy="1184275"/>
                      </a:xfrm>
                      <a:prstGeom prst="rect">
                        <a:avLst/>
                      </a:prstGeom>
                      <a:solidFill>
                        <a:schemeClr val="bg2"/>
                      </a:solidFill>
                      <a:ln>
                        <a:noFill/>
                      </a:ln>
                      <a:effec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125202898"/>
              </p:ext>
            </p:extLst>
          </p:nvPr>
        </p:nvGraphicFramePr>
        <p:xfrm>
          <a:off x="2181103" y="5085184"/>
          <a:ext cx="4611688" cy="1212850"/>
        </p:xfrm>
        <a:graphic>
          <a:graphicData uri="http://schemas.openxmlformats.org/presentationml/2006/ole">
            <mc:AlternateContent xmlns:mc="http://schemas.openxmlformats.org/markup-compatibility/2006">
              <mc:Choice xmlns:v="urn:schemas-microsoft-com:vml" Requires="v">
                <p:oleObj spid="_x0000_s24936" name="公式" r:id="rId9" imgW="1497950" imgH="393529" progId="Equation.3">
                  <p:embed/>
                </p:oleObj>
              </mc:Choice>
              <mc:Fallback>
                <p:oleObj name="公式" r:id="rId9" imgW="1497950" imgH="393529"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1103" y="5085184"/>
                        <a:ext cx="4611688" cy="1212850"/>
                      </a:xfrm>
                      <a:prstGeom prst="rect">
                        <a:avLst/>
                      </a:prstGeom>
                      <a:solidFill>
                        <a:schemeClr val="bg2"/>
                      </a:solidFill>
                      <a:ln>
                        <a:noFill/>
                      </a:ln>
                      <a:effectLst/>
                    </p:spPr>
                  </p:pic>
                </p:oleObj>
              </mc:Fallback>
            </mc:AlternateContent>
          </a:graphicData>
        </a:graphic>
      </p:graphicFrame>
    </p:spTree>
    <p:extLst>
      <p:ext uri="{BB962C8B-B14F-4D97-AF65-F5344CB8AC3E}">
        <p14:creationId xmlns:p14="http://schemas.microsoft.com/office/powerpoint/2010/main" val="50400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134499"/>
            <a:ext cx="3266024" cy="566309"/>
          </a:xfrm>
          <a:prstGeom prst="rect">
            <a:avLst/>
          </a:prstGeom>
        </p:spPr>
        <p:txBody>
          <a:bodyPr wrap="square">
            <a:spAutoFit/>
          </a:bodyPr>
          <a:lstStyle/>
          <a:p>
            <a:pPr>
              <a:lnSpc>
                <a:spcPct val="110000"/>
              </a:lnSpc>
              <a:spcBef>
                <a:spcPct val="10000"/>
              </a:spcBef>
              <a:buFont typeface="Wingdings" pitchFamily="2" charset="2"/>
              <a:buNone/>
            </a:pPr>
            <a:r>
              <a:rPr lang="zh-CN" altLang="en-US" sz="2800" dirty="0" smtClean="0">
                <a:latin typeface="宋体" pitchFamily="2" charset="-122"/>
              </a:rPr>
              <a:t>反应速率</a:t>
            </a:r>
            <a:r>
              <a:rPr lang="zh-CN" altLang="en-US" sz="2800" dirty="0" smtClean="0">
                <a:solidFill>
                  <a:schemeClr val="tx2"/>
                </a:solidFill>
                <a:sym typeface="Symbol" pitchFamily="18" charset="2"/>
              </a:rPr>
              <a:t> </a:t>
            </a:r>
            <a:r>
              <a:rPr lang="zh-CN" altLang="en-US" sz="2800" dirty="0">
                <a:solidFill>
                  <a:srgbClr val="FF0000"/>
                </a:solidFill>
                <a:sym typeface="Symbol" pitchFamily="18" charset="2"/>
              </a:rPr>
              <a:t> </a:t>
            </a:r>
            <a:endParaRPr lang="zh-CN" altLang="en-US" sz="2800" dirty="0">
              <a:solidFill>
                <a:srgbClr val="FF0000"/>
              </a:solidFill>
              <a:latin typeface="宋体" pitchFamily="2" charset="-122"/>
            </a:endParaRPr>
          </a:p>
        </p:txBody>
      </p:sp>
      <p:sp>
        <p:nvSpPr>
          <p:cNvPr id="3" name="矩形 2"/>
          <p:cNvSpPr/>
          <p:nvPr/>
        </p:nvSpPr>
        <p:spPr>
          <a:xfrm>
            <a:off x="971600" y="2276872"/>
            <a:ext cx="1980029" cy="566309"/>
          </a:xfrm>
          <a:prstGeom prst="rect">
            <a:avLst/>
          </a:prstGeom>
        </p:spPr>
        <p:txBody>
          <a:bodyPr wrap="none">
            <a:spAutoFit/>
          </a:bodyPr>
          <a:lstStyle/>
          <a:p>
            <a:pPr>
              <a:lnSpc>
                <a:spcPct val="110000"/>
              </a:lnSpc>
              <a:spcBef>
                <a:spcPct val="10000"/>
              </a:spcBef>
              <a:buFont typeface="Wingdings" pitchFamily="2" charset="2"/>
              <a:buNone/>
            </a:pPr>
            <a:r>
              <a:rPr lang="zh-CN" altLang="en-US" sz="2800" dirty="0">
                <a:solidFill>
                  <a:srgbClr val="0000FF"/>
                </a:solidFill>
                <a:latin typeface="宋体" pitchFamily="2" charset="-122"/>
              </a:rPr>
              <a:t>不同种分子</a:t>
            </a:r>
          </a:p>
        </p:txBody>
      </p:sp>
      <p:graphicFrame>
        <p:nvGraphicFramePr>
          <p:cNvPr id="4" name="对象 3"/>
          <p:cNvGraphicFramePr>
            <a:graphicFrameLocks noChangeAspect="1"/>
          </p:cNvGraphicFramePr>
          <p:nvPr>
            <p:extLst>
              <p:ext uri="{D42A27DB-BD31-4B8C-83A1-F6EECF244321}">
                <p14:modId xmlns:p14="http://schemas.microsoft.com/office/powerpoint/2010/main" val="3977673014"/>
              </p:ext>
            </p:extLst>
          </p:nvPr>
        </p:nvGraphicFramePr>
        <p:xfrm>
          <a:off x="3059832" y="2022443"/>
          <a:ext cx="5888037" cy="1641475"/>
        </p:xfrm>
        <a:graphic>
          <a:graphicData uri="http://schemas.openxmlformats.org/presentationml/2006/ole">
            <mc:AlternateContent xmlns:mc="http://schemas.openxmlformats.org/markup-compatibility/2006">
              <mc:Choice xmlns:v="urn:schemas-microsoft-com:vml" Requires="v">
                <p:oleObj spid="_x0000_s31844" name="公式" r:id="rId3" imgW="2921000" imgH="863600" progId="Equation.3">
                  <p:embed/>
                </p:oleObj>
              </mc:Choice>
              <mc:Fallback>
                <p:oleObj name="公式" r:id="rId3" imgW="2921000" imgH="863600" progId="Equation.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2022443"/>
                        <a:ext cx="5888037" cy="1641475"/>
                      </a:xfrm>
                      <a:prstGeom prst="rect">
                        <a:avLst/>
                      </a:prstGeom>
                      <a:solidFill>
                        <a:schemeClr val="bg2"/>
                      </a:solidFill>
                      <a:ln>
                        <a:noFill/>
                      </a:ln>
                    </p:spPr>
                  </p:pic>
                </p:oleObj>
              </mc:Fallback>
            </mc:AlternateContent>
          </a:graphicData>
        </a:graphic>
      </p:graphicFrame>
      <p:sp>
        <p:nvSpPr>
          <p:cNvPr id="5" name="矩形 4"/>
          <p:cNvSpPr/>
          <p:nvPr/>
        </p:nvSpPr>
        <p:spPr>
          <a:xfrm>
            <a:off x="1129026" y="4946045"/>
            <a:ext cx="1620957" cy="566309"/>
          </a:xfrm>
          <a:prstGeom prst="rect">
            <a:avLst/>
          </a:prstGeom>
        </p:spPr>
        <p:txBody>
          <a:bodyPr wrap="none">
            <a:spAutoFit/>
          </a:bodyPr>
          <a:lstStyle/>
          <a:p>
            <a:pPr>
              <a:lnSpc>
                <a:spcPct val="110000"/>
              </a:lnSpc>
              <a:spcBef>
                <a:spcPct val="10000"/>
              </a:spcBef>
              <a:buFont typeface="Wingdings" pitchFamily="2" charset="2"/>
              <a:buNone/>
            </a:pPr>
            <a:r>
              <a:rPr lang="zh-CN" altLang="en-US" sz="2800" dirty="0">
                <a:solidFill>
                  <a:srgbClr val="0000FF"/>
                </a:solidFill>
                <a:latin typeface="宋体" pitchFamily="2" charset="-122"/>
              </a:rPr>
              <a:t>同种分子</a:t>
            </a:r>
          </a:p>
        </p:txBody>
      </p:sp>
      <p:graphicFrame>
        <p:nvGraphicFramePr>
          <p:cNvPr id="6" name="对象 5"/>
          <p:cNvGraphicFramePr>
            <a:graphicFrameLocks noChangeAspect="1"/>
          </p:cNvGraphicFramePr>
          <p:nvPr>
            <p:extLst>
              <p:ext uri="{D42A27DB-BD31-4B8C-83A1-F6EECF244321}">
                <p14:modId xmlns:p14="http://schemas.microsoft.com/office/powerpoint/2010/main" val="1278036945"/>
              </p:ext>
            </p:extLst>
          </p:nvPr>
        </p:nvGraphicFramePr>
        <p:xfrm>
          <a:off x="3059832" y="4293096"/>
          <a:ext cx="5580062" cy="1689100"/>
        </p:xfrm>
        <a:graphic>
          <a:graphicData uri="http://schemas.openxmlformats.org/presentationml/2006/ole">
            <mc:AlternateContent xmlns:mc="http://schemas.openxmlformats.org/markup-compatibility/2006">
              <mc:Choice xmlns:v="urn:schemas-microsoft-com:vml" Requires="v">
                <p:oleObj spid="_x0000_s31845" name="公式" r:id="rId5" imgW="2768400" imgH="888840" progId="Equation.3">
                  <p:embed/>
                </p:oleObj>
              </mc:Choice>
              <mc:Fallback>
                <p:oleObj name="公式" r:id="rId5" imgW="2768400" imgH="888840" progId="Equation.3">
                  <p:embed/>
                  <p:pic>
                    <p:nvPicPr>
                      <p:cNvPr id="0" name="对象 7"/>
                      <p:cNvPicPr>
                        <a:picLocks noChangeAspect="1" noChangeArrowheads="1"/>
                      </p:cNvPicPr>
                      <p:nvPr/>
                    </p:nvPicPr>
                    <p:blipFill>
                      <a:blip r:embed="rId6"/>
                      <a:srcRect/>
                      <a:stretch>
                        <a:fillRect/>
                      </a:stretch>
                    </p:blipFill>
                    <p:spPr bwMode="auto">
                      <a:xfrm>
                        <a:off x="3059832" y="4293096"/>
                        <a:ext cx="5580062" cy="1689100"/>
                      </a:xfrm>
                      <a:prstGeom prst="rect">
                        <a:avLst/>
                      </a:prstGeom>
                      <a:solidFill>
                        <a:schemeClr val="bg2"/>
                      </a:solidFill>
                      <a:ln>
                        <a:noFill/>
                      </a:ln>
                    </p:spPr>
                  </p:pic>
                </p:oleObj>
              </mc:Fallback>
            </mc:AlternateContent>
          </a:graphicData>
        </a:graphic>
      </p:graphicFrame>
    </p:spTree>
    <p:extLst>
      <p:ext uri="{BB962C8B-B14F-4D97-AF65-F5344CB8AC3E}">
        <p14:creationId xmlns:p14="http://schemas.microsoft.com/office/powerpoint/2010/main" val="150942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355600" y="482600"/>
            <a:ext cx="85502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zh-CN" altLang="en-US">
                <a:solidFill>
                  <a:schemeClr val="tx2"/>
                </a:solidFill>
                <a:latin typeface="Times New Roman" pitchFamily="18" charset="0"/>
                <a:ea typeface="黑体" pitchFamily="49" charset="-122"/>
              </a:rPr>
              <a:t>三、碰撞理论与阿伦尼乌斯方程的比较</a:t>
            </a:r>
          </a:p>
        </p:txBody>
      </p:sp>
      <p:graphicFrame>
        <p:nvGraphicFramePr>
          <p:cNvPr id="601093" name="Object 5"/>
          <p:cNvGraphicFramePr>
            <a:graphicFrameLocks noChangeAspect="1"/>
          </p:cNvGraphicFramePr>
          <p:nvPr>
            <p:extLst>
              <p:ext uri="{D42A27DB-BD31-4B8C-83A1-F6EECF244321}">
                <p14:modId xmlns:p14="http://schemas.microsoft.com/office/powerpoint/2010/main" val="570393268"/>
              </p:ext>
            </p:extLst>
          </p:nvPr>
        </p:nvGraphicFramePr>
        <p:xfrm>
          <a:off x="1311275" y="1262063"/>
          <a:ext cx="6419850" cy="1184275"/>
        </p:xfrm>
        <a:graphic>
          <a:graphicData uri="http://schemas.openxmlformats.org/presentationml/2006/ole">
            <mc:AlternateContent xmlns:mc="http://schemas.openxmlformats.org/markup-compatibility/2006">
              <mc:Choice xmlns:v="urn:schemas-microsoft-com:vml" Requires="v">
                <p:oleObj spid="_x0000_s19938" name="公式" r:id="rId3" imgW="2819400" imgH="520700" progId="Equation.3">
                  <p:embed/>
                </p:oleObj>
              </mc:Choice>
              <mc:Fallback>
                <p:oleObj name="公式" r:id="rId3" imgW="2819400" imgH="520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75" y="1262063"/>
                        <a:ext cx="6419850" cy="1184275"/>
                      </a:xfrm>
                      <a:prstGeom prst="rect">
                        <a:avLst/>
                      </a:prstGeom>
                      <a:solidFill>
                        <a:schemeClr val="bg2"/>
                      </a:solidFill>
                      <a:ln>
                        <a:noFill/>
                      </a:ln>
                      <a:effectLst/>
                      <a:extLst/>
                    </p:spPr>
                  </p:pic>
                </p:oleObj>
              </mc:Fallback>
            </mc:AlternateContent>
          </a:graphicData>
        </a:graphic>
      </p:graphicFrame>
      <p:graphicFrame>
        <p:nvGraphicFramePr>
          <p:cNvPr id="601094" name="Object 6"/>
          <p:cNvGraphicFramePr>
            <a:graphicFrameLocks noChangeAspect="1"/>
          </p:cNvGraphicFramePr>
          <p:nvPr>
            <p:extLst>
              <p:ext uri="{D42A27DB-BD31-4B8C-83A1-F6EECF244321}">
                <p14:modId xmlns:p14="http://schemas.microsoft.com/office/powerpoint/2010/main" val="2050775916"/>
              </p:ext>
            </p:extLst>
          </p:nvPr>
        </p:nvGraphicFramePr>
        <p:xfrm>
          <a:off x="1410609" y="2564904"/>
          <a:ext cx="3209925" cy="490537"/>
        </p:xfrm>
        <a:graphic>
          <a:graphicData uri="http://schemas.openxmlformats.org/presentationml/2006/ole">
            <mc:AlternateContent xmlns:mc="http://schemas.openxmlformats.org/markup-compatibility/2006">
              <mc:Choice xmlns:v="urn:schemas-microsoft-com:vml" Requires="v">
                <p:oleObj spid="_x0000_s19939" name="公式" r:id="rId5" imgW="1409088" imgH="215806" progId="Equation.3">
                  <p:embed/>
                </p:oleObj>
              </mc:Choice>
              <mc:Fallback>
                <p:oleObj name="公式" r:id="rId5" imgW="1409088"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0609" y="2564904"/>
                        <a:ext cx="3209925" cy="490537"/>
                      </a:xfrm>
                      <a:prstGeom prst="rect">
                        <a:avLst/>
                      </a:prstGeom>
                      <a:solidFill>
                        <a:schemeClr val="bg2"/>
                      </a:solidFill>
                      <a:ln>
                        <a:noFill/>
                      </a:ln>
                      <a:effectLst/>
                      <a:extLst/>
                    </p:spPr>
                  </p:pic>
                </p:oleObj>
              </mc:Fallback>
            </mc:AlternateContent>
          </a:graphicData>
        </a:graphic>
      </p:graphicFrame>
      <p:graphicFrame>
        <p:nvGraphicFramePr>
          <p:cNvPr id="601095" name="Object 7"/>
          <p:cNvGraphicFramePr>
            <a:graphicFrameLocks noChangeAspect="1"/>
          </p:cNvGraphicFramePr>
          <p:nvPr>
            <p:extLst>
              <p:ext uri="{D42A27DB-BD31-4B8C-83A1-F6EECF244321}">
                <p14:modId xmlns:p14="http://schemas.microsoft.com/office/powerpoint/2010/main" val="3410890479"/>
              </p:ext>
            </p:extLst>
          </p:nvPr>
        </p:nvGraphicFramePr>
        <p:xfrm>
          <a:off x="1396666" y="3212976"/>
          <a:ext cx="5899150" cy="1184275"/>
        </p:xfrm>
        <a:graphic>
          <a:graphicData uri="http://schemas.openxmlformats.org/presentationml/2006/ole">
            <mc:AlternateContent xmlns:mc="http://schemas.openxmlformats.org/markup-compatibility/2006">
              <mc:Choice xmlns:v="urn:schemas-microsoft-com:vml" Requires="v">
                <p:oleObj spid="_x0000_s19940" name="公式" r:id="rId7" imgW="2590800" imgH="520700" progId="Equation.3">
                  <p:embed/>
                </p:oleObj>
              </mc:Choice>
              <mc:Fallback>
                <p:oleObj name="公式" r:id="rId7" imgW="2590800" imgH="520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6666" y="3212976"/>
                        <a:ext cx="5899150" cy="1184275"/>
                      </a:xfrm>
                      <a:prstGeom prst="rect">
                        <a:avLst/>
                      </a:prstGeom>
                      <a:solidFill>
                        <a:schemeClr val="bg2"/>
                      </a:solidFill>
                      <a:ln>
                        <a:noFill/>
                      </a:ln>
                      <a:effectLst/>
                      <a:extLst/>
                    </p:spPr>
                  </p:pic>
                </p:oleObj>
              </mc:Fallback>
            </mc:AlternateContent>
          </a:graphicData>
        </a:graphic>
      </p:graphicFrame>
      <p:graphicFrame>
        <p:nvGraphicFramePr>
          <p:cNvPr id="601096" name="Object 8"/>
          <p:cNvGraphicFramePr>
            <a:graphicFrameLocks noChangeAspect="1"/>
          </p:cNvGraphicFramePr>
          <p:nvPr>
            <p:extLst>
              <p:ext uri="{D42A27DB-BD31-4B8C-83A1-F6EECF244321}">
                <p14:modId xmlns:p14="http://schemas.microsoft.com/office/powerpoint/2010/main" val="3181030492"/>
              </p:ext>
            </p:extLst>
          </p:nvPr>
        </p:nvGraphicFramePr>
        <p:xfrm>
          <a:off x="3091656" y="4522788"/>
          <a:ext cx="4684713" cy="1184275"/>
        </p:xfrm>
        <a:graphic>
          <a:graphicData uri="http://schemas.openxmlformats.org/presentationml/2006/ole">
            <mc:AlternateContent xmlns:mc="http://schemas.openxmlformats.org/markup-compatibility/2006">
              <mc:Choice xmlns:v="urn:schemas-microsoft-com:vml" Requires="v">
                <p:oleObj spid="_x0000_s19941" name="公式" r:id="rId9" imgW="2057400" imgH="520700" progId="Equation.3">
                  <p:embed/>
                </p:oleObj>
              </mc:Choice>
              <mc:Fallback>
                <p:oleObj name="公式" r:id="rId9" imgW="2057400" imgH="520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1656" y="4522788"/>
                        <a:ext cx="4684713" cy="1184275"/>
                      </a:xfrm>
                      <a:prstGeom prst="rect">
                        <a:avLst/>
                      </a:prstGeom>
                      <a:solidFill>
                        <a:schemeClr val="bg2"/>
                      </a:solidFill>
                      <a:ln>
                        <a:noFill/>
                      </a:ln>
                      <a:effectLst/>
                      <a:extLst/>
                    </p:spPr>
                  </p:pic>
                </p:oleObj>
              </mc:Fallback>
            </mc:AlternateContent>
          </a:graphicData>
        </a:graphic>
      </p:graphicFrame>
      <p:sp>
        <p:nvSpPr>
          <p:cNvPr id="601098" name="Text Box 10"/>
          <p:cNvSpPr txBox="1">
            <a:spLocks noChangeArrowheads="1"/>
          </p:cNvSpPr>
          <p:nvPr/>
        </p:nvSpPr>
        <p:spPr bwMode="auto">
          <a:xfrm>
            <a:off x="6295673" y="6049578"/>
            <a:ext cx="2608263" cy="519112"/>
          </a:xfrm>
          <a:prstGeom prst="rect">
            <a:avLst/>
          </a:prstGeom>
          <a:solidFill>
            <a:schemeClr val="bg2"/>
          </a:solidFill>
          <a:ln w="9525">
            <a:noFill/>
            <a:miter lim="800000"/>
            <a:headEnd/>
            <a:tailEnd/>
          </a:ln>
          <a:effectLst/>
        </p:spPr>
        <p:txBody>
          <a:bodyPr>
            <a:spAutoFit/>
          </a:bodyPr>
          <a:lstStyle/>
          <a:p>
            <a:pPr algn="ctr">
              <a:spcBef>
                <a:spcPct val="50000"/>
              </a:spcBef>
              <a:defRPr/>
            </a:pPr>
            <a:r>
              <a:rPr lang="en-US" altLang="zh-CN" sz="2800" dirty="0">
                <a:solidFill>
                  <a:srgbClr val="000000"/>
                </a:solidFill>
                <a:ea typeface="黑体" pitchFamily="2" charset="-122"/>
              </a:rPr>
              <a:t>k = </a:t>
            </a:r>
            <a:r>
              <a:rPr lang="en-US" altLang="zh-CN" sz="2800" dirty="0" err="1">
                <a:solidFill>
                  <a:srgbClr val="000000"/>
                </a:solidFill>
                <a:ea typeface="黑体" pitchFamily="2" charset="-122"/>
              </a:rPr>
              <a:t>z</a:t>
            </a:r>
            <a:r>
              <a:rPr lang="en-US" altLang="zh-CN" sz="2800" baseline="-25000" dirty="0" err="1">
                <a:solidFill>
                  <a:srgbClr val="000000"/>
                </a:solidFill>
                <a:ea typeface="黑体" pitchFamily="2" charset="-122"/>
              </a:rPr>
              <a:t>AB</a:t>
            </a:r>
            <a:r>
              <a:rPr lang="en-US" altLang="zh-CN" sz="2800" dirty="0">
                <a:solidFill>
                  <a:srgbClr val="000000"/>
                </a:solidFill>
                <a:ea typeface="黑体" pitchFamily="2" charset="-122"/>
              </a:rPr>
              <a:t> e</a:t>
            </a:r>
            <a:r>
              <a:rPr lang="en-US" altLang="zh-CN" sz="2800" baseline="30000" dirty="0">
                <a:solidFill>
                  <a:srgbClr val="000000"/>
                </a:solidFill>
                <a:ea typeface="黑体" pitchFamily="2" charset="-122"/>
              </a:rPr>
              <a:t>-</a:t>
            </a:r>
            <a:r>
              <a:rPr lang="en-US" altLang="zh-CN" sz="2800" baseline="30000" dirty="0" err="1">
                <a:solidFill>
                  <a:srgbClr val="000000"/>
                </a:solidFill>
                <a:ea typeface="黑体" pitchFamily="2" charset="-122"/>
              </a:rPr>
              <a:t>Ec</a:t>
            </a:r>
            <a:r>
              <a:rPr lang="en-US" altLang="zh-CN" sz="2800" baseline="30000" dirty="0">
                <a:solidFill>
                  <a:srgbClr val="000000"/>
                </a:solidFill>
                <a:ea typeface="黑体" pitchFamily="2" charset="-122"/>
              </a:rPr>
              <a:t>/RT</a:t>
            </a:r>
            <a:endParaRPr lang="en-US" altLang="zh-CN" sz="2800" dirty="0">
              <a:solidFill>
                <a:srgbClr val="000000"/>
              </a:solidFill>
              <a:ea typeface="黑体" pitchFamily="2" charset="-122"/>
            </a:endParaRPr>
          </a:p>
        </p:txBody>
      </p:sp>
      <p:sp>
        <p:nvSpPr>
          <p:cNvPr id="601099" name="Text Box 11"/>
          <p:cNvSpPr txBox="1">
            <a:spLocks noChangeArrowheads="1"/>
          </p:cNvSpPr>
          <p:nvPr/>
        </p:nvSpPr>
        <p:spPr bwMode="auto">
          <a:xfrm>
            <a:off x="7164288" y="6070585"/>
            <a:ext cx="581025" cy="557212"/>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endParaRPr lang="zh-CN" altLang="zh-CN" sz="2800">
              <a:latin typeface="Times New Roman" pitchFamily="18" charset="0"/>
              <a:ea typeface="黑体" pitchFamily="49" charset="-122"/>
            </a:endParaRPr>
          </a:p>
        </p:txBody>
      </p:sp>
      <p:grpSp>
        <p:nvGrpSpPr>
          <p:cNvPr id="2" name="Group 14"/>
          <p:cNvGrpSpPr>
            <a:grpSpLocks/>
          </p:cNvGrpSpPr>
          <p:nvPr/>
        </p:nvGrpSpPr>
        <p:grpSpPr bwMode="auto">
          <a:xfrm>
            <a:off x="3569271" y="4522389"/>
            <a:ext cx="3225800" cy="2051050"/>
            <a:chOff x="1391" y="2849"/>
            <a:chExt cx="2032" cy="1292"/>
          </a:xfrm>
        </p:grpSpPr>
        <p:sp>
          <p:nvSpPr>
            <p:cNvPr id="48138" name="Rectangle 9"/>
            <p:cNvSpPr>
              <a:spLocks noChangeArrowheads="1"/>
            </p:cNvSpPr>
            <p:nvPr/>
          </p:nvSpPr>
          <p:spPr bwMode="auto">
            <a:xfrm>
              <a:off x="1391" y="2849"/>
              <a:ext cx="2032" cy="739"/>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48139" name="AutoShape 12"/>
            <p:cNvSpPr>
              <a:spLocks noChangeArrowheads="1"/>
            </p:cNvSpPr>
            <p:nvPr/>
          </p:nvSpPr>
          <p:spPr bwMode="auto">
            <a:xfrm>
              <a:off x="2187" y="3580"/>
              <a:ext cx="306" cy="234"/>
            </a:xfrm>
            <a:prstGeom prst="downArrow">
              <a:avLst>
                <a:gd name="adj1" fmla="val 50000"/>
                <a:gd name="adj2" fmla="val 25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endParaRPr lang="zh-CN" altLang="en-US" sz="2800">
                <a:latin typeface="Times New Roman" pitchFamily="18" charset="0"/>
                <a:ea typeface="黑体" pitchFamily="49" charset="-122"/>
              </a:endParaRPr>
            </a:p>
          </p:txBody>
        </p:sp>
        <p:sp>
          <p:nvSpPr>
            <p:cNvPr id="48140" name="Text Box 13"/>
            <p:cNvSpPr txBox="1">
              <a:spLocks noChangeArrowheads="1"/>
            </p:cNvSpPr>
            <p:nvPr/>
          </p:nvSpPr>
          <p:spPr bwMode="auto">
            <a:xfrm>
              <a:off x="1539" y="3814"/>
              <a:ext cx="17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碰撞频率因子　</a:t>
              </a:r>
            </a:p>
          </p:txBody>
        </p:sp>
      </p:grpSp>
      <p:sp>
        <p:nvSpPr>
          <p:cNvPr id="13" name="Text Box 13"/>
          <p:cNvSpPr txBox="1">
            <a:spLocks noChangeArrowheads="1"/>
          </p:cNvSpPr>
          <p:nvPr/>
        </p:nvSpPr>
        <p:spPr bwMode="auto">
          <a:xfrm>
            <a:off x="4918516" y="2492896"/>
            <a:ext cx="33258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smtClean="0">
                <a:latin typeface="Times New Roman" pitchFamily="18" charset="0"/>
                <a:ea typeface="黑体" pitchFamily="49" charset="-122"/>
              </a:rPr>
              <a:t>c-</a:t>
            </a:r>
            <a:r>
              <a:rPr lang="zh-CN" altLang="en-US" sz="2800" dirty="0" smtClean="0">
                <a:latin typeface="Times New Roman" pitchFamily="18" charset="0"/>
                <a:ea typeface="黑体" pitchFamily="49" charset="-122"/>
              </a:rPr>
              <a:t>分子的摩尔浓度</a:t>
            </a:r>
            <a:r>
              <a:rPr lang="zh-CN" altLang="en-US" sz="2800" dirty="0">
                <a:latin typeface="Times New Roman" pitchFamily="18" charset="0"/>
                <a:ea typeface="黑体" pitchFamily="49" charset="-122"/>
              </a:rPr>
              <a:t>　</a:t>
            </a:r>
          </a:p>
        </p:txBody>
      </p:sp>
    </p:spTree>
    <p:extLst>
      <p:ext uri="{BB962C8B-B14F-4D97-AF65-F5344CB8AC3E}">
        <p14:creationId xmlns:p14="http://schemas.microsoft.com/office/powerpoint/2010/main" val="2799580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1093"/>
                                        </p:tgtEl>
                                        <p:attrNameLst>
                                          <p:attrName>style.visibility</p:attrName>
                                        </p:attrNameLst>
                                      </p:cBhvr>
                                      <p:to>
                                        <p:strVal val="visible"/>
                                      </p:to>
                                    </p:set>
                                    <p:animEffect transition="in" filter="wipe(left)">
                                      <p:cBhvr>
                                        <p:cTn id="7" dur="500"/>
                                        <p:tgtEl>
                                          <p:spTgt spid="601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1094"/>
                                        </p:tgtEl>
                                        <p:attrNameLst>
                                          <p:attrName>style.visibility</p:attrName>
                                        </p:attrNameLst>
                                      </p:cBhvr>
                                      <p:to>
                                        <p:strVal val="visible"/>
                                      </p:to>
                                    </p:set>
                                    <p:animEffect transition="in" filter="wipe(left)">
                                      <p:cBhvr>
                                        <p:cTn id="12" dur="500"/>
                                        <p:tgtEl>
                                          <p:spTgt spid="6010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1095"/>
                                        </p:tgtEl>
                                        <p:attrNameLst>
                                          <p:attrName>style.visibility</p:attrName>
                                        </p:attrNameLst>
                                      </p:cBhvr>
                                      <p:to>
                                        <p:strVal val="visible"/>
                                      </p:to>
                                    </p:set>
                                    <p:animEffect transition="in" filter="wipe(left)">
                                      <p:cBhvr>
                                        <p:cTn id="17" dur="500"/>
                                        <p:tgtEl>
                                          <p:spTgt spid="6010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1096"/>
                                        </p:tgtEl>
                                        <p:attrNameLst>
                                          <p:attrName>style.visibility</p:attrName>
                                        </p:attrNameLst>
                                      </p:cBhvr>
                                      <p:to>
                                        <p:strVal val="visible"/>
                                      </p:to>
                                    </p:set>
                                    <p:animEffect transition="in" filter="wipe(left)">
                                      <p:cBhvr>
                                        <p:cTn id="22" dur="500"/>
                                        <p:tgtEl>
                                          <p:spTgt spid="6010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01098"/>
                                        </p:tgtEl>
                                        <p:attrNameLst>
                                          <p:attrName>style.visibility</p:attrName>
                                        </p:attrNameLst>
                                      </p:cBhvr>
                                      <p:to>
                                        <p:strVal val="visible"/>
                                      </p:to>
                                    </p:set>
                                    <p:animEffect transition="in" filter="wipe(left)">
                                      <p:cBhvr>
                                        <p:cTn id="32" dur="500"/>
                                        <p:tgtEl>
                                          <p:spTgt spid="6010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1099"/>
                                        </p:tgtEl>
                                        <p:attrNameLst>
                                          <p:attrName>style.visibility</p:attrName>
                                        </p:attrNameLst>
                                      </p:cBhvr>
                                      <p:to>
                                        <p:strVal val="visible"/>
                                      </p:to>
                                    </p:set>
                                    <p:animEffect transition="in" filter="wipe(left)">
                                      <p:cBhvr>
                                        <p:cTn id="37" dur="500"/>
                                        <p:tgtEl>
                                          <p:spTgt spid="601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8" grpId="0" animBg="1"/>
      <p:bldP spid="60109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790575" y="382588"/>
            <a:ext cx="32369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solidFill>
                  <a:srgbClr val="FF0000"/>
                </a:solidFill>
                <a:latin typeface="Times New Roman" pitchFamily="18" charset="0"/>
                <a:ea typeface="黑体" pitchFamily="49" charset="-122"/>
              </a:rPr>
              <a:t>1</a:t>
            </a:r>
            <a:r>
              <a:rPr lang="zh-CN" altLang="en-US" sz="2800" dirty="0">
                <a:solidFill>
                  <a:srgbClr val="FF0000"/>
                </a:solidFill>
                <a:latin typeface="Times New Roman" pitchFamily="18" charset="0"/>
                <a:ea typeface="黑体" pitchFamily="49" charset="-122"/>
              </a:rPr>
              <a:t>、</a:t>
            </a:r>
            <a:r>
              <a:rPr lang="en-US" altLang="zh-CN" sz="2800" dirty="0" err="1">
                <a:solidFill>
                  <a:srgbClr val="FF0000"/>
                </a:solidFill>
                <a:latin typeface="Times New Roman" pitchFamily="18" charset="0"/>
                <a:ea typeface="黑体" pitchFamily="49" charset="-122"/>
                <a:sym typeface="Symbol" pitchFamily="18" charset="2"/>
              </a:rPr>
              <a:t>E</a:t>
            </a:r>
            <a:r>
              <a:rPr lang="en-US" altLang="zh-CN" sz="2800" baseline="-25000" dirty="0" err="1">
                <a:solidFill>
                  <a:srgbClr val="FF0000"/>
                </a:solidFill>
                <a:latin typeface="Times New Roman" pitchFamily="18" charset="0"/>
                <a:ea typeface="黑体" pitchFamily="49" charset="-122"/>
                <a:sym typeface="Symbol" pitchFamily="18" charset="2"/>
              </a:rPr>
              <a:t>a</a:t>
            </a:r>
            <a:r>
              <a:rPr lang="zh-CN" altLang="en-US" sz="2800" dirty="0">
                <a:solidFill>
                  <a:srgbClr val="FF0000"/>
                </a:solidFill>
                <a:latin typeface="Times New Roman" pitchFamily="18" charset="0"/>
                <a:ea typeface="黑体" pitchFamily="49" charset="-122"/>
                <a:sym typeface="Symbol" pitchFamily="18" charset="2"/>
              </a:rPr>
              <a:t>与</a:t>
            </a:r>
            <a:r>
              <a:rPr lang="en-US" altLang="zh-CN" sz="2800" dirty="0" err="1">
                <a:solidFill>
                  <a:srgbClr val="FF0000"/>
                </a:solidFill>
                <a:latin typeface="Times New Roman" pitchFamily="18" charset="0"/>
                <a:ea typeface="黑体" pitchFamily="49" charset="-122"/>
                <a:sym typeface="Symbol" pitchFamily="18" charset="2"/>
              </a:rPr>
              <a:t>E</a:t>
            </a:r>
            <a:r>
              <a:rPr lang="en-US" altLang="zh-CN" sz="2800" baseline="-25000" dirty="0" err="1">
                <a:solidFill>
                  <a:srgbClr val="FF0000"/>
                </a:solidFill>
                <a:latin typeface="Times New Roman" pitchFamily="18" charset="0"/>
                <a:ea typeface="黑体" pitchFamily="49" charset="-122"/>
                <a:sym typeface="Symbol" pitchFamily="18" charset="2"/>
              </a:rPr>
              <a:t>c</a:t>
            </a:r>
            <a:r>
              <a:rPr lang="zh-CN" altLang="en-US" sz="2800" dirty="0">
                <a:solidFill>
                  <a:srgbClr val="FF0000"/>
                </a:solidFill>
                <a:latin typeface="Times New Roman" pitchFamily="18" charset="0"/>
                <a:ea typeface="黑体" pitchFamily="49" charset="-122"/>
                <a:sym typeface="Symbol" pitchFamily="18" charset="2"/>
              </a:rPr>
              <a:t>的关系</a:t>
            </a:r>
            <a:endParaRPr lang="zh-CN" altLang="en-US" sz="2800" baseline="-25000" dirty="0">
              <a:solidFill>
                <a:srgbClr val="FF0000"/>
              </a:solidFill>
              <a:latin typeface="Times New Roman" pitchFamily="18" charset="0"/>
              <a:ea typeface="黑体" pitchFamily="49" charset="-122"/>
            </a:endParaRPr>
          </a:p>
        </p:txBody>
      </p:sp>
      <p:graphicFrame>
        <p:nvGraphicFramePr>
          <p:cNvPr id="602117" name="Object 5"/>
          <p:cNvGraphicFramePr>
            <a:graphicFrameLocks noChangeAspect="1"/>
          </p:cNvGraphicFramePr>
          <p:nvPr>
            <p:extLst>
              <p:ext uri="{D42A27DB-BD31-4B8C-83A1-F6EECF244321}">
                <p14:modId xmlns:p14="http://schemas.microsoft.com/office/powerpoint/2010/main" val="4228137355"/>
              </p:ext>
            </p:extLst>
          </p:nvPr>
        </p:nvGraphicFramePr>
        <p:xfrm>
          <a:off x="1604963" y="1052513"/>
          <a:ext cx="4684712" cy="1184275"/>
        </p:xfrm>
        <a:graphic>
          <a:graphicData uri="http://schemas.openxmlformats.org/presentationml/2006/ole">
            <mc:AlternateContent xmlns:mc="http://schemas.openxmlformats.org/markup-compatibility/2006">
              <mc:Choice xmlns:v="urn:schemas-microsoft-com:vml" Requires="v">
                <p:oleObj spid="_x0000_s20958" name="公式" r:id="rId3" imgW="2057400" imgH="520700" progId="Equation.3">
                  <p:embed/>
                </p:oleObj>
              </mc:Choice>
              <mc:Fallback>
                <p:oleObj name="公式" r:id="rId3" imgW="2057400" imgH="520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963" y="1052513"/>
                        <a:ext cx="4684712" cy="1184275"/>
                      </a:xfrm>
                      <a:prstGeom prst="rect">
                        <a:avLst/>
                      </a:prstGeom>
                      <a:solidFill>
                        <a:schemeClr val="bg2"/>
                      </a:solidFill>
                      <a:ln>
                        <a:noFill/>
                      </a:ln>
                      <a:effectLst/>
                      <a:extLst/>
                    </p:spPr>
                  </p:pic>
                </p:oleObj>
              </mc:Fallback>
            </mc:AlternateContent>
          </a:graphicData>
        </a:graphic>
      </p:graphicFrame>
      <p:graphicFrame>
        <p:nvGraphicFramePr>
          <p:cNvPr id="602118" name="Object 6"/>
          <p:cNvGraphicFramePr>
            <a:graphicFrameLocks noChangeAspect="1"/>
          </p:cNvGraphicFramePr>
          <p:nvPr>
            <p:extLst>
              <p:ext uri="{D42A27DB-BD31-4B8C-83A1-F6EECF244321}">
                <p14:modId xmlns:p14="http://schemas.microsoft.com/office/powerpoint/2010/main" val="1027521206"/>
              </p:ext>
            </p:extLst>
          </p:nvPr>
        </p:nvGraphicFramePr>
        <p:xfrm>
          <a:off x="1604963" y="2366963"/>
          <a:ext cx="3144837" cy="1047750"/>
        </p:xfrm>
        <a:graphic>
          <a:graphicData uri="http://schemas.openxmlformats.org/presentationml/2006/ole">
            <mc:AlternateContent xmlns:mc="http://schemas.openxmlformats.org/markup-compatibility/2006">
              <mc:Choice xmlns:v="urn:schemas-microsoft-com:vml" Requires="v">
                <p:oleObj spid="_x0000_s20959" name="公式" r:id="rId5" imgW="1180588" imgH="393529" progId="Equation.3">
                  <p:embed/>
                </p:oleObj>
              </mc:Choice>
              <mc:Fallback>
                <p:oleObj name="公式" r:id="rId5" imgW="1180588"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4963" y="2366963"/>
                        <a:ext cx="3144837" cy="1047750"/>
                      </a:xfrm>
                      <a:prstGeom prst="rect">
                        <a:avLst/>
                      </a:prstGeom>
                      <a:solidFill>
                        <a:schemeClr val="bg2"/>
                      </a:solidFill>
                      <a:ln>
                        <a:noFill/>
                      </a:ln>
                      <a:effectLst/>
                      <a:extLst/>
                    </p:spPr>
                  </p:pic>
                </p:oleObj>
              </mc:Fallback>
            </mc:AlternateContent>
          </a:graphicData>
        </a:graphic>
      </p:graphicFrame>
      <p:graphicFrame>
        <p:nvGraphicFramePr>
          <p:cNvPr id="602119" name="Object 7"/>
          <p:cNvGraphicFramePr>
            <a:graphicFrameLocks noChangeAspect="1"/>
          </p:cNvGraphicFramePr>
          <p:nvPr>
            <p:extLst>
              <p:ext uri="{D42A27DB-BD31-4B8C-83A1-F6EECF244321}">
                <p14:modId xmlns:p14="http://schemas.microsoft.com/office/powerpoint/2010/main" val="492564972"/>
              </p:ext>
            </p:extLst>
          </p:nvPr>
        </p:nvGraphicFramePr>
        <p:xfrm>
          <a:off x="3903663" y="3543300"/>
          <a:ext cx="2232025" cy="1047750"/>
        </p:xfrm>
        <a:graphic>
          <a:graphicData uri="http://schemas.openxmlformats.org/presentationml/2006/ole">
            <mc:AlternateContent xmlns:mc="http://schemas.openxmlformats.org/markup-compatibility/2006">
              <mc:Choice xmlns:v="urn:schemas-microsoft-com:vml" Requires="v">
                <p:oleObj spid="_x0000_s20960" name="公式" r:id="rId7" imgW="837836" imgH="393529" progId="Equation.3">
                  <p:embed/>
                </p:oleObj>
              </mc:Choice>
              <mc:Fallback>
                <p:oleObj name="公式" r:id="rId7" imgW="837836"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3663" y="3543300"/>
                        <a:ext cx="2232025" cy="1047750"/>
                      </a:xfrm>
                      <a:prstGeom prst="rect">
                        <a:avLst/>
                      </a:prstGeom>
                      <a:solidFill>
                        <a:schemeClr val="bg2"/>
                      </a:solidFill>
                      <a:ln>
                        <a:noFill/>
                      </a:ln>
                      <a:effectLst/>
                      <a:extLst/>
                    </p:spPr>
                  </p:pic>
                </p:oleObj>
              </mc:Fallback>
            </mc:AlternateContent>
          </a:graphicData>
        </a:graphic>
      </p:graphicFrame>
      <p:sp>
        <p:nvSpPr>
          <p:cNvPr id="602120" name="Text Box 8"/>
          <p:cNvSpPr txBox="1">
            <a:spLocks noChangeArrowheads="1"/>
          </p:cNvSpPr>
          <p:nvPr/>
        </p:nvSpPr>
        <p:spPr bwMode="auto">
          <a:xfrm>
            <a:off x="1643063" y="3743325"/>
            <a:ext cx="2459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latin typeface="Times New Roman" pitchFamily="18" charset="0"/>
                <a:ea typeface="黑体" pitchFamily="49" charset="-122"/>
              </a:rPr>
              <a:t>阿氏活化能：</a:t>
            </a:r>
          </a:p>
        </p:txBody>
      </p:sp>
      <p:graphicFrame>
        <p:nvGraphicFramePr>
          <p:cNvPr id="602121" name="Object 9"/>
          <p:cNvGraphicFramePr>
            <a:graphicFrameLocks noChangeAspect="1"/>
          </p:cNvGraphicFramePr>
          <p:nvPr>
            <p:extLst>
              <p:ext uri="{D42A27DB-BD31-4B8C-83A1-F6EECF244321}">
                <p14:modId xmlns:p14="http://schemas.microsoft.com/office/powerpoint/2010/main" val="1360555344"/>
              </p:ext>
            </p:extLst>
          </p:nvPr>
        </p:nvGraphicFramePr>
        <p:xfrm>
          <a:off x="1739900" y="4775200"/>
          <a:ext cx="2905125" cy="1098550"/>
        </p:xfrm>
        <a:graphic>
          <a:graphicData uri="http://schemas.openxmlformats.org/presentationml/2006/ole">
            <mc:AlternateContent xmlns:mc="http://schemas.openxmlformats.org/markup-compatibility/2006">
              <mc:Choice xmlns:v="urn:schemas-microsoft-com:vml" Requires="v">
                <p:oleObj spid="_x0000_s20961" name="公式" r:id="rId9" imgW="1040948" imgH="393529" progId="Equation.3">
                  <p:embed/>
                </p:oleObj>
              </mc:Choice>
              <mc:Fallback>
                <p:oleObj name="公式" r:id="rId9" imgW="1040948"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9900" y="4775200"/>
                        <a:ext cx="2905125" cy="1098550"/>
                      </a:xfrm>
                      <a:prstGeom prst="rect">
                        <a:avLst/>
                      </a:prstGeom>
                      <a:solidFill>
                        <a:schemeClr val="bg2"/>
                      </a:solidFill>
                      <a:ln>
                        <a:noFill/>
                      </a:ln>
                      <a:effectLst/>
                      <a:extLst/>
                    </p:spPr>
                  </p:pic>
                </p:oleObj>
              </mc:Fallback>
            </mc:AlternateContent>
          </a:graphicData>
        </a:graphic>
      </p:graphicFrame>
      <p:sp>
        <p:nvSpPr>
          <p:cNvPr id="602122" name="Text Box 10"/>
          <p:cNvSpPr txBox="1">
            <a:spLocks noChangeArrowheads="1"/>
          </p:cNvSpPr>
          <p:nvPr/>
        </p:nvSpPr>
        <p:spPr bwMode="auto">
          <a:xfrm>
            <a:off x="1690688" y="6040438"/>
            <a:ext cx="6362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latin typeface="Times New Roman" pitchFamily="18" charset="0"/>
                <a:ea typeface="黑体" pitchFamily="49" charset="-122"/>
              </a:rPr>
              <a:t>温度不太高时：</a:t>
            </a:r>
            <a:r>
              <a:rPr lang="en-US" altLang="zh-CN" sz="2800" dirty="0">
                <a:latin typeface="Times New Roman" pitchFamily="18" charset="0"/>
                <a:ea typeface="黑体" pitchFamily="49" charset="-122"/>
              </a:rPr>
              <a:t>RT&lt;&lt;</a:t>
            </a:r>
            <a:r>
              <a:rPr lang="en-US" altLang="zh-CN" sz="2800" dirty="0" err="1">
                <a:latin typeface="Times New Roman" pitchFamily="18" charset="0"/>
                <a:ea typeface="黑体" pitchFamily="49" charset="-122"/>
              </a:rPr>
              <a:t>E</a:t>
            </a:r>
            <a:r>
              <a:rPr lang="en-US" altLang="zh-CN" sz="2800" baseline="-25000" dirty="0" err="1">
                <a:latin typeface="Times New Roman" pitchFamily="18" charset="0"/>
                <a:ea typeface="黑体" pitchFamily="49" charset="-122"/>
              </a:rPr>
              <a:t>c</a:t>
            </a:r>
            <a:r>
              <a:rPr lang="en-US" altLang="zh-CN" sz="2800" dirty="0">
                <a:latin typeface="Times New Roman" pitchFamily="18" charset="0"/>
                <a:ea typeface="黑体" pitchFamily="49" charset="-122"/>
              </a:rPr>
              <a:t>      </a:t>
            </a:r>
            <a:r>
              <a:rPr lang="en-US" altLang="zh-CN" sz="2800" dirty="0" err="1">
                <a:latin typeface="Times New Roman" pitchFamily="18" charset="0"/>
                <a:ea typeface="黑体" pitchFamily="49" charset="-122"/>
              </a:rPr>
              <a:t>E</a:t>
            </a:r>
            <a:r>
              <a:rPr lang="en-US" altLang="zh-CN" sz="2800" baseline="-25000" dirty="0" err="1">
                <a:latin typeface="Times New Roman" pitchFamily="18" charset="0"/>
                <a:ea typeface="黑体" pitchFamily="49" charset="-122"/>
              </a:rPr>
              <a:t>a</a:t>
            </a:r>
            <a:r>
              <a:rPr lang="en-US" altLang="zh-CN" sz="2800" dirty="0">
                <a:latin typeface="Times New Roman" pitchFamily="18" charset="0"/>
                <a:ea typeface="黑体" pitchFamily="49" charset="-122"/>
              </a:rPr>
              <a:t> </a:t>
            </a:r>
            <a:r>
              <a:rPr lang="en-US" altLang="zh-CN" sz="2800" dirty="0">
                <a:latin typeface="Times New Roman" pitchFamily="18" charset="0"/>
                <a:ea typeface="黑体" pitchFamily="49" charset="-122"/>
                <a:sym typeface="Symbol" pitchFamily="18" charset="2"/>
              </a:rPr>
              <a:t> </a:t>
            </a:r>
            <a:r>
              <a:rPr lang="en-US" altLang="zh-CN" sz="2800" dirty="0" err="1">
                <a:latin typeface="Times New Roman" pitchFamily="18" charset="0"/>
                <a:ea typeface="黑体" pitchFamily="49" charset="-122"/>
                <a:sym typeface="Symbol" pitchFamily="18" charset="2"/>
              </a:rPr>
              <a:t>E</a:t>
            </a:r>
            <a:r>
              <a:rPr lang="en-US" altLang="zh-CN" sz="2800" baseline="-25000" dirty="0" err="1">
                <a:latin typeface="Times New Roman" pitchFamily="18" charset="0"/>
                <a:ea typeface="黑体" pitchFamily="49" charset="-122"/>
                <a:sym typeface="Symbol" pitchFamily="18" charset="2"/>
              </a:rPr>
              <a:t>c</a:t>
            </a:r>
            <a:endParaRPr lang="en-US" altLang="zh-CN" sz="2800" dirty="0">
              <a:latin typeface="Times New Roman" pitchFamily="18" charset="0"/>
              <a:ea typeface="黑体" pitchFamily="49" charset="-122"/>
              <a:sym typeface="Symbol" pitchFamily="18" charset="2"/>
            </a:endParaRPr>
          </a:p>
        </p:txBody>
      </p:sp>
    </p:spTree>
    <p:extLst>
      <p:ext uri="{BB962C8B-B14F-4D97-AF65-F5344CB8AC3E}">
        <p14:creationId xmlns:p14="http://schemas.microsoft.com/office/powerpoint/2010/main" val="2471245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2117"/>
                                        </p:tgtEl>
                                        <p:attrNameLst>
                                          <p:attrName>style.visibility</p:attrName>
                                        </p:attrNameLst>
                                      </p:cBhvr>
                                      <p:to>
                                        <p:strVal val="visible"/>
                                      </p:to>
                                    </p:set>
                                    <p:animEffect transition="in" filter="wipe(left)">
                                      <p:cBhvr>
                                        <p:cTn id="7" dur="500"/>
                                        <p:tgtEl>
                                          <p:spTgt spid="602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2118"/>
                                        </p:tgtEl>
                                        <p:attrNameLst>
                                          <p:attrName>style.visibility</p:attrName>
                                        </p:attrNameLst>
                                      </p:cBhvr>
                                      <p:to>
                                        <p:strVal val="visible"/>
                                      </p:to>
                                    </p:set>
                                    <p:animEffect transition="in" filter="wipe(left)">
                                      <p:cBhvr>
                                        <p:cTn id="12" dur="500"/>
                                        <p:tgtEl>
                                          <p:spTgt spid="602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2120"/>
                                        </p:tgtEl>
                                        <p:attrNameLst>
                                          <p:attrName>style.visibility</p:attrName>
                                        </p:attrNameLst>
                                      </p:cBhvr>
                                      <p:to>
                                        <p:strVal val="visible"/>
                                      </p:to>
                                    </p:set>
                                    <p:animEffect transition="in" filter="wipe(left)">
                                      <p:cBhvr>
                                        <p:cTn id="17" dur="500"/>
                                        <p:tgtEl>
                                          <p:spTgt spid="602120"/>
                                        </p:tgtEl>
                                      </p:cBhvr>
                                    </p:animEffect>
                                  </p:childTnLst>
                                </p:cTn>
                              </p:par>
                              <p:par>
                                <p:cTn id="18" presetID="22" presetClass="entr" presetSubtype="8" fill="hold" nodeType="withEffect">
                                  <p:stCondLst>
                                    <p:cond delay="0"/>
                                  </p:stCondLst>
                                  <p:childTnLst>
                                    <p:set>
                                      <p:cBhvr>
                                        <p:cTn id="19" dur="1" fill="hold">
                                          <p:stCondLst>
                                            <p:cond delay="0"/>
                                          </p:stCondLst>
                                        </p:cTn>
                                        <p:tgtEl>
                                          <p:spTgt spid="602119"/>
                                        </p:tgtEl>
                                        <p:attrNameLst>
                                          <p:attrName>style.visibility</p:attrName>
                                        </p:attrNameLst>
                                      </p:cBhvr>
                                      <p:to>
                                        <p:strVal val="visible"/>
                                      </p:to>
                                    </p:set>
                                    <p:animEffect transition="in" filter="wipe(left)">
                                      <p:cBhvr>
                                        <p:cTn id="20" dur="500"/>
                                        <p:tgtEl>
                                          <p:spTgt spid="6021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02121"/>
                                        </p:tgtEl>
                                        <p:attrNameLst>
                                          <p:attrName>style.visibility</p:attrName>
                                        </p:attrNameLst>
                                      </p:cBhvr>
                                      <p:to>
                                        <p:strVal val="visible"/>
                                      </p:to>
                                    </p:set>
                                    <p:animEffect transition="in" filter="wipe(left)">
                                      <p:cBhvr>
                                        <p:cTn id="25" dur="500"/>
                                        <p:tgtEl>
                                          <p:spTgt spid="6021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02122"/>
                                        </p:tgtEl>
                                        <p:attrNameLst>
                                          <p:attrName>style.visibility</p:attrName>
                                        </p:attrNameLst>
                                      </p:cBhvr>
                                      <p:to>
                                        <p:strVal val="visible"/>
                                      </p:to>
                                    </p:set>
                                    <p:animEffect transition="in" filter="wipe(left)">
                                      <p:cBhvr>
                                        <p:cTn id="30" dur="500"/>
                                        <p:tgtEl>
                                          <p:spTgt spid="602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20" grpId="0"/>
      <p:bldP spid="6021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790575" y="382588"/>
            <a:ext cx="32369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solidFill>
                  <a:srgbClr val="FF0000"/>
                </a:solidFill>
                <a:latin typeface="Times New Roman" pitchFamily="18" charset="0"/>
                <a:ea typeface="黑体" pitchFamily="49" charset="-122"/>
              </a:rPr>
              <a:t>2</a:t>
            </a:r>
            <a:r>
              <a:rPr lang="zh-CN" altLang="en-US" sz="2800" dirty="0">
                <a:solidFill>
                  <a:srgbClr val="FF0000"/>
                </a:solidFill>
                <a:latin typeface="Times New Roman" pitchFamily="18" charset="0"/>
                <a:ea typeface="黑体" pitchFamily="49" charset="-122"/>
              </a:rPr>
              <a:t>、</a:t>
            </a:r>
            <a:r>
              <a:rPr lang="en-US" altLang="zh-CN" sz="2800" dirty="0" err="1">
                <a:solidFill>
                  <a:srgbClr val="FF0000"/>
                </a:solidFill>
                <a:latin typeface="Times New Roman" pitchFamily="18" charset="0"/>
                <a:ea typeface="黑体" pitchFamily="49" charset="-122"/>
                <a:sym typeface="Symbol" pitchFamily="18" charset="2"/>
              </a:rPr>
              <a:t>z</a:t>
            </a:r>
            <a:r>
              <a:rPr lang="en-US" altLang="zh-CN" sz="2800" baseline="-25000" dirty="0" err="1">
                <a:solidFill>
                  <a:srgbClr val="FF0000"/>
                </a:solidFill>
                <a:latin typeface="Times New Roman" pitchFamily="18" charset="0"/>
                <a:ea typeface="黑体" pitchFamily="49" charset="-122"/>
                <a:sym typeface="Symbol" pitchFamily="18" charset="2"/>
              </a:rPr>
              <a:t>AB</a:t>
            </a:r>
            <a:r>
              <a:rPr lang="zh-CN" altLang="en-US" sz="2800" dirty="0">
                <a:solidFill>
                  <a:srgbClr val="FF0000"/>
                </a:solidFill>
                <a:latin typeface="Times New Roman" pitchFamily="18" charset="0"/>
                <a:ea typeface="黑体" pitchFamily="49" charset="-122"/>
                <a:sym typeface="Symbol" pitchFamily="18" charset="2"/>
              </a:rPr>
              <a:t>与</a:t>
            </a:r>
            <a:r>
              <a:rPr lang="en-US" altLang="zh-CN" sz="2800" dirty="0">
                <a:solidFill>
                  <a:srgbClr val="FF0000"/>
                </a:solidFill>
                <a:latin typeface="Times New Roman" pitchFamily="18" charset="0"/>
                <a:ea typeface="黑体" pitchFamily="49" charset="-122"/>
                <a:sym typeface="Symbol" pitchFamily="18" charset="2"/>
              </a:rPr>
              <a:t>A</a:t>
            </a:r>
            <a:r>
              <a:rPr lang="zh-CN" altLang="en-US" sz="2800" dirty="0">
                <a:solidFill>
                  <a:srgbClr val="FF0000"/>
                </a:solidFill>
                <a:latin typeface="Times New Roman" pitchFamily="18" charset="0"/>
                <a:ea typeface="黑体" pitchFamily="49" charset="-122"/>
                <a:sym typeface="Symbol" pitchFamily="18" charset="2"/>
              </a:rPr>
              <a:t>的关系</a:t>
            </a:r>
            <a:endParaRPr lang="zh-CN" altLang="en-US" sz="2800" baseline="-25000" dirty="0">
              <a:solidFill>
                <a:srgbClr val="FF0000"/>
              </a:solidFill>
              <a:latin typeface="Times New Roman" pitchFamily="18" charset="0"/>
              <a:ea typeface="黑体" pitchFamily="49" charset="-122"/>
            </a:endParaRPr>
          </a:p>
        </p:txBody>
      </p:sp>
      <p:graphicFrame>
        <p:nvGraphicFramePr>
          <p:cNvPr id="603142" name="Object 6"/>
          <p:cNvGraphicFramePr>
            <a:graphicFrameLocks noChangeAspect="1"/>
          </p:cNvGraphicFramePr>
          <p:nvPr>
            <p:extLst>
              <p:ext uri="{D42A27DB-BD31-4B8C-83A1-F6EECF244321}">
                <p14:modId xmlns:p14="http://schemas.microsoft.com/office/powerpoint/2010/main" val="43226874"/>
              </p:ext>
            </p:extLst>
          </p:nvPr>
        </p:nvGraphicFramePr>
        <p:xfrm>
          <a:off x="4252913" y="1124744"/>
          <a:ext cx="2460625" cy="873125"/>
        </p:xfrm>
        <a:graphic>
          <a:graphicData uri="http://schemas.openxmlformats.org/presentationml/2006/ole">
            <mc:AlternateContent xmlns:mc="http://schemas.openxmlformats.org/markup-compatibility/2006">
              <mc:Choice xmlns:v="urn:schemas-microsoft-com:vml" Requires="v">
                <p:oleObj spid="_x0000_s21866" name="公式" r:id="rId3" imgW="787400" imgH="279400" progId="Equation.3">
                  <p:embed/>
                </p:oleObj>
              </mc:Choice>
              <mc:Fallback>
                <p:oleObj name="公式" r:id="rId3" imgW="787400" imgH="27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913" y="1124744"/>
                        <a:ext cx="2460625" cy="873125"/>
                      </a:xfrm>
                      <a:prstGeom prst="rect">
                        <a:avLst/>
                      </a:prstGeom>
                      <a:solidFill>
                        <a:schemeClr val="accent1"/>
                      </a:solidFill>
                      <a:ln>
                        <a:noFill/>
                      </a:ln>
                      <a:effectLst/>
                      <a:extLst/>
                    </p:spPr>
                  </p:pic>
                </p:oleObj>
              </mc:Fallback>
            </mc:AlternateContent>
          </a:graphicData>
        </a:graphic>
      </p:graphicFrame>
      <p:graphicFrame>
        <p:nvGraphicFramePr>
          <p:cNvPr id="603143" name="Object 7"/>
          <p:cNvGraphicFramePr>
            <a:graphicFrameLocks noChangeAspect="1"/>
          </p:cNvGraphicFramePr>
          <p:nvPr>
            <p:extLst>
              <p:ext uri="{D42A27DB-BD31-4B8C-83A1-F6EECF244321}">
                <p14:modId xmlns:p14="http://schemas.microsoft.com/office/powerpoint/2010/main" val="3816891678"/>
              </p:ext>
            </p:extLst>
          </p:nvPr>
        </p:nvGraphicFramePr>
        <p:xfrm>
          <a:off x="1527175" y="1182688"/>
          <a:ext cx="2620963" cy="911225"/>
        </p:xfrm>
        <a:graphic>
          <a:graphicData uri="http://schemas.openxmlformats.org/presentationml/2006/ole">
            <mc:AlternateContent xmlns:mc="http://schemas.openxmlformats.org/markup-compatibility/2006">
              <mc:Choice xmlns:v="urn:schemas-microsoft-com:vml" Requires="v">
                <p:oleObj spid="_x0000_s21867" name="公式" r:id="rId5" imgW="875920" imgH="304668" progId="Equation.3">
                  <p:embed/>
                </p:oleObj>
              </mc:Choice>
              <mc:Fallback>
                <p:oleObj name="公式" r:id="rId5" imgW="875920" imgH="3046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7175" y="1182688"/>
                        <a:ext cx="2620963" cy="911225"/>
                      </a:xfrm>
                      <a:prstGeom prst="rect">
                        <a:avLst/>
                      </a:prstGeom>
                      <a:solidFill>
                        <a:schemeClr val="accent1"/>
                      </a:solidFill>
                      <a:ln>
                        <a:noFill/>
                      </a:ln>
                      <a:effectLst/>
                      <a:extLst/>
                    </p:spPr>
                  </p:pic>
                </p:oleObj>
              </mc:Fallback>
            </mc:AlternateContent>
          </a:graphicData>
        </a:graphic>
      </p:graphicFrame>
      <p:sp>
        <p:nvSpPr>
          <p:cNvPr id="603144" name="Text Box 8"/>
          <p:cNvSpPr txBox="1">
            <a:spLocks noChangeArrowheads="1"/>
          </p:cNvSpPr>
          <p:nvPr/>
        </p:nvSpPr>
        <p:spPr bwMode="auto">
          <a:xfrm>
            <a:off x="1508125" y="2354263"/>
            <a:ext cx="727868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nSpc>
                <a:spcPct val="120000"/>
              </a:lnSpc>
              <a:buClrTx/>
              <a:buSzTx/>
              <a:buFontTx/>
              <a:buNone/>
            </a:pPr>
            <a:r>
              <a:rPr kumimoji="1" lang="zh-CN" altLang="en-US" sz="2800">
                <a:latin typeface="Times New Roman" pitchFamily="18" charset="0"/>
                <a:ea typeface="黑体" pitchFamily="49" charset="-122"/>
              </a:rPr>
              <a:t>实验证明：多数反应　</a:t>
            </a:r>
            <a:r>
              <a:rPr kumimoji="1" lang="en-US" altLang="zh-CN" sz="2800">
                <a:latin typeface="Times New Roman" pitchFamily="18" charset="0"/>
                <a:ea typeface="黑体" pitchFamily="49" charset="-122"/>
              </a:rPr>
              <a:t>A (</a:t>
            </a:r>
            <a:r>
              <a:rPr kumimoji="1" lang="zh-CN" altLang="en-US" sz="2800">
                <a:latin typeface="Times New Roman" pitchFamily="18" charset="0"/>
                <a:ea typeface="黑体" pitchFamily="49" charset="-122"/>
              </a:rPr>
              <a:t>实验</a:t>
            </a:r>
            <a:r>
              <a:rPr kumimoji="1" lang="en-US" altLang="zh-CN" sz="2800">
                <a:latin typeface="Times New Roman" pitchFamily="18" charset="0"/>
                <a:ea typeface="黑体" pitchFamily="49" charset="-122"/>
              </a:rPr>
              <a:t>) &lt; </a:t>
            </a:r>
            <a:r>
              <a:rPr kumimoji="1" lang="en-US" altLang="zh-CN" sz="2800" i="1">
                <a:latin typeface="Times New Roman" pitchFamily="18" charset="0"/>
                <a:ea typeface="黑体" pitchFamily="49" charset="-122"/>
              </a:rPr>
              <a:t>z</a:t>
            </a:r>
            <a:r>
              <a:rPr kumimoji="1" lang="en-US" altLang="zh-CN" sz="2800" baseline="-25000">
                <a:latin typeface="Times New Roman" pitchFamily="18" charset="0"/>
                <a:ea typeface="黑体" pitchFamily="49" charset="-122"/>
              </a:rPr>
              <a:t>AB</a:t>
            </a:r>
            <a:r>
              <a:rPr kumimoji="1" lang="en-US" altLang="zh-CN" sz="2800">
                <a:latin typeface="Times New Roman" pitchFamily="18" charset="0"/>
                <a:ea typeface="黑体" pitchFamily="49" charset="-122"/>
              </a:rPr>
              <a:t> (</a:t>
            </a:r>
            <a:r>
              <a:rPr kumimoji="1" lang="zh-CN" altLang="en-US" sz="2800">
                <a:latin typeface="Times New Roman" pitchFamily="18" charset="0"/>
                <a:ea typeface="黑体" pitchFamily="49" charset="-122"/>
              </a:rPr>
              <a:t>理论</a:t>
            </a:r>
            <a:r>
              <a:rPr kumimoji="1" lang="en-US" altLang="zh-CN" sz="2800">
                <a:latin typeface="Times New Roman" pitchFamily="18" charset="0"/>
                <a:ea typeface="黑体" pitchFamily="49" charset="-122"/>
              </a:rPr>
              <a:t>)</a:t>
            </a:r>
          </a:p>
        </p:txBody>
      </p:sp>
      <p:graphicFrame>
        <p:nvGraphicFramePr>
          <p:cNvPr id="603145" name="Object 9"/>
          <p:cNvGraphicFramePr>
            <a:graphicFrameLocks noChangeAspect="1"/>
          </p:cNvGraphicFramePr>
          <p:nvPr>
            <p:extLst>
              <p:ext uri="{D42A27DB-BD31-4B8C-83A1-F6EECF244321}">
                <p14:modId xmlns:p14="http://schemas.microsoft.com/office/powerpoint/2010/main" val="1340324850"/>
              </p:ext>
            </p:extLst>
          </p:nvPr>
        </p:nvGraphicFramePr>
        <p:xfrm>
          <a:off x="3309938" y="3376613"/>
          <a:ext cx="1974850" cy="1025525"/>
        </p:xfrm>
        <a:graphic>
          <a:graphicData uri="http://schemas.openxmlformats.org/presentationml/2006/ole">
            <mc:AlternateContent xmlns:mc="http://schemas.openxmlformats.org/markup-compatibility/2006">
              <mc:Choice xmlns:v="urn:schemas-microsoft-com:vml" Requires="v">
                <p:oleObj spid="_x0000_s21868" name="公式" r:id="rId7" imgW="660113" imgH="342751" progId="Equation.3">
                  <p:embed/>
                </p:oleObj>
              </mc:Choice>
              <mc:Fallback>
                <p:oleObj name="公式" r:id="rId7" imgW="660113" imgH="34275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9938" y="3376613"/>
                        <a:ext cx="1974850" cy="1025525"/>
                      </a:xfrm>
                      <a:prstGeom prst="rect">
                        <a:avLst/>
                      </a:prstGeom>
                      <a:solidFill>
                        <a:schemeClr val="accent1"/>
                      </a:solidFill>
                      <a:ln>
                        <a:noFill/>
                      </a:ln>
                      <a:effectLst/>
                      <a:extLst/>
                    </p:spPr>
                  </p:pic>
                </p:oleObj>
              </mc:Fallback>
            </mc:AlternateContent>
          </a:graphicData>
        </a:graphic>
      </p:graphicFrame>
      <p:sp>
        <p:nvSpPr>
          <p:cNvPr id="603146" name="Text Box 10"/>
          <p:cNvSpPr txBox="1">
            <a:spLocks noChangeArrowheads="1"/>
          </p:cNvSpPr>
          <p:nvPr/>
        </p:nvSpPr>
        <p:spPr bwMode="auto">
          <a:xfrm>
            <a:off x="539553" y="4862513"/>
            <a:ext cx="7469386"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nSpc>
                <a:spcPct val="120000"/>
              </a:lnSpc>
              <a:buClrTx/>
              <a:buSzTx/>
              <a:buFontTx/>
              <a:buNone/>
            </a:pPr>
            <a:r>
              <a:rPr kumimoji="1" lang="en-US" altLang="zh-CN" sz="2800" dirty="0">
                <a:latin typeface="Times New Roman" pitchFamily="18" charset="0"/>
                <a:ea typeface="黑体" pitchFamily="49" charset="-122"/>
              </a:rPr>
              <a:t>P</a:t>
            </a:r>
            <a:r>
              <a:rPr kumimoji="1" lang="en-US" altLang="zh-CN" sz="2800" dirty="0">
                <a:latin typeface="Times New Roman" pitchFamily="18" charset="0"/>
                <a:ea typeface="黑体" pitchFamily="49" charset="-122"/>
                <a:sym typeface="Symbol" pitchFamily="18" charset="2"/>
              </a:rPr>
              <a:t></a:t>
            </a:r>
            <a:r>
              <a:rPr kumimoji="1" lang="zh-CN" altLang="en-US" sz="2800" dirty="0">
                <a:solidFill>
                  <a:srgbClr val="FF0000"/>
                </a:solidFill>
                <a:latin typeface="Times New Roman" pitchFamily="18" charset="0"/>
                <a:ea typeface="黑体" pitchFamily="49" charset="-122"/>
              </a:rPr>
              <a:t>概率因子</a:t>
            </a:r>
            <a:r>
              <a:rPr kumimoji="1" lang="zh-CN" altLang="en-US" sz="2800" dirty="0">
                <a:latin typeface="Times New Roman" pitchFamily="18" charset="0"/>
                <a:ea typeface="黑体" pitchFamily="49" charset="-122"/>
              </a:rPr>
              <a:t>或</a:t>
            </a:r>
            <a:r>
              <a:rPr kumimoji="1" lang="zh-CN" altLang="en-US" sz="2800" dirty="0">
                <a:solidFill>
                  <a:srgbClr val="FF0000"/>
                </a:solidFill>
                <a:latin typeface="Times New Roman" pitchFamily="18" charset="0"/>
                <a:ea typeface="黑体" pitchFamily="49" charset="-122"/>
              </a:rPr>
              <a:t>方位因子</a:t>
            </a:r>
            <a:r>
              <a:rPr kumimoji="1" lang="zh-CN" altLang="en-US" sz="2800" dirty="0" smtClean="0">
                <a:latin typeface="Times New Roman" pitchFamily="18" charset="0"/>
                <a:ea typeface="黑体" pitchFamily="49" charset="-122"/>
              </a:rPr>
              <a:t>，对一般分子</a:t>
            </a:r>
            <a:r>
              <a:rPr kumimoji="1" lang="en-US" altLang="zh-CN" sz="2800" dirty="0" smtClean="0">
                <a:latin typeface="Times New Roman" pitchFamily="18" charset="0"/>
                <a:ea typeface="黑体" pitchFamily="49" charset="-122"/>
              </a:rPr>
              <a:t>P </a:t>
            </a:r>
            <a:r>
              <a:rPr kumimoji="1" lang="en-US" altLang="zh-CN" sz="2800" dirty="0">
                <a:latin typeface="Times New Roman" pitchFamily="18" charset="0"/>
                <a:ea typeface="黑体" pitchFamily="49" charset="-122"/>
              </a:rPr>
              <a:t>&lt; </a:t>
            </a:r>
            <a:r>
              <a:rPr kumimoji="1" lang="en-US" altLang="zh-CN" sz="2800" dirty="0" smtClean="0">
                <a:latin typeface="Times New Roman" pitchFamily="18" charset="0"/>
                <a:ea typeface="黑体" pitchFamily="49" charset="-122"/>
              </a:rPr>
              <a:t>1</a:t>
            </a:r>
            <a:r>
              <a:rPr kumimoji="1" lang="zh-CN" altLang="en-US" sz="2800" dirty="0" smtClean="0">
                <a:latin typeface="Times New Roman" pitchFamily="18" charset="0"/>
                <a:ea typeface="黑体" pitchFamily="49" charset="-122"/>
              </a:rPr>
              <a:t>，简单的球型分子</a:t>
            </a:r>
            <a:r>
              <a:rPr kumimoji="1" lang="en-US" altLang="zh-CN" sz="2800" dirty="0" smtClean="0">
                <a:latin typeface="Times New Roman" pitchFamily="18" charset="0"/>
                <a:ea typeface="黑体" pitchFamily="49" charset="-122"/>
              </a:rPr>
              <a:t>P=1</a:t>
            </a:r>
            <a:r>
              <a:rPr kumimoji="1" lang="zh-CN" altLang="en-US" sz="2800" dirty="0" smtClean="0">
                <a:latin typeface="Times New Roman" pitchFamily="18" charset="0"/>
                <a:ea typeface="黑体" pitchFamily="49" charset="-122"/>
              </a:rPr>
              <a:t>，有可能</a:t>
            </a:r>
            <a:r>
              <a:rPr kumimoji="1" lang="en-US" altLang="zh-CN" sz="2800" dirty="0" smtClean="0">
                <a:latin typeface="Times New Roman" pitchFamily="18" charset="0"/>
                <a:ea typeface="黑体" pitchFamily="49" charset="-122"/>
              </a:rPr>
              <a:t>P</a:t>
            </a:r>
            <a:r>
              <a:rPr kumimoji="1" lang="zh-CN" altLang="en-US" sz="2800" dirty="0" smtClean="0">
                <a:latin typeface="Times New Roman" pitchFamily="18" charset="0"/>
                <a:ea typeface="黑体" pitchFamily="49" charset="-122"/>
              </a:rPr>
              <a:t>大于</a:t>
            </a:r>
            <a:r>
              <a:rPr kumimoji="1" lang="en-US" altLang="zh-CN" sz="2800" dirty="0" smtClean="0">
                <a:latin typeface="Times New Roman" pitchFamily="18" charset="0"/>
                <a:ea typeface="黑体" pitchFamily="49" charset="-122"/>
              </a:rPr>
              <a:t>1</a:t>
            </a:r>
            <a:endParaRPr kumimoji="1" lang="en-US" altLang="zh-CN" sz="2800" dirty="0">
              <a:latin typeface="Times New Roman" pitchFamily="18" charset="0"/>
              <a:ea typeface="黑体" pitchFamily="49" charset="-122"/>
            </a:endParaRPr>
          </a:p>
        </p:txBody>
      </p:sp>
      <p:sp>
        <p:nvSpPr>
          <p:cNvPr id="8" name="矩形 7"/>
          <p:cNvSpPr/>
          <p:nvPr/>
        </p:nvSpPr>
        <p:spPr>
          <a:xfrm>
            <a:off x="3787170" y="457478"/>
            <a:ext cx="4185761" cy="461665"/>
          </a:xfrm>
          <a:prstGeom prst="rect">
            <a:avLst/>
          </a:prstGeom>
        </p:spPr>
        <p:txBody>
          <a:bodyPr wrap="none">
            <a:spAutoFit/>
          </a:bodyPr>
          <a:lstStyle/>
          <a:p>
            <a:r>
              <a:rPr lang="zh-CN" altLang="en-US" sz="2400" dirty="0" smtClean="0">
                <a:latin typeface="Times New Roman" pitchFamily="18" charset="0"/>
                <a:ea typeface="黑体" pitchFamily="49" charset="-122"/>
              </a:rPr>
              <a:t>（碰撞频率因子与指前因子）</a:t>
            </a:r>
            <a:endParaRPr lang="zh-CN" altLang="en-US" sz="2400" dirty="0"/>
          </a:p>
        </p:txBody>
      </p:sp>
    </p:spTree>
    <p:extLst>
      <p:ext uri="{BB962C8B-B14F-4D97-AF65-F5344CB8AC3E}">
        <p14:creationId xmlns:p14="http://schemas.microsoft.com/office/powerpoint/2010/main" val="3886645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3143"/>
                                        </p:tgtEl>
                                        <p:attrNameLst>
                                          <p:attrName>style.visibility</p:attrName>
                                        </p:attrNameLst>
                                      </p:cBhvr>
                                      <p:to>
                                        <p:strVal val="visible"/>
                                      </p:to>
                                    </p:set>
                                    <p:animEffect transition="in" filter="wipe(left)">
                                      <p:cBhvr>
                                        <p:cTn id="7" dur="500"/>
                                        <p:tgtEl>
                                          <p:spTgt spid="6031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3142"/>
                                        </p:tgtEl>
                                        <p:attrNameLst>
                                          <p:attrName>style.visibility</p:attrName>
                                        </p:attrNameLst>
                                      </p:cBhvr>
                                      <p:to>
                                        <p:strVal val="visible"/>
                                      </p:to>
                                    </p:set>
                                    <p:animEffect transition="in" filter="wipe(left)">
                                      <p:cBhvr>
                                        <p:cTn id="12" dur="500"/>
                                        <p:tgtEl>
                                          <p:spTgt spid="6031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3144"/>
                                        </p:tgtEl>
                                        <p:attrNameLst>
                                          <p:attrName>style.visibility</p:attrName>
                                        </p:attrNameLst>
                                      </p:cBhvr>
                                      <p:to>
                                        <p:strVal val="visible"/>
                                      </p:to>
                                    </p:set>
                                    <p:animEffect transition="in" filter="wipe(left)">
                                      <p:cBhvr>
                                        <p:cTn id="17" dur="500"/>
                                        <p:tgtEl>
                                          <p:spTgt spid="6031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3145"/>
                                        </p:tgtEl>
                                        <p:attrNameLst>
                                          <p:attrName>style.visibility</p:attrName>
                                        </p:attrNameLst>
                                      </p:cBhvr>
                                      <p:to>
                                        <p:strVal val="visible"/>
                                      </p:to>
                                    </p:set>
                                    <p:animEffect transition="in" filter="wipe(left)">
                                      <p:cBhvr>
                                        <p:cTn id="22" dur="500"/>
                                        <p:tgtEl>
                                          <p:spTgt spid="60314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03146"/>
                                        </p:tgtEl>
                                        <p:attrNameLst>
                                          <p:attrName>style.visibility</p:attrName>
                                        </p:attrNameLst>
                                      </p:cBhvr>
                                      <p:to>
                                        <p:strVal val="visible"/>
                                      </p:to>
                                    </p:set>
                                    <p:animEffect transition="in" filter="wipe(left)">
                                      <p:cBhvr>
                                        <p:cTn id="25" dur="500"/>
                                        <p:tgtEl>
                                          <p:spTgt spid="603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4" grpId="0"/>
      <p:bldP spid="60314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790574" y="764704"/>
            <a:ext cx="75978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rgbClr val="C00000"/>
                </a:solidFill>
                <a:latin typeface="Times New Roman" pitchFamily="18" charset="0"/>
                <a:ea typeface="黑体" pitchFamily="49" charset="-122"/>
              </a:rPr>
              <a:t>理论</a:t>
            </a:r>
            <a:r>
              <a:rPr lang="zh-CN" altLang="en-US" sz="2800" dirty="0" smtClean="0">
                <a:solidFill>
                  <a:srgbClr val="C00000"/>
                </a:solidFill>
                <a:latin typeface="Times New Roman" pitchFamily="18" charset="0"/>
                <a:ea typeface="黑体" pitchFamily="49" charset="-122"/>
              </a:rPr>
              <a:t>值与实验值偏差的主要原因</a:t>
            </a:r>
            <a:r>
              <a:rPr lang="zh-CN" altLang="en-US" sz="2800" dirty="0" smtClean="0">
                <a:latin typeface="Times New Roman" pitchFamily="18" charset="0"/>
                <a:ea typeface="黑体" pitchFamily="49" charset="-122"/>
              </a:rPr>
              <a:t>：</a:t>
            </a:r>
            <a:endParaRPr lang="en-US" altLang="zh-CN" sz="2800" dirty="0" smtClean="0">
              <a:latin typeface="Times New Roman" pitchFamily="18" charset="0"/>
              <a:ea typeface="黑体" pitchFamily="49" charset="-122"/>
            </a:endParaRPr>
          </a:p>
          <a:p>
            <a:pPr>
              <a:spcBef>
                <a:spcPct val="50000"/>
              </a:spcBef>
              <a:buClrTx/>
              <a:buSzTx/>
              <a:buFontTx/>
              <a:buNone/>
            </a:pPr>
            <a:r>
              <a:rPr lang="zh-CN" altLang="en-US" sz="2800" dirty="0">
                <a:latin typeface="Times New Roman" pitchFamily="18" charset="0"/>
                <a:ea typeface="黑体" pitchFamily="49" charset="-122"/>
              </a:rPr>
              <a:t>传递因素与</a:t>
            </a:r>
            <a:r>
              <a:rPr lang="zh-CN" altLang="en-US" sz="2800" dirty="0" smtClean="0">
                <a:latin typeface="Times New Roman" pitchFamily="18" charset="0"/>
                <a:ea typeface="黑体" pitchFamily="49" charset="-122"/>
              </a:rPr>
              <a:t>屏蔽因素等综合</a:t>
            </a:r>
            <a:r>
              <a:rPr lang="zh-CN" altLang="en-US" sz="2800" dirty="0">
                <a:latin typeface="Times New Roman" pitchFamily="18" charset="0"/>
                <a:ea typeface="黑体" pitchFamily="49" charset="-122"/>
              </a:rPr>
              <a:t>因素</a:t>
            </a:r>
            <a:endParaRPr lang="en-US" altLang="zh-CN" sz="2800" dirty="0">
              <a:latin typeface="Times New Roman" pitchFamily="18" charset="0"/>
              <a:ea typeface="黑体" pitchFamily="49" charset="-122"/>
            </a:endParaRPr>
          </a:p>
          <a:p>
            <a:pPr>
              <a:spcBef>
                <a:spcPct val="50000"/>
              </a:spcBef>
              <a:buClrTx/>
              <a:buSzTx/>
              <a:buFontTx/>
              <a:buNone/>
            </a:pPr>
            <a:r>
              <a:rPr lang="en-US" altLang="zh-CN" sz="2800" dirty="0">
                <a:latin typeface="Times New Roman" pitchFamily="18" charset="0"/>
                <a:ea typeface="黑体" pitchFamily="49" charset="-122"/>
              </a:rPr>
              <a:t>1</a:t>
            </a:r>
            <a:r>
              <a:rPr lang="zh-CN" altLang="en-US" sz="2800" dirty="0">
                <a:latin typeface="Times New Roman" pitchFamily="18" charset="0"/>
                <a:ea typeface="黑体" pitchFamily="49" charset="-122"/>
              </a:rPr>
              <a:t>、某</a:t>
            </a:r>
            <a:r>
              <a:rPr lang="zh-CN" altLang="en-US" sz="2800" dirty="0" smtClean="0">
                <a:latin typeface="Times New Roman" pitchFamily="18" charset="0"/>
                <a:ea typeface="黑体" pitchFamily="49" charset="-122"/>
              </a:rPr>
              <a:t>一定方位上相碰才是</a:t>
            </a:r>
            <a:r>
              <a:rPr lang="zh-CN" altLang="en-US" sz="2800" dirty="0">
                <a:latin typeface="Times New Roman" pitchFamily="18" charset="0"/>
                <a:ea typeface="黑体" pitchFamily="49" charset="-122"/>
              </a:rPr>
              <a:t>有效的</a:t>
            </a:r>
            <a:endParaRPr lang="en-US" altLang="zh-CN" sz="2800" dirty="0">
              <a:latin typeface="Times New Roman" pitchFamily="18" charset="0"/>
              <a:ea typeface="黑体" pitchFamily="49" charset="-122"/>
            </a:endParaRPr>
          </a:p>
          <a:p>
            <a:pPr>
              <a:spcBef>
                <a:spcPct val="50000"/>
              </a:spcBef>
              <a:buClrTx/>
              <a:buSzTx/>
              <a:buFontTx/>
              <a:buNone/>
            </a:pPr>
            <a:r>
              <a:rPr lang="en-US" altLang="zh-CN" sz="2800" dirty="0">
                <a:latin typeface="Times New Roman" pitchFamily="18" charset="0"/>
                <a:ea typeface="黑体" pitchFamily="49" charset="-122"/>
              </a:rPr>
              <a:t>2</a:t>
            </a:r>
            <a:r>
              <a:rPr lang="zh-CN" altLang="en-US" sz="2800" dirty="0">
                <a:latin typeface="Times New Roman" pitchFamily="18" charset="0"/>
                <a:ea typeface="黑体" pitchFamily="49" charset="-122"/>
              </a:rPr>
              <a:t>、能量的传递的原因，使分子不能活化</a:t>
            </a:r>
            <a:endParaRPr lang="en-US" altLang="zh-CN" sz="2800" dirty="0">
              <a:latin typeface="Times New Roman" pitchFamily="18" charset="0"/>
              <a:ea typeface="黑体" pitchFamily="49" charset="-122"/>
            </a:endParaRPr>
          </a:p>
          <a:p>
            <a:pPr>
              <a:spcBef>
                <a:spcPct val="50000"/>
              </a:spcBef>
              <a:buClrTx/>
              <a:buSzTx/>
              <a:buFontTx/>
              <a:buNone/>
            </a:pPr>
            <a:r>
              <a:rPr lang="en-US" altLang="zh-CN" sz="2800" dirty="0">
                <a:latin typeface="Times New Roman" pitchFamily="18" charset="0"/>
                <a:ea typeface="黑体" pitchFamily="49" charset="-122"/>
              </a:rPr>
              <a:t>3</a:t>
            </a:r>
            <a:r>
              <a:rPr lang="zh-CN" altLang="en-US" sz="2800" dirty="0">
                <a:latin typeface="Times New Roman" pitchFamily="18" charset="0"/>
                <a:ea typeface="黑体" pitchFamily="49" charset="-122"/>
              </a:rPr>
              <a:t>、空间效应，影响了一定</a:t>
            </a:r>
            <a:r>
              <a:rPr lang="zh-CN" altLang="en-US" sz="2800" dirty="0" smtClean="0">
                <a:latin typeface="Times New Roman" pitchFamily="18" charset="0"/>
                <a:ea typeface="黑体" pitchFamily="49" charset="-122"/>
              </a:rPr>
              <a:t>部位化学键</a:t>
            </a:r>
            <a:r>
              <a:rPr lang="zh-CN" altLang="en-US" sz="2800" dirty="0">
                <a:latin typeface="Times New Roman" pitchFamily="18" charset="0"/>
                <a:ea typeface="黑体" pitchFamily="49" charset="-122"/>
              </a:rPr>
              <a:t>的断裂</a:t>
            </a:r>
          </a:p>
        </p:txBody>
      </p:sp>
      <p:pic>
        <p:nvPicPr>
          <p:cNvPr id="3" name="Picture 8" descr="三维势能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939" y="4293096"/>
            <a:ext cx="2169485" cy="218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53754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7" name="AutoShape 7"/>
          <p:cNvSpPr>
            <a:spLocks noChangeArrowheads="1"/>
          </p:cNvSpPr>
          <p:nvPr/>
        </p:nvSpPr>
        <p:spPr bwMode="auto">
          <a:xfrm>
            <a:off x="323528" y="188640"/>
            <a:ext cx="3582987" cy="765175"/>
          </a:xfrm>
          <a:prstGeom prst="flowChartAlternateProcess">
            <a:avLst/>
          </a:prstGeom>
          <a:solidFill>
            <a:schemeClr val="accent5"/>
          </a:solidFill>
          <a:ln w="38100">
            <a:solidFill>
              <a:srgbClr val="FF0000"/>
            </a:solidFill>
            <a:miter lim="800000"/>
            <a:headEnd/>
            <a:tailEnd/>
          </a:ln>
          <a:effectLst/>
        </p:spPr>
        <p:txBody>
          <a:bodyPr wrap="none" anchor="ctr"/>
          <a:lstStyle/>
          <a:p>
            <a:pPr algn="ctr">
              <a:defRPr/>
            </a:pPr>
            <a:r>
              <a:rPr lang="zh-CN" altLang="en-US" sz="2800" dirty="0">
                <a:solidFill>
                  <a:srgbClr val="000000"/>
                </a:solidFill>
                <a:ea typeface="黑体" pitchFamily="2" charset="-122"/>
              </a:rPr>
              <a:t>对碰撞理论的说明：</a:t>
            </a:r>
          </a:p>
        </p:txBody>
      </p:sp>
      <p:sp>
        <p:nvSpPr>
          <p:cNvPr id="5" name="Text Box 3"/>
          <p:cNvSpPr txBox="1">
            <a:spLocks noChangeArrowheads="1"/>
          </p:cNvSpPr>
          <p:nvPr/>
        </p:nvSpPr>
        <p:spPr bwMode="auto">
          <a:xfrm>
            <a:off x="228600" y="1052736"/>
            <a:ext cx="8382000" cy="1281113"/>
          </a:xfrm>
          <a:prstGeom prst="rect">
            <a:avLst/>
          </a:prstGeom>
          <a:gradFill rotWithShape="0">
            <a:gsLst>
              <a:gs pos="0">
                <a:srgbClr val="CCFFCC"/>
              </a:gs>
              <a:gs pos="100000">
                <a:srgbClr val="FFFFFF"/>
              </a:gs>
            </a:gsLst>
            <a:lin ang="5400000" scaled="1"/>
          </a:gradFill>
          <a:ln>
            <a:noFill/>
          </a:ln>
          <a:effectLst/>
          <a:extLst>
            <a:ext uri="{91240B29-F687-4F45-9708-019B960494DF}">
              <a14:hiddenLine xmlns:a14="http://schemas.microsoft.com/office/drawing/2010/main" w="57150" cap="sq" cmpd="thinThick">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fontAlgn="t">
              <a:spcBef>
                <a:spcPct val="50000"/>
              </a:spcBef>
            </a:pPr>
            <a:r>
              <a:rPr lang="en-US" altLang="zh-CN" sz="2800" dirty="0">
                <a:solidFill>
                  <a:schemeClr val="tx1"/>
                </a:solidFill>
                <a:latin typeface="Arial" pitchFamily="34" charset="0"/>
                <a:ea typeface="黑体" pitchFamily="49" charset="-122"/>
              </a:rPr>
              <a:t> </a:t>
            </a:r>
            <a:r>
              <a:rPr lang="zh-CN" altLang="en-US" sz="2800" dirty="0">
                <a:solidFill>
                  <a:srgbClr val="FF3300"/>
                </a:solidFill>
                <a:latin typeface="Arial" pitchFamily="34" charset="0"/>
                <a:ea typeface="黑体" pitchFamily="49" charset="-122"/>
              </a:rPr>
              <a:t>优点：</a:t>
            </a:r>
            <a:r>
              <a:rPr lang="zh-CN" altLang="en-US" sz="2800" dirty="0">
                <a:solidFill>
                  <a:schemeClr val="tx1"/>
                </a:solidFill>
                <a:latin typeface="Arial" pitchFamily="34" charset="0"/>
                <a:ea typeface="黑体" pitchFamily="49" charset="-122"/>
              </a:rPr>
              <a:t>      碰撞理论为我们描述了一幅虽然粗糙但十分明确的反应图像，在反应速率理论的发展中起了很大作用。</a:t>
            </a:r>
          </a:p>
        </p:txBody>
      </p:sp>
      <p:sp>
        <p:nvSpPr>
          <p:cNvPr id="6" name="Text Box 5"/>
          <p:cNvSpPr txBox="1">
            <a:spLocks noChangeArrowheads="1"/>
          </p:cNvSpPr>
          <p:nvPr/>
        </p:nvSpPr>
        <p:spPr bwMode="auto">
          <a:xfrm>
            <a:off x="266700" y="2420888"/>
            <a:ext cx="8305800" cy="1281113"/>
          </a:xfrm>
          <a:prstGeom prst="rect">
            <a:avLst/>
          </a:prstGeom>
          <a:gradFill rotWithShape="0">
            <a:gsLst>
              <a:gs pos="0">
                <a:srgbClr val="CCFFCC"/>
              </a:gs>
              <a:gs pos="100000">
                <a:srgbClr val="FFFFFF"/>
              </a:gs>
            </a:gsLst>
            <a:lin ang="5400000" scaled="1"/>
          </a:gradFill>
          <a:ln>
            <a:noFill/>
          </a:ln>
          <a:effectLst/>
          <a:extLst>
            <a:ext uri="{91240B29-F687-4F45-9708-019B960494DF}">
              <a14:hiddenLine xmlns:a14="http://schemas.microsoft.com/office/drawing/2010/main" w="57150" cap="sq" cmpd="thinThick">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fontAlgn="t">
              <a:spcBef>
                <a:spcPct val="50000"/>
              </a:spcBef>
            </a:pPr>
            <a:r>
              <a:rPr lang="en-US" altLang="zh-CN" sz="2800" dirty="0">
                <a:solidFill>
                  <a:schemeClr val="tx1"/>
                </a:solidFill>
                <a:latin typeface="Arial" pitchFamily="34" charset="0"/>
                <a:ea typeface="黑体" pitchFamily="49" charset="-122"/>
              </a:rPr>
              <a:t>       </a:t>
            </a:r>
            <a:r>
              <a:rPr lang="zh-CN" altLang="en-US" sz="2800" dirty="0">
                <a:solidFill>
                  <a:schemeClr val="tx1"/>
                </a:solidFill>
                <a:latin typeface="Arial" pitchFamily="34" charset="0"/>
                <a:ea typeface="黑体" pitchFamily="49" charset="-122"/>
              </a:rPr>
              <a:t>对阿仑尼乌斯公式中的指数项、指前因子和阈能都提出了较明确的物理意义，认为指数项相当于有效碰撞分数，指前因子</a:t>
            </a:r>
            <a:r>
              <a:rPr lang="en-US" altLang="zh-CN" sz="2800" i="1" dirty="0">
                <a:solidFill>
                  <a:schemeClr val="tx1"/>
                </a:solidFill>
                <a:latin typeface="Arial" pitchFamily="34" charset="0"/>
                <a:ea typeface="黑体" pitchFamily="49" charset="-122"/>
              </a:rPr>
              <a:t>A</a:t>
            </a:r>
            <a:r>
              <a:rPr lang="zh-CN" altLang="en-US" sz="2800" dirty="0">
                <a:solidFill>
                  <a:schemeClr val="tx1"/>
                </a:solidFill>
                <a:latin typeface="Arial" pitchFamily="34" charset="0"/>
                <a:ea typeface="黑体" pitchFamily="49" charset="-122"/>
              </a:rPr>
              <a:t>相当于碰撞频率。</a:t>
            </a:r>
          </a:p>
        </p:txBody>
      </p:sp>
      <p:sp>
        <p:nvSpPr>
          <p:cNvPr id="7" name="Text Box 6"/>
          <p:cNvSpPr txBox="1">
            <a:spLocks noChangeArrowheads="1"/>
          </p:cNvSpPr>
          <p:nvPr/>
        </p:nvSpPr>
        <p:spPr bwMode="auto">
          <a:xfrm>
            <a:off x="259488" y="3789040"/>
            <a:ext cx="8305800" cy="854075"/>
          </a:xfrm>
          <a:prstGeom prst="rect">
            <a:avLst/>
          </a:prstGeom>
          <a:gradFill rotWithShape="0">
            <a:gsLst>
              <a:gs pos="0">
                <a:srgbClr val="CCFFCC"/>
              </a:gs>
              <a:gs pos="100000">
                <a:srgbClr val="FFFFFF"/>
              </a:gs>
            </a:gsLst>
            <a:lin ang="5400000" scaled="1"/>
          </a:gradFill>
          <a:ln>
            <a:noFill/>
          </a:ln>
          <a:effectLst/>
          <a:extLst>
            <a:ext uri="{91240B29-F687-4F45-9708-019B960494DF}">
              <a14:hiddenLine xmlns:a14="http://schemas.microsoft.com/office/drawing/2010/main" w="57150" cap="sq" cmpd="thinThick">
                <a:solidFill>
                  <a:srgbClr val="FFCC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fontAlgn="t">
              <a:spcBef>
                <a:spcPct val="50000"/>
              </a:spcBef>
            </a:pPr>
            <a:r>
              <a:rPr lang="en-US" altLang="zh-CN" sz="2800" dirty="0">
                <a:solidFill>
                  <a:schemeClr val="tx1"/>
                </a:solidFill>
                <a:latin typeface="Arial" pitchFamily="34" charset="0"/>
                <a:ea typeface="黑体" pitchFamily="49" charset="-122"/>
              </a:rPr>
              <a:t>      </a:t>
            </a:r>
            <a:r>
              <a:rPr lang="zh-CN" altLang="en-US" sz="2800" dirty="0">
                <a:solidFill>
                  <a:schemeClr val="tx1"/>
                </a:solidFill>
                <a:latin typeface="Arial" pitchFamily="34" charset="0"/>
                <a:ea typeface="黑体" pitchFamily="49" charset="-122"/>
              </a:rPr>
              <a:t>它解释了一部分实验事实，理论所计算的速率系数</a:t>
            </a:r>
            <a:r>
              <a:rPr lang="en-US" altLang="zh-CN" sz="2800" i="1" dirty="0">
                <a:solidFill>
                  <a:schemeClr val="tx1"/>
                </a:solidFill>
                <a:latin typeface="Arial" pitchFamily="34" charset="0"/>
                <a:ea typeface="黑体" pitchFamily="49" charset="-122"/>
              </a:rPr>
              <a:t>k</a:t>
            </a:r>
            <a:r>
              <a:rPr lang="zh-CN" altLang="en-US" sz="2800" dirty="0">
                <a:solidFill>
                  <a:schemeClr val="tx1"/>
                </a:solidFill>
                <a:latin typeface="Arial" pitchFamily="34" charset="0"/>
                <a:ea typeface="黑体" pitchFamily="49" charset="-122"/>
              </a:rPr>
              <a:t>值与较简单的反应的实验值相符。</a:t>
            </a:r>
          </a:p>
        </p:txBody>
      </p:sp>
      <p:sp>
        <p:nvSpPr>
          <p:cNvPr id="8" name="Text Box 4"/>
          <p:cNvSpPr txBox="1">
            <a:spLocks noChangeArrowheads="1"/>
          </p:cNvSpPr>
          <p:nvPr/>
        </p:nvSpPr>
        <p:spPr bwMode="auto">
          <a:xfrm>
            <a:off x="266700" y="4740176"/>
            <a:ext cx="8305800" cy="1281112"/>
          </a:xfrm>
          <a:prstGeom prst="rect">
            <a:avLst/>
          </a:prstGeom>
          <a:solidFill>
            <a:srgbClr val="FFFFCC"/>
          </a:solidFill>
          <a:ln>
            <a:noFill/>
          </a:ln>
          <a:effectLst/>
          <a:extLs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fontAlgn="t">
              <a:spcBef>
                <a:spcPct val="50000"/>
              </a:spcBef>
            </a:pPr>
            <a:r>
              <a:rPr kumimoji="1" lang="zh-CN" altLang="en-US" sz="2800" dirty="0">
                <a:solidFill>
                  <a:srgbClr val="3333FF"/>
                </a:solidFill>
                <a:ea typeface="黑体" pitchFamily="49" charset="-122"/>
              </a:rPr>
              <a:t>缺点</a:t>
            </a:r>
            <a:r>
              <a:rPr kumimoji="1" lang="zh-CN" altLang="en-US" sz="2800" dirty="0" smtClean="0">
                <a:solidFill>
                  <a:srgbClr val="3333FF"/>
                </a:solidFill>
                <a:ea typeface="黑体" pitchFamily="49" charset="-122"/>
              </a:rPr>
              <a:t>：</a:t>
            </a:r>
            <a:r>
              <a:rPr lang="zh-CN" altLang="en-US" sz="2800" dirty="0" smtClean="0">
                <a:solidFill>
                  <a:schemeClr val="tx1"/>
                </a:solidFill>
                <a:latin typeface="Arial" pitchFamily="34" charset="0"/>
                <a:ea typeface="黑体" pitchFamily="49" charset="-122"/>
              </a:rPr>
              <a:t>模型</a:t>
            </a:r>
            <a:r>
              <a:rPr lang="zh-CN" altLang="en-US" sz="2800" dirty="0">
                <a:solidFill>
                  <a:schemeClr val="tx1"/>
                </a:solidFill>
                <a:latin typeface="Arial" pitchFamily="34" charset="0"/>
                <a:ea typeface="黑体" pitchFamily="49" charset="-122"/>
              </a:rPr>
              <a:t>过于简单，所以要引入概率因子，且概率因子的值很难具体计算。阈能还必须从实验活化能求得，所以碰撞理论还是半经验的。</a:t>
            </a:r>
          </a:p>
        </p:txBody>
      </p:sp>
    </p:spTree>
    <p:extLst>
      <p:ext uri="{BB962C8B-B14F-4D97-AF65-F5344CB8AC3E}">
        <p14:creationId xmlns:p14="http://schemas.microsoft.com/office/powerpoint/2010/main" val="408870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396522" y="871538"/>
            <a:ext cx="7777163" cy="579438"/>
          </a:xfrm>
          <a:prstGeom prst="rect">
            <a:avLst/>
          </a:prstGeom>
          <a:gradFill rotWithShape="1">
            <a:gsLst>
              <a:gs pos="0">
                <a:srgbClr val="666666"/>
              </a:gs>
              <a:gs pos="50000">
                <a:srgbClr val="DDDDDD"/>
              </a:gs>
              <a:gs pos="100000">
                <a:srgbClr val="666666"/>
              </a:gs>
            </a:gsLst>
            <a:lin ang="5400000" scaled="1"/>
          </a:gra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30000"/>
              </a:spcBef>
              <a:buClrTx/>
              <a:buSzTx/>
              <a:buFontTx/>
              <a:buNone/>
            </a:pPr>
            <a:r>
              <a:rPr lang="en-US" altLang="zh-CN">
                <a:solidFill>
                  <a:srgbClr val="000000"/>
                </a:solidFill>
                <a:latin typeface="Arial" pitchFamily="34" charset="0"/>
                <a:ea typeface="黑体" pitchFamily="49" charset="-122"/>
              </a:rPr>
              <a:t>§9-12  </a:t>
            </a:r>
            <a:r>
              <a:rPr lang="zh-CN" altLang="en-US">
                <a:solidFill>
                  <a:srgbClr val="000000"/>
                </a:solidFill>
                <a:latin typeface="Arial" pitchFamily="34" charset="0"/>
                <a:ea typeface="黑体" pitchFamily="49" charset="-122"/>
              </a:rPr>
              <a:t>过渡状态理论</a:t>
            </a:r>
          </a:p>
        </p:txBody>
      </p:sp>
      <p:sp>
        <p:nvSpPr>
          <p:cNvPr id="52227" name="Rectangle 8"/>
          <p:cNvSpPr>
            <a:spLocks noChangeArrowheads="1"/>
          </p:cNvSpPr>
          <p:nvPr/>
        </p:nvSpPr>
        <p:spPr bwMode="auto">
          <a:xfrm>
            <a:off x="654050" y="1762125"/>
            <a:ext cx="792797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zh-CN" altLang="en-US">
                <a:solidFill>
                  <a:schemeClr val="tx2"/>
                </a:solidFill>
                <a:latin typeface="Times New Roman" pitchFamily="18" charset="0"/>
                <a:ea typeface="黑体" pitchFamily="49" charset="-122"/>
              </a:rPr>
              <a:t>一、过渡状态理论的基本要点</a:t>
            </a:r>
          </a:p>
          <a:p>
            <a:pPr eaLnBrk="0" hangingPunct="0">
              <a:spcBef>
                <a:spcPct val="50000"/>
              </a:spcBef>
              <a:buClrTx/>
              <a:buSzTx/>
              <a:buFontTx/>
              <a:buNone/>
            </a:pPr>
            <a:r>
              <a:rPr kumimoji="1" lang="zh-CN" altLang="en-US">
                <a:solidFill>
                  <a:schemeClr val="tx2"/>
                </a:solidFill>
                <a:latin typeface="Times New Roman" pitchFamily="18" charset="0"/>
                <a:ea typeface="黑体" pitchFamily="49" charset="-122"/>
              </a:rPr>
              <a:t>二、反应途径与势能面</a:t>
            </a:r>
          </a:p>
          <a:p>
            <a:pPr eaLnBrk="0" hangingPunct="0">
              <a:spcBef>
                <a:spcPct val="50000"/>
              </a:spcBef>
              <a:buClrTx/>
              <a:buSzTx/>
              <a:buFontTx/>
              <a:buNone/>
            </a:pPr>
            <a:r>
              <a:rPr kumimoji="1" lang="zh-CN" altLang="en-US">
                <a:solidFill>
                  <a:schemeClr val="tx2"/>
                </a:solidFill>
                <a:latin typeface="Times New Roman" pitchFamily="18" charset="0"/>
                <a:ea typeface="黑体" pitchFamily="49" charset="-122"/>
              </a:rPr>
              <a:t>三、活化络合物</a:t>
            </a:r>
          </a:p>
          <a:p>
            <a:pPr eaLnBrk="0" hangingPunct="0">
              <a:spcBef>
                <a:spcPct val="50000"/>
              </a:spcBef>
              <a:buClrTx/>
              <a:buSzTx/>
              <a:buFontTx/>
              <a:buNone/>
            </a:pPr>
            <a:r>
              <a:rPr kumimoji="1" lang="zh-CN" altLang="en-US">
                <a:solidFill>
                  <a:schemeClr val="tx2"/>
                </a:solidFill>
                <a:latin typeface="Times New Roman" pitchFamily="18" charset="0"/>
                <a:ea typeface="黑体" pitchFamily="49" charset="-122"/>
              </a:rPr>
              <a:t>四、艾林方程及其热力学表示式</a:t>
            </a:r>
          </a:p>
        </p:txBody>
      </p:sp>
    </p:spTree>
    <p:extLst>
      <p:ext uri="{BB962C8B-B14F-4D97-AF65-F5344CB8AC3E}">
        <p14:creationId xmlns:p14="http://schemas.microsoft.com/office/powerpoint/2010/main" val="3229351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5"/>
          <p:cNvSpPr>
            <a:spLocks noChangeArrowheads="1"/>
          </p:cNvSpPr>
          <p:nvPr/>
        </p:nvSpPr>
        <p:spPr bwMode="auto">
          <a:xfrm>
            <a:off x="706438" y="2132856"/>
            <a:ext cx="4827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eaLnBrk="0" hangingPunct="0">
              <a:spcBef>
                <a:spcPct val="50000"/>
              </a:spcBef>
              <a:buClrTx/>
              <a:buSzTx/>
              <a:buFontTx/>
              <a:buNone/>
            </a:pPr>
            <a:r>
              <a:rPr kumimoji="1" lang="zh-CN" altLang="en-US" sz="2800" dirty="0">
                <a:solidFill>
                  <a:schemeClr val="tx2"/>
                </a:solidFill>
                <a:latin typeface="Times New Roman" pitchFamily="18" charset="0"/>
                <a:ea typeface="黑体" pitchFamily="49" charset="-122"/>
              </a:rPr>
              <a:t>一、过渡状态理论的基本要点</a:t>
            </a:r>
          </a:p>
        </p:txBody>
      </p:sp>
      <p:sp>
        <p:nvSpPr>
          <p:cNvPr id="605190" name="Rectangle 6"/>
          <p:cNvSpPr>
            <a:spLocks noChangeArrowheads="1"/>
          </p:cNvSpPr>
          <p:nvPr/>
        </p:nvSpPr>
        <p:spPr bwMode="auto">
          <a:xfrm>
            <a:off x="786201" y="2735640"/>
            <a:ext cx="7418388"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en-US" altLang="zh-CN" sz="2800" dirty="0">
                <a:latin typeface="Times New Roman" pitchFamily="18" charset="0"/>
                <a:ea typeface="黑体" pitchFamily="49" charset="-122"/>
              </a:rPr>
              <a:t>1</a:t>
            </a:r>
            <a:r>
              <a:rPr kumimoji="1" lang="zh-CN" altLang="en-US" sz="2800" dirty="0">
                <a:latin typeface="Times New Roman" pitchFamily="18" charset="0"/>
                <a:ea typeface="黑体" pitchFamily="49" charset="-122"/>
              </a:rPr>
              <a:t>、反应物分子要变成产物，必须经过足够能量的碰撞，先形成高势能的活化络合物；</a:t>
            </a:r>
          </a:p>
          <a:p>
            <a:pPr>
              <a:spcBef>
                <a:spcPct val="50000"/>
              </a:spcBef>
              <a:buClrTx/>
              <a:buSzTx/>
              <a:buFontTx/>
              <a:buNone/>
            </a:pPr>
            <a:r>
              <a:rPr kumimoji="1" lang="en-US" altLang="zh-CN" sz="2800" dirty="0">
                <a:latin typeface="Times New Roman" pitchFamily="18" charset="0"/>
                <a:ea typeface="黑体" pitchFamily="49" charset="-122"/>
              </a:rPr>
              <a:t>2</a:t>
            </a:r>
            <a:r>
              <a:rPr kumimoji="1" lang="zh-CN" altLang="en-US" sz="2800" dirty="0">
                <a:latin typeface="Times New Roman" pitchFamily="18" charset="0"/>
                <a:ea typeface="黑体" pitchFamily="49" charset="-122"/>
              </a:rPr>
              <a:t>、活化络合物可能分解为产物，也可能分解为原始反应物并迅速达到平衡；</a:t>
            </a:r>
          </a:p>
          <a:p>
            <a:pPr>
              <a:spcBef>
                <a:spcPct val="50000"/>
              </a:spcBef>
              <a:buClrTx/>
              <a:buSzTx/>
              <a:buFontTx/>
              <a:buNone/>
            </a:pPr>
            <a:r>
              <a:rPr kumimoji="1" lang="en-US" altLang="zh-CN" sz="2800" dirty="0">
                <a:latin typeface="Times New Roman" pitchFamily="18" charset="0"/>
                <a:ea typeface="黑体" pitchFamily="49" charset="-122"/>
              </a:rPr>
              <a:t>3</a:t>
            </a:r>
            <a:r>
              <a:rPr kumimoji="1" lang="zh-CN" altLang="en-US" sz="2800" dirty="0">
                <a:latin typeface="Times New Roman" pitchFamily="18" charset="0"/>
                <a:ea typeface="黑体" pitchFamily="49" charset="-122"/>
              </a:rPr>
              <a:t>、活化络合物以 单位时间</a:t>
            </a:r>
            <a:r>
              <a:rPr kumimoji="1" lang="en-US" altLang="zh-CN" sz="2800" i="1" dirty="0">
                <a:latin typeface="Times New Roman" pitchFamily="18" charset="0"/>
                <a:ea typeface="黑体" pitchFamily="49" charset="-122"/>
              </a:rPr>
              <a:t>v </a:t>
            </a:r>
            <a:r>
              <a:rPr kumimoji="1" lang="zh-CN" altLang="en-US" sz="2800" dirty="0">
                <a:latin typeface="Times New Roman" pitchFamily="18" charset="0"/>
                <a:ea typeface="黑体" pitchFamily="49" charset="-122"/>
              </a:rPr>
              <a:t>次的频率分解为产物，此速率即为基元反应的速率。</a:t>
            </a:r>
          </a:p>
        </p:txBody>
      </p:sp>
      <p:grpSp>
        <p:nvGrpSpPr>
          <p:cNvPr id="2" name="Group 24"/>
          <p:cNvGrpSpPr>
            <a:grpSpLocks/>
          </p:cNvGrpSpPr>
          <p:nvPr/>
        </p:nvGrpSpPr>
        <p:grpSpPr bwMode="auto">
          <a:xfrm>
            <a:off x="2056607" y="5818565"/>
            <a:ext cx="4487862" cy="811213"/>
            <a:chOff x="1284" y="3503"/>
            <a:chExt cx="2827" cy="511"/>
          </a:xfrm>
        </p:grpSpPr>
        <p:sp>
          <p:nvSpPr>
            <p:cNvPr id="605193" name="Text Box 9"/>
            <p:cNvSpPr txBox="1">
              <a:spLocks noChangeArrowheads="1"/>
            </p:cNvSpPr>
            <p:nvPr/>
          </p:nvSpPr>
          <p:spPr bwMode="auto">
            <a:xfrm>
              <a:off x="1284" y="3573"/>
              <a:ext cx="2827" cy="320"/>
            </a:xfrm>
            <a:prstGeom prst="rect">
              <a:avLst/>
            </a:prstGeom>
            <a:solidFill>
              <a:schemeClr val="accent5"/>
            </a:solidFill>
            <a:ln w="9525">
              <a:noFill/>
              <a:miter lim="800000"/>
              <a:headEnd/>
              <a:tailEnd/>
            </a:ln>
            <a:effectLst/>
          </p:spPr>
          <p:txBody>
            <a:bodyPr>
              <a:spAutoFit/>
            </a:bodyPr>
            <a:lstStyle/>
            <a:p>
              <a:pPr>
                <a:lnSpc>
                  <a:spcPct val="150000"/>
                </a:lnSpc>
                <a:spcBef>
                  <a:spcPct val="50000"/>
                </a:spcBef>
                <a:defRPr/>
              </a:pPr>
              <a:r>
                <a:rPr lang="en-US" altLang="zh-CN" dirty="0">
                  <a:solidFill>
                    <a:srgbClr val="000000"/>
                  </a:solidFill>
                  <a:ea typeface="黑体" pitchFamily="2" charset="-122"/>
                </a:rPr>
                <a:t>A + B		</a:t>
              </a:r>
              <a:r>
                <a:rPr lang="zh-CN" altLang="en-US" dirty="0">
                  <a:solidFill>
                    <a:srgbClr val="000000"/>
                  </a:solidFill>
                  <a:ea typeface="黑体" pitchFamily="2" charset="-122"/>
                </a:rPr>
                <a:t>　</a:t>
              </a:r>
              <a:r>
                <a:rPr lang="zh-CN" altLang="en-US" dirty="0" smtClean="0">
                  <a:solidFill>
                    <a:srgbClr val="000000"/>
                  </a:solidFill>
                  <a:ea typeface="黑体" pitchFamily="2" charset="-122"/>
                </a:rPr>
                <a:t>    </a:t>
              </a:r>
              <a:r>
                <a:rPr lang="en-US" altLang="zh-CN" dirty="0" smtClean="0">
                  <a:solidFill>
                    <a:srgbClr val="000000"/>
                  </a:solidFill>
                  <a:ea typeface="黑体" pitchFamily="2" charset="-122"/>
                </a:rPr>
                <a:t>X </a:t>
              </a:r>
              <a:r>
                <a:rPr lang="en-US" altLang="zh-CN" dirty="0">
                  <a:solidFill>
                    <a:srgbClr val="000000"/>
                  </a:solidFill>
                  <a:ea typeface="黑体" pitchFamily="2" charset="-122"/>
                </a:rPr>
                <a:t>	</a:t>
              </a:r>
              <a:r>
                <a:rPr lang="zh-CN" altLang="en-US" dirty="0">
                  <a:solidFill>
                    <a:srgbClr val="000000"/>
                  </a:solidFill>
                  <a:ea typeface="黑体" pitchFamily="2" charset="-122"/>
                </a:rPr>
                <a:t>　　</a:t>
              </a:r>
              <a:r>
                <a:rPr lang="zh-CN" altLang="en-US" dirty="0">
                  <a:solidFill>
                    <a:srgbClr val="000000"/>
                  </a:solidFill>
                  <a:ea typeface="黑体" pitchFamily="2" charset="-122"/>
                  <a:sym typeface="Symbol" pitchFamily="18" charset="2"/>
                </a:rPr>
                <a:t>产物</a:t>
              </a:r>
            </a:p>
          </p:txBody>
        </p:sp>
        <p:grpSp>
          <p:nvGrpSpPr>
            <p:cNvPr id="53255" name="Group 13"/>
            <p:cNvGrpSpPr>
              <a:grpSpLocks/>
            </p:cNvGrpSpPr>
            <p:nvPr/>
          </p:nvGrpSpPr>
          <p:grpSpPr bwMode="auto">
            <a:xfrm>
              <a:off x="2880" y="3744"/>
              <a:ext cx="129" cy="109"/>
              <a:chOff x="280" y="3719"/>
              <a:chExt cx="129" cy="109"/>
            </a:xfrm>
          </p:grpSpPr>
          <p:sp>
            <p:nvSpPr>
              <p:cNvPr id="53266" name="Line 10"/>
              <p:cNvSpPr>
                <a:spLocks noChangeShapeType="1"/>
              </p:cNvSpPr>
              <p:nvPr/>
            </p:nvSpPr>
            <p:spPr bwMode="auto">
              <a:xfrm>
                <a:off x="280" y="3744"/>
                <a:ext cx="125" cy="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Line 11"/>
              <p:cNvSpPr>
                <a:spLocks noChangeShapeType="1"/>
              </p:cNvSpPr>
              <p:nvPr/>
            </p:nvSpPr>
            <p:spPr bwMode="auto">
              <a:xfrm>
                <a:off x="284" y="3787"/>
                <a:ext cx="125" cy="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8" name="Line 12"/>
              <p:cNvSpPr>
                <a:spLocks noChangeShapeType="1"/>
              </p:cNvSpPr>
              <p:nvPr/>
            </p:nvSpPr>
            <p:spPr bwMode="auto">
              <a:xfrm>
                <a:off x="328" y="3719"/>
                <a:ext cx="31" cy="10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3256" name="Group 18"/>
            <p:cNvGrpSpPr>
              <a:grpSpLocks/>
            </p:cNvGrpSpPr>
            <p:nvPr/>
          </p:nvGrpSpPr>
          <p:grpSpPr bwMode="auto">
            <a:xfrm>
              <a:off x="1954" y="3714"/>
              <a:ext cx="690" cy="158"/>
              <a:chOff x="1946" y="3659"/>
              <a:chExt cx="690" cy="158"/>
            </a:xfrm>
          </p:grpSpPr>
          <p:sp>
            <p:nvSpPr>
              <p:cNvPr id="53262" name="Line 14"/>
              <p:cNvSpPr>
                <a:spLocks noChangeShapeType="1"/>
              </p:cNvSpPr>
              <p:nvPr/>
            </p:nvSpPr>
            <p:spPr bwMode="auto">
              <a:xfrm>
                <a:off x="1946" y="3713"/>
                <a:ext cx="6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3" name="Line 15"/>
              <p:cNvSpPr>
                <a:spLocks noChangeShapeType="1"/>
              </p:cNvSpPr>
              <p:nvPr/>
            </p:nvSpPr>
            <p:spPr bwMode="auto">
              <a:xfrm>
                <a:off x="1951" y="3764"/>
                <a:ext cx="6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16"/>
              <p:cNvSpPr>
                <a:spLocks noChangeShapeType="1"/>
              </p:cNvSpPr>
              <p:nvPr/>
            </p:nvSpPr>
            <p:spPr bwMode="auto">
              <a:xfrm>
                <a:off x="2522" y="3659"/>
                <a:ext cx="102" cy="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17"/>
              <p:cNvSpPr>
                <a:spLocks noChangeShapeType="1"/>
              </p:cNvSpPr>
              <p:nvPr/>
            </p:nvSpPr>
            <p:spPr bwMode="auto">
              <a:xfrm>
                <a:off x="1950" y="3771"/>
                <a:ext cx="102" cy="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3257" name="Line 19"/>
            <p:cNvSpPr>
              <a:spLocks noChangeShapeType="1"/>
            </p:cNvSpPr>
            <p:nvPr/>
          </p:nvSpPr>
          <p:spPr bwMode="auto">
            <a:xfrm>
              <a:off x="3036" y="3814"/>
              <a:ext cx="46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58" name="Text Box 20"/>
            <p:cNvSpPr txBox="1">
              <a:spLocks noChangeArrowheads="1"/>
            </p:cNvSpPr>
            <p:nvPr/>
          </p:nvSpPr>
          <p:spPr bwMode="auto">
            <a:xfrm>
              <a:off x="2133" y="3503"/>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400">
                  <a:solidFill>
                    <a:srgbClr val="000000"/>
                  </a:solidFill>
                  <a:latin typeface="Times New Roman" pitchFamily="18" charset="0"/>
                  <a:ea typeface="黑体" pitchFamily="49" charset="-122"/>
                </a:rPr>
                <a:t>K</a:t>
              </a:r>
              <a:r>
                <a:rPr lang="en-US" altLang="zh-CN" sz="2400" baseline="-25000">
                  <a:solidFill>
                    <a:srgbClr val="000000"/>
                  </a:solidFill>
                  <a:latin typeface="Times New Roman" pitchFamily="18" charset="0"/>
                  <a:ea typeface="黑体" pitchFamily="49" charset="-122"/>
                </a:rPr>
                <a:t>c</a:t>
              </a:r>
              <a:endParaRPr lang="en-US" altLang="zh-CN" sz="2400">
                <a:solidFill>
                  <a:srgbClr val="000000"/>
                </a:solidFill>
                <a:latin typeface="Times New Roman" pitchFamily="18" charset="0"/>
                <a:ea typeface="黑体" pitchFamily="49" charset="-122"/>
              </a:endParaRPr>
            </a:p>
          </p:txBody>
        </p:sp>
        <p:sp>
          <p:nvSpPr>
            <p:cNvPr id="53259" name="Text Box 21"/>
            <p:cNvSpPr txBox="1">
              <a:spLocks noChangeArrowheads="1"/>
            </p:cNvSpPr>
            <p:nvPr/>
          </p:nvSpPr>
          <p:spPr bwMode="auto">
            <a:xfrm>
              <a:off x="1946" y="3783"/>
              <a:ext cx="7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1800">
                  <a:solidFill>
                    <a:srgbClr val="000000"/>
                  </a:solidFill>
                  <a:latin typeface="Times New Roman" pitchFamily="18" charset="0"/>
                  <a:ea typeface="黑体" pitchFamily="49" charset="-122"/>
                </a:rPr>
                <a:t>快速平衡</a:t>
              </a:r>
            </a:p>
          </p:txBody>
        </p:sp>
        <p:sp>
          <p:nvSpPr>
            <p:cNvPr id="53260" name="Text Box 22"/>
            <p:cNvSpPr txBox="1">
              <a:spLocks noChangeArrowheads="1"/>
            </p:cNvSpPr>
            <p:nvPr/>
          </p:nvSpPr>
          <p:spPr bwMode="auto">
            <a:xfrm>
              <a:off x="3100" y="3519"/>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400">
                  <a:solidFill>
                    <a:srgbClr val="000000"/>
                  </a:solidFill>
                  <a:latin typeface="Times New Roman" pitchFamily="18" charset="0"/>
                  <a:ea typeface="黑体" pitchFamily="49" charset="-122"/>
                </a:rPr>
                <a:t>k</a:t>
              </a:r>
              <a:r>
                <a:rPr lang="en-US" altLang="zh-CN" sz="2400" baseline="-25000">
                  <a:solidFill>
                    <a:srgbClr val="000000"/>
                  </a:solidFill>
                  <a:latin typeface="Times New Roman" pitchFamily="18" charset="0"/>
                  <a:ea typeface="黑体" pitchFamily="49" charset="-122"/>
                </a:rPr>
                <a:t>1</a:t>
              </a:r>
              <a:endParaRPr lang="en-US" altLang="zh-CN" sz="2400">
                <a:solidFill>
                  <a:srgbClr val="000000"/>
                </a:solidFill>
                <a:latin typeface="Times New Roman" pitchFamily="18" charset="0"/>
                <a:ea typeface="黑体" pitchFamily="49" charset="-122"/>
              </a:endParaRPr>
            </a:p>
          </p:txBody>
        </p:sp>
        <p:sp>
          <p:nvSpPr>
            <p:cNvPr id="53261" name="Text Box 23"/>
            <p:cNvSpPr txBox="1">
              <a:spLocks noChangeArrowheads="1"/>
            </p:cNvSpPr>
            <p:nvPr/>
          </p:nvSpPr>
          <p:spPr bwMode="auto">
            <a:xfrm>
              <a:off x="3099" y="3774"/>
              <a:ext cx="4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1800">
                  <a:solidFill>
                    <a:srgbClr val="000000"/>
                  </a:solidFill>
                  <a:latin typeface="Times New Roman" pitchFamily="18" charset="0"/>
                  <a:ea typeface="黑体" pitchFamily="49" charset="-122"/>
                </a:rPr>
                <a:t>慢</a:t>
              </a:r>
            </a:p>
          </p:txBody>
        </p:sp>
      </p:grpSp>
      <p:sp>
        <p:nvSpPr>
          <p:cNvPr id="3" name="矩形 2"/>
          <p:cNvSpPr/>
          <p:nvPr/>
        </p:nvSpPr>
        <p:spPr>
          <a:xfrm>
            <a:off x="365918" y="980728"/>
            <a:ext cx="8238529" cy="904863"/>
          </a:xfrm>
          <a:prstGeom prst="rect">
            <a:avLst/>
          </a:prstGeom>
        </p:spPr>
        <p:txBody>
          <a:bodyPr wrap="square">
            <a:spAutoFit/>
          </a:bodyPr>
          <a:lstStyle/>
          <a:p>
            <a:pPr eaLnBrk="0" hangingPunct="0">
              <a:lnSpc>
                <a:spcPct val="110000"/>
              </a:lnSpc>
            </a:pPr>
            <a:r>
              <a:rPr kumimoji="1" lang="zh-CN" altLang="en-US" sz="2400" b="1" dirty="0">
                <a:solidFill>
                  <a:srgbClr val="FF0000"/>
                </a:solidFill>
                <a:ea typeface="楷体_GB2312" pitchFamily="49" charset="-122"/>
              </a:rPr>
              <a:t>过渡态理论</a:t>
            </a:r>
            <a:r>
              <a:rPr kumimoji="1" lang="zh-CN" altLang="en-US" sz="2400" b="1" dirty="0">
                <a:ea typeface="楷体_GB2312" pitchFamily="49" charset="-122"/>
              </a:rPr>
              <a:t>是</a:t>
            </a:r>
            <a:r>
              <a:rPr kumimoji="1" lang="en-US" altLang="zh-CN" sz="2400" b="1" dirty="0">
                <a:ea typeface="楷体_GB2312" pitchFamily="49" charset="-122"/>
              </a:rPr>
              <a:t>1935</a:t>
            </a:r>
            <a:r>
              <a:rPr kumimoji="1" lang="zh-CN" altLang="en-US" sz="2400" b="1" dirty="0">
                <a:ea typeface="楷体_GB2312" pitchFamily="49" charset="-122"/>
              </a:rPr>
              <a:t>年由艾林</a:t>
            </a:r>
            <a:r>
              <a:rPr kumimoji="1" lang="en-US" altLang="zh-CN" sz="2400" b="1" dirty="0">
                <a:ea typeface="楷体_GB2312" pitchFamily="49" charset="-122"/>
              </a:rPr>
              <a:t>(</a:t>
            </a:r>
            <a:r>
              <a:rPr kumimoji="1" lang="en-US" altLang="zh-CN" sz="2400" b="1" dirty="0" err="1">
                <a:ea typeface="楷体_GB2312" pitchFamily="49" charset="-122"/>
              </a:rPr>
              <a:t>Eyring</a:t>
            </a:r>
            <a:r>
              <a:rPr kumimoji="1" lang="en-US" altLang="zh-CN" sz="2400" b="1" dirty="0">
                <a:ea typeface="楷体_GB2312" pitchFamily="49" charset="-122"/>
              </a:rPr>
              <a:t>)</a:t>
            </a:r>
            <a:r>
              <a:rPr kumimoji="1" lang="zh-CN" altLang="en-US" sz="2400" b="1" dirty="0">
                <a:ea typeface="楷体_GB2312" pitchFamily="49" charset="-122"/>
              </a:rPr>
              <a:t>和波兰尼（</a:t>
            </a:r>
            <a:r>
              <a:rPr kumimoji="1" lang="en-US" altLang="zh-CN" sz="2400" b="1" dirty="0" err="1">
                <a:ea typeface="楷体_GB2312" pitchFamily="49" charset="-122"/>
              </a:rPr>
              <a:t>Polany</a:t>
            </a:r>
            <a:r>
              <a:rPr kumimoji="1" lang="en-US" altLang="zh-CN" sz="2400" b="1" dirty="0">
                <a:ea typeface="楷体_GB2312" pitchFamily="49" charset="-122"/>
              </a:rPr>
              <a:t>)</a:t>
            </a:r>
            <a:r>
              <a:rPr kumimoji="1" lang="zh-CN" altLang="en-US" sz="2400" b="1" dirty="0">
                <a:ea typeface="楷体_GB2312" pitchFamily="49" charset="-122"/>
              </a:rPr>
              <a:t>等人提出，过渡态理论建立在统计热力学和量子力学的基础上。</a:t>
            </a:r>
          </a:p>
        </p:txBody>
      </p:sp>
    </p:spTree>
    <p:extLst>
      <p:ext uri="{BB962C8B-B14F-4D97-AF65-F5344CB8AC3E}">
        <p14:creationId xmlns:p14="http://schemas.microsoft.com/office/powerpoint/2010/main" val="2086810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5190">
                                            <p:txEl>
                                              <p:pRg st="0" end="0"/>
                                            </p:txEl>
                                          </p:spTgt>
                                        </p:tgtEl>
                                        <p:attrNameLst>
                                          <p:attrName>style.visibility</p:attrName>
                                        </p:attrNameLst>
                                      </p:cBhvr>
                                      <p:to>
                                        <p:strVal val="visible"/>
                                      </p:to>
                                    </p:set>
                                    <p:animEffect transition="in" filter="box(in)">
                                      <p:cBhvr>
                                        <p:cTn id="7" dur="500"/>
                                        <p:tgtEl>
                                          <p:spTgt spid="6051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5190">
                                            <p:txEl>
                                              <p:pRg st="1" end="1"/>
                                            </p:txEl>
                                          </p:spTgt>
                                        </p:tgtEl>
                                        <p:attrNameLst>
                                          <p:attrName>style.visibility</p:attrName>
                                        </p:attrNameLst>
                                      </p:cBhvr>
                                      <p:to>
                                        <p:strVal val="visible"/>
                                      </p:to>
                                    </p:set>
                                    <p:animEffect transition="in" filter="box(in)">
                                      <p:cBhvr>
                                        <p:cTn id="12" dur="500"/>
                                        <p:tgtEl>
                                          <p:spTgt spid="6051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05190">
                                            <p:txEl>
                                              <p:pRg st="2" end="2"/>
                                            </p:txEl>
                                          </p:spTgt>
                                        </p:tgtEl>
                                        <p:attrNameLst>
                                          <p:attrName>style.visibility</p:attrName>
                                        </p:attrNameLst>
                                      </p:cBhvr>
                                      <p:to>
                                        <p:strVal val="visible"/>
                                      </p:to>
                                    </p:set>
                                    <p:animEffect transition="in" filter="box(in)">
                                      <p:cBhvr>
                                        <p:cTn id="17" dur="500"/>
                                        <p:tgtEl>
                                          <p:spTgt spid="6051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9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9750" y="260350"/>
            <a:ext cx="72009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200" b="1" dirty="0">
                <a:solidFill>
                  <a:srgbClr val="C00000"/>
                </a:solidFill>
                <a:ea typeface="华文新魏" pitchFamily="2" charset="-122"/>
              </a:rPr>
              <a:t>理论基本出发点：</a:t>
            </a:r>
          </a:p>
        </p:txBody>
      </p:sp>
      <p:sp>
        <p:nvSpPr>
          <p:cNvPr id="3" name="Text Box 3"/>
          <p:cNvSpPr txBox="1">
            <a:spLocks noChangeArrowheads="1"/>
          </p:cNvSpPr>
          <p:nvPr/>
        </p:nvSpPr>
        <p:spPr bwMode="auto">
          <a:xfrm>
            <a:off x="395536" y="1038257"/>
            <a:ext cx="82804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3600" b="1" dirty="0">
                <a:ea typeface="隶书" pitchFamily="49" charset="-122"/>
              </a:rPr>
              <a:t>化学反应从本质上看是原子之间重新排列组合，在排列组合的过程中，体系的势能降低，使得反应能进行下去。</a:t>
            </a:r>
          </a:p>
        </p:txBody>
      </p:sp>
      <p:sp>
        <p:nvSpPr>
          <p:cNvPr id="4" name="Text Box 4"/>
          <p:cNvSpPr txBox="1">
            <a:spLocks noChangeArrowheads="1"/>
          </p:cNvSpPr>
          <p:nvPr/>
        </p:nvSpPr>
        <p:spPr bwMode="auto">
          <a:xfrm>
            <a:off x="418539" y="2769861"/>
            <a:ext cx="842486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dirty="0" smtClean="0">
                <a:ea typeface="隶书" pitchFamily="49" charset="-122"/>
              </a:rPr>
              <a:t>研究原子</a:t>
            </a:r>
            <a:r>
              <a:rPr kumimoji="1" lang="zh-CN" altLang="en-US" sz="3600" b="1" dirty="0">
                <a:ea typeface="隶书" pitchFamily="49" charset="-122"/>
              </a:rPr>
              <a:t>间的势能随空间位置变化的函数</a:t>
            </a:r>
            <a:r>
              <a:rPr kumimoji="1" lang="zh-CN" altLang="en-US" sz="3600" b="1" dirty="0" smtClean="0">
                <a:ea typeface="隶书" pitchFamily="49" charset="-122"/>
              </a:rPr>
              <a:t>，</a:t>
            </a:r>
            <a:r>
              <a:rPr kumimoji="1" lang="zh-CN" altLang="en-US" sz="3600" b="1" dirty="0">
                <a:ea typeface="隶书" pitchFamily="49" charset="-122"/>
              </a:rPr>
              <a:t>通过计算势能随空间</a:t>
            </a:r>
            <a:r>
              <a:rPr kumimoji="1" lang="zh-CN" altLang="en-US" sz="3600" b="1" dirty="0" smtClean="0">
                <a:ea typeface="隶书" pitchFamily="49" charset="-122"/>
              </a:rPr>
              <a:t>位置的变化，可以</a:t>
            </a:r>
            <a:r>
              <a:rPr kumimoji="1" lang="zh-CN" altLang="en-US" sz="3600" b="1" dirty="0">
                <a:ea typeface="隶书" pitchFamily="49" charset="-122"/>
              </a:rPr>
              <a:t>反映出原子之间成键，断键等有用的信息，对于我们深入了解分子间反应的微观细节极有好处</a:t>
            </a:r>
          </a:p>
        </p:txBody>
      </p:sp>
    </p:spTree>
    <p:extLst>
      <p:ext uri="{BB962C8B-B14F-4D97-AF65-F5344CB8AC3E}">
        <p14:creationId xmlns:p14="http://schemas.microsoft.com/office/powerpoint/2010/main" val="269737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0852" name="Object 4"/>
          <p:cNvGraphicFramePr>
            <a:graphicFrameLocks noChangeAspect="1"/>
          </p:cNvGraphicFramePr>
          <p:nvPr>
            <p:extLst>
              <p:ext uri="{D42A27DB-BD31-4B8C-83A1-F6EECF244321}">
                <p14:modId xmlns:p14="http://schemas.microsoft.com/office/powerpoint/2010/main" val="3496130419"/>
              </p:ext>
            </p:extLst>
          </p:nvPr>
        </p:nvGraphicFramePr>
        <p:xfrm>
          <a:off x="323528" y="1340768"/>
          <a:ext cx="6915150" cy="820738"/>
        </p:xfrm>
        <a:graphic>
          <a:graphicData uri="http://schemas.openxmlformats.org/presentationml/2006/ole">
            <mc:AlternateContent xmlns:mc="http://schemas.openxmlformats.org/markup-compatibility/2006">
              <mc:Choice xmlns:v="urn:schemas-microsoft-com:vml" Requires="v">
                <p:oleObj spid="_x0000_s2730" name="公式" r:id="rId3" imgW="3314700" imgH="393700" progId="Equation.3">
                  <p:embed/>
                </p:oleObj>
              </mc:Choice>
              <mc:Fallback>
                <p:oleObj name="公式" r:id="rId3" imgW="33147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340768"/>
                        <a:ext cx="6915150" cy="820738"/>
                      </a:xfrm>
                      <a:prstGeom prst="rect">
                        <a:avLst/>
                      </a:prstGeom>
                      <a:solidFill>
                        <a:srgbClr val="5BD07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0853" name="Object 5"/>
          <p:cNvGraphicFramePr>
            <a:graphicFrameLocks noChangeAspect="1"/>
          </p:cNvGraphicFramePr>
          <p:nvPr>
            <p:extLst>
              <p:ext uri="{D42A27DB-BD31-4B8C-83A1-F6EECF244321}">
                <p14:modId xmlns:p14="http://schemas.microsoft.com/office/powerpoint/2010/main" val="2912928130"/>
              </p:ext>
            </p:extLst>
          </p:nvPr>
        </p:nvGraphicFramePr>
        <p:xfrm>
          <a:off x="261111" y="2292587"/>
          <a:ext cx="4533900" cy="895350"/>
        </p:xfrm>
        <a:graphic>
          <a:graphicData uri="http://schemas.openxmlformats.org/presentationml/2006/ole">
            <mc:AlternateContent xmlns:mc="http://schemas.openxmlformats.org/markup-compatibility/2006">
              <mc:Choice xmlns:v="urn:schemas-microsoft-com:vml" Requires="v">
                <p:oleObj spid="_x0000_s2731" name="公式" r:id="rId5" imgW="1993900" imgH="393700" progId="Equation.3">
                  <p:embed/>
                </p:oleObj>
              </mc:Choice>
              <mc:Fallback>
                <p:oleObj name="公式" r:id="rId5" imgW="19939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111" y="2292587"/>
                        <a:ext cx="4533900" cy="895350"/>
                      </a:xfrm>
                      <a:prstGeom prst="rect">
                        <a:avLst/>
                      </a:prstGeom>
                      <a:solidFill>
                        <a:srgbClr val="5BD078"/>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0854" name="Object 6"/>
          <p:cNvGraphicFramePr>
            <a:graphicFrameLocks noChangeAspect="1"/>
          </p:cNvGraphicFramePr>
          <p:nvPr>
            <p:extLst>
              <p:ext uri="{D42A27DB-BD31-4B8C-83A1-F6EECF244321}">
                <p14:modId xmlns:p14="http://schemas.microsoft.com/office/powerpoint/2010/main" val="2851482426"/>
              </p:ext>
            </p:extLst>
          </p:nvPr>
        </p:nvGraphicFramePr>
        <p:xfrm>
          <a:off x="395536" y="3429000"/>
          <a:ext cx="2041525" cy="1031875"/>
        </p:xfrm>
        <a:graphic>
          <a:graphicData uri="http://schemas.openxmlformats.org/presentationml/2006/ole">
            <mc:AlternateContent xmlns:mc="http://schemas.openxmlformats.org/markup-compatibility/2006">
              <mc:Choice xmlns:v="urn:schemas-microsoft-com:vml" Requires="v">
                <p:oleObj spid="_x0000_s2732" name="公式" r:id="rId7" imgW="1054100" imgH="533400" progId="Equation.3">
                  <p:embed/>
                </p:oleObj>
              </mc:Choice>
              <mc:Fallback>
                <p:oleObj name="公式" r:id="rId7" imgW="1054100" imgH="533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536" y="3429000"/>
                        <a:ext cx="2041525" cy="1031875"/>
                      </a:xfrm>
                      <a:prstGeom prst="rect">
                        <a:avLst/>
                      </a:prstGeom>
                      <a:solidFill>
                        <a:srgbClr val="5BD078"/>
                      </a:solidFill>
                      <a:ln w="9525">
                        <a:solidFill>
                          <a:srgbClr val="FF0000"/>
                        </a:solidFill>
                        <a:miter lim="800000"/>
                        <a:headEnd/>
                        <a:tailEnd/>
                      </a:ln>
                    </p:spPr>
                  </p:pic>
                </p:oleObj>
              </mc:Fallback>
            </mc:AlternateContent>
          </a:graphicData>
        </a:graphic>
      </p:graphicFrame>
      <p:graphicFrame>
        <p:nvGraphicFramePr>
          <p:cNvPr id="590855" name="Object 7"/>
          <p:cNvGraphicFramePr>
            <a:graphicFrameLocks noChangeAspect="1"/>
          </p:cNvGraphicFramePr>
          <p:nvPr>
            <p:extLst>
              <p:ext uri="{D42A27DB-BD31-4B8C-83A1-F6EECF244321}">
                <p14:modId xmlns:p14="http://schemas.microsoft.com/office/powerpoint/2010/main" val="2211344780"/>
              </p:ext>
            </p:extLst>
          </p:nvPr>
        </p:nvGraphicFramePr>
        <p:xfrm>
          <a:off x="323528" y="4653136"/>
          <a:ext cx="3613150" cy="1176337"/>
        </p:xfrm>
        <a:graphic>
          <a:graphicData uri="http://schemas.openxmlformats.org/presentationml/2006/ole">
            <mc:AlternateContent xmlns:mc="http://schemas.openxmlformats.org/markup-compatibility/2006">
              <mc:Choice xmlns:v="urn:schemas-microsoft-com:vml" Requires="v">
                <p:oleObj spid="_x0000_s2733" name="公式" r:id="rId9" imgW="1637589" imgH="533169" progId="Equation.3">
                  <p:embed/>
                </p:oleObj>
              </mc:Choice>
              <mc:Fallback>
                <p:oleObj name="公式" r:id="rId9" imgW="1637589" imgH="53316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28" y="4653136"/>
                        <a:ext cx="3613150" cy="1176337"/>
                      </a:xfrm>
                      <a:prstGeom prst="rect">
                        <a:avLst/>
                      </a:prstGeom>
                      <a:solidFill>
                        <a:srgbClr val="5BD078"/>
                      </a:solidFill>
                      <a:ln w="9525">
                        <a:solidFill>
                          <a:srgbClr val="FF0000"/>
                        </a:solidFill>
                        <a:miter lim="800000"/>
                        <a:headEnd/>
                        <a:tailEnd/>
                      </a:ln>
                    </p:spPr>
                  </p:pic>
                </p:oleObj>
              </mc:Fallback>
            </mc:AlternateContent>
          </a:graphicData>
        </a:graphic>
      </p:graphicFrame>
      <p:graphicFrame>
        <p:nvGraphicFramePr>
          <p:cNvPr id="8198" name="Object 8"/>
          <p:cNvGraphicFramePr>
            <a:graphicFrameLocks noChangeAspect="1"/>
          </p:cNvGraphicFramePr>
          <p:nvPr>
            <p:extLst>
              <p:ext uri="{D42A27DB-BD31-4B8C-83A1-F6EECF244321}">
                <p14:modId xmlns:p14="http://schemas.microsoft.com/office/powerpoint/2010/main" val="765348731"/>
              </p:ext>
            </p:extLst>
          </p:nvPr>
        </p:nvGraphicFramePr>
        <p:xfrm>
          <a:off x="539552" y="332656"/>
          <a:ext cx="3949700" cy="868362"/>
        </p:xfrm>
        <a:graphic>
          <a:graphicData uri="http://schemas.openxmlformats.org/presentationml/2006/ole">
            <mc:AlternateContent xmlns:mc="http://schemas.openxmlformats.org/markup-compatibility/2006">
              <mc:Choice xmlns:v="urn:schemas-microsoft-com:vml" Requires="v">
                <p:oleObj spid="_x0000_s2734" name="公式" r:id="rId11" imgW="1790700" imgH="393700" progId="Equation.3">
                  <p:embed/>
                </p:oleObj>
              </mc:Choice>
              <mc:Fallback>
                <p:oleObj name="公式" r:id="rId11" imgW="1790700" imgH="393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552" y="332656"/>
                        <a:ext cx="3949700" cy="868362"/>
                      </a:xfrm>
                      <a:prstGeom prst="rect">
                        <a:avLst/>
                      </a:prstGeom>
                      <a:solidFill>
                        <a:srgbClr val="5BD078"/>
                      </a:solidFill>
                      <a:ln w="9525">
                        <a:solidFill>
                          <a:srgbClr val="FF0000"/>
                        </a:solidFill>
                        <a:miter lim="800000"/>
                        <a:headEnd/>
                        <a:tailEnd/>
                      </a:ln>
                    </p:spPr>
                  </p:pic>
                </p:oleObj>
              </mc:Fallback>
            </mc:AlternateContent>
          </a:graphicData>
        </a:graphic>
      </p:graphicFrame>
      <p:grpSp>
        <p:nvGrpSpPr>
          <p:cNvPr id="7" name="Group 32"/>
          <p:cNvGrpSpPr>
            <a:grpSpLocks/>
          </p:cNvGrpSpPr>
          <p:nvPr/>
        </p:nvGrpSpPr>
        <p:grpSpPr bwMode="auto">
          <a:xfrm>
            <a:off x="4467225" y="3284984"/>
            <a:ext cx="4421188" cy="630238"/>
            <a:chOff x="1270" y="1713"/>
            <a:chExt cx="2785" cy="397"/>
          </a:xfrm>
        </p:grpSpPr>
        <p:sp>
          <p:nvSpPr>
            <p:cNvPr id="8" name="Text Box 33"/>
            <p:cNvSpPr txBox="1">
              <a:spLocks noChangeArrowheads="1"/>
            </p:cNvSpPr>
            <p:nvPr/>
          </p:nvSpPr>
          <p:spPr bwMode="auto">
            <a:xfrm>
              <a:off x="1270" y="1783"/>
              <a:ext cx="2785"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(1) Cl</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 M		</a:t>
              </a:r>
              <a:r>
                <a:rPr lang="en-US" altLang="zh-CN" dirty="0">
                  <a:solidFill>
                    <a:srgbClr val="000000"/>
                  </a:solidFill>
                  <a:ea typeface="黑体" pitchFamily="2" charset="-122"/>
                  <a:sym typeface="Symbol" pitchFamily="18" charset="2"/>
                </a:rPr>
                <a:t>2Cl</a:t>
              </a:r>
              <a:r>
                <a:rPr lang="en-US" altLang="zh-CN" dirty="0">
                  <a:solidFill>
                    <a:srgbClr val="000000"/>
                  </a:solidFill>
                  <a:ea typeface="黑体" pitchFamily="2" charset="-122"/>
                  <a:cs typeface="Times New Roman" pitchFamily="18" charset="0"/>
                  <a:sym typeface="Symbol" pitchFamily="18" charset="2"/>
                </a:rPr>
                <a:t>· + M</a:t>
              </a:r>
            </a:p>
          </p:txBody>
        </p:sp>
        <p:sp>
          <p:nvSpPr>
            <p:cNvPr id="9" name="Text Box 34"/>
            <p:cNvSpPr txBox="1">
              <a:spLocks noChangeArrowheads="1"/>
            </p:cNvSpPr>
            <p:nvPr/>
          </p:nvSpPr>
          <p:spPr bwMode="auto">
            <a:xfrm>
              <a:off x="2568" y="1713"/>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a:solidFill>
                    <a:srgbClr val="000000"/>
                  </a:solidFill>
                  <a:latin typeface="Times New Roman" pitchFamily="18" charset="0"/>
                  <a:ea typeface="黑体" pitchFamily="49" charset="-122"/>
                </a:rPr>
                <a:t>k</a:t>
              </a:r>
              <a:r>
                <a:rPr lang="en-US" altLang="zh-CN" sz="2800" baseline="-25000">
                  <a:solidFill>
                    <a:srgbClr val="000000"/>
                  </a:solidFill>
                  <a:latin typeface="Times New Roman" pitchFamily="18" charset="0"/>
                  <a:ea typeface="黑体" pitchFamily="49" charset="-122"/>
                </a:rPr>
                <a:t>1</a:t>
              </a:r>
              <a:endParaRPr lang="en-US" altLang="zh-CN" sz="2800">
                <a:solidFill>
                  <a:srgbClr val="000000"/>
                </a:solidFill>
                <a:latin typeface="Times New Roman" pitchFamily="18" charset="0"/>
                <a:ea typeface="黑体" pitchFamily="49" charset="-122"/>
              </a:endParaRPr>
            </a:p>
          </p:txBody>
        </p:sp>
        <p:sp>
          <p:nvSpPr>
            <p:cNvPr id="10" name="Line 35"/>
            <p:cNvSpPr>
              <a:spLocks noChangeShapeType="1"/>
            </p:cNvSpPr>
            <p:nvPr/>
          </p:nvSpPr>
          <p:spPr bwMode="auto">
            <a:xfrm>
              <a:off x="2483" y="2024"/>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6"/>
          <p:cNvGrpSpPr>
            <a:grpSpLocks/>
          </p:cNvGrpSpPr>
          <p:nvPr/>
        </p:nvGrpSpPr>
        <p:grpSpPr bwMode="auto">
          <a:xfrm>
            <a:off x="4487949" y="3760424"/>
            <a:ext cx="4410075" cy="779462"/>
            <a:chOff x="1279" y="2094"/>
            <a:chExt cx="2778" cy="491"/>
          </a:xfrm>
        </p:grpSpPr>
        <p:sp>
          <p:nvSpPr>
            <p:cNvPr id="12" name="Text Box 37"/>
            <p:cNvSpPr txBox="1">
              <a:spLocks noChangeArrowheads="1"/>
            </p:cNvSpPr>
            <p:nvPr/>
          </p:nvSpPr>
          <p:spPr bwMode="auto">
            <a:xfrm>
              <a:off x="1279" y="2258"/>
              <a:ext cx="2778"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(2) Cl</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H</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a:t>
              </a:r>
              <a:r>
                <a:rPr lang="en-US" altLang="zh-CN" dirty="0" err="1" smtClean="0">
                  <a:solidFill>
                    <a:srgbClr val="000000"/>
                  </a:solidFill>
                  <a:ea typeface="黑体" pitchFamily="2" charset="-122"/>
                  <a:sym typeface="Symbol" pitchFamily="18" charset="2"/>
                </a:rPr>
                <a:t>HCl</a:t>
              </a:r>
              <a:r>
                <a:rPr lang="en-US" altLang="zh-CN" dirty="0" smtClean="0">
                  <a:solidFill>
                    <a:srgbClr val="000000"/>
                  </a:solidFill>
                  <a:ea typeface="黑体" pitchFamily="2" charset="-122"/>
                  <a:sym typeface="Symbol" pitchFamily="18" charset="2"/>
                </a:rPr>
                <a:t> </a:t>
              </a:r>
              <a:r>
                <a:rPr lang="en-US" altLang="zh-CN" dirty="0">
                  <a:solidFill>
                    <a:srgbClr val="000000"/>
                  </a:solidFill>
                  <a:ea typeface="黑体" pitchFamily="2" charset="-122"/>
                  <a:sym typeface="Symbol" pitchFamily="18" charset="2"/>
                </a:rPr>
                <a:t>+ H·</a:t>
              </a:r>
            </a:p>
          </p:txBody>
        </p:sp>
        <p:sp>
          <p:nvSpPr>
            <p:cNvPr id="13" name="Line 38"/>
            <p:cNvSpPr>
              <a:spLocks noChangeShapeType="1"/>
            </p:cNvSpPr>
            <p:nvPr/>
          </p:nvSpPr>
          <p:spPr bwMode="auto">
            <a:xfrm>
              <a:off x="1954" y="2422"/>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39"/>
            <p:cNvSpPr txBox="1">
              <a:spLocks noChangeArrowheads="1"/>
            </p:cNvSpPr>
            <p:nvPr/>
          </p:nvSpPr>
          <p:spPr bwMode="auto">
            <a:xfrm>
              <a:off x="2008" y="2094"/>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2</a:t>
              </a:r>
              <a:endParaRPr lang="en-US" altLang="zh-CN" sz="2800" dirty="0">
                <a:solidFill>
                  <a:srgbClr val="000000"/>
                </a:solidFill>
                <a:latin typeface="Times New Roman" pitchFamily="18" charset="0"/>
                <a:ea typeface="黑体" pitchFamily="49" charset="-122"/>
              </a:endParaRPr>
            </a:p>
          </p:txBody>
        </p:sp>
      </p:grpSp>
      <p:grpSp>
        <p:nvGrpSpPr>
          <p:cNvPr id="15" name="Group 40"/>
          <p:cNvGrpSpPr>
            <a:grpSpLocks/>
          </p:cNvGrpSpPr>
          <p:nvPr/>
        </p:nvGrpSpPr>
        <p:grpSpPr bwMode="auto">
          <a:xfrm>
            <a:off x="4487949" y="4323606"/>
            <a:ext cx="4457700" cy="811212"/>
            <a:chOff x="1278" y="2565"/>
            <a:chExt cx="2808" cy="511"/>
          </a:xfrm>
        </p:grpSpPr>
        <p:sp>
          <p:nvSpPr>
            <p:cNvPr id="16" name="Text Box 41"/>
            <p:cNvSpPr txBox="1">
              <a:spLocks noChangeArrowheads="1"/>
            </p:cNvSpPr>
            <p:nvPr/>
          </p:nvSpPr>
          <p:spPr bwMode="auto">
            <a:xfrm>
              <a:off x="1278" y="2749"/>
              <a:ext cx="2808"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(3) H</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Cl</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a:t>
              </a:r>
              <a:r>
                <a:rPr lang="en-US" altLang="zh-CN" dirty="0">
                  <a:solidFill>
                    <a:srgbClr val="000000"/>
                  </a:solidFill>
                  <a:ea typeface="黑体" pitchFamily="2" charset="-122"/>
                  <a:sym typeface="Symbol" pitchFamily="18" charset="2"/>
                </a:rPr>
                <a:t>	HCl + Cl·</a:t>
              </a:r>
            </a:p>
          </p:txBody>
        </p:sp>
        <p:sp>
          <p:nvSpPr>
            <p:cNvPr id="17" name="Line 42"/>
            <p:cNvSpPr>
              <a:spLocks noChangeShapeType="1"/>
            </p:cNvSpPr>
            <p:nvPr/>
          </p:nvSpPr>
          <p:spPr bwMode="auto">
            <a:xfrm>
              <a:off x="1953" y="2892"/>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43"/>
            <p:cNvSpPr txBox="1">
              <a:spLocks noChangeArrowheads="1"/>
            </p:cNvSpPr>
            <p:nvPr/>
          </p:nvSpPr>
          <p:spPr bwMode="auto">
            <a:xfrm>
              <a:off x="2047" y="2565"/>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3</a:t>
              </a:r>
              <a:endParaRPr lang="en-US" altLang="zh-CN" sz="2800" dirty="0">
                <a:solidFill>
                  <a:srgbClr val="000000"/>
                </a:solidFill>
                <a:latin typeface="Times New Roman" pitchFamily="18" charset="0"/>
                <a:ea typeface="黑体" pitchFamily="49" charset="-122"/>
              </a:endParaRPr>
            </a:p>
          </p:txBody>
        </p:sp>
      </p:grpSp>
      <p:grpSp>
        <p:nvGrpSpPr>
          <p:cNvPr id="19" name="Group 44"/>
          <p:cNvGrpSpPr>
            <a:grpSpLocks/>
          </p:cNvGrpSpPr>
          <p:nvPr/>
        </p:nvGrpSpPr>
        <p:grpSpPr bwMode="auto">
          <a:xfrm>
            <a:off x="4498181" y="5114997"/>
            <a:ext cx="4448175" cy="569913"/>
            <a:chOff x="1238" y="3068"/>
            <a:chExt cx="2802" cy="359"/>
          </a:xfrm>
        </p:grpSpPr>
        <p:sp>
          <p:nvSpPr>
            <p:cNvPr id="20" name="Text Box 45"/>
            <p:cNvSpPr txBox="1">
              <a:spLocks noChangeArrowheads="1"/>
            </p:cNvSpPr>
            <p:nvPr/>
          </p:nvSpPr>
          <p:spPr bwMode="auto">
            <a:xfrm>
              <a:off x="1238" y="3100"/>
              <a:ext cx="2802"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(4) 2Cl</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M 	 </a:t>
              </a:r>
              <a:r>
                <a:rPr lang="en-US" altLang="zh-CN" dirty="0">
                  <a:solidFill>
                    <a:srgbClr val="000000"/>
                  </a:solidFill>
                  <a:ea typeface="黑体" pitchFamily="2" charset="-122"/>
                  <a:sym typeface="Symbol" pitchFamily="18" charset="2"/>
                </a:rPr>
                <a:t>Cl</a:t>
              </a:r>
              <a:r>
                <a:rPr lang="en-US" altLang="zh-CN" baseline="-25000" dirty="0">
                  <a:solidFill>
                    <a:srgbClr val="000000"/>
                  </a:solidFill>
                  <a:ea typeface="黑体" pitchFamily="2" charset="-122"/>
                  <a:sym typeface="Symbol" pitchFamily="18" charset="2"/>
                </a:rPr>
                <a:t>2</a:t>
              </a:r>
              <a:r>
                <a:rPr lang="en-US" altLang="zh-CN" dirty="0">
                  <a:solidFill>
                    <a:srgbClr val="000000"/>
                  </a:solidFill>
                  <a:ea typeface="黑体" pitchFamily="2" charset="-122"/>
                  <a:sym typeface="Symbol" pitchFamily="18" charset="2"/>
                </a:rPr>
                <a:t> + M</a:t>
              </a:r>
            </a:p>
          </p:txBody>
        </p:sp>
        <p:sp>
          <p:nvSpPr>
            <p:cNvPr id="21" name="Line 46"/>
            <p:cNvSpPr>
              <a:spLocks noChangeShapeType="1"/>
            </p:cNvSpPr>
            <p:nvPr/>
          </p:nvSpPr>
          <p:spPr bwMode="auto">
            <a:xfrm>
              <a:off x="2017" y="3395"/>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Text Box 47"/>
            <p:cNvSpPr txBox="1">
              <a:spLocks noChangeArrowheads="1"/>
            </p:cNvSpPr>
            <p:nvPr/>
          </p:nvSpPr>
          <p:spPr bwMode="auto">
            <a:xfrm>
              <a:off x="2118" y="3068"/>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4</a:t>
              </a:r>
              <a:endParaRPr lang="en-US" altLang="zh-CN" sz="2800" dirty="0">
                <a:solidFill>
                  <a:srgbClr val="000000"/>
                </a:solidFill>
                <a:latin typeface="Times New Roman" pitchFamily="18" charset="0"/>
                <a:ea typeface="黑体" pitchFamily="49" charset="-122"/>
              </a:endParaRPr>
            </a:p>
          </p:txBody>
        </p:sp>
      </p:grpSp>
      <p:sp>
        <p:nvSpPr>
          <p:cNvPr id="23" name="Text Box 20"/>
          <p:cNvSpPr txBox="1">
            <a:spLocks noChangeArrowheads="1"/>
          </p:cNvSpPr>
          <p:nvPr/>
        </p:nvSpPr>
        <p:spPr bwMode="auto">
          <a:xfrm>
            <a:off x="138112" y="5949280"/>
            <a:ext cx="4329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itchFamily="18" charset="0"/>
                <a:ea typeface="宋体" pitchFamily="2" charset="-122"/>
              </a:defRPr>
            </a:lvl1pPr>
            <a:lvl2pPr marL="1908175" algn="l">
              <a:defRPr kumimoji="1" sz="2400">
                <a:solidFill>
                  <a:schemeClr val="tx1"/>
                </a:solidFill>
                <a:latin typeface="Times New Roman" pitchFamily="18" charset="0"/>
                <a:ea typeface="宋体" pitchFamily="2" charset="-122"/>
              </a:defRPr>
            </a:lvl2pPr>
            <a:lvl3pPr marL="2098675" algn="l">
              <a:defRPr kumimoji="1" sz="2400">
                <a:solidFill>
                  <a:schemeClr val="tx1"/>
                </a:solidFill>
                <a:latin typeface="Times New Roman" pitchFamily="18" charset="0"/>
                <a:ea typeface="宋体" pitchFamily="2" charset="-122"/>
              </a:defRPr>
            </a:lvl3pPr>
            <a:lvl4pPr marL="2289175" algn="l">
              <a:defRPr kumimoji="1" sz="2400">
                <a:solidFill>
                  <a:schemeClr val="tx1"/>
                </a:solidFill>
                <a:latin typeface="Times New Roman" pitchFamily="18" charset="0"/>
                <a:ea typeface="宋体" pitchFamily="2" charset="-122"/>
              </a:defRPr>
            </a:lvl4pPr>
            <a:lvl5pPr marL="2479675" algn="l">
              <a:defRPr kumimoji="1" sz="2400">
                <a:solidFill>
                  <a:schemeClr val="tx1"/>
                </a:solidFill>
                <a:latin typeface="Times New Roman" pitchFamily="18" charset="0"/>
                <a:ea typeface="宋体" pitchFamily="2" charset="-122"/>
              </a:defRPr>
            </a:lvl5pPr>
            <a:lvl6pPr marL="2936875" fontAlgn="base">
              <a:spcBef>
                <a:spcPct val="0"/>
              </a:spcBef>
              <a:spcAft>
                <a:spcPct val="0"/>
              </a:spcAft>
              <a:defRPr kumimoji="1" sz="2400">
                <a:solidFill>
                  <a:schemeClr val="tx1"/>
                </a:solidFill>
                <a:latin typeface="Times New Roman" pitchFamily="18" charset="0"/>
                <a:ea typeface="宋体" pitchFamily="2" charset="-122"/>
              </a:defRPr>
            </a:lvl6pPr>
            <a:lvl7pPr marL="3394075" fontAlgn="base">
              <a:spcBef>
                <a:spcPct val="0"/>
              </a:spcBef>
              <a:spcAft>
                <a:spcPct val="0"/>
              </a:spcAft>
              <a:defRPr kumimoji="1" sz="2400">
                <a:solidFill>
                  <a:schemeClr val="tx1"/>
                </a:solidFill>
                <a:latin typeface="Times New Roman" pitchFamily="18" charset="0"/>
                <a:ea typeface="宋体" pitchFamily="2" charset="-122"/>
              </a:defRPr>
            </a:lvl7pPr>
            <a:lvl8pPr marL="3851275" fontAlgn="base">
              <a:spcBef>
                <a:spcPct val="0"/>
              </a:spcBef>
              <a:spcAft>
                <a:spcPct val="0"/>
              </a:spcAft>
              <a:defRPr kumimoji="1" sz="2400">
                <a:solidFill>
                  <a:schemeClr val="tx1"/>
                </a:solidFill>
                <a:latin typeface="Times New Roman" pitchFamily="18" charset="0"/>
                <a:ea typeface="宋体" pitchFamily="2" charset="-122"/>
              </a:defRPr>
            </a:lvl8pPr>
            <a:lvl9pPr marL="4308475"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dirty="0">
                <a:latin typeface="宋体" pitchFamily="2" charset="-122"/>
              </a:rPr>
              <a:t>因此表观活化能为：</a:t>
            </a:r>
          </a:p>
        </p:txBody>
      </p:sp>
      <p:graphicFrame>
        <p:nvGraphicFramePr>
          <p:cNvPr id="2" name="对象 1"/>
          <p:cNvGraphicFramePr>
            <a:graphicFrameLocks noChangeAspect="1"/>
          </p:cNvGraphicFramePr>
          <p:nvPr>
            <p:extLst>
              <p:ext uri="{D42A27DB-BD31-4B8C-83A1-F6EECF244321}">
                <p14:modId xmlns:p14="http://schemas.microsoft.com/office/powerpoint/2010/main" val="638659185"/>
              </p:ext>
            </p:extLst>
          </p:nvPr>
        </p:nvGraphicFramePr>
        <p:xfrm>
          <a:off x="3719513" y="5792788"/>
          <a:ext cx="3679825" cy="869950"/>
        </p:xfrm>
        <a:graphic>
          <a:graphicData uri="http://schemas.openxmlformats.org/presentationml/2006/ole">
            <mc:AlternateContent xmlns:mc="http://schemas.openxmlformats.org/markup-compatibility/2006">
              <mc:Choice xmlns:v="urn:schemas-microsoft-com:vml" Requires="v">
                <p:oleObj spid="_x0000_s2735" name="公式" r:id="rId13" imgW="1574640" imgH="406080" progId="Equation.3">
                  <p:embed/>
                </p:oleObj>
              </mc:Choice>
              <mc:Fallback>
                <p:oleObj name="公式" r:id="rId13" imgW="1574640" imgH="406080" progId="Equation.3">
                  <p:embed/>
                  <p:pic>
                    <p:nvPicPr>
                      <p:cNvPr id="0" name="Object 21"/>
                      <p:cNvPicPr>
                        <a:picLocks noChangeAspect="1" noChangeArrowheads="1"/>
                      </p:cNvPicPr>
                      <p:nvPr/>
                    </p:nvPicPr>
                    <p:blipFill>
                      <a:blip r:embed="rId14"/>
                      <a:srcRect/>
                      <a:stretch>
                        <a:fillRect/>
                      </a:stretch>
                    </p:blipFill>
                    <p:spPr bwMode="auto">
                      <a:xfrm>
                        <a:off x="3719513" y="5792788"/>
                        <a:ext cx="3679825"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87616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0852"/>
                                        </p:tgtEl>
                                        <p:attrNameLst>
                                          <p:attrName>style.visibility</p:attrName>
                                        </p:attrNameLst>
                                      </p:cBhvr>
                                      <p:to>
                                        <p:strVal val="visible"/>
                                      </p:to>
                                    </p:set>
                                    <p:animEffect transition="in" filter="blinds(horizontal)">
                                      <p:cBhvr>
                                        <p:cTn id="7" dur="500"/>
                                        <p:tgtEl>
                                          <p:spTgt spid="590852"/>
                                        </p:tgtEl>
                                      </p:cBhvr>
                                    </p:animEffect>
                                  </p:childTnLst>
                                </p:cTn>
                              </p:par>
                              <p:par>
                                <p:cTn id="8" presetID="3" presetClass="entr" presetSubtype="10" fill="hold" nodeType="withEffect">
                                  <p:stCondLst>
                                    <p:cond delay="0"/>
                                  </p:stCondLst>
                                  <p:childTnLst>
                                    <p:set>
                                      <p:cBhvr>
                                        <p:cTn id="9" dur="1" fill="hold">
                                          <p:stCondLst>
                                            <p:cond delay="0"/>
                                          </p:stCondLst>
                                        </p:cTn>
                                        <p:tgtEl>
                                          <p:spTgt spid="590853"/>
                                        </p:tgtEl>
                                        <p:attrNameLst>
                                          <p:attrName>style.visibility</p:attrName>
                                        </p:attrNameLst>
                                      </p:cBhvr>
                                      <p:to>
                                        <p:strVal val="visible"/>
                                      </p:to>
                                    </p:set>
                                    <p:animEffect transition="in" filter="blinds(horizontal)">
                                      <p:cBhvr>
                                        <p:cTn id="10" dur="500"/>
                                        <p:tgtEl>
                                          <p:spTgt spid="59085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90854"/>
                                        </p:tgtEl>
                                        <p:attrNameLst>
                                          <p:attrName>style.visibility</p:attrName>
                                        </p:attrNameLst>
                                      </p:cBhvr>
                                      <p:to>
                                        <p:strVal val="visible"/>
                                      </p:to>
                                    </p:set>
                                    <p:animEffect transition="in" filter="blinds(horizontal)">
                                      <p:cBhvr>
                                        <p:cTn id="15" dur="500"/>
                                        <p:tgtEl>
                                          <p:spTgt spid="5908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90855"/>
                                        </p:tgtEl>
                                        <p:attrNameLst>
                                          <p:attrName>style.visibility</p:attrName>
                                        </p:attrNameLst>
                                      </p:cBhvr>
                                      <p:to>
                                        <p:strVal val="visible"/>
                                      </p:to>
                                    </p:set>
                                    <p:animEffect transition="in" filter="blinds(horizontal)">
                                      <p:cBhvr>
                                        <p:cTn id="20" dur="500"/>
                                        <p:tgtEl>
                                          <p:spTgt spid="590855"/>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par>
                                <p:cTn id="24" presetID="3"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par>
                                <p:cTn id="30" presetID="3" presetClass="entr" presetSubtype="1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1+#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433388" y="4127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zh-CN" altLang="en-US" sz="2800">
                <a:solidFill>
                  <a:schemeClr val="tx2"/>
                </a:solidFill>
                <a:latin typeface="Times New Roman" pitchFamily="18" charset="0"/>
                <a:ea typeface="黑体" pitchFamily="49" charset="-122"/>
              </a:rPr>
              <a:t>二、反应途径与势能面</a:t>
            </a:r>
          </a:p>
        </p:txBody>
      </p:sp>
      <p:sp>
        <p:nvSpPr>
          <p:cNvPr id="606213" name="Text Box 5"/>
          <p:cNvSpPr txBox="1">
            <a:spLocks noChangeArrowheads="1"/>
          </p:cNvSpPr>
          <p:nvPr/>
        </p:nvSpPr>
        <p:spPr bwMode="auto">
          <a:xfrm>
            <a:off x="349399" y="1855788"/>
            <a:ext cx="5276850" cy="519112"/>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zh-CN" altLang="en-US" sz="2800" dirty="0">
                <a:solidFill>
                  <a:srgbClr val="000000"/>
                </a:solidFill>
                <a:ea typeface="黑体" pitchFamily="2" charset="-122"/>
              </a:rPr>
              <a:t>双分子反应：</a:t>
            </a:r>
            <a:r>
              <a:rPr lang="en-US" altLang="zh-CN" sz="2800" dirty="0">
                <a:solidFill>
                  <a:srgbClr val="000000"/>
                </a:solidFill>
                <a:ea typeface="黑体" pitchFamily="2" charset="-122"/>
              </a:rPr>
              <a:t>A + BC </a:t>
            </a:r>
            <a:r>
              <a:rPr lang="en-US" altLang="zh-CN" sz="2800" dirty="0">
                <a:solidFill>
                  <a:srgbClr val="000000"/>
                </a:solidFill>
                <a:ea typeface="黑体" pitchFamily="2" charset="-122"/>
                <a:sym typeface="Symbol" pitchFamily="18" charset="2"/>
              </a:rPr>
              <a:t> AB + C</a:t>
            </a:r>
          </a:p>
        </p:txBody>
      </p:sp>
      <p:sp>
        <p:nvSpPr>
          <p:cNvPr id="606214" name="Text Box 6"/>
          <p:cNvSpPr txBox="1">
            <a:spLocks noChangeArrowheads="1"/>
          </p:cNvSpPr>
          <p:nvPr/>
        </p:nvSpPr>
        <p:spPr bwMode="auto">
          <a:xfrm>
            <a:off x="774700" y="1136650"/>
            <a:ext cx="2830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a:latin typeface="Times New Roman" pitchFamily="18" charset="0"/>
                <a:ea typeface="黑体" pitchFamily="49" charset="-122"/>
              </a:rPr>
              <a:t>1</a:t>
            </a:r>
            <a:r>
              <a:rPr lang="zh-CN" altLang="en-US" sz="2800">
                <a:latin typeface="Times New Roman" pitchFamily="18" charset="0"/>
                <a:ea typeface="黑体" pitchFamily="49" charset="-122"/>
              </a:rPr>
              <a:t>、反应途径</a:t>
            </a:r>
            <a:endParaRPr lang="zh-CN" altLang="en-US" sz="2800">
              <a:latin typeface="Times New Roman" pitchFamily="18" charset="0"/>
              <a:ea typeface="黑体" pitchFamily="49" charset="-122"/>
              <a:sym typeface="Symbol" pitchFamily="18" charset="2"/>
            </a:endParaRPr>
          </a:p>
        </p:txBody>
      </p:sp>
      <p:grpSp>
        <p:nvGrpSpPr>
          <p:cNvPr id="2" name="Group 24"/>
          <p:cNvGrpSpPr>
            <a:grpSpLocks/>
          </p:cNvGrpSpPr>
          <p:nvPr/>
        </p:nvGrpSpPr>
        <p:grpSpPr bwMode="auto">
          <a:xfrm>
            <a:off x="288723" y="2645569"/>
            <a:ext cx="6858000" cy="519113"/>
            <a:chOff x="762" y="1884"/>
            <a:chExt cx="4320" cy="327"/>
          </a:xfrm>
          <a:solidFill>
            <a:schemeClr val="accent2"/>
          </a:solidFill>
        </p:grpSpPr>
        <p:sp>
          <p:nvSpPr>
            <p:cNvPr id="606215" name="Text Box 7"/>
            <p:cNvSpPr txBox="1">
              <a:spLocks noChangeArrowheads="1"/>
            </p:cNvSpPr>
            <p:nvPr/>
          </p:nvSpPr>
          <p:spPr bwMode="auto">
            <a:xfrm>
              <a:off x="762" y="1884"/>
              <a:ext cx="4320" cy="327"/>
            </a:xfrm>
            <a:prstGeom prst="rect">
              <a:avLst/>
            </a:prstGeom>
            <a:grpFill/>
            <a:ln w="9525">
              <a:noFill/>
              <a:miter lim="800000"/>
              <a:headEnd/>
              <a:tailEnd/>
            </a:ln>
            <a:effectLst/>
          </p:spPr>
          <p:txBody>
            <a:bodyPr>
              <a:spAutoFit/>
            </a:bodyPr>
            <a:lstStyle/>
            <a:p>
              <a:pPr>
                <a:spcBef>
                  <a:spcPct val="50000"/>
                </a:spcBef>
                <a:defRPr/>
              </a:pPr>
              <a:r>
                <a:rPr lang="en-US" altLang="zh-CN" sz="2800" dirty="0">
                  <a:solidFill>
                    <a:srgbClr val="000000"/>
                  </a:solidFill>
                  <a:ea typeface="黑体" pitchFamily="2" charset="-122"/>
                </a:rPr>
                <a:t>A + B</a:t>
              </a:r>
              <a:r>
                <a:rPr lang="en-US" altLang="zh-CN" sz="2800" dirty="0">
                  <a:solidFill>
                    <a:srgbClr val="000000"/>
                  </a:solidFill>
                  <a:ea typeface="黑体" pitchFamily="2" charset="-122"/>
                  <a:sym typeface="Symbol" pitchFamily="18" charset="2"/>
                </a:rPr>
                <a:t>C     ABC    [A BC ]</a:t>
              </a:r>
              <a:endParaRPr lang="en-US" altLang="en-US" sz="2800" dirty="0">
                <a:solidFill>
                  <a:srgbClr val="000000"/>
                </a:solidFill>
                <a:ea typeface="黑体" pitchFamily="2" charset="-122"/>
                <a:sym typeface="Symbol" pitchFamily="18" charset="2"/>
              </a:endParaRPr>
            </a:p>
          </p:txBody>
        </p:sp>
        <p:grpSp>
          <p:nvGrpSpPr>
            <p:cNvPr id="54285" name="Group 10"/>
            <p:cNvGrpSpPr>
              <a:grpSpLocks/>
            </p:cNvGrpSpPr>
            <p:nvPr/>
          </p:nvGrpSpPr>
          <p:grpSpPr bwMode="auto">
            <a:xfrm>
              <a:off x="4397" y="1913"/>
              <a:ext cx="137" cy="109"/>
              <a:chOff x="-117" y="3710"/>
              <a:chExt cx="137" cy="109"/>
            </a:xfrm>
            <a:grpFill/>
          </p:grpSpPr>
          <p:sp>
            <p:nvSpPr>
              <p:cNvPr id="54286" name="Line 11"/>
              <p:cNvSpPr>
                <a:spLocks noChangeShapeType="1"/>
              </p:cNvSpPr>
              <p:nvPr/>
            </p:nvSpPr>
            <p:spPr bwMode="auto">
              <a:xfrm>
                <a:off x="-117" y="3757"/>
                <a:ext cx="125" cy="8"/>
              </a:xfrm>
              <a:prstGeom prst="line">
                <a:avLst/>
              </a:prstGeom>
              <a:grpFill/>
              <a:ln w="28575">
                <a:solidFill>
                  <a:srgbClr val="000000"/>
                </a:solidFill>
                <a:round/>
                <a:headEnd/>
                <a:tailEnd/>
              </a:ln>
              <a:extLst/>
            </p:spPr>
            <p:txBody>
              <a:bodyPr/>
              <a:lstStyle/>
              <a:p>
                <a:endParaRPr lang="zh-CN" altLang="en-US"/>
              </a:p>
            </p:txBody>
          </p:sp>
          <p:sp>
            <p:nvSpPr>
              <p:cNvPr id="54287" name="Line 12"/>
              <p:cNvSpPr>
                <a:spLocks noChangeShapeType="1"/>
              </p:cNvSpPr>
              <p:nvPr/>
            </p:nvSpPr>
            <p:spPr bwMode="auto">
              <a:xfrm>
                <a:off x="-105" y="3795"/>
                <a:ext cx="125" cy="8"/>
              </a:xfrm>
              <a:prstGeom prst="line">
                <a:avLst/>
              </a:prstGeom>
              <a:grpFill/>
              <a:ln w="28575">
                <a:solidFill>
                  <a:srgbClr val="000000"/>
                </a:solidFill>
                <a:round/>
                <a:headEnd/>
                <a:tailEnd/>
              </a:ln>
              <a:extLst/>
            </p:spPr>
            <p:txBody>
              <a:bodyPr/>
              <a:lstStyle/>
              <a:p>
                <a:endParaRPr lang="zh-CN" altLang="en-US"/>
              </a:p>
            </p:txBody>
          </p:sp>
          <p:sp>
            <p:nvSpPr>
              <p:cNvPr id="54288" name="Line 13"/>
              <p:cNvSpPr>
                <a:spLocks noChangeShapeType="1"/>
              </p:cNvSpPr>
              <p:nvPr/>
            </p:nvSpPr>
            <p:spPr bwMode="auto">
              <a:xfrm>
                <a:off x="-43" y="3710"/>
                <a:ext cx="31" cy="109"/>
              </a:xfrm>
              <a:prstGeom prst="line">
                <a:avLst/>
              </a:prstGeom>
              <a:grpFill/>
              <a:ln w="28575">
                <a:solidFill>
                  <a:srgbClr val="000000"/>
                </a:solidFill>
                <a:round/>
                <a:headEnd/>
                <a:tailEnd/>
              </a:ln>
              <a:extLst/>
            </p:spPr>
            <p:txBody>
              <a:bodyPr/>
              <a:lstStyle/>
              <a:p>
                <a:endParaRPr lang="zh-CN" altLang="en-US"/>
              </a:p>
            </p:txBody>
          </p:sp>
        </p:grpSp>
      </p:grpSp>
      <p:sp>
        <p:nvSpPr>
          <p:cNvPr id="606234" name="Text Box 26"/>
          <p:cNvSpPr txBox="1">
            <a:spLocks noChangeArrowheads="1"/>
          </p:cNvSpPr>
          <p:nvPr/>
        </p:nvSpPr>
        <p:spPr bwMode="auto">
          <a:xfrm>
            <a:off x="256381" y="4292600"/>
            <a:ext cx="4745038" cy="519113"/>
          </a:xfrm>
          <a:prstGeom prst="rect">
            <a:avLst/>
          </a:prstGeom>
          <a:solidFill>
            <a:schemeClr val="accent2"/>
          </a:solidFill>
          <a:ln w="9525">
            <a:noFill/>
            <a:miter lim="800000"/>
            <a:headEnd/>
            <a:tailEnd/>
          </a:ln>
          <a:effectLst/>
        </p:spPr>
        <p:txBody>
          <a:bodyPr>
            <a:spAutoFit/>
          </a:bodyPr>
          <a:lstStyle/>
          <a:p>
            <a:pPr>
              <a:spcBef>
                <a:spcPct val="50000"/>
              </a:spcBef>
              <a:defRPr/>
            </a:pPr>
            <a:r>
              <a:rPr lang="en-US" altLang="zh-CN" sz="2800" dirty="0">
                <a:solidFill>
                  <a:srgbClr val="000000"/>
                </a:solidFill>
                <a:ea typeface="黑体" pitchFamily="2" charset="-122"/>
                <a:sym typeface="Symbol" pitchFamily="18" charset="2"/>
              </a:rPr>
              <a:t>   ABC    AB + C</a:t>
            </a:r>
            <a:endParaRPr lang="en-US" altLang="en-US" sz="2800" dirty="0">
              <a:solidFill>
                <a:srgbClr val="000000"/>
              </a:solidFill>
              <a:ea typeface="黑体" pitchFamily="2" charset="-122"/>
              <a:sym typeface="Symbol" pitchFamily="18" charset="2"/>
            </a:endParaRPr>
          </a:p>
        </p:txBody>
      </p:sp>
      <p:sp>
        <p:nvSpPr>
          <p:cNvPr id="606239" name="Text Box 31"/>
          <p:cNvSpPr txBox="1">
            <a:spLocks noChangeArrowheads="1"/>
          </p:cNvSpPr>
          <p:nvPr/>
        </p:nvSpPr>
        <p:spPr bwMode="auto">
          <a:xfrm>
            <a:off x="129091" y="3263799"/>
            <a:ext cx="1495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0"/>
              </a:spcBef>
              <a:buClrTx/>
              <a:buSzTx/>
              <a:buFont typeface="Symbol" pitchFamily="18" charset="2"/>
              <a:buChar char="®"/>
            </a:pPr>
            <a:r>
              <a:rPr lang="zh-CN" altLang="en-US" sz="2400" dirty="0">
                <a:solidFill>
                  <a:schemeClr val="tx2"/>
                </a:solidFill>
                <a:latin typeface="Times New Roman" pitchFamily="18" charset="0"/>
                <a:ea typeface="黑体" pitchFamily="49" charset="-122"/>
                <a:sym typeface="Symbol" pitchFamily="18" charset="2"/>
              </a:rPr>
              <a:t>　 </a:t>
            </a:r>
          </a:p>
          <a:p>
            <a:pPr algn="ctr">
              <a:spcBef>
                <a:spcPct val="0"/>
              </a:spcBef>
              <a:buClrTx/>
              <a:buSzTx/>
              <a:buFont typeface="Symbol" pitchFamily="18" charset="2"/>
              <a:buNone/>
            </a:pPr>
            <a:r>
              <a:rPr lang="zh-CN" altLang="en-US" sz="2400" dirty="0">
                <a:solidFill>
                  <a:schemeClr val="tx2"/>
                </a:solidFill>
                <a:latin typeface="Times New Roman" pitchFamily="18" charset="0"/>
                <a:ea typeface="黑体" pitchFamily="49" charset="-122"/>
                <a:sym typeface="Symbol" pitchFamily="18" charset="2"/>
              </a:rPr>
              <a:t>迎面运动</a:t>
            </a:r>
          </a:p>
        </p:txBody>
      </p:sp>
      <p:sp>
        <p:nvSpPr>
          <p:cNvPr id="606240" name="Text Box 32"/>
          <p:cNvSpPr txBox="1">
            <a:spLocks noChangeArrowheads="1"/>
          </p:cNvSpPr>
          <p:nvPr/>
        </p:nvSpPr>
        <p:spPr bwMode="auto">
          <a:xfrm>
            <a:off x="2307668" y="3288118"/>
            <a:ext cx="17795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0"/>
              </a:spcBef>
              <a:buClrTx/>
              <a:buSzTx/>
              <a:buFont typeface="Symbol" pitchFamily="18" charset="2"/>
              <a:buNone/>
            </a:pPr>
            <a:r>
              <a:rPr lang="en-US" altLang="zh-CN" sz="2400" dirty="0">
                <a:solidFill>
                  <a:schemeClr val="tx2"/>
                </a:solidFill>
                <a:latin typeface="Times New Roman" pitchFamily="18" charset="0"/>
                <a:ea typeface="黑体" pitchFamily="49" charset="-122"/>
                <a:sym typeface="Symbol" pitchFamily="18" charset="2"/>
              </a:rPr>
              <a:t>A</a:t>
            </a:r>
            <a:r>
              <a:rPr lang="zh-CN" altLang="en-US" sz="2400" dirty="0">
                <a:solidFill>
                  <a:schemeClr val="tx2"/>
                </a:solidFill>
                <a:latin typeface="Times New Roman" pitchFamily="18" charset="0"/>
                <a:ea typeface="黑体" pitchFamily="49" charset="-122"/>
                <a:sym typeface="Symbol" pitchFamily="18" charset="2"/>
              </a:rPr>
              <a:t>与</a:t>
            </a:r>
            <a:r>
              <a:rPr lang="en-US" altLang="zh-CN" sz="2400" dirty="0">
                <a:solidFill>
                  <a:schemeClr val="tx2"/>
                </a:solidFill>
                <a:latin typeface="Times New Roman" pitchFamily="18" charset="0"/>
                <a:ea typeface="黑体" pitchFamily="49" charset="-122"/>
                <a:sym typeface="Symbol" pitchFamily="18" charset="2"/>
              </a:rPr>
              <a:t>BC</a:t>
            </a:r>
            <a:r>
              <a:rPr lang="zh-CN" altLang="en-US" sz="2400" dirty="0">
                <a:solidFill>
                  <a:schemeClr val="tx2"/>
                </a:solidFill>
                <a:latin typeface="Times New Roman" pitchFamily="18" charset="0"/>
                <a:ea typeface="黑体" pitchFamily="49" charset="-122"/>
                <a:sym typeface="Symbol" pitchFamily="18" charset="2"/>
              </a:rPr>
              <a:t>相碰</a:t>
            </a:r>
            <a:r>
              <a:rPr lang="en-US" altLang="zh-CN" sz="2400" dirty="0">
                <a:solidFill>
                  <a:schemeClr val="tx2"/>
                </a:solidFill>
                <a:latin typeface="Times New Roman" pitchFamily="18" charset="0"/>
                <a:ea typeface="黑体" pitchFamily="49" charset="-122"/>
                <a:sym typeface="Symbol" pitchFamily="18" charset="2"/>
              </a:rPr>
              <a:t>BC</a:t>
            </a:r>
            <a:r>
              <a:rPr lang="zh-CN" altLang="en-US" sz="2400" dirty="0">
                <a:solidFill>
                  <a:schemeClr val="tx2"/>
                </a:solidFill>
                <a:latin typeface="Times New Roman" pitchFamily="18" charset="0"/>
                <a:ea typeface="黑体" pitchFamily="49" charset="-122"/>
                <a:sym typeface="Symbol" pitchFamily="18" charset="2"/>
              </a:rPr>
              <a:t>键拉长</a:t>
            </a:r>
          </a:p>
        </p:txBody>
      </p:sp>
      <p:sp>
        <p:nvSpPr>
          <p:cNvPr id="606241" name="Text Box 33"/>
          <p:cNvSpPr txBox="1">
            <a:spLocks noChangeArrowheads="1"/>
          </p:cNvSpPr>
          <p:nvPr/>
        </p:nvSpPr>
        <p:spPr bwMode="auto">
          <a:xfrm>
            <a:off x="4393533" y="3375988"/>
            <a:ext cx="47504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0"/>
              </a:spcBef>
              <a:buClrTx/>
              <a:buSzTx/>
              <a:buFont typeface="Symbol" pitchFamily="18" charset="2"/>
              <a:buNone/>
            </a:pPr>
            <a:r>
              <a:rPr lang="en-US" altLang="zh-CN" sz="2400" dirty="0" smtClean="0">
                <a:solidFill>
                  <a:schemeClr val="tx2"/>
                </a:solidFill>
                <a:latin typeface="Times New Roman" pitchFamily="18" charset="0"/>
                <a:ea typeface="黑体" pitchFamily="49" charset="-122"/>
                <a:sym typeface="Symbol" pitchFamily="18" charset="2"/>
              </a:rPr>
              <a:t>A</a:t>
            </a:r>
            <a:r>
              <a:rPr lang="zh-CN" altLang="en-US" sz="2400" dirty="0" smtClean="0">
                <a:solidFill>
                  <a:schemeClr val="tx2"/>
                </a:solidFill>
                <a:latin typeface="Times New Roman" pitchFamily="18" charset="0"/>
                <a:ea typeface="黑体" pitchFamily="49" charset="-122"/>
                <a:sym typeface="Symbol" pitchFamily="18" charset="2"/>
              </a:rPr>
              <a:t>与</a:t>
            </a:r>
            <a:r>
              <a:rPr lang="en-US" altLang="zh-CN" sz="2400" dirty="0" smtClean="0">
                <a:solidFill>
                  <a:schemeClr val="tx2"/>
                </a:solidFill>
                <a:latin typeface="Times New Roman" pitchFamily="18" charset="0"/>
                <a:ea typeface="黑体" pitchFamily="49" charset="-122"/>
                <a:sym typeface="Symbol" pitchFamily="18" charset="2"/>
              </a:rPr>
              <a:t>B</a:t>
            </a:r>
            <a:r>
              <a:rPr lang="zh-CN" altLang="en-US" sz="2400" dirty="0" smtClean="0">
                <a:solidFill>
                  <a:schemeClr val="tx2"/>
                </a:solidFill>
                <a:latin typeface="Times New Roman" pitchFamily="18" charset="0"/>
                <a:ea typeface="黑体" pitchFamily="49" charset="-122"/>
                <a:sym typeface="Symbol" pitchFamily="18" charset="2"/>
              </a:rPr>
              <a:t>更近，将成键而未成，</a:t>
            </a:r>
            <a:r>
              <a:rPr lang="en-US" altLang="zh-CN" sz="2400" dirty="0" smtClean="0">
                <a:solidFill>
                  <a:schemeClr val="tx2"/>
                </a:solidFill>
                <a:latin typeface="Times New Roman" pitchFamily="18" charset="0"/>
                <a:ea typeface="黑体" pitchFamily="49" charset="-122"/>
                <a:sym typeface="Symbol" pitchFamily="18" charset="2"/>
              </a:rPr>
              <a:t>B-C</a:t>
            </a:r>
            <a:r>
              <a:rPr lang="zh-CN" altLang="en-US" sz="2400" dirty="0" smtClean="0">
                <a:solidFill>
                  <a:schemeClr val="tx2"/>
                </a:solidFill>
                <a:latin typeface="Times New Roman" pitchFamily="18" charset="0"/>
                <a:ea typeface="黑体" pitchFamily="49" charset="-122"/>
                <a:sym typeface="Symbol" pitchFamily="18" charset="2"/>
              </a:rPr>
              <a:t>键更拉长，将断而未断，这时称活化络合物</a:t>
            </a:r>
            <a:endParaRPr lang="zh-CN" altLang="en-US" sz="2400" dirty="0">
              <a:solidFill>
                <a:schemeClr val="tx2"/>
              </a:solidFill>
              <a:latin typeface="Times New Roman" pitchFamily="18" charset="0"/>
              <a:ea typeface="黑体" pitchFamily="49" charset="-122"/>
              <a:sym typeface="Symbol" pitchFamily="18" charset="2"/>
            </a:endParaRPr>
          </a:p>
        </p:txBody>
      </p:sp>
      <p:sp>
        <p:nvSpPr>
          <p:cNvPr id="606242" name="Text Box 34"/>
          <p:cNvSpPr txBox="1">
            <a:spLocks noChangeArrowheads="1"/>
          </p:cNvSpPr>
          <p:nvPr/>
        </p:nvSpPr>
        <p:spPr bwMode="auto">
          <a:xfrm>
            <a:off x="592641" y="4926013"/>
            <a:ext cx="206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0"/>
              </a:spcBef>
              <a:buClrTx/>
              <a:buSzTx/>
              <a:buFont typeface="Symbol" pitchFamily="18" charset="2"/>
              <a:buNone/>
            </a:pPr>
            <a:r>
              <a:rPr lang="en-US" altLang="zh-CN" sz="2400" dirty="0">
                <a:solidFill>
                  <a:schemeClr val="tx2"/>
                </a:solidFill>
                <a:latin typeface="Times New Roman" pitchFamily="18" charset="0"/>
                <a:ea typeface="黑体" pitchFamily="49" charset="-122"/>
                <a:sym typeface="Symbol" pitchFamily="18" charset="2"/>
              </a:rPr>
              <a:t>AB</a:t>
            </a:r>
            <a:r>
              <a:rPr lang="zh-CN" altLang="en-US" sz="2400" dirty="0">
                <a:solidFill>
                  <a:schemeClr val="tx2"/>
                </a:solidFill>
                <a:latin typeface="Times New Roman" pitchFamily="18" charset="0"/>
                <a:ea typeface="黑体" pitchFamily="49" charset="-122"/>
                <a:sym typeface="Symbol" pitchFamily="18" charset="2"/>
              </a:rPr>
              <a:t>成键，</a:t>
            </a:r>
            <a:r>
              <a:rPr lang="en-US" altLang="zh-CN" sz="2400" dirty="0">
                <a:solidFill>
                  <a:schemeClr val="tx2"/>
                </a:solidFill>
                <a:latin typeface="Times New Roman" pitchFamily="18" charset="0"/>
                <a:ea typeface="黑体" pitchFamily="49" charset="-122"/>
                <a:sym typeface="Symbol" pitchFamily="18" charset="2"/>
              </a:rPr>
              <a:t>AB</a:t>
            </a:r>
            <a:r>
              <a:rPr lang="zh-CN" altLang="en-US" sz="2400" dirty="0">
                <a:solidFill>
                  <a:schemeClr val="tx2"/>
                </a:solidFill>
                <a:latin typeface="Times New Roman" pitchFamily="18" charset="0"/>
                <a:ea typeface="黑体" pitchFamily="49" charset="-122"/>
                <a:sym typeface="Symbol" pitchFamily="18" charset="2"/>
              </a:rPr>
              <a:t>与</a:t>
            </a:r>
            <a:r>
              <a:rPr lang="en-US" altLang="zh-CN" sz="2400" dirty="0">
                <a:solidFill>
                  <a:schemeClr val="tx2"/>
                </a:solidFill>
                <a:latin typeface="Times New Roman" pitchFamily="18" charset="0"/>
                <a:ea typeface="黑体" pitchFamily="49" charset="-122"/>
                <a:sym typeface="Symbol" pitchFamily="18" charset="2"/>
              </a:rPr>
              <a:t>C</a:t>
            </a:r>
            <a:r>
              <a:rPr lang="zh-CN" altLang="en-US" sz="2400" dirty="0">
                <a:solidFill>
                  <a:schemeClr val="tx2"/>
                </a:solidFill>
                <a:latin typeface="Times New Roman" pitchFamily="18" charset="0"/>
                <a:ea typeface="黑体" pitchFamily="49" charset="-122"/>
                <a:sym typeface="Symbol" pitchFamily="18" charset="2"/>
              </a:rPr>
              <a:t>将离开</a:t>
            </a:r>
          </a:p>
        </p:txBody>
      </p:sp>
      <p:sp>
        <p:nvSpPr>
          <p:cNvPr id="606243" name="Text Box 35"/>
          <p:cNvSpPr txBox="1">
            <a:spLocks noChangeArrowheads="1"/>
          </p:cNvSpPr>
          <p:nvPr/>
        </p:nvSpPr>
        <p:spPr bwMode="auto">
          <a:xfrm>
            <a:off x="2771800" y="5013175"/>
            <a:ext cx="2160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a:spcBef>
                <a:spcPct val="0"/>
              </a:spcBef>
              <a:buClrTx/>
              <a:buSzTx/>
              <a:buFont typeface="Symbol" pitchFamily="18" charset="2"/>
              <a:buNone/>
            </a:pPr>
            <a:r>
              <a:rPr lang="en-US" altLang="zh-CN" sz="2400" dirty="0">
                <a:solidFill>
                  <a:schemeClr val="tx2"/>
                </a:solidFill>
                <a:latin typeface="Times New Roman" pitchFamily="18" charset="0"/>
                <a:ea typeface="黑体" pitchFamily="49" charset="-122"/>
                <a:sym typeface="Symbol" pitchFamily="18" charset="2"/>
              </a:rPr>
              <a:t>AB</a:t>
            </a:r>
            <a:r>
              <a:rPr lang="zh-CN" altLang="en-US" sz="2400" dirty="0">
                <a:solidFill>
                  <a:schemeClr val="tx2"/>
                </a:solidFill>
                <a:latin typeface="Times New Roman" pitchFamily="18" charset="0"/>
                <a:ea typeface="黑体" pitchFamily="49" charset="-122"/>
                <a:sym typeface="Symbol" pitchFamily="18" charset="2"/>
              </a:rPr>
              <a:t>与</a:t>
            </a:r>
            <a:r>
              <a:rPr lang="en-US" altLang="zh-CN" sz="2400" dirty="0">
                <a:solidFill>
                  <a:schemeClr val="tx2"/>
                </a:solidFill>
                <a:latin typeface="Times New Roman" pitchFamily="18" charset="0"/>
                <a:ea typeface="黑体" pitchFamily="49" charset="-122"/>
                <a:sym typeface="Symbol" pitchFamily="18" charset="2"/>
              </a:rPr>
              <a:t>C</a:t>
            </a:r>
            <a:r>
              <a:rPr lang="zh-CN" altLang="en-US" sz="2400" dirty="0">
                <a:solidFill>
                  <a:schemeClr val="tx2"/>
                </a:solidFill>
                <a:latin typeface="Times New Roman" pitchFamily="18" charset="0"/>
                <a:ea typeface="黑体" pitchFamily="49" charset="-122"/>
                <a:sym typeface="Symbol" pitchFamily="18" charset="2"/>
              </a:rPr>
              <a:t>离开</a:t>
            </a:r>
          </a:p>
        </p:txBody>
      </p:sp>
    </p:spTree>
    <p:extLst>
      <p:ext uri="{BB962C8B-B14F-4D97-AF65-F5344CB8AC3E}">
        <p14:creationId xmlns:p14="http://schemas.microsoft.com/office/powerpoint/2010/main" val="2749539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6214"/>
                                        </p:tgtEl>
                                        <p:attrNameLst>
                                          <p:attrName>style.visibility</p:attrName>
                                        </p:attrNameLst>
                                      </p:cBhvr>
                                      <p:to>
                                        <p:strVal val="visible"/>
                                      </p:to>
                                    </p:set>
                                    <p:animEffect transition="in" filter="box(in)">
                                      <p:cBhvr>
                                        <p:cTn id="7" dur="500"/>
                                        <p:tgtEl>
                                          <p:spTgt spid="606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6213"/>
                                        </p:tgtEl>
                                        <p:attrNameLst>
                                          <p:attrName>style.visibility</p:attrName>
                                        </p:attrNameLst>
                                      </p:cBhvr>
                                      <p:to>
                                        <p:strVal val="visible"/>
                                      </p:to>
                                    </p:set>
                                    <p:animEffect transition="in" filter="box(in)">
                                      <p:cBhvr>
                                        <p:cTn id="12" dur="500"/>
                                        <p:tgtEl>
                                          <p:spTgt spid="6062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06240"/>
                                        </p:tgtEl>
                                        <p:attrNameLst>
                                          <p:attrName>style.visibility</p:attrName>
                                        </p:attrNameLst>
                                      </p:cBhvr>
                                      <p:to>
                                        <p:strVal val="visible"/>
                                      </p:to>
                                    </p:set>
                                    <p:animEffect transition="in" filter="box(in)">
                                      <p:cBhvr>
                                        <p:cTn id="17" dur="500"/>
                                        <p:tgtEl>
                                          <p:spTgt spid="606240"/>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606239"/>
                                        </p:tgtEl>
                                        <p:attrNameLst>
                                          <p:attrName>style.visibility</p:attrName>
                                        </p:attrNameLst>
                                      </p:cBhvr>
                                      <p:to>
                                        <p:strVal val="visible"/>
                                      </p:to>
                                    </p:set>
                                    <p:animEffect transition="in" filter="box(in)">
                                      <p:cBhvr>
                                        <p:cTn id="20" dur="500"/>
                                        <p:tgtEl>
                                          <p:spTgt spid="606239"/>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606241"/>
                                        </p:tgtEl>
                                        <p:attrNameLst>
                                          <p:attrName>style.visibility</p:attrName>
                                        </p:attrNameLst>
                                      </p:cBhvr>
                                      <p:to>
                                        <p:strVal val="visible"/>
                                      </p:to>
                                    </p:set>
                                    <p:animEffect transition="in" filter="box(in)">
                                      <p:cBhvr>
                                        <p:cTn id="23" dur="500"/>
                                        <p:tgtEl>
                                          <p:spTgt spid="60624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606243"/>
                                        </p:tgtEl>
                                        <p:attrNameLst>
                                          <p:attrName>style.visibility</p:attrName>
                                        </p:attrNameLst>
                                      </p:cBhvr>
                                      <p:to>
                                        <p:strVal val="visible"/>
                                      </p:to>
                                    </p:set>
                                    <p:animEffect transition="in" filter="box(in)">
                                      <p:cBhvr>
                                        <p:cTn id="26" dur="500"/>
                                        <p:tgtEl>
                                          <p:spTgt spid="606243"/>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606242"/>
                                        </p:tgtEl>
                                        <p:attrNameLst>
                                          <p:attrName>style.visibility</p:attrName>
                                        </p:attrNameLst>
                                      </p:cBhvr>
                                      <p:to>
                                        <p:strVal val="visible"/>
                                      </p:to>
                                    </p:set>
                                    <p:animEffect transition="in" filter="box(in)">
                                      <p:cBhvr>
                                        <p:cTn id="29" dur="500"/>
                                        <p:tgtEl>
                                          <p:spTgt spid="606242"/>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06234"/>
                                        </p:tgtEl>
                                        <p:attrNameLst>
                                          <p:attrName>style.visibility</p:attrName>
                                        </p:attrNameLst>
                                      </p:cBhvr>
                                      <p:to>
                                        <p:strVal val="visible"/>
                                      </p:to>
                                    </p:set>
                                    <p:animEffect transition="in" filter="box(in)">
                                      <p:cBhvr>
                                        <p:cTn id="32" dur="500"/>
                                        <p:tgtEl>
                                          <p:spTgt spid="606234"/>
                                        </p:tgtEl>
                                      </p:cBhvr>
                                    </p:animEffect>
                                  </p:childTnLst>
                                </p:cTn>
                              </p:par>
                              <p:par>
                                <p:cTn id="33" presetID="4" presetClass="entr" presetSubtype="16"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i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3" grpId="0" animBg="1"/>
      <p:bldP spid="606214" grpId="0"/>
      <p:bldP spid="606234" grpId="0" animBg="1"/>
      <p:bldP spid="606239" grpId="0"/>
      <p:bldP spid="606240" grpId="0"/>
      <p:bldP spid="606241" grpId="0"/>
      <p:bldP spid="606242" grpId="0"/>
      <p:bldP spid="60624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24808" y="1432453"/>
            <a:ext cx="4864767" cy="4308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algn="l"/>
            <a:r>
              <a:rPr kumimoji="1" lang="zh-CN" altLang="en-US" sz="2800" dirty="0">
                <a:solidFill>
                  <a:srgbClr val="C00000"/>
                </a:solidFill>
                <a:latin typeface="楷体_GB2312" pitchFamily="49" charset="-122"/>
                <a:ea typeface="楷体_GB2312" pitchFamily="49" charset="-122"/>
              </a:rPr>
              <a:t>以三</a:t>
            </a:r>
            <a:r>
              <a:rPr kumimoji="1" lang="zh-CN" altLang="en-US" sz="2800" dirty="0" smtClean="0">
                <a:solidFill>
                  <a:srgbClr val="C00000"/>
                </a:solidFill>
                <a:latin typeface="楷体_GB2312" pitchFamily="49" charset="-122"/>
                <a:ea typeface="楷体_GB2312" pitchFamily="49" charset="-122"/>
              </a:rPr>
              <a:t>原子（双分子）反应</a:t>
            </a:r>
            <a:r>
              <a:rPr kumimoji="1" lang="zh-CN" altLang="en-US" sz="2800" dirty="0">
                <a:solidFill>
                  <a:srgbClr val="C00000"/>
                </a:solidFill>
                <a:latin typeface="楷体_GB2312" pitchFamily="49" charset="-122"/>
                <a:ea typeface="楷体_GB2312" pitchFamily="49" charset="-122"/>
              </a:rPr>
              <a:t>为例</a:t>
            </a:r>
            <a:r>
              <a:rPr kumimoji="1" lang="en-US" altLang="zh-CN" sz="2800" dirty="0">
                <a:solidFill>
                  <a:srgbClr val="C00000"/>
                </a:solidFill>
                <a:latin typeface="楷体_GB2312" pitchFamily="49" charset="-122"/>
                <a:ea typeface="楷体_GB2312" pitchFamily="49" charset="-122"/>
              </a:rPr>
              <a:t>:</a:t>
            </a:r>
          </a:p>
        </p:txBody>
      </p:sp>
      <p:grpSp>
        <p:nvGrpSpPr>
          <p:cNvPr id="3" name="Group 5"/>
          <p:cNvGrpSpPr>
            <a:grpSpLocks/>
          </p:cNvGrpSpPr>
          <p:nvPr/>
        </p:nvGrpSpPr>
        <p:grpSpPr bwMode="auto">
          <a:xfrm>
            <a:off x="1563688" y="2074863"/>
            <a:ext cx="6232525" cy="4233862"/>
            <a:chOff x="985" y="1217"/>
            <a:chExt cx="3926" cy="2667"/>
          </a:xfrm>
        </p:grpSpPr>
        <p:sp>
          <p:nvSpPr>
            <p:cNvPr id="4" name="Oval 6"/>
            <p:cNvSpPr>
              <a:spLocks noChangeArrowheads="1"/>
            </p:cNvSpPr>
            <p:nvPr/>
          </p:nvSpPr>
          <p:spPr bwMode="auto">
            <a:xfrm>
              <a:off x="985" y="3054"/>
              <a:ext cx="477" cy="477"/>
            </a:xfrm>
            <a:prstGeom prst="ellipse">
              <a:avLst/>
            </a:prstGeom>
            <a:gradFill rotWithShape="1">
              <a:gsLst>
                <a:gs pos="0">
                  <a:srgbClr val="66FF33"/>
                </a:gs>
                <a:gs pos="100000">
                  <a:srgbClr val="66FF33">
                    <a:gamma/>
                    <a:shade val="46275"/>
                    <a:invGamma/>
                  </a:srgbClr>
                </a:gs>
              </a:gsLst>
              <a:path path="shape">
                <a:fillToRect l="50000" t="50000" r="50000" b="50000"/>
              </a:path>
            </a:gradFill>
            <a:ln>
              <a:noFill/>
            </a:ln>
            <a:effectLst/>
            <a:extLst>
              <a:ext uri="{91240B29-F687-4F45-9708-019B960494DF}">
                <a14:hiddenLine xmlns:a14="http://schemas.microsoft.com/office/drawing/2010/main" w="9525" algn="ctr">
                  <a:solidFill>
                    <a:srgbClr val="66FF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Oval 7"/>
            <p:cNvSpPr>
              <a:spLocks noChangeArrowheads="1"/>
            </p:cNvSpPr>
            <p:nvPr/>
          </p:nvSpPr>
          <p:spPr bwMode="auto">
            <a:xfrm>
              <a:off x="3072" y="1217"/>
              <a:ext cx="477" cy="477"/>
            </a:xfrm>
            <a:prstGeom prst="ellipse">
              <a:avLst/>
            </a:prstGeom>
            <a:gradFill rotWithShape="1">
              <a:gsLst>
                <a:gs pos="0">
                  <a:srgbClr val="CC00FF"/>
                </a:gs>
                <a:gs pos="100000">
                  <a:srgbClr val="CC00FF">
                    <a:gamma/>
                    <a:shade val="66667"/>
                    <a:invGamma/>
                  </a:srgbClr>
                </a:gs>
              </a:gsLst>
              <a:path path="shape">
                <a:fillToRect l="50000" t="50000" r="50000" b="50000"/>
              </a:path>
            </a:gradFill>
            <a:ln>
              <a:noFill/>
            </a:ln>
            <a:effectLst/>
            <a:extLst>
              <a:ext uri="{91240B29-F687-4F45-9708-019B960494DF}">
                <a14:hiddenLine xmlns:a14="http://schemas.microsoft.com/office/drawing/2010/main" w="9525" algn="ctr">
                  <a:solidFill>
                    <a:srgbClr val="66FF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Oval 8"/>
            <p:cNvSpPr>
              <a:spLocks noChangeArrowheads="1"/>
            </p:cNvSpPr>
            <p:nvPr/>
          </p:nvSpPr>
          <p:spPr bwMode="auto">
            <a:xfrm>
              <a:off x="4195" y="3407"/>
              <a:ext cx="477" cy="477"/>
            </a:xfrm>
            <a:prstGeom prst="ellipse">
              <a:avLst/>
            </a:prstGeom>
            <a:gradFill rotWithShape="1">
              <a:gsLst>
                <a:gs pos="0">
                  <a:srgbClr val="FF0000"/>
                </a:gs>
                <a:gs pos="100000">
                  <a:srgbClr val="FF0000">
                    <a:gamma/>
                    <a:shade val="46275"/>
                    <a:invGamma/>
                  </a:srgbClr>
                </a:gs>
              </a:gsLst>
              <a:path path="shape">
                <a:fillToRect l="50000" t="50000" r="50000" b="50000"/>
              </a:path>
            </a:gradFill>
            <a:ln>
              <a:noFill/>
            </a:ln>
            <a:effectLst/>
            <a:extLst>
              <a:ext uri="{91240B29-F687-4F45-9708-019B960494DF}">
                <a14:hiddenLine xmlns:a14="http://schemas.microsoft.com/office/drawing/2010/main" w="9525" algn="ctr">
                  <a:solidFill>
                    <a:srgbClr val="66FF33"/>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9"/>
            <p:cNvSpPr>
              <a:spLocks noChangeShapeType="1"/>
            </p:cNvSpPr>
            <p:nvPr/>
          </p:nvSpPr>
          <p:spPr bwMode="auto">
            <a:xfrm>
              <a:off x="1633" y="3362"/>
              <a:ext cx="2381" cy="237"/>
            </a:xfrm>
            <a:prstGeom prst="line">
              <a:avLst/>
            </a:prstGeom>
            <a:noFill/>
            <a:ln w="5715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0"/>
            <p:cNvSpPr>
              <a:spLocks noChangeShapeType="1"/>
            </p:cNvSpPr>
            <p:nvPr/>
          </p:nvSpPr>
          <p:spPr bwMode="auto">
            <a:xfrm flipV="1">
              <a:off x="1462" y="1694"/>
              <a:ext cx="1610" cy="1360"/>
            </a:xfrm>
            <a:prstGeom prst="line">
              <a:avLst/>
            </a:prstGeom>
            <a:noFill/>
            <a:ln w="5715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1"/>
            <p:cNvSpPr>
              <a:spLocks noChangeShapeType="1"/>
            </p:cNvSpPr>
            <p:nvPr/>
          </p:nvSpPr>
          <p:spPr bwMode="auto">
            <a:xfrm>
              <a:off x="3458" y="1797"/>
              <a:ext cx="783" cy="1497"/>
            </a:xfrm>
            <a:prstGeom prst="line">
              <a:avLst/>
            </a:prstGeom>
            <a:noFill/>
            <a:ln w="5715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12"/>
            <p:cNvSpPr txBox="1">
              <a:spLocks noChangeArrowheads="1"/>
            </p:cNvSpPr>
            <p:nvPr/>
          </p:nvSpPr>
          <p:spPr bwMode="auto">
            <a:xfrm>
              <a:off x="1099" y="3516"/>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latin typeface="Arial" charset="0"/>
                </a:rPr>
                <a:t>A</a:t>
              </a:r>
              <a:endParaRPr lang="en-US" altLang="zh-CN" sz="2400" b="1" dirty="0">
                <a:solidFill>
                  <a:schemeClr val="tx1"/>
                </a:solidFill>
                <a:latin typeface="Arial" charset="0"/>
              </a:endParaRPr>
            </a:p>
          </p:txBody>
        </p:sp>
        <p:sp>
          <p:nvSpPr>
            <p:cNvPr id="11" name="Text Box 13"/>
            <p:cNvSpPr txBox="1">
              <a:spLocks noChangeArrowheads="1"/>
            </p:cNvSpPr>
            <p:nvPr/>
          </p:nvSpPr>
          <p:spPr bwMode="auto">
            <a:xfrm>
              <a:off x="4672" y="3504"/>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latin typeface="Arial" charset="0"/>
                </a:rPr>
                <a:t>B</a:t>
              </a:r>
              <a:endParaRPr lang="en-US" altLang="zh-CN" sz="2400" b="1" dirty="0">
                <a:solidFill>
                  <a:schemeClr val="tx1"/>
                </a:solidFill>
                <a:latin typeface="Arial" charset="0"/>
              </a:endParaRPr>
            </a:p>
          </p:txBody>
        </p:sp>
        <p:sp>
          <p:nvSpPr>
            <p:cNvPr id="12" name="Text Box 14"/>
            <p:cNvSpPr txBox="1">
              <a:spLocks noChangeArrowheads="1"/>
            </p:cNvSpPr>
            <p:nvPr/>
          </p:nvSpPr>
          <p:spPr bwMode="auto">
            <a:xfrm>
              <a:off x="3594" y="1282"/>
              <a:ext cx="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latin typeface="Arial" charset="0"/>
                </a:rPr>
                <a:t>C</a:t>
              </a:r>
              <a:endParaRPr lang="en-US" altLang="zh-CN" sz="2400" b="1" dirty="0">
                <a:solidFill>
                  <a:schemeClr val="tx1"/>
                </a:solidFill>
                <a:latin typeface="Arial" charset="0"/>
              </a:endParaRPr>
            </a:p>
          </p:txBody>
        </p:sp>
        <p:sp>
          <p:nvSpPr>
            <p:cNvPr id="16" name="Text Box 18"/>
            <p:cNvSpPr txBox="1">
              <a:spLocks noChangeArrowheads="1"/>
            </p:cNvSpPr>
            <p:nvPr/>
          </p:nvSpPr>
          <p:spPr bwMode="auto">
            <a:xfrm>
              <a:off x="2517" y="3452"/>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dirty="0" err="1" smtClean="0">
                  <a:solidFill>
                    <a:srgbClr val="003399"/>
                  </a:solidFill>
                </a:rPr>
                <a:t>r</a:t>
              </a:r>
              <a:r>
                <a:rPr lang="en-US" altLang="zh-CN" sz="2400" b="1" baseline="-25000" dirty="0" err="1">
                  <a:solidFill>
                    <a:srgbClr val="003399"/>
                  </a:solidFill>
                </a:rPr>
                <a:t>AB</a:t>
              </a:r>
              <a:endParaRPr lang="en-US" altLang="zh-CN" sz="2400" b="1" dirty="0">
                <a:solidFill>
                  <a:srgbClr val="003399"/>
                </a:solidFill>
              </a:endParaRPr>
            </a:p>
          </p:txBody>
        </p:sp>
        <p:sp>
          <p:nvSpPr>
            <p:cNvPr id="17" name="Text Box 19"/>
            <p:cNvSpPr txBox="1">
              <a:spLocks noChangeArrowheads="1"/>
            </p:cNvSpPr>
            <p:nvPr/>
          </p:nvSpPr>
          <p:spPr bwMode="auto">
            <a:xfrm>
              <a:off x="3895" y="2259"/>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dirty="0" err="1" smtClean="0">
                  <a:solidFill>
                    <a:srgbClr val="003399"/>
                  </a:solidFill>
                </a:rPr>
                <a:t>r</a:t>
              </a:r>
              <a:r>
                <a:rPr lang="en-US" altLang="zh-CN" sz="2400" b="1" baseline="-25000" dirty="0" err="1">
                  <a:solidFill>
                    <a:srgbClr val="003399"/>
                  </a:solidFill>
                </a:rPr>
                <a:t>BC</a:t>
              </a:r>
              <a:r>
                <a:rPr lang="en-US" altLang="zh-CN" sz="2400" b="1" baseline="-25000" dirty="0" smtClean="0">
                  <a:solidFill>
                    <a:srgbClr val="003399"/>
                  </a:solidFill>
                </a:rPr>
                <a:t> </a:t>
              </a:r>
              <a:endParaRPr lang="en-US" altLang="zh-CN" sz="2400" b="1" dirty="0">
                <a:solidFill>
                  <a:srgbClr val="003399"/>
                </a:solidFill>
              </a:endParaRPr>
            </a:p>
          </p:txBody>
        </p:sp>
        <p:sp>
          <p:nvSpPr>
            <p:cNvPr id="18" name="Text Box 20"/>
            <p:cNvSpPr txBox="1">
              <a:spLocks noChangeArrowheads="1"/>
            </p:cNvSpPr>
            <p:nvPr/>
          </p:nvSpPr>
          <p:spPr bwMode="auto">
            <a:xfrm>
              <a:off x="1791" y="2098"/>
              <a:ext cx="6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dirty="0" err="1" smtClean="0">
                  <a:solidFill>
                    <a:srgbClr val="003399"/>
                  </a:solidFill>
                </a:rPr>
                <a:t>r</a:t>
              </a:r>
              <a:r>
                <a:rPr lang="en-US" altLang="zh-CN" sz="2400" b="1" baseline="-25000" dirty="0" err="1">
                  <a:solidFill>
                    <a:srgbClr val="003399"/>
                  </a:solidFill>
                </a:rPr>
                <a:t>AC</a:t>
              </a:r>
              <a:r>
                <a:rPr lang="en-US" altLang="zh-CN" sz="2400" b="1" baseline="-25000" dirty="0" smtClean="0">
                  <a:solidFill>
                    <a:srgbClr val="003399"/>
                  </a:solidFill>
                </a:rPr>
                <a:t> </a:t>
              </a:r>
              <a:endParaRPr lang="en-US" altLang="zh-CN" sz="2400" b="1" dirty="0">
                <a:solidFill>
                  <a:srgbClr val="003399"/>
                </a:solidFill>
              </a:endParaRPr>
            </a:p>
          </p:txBody>
        </p:sp>
      </p:grpSp>
      <p:sp>
        <p:nvSpPr>
          <p:cNvPr id="19" name="Text Box 5"/>
          <p:cNvSpPr txBox="1">
            <a:spLocks noChangeArrowheads="1"/>
          </p:cNvSpPr>
          <p:nvPr/>
        </p:nvSpPr>
        <p:spPr bwMode="auto">
          <a:xfrm>
            <a:off x="755650" y="764704"/>
            <a:ext cx="2087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a:latin typeface="Times New Roman" pitchFamily="18" charset="0"/>
                <a:ea typeface="黑体" pitchFamily="49" charset="-122"/>
              </a:rPr>
              <a:t>2</a:t>
            </a:r>
            <a:r>
              <a:rPr lang="zh-CN" altLang="en-US" sz="2800" dirty="0">
                <a:latin typeface="Times New Roman" pitchFamily="18" charset="0"/>
                <a:ea typeface="黑体" pitchFamily="49" charset="-122"/>
              </a:rPr>
              <a:t>、势能面</a:t>
            </a:r>
            <a:endParaRPr lang="zh-CN" altLang="en-US" sz="2800" dirty="0">
              <a:latin typeface="Times New Roman" pitchFamily="18" charset="0"/>
              <a:ea typeface="黑体" pitchFamily="49" charset="-122"/>
              <a:sym typeface="Symbol" pitchFamily="18" charset="2"/>
            </a:endParaRPr>
          </a:p>
        </p:txBody>
      </p:sp>
    </p:spTree>
    <p:extLst>
      <p:ext uri="{BB962C8B-B14F-4D97-AF65-F5344CB8AC3E}">
        <p14:creationId xmlns:p14="http://schemas.microsoft.com/office/powerpoint/2010/main" val="207266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500"/>
                                        <p:tgtEl>
                                          <p:spTgt spid="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ox(in)">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267745" y="1052736"/>
            <a:ext cx="60486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zh-CN" altLang="en-US" sz="3200" b="1" dirty="0"/>
              <a:t>需三个坐标描述原子间相对位置</a:t>
            </a:r>
          </a:p>
        </p:txBody>
      </p:sp>
      <p:graphicFrame>
        <p:nvGraphicFramePr>
          <p:cNvPr id="3" name="对象 2"/>
          <p:cNvGraphicFramePr>
            <a:graphicFrameLocks noChangeAspect="1"/>
          </p:cNvGraphicFramePr>
          <p:nvPr/>
        </p:nvGraphicFramePr>
        <p:xfrm>
          <a:off x="457200" y="1647825"/>
          <a:ext cx="8229600" cy="628650"/>
        </p:xfrm>
        <a:graphic>
          <a:graphicData uri="http://schemas.openxmlformats.org/presentationml/2006/ole">
            <mc:AlternateContent xmlns:mc="http://schemas.openxmlformats.org/markup-compatibility/2006">
              <mc:Choice xmlns:v="urn:schemas-microsoft-com:vml" Requires="v">
                <p:oleObj spid="_x0000_s28764" name="公式" r:id="rId3" imgW="2984500" imgH="228600" progId="Equation.3">
                  <p:embed/>
                </p:oleObj>
              </mc:Choice>
              <mc:Fallback>
                <p:oleObj name="公式" r:id="rId3" imgW="29845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47825"/>
                        <a:ext cx="82296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a:spLocks noChangeArrowheads="1"/>
          </p:cNvSpPr>
          <p:nvPr/>
        </p:nvSpPr>
        <p:spPr bwMode="auto">
          <a:xfrm>
            <a:off x="395288" y="2492896"/>
            <a:ext cx="8223250" cy="14716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a:lnSpc>
                <a:spcPct val="115000"/>
              </a:lnSpc>
            </a:pPr>
            <a:r>
              <a:rPr kumimoji="1" lang="en-US" altLang="zh-CN" sz="2800" b="1" dirty="0">
                <a:solidFill>
                  <a:srgbClr val="000066"/>
                </a:solidFill>
                <a:latin typeface="楷体_GB2312" pitchFamily="49" charset="-122"/>
                <a:ea typeface="楷体_GB2312" pitchFamily="49" charset="-122"/>
              </a:rPr>
              <a:t>   </a:t>
            </a:r>
            <a:r>
              <a:rPr kumimoji="1" lang="zh-CN" altLang="en-US" sz="2800" b="1" dirty="0">
                <a:solidFill>
                  <a:srgbClr val="000066"/>
                </a:solidFill>
                <a:latin typeface="楷体_GB2312" pitchFamily="49" charset="-122"/>
                <a:ea typeface="楷体_GB2312" pitchFamily="49" charset="-122"/>
              </a:rPr>
              <a:t>这要用四维图表示</a:t>
            </a:r>
            <a:r>
              <a:rPr kumimoji="1" lang="en-US" altLang="zh-CN" sz="2800" b="1" dirty="0">
                <a:solidFill>
                  <a:srgbClr val="000066"/>
                </a:solidFill>
                <a:latin typeface="楷体_GB2312" pitchFamily="49" charset="-122"/>
                <a:ea typeface="楷体_GB2312" pitchFamily="49" charset="-122"/>
              </a:rPr>
              <a:t>,</a:t>
            </a:r>
            <a:r>
              <a:rPr kumimoji="1" lang="zh-CN" altLang="en-US" sz="2800" b="1" dirty="0">
                <a:solidFill>
                  <a:srgbClr val="000066"/>
                </a:solidFill>
                <a:latin typeface="楷体_GB2312" pitchFamily="49" charset="-122"/>
                <a:ea typeface="楷体_GB2312" pitchFamily="49" charset="-122"/>
              </a:rPr>
              <a:t>现在令</a:t>
            </a:r>
            <a:r>
              <a:rPr kumimoji="1" lang="zh-CN" altLang="zh-CN" sz="2800" b="1" dirty="0">
                <a:solidFill>
                  <a:srgbClr val="000066"/>
                </a:solidFill>
                <a:ea typeface="楷体_GB2312" pitchFamily="49" charset="-122"/>
              </a:rPr>
              <a:t>∠</a:t>
            </a:r>
            <a:r>
              <a:rPr kumimoji="1" lang="en-US" altLang="zh-CN" sz="2800" b="1" dirty="0">
                <a:solidFill>
                  <a:srgbClr val="000066"/>
                </a:solidFill>
                <a:ea typeface="楷体_GB2312" pitchFamily="49" charset="-122"/>
              </a:rPr>
              <a:t>ABC=180°,</a:t>
            </a:r>
            <a:r>
              <a:rPr kumimoji="1" lang="zh-CN" altLang="en-US" sz="2800" b="1" dirty="0">
                <a:solidFill>
                  <a:srgbClr val="000066"/>
                </a:solidFill>
                <a:latin typeface="楷体_GB2312" pitchFamily="49" charset="-122"/>
                <a:ea typeface="楷体_GB2312" pitchFamily="49" charset="-122"/>
              </a:rPr>
              <a:t>即</a:t>
            </a:r>
            <a:r>
              <a:rPr kumimoji="1" lang="en-US" altLang="zh-CN" sz="2800" b="1" dirty="0">
                <a:solidFill>
                  <a:srgbClr val="000066"/>
                </a:solidFill>
                <a:ea typeface="楷体_GB2312" pitchFamily="49" charset="-122"/>
              </a:rPr>
              <a:t>A</a:t>
            </a:r>
            <a:r>
              <a:rPr kumimoji="1" lang="zh-CN" altLang="en-US" sz="2800" b="1" dirty="0">
                <a:solidFill>
                  <a:srgbClr val="000066"/>
                </a:solidFill>
                <a:latin typeface="楷体_GB2312" pitchFamily="49" charset="-122"/>
                <a:ea typeface="楷体_GB2312" pitchFamily="49" charset="-122"/>
              </a:rPr>
              <a:t>与</a:t>
            </a:r>
            <a:r>
              <a:rPr kumimoji="1" lang="en-US" altLang="zh-CN" sz="2800" b="1" dirty="0">
                <a:solidFill>
                  <a:srgbClr val="000066"/>
                </a:solidFill>
                <a:ea typeface="楷体_GB2312" pitchFamily="49" charset="-122"/>
              </a:rPr>
              <a:t>BC</a:t>
            </a:r>
            <a:r>
              <a:rPr kumimoji="1" lang="zh-CN" altLang="en-US" sz="2800" b="1" dirty="0">
                <a:solidFill>
                  <a:srgbClr val="000066"/>
                </a:solidFill>
                <a:latin typeface="楷体_GB2312" pitchFamily="49" charset="-122"/>
                <a:ea typeface="楷体_GB2312" pitchFamily="49" charset="-122"/>
              </a:rPr>
              <a:t>发生</a:t>
            </a:r>
            <a:r>
              <a:rPr kumimoji="1" lang="zh-CN" altLang="en-US" sz="2800" b="1" dirty="0">
                <a:solidFill>
                  <a:srgbClr val="3333FF"/>
                </a:solidFill>
                <a:latin typeface="楷体_GB2312" pitchFamily="49" charset="-122"/>
                <a:ea typeface="楷体_GB2312" pitchFamily="49" charset="-122"/>
              </a:rPr>
              <a:t>共线碰撞</a:t>
            </a:r>
            <a:r>
              <a:rPr kumimoji="1" lang="en-US" altLang="zh-CN" sz="2800" b="1" dirty="0">
                <a:solidFill>
                  <a:srgbClr val="000066"/>
                </a:solidFill>
                <a:latin typeface="楷体_GB2312" pitchFamily="49" charset="-122"/>
                <a:ea typeface="楷体_GB2312" pitchFamily="49" charset="-122"/>
              </a:rPr>
              <a:t>,</a:t>
            </a:r>
            <a:r>
              <a:rPr kumimoji="1" lang="zh-CN" altLang="en-US" sz="2800" b="1" dirty="0">
                <a:solidFill>
                  <a:srgbClr val="000066"/>
                </a:solidFill>
                <a:latin typeface="楷体_GB2312" pitchFamily="49" charset="-122"/>
                <a:ea typeface="楷体_GB2312" pitchFamily="49" charset="-122"/>
              </a:rPr>
              <a:t>活化络合物为</a:t>
            </a:r>
            <a:r>
              <a:rPr kumimoji="1" lang="zh-CN" altLang="en-US" sz="2800" b="1" dirty="0">
                <a:solidFill>
                  <a:srgbClr val="FF3300"/>
                </a:solidFill>
                <a:latin typeface="楷体_GB2312" pitchFamily="49" charset="-122"/>
                <a:ea typeface="楷体_GB2312" pitchFamily="49" charset="-122"/>
              </a:rPr>
              <a:t>线型分子</a:t>
            </a:r>
            <a:r>
              <a:rPr kumimoji="1" lang="zh-CN" altLang="en-US" sz="2800" b="1" dirty="0">
                <a:solidFill>
                  <a:srgbClr val="000066"/>
                </a:solidFill>
                <a:latin typeface="楷体_GB2312" pitchFamily="49" charset="-122"/>
                <a:ea typeface="楷体_GB2312" pitchFamily="49" charset="-122"/>
              </a:rPr>
              <a:t>，则</a:t>
            </a:r>
            <a:r>
              <a:rPr kumimoji="1" lang="en-US" altLang="zh-CN" sz="2800" b="1" i="1" dirty="0">
                <a:solidFill>
                  <a:srgbClr val="000066"/>
                </a:solidFill>
                <a:ea typeface="楷体_GB2312" pitchFamily="49" charset="-122"/>
              </a:rPr>
              <a:t>E</a:t>
            </a:r>
            <a:r>
              <a:rPr kumimoji="1" lang="en-US" altLang="zh-CN" sz="2800" b="1" baseline="-25000" dirty="0">
                <a:solidFill>
                  <a:srgbClr val="000066"/>
                </a:solidFill>
                <a:ea typeface="楷体_GB2312" pitchFamily="49" charset="-122"/>
              </a:rPr>
              <a:t>P</a:t>
            </a:r>
            <a:r>
              <a:rPr kumimoji="1" lang="en-US" altLang="zh-CN" sz="2800" b="1" dirty="0">
                <a:solidFill>
                  <a:srgbClr val="000066"/>
                </a:solidFill>
                <a:ea typeface="楷体_GB2312" pitchFamily="49" charset="-122"/>
              </a:rPr>
              <a:t>=</a:t>
            </a:r>
            <a:r>
              <a:rPr kumimoji="1" lang="en-US" altLang="zh-CN" sz="2800" b="1" i="1" dirty="0">
                <a:solidFill>
                  <a:srgbClr val="000066"/>
                </a:solidFill>
                <a:ea typeface="楷体_GB2312" pitchFamily="49" charset="-122"/>
              </a:rPr>
              <a:t>E</a:t>
            </a:r>
            <a:r>
              <a:rPr kumimoji="1" lang="en-US" altLang="zh-CN" sz="2800" b="1" baseline="-25000" dirty="0">
                <a:solidFill>
                  <a:srgbClr val="000066"/>
                </a:solidFill>
                <a:ea typeface="楷体_GB2312" pitchFamily="49" charset="-122"/>
              </a:rPr>
              <a:t>P</a:t>
            </a:r>
            <a:r>
              <a:rPr kumimoji="1" lang="en-US" altLang="zh-CN" sz="2800" b="1" dirty="0">
                <a:solidFill>
                  <a:srgbClr val="000066"/>
                </a:solidFill>
                <a:ea typeface="楷体_GB2312" pitchFamily="49" charset="-122"/>
              </a:rPr>
              <a:t>(</a:t>
            </a:r>
            <a:r>
              <a:rPr kumimoji="1" lang="en-US" altLang="zh-CN" sz="2800" b="1" i="1" dirty="0" err="1">
                <a:solidFill>
                  <a:srgbClr val="000066"/>
                </a:solidFill>
                <a:ea typeface="楷体_GB2312" pitchFamily="49" charset="-122"/>
              </a:rPr>
              <a:t>r</a:t>
            </a:r>
            <a:r>
              <a:rPr kumimoji="1" lang="en-US" altLang="zh-CN" sz="2800" b="1" baseline="-25000" dirty="0" err="1">
                <a:solidFill>
                  <a:srgbClr val="000066"/>
                </a:solidFill>
                <a:ea typeface="楷体_GB2312" pitchFamily="49" charset="-122"/>
              </a:rPr>
              <a:t>AB</a:t>
            </a:r>
            <a:r>
              <a:rPr kumimoji="1" lang="en-US" altLang="zh-CN" sz="2800" b="1" dirty="0" err="1">
                <a:solidFill>
                  <a:srgbClr val="000066"/>
                </a:solidFill>
                <a:ea typeface="楷体_GB2312" pitchFamily="49" charset="-122"/>
              </a:rPr>
              <a:t>,</a:t>
            </a:r>
            <a:r>
              <a:rPr kumimoji="1" lang="en-US" altLang="zh-CN" sz="2800" b="1" i="1" dirty="0" err="1">
                <a:solidFill>
                  <a:srgbClr val="000066"/>
                </a:solidFill>
                <a:ea typeface="楷体_GB2312" pitchFamily="49" charset="-122"/>
              </a:rPr>
              <a:t>r</a:t>
            </a:r>
            <a:r>
              <a:rPr kumimoji="1" lang="en-US" altLang="zh-CN" sz="2800" b="1" baseline="-25000" dirty="0" err="1">
                <a:solidFill>
                  <a:srgbClr val="000066"/>
                </a:solidFill>
                <a:ea typeface="楷体_GB2312" pitchFamily="49" charset="-122"/>
              </a:rPr>
              <a:t>BC</a:t>
            </a:r>
            <a:r>
              <a:rPr kumimoji="1" lang="en-US" altLang="zh-CN" sz="2800" b="1" dirty="0">
                <a:solidFill>
                  <a:srgbClr val="000066"/>
                </a:solidFill>
                <a:ea typeface="楷体_GB2312" pitchFamily="49" charset="-122"/>
              </a:rPr>
              <a:t>),</a:t>
            </a:r>
            <a:r>
              <a:rPr kumimoji="1" lang="zh-CN" altLang="en-US" sz="2800" b="1" dirty="0">
                <a:solidFill>
                  <a:srgbClr val="000066"/>
                </a:solidFill>
                <a:latin typeface="楷体_GB2312" pitchFamily="49" charset="-122"/>
                <a:ea typeface="楷体_GB2312" pitchFamily="49" charset="-122"/>
              </a:rPr>
              <a:t>就可用三维图表示。</a:t>
            </a:r>
          </a:p>
        </p:txBody>
      </p:sp>
      <p:sp>
        <p:nvSpPr>
          <p:cNvPr id="5" name="Rectangle 5"/>
          <p:cNvSpPr>
            <a:spLocks noChangeArrowheads="1"/>
          </p:cNvSpPr>
          <p:nvPr/>
        </p:nvSpPr>
        <p:spPr bwMode="auto">
          <a:xfrm>
            <a:off x="467544" y="4277641"/>
            <a:ext cx="6553200" cy="5365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a:lnSpc>
                <a:spcPct val="110000"/>
              </a:lnSpc>
            </a:pPr>
            <a:r>
              <a:rPr kumimoji="1" lang="en-US" altLang="zh-CN" b="1" dirty="0">
                <a:solidFill>
                  <a:srgbClr val="000066"/>
                </a:solidFill>
                <a:latin typeface="楷体_GB2312" pitchFamily="49" charset="-122"/>
                <a:ea typeface="楷体_GB2312" pitchFamily="49" charset="-122"/>
              </a:rPr>
              <a:t> </a:t>
            </a:r>
            <a:r>
              <a:rPr kumimoji="1" lang="zh-CN" altLang="en-US" sz="3200" b="1" dirty="0">
                <a:solidFill>
                  <a:srgbClr val="000066"/>
                </a:solidFill>
                <a:latin typeface="楷体_GB2312" pitchFamily="49" charset="-122"/>
                <a:ea typeface="楷体_GB2312" pitchFamily="49" charset="-122"/>
              </a:rPr>
              <a:t>令</a:t>
            </a:r>
            <a:r>
              <a:rPr kumimoji="1" lang="zh-CN" altLang="zh-CN" sz="3200" b="1" dirty="0">
                <a:solidFill>
                  <a:srgbClr val="000066"/>
                </a:solidFill>
                <a:ea typeface="楷体_GB2312" pitchFamily="49" charset="-122"/>
              </a:rPr>
              <a:t>∠</a:t>
            </a:r>
            <a:r>
              <a:rPr kumimoji="1" lang="en-US" altLang="zh-CN" sz="3200" b="1" dirty="0">
                <a:solidFill>
                  <a:srgbClr val="000066"/>
                </a:solidFill>
                <a:ea typeface="楷体_GB2312" pitchFamily="49" charset="-122"/>
              </a:rPr>
              <a:t>ABC=180</a:t>
            </a:r>
            <a:r>
              <a:rPr kumimoji="1" lang="en-US" altLang="zh-CN" sz="3200" b="1" baseline="30000" dirty="0">
                <a:solidFill>
                  <a:srgbClr val="000066"/>
                </a:solidFill>
                <a:ea typeface="楷体_GB2312" pitchFamily="49" charset="-122"/>
              </a:rPr>
              <a:t>o</a:t>
            </a:r>
            <a:r>
              <a:rPr kumimoji="1" lang="en-US" altLang="zh-CN" sz="3200" b="1" dirty="0">
                <a:solidFill>
                  <a:srgbClr val="000066"/>
                </a:solidFill>
                <a:ea typeface="楷体_GB2312" pitchFamily="49" charset="-122"/>
              </a:rPr>
              <a:t>,  </a:t>
            </a:r>
            <a:r>
              <a:rPr kumimoji="1" lang="en-US" altLang="zh-CN" sz="3200" b="1" i="1" dirty="0">
                <a:solidFill>
                  <a:srgbClr val="000066"/>
                </a:solidFill>
                <a:ea typeface="楷体_GB2312" pitchFamily="49" charset="-122"/>
              </a:rPr>
              <a:t>E</a:t>
            </a:r>
            <a:r>
              <a:rPr kumimoji="1" lang="en-US" altLang="zh-CN" sz="3200" b="1" baseline="-25000" dirty="0">
                <a:solidFill>
                  <a:srgbClr val="000066"/>
                </a:solidFill>
                <a:ea typeface="楷体_GB2312" pitchFamily="49" charset="-122"/>
              </a:rPr>
              <a:t>P</a:t>
            </a:r>
            <a:r>
              <a:rPr kumimoji="1" lang="en-US" altLang="zh-CN" sz="3200" b="1" dirty="0">
                <a:solidFill>
                  <a:srgbClr val="000066"/>
                </a:solidFill>
                <a:ea typeface="楷体_GB2312" pitchFamily="49" charset="-122"/>
              </a:rPr>
              <a:t>=</a:t>
            </a:r>
            <a:r>
              <a:rPr kumimoji="1" lang="en-US" altLang="zh-CN" sz="3200" b="1" i="1" dirty="0">
                <a:solidFill>
                  <a:srgbClr val="000066"/>
                </a:solidFill>
                <a:ea typeface="楷体_GB2312" pitchFamily="49" charset="-122"/>
              </a:rPr>
              <a:t>E</a:t>
            </a:r>
            <a:r>
              <a:rPr kumimoji="1" lang="en-US" altLang="zh-CN" sz="3200" b="1" baseline="-25000" dirty="0">
                <a:solidFill>
                  <a:srgbClr val="000066"/>
                </a:solidFill>
                <a:ea typeface="楷体_GB2312" pitchFamily="49" charset="-122"/>
              </a:rPr>
              <a:t>P</a:t>
            </a:r>
            <a:r>
              <a:rPr kumimoji="1" lang="en-US" altLang="zh-CN" sz="3200" b="1" dirty="0">
                <a:solidFill>
                  <a:srgbClr val="000066"/>
                </a:solidFill>
                <a:ea typeface="楷体_GB2312" pitchFamily="49" charset="-122"/>
              </a:rPr>
              <a:t>(</a:t>
            </a:r>
            <a:r>
              <a:rPr kumimoji="1" lang="en-US" altLang="zh-CN" sz="3200" b="1" i="1" dirty="0" err="1">
                <a:solidFill>
                  <a:srgbClr val="000066"/>
                </a:solidFill>
                <a:ea typeface="楷体_GB2312" pitchFamily="49" charset="-122"/>
              </a:rPr>
              <a:t>r</a:t>
            </a:r>
            <a:r>
              <a:rPr kumimoji="1" lang="en-US" altLang="zh-CN" sz="3200" b="1" baseline="-25000" dirty="0" err="1">
                <a:solidFill>
                  <a:srgbClr val="000066"/>
                </a:solidFill>
                <a:ea typeface="楷体_GB2312" pitchFamily="49" charset="-122"/>
              </a:rPr>
              <a:t>AB</a:t>
            </a:r>
            <a:r>
              <a:rPr kumimoji="1" lang="en-US" altLang="zh-CN" sz="3200" b="1" dirty="0" err="1">
                <a:solidFill>
                  <a:srgbClr val="000066"/>
                </a:solidFill>
                <a:ea typeface="楷体_GB2312" pitchFamily="49" charset="-122"/>
              </a:rPr>
              <a:t>,</a:t>
            </a:r>
            <a:r>
              <a:rPr kumimoji="1" lang="en-US" altLang="zh-CN" sz="3200" b="1" i="1" dirty="0" err="1">
                <a:solidFill>
                  <a:srgbClr val="000066"/>
                </a:solidFill>
                <a:ea typeface="楷体_GB2312" pitchFamily="49" charset="-122"/>
              </a:rPr>
              <a:t>r</a:t>
            </a:r>
            <a:r>
              <a:rPr kumimoji="1" lang="en-US" altLang="zh-CN" sz="3200" b="1" baseline="-25000" dirty="0" err="1">
                <a:solidFill>
                  <a:srgbClr val="000066"/>
                </a:solidFill>
                <a:ea typeface="楷体_GB2312" pitchFamily="49" charset="-122"/>
              </a:rPr>
              <a:t>BC</a:t>
            </a:r>
            <a:r>
              <a:rPr kumimoji="1" lang="en-US" altLang="zh-CN" sz="3200" b="1" dirty="0">
                <a:solidFill>
                  <a:srgbClr val="000066"/>
                </a:solidFill>
                <a:ea typeface="楷体_GB2312" pitchFamily="49" charset="-122"/>
              </a:rPr>
              <a:t>)</a:t>
            </a:r>
            <a:r>
              <a:rPr kumimoji="1" lang="zh-CN" altLang="en-US" sz="3200" b="1" dirty="0">
                <a:solidFill>
                  <a:srgbClr val="000066"/>
                </a:solidFill>
                <a:ea typeface="楷体_GB2312" pitchFamily="49" charset="-122"/>
              </a:rPr>
              <a:t>。</a:t>
            </a:r>
            <a:endParaRPr kumimoji="1" lang="zh-CN" altLang="en-US" sz="3200" b="1" dirty="0">
              <a:solidFill>
                <a:srgbClr val="000066"/>
              </a:solidFill>
              <a:latin typeface="楷体_GB2312" pitchFamily="49" charset="-122"/>
              <a:ea typeface="楷体_GB2312" pitchFamily="49" charset="-122"/>
            </a:endParaRPr>
          </a:p>
        </p:txBody>
      </p:sp>
      <p:sp>
        <p:nvSpPr>
          <p:cNvPr id="6" name="Rectangle 6"/>
          <p:cNvSpPr>
            <a:spLocks noChangeArrowheads="1"/>
          </p:cNvSpPr>
          <p:nvPr/>
        </p:nvSpPr>
        <p:spPr bwMode="auto">
          <a:xfrm>
            <a:off x="323850" y="5013176"/>
            <a:ext cx="8713788" cy="5365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a:lnSpc>
                <a:spcPct val="110000"/>
              </a:lnSpc>
            </a:pPr>
            <a:r>
              <a:rPr kumimoji="1" lang="zh-CN" altLang="en-US" sz="3200" b="1" dirty="0">
                <a:solidFill>
                  <a:srgbClr val="000066"/>
                </a:solidFill>
                <a:latin typeface="楷体_GB2312" pitchFamily="49" charset="-122"/>
                <a:ea typeface="楷体_GB2312" pitchFamily="49" charset="-122"/>
              </a:rPr>
              <a:t>随着核间距</a:t>
            </a:r>
            <a:r>
              <a:rPr kumimoji="1" lang="en-US" altLang="zh-CN" sz="3200" b="1" i="1" dirty="0" err="1">
                <a:solidFill>
                  <a:srgbClr val="000066"/>
                </a:solidFill>
                <a:ea typeface="楷体_GB2312" pitchFamily="49" charset="-122"/>
              </a:rPr>
              <a:t>r</a:t>
            </a:r>
            <a:r>
              <a:rPr kumimoji="1" lang="en-US" altLang="zh-CN" sz="3200" b="1" baseline="-25000" dirty="0" err="1">
                <a:solidFill>
                  <a:srgbClr val="000066"/>
                </a:solidFill>
                <a:ea typeface="楷体_GB2312" pitchFamily="49" charset="-122"/>
              </a:rPr>
              <a:t>AB</a:t>
            </a:r>
            <a:r>
              <a:rPr kumimoji="1" lang="zh-CN" altLang="en-US" sz="3200" b="1" dirty="0">
                <a:solidFill>
                  <a:srgbClr val="000066"/>
                </a:solidFill>
                <a:latin typeface="楷体_GB2312" pitchFamily="49" charset="-122"/>
                <a:ea typeface="楷体_GB2312" pitchFamily="49" charset="-122"/>
              </a:rPr>
              <a:t>和</a:t>
            </a:r>
            <a:r>
              <a:rPr kumimoji="1" lang="en-US" altLang="zh-CN" sz="3200" b="1" i="1" dirty="0" err="1">
                <a:solidFill>
                  <a:srgbClr val="000066"/>
                </a:solidFill>
                <a:ea typeface="楷体_GB2312" pitchFamily="49" charset="-122"/>
              </a:rPr>
              <a:t>r</a:t>
            </a:r>
            <a:r>
              <a:rPr kumimoji="1" lang="en-US" altLang="zh-CN" sz="3200" b="1" baseline="-25000" dirty="0" err="1">
                <a:solidFill>
                  <a:srgbClr val="000066"/>
                </a:solidFill>
                <a:ea typeface="楷体_GB2312" pitchFamily="49" charset="-122"/>
              </a:rPr>
              <a:t>BC</a:t>
            </a:r>
            <a:r>
              <a:rPr kumimoji="1" lang="zh-CN" altLang="en-US" sz="3200" b="1" dirty="0">
                <a:solidFill>
                  <a:srgbClr val="000066"/>
                </a:solidFill>
                <a:latin typeface="楷体_GB2312" pitchFamily="49" charset="-122"/>
                <a:ea typeface="楷体_GB2312" pitchFamily="49" charset="-122"/>
              </a:rPr>
              <a:t>的变化，势能也随之改变。</a:t>
            </a:r>
          </a:p>
        </p:txBody>
      </p:sp>
      <p:sp>
        <p:nvSpPr>
          <p:cNvPr id="8" name="矩形 7"/>
          <p:cNvSpPr/>
          <p:nvPr/>
        </p:nvSpPr>
        <p:spPr>
          <a:xfrm>
            <a:off x="495444" y="1052736"/>
            <a:ext cx="1771639" cy="523220"/>
          </a:xfrm>
          <a:prstGeom prst="rect">
            <a:avLst/>
          </a:prstGeom>
        </p:spPr>
        <p:txBody>
          <a:bodyPr wrap="none">
            <a:spAutoFit/>
          </a:bodyPr>
          <a:lstStyle/>
          <a:p>
            <a:r>
              <a:rPr lang="en-US" altLang="zh-CN" sz="2800" dirty="0" smtClean="0">
                <a:latin typeface="Times New Roman" pitchFamily="18" charset="0"/>
                <a:ea typeface="黑体" pitchFamily="49" charset="-122"/>
              </a:rPr>
              <a:t>(1)</a:t>
            </a:r>
            <a:r>
              <a:rPr lang="zh-CN" altLang="en-US" sz="2800" dirty="0" smtClean="0">
                <a:latin typeface="Times New Roman" pitchFamily="18" charset="0"/>
                <a:ea typeface="黑体" pitchFamily="49" charset="-122"/>
              </a:rPr>
              <a:t>坐标</a:t>
            </a:r>
            <a:r>
              <a:rPr lang="en-US" altLang="zh-CN" sz="2800" dirty="0" smtClean="0">
                <a:latin typeface="Times New Roman" pitchFamily="18" charset="0"/>
                <a:ea typeface="黑体" pitchFamily="49" charset="-122"/>
              </a:rPr>
              <a:t> </a:t>
            </a:r>
            <a:r>
              <a:rPr lang="zh-CN" altLang="en-US" sz="2800" dirty="0" smtClean="0">
                <a:latin typeface="Times New Roman" pitchFamily="18" charset="0"/>
                <a:ea typeface="黑体" pitchFamily="49" charset="-122"/>
              </a:rPr>
              <a:t>：</a:t>
            </a:r>
            <a:endParaRPr lang="zh-CN" altLang="en-US" sz="2800" dirty="0"/>
          </a:p>
        </p:txBody>
      </p:sp>
    </p:spTree>
    <p:extLst>
      <p:ext uri="{BB962C8B-B14F-4D97-AF65-F5344CB8AC3E}">
        <p14:creationId xmlns:p14="http://schemas.microsoft.com/office/powerpoint/2010/main" val="57390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6" name="Text Box 4"/>
          <p:cNvSpPr txBox="1">
            <a:spLocks noChangeArrowheads="1"/>
          </p:cNvSpPr>
          <p:nvPr/>
        </p:nvSpPr>
        <p:spPr bwMode="auto">
          <a:xfrm>
            <a:off x="539552" y="1004888"/>
            <a:ext cx="5522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系统势能</a:t>
            </a:r>
            <a:r>
              <a:rPr lang="en-US" altLang="zh-CN" sz="2800" dirty="0">
                <a:solidFill>
                  <a:schemeClr val="tx2"/>
                </a:solidFill>
                <a:latin typeface="Times New Roman" pitchFamily="18" charset="0"/>
                <a:ea typeface="黑体" pitchFamily="49" charset="-122"/>
              </a:rPr>
              <a:t>E = </a:t>
            </a:r>
            <a:r>
              <a:rPr lang="en-US" altLang="zh-CN" sz="2800" i="1" dirty="0">
                <a:solidFill>
                  <a:schemeClr val="tx2"/>
                </a:solidFill>
                <a:latin typeface="Times New Roman" pitchFamily="18" charset="0"/>
                <a:ea typeface="黑体" pitchFamily="49" charset="-122"/>
              </a:rPr>
              <a:t>f </a:t>
            </a:r>
            <a:r>
              <a:rPr lang="en-US" altLang="zh-CN" sz="2800" dirty="0">
                <a:solidFill>
                  <a:schemeClr val="tx2"/>
                </a:solidFill>
                <a:latin typeface="Times New Roman" pitchFamily="18" charset="0"/>
                <a:ea typeface="黑体" pitchFamily="49" charset="-122"/>
              </a:rPr>
              <a:t>(</a:t>
            </a:r>
            <a:r>
              <a:rPr lang="en-US" altLang="zh-CN" sz="2800" dirty="0" err="1">
                <a:solidFill>
                  <a:schemeClr val="tx2"/>
                </a:solidFill>
                <a:latin typeface="Times New Roman" pitchFamily="18" charset="0"/>
                <a:ea typeface="黑体" pitchFamily="49" charset="-122"/>
              </a:rPr>
              <a:t>r</a:t>
            </a:r>
            <a:r>
              <a:rPr lang="en-US" altLang="zh-CN" sz="2800" baseline="-25000" dirty="0" err="1">
                <a:solidFill>
                  <a:schemeClr val="tx2"/>
                </a:solidFill>
                <a:latin typeface="Times New Roman" pitchFamily="18" charset="0"/>
                <a:ea typeface="黑体" pitchFamily="49" charset="-122"/>
              </a:rPr>
              <a:t>AB</a:t>
            </a:r>
            <a:r>
              <a:rPr lang="zh-CN" altLang="en-US" sz="2800" dirty="0">
                <a:solidFill>
                  <a:schemeClr val="tx2"/>
                </a:solidFill>
                <a:latin typeface="Times New Roman" pitchFamily="18" charset="0"/>
                <a:ea typeface="黑体" pitchFamily="49" charset="-122"/>
              </a:rPr>
              <a:t>，</a:t>
            </a:r>
            <a:r>
              <a:rPr lang="en-US" altLang="zh-CN" sz="2800" dirty="0" err="1">
                <a:solidFill>
                  <a:schemeClr val="tx2"/>
                </a:solidFill>
                <a:latin typeface="Times New Roman" pitchFamily="18" charset="0"/>
                <a:ea typeface="黑体" pitchFamily="49" charset="-122"/>
              </a:rPr>
              <a:t>r</a:t>
            </a:r>
            <a:r>
              <a:rPr lang="en-US" altLang="zh-CN" sz="2800" baseline="-25000" dirty="0" err="1">
                <a:solidFill>
                  <a:schemeClr val="tx2"/>
                </a:solidFill>
                <a:latin typeface="Times New Roman" pitchFamily="18" charset="0"/>
                <a:ea typeface="黑体" pitchFamily="49" charset="-122"/>
              </a:rPr>
              <a:t>BC</a:t>
            </a:r>
            <a:r>
              <a:rPr lang="en-US" altLang="zh-CN" sz="2800" dirty="0">
                <a:solidFill>
                  <a:schemeClr val="tx2"/>
                </a:solidFill>
                <a:latin typeface="Times New Roman" pitchFamily="18" charset="0"/>
                <a:ea typeface="黑体" pitchFamily="49" charset="-122"/>
              </a:rPr>
              <a:t>)</a:t>
            </a:r>
            <a:r>
              <a:rPr lang="zh-CN" altLang="en-US" sz="2800" dirty="0">
                <a:solidFill>
                  <a:schemeClr val="tx2"/>
                </a:solidFill>
                <a:latin typeface="Times New Roman" pitchFamily="18" charset="0"/>
                <a:ea typeface="黑体" pitchFamily="49" charset="-122"/>
              </a:rPr>
              <a:t>的图形</a:t>
            </a:r>
          </a:p>
        </p:txBody>
      </p:sp>
      <p:sp>
        <p:nvSpPr>
          <p:cNvPr id="607238" name="Text Box 6"/>
          <p:cNvSpPr txBox="1">
            <a:spLocks noChangeArrowheads="1"/>
          </p:cNvSpPr>
          <p:nvPr/>
        </p:nvSpPr>
        <p:spPr bwMode="auto">
          <a:xfrm>
            <a:off x="1095375" y="1757759"/>
            <a:ext cx="5229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smtClean="0">
                <a:latin typeface="Times New Roman" pitchFamily="18" charset="0"/>
                <a:ea typeface="黑体" pitchFamily="49" charset="-122"/>
              </a:rPr>
              <a:t>(2) </a:t>
            </a:r>
            <a:r>
              <a:rPr lang="zh-CN" altLang="en-US" sz="2800" dirty="0">
                <a:latin typeface="Times New Roman" pitchFamily="18" charset="0"/>
                <a:ea typeface="黑体" pitchFamily="49" charset="-122"/>
              </a:rPr>
              <a:t>立体图</a:t>
            </a:r>
            <a:r>
              <a:rPr lang="zh-CN" altLang="en-US" sz="2800" dirty="0">
                <a:latin typeface="Times New Roman" pitchFamily="18" charset="0"/>
                <a:ea typeface="黑体" pitchFamily="49" charset="-122"/>
                <a:sym typeface="Symbol" pitchFamily="18" charset="2"/>
              </a:rPr>
              <a:t>“马鞍面”</a:t>
            </a:r>
          </a:p>
        </p:txBody>
      </p:sp>
      <p:pic>
        <p:nvPicPr>
          <p:cNvPr id="7" name="Picture 8" descr="三维势能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105159"/>
            <a:ext cx="3024336" cy="3044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2"/>
          <p:cNvGrpSpPr>
            <a:grpSpLocks/>
          </p:cNvGrpSpPr>
          <p:nvPr/>
        </p:nvGrpSpPr>
        <p:grpSpPr bwMode="auto">
          <a:xfrm>
            <a:off x="4201511" y="2377329"/>
            <a:ext cx="4597772" cy="3998050"/>
            <a:chOff x="518" y="139"/>
            <a:chExt cx="4820" cy="3727"/>
          </a:xfrm>
        </p:grpSpPr>
        <p:sp>
          <p:nvSpPr>
            <p:cNvPr id="9" name="Freeform 3"/>
            <p:cNvSpPr>
              <a:spLocks/>
            </p:cNvSpPr>
            <p:nvPr/>
          </p:nvSpPr>
          <p:spPr bwMode="auto">
            <a:xfrm>
              <a:off x="1383" y="931"/>
              <a:ext cx="3081" cy="2179"/>
            </a:xfrm>
            <a:custGeom>
              <a:avLst/>
              <a:gdLst>
                <a:gd name="T0" fmla="*/ 221 w 3072"/>
                <a:gd name="T1" fmla="*/ 413 h 2160"/>
                <a:gd name="T2" fmla="*/ 682 w 3072"/>
                <a:gd name="T3" fmla="*/ 202 h 2160"/>
                <a:gd name="T4" fmla="*/ 1114 w 3072"/>
                <a:gd name="T5" fmla="*/ 29 h 2160"/>
                <a:gd name="T6" fmla="*/ 1411 w 3072"/>
                <a:gd name="T7" fmla="*/ 10 h 2160"/>
                <a:gd name="T8" fmla="*/ 1651 w 3072"/>
                <a:gd name="T9" fmla="*/ 39 h 2160"/>
                <a:gd name="T10" fmla="*/ 1968 w 3072"/>
                <a:gd name="T11" fmla="*/ 125 h 2160"/>
                <a:gd name="T12" fmla="*/ 2515 w 3072"/>
                <a:gd name="T13" fmla="*/ 288 h 2160"/>
                <a:gd name="T14" fmla="*/ 3072 w 3072"/>
                <a:gd name="T15" fmla="*/ 451 h 2160"/>
                <a:gd name="T16" fmla="*/ 3014 w 3072"/>
                <a:gd name="T17" fmla="*/ 864 h 2160"/>
                <a:gd name="T18" fmla="*/ 2928 w 3072"/>
                <a:gd name="T19" fmla="*/ 1335 h 2160"/>
                <a:gd name="T20" fmla="*/ 2832 w 3072"/>
                <a:gd name="T21" fmla="*/ 1757 h 2160"/>
                <a:gd name="T22" fmla="*/ 2746 w 3072"/>
                <a:gd name="T23" fmla="*/ 2064 h 2160"/>
                <a:gd name="T24" fmla="*/ 2630 w 3072"/>
                <a:gd name="T25" fmla="*/ 2160 h 2160"/>
                <a:gd name="T26" fmla="*/ 2544 w 3072"/>
                <a:gd name="T27" fmla="*/ 1997 h 2160"/>
                <a:gd name="T28" fmla="*/ 2477 w 3072"/>
                <a:gd name="T29" fmla="*/ 1680 h 2160"/>
                <a:gd name="T30" fmla="*/ 2362 w 3072"/>
                <a:gd name="T31" fmla="*/ 1296 h 2160"/>
                <a:gd name="T32" fmla="*/ 2218 w 3072"/>
                <a:gd name="T33" fmla="*/ 1018 h 2160"/>
                <a:gd name="T34" fmla="*/ 2035 w 3072"/>
                <a:gd name="T35" fmla="*/ 903 h 2160"/>
                <a:gd name="T36" fmla="*/ 1862 w 3072"/>
                <a:gd name="T37" fmla="*/ 864 h 2160"/>
                <a:gd name="T38" fmla="*/ 1680 w 3072"/>
                <a:gd name="T39" fmla="*/ 912 h 2160"/>
                <a:gd name="T40" fmla="*/ 1517 w 3072"/>
                <a:gd name="T41" fmla="*/ 903 h 2160"/>
                <a:gd name="T42" fmla="*/ 1296 w 3072"/>
                <a:gd name="T43" fmla="*/ 874 h 2160"/>
                <a:gd name="T44" fmla="*/ 1075 w 3072"/>
                <a:gd name="T45" fmla="*/ 931 h 2160"/>
                <a:gd name="T46" fmla="*/ 931 w 3072"/>
                <a:gd name="T47" fmla="*/ 1027 h 2160"/>
                <a:gd name="T48" fmla="*/ 816 w 3072"/>
                <a:gd name="T49" fmla="*/ 1171 h 2160"/>
                <a:gd name="T50" fmla="*/ 720 w 3072"/>
                <a:gd name="T51" fmla="*/ 1402 h 2160"/>
                <a:gd name="T52" fmla="*/ 605 w 3072"/>
                <a:gd name="T53" fmla="*/ 1786 h 2160"/>
                <a:gd name="T54" fmla="*/ 538 w 3072"/>
                <a:gd name="T55" fmla="*/ 1959 h 2160"/>
                <a:gd name="T56" fmla="*/ 403 w 3072"/>
                <a:gd name="T57" fmla="*/ 1997 h 2160"/>
                <a:gd name="T58" fmla="*/ 317 w 3072"/>
                <a:gd name="T59" fmla="*/ 1805 h 2160"/>
                <a:gd name="T60" fmla="*/ 230 w 3072"/>
                <a:gd name="T61" fmla="*/ 1527 h 2160"/>
                <a:gd name="T62" fmla="*/ 125 w 3072"/>
                <a:gd name="T63" fmla="*/ 1114 h 2160"/>
                <a:gd name="T64" fmla="*/ 19 w 3072"/>
                <a:gd name="T65" fmla="*/ 711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72" h="2160">
                  <a:moveTo>
                    <a:pt x="0" y="499"/>
                  </a:moveTo>
                  <a:lnTo>
                    <a:pt x="221" y="413"/>
                  </a:lnTo>
                  <a:lnTo>
                    <a:pt x="566" y="250"/>
                  </a:lnTo>
                  <a:lnTo>
                    <a:pt x="682" y="202"/>
                  </a:lnTo>
                  <a:lnTo>
                    <a:pt x="950" y="106"/>
                  </a:lnTo>
                  <a:lnTo>
                    <a:pt x="1114" y="29"/>
                  </a:lnTo>
                  <a:lnTo>
                    <a:pt x="1296" y="0"/>
                  </a:lnTo>
                  <a:lnTo>
                    <a:pt x="1411" y="10"/>
                  </a:lnTo>
                  <a:lnTo>
                    <a:pt x="1488" y="10"/>
                  </a:lnTo>
                  <a:lnTo>
                    <a:pt x="1651" y="39"/>
                  </a:lnTo>
                  <a:lnTo>
                    <a:pt x="1805" y="77"/>
                  </a:lnTo>
                  <a:lnTo>
                    <a:pt x="1968" y="125"/>
                  </a:lnTo>
                  <a:lnTo>
                    <a:pt x="2218" y="202"/>
                  </a:lnTo>
                  <a:lnTo>
                    <a:pt x="2515" y="288"/>
                  </a:lnTo>
                  <a:lnTo>
                    <a:pt x="2774" y="365"/>
                  </a:lnTo>
                  <a:lnTo>
                    <a:pt x="3072" y="451"/>
                  </a:lnTo>
                  <a:lnTo>
                    <a:pt x="3053" y="576"/>
                  </a:lnTo>
                  <a:lnTo>
                    <a:pt x="3014" y="864"/>
                  </a:lnTo>
                  <a:lnTo>
                    <a:pt x="2966" y="1085"/>
                  </a:lnTo>
                  <a:lnTo>
                    <a:pt x="2928" y="1335"/>
                  </a:lnTo>
                  <a:lnTo>
                    <a:pt x="2861" y="1594"/>
                  </a:lnTo>
                  <a:lnTo>
                    <a:pt x="2832" y="1757"/>
                  </a:lnTo>
                  <a:lnTo>
                    <a:pt x="2784" y="1920"/>
                  </a:lnTo>
                  <a:lnTo>
                    <a:pt x="2746" y="2064"/>
                  </a:lnTo>
                  <a:lnTo>
                    <a:pt x="2688" y="2141"/>
                  </a:lnTo>
                  <a:lnTo>
                    <a:pt x="2630" y="2160"/>
                  </a:lnTo>
                  <a:lnTo>
                    <a:pt x="2592" y="2093"/>
                  </a:lnTo>
                  <a:lnTo>
                    <a:pt x="2544" y="1997"/>
                  </a:lnTo>
                  <a:lnTo>
                    <a:pt x="2506" y="1834"/>
                  </a:lnTo>
                  <a:lnTo>
                    <a:pt x="2477" y="1680"/>
                  </a:lnTo>
                  <a:lnTo>
                    <a:pt x="2419" y="1469"/>
                  </a:lnTo>
                  <a:lnTo>
                    <a:pt x="2362" y="1296"/>
                  </a:lnTo>
                  <a:lnTo>
                    <a:pt x="2285" y="1123"/>
                  </a:lnTo>
                  <a:lnTo>
                    <a:pt x="2218" y="1018"/>
                  </a:lnTo>
                  <a:lnTo>
                    <a:pt x="2122" y="951"/>
                  </a:lnTo>
                  <a:lnTo>
                    <a:pt x="2035" y="903"/>
                  </a:lnTo>
                  <a:lnTo>
                    <a:pt x="1930" y="874"/>
                  </a:lnTo>
                  <a:lnTo>
                    <a:pt x="1862" y="864"/>
                  </a:lnTo>
                  <a:lnTo>
                    <a:pt x="1766" y="864"/>
                  </a:lnTo>
                  <a:lnTo>
                    <a:pt x="1680" y="912"/>
                  </a:lnTo>
                  <a:lnTo>
                    <a:pt x="1603" y="931"/>
                  </a:lnTo>
                  <a:lnTo>
                    <a:pt x="1517" y="903"/>
                  </a:lnTo>
                  <a:lnTo>
                    <a:pt x="1411" y="874"/>
                  </a:lnTo>
                  <a:lnTo>
                    <a:pt x="1296" y="874"/>
                  </a:lnTo>
                  <a:lnTo>
                    <a:pt x="1200" y="883"/>
                  </a:lnTo>
                  <a:lnTo>
                    <a:pt x="1075" y="931"/>
                  </a:lnTo>
                  <a:lnTo>
                    <a:pt x="1008" y="979"/>
                  </a:lnTo>
                  <a:lnTo>
                    <a:pt x="931" y="1027"/>
                  </a:lnTo>
                  <a:lnTo>
                    <a:pt x="874" y="1085"/>
                  </a:lnTo>
                  <a:lnTo>
                    <a:pt x="816" y="1171"/>
                  </a:lnTo>
                  <a:lnTo>
                    <a:pt x="768" y="1267"/>
                  </a:lnTo>
                  <a:lnTo>
                    <a:pt x="720" y="1402"/>
                  </a:lnTo>
                  <a:lnTo>
                    <a:pt x="672" y="1575"/>
                  </a:lnTo>
                  <a:lnTo>
                    <a:pt x="605" y="1786"/>
                  </a:lnTo>
                  <a:lnTo>
                    <a:pt x="566" y="1891"/>
                  </a:lnTo>
                  <a:lnTo>
                    <a:pt x="538" y="1959"/>
                  </a:lnTo>
                  <a:lnTo>
                    <a:pt x="480" y="1997"/>
                  </a:lnTo>
                  <a:lnTo>
                    <a:pt x="403" y="1997"/>
                  </a:lnTo>
                  <a:lnTo>
                    <a:pt x="374" y="1911"/>
                  </a:lnTo>
                  <a:lnTo>
                    <a:pt x="317" y="1805"/>
                  </a:lnTo>
                  <a:lnTo>
                    <a:pt x="288" y="1719"/>
                  </a:lnTo>
                  <a:lnTo>
                    <a:pt x="230" y="1527"/>
                  </a:lnTo>
                  <a:lnTo>
                    <a:pt x="192" y="1383"/>
                  </a:lnTo>
                  <a:lnTo>
                    <a:pt x="125" y="1114"/>
                  </a:lnTo>
                  <a:lnTo>
                    <a:pt x="77" y="893"/>
                  </a:lnTo>
                  <a:lnTo>
                    <a:pt x="19" y="711"/>
                  </a:lnTo>
                  <a:lnTo>
                    <a:pt x="0" y="499"/>
                  </a:lnTo>
                  <a:close/>
                </a:path>
              </a:pathLst>
            </a:custGeom>
            <a:gradFill rotWithShape="1">
              <a:gsLst>
                <a:gs pos="0">
                  <a:srgbClr val="99FF66"/>
                </a:gs>
                <a:gs pos="100000">
                  <a:srgbClr val="99FF66">
                    <a:gamma/>
                    <a:shade val="46275"/>
                    <a:invGamma/>
                  </a:srgbClr>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4"/>
            <p:cNvSpPr>
              <a:spLocks/>
            </p:cNvSpPr>
            <p:nvPr/>
          </p:nvSpPr>
          <p:spPr bwMode="auto">
            <a:xfrm>
              <a:off x="1151" y="710"/>
              <a:ext cx="3447" cy="721"/>
            </a:xfrm>
            <a:custGeom>
              <a:avLst/>
              <a:gdLst>
                <a:gd name="T0" fmla="*/ 0 w 3408"/>
                <a:gd name="T1" fmla="*/ 605 h 711"/>
                <a:gd name="T2" fmla="*/ 1575 w 3408"/>
                <a:gd name="T3" fmla="*/ 0 h 711"/>
                <a:gd name="T4" fmla="*/ 3408 w 3408"/>
                <a:gd name="T5" fmla="*/ 548 h 711"/>
                <a:gd name="T6" fmla="*/ 3293 w 3408"/>
                <a:gd name="T7" fmla="*/ 663 h 711"/>
                <a:gd name="T8" fmla="*/ 3226 w 3408"/>
                <a:gd name="T9" fmla="*/ 644 h 711"/>
                <a:gd name="T10" fmla="*/ 3130 w 3408"/>
                <a:gd name="T11" fmla="*/ 615 h 711"/>
                <a:gd name="T12" fmla="*/ 3034 w 3408"/>
                <a:gd name="T13" fmla="*/ 586 h 711"/>
                <a:gd name="T14" fmla="*/ 2947 w 3408"/>
                <a:gd name="T15" fmla="*/ 557 h 711"/>
                <a:gd name="T16" fmla="*/ 2880 w 3408"/>
                <a:gd name="T17" fmla="*/ 538 h 711"/>
                <a:gd name="T18" fmla="*/ 2784 w 3408"/>
                <a:gd name="T19" fmla="*/ 509 h 711"/>
                <a:gd name="T20" fmla="*/ 2621 w 3408"/>
                <a:gd name="T21" fmla="*/ 461 h 711"/>
                <a:gd name="T22" fmla="*/ 2535 w 3408"/>
                <a:gd name="T23" fmla="*/ 442 h 711"/>
                <a:gd name="T24" fmla="*/ 2458 w 3408"/>
                <a:gd name="T25" fmla="*/ 413 h 711"/>
                <a:gd name="T26" fmla="*/ 2391 w 3408"/>
                <a:gd name="T27" fmla="*/ 404 h 711"/>
                <a:gd name="T28" fmla="*/ 2304 w 3408"/>
                <a:gd name="T29" fmla="*/ 375 h 711"/>
                <a:gd name="T30" fmla="*/ 2189 w 3408"/>
                <a:gd name="T31" fmla="*/ 336 h 711"/>
                <a:gd name="T32" fmla="*/ 2103 w 3408"/>
                <a:gd name="T33" fmla="*/ 308 h 711"/>
                <a:gd name="T34" fmla="*/ 2016 w 3408"/>
                <a:gd name="T35" fmla="*/ 288 h 711"/>
                <a:gd name="T36" fmla="*/ 1949 w 3408"/>
                <a:gd name="T37" fmla="*/ 269 h 711"/>
                <a:gd name="T38" fmla="*/ 1872 w 3408"/>
                <a:gd name="T39" fmla="*/ 250 h 711"/>
                <a:gd name="T40" fmla="*/ 1815 w 3408"/>
                <a:gd name="T41" fmla="*/ 231 h 711"/>
                <a:gd name="T42" fmla="*/ 1738 w 3408"/>
                <a:gd name="T43" fmla="*/ 221 h 711"/>
                <a:gd name="T44" fmla="*/ 1671 w 3408"/>
                <a:gd name="T45" fmla="*/ 212 h 711"/>
                <a:gd name="T46" fmla="*/ 1584 w 3408"/>
                <a:gd name="T47" fmla="*/ 212 h 711"/>
                <a:gd name="T48" fmla="*/ 1488 w 3408"/>
                <a:gd name="T49" fmla="*/ 212 h 711"/>
                <a:gd name="T50" fmla="*/ 1402 w 3408"/>
                <a:gd name="T51" fmla="*/ 231 h 711"/>
                <a:gd name="T52" fmla="*/ 1239 w 3408"/>
                <a:gd name="T53" fmla="*/ 279 h 711"/>
                <a:gd name="T54" fmla="*/ 1085 w 3408"/>
                <a:gd name="T55" fmla="*/ 346 h 711"/>
                <a:gd name="T56" fmla="*/ 845 w 3408"/>
                <a:gd name="T57" fmla="*/ 432 h 711"/>
                <a:gd name="T58" fmla="*/ 720 w 3408"/>
                <a:gd name="T59" fmla="*/ 490 h 711"/>
                <a:gd name="T60" fmla="*/ 538 w 3408"/>
                <a:gd name="T61" fmla="*/ 576 h 711"/>
                <a:gd name="T62" fmla="*/ 231 w 3408"/>
                <a:gd name="T63" fmla="*/ 711 h 711"/>
                <a:gd name="T64" fmla="*/ 154 w 3408"/>
                <a:gd name="T65" fmla="*/ 682 h 711"/>
                <a:gd name="T66" fmla="*/ 0 w 3408"/>
                <a:gd name="T67" fmla="*/ 605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08" h="711">
                  <a:moveTo>
                    <a:pt x="0" y="605"/>
                  </a:moveTo>
                  <a:lnTo>
                    <a:pt x="1575" y="0"/>
                  </a:lnTo>
                  <a:lnTo>
                    <a:pt x="3408" y="548"/>
                  </a:lnTo>
                  <a:lnTo>
                    <a:pt x="3293" y="663"/>
                  </a:lnTo>
                  <a:lnTo>
                    <a:pt x="3226" y="644"/>
                  </a:lnTo>
                  <a:lnTo>
                    <a:pt x="3130" y="615"/>
                  </a:lnTo>
                  <a:lnTo>
                    <a:pt x="3034" y="586"/>
                  </a:lnTo>
                  <a:lnTo>
                    <a:pt x="2947" y="557"/>
                  </a:lnTo>
                  <a:lnTo>
                    <a:pt x="2880" y="538"/>
                  </a:lnTo>
                  <a:lnTo>
                    <a:pt x="2784" y="509"/>
                  </a:lnTo>
                  <a:lnTo>
                    <a:pt x="2621" y="461"/>
                  </a:lnTo>
                  <a:lnTo>
                    <a:pt x="2535" y="442"/>
                  </a:lnTo>
                  <a:lnTo>
                    <a:pt x="2458" y="413"/>
                  </a:lnTo>
                  <a:lnTo>
                    <a:pt x="2391" y="404"/>
                  </a:lnTo>
                  <a:lnTo>
                    <a:pt x="2304" y="375"/>
                  </a:lnTo>
                  <a:lnTo>
                    <a:pt x="2189" y="336"/>
                  </a:lnTo>
                  <a:lnTo>
                    <a:pt x="2103" y="308"/>
                  </a:lnTo>
                  <a:lnTo>
                    <a:pt x="2016" y="288"/>
                  </a:lnTo>
                  <a:lnTo>
                    <a:pt x="1949" y="269"/>
                  </a:lnTo>
                  <a:lnTo>
                    <a:pt x="1872" y="250"/>
                  </a:lnTo>
                  <a:lnTo>
                    <a:pt x="1815" y="231"/>
                  </a:lnTo>
                  <a:lnTo>
                    <a:pt x="1738" y="221"/>
                  </a:lnTo>
                  <a:lnTo>
                    <a:pt x="1671" y="212"/>
                  </a:lnTo>
                  <a:lnTo>
                    <a:pt x="1584" y="212"/>
                  </a:lnTo>
                  <a:lnTo>
                    <a:pt x="1488" y="212"/>
                  </a:lnTo>
                  <a:lnTo>
                    <a:pt x="1402" y="231"/>
                  </a:lnTo>
                  <a:lnTo>
                    <a:pt x="1239" y="279"/>
                  </a:lnTo>
                  <a:lnTo>
                    <a:pt x="1085" y="346"/>
                  </a:lnTo>
                  <a:lnTo>
                    <a:pt x="845" y="432"/>
                  </a:lnTo>
                  <a:lnTo>
                    <a:pt x="720" y="490"/>
                  </a:lnTo>
                  <a:lnTo>
                    <a:pt x="538" y="576"/>
                  </a:lnTo>
                  <a:lnTo>
                    <a:pt x="231" y="711"/>
                  </a:lnTo>
                  <a:lnTo>
                    <a:pt x="154" y="682"/>
                  </a:lnTo>
                  <a:lnTo>
                    <a:pt x="0" y="605"/>
                  </a:lnTo>
                  <a:close/>
                </a:path>
              </a:pathLst>
            </a:custGeom>
            <a:gradFill rotWithShape="1">
              <a:gsLst>
                <a:gs pos="0">
                  <a:srgbClr val="FF66CC"/>
                </a:gs>
                <a:gs pos="100000">
                  <a:srgbClr val="FF66CC">
                    <a:gamma/>
                    <a:shade val="46275"/>
                    <a:invGamma/>
                  </a:srgbClr>
                </a:gs>
              </a:gsLst>
              <a:path path="rect">
                <a:fillToRect l="100000" t="100000"/>
              </a:path>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5"/>
            <p:cNvSpPr>
              <a:spLocks/>
            </p:cNvSpPr>
            <p:nvPr/>
          </p:nvSpPr>
          <p:spPr bwMode="auto">
            <a:xfrm>
              <a:off x="2995" y="1296"/>
              <a:ext cx="1594" cy="2554"/>
            </a:xfrm>
            <a:custGeom>
              <a:avLst/>
              <a:gdLst>
                <a:gd name="T0" fmla="*/ 10 w 1594"/>
                <a:gd name="T1" fmla="*/ 586 h 2554"/>
                <a:gd name="T2" fmla="*/ 0 w 1594"/>
                <a:gd name="T3" fmla="*/ 2554 h 2554"/>
                <a:gd name="T4" fmla="*/ 77 w 1594"/>
                <a:gd name="T5" fmla="*/ 2515 h 2554"/>
                <a:gd name="T6" fmla="*/ 1584 w 1594"/>
                <a:gd name="T7" fmla="*/ 1939 h 2554"/>
                <a:gd name="T8" fmla="*/ 1594 w 1594"/>
                <a:gd name="T9" fmla="*/ 0 h 2554"/>
                <a:gd name="T10" fmla="*/ 1479 w 1594"/>
                <a:gd name="T11" fmla="*/ 77 h 2554"/>
                <a:gd name="T12" fmla="*/ 1479 w 1594"/>
                <a:gd name="T13" fmla="*/ 163 h 2554"/>
                <a:gd name="T14" fmla="*/ 1459 w 1594"/>
                <a:gd name="T15" fmla="*/ 288 h 2554"/>
                <a:gd name="T16" fmla="*/ 1421 w 1594"/>
                <a:gd name="T17" fmla="*/ 480 h 2554"/>
                <a:gd name="T18" fmla="*/ 1402 w 1594"/>
                <a:gd name="T19" fmla="*/ 662 h 2554"/>
                <a:gd name="T20" fmla="*/ 1373 w 1594"/>
                <a:gd name="T21" fmla="*/ 758 h 2554"/>
                <a:gd name="T22" fmla="*/ 1354 w 1594"/>
                <a:gd name="T23" fmla="*/ 864 h 2554"/>
                <a:gd name="T24" fmla="*/ 1344 w 1594"/>
                <a:gd name="T25" fmla="*/ 941 h 2554"/>
                <a:gd name="T26" fmla="*/ 1306 w 1594"/>
                <a:gd name="T27" fmla="*/ 1056 h 2554"/>
                <a:gd name="T28" fmla="*/ 1277 w 1594"/>
                <a:gd name="T29" fmla="*/ 1200 h 2554"/>
                <a:gd name="T30" fmla="*/ 1248 w 1594"/>
                <a:gd name="T31" fmla="*/ 1344 h 2554"/>
                <a:gd name="T32" fmla="*/ 1210 w 1594"/>
                <a:gd name="T33" fmla="*/ 1507 h 2554"/>
                <a:gd name="T34" fmla="*/ 1181 w 1594"/>
                <a:gd name="T35" fmla="*/ 1603 h 2554"/>
                <a:gd name="T36" fmla="*/ 1162 w 1594"/>
                <a:gd name="T37" fmla="*/ 1661 h 2554"/>
                <a:gd name="T38" fmla="*/ 1123 w 1594"/>
                <a:gd name="T39" fmla="*/ 1747 h 2554"/>
                <a:gd name="T40" fmla="*/ 1075 w 1594"/>
                <a:gd name="T41" fmla="*/ 1795 h 2554"/>
                <a:gd name="T42" fmla="*/ 999 w 1594"/>
                <a:gd name="T43" fmla="*/ 1757 h 2554"/>
                <a:gd name="T44" fmla="*/ 979 w 1594"/>
                <a:gd name="T45" fmla="*/ 1699 h 2554"/>
                <a:gd name="T46" fmla="*/ 941 w 1594"/>
                <a:gd name="T47" fmla="*/ 1622 h 2554"/>
                <a:gd name="T48" fmla="*/ 931 w 1594"/>
                <a:gd name="T49" fmla="*/ 1555 h 2554"/>
                <a:gd name="T50" fmla="*/ 893 w 1594"/>
                <a:gd name="T51" fmla="*/ 1469 h 2554"/>
                <a:gd name="T52" fmla="*/ 864 w 1594"/>
                <a:gd name="T53" fmla="*/ 1344 h 2554"/>
                <a:gd name="T54" fmla="*/ 845 w 1594"/>
                <a:gd name="T55" fmla="*/ 1210 h 2554"/>
                <a:gd name="T56" fmla="*/ 797 w 1594"/>
                <a:gd name="T57" fmla="*/ 1056 h 2554"/>
                <a:gd name="T58" fmla="*/ 768 w 1594"/>
                <a:gd name="T59" fmla="*/ 941 h 2554"/>
                <a:gd name="T60" fmla="*/ 720 w 1594"/>
                <a:gd name="T61" fmla="*/ 835 h 2554"/>
                <a:gd name="T62" fmla="*/ 672 w 1594"/>
                <a:gd name="T63" fmla="*/ 749 h 2554"/>
                <a:gd name="T64" fmla="*/ 605 w 1594"/>
                <a:gd name="T65" fmla="*/ 672 h 2554"/>
                <a:gd name="T66" fmla="*/ 557 w 1594"/>
                <a:gd name="T67" fmla="*/ 624 h 2554"/>
                <a:gd name="T68" fmla="*/ 451 w 1594"/>
                <a:gd name="T69" fmla="*/ 566 h 2554"/>
                <a:gd name="T70" fmla="*/ 384 w 1594"/>
                <a:gd name="T71" fmla="*/ 528 h 2554"/>
                <a:gd name="T72" fmla="*/ 279 w 1594"/>
                <a:gd name="T73" fmla="*/ 499 h 2554"/>
                <a:gd name="T74" fmla="*/ 163 w 1594"/>
                <a:gd name="T75" fmla="*/ 518 h 2554"/>
                <a:gd name="T76" fmla="*/ 106 w 1594"/>
                <a:gd name="T77" fmla="*/ 538 h 2554"/>
                <a:gd name="T78" fmla="*/ 10 w 1594"/>
                <a:gd name="T79" fmla="*/ 586 h 2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94" h="2554">
                  <a:moveTo>
                    <a:pt x="10" y="586"/>
                  </a:moveTo>
                  <a:lnTo>
                    <a:pt x="0" y="2554"/>
                  </a:lnTo>
                  <a:lnTo>
                    <a:pt x="77" y="2515"/>
                  </a:lnTo>
                  <a:lnTo>
                    <a:pt x="1584" y="1939"/>
                  </a:lnTo>
                  <a:lnTo>
                    <a:pt x="1594" y="0"/>
                  </a:lnTo>
                  <a:lnTo>
                    <a:pt x="1479" y="77"/>
                  </a:lnTo>
                  <a:lnTo>
                    <a:pt x="1479" y="163"/>
                  </a:lnTo>
                  <a:lnTo>
                    <a:pt x="1459" y="288"/>
                  </a:lnTo>
                  <a:lnTo>
                    <a:pt x="1421" y="480"/>
                  </a:lnTo>
                  <a:lnTo>
                    <a:pt x="1402" y="662"/>
                  </a:lnTo>
                  <a:lnTo>
                    <a:pt x="1373" y="758"/>
                  </a:lnTo>
                  <a:lnTo>
                    <a:pt x="1354" y="864"/>
                  </a:lnTo>
                  <a:lnTo>
                    <a:pt x="1344" y="941"/>
                  </a:lnTo>
                  <a:lnTo>
                    <a:pt x="1306" y="1056"/>
                  </a:lnTo>
                  <a:lnTo>
                    <a:pt x="1277" y="1200"/>
                  </a:lnTo>
                  <a:lnTo>
                    <a:pt x="1248" y="1344"/>
                  </a:lnTo>
                  <a:lnTo>
                    <a:pt x="1210" y="1507"/>
                  </a:lnTo>
                  <a:lnTo>
                    <a:pt x="1181" y="1603"/>
                  </a:lnTo>
                  <a:lnTo>
                    <a:pt x="1162" y="1661"/>
                  </a:lnTo>
                  <a:lnTo>
                    <a:pt x="1123" y="1747"/>
                  </a:lnTo>
                  <a:lnTo>
                    <a:pt x="1075" y="1795"/>
                  </a:lnTo>
                  <a:lnTo>
                    <a:pt x="999" y="1757"/>
                  </a:lnTo>
                  <a:lnTo>
                    <a:pt x="979" y="1699"/>
                  </a:lnTo>
                  <a:lnTo>
                    <a:pt x="941" y="1622"/>
                  </a:lnTo>
                  <a:lnTo>
                    <a:pt x="931" y="1555"/>
                  </a:lnTo>
                  <a:lnTo>
                    <a:pt x="893" y="1469"/>
                  </a:lnTo>
                  <a:lnTo>
                    <a:pt x="864" y="1344"/>
                  </a:lnTo>
                  <a:lnTo>
                    <a:pt x="845" y="1210"/>
                  </a:lnTo>
                  <a:lnTo>
                    <a:pt x="797" y="1056"/>
                  </a:lnTo>
                  <a:lnTo>
                    <a:pt x="768" y="941"/>
                  </a:lnTo>
                  <a:lnTo>
                    <a:pt x="720" y="835"/>
                  </a:lnTo>
                  <a:lnTo>
                    <a:pt x="672" y="749"/>
                  </a:lnTo>
                  <a:lnTo>
                    <a:pt x="605" y="672"/>
                  </a:lnTo>
                  <a:lnTo>
                    <a:pt x="557" y="624"/>
                  </a:lnTo>
                  <a:lnTo>
                    <a:pt x="451" y="566"/>
                  </a:lnTo>
                  <a:lnTo>
                    <a:pt x="384" y="528"/>
                  </a:lnTo>
                  <a:lnTo>
                    <a:pt x="279" y="499"/>
                  </a:lnTo>
                  <a:lnTo>
                    <a:pt x="163" y="518"/>
                  </a:lnTo>
                  <a:lnTo>
                    <a:pt x="106" y="538"/>
                  </a:lnTo>
                  <a:lnTo>
                    <a:pt x="10" y="586"/>
                  </a:lnTo>
                  <a:close/>
                </a:path>
              </a:pathLst>
            </a:custGeom>
            <a:gradFill rotWithShape="1">
              <a:gsLst>
                <a:gs pos="0">
                  <a:srgbClr val="FF66CC"/>
                </a:gs>
                <a:gs pos="100000">
                  <a:srgbClr val="FF66CC">
                    <a:gamma/>
                    <a:shade val="46275"/>
                    <a:invGamma/>
                  </a:srgbClr>
                </a:gs>
              </a:gsLst>
              <a:path path="rect">
                <a:fillToRect t="100000" r="100000"/>
              </a:path>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6"/>
            <p:cNvSpPr>
              <a:spLocks/>
            </p:cNvSpPr>
            <p:nvPr/>
          </p:nvSpPr>
          <p:spPr bwMode="auto">
            <a:xfrm>
              <a:off x="1142" y="1337"/>
              <a:ext cx="1855" cy="2510"/>
            </a:xfrm>
            <a:custGeom>
              <a:avLst/>
              <a:gdLst>
                <a:gd name="T0" fmla="*/ 20 w 1855"/>
                <a:gd name="T1" fmla="*/ 0 h 2510"/>
                <a:gd name="T2" fmla="*/ 0 w 1855"/>
                <a:gd name="T3" fmla="*/ 1953 h 2510"/>
                <a:gd name="T4" fmla="*/ 1836 w 1855"/>
                <a:gd name="T5" fmla="*/ 2510 h 2510"/>
                <a:gd name="T6" fmla="*/ 1855 w 1855"/>
                <a:gd name="T7" fmla="*/ 537 h 2510"/>
                <a:gd name="T8" fmla="*/ 1797 w 1855"/>
                <a:gd name="T9" fmla="*/ 508 h 2510"/>
                <a:gd name="T10" fmla="*/ 1709 w 1855"/>
                <a:gd name="T11" fmla="*/ 489 h 2510"/>
                <a:gd name="T12" fmla="*/ 1611 w 1855"/>
                <a:gd name="T13" fmla="*/ 479 h 2510"/>
                <a:gd name="T14" fmla="*/ 1523 w 1855"/>
                <a:gd name="T15" fmla="*/ 479 h 2510"/>
                <a:gd name="T16" fmla="*/ 1426 w 1855"/>
                <a:gd name="T17" fmla="*/ 498 h 2510"/>
                <a:gd name="T18" fmla="*/ 1367 w 1855"/>
                <a:gd name="T19" fmla="*/ 528 h 2510"/>
                <a:gd name="T20" fmla="*/ 1250 w 1855"/>
                <a:gd name="T21" fmla="*/ 576 h 2510"/>
                <a:gd name="T22" fmla="*/ 1201 w 1855"/>
                <a:gd name="T23" fmla="*/ 616 h 2510"/>
                <a:gd name="T24" fmla="*/ 1142 w 1855"/>
                <a:gd name="T25" fmla="*/ 684 h 2510"/>
                <a:gd name="T26" fmla="*/ 1084 w 1855"/>
                <a:gd name="T27" fmla="*/ 742 h 2510"/>
                <a:gd name="T28" fmla="*/ 1035 w 1855"/>
                <a:gd name="T29" fmla="*/ 830 h 2510"/>
                <a:gd name="T30" fmla="*/ 996 w 1855"/>
                <a:gd name="T31" fmla="*/ 938 h 2510"/>
                <a:gd name="T32" fmla="*/ 986 w 1855"/>
                <a:gd name="T33" fmla="*/ 996 h 2510"/>
                <a:gd name="T34" fmla="*/ 957 w 1855"/>
                <a:gd name="T35" fmla="*/ 1065 h 2510"/>
                <a:gd name="T36" fmla="*/ 937 w 1855"/>
                <a:gd name="T37" fmla="*/ 1133 h 2510"/>
                <a:gd name="T38" fmla="*/ 918 w 1855"/>
                <a:gd name="T39" fmla="*/ 1221 h 2510"/>
                <a:gd name="T40" fmla="*/ 879 w 1855"/>
                <a:gd name="T41" fmla="*/ 1358 h 2510"/>
                <a:gd name="T42" fmla="*/ 859 w 1855"/>
                <a:gd name="T43" fmla="*/ 1416 h 2510"/>
                <a:gd name="T44" fmla="*/ 820 w 1855"/>
                <a:gd name="T45" fmla="*/ 1494 h 2510"/>
                <a:gd name="T46" fmla="*/ 771 w 1855"/>
                <a:gd name="T47" fmla="*/ 1582 h 2510"/>
                <a:gd name="T48" fmla="*/ 703 w 1855"/>
                <a:gd name="T49" fmla="*/ 1611 h 2510"/>
                <a:gd name="T50" fmla="*/ 654 w 1855"/>
                <a:gd name="T51" fmla="*/ 1582 h 2510"/>
                <a:gd name="T52" fmla="*/ 596 w 1855"/>
                <a:gd name="T53" fmla="*/ 1484 h 2510"/>
                <a:gd name="T54" fmla="*/ 566 w 1855"/>
                <a:gd name="T55" fmla="*/ 1416 h 2510"/>
                <a:gd name="T56" fmla="*/ 547 w 1855"/>
                <a:gd name="T57" fmla="*/ 1348 h 2510"/>
                <a:gd name="T58" fmla="*/ 508 w 1855"/>
                <a:gd name="T59" fmla="*/ 1270 h 2510"/>
                <a:gd name="T60" fmla="*/ 488 w 1855"/>
                <a:gd name="T61" fmla="*/ 1192 h 2510"/>
                <a:gd name="T62" fmla="*/ 469 w 1855"/>
                <a:gd name="T63" fmla="*/ 1113 h 2510"/>
                <a:gd name="T64" fmla="*/ 440 w 1855"/>
                <a:gd name="T65" fmla="*/ 957 h 2510"/>
                <a:gd name="T66" fmla="*/ 391 w 1855"/>
                <a:gd name="T67" fmla="*/ 821 h 2510"/>
                <a:gd name="T68" fmla="*/ 371 w 1855"/>
                <a:gd name="T69" fmla="*/ 723 h 2510"/>
                <a:gd name="T70" fmla="*/ 342 w 1855"/>
                <a:gd name="T71" fmla="*/ 586 h 2510"/>
                <a:gd name="T72" fmla="*/ 322 w 1855"/>
                <a:gd name="T73" fmla="*/ 479 h 2510"/>
                <a:gd name="T74" fmla="*/ 303 w 1855"/>
                <a:gd name="T75" fmla="*/ 411 h 2510"/>
                <a:gd name="T76" fmla="*/ 283 w 1855"/>
                <a:gd name="T77" fmla="*/ 313 h 2510"/>
                <a:gd name="T78" fmla="*/ 264 w 1855"/>
                <a:gd name="T79" fmla="*/ 225 h 2510"/>
                <a:gd name="T80" fmla="*/ 244 w 1855"/>
                <a:gd name="T81" fmla="*/ 157 h 2510"/>
                <a:gd name="T82" fmla="*/ 244 w 1855"/>
                <a:gd name="T83" fmla="*/ 98 h 2510"/>
                <a:gd name="T84" fmla="*/ 137 w 1855"/>
                <a:gd name="T85" fmla="*/ 59 h 2510"/>
                <a:gd name="T86" fmla="*/ 20 w 1855"/>
                <a:gd name="T87" fmla="*/ 0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55" h="2510">
                  <a:moveTo>
                    <a:pt x="20" y="0"/>
                  </a:moveTo>
                  <a:lnTo>
                    <a:pt x="0" y="1953"/>
                  </a:lnTo>
                  <a:lnTo>
                    <a:pt x="1836" y="2510"/>
                  </a:lnTo>
                  <a:lnTo>
                    <a:pt x="1855" y="537"/>
                  </a:lnTo>
                  <a:lnTo>
                    <a:pt x="1797" y="508"/>
                  </a:lnTo>
                  <a:lnTo>
                    <a:pt x="1709" y="489"/>
                  </a:lnTo>
                  <a:lnTo>
                    <a:pt x="1611" y="479"/>
                  </a:lnTo>
                  <a:lnTo>
                    <a:pt x="1523" y="479"/>
                  </a:lnTo>
                  <a:lnTo>
                    <a:pt x="1426" y="498"/>
                  </a:lnTo>
                  <a:lnTo>
                    <a:pt x="1367" y="528"/>
                  </a:lnTo>
                  <a:lnTo>
                    <a:pt x="1250" y="576"/>
                  </a:lnTo>
                  <a:lnTo>
                    <a:pt x="1201" y="616"/>
                  </a:lnTo>
                  <a:lnTo>
                    <a:pt x="1142" y="684"/>
                  </a:lnTo>
                  <a:lnTo>
                    <a:pt x="1084" y="742"/>
                  </a:lnTo>
                  <a:lnTo>
                    <a:pt x="1035" y="830"/>
                  </a:lnTo>
                  <a:lnTo>
                    <a:pt x="996" y="938"/>
                  </a:lnTo>
                  <a:lnTo>
                    <a:pt x="986" y="996"/>
                  </a:lnTo>
                  <a:lnTo>
                    <a:pt x="957" y="1065"/>
                  </a:lnTo>
                  <a:lnTo>
                    <a:pt x="937" y="1133"/>
                  </a:lnTo>
                  <a:lnTo>
                    <a:pt x="918" y="1221"/>
                  </a:lnTo>
                  <a:lnTo>
                    <a:pt x="879" y="1358"/>
                  </a:lnTo>
                  <a:lnTo>
                    <a:pt x="859" y="1416"/>
                  </a:lnTo>
                  <a:lnTo>
                    <a:pt x="820" y="1494"/>
                  </a:lnTo>
                  <a:lnTo>
                    <a:pt x="771" y="1582"/>
                  </a:lnTo>
                  <a:lnTo>
                    <a:pt x="703" y="1611"/>
                  </a:lnTo>
                  <a:lnTo>
                    <a:pt x="654" y="1582"/>
                  </a:lnTo>
                  <a:lnTo>
                    <a:pt x="596" y="1484"/>
                  </a:lnTo>
                  <a:lnTo>
                    <a:pt x="566" y="1416"/>
                  </a:lnTo>
                  <a:lnTo>
                    <a:pt x="547" y="1348"/>
                  </a:lnTo>
                  <a:lnTo>
                    <a:pt x="508" y="1270"/>
                  </a:lnTo>
                  <a:lnTo>
                    <a:pt x="488" y="1192"/>
                  </a:lnTo>
                  <a:lnTo>
                    <a:pt x="469" y="1113"/>
                  </a:lnTo>
                  <a:lnTo>
                    <a:pt x="440" y="957"/>
                  </a:lnTo>
                  <a:lnTo>
                    <a:pt x="391" y="821"/>
                  </a:lnTo>
                  <a:lnTo>
                    <a:pt x="371" y="723"/>
                  </a:lnTo>
                  <a:lnTo>
                    <a:pt x="342" y="586"/>
                  </a:lnTo>
                  <a:lnTo>
                    <a:pt x="322" y="479"/>
                  </a:lnTo>
                  <a:lnTo>
                    <a:pt x="303" y="411"/>
                  </a:lnTo>
                  <a:lnTo>
                    <a:pt x="283" y="313"/>
                  </a:lnTo>
                  <a:lnTo>
                    <a:pt x="264" y="225"/>
                  </a:lnTo>
                  <a:lnTo>
                    <a:pt x="244" y="157"/>
                  </a:lnTo>
                  <a:lnTo>
                    <a:pt x="244" y="98"/>
                  </a:lnTo>
                  <a:lnTo>
                    <a:pt x="137" y="59"/>
                  </a:lnTo>
                  <a:lnTo>
                    <a:pt x="20" y="0"/>
                  </a:lnTo>
                  <a:close/>
                </a:path>
              </a:pathLst>
            </a:custGeom>
            <a:gradFill rotWithShape="1">
              <a:gsLst>
                <a:gs pos="0">
                  <a:srgbClr val="FF66CC"/>
                </a:gs>
                <a:gs pos="100000">
                  <a:srgbClr val="FF66CC">
                    <a:gamma/>
                    <a:shade val="46275"/>
                    <a:invGamma/>
                  </a:srgbClr>
                </a:gs>
              </a:gsLst>
              <a:path path="rect">
                <a:fillToRect l="100000" t="100000"/>
              </a:path>
            </a:gra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Freeform 7"/>
            <p:cNvSpPr>
              <a:spLocks/>
            </p:cNvSpPr>
            <p:nvPr/>
          </p:nvSpPr>
          <p:spPr bwMode="auto">
            <a:xfrm>
              <a:off x="1388" y="1437"/>
              <a:ext cx="1619" cy="1555"/>
            </a:xfrm>
            <a:custGeom>
              <a:avLst/>
              <a:gdLst>
                <a:gd name="T0" fmla="*/ 0 w 1972"/>
                <a:gd name="T1" fmla="*/ 0 h 1477"/>
                <a:gd name="T2" fmla="*/ 146 w 1972"/>
                <a:gd name="T3" fmla="*/ 576 h 1477"/>
                <a:gd name="T4" fmla="*/ 439 w 1972"/>
                <a:gd name="T5" fmla="*/ 1347 h 1477"/>
                <a:gd name="T6" fmla="*/ 683 w 1972"/>
                <a:gd name="T7" fmla="*/ 1357 h 1477"/>
                <a:gd name="T8" fmla="*/ 1015 w 1972"/>
                <a:gd name="T9" fmla="*/ 624 h 1477"/>
                <a:gd name="T10" fmla="*/ 1513 w 1972"/>
                <a:gd name="T11" fmla="*/ 361 h 1477"/>
                <a:gd name="T12" fmla="*/ 1972 w 1972"/>
                <a:gd name="T13" fmla="*/ 419 h 1477"/>
              </a:gdLst>
              <a:ahLst/>
              <a:cxnLst>
                <a:cxn ang="0">
                  <a:pos x="T0" y="T1"/>
                </a:cxn>
                <a:cxn ang="0">
                  <a:pos x="T2" y="T3"/>
                </a:cxn>
                <a:cxn ang="0">
                  <a:pos x="T4" y="T5"/>
                </a:cxn>
                <a:cxn ang="0">
                  <a:pos x="T6" y="T7"/>
                </a:cxn>
                <a:cxn ang="0">
                  <a:pos x="T8" y="T9"/>
                </a:cxn>
                <a:cxn ang="0">
                  <a:pos x="T10" y="T11"/>
                </a:cxn>
                <a:cxn ang="0">
                  <a:pos x="T12" y="T13"/>
                </a:cxn>
              </a:cxnLst>
              <a:rect l="0" t="0" r="r" b="b"/>
              <a:pathLst>
                <a:path w="1972" h="1477">
                  <a:moveTo>
                    <a:pt x="0" y="0"/>
                  </a:moveTo>
                  <a:cubicBezTo>
                    <a:pt x="36" y="176"/>
                    <a:pt x="73" y="352"/>
                    <a:pt x="146" y="576"/>
                  </a:cubicBezTo>
                  <a:cubicBezTo>
                    <a:pt x="219" y="800"/>
                    <a:pt x="350" y="1217"/>
                    <a:pt x="439" y="1347"/>
                  </a:cubicBezTo>
                  <a:cubicBezTo>
                    <a:pt x="528" y="1477"/>
                    <a:pt x="587" y="1477"/>
                    <a:pt x="683" y="1357"/>
                  </a:cubicBezTo>
                  <a:cubicBezTo>
                    <a:pt x="779" y="1237"/>
                    <a:pt x="877" y="790"/>
                    <a:pt x="1015" y="624"/>
                  </a:cubicBezTo>
                  <a:cubicBezTo>
                    <a:pt x="1153" y="458"/>
                    <a:pt x="1354" y="395"/>
                    <a:pt x="1513" y="361"/>
                  </a:cubicBezTo>
                  <a:cubicBezTo>
                    <a:pt x="1672" y="327"/>
                    <a:pt x="1822" y="373"/>
                    <a:pt x="1972" y="419"/>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Freeform 8"/>
            <p:cNvSpPr>
              <a:spLocks/>
            </p:cNvSpPr>
            <p:nvPr/>
          </p:nvSpPr>
          <p:spPr bwMode="auto">
            <a:xfrm flipH="1">
              <a:off x="2998" y="1384"/>
              <a:ext cx="1474" cy="1752"/>
            </a:xfrm>
            <a:custGeom>
              <a:avLst/>
              <a:gdLst>
                <a:gd name="T0" fmla="*/ 0 w 1972"/>
                <a:gd name="T1" fmla="*/ 0 h 1477"/>
                <a:gd name="T2" fmla="*/ 146 w 1972"/>
                <a:gd name="T3" fmla="*/ 576 h 1477"/>
                <a:gd name="T4" fmla="*/ 439 w 1972"/>
                <a:gd name="T5" fmla="*/ 1347 h 1477"/>
                <a:gd name="T6" fmla="*/ 683 w 1972"/>
                <a:gd name="T7" fmla="*/ 1357 h 1477"/>
                <a:gd name="T8" fmla="*/ 1015 w 1972"/>
                <a:gd name="T9" fmla="*/ 624 h 1477"/>
                <a:gd name="T10" fmla="*/ 1513 w 1972"/>
                <a:gd name="T11" fmla="*/ 361 h 1477"/>
                <a:gd name="T12" fmla="*/ 1972 w 1972"/>
                <a:gd name="T13" fmla="*/ 419 h 1477"/>
              </a:gdLst>
              <a:ahLst/>
              <a:cxnLst>
                <a:cxn ang="0">
                  <a:pos x="T0" y="T1"/>
                </a:cxn>
                <a:cxn ang="0">
                  <a:pos x="T2" y="T3"/>
                </a:cxn>
                <a:cxn ang="0">
                  <a:pos x="T4" y="T5"/>
                </a:cxn>
                <a:cxn ang="0">
                  <a:pos x="T6" y="T7"/>
                </a:cxn>
                <a:cxn ang="0">
                  <a:pos x="T8" y="T9"/>
                </a:cxn>
                <a:cxn ang="0">
                  <a:pos x="T10" y="T11"/>
                </a:cxn>
                <a:cxn ang="0">
                  <a:pos x="T12" y="T13"/>
                </a:cxn>
              </a:cxnLst>
              <a:rect l="0" t="0" r="r" b="b"/>
              <a:pathLst>
                <a:path w="1972" h="1477">
                  <a:moveTo>
                    <a:pt x="0" y="0"/>
                  </a:moveTo>
                  <a:cubicBezTo>
                    <a:pt x="36" y="176"/>
                    <a:pt x="73" y="352"/>
                    <a:pt x="146" y="576"/>
                  </a:cubicBezTo>
                  <a:cubicBezTo>
                    <a:pt x="219" y="800"/>
                    <a:pt x="350" y="1217"/>
                    <a:pt x="439" y="1347"/>
                  </a:cubicBezTo>
                  <a:cubicBezTo>
                    <a:pt x="528" y="1477"/>
                    <a:pt x="587" y="1477"/>
                    <a:pt x="683" y="1357"/>
                  </a:cubicBezTo>
                  <a:cubicBezTo>
                    <a:pt x="779" y="1237"/>
                    <a:pt x="877" y="790"/>
                    <a:pt x="1015" y="624"/>
                  </a:cubicBezTo>
                  <a:cubicBezTo>
                    <a:pt x="1153" y="458"/>
                    <a:pt x="1354" y="395"/>
                    <a:pt x="1513" y="361"/>
                  </a:cubicBezTo>
                  <a:cubicBezTo>
                    <a:pt x="1672" y="327"/>
                    <a:pt x="1822" y="373"/>
                    <a:pt x="1972" y="419"/>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9"/>
            <p:cNvSpPr>
              <a:spLocks noChangeShapeType="1"/>
            </p:cNvSpPr>
            <p:nvPr/>
          </p:nvSpPr>
          <p:spPr bwMode="auto">
            <a:xfrm flipH="1">
              <a:off x="2978" y="1874"/>
              <a:ext cx="19" cy="19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0"/>
            <p:cNvSpPr>
              <a:spLocks noChangeShapeType="1"/>
            </p:cNvSpPr>
            <p:nvPr/>
          </p:nvSpPr>
          <p:spPr bwMode="auto">
            <a:xfrm flipH="1">
              <a:off x="1141" y="1317"/>
              <a:ext cx="19" cy="19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1"/>
            <p:cNvSpPr>
              <a:spLocks noChangeShapeType="1"/>
            </p:cNvSpPr>
            <p:nvPr/>
          </p:nvSpPr>
          <p:spPr bwMode="auto">
            <a:xfrm flipH="1">
              <a:off x="4571" y="1267"/>
              <a:ext cx="19" cy="19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2"/>
            <p:cNvSpPr>
              <a:spLocks noChangeShapeType="1"/>
            </p:cNvSpPr>
            <p:nvPr/>
          </p:nvSpPr>
          <p:spPr bwMode="auto">
            <a:xfrm>
              <a:off x="1132" y="3290"/>
              <a:ext cx="1846" cy="5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flipV="1">
              <a:off x="2988" y="3241"/>
              <a:ext cx="1591" cy="6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4"/>
            <p:cNvSpPr>
              <a:spLocks noChangeShapeType="1"/>
            </p:cNvSpPr>
            <p:nvPr/>
          </p:nvSpPr>
          <p:spPr bwMode="auto">
            <a:xfrm>
              <a:off x="2755" y="703"/>
              <a:ext cx="1846" cy="5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flipV="1">
              <a:off x="1161" y="704"/>
              <a:ext cx="1591" cy="61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Freeform 16"/>
            <p:cNvSpPr>
              <a:spLocks/>
            </p:cNvSpPr>
            <p:nvPr/>
          </p:nvSpPr>
          <p:spPr bwMode="auto">
            <a:xfrm>
              <a:off x="1386" y="925"/>
              <a:ext cx="3085" cy="520"/>
            </a:xfrm>
            <a:custGeom>
              <a:avLst/>
              <a:gdLst>
                <a:gd name="T0" fmla="*/ 0 w 3085"/>
                <a:gd name="T1" fmla="*/ 520 h 520"/>
                <a:gd name="T2" fmla="*/ 713 w 3085"/>
                <a:gd name="T3" fmla="*/ 198 h 520"/>
                <a:gd name="T4" fmla="*/ 1377 w 3085"/>
                <a:gd name="T5" fmla="*/ 3 h 520"/>
                <a:gd name="T6" fmla="*/ 2255 w 3085"/>
                <a:gd name="T7" fmla="*/ 217 h 520"/>
                <a:gd name="T8" fmla="*/ 3085 w 3085"/>
                <a:gd name="T9" fmla="*/ 462 h 520"/>
              </a:gdLst>
              <a:ahLst/>
              <a:cxnLst>
                <a:cxn ang="0">
                  <a:pos x="T0" y="T1"/>
                </a:cxn>
                <a:cxn ang="0">
                  <a:pos x="T2" y="T3"/>
                </a:cxn>
                <a:cxn ang="0">
                  <a:pos x="T4" y="T5"/>
                </a:cxn>
                <a:cxn ang="0">
                  <a:pos x="T6" y="T7"/>
                </a:cxn>
                <a:cxn ang="0">
                  <a:pos x="T8" y="T9"/>
                </a:cxn>
              </a:cxnLst>
              <a:rect l="0" t="0" r="r" b="b"/>
              <a:pathLst>
                <a:path w="3085" h="520">
                  <a:moveTo>
                    <a:pt x="0" y="520"/>
                  </a:moveTo>
                  <a:cubicBezTo>
                    <a:pt x="242" y="402"/>
                    <a:pt x="484" y="284"/>
                    <a:pt x="713" y="198"/>
                  </a:cubicBezTo>
                  <a:cubicBezTo>
                    <a:pt x="942" y="112"/>
                    <a:pt x="1120" y="0"/>
                    <a:pt x="1377" y="3"/>
                  </a:cubicBezTo>
                  <a:cubicBezTo>
                    <a:pt x="1634" y="6"/>
                    <a:pt x="1970" y="141"/>
                    <a:pt x="2255" y="217"/>
                  </a:cubicBezTo>
                  <a:cubicBezTo>
                    <a:pt x="2540" y="293"/>
                    <a:pt x="2812" y="377"/>
                    <a:pt x="3085" y="462"/>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Freeform 17"/>
            <p:cNvSpPr>
              <a:spLocks/>
            </p:cNvSpPr>
            <p:nvPr/>
          </p:nvSpPr>
          <p:spPr bwMode="auto">
            <a:xfrm>
              <a:off x="2714" y="1755"/>
              <a:ext cx="488" cy="51"/>
            </a:xfrm>
            <a:custGeom>
              <a:avLst/>
              <a:gdLst>
                <a:gd name="T0" fmla="*/ 0 w 488"/>
                <a:gd name="T1" fmla="*/ 51 h 51"/>
                <a:gd name="T2" fmla="*/ 263 w 488"/>
                <a:gd name="T3" fmla="*/ 2 h 51"/>
                <a:gd name="T4" fmla="*/ 488 w 488"/>
                <a:gd name="T5" fmla="*/ 41 h 51"/>
              </a:gdLst>
              <a:ahLst/>
              <a:cxnLst>
                <a:cxn ang="0">
                  <a:pos x="T0" y="T1"/>
                </a:cxn>
                <a:cxn ang="0">
                  <a:pos x="T2" y="T3"/>
                </a:cxn>
                <a:cxn ang="0">
                  <a:pos x="T4" y="T5"/>
                </a:cxn>
              </a:cxnLst>
              <a:rect l="0" t="0" r="r" b="b"/>
              <a:pathLst>
                <a:path w="488" h="51">
                  <a:moveTo>
                    <a:pt x="0" y="51"/>
                  </a:moveTo>
                  <a:cubicBezTo>
                    <a:pt x="91" y="27"/>
                    <a:pt x="182" y="4"/>
                    <a:pt x="263" y="2"/>
                  </a:cubicBezTo>
                  <a:cubicBezTo>
                    <a:pt x="344" y="0"/>
                    <a:pt x="449" y="35"/>
                    <a:pt x="488" y="41"/>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Freeform 18"/>
            <p:cNvSpPr>
              <a:spLocks/>
            </p:cNvSpPr>
            <p:nvPr/>
          </p:nvSpPr>
          <p:spPr bwMode="auto">
            <a:xfrm>
              <a:off x="1435" y="1201"/>
              <a:ext cx="2988" cy="556"/>
            </a:xfrm>
            <a:custGeom>
              <a:avLst/>
              <a:gdLst>
                <a:gd name="T0" fmla="*/ 0 w 2988"/>
                <a:gd name="T1" fmla="*/ 547 h 556"/>
                <a:gd name="T2" fmla="*/ 654 w 2988"/>
                <a:gd name="T3" fmla="*/ 234 h 556"/>
                <a:gd name="T4" fmla="*/ 1377 w 2988"/>
                <a:gd name="T5" fmla="*/ 0 h 556"/>
                <a:gd name="T6" fmla="*/ 2333 w 2988"/>
                <a:gd name="T7" fmla="*/ 234 h 556"/>
                <a:gd name="T8" fmla="*/ 2988 w 2988"/>
                <a:gd name="T9" fmla="*/ 556 h 556"/>
              </a:gdLst>
              <a:ahLst/>
              <a:cxnLst>
                <a:cxn ang="0">
                  <a:pos x="T0" y="T1"/>
                </a:cxn>
                <a:cxn ang="0">
                  <a:pos x="T2" y="T3"/>
                </a:cxn>
                <a:cxn ang="0">
                  <a:pos x="T4" y="T5"/>
                </a:cxn>
                <a:cxn ang="0">
                  <a:pos x="T6" y="T7"/>
                </a:cxn>
                <a:cxn ang="0">
                  <a:pos x="T8" y="T9"/>
                </a:cxn>
              </a:cxnLst>
              <a:rect l="0" t="0" r="r" b="b"/>
              <a:pathLst>
                <a:path w="2988" h="556">
                  <a:moveTo>
                    <a:pt x="0" y="547"/>
                  </a:moveTo>
                  <a:cubicBezTo>
                    <a:pt x="212" y="436"/>
                    <a:pt x="424" y="325"/>
                    <a:pt x="654" y="234"/>
                  </a:cubicBezTo>
                  <a:cubicBezTo>
                    <a:pt x="884" y="143"/>
                    <a:pt x="1097" y="0"/>
                    <a:pt x="1377" y="0"/>
                  </a:cubicBezTo>
                  <a:cubicBezTo>
                    <a:pt x="1657" y="0"/>
                    <a:pt x="2065" y="141"/>
                    <a:pt x="2333" y="234"/>
                  </a:cubicBezTo>
                  <a:cubicBezTo>
                    <a:pt x="2601" y="327"/>
                    <a:pt x="2794" y="441"/>
                    <a:pt x="2988" y="556"/>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Freeform 19"/>
            <p:cNvSpPr>
              <a:spLocks/>
            </p:cNvSpPr>
            <p:nvPr/>
          </p:nvSpPr>
          <p:spPr bwMode="auto">
            <a:xfrm>
              <a:off x="1513" y="1486"/>
              <a:ext cx="2831" cy="633"/>
            </a:xfrm>
            <a:custGeom>
              <a:avLst/>
              <a:gdLst>
                <a:gd name="T0" fmla="*/ 0 w 2831"/>
                <a:gd name="T1" fmla="*/ 633 h 633"/>
                <a:gd name="T2" fmla="*/ 918 w 2831"/>
                <a:gd name="T3" fmla="*/ 125 h 633"/>
                <a:gd name="T4" fmla="*/ 1416 w 2831"/>
                <a:gd name="T5" fmla="*/ 8 h 633"/>
                <a:gd name="T6" fmla="*/ 2158 w 2831"/>
                <a:gd name="T7" fmla="*/ 174 h 633"/>
                <a:gd name="T8" fmla="*/ 2636 w 2831"/>
                <a:gd name="T9" fmla="*/ 447 h 633"/>
                <a:gd name="T10" fmla="*/ 2831 w 2831"/>
                <a:gd name="T11" fmla="*/ 633 h 633"/>
              </a:gdLst>
              <a:ahLst/>
              <a:cxnLst>
                <a:cxn ang="0">
                  <a:pos x="T0" y="T1"/>
                </a:cxn>
                <a:cxn ang="0">
                  <a:pos x="T2" y="T3"/>
                </a:cxn>
                <a:cxn ang="0">
                  <a:pos x="T4" y="T5"/>
                </a:cxn>
                <a:cxn ang="0">
                  <a:pos x="T6" y="T7"/>
                </a:cxn>
                <a:cxn ang="0">
                  <a:pos x="T8" y="T9"/>
                </a:cxn>
                <a:cxn ang="0">
                  <a:pos x="T10" y="T11"/>
                </a:cxn>
              </a:cxnLst>
              <a:rect l="0" t="0" r="r" b="b"/>
              <a:pathLst>
                <a:path w="2831" h="633">
                  <a:moveTo>
                    <a:pt x="0" y="633"/>
                  </a:moveTo>
                  <a:cubicBezTo>
                    <a:pt x="341" y="431"/>
                    <a:pt x="682" y="229"/>
                    <a:pt x="918" y="125"/>
                  </a:cubicBezTo>
                  <a:cubicBezTo>
                    <a:pt x="1154" y="21"/>
                    <a:pt x="1209" y="0"/>
                    <a:pt x="1416" y="8"/>
                  </a:cubicBezTo>
                  <a:cubicBezTo>
                    <a:pt x="1623" y="16"/>
                    <a:pt x="1955" y="101"/>
                    <a:pt x="2158" y="174"/>
                  </a:cubicBezTo>
                  <a:cubicBezTo>
                    <a:pt x="2361" y="247"/>
                    <a:pt x="2524" y="371"/>
                    <a:pt x="2636" y="447"/>
                  </a:cubicBezTo>
                  <a:cubicBezTo>
                    <a:pt x="2748" y="523"/>
                    <a:pt x="2789" y="578"/>
                    <a:pt x="2831" y="633"/>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Freeform 20"/>
            <p:cNvSpPr>
              <a:spLocks/>
            </p:cNvSpPr>
            <p:nvPr/>
          </p:nvSpPr>
          <p:spPr bwMode="auto">
            <a:xfrm>
              <a:off x="1591" y="1982"/>
              <a:ext cx="703" cy="429"/>
            </a:xfrm>
            <a:custGeom>
              <a:avLst/>
              <a:gdLst>
                <a:gd name="T0" fmla="*/ 0 w 703"/>
                <a:gd name="T1" fmla="*/ 429 h 429"/>
                <a:gd name="T2" fmla="*/ 488 w 703"/>
                <a:gd name="T3" fmla="*/ 117 h 429"/>
                <a:gd name="T4" fmla="*/ 703 w 703"/>
                <a:gd name="T5" fmla="*/ 0 h 429"/>
              </a:gdLst>
              <a:ahLst/>
              <a:cxnLst>
                <a:cxn ang="0">
                  <a:pos x="T0" y="T1"/>
                </a:cxn>
                <a:cxn ang="0">
                  <a:pos x="T2" y="T3"/>
                </a:cxn>
                <a:cxn ang="0">
                  <a:pos x="T4" y="T5"/>
                </a:cxn>
              </a:cxnLst>
              <a:rect l="0" t="0" r="r" b="b"/>
              <a:pathLst>
                <a:path w="703" h="429">
                  <a:moveTo>
                    <a:pt x="0" y="429"/>
                  </a:moveTo>
                  <a:cubicBezTo>
                    <a:pt x="185" y="308"/>
                    <a:pt x="371" y="188"/>
                    <a:pt x="488" y="117"/>
                  </a:cubicBezTo>
                  <a:cubicBezTo>
                    <a:pt x="605" y="46"/>
                    <a:pt x="654" y="23"/>
                    <a:pt x="703" y="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Freeform 21"/>
            <p:cNvSpPr>
              <a:spLocks/>
            </p:cNvSpPr>
            <p:nvPr/>
          </p:nvSpPr>
          <p:spPr bwMode="auto">
            <a:xfrm>
              <a:off x="3641" y="2022"/>
              <a:ext cx="635" cy="429"/>
            </a:xfrm>
            <a:custGeom>
              <a:avLst/>
              <a:gdLst>
                <a:gd name="T0" fmla="*/ 0 w 645"/>
                <a:gd name="T1" fmla="*/ 0 h 410"/>
                <a:gd name="T2" fmla="*/ 323 w 645"/>
                <a:gd name="T3" fmla="*/ 108 h 410"/>
                <a:gd name="T4" fmla="*/ 645 w 645"/>
                <a:gd name="T5" fmla="*/ 410 h 410"/>
              </a:gdLst>
              <a:ahLst/>
              <a:cxnLst>
                <a:cxn ang="0">
                  <a:pos x="T0" y="T1"/>
                </a:cxn>
                <a:cxn ang="0">
                  <a:pos x="T2" y="T3"/>
                </a:cxn>
                <a:cxn ang="0">
                  <a:pos x="T4" y="T5"/>
                </a:cxn>
              </a:cxnLst>
              <a:rect l="0" t="0" r="r" b="b"/>
              <a:pathLst>
                <a:path w="645" h="410">
                  <a:moveTo>
                    <a:pt x="0" y="0"/>
                  </a:moveTo>
                  <a:cubicBezTo>
                    <a:pt x="108" y="20"/>
                    <a:pt x="216" y="40"/>
                    <a:pt x="323" y="108"/>
                  </a:cubicBezTo>
                  <a:cubicBezTo>
                    <a:pt x="430" y="176"/>
                    <a:pt x="537" y="293"/>
                    <a:pt x="645" y="41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Freeform 22"/>
            <p:cNvSpPr>
              <a:spLocks/>
            </p:cNvSpPr>
            <p:nvPr/>
          </p:nvSpPr>
          <p:spPr bwMode="auto">
            <a:xfrm>
              <a:off x="1699" y="2548"/>
              <a:ext cx="351" cy="186"/>
            </a:xfrm>
            <a:custGeom>
              <a:avLst/>
              <a:gdLst>
                <a:gd name="T0" fmla="*/ 0 w 351"/>
                <a:gd name="T1" fmla="*/ 186 h 186"/>
                <a:gd name="T2" fmla="*/ 136 w 351"/>
                <a:gd name="T3" fmla="*/ 78 h 186"/>
                <a:gd name="T4" fmla="*/ 351 w 351"/>
                <a:gd name="T5" fmla="*/ 0 h 186"/>
              </a:gdLst>
              <a:ahLst/>
              <a:cxnLst>
                <a:cxn ang="0">
                  <a:pos x="T0" y="T1"/>
                </a:cxn>
                <a:cxn ang="0">
                  <a:pos x="T2" y="T3"/>
                </a:cxn>
                <a:cxn ang="0">
                  <a:pos x="T4" y="T5"/>
                </a:cxn>
              </a:cxnLst>
              <a:rect l="0" t="0" r="r" b="b"/>
              <a:pathLst>
                <a:path w="351" h="186">
                  <a:moveTo>
                    <a:pt x="0" y="186"/>
                  </a:moveTo>
                  <a:cubicBezTo>
                    <a:pt x="39" y="147"/>
                    <a:pt x="78" y="109"/>
                    <a:pt x="136" y="78"/>
                  </a:cubicBezTo>
                  <a:cubicBezTo>
                    <a:pt x="194" y="47"/>
                    <a:pt x="272" y="23"/>
                    <a:pt x="351" y="0"/>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Freeform 23"/>
            <p:cNvSpPr>
              <a:spLocks/>
            </p:cNvSpPr>
            <p:nvPr/>
          </p:nvSpPr>
          <p:spPr bwMode="auto">
            <a:xfrm>
              <a:off x="3866" y="2646"/>
              <a:ext cx="332" cy="156"/>
            </a:xfrm>
            <a:custGeom>
              <a:avLst/>
              <a:gdLst>
                <a:gd name="T0" fmla="*/ 0 w 332"/>
                <a:gd name="T1" fmla="*/ 0 h 156"/>
                <a:gd name="T2" fmla="*/ 186 w 332"/>
                <a:gd name="T3" fmla="*/ 49 h 156"/>
                <a:gd name="T4" fmla="*/ 332 w 332"/>
                <a:gd name="T5" fmla="*/ 156 h 156"/>
              </a:gdLst>
              <a:ahLst/>
              <a:cxnLst>
                <a:cxn ang="0">
                  <a:pos x="T0" y="T1"/>
                </a:cxn>
                <a:cxn ang="0">
                  <a:pos x="T2" y="T3"/>
                </a:cxn>
                <a:cxn ang="0">
                  <a:pos x="T4" y="T5"/>
                </a:cxn>
              </a:cxnLst>
              <a:rect l="0" t="0" r="r" b="b"/>
              <a:pathLst>
                <a:path w="332" h="156">
                  <a:moveTo>
                    <a:pt x="0" y="0"/>
                  </a:moveTo>
                  <a:cubicBezTo>
                    <a:pt x="65" y="11"/>
                    <a:pt x="131" y="23"/>
                    <a:pt x="186" y="49"/>
                  </a:cubicBezTo>
                  <a:cubicBezTo>
                    <a:pt x="241" y="75"/>
                    <a:pt x="286" y="115"/>
                    <a:pt x="332" y="156"/>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4"/>
            <p:cNvSpPr>
              <a:spLocks noChangeShapeType="1"/>
            </p:cNvSpPr>
            <p:nvPr/>
          </p:nvSpPr>
          <p:spPr bwMode="auto">
            <a:xfrm>
              <a:off x="1162" y="1328"/>
              <a:ext cx="235" cy="11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5"/>
            <p:cNvSpPr>
              <a:spLocks noChangeShapeType="1"/>
            </p:cNvSpPr>
            <p:nvPr/>
          </p:nvSpPr>
          <p:spPr bwMode="auto">
            <a:xfrm flipV="1">
              <a:off x="4462" y="1279"/>
              <a:ext cx="126" cy="1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6"/>
            <p:cNvSpPr>
              <a:spLocks noChangeShapeType="1"/>
            </p:cNvSpPr>
            <p:nvPr/>
          </p:nvSpPr>
          <p:spPr bwMode="auto">
            <a:xfrm flipH="1">
              <a:off x="518" y="3302"/>
              <a:ext cx="624" cy="42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7"/>
            <p:cNvSpPr>
              <a:spLocks noChangeShapeType="1"/>
            </p:cNvSpPr>
            <p:nvPr/>
          </p:nvSpPr>
          <p:spPr bwMode="auto">
            <a:xfrm>
              <a:off x="4570" y="3235"/>
              <a:ext cx="768" cy="40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8"/>
            <p:cNvSpPr>
              <a:spLocks noChangeShapeType="1"/>
            </p:cNvSpPr>
            <p:nvPr/>
          </p:nvSpPr>
          <p:spPr bwMode="auto">
            <a:xfrm flipV="1">
              <a:off x="2755" y="192"/>
              <a:ext cx="0" cy="509"/>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Text Box 29"/>
            <p:cNvSpPr txBox="1">
              <a:spLocks noChangeArrowheads="1"/>
            </p:cNvSpPr>
            <p:nvPr/>
          </p:nvSpPr>
          <p:spPr bwMode="auto">
            <a:xfrm>
              <a:off x="588" y="3600"/>
              <a:ext cx="4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i="1">
                  <a:solidFill>
                    <a:srgbClr val="800000"/>
                  </a:solidFill>
                  <a:latin typeface="Arial" pitchFamily="34" charset="0"/>
                </a:rPr>
                <a:t>R</a:t>
              </a:r>
              <a:r>
                <a:rPr lang="en-US" altLang="zh-CN" sz="1800" b="1" i="1" baseline="-25000">
                  <a:solidFill>
                    <a:srgbClr val="800000"/>
                  </a:solidFill>
                  <a:latin typeface="Arial" pitchFamily="34" charset="0"/>
                </a:rPr>
                <a:t>ab</a:t>
              </a:r>
              <a:endParaRPr lang="en-US" altLang="zh-CN" sz="1800" b="1" i="1">
                <a:solidFill>
                  <a:srgbClr val="800000"/>
                </a:solidFill>
                <a:latin typeface="Arial" pitchFamily="34" charset="0"/>
              </a:endParaRPr>
            </a:p>
          </p:txBody>
        </p:sp>
        <p:sp>
          <p:nvSpPr>
            <p:cNvPr id="36" name="Text Box 30"/>
            <p:cNvSpPr txBox="1">
              <a:spLocks noChangeArrowheads="1"/>
            </p:cNvSpPr>
            <p:nvPr/>
          </p:nvSpPr>
          <p:spPr bwMode="auto">
            <a:xfrm>
              <a:off x="4815" y="3511"/>
              <a:ext cx="4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i="1">
                  <a:solidFill>
                    <a:srgbClr val="800000"/>
                  </a:solidFill>
                  <a:latin typeface="Arial" pitchFamily="34" charset="0"/>
                </a:rPr>
                <a:t>R</a:t>
              </a:r>
              <a:r>
                <a:rPr lang="en-US" altLang="zh-CN" sz="1800" b="1" i="1" baseline="-25000">
                  <a:solidFill>
                    <a:srgbClr val="800000"/>
                  </a:solidFill>
                  <a:latin typeface="Arial" pitchFamily="34" charset="0"/>
                </a:rPr>
                <a:t>bc</a:t>
              </a:r>
              <a:endParaRPr lang="en-US" altLang="zh-CN" sz="1800" b="1" i="1">
                <a:solidFill>
                  <a:srgbClr val="800000"/>
                </a:solidFill>
                <a:latin typeface="Arial" pitchFamily="34" charset="0"/>
              </a:endParaRPr>
            </a:p>
          </p:txBody>
        </p:sp>
        <p:sp>
          <p:nvSpPr>
            <p:cNvPr id="37" name="Text Box 31"/>
            <p:cNvSpPr txBox="1">
              <a:spLocks noChangeArrowheads="1"/>
            </p:cNvSpPr>
            <p:nvPr/>
          </p:nvSpPr>
          <p:spPr bwMode="auto">
            <a:xfrm>
              <a:off x="2642" y="139"/>
              <a:ext cx="4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i="1">
                  <a:solidFill>
                    <a:srgbClr val="800000"/>
                  </a:solidFill>
                  <a:latin typeface="Arial" pitchFamily="34" charset="0"/>
                </a:rPr>
                <a:t>V</a:t>
              </a:r>
            </a:p>
          </p:txBody>
        </p:sp>
        <p:sp>
          <p:nvSpPr>
            <p:cNvPr id="38" name="Freeform 32"/>
            <p:cNvSpPr>
              <a:spLocks/>
            </p:cNvSpPr>
            <p:nvPr/>
          </p:nvSpPr>
          <p:spPr bwMode="auto">
            <a:xfrm rot="-141527">
              <a:off x="1850" y="2547"/>
              <a:ext cx="2198" cy="568"/>
            </a:xfrm>
            <a:custGeom>
              <a:avLst/>
              <a:gdLst>
                <a:gd name="T0" fmla="*/ 0 w 2256"/>
                <a:gd name="T1" fmla="*/ 218 h 352"/>
                <a:gd name="T2" fmla="*/ 701 w 2256"/>
                <a:gd name="T3" fmla="*/ 35 h 352"/>
                <a:gd name="T4" fmla="*/ 1162 w 2256"/>
                <a:gd name="T5" fmla="*/ 7 h 352"/>
                <a:gd name="T6" fmla="*/ 1622 w 2256"/>
                <a:gd name="T7" fmla="*/ 55 h 352"/>
                <a:gd name="T8" fmla="*/ 1978 w 2256"/>
                <a:gd name="T9" fmla="*/ 179 h 352"/>
                <a:gd name="T10" fmla="*/ 2256 w 2256"/>
                <a:gd name="T11" fmla="*/ 352 h 352"/>
              </a:gdLst>
              <a:ahLst/>
              <a:cxnLst>
                <a:cxn ang="0">
                  <a:pos x="T0" y="T1"/>
                </a:cxn>
                <a:cxn ang="0">
                  <a:pos x="T2" y="T3"/>
                </a:cxn>
                <a:cxn ang="0">
                  <a:pos x="T4" y="T5"/>
                </a:cxn>
                <a:cxn ang="0">
                  <a:pos x="T6" y="T7"/>
                </a:cxn>
                <a:cxn ang="0">
                  <a:pos x="T8" y="T9"/>
                </a:cxn>
                <a:cxn ang="0">
                  <a:pos x="T10" y="T11"/>
                </a:cxn>
              </a:cxnLst>
              <a:rect l="0" t="0" r="r" b="b"/>
              <a:pathLst>
                <a:path w="2256" h="352">
                  <a:moveTo>
                    <a:pt x="0" y="218"/>
                  </a:moveTo>
                  <a:cubicBezTo>
                    <a:pt x="253" y="144"/>
                    <a:pt x="507" y="70"/>
                    <a:pt x="701" y="35"/>
                  </a:cubicBezTo>
                  <a:cubicBezTo>
                    <a:pt x="895" y="0"/>
                    <a:pt x="1009" y="4"/>
                    <a:pt x="1162" y="7"/>
                  </a:cubicBezTo>
                  <a:cubicBezTo>
                    <a:pt x="1315" y="10"/>
                    <a:pt x="1486" y="26"/>
                    <a:pt x="1622" y="55"/>
                  </a:cubicBezTo>
                  <a:cubicBezTo>
                    <a:pt x="1758" y="84"/>
                    <a:pt x="1872" y="130"/>
                    <a:pt x="1978" y="179"/>
                  </a:cubicBezTo>
                  <a:cubicBezTo>
                    <a:pt x="2084" y="228"/>
                    <a:pt x="2170" y="290"/>
                    <a:pt x="2256" y="352"/>
                  </a:cubicBezTo>
                </a:path>
              </a:pathLst>
            </a:custGeom>
            <a:noFill/>
            <a:ln w="28575" cap="flat" cmpd="sng">
              <a:solidFill>
                <a:srgbClr val="000066"/>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33"/>
            <p:cNvSpPr>
              <a:spLocks noChangeArrowheads="1"/>
            </p:cNvSpPr>
            <p:nvPr/>
          </p:nvSpPr>
          <p:spPr bwMode="auto">
            <a:xfrm>
              <a:off x="1804" y="2919"/>
              <a:ext cx="76" cy="76"/>
            </a:xfrm>
            <a:prstGeom prst="ellipse">
              <a:avLst/>
            </a:prstGeom>
            <a:solidFill>
              <a:srgbClr val="66FF33"/>
            </a:solidFill>
            <a:ln w="28575" algn="ctr">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34"/>
            <p:cNvSpPr>
              <a:spLocks noChangeArrowheads="1"/>
            </p:cNvSpPr>
            <p:nvPr/>
          </p:nvSpPr>
          <p:spPr bwMode="auto">
            <a:xfrm>
              <a:off x="2727" y="2532"/>
              <a:ext cx="76" cy="76"/>
            </a:xfrm>
            <a:prstGeom prst="ellipse">
              <a:avLst/>
            </a:prstGeom>
            <a:solidFill>
              <a:srgbClr val="66FF33"/>
            </a:solidFill>
            <a:ln w="28575" algn="ctr">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Oval 35"/>
            <p:cNvSpPr>
              <a:spLocks noChangeArrowheads="1"/>
            </p:cNvSpPr>
            <p:nvPr/>
          </p:nvSpPr>
          <p:spPr bwMode="auto">
            <a:xfrm>
              <a:off x="2952" y="2504"/>
              <a:ext cx="76" cy="76"/>
            </a:xfrm>
            <a:prstGeom prst="ellipse">
              <a:avLst/>
            </a:prstGeom>
            <a:solidFill>
              <a:srgbClr val="66FF33"/>
            </a:solidFill>
            <a:ln w="28575" algn="ctr">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Oval 36"/>
            <p:cNvSpPr>
              <a:spLocks noChangeArrowheads="1"/>
            </p:cNvSpPr>
            <p:nvPr/>
          </p:nvSpPr>
          <p:spPr bwMode="auto">
            <a:xfrm>
              <a:off x="3155" y="2527"/>
              <a:ext cx="76" cy="76"/>
            </a:xfrm>
            <a:prstGeom prst="ellipse">
              <a:avLst/>
            </a:prstGeom>
            <a:solidFill>
              <a:srgbClr val="66FF33"/>
            </a:solidFill>
            <a:ln w="28575" algn="ctr">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Oval 37"/>
            <p:cNvSpPr>
              <a:spLocks noChangeArrowheads="1"/>
            </p:cNvSpPr>
            <p:nvPr/>
          </p:nvSpPr>
          <p:spPr bwMode="auto">
            <a:xfrm>
              <a:off x="4015" y="3047"/>
              <a:ext cx="76" cy="76"/>
            </a:xfrm>
            <a:prstGeom prst="ellipse">
              <a:avLst/>
            </a:prstGeom>
            <a:solidFill>
              <a:srgbClr val="66FF33"/>
            </a:solidFill>
            <a:ln w="28575" algn="ctr">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Oval 38"/>
            <p:cNvSpPr>
              <a:spLocks noChangeArrowheads="1"/>
            </p:cNvSpPr>
            <p:nvPr/>
          </p:nvSpPr>
          <p:spPr bwMode="auto">
            <a:xfrm>
              <a:off x="2958" y="1770"/>
              <a:ext cx="76" cy="76"/>
            </a:xfrm>
            <a:prstGeom prst="ellipse">
              <a:avLst/>
            </a:prstGeom>
            <a:solidFill>
              <a:srgbClr val="66FF33"/>
            </a:solidFill>
            <a:ln w="28575" algn="ctr">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39"/>
            <p:cNvSpPr txBox="1">
              <a:spLocks noChangeArrowheads="1"/>
            </p:cNvSpPr>
            <p:nvPr/>
          </p:nvSpPr>
          <p:spPr bwMode="auto">
            <a:xfrm>
              <a:off x="1830" y="2916"/>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chemeClr val="tx1"/>
                  </a:solidFill>
                  <a:latin typeface="Arial" pitchFamily="34" charset="0"/>
                </a:rPr>
                <a:t>R</a:t>
              </a:r>
            </a:p>
          </p:txBody>
        </p:sp>
        <p:sp>
          <p:nvSpPr>
            <p:cNvPr id="46" name="Text Box 40"/>
            <p:cNvSpPr txBox="1">
              <a:spLocks noChangeArrowheads="1"/>
            </p:cNvSpPr>
            <p:nvPr/>
          </p:nvSpPr>
          <p:spPr bwMode="auto">
            <a:xfrm>
              <a:off x="3793" y="306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chemeClr val="tx1"/>
                  </a:solidFill>
                  <a:latin typeface="Arial" pitchFamily="34" charset="0"/>
                </a:rPr>
                <a:t>P</a:t>
              </a:r>
            </a:p>
          </p:txBody>
        </p:sp>
        <p:sp>
          <p:nvSpPr>
            <p:cNvPr id="47" name="Text Box 41"/>
            <p:cNvSpPr txBox="1">
              <a:spLocks noChangeArrowheads="1"/>
            </p:cNvSpPr>
            <p:nvPr/>
          </p:nvSpPr>
          <p:spPr bwMode="auto">
            <a:xfrm>
              <a:off x="2563" y="2529"/>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chemeClr val="tx1"/>
                  </a:solidFill>
                  <a:latin typeface="Arial" pitchFamily="34" charset="0"/>
                </a:rPr>
                <a:t>q</a:t>
              </a:r>
            </a:p>
          </p:txBody>
        </p:sp>
        <p:sp>
          <p:nvSpPr>
            <p:cNvPr id="48" name="Text Box 42"/>
            <p:cNvSpPr txBox="1">
              <a:spLocks noChangeArrowheads="1"/>
            </p:cNvSpPr>
            <p:nvPr/>
          </p:nvSpPr>
          <p:spPr bwMode="auto">
            <a:xfrm>
              <a:off x="2916" y="229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chemeClr val="tx1"/>
                  </a:solidFill>
                  <a:latin typeface="Arial" pitchFamily="34" charset="0"/>
                </a:rPr>
                <a:t>s</a:t>
              </a:r>
            </a:p>
          </p:txBody>
        </p:sp>
        <p:sp>
          <p:nvSpPr>
            <p:cNvPr id="49" name="Text Box 43"/>
            <p:cNvSpPr txBox="1">
              <a:spLocks noChangeArrowheads="1"/>
            </p:cNvSpPr>
            <p:nvPr/>
          </p:nvSpPr>
          <p:spPr bwMode="auto">
            <a:xfrm>
              <a:off x="3106" y="253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chemeClr val="tx1"/>
                  </a:solidFill>
                  <a:latin typeface="Arial" pitchFamily="34" charset="0"/>
                </a:rPr>
                <a:t>t</a:t>
              </a:r>
            </a:p>
          </p:txBody>
        </p:sp>
        <p:sp>
          <p:nvSpPr>
            <p:cNvPr id="50" name="Text Box 44"/>
            <p:cNvSpPr txBox="1">
              <a:spLocks noChangeArrowheads="1"/>
            </p:cNvSpPr>
            <p:nvPr/>
          </p:nvSpPr>
          <p:spPr bwMode="auto">
            <a:xfrm>
              <a:off x="2856" y="1542"/>
              <a:ext cx="2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chemeClr val="tx1"/>
                  </a:solidFill>
                  <a:latin typeface="Arial" pitchFamily="34" charset="0"/>
                </a:rPr>
                <a:t>D</a:t>
              </a:r>
            </a:p>
          </p:txBody>
        </p:sp>
      </p:grpSp>
    </p:spTree>
    <p:extLst>
      <p:ext uri="{BB962C8B-B14F-4D97-AF65-F5344CB8AC3E}">
        <p14:creationId xmlns:p14="http://schemas.microsoft.com/office/powerpoint/2010/main" val="2426293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7236"/>
                                        </p:tgtEl>
                                        <p:attrNameLst>
                                          <p:attrName>style.visibility</p:attrName>
                                        </p:attrNameLst>
                                      </p:cBhvr>
                                      <p:to>
                                        <p:strVal val="visible"/>
                                      </p:to>
                                    </p:set>
                                    <p:animEffect transition="in" filter="box(in)">
                                      <p:cBhvr>
                                        <p:cTn id="7" dur="500"/>
                                        <p:tgtEl>
                                          <p:spTgt spid="607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7238"/>
                                        </p:tgtEl>
                                        <p:attrNameLst>
                                          <p:attrName>style.visibility</p:attrName>
                                        </p:attrNameLst>
                                      </p:cBhvr>
                                      <p:to>
                                        <p:strVal val="visible"/>
                                      </p:to>
                                    </p:set>
                                    <p:animEffect transition="in" filter="box(in)">
                                      <p:cBhvr>
                                        <p:cTn id="12" dur="500"/>
                                        <p:tgtEl>
                                          <p:spTgt spid="60723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6" grpId="0"/>
      <p:bldP spid="60723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79512" y="332656"/>
            <a:ext cx="4320480" cy="94795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algn="l">
              <a:lnSpc>
                <a:spcPct val="110000"/>
              </a:lnSpc>
            </a:pPr>
            <a:r>
              <a:rPr kumimoji="1" lang="zh-CN" altLang="en-US" sz="2800" b="1" dirty="0" smtClean="0">
                <a:solidFill>
                  <a:srgbClr val="1C1C1C"/>
                </a:solidFill>
                <a:latin typeface="宋体" pitchFamily="2" charset="-122"/>
              </a:rPr>
              <a:t>在</a:t>
            </a:r>
            <a:r>
              <a:rPr kumimoji="1" lang="zh-CN" altLang="en-US" sz="2800" b="1" dirty="0">
                <a:solidFill>
                  <a:srgbClr val="1C1C1C"/>
                </a:solidFill>
                <a:latin typeface="宋体" pitchFamily="2" charset="-122"/>
              </a:rPr>
              <a:t>势能面上，活化络合物所处的位置</a:t>
            </a:r>
            <a:r>
              <a:rPr kumimoji="1" lang="en-US" altLang="zh-CN" sz="2800" b="1" dirty="0">
                <a:solidFill>
                  <a:srgbClr val="FF3300"/>
                </a:solidFill>
                <a:latin typeface="宋体" pitchFamily="2" charset="-122"/>
              </a:rPr>
              <a:t>T</a:t>
            </a:r>
            <a:r>
              <a:rPr kumimoji="1" lang="zh-CN" altLang="en-US" sz="2800" b="1" dirty="0">
                <a:solidFill>
                  <a:srgbClr val="1C1C1C"/>
                </a:solidFill>
                <a:latin typeface="宋体" pitchFamily="2" charset="-122"/>
              </a:rPr>
              <a:t>点称为</a:t>
            </a:r>
            <a:r>
              <a:rPr kumimoji="1" lang="zh-CN" altLang="en-US" sz="2800" b="1" dirty="0">
                <a:solidFill>
                  <a:srgbClr val="FF3300"/>
                </a:solidFill>
                <a:latin typeface="宋体" pitchFamily="2" charset="-122"/>
              </a:rPr>
              <a:t>马鞍点</a:t>
            </a:r>
            <a:r>
              <a:rPr kumimoji="1" lang="zh-CN" altLang="en-US" sz="2800" b="1" dirty="0">
                <a:solidFill>
                  <a:srgbClr val="1C1C1C"/>
                </a:solidFill>
                <a:latin typeface="宋体" pitchFamily="2" charset="-122"/>
              </a:rPr>
              <a:t>。</a:t>
            </a:r>
            <a:endParaRPr kumimoji="1" lang="zh-CN" altLang="en-US" sz="2800" b="1" dirty="0">
              <a:solidFill>
                <a:srgbClr val="1C1C1C"/>
              </a:solidFill>
              <a:latin typeface="楷体_GB2312" pitchFamily="49" charset="-122"/>
              <a:ea typeface="楷体_GB2312" pitchFamily="49" charset="-122"/>
            </a:endParaRPr>
          </a:p>
        </p:txBody>
      </p:sp>
      <p:sp>
        <p:nvSpPr>
          <p:cNvPr id="3" name="Rectangle 4"/>
          <p:cNvSpPr>
            <a:spLocks noChangeArrowheads="1"/>
          </p:cNvSpPr>
          <p:nvPr/>
        </p:nvSpPr>
        <p:spPr bwMode="auto">
          <a:xfrm>
            <a:off x="220938" y="1556792"/>
            <a:ext cx="4405659" cy="236988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algn="l">
              <a:lnSpc>
                <a:spcPct val="110000"/>
              </a:lnSpc>
            </a:pPr>
            <a:r>
              <a:rPr kumimoji="1" lang="zh-CN" altLang="en-US" sz="2800" b="1" dirty="0">
                <a:solidFill>
                  <a:srgbClr val="1C1C1C"/>
                </a:solidFill>
                <a:latin typeface="宋体" pitchFamily="2" charset="-122"/>
              </a:rPr>
              <a:t>该点的势能与反应物和生成物所处的稳定态能量</a:t>
            </a:r>
            <a:r>
              <a:rPr kumimoji="1" lang="en-US" altLang="zh-CN" sz="2800" b="1" dirty="0">
                <a:solidFill>
                  <a:srgbClr val="0000FF"/>
                </a:solidFill>
                <a:latin typeface="宋体" pitchFamily="2" charset="-122"/>
              </a:rPr>
              <a:t>R</a:t>
            </a:r>
            <a:r>
              <a:rPr kumimoji="1" lang="zh-CN" altLang="en-US" sz="2800" b="1" dirty="0">
                <a:solidFill>
                  <a:srgbClr val="1C1C1C"/>
                </a:solidFill>
                <a:latin typeface="宋体" pitchFamily="2" charset="-122"/>
              </a:rPr>
              <a:t>点和</a:t>
            </a:r>
            <a:r>
              <a:rPr kumimoji="1" lang="en-US" altLang="zh-CN" sz="2800" b="1" dirty="0">
                <a:solidFill>
                  <a:srgbClr val="0000FF"/>
                </a:solidFill>
                <a:latin typeface="宋体" pitchFamily="2" charset="-122"/>
              </a:rPr>
              <a:t>P</a:t>
            </a:r>
            <a:r>
              <a:rPr kumimoji="1" lang="zh-CN" altLang="en-US" sz="2800" b="1" dirty="0">
                <a:solidFill>
                  <a:srgbClr val="1C1C1C"/>
                </a:solidFill>
                <a:latin typeface="宋体" pitchFamily="2" charset="-122"/>
              </a:rPr>
              <a:t>点相比是</a:t>
            </a:r>
            <a:r>
              <a:rPr kumimoji="1" lang="zh-CN" altLang="en-US" sz="2800" b="1" dirty="0">
                <a:solidFill>
                  <a:srgbClr val="3333FF"/>
                </a:solidFill>
                <a:latin typeface="宋体" pitchFamily="2" charset="-122"/>
              </a:rPr>
              <a:t>最高点</a:t>
            </a:r>
            <a:r>
              <a:rPr kumimoji="1" lang="zh-CN" altLang="en-US" sz="2800" b="1" dirty="0">
                <a:solidFill>
                  <a:srgbClr val="1C1C1C"/>
                </a:solidFill>
                <a:latin typeface="宋体" pitchFamily="2" charset="-122"/>
              </a:rPr>
              <a:t>，但与坐标原点一侧和</a:t>
            </a:r>
            <a:r>
              <a:rPr kumimoji="1" lang="en-US" altLang="zh-CN" sz="2800" b="1" dirty="0">
                <a:solidFill>
                  <a:srgbClr val="1C1C1C"/>
                </a:solidFill>
                <a:latin typeface="宋体" pitchFamily="2" charset="-122"/>
              </a:rPr>
              <a:t>D</a:t>
            </a:r>
            <a:r>
              <a:rPr kumimoji="1" lang="zh-CN" altLang="en-US" sz="2800" b="1" dirty="0">
                <a:solidFill>
                  <a:srgbClr val="1C1C1C"/>
                </a:solidFill>
                <a:latin typeface="宋体" pitchFamily="2" charset="-122"/>
              </a:rPr>
              <a:t>点的势能相比又是</a:t>
            </a:r>
            <a:r>
              <a:rPr kumimoji="1" lang="zh-CN" altLang="en-US" sz="2800" b="1" dirty="0">
                <a:solidFill>
                  <a:srgbClr val="FF3300"/>
                </a:solidFill>
                <a:latin typeface="宋体" pitchFamily="2" charset="-122"/>
              </a:rPr>
              <a:t>最低点</a:t>
            </a:r>
            <a:r>
              <a:rPr kumimoji="1" lang="zh-CN" altLang="en-US" sz="2800" b="1" dirty="0">
                <a:solidFill>
                  <a:srgbClr val="1C1C1C"/>
                </a:solidFill>
                <a:latin typeface="宋体" pitchFamily="2" charset="-122"/>
              </a:rPr>
              <a:t>。</a:t>
            </a:r>
            <a:endParaRPr kumimoji="1" lang="zh-CN" altLang="en-US" sz="2800" b="1" dirty="0">
              <a:solidFill>
                <a:srgbClr val="1C1C1C"/>
              </a:solidFill>
              <a:latin typeface="楷体_GB2312" pitchFamily="49" charset="-122"/>
              <a:ea typeface="楷体_GB2312" pitchFamily="49" charset="-122"/>
            </a:endParaRPr>
          </a:p>
        </p:txBody>
      </p:sp>
      <p:sp>
        <p:nvSpPr>
          <p:cNvPr id="4" name="Rectangle 5"/>
          <p:cNvSpPr>
            <a:spLocks noChangeArrowheads="1"/>
          </p:cNvSpPr>
          <p:nvPr/>
        </p:nvSpPr>
        <p:spPr bwMode="auto">
          <a:xfrm>
            <a:off x="179512" y="4008546"/>
            <a:ext cx="4320480" cy="172354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spAutoFit/>
          </a:bodyPr>
          <a:lstStyle/>
          <a:p>
            <a:pPr algn="l"/>
            <a:r>
              <a:rPr kumimoji="1" lang="en-US" altLang="zh-CN" sz="2800" b="1" dirty="0">
                <a:solidFill>
                  <a:srgbClr val="1C1C1C"/>
                </a:solidFill>
                <a:latin typeface="楷体_GB2312" pitchFamily="49" charset="-122"/>
                <a:ea typeface="楷体_GB2312" pitchFamily="49" charset="-122"/>
              </a:rPr>
              <a:t>    </a:t>
            </a:r>
            <a:r>
              <a:rPr kumimoji="1" lang="zh-CN" altLang="en-US" sz="2800" b="1" dirty="0">
                <a:solidFill>
                  <a:srgbClr val="1C1C1C"/>
                </a:solidFill>
                <a:latin typeface="宋体" pitchFamily="2" charset="-122"/>
              </a:rPr>
              <a:t>如把势能面比作马鞍的话，则马鞍点处在马鞍的中心</a:t>
            </a:r>
            <a:r>
              <a:rPr kumimoji="1" lang="zh-CN" altLang="en-US" sz="2800" b="1" dirty="0">
                <a:solidFill>
                  <a:srgbClr val="1C1C1C"/>
                </a:solidFill>
                <a:latin typeface="楷体_GB2312" pitchFamily="49" charset="-122"/>
                <a:ea typeface="楷体_GB2312" pitchFamily="49" charset="-122"/>
              </a:rPr>
              <a:t>。</a:t>
            </a:r>
            <a:r>
              <a:rPr kumimoji="1" lang="zh-CN" altLang="en-US" sz="2800" b="1" dirty="0">
                <a:solidFill>
                  <a:srgbClr val="1C1C1C"/>
                </a:solidFill>
                <a:latin typeface="宋体" pitchFamily="2" charset="-122"/>
              </a:rPr>
              <a:t>从反应物到生成物必须越过一个</a:t>
            </a:r>
            <a:r>
              <a:rPr kumimoji="1" lang="zh-CN" altLang="en-US" sz="2800" b="1" dirty="0">
                <a:solidFill>
                  <a:srgbClr val="FF3300"/>
                </a:solidFill>
                <a:latin typeface="宋体" pitchFamily="2" charset="-122"/>
              </a:rPr>
              <a:t>能垒</a:t>
            </a:r>
            <a:r>
              <a:rPr kumimoji="1" lang="zh-CN" altLang="en-US" sz="2800" b="1" dirty="0">
                <a:solidFill>
                  <a:srgbClr val="1C1C1C"/>
                </a:solidFill>
                <a:latin typeface="宋体" pitchFamily="2" charset="-122"/>
              </a:rPr>
              <a:t>。</a:t>
            </a:r>
          </a:p>
        </p:txBody>
      </p:sp>
      <p:pic>
        <p:nvPicPr>
          <p:cNvPr id="5" name="Picture 9" descr="11shinengmian"/>
          <p:cNvPicPr>
            <a:picLocks noChangeAspect="1" noChangeArrowheads="1"/>
          </p:cNvPicPr>
          <p:nvPr/>
        </p:nvPicPr>
        <p:blipFill>
          <a:blip r:embed="rId2">
            <a:extLst>
              <a:ext uri="{28A0092B-C50C-407E-A947-70E740481C1C}">
                <a14:useLocalDpi xmlns:a14="http://schemas.microsoft.com/office/drawing/2010/main" val="0"/>
              </a:ext>
            </a:extLst>
          </a:blip>
          <a:srcRect l="6166" r="4977"/>
          <a:stretch>
            <a:fillRect/>
          </a:stretch>
        </p:blipFill>
        <p:spPr bwMode="auto">
          <a:xfrm>
            <a:off x="4782190" y="188640"/>
            <a:ext cx="3973293" cy="3018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11_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848" y="3284984"/>
            <a:ext cx="3919538" cy="325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97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8" name="Text Box 6"/>
          <p:cNvSpPr txBox="1">
            <a:spLocks noChangeArrowheads="1"/>
          </p:cNvSpPr>
          <p:nvPr/>
        </p:nvSpPr>
        <p:spPr bwMode="auto">
          <a:xfrm>
            <a:off x="395536" y="482422"/>
            <a:ext cx="353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dirty="0" smtClean="0">
                <a:latin typeface="Times New Roman" pitchFamily="18" charset="0"/>
                <a:ea typeface="黑体" pitchFamily="49" charset="-122"/>
              </a:rPr>
              <a:t>(3) </a:t>
            </a:r>
            <a:r>
              <a:rPr lang="zh-CN" altLang="en-US" sz="2800" dirty="0">
                <a:latin typeface="Times New Roman" pitchFamily="18" charset="0"/>
                <a:ea typeface="黑体" pitchFamily="49" charset="-122"/>
              </a:rPr>
              <a:t>平面图</a:t>
            </a:r>
            <a:r>
              <a:rPr lang="zh-CN" altLang="en-US" sz="2800" dirty="0">
                <a:latin typeface="Times New Roman" pitchFamily="18" charset="0"/>
                <a:ea typeface="黑体" pitchFamily="49" charset="-122"/>
                <a:sym typeface="Symbol" pitchFamily="18" charset="2"/>
              </a:rPr>
              <a:t>投影图</a:t>
            </a:r>
          </a:p>
        </p:txBody>
      </p:sp>
      <p:graphicFrame>
        <p:nvGraphicFramePr>
          <p:cNvPr id="612359" name="Object 7"/>
          <p:cNvGraphicFramePr>
            <a:graphicFrameLocks noChangeAspect="1"/>
          </p:cNvGraphicFramePr>
          <p:nvPr>
            <p:extLst>
              <p:ext uri="{D42A27DB-BD31-4B8C-83A1-F6EECF244321}">
                <p14:modId xmlns:p14="http://schemas.microsoft.com/office/powerpoint/2010/main" val="1665876550"/>
              </p:ext>
            </p:extLst>
          </p:nvPr>
        </p:nvGraphicFramePr>
        <p:xfrm>
          <a:off x="256989" y="1268760"/>
          <a:ext cx="5159375" cy="4008437"/>
        </p:xfrm>
        <a:graphic>
          <a:graphicData uri="http://schemas.openxmlformats.org/presentationml/2006/ole">
            <mc:AlternateContent xmlns:mc="http://schemas.openxmlformats.org/markup-compatibility/2006">
              <mc:Choice xmlns:v="urn:schemas-microsoft-com:vml" Requires="v">
                <p:oleObj spid="_x0000_s22653" name="Photo Editor 照片" r:id="rId3" imgW="5028571" imgH="3858164" progId="MSPhotoEd.3">
                  <p:embed/>
                </p:oleObj>
              </mc:Choice>
              <mc:Fallback>
                <p:oleObj name="Photo Editor 照片" r:id="rId3" imgW="5028571" imgH="3858164"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8411" r="7999" b="8215"/>
                      <a:stretch>
                        <a:fillRect/>
                      </a:stretch>
                    </p:blipFill>
                    <p:spPr bwMode="auto">
                      <a:xfrm>
                        <a:off x="256989" y="1268760"/>
                        <a:ext cx="5159375" cy="400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2360" name="Text Box 8"/>
          <p:cNvSpPr txBox="1">
            <a:spLocks noChangeArrowheads="1"/>
          </p:cNvSpPr>
          <p:nvPr/>
        </p:nvSpPr>
        <p:spPr bwMode="auto">
          <a:xfrm>
            <a:off x="683568" y="5445224"/>
            <a:ext cx="40324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zh-CN" altLang="en-US" sz="2400" dirty="0">
                <a:solidFill>
                  <a:schemeClr val="tx2"/>
                </a:solidFill>
                <a:latin typeface="Times New Roman" pitchFamily="18" charset="0"/>
                <a:ea typeface="黑体" pitchFamily="49" charset="-122"/>
              </a:rPr>
              <a:t>数字表示势能，数字越大势能越高</a:t>
            </a:r>
          </a:p>
        </p:txBody>
      </p:sp>
      <p:sp>
        <p:nvSpPr>
          <p:cNvPr id="612362" name="Line 10"/>
          <p:cNvSpPr>
            <a:spLocks noChangeShapeType="1"/>
          </p:cNvSpPr>
          <p:nvPr/>
        </p:nvSpPr>
        <p:spPr bwMode="auto">
          <a:xfrm>
            <a:off x="5424488" y="3335338"/>
            <a:ext cx="1409700" cy="852487"/>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2363" name="Line 11"/>
          <p:cNvSpPr>
            <a:spLocks noChangeShapeType="1"/>
          </p:cNvSpPr>
          <p:nvPr/>
        </p:nvSpPr>
        <p:spPr bwMode="auto">
          <a:xfrm>
            <a:off x="5559425" y="4016375"/>
            <a:ext cx="1285875" cy="258763"/>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2364" name="Text Box 12"/>
          <p:cNvSpPr txBox="1">
            <a:spLocks noChangeArrowheads="1"/>
          </p:cNvSpPr>
          <p:nvPr/>
        </p:nvSpPr>
        <p:spPr bwMode="auto">
          <a:xfrm>
            <a:off x="6799263" y="3960813"/>
            <a:ext cx="1514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kumimoji="1" lang="zh-CN" altLang="en-US" sz="2400">
                <a:solidFill>
                  <a:schemeClr val="tx2"/>
                </a:solidFill>
                <a:latin typeface="Times New Roman" pitchFamily="18" charset="0"/>
                <a:ea typeface="黑体" pitchFamily="49" charset="-122"/>
              </a:rPr>
              <a:t>等势能线</a:t>
            </a:r>
          </a:p>
        </p:txBody>
      </p:sp>
      <p:pic>
        <p:nvPicPr>
          <p:cNvPr id="9" name="Picture 9" descr="11shinengmian"/>
          <p:cNvPicPr>
            <a:picLocks noChangeAspect="1" noChangeArrowheads="1"/>
          </p:cNvPicPr>
          <p:nvPr/>
        </p:nvPicPr>
        <p:blipFill>
          <a:blip r:embed="rId5">
            <a:extLst>
              <a:ext uri="{28A0092B-C50C-407E-A947-70E740481C1C}">
                <a14:useLocalDpi xmlns:a14="http://schemas.microsoft.com/office/drawing/2010/main" val="0"/>
              </a:ext>
            </a:extLst>
          </a:blip>
          <a:srcRect l="6166" r="4977"/>
          <a:stretch>
            <a:fillRect/>
          </a:stretch>
        </p:blipFill>
        <p:spPr bwMode="auto">
          <a:xfrm>
            <a:off x="5559425" y="671292"/>
            <a:ext cx="3506857" cy="266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三维势能面"/>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8786" y="4465113"/>
            <a:ext cx="2374952" cy="2390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90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2358"/>
                                        </p:tgtEl>
                                        <p:attrNameLst>
                                          <p:attrName>style.visibility</p:attrName>
                                        </p:attrNameLst>
                                      </p:cBhvr>
                                      <p:to>
                                        <p:strVal val="visible"/>
                                      </p:to>
                                    </p:set>
                                    <p:animEffect transition="in" filter="box(in)">
                                      <p:cBhvr>
                                        <p:cTn id="7" dur="500"/>
                                        <p:tgtEl>
                                          <p:spTgt spid="612358"/>
                                        </p:tgtEl>
                                      </p:cBhvr>
                                    </p:animEffect>
                                  </p:childTnLst>
                                </p:cTn>
                              </p:par>
                              <p:par>
                                <p:cTn id="8" presetID="4" presetClass="entr" presetSubtype="16" fill="hold" nodeType="withEffect">
                                  <p:stCondLst>
                                    <p:cond delay="0"/>
                                  </p:stCondLst>
                                  <p:childTnLst>
                                    <p:set>
                                      <p:cBhvr>
                                        <p:cTn id="9" dur="1" fill="hold">
                                          <p:stCondLst>
                                            <p:cond delay="0"/>
                                          </p:stCondLst>
                                        </p:cTn>
                                        <p:tgtEl>
                                          <p:spTgt spid="612359"/>
                                        </p:tgtEl>
                                        <p:attrNameLst>
                                          <p:attrName>style.visibility</p:attrName>
                                        </p:attrNameLst>
                                      </p:cBhvr>
                                      <p:to>
                                        <p:strVal val="visible"/>
                                      </p:to>
                                    </p:set>
                                    <p:animEffect transition="in" filter="box(in)">
                                      <p:cBhvr>
                                        <p:cTn id="10" dur="500"/>
                                        <p:tgtEl>
                                          <p:spTgt spid="6123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12360"/>
                                        </p:tgtEl>
                                        <p:attrNameLst>
                                          <p:attrName>style.visibility</p:attrName>
                                        </p:attrNameLst>
                                      </p:cBhvr>
                                      <p:to>
                                        <p:strVal val="visible"/>
                                      </p:to>
                                    </p:set>
                                    <p:animEffect transition="in" filter="box(in)">
                                      <p:cBhvr>
                                        <p:cTn id="15" dur="500"/>
                                        <p:tgtEl>
                                          <p:spTgt spid="6123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612362"/>
                                        </p:tgtEl>
                                        <p:attrNameLst>
                                          <p:attrName>style.visibility</p:attrName>
                                        </p:attrNameLst>
                                      </p:cBhvr>
                                      <p:to>
                                        <p:strVal val="visible"/>
                                      </p:to>
                                    </p:set>
                                    <p:animEffect transition="in" filter="box(in)">
                                      <p:cBhvr>
                                        <p:cTn id="20" dur="500"/>
                                        <p:tgtEl>
                                          <p:spTgt spid="612362"/>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612363"/>
                                        </p:tgtEl>
                                        <p:attrNameLst>
                                          <p:attrName>style.visibility</p:attrName>
                                        </p:attrNameLst>
                                      </p:cBhvr>
                                      <p:to>
                                        <p:strVal val="visible"/>
                                      </p:to>
                                    </p:set>
                                    <p:animEffect transition="in" filter="box(in)">
                                      <p:cBhvr>
                                        <p:cTn id="23" dur="500"/>
                                        <p:tgtEl>
                                          <p:spTgt spid="61236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612364"/>
                                        </p:tgtEl>
                                        <p:attrNameLst>
                                          <p:attrName>style.visibility</p:attrName>
                                        </p:attrNameLst>
                                      </p:cBhvr>
                                      <p:to>
                                        <p:strVal val="visible"/>
                                      </p:to>
                                    </p:set>
                                    <p:animEffect transition="in" filter="box(in)">
                                      <p:cBhvr>
                                        <p:cTn id="26" dur="500"/>
                                        <p:tgtEl>
                                          <p:spTgt spid="61236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ox(in)">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8" grpId="0"/>
      <p:bldP spid="612360" grpId="0"/>
      <p:bldP spid="612362" grpId="0" animBg="1"/>
      <p:bldP spid="612363" grpId="0" animBg="1"/>
      <p:bldP spid="61236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ChangeArrowheads="1"/>
          </p:cNvSpPr>
          <p:nvPr/>
        </p:nvSpPr>
        <p:spPr bwMode="auto">
          <a:xfrm>
            <a:off x="433388" y="41275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zh-CN" altLang="en-US" sz="2800" dirty="0">
                <a:solidFill>
                  <a:schemeClr val="tx2"/>
                </a:solidFill>
                <a:latin typeface="Times New Roman" pitchFamily="18" charset="0"/>
                <a:ea typeface="黑体" pitchFamily="49" charset="-122"/>
              </a:rPr>
              <a:t>三、活化络合物　</a:t>
            </a:r>
          </a:p>
        </p:txBody>
      </p:sp>
      <p:grpSp>
        <p:nvGrpSpPr>
          <p:cNvPr id="57347" name="Group 13"/>
          <p:cNvGrpSpPr>
            <a:grpSpLocks/>
          </p:cNvGrpSpPr>
          <p:nvPr/>
        </p:nvGrpSpPr>
        <p:grpSpPr bwMode="auto">
          <a:xfrm>
            <a:off x="1376363" y="1470026"/>
            <a:ext cx="5967412" cy="519112"/>
            <a:chOff x="587" y="957"/>
            <a:chExt cx="3759" cy="327"/>
          </a:xfrm>
        </p:grpSpPr>
        <p:sp>
          <p:nvSpPr>
            <p:cNvPr id="608263" name="Text Box 7"/>
            <p:cNvSpPr txBox="1">
              <a:spLocks noChangeArrowheads="1"/>
            </p:cNvSpPr>
            <p:nvPr/>
          </p:nvSpPr>
          <p:spPr bwMode="auto">
            <a:xfrm>
              <a:off x="587" y="957"/>
              <a:ext cx="3759" cy="327"/>
            </a:xfrm>
            <a:prstGeom prst="rect">
              <a:avLst/>
            </a:prstGeom>
            <a:solidFill>
              <a:schemeClr val="bg2"/>
            </a:solidFill>
            <a:ln w="9525">
              <a:noFill/>
              <a:miter lim="800000"/>
              <a:headEnd/>
              <a:tailEnd/>
            </a:ln>
            <a:effectLst/>
          </p:spPr>
          <p:txBody>
            <a:bodyPr>
              <a:spAutoFit/>
            </a:bodyPr>
            <a:lstStyle/>
            <a:p>
              <a:pPr>
                <a:spcBef>
                  <a:spcPct val="50000"/>
                </a:spcBef>
                <a:defRPr/>
              </a:pPr>
              <a:r>
                <a:rPr lang="en-US" altLang="zh-CN" sz="2800" dirty="0">
                  <a:solidFill>
                    <a:srgbClr val="000000"/>
                  </a:solidFill>
                  <a:ea typeface="黑体" pitchFamily="2" charset="-122"/>
                </a:rPr>
                <a:t>A + B</a:t>
              </a:r>
              <a:r>
                <a:rPr lang="en-US" altLang="zh-CN" sz="2800" dirty="0">
                  <a:solidFill>
                    <a:srgbClr val="000000"/>
                  </a:solidFill>
                  <a:ea typeface="黑体" pitchFamily="2" charset="-122"/>
                  <a:sym typeface="Symbol" pitchFamily="18" charset="2"/>
                </a:rPr>
                <a:t>C   [A BC ]</a:t>
              </a:r>
              <a:r>
                <a:rPr lang="zh-CN" altLang="en-US" sz="2800" dirty="0">
                  <a:solidFill>
                    <a:srgbClr val="000000"/>
                  </a:solidFill>
                  <a:ea typeface="黑体" pitchFamily="2" charset="-122"/>
                  <a:sym typeface="Symbol" pitchFamily="18" charset="2"/>
                </a:rPr>
                <a:t>　  </a:t>
              </a:r>
              <a:r>
                <a:rPr lang="en-US" altLang="zh-CN" sz="2800" dirty="0">
                  <a:solidFill>
                    <a:srgbClr val="000000"/>
                  </a:solidFill>
                  <a:ea typeface="黑体" pitchFamily="2" charset="-122"/>
                  <a:sym typeface="Symbol" pitchFamily="18" charset="2"/>
                </a:rPr>
                <a:t>AB + C</a:t>
              </a:r>
              <a:endParaRPr lang="en-US" altLang="en-US" sz="2800" dirty="0">
                <a:solidFill>
                  <a:srgbClr val="000000"/>
                </a:solidFill>
                <a:ea typeface="黑体" pitchFamily="2" charset="-122"/>
                <a:sym typeface="Symbol" pitchFamily="18" charset="2"/>
              </a:endParaRPr>
            </a:p>
          </p:txBody>
        </p:sp>
        <p:grpSp>
          <p:nvGrpSpPr>
            <p:cNvPr id="57368" name="Group 8"/>
            <p:cNvGrpSpPr>
              <a:grpSpLocks/>
            </p:cNvGrpSpPr>
            <p:nvPr/>
          </p:nvGrpSpPr>
          <p:grpSpPr bwMode="auto">
            <a:xfrm>
              <a:off x="2721" y="998"/>
              <a:ext cx="125" cy="109"/>
              <a:chOff x="71" y="3723"/>
              <a:chExt cx="125" cy="109"/>
            </a:xfrm>
          </p:grpSpPr>
          <p:sp>
            <p:nvSpPr>
              <p:cNvPr id="57369" name="Line 9"/>
              <p:cNvSpPr>
                <a:spLocks noChangeShapeType="1"/>
              </p:cNvSpPr>
              <p:nvPr/>
            </p:nvSpPr>
            <p:spPr bwMode="auto">
              <a:xfrm>
                <a:off x="71" y="3762"/>
                <a:ext cx="125" cy="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0" name="Line 10"/>
              <p:cNvSpPr>
                <a:spLocks noChangeShapeType="1"/>
              </p:cNvSpPr>
              <p:nvPr/>
            </p:nvSpPr>
            <p:spPr bwMode="auto">
              <a:xfrm>
                <a:off x="71" y="3805"/>
                <a:ext cx="125" cy="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1" name="Line 11"/>
              <p:cNvSpPr>
                <a:spLocks noChangeShapeType="1"/>
              </p:cNvSpPr>
              <p:nvPr/>
            </p:nvSpPr>
            <p:spPr bwMode="auto">
              <a:xfrm>
                <a:off x="127" y="3723"/>
                <a:ext cx="31" cy="10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7348" name="Group 40"/>
          <p:cNvGrpSpPr>
            <a:grpSpLocks/>
          </p:cNvGrpSpPr>
          <p:nvPr/>
        </p:nvGrpSpPr>
        <p:grpSpPr bwMode="auto">
          <a:xfrm>
            <a:off x="2123728" y="2204864"/>
            <a:ext cx="5043643" cy="3789536"/>
            <a:chOff x="1524" y="1489"/>
            <a:chExt cx="2743" cy="2199"/>
          </a:xfrm>
        </p:grpSpPr>
        <p:grpSp>
          <p:nvGrpSpPr>
            <p:cNvPr id="57349" name="Group 20"/>
            <p:cNvGrpSpPr>
              <a:grpSpLocks/>
            </p:cNvGrpSpPr>
            <p:nvPr/>
          </p:nvGrpSpPr>
          <p:grpSpPr bwMode="auto">
            <a:xfrm>
              <a:off x="1799" y="1695"/>
              <a:ext cx="2350" cy="1666"/>
              <a:chOff x="1565" y="1448"/>
              <a:chExt cx="2350" cy="1666"/>
            </a:xfrm>
          </p:grpSpPr>
          <p:sp>
            <p:nvSpPr>
              <p:cNvPr id="57365" name="Line 18"/>
              <p:cNvSpPr>
                <a:spLocks noChangeShapeType="1"/>
              </p:cNvSpPr>
              <p:nvPr/>
            </p:nvSpPr>
            <p:spPr bwMode="auto">
              <a:xfrm>
                <a:off x="1565" y="3114"/>
                <a:ext cx="23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6" name="Line 19"/>
              <p:cNvSpPr>
                <a:spLocks noChangeShapeType="1"/>
              </p:cNvSpPr>
              <p:nvPr/>
            </p:nvSpPr>
            <p:spPr bwMode="auto">
              <a:xfrm flipV="1">
                <a:off x="1572" y="1448"/>
                <a:ext cx="0" cy="165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7350" name="Freeform 22"/>
            <p:cNvSpPr>
              <a:spLocks/>
            </p:cNvSpPr>
            <p:nvPr/>
          </p:nvSpPr>
          <p:spPr bwMode="auto">
            <a:xfrm>
              <a:off x="1814" y="1773"/>
              <a:ext cx="2001" cy="1266"/>
            </a:xfrm>
            <a:custGeom>
              <a:avLst/>
              <a:gdLst>
                <a:gd name="T0" fmla="*/ 0 w 2001"/>
                <a:gd name="T1" fmla="*/ 1011 h 1266"/>
                <a:gd name="T2" fmla="*/ 475 w 2001"/>
                <a:gd name="T3" fmla="*/ 886 h 1266"/>
                <a:gd name="T4" fmla="*/ 973 w 2001"/>
                <a:gd name="T5" fmla="*/ 30 h 1266"/>
                <a:gd name="T6" fmla="*/ 1479 w 2001"/>
                <a:gd name="T7" fmla="*/ 1065 h 1266"/>
                <a:gd name="T8" fmla="*/ 2001 w 2001"/>
                <a:gd name="T9" fmla="*/ 1237 h 1266"/>
                <a:gd name="T10" fmla="*/ 0 60000 65536"/>
                <a:gd name="T11" fmla="*/ 0 60000 65536"/>
                <a:gd name="T12" fmla="*/ 0 60000 65536"/>
                <a:gd name="T13" fmla="*/ 0 60000 65536"/>
                <a:gd name="T14" fmla="*/ 0 60000 65536"/>
                <a:gd name="T15" fmla="*/ 0 w 2001"/>
                <a:gd name="T16" fmla="*/ 0 h 1266"/>
                <a:gd name="T17" fmla="*/ 2001 w 2001"/>
                <a:gd name="T18" fmla="*/ 1266 h 1266"/>
              </a:gdLst>
              <a:ahLst/>
              <a:cxnLst>
                <a:cxn ang="T10">
                  <a:pos x="T0" y="T1"/>
                </a:cxn>
                <a:cxn ang="T11">
                  <a:pos x="T2" y="T3"/>
                </a:cxn>
                <a:cxn ang="T12">
                  <a:pos x="T4" y="T5"/>
                </a:cxn>
                <a:cxn ang="T13">
                  <a:pos x="T6" y="T7"/>
                </a:cxn>
                <a:cxn ang="T14">
                  <a:pos x="T8" y="T9"/>
                </a:cxn>
              </a:cxnLst>
              <a:rect l="T15" t="T16" r="T17" b="T18"/>
              <a:pathLst>
                <a:path w="2001" h="1266">
                  <a:moveTo>
                    <a:pt x="0" y="1011"/>
                  </a:moveTo>
                  <a:cubicBezTo>
                    <a:pt x="156" y="1030"/>
                    <a:pt x="313" y="1050"/>
                    <a:pt x="475" y="886"/>
                  </a:cubicBezTo>
                  <a:cubicBezTo>
                    <a:pt x="637" y="722"/>
                    <a:pt x="806" y="0"/>
                    <a:pt x="973" y="30"/>
                  </a:cubicBezTo>
                  <a:cubicBezTo>
                    <a:pt x="1140" y="60"/>
                    <a:pt x="1308" y="864"/>
                    <a:pt x="1479" y="1065"/>
                  </a:cubicBezTo>
                  <a:cubicBezTo>
                    <a:pt x="1650" y="1266"/>
                    <a:pt x="1825" y="1251"/>
                    <a:pt x="2001" y="123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351" name="Text Box 23"/>
            <p:cNvSpPr txBox="1">
              <a:spLocks noChangeArrowheads="1"/>
            </p:cNvSpPr>
            <p:nvPr/>
          </p:nvSpPr>
          <p:spPr bwMode="auto">
            <a:xfrm>
              <a:off x="1829" y="2800"/>
              <a:ext cx="6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000">
                  <a:latin typeface="Times New Roman" pitchFamily="18" charset="0"/>
                  <a:ea typeface="黑体" pitchFamily="49" charset="-122"/>
                </a:rPr>
                <a:t>A + BC</a:t>
              </a:r>
            </a:p>
          </p:txBody>
        </p:sp>
        <p:sp>
          <p:nvSpPr>
            <p:cNvPr id="57352" name="Text Box 24"/>
            <p:cNvSpPr txBox="1">
              <a:spLocks noChangeArrowheads="1"/>
            </p:cNvSpPr>
            <p:nvPr/>
          </p:nvSpPr>
          <p:spPr bwMode="auto">
            <a:xfrm>
              <a:off x="3386" y="3041"/>
              <a:ext cx="6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000">
                  <a:latin typeface="Times New Roman" pitchFamily="18" charset="0"/>
                  <a:ea typeface="黑体" pitchFamily="49" charset="-122"/>
                </a:rPr>
                <a:t>AB + C</a:t>
              </a:r>
            </a:p>
          </p:txBody>
        </p:sp>
        <p:grpSp>
          <p:nvGrpSpPr>
            <p:cNvPr id="57353" name="Group 32"/>
            <p:cNvGrpSpPr>
              <a:grpSpLocks/>
            </p:cNvGrpSpPr>
            <p:nvPr/>
          </p:nvGrpSpPr>
          <p:grpSpPr bwMode="auto">
            <a:xfrm>
              <a:off x="2411" y="1489"/>
              <a:ext cx="1036" cy="250"/>
              <a:chOff x="2355" y="1351"/>
              <a:chExt cx="1036" cy="250"/>
            </a:xfrm>
          </p:grpSpPr>
          <p:sp>
            <p:nvSpPr>
              <p:cNvPr id="57360" name="Rectangle 25"/>
              <p:cNvSpPr>
                <a:spLocks noChangeArrowheads="1"/>
              </p:cNvSpPr>
              <p:nvPr/>
            </p:nvSpPr>
            <p:spPr bwMode="auto">
              <a:xfrm>
                <a:off x="2355" y="1351"/>
                <a:ext cx="9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lang="en-US" altLang="zh-CN" sz="2000">
                    <a:latin typeface="Times New Roman" pitchFamily="18" charset="0"/>
                    <a:ea typeface="黑体" pitchFamily="49" charset="-122"/>
                    <a:sym typeface="Symbol" pitchFamily="18" charset="2"/>
                  </a:rPr>
                  <a:t>[A BC ]</a:t>
                </a:r>
              </a:p>
            </p:txBody>
          </p:sp>
          <p:grpSp>
            <p:nvGrpSpPr>
              <p:cNvPr id="57361" name="Group 28"/>
              <p:cNvGrpSpPr>
                <a:grpSpLocks/>
              </p:cNvGrpSpPr>
              <p:nvPr/>
            </p:nvGrpSpPr>
            <p:grpSpPr bwMode="auto">
              <a:xfrm>
                <a:off x="3262" y="1403"/>
                <a:ext cx="129" cy="109"/>
                <a:chOff x="280" y="3719"/>
                <a:chExt cx="129" cy="109"/>
              </a:xfrm>
            </p:grpSpPr>
            <p:sp>
              <p:nvSpPr>
                <p:cNvPr id="57362" name="Line 29"/>
                <p:cNvSpPr>
                  <a:spLocks noChangeShapeType="1"/>
                </p:cNvSpPr>
                <p:nvPr/>
              </p:nvSpPr>
              <p:spPr bwMode="auto">
                <a:xfrm>
                  <a:off x="280" y="3744"/>
                  <a:ext cx="125" cy="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30"/>
                <p:cNvSpPr>
                  <a:spLocks noChangeShapeType="1"/>
                </p:cNvSpPr>
                <p:nvPr/>
              </p:nvSpPr>
              <p:spPr bwMode="auto">
                <a:xfrm>
                  <a:off x="284" y="3787"/>
                  <a:ext cx="125" cy="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31"/>
                <p:cNvSpPr>
                  <a:spLocks noChangeShapeType="1"/>
                </p:cNvSpPr>
                <p:nvPr/>
              </p:nvSpPr>
              <p:spPr bwMode="auto">
                <a:xfrm>
                  <a:off x="328" y="3719"/>
                  <a:ext cx="31" cy="1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7354" name="Text Box 33"/>
            <p:cNvSpPr txBox="1">
              <a:spLocks noChangeArrowheads="1"/>
            </p:cNvSpPr>
            <p:nvPr/>
          </p:nvSpPr>
          <p:spPr bwMode="auto">
            <a:xfrm>
              <a:off x="3450" y="3438"/>
              <a:ext cx="8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000" dirty="0">
                  <a:latin typeface="Times New Roman" pitchFamily="18" charset="0"/>
                  <a:ea typeface="黑体" pitchFamily="49" charset="-122"/>
                </a:rPr>
                <a:t>反应途径</a:t>
              </a:r>
            </a:p>
          </p:txBody>
        </p:sp>
        <p:sp>
          <p:nvSpPr>
            <p:cNvPr id="57355" name="Text Box 34"/>
            <p:cNvSpPr txBox="1">
              <a:spLocks noChangeArrowheads="1"/>
            </p:cNvSpPr>
            <p:nvPr/>
          </p:nvSpPr>
          <p:spPr bwMode="auto">
            <a:xfrm>
              <a:off x="1524" y="1788"/>
              <a:ext cx="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000">
                  <a:latin typeface="Times New Roman" pitchFamily="18" charset="0"/>
                  <a:ea typeface="黑体" pitchFamily="49" charset="-122"/>
                </a:rPr>
                <a:t>E</a:t>
              </a:r>
            </a:p>
          </p:txBody>
        </p:sp>
        <p:sp>
          <p:nvSpPr>
            <p:cNvPr id="57356" name="Line 36"/>
            <p:cNvSpPr>
              <a:spLocks noChangeShapeType="1"/>
            </p:cNvSpPr>
            <p:nvPr/>
          </p:nvSpPr>
          <p:spPr bwMode="auto">
            <a:xfrm>
              <a:off x="1829" y="2810"/>
              <a:ext cx="1277" cy="0"/>
            </a:xfrm>
            <a:prstGeom prst="line">
              <a:avLst/>
            </a:prstGeom>
            <a:noFill/>
            <a:ln w="381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7" name="Line 37"/>
            <p:cNvSpPr>
              <a:spLocks noChangeShapeType="1"/>
            </p:cNvSpPr>
            <p:nvPr/>
          </p:nvSpPr>
          <p:spPr bwMode="auto">
            <a:xfrm>
              <a:off x="1810" y="1802"/>
              <a:ext cx="1277" cy="0"/>
            </a:xfrm>
            <a:prstGeom prst="line">
              <a:avLst/>
            </a:prstGeom>
            <a:noFill/>
            <a:ln w="381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8" name="Line 38"/>
            <p:cNvSpPr>
              <a:spLocks noChangeShapeType="1"/>
            </p:cNvSpPr>
            <p:nvPr/>
          </p:nvSpPr>
          <p:spPr bwMode="auto">
            <a:xfrm>
              <a:off x="2771" y="1806"/>
              <a:ext cx="0" cy="988"/>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9" name="Text Box 39"/>
            <p:cNvSpPr txBox="1">
              <a:spLocks noChangeArrowheads="1"/>
            </p:cNvSpPr>
            <p:nvPr/>
          </p:nvSpPr>
          <p:spPr bwMode="auto">
            <a:xfrm>
              <a:off x="2499" y="2263"/>
              <a:ext cx="4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000">
                  <a:solidFill>
                    <a:schemeClr val="tx2"/>
                  </a:solidFill>
                  <a:latin typeface="Times New Roman" pitchFamily="18" charset="0"/>
                  <a:ea typeface="黑体" pitchFamily="49" charset="-122"/>
                </a:rPr>
                <a:t>E</a:t>
              </a:r>
              <a:r>
                <a:rPr lang="en-US" altLang="zh-CN" sz="2000" baseline="-25000">
                  <a:solidFill>
                    <a:schemeClr val="tx2"/>
                  </a:solidFill>
                  <a:latin typeface="Times New Roman" pitchFamily="18" charset="0"/>
                  <a:ea typeface="黑体" pitchFamily="49" charset="-122"/>
                </a:rPr>
                <a:t>a</a:t>
              </a:r>
              <a:endParaRPr lang="en-US" altLang="zh-CN" sz="2000">
                <a:solidFill>
                  <a:schemeClr val="tx2"/>
                </a:solidFill>
                <a:latin typeface="Times New Roman" pitchFamily="18" charset="0"/>
                <a:ea typeface="黑体" pitchFamily="49" charset="-122"/>
              </a:endParaRPr>
            </a:p>
          </p:txBody>
        </p:sp>
      </p:grpSp>
      <p:sp>
        <p:nvSpPr>
          <p:cNvPr id="28" name="Text Box 33"/>
          <p:cNvSpPr txBox="1">
            <a:spLocks noChangeArrowheads="1"/>
          </p:cNvSpPr>
          <p:nvPr/>
        </p:nvSpPr>
        <p:spPr bwMode="auto">
          <a:xfrm>
            <a:off x="3916492" y="6161406"/>
            <a:ext cx="23012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000" dirty="0" smtClean="0">
                <a:solidFill>
                  <a:srgbClr val="FF0000"/>
                </a:solidFill>
                <a:latin typeface="Times New Roman" pitchFamily="18" charset="0"/>
                <a:ea typeface="黑体" pitchFamily="49" charset="-122"/>
              </a:rPr>
              <a:t>反应能峰示意图</a:t>
            </a:r>
            <a:endParaRPr lang="zh-CN" altLang="en-US" sz="2000" dirty="0">
              <a:solidFill>
                <a:srgbClr val="FF0000"/>
              </a:solidFill>
              <a:latin typeface="Times New Roman" pitchFamily="18" charset="0"/>
              <a:ea typeface="黑体" pitchFamily="49" charset="-122"/>
            </a:endParaRPr>
          </a:p>
        </p:txBody>
      </p:sp>
    </p:spTree>
    <p:extLst>
      <p:ext uri="{BB962C8B-B14F-4D97-AF65-F5344CB8AC3E}">
        <p14:creationId xmlns:p14="http://schemas.microsoft.com/office/powerpoint/2010/main" val="3806088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558800" y="35242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zh-CN" altLang="en-US" sz="2800" dirty="0">
                <a:solidFill>
                  <a:schemeClr val="tx2"/>
                </a:solidFill>
                <a:latin typeface="Times New Roman" pitchFamily="18" charset="0"/>
                <a:ea typeface="黑体" pitchFamily="49" charset="-122"/>
              </a:rPr>
              <a:t>四、艾林方程及其热力学表示式</a:t>
            </a:r>
          </a:p>
        </p:txBody>
      </p:sp>
      <p:grpSp>
        <p:nvGrpSpPr>
          <p:cNvPr id="58371" name="Group 5"/>
          <p:cNvGrpSpPr>
            <a:grpSpLocks/>
          </p:cNvGrpSpPr>
          <p:nvPr/>
        </p:nvGrpSpPr>
        <p:grpSpPr bwMode="auto">
          <a:xfrm>
            <a:off x="1789113" y="1025528"/>
            <a:ext cx="4487862" cy="811213"/>
            <a:chOff x="1284" y="3503"/>
            <a:chExt cx="2827" cy="511"/>
          </a:xfrm>
        </p:grpSpPr>
        <p:sp>
          <p:nvSpPr>
            <p:cNvPr id="609286" name="Text Box 6"/>
            <p:cNvSpPr txBox="1">
              <a:spLocks noChangeArrowheads="1"/>
            </p:cNvSpPr>
            <p:nvPr/>
          </p:nvSpPr>
          <p:spPr bwMode="auto">
            <a:xfrm>
              <a:off x="1284" y="3573"/>
              <a:ext cx="2827" cy="290"/>
            </a:xfrm>
            <a:prstGeom prst="rect">
              <a:avLst/>
            </a:prstGeom>
            <a:solidFill>
              <a:schemeClr val="bg2"/>
            </a:solidFill>
            <a:ln w="9525">
              <a:noFill/>
              <a:miter lim="800000"/>
              <a:headEnd/>
              <a:tailEnd/>
            </a:ln>
            <a:effectLst/>
          </p:spPr>
          <p:txBody>
            <a:bodyPr>
              <a:spAutoFit/>
            </a:bodyPr>
            <a:lstStyle/>
            <a:p>
              <a:pPr>
                <a:lnSpc>
                  <a:spcPct val="150000"/>
                </a:lnSpc>
                <a:spcBef>
                  <a:spcPct val="50000"/>
                </a:spcBef>
                <a:defRPr/>
              </a:pPr>
              <a:r>
                <a:rPr lang="en-US" altLang="zh-CN" dirty="0">
                  <a:solidFill>
                    <a:srgbClr val="000000"/>
                  </a:solidFill>
                  <a:ea typeface="黑体" pitchFamily="2" charset="-122"/>
                </a:rPr>
                <a:t>A + B		</a:t>
              </a:r>
              <a:r>
                <a:rPr lang="zh-CN" altLang="en-US" dirty="0">
                  <a:solidFill>
                    <a:srgbClr val="000000"/>
                  </a:solidFill>
                  <a:ea typeface="黑体" pitchFamily="2" charset="-122"/>
                </a:rPr>
                <a:t>　</a:t>
              </a:r>
              <a:r>
                <a:rPr lang="zh-CN" altLang="en-US" dirty="0" smtClean="0">
                  <a:solidFill>
                    <a:srgbClr val="000000"/>
                  </a:solidFill>
                  <a:ea typeface="黑体" pitchFamily="2" charset="-122"/>
                </a:rPr>
                <a:t> </a:t>
              </a:r>
              <a:r>
                <a:rPr lang="en-US" altLang="zh-CN" dirty="0" smtClean="0">
                  <a:solidFill>
                    <a:srgbClr val="000000"/>
                  </a:solidFill>
                  <a:ea typeface="黑体" pitchFamily="2" charset="-122"/>
                </a:rPr>
                <a:t>X </a:t>
              </a:r>
              <a:r>
                <a:rPr lang="en-US" altLang="zh-CN" dirty="0">
                  <a:solidFill>
                    <a:srgbClr val="000000"/>
                  </a:solidFill>
                  <a:ea typeface="黑体" pitchFamily="2" charset="-122"/>
                </a:rPr>
                <a:t>	</a:t>
              </a:r>
              <a:r>
                <a:rPr lang="zh-CN" altLang="en-US" dirty="0">
                  <a:solidFill>
                    <a:srgbClr val="000000"/>
                  </a:solidFill>
                  <a:ea typeface="黑体" pitchFamily="2" charset="-122"/>
                </a:rPr>
                <a:t>　　</a:t>
              </a:r>
              <a:r>
                <a:rPr lang="zh-CN" altLang="en-US" dirty="0">
                  <a:solidFill>
                    <a:srgbClr val="000000"/>
                  </a:solidFill>
                  <a:ea typeface="黑体" pitchFamily="2" charset="-122"/>
                  <a:sym typeface="Symbol" pitchFamily="18" charset="2"/>
                </a:rPr>
                <a:t>产物</a:t>
              </a:r>
            </a:p>
          </p:txBody>
        </p:sp>
        <p:grpSp>
          <p:nvGrpSpPr>
            <p:cNvPr id="58383" name="Group 7"/>
            <p:cNvGrpSpPr>
              <a:grpSpLocks/>
            </p:cNvGrpSpPr>
            <p:nvPr/>
          </p:nvGrpSpPr>
          <p:grpSpPr bwMode="auto">
            <a:xfrm>
              <a:off x="2749" y="3651"/>
              <a:ext cx="131" cy="109"/>
              <a:chOff x="149" y="3626"/>
              <a:chExt cx="131" cy="109"/>
            </a:xfrm>
          </p:grpSpPr>
          <p:sp>
            <p:nvSpPr>
              <p:cNvPr id="58394" name="Line 8"/>
              <p:cNvSpPr>
                <a:spLocks noChangeShapeType="1"/>
              </p:cNvSpPr>
              <p:nvPr/>
            </p:nvSpPr>
            <p:spPr bwMode="auto">
              <a:xfrm>
                <a:off x="149" y="3681"/>
                <a:ext cx="125" cy="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5" name="Line 9"/>
              <p:cNvSpPr>
                <a:spLocks noChangeShapeType="1"/>
              </p:cNvSpPr>
              <p:nvPr/>
            </p:nvSpPr>
            <p:spPr bwMode="auto">
              <a:xfrm>
                <a:off x="155" y="3708"/>
                <a:ext cx="125" cy="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6" name="Line 10"/>
              <p:cNvSpPr>
                <a:spLocks noChangeShapeType="1"/>
              </p:cNvSpPr>
              <p:nvPr/>
            </p:nvSpPr>
            <p:spPr bwMode="auto">
              <a:xfrm>
                <a:off x="165" y="3626"/>
                <a:ext cx="31" cy="10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384" name="Group 11"/>
            <p:cNvGrpSpPr>
              <a:grpSpLocks/>
            </p:cNvGrpSpPr>
            <p:nvPr/>
          </p:nvGrpSpPr>
          <p:grpSpPr bwMode="auto">
            <a:xfrm>
              <a:off x="1954" y="3714"/>
              <a:ext cx="690" cy="158"/>
              <a:chOff x="1946" y="3659"/>
              <a:chExt cx="690" cy="158"/>
            </a:xfrm>
          </p:grpSpPr>
          <p:sp>
            <p:nvSpPr>
              <p:cNvPr id="58390" name="Line 12"/>
              <p:cNvSpPr>
                <a:spLocks noChangeShapeType="1"/>
              </p:cNvSpPr>
              <p:nvPr/>
            </p:nvSpPr>
            <p:spPr bwMode="auto">
              <a:xfrm>
                <a:off x="1946" y="3713"/>
                <a:ext cx="6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1" name="Line 13"/>
              <p:cNvSpPr>
                <a:spLocks noChangeShapeType="1"/>
              </p:cNvSpPr>
              <p:nvPr/>
            </p:nvSpPr>
            <p:spPr bwMode="auto">
              <a:xfrm>
                <a:off x="1951" y="3764"/>
                <a:ext cx="6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2" name="Line 14"/>
              <p:cNvSpPr>
                <a:spLocks noChangeShapeType="1"/>
              </p:cNvSpPr>
              <p:nvPr/>
            </p:nvSpPr>
            <p:spPr bwMode="auto">
              <a:xfrm>
                <a:off x="2522" y="3659"/>
                <a:ext cx="102" cy="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3" name="Line 15"/>
              <p:cNvSpPr>
                <a:spLocks noChangeShapeType="1"/>
              </p:cNvSpPr>
              <p:nvPr/>
            </p:nvSpPr>
            <p:spPr bwMode="auto">
              <a:xfrm>
                <a:off x="1950" y="3771"/>
                <a:ext cx="102" cy="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8385" name="Line 16"/>
            <p:cNvSpPr>
              <a:spLocks noChangeShapeType="1"/>
            </p:cNvSpPr>
            <p:nvPr/>
          </p:nvSpPr>
          <p:spPr bwMode="auto">
            <a:xfrm>
              <a:off x="3036" y="3814"/>
              <a:ext cx="46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6" name="Text Box 17"/>
            <p:cNvSpPr txBox="1">
              <a:spLocks noChangeArrowheads="1"/>
            </p:cNvSpPr>
            <p:nvPr/>
          </p:nvSpPr>
          <p:spPr bwMode="auto">
            <a:xfrm>
              <a:off x="2133" y="3503"/>
              <a:ext cx="4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400">
                  <a:solidFill>
                    <a:srgbClr val="000000"/>
                  </a:solidFill>
                  <a:latin typeface="Times New Roman" pitchFamily="18" charset="0"/>
                  <a:ea typeface="黑体" pitchFamily="49" charset="-122"/>
                </a:rPr>
                <a:t>K</a:t>
              </a:r>
              <a:r>
                <a:rPr lang="en-US" altLang="zh-CN" sz="2400" baseline="-25000">
                  <a:solidFill>
                    <a:srgbClr val="000000"/>
                  </a:solidFill>
                  <a:latin typeface="Times New Roman" pitchFamily="18" charset="0"/>
                  <a:ea typeface="黑体" pitchFamily="49" charset="-122"/>
                </a:rPr>
                <a:t>c</a:t>
              </a:r>
              <a:endParaRPr lang="en-US" altLang="zh-CN" sz="2400">
                <a:solidFill>
                  <a:srgbClr val="000000"/>
                </a:solidFill>
                <a:latin typeface="Times New Roman" pitchFamily="18" charset="0"/>
                <a:ea typeface="黑体" pitchFamily="49" charset="-122"/>
              </a:endParaRPr>
            </a:p>
          </p:txBody>
        </p:sp>
        <p:sp>
          <p:nvSpPr>
            <p:cNvPr id="58387" name="Text Box 18"/>
            <p:cNvSpPr txBox="1">
              <a:spLocks noChangeArrowheads="1"/>
            </p:cNvSpPr>
            <p:nvPr/>
          </p:nvSpPr>
          <p:spPr bwMode="auto">
            <a:xfrm>
              <a:off x="1946" y="3783"/>
              <a:ext cx="7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1800">
                  <a:solidFill>
                    <a:srgbClr val="000000"/>
                  </a:solidFill>
                  <a:latin typeface="Times New Roman" pitchFamily="18" charset="0"/>
                  <a:ea typeface="黑体" pitchFamily="49" charset="-122"/>
                </a:rPr>
                <a:t>快速平衡</a:t>
              </a:r>
            </a:p>
          </p:txBody>
        </p:sp>
        <p:sp>
          <p:nvSpPr>
            <p:cNvPr id="58388" name="Text Box 19"/>
            <p:cNvSpPr txBox="1">
              <a:spLocks noChangeArrowheads="1"/>
            </p:cNvSpPr>
            <p:nvPr/>
          </p:nvSpPr>
          <p:spPr bwMode="auto">
            <a:xfrm>
              <a:off x="3100" y="3519"/>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400">
                  <a:solidFill>
                    <a:srgbClr val="000000"/>
                  </a:solidFill>
                  <a:latin typeface="Times New Roman" pitchFamily="18" charset="0"/>
                  <a:ea typeface="黑体" pitchFamily="49" charset="-122"/>
                </a:rPr>
                <a:t>k</a:t>
              </a:r>
              <a:r>
                <a:rPr lang="en-US" altLang="zh-CN" sz="2400" baseline="-25000">
                  <a:solidFill>
                    <a:srgbClr val="000000"/>
                  </a:solidFill>
                  <a:latin typeface="Times New Roman" pitchFamily="18" charset="0"/>
                  <a:ea typeface="黑体" pitchFamily="49" charset="-122"/>
                </a:rPr>
                <a:t>1</a:t>
              </a:r>
              <a:endParaRPr lang="en-US" altLang="zh-CN" sz="2400">
                <a:solidFill>
                  <a:srgbClr val="000000"/>
                </a:solidFill>
                <a:latin typeface="Times New Roman" pitchFamily="18" charset="0"/>
                <a:ea typeface="黑体" pitchFamily="49" charset="-122"/>
              </a:endParaRPr>
            </a:p>
          </p:txBody>
        </p:sp>
        <p:sp>
          <p:nvSpPr>
            <p:cNvPr id="58389" name="Text Box 20"/>
            <p:cNvSpPr txBox="1">
              <a:spLocks noChangeArrowheads="1"/>
            </p:cNvSpPr>
            <p:nvPr/>
          </p:nvSpPr>
          <p:spPr bwMode="auto">
            <a:xfrm>
              <a:off x="3099" y="3774"/>
              <a:ext cx="4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1800" dirty="0">
                  <a:solidFill>
                    <a:srgbClr val="000000"/>
                  </a:solidFill>
                  <a:latin typeface="Times New Roman" pitchFamily="18" charset="0"/>
                  <a:ea typeface="黑体" pitchFamily="49" charset="-122"/>
                </a:rPr>
                <a:t>慢</a:t>
              </a:r>
            </a:p>
          </p:txBody>
        </p:sp>
      </p:grpSp>
      <p:grpSp>
        <p:nvGrpSpPr>
          <p:cNvPr id="5" name="Group 41"/>
          <p:cNvGrpSpPr>
            <a:grpSpLocks/>
          </p:cNvGrpSpPr>
          <p:nvPr/>
        </p:nvGrpSpPr>
        <p:grpSpPr bwMode="auto">
          <a:xfrm>
            <a:off x="1063625" y="2114550"/>
            <a:ext cx="7254875" cy="1001713"/>
            <a:chOff x="670" y="1721"/>
            <a:chExt cx="4570" cy="631"/>
          </a:xfrm>
        </p:grpSpPr>
        <p:graphicFrame>
          <p:nvGraphicFramePr>
            <p:cNvPr id="58377" name="Object 21"/>
            <p:cNvGraphicFramePr>
              <a:graphicFrameLocks noChangeAspect="1"/>
            </p:cNvGraphicFramePr>
            <p:nvPr>
              <p:extLst>
                <p:ext uri="{D42A27DB-BD31-4B8C-83A1-F6EECF244321}">
                  <p14:modId xmlns:p14="http://schemas.microsoft.com/office/powerpoint/2010/main" val="2124368617"/>
                </p:ext>
              </p:extLst>
            </p:nvPr>
          </p:nvGraphicFramePr>
          <p:xfrm>
            <a:off x="670" y="1721"/>
            <a:ext cx="4570" cy="631"/>
          </p:xfrm>
          <a:graphic>
            <a:graphicData uri="http://schemas.openxmlformats.org/presentationml/2006/ole">
              <mc:AlternateContent xmlns:mc="http://schemas.openxmlformats.org/markup-compatibility/2006">
                <mc:Choice xmlns:v="urn:schemas-microsoft-com:vml" Requires="v">
                  <p:oleObj spid="_x0000_s24155" name="公式" r:id="rId3" imgW="2717800" imgH="393700" progId="Equation.3">
                    <p:embed/>
                  </p:oleObj>
                </mc:Choice>
                <mc:Fallback>
                  <p:oleObj name="公式" r:id="rId3" imgW="27178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 y="1721"/>
                          <a:ext cx="4570" cy="631"/>
                        </a:xfrm>
                        <a:prstGeom prst="rect">
                          <a:avLst/>
                        </a:prstGeom>
                        <a:solidFill>
                          <a:schemeClr val="bg2"/>
                        </a:solidFill>
                        <a:ln>
                          <a:noFill/>
                        </a:ln>
                        <a:effectLst/>
                        <a:extLst/>
                      </p:spPr>
                    </p:pic>
                  </p:oleObj>
                </mc:Fallback>
              </mc:AlternateContent>
            </a:graphicData>
          </a:graphic>
        </p:graphicFrame>
        <p:grpSp>
          <p:nvGrpSpPr>
            <p:cNvPr id="58378" name="Group 24"/>
            <p:cNvGrpSpPr>
              <a:grpSpLocks/>
            </p:cNvGrpSpPr>
            <p:nvPr/>
          </p:nvGrpSpPr>
          <p:grpSpPr bwMode="auto">
            <a:xfrm>
              <a:off x="1865" y="2051"/>
              <a:ext cx="129" cy="109"/>
              <a:chOff x="280" y="3719"/>
              <a:chExt cx="129" cy="109"/>
            </a:xfrm>
          </p:grpSpPr>
          <p:sp>
            <p:nvSpPr>
              <p:cNvPr id="58379" name="Line 25"/>
              <p:cNvSpPr>
                <a:spLocks noChangeShapeType="1"/>
              </p:cNvSpPr>
              <p:nvPr/>
            </p:nvSpPr>
            <p:spPr bwMode="auto">
              <a:xfrm>
                <a:off x="280" y="3744"/>
                <a:ext cx="125" cy="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0" name="Line 26"/>
              <p:cNvSpPr>
                <a:spLocks noChangeShapeType="1"/>
              </p:cNvSpPr>
              <p:nvPr/>
            </p:nvSpPr>
            <p:spPr bwMode="auto">
              <a:xfrm>
                <a:off x="284" y="3787"/>
                <a:ext cx="125" cy="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1" name="Line 27"/>
              <p:cNvSpPr>
                <a:spLocks noChangeShapeType="1"/>
              </p:cNvSpPr>
              <p:nvPr/>
            </p:nvSpPr>
            <p:spPr bwMode="auto">
              <a:xfrm>
                <a:off x="328" y="3719"/>
                <a:ext cx="31" cy="10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609322" name="Object 42"/>
          <p:cNvGraphicFramePr>
            <a:graphicFrameLocks noChangeAspect="1"/>
          </p:cNvGraphicFramePr>
          <p:nvPr>
            <p:extLst>
              <p:ext uri="{D42A27DB-BD31-4B8C-83A1-F6EECF244321}">
                <p14:modId xmlns:p14="http://schemas.microsoft.com/office/powerpoint/2010/main" val="3653170955"/>
              </p:ext>
            </p:extLst>
          </p:nvPr>
        </p:nvGraphicFramePr>
        <p:xfrm>
          <a:off x="6457875" y="3212976"/>
          <a:ext cx="2420938" cy="1062037"/>
        </p:xfrm>
        <a:graphic>
          <a:graphicData uri="http://schemas.openxmlformats.org/presentationml/2006/ole">
            <mc:AlternateContent xmlns:mc="http://schemas.openxmlformats.org/markup-compatibility/2006">
              <mc:Choice xmlns:v="urn:schemas-microsoft-com:vml" Requires="v">
                <p:oleObj spid="_x0000_s24156" name="公式" r:id="rId5" imgW="837836" imgH="393529" progId="Equation.3">
                  <p:embed/>
                </p:oleObj>
              </mc:Choice>
              <mc:Fallback>
                <p:oleObj name="公式" r:id="rId5" imgW="837836"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7875" y="3212976"/>
                        <a:ext cx="2420938" cy="1062037"/>
                      </a:xfrm>
                      <a:prstGeom prst="rect">
                        <a:avLst/>
                      </a:prstGeom>
                      <a:solidFill>
                        <a:schemeClr val="bg2"/>
                      </a:solidFill>
                      <a:ln w="28575">
                        <a:solidFill>
                          <a:srgbClr val="FF3300"/>
                        </a:solidFill>
                        <a:miter lim="800000"/>
                        <a:headEnd/>
                        <a:tailEnd/>
                      </a:ln>
                      <a:effectLst/>
                      <a:extLst/>
                    </p:spPr>
                  </p:pic>
                </p:oleObj>
              </mc:Fallback>
            </mc:AlternateContent>
          </a:graphicData>
        </a:graphic>
      </p:graphicFrame>
      <p:graphicFrame>
        <p:nvGraphicFramePr>
          <p:cNvPr id="609326" name="Object 46"/>
          <p:cNvGraphicFramePr>
            <a:graphicFrameLocks noChangeAspect="1"/>
          </p:cNvGraphicFramePr>
          <p:nvPr>
            <p:extLst>
              <p:ext uri="{D42A27DB-BD31-4B8C-83A1-F6EECF244321}">
                <p14:modId xmlns:p14="http://schemas.microsoft.com/office/powerpoint/2010/main" val="4059800958"/>
              </p:ext>
            </p:extLst>
          </p:nvPr>
        </p:nvGraphicFramePr>
        <p:xfrm>
          <a:off x="2320131" y="3212976"/>
          <a:ext cx="3640137" cy="1044575"/>
        </p:xfrm>
        <a:graphic>
          <a:graphicData uri="http://schemas.openxmlformats.org/presentationml/2006/ole">
            <mc:AlternateContent xmlns:mc="http://schemas.openxmlformats.org/markup-compatibility/2006">
              <mc:Choice xmlns:v="urn:schemas-microsoft-com:vml" Requires="v">
                <p:oleObj spid="_x0000_s24157" name="公式" r:id="rId7" imgW="1498600" imgH="457200" progId="Equation.3">
                  <p:embed/>
                </p:oleObj>
              </mc:Choice>
              <mc:Fallback>
                <p:oleObj name="公式" r:id="rId7" imgW="14986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0131" y="3212976"/>
                        <a:ext cx="3640137" cy="1044575"/>
                      </a:xfrm>
                      <a:prstGeom prst="rect">
                        <a:avLst/>
                      </a:prstGeom>
                      <a:solidFill>
                        <a:schemeClr val="bg2"/>
                      </a:solidFill>
                      <a:ln w="28575">
                        <a:solidFill>
                          <a:srgbClr val="FF3300"/>
                        </a:solidFill>
                        <a:miter lim="800000"/>
                        <a:headEnd/>
                        <a:tailEnd/>
                      </a:ln>
                      <a:effectLst/>
                      <a:extLst/>
                    </p:spPr>
                  </p:pic>
                </p:oleObj>
              </mc:Fallback>
            </mc:AlternateContent>
          </a:graphicData>
        </a:graphic>
      </p:graphicFrame>
      <p:graphicFrame>
        <p:nvGraphicFramePr>
          <p:cNvPr id="609330" name="Object 50"/>
          <p:cNvGraphicFramePr>
            <a:graphicFrameLocks noChangeAspect="1"/>
          </p:cNvGraphicFramePr>
          <p:nvPr>
            <p:extLst>
              <p:ext uri="{D42A27DB-BD31-4B8C-83A1-F6EECF244321}">
                <p14:modId xmlns:p14="http://schemas.microsoft.com/office/powerpoint/2010/main" val="301110126"/>
              </p:ext>
            </p:extLst>
          </p:nvPr>
        </p:nvGraphicFramePr>
        <p:xfrm>
          <a:off x="395536" y="4810452"/>
          <a:ext cx="5684837" cy="600075"/>
        </p:xfrm>
        <a:graphic>
          <a:graphicData uri="http://schemas.openxmlformats.org/presentationml/2006/ole">
            <mc:AlternateContent xmlns:mc="http://schemas.openxmlformats.org/markup-compatibility/2006">
              <mc:Choice xmlns:v="urn:schemas-microsoft-com:vml" Requires="v">
                <p:oleObj spid="_x0000_s24158" name="公式" r:id="rId9" imgW="2362200" imgH="241300" progId="Equation.3">
                  <p:embed/>
                </p:oleObj>
              </mc:Choice>
              <mc:Fallback>
                <p:oleObj name="公式" r:id="rId9" imgW="23622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536" y="4810452"/>
                        <a:ext cx="5684837" cy="600075"/>
                      </a:xfrm>
                      <a:prstGeom prst="rect">
                        <a:avLst/>
                      </a:prstGeom>
                      <a:solidFill>
                        <a:schemeClr val="bg2"/>
                      </a:solidFill>
                      <a:ln>
                        <a:noFill/>
                      </a:ln>
                      <a:effectLst/>
                      <a:extLst/>
                    </p:spPr>
                  </p:pic>
                </p:oleObj>
              </mc:Fallback>
            </mc:AlternateContent>
          </a:graphicData>
        </a:graphic>
      </p:graphicFrame>
      <p:graphicFrame>
        <p:nvGraphicFramePr>
          <p:cNvPr id="609369" name="Object 89"/>
          <p:cNvGraphicFramePr>
            <a:graphicFrameLocks noChangeAspect="1"/>
          </p:cNvGraphicFramePr>
          <p:nvPr>
            <p:extLst>
              <p:ext uri="{D42A27DB-BD31-4B8C-83A1-F6EECF244321}">
                <p14:modId xmlns:p14="http://schemas.microsoft.com/office/powerpoint/2010/main" val="369337797"/>
              </p:ext>
            </p:extLst>
          </p:nvPr>
        </p:nvGraphicFramePr>
        <p:xfrm>
          <a:off x="174708" y="5500718"/>
          <a:ext cx="6341508" cy="1122241"/>
        </p:xfrm>
        <a:graphic>
          <a:graphicData uri="http://schemas.openxmlformats.org/presentationml/2006/ole">
            <mc:AlternateContent xmlns:mc="http://schemas.openxmlformats.org/markup-compatibility/2006">
              <mc:Choice xmlns:v="urn:schemas-microsoft-com:vml" Requires="v">
                <p:oleObj spid="_x0000_s24159" name="公式" r:id="rId11" imgW="2514600" imgH="419040" progId="Equation.3">
                  <p:embed/>
                </p:oleObj>
              </mc:Choice>
              <mc:Fallback>
                <p:oleObj name="公式" r:id="rId11" imgW="2514600" imgH="419040" progId="Equation.3">
                  <p:embed/>
                  <p:pic>
                    <p:nvPicPr>
                      <p:cNvPr id="0" name=""/>
                      <p:cNvPicPr>
                        <a:picLocks noChangeAspect="1" noChangeArrowheads="1"/>
                      </p:cNvPicPr>
                      <p:nvPr/>
                    </p:nvPicPr>
                    <p:blipFill>
                      <a:blip r:embed="rId12"/>
                      <a:srcRect/>
                      <a:stretch>
                        <a:fillRect/>
                      </a:stretch>
                    </p:blipFill>
                    <p:spPr bwMode="auto">
                      <a:xfrm>
                        <a:off x="174708" y="5500718"/>
                        <a:ext cx="6341508" cy="1122241"/>
                      </a:xfrm>
                      <a:prstGeom prst="rect">
                        <a:avLst/>
                      </a:prstGeom>
                      <a:solidFill>
                        <a:schemeClr val="bg2"/>
                      </a:solidFill>
                      <a:ln w="38100">
                        <a:solidFill>
                          <a:srgbClr val="FF0000"/>
                        </a:solidFill>
                        <a:miter lim="800000"/>
                        <a:headEnd/>
                        <a:tailEnd/>
                      </a:ln>
                      <a:effectLst/>
                      <a:extLst/>
                    </p:spPr>
                  </p:pic>
                </p:oleObj>
              </mc:Fallback>
            </mc:AlternateContent>
          </a:graphicData>
        </a:graphic>
      </p:graphicFrame>
      <p:sp>
        <p:nvSpPr>
          <p:cNvPr id="30" name="Rectangle 5"/>
          <p:cNvSpPr>
            <a:spLocks noChangeArrowheads="1"/>
          </p:cNvSpPr>
          <p:nvPr/>
        </p:nvSpPr>
        <p:spPr bwMode="auto">
          <a:xfrm>
            <a:off x="0" y="3212976"/>
            <a:ext cx="230686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zh-CN" altLang="en-US" sz="2400" dirty="0">
                <a:solidFill>
                  <a:srgbClr val="FF0000"/>
                </a:solidFill>
                <a:latin typeface="Times New Roman" pitchFamily="18" charset="0"/>
                <a:ea typeface="黑体" pitchFamily="49" charset="-122"/>
              </a:rPr>
              <a:t>结合</a:t>
            </a:r>
            <a:r>
              <a:rPr kumimoji="1" lang="zh-CN" altLang="en-US" sz="2400" dirty="0" smtClean="0">
                <a:solidFill>
                  <a:srgbClr val="FF0000"/>
                </a:solidFill>
                <a:latin typeface="Times New Roman" pitchFamily="18" charset="0"/>
                <a:ea typeface="黑体" pitchFamily="49" charset="-122"/>
              </a:rPr>
              <a:t>统计热力学平衡常数表示式得：</a:t>
            </a:r>
            <a:r>
              <a:rPr kumimoji="1" lang="zh-CN" altLang="en-US" sz="2400" dirty="0">
                <a:solidFill>
                  <a:srgbClr val="FF0000"/>
                </a:solidFill>
                <a:latin typeface="Times New Roman" pitchFamily="18" charset="0"/>
                <a:ea typeface="黑体" pitchFamily="49" charset="-122"/>
              </a:rPr>
              <a:t>　</a:t>
            </a:r>
          </a:p>
        </p:txBody>
      </p:sp>
      <p:sp>
        <p:nvSpPr>
          <p:cNvPr id="2" name="矩形 1"/>
          <p:cNvSpPr/>
          <p:nvPr/>
        </p:nvSpPr>
        <p:spPr>
          <a:xfrm>
            <a:off x="7199784" y="4388566"/>
            <a:ext cx="1944216" cy="830997"/>
          </a:xfrm>
          <a:prstGeom prst="rect">
            <a:avLst/>
          </a:prstGeom>
        </p:spPr>
        <p:txBody>
          <a:bodyPr wrap="square">
            <a:spAutoFit/>
          </a:bodyPr>
          <a:lstStyle/>
          <a:p>
            <a:r>
              <a:rPr kumimoji="1" lang="zh-CN" altLang="en-US" sz="2400" dirty="0" smtClean="0">
                <a:solidFill>
                  <a:srgbClr val="FF0000"/>
                </a:solidFill>
                <a:latin typeface="Times New Roman" pitchFamily="18" charset="0"/>
                <a:ea typeface="黑体" pitchFamily="49" charset="-122"/>
              </a:rPr>
              <a:t>以上方程称为艾林</a:t>
            </a:r>
            <a:r>
              <a:rPr kumimoji="1" lang="zh-CN" altLang="en-US" sz="2400" dirty="0">
                <a:solidFill>
                  <a:srgbClr val="FF0000"/>
                </a:solidFill>
                <a:latin typeface="Times New Roman" pitchFamily="18" charset="0"/>
                <a:ea typeface="黑体" pitchFamily="49" charset="-122"/>
              </a:rPr>
              <a:t>方程</a:t>
            </a:r>
            <a:endParaRPr lang="zh-CN" altLang="en-US" sz="2400" dirty="0">
              <a:solidFill>
                <a:srgbClr val="FF0000"/>
              </a:solidFill>
            </a:endParaRPr>
          </a:p>
        </p:txBody>
      </p:sp>
      <p:sp>
        <p:nvSpPr>
          <p:cNvPr id="3" name="矩形 2"/>
          <p:cNvSpPr/>
          <p:nvPr/>
        </p:nvSpPr>
        <p:spPr>
          <a:xfrm>
            <a:off x="6516216" y="5517232"/>
            <a:ext cx="2339102" cy="830997"/>
          </a:xfrm>
          <a:prstGeom prst="rect">
            <a:avLst/>
          </a:prstGeom>
        </p:spPr>
        <p:txBody>
          <a:bodyPr wrap="none">
            <a:spAutoFit/>
          </a:bodyPr>
          <a:lstStyle/>
          <a:p>
            <a:pPr>
              <a:spcBef>
                <a:spcPct val="0"/>
              </a:spcBef>
              <a:buClrTx/>
              <a:buSzTx/>
              <a:buFontTx/>
              <a:buNone/>
            </a:pPr>
            <a:r>
              <a:rPr kumimoji="1" lang="zh-CN" altLang="en-US" sz="2400" dirty="0">
                <a:solidFill>
                  <a:srgbClr val="C00000"/>
                </a:solidFill>
                <a:latin typeface="Times New Roman" pitchFamily="18" charset="0"/>
                <a:ea typeface="黑体" pitchFamily="49" charset="-122"/>
              </a:rPr>
              <a:t>艾林</a:t>
            </a:r>
            <a:r>
              <a:rPr kumimoji="1" lang="zh-CN" altLang="en-US" sz="2400" dirty="0" smtClean="0">
                <a:solidFill>
                  <a:srgbClr val="C00000"/>
                </a:solidFill>
                <a:latin typeface="Times New Roman" pitchFamily="18" charset="0"/>
                <a:ea typeface="黑体" pitchFamily="49" charset="-122"/>
              </a:rPr>
              <a:t>方程</a:t>
            </a:r>
            <a:r>
              <a:rPr kumimoji="1" lang="zh-CN" altLang="en-US" sz="2400" dirty="0">
                <a:solidFill>
                  <a:srgbClr val="C00000"/>
                </a:solidFill>
                <a:latin typeface="Times New Roman" pitchFamily="18" charset="0"/>
                <a:ea typeface="黑体" pitchFamily="49" charset="-122"/>
              </a:rPr>
              <a:t>的</a:t>
            </a:r>
            <a:r>
              <a:rPr kumimoji="1" lang="zh-CN" altLang="en-US" sz="2400" dirty="0" smtClean="0">
                <a:solidFill>
                  <a:srgbClr val="C00000"/>
                </a:solidFill>
                <a:latin typeface="Times New Roman" pitchFamily="18" charset="0"/>
                <a:ea typeface="黑体" pitchFamily="49" charset="-122"/>
              </a:rPr>
              <a:t>热力</a:t>
            </a:r>
            <a:endParaRPr kumimoji="1" lang="en-US" altLang="zh-CN" sz="2400" dirty="0" smtClean="0">
              <a:solidFill>
                <a:srgbClr val="C00000"/>
              </a:solidFill>
              <a:latin typeface="Times New Roman" pitchFamily="18" charset="0"/>
              <a:ea typeface="黑体" pitchFamily="49" charset="-122"/>
            </a:endParaRPr>
          </a:p>
          <a:p>
            <a:pPr>
              <a:spcBef>
                <a:spcPct val="0"/>
              </a:spcBef>
              <a:buClrTx/>
              <a:buSzTx/>
              <a:buFontTx/>
              <a:buNone/>
            </a:pPr>
            <a:r>
              <a:rPr kumimoji="1" lang="zh-CN" altLang="en-US" sz="2400" dirty="0" smtClean="0">
                <a:solidFill>
                  <a:srgbClr val="C00000"/>
                </a:solidFill>
                <a:latin typeface="Times New Roman" pitchFamily="18" charset="0"/>
                <a:ea typeface="黑体" pitchFamily="49" charset="-122"/>
              </a:rPr>
              <a:t>学表示</a:t>
            </a:r>
            <a:r>
              <a:rPr kumimoji="1" lang="zh-CN" altLang="en-US" sz="2400" dirty="0">
                <a:solidFill>
                  <a:srgbClr val="C00000"/>
                </a:solidFill>
                <a:latin typeface="Times New Roman" pitchFamily="18" charset="0"/>
                <a:ea typeface="黑体" pitchFamily="49" charset="-122"/>
              </a:rPr>
              <a:t>式</a:t>
            </a:r>
          </a:p>
        </p:txBody>
      </p:sp>
    </p:spTree>
    <p:extLst>
      <p:ext uri="{BB962C8B-B14F-4D97-AF65-F5344CB8AC3E}">
        <p14:creationId xmlns:p14="http://schemas.microsoft.com/office/powerpoint/2010/main" val="3071273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09326"/>
                                        </p:tgtEl>
                                        <p:attrNameLst>
                                          <p:attrName>style.visibility</p:attrName>
                                        </p:attrNameLst>
                                      </p:cBhvr>
                                      <p:to>
                                        <p:strVal val="visible"/>
                                      </p:to>
                                    </p:set>
                                    <p:animEffect transition="in" filter="box(in)">
                                      <p:cBhvr>
                                        <p:cTn id="12" dur="500"/>
                                        <p:tgtEl>
                                          <p:spTgt spid="6093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09322"/>
                                        </p:tgtEl>
                                        <p:attrNameLst>
                                          <p:attrName>style.visibility</p:attrName>
                                        </p:attrNameLst>
                                      </p:cBhvr>
                                      <p:to>
                                        <p:strVal val="visible"/>
                                      </p:to>
                                    </p:set>
                                    <p:animEffect transition="in" filter="box(in)">
                                      <p:cBhvr>
                                        <p:cTn id="17" dur="500"/>
                                        <p:tgtEl>
                                          <p:spTgt spid="609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09330"/>
                                        </p:tgtEl>
                                        <p:attrNameLst>
                                          <p:attrName>style.visibility</p:attrName>
                                        </p:attrNameLst>
                                      </p:cBhvr>
                                      <p:to>
                                        <p:strVal val="visible"/>
                                      </p:to>
                                    </p:set>
                                    <p:animEffect transition="in" filter="box(in)">
                                      <p:cBhvr>
                                        <p:cTn id="22" dur="500"/>
                                        <p:tgtEl>
                                          <p:spTgt spid="6093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09369"/>
                                        </p:tgtEl>
                                        <p:attrNameLst>
                                          <p:attrName>style.visibility</p:attrName>
                                        </p:attrNameLst>
                                      </p:cBhvr>
                                      <p:to>
                                        <p:strVal val="visible"/>
                                      </p:to>
                                    </p:set>
                                    <p:animEffect transition="in" filter="box(in)">
                                      <p:cBhvr>
                                        <p:cTn id="27" dur="500"/>
                                        <p:tgtEl>
                                          <p:spTgt spid="609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938976689"/>
              </p:ext>
            </p:extLst>
          </p:nvPr>
        </p:nvGraphicFramePr>
        <p:xfrm>
          <a:off x="755576" y="1412776"/>
          <a:ext cx="6057900" cy="1187450"/>
        </p:xfrm>
        <a:graphic>
          <a:graphicData uri="http://schemas.openxmlformats.org/presentationml/2006/ole">
            <mc:AlternateContent xmlns:mc="http://schemas.openxmlformats.org/markup-compatibility/2006">
              <mc:Choice xmlns:v="urn:schemas-microsoft-com:vml" Requires="v">
                <p:oleObj spid="_x0000_s32898" name="公式" r:id="rId3" imgW="2133600" imgH="393700" progId="Equation.3">
                  <p:embed/>
                </p:oleObj>
              </mc:Choice>
              <mc:Fallback>
                <p:oleObj name="公式" r:id="rId3" imgW="2133600" imgH="393700" progId="Equation.3">
                  <p:embed/>
                  <p:pic>
                    <p:nvPicPr>
                      <p:cNvPr id="0" name="Object 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412776"/>
                        <a:ext cx="6057900" cy="1187450"/>
                      </a:xfrm>
                      <a:prstGeom prst="rect">
                        <a:avLst/>
                      </a:prstGeom>
                      <a:solidFill>
                        <a:schemeClr val="bg2"/>
                      </a:solidFill>
                      <a:ln w="38100">
                        <a:solidFill>
                          <a:srgbClr val="FF0000"/>
                        </a:solidFill>
                        <a:miter lim="800000"/>
                        <a:headEnd/>
                        <a:tailEnd/>
                      </a:ln>
                    </p:spPr>
                  </p:pic>
                </p:oleObj>
              </mc:Fallback>
            </mc:AlternateContent>
          </a:graphicData>
        </a:graphic>
      </p:graphicFrame>
      <p:sp>
        <p:nvSpPr>
          <p:cNvPr id="3" name="矩形 2"/>
          <p:cNvSpPr/>
          <p:nvPr/>
        </p:nvSpPr>
        <p:spPr>
          <a:xfrm>
            <a:off x="611560" y="692696"/>
            <a:ext cx="5976664" cy="584775"/>
          </a:xfrm>
          <a:prstGeom prst="rect">
            <a:avLst/>
          </a:prstGeom>
        </p:spPr>
        <p:txBody>
          <a:bodyPr wrap="square">
            <a:spAutoFit/>
          </a:bodyPr>
          <a:lstStyle/>
          <a:p>
            <a:pPr>
              <a:spcBef>
                <a:spcPct val="0"/>
              </a:spcBef>
              <a:buClrTx/>
              <a:buSzTx/>
              <a:buFontTx/>
              <a:buNone/>
            </a:pPr>
            <a:r>
              <a:rPr kumimoji="1" lang="zh-CN" altLang="en-US" sz="3200" dirty="0">
                <a:latin typeface="Times New Roman" pitchFamily="18" charset="0"/>
                <a:ea typeface="黑体" pitchFamily="49" charset="-122"/>
              </a:rPr>
              <a:t>艾林</a:t>
            </a:r>
            <a:r>
              <a:rPr kumimoji="1" lang="zh-CN" altLang="en-US" sz="3200" dirty="0" smtClean="0">
                <a:latin typeface="Times New Roman" pitchFamily="18" charset="0"/>
                <a:ea typeface="黑体" pitchFamily="49" charset="-122"/>
              </a:rPr>
              <a:t>方程</a:t>
            </a:r>
            <a:r>
              <a:rPr kumimoji="1" lang="zh-CN" altLang="en-US" sz="3200" dirty="0">
                <a:latin typeface="Times New Roman" pitchFamily="18" charset="0"/>
                <a:ea typeface="黑体" pitchFamily="49" charset="-122"/>
              </a:rPr>
              <a:t>的</a:t>
            </a:r>
            <a:r>
              <a:rPr kumimoji="1" lang="zh-CN" altLang="en-US" sz="3200" dirty="0" smtClean="0">
                <a:latin typeface="Times New Roman" pitchFamily="18" charset="0"/>
                <a:ea typeface="黑体" pitchFamily="49" charset="-122"/>
              </a:rPr>
              <a:t>热力学表示式：</a:t>
            </a:r>
            <a:endParaRPr kumimoji="1" lang="zh-CN" altLang="en-US" sz="3200" dirty="0">
              <a:latin typeface="Times New Roman" pitchFamily="18" charset="0"/>
              <a:ea typeface="黑体" pitchFamily="49" charset="-122"/>
            </a:endParaRPr>
          </a:p>
        </p:txBody>
      </p:sp>
      <p:sp>
        <p:nvSpPr>
          <p:cNvPr id="4" name="Rectangle 4"/>
          <p:cNvSpPr>
            <a:spLocks noChangeArrowheads="1"/>
          </p:cNvSpPr>
          <p:nvPr/>
        </p:nvSpPr>
        <p:spPr bwMode="auto">
          <a:xfrm>
            <a:off x="617204" y="2780928"/>
            <a:ext cx="772519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zh-CN" altLang="en-US" sz="2800" dirty="0">
                <a:solidFill>
                  <a:schemeClr val="tx2"/>
                </a:solidFill>
                <a:latin typeface="Times New Roman" pitchFamily="18" charset="0"/>
                <a:ea typeface="黑体" pitchFamily="49" charset="-122"/>
              </a:rPr>
              <a:t>上</a:t>
            </a:r>
            <a:r>
              <a:rPr kumimoji="1" lang="zh-CN" altLang="en-US" sz="2800" dirty="0" smtClean="0">
                <a:solidFill>
                  <a:schemeClr val="tx2"/>
                </a:solidFill>
                <a:latin typeface="Times New Roman" pitchFamily="18" charset="0"/>
                <a:ea typeface="黑体" pitchFamily="49" charset="-122"/>
              </a:rPr>
              <a:t>式</a:t>
            </a:r>
            <a:r>
              <a:rPr kumimoji="1" lang="zh-CN" altLang="en-US" sz="2800" dirty="0">
                <a:solidFill>
                  <a:schemeClr val="tx2"/>
                </a:solidFill>
                <a:latin typeface="Times New Roman" pitchFamily="18" charset="0"/>
                <a:ea typeface="黑体" pitchFamily="49" charset="-122"/>
              </a:rPr>
              <a:t>也</a:t>
            </a:r>
            <a:r>
              <a:rPr kumimoji="1" lang="zh-CN" altLang="en-US" sz="2800" dirty="0" smtClean="0">
                <a:solidFill>
                  <a:schemeClr val="tx2"/>
                </a:solidFill>
                <a:latin typeface="Times New Roman" pitchFamily="18" charset="0"/>
                <a:ea typeface="黑体" pitchFamily="49" charset="-122"/>
              </a:rPr>
              <a:t>可应用于单分子，三分子，溶液中的反应</a:t>
            </a:r>
            <a:endParaRPr kumimoji="1" lang="en-US" altLang="zh-CN" sz="2800" dirty="0" smtClean="0">
              <a:solidFill>
                <a:schemeClr val="tx2"/>
              </a:solidFill>
              <a:latin typeface="Times New Roman" pitchFamily="18" charset="0"/>
              <a:ea typeface="黑体" pitchFamily="49" charset="-122"/>
            </a:endParaRPr>
          </a:p>
          <a:p>
            <a:pPr>
              <a:spcBef>
                <a:spcPct val="0"/>
              </a:spcBef>
              <a:buClrTx/>
              <a:buSzTx/>
              <a:buFontTx/>
              <a:buNone/>
            </a:pPr>
            <a:r>
              <a:rPr kumimoji="1" lang="zh-CN" altLang="en-US" sz="2800" dirty="0" smtClean="0">
                <a:solidFill>
                  <a:schemeClr val="tx2"/>
                </a:solidFill>
                <a:latin typeface="Times New Roman" pitchFamily="18" charset="0"/>
                <a:ea typeface="黑体" pitchFamily="49" charset="-122"/>
              </a:rPr>
              <a:t>可以证明双分子气相反应：</a:t>
            </a:r>
            <a:endParaRPr kumimoji="1" lang="zh-CN" altLang="en-US" sz="2800" dirty="0">
              <a:solidFill>
                <a:schemeClr val="tx2"/>
              </a:solidFill>
              <a:latin typeface="Times New Roman" pitchFamily="18" charset="0"/>
              <a:ea typeface="黑体"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36273334"/>
              </p:ext>
            </p:extLst>
          </p:nvPr>
        </p:nvGraphicFramePr>
        <p:xfrm>
          <a:off x="3370661" y="4016979"/>
          <a:ext cx="1125538" cy="1243013"/>
        </p:xfrm>
        <a:graphic>
          <a:graphicData uri="http://schemas.openxmlformats.org/presentationml/2006/ole">
            <mc:AlternateContent xmlns:mc="http://schemas.openxmlformats.org/markup-compatibility/2006">
              <mc:Choice xmlns:v="urn:schemas-microsoft-com:vml" Requires="v">
                <p:oleObj spid="_x0000_s32899" name="公式" r:id="rId5" imgW="241200" imgH="266400" progId="Equation.3">
                  <p:embed/>
                </p:oleObj>
              </mc:Choice>
              <mc:Fallback>
                <p:oleObj name="公式" r:id="rId5" imgW="241200" imgH="266400" progId="Equation.3">
                  <p:embed/>
                  <p:pic>
                    <p:nvPicPr>
                      <p:cNvPr id="0" name=""/>
                      <p:cNvPicPr/>
                      <p:nvPr/>
                    </p:nvPicPr>
                    <p:blipFill>
                      <a:blip r:embed="rId6"/>
                      <a:stretch>
                        <a:fillRect/>
                      </a:stretch>
                    </p:blipFill>
                    <p:spPr>
                      <a:xfrm>
                        <a:off x="3370661" y="4016979"/>
                        <a:ext cx="1125538" cy="1243013"/>
                      </a:xfrm>
                      <a:prstGeom prst="rect">
                        <a:avLst/>
                      </a:prstGeom>
                    </p:spPr>
                  </p:pic>
                </p:oleObj>
              </mc:Fallback>
            </mc:AlternateContent>
          </a:graphicData>
        </a:graphic>
      </p:graphicFrame>
      <p:sp>
        <p:nvSpPr>
          <p:cNvPr id="6" name="Rectangle 4"/>
          <p:cNvSpPr>
            <a:spLocks noChangeArrowheads="1"/>
          </p:cNvSpPr>
          <p:nvPr/>
        </p:nvSpPr>
        <p:spPr bwMode="auto">
          <a:xfrm>
            <a:off x="4453808" y="4149080"/>
            <a:ext cx="1003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en-US" altLang="zh-CN" sz="2800" dirty="0" smtClean="0">
                <a:latin typeface="Times New Roman" pitchFamily="18" charset="0"/>
                <a:ea typeface="黑体" pitchFamily="49" charset="-122"/>
              </a:rPr>
              <a:t>+2RT</a:t>
            </a:r>
          </a:p>
        </p:txBody>
      </p:sp>
      <p:sp>
        <p:nvSpPr>
          <p:cNvPr id="7" name="Rectangle 4"/>
          <p:cNvSpPr>
            <a:spLocks noChangeArrowheads="1"/>
          </p:cNvSpPr>
          <p:nvPr/>
        </p:nvSpPr>
        <p:spPr bwMode="auto">
          <a:xfrm>
            <a:off x="2339752" y="4149080"/>
            <a:ext cx="5100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en-US" altLang="zh-CN" sz="2800" dirty="0" err="1" smtClean="0">
                <a:latin typeface="Times New Roman" pitchFamily="18" charset="0"/>
                <a:ea typeface="黑体" pitchFamily="49" charset="-122"/>
              </a:rPr>
              <a:t>E</a:t>
            </a:r>
            <a:r>
              <a:rPr kumimoji="1" lang="en-US" altLang="zh-CN" sz="2800" baseline="-25000" dirty="0" err="1">
                <a:latin typeface="Times New Roman" pitchFamily="18" charset="0"/>
                <a:ea typeface="黑体" pitchFamily="49" charset="-122"/>
              </a:rPr>
              <a:t>a</a:t>
            </a:r>
            <a:endParaRPr kumimoji="1" lang="en-US" altLang="zh-CN" sz="2800" baseline="-25000" dirty="0" smtClean="0">
              <a:latin typeface="Times New Roman" pitchFamily="18" charset="0"/>
              <a:ea typeface="黑体" pitchFamily="49" charset="-122"/>
            </a:endParaRPr>
          </a:p>
        </p:txBody>
      </p:sp>
      <p:sp>
        <p:nvSpPr>
          <p:cNvPr id="8" name="Rectangle 4"/>
          <p:cNvSpPr>
            <a:spLocks noChangeArrowheads="1"/>
          </p:cNvSpPr>
          <p:nvPr/>
        </p:nvSpPr>
        <p:spPr bwMode="auto">
          <a:xfrm>
            <a:off x="2993844" y="4221088"/>
            <a:ext cx="3866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en-US" altLang="zh-CN" sz="2800" dirty="0">
                <a:latin typeface="Times New Roman" pitchFamily="18" charset="0"/>
                <a:ea typeface="黑体" pitchFamily="49" charset="-122"/>
              </a:rPr>
              <a:t>=</a:t>
            </a:r>
            <a:endParaRPr kumimoji="1" lang="en-US" altLang="zh-CN" sz="2800" dirty="0" smtClean="0">
              <a:latin typeface="Times New Roman" pitchFamily="18" charset="0"/>
              <a:ea typeface="黑体"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635008054"/>
              </p:ext>
            </p:extLst>
          </p:nvPr>
        </p:nvGraphicFramePr>
        <p:xfrm>
          <a:off x="2232025" y="4903788"/>
          <a:ext cx="4111625" cy="1263650"/>
        </p:xfrm>
        <a:graphic>
          <a:graphicData uri="http://schemas.openxmlformats.org/presentationml/2006/ole">
            <mc:AlternateContent xmlns:mc="http://schemas.openxmlformats.org/markup-compatibility/2006">
              <mc:Choice xmlns:v="urn:schemas-microsoft-com:vml" Requires="v">
                <p:oleObj spid="_x0000_s32900" name="公式" r:id="rId7" imgW="1447560" imgH="419040" progId="Equation.3">
                  <p:embed/>
                </p:oleObj>
              </mc:Choice>
              <mc:Fallback>
                <p:oleObj name="公式" r:id="rId7" imgW="1447560" imgH="419040" progId="Equation.3">
                  <p:embed/>
                  <p:pic>
                    <p:nvPicPr>
                      <p:cNvPr id="0" name="对象 1"/>
                      <p:cNvPicPr>
                        <a:picLocks noChangeAspect="1" noChangeArrowheads="1"/>
                      </p:cNvPicPr>
                      <p:nvPr/>
                    </p:nvPicPr>
                    <p:blipFill>
                      <a:blip r:embed="rId8"/>
                      <a:srcRect/>
                      <a:stretch>
                        <a:fillRect/>
                      </a:stretch>
                    </p:blipFill>
                    <p:spPr bwMode="auto">
                      <a:xfrm>
                        <a:off x="2232025" y="4903788"/>
                        <a:ext cx="4111625" cy="1263650"/>
                      </a:xfrm>
                      <a:prstGeom prst="rect">
                        <a:avLst/>
                      </a:prstGeom>
                      <a:solidFill>
                        <a:schemeClr val="bg2"/>
                      </a:solidFill>
                      <a:ln w="38100">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422104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8" name="AutoShape 4"/>
          <p:cNvSpPr>
            <a:spLocks noChangeArrowheads="1"/>
          </p:cNvSpPr>
          <p:nvPr/>
        </p:nvSpPr>
        <p:spPr bwMode="auto">
          <a:xfrm>
            <a:off x="251520" y="188640"/>
            <a:ext cx="3829050" cy="765175"/>
          </a:xfrm>
          <a:prstGeom prst="flowChartAlternateProcess">
            <a:avLst/>
          </a:prstGeom>
          <a:solidFill>
            <a:schemeClr val="accent5"/>
          </a:solidFill>
          <a:ln w="38100">
            <a:solidFill>
              <a:srgbClr val="FF0000"/>
            </a:solidFill>
            <a:miter lim="800000"/>
            <a:headEnd/>
            <a:tailEnd/>
          </a:ln>
          <a:effectLst/>
        </p:spPr>
        <p:txBody>
          <a:bodyPr wrap="none" anchor="ctr"/>
          <a:lstStyle/>
          <a:p>
            <a:pPr algn="ctr">
              <a:defRPr/>
            </a:pPr>
            <a:r>
              <a:rPr lang="zh-CN" altLang="en-US" sz="2800" dirty="0">
                <a:solidFill>
                  <a:srgbClr val="000000"/>
                </a:solidFill>
                <a:ea typeface="黑体" pitchFamily="2" charset="-122"/>
              </a:rPr>
              <a:t>对过渡态理论的说明：</a:t>
            </a:r>
          </a:p>
        </p:txBody>
      </p:sp>
      <p:sp>
        <p:nvSpPr>
          <p:cNvPr id="610309" name="Text Box 5"/>
          <p:cNvSpPr txBox="1">
            <a:spLocks noChangeArrowheads="1"/>
          </p:cNvSpPr>
          <p:nvPr/>
        </p:nvSpPr>
        <p:spPr bwMode="auto">
          <a:xfrm>
            <a:off x="179512" y="1052736"/>
            <a:ext cx="8291513"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优点</a:t>
            </a:r>
            <a:r>
              <a:rPr lang="zh-CN" altLang="en-US" sz="2800" dirty="0" smtClean="0">
                <a:solidFill>
                  <a:schemeClr val="tx2"/>
                </a:solidFill>
                <a:latin typeface="Times New Roman" pitchFamily="18" charset="0"/>
                <a:ea typeface="黑体" pitchFamily="49" charset="-122"/>
              </a:rPr>
              <a:t>：</a:t>
            </a:r>
            <a:r>
              <a:rPr lang="zh-CN" altLang="en-US" sz="2400" dirty="0" smtClean="0">
                <a:latin typeface="Times New Roman" pitchFamily="18" charset="0"/>
                <a:ea typeface="黑体" pitchFamily="49" charset="-122"/>
              </a:rPr>
              <a:t>形象</a:t>
            </a:r>
            <a:r>
              <a:rPr lang="zh-CN" altLang="en-US" sz="2400" dirty="0">
                <a:latin typeface="Times New Roman" pitchFamily="18" charset="0"/>
                <a:ea typeface="黑体" pitchFamily="49" charset="-122"/>
              </a:rPr>
              <a:t>地描绘了基元反应进展的过程；</a:t>
            </a:r>
          </a:p>
          <a:p>
            <a:pPr>
              <a:spcBef>
                <a:spcPct val="50000"/>
              </a:spcBef>
              <a:buClrTx/>
              <a:buSzTx/>
              <a:buFontTx/>
              <a:buNone/>
            </a:pPr>
            <a:r>
              <a:rPr lang="zh-CN" altLang="en-US" sz="2400" dirty="0">
                <a:latin typeface="Times New Roman" pitchFamily="18" charset="0"/>
                <a:ea typeface="黑体" pitchFamily="49" charset="-122"/>
              </a:rPr>
              <a:t>　　原则上可以从原子结构的光谱数据和势能面计算宏观反应的速率常数；</a:t>
            </a:r>
          </a:p>
          <a:p>
            <a:pPr>
              <a:spcBef>
                <a:spcPct val="50000"/>
              </a:spcBef>
              <a:buClrTx/>
              <a:buSzTx/>
              <a:buFontTx/>
              <a:buNone/>
            </a:pPr>
            <a:r>
              <a:rPr lang="zh-CN" altLang="en-US" sz="2400" dirty="0">
                <a:latin typeface="Times New Roman" pitchFamily="18" charset="0"/>
                <a:ea typeface="黑体" pitchFamily="49" charset="-122"/>
              </a:rPr>
              <a:t>　　对阿仑尼乌斯的指前因子作了理论说明，认为它与反应的活化熵有关；</a:t>
            </a:r>
          </a:p>
          <a:p>
            <a:pPr>
              <a:spcBef>
                <a:spcPct val="50000"/>
              </a:spcBef>
              <a:buClrTx/>
              <a:buSzTx/>
              <a:buFontTx/>
              <a:buNone/>
            </a:pPr>
            <a:r>
              <a:rPr lang="zh-CN" altLang="en-US" sz="2400" dirty="0">
                <a:latin typeface="Times New Roman" pitchFamily="18" charset="0"/>
                <a:ea typeface="黑体" pitchFamily="49" charset="-122"/>
              </a:rPr>
              <a:t>　　形象地说明了反应为什么需要活化能以及反应遵循的能量最低原理。</a:t>
            </a:r>
          </a:p>
        </p:txBody>
      </p:sp>
      <p:sp>
        <p:nvSpPr>
          <p:cNvPr id="4" name="Text Box 4"/>
          <p:cNvSpPr txBox="1">
            <a:spLocks noChangeArrowheads="1"/>
          </p:cNvSpPr>
          <p:nvPr/>
        </p:nvSpPr>
        <p:spPr bwMode="auto">
          <a:xfrm>
            <a:off x="220938" y="4361119"/>
            <a:ext cx="838351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dirty="0">
                <a:solidFill>
                  <a:schemeClr val="tx2"/>
                </a:solidFill>
                <a:latin typeface="Times New Roman" pitchFamily="18" charset="0"/>
                <a:ea typeface="黑体" pitchFamily="49" charset="-122"/>
              </a:rPr>
              <a:t>缺点</a:t>
            </a:r>
            <a:r>
              <a:rPr lang="zh-CN" altLang="en-US" sz="2800" dirty="0" smtClean="0">
                <a:solidFill>
                  <a:schemeClr val="tx2"/>
                </a:solidFill>
                <a:latin typeface="Times New Roman" pitchFamily="18" charset="0"/>
                <a:ea typeface="黑体" pitchFamily="49" charset="-122"/>
              </a:rPr>
              <a:t>：</a:t>
            </a:r>
            <a:r>
              <a:rPr lang="zh-CN" altLang="en-US" sz="2400" dirty="0" smtClean="0">
                <a:latin typeface="Times New Roman" pitchFamily="18" charset="0"/>
                <a:ea typeface="黑体" pitchFamily="49" charset="-122"/>
              </a:rPr>
              <a:t>平衡假设</a:t>
            </a:r>
            <a:r>
              <a:rPr lang="zh-CN" altLang="en-US" sz="2400" dirty="0">
                <a:latin typeface="Times New Roman" pitchFamily="18" charset="0"/>
                <a:ea typeface="黑体" pitchFamily="49" charset="-122"/>
              </a:rPr>
              <a:t>和速决步假设不能符合所有的实验事实；</a:t>
            </a:r>
          </a:p>
          <a:p>
            <a:pPr>
              <a:spcBef>
                <a:spcPct val="50000"/>
              </a:spcBef>
              <a:buClrTx/>
              <a:buSzTx/>
              <a:buFontTx/>
              <a:buNone/>
            </a:pPr>
            <a:r>
              <a:rPr lang="zh-CN" altLang="en-US" sz="2400" dirty="0">
                <a:latin typeface="Times New Roman" pitchFamily="18" charset="0"/>
                <a:ea typeface="黑体" pitchFamily="49" charset="-122"/>
              </a:rPr>
              <a:t>    　对复杂的多原子反应，绘制势能面有困难，使理论的应用受到一定的限制。</a:t>
            </a:r>
          </a:p>
        </p:txBody>
      </p:sp>
    </p:spTree>
    <p:extLst>
      <p:ext uri="{BB962C8B-B14F-4D97-AF65-F5344CB8AC3E}">
        <p14:creationId xmlns:p14="http://schemas.microsoft.com/office/powerpoint/2010/main" val="2660497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0309">
                                            <p:txEl>
                                              <p:pRg st="0" end="0"/>
                                            </p:txEl>
                                          </p:spTgt>
                                        </p:tgtEl>
                                        <p:attrNameLst>
                                          <p:attrName>style.visibility</p:attrName>
                                        </p:attrNameLst>
                                      </p:cBhvr>
                                      <p:to>
                                        <p:strVal val="visible"/>
                                      </p:to>
                                    </p:set>
                                    <p:animEffect transition="in" filter="box(in)">
                                      <p:cBhvr>
                                        <p:cTn id="7" dur="500"/>
                                        <p:tgtEl>
                                          <p:spTgt spid="6103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0309">
                                            <p:txEl>
                                              <p:pRg st="1" end="1"/>
                                            </p:txEl>
                                          </p:spTgt>
                                        </p:tgtEl>
                                        <p:attrNameLst>
                                          <p:attrName>style.visibility</p:attrName>
                                        </p:attrNameLst>
                                      </p:cBhvr>
                                      <p:to>
                                        <p:strVal val="visible"/>
                                      </p:to>
                                    </p:set>
                                    <p:animEffect transition="in" filter="box(in)">
                                      <p:cBhvr>
                                        <p:cTn id="12" dur="500"/>
                                        <p:tgtEl>
                                          <p:spTgt spid="6103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0309">
                                            <p:txEl>
                                              <p:pRg st="2" end="2"/>
                                            </p:txEl>
                                          </p:spTgt>
                                        </p:tgtEl>
                                        <p:attrNameLst>
                                          <p:attrName>style.visibility</p:attrName>
                                        </p:attrNameLst>
                                      </p:cBhvr>
                                      <p:to>
                                        <p:strVal val="visible"/>
                                      </p:to>
                                    </p:set>
                                    <p:animEffect transition="in" filter="box(in)">
                                      <p:cBhvr>
                                        <p:cTn id="17" dur="500"/>
                                        <p:tgtEl>
                                          <p:spTgt spid="6103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0309">
                                            <p:txEl>
                                              <p:pRg st="3" end="3"/>
                                            </p:txEl>
                                          </p:spTgt>
                                        </p:tgtEl>
                                        <p:attrNameLst>
                                          <p:attrName>style.visibility</p:attrName>
                                        </p:attrNameLst>
                                      </p:cBhvr>
                                      <p:to>
                                        <p:strVal val="visible"/>
                                      </p:to>
                                    </p:set>
                                    <p:animEffect transition="in" filter="box(in)">
                                      <p:cBhvr>
                                        <p:cTn id="22" dur="500"/>
                                        <p:tgtEl>
                                          <p:spTgt spid="6103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ox(in)">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box(in)">
                                      <p:cBhvr>
                                        <p:cTn id="3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9"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8" name="Text Box 4"/>
          <p:cNvSpPr txBox="1">
            <a:spLocks noChangeArrowheads="1"/>
          </p:cNvSpPr>
          <p:nvPr/>
        </p:nvSpPr>
        <p:spPr bwMode="auto">
          <a:xfrm>
            <a:off x="2495550" y="322263"/>
            <a:ext cx="3595688" cy="5191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spcBef>
                <a:spcPct val="50000"/>
              </a:spcBef>
            </a:pPr>
            <a:r>
              <a:rPr lang="en-US" altLang="zh-CN">
                <a:solidFill>
                  <a:srgbClr val="000000"/>
                </a:solidFill>
              </a:rPr>
              <a:t>H</a:t>
            </a:r>
            <a:r>
              <a:rPr lang="en-US" altLang="zh-CN" baseline="-25000">
                <a:solidFill>
                  <a:srgbClr val="000000"/>
                </a:solidFill>
              </a:rPr>
              <a:t>2</a:t>
            </a:r>
            <a:r>
              <a:rPr lang="en-US" altLang="zh-CN">
                <a:solidFill>
                  <a:srgbClr val="000000"/>
                </a:solidFill>
              </a:rPr>
              <a:t> + Br</a:t>
            </a:r>
            <a:r>
              <a:rPr lang="en-US" altLang="zh-CN" baseline="-25000">
                <a:solidFill>
                  <a:srgbClr val="000000"/>
                </a:solidFill>
              </a:rPr>
              <a:t>2</a:t>
            </a:r>
            <a:r>
              <a:rPr lang="en-US" altLang="zh-CN">
                <a:solidFill>
                  <a:srgbClr val="000000"/>
                </a:solidFill>
              </a:rPr>
              <a:t> = 2HBr</a:t>
            </a:r>
          </a:p>
        </p:txBody>
      </p:sp>
      <p:sp>
        <p:nvSpPr>
          <p:cNvPr id="579589" name="Text Box 5"/>
          <p:cNvSpPr txBox="1">
            <a:spLocks noChangeArrowheads="1"/>
          </p:cNvSpPr>
          <p:nvPr/>
        </p:nvSpPr>
        <p:spPr bwMode="auto">
          <a:xfrm>
            <a:off x="368300" y="3000375"/>
            <a:ext cx="722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latin typeface="Times New Roman" pitchFamily="18" charset="0"/>
                <a:ea typeface="黑体" pitchFamily="49" charset="-122"/>
              </a:rPr>
              <a:t>十三年后，克里斯琴森提出反应机理为：</a:t>
            </a:r>
          </a:p>
        </p:txBody>
      </p:sp>
      <p:grpSp>
        <p:nvGrpSpPr>
          <p:cNvPr id="2" name="Group 26"/>
          <p:cNvGrpSpPr>
            <a:grpSpLocks/>
          </p:cNvGrpSpPr>
          <p:nvPr/>
        </p:nvGrpSpPr>
        <p:grpSpPr bwMode="auto">
          <a:xfrm>
            <a:off x="1663701" y="3416298"/>
            <a:ext cx="3000375" cy="628651"/>
            <a:chOff x="1048" y="2378"/>
            <a:chExt cx="1890" cy="396"/>
          </a:xfrm>
        </p:grpSpPr>
        <p:sp>
          <p:nvSpPr>
            <p:cNvPr id="579591" name="Text Box 7"/>
            <p:cNvSpPr txBox="1">
              <a:spLocks noChangeArrowheads="1"/>
            </p:cNvSpPr>
            <p:nvPr/>
          </p:nvSpPr>
          <p:spPr bwMode="auto">
            <a:xfrm>
              <a:off x="1048" y="2541"/>
              <a:ext cx="1890" cy="233"/>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(1) Br</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a:t>
              </a:r>
              <a:r>
                <a:rPr lang="en-US" altLang="zh-CN" dirty="0" smtClean="0">
                  <a:solidFill>
                    <a:srgbClr val="000000"/>
                  </a:solidFill>
                  <a:ea typeface="黑体" pitchFamily="2" charset="-122"/>
                </a:rPr>
                <a:t>         </a:t>
              </a:r>
              <a:r>
                <a:rPr lang="en-US" altLang="zh-CN" dirty="0" smtClean="0">
                  <a:solidFill>
                    <a:srgbClr val="000000"/>
                  </a:solidFill>
                  <a:ea typeface="黑体" pitchFamily="2" charset="-122"/>
                  <a:sym typeface="Symbol" pitchFamily="18" charset="2"/>
                </a:rPr>
                <a:t>2Br</a:t>
              </a:r>
              <a:r>
                <a:rPr lang="en-US" altLang="zh-CN" dirty="0">
                  <a:solidFill>
                    <a:srgbClr val="000000"/>
                  </a:solidFill>
                  <a:ea typeface="黑体" pitchFamily="2" charset="-122"/>
                  <a:cs typeface="Times New Roman" pitchFamily="18" charset="0"/>
                  <a:sym typeface="Symbol" pitchFamily="18" charset="2"/>
                </a:rPr>
                <a:t>·</a:t>
              </a:r>
            </a:p>
          </p:txBody>
        </p:sp>
        <p:sp>
          <p:nvSpPr>
            <p:cNvPr id="9247" name="Text Box 8"/>
            <p:cNvSpPr txBox="1">
              <a:spLocks noChangeArrowheads="1"/>
            </p:cNvSpPr>
            <p:nvPr/>
          </p:nvSpPr>
          <p:spPr bwMode="auto">
            <a:xfrm>
              <a:off x="1463" y="2378"/>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1</a:t>
              </a:r>
              <a:endParaRPr lang="en-US" altLang="zh-CN" sz="2800" dirty="0">
                <a:solidFill>
                  <a:srgbClr val="000000"/>
                </a:solidFill>
                <a:latin typeface="Times New Roman" pitchFamily="18" charset="0"/>
                <a:ea typeface="黑体" pitchFamily="49" charset="-122"/>
              </a:endParaRPr>
            </a:p>
          </p:txBody>
        </p:sp>
        <p:sp>
          <p:nvSpPr>
            <p:cNvPr id="9248" name="Line 9"/>
            <p:cNvSpPr>
              <a:spLocks noChangeShapeType="1"/>
            </p:cNvSpPr>
            <p:nvPr/>
          </p:nvSpPr>
          <p:spPr bwMode="auto">
            <a:xfrm>
              <a:off x="1464" y="2685"/>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5"/>
          <p:cNvGrpSpPr>
            <a:grpSpLocks/>
          </p:cNvGrpSpPr>
          <p:nvPr/>
        </p:nvGrpSpPr>
        <p:grpSpPr bwMode="auto">
          <a:xfrm>
            <a:off x="1560513" y="4044949"/>
            <a:ext cx="4410075" cy="763588"/>
            <a:chOff x="1006" y="2867"/>
            <a:chExt cx="2778" cy="481"/>
          </a:xfrm>
        </p:grpSpPr>
        <p:sp>
          <p:nvSpPr>
            <p:cNvPr id="579595" name="Text Box 11"/>
            <p:cNvSpPr txBox="1">
              <a:spLocks noChangeArrowheads="1"/>
            </p:cNvSpPr>
            <p:nvPr/>
          </p:nvSpPr>
          <p:spPr bwMode="auto">
            <a:xfrm>
              <a:off x="1006" y="3021"/>
              <a:ext cx="2778"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(2) Br</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H</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a:t>
              </a:r>
              <a:r>
                <a:rPr lang="en-US" altLang="zh-CN" dirty="0" err="1">
                  <a:solidFill>
                    <a:srgbClr val="000000"/>
                  </a:solidFill>
                  <a:ea typeface="黑体" pitchFamily="2" charset="-122"/>
                  <a:sym typeface="Symbol" pitchFamily="18" charset="2"/>
                </a:rPr>
                <a:t>HBr</a:t>
              </a:r>
              <a:r>
                <a:rPr lang="en-US" altLang="zh-CN" dirty="0">
                  <a:solidFill>
                    <a:srgbClr val="000000"/>
                  </a:solidFill>
                  <a:ea typeface="黑体" pitchFamily="2" charset="-122"/>
                  <a:sym typeface="Symbol" pitchFamily="18" charset="2"/>
                </a:rPr>
                <a:t> + H·</a:t>
              </a:r>
            </a:p>
          </p:txBody>
        </p:sp>
        <p:sp>
          <p:nvSpPr>
            <p:cNvPr id="9244" name="Line 12"/>
            <p:cNvSpPr>
              <a:spLocks noChangeShapeType="1"/>
            </p:cNvSpPr>
            <p:nvPr/>
          </p:nvSpPr>
          <p:spPr bwMode="auto">
            <a:xfrm>
              <a:off x="1719" y="3184"/>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5" name="Text Box 13"/>
            <p:cNvSpPr txBox="1">
              <a:spLocks noChangeArrowheads="1"/>
            </p:cNvSpPr>
            <p:nvPr/>
          </p:nvSpPr>
          <p:spPr bwMode="auto">
            <a:xfrm>
              <a:off x="1820" y="2867"/>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2</a:t>
              </a:r>
              <a:endParaRPr lang="en-US" altLang="zh-CN" sz="2800" dirty="0">
                <a:solidFill>
                  <a:srgbClr val="000000"/>
                </a:solidFill>
                <a:latin typeface="Times New Roman" pitchFamily="18" charset="0"/>
                <a:ea typeface="黑体" pitchFamily="49" charset="-122"/>
              </a:endParaRPr>
            </a:p>
          </p:txBody>
        </p:sp>
      </p:grpSp>
      <p:grpSp>
        <p:nvGrpSpPr>
          <p:cNvPr id="4" name="Group 24"/>
          <p:cNvGrpSpPr>
            <a:grpSpLocks/>
          </p:cNvGrpSpPr>
          <p:nvPr/>
        </p:nvGrpSpPr>
        <p:grpSpPr bwMode="auto">
          <a:xfrm>
            <a:off x="1570038" y="4638674"/>
            <a:ext cx="4471987" cy="801688"/>
            <a:chOff x="989" y="3234"/>
            <a:chExt cx="2817" cy="505"/>
          </a:xfrm>
        </p:grpSpPr>
        <p:sp>
          <p:nvSpPr>
            <p:cNvPr id="579599" name="Text Box 15"/>
            <p:cNvSpPr txBox="1">
              <a:spLocks noChangeArrowheads="1"/>
            </p:cNvSpPr>
            <p:nvPr/>
          </p:nvSpPr>
          <p:spPr bwMode="auto">
            <a:xfrm>
              <a:off x="989" y="3412"/>
              <a:ext cx="2817"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(3) H</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Br</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a:t>
              </a:r>
              <a:r>
                <a:rPr lang="en-US" altLang="zh-CN" dirty="0">
                  <a:solidFill>
                    <a:srgbClr val="000000"/>
                  </a:solidFill>
                  <a:ea typeface="黑体" pitchFamily="2" charset="-122"/>
                  <a:sym typeface="Symbol" pitchFamily="18" charset="2"/>
                </a:rPr>
                <a:t>	HBr +Br·</a:t>
              </a:r>
            </a:p>
          </p:txBody>
        </p:sp>
        <p:sp>
          <p:nvSpPr>
            <p:cNvPr id="9241" name="Line 16"/>
            <p:cNvSpPr>
              <a:spLocks noChangeShapeType="1"/>
            </p:cNvSpPr>
            <p:nvPr/>
          </p:nvSpPr>
          <p:spPr bwMode="auto">
            <a:xfrm>
              <a:off x="1699" y="3575"/>
              <a:ext cx="52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2" name="Text Box 17"/>
            <p:cNvSpPr txBox="1">
              <a:spLocks noChangeArrowheads="1"/>
            </p:cNvSpPr>
            <p:nvPr/>
          </p:nvSpPr>
          <p:spPr bwMode="auto">
            <a:xfrm>
              <a:off x="1797" y="3234"/>
              <a:ext cx="3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a:solidFill>
                    <a:srgbClr val="000000"/>
                  </a:solidFill>
                  <a:latin typeface="Times New Roman" pitchFamily="18" charset="0"/>
                  <a:ea typeface="黑体" pitchFamily="49" charset="-122"/>
                </a:rPr>
                <a:t>k</a:t>
              </a:r>
              <a:r>
                <a:rPr lang="en-US" altLang="zh-CN" sz="2800" baseline="-25000">
                  <a:solidFill>
                    <a:srgbClr val="000000"/>
                  </a:solidFill>
                  <a:latin typeface="Times New Roman" pitchFamily="18" charset="0"/>
                  <a:ea typeface="黑体" pitchFamily="49" charset="-122"/>
                </a:rPr>
                <a:t>3</a:t>
              </a:r>
              <a:endParaRPr lang="en-US" altLang="zh-CN" sz="2800">
                <a:solidFill>
                  <a:srgbClr val="000000"/>
                </a:solidFill>
                <a:latin typeface="Times New Roman" pitchFamily="18" charset="0"/>
                <a:ea typeface="黑体" pitchFamily="49" charset="-122"/>
              </a:endParaRPr>
            </a:p>
          </p:txBody>
        </p:sp>
      </p:grpSp>
      <p:grpSp>
        <p:nvGrpSpPr>
          <p:cNvPr id="5" name="Group 32"/>
          <p:cNvGrpSpPr>
            <a:grpSpLocks/>
          </p:cNvGrpSpPr>
          <p:nvPr/>
        </p:nvGrpSpPr>
        <p:grpSpPr bwMode="auto">
          <a:xfrm>
            <a:off x="1562100" y="5807076"/>
            <a:ext cx="3101975" cy="676275"/>
            <a:chOff x="984" y="3658"/>
            <a:chExt cx="1954" cy="426"/>
          </a:xfrm>
        </p:grpSpPr>
        <p:sp>
          <p:nvSpPr>
            <p:cNvPr id="579603" name="Text Box 19"/>
            <p:cNvSpPr txBox="1">
              <a:spLocks noChangeArrowheads="1"/>
            </p:cNvSpPr>
            <p:nvPr/>
          </p:nvSpPr>
          <p:spPr bwMode="auto">
            <a:xfrm>
              <a:off x="984" y="3851"/>
              <a:ext cx="1954" cy="233"/>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(5) 2Br</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a:t>
              </a:r>
              <a:r>
                <a:rPr lang="en-US" altLang="zh-CN" dirty="0" smtClean="0">
                  <a:solidFill>
                    <a:srgbClr val="000000"/>
                  </a:solidFill>
                  <a:ea typeface="黑体" pitchFamily="2" charset="-122"/>
                </a:rPr>
                <a:t>           </a:t>
              </a:r>
              <a:r>
                <a:rPr lang="en-US" altLang="zh-CN" dirty="0" smtClean="0">
                  <a:solidFill>
                    <a:srgbClr val="000000"/>
                  </a:solidFill>
                  <a:ea typeface="黑体" pitchFamily="2" charset="-122"/>
                  <a:sym typeface="Symbol" pitchFamily="18" charset="2"/>
                </a:rPr>
                <a:t>Br</a:t>
              </a:r>
              <a:r>
                <a:rPr lang="en-US" altLang="zh-CN" baseline="-25000" dirty="0" smtClean="0">
                  <a:solidFill>
                    <a:srgbClr val="000000"/>
                  </a:solidFill>
                  <a:ea typeface="黑体" pitchFamily="2" charset="-122"/>
                  <a:sym typeface="Symbol" pitchFamily="18" charset="2"/>
                </a:rPr>
                <a:t>2</a:t>
              </a:r>
              <a:endParaRPr lang="en-US" altLang="zh-CN" dirty="0">
                <a:solidFill>
                  <a:srgbClr val="000000"/>
                </a:solidFill>
                <a:ea typeface="黑体" pitchFamily="2" charset="-122"/>
                <a:sym typeface="Symbol" pitchFamily="18" charset="2"/>
              </a:endParaRPr>
            </a:p>
          </p:txBody>
        </p:sp>
        <p:sp>
          <p:nvSpPr>
            <p:cNvPr id="9238" name="Line 20"/>
            <p:cNvSpPr>
              <a:spLocks noChangeShapeType="1"/>
            </p:cNvSpPr>
            <p:nvPr/>
          </p:nvSpPr>
          <p:spPr bwMode="auto">
            <a:xfrm>
              <a:off x="1533" y="3993"/>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9" name="Text Box 21"/>
            <p:cNvSpPr txBox="1">
              <a:spLocks noChangeArrowheads="1"/>
            </p:cNvSpPr>
            <p:nvPr/>
          </p:nvSpPr>
          <p:spPr bwMode="auto">
            <a:xfrm>
              <a:off x="1635" y="3658"/>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5</a:t>
              </a:r>
              <a:endParaRPr lang="en-US" altLang="zh-CN" sz="2800" dirty="0">
                <a:solidFill>
                  <a:srgbClr val="000000"/>
                </a:solidFill>
                <a:latin typeface="Times New Roman" pitchFamily="18" charset="0"/>
                <a:ea typeface="黑体" pitchFamily="49" charset="-122"/>
              </a:endParaRPr>
            </a:p>
          </p:txBody>
        </p:sp>
      </p:grpSp>
      <p:sp>
        <p:nvSpPr>
          <p:cNvPr id="579606" name="Text Box 22"/>
          <p:cNvSpPr txBox="1">
            <a:spLocks noChangeArrowheads="1"/>
          </p:cNvSpPr>
          <p:nvPr/>
        </p:nvSpPr>
        <p:spPr bwMode="auto">
          <a:xfrm>
            <a:off x="354013" y="949325"/>
            <a:ext cx="8575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a:latin typeface="Times New Roman" pitchFamily="18" charset="0"/>
                <a:ea typeface="黑体" pitchFamily="49" charset="-122"/>
              </a:rPr>
              <a:t>1906</a:t>
            </a:r>
            <a:r>
              <a:rPr lang="zh-CN" altLang="en-US" sz="2800">
                <a:latin typeface="Times New Roman" pitchFamily="18" charset="0"/>
                <a:ea typeface="黑体" pitchFamily="49" charset="-122"/>
              </a:rPr>
              <a:t>年波登斯坦</a:t>
            </a:r>
            <a:r>
              <a:rPr lang="en-US" altLang="zh-CN" sz="2800">
                <a:latin typeface="Times New Roman" pitchFamily="18" charset="0"/>
                <a:ea typeface="黑体" pitchFamily="49" charset="-122"/>
              </a:rPr>
              <a:t>(Bodenstein)</a:t>
            </a:r>
            <a:r>
              <a:rPr lang="zh-CN" altLang="en-US" sz="2800">
                <a:latin typeface="Times New Roman" pitchFamily="18" charset="0"/>
                <a:ea typeface="黑体" pitchFamily="49" charset="-122"/>
              </a:rPr>
              <a:t>实验测定速率方程为：</a:t>
            </a:r>
          </a:p>
        </p:txBody>
      </p:sp>
      <p:graphicFrame>
        <p:nvGraphicFramePr>
          <p:cNvPr id="579607" name="Object 23"/>
          <p:cNvGraphicFramePr>
            <a:graphicFrameLocks noChangeAspect="1"/>
          </p:cNvGraphicFramePr>
          <p:nvPr/>
        </p:nvGraphicFramePr>
        <p:xfrm>
          <a:off x="2390775" y="1549400"/>
          <a:ext cx="3697288" cy="1371600"/>
        </p:xfrm>
        <a:graphic>
          <a:graphicData uri="http://schemas.openxmlformats.org/presentationml/2006/ole">
            <mc:AlternateContent xmlns:mc="http://schemas.openxmlformats.org/markup-compatibility/2006">
              <mc:Choice xmlns:v="urn:schemas-microsoft-com:vml" Requires="v">
                <p:oleObj spid="_x0000_s3191" name="公式" r:id="rId3" imgW="1473200" imgH="546100" progId="Equation.3">
                  <p:embed/>
                </p:oleObj>
              </mc:Choice>
              <mc:Fallback>
                <p:oleObj name="公式" r:id="rId3" imgW="1473200" imgH="546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1549400"/>
                        <a:ext cx="3697288" cy="1371600"/>
                      </a:xfrm>
                      <a:prstGeom prst="rect">
                        <a:avLst/>
                      </a:prstGeom>
                      <a:solidFill>
                        <a:schemeClr val="bg2"/>
                      </a:solidFill>
                      <a:ln w="9525">
                        <a:solidFill>
                          <a:srgbClr val="FF0000"/>
                        </a:solidFill>
                        <a:miter lim="800000"/>
                        <a:headEnd/>
                        <a:tailEnd/>
                      </a:ln>
                    </p:spPr>
                  </p:pic>
                </p:oleObj>
              </mc:Fallback>
            </mc:AlternateContent>
          </a:graphicData>
        </a:graphic>
      </p:graphicFrame>
      <p:grpSp>
        <p:nvGrpSpPr>
          <p:cNvPr id="6" name="Group 31"/>
          <p:cNvGrpSpPr>
            <a:grpSpLocks/>
          </p:cNvGrpSpPr>
          <p:nvPr/>
        </p:nvGrpSpPr>
        <p:grpSpPr bwMode="auto">
          <a:xfrm>
            <a:off x="1558925" y="5254624"/>
            <a:ext cx="4471988" cy="779463"/>
            <a:chOff x="982" y="3310"/>
            <a:chExt cx="2817" cy="491"/>
          </a:xfrm>
        </p:grpSpPr>
        <p:sp>
          <p:nvSpPr>
            <p:cNvPr id="579612" name="Text Box 28"/>
            <p:cNvSpPr txBox="1">
              <a:spLocks noChangeArrowheads="1"/>
            </p:cNvSpPr>
            <p:nvPr/>
          </p:nvSpPr>
          <p:spPr bwMode="auto">
            <a:xfrm>
              <a:off x="982" y="3474"/>
              <a:ext cx="2817"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(4) H</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a:t>
              </a:r>
              <a:r>
                <a:rPr lang="en-US" altLang="zh-CN" dirty="0" err="1">
                  <a:solidFill>
                    <a:srgbClr val="000000"/>
                  </a:solidFill>
                  <a:ea typeface="黑体" pitchFamily="2" charset="-122"/>
                </a:rPr>
                <a:t>HBr</a:t>
              </a:r>
              <a:r>
                <a:rPr lang="en-US" altLang="zh-CN" dirty="0">
                  <a:solidFill>
                    <a:srgbClr val="000000"/>
                  </a:solidFill>
                  <a:ea typeface="黑体" pitchFamily="2" charset="-122"/>
                </a:rPr>
                <a:t> </a:t>
              </a:r>
              <a:r>
                <a:rPr lang="en-US" altLang="zh-CN" dirty="0">
                  <a:solidFill>
                    <a:srgbClr val="000000"/>
                  </a:solidFill>
                  <a:ea typeface="黑体" pitchFamily="2" charset="-122"/>
                  <a:sym typeface="Symbol" pitchFamily="18" charset="2"/>
                </a:rPr>
                <a:t>	 H</a:t>
              </a:r>
              <a:r>
                <a:rPr lang="en-US" altLang="zh-CN" baseline="-25000" dirty="0">
                  <a:solidFill>
                    <a:srgbClr val="000000"/>
                  </a:solidFill>
                  <a:ea typeface="黑体" pitchFamily="2" charset="-122"/>
                  <a:sym typeface="Symbol" pitchFamily="18" charset="2"/>
                </a:rPr>
                <a:t>2</a:t>
              </a:r>
              <a:r>
                <a:rPr lang="en-US" altLang="zh-CN" dirty="0">
                  <a:solidFill>
                    <a:srgbClr val="000000"/>
                  </a:solidFill>
                  <a:ea typeface="黑体" pitchFamily="2" charset="-122"/>
                  <a:sym typeface="Symbol" pitchFamily="18" charset="2"/>
                </a:rPr>
                <a:t> + Br·</a:t>
              </a:r>
            </a:p>
          </p:txBody>
        </p:sp>
        <p:sp>
          <p:nvSpPr>
            <p:cNvPr id="9235" name="Line 29"/>
            <p:cNvSpPr>
              <a:spLocks noChangeShapeType="1"/>
            </p:cNvSpPr>
            <p:nvPr/>
          </p:nvSpPr>
          <p:spPr bwMode="auto">
            <a:xfrm>
              <a:off x="1698" y="3637"/>
              <a:ext cx="52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6" name="Text Box 30"/>
            <p:cNvSpPr txBox="1">
              <a:spLocks noChangeArrowheads="1"/>
            </p:cNvSpPr>
            <p:nvPr/>
          </p:nvSpPr>
          <p:spPr bwMode="auto">
            <a:xfrm>
              <a:off x="1799" y="3310"/>
              <a:ext cx="3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4</a:t>
              </a:r>
              <a:endParaRPr lang="en-US" altLang="zh-CN" sz="2800" dirty="0">
                <a:solidFill>
                  <a:srgbClr val="000000"/>
                </a:solidFill>
                <a:latin typeface="Times New Roman" pitchFamily="18" charset="0"/>
                <a:ea typeface="黑体" pitchFamily="49" charset="-122"/>
              </a:endParaRPr>
            </a:p>
          </p:txBody>
        </p:sp>
      </p:grpSp>
      <p:sp>
        <p:nvSpPr>
          <p:cNvPr id="579617" name="Text Box 33"/>
          <p:cNvSpPr txBox="1">
            <a:spLocks noChangeArrowheads="1"/>
          </p:cNvSpPr>
          <p:nvPr/>
        </p:nvSpPr>
        <p:spPr bwMode="auto">
          <a:xfrm>
            <a:off x="6548438" y="3597275"/>
            <a:ext cx="1841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solidFill>
                  <a:schemeClr val="tx2"/>
                </a:solidFill>
                <a:latin typeface="Times New Roman" pitchFamily="18" charset="0"/>
                <a:ea typeface="黑体" pitchFamily="49" charset="-122"/>
              </a:rPr>
              <a:t>链的开始</a:t>
            </a:r>
          </a:p>
        </p:txBody>
      </p:sp>
      <p:sp>
        <p:nvSpPr>
          <p:cNvPr id="579618" name="Text Box 34"/>
          <p:cNvSpPr txBox="1">
            <a:spLocks noChangeArrowheads="1"/>
          </p:cNvSpPr>
          <p:nvPr/>
        </p:nvSpPr>
        <p:spPr bwMode="auto">
          <a:xfrm>
            <a:off x="6646863" y="4564063"/>
            <a:ext cx="1841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solidFill>
                  <a:schemeClr val="tx2"/>
                </a:solidFill>
                <a:latin typeface="Times New Roman" pitchFamily="18" charset="0"/>
                <a:ea typeface="黑体" pitchFamily="49" charset="-122"/>
              </a:rPr>
              <a:t>链的传递</a:t>
            </a:r>
          </a:p>
        </p:txBody>
      </p:sp>
      <p:sp>
        <p:nvSpPr>
          <p:cNvPr id="579619" name="Text Box 35"/>
          <p:cNvSpPr txBox="1">
            <a:spLocks noChangeArrowheads="1"/>
          </p:cNvSpPr>
          <p:nvPr/>
        </p:nvSpPr>
        <p:spPr bwMode="auto">
          <a:xfrm>
            <a:off x="6634163" y="6145213"/>
            <a:ext cx="1841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solidFill>
                  <a:schemeClr val="tx2"/>
                </a:solidFill>
                <a:latin typeface="Times New Roman" pitchFamily="18" charset="0"/>
                <a:ea typeface="黑体" pitchFamily="49" charset="-122"/>
              </a:rPr>
              <a:t>链的终止</a:t>
            </a:r>
          </a:p>
        </p:txBody>
      </p:sp>
      <p:grpSp>
        <p:nvGrpSpPr>
          <p:cNvPr id="7" name="Group 36"/>
          <p:cNvGrpSpPr>
            <a:grpSpLocks/>
          </p:cNvGrpSpPr>
          <p:nvPr/>
        </p:nvGrpSpPr>
        <p:grpSpPr bwMode="auto">
          <a:xfrm>
            <a:off x="6065838" y="4473575"/>
            <a:ext cx="519112" cy="852488"/>
            <a:chOff x="3822" y="2312"/>
            <a:chExt cx="327" cy="537"/>
          </a:xfrm>
        </p:grpSpPr>
        <p:sp>
          <p:nvSpPr>
            <p:cNvPr id="9232" name="Line 37"/>
            <p:cNvSpPr>
              <a:spLocks noChangeShapeType="1"/>
            </p:cNvSpPr>
            <p:nvPr/>
          </p:nvSpPr>
          <p:spPr bwMode="auto">
            <a:xfrm>
              <a:off x="3822" y="2312"/>
              <a:ext cx="311" cy="23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38"/>
            <p:cNvSpPr>
              <a:spLocks noChangeShapeType="1"/>
            </p:cNvSpPr>
            <p:nvPr/>
          </p:nvSpPr>
          <p:spPr bwMode="auto">
            <a:xfrm flipV="1">
              <a:off x="3845" y="2545"/>
              <a:ext cx="304" cy="30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9623" name="Text Box 39"/>
          <p:cNvSpPr txBox="1">
            <a:spLocks noChangeArrowheads="1"/>
          </p:cNvSpPr>
          <p:nvPr/>
        </p:nvSpPr>
        <p:spPr bwMode="auto">
          <a:xfrm>
            <a:off x="6623050" y="5465763"/>
            <a:ext cx="1841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zh-CN" altLang="en-US" sz="2800">
                <a:solidFill>
                  <a:schemeClr val="tx2"/>
                </a:solidFill>
                <a:latin typeface="Times New Roman" pitchFamily="18" charset="0"/>
                <a:ea typeface="黑体" pitchFamily="49" charset="-122"/>
              </a:rPr>
              <a:t>链的阻滞</a:t>
            </a:r>
          </a:p>
        </p:txBody>
      </p:sp>
    </p:spTree>
    <p:extLst>
      <p:ext uri="{BB962C8B-B14F-4D97-AF65-F5344CB8AC3E}">
        <p14:creationId xmlns:p14="http://schemas.microsoft.com/office/powerpoint/2010/main" val="2052558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blinds(horizontal)">
                                      <p:cBhvr>
                                        <p:cTn id="7" dur="500"/>
                                        <p:tgtEl>
                                          <p:spTgt spid="579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9606"/>
                                        </p:tgtEl>
                                        <p:attrNameLst>
                                          <p:attrName>style.visibility</p:attrName>
                                        </p:attrNameLst>
                                      </p:cBhvr>
                                      <p:to>
                                        <p:strVal val="visible"/>
                                      </p:to>
                                    </p:set>
                                    <p:animEffect transition="in" filter="blinds(horizontal)">
                                      <p:cBhvr>
                                        <p:cTn id="12" dur="500"/>
                                        <p:tgtEl>
                                          <p:spTgt spid="579606"/>
                                        </p:tgtEl>
                                      </p:cBhvr>
                                    </p:animEffect>
                                  </p:childTnLst>
                                </p:cTn>
                              </p:par>
                              <p:par>
                                <p:cTn id="13" presetID="3" presetClass="entr" presetSubtype="10" fill="hold" nodeType="withEffect">
                                  <p:stCondLst>
                                    <p:cond delay="0"/>
                                  </p:stCondLst>
                                  <p:childTnLst>
                                    <p:set>
                                      <p:cBhvr>
                                        <p:cTn id="14" dur="1" fill="hold">
                                          <p:stCondLst>
                                            <p:cond delay="0"/>
                                          </p:stCondLst>
                                        </p:cTn>
                                        <p:tgtEl>
                                          <p:spTgt spid="579607"/>
                                        </p:tgtEl>
                                        <p:attrNameLst>
                                          <p:attrName>style.visibility</p:attrName>
                                        </p:attrNameLst>
                                      </p:cBhvr>
                                      <p:to>
                                        <p:strVal val="visible"/>
                                      </p:to>
                                    </p:set>
                                    <p:animEffect transition="in" filter="blinds(horizontal)">
                                      <p:cBhvr>
                                        <p:cTn id="15" dur="500"/>
                                        <p:tgtEl>
                                          <p:spTgt spid="5796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9589"/>
                                        </p:tgtEl>
                                        <p:attrNameLst>
                                          <p:attrName>style.visibility</p:attrName>
                                        </p:attrNameLst>
                                      </p:cBhvr>
                                      <p:to>
                                        <p:strVal val="visible"/>
                                      </p:to>
                                    </p:set>
                                    <p:animEffect transition="in" filter="blinds(horizontal)">
                                      <p:cBhvr>
                                        <p:cTn id="20" dur="500"/>
                                        <p:tgtEl>
                                          <p:spTgt spid="579589"/>
                                        </p:tgtEl>
                                      </p:cBhvr>
                                    </p:animEffect>
                                  </p:childTnLst>
                                </p:cTn>
                              </p:par>
                              <p:par>
                                <p:cTn id="21" presetID="3"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par>
                                <p:cTn id="27" presetID="3" presetClass="entr" presetSubtype="1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par>
                                <p:cTn id="30" presetID="3" presetClass="entr" presetSubtype="1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par>
                                <p:cTn id="33" presetID="3" presetClass="entr" presetSubtype="1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79617"/>
                                        </p:tgtEl>
                                        <p:attrNameLst>
                                          <p:attrName>style.visibility</p:attrName>
                                        </p:attrNameLst>
                                      </p:cBhvr>
                                      <p:to>
                                        <p:strVal val="visible"/>
                                      </p:to>
                                    </p:set>
                                    <p:animEffect transition="in" filter="blinds(horizontal)">
                                      <p:cBhvr>
                                        <p:cTn id="40" dur="500"/>
                                        <p:tgtEl>
                                          <p:spTgt spid="5796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79618"/>
                                        </p:tgtEl>
                                        <p:attrNameLst>
                                          <p:attrName>style.visibility</p:attrName>
                                        </p:attrNameLst>
                                      </p:cBhvr>
                                      <p:to>
                                        <p:strVal val="visible"/>
                                      </p:to>
                                    </p:set>
                                    <p:animEffect transition="in" filter="blinds(horizontal)">
                                      <p:cBhvr>
                                        <p:cTn id="48" dur="500"/>
                                        <p:tgtEl>
                                          <p:spTgt spid="57961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blinds(horizontal)">
                                      <p:cBhvr>
                                        <p:cTn id="53" dur="500"/>
                                        <p:tgtEl>
                                          <p:spTgt spid="6"/>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579623"/>
                                        </p:tgtEl>
                                        <p:attrNameLst>
                                          <p:attrName>style.visibility</p:attrName>
                                        </p:attrNameLst>
                                      </p:cBhvr>
                                      <p:to>
                                        <p:strVal val="visible"/>
                                      </p:to>
                                    </p:set>
                                    <p:animEffect transition="in" filter="blinds(horizontal)">
                                      <p:cBhvr>
                                        <p:cTn id="56" dur="500"/>
                                        <p:tgtEl>
                                          <p:spTgt spid="57962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79619"/>
                                        </p:tgtEl>
                                        <p:attrNameLst>
                                          <p:attrName>style.visibility</p:attrName>
                                        </p:attrNameLst>
                                      </p:cBhvr>
                                      <p:to>
                                        <p:strVal val="visible"/>
                                      </p:to>
                                    </p:set>
                                    <p:animEffect transition="in" filter="blinds(horizontal)">
                                      <p:cBhvr>
                                        <p:cTn id="61" dur="500"/>
                                        <p:tgtEl>
                                          <p:spTgt spid="579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animBg="1"/>
      <p:bldP spid="579589" grpId="0"/>
      <p:bldP spid="579606" grpId="0"/>
      <p:bldP spid="579617" grpId="0"/>
      <p:bldP spid="579618" grpId="0"/>
      <p:bldP spid="579619" grpId="0"/>
      <p:bldP spid="57962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38125" y="1019175"/>
            <a:ext cx="87201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eaLnBrk="0" hangingPunct="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eaLnBrk="0" hangingPunct="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eaLnBrk="0" hangingPunct="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eaLnBrk="0" hangingPunct="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0"/>
              </a:spcBef>
              <a:buClrTx/>
              <a:buSzTx/>
              <a:buFontTx/>
              <a:buNone/>
            </a:pPr>
            <a:r>
              <a:rPr kumimoji="1" lang="zh-CN" altLang="zh-CN" sz="2400" dirty="0">
                <a:latin typeface="黑体" pitchFamily="49" charset="-122"/>
                <a:ea typeface="黑体" pitchFamily="49" charset="-122"/>
              </a:rPr>
              <a:t>•</a:t>
            </a:r>
            <a:r>
              <a:rPr kumimoji="1" lang="zh-CN" altLang="en-US" sz="2400" dirty="0">
                <a:solidFill>
                  <a:srgbClr val="FF0000"/>
                </a:solidFill>
                <a:latin typeface="黑体" pitchFamily="49" charset="-122"/>
                <a:ea typeface="黑体" pitchFamily="49" charset="-122"/>
              </a:rPr>
              <a:t>理解</a:t>
            </a:r>
            <a:r>
              <a:rPr kumimoji="1" lang="zh-CN" altLang="en-US" sz="2400" dirty="0">
                <a:latin typeface="黑体" pitchFamily="49" charset="-122"/>
                <a:ea typeface="黑体" pitchFamily="49" charset="-122"/>
              </a:rPr>
              <a:t>化学反应速率、理解基元反应及反应分子数的概念。</a:t>
            </a:r>
          </a:p>
          <a:p>
            <a:pPr>
              <a:spcBef>
                <a:spcPct val="0"/>
              </a:spcBef>
              <a:buClrTx/>
              <a:buSzTx/>
              <a:buFontTx/>
              <a:buNone/>
            </a:pPr>
            <a:r>
              <a:rPr kumimoji="1" lang="zh-CN" altLang="zh-CN" sz="2400" dirty="0">
                <a:latin typeface="黑体" pitchFamily="49" charset="-122"/>
                <a:ea typeface="黑体" pitchFamily="49" charset="-122"/>
              </a:rPr>
              <a:t>•</a:t>
            </a:r>
            <a:r>
              <a:rPr kumimoji="1" lang="zh-CN" altLang="en-US" sz="2400" dirty="0">
                <a:latin typeface="黑体" pitchFamily="49" charset="-122"/>
                <a:ea typeface="黑体" pitchFamily="49" charset="-122"/>
              </a:rPr>
              <a:t>反应速率常数以及反应级数的概念。</a:t>
            </a:r>
          </a:p>
          <a:p>
            <a:pPr>
              <a:spcBef>
                <a:spcPct val="0"/>
              </a:spcBef>
              <a:buClrTx/>
              <a:buSzTx/>
              <a:buFontTx/>
              <a:buNone/>
            </a:pPr>
            <a:r>
              <a:rPr kumimoji="1" lang="zh-CN" altLang="zh-CN" sz="2400" dirty="0">
                <a:latin typeface="黑体" pitchFamily="49" charset="-122"/>
                <a:ea typeface="黑体" pitchFamily="49" charset="-122"/>
              </a:rPr>
              <a:t>•</a:t>
            </a:r>
            <a:r>
              <a:rPr kumimoji="1" lang="zh-CN" altLang="en-US" sz="2400" dirty="0">
                <a:solidFill>
                  <a:srgbClr val="FF0000"/>
                </a:solidFill>
                <a:latin typeface="黑体" pitchFamily="49" charset="-122"/>
                <a:ea typeface="黑体" pitchFamily="49" charset="-122"/>
              </a:rPr>
              <a:t>掌握</a:t>
            </a:r>
            <a:r>
              <a:rPr kumimoji="1" lang="zh-CN" altLang="en-US" sz="2400" dirty="0">
                <a:latin typeface="黑体" pitchFamily="49" charset="-122"/>
                <a:ea typeface="黑体" pitchFamily="49" charset="-122"/>
              </a:rPr>
              <a:t>通过实验确立速率方程的方法。</a:t>
            </a:r>
          </a:p>
          <a:p>
            <a:pPr>
              <a:spcBef>
                <a:spcPct val="0"/>
              </a:spcBef>
              <a:buClrTx/>
              <a:buSzTx/>
              <a:buFontTx/>
              <a:buNone/>
            </a:pPr>
            <a:r>
              <a:rPr kumimoji="1" lang="zh-CN" altLang="zh-CN" sz="2400" dirty="0">
                <a:solidFill>
                  <a:srgbClr val="FF0000"/>
                </a:solidFill>
                <a:latin typeface="黑体" pitchFamily="49" charset="-122"/>
                <a:ea typeface="黑体" pitchFamily="49" charset="-122"/>
              </a:rPr>
              <a:t>•</a:t>
            </a:r>
            <a:r>
              <a:rPr kumimoji="1" lang="zh-CN" altLang="en-US" sz="2400" dirty="0">
                <a:solidFill>
                  <a:srgbClr val="FF0000"/>
                </a:solidFill>
                <a:latin typeface="黑体" pitchFamily="49" charset="-122"/>
                <a:ea typeface="黑体" pitchFamily="49" charset="-122"/>
              </a:rPr>
              <a:t>掌握</a:t>
            </a:r>
            <a:r>
              <a:rPr kumimoji="1" lang="zh-CN" altLang="en-US" sz="2400" dirty="0">
                <a:latin typeface="黑体" pitchFamily="49" charset="-122"/>
                <a:ea typeface="黑体" pitchFamily="49" charset="-122"/>
              </a:rPr>
              <a:t>一级、二级、</a:t>
            </a:r>
            <a:r>
              <a:rPr kumimoji="1" lang="en-US" altLang="zh-CN" sz="2400" dirty="0">
                <a:latin typeface="黑体" pitchFamily="49" charset="-122"/>
                <a:ea typeface="黑体" pitchFamily="49" charset="-122"/>
              </a:rPr>
              <a:t>n</a:t>
            </a:r>
            <a:r>
              <a:rPr kumimoji="1" lang="zh-CN" altLang="en-US" sz="2400" dirty="0">
                <a:latin typeface="黑体" pitchFamily="49" charset="-122"/>
                <a:ea typeface="黑体" pitchFamily="49" charset="-122"/>
              </a:rPr>
              <a:t>级反应的速率方程及其应用。</a:t>
            </a:r>
          </a:p>
          <a:p>
            <a:pPr>
              <a:spcBef>
                <a:spcPct val="0"/>
              </a:spcBef>
              <a:buClrTx/>
              <a:buSzTx/>
              <a:buFontTx/>
              <a:buNone/>
            </a:pPr>
            <a:r>
              <a:rPr kumimoji="1" lang="en-US" altLang="zh-CN" sz="2400" dirty="0">
                <a:latin typeface="黑体" pitchFamily="49" charset="-122"/>
                <a:ea typeface="黑体" pitchFamily="49" charset="-122"/>
              </a:rPr>
              <a:t>•</a:t>
            </a:r>
            <a:r>
              <a:rPr kumimoji="1" lang="zh-CN" altLang="en-US" sz="2400" dirty="0">
                <a:solidFill>
                  <a:srgbClr val="FF0000"/>
                </a:solidFill>
                <a:latin typeface="黑体" pitchFamily="49" charset="-122"/>
                <a:ea typeface="黑体" pitchFamily="49" charset="-122"/>
              </a:rPr>
              <a:t>了解</a:t>
            </a:r>
            <a:r>
              <a:rPr kumimoji="1" lang="zh-CN" altLang="en-US" sz="2400" dirty="0">
                <a:latin typeface="黑体" pitchFamily="49" charset="-122"/>
                <a:ea typeface="黑体" pitchFamily="49" charset="-122"/>
              </a:rPr>
              <a:t>典型复杂反应的特征。</a:t>
            </a:r>
          </a:p>
          <a:p>
            <a:pPr>
              <a:spcBef>
                <a:spcPct val="0"/>
              </a:spcBef>
              <a:buClrTx/>
              <a:buSzTx/>
              <a:buFontTx/>
              <a:buNone/>
            </a:pPr>
            <a:r>
              <a:rPr kumimoji="1" lang="en-US" altLang="zh-CN" sz="2400" dirty="0">
                <a:latin typeface="黑体" pitchFamily="49" charset="-122"/>
                <a:ea typeface="黑体" pitchFamily="49" charset="-122"/>
              </a:rPr>
              <a:t>•</a:t>
            </a:r>
            <a:r>
              <a:rPr kumimoji="1" lang="zh-CN" altLang="en-US" sz="2400" dirty="0">
                <a:solidFill>
                  <a:srgbClr val="FF0000"/>
                </a:solidFill>
                <a:latin typeface="黑体" pitchFamily="49" charset="-122"/>
                <a:ea typeface="黑体" pitchFamily="49" charset="-122"/>
              </a:rPr>
              <a:t>了解</a:t>
            </a:r>
            <a:r>
              <a:rPr kumimoji="1" lang="zh-CN" altLang="en-US" sz="2400" dirty="0">
                <a:latin typeface="黑体" pitchFamily="49" charset="-122"/>
                <a:ea typeface="黑体" pitchFamily="49" charset="-122"/>
              </a:rPr>
              <a:t>处理对行反应、平行反应和连串反应的动力学方法。</a:t>
            </a:r>
          </a:p>
          <a:p>
            <a:pPr>
              <a:spcBef>
                <a:spcPct val="0"/>
              </a:spcBef>
              <a:buClrTx/>
              <a:buSzTx/>
              <a:buFontTx/>
              <a:buNone/>
            </a:pPr>
            <a:r>
              <a:rPr kumimoji="1" lang="en-US" altLang="zh-CN" sz="2400" dirty="0">
                <a:solidFill>
                  <a:srgbClr val="FF0000"/>
                </a:solidFill>
                <a:latin typeface="黑体" pitchFamily="49" charset="-122"/>
                <a:ea typeface="黑体" pitchFamily="49" charset="-122"/>
              </a:rPr>
              <a:t>•</a:t>
            </a:r>
            <a:r>
              <a:rPr kumimoji="1" lang="zh-CN" altLang="en-US" sz="2400" dirty="0" smtClean="0">
                <a:solidFill>
                  <a:srgbClr val="FF0000"/>
                </a:solidFill>
                <a:latin typeface="黑体" pitchFamily="49" charset="-122"/>
                <a:ea typeface="黑体" pitchFamily="49" charset="-122"/>
              </a:rPr>
              <a:t>理解</a:t>
            </a:r>
            <a:r>
              <a:rPr kumimoji="1" lang="zh-CN" altLang="en-US" sz="2400" dirty="0" smtClean="0">
                <a:latin typeface="黑体" pitchFamily="49" charset="-122"/>
                <a:ea typeface="黑体" pitchFamily="49" charset="-122"/>
              </a:rPr>
              <a:t>稳定态近似</a:t>
            </a:r>
            <a:r>
              <a:rPr kumimoji="1" lang="zh-CN" altLang="en-US" sz="2400" dirty="0">
                <a:latin typeface="黑体" pitchFamily="49" charset="-122"/>
                <a:ea typeface="黑体" pitchFamily="49" charset="-122"/>
              </a:rPr>
              <a:t>法、平衡态近似法及速率决定步骤等处理复杂</a:t>
            </a:r>
            <a:endParaRPr kumimoji="1" lang="en-US" altLang="zh-CN" sz="2400" dirty="0">
              <a:latin typeface="黑体" pitchFamily="49" charset="-122"/>
              <a:ea typeface="黑体" pitchFamily="49" charset="-122"/>
            </a:endParaRPr>
          </a:p>
          <a:p>
            <a:pPr>
              <a:spcBef>
                <a:spcPct val="0"/>
              </a:spcBef>
              <a:buClrTx/>
              <a:buSzTx/>
              <a:buFontTx/>
              <a:buNone/>
            </a:pPr>
            <a:r>
              <a:rPr kumimoji="1" lang="en-US" altLang="zh-CN" sz="2400" dirty="0">
                <a:latin typeface="黑体" pitchFamily="49" charset="-122"/>
                <a:ea typeface="黑体" pitchFamily="49" charset="-122"/>
              </a:rPr>
              <a:t> </a:t>
            </a:r>
            <a:r>
              <a:rPr kumimoji="1" lang="zh-CN" altLang="en-US" sz="2400" dirty="0">
                <a:latin typeface="黑体" pitchFamily="49" charset="-122"/>
                <a:ea typeface="黑体" pitchFamily="49" charset="-122"/>
              </a:rPr>
              <a:t>反应的近似方法。</a:t>
            </a:r>
          </a:p>
          <a:p>
            <a:pPr>
              <a:spcBef>
                <a:spcPct val="0"/>
              </a:spcBef>
              <a:buClrTx/>
              <a:buSzTx/>
              <a:buFontTx/>
              <a:buNone/>
            </a:pPr>
            <a:r>
              <a:rPr kumimoji="1" lang="en-US" altLang="zh-CN" sz="2400" dirty="0">
                <a:latin typeface="黑体" pitchFamily="49" charset="-122"/>
                <a:ea typeface="黑体" pitchFamily="49" charset="-122"/>
              </a:rPr>
              <a:t>•</a:t>
            </a:r>
            <a:r>
              <a:rPr kumimoji="1" lang="zh-CN" altLang="en-US" sz="2400" dirty="0">
                <a:solidFill>
                  <a:srgbClr val="FF0000"/>
                </a:solidFill>
                <a:latin typeface="黑体" pitchFamily="49" charset="-122"/>
                <a:ea typeface="黑体" pitchFamily="49" charset="-122"/>
              </a:rPr>
              <a:t>理解</a:t>
            </a:r>
            <a:r>
              <a:rPr kumimoji="1" lang="zh-CN" altLang="en-US" sz="2400" dirty="0">
                <a:latin typeface="黑体" pitchFamily="49" charset="-122"/>
                <a:ea typeface="黑体" pitchFamily="49" charset="-122"/>
              </a:rPr>
              <a:t>阿伦尼乌斯方程的意义，并掌握其应用。理解活化能及</a:t>
            </a:r>
            <a:endParaRPr kumimoji="1" lang="en-US" altLang="zh-CN" sz="2400" dirty="0">
              <a:latin typeface="黑体" pitchFamily="49" charset="-122"/>
              <a:ea typeface="黑体" pitchFamily="49" charset="-122"/>
            </a:endParaRPr>
          </a:p>
          <a:p>
            <a:pPr>
              <a:spcBef>
                <a:spcPct val="0"/>
              </a:spcBef>
              <a:buClrTx/>
              <a:buSzTx/>
              <a:buFontTx/>
              <a:buNone/>
            </a:pPr>
            <a:r>
              <a:rPr kumimoji="1" lang="en-US" altLang="zh-CN" sz="2400" dirty="0">
                <a:latin typeface="黑体" pitchFamily="49" charset="-122"/>
                <a:ea typeface="黑体" pitchFamily="49" charset="-122"/>
              </a:rPr>
              <a:t> </a:t>
            </a:r>
            <a:r>
              <a:rPr kumimoji="1" lang="zh-CN" altLang="en-US" sz="2400" dirty="0">
                <a:latin typeface="黑体" pitchFamily="49" charset="-122"/>
                <a:ea typeface="黑体" pitchFamily="49" charset="-122"/>
              </a:rPr>
              <a:t>指前因子的意义。</a:t>
            </a:r>
          </a:p>
          <a:p>
            <a:pPr>
              <a:spcBef>
                <a:spcPct val="0"/>
              </a:spcBef>
              <a:buClrTx/>
              <a:buSzTx/>
              <a:buFontTx/>
              <a:buNone/>
            </a:pPr>
            <a:r>
              <a:rPr kumimoji="1" lang="en-US" altLang="zh-CN" sz="2400" dirty="0">
                <a:latin typeface="黑体" pitchFamily="49" charset="-122"/>
                <a:ea typeface="黑体" pitchFamily="49" charset="-122"/>
              </a:rPr>
              <a:t>•</a:t>
            </a:r>
            <a:r>
              <a:rPr kumimoji="1" lang="zh-CN" altLang="en-US" sz="2400" dirty="0">
                <a:solidFill>
                  <a:srgbClr val="FF0000"/>
                </a:solidFill>
                <a:latin typeface="黑体" pitchFamily="49" charset="-122"/>
                <a:ea typeface="黑体" pitchFamily="49" charset="-122"/>
              </a:rPr>
              <a:t>了解</a:t>
            </a:r>
            <a:r>
              <a:rPr kumimoji="1" lang="zh-CN" altLang="en-US" sz="2400" dirty="0">
                <a:latin typeface="黑体" pitchFamily="49" charset="-122"/>
                <a:ea typeface="黑体" pitchFamily="49" charset="-122"/>
              </a:rPr>
              <a:t>基元反应速率理论的基本思想。理解气相双分子碰撞理</a:t>
            </a:r>
            <a:endParaRPr kumimoji="1" lang="en-US" altLang="zh-CN" sz="2400" dirty="0">
              <a:latin typeface="黑体" pitchFamily="49" charset="-122"/>
              <a:ea typeface="黑体" pitchFamily="49" charset="-122"/>
            </a:endParaRPr>
          </a:p>
          <a:p>
            <a:pPr>
              <a:spcBef>
                <a:spcPct val="0"/>
              </a:spcBef>
              <a:buClrTx/>
              <a:buSzTx/>
              <a:buFontTx/>
              <a:buNone/>
            </a:pPr>
            <a:r>
              <a:rPr kumimoji="1" lang="en-US" altLang="zh-CN" sz="2400" dirty="0">
                <a:latin typeface="黑体" pitchFamily="49" charset="-122"/>
                <a:ea typeface="黑体" pitchFamily="49" charset="-122"/>
              </a:rPr>
              <a:t> </a:t>
            </a:r>
            <a:r>
              <a:rPr kumimoji="1" lang="zh-CN" altLang="en-US" sz="2400" dirty="0">
                <a:latin typeface="黑体" pitchFamily="49" charset="-122"/>
                <a:ea typeface="黑体" pitchFamily="49" charset="-122"/>
              </a:rPr>
              <a:t>论和过渡状态理论的基本公式及有关概念。</a:t>
            </a:r>
          </a:p>
          <a:p>
            <a:pPr>
              <a:spcBef>
                <a:spcPct val="0"/>
              </a:spcBef>
              <a:buClrTx/>
              <a:buSzTx/>
              <a:buFontTx/>
              <a:buNone/>
            </a:pPr>
            <a:r>
              <a:rPr kumimoji="1" lang="en-US" altLang="zh-CN" sz="2400" dirty="0">
                <a:latin typeface="黑体" pitchFamily="49" charset="-122"/>
                <a:ea typeface="黑体" pitchFamily="49" charset="-122"/>
              </a:rPr>
              <a:t>•</a:t>
            </a:r>
            <a:r>
              <a:rPr kumimoji="1" lang="zh-CN" altLang="en-US" sz="2400" dirty="0">
                <a:solidFill>
                  <a:srgbClr val="FF0000"/>
                </a:solidFill>
                <a:latin typeface="黑体" pitchFamily="49" charset="-122"/>
                <a:ea typeface="黑体" pitchFamily="49" charset="-122"/>
              </a:rPr>
              <a:t>了解</a:t>
            </a:r>
            <a:r>
              <a:rPr kumimoji="1" lang="zh-CN" altLang="en-US" sz="2400" dirty="0">
                <a:latin typeface="黑体" pitchFamily="49" charset="-122"/>
                <a:ea typeface="黑体" pitchFamily="49" charset="-122"/>
              </a:rPr>
              <a:t>链反应动力学的特点。</a:t>
            </a:r>
          </a:p>
          <a:p>
            <a:pPr>
              <a:spcBef>
                <a:spcPct val="0"/>
              </a:spcBef>
              <a:buClrTx/>
              <a:buSzTx/>
              <a:buFontTx/>
              <a:buNone/>
            </a:pPr>
            <a:r>
              <a:rPr kumimoji="1" lang="en-US" altLang="zh-CN" sz="2400" dirty="0">
                <a:latin typeface="黑体" pitchFamily="49" charset="-122"/>
                <a:ea typeface="黑体" pitchFamily="49" charset="-122"/>
              </a:rPr>
              <a:t>•</a:t>
            </a:r>
            <a:r>
              <a:rPr kumimoji="1" lang="zh-CN" altLang="en-US" sz="2400" dirty="0">
                <a:solidFill>
                  <a:srgbClr val="FF0000"/>
                </a:solidFill>
                <a:latin typeface="黑体" pitchFamily="49" charset="-122"/>
                <a:ea typeface="黑体" pitchFamily="49" charset="-122"/>
              </a:rPr>
              <a:t>了解</a:t>
            </a:r>
            <a:r>
              <a:rPr kumimoji="1" lang="zh-CN" altLang="en-US" sz="2400" dirty="0">
                <a:latin typeface="黑体" pitchFamily="49" charset="-122"/>
                <a:ea typeface="黑体" pitchFamily="49" charset="-122"/>
              </a:rPr>
              <a:t>多相反应的基本步骤。</a:t>
            </a:r>
          </a:p>
          <a:p>
            <a:pPr>
              <a:spcBef>
                <a:spcPct val="0"/>
              </a:spcBef>
              <a:buClrTx/>
              <a:buSzTx/>
              <a:buFontTx/>
              <a:buNone/>
            </a:pPr>
            <a:r>
              <a:rPr kumimoji="1" lang="en-US" altLang="zh-CN" sz="2400" dirty="0">
                <a:latin typeface="黑体" pitchFamily="49" charset="-122"/>
                <a:ea typeface="黑体" pitchFamily="49" charset="-122"/>
              </a:rPr>
              <a:t>•</a:t>
            </a:r>
            <a:r>
              <a:rPr kumimoji="1" lang="zh-CN" altLang="en-US" sz="2400" dirty="0">
                <a:solidFill>
                  <a:srgbClr val="FF0000"/>
                </a:solidFill>
                <a:latin typeface="黑体" pitchFamily="49" charset="-122"/>
                <a:ea typeface="黑体" pitchFamily="49" charset="-122"/>
              </a:rPr>
              <a:t>了解</a:t>
            </a:r>
            <a:r>
              <a:rPr kumimoji="1" lang="zh-CN" altLang="en-US" sz="2400" dirty="0">
                <a:latin typeface="黑体" pitchFamily="49" charset="-122"/>
                <a:ea typeface="黑体" pitchFamily="49" charset="-122"/>
              </a:rPr>
              <a:t>催化作用、光化学反应及溶液中反应的特征。</a:t>
            </a:r>
          </a:p>
        </p:txBody>
      </p:sp>
      <p:sp>
        <p:nvSpPr>
          <p:cNvPr id="3" name="Text Box 4"/>
          <p:cNvSpPr txBox="1">
            <a:spLocks noChangeArrowheads="1"/>
          </p:cNvSpPr>
          <p:nvPr/>
        </p:nvSpPr>
        <p:spPr bwMode="auto">
          <a:xfrm>
            <a:off x="2409825" y="241300"/>
            <a:ext cx="3408363" cy="647700"/>
          </a:xfrm>
          <a:prstGeom prst="rect">
            <a:avLst/>
          </a:prstGeom>
          <a:gradFill rotWithShape="1">
            <a:gsLst>
              <a:gs pos="0">
                <a:srgbClr val="666666"/>
              </a:gs>
              <a:gs pos="50000">
                <a:srgbClr val="DDDDDD"/>
              </a:gs>
              <a:gs pos="100000">
                <a:srgbClr val="666666"/>
              </a:gs>
            </a:gsLst>
            <a:lin ang="5400000" scaled="1"/>
          </a:gradFill>
          <a:ln>
            <a:noFill/>
          </a:ln>
          <a:effectLst>
            <a:outerShdw dist="107763" dir="81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eaLnBrk="0" hangingPunct="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eaLnBrk="0" hangingPunct="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eaLnBrk="0" hangingPunct="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eaLnBrk="0" hangingPunct="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eaLnBrk="0" fontAlgn="base" hangingPunct="0">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lgn="ctr" eaLnBrk="1" hangingPunct="1">
              <a:spcBef>
                <a:spcPct val="0"/>
              </a:spcBef>
              <a:buClrTx/>
              <a:buSzTx/>
              <a:buFontTx/>
              <a:buNone/>
            </a:pPr>
            <a:r>
              <a:rPr kumimoji="1" lang="zh-CN" altLang="zh-CN" sz="3600">
                <a:solidFill>
                  <a:srgbClr val="000000"/>
                </a:solidFill>
                <a:latin typeface="黑体" pitchFamily="49" charset="-122"/>
                <a:ea typeface="黑体" pitchFamily="49" charset="-122"/>
              </a:rPr>
              <a:t>本章基本要求</a:t>
            </a:r>
          </a:p>
        </p:txBody>
      </p:sp>
    </p:spTree>
    <p:extLst>
      <p:ext uri="{BB962C8B-B14F-4D97-AF65-F5344CB8AC3E}">
        <p14:creationId xmlns:p14="http://schemas.microsoft.com/office/powerpoint/2010/main" val="25576258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691680" y="260648"/>
            <a:ext cx="5334000" cy="762000"/>
          </a:xfrm>
          <a:prstGeom prst="rect">
            <a:avLst/>
          </a:prstGeom>
          <a:solidFill>
            <a:srgbClr val="FFFF00"/>
          </a:solidFill>
          <a:ln w="57150" algn="ctr">
            <a:solidFill>
              <a:srgbClr val="FF00FF"/>
            </a:solidFill>
            <a:miter lim="800000"/>
            <a:headEnd/>
            <a:tailEnd/>
          </a:ln>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kumimoji="1" lang="zh-CN" altLang="en-US" smtClean="0">
                <a:solidFill>
                  <a:srgbClr val="FF0000"/>
                </a:solidFill>
                <a:latin typeface="宋体" pitchFamily="2" charset="-122"/>
              </a:rPr>
              <a:t>本章小结与学习指导</a:t>
            </a:r>
          </a:p>
        </p:txBody>
      </p:sp>
      <p:sp>
        <p:nvSpPr>
          <p:cNvPr id="2" name="矩形 1"/>
          <p:cNvSpPr/>
          <p:nvPr/>
        </p:nvSpPr>
        <p:spPr>
          <a:xfrm>
            <a:off x="395536" y="1124744"/>
            <a:ext cx="8496944" cy="2517933"/>
          </a:xfrm>
          <a:prstGeom prst="rect">
            <a:avLst/>
          </a:prstGeom>
        </p:spPr>
        <p:txBody>
          <a:bodyPr wrap="square">
            <a:spAutoFit/>
          </a:bodyPr>
          <a:lstStyle/>
          <a:p>
            <a:pPr>
              <a:lnSpc>
                <a:spcPct val="110000"/>
              </a:lnSpc>
              <a:spcBef>
                <a:spcPct val="0"/>
              </a:spcBef>
              <a:buClr>
                <a:schemeClr val="tx1"/>
              </a:buClr>
              <a:buFont typeface="Wingdings" pitchFamily="2" charset="2"/>
              <a:buChar char="l"/>
            </a:pPr>
            <a:r>
              <a:rPr lang="zh-CN" altLang="en-US" sz="2400" b="1" dirty="0">
                <a:solidFill>
                  <a:srgbClr val="0000FF"/>
                </a:solidFill>
                <a:latin typeface="仿宋" panose="02010609060101010101" pitchFamily="49" charset="-122"/>
                <a:ea typeface="仿宋" panose="02010609060101010101" pitchFamily="49" charset="-122"/>
              </a:rPr>
              <a:t>本章为化学反应动力学的初步，主要研究浓度(或气体压力)、温度、催化剂等对化学反应速率的影响，以及化学反应的反应机理。着重讨论了化学反应动力学的基本概念，具有简单级数反应的化学动力学方程，基元反应动力学方程，非基元反应的近似处理方法，温度对化学反应速率常数的影响。并对化学反应动力学的理论、特殊反应进行了简单介绍。</a:t>
            </a:r>
          </a:p>
        </p:txBody>
      </p:sp>
      <p:sp>
        <p:nvSpPr>
          <p:cNvPr id="4" name="矩形 3"/>
          <p:cNvSpPr/>
          <p:nvPr/>
        </p:nvSpPr>
        <p:spPr>
          <a:xfrm>
            <a:off x="251520" y="3638046"/>
            <a:ext cx="8389324" cy="2973122"/>
          </a:xfrm>
          <a:prstGeom prst="rect">
            <a:avLst/>
          </a:prstGeom>
        </p:spPr>
        <p:txBody>
          <a:bodyPr wrap="square">
            <a:spAutoFit/>
          </a:bodyPr>
          <a:lstStyle/>
          <a:p>
            <a:pPr>
              <a:lnSpc>
                <a:spcPct val="120000"/>
              </a:lnSpc>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rPr>
              <a:t>1.化学反应动力学的主要基本概念：</a:t>
            </a:r>
          </a:p>
          <a:p>
            <a:pPr>
              <a:lnSpc>
                <a:spcPct val="120000"/>
              </a:lnSpc>
              <a:buClr>
                <a:schemeClr val="tx1"/>
              </a:buClr>
              <a:buFont typeface="Wingdings" pitchFamily="2" charset="2"/>
              <a:buChar char="l"/>
            </a:pPr>
            <a:r>
              <a:rPr lang="zh-CN" altLang="en-US" sz="2400" b="1" dirty="0">
                <a:solidFill>
                  <a:srgbClr val="0000FF"/>
                </a:solidFill>
                <a:latin typeface="仿宋" panose="02010609060101010101" pitchFamily="49" charset="-122"/>
                <a:ea typeface="仿宋" panose="02010609060101010101" pitchFamily="49" charset="-122"/>
              </a:rPr>
              <a:t>反应速率定义（用反应进度、反应物消耗、产物生成表示及关系）、基元反应、反应级数、反应准级数、反应分子数、速率常数。</a:t>
            </a:r>
          </a:p>
          <a:p>
            <a:pPr>
              <a:buFont typeface="Wingdings" pitchFamily="2" charset="2"/>
              <a:buNone/>
            </a:pP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2.</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反应速率方程的表示方法：</a:t>
            </a:r>
          </a:p>
          <a:p>
            <a:pPr>
              <a:buClr>
                <a:schemeClr val="tx1"/>
              </a:buClr>
              <a:buFont typeface="Wingdings" pitchFamily="2" charset="2"/>
              <a:buChar char="l"/>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微分式：</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   V=</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f（CB，T</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a:t>
            </a:r>
          </a:p>
          <a:p>
            <a:pPr>
              <a:buClr>
                <a:schemeClr val="tx1"/>
              </a:buClr>
              <a:buFont typeface="Wingdings" pitchFamily="2" charset="2"/>
              <a:buChar char="l"/>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积分式：   Ｆ</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CB，t，T</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，......）=0</a:t>
            </a:r>
          </a:p>
        </p:txBody>
      </p:sp>
    </p:spTree>
    <p:extLst>
      <p:ext uri="{BB962C8B-B14F-4D97-AF65-F5344CB8AC3E}">
        <p14:creationId xmlns:p14="http://schemas.microsoft.com/office/powerpoint/2010/main" val="2358354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25" y="692696"/>
            <a:ext cx="8712968" cy="2751522"/>
          </a:xfrm>
          <a:prstGeom prst="rect">
            <a:avLst/>
          </a:prstGeom>
        </p:spPr>
        <p:txBody>
          <a:bodyPr wrap="square">
            <a:spAutoFit/>
          </a:bodyPr>
          <a:lstStyle/>
          <a:p>
            <a:pPr>
              <a:lnSpc>
                <a:spcPct val="90000"/>
              </a:lnSpc>
              <a:buClr>
                <a:schemeClr val="tx1"/>
              </a:buClr>
              <a:buFont typeface="Wingdings" pitchFamily="2" charset="2"/>
              <a:buNone/>
            </a:pP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化学反速率方程的一般形式：</a:t>
            </a:r>
          </a:p>
          <a:p>
            <a:pPr>
              <a:lnSpc>
                <a:spcPct val="90000"/>
              </a:lnSpc>
              <a:buClr>
                <a:schemeClr val="tx1"/>
              </a:buClr>
              <a:buFont typeface="Wingdings" pitchFamily="2" charset="2"/>
              <a:buChar char="l"/>
            </a:pPr>
            <a:r>
              <a:rPr lang="zh-CN" altLang="en-US" sz="2400" b="1" dirty="0">
                <a:latin typeface="仿宋" panose="02010609060101010101" pitchFamily="49" charset="-122"/>
                <a:ea typeface="仿宋" panose="02010609060101010101" pitchFamily="49" charset="-122"/>
              </a:rPr>
              <a:t>有级数形式：</a:t>
            </a:r>
            <a:r>
              <a:rPr lang="en-US" altLang="zh-CN" sz="2400" b="1" dirty="0" err="1">
                <a:solidFill>
                  <a:srgbClr val="0000FF"/>
                </a:solidFill>
                <a:latin typeface="仿宋" panose="02010609060101010101" pitchFamily="49" charset="-122"/>
                <a:ea typeface="仿宋" panose="02010609060101010101" pitchFamily="49" charset="-122"/>
              </a:rPr>
              <a:t>v</a:t>
            </a:r>
            <a:r>
              <a:rPr lang="en-US" altLang="zh-CN" sz="2400" b="1" baseline="-25000" dirty="0" err="1">
                <a:solidFill>
                  <a:srgbClr val="0000FF"/>
                </a:solidFill>
                <a:latin typeface="仿宋" panose="02010609060101010101" pitchFamily="49" charset="-122"/>
                <a:ea typeface="仿宋" panose="02010609060101010101" pitchFamily="49" charset="-122"/>
              </a:rPr>
              <a:t>A</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b="1" dirty="0" err="1">
                <a:solidFill>
                  <a:srgbClr val="0000FF"/>
                </a:solidFill>
                <a:latin typeface="仿宋" panose="02010609060101010101" pitchFamily="49" charset="-122"/>
                <a:ea typeface="仿宋" panose="02010609060101010101" pitchFamily="49" charset="-122"/>
              </a:rPr>
              <a:t>dC</a:t>
            </a:r>
            <a:r>
              <a:rPr lang="en-US" altLang="zh-CN" sz="2400" b="1" baseline="-25000" dirty="0" err="1">
                <a:solidFill>
                  <a:srgbClr val="0000FF"/>
                </a:solidFill>
                <a:latin typeface="仿宋" panose="02010609060101010101" pitchFamily="49" charset="-122"/>
                <a:ea typeface="仿宋" panose="02010609060101010101" pitchFamily="49" charset="-122"/>
              </a:rPr>
              <a:t>A</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b="1" dirty="0" err="1">
                <a:solidFill>
                  <a:srgbClr val="0000FF"/>
                </a:solidFill>
                <a:latin typeface="仿宋" panose="02010609060101010101" pitchFamily="49" charset="-122"/>
                <a:ea typeface="仿宋" panose="02010609060101010101" pitchFamily="49" charset="-122"/>
              </a:rPr>
              <a:t>dt</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b="1" dirty="0" err="1">
                <a:solidFill>
                  <a:srgbClr val="0000FF"/>
                </a:solidFill>
                <a:latin typeface="仿宋" panose="02010609060101010101" pitchFamily="49" charset="-122"/>
                <a:ea typeface="仿宋" panose="02010609060101010101" pitchFamily="49" charset="-122"/>
              </a:rPr>
              <a:t>kC</a:t>
            </a:r>
            <a:r>
              <a:rPr lang="en-US" altLang="zh-CN" sz="2400" b="1" baseline="-25000" dirty="0" err="1">
                <a:solidFill>
                  <a:srgbClr val="0000FF"/>
                </a:solidFill>
                <a:latin typeface="仿宋" panose="02010609060101010101" pitchFamily="49" charset="-122"/>
                <a:ea typeface="仿宋" panose="02010609060101010101" pitchFamily="49" charset="-122"/>
              </a:rPr>
              <a:t>A</a:t>
            </a:r>
            <a:r>
              <a:rPr lang="en-US" altLang="zh-CN" sz="2400" b="1" baseline="30000" dirty="0" err="1">
                <a:solidFill>
                  <a:srgbClr val="0000FF"/>
                </a:solidFill>
                <a:latin typeface="仿宋" panose="02010609060101010101" pitchFamily="49" charset="-122"/>
                <a:ea typeface="仿宋" panose="02010609060101010101" pitchFamily="49" charset="-122"/>
                <a:sym typeface="Symbol" pitchFamily="18" charset="2"/>
              </a:rPr>
              <a:t></a:t>
            </a:r>
            <a:r>
              <a:rPr lang="en-US" altLang="zh-CN" sz="2400" b="1" dirty="0" err="1">
                <a:solidFill>
                  <a:srgbClr val="0000FF"/>
                </a:solidFill>
                <a:latin typeface="仿宋" panose="02010609060101010101" pitchFamily="49" charset="-122"/>
                <a:ea typeface="仿宋" panose="02010609060101010101" pitchFamily="49" charset="-122"/>
              </a:rPr>
              <a:t>C</a:t>
            </a:r>
            <a:r>
              <a:rPr lang="en-US" altLang="zh-CN" sz="2400" b="1" baseline="-25000" dirty="0" err="1">
                <a:solidFill>
                  <a:srgbClr val="0000FF"/>
                </a:solidFill>
                <a:latin typeface="仿宋" panose="02010609060101010101" pitchFamily="49" charset="-122"/>
                <a:ea typeface="仿宋" panose="02010609060101010101" pitchFamily="49" charset="-122"/>
              </a:rPr>
              <a:t>B</a:t>
            </a:r>
            <a:r>
              <a:rPr lang="en-US" altLang="zh-CN" sz="2400" b="1" baseline="30000" dirty="0" err="1">
                <a:solidFill>
                  <a:srgbClr val="0000FF"/>
                </a:solidFill>
                <a:latin typeface="仿宋" panose="02010609060101010101" pitchFamily="49" charset="-122"/>
                <a:ea typeface="仿宋" panose="02010609060101010101" pitchFamily="49" charset="-122"/>
                <a:sym typeface="Symbol" pitchFamily="18" charset="2"/>
              </a:rPr>
              <a:t></a:t>
            </a:r>
            <a:r>
              <a:rPr lang="en-US" altLang="zh-CN" sz="2400" b="1" dirty="0" err="1">
                <a:solidFill>
                  <a:srgbClr val="0000FF"/>
                </a:solidFill>
                <a:latin typeface="仿宋" panose="02010609060101010101" pitchFamily="49" charset="-122"/>
                <a:ea typeface="仿宋" panose="02010609060101010101" pitchFamily="49" charset="-122"/>
              </a:rPr>
              <a:t>C</a:t>
            </a:r>
            <a:r>
              <a:rPr lang="en-US" altLang="zh-CN" sz="2400" b="1" baseline="-25000" dirty="0" err="1">
                <a:solidFill>
                  <a:srgbClr val="0000FF"/>
                </a:solidFill>
                <a:latin typeface="仿宋" panose="02010609060101010101" pitchFamily="49" charset="-122"/>
                <a:ea typeface="仿宋" panose="02010609060101010101" pitchFamily="49" charset="-122"/>
              </a:rPr>
              <a:t>C</a:t>
            </a:r>
            <a:r>
              <a:rPr lang="en-US" altLang="zh-CN" sz="2400" b="1" baseline="30000" dirty="0">
                <a:solidFill>
                  <a:srgbClr val="0000FF"/>
                </a:solidFill>
                <a:latin typeface="仿宋" panose="02010609060101010101" pitchFamily="49" charset="-122"/>
                <a:ea typeface="仿宋" panose="02010609060101010101" pitchFamily="49" charset="-122"/>
                <a:sym typeface="Symbol" pitchFamily="18" charset="2"/>
              </a:rPr>
              <a:t></a:t>
            </a:r>
          </a:p>
          <a:p>
            <a:pPr>
              <a:lnSpc>
                <a:spcPct val="90000"/>
              </a:lnSpc>
              <a:buClr>
                <a:schemeClr val="tx1"/>
              </a:buClr>
              <a:buFont typeface="Wingdings" pitchFamily="2" charset="2"/>
              <a:buChar char="l"/>
            </a:pPr>
            <a:r>
              <a:rPr lang="zh-CN" altLang="en-US" sz="2400" b="1" dirty="0">
                <a:solidFill>
                  <a:srgbClr val="0000FF"/>
                </a:solidFill>
                <a:latin typeface="仿宋" panose="02010609060101010101" pitchFamily="49" charset="-122"/>
                <a:ea typeface="仿宋" panose="02010609060101010101" pitchFamily="49" charset="-122"/>
                <a:sym typeface="Symbol" pitchFamily="18" charset="2"/>
              </a:rPr>
              <a:t>反应的总级数</a:t>
            </a:r>
            <a:r>
              <a:rPr lang="en-US" altLang="zh-CN" sz="2400" b="1" dirty="0">
                <a:solidFill>
                  <a:srgbClr val="0000FF"/>
                </a:solidFill>
                <a:latin typeface="仿宋" panose="02010609060101010101" pitchFamily="49" charset="-122"/>
                <a:ea typeface="仿宋" panose="02010609060101010101" pitchFamily="49" charset="-122"/>
              </a:rPr>
              <a:t>n=</a:t>
            </a:r>
            <a:r>
              <a:rPr lang="en-US" altLang="zh-CN" sz="2400" b="1" dirty="0">
                <a:solidFill>
                  <a:srgbClr val="0000FF"/>
                </a:solidFill>
                <a:latin typeface="仿宋" panose="02010609060101010101" pitchFamily="49" charset="-122"/>
                <a:ea typeface="仿宋" panose="02010609060101010101" pitchFamily="49" charset="-122"/>
                <a:sym typeface="Symbol" pitchFamily="18" charset="2"/>
              </a:rPr>
              <a:t>+++</a:t>
            </a:r>
            <a:r>
              <a:rPr lang="en-US" altLang="zh-CN" sz="2400" b="1" baseline="30000" dirty="0">
                <a:solidFill>
                  <a:srgbClr val="0000FF"/>
                </a:solidFill>
                <a:latin typeface="仿宋" panose="02010609060101010101" pitchFamily="49" charset="-122"/>
                <a:ea typeface="仿宋" panose="02010609060101010101" pitchFamily="49" charset="-122"/>
                <a:sym typeface="Symbol" pitchFamily="18" charset="2"/>
              </a:rPr>
              <a:t></a:t>
            </a:r>
            <a:r>
              <a:rPr lang="zh-CN" altLang="en-US" sz="2400" b="1" dirty="0">
                <a:solidFill>
                  <a:srgbClr val="0000FF"/>
                </a:solidFill>
                <a:latin typeface="仿宋" panose="02010609060101010101" pitchFamily="49" charset="-122"/>
                <a:ea typeface="仿宋" panose="02010609060101010101" pitchFamily="49" charset="-122"/>
                <a:sym typeface="Symbol" pitchFamily="18" charset="2"/>
              </a:rPr>
              <a:t>，反应速率常数</a:t>
            </a:r>
            <a:r>
              <a:rPr lang="en-US" altLang="zh-CN" sz="2400" b="1" dirty="0">
                <a:solidFill>
                  <a:srgbClr val="0000FF"/>
                </a:solidFill>
                <a:latin typeface="仿宋" panose="02010609060101010101" pitchFamily="49" charset="-122"/>
                <a:ea typeface="仿宋" panose="02010609060101010101" pitchFamily="49" charset="-122"/>
                <a:sym typeface="Symbol" pitchFamily="18" charset="2"/>
              </a:rPr>
              <a:t>k</a:t>
            </a:r>
            <a:r>
              <a:rPr lang="zh-CN" altLang="en-US" sz="2400" b="1" dirty="0">
                <a:solidFill>
                  <a:srgbClr val="0000FF"/>
                </a:solidFill>
                <a:latin typeface="仿宋" panose="02010609060101010101" pitchFamily="49" charset="-122"/>
                <a:ea typeface="仿宋" panose="02010609060101010101" pitchFamily="49" charset="-122"/>
                <a:sym typeface="Symbol" pitchFamily="18" charset="2"/>
              </a:rPr>
              <a:t> ， 、、分别叫反应物</a:t>
            </a:r>
            <a:r>
              <a:rPr lang="en-US" altLang="zh-CN" sz="2400" b="1" dirty="0">
                <a:solidFill>
                  <a:srgbClr val="0000FF"/>
                </a:solidFill>
                <a:latin typeface="仿宋" panose="02010609060101010101" pitchFamily="49" charset="-122"/>
                <a:ea typeface="仿宋" panose="02010609060101010101" pitchFamily="49" charset="-122"/>
                <a:sym typeface="Symbol" pitchFamily="18" charset="2"/>
              </a:rPr>
              <a:t>A、B、C、</a:t>
            </a:r>
            <a:r>
              <a:rPr lang="zh-CN" altLang="en-US" sz="2400" b="1" dirty="0">
                <a:solidFill>
                  <a:srgbClr val="0000FF"/>
                </a:solidFill>
                <a:latin typeface="仿宋" panose="02010609060101010101" pitchFamily="49" charset="-122"/>
                <a:ea typeface="仿宋" panose="02010609060101010101" pitchFamily="49" charset="-122"/>
                <a:sym typeface="Symbol" pitchFamily="18" charset="2"/>
              </a:rPr>
              <a:t>的分级数。</a:t>
            </a:r>
          </a:p>
          <a:p>
            <a:pPr>
              <a:lnSpc>
                <a:spcPct val="90000"/>
              </a:lnSpc>
              <a:buClr>
                <a:schemeClr val="tx1"/>
              </a:buClr>
              <a:buFont typeface="Wingdings" pitchFamily="2" charset="2"/>
              <a:buChar char="l"/>
            </a:pPr>
            <a:r>
              <a:rPr lang="zh-CN" altLang="en-US" sz="2400" b="1" dirty="0">
                <a:latin typeface="仿宋" panose="02010609060101010101" pitchFamily="49" charset="-122"/>
                <a:ea typeface="仿宋" panose="02010609060101010101" pitchFamily="49" charset="-122"/>
                <a:sym typeface="Symbol" pitchFamily="18" charset="2"/>
              </a:rPr>
              <a:t>无</a:t>
            </a:r>
            <a:r>
              <a:rPr lang="zh-CN" altLang="en-US" sz="2400" b="1" dirty="0">
                <a:latin typeface="仿宋" panose="02010609060101010101" pitchFamily="49" charset="-122"/>
                <a:ea typeface="仿宋" panose="02010609060101010101" pitchFamily="49" charset="-122"/>
              </a:rPr>
              <a:t>级数形式：</a:t>
            </a:r>
            <a:r>
              <a:rPr lang="zh-CN" altLang="en-US" sz="2400" b="1" dirty="0">
                <a:solidFill>
                  <a:srgbClr val="0000FF"/>
                </a:solidFill>
                <a:latin typeface="仿宋" panose="02010609060101010101" pitchFamily="49" charset="-122"/>
                <a:ea typeface="仿宋" panose="02010609060101010101" pitchFamily="49" charset="-122"/>
              </a:rPr>
              <a:t>速率方程不能写成有级数形式的。</a:t>
            </a:r>
          </a:p>
          <a:p>
            <a:pPr>
              <a:lnSpc>
                <a:spcPct val="90000"/>
              </a:lnSpc>
              <a:buClr>
                <a:schemeClr val="tx1"/>
              </a:buClr>
              <a:buFont typeface="Wingdings" pitchFamily="2" charset="2"/>
              <a:buNone/>
            </a:pPr>
            <a:r>
              <a:rPr lang="en-US" altLang="zh-CN" sz="2400" b="1" dirty="0">
                <a:latin typeface="仿宋" panose="02010609060101010101" pitchFamily="49" charset="-122"/>
                <a:ea typeface="仿宋" panose="02010609060101010101" pitchFamily="49" charset="-122"/>
              </a:rPr>
              <a:t>4.</a:t>
            </a:r>
            <a:r>
              <a:rPr lang="zh-CN" altLang="en-US" sz="2400" b="1" dirty="0">
                <a:latin typeface="仿宋" panose="02010609060101010101" pitchFamily="49" charset="-122"/>
                <a:ea typeface="仿宋" panose="02010609060101010101" pitchFamily="49" charset="-122"/>
              </a:rPr>
              <a:t>质量作用定理：(只能用于基元反应)</a:t>
            </a:r>
          </a:p>
          <a:p>
            <a:pPr>
              <a:lnSpc>
                <a:spcPct val="90000"/>
              </a:lnSpc>
              <a:buClr>
                <a:schemeClr val="tx1"/>
              </a:buClr>
              <a:buFont typeface="Wingdings" pitchFamily="2" charset="2"/>
              <a:buChar char="l"/>
            </a:pPr>
            <a:r>
              <a:rPr lang="zh-CN" altLang="en-US" sz="2400" b="1" dirty="0">
                <a:solidFill>
                  <a:srgbClr val="0000FF"/>
                </a:solidFill>
                <a:latin typeface="仿宋" panose="02010609060101010101" pitchFamily="49" charset="-122"/>
                <a:ea typeface="仿宋" panose="02010609060101010101" pitchFamily="49" charset="-122"/>
              </a:rPr>
              <a:t>基元反应的速率与各反应物浓度的幂乘积成正比,其中浓度的方次为反应方程相应组分的化学计量。</a:t>
            </a:r>
            <a:endParaRPr lang="en-US" altLang="zh-CN" sz="2400" b="1" dirty="0">
              <a:solidFill>
                <a:srgbClr val="0000FF"/>
              </a:solidFill>
              <a:latin typeface="仿宋" panose="02010609060101010101" pitchFamily="49" charset="-122"/>
              <a:ea typeface="仿宋" panose="02010609060101010101" pitchFamily="49" charset="-122"/>
            </a:endParaRPr>
          </a:p>
        </p:txBody>
      </p:sp>
      <p:sp>
        <p:nvSpPr>
          <p:cNvPr id="3" name="矩形 2"/>
          <p:cNvSpPr/>
          <p:nvPr/>
        </p:nvSpPr>
        <p:spPr>
          <a:xfrm>
            <a:off x="214225" y="3573016"/>
            <a:ext cx="8136904" cy="2419124"/>
          </a:xfrm>
          <a:prstGeom prst="rect">
            <a:avLst/>
          </a:prstGeom>
        </p:spPr>
        <p:txBody>
          <a:bodyPr wrap="square">
            <a:spAutoFit/>
          </a:bodyPr>
          <a:lstStyle/>
          <a:p>
            <a:pPr>
              <a:lnSpc>
                <a:spcPct val="90000"/>
              </a:lnSpc>
              <a:buFont typeface="Wingdings" pitchFamily="2" charset="2"/>
              <a:buNone/>
            </a:pPr>
            <a:r>
              <a:rPr lang="en-US" altLang="zh-CN" sz="2400" b="1" dirty="0">
                <a:solidFill>
                  <a:srgbClr val="0000FF"/>
                </a:solidFill>
                <a:latin typeface="仿宋" panose="02010609060101010101" pitchFamily="49" charset="-122"/>
                <a:ea typeface="仿宋" panose="02010609060101010101" pitchFamily="49" charset="-122"/>
              </a:rPr>
              <a:t>5.</a:t>
            </a:r>
            <a:r>
              <a:rPr lang="zh-CN" altLang="en-US" sz="2400" b="1" dirty="0">
                <a:solidFill>
                  <a:srgbClr val="0000FF"/>
                </a:solidFill>
                <a:latin typeface="仿宋" panose="02010609060101010101" pitchFamily="49" charset="-122"/>
                <a:ea typeface="仿宋" panose="02010609060101010101" pitchFamily="49" charset="-122"/>
              </a:rPr>
              <a:t>简单级数反应的速率方程:</a:t>
            </a:r>
          </a:p>
          <a:p>
            <a:pPr>
              <a:lnSpc>
                <a:spcPct val="90000"/>
              </a:lnSpc>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a:t>
            </a:r>
            <a:r>
              <a:rPr lang="zh-CN" altLang="en-US" sz="2400" b="1" dirty="0">
                <a:solidFill>
                  <a:srgbClr val="0000FF"/>
                </a:solidFill>
                <a:latin typeface="仿宋" panose="02010609060101010101" pitchFamily="49" charset="-122"/>
                <a:ea typeface="仿宋" panose="02010609060101010101" pitchFamily="49" charset="-122"/>
              </a:rPr>
              <a:t>一级反应:</a:t>
            </a:r>
          </a:p>
          <a:p>
            <a:pPr>
              <a:lnSpc>
                <a:spcPct val="90000"/>
              </a:lnSpc>
              <a:buClr>
                <a:schemeClr val="tx1"/>
              </a:buClr>
              <a:buFont typeface="Wingdings" pitchFamily="2" charset="2"/>
              <a:buChar char="l"/>
            </a:pPr>
            <a:r>
              <a:rPr lang="zh-CN" altLang="en-US" sz="2400" b="1" dirty="0">
                <a:solidFill>
                  <a:srgbClr val="0000FF"/>
                </a:solidFill>
                <a:latin typeface="仿宋" panose="02010609060101010101" pitchFamily="49" charset="-122"/>
                <a:ea typeface="仿宋" panose="02010609060101010101" pitchFamily="49" charset="-122"/>
              </a:rPr>
              <a:t>微分式：-</a:t>
            </a:r>
            <a:r>
              <a:rPr lang="en-US" altLang="zh-CN" sz="2400" b="1" dirty="0" err="1">
                <a:solidFill>
                  <a:srgbClr val="0000FF"/>
                </a:solidFill>
                <a:latin typeface="仿宋" panose="02010609060101010101" pitchFamily="49" charset="-122"/>
                <a:ea typeface="仿宋" panose="02010609060101010101" pitchFamily="49" charset="-122"/>
              </a:rPr>
              <a:t>dCA</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b="1" dirty="0" err="1">
                <a:solidFill>
                  <a:srgbClr val="0000FF"/>
                </a:solidFill>
                <a:latin typeface="仿宋" panose="02010609060101010101" pitchFamily="49" charset="-122"/>
                <a:ea typeface="仿宋" panose="02010609060101010101" pitchFamily="49" charset="-122"/>
              </a:rPr>
              <a:t>dt</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b="1" dirty="0" err="1">
                <a:solidFill>
                  <a:srgbClr val="0000FF"/>
                </a:solidFill>
                <a:latin typeface="仿宋" panose="02010609060101010101" pitchFamily="49" charset="-122"/>
                <a:ea typeface="仿宋" panose="02010609060101010101" pitchFamily="49" charset="-122"/>
              </a:rPr>
              <a:t>kCA</a:t>
            </a:r>
            <a:r>
              <a:rPr lang="en-US" altLang="zh-CN" sz="2400" b="1" dirty="0">
                <a:solidFill>
                  <a:srgbClr val="0000FF"/>
                </a:solidFill>
                <a:latin typeface="仿宋" panose="02010609060101010101" pitchFamily="49" charset="-122"/>
                <a:ea typeface="仿宋" panose="02010609060101010101" pitchFamily="49" charset="-122"/>
              </a:rPr>
              <a:t> ； </a:t>
            </a:r>
          </a:p>
          <a:p>
            <a:pPr>
              <a:lnSpc>
                <a:spcPct val="90000"/>
              </a:lnSpc>
              <a:buClr>
                <a:schemeClr val="tx1"/>
              </a:buClr>
              <a:buFont typeface="Wingdings" pitchFamily="2" charset="2"/>
              <a:buChar char="l"/>
            </a:pPr>
            <a:r>
              <a:rPr lang="zh-CN" altLang="en-US" sz="2400" b="1" dirty="0">
                <a:solidFill>
                  <a:srgbClr val="0000FF"/>
                </a:solidFill>
                <a:latin typeface="仿宋" panose="02010609060101010101" pitchFamily="49" charset="-122"/>
                <a:ea typeface="仿宋" panose="02010609060101010101" pitchFamily="49" charset="-122"/>
              </a:rPr>
              <a:t>积分式：</a:t>
            </a:r>
            <a:r>
              <a:rPr lang="en-US" altLang="zh-CN" sz="2400" b="1" dirty="0" err="1">
                <a:solidFill>
                  <a:srgbClr val="0000FF"/>
                </a:solidFill>
                <a:latin typeface="仿宋" panose="02010609060101010101" pitchFamily="49" charset="-122"/>
                <a:ea typeface="仿宋" panose="02010609060101010101" pitchFamily="49" charset="-122"/>
              </a:rPr>
              <a:t>kt</a:t>
            </a:r>
            <a:r>
              <a:rPr lang="en-US" altLang="zh-CN" sz="2400" b="1" dirty="0">
                <a:solidFill>
                  <a:srgbClr val="0000FF"/>
                </a:solidFill>
                <a:latin typeface="仿宋" panose="02010609060101010101" pitchFamily="49" charset="-122"/>
                <a:ea typeface="仿宋" panose="02010609060101010101" pitchFamily="49" charset="-122"/>
              </a:rPr>
              <a:t>=ln(CA0/CA)=ln[1/(1-XA)]</a:t>
            </a:r>
          </a:p>
          <a:p>
            <a:pPr>
              <a:lnSpc>
                <a:spcPct val="90000"/>
              </a:lnSpc>
              <a:buClr>
                <a:schemeClr val="tx1"/>
              </a:buClr>
              <a:buFont typeface="Wingdings" pitchFamily="2" charset="2"/>
              <a:buChar char="l"/>
            </a:pPr>
            <a:r>
              <a:rPr lang="zh-CN" altLang="en-US" sz="2400" b="1" dirty="0">
                <a:solidFill>
                  <a:srgbClr val="0000FF"/>
                </a:solidFill>
                <a:latin typeface="仿宋" panose="02010609060101010101" pitchFamily="49" charset="-122"/>
                <a:ea typeface="仿宋" panose="02010609060101010101" pitchFamily="49" charset="-122"/>
              </a:rPr>
              <a:t>半衰期: </a:t>
            </a:r>
            <a:r>
              <a:rPr lang="en-US" altLang="zh-CN" sz="2400" b="1" dirty="0">
                <a:solidFill>
                  <a:srgbClr val="0000FF"/>
                </a:solidFill>
                <a:latin typeface="仿宋" panose="02010609060101010101" pitchFamily="49" charset="-122"/>
                <a:ea typeface="仿宋" panose="02010609060101010101" pitchFamily="49" charset="-122"/>
              </a:rPr>
              <a:t>t1/2=ln2/k ,</a:t>
            </a:r>
            <a:r>
              <a:rPr lang="zh-CN" altLang="en-US" sz="2400" b="1" dirty="0">
                <a:solidFill>
                  <a:srgbClr val="0000FF"/>
                </a:solidFill>
                <a:latin typeface="仿宋" panose="02010609060101010101" pitchFamily="49" charset="-122"/>
                <a:ea typeface="仿宋" panose="02010609060101010101" pitchFamily="49" charset="-122"/>
              </a:rPr>
              <a:t>与</a:t>
            </a:r>
            <a:r>
              <a:rPr lang="en-US" altLang="zh-CN" sz="2400" b="1" dirty="0">
                <a:solidFill>
                  <a:srgbClr val="0000FF"/>
                </a:solidFill>
                <a:latin typeface="仿宋" panose="02010609060101010101" pitchFamily="49" charset="-122"/>
                <a:ea typeface="仿宋" panose="02010609060101010101" pitchFamily="49" charset="-122"/>
              </a:rPr>
              <a:t>CA0</a:t>
            </a:r>
            <a:r>
              <a:rPr lang="zh-CN" altLang="en-US" sz="2400" b="1" dirty="0">
                <a:solidFill>
                  <a:srgbClr val="0000FF"/>
                </a:solidFill>
                <a:latin typeface="仿宋" panose="02010609060101010101" pitchFamily="49" charset="-122"/>
                <a:ea typeface="仿宋" panose="02010609060101010101" pitchFamily="49" charset="-122"/>
              </a:rPr>
              <a:t>无关；</a:t>
            </a:r>
          </a:p>
          <a:p>
            <a:pPr>
              <a:lnSpc>
                <a:spcPct val="90000"/>
              </a:lnSpc>
              <a:buClr>
                <a:schemeClr val="tx1"/>
              </a:buClr>
              <a:buFont typeface="Wingdings" pitchFamily="2" charset="2"/>
              <a:buChar char="l"/>
            </a:pPr>
            <a:r>
              <a:rPr lang="en-US" altLang="zh-CN" sz="2400" b="1" dirty="0">
                <a:solidFill>
                  <a:srgbClr val="0000FF"/>
                </a:solidFill>
                <a:latin typeface="仿宋" panose="02010609060101010101" pitchFamily="49" charset="-122"/>
                <a:ea typeface="仿宋" panose="02010609060101010101" pitchFamily="49" charset="-122"/>
              </a:rPr>
              <a:t>k</a:t>
            </a:r>
            <a:r>
              <a:rPr lang="zh-CN" altLang="en-US" sz="2400" b="1" dirty="0">
                <a:solidFill>
                  <a:srgbClr val="0000FF"/>
                </a:solidFill>
                <a:latin typeface="仿宋" panose="02010609060101010101" pitchFamily="49" charset="-122"/>
                <a:ea typeface="仿宋" panose="02010609060101010101" pitchFamily="49" charset="-122"/>
              </a:rPr>
              <a:t>单位：[时间]-1</a:t>
            </a:r>
            <a:endParaRPr lang="zh-CN" altLang="zh-CN" sz="2400" b="1" dirty="0">
              <a:solidFill>
                <a:srgbClr val="0000FF"/>
              </a:solidFill>
              <a:latin typeface="仿宋" panose="02010609060101010101" pitchFamily="49" charset="-122"/>
              <a:ea typeface="仿宋" panose="02010609060101010101" pitchFamily="49" charset="-122"/>
            </a:endParaRPr>
          </a:p>
          <a:p>
            <a:pPr>
              <a:lnSpc>
                <a:spcPct val="90000"/>
              </a:lnSpc>
              <a:buClr>
                <a:schemeClr val="tx1"/>
              </a:buClr>
              <a:buFont typeface="Wingdings" pitchFamily="2" charset="2"/>
              <a:buChar char="l"/>
            </a:pPr>
            <a:r>
              <a:rPr lang="zh-CN" altLang="en-US" sz="2400" b="1" dirty="0">
                <a:solidFill>
                  <a:srgbClr val="0000FF"/>
                </a:solidFill>
                <a:latin typeface="仿宋" panose="02010609060101010101" pitchFamily="49" charset="-122"/>
                <a:ea typeface="仿宋" panose="02010609060101010101" pitchFamily="49" charset="-122"/>
              </a:rPr>
              <a:t>线性关系:  </a:t>
            </a:r>
            <a:r>
              <a:rPr lang="en-US" altLang="zh-CN" sz="2400" b="1" dirty="0" err="1">
                <a:solidFill>
                  <a:srgbClr val="0000FF"/>
                </a:solidFill>
                <a:latin typeface="仿宋" panose="02010609060101010101" pitchFamily="49" charset="-122"/>
                <a:ea typeface="仿宋" panose="02010609060101010101" pitchFamily="49" charset="-122"/>
              </a:rPr>
              <a:t>lnCA</a:t>
            </a:r>
            <a:r>
              <a:rPr lang="en-US" altLang="zh-CN" sz="2400" b="1" dirty="0">
                <a:solidFill>
                  <a:srgbClr val="0000FF"/>
                </a:solidFill>
                <a:latin typeface="仿宋" panose="02010609060101010101" pitchFamily="49" charset="-122"/>
                <a:ea typeface="仿宋" panose="02010609060101010101" pitchFamily="49" charset="-122"/>
              </a:rPr>
              <a:t> </a:t>
            </a:r>
            <a:r>
              <a:rPr lang="zh-CN" altLang="en-US" sz="2400" b="1" dirty="0">
                <a:solidFill>
                  <a:srgbClr val="0000FF"/>
                </a:solidFill>
                <a:latin typeface="仿宋" panose="02010609060101010101" pitchFamily="49" charset="-122"/>
                <a:ea typeface="仿宋" panose="02010609060101010101" pitchFamily="49" charset="-122"/>
                <a:sym typeface="Symbol" pitchFamily="18" charset="2"/>
              </a:rPr>
              <a:t>与</a:t>
            </a:r>
            <a:r>
              <a:rPr lang="en-US" altLang="zh-CN" sz="2400" b="1" dirty="0">
                <a:solidFill>
                  <a:srgbClr val="0000FF"/>
                </a:solidFill>
                <a:latin typeface="仿宋" panose="02010609060101010101" pitchFamily="49" charset="-122"/>
                <a:ea typeface="仿宋" panose="02010609060101010101" pitchFamily="49" charset="-122"/>
                <a:sym typeface="Symbol" pitchFamily="18" charset="2"/>
              </a:rPr>
              <a:t>t</a:t>
            </a:r>
            <a:r>
              <a:rPr lang="zh-CN" altLang="en-US" sz="2400" b="1" dirty="0">
                <a:solidFill>
                  <a:srgbClr val="0000FF"/>
                </a:solidFill>
                <a:latin typeface="仿宋" panose="02010609060101010101" pitchFamily="49" charset="-122"/>
                <a:ea typeface="仿宋" panose="02010609060101010101" pitchFamily="49" charset="-122"/>
                <a:sym typeface="Symbol" pitchFamily="18" charset="2"/>
              </a:rPr>
              <a:t>成直线 </a:t>
            </a:r>
            <a:r>
              <a:rPr lang="en-US" altLang="zh-CN" sz="2400" b="1" dirty="0" err="1">
                <a:solidFill>
                  <a:srgbClr val="0000FF"/>
                </a:solidFill>
                <a:latin typeface="仿宋" panose="02010609060101010101" pitchFamily="49" charset="-122"/>
                <a:ea typeface="仿宋" panose="02010609060101010101" pitchFamily="49" charset="-122"/>
              </a:rPr>
              <a:t>lnCA</a:t>
            </a:r>
            <a:r>
              <a:rPr lang="en-US" altLang="zh-CN" sz="2400" b="1" dirty="0">
                <a:solidFill>
                  <a:srgbClr val="0000FF"/>
                </a:solidFill>
                <a:latin typeface="仿宋" panose="02010609060101010101" pitchFamily="49" charset="-122"/>
                <a:ea typeface="仿宋" panose="02010609060101010101" pitchFamily="49" charset="-122"/>
              </a:rPr>
              <a:t> =lnCA0-kt</a:t>
            </a:r>
          </a:p>
        </p:txBody>
      </p:sp>
    </p:spTree>
    <p:extLst>
      <p:ext uri="{BB962C8B-B14F-4D97-AF65-F5344CB8AC3E}">
        <p14:creationId xmlns:p14="http://schemas.microsoft.com/office/powerpoint/2010/main" val="257483756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6632"/>
            <a:ext cx="8640960" cy="3445880"/>
          </a:xfrm>
          <a:prstGeom prst="rect">
            <a:avLst/>
          </a:prstGeom>
        </p:spPr>
        <p:txBody>
          <a:bodyPr wrap="square">
            <a:spAutoFit/>
          </a:bodyPr>
          <a:lstStyle/>
          <a:p>
            <a:pPr>
              <a:lnSpc>
                <a:spcPct val="105000"/>
              </a:lnSpc>
              <a:spcBef>
                <a:spcPct val="10000"/>
              </a:spcBef>
              <a:buFont typeface="Wingdings" pitchFamily="2" charset="2"/>
              <a:buNone/>
            </a:pPr>
            <a:r>
              <a:rPr lang="zh-CN" altLang="en-US" sz="2400" b="1" dirty="0">
                <a:latin typeface="仿宋" panose="02010609060101010101" pitchFamily="49" charset="-122"/>
                <a:ea typeface="仿宋" panose="02010609060101010101" pitchFamily="49" charset="-122"/>
                <a:sym typeface="Wingdings" pitchFamily="2" charset="2"/>
              </a:rPr>
              <a:t>非一级反应:</a:t>
            </a:r>
            <a:r>
              <a:rPr lang="en-US" altLang="zh-CN" sz="2400" b="1" dirty="0">
                <a:latin typeface="仿宋" panose="02010609060101010101" pitchFamily="49" charset="-122"/>
                <a:ea typeface="仿宋" panose="02010609060101010101" pitchFamily="49" charset="-122"/>
                <a:sym typeface="Wingdings" pitchFamily="2" charset="2"/>
              </a:rPr>
              <a:t>n</a:t>
            </a:r>
            <a:r>
              <a:rPr lang="en-US" altLang="zh-CN" sz="2400" b="1" dirty="0">
                <a:latin typeface="仿宋" panose="02010609060101010101" pitchFamily="49" charset="-122"/>
                <a:ea typeface="仿宋" panose="02010609060101010101" pitchFamily="49" charset="-122"/>
                <a:sym typeface="Symbol" pitchFamily="18" charset="2"/>
              </a:rPr>
              <a:t>1</a:t>
            </a:r>
            <a:endParaRPr lang="en-US" altLang="zh-CN" sz="2400" b="1" dirty="0">
              <a:latin typeface="仿宋" panose="02010609060101010101" pitchFamily="49" charset="-122"/>
              <a:ea typeface="仿宋" panose="02010609060101010101" pitchFamily="49" charset="-122"/>
              <a:sym typeface="Wingdings" pitchFamily="2" charset="2"/>
            </a:endParaRPr>
          </a:p>
          <a:p>
            <a:pPr>
              <a:lnSpc>
                <a:spcPct val="105000"/>
              </a:lnSpc>
              <a:spcBef>
                <a:spcPct val="10000"/>
              </a:spcBef>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微分式： -</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dC</a:t>
            </a:r>
            <a:r>
              <a:rPr lang="en-US" altLang="zh-CN" sz="2400" b="1" baseline="-25000" dirty="0" err="1">
                <a:solidFill>
                  <a:srgbClr val="0000FF"/>
                </a:solidFill>
                <a:latin typeface="仿宋" panose="02010609060101010101" pitchFamily="49" charset="-122"/>
                <a:ea typeface="仿宋" panose="02010609060101010101" pitchFamily="49" charset="-122"/>
                <a:sym typeface="Wingdings" pitchFamily="2" charset="2"/>
              </a:rPr>
              <a:t>A</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dt</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kC</a:t>
            </a:r>
            <a:r>
              <a:rPr lang="en-US" altLang="zh-CN" sz="2400" b="1" baseline="-25000" dirty="0" err="1">
                <a:solidFill>
                  <a:srgbClr val="0000FF"/>
                </a:solidFill>
                <a:latin typeface="仿宋" panose="02010609060101010101" pitchFamily="49" charset="-122"/>
                <a:ea typeface="仿宋" panose="02010609060101010101" pitchFamily="49" charset="-122"/>
                <a:sym typeface="Wingdings" pitchFamily="2" charset="2"/>
              </a:rPr>
              <a:t>A</a:t>
            </a:r>
            <a:r>
              <a:rPr lang="en-US" altLang="zh-CN" sz="2400" b="1" baseline="30000" dirty="0" err="1">
                <a:solidFill>
                  <a:srgbClr val="0000FF"/>
                </a:solidFill>
                <a:latin typeface="仿宋" panose="02010609060101010101" pitchFamily="49" charset="-122"/>
                <a:ea typeface="仿宋" panose="02010609060101010101" pitchFamily="49" charset="-122"/>
                <a:sym typeface="Wingdings" pitchFamily="2" charset="2"/>
              </a:rPr>
              <a:t>n</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 或可化为-</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dC</a:t>
            </a:r>
            <a:r>
              <a:rPr lang="en-US" altLang="zh-CN" sz="2400" b="1" baseline="-25000" dirty="0" err="1">
                <a:solidFill>
                  <a:srgbClr val="0000FF"/>
                </a:solidFill>
                <a:latin typeface="仿宋" panose="02010609060101010101" pitchFamily="49" charset="-122"/>
                <a:ea typeface="仿宋" panose="02010609060101010101" pitchFamily="49" charset="-122"/>
                <a:sym typeface="Wingdings" pitchFamily="2" charset="2"/>
              </a:rPr>
              <a:t>A</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dT</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kC</a:t>
            </a:r>
            <a:r>
              <a:rPr lang="en-US" altLang="zh-CN" sz="2400" b="1" baseline="-25000" dirty="0" err="1">
                <a:solidFill>
                  <a:srgbClr val="0000FF"/>
                </a:solidFill>
                <a:latin typeface="仿宋" panose="02010609060101010101" pitchFamily="49" charset="-122"/>
                <a:ea typeface="仿宋" panose="02010609060101010101" pitchFamily="49" charset="-122"/>
                <a:sym typeface="Wingdings" pitchFamily="2" charset="2"/>
              </a:rPr>
              <a:t>A</a:t>
            </a:r>
            <a:r>
              <a:rPr lang="en-US" altLang="zh-CN" sz="2400" b="1" baseline="30000" dirty="0" err="1">
                <a:solidFill>
                  <a:srgbClr val="0000FF"/>
                </a:solidFill>
                <a:latin typeface="仿宋" panose="02010609060101010101" pitchFamily="49" charset="-122"/>
                <a:ea typeface="仿宋" panose="02010609060101010101" pitchFamily="49" charset="-122"/>
                <a:sym typeface="Wingdings" pitchFamily="2" charset="2"/>
              </a:rPr>
              <a:t>n</a:t>
            </a:r>
            <a:endParaRPr lang="zh-CN" altLang="en-US" sz="2400" b="1" dirty="0">
              <a:solidFill>
                <a:srgbClr val="0000FF"/>
              </a:solidFill>
              <a:latin typeface="仿宋" panose="02010609060101010101" pitchFamily="49" charset="-122"/>
              <a:ea typeface="仿宋" panose="02010609060101010101" pitchFamily="49" charset="-122"/>
              <a:sym typeface="Wingdings" pitchFamily="2" charset="2"/>
            </a:endParaRPr>
          </a:p>
          <a:p>
            <a:pPr>
              <a:lnSpc>
                <a:spcPct val="105000"/>
              </a:lnSpc>
              <a:spcBef>
                <a:spcPct val="10000"/>
              </a:spcBef>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积分式:    </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kt</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=1/(n-1){1/C</a:t>
            </a:r>
            <a:r>
              <a:rPr lang="en-US" altLang="zh-CN" sz="2400" b="1" baseline="-25000" dirty="0">
                <a:solidFill>
                  <a:srgbClr val="0000FF"/>
                </a:solidFill>
                <a:latin typeface="仿宋" panose="02010609060101010101" pitchFamily="49" charset="-122"/>
                <a:ea typeface="仿宋" panose="02010609060101010101" pitchFamily="49" charset="-122"/>
                <a:sym typeface="Wingdings" pitchFamily="2" charset="2"/>
              </a:rPr>
              <a:t>A</a:t>
            </a:r>
            <a:r>
              <a:rPr lang="en-US" altLang="zh-CN" sz="2400" b="1" baseline="30000" dirty="0">
                <a:solidFill>
                  <a:srgbClr val="0000FF"/>
                </a:solidFill>
                <a:latin typeface="仿宋" panose="02010609060101010101" pitchFamily="49" charset="-122"/>
                <a:ea typeface="仿宋" panose="02010609060101010101" pitchFamily="49" charset="-122"/>
                <a:sym typeface="Wingdings" pitchFamily="2" charset="2"/>
              </a:rPr>
              <a:t>n-1</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-1/C</a:t>
            </a:r>
            <a:r>
              <a:rPr lang="en-US" altLang="zh-CN" sz="2400" b="1" baseline="-25000" dirty="0">
                <a:solidFill>
                  <a:srgbClr val="0000FF"/>
                </a:solidFill>
                <a:latin typeface="仿宋" panose="02010609060101010101" pitchFamily="49" charset="-122"/>
                <a:ea typeface="仿宋" panose="02010609060101010101" pitchFamily="49" charset="-122"/>
                <a:sym typeface="Wingdings" pitchFamily="2" charset="2"/>
              </a:rPr>
              <a:t>A0</a:t>
            </a:r>
            <a:r>
              <a:rPr lang="en-US" altLang="zh-CN" sz="2400" b="1" baseline="30000" dirty="0">
                <a:solidFill>
                  <a:srgbClr val="0000FF"/>
                </a:solidFill>
                <a:latin typeface="仿宋" panose="02010609060101010101" pitchFamily="49" charset="-122"/>
                <a:ea typeface="仿宋" panose="02010609060101010101" pitchFamily="49" charset="-122"/>
                <a:sym typeface="Wingdings" pitchFamily="2" charset="2"/>
              </a:rPr>
              <a:t>n-1</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a:t>
            </a:r>
          </a:p>
          <a:p>
            <a:pPr>
              <a:lnSpc>
                <a:spcPct val="105000"/>
              </a:lnSpc>
              <a:spcBef>
                <a:spcPct val="10000"/>
              </a:spcBef>
              <a:buFont typeface="Wingdings" pitchFamily="2" charset="2"/>
              <a:buNone/>
            </a:pPr>
            <a:endParaRPr lang="zh-CN" altLang="en-US" sz="2400" b="1" dirty="0">
              <a:solidFill>
                <a:srgbClr val="0000FF"/>
              </a:solidFill>
              <a:latin typeface="仿宋" panose="02010609060101010101" pitchFamily="49" charset="-122"/>
              <a:ea typeface="仿宋" panose="02010609060101010101" pitchFamily="49" charset="-122"/>
              <a:sym typeface="Wingdings" pitchFamily="2" charset="2"/>
            </a:endParaRPr>
          </a:p>
          <a:p>
            <a:pPr>
              <a:lnSpc>
                <a:spcPct val="105000"/>
              </a:lnSpc>
              <a:spcBef>
                <a:spcPct val="10000"/>
              </a:spcBef>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半衰期:                               </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与</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C</a:t>
            </a:r>
            <a:r>
              <a:rPr lang="en-US" altLang="zh-CN" sz="2400" b="1" baseline="-25000" dirty="0">
                <a:solidFill>
                  <a:srgbClr val="0000FF"/>
                </a:solidFill>
                <a:latin typeface="仿宋" panose="02010609060101010101" pitchFamily="49" charset="-122"/>
                <a:ea typeface="仿宋" panose="02010609060101010101" pitchFamily="49" charset="-122"/>
                <a:sym typeface="Wingdings" pitchFamily="2" charset="2"/>
              </a:rPr>
              <a:t>A0</a:t>
            </a:r>
            <a:r>
              <a:rPr lang="en-US" altLang="zh-CN" sz="2400" b="1" baseline="30000" dirty="0">
                <a:solidFill>
                  <a:srgbClr val="0000FF"/>
                </a:solidFill>
                <a:latin typeface="仿宋" panose="02010609060101010101" pitchFamily="49" charset="-122"/>
                <a:ea typeface="仿宋" panose="02010609060101010101" pitchFamily="49" charset="-122"/>
                <a:sym typeface="Wingdings" pitchFamily="2" charset="2"/>
              </a:rPr>
              <a:t>n-1</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成反比</a:t>
            </a:r>
          </a:p>
          <a:p>
            <a:pPr>
              <a:lnSpc>
                <a:spcPct val="105000"/>
              </a:lnSpc>
              <a:spcBef>
                <a:spcPct val="10000"/>
              </a:spcBef>
              <a:buFont typeface="Wingdings" pitchFamily="2" charset="2"/>
              <a:buNone/>
            </a:pPr>
            <a:endParaRPr lang="en-US" altLang="zh-CN" sz="2400" b="1" dirty="0">
              <a:solidFill>
                <a:srgbClr val="0000FF"/>
              </a:solidFill>
              <a:latin typeface="仿宋" panose="02010609060101010101" pitchFamily="49" charset="-122"/>
              <a:ea typeface="仿宋" panose="02010609060101010101" pitchFamily="49" charset="-122"/>
              <a:sym typeface="Wingdings" pitchFamily="2" charset="2"/>
            </a:endParaRPr>
          </a:p>
          <a:p>
            <a:pPr>
              <a:lnSpc>
                <a:spcPct val="105000"/>
              </a:lnSpc>
              <a:spcBef>
                <a:spcPct val="10000"/>
              </a:spcBef>
              <a:buFont typeface="Wingdings" pitchFamily="2" charset="2"/>
              <a:buNone/>
            </a:pP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k</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单位： [时间]</a:t>
            </a:r>
            <a:r>
              <a:rPr lang="zh-CN" altLang="en-US" sz="2400" b="1" baseline="30000" dirty="0">
                <a:solidFill>
                  <a:srgbClr val="0000FF"/>
                </a:solidFill>
                <a:latin typeface="仿宋" panose="02010609060101010101" pitchFamily="49" charset="-122"/>
                <a:ea typeface="仿宋" panose="02010609060101010101" pitchFamily="49" charset="-122"/>
                <a:sym typeface="Wingdings" pitchFamily="2" charset="2"/>
              </a:rPr>
              <a:t>-1</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 [浓度]</a:t>
            </a:r>
            <a:r>
              <a:rPr lang="zh-CN" altLang="en-US" sz="2400" b="1" baseline="30000" dirty="0">
                <a:solidFill>
                  <a:srgbClr val="0000FF"/>
                </a:solidFill>
                <a:latin typeface="仿宋" panose="02010609060101010101" pitchFamily="49" charset="-122"/>
                <a:ea typeface="仿宋" panose="02010609060101010101" pitchFamily="49" charset="-122"/>
                <a:sym typeface="Wingdings" pitchFamily="2" charset="2"/>
              </a:rPr>
              <a:t>1-</a:t>
            </a:r>
            <a:r>
              <a:rPr lang="en-US" altLang="zh-CN" sz="2400" b="1" baseline="30000" dirty="0">
                <a:solidFill>
                  <a:srgbClr val="0000FF"/>
                </a:solidFill>
                <a:latin typeface="仿宋" panose="02010609060101010101" pitchFamily="49" charset="-122"/>
                <a:ea typeface="仿宋" panose="02010609060101010101" pitchFamily="49" charset="-122"/>
                <a:sym typeface="Wingdings" pitchFamily="2" charset="2"/>
              </a:rPr>
              <a:t>n</a:t>
            </a:r>
          </a:p>
          <a:p>
            <a:pPr>
              <a:lnSpc>
                <a:spcPct val="105000"/>
              </a:lnSpc>
              <a:spcBef>
                <a:spcPct val="10000"/>
              </a:spcBef>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线性关系: </a:t>
            </a:r>
            <a:r>
              <a:rPr lang="zh-CN" altLang="zh-CN" sz="2400" b="1" dirty="0">
                <a:solidFill>
                  <a:srgbClr val="0000FF"/>
                </a:solidFill>
                <a:latin typeface="仿宋" panose="02010609060101010101" pitchFamily="49" charset="-122"/>
                <a:ea typeface="仿宋" panose="02010609060101010101" pitchFamily="49" charset="-122"/>
                <a:sym typeface="Wingdings" pitchFamily="2" charset="2"/>
              </a:rPr>
              <a:t>1/</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C</a:t>
            </a:r>
            <a:r>
              <a:rPr lang="en-US" altLang="zh-CN" sz="2400" b="1" baseline="-25000" dirty="0">
                <a:solidFill>
                  <a:srgbClr val="0000FF"/>
                </a:solidFill>
                <a:latin typeface="仿宋" panose="02010609060101010101" pitchFamily="49" charset="-122"/>
                <a:ea typeface="仿宋" panose="02010609060101010101" pitchFamily="49" charset="-122"/>
                <a:sym typeface="Wingdings" pitchFamily="2" charset="2"/>
              </a:rPr>
              <a:t>A</a:t>
            </a:r>
            <a:r>
              <a:rPr lang="en-US" altLang="zh-CN" sz="2400" b="1" baseline="30000" dirty="0">
                <a:solidFill>
                  <a:srgbClr val="0000FF"/>
                </a:solidFill>
                <a:latin typeface="仿宋" panose="02010609060101010101" pitchFamily="49" charset="-122"/>
                <a:ea typeface="仿宋" panose="02010609060101010101" pitchFamily="49" charset="-122"/>
                <a:sym typeface="Wingdings" pitchFamily="2" charset="2"/>
              </a:rPr>
              <a:t>n-1</a:t>
            </a:r>
            <a:r>
              <a:rPr lang="zh-CN" altLang="en-US" sz="2400" b="1" dirty="0">
                <a:solidFill>
                  <a:srgbClr val="0000FF"/>
                </a:solidFill>
                <a:latin typeface="仿宋" panose="02010609060101010101" pitchFamily="49" charset="-122"/>
                <a:ea typeface="仿宋" panose="02010609060101010101" pitchFamily="49" charset="-122"/>
                <a:sym typeface="Symbol" pitchFamily="18" charset="2"/>
              </a:rPr>
              <a:t>与</a:t>
            </a:r>
            <a:r>
              <a:rPr lang="en-US" altLang="zh-CN" sz="2400" b="1" dirty="0">
                <a:solidFill>
                  <a:srgbClr val="0000FF"/>
                </a:solidFill>
                <a:latin typeface="仿宋" panose="02010609060101010101" pitchFamily="49" charset="-122"/>
                <a:ea typeface="仿宋" panose="02010609060101010101" pitchFamily="49" charset="-122"/>
                <a:sym typeface="Symbol" pitchFamily="18" charset="2"/>
              </a:rPr>
              <a:t>t</a:t>
            </a:r>
            <a:r>
              <a:rPr lang="zh-CN" altLang="en-US" sz="2400" b="1" dirty="0">
                <a:solidFill>
                  <a:srgbClr val="0000FF"/>
                </a:solidFill>
                <a:latin typeface="仿宋" panose="02010609060101010101" pitchFamily="49" charset="-122"/>
                <a:ea typeface="仿宋" panose="02010609060101010101" pitchFamily="49" charset="-122"/>
                <a:sym typeface="Symbol" pitchFamily="18" charset="2"/>
              </a:rPr>
              <a:t>成直线</a:t>
            </a:r>
            <a:r>
              <a:rPr lang="zh-CN" altLang="zh-CN" sz="2400" b="1" dirty="0">
                <a:solidFill>
                  <a:srgbClr val="0000FF"/>
                </a:solidFill>
                <a:latin typeface="仿宋" panose="02010609060101010101" pitchFamily="49" charset="-122"/>
                <a:ea typeface="仿宋" panose="02010609060101010101" pitchFamily="49" charset="-122"/>
                <a:sym typeface="Wingdings" pitchFamily="2" charset="2"/>
              </a:rPr>
              <a:t>1/</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C</a:t>
            </a:r>
            <a:r>
              <a:rPr lang="en-US" altLang="zh-CN" sz="2400" b="1" baseline="-25000" dirty="0">
                <a:solidFill>
                  <a:srgbClr val="0000FF"/>
                </a:solidFill>
                <a:latin typeface="仿宋" panose="02010609060101010101" pitchFamily="49" charset="-122"/>
                <a:ea typeface="仿宋" panose="02010609060101010101" pitchFamily="49" charset="-122"/>
                <a:sym typeface="Wingdings" pitchFamily="2" charset="2"/>
              </a:rPr>
              <a:t>A</a:t>
            </a:r>
            <a:r>
              <a:rPr lang="en-US" altLang="zh-CN" sz="2400" b="1" baseline="30000" dirty="0">
                <a:solidFill>
                  <a:srgbClr val="0000FF"/>
                </a:solidFill>
                <a:latin typeface="仿宋" panose="02010609060101010101" pitchFamily="49" charset="-122"/>
                <a:ea typeface="仿宋" panose="02010609060101010101" pitchFamily="49" charset="-122"/>
                <a:sym typeface="Wingdings" pitchFamily="2" charset="2"/>
              </a:rPr>
              <a:t>n-1</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=1/C</a:t>
            </a:r>
            <a:r>
              <a:rPr lang="en-US" altLang="zh-CN" sz="2400" b="1" baseline="-25000" dirty="0">
                <a:solidFill>
                  <a:srgbClr val="0000FF"/>
                </a:solidFill>
                <a:latin typeface="仿宋" panose="02010609060101010101" pitchFamily="49" charset="-122"/>
                <a:ea typeface="仿宋" panose="02010609060101010101" pitchFamily="49" charset="-122"/>
                <a:sym typeface="Wingdings" pitchFamily="2" charset="2"/>
              </a:rPr>
              <a:t>A0</a:t>
            </a:r>
            <a:r>
              <a:rPr lang="en-US" altLang="zh-CN" sz="2400" b="1" baseline="30000" dirty="0">
                <a:solidFill>
                  <a:srgbClr val="0000FF"/>
                </a:solidFill>
                <a:latin typeface="仿宋" panose="02010609060101010101" pitchFamily="49" charset="-122"/>
                <a:ea typeface="仿宋" panose="02010609060101010101" pitchFamily="49" charset="-122"/>
                <a:sym typeface="Wingdings" pitchFamily="2" charset="2"/>
              </a:rPr>
              <a:t>n-1</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+(n-1)</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kt</a:t>
            </a:r>
            <a:endParaRPr lang="zh-CN" altLang="en-US" sz="2400" b="1" dirty="0">
              <a:solidFill>
                <a:srgbClr val="0000FF"/>
              </a:solidFill>
              <a:latin typeface="仿宋" panose="02010609060101010101" pitchFamily="49" charset="-122"/>
              <a:ea typeface="仿宋" panose="02010609060101010101" pitchFamily="49" charset="-122"/>
              <a:sym typeface="Wingdings" pitchFamily="2" charset="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21699081"/>
              </p:ext>
            </p:extLst>
          </p:nvPr>
        </p:nvGraphicFramePr>
        <p:xfrm>
          <a:off x="2195736" y="1556792"/>
          <a:ext cx="2808288" cy="1081087"/>
        </p:xfrm>
        <a:graphic>
          <a:graphicData uri="http://schemas.openxmlformats.org/presentationml/2006/ole">
            <mc:AlternateContent xmlns:mc="http://schemas.openxmlformats.org/markup-compatibility/2006">
              <mc:Choice xmlns:v="urn:schemas-microsoft-com:vml" Requires="v">
                <p:oleObj spid="_x0000_s25791" name="公式" r:id="rId3" imgW="2505060" imgH="933540" progId="Equation.3">
                  <p:embed/>
                </p:oleObj>
              </mc:Choice>
              <mc:Fallback>
                <p:oleObj name="公式" r:id="rId3" imgW="2505060" imgH="9335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556792"/>
                        <a:ext cx="2808288"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251520" y="3550053"/>
            <a:ext cx="8729009" cy="2535694"/>
          </a:xfrm>
          <a:prstGeom prst="rect">
            <a:avLst/>
          </a:prstGeom>
        </p:spPr>
        <p:txBody>
          <a:bodyPr wrap="square">
            <a:spAutoFit/>
          </a:bodyPr>
          <a:lstStyle/>
          <a:p>
            <a:pPr>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非一级反应:</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n</a:t>
            </a:r>
            <a:r>
              <a:rPr lang="en-US" altLang="zh-CN" sz="2400" b="1" dirty="0">
                <a:solidFill>
                  <a:srgbClr val="0000FF"/>
                </a:solidFill>
                <a:latin typeface="仿宋" panose="02010609060101010101" pitchFamily="49" charset="-122"/>
                <a:ea typeface="仿宋" panose="02010609060101010101" pitchFamily="49" charset="-122"/>
                <a:sym typeface="Symbol" pitchFamily="18" charset="2"/>
              </a:rPr>
              <a:t>1</a:t>
            </a:r>
            <a:endParaRPr lang="en-US" altLang="zh-CN" sz="2400" b="1" dirty="0">
              <a:solidFill>
                <a:srgbClr val="0000FF"/>
              </a:solidFill>
              <a:latin typeface="仿宋" panose="02010609060101010101" pitchFamily="49" charset="-122"/>
              <a:ea typeface="仿宋" panose="02010609060101010101" pitchFamily="49" charset="-122"/>
              <a:sym typeface="Wingdings" pitchFamily="2" charset="2"/>
            </a:endParaRPr>
          </a:p>
          <a:p>
            <a:pPr>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牢记</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n=0、2、3</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的情况。</a:t>
            </a:r>
          </a:p>
          <a:p>
            <a:pPr>
              <a:lnSpc>
                <a:spcPct val="110000"/>
              </a:lnSpc>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用气体分压表示时： </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kp</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kC</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(RT)</a:t>
            </a:r>
            <a:r>
              <a:rPr lang="en-US" altLang="zh-CN" sz="2400" b="1" baseline="30000" dirty="0">
                <a:solidFill>
                  <a:srgbClr val="0000FF"/>
                </a:solidFill>
                <a:latin typeface="仿宋" panose="02010609060101010101" pitchFamily="49" charset="-122"/>
                <a:ea typeface="仿宋" panose="02010609060101010101" pitchFamily="49" charset="-122"/>
                <a:sym typeface="Wingdings" pitchFamily="2" charset="2"/>
              </a:rPr>
              <a:t>1-n</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 </a:t>
            </a:r>
          </a:p>
          <a:p>
            <a:pPr>
              <a:lnSpc>
                <a:spcPct val="110000"/>
              </a:lnSpc>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 </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A+B=</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产物，初浓度不等于计量系数之比的情况:</a:t>
            </a:r>
          </a:p>
          <a:p>
            <a:pPr>
              <a:lnSpc>
                <a:spcPct val="90000"/>
              </a:lnSpc>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微分式： -</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dCA</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dt</a:t>
            </a:r>
            <a:r>
              <a:rPr lang="en-US" altLang="zh-CN" sz="2400" b="1" dirty="0">
                <a:solidFill>
                  <a:srgbClr val="0000FF"/>
                </a:solidFill>
                <a:latin typeface="仿宋" panose="02010609060101010101" pitchFamily="49" charset="-122"/>
                <a:ea typeface="仿宋" panose="02010609060101010101" pitchFamily="49" charset="-122"/>
                <a:sym typeface="Wingdings" pitchFamily="2" charset="2"/>
              </a:rPr>
              <a:t>=</a:t>
            </a:r>
            <a:r>
              <a:rPr lang="en-US" altLang="zh-CN" sz="2400" b="1" dirty="0" err="1">
                <a:solidFill>
                  <a:srgbClr val="0000FF"/>
                </a:solidFill>
                <a:latin typeface="仿宋" panose="02010609060101010101" pitchFamily="49" charset="-122"/>
                <a:ea typeface="仿宋" panose="02010609060101010101" pitchFamily="49" charset="-122"/>
                <a:sym typeface="Wingdings" pitchFamily="2" charset="2"/>
              </a:rPr>
              <a:t>kCACB</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  </a:t>
            </a:r>
          </a:p>
          <a:p>
            <a:pPr>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                 </a:t>
            </a:r>
          </a:p>
          <a:p>
            <a:pPr>
              <a:lnSpc>
                <a:spcPct val="50000"/>
              </a:lnSpc>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积分式：</a:t>
            </a:r>
            <a:endParaRPr lang="en-US" altLang="zh-CN" sz="2400" b="1" dirty="0">
              <a:solidFill>
                <a:srgbClr val="0000FF"/>
              </a:solidFill>
              <a:latin typeface="仿宋" panose="02010609060101010101" pitchFamily="49" charset="-122"/>
              <a:ea typeface="仿宋" panose="02010609060101010101" pitchFamily="49" charset="-122"/>
              <a:sym typeface="Wingdings" pitchFamily="2" charset="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427079646"/>
              </p:ext>
            </p:extLst>
          </p:nvPr>
        </p:nvGraphicFramePr>
        <p:xfrm>
          <a:off x="2843808" y="5559379"/>
          <a:ext cx="4615297" cy="1052736"/>
        </p:xfrm>
        <a:graphic>
          <a:graphicData uri="http://schemas.openxmlformats.org/presentationml/2006/ole">
            <mc:AlternateContent xmlns:mc="http://schemas.openxmlformats.org/markup-compatibility/2006">
              <mc:Choice xmlns:v="urn:schemas-microsoft-com:vml" Requires="v">
                <p:oleObj spid="_x0000_s25792" name="公式" r:id="rId5" imgW="2666880" imgH="457200" progId="Equation.3">
                  <p:embed/>
                </p:oleObj>
              </mc:Choice>
              <mc:Fallback>
                <p:oleObj name="公式" r:id="rId5" imgW="266688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808" y="5559379"/>
                        <a:ext cx="4615297" cy="105273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1584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260648"/>
            <a:ext cx="8928992" cy="2624116"/>
          </a:xfrm>
          <a:prstGeom prst="rect">
            <a:avLst/>
          </a:prstGeom>
        </p:spPr>
        <p:txBody>
          <a:bodyPr wrap="square">
            <a:spAutoFit/>
          </a:bodyPr>
          <a:lstStyle/>
          <a:p>
            <a:pPr>
              <a:lnSpc>
                <a:spcPct val="115000"/>
              </a:lnSpc>
              <a:buFont typeface="Wingdings" pitchFamily="2" charset="2"/>
              <a:buNone/>
            </a:pPr>
            <a:r>
              <a:rPr lang="en-US" altLang="zh-CN" sz="2400" b="1" dirty="0">
                <a:latin typeface="仿宋" panose="02010609060101010101" pitchFamily="49" charset="-122"/>
                <a:ea typeface="仿宋" panose="02010609060101010101" pitchFamily="49" charset="-122"/>
              </a:rPr>
              <a:t>6.</a:t>
            </a:r>
            <a:r>
              <a:rPr lang="zh-CN" altLang="en-US" sz="2400" b="1" dirty="0">
                <a:latin typeface="仿宋" panose="02010609060101010101" pitchFamily="49" charset="-122"/>
                <a:ea typeface="仿宋" panose="02010609060101010101" pitchFamily="49" charset="-122"/>
              </a:rPr>
              <a:t>速率方程的确定方法:</a:t>
            </a:r>
          </a:p>
          <a:p>
            <a:pPr>
              <a:lnSpc>
                <a:spcPct val="115000"/>
              </a:lnSpc>
              <a:buFont typeface="Wingdings" pitchFamily="2" charset="2"/>
              <a:buNone/>
            </a:pPr>
            <a:r>
              <a:rPr lang="zh-CN" altLang="en-US" sz="2400" b="1" dirty="0">
                <a:latin typeface="仿宋" panose="02010609060101010101" pitchFamily="49" charset="-122"/>
                <a:ea typeface="仿宋" panose="02010609060101010101" pitchFamily="49" charset="-122"/>
                <a:sym typeface="Wingdings" pitchFamily="2" charset="2"/>
              </a:rPr>
              <a:t></a:t>
            </a:r>
            <a:r>
              <a:rPr lang="zh-CN" altLang="en-US" sz="2400" b="1" dirty="0">
                <a:latin typeface="仿宋" panose="02010609060101010101" pitchFamily="49" charset="-122"/>
                <a:ea typeface="仿宋" panose="02010609060101010101" pitchFamily="49" charset="-122"/>
              </a:rPr>
              <a:t>微分法</a:t>
            </a:r>
          </a:p>
          <a:p>
            <a:pPr>
              <a:lnSpc>
                <a:spcPct val="115000"/>
              </a:lnSpc>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rPr>
              <a:t>利用微分式：</a:t>
            </a:r>
          </a:p>
          <a:p>
            <a:pPr>
              <a:lnSpc>
                <a:spcPct val="115000"/>
              </a:lnSpc>
              <a:buFont typeface="Wingdings" pitchFamily="2" charset="2"/>
              <a:buNone/>
            </a:pPr>
            <a:r>
              <a:rPr lang="zh-CN" altLang="en-US" sz="2400" b="1" dirty="0">
                <a:latin typeface="仿宋" panose="02010609060101010101" pitchFamily="49" charset="-122"/>
                <a:ea typeface="仿宋" panose="02010609060101010101" pitchFamily="49" charset="-122"/>
                <a:sym typeface="Wingdings" pitchFamily="2" charset="2"/>
              </a:rPr>
              <a:t>积分法</a:t>
            </a:r>
          </a:p>
          <a:p>
            <a:pPr>
              <a:lnSpc>
                <a:spcPct val="115000"/>
              </a:lnSpc>
              <a:buFont typeface="Wingdings" pitchFamily="2" charset="2"/>
              <a:buNone/>
            </a:pPr>
            <a:r>
              <a:rPr lang="zh-CN" altLang="en-US" sz="2400" b="1" dirty="0" smtClean="0">
                <a:solidFill>
                  <a:srgbClr val="0000FF"/>
                </a:solidFill>
                <a:latin typeface="仿宋" panose="02010609060101010101" pitchFamily="49" charset="-122"/>
                <a:ea typeface="仿宋" panose="02010609060101010101" pitchFamily="49" charset="-122"/>
              </a:rPr>
              <a:t>利用试</a:t>
            </a:r>
            <a:r>
              <a:rPr lang="zh-CN" altLang="en-US" sz="2400" b="1" dirty="0">
                <a:solidFill>
                  <a:srgbClr val="0000FF"/>
                </a:solidFill>
                <a:latin typeface="仿宋" panose="02010609060101010101" pitchFamily="49" charset="-122"/>
                <a:ea typeface="仿宋" panose="02010609060101010101" pitchFamily="49" charset="-122"/>
              </a:rPr>
              <a:t>差：先</a:t>
            </a:r>
            <a:r>
              <a:rPr lang="en-US" altLang="zh-CN" sz="2400" b="1" dirty="0">
                <a:solidFill>
                  <a:srgbClr val="0000FF"/>
                </a:solidFill>
                <a:latin typeface="仿宋" panose="02010609060101010101" pitchFamily="49" charset="-122"/>
                <a:ea typeface="仿宋" panose="02010609060101010101" pitchFamily="49" charset="-122"/>
              </a:rPr>
              <a:t>n=1</a:t>
            </a:r>
            <a:r>
              <a:rPr lang="zh-CN" altLang="en-US" sz="2400" b="1" dirty="0">
                <a:solidFill>
                  <a:srgbClr val="0000FF"/>
                </a:solidFill>
                <a:latin typeface="仿宋" panose="02010609060101010101" pitchFamily="49" charset="-122"/>
                <a:ea typeface="仿宋" panose="02010609060101010101" pitchFamily="49" charset="-122"/>
              </a:rPr>
              <a:t>，再是</a:t>
            </a:r>
            <a:r>
              <a:rPr lang="en-US" altLang="zh-CN" sz="2400" b="1" dirty="0">
                <a:solidFill>
                  <a:srgbClr val="0000CC"/>
                </a:solidFill>
                <a:latin typeface="仿宋" panose="02010609060101010101" pitchFamily="49" charset="-122"/>
                <a:ea typeface="仿宋" panose="02010609060101010101" pitchFamily="49" charset="-122"/>
              </a:rPr>
              <a:t>n≠1</a:t>
            </a:r>
            <a:r>
              <a:rPr lang="zh-CN" altLang="en-US" sz="2400" b="1" dirty="0">
                <a:solidFill>
                  <a:srgbClr val="0000CC"/>
                </a:solidFill>
                <a:latin typeface="仿宋" panose="02010609060101010101" pitchFamily="49" charset="-122"/>
                <a:ea typeface="仿宋" panose="02010609060101010101" pitchFamily="49" charset="-122"/>
              </a:rPr>
              <a:t>。</a:t>
            </a:r>
            <a:endParaRPr lang="zh-CN" altLang="en-US" sz="2400" b="1" dirty="0">
              <a:solidFill>
                <a:srgbClr val="0000CC"/>
              </a:solidFill>
              <a:latin typeface="仿宋" panose="02010609060101010101" pitchFamily="49" charset="-122"/>
              <a:ea typeface="仿宋" panose="02010609060101010101" pitchFamily="49" charset="-122"/>
              <a:sym typeface="Wingdings" pitchFamily="2" charset="2"/>
            </a:endParaRPr>
          </a:p>
          <a:p>
            <a:pPr>
              <a:lnSpc>
                <a:spcPct val="115000"/>
              </a:lnSpc>
              <a:buFont typeface="Wingdings" pitchFamily="2" charset="2"/>
              <a:buNone/>
            </a:pPr>
            <a:r>
              <a:rPr lang="zh-CN" altLang="en-US" sz="2400" b="1" dirty="0">
                <a:latin typeface="仿宋" panose="02010609060101010101" pitchFamily="49" charset="-122"/>
                <a:ea typeface="仿宋" panose="02010609060101010101" pitchFamily="49" charset="-122"/>
                <a:sym typeface="Wingdings" pitchFamily="2" charset="2"/>
              </a:rPr>
              <a:t>半衰期法</a:t>
            </a:r>
          </a:p>
        </p:txBody>
      </p:sp>
      <p:graphicFrame>
        <p:nvGraphicFramePr>
          <p:cNvPr id="3" name="对象 2"/>
          <p:cNvGraphicFramePr>
            <a:graphicFrameLocks noChangeAspect="1"/>
          </p:cNvGraphicFramePr>
          <p:nvPr>
            <p:extLst>
              <p:ext uri="{D42A27DB-BD31-4B8C-83A1-F6EECF244321}">
                <p14:modId xmlns:p14="http://schemas.microsoft.com/office/powerpoint/2010/main" val="1097615443"/>
              </p:ext>
            </p:extLst>
          </p:nvPr>
        </p:nvGraphicFramePr>
        <p:xfrm>
          <a:off x="2339752" y="980728"/>
          <a:ext cx="4214812" cy="477838"/>
        </p:xfrm>
        <a:graphic>
          <a:graphicData uri="http://schemas.openxmlformats.org/presentationml/2006/ole">
            <mc:AlternateContent xmlns:mc="http://schemas.openxmlformats.org/markup-compatibility/2006">
              <mc:Choice xmlns:v="urn:schemas-microsoft-com:vml" Requires="v">
                <p:oleObj spid="_x0000_s26814" name="公式" r:id="rId3" imgW="2082600" imgH="228600" progId="Equation.3">
                  <p:embed/>
                </p:oleObj>
              </mc:Choice>
              <mc:Fallback>
                <p:oleObj name="公式" r:id="rId3" imgW="2082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980728"/>
                        <a:ext cx="42148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554489820"/>
              </p:ext>
            </p:extLst>
          </p:nvPr>
        </p:nvGraphicFramePr>
        <p:xfrm>
          <a:off x="3131840" y="2420888"/>
          <a:ext cx="3946525" cy="1050925"/>
        </p:xfrm>
        <a:graphic>
          <a:graphicData uri="http://schemas.openxmlformats.org/presentationml/2006/ole">
            <mc:AlternateContent xmlns:mc="http://schemas.openxmlformats.org/markup-compatibility/2006">
              <mc:Choice xmlns:v="urn:schemas-microsoft-com:vml" Requires="v">
                <p:oleObj spid="_x0000_s26815" name="公式" r:id="rId5" imgW="1473120" imgH="457200" progId="Equation.3">
                  <p:embed/>
                </p:oleObj>
              </mc:Choice>
              <mc:Fallback>
                <p:oleObj name="公式" r:id="rId5" imgW="147312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2420888"/>
                        <a:ext cx="394652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26958" y="3933056"/>
            <a:ext cx="8549497" cy="1754326"/>
          </a:xfrm>
          <a:prstGeom prst="rect">
            <a:avLst/>
          </a:prstGeom>
        </p:spPr>
        <p:txBody>
          <a:bodyPr wrap="square">
            <a:spAutoFit/>
          </a:bodyPr>
          <a:lstStyle/>
          <a:p>
            <a:pPr>
              <a:lnSpc>
                <a:spcPct val="80000"/>
              </a:lnSpc>
              <a:buFont typeface="Wingdings" pitchFamily="2" charset="2"/>
              <a:buNone/>
            </a:pPr>
            <a:r>
              <a:rPr lang="en-US" altLang="zh-CN" sz="2400" b="1" dirty="0">
                <a:latin typeface="仿宋" panose="02010609060101010101" pitchFamily="49" charset="-122"/>
                <a:ea typeface="仿宋" panose="02010609060101010101" pitchFamily="49" charset="-122"/>
                <a:sym typeface="Wingdings" pitchFamily="2" charset="2"/>
              </a:rPr>
              <a:t>7.</a:t>
            </a:r>
            <a:r>
              <a:rPr lang="zh-CN" altLang="en-US" sz="2400" b="1" dirty="0">
                <a:latin typeface="仿宋" panose="02010609060101010101" pitchFamily="49" charset="-122"/>
                <a:ea typeface="仿宋" panose="02010609060101010101" pitchFamily="49" charset="-122"/>
                <a:sym typeface="Wingdings" pitchFamily="2" charset="2"/>
              </a:rPr>
              <a:t>典型复合反应:</a:t>
            </a:r>
          </a:p>
          <a:p>
            <a:pPr>
              <a:lnSpc>
                <a:spcPct val="30000"/>
              </a:lnSpc>
              <a:buFont typeface="Wingdings" pitchFamily="2" charset="2"/>
              <a:buNone/>
            </a:pPr>
            <a:r>
              <a:rPr lang="zh-CN" altLang="en-US" sz="2400" b="1" dirty="0">
                <a:latin typeface="仿宋" panose="02010609060101010101" pitchFamily="49" charset="-122"/>
                <a:ea typeface="仿宋" panose="02010609060101010101" pitchFamily="49" charset="-122"/>
              </a:rPr>
              <a:t>                       </a:t>
            </a:r>
            <a:r>
              <a:rPr lang="zh-CN" altLang="en-US" sz="2400" b="1" dirty="0" smtClean="0">
                <a:latin typeface="仿宋" panose="02010609060101010101" pitchFamily="49" charset="-122"/>
                <a:ea typeface="仿宋" panose="02010609060101010101" pitchFamily="49" charset="-122"/>
              </a:rPr>
              <a:t>  </a:t>
            </a:r>
            <a:r>
              <a:rPr lang="en-US" altLang="zh-CN" sz="2400" b="1" dirty="0" smtClean="0">
                <a:latin typeface="仿宋" panose="02010609060101010101" pitchFamily="49" charset="-122"/>
                <a:ea typeface="仿宋" panose="02010609060101010101" pitchFamily="49" charset="-122"/>
              </a:rPr>
              <a:t>k1</a:t>
            </a:r>
            <a:endParaRPr lang="zh-CN" altLang="en-US" sz="2400" b="1" dirty="0">
              <a:latin typeface="仿宋" panose="02010609060101010101" pitchFamily="49" charset="-122"/>
              <a:ea typeface="仿宋" panose="02010609060101010101" pitchFamily="49" charset="-122"/>
            </a:endParaRPr>
          </a:p>
          <a:p>
            <a:pPr>
              <a:lnSpc>
                <a:spcPct val="50000"/>
              </a:lnSpc>
              <a:buFont typeface="Wingdings" pitchFamily="2" charset="2"/>
              <a:buNone/>
            </a:pPr>
            <a:r>
              <a:rPr lang="zh-CN" altLang="en-US" sz="2400" b="1" dirty="0">
                <a:latin typeface="仿宋" panose="02010609060101010101" pitchFamily="49" charset="-122"/>
                <a:ea typeface="仿宋" panose="02010609060101010101" pitchFamily="49" charset="-122"/>
                <a:sym typeface="Wingdings" pitchFamily="2" charset="2"/>
              </a:rPr>
              <a:t>对行反应</a:t>
            </a:r>
            <a:r>
              <a:rPr lang="zh-CN" altLang="en-US" sz="2400" b="1" dirty="0">
                <a:latin typeface="仿宋" panose="02010609060101010101" pitchFamily="49" charset="-122"/>
                <a:ea typeface="仿宋" panose="02010609060101010101" pitchFamily="49" charset="-122"/>
              </a:rPr>
              <a:t>　　  　　  Ａ　　 Ｂ</a:t>
            </a:r>
          </a:p>
          <a:p>
            <a:pPr>
              <a:lnSpc>
                <a:spcPct val="40000"/>
              </a:lnSpc>
              <a:buFont typeface="Wingdings" pitchFamily="2" charset="2"/>
              <a:buNone/>
            </a:pPr>
            <a:r>
              <a:rPr lang="zh-CN" altLang="zh-CN" sz="2400" b="1" dirty="0">
                <a:latin typeface="仿宋" panose="02010609060101010101" pitchFamily="49" charset="-122"/>
                <a:ea typeface="仿宋" panose="02010609060101010101" pitchFamily="49" charset="-122"/>
              </a:rPr>
              <a:t>                       </a:t>
            </a:r>
            <a:r>
              <a:rPr lang="en-US" altLang="zh-CN" sz="2400" b="1" dirty="0" smtClean="0">
                <a:latin typeface="仿宋" panose="02010609060101010101" pitchFamily="49" charset="-122"/>
                <a:ea typeface="仿宋" panose="02010609060101010101" pitchFamily="49" charset="-122"/>
              </a:rPr>
              <a:t>  k-1</a:t>
            </a:r>
            <a:endParaRPr lang="zh-CN" altLang="en-US" sz="2400" b="1" dirty="0">
              <a:latin typeface="仿宋" panose="02010609060101010101" pitchFamily="49" charset="-122"/>
              <a:ea typeface="仿宋" panose="02010609060101010101" pitchFamily="49" charset="-122"/>
            </a:endParaRPr>
          </a:p>
          <a:p>
            <a:pPr>
              <a:lnSpc>
                <a:spcPct val="125000"/>
              </a:lnSpc>
              <a:buFont typeface="Wingdings" pitchFamily="2" charset="2"/>
              <a:buNone/>
            </a:pPr>
            <a:r>
              <a:rPr lang="zh-CN" altLang="en-US" sz="2400" b="1" dirty="0">
                <a:latin typeface="仿宋" panose="02010609060101010101" pitchFamily="49" charset="-122"/>
                <a:ea typeface="仿宋" panose="02010609060101010101" pitchFamily="49" charset="-122"/>
              </a:rPr>
              <a:t>微分式：-</a:t>
            </a:r>
            <a:r>
              <a:rPr lang="en-US" altLang="zh-CN" sz="2400" b="1" dirty="0" err="1">
                <a:latin typeface="仿宋" panose="02010609060101010101" pitchFamily="49" charset="-122"/>
                <a:ea typeface="仿宋" panose="02010609060101010101" pitchFamily="49" charset="-122"/>
              </a:rPr>
              <a:t>dCA</a:t>
            </a:r>
            <a:r>
              <a:rPr lang="en-US" altLang="zh-CN"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dt</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k1CA</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k-1CB</a:t>
            </a:r>
          </a:p>
          <a:p>
            <a:pPr>
              <a:lnSpc>
                <a:spcPct val="125000"/>
              </a:lnSpc>
              <a:buFont typeface="Wingdings" pitchFamily="2" charset="2"/>
              <a:buNone/>
            </a:pPr>
            <a:r>
              <a:rPr lang="zh-CN" altLang="en-US" sz="2400" b="1" dirty="0">
                <a:latin typeface="仿宋" panose="02010609060101010101" pitchFamily="49" charset="-122"/>
                <a:ea typeface="仿宋" panose="02010609060101010101" pitchFamily="49" charset="-122"/>
              </a:rPr>
              <a:t>积分式：</a:t>
            </a:r>
            <a:r>
              <a:rPr lang="en-US" altLang="zh-CN" sz="2400" b="1" dirty="0">
                <a:latin typeface="仿宋" panose="02010609060101010101" pitchFamily="49" charset="-122"/>
                <a:ea typeface="仿宋" panose="02010609060101010101" pitchFamily="49" charset="-122"/>
              </a:rPr>
              <a:t>ln{(CA0</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CAe</a:t>
            </a:r>
            <a:r>
              <a:rPr lang="en-US" altLang="zh-CN" sz="2400" b="1" dirty="0">
                <a:latin typeface="仿宋" panose="02010609060101010101" pitchFamily="49" charset="-122"/>
                <a:ea typeface="仿宋" panose="02010609060101010101" pitchFamily="49" charset="-122"/>
              </a:rPr>
              <a:t>)/(CA</a:t>
            </a:r>
            <a:r>
              <a:rPr lang="zh-CN" altLang="en-US" sz="2400" b="1" dirty="0">
                <a:latin typeface="仿宋" panose="02010609060101010101" pitchFamily="49" charset="-122"/>
                <a:ea typeface="仿宋" panose="02010609060101010101" pitchFamily="49" charset="-122"/>
              </a:rPr>
              <a:t>-</a:t>
            </a:r>
            <a:r>
              <a:rPr lang="en-US" altLang="zh-CN" sz="2400" b="1" dirty="0" err="1">
                <a:latin typeface="仿宋" panose="02010609060101010101" pitchFamily="49" charset="-122"/>
                <a:ea typeface="仿宋" panose="02010609060101010101" pitchFamily="49" charset="-122"/>
              </a:rPr>
              <a:t>CAe</a:t>
            </a:r>
            <a:r>
              <a:rPr lang="en-US" altLang="zh-CN" sz="2400" b="1" dirty="0">
                <a:latin typeface="仿宋" panose="02010609060101010101" pitchFamily="49" charset="-122"/>
                <a:ea typeface="仿宋" panose="02010609060101010101" pitchFamily="49" charset="-122"/>
              </a:rPr>
              <a:t>)}=(k1</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k-1</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t</a:t>
            </a:r>
            <a:endParaRPr lang="zh-CN" altLang="en-US" sz="2400" b="1" dirty="0">
              <a:latin typeface="仿宋" panose="02010609060101010101" pitchFamily="49" charset="-122"/>
              <a:ea typeface="仿宋" panose="02010609060101010101" pitchFamily="49" charset="-122"/>
            </a:endParaRPr>
          </a:p>
        </p:txBody>
      </p:sp>
      <p:sp>
        <p:nvSpPr>
          <p:cNvPr id="6" name="Line 3"/>
          <p:cNvSpPr>
            <a:spLocks noChangeShapeType="1"/>
          </p:cNvSpPr>
          <p:nvPr/>
        </p:nvSpPr>
        <p:spPr bwMode="auto">
          <a:xfrm>
            <a:off x="3898233" y="4365104"/>
            <a:ext cx="8382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4"/>
          <p:cNvSpPr>
            <a:spLocks noChangeShapeType="1"/>
          </p:cNvSpPr>
          <p:nvPr/>
        </p:nvSpPr>
        <p:spPr bwMode="auto">
          <a:xfrm flipH="1">
            <a:off x="3936333" y="4437112"/>
            <a:ext cx="7620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8244773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620688"/>
            <a:ext cx="2023311" cy="523220"/>
          </a:xfrm>
          <a:prstGeom prst="rect">
            <a:avLst/>
          </a:prstGeom>
        </p:spPr>
        <p:txBody>
          <a:bodyPr wrap="none">
            <a:spAutoFit/>
          </a:bodyPr>
          <a:lstStyle/>
          <a:p>
            <a:r>
              <a:rPr lang="en-US" altLang="zh-CN" sz="2800" dirty="0">
                <a:latin typeface="宋体" charset="-122"/>
                <a:sym typeface="Wingdings" pitchFamily="2" charset="2"/>
              </a:rPr>
              <a:t></a:t>
            </a:r>
            <a:r>
              <a:rPr lang="zh-CN" altLang="en-US" sz="2800" dirty="0"/>
              <a:t>平行反应 </a:t>
            </a:r>
          </a:p>
        </p:txBody>
      </p:sp>
      <p:sp>
        <p:nvSpPr>
          <p:cNvPr id="3" name="矩形 2"/>
          <p:cNvSpPr/>
          <p:nvPr/>
        </p:nvSpPr>
        <p:spPr>
          <a:xfrm>
            <a:off x="2987824" y="697632"/>
            <a:ext cx="300082" cy="369332"/>
          </a:xfrm>
          <a:prstGeom prst="rect">
            <a:avLst/>
          </a:prstGeom>
        </p:spPr>
        <p:txBody>
          <a:bodyPr wrap="none">
            <a:spAutoFit/>
          </a:bodyPr>
          <a:lstStyle/>
          <a:p>
            <a:r>
              <a:rPr lang="en-US" altLang="zh-CN" dirty="0">
                <a:latin typeface="宋体" charset="-122"/>
              </a:rPr>
              <a:t>A</a:t>
            </a:r>
            <a:endParaRPr lang="zh-CN" altLang="en-US" dirty="0"/>
          </a:p>
        </p:txBody>
      </p:sp>
      <p:sp>
        <p:nvSpPr>
          <p:cNvPr id="4" name="Line 5"/>
          <p:cNvSpPr>
            <a:spLocks noChangeShapeType="1"/>
          </p:cNvSpPr>
          <p:nvPr/>
        </p:nvSpPr>
        <p:spPr bwMode="auto">
          <a:xfrm flipV="1">
            <a:off x="3287906" y="620688"/>
            <a:ext cx="1066800" cy="3048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6"/>
          <p:cNvSpPr>
            <a:spLocks noChangeShapeType="1"/>
          </p:cNvSpPr>
          <p:nvPr/>
        </p:nvSpPr>
        <p:spPr bwMode="auto">
          <a:xfrm>
            <a:off x="3268068" y="952664"/>
            <a:ext cx="1066800" cy="22860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4572000" y="348356"/>
            <a:ext cx="300082" cy="424732"/>
          </a:xfrm>
          <a:prstGeom prst="rect">
            <a:avLst/>
          </a:prstGeom>
        </p:spPr>
        <p:txBody>
          <a:bodyPr wrap="none">
            <a:spAutoFit/>
          </a:bodyPr>
          <a:lstStyle/>
          <a:p>
            <a:pPr>
              <a:lnSpc>
                <a:spcPct val="120000"/>
              </a:lnSpc>
            </a:pPr>
            <a:r>
              <a:rPr lang="en-US" altLang="zh-CN" dirty="0">
                <a:latin typeface="宋体" charset="-122"/>
              </a:rPr>
              <a:t>B</a:t>
            </a:r>
          </a:p>
        </p:txBody>
      </p:sp>
      <p:sp>
        <p:nvSpPr>
          <p:cNvPr id="7" name="矩形 6"/>
          <p:cNvSpPr/>
          <p:nvPr/>
        </p:nvSpPr>
        <p:spPr>
          <a:xfrm>
            <a:off x="4718756" y="1066964"/>
            <a:ext cx="300082" cy="230832"/>
          </a:xfrm>
          <a:prstGeom prst="rect">
            <a:avLst/>
          </a:prstGeom>
        </p:spPr>
        <p:txBody>
          <a:bodyPr wrap="none">
            <a:spAutoFit/>
          </a:bodyPr>
          <a:lstStyle/>
          <a:p>
            <a:pPr>
              <a:lnSpc>
                <a:spcPct val="50000"/>
              </a:lnSpc>
            </a:pPr>
            <a:r>
              <a:rPr lang="en-US" altLang="zh-CN" dirty="0">
                <a:latin typeface="宋体" charset="-122"/>
              </a:rPr>
              <a:t>C</a:t>
            </a:r>
          </a:p>
        </p:txBody>
      </p:sp>
      <p:sp>
        <p:nvSpPr>
          <p:cNvPr id="8" name="矩形 7"/>
          <p:cNvSpPr/>
          <p:nvPr/>
        </p:nvSpPr>
        <p:spPr>
          <a:xfrm>
            <a:off x="2314222" y="1556792"/>
            <a:ext cx="4572000" cy="954107"/>
          </a:xfrm>
          <a:prstGeom prst="rect">
            <a:avLst/>
          </a:prstGeom>
        </p:spPr>
        <p:txBody>
          <a:bodyPr>
            <a:spAutoFit/>
          </a:bodyPr>
          <a:lstStyle/>
          <a:p>
            <a:r>
              <a:rPr lang="zh-CN" altLang="en-US" sz="2800" dirty="0" smtClean="0"/>
              <a:t>微分式：</a:t>
            </a:r>
            <a:r>
              <a:rPr lang="en-US" altLang="zh-CN" sz="2800" dirty="0" smtClean="0">
                <a:latin typeface="宋体" charset="-122"/>
              </a:rPr>
              <a:t>-</a:t>
            </a:r>
            <a:r>
              <a:rPr lang="en-US" altLang="zh-CN" sz="2800" dirty="0" err="1" smtClean="0">
                <a:latin typeface="宋体" charset="-122"/>
              </a:rPr>
              <a:t>dC</a:t>
            </a:r>
            <a:r>
              <a:rPr lang="en-US" altLang="zh-CN" sz="2800" baseline="-25000" dirty="0" err="1" smtClean="0">
                <a:latin typeface="宋体" charset="-122"/>
              </a:rPr>
              <a:t>A</a:t>
            </a:r>
            <a:r>
              <a:rPr lang="en-US" altLang="zh-CN" sz="2800" dirty="0" smtClean="0">
                <a:latin typeface="宋体" charset="-122"/>
              </a:rPr>
              <a:t>/</a:t>
            </a:r>
            <a:r>
              <a:rPr lang="en-US" altLang="zh-CN" sz="2800" dirty="0" err="1" smtClean="0">
                <a:latin typeface="宋体" charset="-122"/>
              </a:rPr>
              <a:t>dt</a:t>
            </a:r>
            <a:r>
              <a:rPr lang="en-US" altLang="zh-CN" sz="2800" dirty="0" smtClean="0">
                <a:latin typeface="宋体" charset="-122"/>
              </a:rPr>
              <a:t>=(k</a:t>
            </a:r>
            <a:r>
              <a:rPr lang="en-US" altLang="zh-CN" sz="2800" baseline="-25000" dirty="0" smtClean="0">
                <a:latin typeface="宋体" charset="-122"/>
              </a:rPr>
              <a:t>1</a:t>
            </a:r>
            <a:r>
              <a:rPr lang="en-US" altLang="zh-CN" sz="2800" dirty="0" smtClean="0">
                <a:latin typeface="宋体" charset="-122"/>
              </a:rPr>
              <a:t>+k</a:t>
            </a:r>
            <a:r>
              <a:rPr lang="en-US" altLang="zh-CN" sz="2800" baseline="-25000" dirty="0" smtClean="0">
                <a:latin typeface="宋体" charset="-122"/>
              </a:rPr>
              <a:t>2</a:t>
            </a:r>
            <a:r>
              <a:rPr lang="en-US" altLang="zh-CN" sz="2800" dirty="0" smtClean="0">
                <a:latin typeface="宋体" charset="-122"/>
              </a:rPr>
              <a:t>)C</a:t>
            </a:r>
            <a:r>
              <a:rPr lang="en-US" altLang="zh-CN" sz="2800" baseline="-25000" dirty="0" smtClean="0">
                <a:latin typeface="宋体" charset="-122"/>
              </a:rPr>
              <a:t>A</a:t>
            </a:r>
          </a:p>
          <a:p>
            <a:r>
              <a:rPr lang="zh-CN" altLang="en-US" sz="2800" dirty="0" smtClean="0">
                <a:latin typeface="宋体" charset="-122"/>
              </a:rPr>
              <a:t>积分式</a:t>
            </a:r>
            <a:r>
              <a:rPr lang="en-US" altLang="zh-CN" sz="2800" dirty="0" smtClean="0">
                <a:latin typeface="宋体" charset="-122"/>
              </a:rPr>
              <a:t>:ln(C</a:t>
            </a:r>
            <a:r>
              <a:rPr lang="en-US" altLang="zh-CN" sz="2800" baseline="-25000" dirty="0" smtClean="0">
                <a:latin typeface="宋体" charset="-122"/>
              </a:rPr>
              <a:t>A0</a:t>
            </a:r>
            <a:r>
              <a:rPr lang="en-US" altLang="zh-CN" sz="2800" dirty="0" smtClean="0">
                <a:latin typeface="宋体" charset="-122"/>
              </a:rPr>
              <a:t>/C</a:t>
            </a:r>
            <a:r>
              <a:rPr lang="en-US" altLang="zh-CN" sz="2800" baseline="-25000" dirty="0" smtClean="0">
                <a:latin typeface="宋体" charset="-122"/>
              </a:rPr>
              <a:t>A</a:t>
            </a:r>
            <a:r>
              <a:rPr lang="en-US" altLang="zh-CN" sz="2800" dirty="0" smtClean="0">
                <a:latin typeface="宋体" charset="-122"/>
              </a:rPr>
              <a:t>)=(k</a:t>
            </a:r>
            <a:r>
              <a:rPr lang="en-US" altLang="zh-CN" sz="2800" baseline="-25000" dirty="0" smtClean="0">
                <a:latin typeface="宋体" charset="-122"/>
              </a:rPr>
              <a:t>1</a:t>
            </a:r>
            <a:r>
              <a:rPr lang="en-US" altLang="zh-CN" sz="2800" dirty="0" smtClean="0">
                <a:latin typeface="宋体" charset="-122"/>
              </a:rPr>
              <a:t>+k</a:t>
            </a:r>
            <a:r>
              <a:rPr lang="en-US" altLang="zh-CN" sz="2800" baseline="-25000" dirty="0" smtClean="0">
                <a:latin typeface="宋体" charset="-122"/>
              </a:rPr>
              <a:t>2</a:t>
            </a:r>
            <a:r>
              <a:rPr lang="en-US" altLang="zh-CN" sz="2800" dirty="0" smtClean="0">
                <a:latin typeface="宋体" charset="-122"/>
              </a:rPr>
              <a:t>)t</a:t>
            </a:r>
            <a:endParaRPr lang="en-US" altLang="zh-CN" sz="2800" dirty="0">
              <a:latin typeface="宋体" charset="-122"/>
            </a:endParaRPr>
          </a:p>
        </p:txBody>
      </p:sp>
      <p:sp>
        <p:nvSpPr>
          <p:cNvPr id="9" name="矩形 8"/>
          <p:cNvSpPr/>
          <p:nvPr/>
        </p:nvSpPr>
        <p:spPr>
          <a:xfrm>
            <a:off x="73055" y="4763818"/>
            <a:ext cx="8085602" cy="609398"/>
          </a:xfrm>
          <a:prstGeom prst="rect">
            <a:avLst/>
          </a:prstGeom>
        </p:spPr>
        <p:txBody>
          <a:bodyPr wrap="square">
            <a:spAutoFit/>
          </a:bodyPr>
          <a:lstStyle/>
          <a:p>
            <a:r>
              <a:rPr lang="en-US" altLang="zh-CN" sz="2800" dirty="0">
                <a:latin typeface="宋体" charset="-122"/>
                <a:sym typeface="Wingdings" pitchFamily="2" charset="2"/>
              </a:rPr>
              <a:t></a:t>
            </a:r>
            <a:r>
              <a:rPr lang="zh-CN" altLang="en-US" sz="2800" dirty="0">
                <a:latin typeface="宋体" charset="-122"/>
              </a:rPr>
              <a:t>连串反应     </a:t>
            </a:r>
            <a:r>
              <a:rPr lang="en-US" altLang="zh-CN" sz="2800" dirty="0">
                <a:latin typeface="宋体" charset="-122"/>
              </a:rPr>
              <a:t>k</a:t>
            </a:r>
            <a:r>
              <a:rPr lang="en-US" altLang="zh-CN" sz="2800" baseline="-25000" dirty="0">
                <a:latin typeface="宋体" charset="-122"/>
              </a:rPr>
              <a:t>1</a:t>
            </a:r>
            <a:r>
              <a:rPr lang="en-US" altLang="zh-CN" sz="2800" dirty="0">
                <a:latin typeface="宋体" charset="-122"/>
              </a:rPr>
              <a:t>          k</a:t>
            </a:r>
            <a:r>
              <a:rPr lang="en-US" altLang="zh-CN" sz="2800" baseline="-25000" dirty="0">
                <a:latin typeface="宋体" charset="-122"/>
              </a:rPr>
              <a:t>2           </a:t>
            </a:r>
            <a:r>
              <a:rPr lang="zh-CN" altLang="en-US" sz="2800" dirty="0">
                <a:latin typeface="宋体" charset="-122"/>
              </a:rPr>
              <a:t>（略）</a:t>
            </a:r>
            <a:endParaRPr lang="zh-CN" altLang="zh-CN" sz="2800" dirty="0">
              <a:latin typeface="宋体" charset="-122"/>
            </a:endParaRPr>
          </a:p>
          <a:p>
            <a:pPr>
              <a:lnSpc>
                <a:spcPct val="20000"/>
              </a:lnSpc>
            </a:pPr>
            <a:r>
              <a:rPr lang="zh-CN" altLang="zh-CN" sz="2800" dirty="0">
                <a:latin typeface="宋体" charset="-122"/>
              </a:rPr>
              <a:t>            </a:t>
            </a:r>
            <a:r>
              <a:rPr lang="en-US" altLang="zh-CN" sz="2800" dirty="0">
                <a:latin typeface="宋体" charset="-122"/>
              </a:rPr>
              <a:t>A         B          C</a:t>
            </a:r>
          </a:p>
        </p:txBody>
      </p:sp>
      <p:sp>
        <p:nvSpPr>
          <p:cNvPr id="10" name="Line 7"/>
          <p:cNvSpPr>
            <a:spLocks noChangeShapeType="1"/>
          </p:cNvSpPr>
          <p:nvPr/>
        </p:nvSpPr>
        <p:spPr bwMode="auto">
          <a:xfrm>
            <a:off x="2705887" y="5348808"/>
            <a:ext cx="12192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p:cNvSpPr>
            <a:spLocks noChangeShapeType="1"/>
          </p:cNvSpPr>
          <p:nvPr/>
        </p:nvSpPr>
        <p:spPr bwMode="auto">
          <a:xfrm>
            <a:off x="4572000" y="5262534"/>
            <a:ext cx="1219200"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矩形 11"/>
          <p:cNvSpPr/>
          <p:nvPr/>
        </p:nvSpPr>
        <p:spPr>
          <a:xfrm>
            <a:off x="3632793" y="191390"/>
            <a:ext cx="377026" cy="369332"/>
          </a:xfrm>
          <a:prstGeom prst="rect">
            <a:avLst/>
          </a:prstGeom>
        </p:spPr>
        <p:txBody>
          <a:bodyPr wrap="none">
            <a:spAutoFit/>
          </a:bodyPr>
          <a:lstStyle/>
          <a:p>
            <a:r>
              <a:rPr lang="en-US" altLang="zh-CN" dirty="0">
                <a:latin typeface="宋体" charset="-122"/>
              </a:rPr>
              <a:t>k</a:t>
            </a:r>
            <a:r>
              <a:rPr lang="en-US" altLang="zh-CN" baseline="-25000" dirty="0">
                <a:latin typeface="宋体" charset="-122"/>
              </a:rPr>
              <a:t>1</a:t>
            </a:r>
            <a:endParaRPr lang="zh-CN" altLang="en-US" dirty="0"/>
          </a:p>
        </p:txBody>
      </p:sp>
      <p:sp>
        <p:nvSpPr>
          <p:cNvPr id="13" name="矩形 12"/>
          <p:cNvSpPr/>
          <p:nvPr/>
        </p:nvSpPr>
        <p:spPr>
          <a:xfrm>
            <a:off x="3636191" y="1131875"/>
            <a:ext cx="377026" cy="369332"/>
          </a:xfrm>
          <a:prstGeom prst="rect">
            <a:avLst/>
          </a:prstGeom>
        </p:spPr>
        <p:txBody>
          <a:bodyPr wrap="none">
            <a:spAutoFit/>
          </a:bodyPr>
          <a:lstStyle/>
          <a:p>
            <a:r>
              <a:rPr lang="en-US" altLang="zh-CN" dirty="0">
                <a:latin typeface="宋体" charset="-122"/>
              </a:rPr>
              <a:t>k</a:t>
            </a:r>
            <a:r>
              <a:rPr lang="en-US" altLang="zh-CN" baseline="-25000" dirty="0">
                <a:latin typeface="宋体" charset="-122"/>
              </a:rPr>
              <a:t>2</a:t>
            </a:r>
            <a:endParaRPr lang="zh-CN" altLang="en-US" dirty="0"/>
          </a:p>
        </p:txBody>
      </p:sp>
      <p:sp>
        <p:nvSpPr>
          <p:cNvPr id="15" name="矩形 14"/>
          <p:cNvSpPr/>
          <p:nvPr/>
        </p:nvSpPr>
        <p:spPr>
          <a:xfrm>
            <a:off x="2237618" y="2526380"/>
            <a:ext cx="2339102" cy="461665"/>
          </a:xfrm>
          <a:prstGeom prst="rect">
            <a:avLst/>
          </a:prstGeom>
        </p:spPr>
        <p:txBody>
          <a:bodyPr wrap="none">
            <a:spAutoFit/>
          </a:bodyPr>
          <a:lstStyle/>
          <a:p>
            <a:r>
              <a:rPr lang="zh-CN" altLang="en-US" sz="2400" dirty="0">
                <a:solidFill>
                  <a:srgbClr val="7030A0"/>
                </a:solidFill>
                <a:latin typeface="Times New Roman" panose="02020603050405020304" pitchFamily="18" charset="0"/>
                <a:ea typeface="黑体" panose="02010609060101010101" pitchFamily="49" charset="-122"/>
              </a:rPr>
              <a:t>速率常数的求取</a:t>
            </a:r>
            <a:endParaRPr lang="zh-CN" altLang="en-US" sz="2400" dirty="0"/>
          </a:p>
        </p:txBody>
      </p:sp>
      <p:sp>
        <p:nvSpPr>
          <p:cNvPr id="16" name="Text Box 13"/>
          <p:cNvSpPr txBox="1">
            <a:spLocks noChangeArrowheads="1"/>
          </p:cNvSpPr>
          <p:nvPr/>
        </p:nvSpPr>
        <p:spPr bwMode="auto">
          <a:xfrm>
            <a:off x="1938531" y="2991775"/>
            <a:ext cx="4832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zh-CN" altLang="en-US" sz="2800" dirty="0">
                <a:latin typeface="Times New Roman" panose="02020603050405020304" pitchFamily="18" charset="0"/>
                <a:ea typeface="黑体" panose="02010609060101010101" pitchFamily="49" charset="-122"/>
              </a:rPr>
              <a:t>作 </a:t>
            </a:r>
            <a:r>
              <a:rPr lang="en-US" altLang="zh-CN" sz="2800" dirty="0" err="1">
                <a:latin typeface="Times New Roman" panose="02020603050405020304" pitchFamily="18" charset="0"/>
                <a:ea typeface="黑体" panose="02010609060101010101" pitchFamily="49" charset="-122"/>
              </a:rPr>
              <a:t>lnc</a:t>
            </a:r>
            <a:r>
              <a:rPr lang="en-US" altLang="zh-CN" sz="2800" baseline="-25000" dirty="0" err="1">
                <a:latin typeface="Times New Roman" panose="02020603050405020304" pitchFamily="18" charset="0"/>
                <a:ea typeface="黑体" panose="02010609060101010101" pitchFamily="49" charset="-122"/>
              </a:rPr>
              <a:t>A</a:t>
            </a:r>
            <a:r>
              <a:rPr lang="en-US" altLang="zh-CN" sz="2800" dirty="0">
                <a:latin typeface="Times New Roman" panose="02020603050405020304" pitchFamily="18" charset="0"/>
                <a:ea typeface="黑体" panose="02010609060101010101" pitchFamily="49" charset="-122"/>
              </a:rPr>
              <a:t> ~ t </a:t>
            </a:r>
            <a:r>
              <a:rPr lang="zh-CN" altLang="en-US" sz="2800" dirty="0">
                <a:latin typeface="Times New Roman" panose="02020603050405020304" pitchFamily="18" charset="0"/>
                <a:ea typeface="黑体" panose="02010609060101010101" pitchFamily="49" charset="-122"/>
              </a:rPr>
              <a:t>图，斜率 </a:t>
            </a:r>
            <a:r>
              <a:rPr lang="en-US" altLang="zh-CN" sz="2800" dirty="0">
                <a:latin typeface="Times New Roman" panose="02020603050405020304" pitchFamily="18" charset="0"/>
                <a:ea typeface="黑体" panose="02010609060101010101" pitchFamily="49" charset="-122"/>
              </a:rPr>
              <a:t>= </a:t>
            </a: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rPr>
              <a:t> + </a:t>
            </a: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2</a:t>
            </a: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p:txBody>
      </p:sp>
      <p:sp>
        <p:nvSpPr>
          <p:cNvPr id="17" name="Text Box 14"/>
          <p:cNvSpPr txBox="1">
            <a:spLocks noChangeArrowheads="1"/>
          </p:cNvSpPr>
          <p:nvPr/>
        </p:nvSpPr>
        <p:spPr bwMode="auto">
          <a:xfrm>
            <a:off x="1791759" y="3510887"/>
            <a:ext cx="3016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FontTx/>
              <a:buNone/>
            </a:pP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1</a:t>
            </a:r>
            <a:r>
              <a:rPr lang="en-US" altLang="zh-CN" sz="2800" dirty="0">
                <a:latin typeface="Times New Roman" panose="02020603050405020304" pitchFamily="18" charset="0"/>
                <a:ea typeface="黑体" panose="02010609060101010101" pitchFamily="49" charset="-122"/>
              </a:rPr>
              <a:t> / </a:t>
            </a:r>
            <a:r>
              <a:rPr lang="en-US" altLang="zh-CN" sz="2800" i="1" dirty="0">
                <a:latin typeface="Times New Roman" panose="02020603050405020304" pitchFamily="18" charset="0"/>
                <a:ea typeface="黑体" panose="02010609060101010101" pitchFamily="49" charset="-122"/>
              </a:rPr>
              <a:t>k</a:t>
            </a:r>
            <a:r>
              <a:rPr lang="en-US" altLang="zh-CN" sz="2800" baseline="-25000" dirty="0">
                <a:latin typeface="Times New Roman" panose="02020603050405020304" pitchFamily="18" charset="0"/>
                <a:ea typeface="黑体" panose="02010609060101010101" pitchFamily="49" charset="-122"/>
              </a:rPr>
              <a:t>2</a:t>
            </a:r>
            <a:r>
              <a:rPr lang="en-US" altLang="zh-CN" sz="2800" dirty="0">
                <a:latin typeface="Times New Roman" panose="02020603050405020304" pitchFamily="18" charset="0"/>
                <a:ea typeface="黑体" panose="02010609060101010101" pitchFamily="49" charset="-122"/>
              </a:rPr>
              <a:t> = </a:t>
            </a:r>
            <a:r>
              <a:rPr lang="en-US" altLang="zh-CN" sz="2800" dirty="0" err="1">
                <a:latin typeface="Times New Roman" panose="02020603050405020304" pitchFamily="18" charset="0"/>
                <a:ea typeface="黑体" panose="02010609060101010101" pitchFamily="49" charset="-122"/>
              </a:rPr>
              <a:t>c</a:t>
            </a:r>
            <a:r>
              <a:rPr lang="en-US" altLang="zh-CN" sz="2800" baseline="-25000" dirty="0" err="1">
                <a:latin typeface="Times New Roman" panose="02020603050405020304" pitchFamily="18" charset="0"/>
                <a:ea typeface="黑体" panose="02010609060101010101" pitchFamily="49" charset="-122"/>
              </a:rPr>
              <a:t>B</a:t>
            </a:r>
            <a:r>
              <a:rPr lang="en-US" altLang="zh-CN" sz="2800" dirty="0">
                <a:latin typeface="Times New Roman" panose="02020603050405020304" pitchFamily="18" charset="0"/>
                <a:ea typeface="黑体" panose="02010609060101010101" pitchFamily="49" charset="-122"/>
              </a:rPr>
              <a:t> / </a:t>
            </a:r>
            <a:r>
              <a:rPr lang="en-US" altLang="zh-CN" sz="2800" dirty="0" err="1">
                <a:latin typeface="Times New Roman" panose="02020603050405020304" pitchFamily="18" charset="0"/>
                <a:ea typeface="黑体" panose="02010609060101010101" pitchFamily="49" charset="-122"/>
              </a:rPr>
              <a:t>c</a:t>
            </a:r>
            <a:r>
              <a:rPr lang="en-US" altLang="zh-CN" sz="2800" baseline="-25000" dirty="0" err="1">
                <a:latin typeface="Times New Roman" panose="02020603050405020304" pitchFamily="18" charset="0"/>
                <a:ea typeface="黑体" panose="02010609060101010101" pitchFamily="49" charset="-122"/>
              </a:rPr>
              <a:t>C</a:t>
            </a:r>
            <a:endParaRPr lang="en-US" altLang="zh-CN" sz="2400"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18" name="Text Box 12"/>
          <p:cNvSpPr txBox="1">
            <a:spLocks noChangeArrowheads="1"/>
          </p:cNvSpPr>
          <p:nvPr/>
        </p:nvSpPr>
        <p:spPr bwMode="auto">
          <a:xfrm>
            <a:off x="4211960" y="3645024"/>
            <a:ext cx="366236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50000"/>
              </a:spcBef>
              <a:buClrTx/>
              <a:buSzTx/>
              <a:buNone/>
            </a:pPr>
            <a:r>
              <a:rPr lang="zh-CN" altLang="en-US" sz="2800" dirty="0">
                <a:latin typeface="Times New Roman" panose="02020603050405020304" pitchFamily="18" charset="0"/>
                <a:ea typeface="黑体" panose="02010609060101010101" pitchFamily="49" charset="-122"/>
                <a:sym typeface="Symbol" panose="05050102010706020507" pitchFamily="18" charset="2"/>
              </a:rPr>
              <a:t>联</a:t>
            </a:r>
            <a:r>
              <a:rPr lang="zh-CN" altLang="en-US" sz="2800" dirty="0" smtClean="0">
                <a:latin typeface="Times New Roman" panose="02020603050405020304" pitchFamily="18" charset="0"/>
                <a:ea typeface="黑体" panose="02010609060101010101" pitchFamily="49" charset="-122"/>
                <a:sym typeface="Symbol" panose="05050102010706020507" pitchFamily="18" charset="2"/>
              </a:rPr>
              <a:t>立求解，得</a:t>
            </a:r>
            <a:r>
              <a:rPr lang="en-US" altLang="zh-CN" sz="2800" i="1" dirty="0" smtClean="0">
                <a:latin typeface="Times New Roman" panose="02020603050405020304" pitchFamily="18" charset="0"/>
                <a:ea typeface="黑体" panose="02010609060101010101" pitchFamily="49" charset="-122"/>
              </a:rPr>
              <a:t>k</a:t>
            </a:r>
            <a:r>
              <a:rPr lang="en-US" altLang="zh-CN" sz="2800" baseline="-25000" dirty="0" smtClean="0">
                <a:latin typeface="Times New Roman" panose="02020603050405020304" pitchFamily="18" charset="0"/>
                <a:ea typeface="黑体" panose="02010609060101010101" pitchFamily="49" charset="-122"/>
              </a:rPr>
              <a:t>1</a:t>
            </a:r>
            <a:r>
              <a:rPr lang="zh-CN" altLang="en-US" sz="2800" baseline="-25000" dirty="0" smtClean="0">
                <a:latin typeface="Times New Roman" panose="02020603050405020304" pitchFamily="18" charset="0"/>
                <a:ea typeface="黑体" panose="02010609060101010101" pitchFamily="49" charset="-122"/>
              </a:rPr>
              <a:t>，</a:t>
            </a:r>
            <a:r>
              <a:rPr lang="en-US" altLang="zh-CN" sz="2800" i="1" dirty="0" smtClean="0">
                <a:latin typeface="Times New Roman" panose="02020603050405020304" pitchFamily="18" charset="0"/>
                <a:ea typeface="黑体" panose="02010609060101010101" pitchFamily="49" charset="-122"/>
              </a:rPr>
              <a:t>k</a:t>
            </a:r>
            <a:r>
              <a:rPr lang="en-US" altLang="zh-CN" sz="2800" baseline="-25000" dirty="0" smtClean="0">
                <a:latin typeface="Times New Roman" panose="02020603050405020304" pitchFamily="18" charset="0"/>
                <a:ea typeface="黑体" panose="02010609060101010101" pitchFamily="49" charset="-122"/>
              </a:rPr>
              <a:t>2</a:t>
            </a:r>
            <a:endParaRPr lang="en-US" altLang="zh-CN" sz="2800" dirty="0">
              <a:latin typeface="Times New Roman" panose="02020603050405020304" pitchFamily="18" charset="0"/>
              <a:ea typeface="黑体" panose="02010609060101010101" pitchFamily="49" charset="-122"/>
              <a:sym typeface="Symbol" panose="05050102010706020507" pitchFamily="18" charset="2"/>
            </a:endParaRPr>
          </a:p>
          <a:p>
            <a:pPr eaLnBrk="1" hangingPunct="1">
              <a:spcBef>
                <a:spcPct val="50000"/>
              </a:spcBef>
              <a:buClrTx/>
              <a:buSzTx/>
              <a:buFontTx/>
              <a:buNone/>
            </a:pPr>
            <a:r>
              <a:rPr lang="en-US" altLang="zh-CN" sz="2800" dirty="0" smtClean="0">
                <a:latin typeface="Times New Roman" panose="02020603050405020304" pitchFamily="18" charset="0"/>
                <a:ea typeface="黑体" panose="02010609060101010101" pitchFamily="49" charset="-122"/>
              </a:rPr>
              <a:t> </a:t>
            </a:r>
            <a:endParaRPr lang="zh-CN" altLang="en-US" sz="2800" dirty="0">
              <a:solidFill>
                <a:srgbClr val="7030A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19" name="Rectangle 15"/>
          <p:cNvSpPr>
            <a:spLocks noChangeArrowheads="1"/>
          </p:cNvSpPr>
          <p:nvPr/>
        </p:nvSpPr>
        <p:spPr bwMode="auto">
          <a:xfrm>
            <a:off x="548481" y="4229799"/>
            <a:ext cx="804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90000"/>
              <a:buFont typeface="Cambria" panose="02040503050406030204" pitchFamily="18" charset="0"/>
              <a:buChar char="+"/>
              <a:defRPr sz="3200">
                <a:solidFill>
                  <a:schemeClr val="tx1"/>
                </a:solidFill>
                <a:latin typeface="Calibri" panose="020F0502020204030204" pitchFamily="34" charset="0"/>
                <a:ea typeface="华文行楷" panose="02010800040101010101" pitchFamily="2" charset="-122"/>
              </a:defRPr>
            </a:lvl1pPr>
            <a:lvl2pPr marL="742950" indent="-285750" eaLnBrk="0" hangingPunct="0">
              <a:spcBef>
                <a:spcPct val="20000"/>
              </a:spcBef>
              <a:buClr>
                <a:schemeClr val="tx2"/>
              </a:buClr>
              <a:buSzPct val="100000"/>
              <a:buFont typeface="Cambria" panose="02040503050406030204" pitchFamily="18" charset="0"/>
              <a:buChar char="–"/>
              <a:defRPr sz="2800">
                <a:solidFill>
                  <a:schemeClr val="tx1"/>
                </a:solidFill>
                <a:latin typeface="Calibri" panose="020F0502020204030204" pitchFamily="34" charset="0"/>
                <a:ea typeface="华文行楷" panose="02010800040101010101" pitchFamily="2" charset="-122"/>
              </a:defRPr>
            </a:lvl2pPr>
            <a:lvl3pPr marL="1143000" indent="-228600" eaLnBrk="0" hangingPunct="0">
              <a:spcBef>
                <a:spcPct val="20000"/>
              </a:spcBef>
              <a:buClr>
                <a:schemeClr val="tx2"/>
              </a:buClr>
              <a:buSzPct val="60000"/>
              <a:buFont typeface="Wingdings 2" panose="05020102010507070707" pitchFamily="18" charset="2"/>
              <a:buChar char="Ï"/>
              <a:defRPr sz="2400">
                <a:solidFill>
                  <a:schemeClr val="tx1"/>
                </a:solidFill>
                <a:latin typeface="Calibri" panose="020F0502020204030204" pitchFamily="34" charset="0"/>
                <a:ea typeface="华文行楷" panose="02010800040101010101" pitchFamily="2" charset="-122"/>
              </a:defRPr>
            </a:lvl3pPr>
            <a:lvl4pPr marL="1600200" indent="-228600" eaLnBrk="0" hangingPunct="0">
              <a:spcBef>
                <a:spcPct val="20000"/>
              </a:spcBef>
              <a:buClr>
                <a:schemeClr val="tx2"/>
              </a:buClr>
              <a:buSzPct val="90000"/>
              <a:buFont typeface="Calibri" panose="020F0502020204030204" pitchFamily="34" charset="0"/>
              <a:buChar char="÷"/>
              <a:defRPr sz="2000">
                <a:solidFill>
                  <a:schemeClr val="tx1"/>
                </a:solidFill>
                <a:latin typeface="Calibri" panose="020F0502020204030204" pitchFamily="34" charset="0"/>
                <a:ea typeface="华文行楷" panose="02010800040101010101" pitchFamily="2" charset="-122"/>
              </a:defRPr>
            </a:lvl4pPr>
            <a:lvl5pPr marL="2057400" indent="-228600" eaLnBrk="0" hangingPunct="0">
              <a:spcBef>
                <a:spcPct val="20000"/>
              </a:spcBef>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5pPr>
            <a:lvl6pPr marL="25146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6pPr>
            <a:lvl7pPr marL="29718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7pPr>
            <a:lvl8pPr marL="34290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8pPr>
            <a:lvl9pPr marL="3886200" indent="-228600" eaLnBrk="0" fontAlgn="base" hangingPunct="0">
              <a:spcBef>
                <a:spcPct val="20000"/>
              </a:spcBef>
              <a:spcAft>
                <a:spcPct val="0"/>
              </a:spcAft>
              <a:buClr>
                <a:schemeClr val="tx2"/>
              </a:buClr>
              <a:buSzPct val="100000"/>
              <a:buFont typeface="Cambria" panose="02040503050406030204" pitchFamily="18" charset="0"/>
              <a:buChar char="="/>
              <a:defRPr sz="2000">
                <a:solidFill>
                  <a:schemeClr val="tx1"/>
                </a:solidFill>
                <a:latin typeface="Calibri" panose="020F0502020204030204" pitchFamily="34" charset="0"/>
                <a:ea typeface="华文行楷" panose="02010800040101010101" pitchFamily="2" charset="-122"/>
              </a:defRPr>
            </a:lvl9pPr>
          </a:lstStyle>
          <a:p>
            <a:pPr eaLnBrk="1" hangingPunct="1">
              <a:spcBef>
                <a:spcPct val="0"/>
              </a:spcBef>
              <a:buClrTx/>
              <a:buSzTx/>
              <a:buFontTx/>
              <a:buNone/>
            </a:pPr>
            <a:r>
              <a:rPr lang="en-US" altLang="zh-CN" sz="2400" dirty="0">
                <a:latin typeface="Times New Roman" panose="02020603050405020304" pitchFamily="18" charset="0"/>
                <a:ea typeface="黑体" panose="02010609060101010101" pitchFamily="49" charset="-122"/>
              </a:rPr>
              <a:t>(</a:t>
            </a:r>
            <a:r>
              <a:rPr lang="zh-CN" altLang="en-US" sz="2400" dirty="0">
                <a:latin typeface="Times New Roman" panose="02020603050405020304" pitchFamily="18" charset="0"/>
                <a:ea typeface="黑体" panose="02010609060101010101" pitchFamily="49" charset="-122"/>
              </a:rPr>
              <a:t>注：</a:t>
            </a:r>
            <a:r>
              <a:rPr lang="zh-CN" altLang="en-US" sz="2400" dirty="0">
                <a:solidFill>
                  <a:srgbClr val="7030A0"/>
                </a:solidFill>
                <a:latin typeface="Times New Roman" panose="02020603050405020304" pitchFamily="18" charset="0"/>
                <a:ea typeface="黑体" panose="02010609060101010101" pitchFamily="49" charset="-122"/>
              </a:rPr>
              <a:t>级数相同</a:t>
            </a:r>
            <a:r>
              <a:rPr lang="zh-CN" altLang="en-US" sz="2400" dirty="0">
                <a:latin typeface="Times New Roman" panose="02020603050405020304" pitchFamily="18" charset="0"/>
                <a:ea typeface="黑体" panose="02010609060101010101" pitchFamily="49" charset="-122"/>
              </a:rPr>
              <a:t>的平行反应且产物的</a:t>
            </a:r>
            <a:r>
              <a:rPr lang="zh-CN" altLang="en-US" sz="2400" dirty="0">
                <a:solidFill>
                  <a:srgbClr val="7030A0"/>
                </a:solidFill>
                <a:latin typeface="Times New Roman" panose="02020603050405020304" pitchFamily="18" charset="0"/>
                <a:ea typeface="黑体" panose="02010609060101010101" pitchFamily="49" charset="-122"/>
              </a:rPr>
              <a:t>初始浓度为零时</a:t>
            </a:r>
            <a:r>
              <a:rPr lang="zh-CN" altLang="en-US" sz="2400" dirty="0">
                <a:latin typeface="Times New Roman" panose="02020603050405020304" pitchFamily="18" charset="0"/>
                <a:ea typeface="黑体" panose="02010609060101010101" pitchFamily="49" charset="-122"/>
              </a:rPr>
              <a:t>才成立</a:t>
            </a:r>
            <a:r>
              <a:rPr lang="en-US" altLang="zh-CN" sz="2400" dirty="0">
                <a:latin typeface="Times New Roman" panose="02020603050405020304" pitchFamily="18" charset="0"/>
                <a:ea typeface="黑体" panose="02010609060101010101" pitchFamily="49" charset="-122"/>
              </a:rPr>
              <a:t>)</a:t>
            </a:r>
          </a:p>
        </p:txBody>
      </p:sp>
    </p:spTree>
    <p:extLst>
      <p:ext uri="{BB962C8B-B14F-4D97-AF65-F5344CB8AC3E}">
        <p14:creationId xmlns:p14="http://schemas.microsoft.com/office/powerpoint/2010/main" val="359436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edg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edge">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edge">
                                      <p:cBhvr>
                                        <p:cTn id="17" dur="1000"/>
                                        <p:tgtEl>
                                          <p:spTgt spid="18"/>
                                        </p:tgtEl>
                                      </p:cBhvr>
                                    </p:animEffect>
                                  </p:childTnLst>
                                </p:cTn>
                              </p:par>
                              <p:par>
                                <p:cTn id="18" presetID="2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edge">
                                      <p:cBhvr>
                                        <p:cTn id="2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516" y="332656"/>
            <a:ext cx="8352928" cy="3120854"/>
          </a:xfrm>
          <a:prstGeom prst="rect">
            <a:avLst/>
          </a:prstGeom>
        </p:spPr>
        <p:txBody>
          <a:bodyPr wrap="square">
            <a:spAutoFit/>
          </a:bodyPr>
          <a:lstStyle/>
          <a:p>
            <a:pPr>
              <a:buFont typeface="Wingdings" pitchFamily="2" charset="2"/>
              <a:buNone/>
            </a:pPr>
            <a:r>
              <a:rPr lang="en-US" altLang="zh-CN" sz="2400" b="1" dirty="0">
                <a:latin typeface="仿宋" panose="02010609060101010101" pitchFamily="49" charset="-122"/>
                <a:ea typeface="仿宋" panose="02010609060101010101" pitchFamily="49" charset="-122"/>
                <a:sym typeface="Wingdings" pitchFamily="2" charset="2"/>
              </a:rPr>
              <a:t>8. </a:t>
            </a:r>
            <a:r>
              <a:rPr lang="zh-CN" altLang="en-US" sz="2400" b="1" dirty="0">
                <a:latin typeface="仿宋" panose="02010609060101010101" pitchFamily="49" charset="-122"/>
                <a:ea typeface="仿宋" panose="02010609060101010101" pitchFamily="49" charset="-122"/>
              </a:rPr>
              <a:t>温度对反应速率影响的一般情况:</a:t>
            </a:r>
          </a:p>
          <a:p>
            <a:pPr>
              <a:buFont typeface="Wingdings" pitchFamily="2" charset="2"/>
              <a:buNone/>
            </a:pPr>
            <a:r>
              <a:rPr lang="zh-CN" altLang="zh-CN" sz="2400" b="1" dirty="0">
                <a:latin typeface="仿宋" panose="02010609060101010101" pitchFamily="49" charset="-122"/>
                <a:ea typeface="仿宋" panose="02010609060101010101" pitchFamily="49" charset="-122"/>
                <a:sym typeface="Wingdings" pitchFamily="2" charset="2"/>
              </a:rPr>
              <a:t></a:t>
            </a:r>
            <a:r>
              <a:rPr lang="en-US" altLang="zh-CN" sz="2400" b="1" dirty="0">
                <a:latin typeface="仿宋" panose="02010609060101010101" pitchFamily="49" charset="-122"/>
                <a:ea typeface="仿宋" panose="02010609060101010101" pitchFamily="49" charset="-122"/>
              </a:rPr>
              <a:t>k</a:t>
            </a:r>
            <a:r>
              <a:rPr lang="zh-CN" altLang="en-US" sz="2400" b="1" dirty="0">
                <a:latin typeface="仿宋" panose="02010609060101010101" pitchFamily="49" charset="-122"/>
                <a:ea typeface="仿宋" panose="02010609060101010101" pitchFamily="49" charset="-122"/>
              </a:rPr>
              <a:t>与</a:t>
            </a:r>
            <a:r>
              <a:rPr lang="en-US" altLang="zh-CN" sz="2400" b="1" dirty="0">
                <a:latin typeface="仿宋" panose="02010609060101010101" pitchFamily="49" charset="-122"/>
                <a:ea typeface="仿宋" panose="02010609060101010101" pitchFamily="49" charset="-122"/>
              </a:rPr>
              <a:t>T</a:t>
            </a:r>
            <a:r>
              <a:rPr lang="zh-CN" altLang="en-US" sz="2400" b="1" dirty="0">
                <a:latin typeface="仿宋" panose="02010609060101010101" pitchFamily="49" charset="-122"/>
                <a:ea typeface="仿宋" panose="02010609060101010101" pitchFamily="49" charset="-122"/>
              </a:rPr>
              <a:t>一般关系：</a:t>
            </a:r>
            <a:r>
              <a:rPr lang="en-US" altLang="zh-CN" sz="2400" b="1" dirty="0">
                <a:solidFill>
                  <a:srgbClr val="0000FF"/>
                </a:solidFill>
                <a:latin typeface="仿宋" panose="02010609060101010101" pitchFamily="49" charset="-122"/>
                <a:ea typeface="仿宋" panose="02010609060101010101" pitchFamily="49" charset="-122"/>
              </a:rPr>
              <a:t>k</a:t>
            </a:r>
            <a:r>
              <a:rPr lang="en-US" altLang="zh-CN" sz="2400" b="1" baseline="-25000" dirty="0">
                <a:solidFill>
                  <a:srgbClr val="0000FF"/>
                </a:solidFill>
                <a:latin typeface="仿宋" panose="02010609060101010101" pitchFamily="49" charset="-122"/>
                <a:ea typeface="仿宋" panose="02010609060101010101" pitchFamily="49" charset="-122"/>
              </a:rPr>
              <a:t>t+10</a:t>
            </a:r>
            <a:r>
              <a:rPr lang="en-US" altLang="zh-CN" sz="2400" b="1" baseline="-25000" dirty="0">
                <a:solidFill>
                  <a:srgbClr val="0000FF"/>
                </a:solidFill>
                <a:latin typeface="仿宋" panose="02010609060101010101" pitchFamily="49" charset="-122"/>
                <a:ea typeface="仿宋" panose="02010609060101010101" pitchFamily="49" charset="-122"/>
                <a:sym typeface="Symbol" pitchFamily="18" charset="2"/>
              </a:rPr>
              <a:t>C</a:t>
            </a:r>
            <a:r>
              <a:rPr lang="en-US" altLang="zh-CN" sz="2400" b="1" dirty="0">
                <a:solidFill>
                  <a:srgbClr val="0000FF"/>
                </a:solidFill>
                <a:latin typeface="仿宋" panose="02010609060101010101" pitchFamily="49" charset="-122"/>
                <a:ea typeface="仿宋" panose="02010609060101010101" pitchFamily="49" charset="-122"/>
              </a:rPr>
              <a:t>/k=2</a:t>
            </a:r>
            <a:r>
              <a:rPr lang="en-US" altLang="zh-CN" sz="2400" b="1" dirty="0">
                <a:solidFill>
                  <a:srgbClr val="0000FF"/>
                </a:solidFill>
                <a:latin typeface="仿宋" panose="02010609060101010101" pitchFamily="49" charset="-122"/>
                <a:ea typeface="仿宋" panose="02010609060101010101" pitchFamily="49" charset="-122"/>
                <a:sym typeface="Symbol" pitchFamily="18" charset="2"/>
              </a:rPr>
              <a:t></a:t>
            </a:r>
            <a:r>
              <a:rPr lang="en-US" altLang="zh-CN" sz="2400" b="1" dirty="0">
                <a:solidFill>
                  <a:srgbClr val="0000FF"/>
                </a:solidFill>
                <a:latin typeface="仿宋" panose="02010609060101010101" pitchFamily="49" charset="-122"/>
                <a:ea typeface="仿宋" panose="02010609060101010101" pitchFamily="49" charset="-122"/>
              </a:rPr>
              <a:t>4</a:t>
            </a:r>
          </a:p>
          <a:p>
            <a:pPr>
              <a:buFont typeface="Wingdings" pitchFamily="2" charset="2"/>
              <a:buNone/>
            </a:pPr>
            <a:endParaRPr lang="en-US" altLang="zh-CN" sz="2400" b="1" dirty="0">
              <a:latin typeface="仿宋" panose="02010609060101010101" pitchFamily="49" charset="-122"/>
              <a:ea typeface="仿宋" panose="02010609060101010101" pitchFamily="49" charset="-122"/>
              <a:sym typeface="Wingdings" pitchFamily="2" charset="2"/>
            </a:endParaRPr>
          </a:p>
          <a:p>
            <a:pPr>
              <a:buFont typeface="Wingdings" pitchFamily="2" charset="2"/>
              <a:buNone/>
            </a:pPr>
            <a:r>
              <a:rPr lang="en-US" altLang="zh-CN" sz="2400" b="1" dirty="0">
                <a:latin typeface="仿宋" panose="02010609060101010101" pitchFamily="49" charset="-122"/>
                <a:ea typeface="仿宋" panose="02010609060101010101" pitchFamily="49" charset="-122"/>
                <a:sym typeface="Wingdings" pitchFamily="2" charset="2"/>
              </a:rPr>
              <a:t></a:t>
            </a:r>
            <a:r>
              <a:rPr lang="zh-CN" altLang="en-US" sz="2400" b="1" dirty="0">
                <a:latin typeface="仿宋" panose="02010609060101010101" pitchFamily="49" charset="-122"/>
                <a:ea typeface="仿宋" panose="02010609060101010101" pitchFamily="49" charset="-122"/>
              </a:rPr>
              <a:t>阿累尼乌斯方程:</a:t>
            </a:r>
            <a:endParaRPr lang="zh-CN" altLang="zh-CN" sz="2400" b="1" dirty="0">
              <a:latin typeface="仿宋" panose="02010609060101010101" pitchFamily="49" charset="-122"/>
              <a:ea typeface="仿宋" panose="02010609060101010101" pitchFamily="49" charset="-122"/>
              <a:sym typeface="Wingdings" pitchFamily="2" charset="2"/>
            </a:endParaRPr>
          </a:p>
          <a:p>
            <a:pPr>
              <a:lnSpc>
                <a:spcPct val="140000"/>
              </a:lnSpc>
              <a:buFont typeface="Wingdings" pitchFamily="2" charset="2"/>
              <a:buNone/>
            </a:pPr>
            <a:endParaRPr lang="zh-CN" altLang="zh-CN" sz="2400" b="1" dirty="0">
              <a:solidFill>
                <a:srgbClr val="0000FF"/>
              </a:solidFill>
              <a:latin typeface="仿宋" panose="02010609060101010101" pitchFamily="49" charset="-122"/>
              <a:ea typeface="仿宋" panose="02010609060101010101" pitchFamily="49" charset="-122"/>
              <a:sym typeface="Wingdings" pitchFamily="2" charset="2"/>
            </a:endParaRPr>
          </a:p>
          <a:p>
            <a:pPr>
              <a:lnSpc>
                <a:spcPct val="140000"/>
              </a:lnSpc>
              <a:buFont typeface="Wingdings" pitchFamily="2" charset="2"/>
              <a:buNone/>
            </a:pPr>
            <a:endParaRPr lang="en-US" altLang="zh-CN" sz="2400" b="1" dirty="0" smtClean="0">
              <a:latin typeface="仿宋" panose="02010609060101010101" pitchFamily="49" charset="-122"/>
              <a:ea typeface="仿宋" panose="02010609060101010101" pitchFamily="49" charset="-122"/>
              <a:sym typeface="Wingdings" pitchFamily="2" charset="2"/>
            </a:endParaRPr>
          </a:p>
          <a:p>
            <a:pPr>
              <a:lnSpc>
                <a:spcPct val="140000"/>
              </a:lnSpc>
              <a:buFont typeface="Wingdings" pitchFamily="2" charset="2"/>
              <a:buNone/>
            </a:pPr>
            <a:r>
              <a:rPr lang="zh-CN" altLang="zh-CN" sz="2400" b="1" dirty="0" smtClean="0">
                <a:latin typeface="仿宋" panose="02010609060101010101" pitchFamily="49" charset="-122"/>
                <a:ea typeface="仿宋" panose="02010609060101010101" pitchFamily="49" charset="-122"/>
                <a:sym typeface="Wingdings" pitchFamily="2" charset="2"/>
              </a:rPr>
              <a:t></a:t>
            </a:r>
            <a:r>
              <a:rPr lang="zh-CN" altLang="en-US" sz="2400" b="1" dirty="0">
                <a:latin typeface="仿宋" panose="02010609060101010101" pitchFamily="49" charset="-122"/>
                <a:ea typeface="仿宋" panose="02010609060101010101" pitchFamily="49" charset="-122"/>
                <a:sym typeface="Wingdings" pitchFamily="2" charset="2"/>
              </a:rPr>
              <a:t>活化能</a:t>
            </a:r>
            <a:r>
              <a:rPr lang="zh-CN" altLang="en-US" sz="2400" b="1" dirty="0">
                <a:solidFill>
                  <a:srgbClr val="0000FF"/>
                </a:solidFill>
                <a:latin typeface="仿宋" panose="02010609060101010101" pitchFamily="49" charset="-122"/>
                <a:ea typeface="仿宋" panose="02010609060101010101" pitchFamily="49" charset="-122"/>
                <a:sym typeface="Wingdings" pitchFamily="2" charset="2"/>
              </a:rPr>
              <a:t>(基元反应、对行反应、复杂反应）</a:t>
            </a:r>
          </a:p>
        </p:txBody>
      </p:sp>
      <p:graphicFrame>
        <p:nvGraphicFramePr>
          <p:cNvPr id="3" name="对象 2"/>
          <p:cNvGraphicFramePr>
            <a:graphicFrameLocks noChangeAspect="1"/>
          </p:cNvGraphicFramePr>
          <p:nvPr>
            <p:extLst>
              <p:ext uri="{D42A27DB-BD31-4B8C-83A1-F6EECF244321}">
                <p14:modId xmlns:p14="http://schemas.microsoft.com/office/powerpoint/2010/main" val="3861852704"/>
              </p:ext>
            </p:extLst>
          </p:nvPr>
        </p:nvGraphicFramePr>
        <p:xfrm>
          <a:off x="3275856" y="1196752"/>
          <a:ext cx="2274887" cy="674687"/>
        </p:xfrm>
        <a:graphic>
          <a:graphicData uri="http://schemas.openxmlformats.org/presentationml/2006/ole">
            <mc:AlternateContent xmlns:mc="http://schemas.openxmlformats.org/markup-compatibility/2006">
              <mc:Choice xmlns:v="urn:schemas-microsoft-com:vml" Requires="v">
                <p:oleObj spid="_x0000_s27838" name="公式" r:id="rId3" imgW="787320" imgH="355320" progId="Equation.3">
                  <p:embed/>
                </p:oleObj>
              </mc:Choice>
              <mc:Fallback>
                <p:oleObj name="公式" r:id="rId3" imgW="787320" imgH="3553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196752"/>
                        <a:ext cx="2274887"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505959669"/>
              </p:ext>
            </p:extLst>
          </p:nvPr>
        </p:nvGraphicFramePr>
        <p:xfrm>
          <a:off x="539552" y="1988840"/>
          <a:ext cx="6580187" cy="839787"/>
        </p:xfrm>
        <a:graphic>
          <a:graphicData uri="http://schemas.openxmlformats.org/presentationml/2006/ole">
            <mc:AlternateContent xmlns:mc="http://schemas.openxmlformats.org/markup-compatibility/2006">
              <mc:Choice xmlns:v="urn:schemas-microsoft-com:vml" Requires="v">
                <p:oleObj spid="_x0000_s27839" name="公式" r:id="rId5" imgW="3263760" imgH="457200" progId="Equation.3">
                  <p:embed/>
                </p:oleObj>
              </mc:Choice>
              <mc:Fallback>
                <p:oleObj name="公式" r:id="rId5" imgW="326376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1988840"/>
                        <a:ext cx="658018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5" name="矩形 4"/>
          <p:cNvSpPr/>
          <p:nvPr/>
        </p:nvSpPr>
        <p:spPr>
          <a:xfrm>
            <a:off x="323528" y="3429000"/>
            <a:ext cx="8136904" cy="3034998"/>
          </a:xfrm>
          <a:prstGeom prst="rect">
            <a:avLst/>
          </a:prstGeom>
        </p:spPr>
        <p:txBody>
          <a:bodyPr wrap="square">
            <a:spAutoFit/>
          </a:bodyPr>
          <a:lstStyle/>
          <a:p>
            <a:pPr>
              <a:buFont typeface="Wingdings" pitchFamily="2" charset="2"/>
              <a:buNone/>
            </a:pPr>
            <a:r>
              <a:rPr lang="zh-CN" altLang="en-US" sz="2400" b="1" dirty="0">
                <a:latin typeface="仿宋" panose="02010609060101010101" pitchFamily="49" charset="-122"/>
                <a:ea typeface="仿宋" panose="02010609060101010101" pitchFamily="49" charset="-122"/>
                <a:sym typeface="Wingdings" pitchFamily="2" charset="2"/>
              </a:rPr>
              <a:t>9</a:t>
            </a:r>
            <a:r>
              <a:rPr lang="zh-CN" altLang="zh-CN" sz="2400" b="1" dirty="0">
                <a:latin typeface="仿宋" panose="02010609060101010101" pitchFamily="49" charset="-122"/>
                <a:ea typeface="仿宋" panose="02010609060101010101" pitchFamily="49" charset="-122"/>
                <a:sym typeface="Wingdings" pitchFamily="2" charset="2"/>
              </a:rPr>
              <a:t>.</a:t>
            </a:r>
            <a:r>
              <a:rPr lang="zh-CN" altLang="en-US" sz="2400" b="1" dirty="0">
                <a:latin typeface="仿宋" panose="02010609060101010101" pitchFamily="49" charset="-122"/>
                <a:ea typeface="仿宋" panose="02010609060101010101" pitchFamily="49" charset="-122"/>
              </a:rPr>
              <a:t>复合反应速率的近似处理方法:</a:t>
            </a:r>
          </a:p>
          <a:p>
            <a:pPr>
              <a:buFont typeface="Wingdings" pitchFamily="2" charset="2"/>
              <a:buNone/>
            </a:pPr>
            <a:r>
              <a:rPr lang="zh-CN" altLang="en-US" sz="2400" b="1" dirty="0">
                <a:latin typeface="仿宋" panose="02010609060101010101" pitchFamily="49" charset="-122"/>
                <a:ea typeface="仿宋" panose="02010609060101010101" pitchFamily="49" charset="-122"/>
                <a:sym typeface="Wingdings" pitchFamily="2" charset="2"/>
              </a:rPr>
              <a:t></a:t>
            </a:r>
            <a:r>
              <a:rPr lang="zh-CN" altLang="en-US" sz="2400" b="1" dirty="0">
                <a:latin typeface="仿宋" panose="02010609060101010101" pitchFamily="49" charset="-122"/>
                <a:ea typeface="仿宋" panose="02010609060101010101" pitchFamily="49" charset="-122"/>
              </a:rPr>
              <a:t>选取控制步骤法</a:t>
            </a:r>
          </a:p>
          <a:p>
            <a:pPr>
              <a:spcBef>
                <a:spcPct val="10000"/>
              </a:spcBef>
              <a:buClr>
                <a:schemeClr val="tx1"/>
              </a:buClr>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rPr>
              <a:t>对连串反应，总速率等于最慢的一步的反应速率。</a:t>
            </a:r>
          </a:p>
          <a:p>
            <a:pPr>
              <a:buFont typeface="Wingdings" pitchFamily="2" charset="2"/>
              <a:buNone/>
            </a:pPr>
            <a:r>
              <a:rPr lang="zh-CN" altLang="en-US" sz="2400" b="1" dirty="0">
                <a:latin typeface="仿宋" panose="02010609060101010101" pitchFamily="49" charset="-122"/>
                <a:ea typeface="仿宋" panose="02010609060101010101" pitchFamily="49" charset="-122"/>
                <a:sym typeface="Wingdings" pitchFamily="2" charset="2"/>
              </a:rPr>
              <a:t> </a:t>
            </a:r>
            <a:r>
              <a:rPr lang="zh-CN" altLang="en-US" sz="2400" b="1" dirty="0">
                <a:latin typeface="仿宋" panose="02010609060101010101" pitchFamily="49" charset="-122"/>
                <a:ea typeface="仿宋" panose="02010609060101010101" pitchFamily="49" charset="-122"/>
              </a:rPr>
              <a:t>平衡态法</a:t>
            </a:r>
          </a:p>
          <a:p>
            <a:pPr>
              <a:lnSpc>
                <a:spcPct val="125000"/>
              </a:lnSpc>
              <a:spcBef>
                <a:spcPct val="25000"/>
              </a:spcBef>
              <a:buClr>
                <a:schemeClr val="tx1"/>
              </a:buClr>
              <a:buFont typeface="Wingdings" pitchFamily="2" charset="2"/>
              <a:buNone/>
            </a:pPr>
            <a:r>
              <a:rPr lang="zh-CN" altLang="en-US" sz="2400" b="1" dirty="0">
                <a:solidFill>
                  <a:srgbClr val="0000FF"/>
                </a:solidFill>
                <a:latin typeface="仿宋" panose="02010609060101010101" pitchFamily="49" charset="-122"/>
                <a:ea typeface="仿宋" panose="02010609060101010101" pitchFamily="49" charset="-122"/>
              </a:rPr>
              <a:t>对行反应在控制步骤之前能维持平衡。</a:t>
            </a:r>
          </a:p>
          <a:p>
            <a:pPr>
              <a:buFont typeface="Wingdings" pitchFamily="2" charset="2"/>
              <a:buNone/>
            </a:pPr>
            <a:r>
              <a:rPr lang="zh-CN" altLang="en-US" sz="2400" b="1" dirty="0">
                <a:latin typeface="仿宋" panose="02010609060101010101" pitchFamily="49" charset="-122"/>
                <a:ea typeface="仿宋" panose="02010609060101010101" pitchFamily="49" charset="-122"/>
                <a:sym typeface="Wingdings" pitchFamily="2" charset="2"/>
              </a:rPr>
              <a:t></a:t>
            </a:r>
            <a:r>
              <a:rPr lang="zh-CN" altLang="en-US" sz="2400" b="1" dirty="0">
                <a:latin typeface="仿宋" panose="02010609060101010101" pitchFamily="49" charset="-122"/>
                <a:ea typeface="仿宋" panose="02010609060101010101" pitchFamily="49" charset="-122"/>
              </a:rPr>
              <a:t>稳态近似处理</a:t>
            </a:r>
          </a:p>
          <a:p>
            <a:pPr>
              <a:lnSpc>
                <a:spcPct val="150000"/>
              </a:lnSpc>
              <a:spcBef>
                <a:spcPct val="0"/>
              </a:spcBef>
              <a:buClr>
                <a:schemeClr val="tx1"/>
              </a:buClr>
            </a:pPr>
            <a:r>
              <a:rPr lang="zh-CN" altLang="en-US" sz="2400" b="1" dirty="0">
                <a:solidFill>
                  <a:srgbClr val="0000FF"/>
                </a:solidFill>
                <a:latin typeface="仿宋" panose="02010609060101010101" pitchFamily="49" charset="-122"/>
                <a:ea typeface="仿宋" panose="02010609060101010101" pitchFamily="49" charset="-122"/>
              </a:rPr>
              <a:t>某中间产物生成与消耗速率相等：</a:t>
            </a:r>
            <a:r>
              <a:rPr lang="en-US" altLang="zh-CN" sz="2400" b="1" dirty="0" err="1">
                <a:solidFill>
                  <a:srgbClr val="0000FF"/>
                </a:solidFill>
                <a:latin typeface="仿宋" panose="02010609060101010101" pitchFamily="49" charset="-122"/>
                <a:ea typeface="仿宋" panose="02010609060101010101" pitchFamily="49" charset="-122"/>
              </a:rPr>
              <a:t>dC</a:t>
            </a:r>
            <a:r>
              <a:rPr lang="en-US" altLang="zh-CN" sz="2400" b="1" baseline="30000" dirty="0">
                <a:solidFill>
                  <a:srgbClr val="0000FF"/>
                </a:solidFill>
                <a:latin typeface="仿宋" panose="02010609060101010101" pitchFamily="49" charset="-122"/>
                <a:ea typeface="仿宋" panose="02010609060101010101" pitchFamily="49" charset="-122"/>
              </a:rPr>
              <a:t>*</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b="1" dirty="0" err="1">
                <a:solidFill>
                  <a:srgbClr val="0000FF"/>
                </a:solidFill>
                <a:latin typeface="仿宋" panose="02010609060101010101" pitchFamily="49" charset="-122"/>
                <a:ea typeface="仿宋" panose="02010609060101010101" pitchFamily="49" charset="-122"/>
              </a:rPr>
              <a:t>dt</a:t>
            </a:r>
            <a:r>
              <a:rPr lang="en-US" altLang="zh-CN" sz="2400" b="1" dirty="0">
                <a:solidFill>
                  <a:srgbClr val="0000FF"/>
                </a:solidFill>
                <a:latin typeface="仿宋" panose="02010609060101010101" pitchFamily="49" charset="-122"/>
                <a:ea typeface="仿宋" panose="02010609060101010101" pitchFamily="49" charset="-122"/>
              </a:rPr>
              <a:t>=0</a:t>
            </a:r>
            <a:endParaRPr lang="zh-CN" altLang="en-US" sz="2400" b="1" dirty="0">
              <a:solidFill>
                <a:srgbClr val="0000FF"/>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5273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612432"/>
            <a:ext cx="4572000" cy="3143489"/>
          </a:xfrm>
          <a:prstGeom prst="rect">
            <a:avLst/>
          </a:prstGeom>
        </p:spPr>
        <p:txBody>
          <a:bodyPr>
            <a:spAutoFit/>
          </a:bodyPr>
          <a:lstStyle/>
          <a:p>
            <a:pPr>
              <a:lnSpc>
                <a:spcPct val="120000"/>
              </a:lnSpc>
              <a:buFont typeface="Wingdings" pitchFamily="2" charset="2"/>
              <a:buNone/>
            </a:pPr>
            <a:r>
              <a:rPr lang="en-US" altLang="zh-CN" sz="2800" b="1" dirty="0">
                <a:latin typeface="仿宋" panose="02010609060101010101" pitchFamily="49" charset="-122"/>
                <a:ea typeface="仿宋" panose="02010609060101010101" pitchFamily="49" charset="-122"/>
                <a:sym typeface="Wingdings" pitchFamily="2" charset="2"/>
              </a:rPr>
              <a:t>10</a:t>
            </a:r>
            <a:r>
              <a:rPr lang="zh-CN" altLang="zh-CN" sz="2800" b="1" dirty="0">
                <a:latin typeface="仿宋" panose="02010609060101010101" pitchFamily="49" charset="-122"/>
                <a:ea typeface="仿宋" panose="02010609060101010101" pitchFamily="49" charset="-122"/>
                <a:sym typeface="Wingdings" pitchFamily="2" charset="2"/>
              </a:rPr>
              <a:t>.</a:t>
            </a:r>
            <a:r>
              <a:rPr lang="zh-CN" altLang="en-US" sz="2800" b="1" dirty="0">
                <a:latin typeface="仿宋" panose="02010609060101010101" pitchFamily="49" charset="-122"/>
                <a:ea typeface="仿宋" panose="02010609060101010101" pitchFamily="49" charset="-122"/>
                <a:sym typeface="Wingdings" pitchFamily="2" charset="2"/>
              </a:rPr>
              <a:t>特殊反应:</a:t>
            </a:r>
          </a:p>
          <a:p>
            <a:pPr>
              <a:lnSpc>
                <a:spcPct val="120000"/>
              </a:lnSpc>
              <a:buFont typeface="Wingdings" pitchFamily="2" charset="2"/>
              <a:buNone/>
            </a:pPr>
            <a:r>
              <a:rPr lang="zh-CN" altLang="en-US" sz="2800" b="1" dirty="0">
                <a:solidFill>
                  <a:srgbClr val="0000FF"/>
                </a:solidFill>
                <a:latin typeface="仿宋" panose="02010609060101010101" pitchFamily="49" charset="-122"/>
                <a:ea typeface="仿宋" panose="02010609060101010101" pitchFamily="49" charset="-122"/>
                <a:sym typeface="Wingdings" pitchFamily="2" charset="2"/>
              </a:rPr>
              <a:t>单分子反应机理</a:t>
            </a:r>
            <a:endParaRPr lang="zh-CN" altLang="en-US" sz="2800" b="1" dirty="0">
              <a:solidFill>
                <a:srgbClr val="0000FF"/>
              </a:solidFill>
              <a:latin typeface="仿宋" panose="02010609060101010101" pitchFamily="49" charset="-122"/>
              <a:ea typeface="仿宋" panose="02010609060101010101" pitchFamily="49" charset="-122"/>
            </a:endParaRPr>
          </a:p>
          <a:p>
            <a:pPr>
              <a:lnSpc>
                <a:spcPct val="120000"/>
              </a:lnSpc>
              <a:buFont typeface="Wingdings" pitchFamily="2" charset="2"/>
              <a:buNone/>
            </a:pPr>
            <a:r>
              <a:rPr lang="zh-CN" altLang="en-US" sz="2800" b="1" dirty="0">
                <a:solidFill>
                  <a:srgbClr val="0000FF"/>
                </a:solidFill>
                <a:latin typeface="仿宋" panose="02010609060101010101" pitchFamily="49" charset="-122"/>
                <a:ea typeface="仿宋" panose="02010609060101010101" pitchFamily="49" charset="-122"/>
                <a:sym typeface="Wingdings" pitchFamily="2" charset="2"/>
              </a:rPr>
              <a:t></a:t>
            </a:r>
            <a:r>
              <a:rPr lang="zh-CN" altLang="en-US" sz="2800" b="1" dirty="0">
                <a:solidFill>
                  <a:srgbClr val="0000FF"/>
                </a:solidFill>
                <a:latin typeface="仿宋" panose="02010609060101010101" pitchFamily="49" charset="-122"/>
                <a:ea typeface="仿宋" panose="02010609060101010101" pitchFamily="49" charset="-122"/>
              </a:rPr>
              <a:t>单链与支链反应</a:t>
            </a:r>
          </a:p>
          <a:p>
            <a:pPr>
              <a:lnSpc>
                <a:spcPct val="120000"/>
              </a:lnSpc>
              <a:buFont typeface="Wingdings" pitchFamily="2" charset="2"/>
              <a:buNone/>
            </a:pPr>
            <a:r>
              <a:rPr lang="zh-CN" altLang="en-US" sz="2800" b="1" dirty="0">
                <a:solidFill>
                  <a:srgbClr val="0000FF"/>
                </a:solidFill>
                <a:latin typeface="仿宋" panose="02010609060101010101" pitchFamily="49" charset="-122"/>
                <a:ea typeface="仿宋" panose="02010609060101010101" pitchFamily="49" charset="-122"/>
                <a:sym typeface="Wingdings" pitchFamily="2" charset="2"/>
              </a:rPr>
              <a:t>溶液反应</a:t>
            </a:r>
          </a:p>
          <a:p>
            <a:pPr>
              <a:lnSpc>
                <a:spcPct val="120000"/>
              </a:lnSpc>
              <a:buFont typeface="Wingdings" pitchFamily="2" charset="2"/>
              <a:buNone/>
            </a:pPr>
            <a:r>
              <a:rPr lang="zh-CN" altLang="en-US" sz="2800" b="1" dirty="0">
                <a:solidFill>
                  <a:srgbClr val="0000FF"/>
                </a:solidFill>
                <a:latin typeface="仿宋" panose="02010609060101010101" pitchFamily="49" charset="-122"/>
                <a:ea typeface="仿宋" panose="02010609060101010101" pitchFamily="49" charset="-122"/>
                <a:sym typeface="Wingdings" pitchFamily="2" charset="2"/>
              </a:rPr>
              <a:t>光化学反应</a:t>
            </a:r>
            <a:endParaRPr lang="zh-CN" altLang="zh-CN" sz="2800" b="1" dirty="0">
              <a:solidFill>
                <a:srgbClr val="0000FF"/>
              </a:solidFill>
              <a:latin typeface="仿宋" panose="02010609060101010101" pitchFamily="49" charset="-122"/>
              <a:ea typeface="仿宋" panose="02010609060101010101" pitchFamily="49" charset="-122"/>
              <a:sym typeface="Wingdings" pitchFamily="2" charset="2"/>
            </a:endParaRPr>
          </a:p>
          <a:p>
            <a:pPr>
              <a:lnSpc>
                <a:spcPct val="120000"/>
              </a:lnSpc>
              <a:buFont typeface="Wingdings" pitchFamily="2" charset="2"/>
              <a:buNone/>
            </a:pPr>
            <a:r>
              <a:rPr lang="zh-CN" altLang="en-US" sz="2800" b="1" dirty="0">
                <a:solidFill>
                  <a:srgbClr val="0000FF"/>
                </a:solidFill>
                <a:latin typeface="仿宋" panose="02010609060101010101" pitchFamily="49" charset="-122"/>
                <a:ea typeface="仿宋" panose="02010609060101010101" pitchFamily="49" charset="-122"/>
                <a:sym typeface="Wingdings" pitchFamily="2" charset="2"/>
              </a:rPr>
              <a:t>催化反应</a:t>
            </a:r>
            <a:endParaRPr lang="zh-CN" altLang="en-US" sz="2800" dirty="0">
              <a:latin typeface="仿宋" panose="02010609060101010101" pitchFamily="49" charset="-122"/>
              <a:ea typeface="仿宋" panose="02010609060101010101" pitchFamily="49" charset="-122"/>
            </a:endParaRPr>
          </a:p>
        </p:txBody>
      </p:sp>
      <p:sp>
        <p:nvSpPr>
          <p:cNvPr id="3" name="矩形 2"/>
          <p:cNvSpPr/>
          <p:nvPr/>
        </p:nvSpPr>
        <p:spPr>
          <a:xfrm>
            <a:off x="1979712" y="3871380"/>
            <a:ext cx="5256584" cy="1384995"/>
          </a:xfrm>
          <a:prstGeom prst="rect">
            <a:avLst/>
          </a:prstGeom>
        </p:spPr>
        <p:txBody>
          <a:bodyPr wrap="square">
            <a:spAutoFit/>
          </a:bodyPr>
          <a:lstStyle/>
          <a:p>
            <a:pPr>
              <a:buFont typeface="Wingdings" pitchFamily="2" charset="2"/>
              <a:buNone/>
            </a:pPr>
            <a:r>
              <a:rPr lang="en-US" altLang="zh-CN" sz="2800" b="1" dirty="0">
                <a:latin typeface="仿宋" panose="02010609060101010101" pitchFamily="49" charset="-122"/>
                <a:ea typeface="仿宋" panose="02010609060101010101" pitchFamily="49" charset="-122"/>
                <a:sym typeface="Wingdings" pitchFamily="2" charset="2"/>
              </a:rPr>
              <a:t>11</a:t>
            </a:r>
            <a:r>
              <a:rPr lang="zh-CN" altLang="zh-CN" sz="2800" b="1" dirty="0">
                <a:latin typeface="仿宋" panose="02010609060101010101" pitchFamily="49" charset="-122"/>
                <a:ea typeface="仿宋" panose="02010609060101010101" pitchFamily="49" charset="-122"/>
                <a:sym typeface="Wingdings" pitchFamily="2" charset="2"/>
              </a:rPr>
              <a:t>.</a:t>
            </a:r>
            <a:r>
              <a:rPr lang="zh-CN" altLang="en-US" sz="2800" b="1" dirty="0">
                <a:latin typeface="仿宋" panose="02010609060101010101" pitchFamily="49" charset="-122"/>
                <a:ea typeface="仿宋" panose="02010609060101010101" pitchFamily="49" charset="-122"/>
                <a:sym typeface="Wingdings" pitchFamily="2" charset="2"/>
              </a:rPr>
              <a:t>反应速率理论简介</a:t>
            </a:r>
          </a:p>
          <a:p>
            <a:pPr>
              <a:buFont typeface="Wingdings" pitchFamily="2" charset="2"/>
              <a:buNone/>
            </a:pPr>
            <a:r>
              <a:rPr lang="zh-CN" altLang="en-US" sz="2800" b="1" dirty="0">
                <a:solidFill>
                  <a:srgbClr val="0000FF"/>
                </a:solidFill>
                <a:latin typeface="仿宋" panose="02010609060101010101" pitchFamily="49" charset="-122"/>
                <a:ea typeface="仿宋" panose="02010609060101010101" pitchFamily="49" charset="-122"/>
                <a:sym typeface="Wingdings" pitchFamily="2" charset="2"/>
              </a:rPr>
              <a:t></a:t>
            </a:r>
            <a:r>
              <a:rPr lang="zh-CN" altLang="en-US" sz="2800" b="1" dirty="0">
                <a:solidFill>
                  <a:srgbClr val="0000FF"/>
                </a:solidFill>
                <a:latin typeface="仿宋" panose="02010609060101010101" pitchFamily="49" charset="-122"/>
                <a:ea typeface="仿宋" panose="02010609060101010101" pitchFamily="49" charset="-122"/>
              </a:rPr>
              <a:t>气体反应的碰撞理论</a:t>
            </a:r>
            <a:endParaRPr lang="zh-CN" altLang="en-US" sz="2800" b="1" dirty="0">
              <a:solidFill>
                <a:srgbClr val="0000FF"/>
              </a:solidFill>
              <a:latin typeface="仿宋" panose="02010609060101010101" pitchFamily="49" charset="-122"/>
              <a:ea typeface="仿宋" panose="02010609060101010101" pitchFamily="49" charset="-122"/>
              <a:sym typeface="Wingdings" pitchFamily="2" charset="2"/>
            </a:endParaRPr>
          </a:p>
          <a:p>
            <a:pPr>
              <a:buFont typeface="Wingdings" pitchFamily="2" charset="2"/>
              <a:buNone/>
            </a:pPr>
            <a:r>
              <a:rPr lang="zh-CN" altLang="en-US" sz="2800" b="1" dirty="0">
                <a:solidFill>
                  <a:srgbClr val="0000FF"/>
                </a:solidFill>
                <a:latin typeface="仿宋" panose="02010609060101010101" pitchFamily="49" charset="-122"/>
                <a:ea typeface="仿宋" panose="02010609060101010101" pitchFamily="49" charset="-122"/>
                <a:sym typeface="Wingdings" pitchFamily="2" charset="2"/>
              </a:rPr>
              <a:t></a:t>
            </a:r>
            <a:r>
              <a:rPr lang="zh-CN" altLang="en-US" sz="2800" b="1" dirty="0">
                <a:solidFill>
                  <a:srgbClr val="0000FF"/>
                </a:solidFill>
                <a:latin typeface="仿宋" panose="02010609060101010101" pitchFamily="49" charset="-122"/>
                <a:ea typeface="仿宋" panose="02010609060101010101" pitchFamily="49" charset="-122"/>
              </a:rPr>
              <a:t>活化络合物</a:t>
            </a:r>
            <a:r>
              <a:rPr lang="zh-CN" altLang="en-US" sz="2800" b="1" dirty="0" smtClean="0">
                <a:solidFill>
                  <a:srgbClr val="0000FF"/>
                </a:solidFill>
                <a:latin typeface="仿宋" panose="02010609060101010101" pitchFamily="49" charset="-122"/>
                <a:ea typeface="仿宋" panose="02010609060101010101" pitchFamily="49" charset="-122"/>
              </a:rPr>
              <a:t>理论（过渡态理论）</a:t>
            </a:r>
            <a:endParaRPr lang="zh-CN" altLang="en-US" sz="2800" b="1" dirty="0">
              <a:solidFill>
                <a:srgbClr val="0000FF"/>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19669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extLst>
              <p:ext uri="{D42A27DB-BD31-4B8C-83A1-F6EECF244321}">
                <p14:modId xmlns:p14="http://schemas.microsoft.com/office/powerpoint/2010/main" val="1491725816"/>
              </p:ext>
            </p:extLst>
          </p:nvPr>
        </p:nvGraphicFramePr>
        <p:xfrm>
          <a:off x="179512" y="3429000"/>
          <a:ext cx="5630863" cy="868362"/>
        </p:xfrm>
        <a:graphic>
          <a:graphicData uri="http://schemas.openxmlformats.org/presentationml/2006/ole">
            <mc:AlternateContent xmlns:mc="http://schemas.openxmlformats.org/markup-compatibility/2006">
              <mc:Choice xmlns:v="urn:schemas-microsoft-com:vml" Requires="v">
                <p:oleObj spid="_x0000_s4731" name="公式" r:id="rId3" imgW="2552700" imgH="393700" progId="Equation.3">
                  <p:embed/>
                </p:oleObj>
              </mc:Choice>
              <mc:Fallback>
                <p:oleObj name="公式" r:id="rId3" imgW="25527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429000"/>
                        <a:ext cx="5630863" cy="868362"/>
                      </a:xfrm>
                      <a:prstGeom prst="rect">
                        <a:avLst/>
                      </a:prstGeom>
                      <a:solidFill>
                        <a:schemeClr val="bg2"/>
                      </a:solidFill>
                      <a:ln w="9525">
                        <a:solidFill>
                          <a:srgbClr val="FF0000"/>
                        </a:solidFill>
                        <a:miter lim="800000"/>
                        <a:headEnd/>
                        <a:tailEnd/>
                      </a:ln>
                    </p:spPr>
                  </p:pic>
                </p:oleObj>
              </mc:Fallback>
            </mc:AlternateContent>
          </a:graphicData>
        </a:graphic>
      </p:graphicFrame>
      <p:graphicFrame>
        <p:nvGraphicFramePr>
          <p:cNvPr id="580613" name="Object 5"/>
          <p:cNvGraphicFramePr>
            <a:graphicFrameLocks noChangeAspect="1"/>
          </p:cNvGraphicFramePr>
          <p:nvPr>
            <p:extLst>
              <p:ext uri="{D42A27DB-BD31-4B8C-83A1-F6EECF244321}">
                <p14:modId xmlns:p14="http://schemas.microsoft.com/office/powerpoint/2010/main" val="3477056635"/>
              </p:ext>
            </p:extLst>
          </p:nvPr>
        </p:nvGraphicFramePr>
        <p:xfrm>
          <a:off x="139025" y="4509120"/>
          <a:ext cx="8988301" cy="851009"/>
        </p:xfrm>
        <a:graphic>
          <a:graphicData uri="http://schemas.openxmlformats.org/presentationml/2006/ole">
            <mc:AlternateContent xmlns:mc="http://schemas.openxmlformats.org/markup-compatibility/2006">
              <mc:Choice xmlns:v="urn:schemas-microsoft-com:vml" Requires="v">
                <p:oleObj spid="_x0000_s4732" name="公式" r:id="rId5" imgW="4292280" imgH="406080" progId="Equation.3">
                  <p:embed/>
                </p:oleObj>
              </mc:Choice>
              <mc:Fallback>
                <p:oleObj name="公式" r:id="rId5" imgW="4292280" imgH="406080" progId="Equation.3">
                  <p:embed/>
                  <p:pic>
                    <p:nvPicPr>
                      <p:cNvPr id="0" name=""/>
                      <p:cNvPicPr>
                        <a:picLocks noChangeAspect="1" noChangeArrowheads="1"/>
                      </p:cNvPicPr>
                      <p:nvPr/>
                    </p:nvPicPr>
                    <p:blipFill>
                      <a:blip r:embed="rId6"/>
                      <a:srcRect/>
                      <a:stretch>
                        <a:fillRect/>
                      </a:stretch>
                    </p:blipFill>
                    <p:spPr bwMode="auto">
                      <a:xfrm>
                        <a:off x="139025" y="4509120"/>
                        <a:ext cx="8988301" cy="851009"/>
                      </a:xfrm>
                      <a:prstGeom prst="rect">
                        <a:avLst/>
                      </a:prstGeom>
                      <a:solidFill>
                        <a:schemeClr val="bg2"/>
                      </a:solidFill>
                      <a:ln>
                        <a:noFill/>
                      </a:ln>
                      <a:extLst/>
                    </p:spPr>
                  </p:pic>
                </p:oleObj>
              </mc:Fallback>
            </mc:AlternateContent>
          </a:graphicData>
        </a:graphic>
      </p:graphicFrame>
      <p:graphicFrame>
        <p:nvGraphicFramePr>
          <p:cNvPr id="580614" name="Object 6"/>
          <p:cNvGraphicFramePr>
            <a:graphicFrameLocks noChangeAspect="1"/>
          </p:cNvGraphicFramePr>
          <p:nvPr>
            <p:extLst>
              <p:ext uri="{D42A27DB-BD31-4B8C-83A1-F6EECF244321}">
                <p14:modId xmlns:p14="http://schemas.microsoft.com/office/powerpoint/2010/main" val="1872714564"/>
              </p:ext>
            </p:extLst>
          </p:nvPr>
        </p:nvGraphicFramePr>
        <p:xfrm>
          <a:off x="323528" y="5589240"/>
          <a:ext cx="6578600" cy="944562"/>
        </p:xfrm>
        <a:graphic>
          <a:graphicData uri="http://schemas.openxmlformats.org/presentationml/2006/ole">
            <mc:AlternateContent xmlns:mc="http://schemas.openxmlformats.org/markup-compatibility/2006">
              <mc:Choice xmlns:v="urn:schemas-microsoft-com:vml" Requires="v">
                <p:oleObj spid="_x0000_s4733" name="公式" r:id="rId7" imgW="2743200" imgH="393700" progId="Equation.3">
                  <p:embed/>
                </p:oleObj>
              </mc:Choice>
              <mc:Fallback>
                <p:oleObj name="公式" r:id="rId7" imgW="27432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5589240"/>
                        <a:ext cx="6578600" cy="94456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oup 26"/>
          <p:cNvGrpSpPr>
            <a:grpSpLocks/>
          </p:cNvGrpSpPr>
          <p:nvPr/>
        </p:nvGrpSpPr>
        <p:grpSpPr bwMode="auto">
          <a:xfrm>
            <a:off x="539552" y="404664"/>
            <a:ext cx="3000375" cy="628651"/>
            <a:chOff x="1048" y="2378"/>
            <a:chExt cx="1890" cy="396"/>
          </a:xfrm>
        </p:grpSpPr>
        <p:sp>
          <p:nvSpPr>
            <p:cNvPr id="9" name="Text Box 7"/>
            <p:cNvSpPr txBox="1">
              <a:spLocks noChangeArrowheads="1"/>
            </p:cNvSpPr>
            <p:nvPr/>
          </p:nvSpPr>
          <p:spPr bwMode="auto">
            <a:xfrm>
              <a:off x="1048" y="2541"/>
              <a:ext cx="1890" cy="233"/>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(1) Br</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a:t>
              </a:r>
              <a:r>
                <a:rPr lang="en-US" altLang="zh-CN" dirty="0" smtClean="0">
                  <a:solidFill>
                    <a:srgbClr val="000000"/>
                  </a:solidFill>
                  <a:ea typeface="黑体" pitchFamily="2" charset="-122"/>
                </a:rPr>
                <a:t>         </a:t>
              </a:r>
              <a:r>
                <a:rPr lang="en-US" altLang="zh-CN" dirty="0" smtClean="0">
                  <a:solidFill>
                    <a:srgbClr val="000000"/>
                  </a:solidFill>
                  <a:ea typeface="黑体" pitchFamily="2" charset="-122"/>
                  <a:sym typeface="Symbol" pitchFamily="18" charset="2"/>
                </a:rPr>
                <a:t>2Br</a:t>
              </a:r>
              <a:r>
                <a:rPr lang="en-US" altLang="zh-CN" dirty="0">
                  <a:solidFill>
                    <a:srgbClr val="000000"/>
                  </a:solidFill>
                  <a:ea typeface="黑体" pitchFamily="2" charset="-122"/>
                  <a:cs typeface="Times New Roman" pitchFamily="18" charset="0"/>
                  <a:sym typeface="Symbol" pitchFamily="18" charset="2"/>
                </a:rPr>
                <a:t>·</a:t>
              </a:r>
            </a:p>
          </p:txBody>
        </p:sp>
        <p:sp>
          <p:nvSpPr>
            <p:cNvPr id="10" name="Text Box 8"/>
            <p:cNvSpPr txBox="1">
              <a:spLocks noChangeArrowheads="1"/>
            </p:cNvSpPr>
            <p:nvPr/>
          </p:nvSpPr>
          <p:spPr bwMode="auto">
            <a:xfrm>
              <a:off x="1463" y="2378"/>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1</a:t>
              </a:r>
              <a:endParaRPr lang="en-US" altLang="zh-CN" sz="2800" dirty="0">
                <a:solidFill>
                  <a:srgbClr val="000000"/>
                </a:solidFill>
                <a:latin typeface="Times New Roman" pitchFamily="18" charset="0"/>
                <a:ea typeface="黑体" pitchFamily="49" charset="-122"/>
              </a:endParaRPr>
            </a:p>
          </p:txBody>
        </p:sp>
        <p:sp>
          <p:nvSpPr>
            <p:cNvPr id="11" name="Line 9"/>
            <p:cNvSpPr>
              <a:spLocks noChangeShapeType="1"/>
            </p:cNvSpPr>
            <p:nvPr/>
          </p:nvSpPr>
          <p:spPr bwMode="auto">
            <a:xfrm>
              <a:off x="1464" y="2685"/>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25"/>
          <p:cNvGrpSpPr>
            <a:grpSpLocks/>
          </p:cNvGrpSpPr>
          <p:nvPr/>
        </p:nvGrpSpPr>
        <p:grpSpPr bwMode="auto">
          <a:xfrm>
            <a:off x="539551" y="965521"/>
            <a:ext cx="4410075" cy="763588"/>
            <a:chOff x="1006" y="2867"/>
            <a:chExt cx="2778" cy="481"/>
          </a:xfrm>
        </p:grpSpPr>
        <p:sp>
          <p:nvSpPr>
            <p:cNvPr id="13" name="Text Box 11"/>
            <p:cNvSpPr txBox="1">
              <a:spLocks noChangeArrowheads="1"/>
            </p:cNvSpPr>
            <p:nvPr/>
          </p:nvSpPr>
          <p:spPr bwMode="auto">
            <a:xfrm>
              <a:off x="1006" y="3021"/>
              <a:ext cx="2778"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(2) Br</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H</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a:t>
              </a:r>
              <a:r>
                <a:rPr lang="en-US" altLang="zh-CN" dirty="0" err="1">
                  <a:solidFill>
                    <a:srgbClr val="000000"/>
                  </a:solidFill>
                  <a:ea typeface="黑体" pitchFamily="2" charset="-122"/>
                  <a:sym typeface="Symbol" pitchFamily="18" charset="2"/>
                </a:rPr>
                <a:t>HBr</a:t>
              </a:r>
              <a:r>
                <a:rPr lang="en-US" altLang="zh-CN" dirty="0">
                  <a:solidFill>
                    <a:srgbClr val="000000"/>
                  </a:solidFill>
                  <a:ea typeface="黑体" pitchFamily="2" charset="-122"/>
                  <a:sym typeface="Symbol" pitchFamily="18" charset="2"/>
                </a:rPr>
                <a:t> + H·</a:t>
              </a:r>
            </a:p>
          </p:txBody>
        </p:sp>
        <p:sp>
          <p:nvSpPr>
            <p:cNvPr id="14" name="Line 12"/>
            <p:cNvSpPr>
              <a:spLocks noChangeShapeType="1"/>
            </p:cNvSpPr>
            <p:nvPr/>
          </p:nvSpPr>
          <p:spPr bwMode="auto">
            <a:xfrm>
              <a:off x="1719" y="3184"/>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3"/>
            <p:cNvSpPr txBox="1">
              <a:spLocks noChangeArrowheads="1"/>
            </p:cNvSpPr>
            <p:nvPr/>
          </p:nvSpPr>
          <p:spPr bwMode="auto">
            <a:xfrm>
              <a:off x="1820" y="2867"/>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2</a:t>
              </a:r>
              <a:endParaRPr lang="en-US" altLang="zh-CN" sz="2800" dirty="0">
                <a:solidFill>
                  <a:srgbClr val="000000"/>
                </a:solidFill>
                <a:latin typeface="Times New Roman" pitchFamily="18" charset="0"/>
                <a:ea typeface="黑体" pitchFamily="49" charset="-122"/>
              </a:endParaRPr>
            </a:p>
          </p:txBody>
        </p:sp>
      </p:grpSp>
      <p:grpSp>
        <p:nvGrpSpPr>
          <p:cNvPr id="16" name="Group 24"/>
          <p:cNvGrpSpPr>
            <a:grpSpLocks/>
          </p:cNvGrpSpPr>
          <p:nvPr/>
        </p:nvGrpSpPr>
        <p:grpSpPr bwMode="auto">
          <a:xfrm>
            <a:off x="508594" y="1539931"/>
            <a:ext cx="4471987" cy="801688"/>
            <a:chOff x="989" y="3234"/>
            <a:chExt cx="2817" cy="505"/>
          </a:xfrm>
        </p:grpSpPr>
        <p:sp>
          <p:nvSpPr>
            <p:cNvPr id="17" name="Text Box 15"/>
            <p:cNvSpPr txBox="1">
              <a:spLocks noChangeArrowheads="1"/>
            </p:cNvSpPr>
            <p:nvPr/>
          </p:nvSpPr>
          <p:spPr bwMode="auto">
            <a:xfrm>
              <a:off x="989" y="3412"/>
              <a:ext cx="2817"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(3) H</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Br</a:t>
              </a:r>
              <a:r>
                <a:rPr lang="en-US" altLang="zh-CN" baseline="-25000" dirty="0">
                  <a:solidFill>
                    <a:srgbClr val="000000"/>
                  </a:solidFill>
                  <a:ea typeface="黑体" pitchFamily="2" charset="-122"/>
                </a:rPr>
                <a:t>2</a:t>
              </a:r>
              <a:r>
                <a:rPr lang="en-US" altLang="zh-CN" dirty="0">
                  <a:solidFill>
                    <a:srgbClr val="000000"/>
                  </a:solidFill>
                  <a:ea typeface="黑体" pitchFamily="2" charset="-122"/>
                </a:rPr>
                <a:t> </a:t>
              </a:r>
              <a:r>
                <a:rPr lang="en-US" altLang="zh-CN" dirty="0">
                  <a:solidFill>
                    <a:srgbClr val="000000"/>
                  </a:solidFill>
                  <a:ea typeface="黑体" pitchFamily="2" charset="-122"/>
                  <a:sym typeface="Symbol" pitchFamily="18" charset="2"/>
                </a:rPr>
                <a:t>	HBr +Br·</a:t>
              </a:r>
            </a:p>
          </p:txBody>
        </p:sp>
        <p:sp>
          <p:nvSpPr>
            <p:cNvPr id="18" name="Line 16"/>
            <p:cNvSpPr>
              <a:spLocks noChangeShapeType="1"/>
            </p:cNvSpPr>
            <p:nvPr/>
          </p:nvSpPr>
          <p:spPr bwMode="auto">
            <a:xfrm>
              <a:off x="1699" y="3575"/>
              <a:ext cx="52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17"/>
            <p:cNvSpPr txBox="1">
              <a:spLocks noChangeArrowheads="1"/>
            </p:cNvSpPr>
            <p:nvPr/>
          </p:nvSpPr>
          <p:spPr bwMode="auto">
            <a:xfrm>
              <a:off x="1797" y="3234"/>
              <a:ext cx="3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a:solidFill>
                    <a:srgbClr val="000000"/>
                  </a:solidFill>
                  <a:latin typeface="Times New Roman" pitchFamily="18" charset="0"/>
                  <a:ea typeface="黑体" pitchFamily="49" charset="-122"/>
                </a:rPr>
                <a:t>k</a:t>
              </a:r>
              <a:r>
                <a:rPr lang="en-US" altLang="zh-CN" sz="2800" baseline="-25000">
                  <a:solidFill>
                    <a:srgbClr val="000000"/>
                  </a:solidFill>
                  <a:latin typeface="Times New Roman" pitchFamily="18" charset="0"/>
                  <a:ea typeface="黑体" pitchFamily="49" charset="-122"/>
                </a:rPr>
                <a:t>3</a:t>
              </a:r>
              <a:endParaRPr lang="en-US" altLang="zh-CN" sz="2800">
                <a:solidFill>
                  <a:srgbClr val="000000"/>
                </a:solidFill>
                <a:latin typeface="Times New Roman" pitchFamily="18" charset="0"/>
                <a:ea typeface="黑体" pitchFamily="49" charset="-122"/>
              </a:endParaRPr>
            </a:p>
          </p:txBody>
        </p:sp>
      </p:grpSp>
      <p:grpSp>
        <p:nvGrpSpPr>
          <p:cNvPr id="20" name="Group 31"/>
          <p:cNvGrpSpPr>
            <a:grpSpLocks/>
          </p:cNvGrpSpPr>
          <p:nvPr/>
        </p:nvGrpSpPr>
        <p:grpSpPr bwMode="auto">
          <a:xfrm>
            <a:off x="477638" y="2132856"/>
            <a:ext cx="4471988" cy="779463"/>
            <a:chOff x="982" y="3310"/>
            <a:chExt cx="2817" cy="491"/>
          </a:xfrm>
        </p:grpSpPr>
        <p:sp>
          <p:nvSpPr>
            <p:cNvPr id="21" name="Text Box 28"/>
            <p:cNvSpPr txBox="1">
              <a:spLocks noChangeArrowheads="1"/>
            </p:cNvSpPr>
            <p:nvPr/>
          </p:nvSpPr>
          <p:spPr bwMode="auto">
            <a:xfrm>
              <a:off x="982" y="3474"/>
              <a:ext cx="2817" cy="327"/>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(4) H</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 </a:t>
              </a:r>
              <a:r>
                <a:rPr lang="en-US" altLang="zh-CN" dirty="0" err="1">
                  <a:solidFill>
                    <a:srgbClr val="000000"/>
                  </a:solidFill>
                  <a:ea typeface="黑体" pitchFamily="2" charset="-122"/>
                </a:rPr>
                <a:t>HBr</a:t>
              </a:r>
              <a:r>
                <a:rPr lang="en-US" altLang="zh-CN" dirty="0">
                  <a:solidFill>
                    <a:srgbClr val="000000"/>
                  </a:solidFill>
                  <a:ea typeface="黑体" pitchFamily="2" charset="-122"/>
                </a:rPr>
                <a:t> </a:t>
              </a:r>
              <a:r>
                <a:rPr lang="en-US" altLang="zh-CN" dirty="0">
                  <a:solidFill>
                    <a:srgbClr val="000000"/>
                  </a:solidFill>
                  <a:ea typeface="黑体" pitchFamily="2" charset="-122"/>
                  <a:sym typeface="Symbol" pitchFamily="18" charset="2"/>
                </a:rPr>
                <a:t>	 H</a:t>
              </a:r>
              <a:r>
                <a:rPr lang="en-US" altLang="zh-CN" baseline="-25000" dirty="0">
                  <a:solidFill>
                    <a:srgbClr val="000000"/>
                  </a:solidFill>
                  <a:ea typeface="黑体" pitchFamily="2" charset="-122"/>
                  <a:sym typeface="Symbol" pitchFamily="18" charset="2"/>
                </a:rPr>
                <a:t>2</a:t>
              </a:r>
              <a:r>
                <a:rPr lang="en-US" altLang="zh-CN" dirty="0">
                  <a:solidFill>
                    <a:srgbClr val="000000"/>
                  </a:solidFill>
                  <a:ea typeface="黑体" pitchFamily="2" charset="-122"/>
                  <a:sym typeface="Symbol" pitchFamily="18" charset="2"/>
                </a:rPr>
                <a:t> + Br·</a:t>
              </a:r>
            </a:p>
          </p:txBody>
        </p:sp>
        <p:sp>
          <p:nvSpPr>
            <p:cNvPr id="22" name="Line 29"/>
            <p:cNvSpPr>
              <a:spLocks noChangeShapeType="1"/>
            </p:cNvSpPr>
            <p:nvPr/>
          </p:nvSpPr>
          <p:spPr bwMode="auto">
            <a:xfrm>
              <a:off x="1698" y="3637"/>
              <a:ext cx="52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30"/>
            <p:cNvSpPr txBox="1">
              <a:spLocks noChangeArrowheads="1"/>
            </p:cNvSpPr>
            <p:nvPr/>
          </p:nvSpPr>
          <p:spPr bwMode="auto">
            <a:xfrm>
              <a:off x="1799" y="3310"/>
              <a:ext cx="3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4</a:t>
              </a:r>
              <a:endParaRPr lang="en-US" altLang="zh-CN" sz="2800" dirty="0">
                <a:solidFill>
                  <a:srgbClr val="000000"/>
                </a:solidFill>
                <a:latin typeface="Times New Roman" pitchFamily="18" charset="0"/>
                <a:ea typeface="黑体" pitchFamily="49" charset="-122"/>
              </a:endParaRPr>
            </a:p>
          </p:txBody>
        </p:sp>
      </p:grpSp>
      <p:grpSp>
        <p:nvGrpSpPr>
          <p:cNvPr id="24" name="Group 32"/>
          <p:cNvGrpSpPr>
            <a:grpSpLocks/>
          </p:cNvGrpSpPr>
          <p:nvPr/>
        </p:nvGrpSpPr>
        <p:grpSpPr bwMode="auto">
          <a:xfrm>
            <a:off x="456715" y="2657261"/>
            <a:ext cx="3101975" cy="676275"/>
            <a:chOff x="984" y="3658"/>
            <a:chExt cx="1954" cy="426"/>
          </a:xfrm>
        </p:grpSpPr>
        <p:sp>
          <p:nvSpPr>
            <p:cNvPr id="25" name="Text Box 19"/>
            <p:cNvSpPr txBox="1">
              <a:spLocks noChangeArrowheads="1"/>
            </p:cNvSpPr>
            <p:nvPr/>
          </p:nvSpPr>
          <p:spPr bwMode="auto">
            <a:xfrm>
              <a:off x="984" y="3851"/>
              <a:ext cx="1954" cy="233"/>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headEnd/>
              <a:tailEnd/>
            </a:ln>
            <a:effectLst/>
          </p:spPr>
          <p:txBody>
            <a:bodyPr>
              <a:spAutoFit/>
            </a:bodyPr>
            <a:lstStyle/>
            <a:p>
              <a:pPr>
                <a:spcBef>
                  <a:spcPct val="50000"/>
                </a:spcBef>
                <a:defRPr/>
              </a:pPr>
              <a:r>
                <a:rPr lang="en-US" altLang="zh-CN" dirty="0">
                  <a:solidFill>
                    <a:srgbClr val="000000"/>
                  </a:solidFill>
                  <a:ea typeface="黑体" pitchFamily="2" charset="-122"/>
                </a:rPr>
                <a:t>(5) 2Br</a:t>
              </a:r>
              <a:r>
                <a:rPr lang="en-US" altLang="zh-CN" dirty="0">
                  <a:solidFill>
                    <a:srgbClr val="000000"/>
                  </a:solidFill>
                  <a:ea typeface="黑体" pitchFamily="2" charset="-122"/>
                  <a:cs typeface="Times New Roman" pitchFamily="18" charset="0"/>
                </a:rPr>
                <a:t>·</a:t>
              </a:r>
              <a:r>
                <a:rPr lang="en-US" altLang="zh-CN" dirty="0">
                  <a:solidFill>
                    <a:srgbClr val="000000"/>
                  </a:solidFill>
                  <a:ea typeface="黑体" pitchFamily="2" charset="-122"/>
                </a:rPr>
                <a:t>  	  </a:t>
              </a:r>
              <a:r>
                <a:rPr lang="en-US" altLang="zh-CN" dirty="0" smtClean="0">
                  <a:solidFill>
                    <a:srgbClr val="000000"/>
                  </a:solidFill>
                  <a:ea typeface="黑体" pitchFamily="2" charset="-122"/>
                </a:rPr>
                <a:t>           </a:t>
              </a:r>
              <a:r>
                <a:rPr lang="en-US" altLang="zh-CN" dirty="0" smtClean="0">
                  <a:solidFill>
                    <a:srgbClr val="000000"/>
                  </a:solidFill>
                  <a:ea typeface="黑体" pitchFamily="2" charset="-122"/>
                  <a:sym typeface="Symbol" pitchFamily="18" charset="2"/>
                </a:rPr>
                <a:t>Br</a:t>
              </a:r>
              <a:r>
                <a:rPr lang="en-US" altLang="zh-CN" baseline="-25000" dirty="0" smtClean="0">
                  <a:solidFill>
                    <a:srgbClr val="000000"/>
                  </a:solidFill>
                  <a:ea typeface="黑体" pitchFamily="2" charset="-122"/>
                  <a:sym typeface="Symbol" pitchFamily="18" charset="2"/>
                </a:rPr>
                <a:t>2</a:t>
              </a:r>
              <a:endParaRPr lang="en-US" altLang="zh-CN" dirty="0">
                <a:solidFill>
                  <a:srgbClr val="000000"/>
                </a:solidFill>
                <a:ea typeface="黑体" pitchFamily="2" charset="-122"/>
                <a:sym typeface="Symbol" pitchFamily="18" charset="2"/>
              </a:endParaRPr>
            </a:p>
          </p:txBody>
        </p:sp>
        <p:sp>
          <p:nvSpPr>
            <p:cNvPr id="26" name="Line 20"/>
            <p:cNvSpPr>
              <a:spLocks noChangeShapeType="1"/>
            </p:cNvSpPr>
            <p:nvPr/>
          </p:nvSpPr>
          <p:spPr bwMode="auto">
            <a:xfrm>
              <a:off x="1533" y="3993"/>
              <a:ext cx="529"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Text Box 21"/>
            <p:cNvSpPr txBox="1">
              <a:spLocks noChangeArrowheads="1"/>
            </p:cNvSpPr>
            <p:nvPr/>
          </p:nvSpPr>
          <p:spPr bwMode="auto">
            <a:xfrm>
              <a:off x="1635" y="3658"/>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90000"/>
                <a:buFont typeface="Cambria" pitchFamily="18" charset="0"/>
                <a:buChar char="+"/>
                <a:defRPr sz="3200">
                  <a:solidFill>
                    <a:schemeClr val="tx1"/>
                  </a:solidFill>
                  <a:latin typeface="Calibri" pitchFamily="34" charset="0"/>
                  <a:ea typeface="华文行楷" pitchFamily="2" charset="-122"/>
                </a:defRPr>
              </a:lvl1pPr>
              <a:lvl2pPr marL="742950" indent="-285750">
                <a:spcBef>
                  <a:spcPct val="20000"/>
                </a:spcBef>
                <a:buClr>
                  <a:schemeClr val="tx2"/>
                </a:buClr>
                <a:buSzPct val="100000"/>
                <a:buFont typeface="Cambria" pitchFamily="18" charset="0"/>
                <a:buChar char="–"/>
                <a:defRPr sz="2800">
                  <a:solidFill>
                    <a:schemeClr val="tx1"/>
                  </a:solidFill>
                  <a:latin typeface="Calibri" pitchFamily="34" charset="0"/>
                  <a:ea typeface="华文行楷" pitchFamily="2" charset="-122"/>
                </a:defRPr>
              </a:lvl2pPr>
              <a:lvl3pPr marL="1143000" indent="-228600">
                <a:spcBef>
                  <a:spcPct val="20000"/>
                </a:spcBef>
                <a:buClr>
                  <a:schemeClr val="tx2"/>
                </a:buClr>
                <a:buSzPct val="60000"/>
                <a:buFont typeface="Wingdings 2" pitchFamily="18" charset="2"/>
                <a:buChar char="Ï"/>
                <a:defRPr sz="2400">
                  <a:solidFill>
                    <a:schemeClr val="tx1"/>
                  </a:solidFill>
                  <a:latin typeface="Calibri" pitchFamily="34" charset="0"/>
                  <a:ea typeface="华文行楷" pitchFamily="2" charset="-122"/>
                </a:defRPr>
              </a:lvl3pPr>
              <a:lvl4pPr marL="1600200" indent="-228600">
                <a:spcBef>
                  <a:spcPct val="20000"/>
                </a:spcBef>
                <a:buClr>
                  <a:schemeClr val="tx2"/>
                </a:buClr>
                <a:buSzPct val="90000"/>
                <a:buFont typeface="Calibri" pitchFamily="34" charset="0"/>
                <a:buChar char="÷"/>
                <a:defRPr sz="2000">
                  <a:solidFill>
                    <a:schemeClr val="tx1"/>
                  </a:solidFill>
                  <a:latin typeface="Calibri" pitchFamily="34" charset="0"/>
                  <a:ea typeface="华文行楷" pitchFamily="2" charset="-122"/>
                </a:defRPr>
              </a:lvl4pPr>
              <a:lvl5pPr marL="2057400" indent="-228600">
                <a:spcBef>
                  <a:spcPct val="20000"/>
                </a:spcBef>
                <a:buClr>
                  <a:schemeClr val="tx2"/>
                </a:buClr>
                <a:buSzPct val="100000"/>
                <a:buFont typeface="Cambria" pitchFamily="18" charset="0"/>
                <a:buChar char="="/>
                <a:defRPr sz="2000">
                  <a:solidFill>
                    <a:schemeClr val="tx1"/>
                  </a:solidFill>
                  <a:latin typeface="Calibri" pitchFamily="34" charset="0"/>
                  <a:ea typeface="华文行楷" pitchFamily="2" charset="-122"/>
                </a:defRPr>
              </a:lvl5pPr>
              <a:lvl6pPr marL="25146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6pPr>
              <a:lvl7pPr marL="29718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7pPr>
              <a:lvl8pPr marL="34290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8pPr>
              <a:lvl9pPr marL="3886200" indent="-228600" fontAlgn="base">
                <a:spcBef>
                  <a:spcPct val="20000"/>
                </a:spcBef>
                <a:spcAft>
                  <a:spcPct val="0"/>
                </a:spcAft>
                <a:buClr>
                  <a:schemeClr val="tx2"/>
                </a:buClr>
                <a:buSzPct val="100000"/>
                <a:buFont typeface="Cambria" pitchFamily="18" charset="0"/>
                <a:buChar char="="/>
                <a:defRPr sz="2000">
                  <a:solidFill>
                    <a:schemeClr val="tx1"/>
                  </a:solidFill>
                  <a:latin typeface="Calibri" pitchFamily="34" charset="0"/>
                  <a:ea typeface="华文行楷" pitchFamily="2" charset="-122"/>
                </a:defRPr>
              </a:lvl9pPr>
            </a:lstStyle>
            <a:p>
              <a:pPr>
                <a:spcBef>
                  <a:spcPct val="50000"/>
                </a:spcBef>
                <a:buClrTx/>
                <a:buSzTx/>
                <a:buFontTx/>
                <a:buNone/>
              </a:pPr>
              <a:r>
                <a:rPr lang="en-US" altLang="zh-CN" sz="2800" i="1" dirty="0">
                  <a:solidFill>
                    <a:srgbClr val="000000"/>
                  </a:solidFill>
                  <a:latin typeface="Times New Roman" pitchFamily="18" charset="0"/>
                  <a:ea typeface="黑体" pitchFamily="49" charset="-122"/>
                </a:rPr>
                <a:t>k</a:t>
              </a:r>
              <a:r>
                <a:rPr lang="en-US" altLang="zh-CN" sz="2800" baseline="-25000" dirty="0">
                  <a:solidFill>
                    <a:srgbClr val="000000"/>
                  </a:solidFill>
                  <a:latin typeface="Times New Roman" pitchFamily="18" charset="0"/>
                  <a:ea typeface="黑体" pitchFamily="49" charset="-122"/>
                </a:rPr>
                <a:t>5</a:t>
              </a:r>
              <a:endParaRPr lang="en-US" altLang="zh-CN" sz="2800" dirty="0">
                <a:solidFill>
                  <a:srgbClr val="000000"/>
                </a:solidFill>
                <a:latin typeface="Times New Roman" pitchFamily="18" charset="0"/>
                <a:ea typeface="黑体" pitchFamily="49" charset="-122"/>
              </a:endParaRPr>
            </a:p>
          </p:txBody>
        </p:sp>
      </p:grpSp>
      <p:sp>
        <p:nvSpPr>
          <p:cNvPr id="28" name="Text Box 4"/>
          <p:cNvSpPr txBox="1">
            <a:spLocks noChangeArrowheads="1"/>
          </p:cNvSpPr>
          <p:nvPr/>
        </p:nvSpPr>
        <p:spPr bwMode="auto">
          <a:xfrm>
            <a:off x="5148064" y="514203"/>
            <a:ext cx="3595688" cy="5191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ea typeface="黑体" pitchFamily="49" charset="-122"/>
              </a:defRPr>
            </a:lvl1pPr>
            <a:lvl2pPr marL="742950" indent="-285750" eaLnBrk="0" hangingPunct="0">
              <a:defRPr sz="2800" b="1">
                <a:solidFill>
                  <a:schemeClr val="tx1"/>
                </a:solidFill>
                <a:latin typeface="Times New Roman" pitchFamily="18" charset="0"/>
                <a:ea typeface="黑体" pitchFamily="49" charset="-122"/>
              </a:defRPr>
            </a:lvl2pPr>
            <a:lvl3pPr marL="1143000" indent="-228600" eaLnBrk="0" hangingPunct="0">
              <a:defRPr sz="2800" b="1">
                <a:solidFill>
                  <a:schemeClr val="tx1"/>
                </a:solidFill>
                <a:latin typeface="Times New Roman" pitchFamily="18" charset="0"/>
                <a:ea typeface="黑体" pitchFamily="49" charset="-122"/>
              </a:defRPr>
            </a:lvl3pPr>
            <a:lvl4pPr marL="1600200" indent="-228600" eaLnBrk="0" hangingPunct="0">
              <a:defRPr sz="2800" b="1">
                <a:solidFill>
                  <a:schemeClr val="tx1"/>
                </a:solidFill>
                <a:latin typeface="Times New Roman" pitchFamily="18" charset="0"/>
                <a:ea typeface="黑体" pitchFamily="49" charset="-122"/>
              </a:defRPr>
            </a:lvl4pPr>
            <a:lvl5pPr marL="2057400" indent="-228600" eaLnBrk="0" hangingPunct="0">
              <a:defRPr sz="28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黑体" pitchFamily="49" charset="-122"/>
              </a:defRPr>
            </a:lvl9pPr>
          </a:lstStyle>
          <a:p>
            <a:pPr algn="ctr" eaLnBrk="1" hangingPunct="1">
              <a:spcBef>
                <a:spcPct val="50000"/>
              </a:spcBef>
            </a:pPr>
            <a:r>
              <a:rPr lang="en-US" altLang="zh-CN">
                <a:solidFill>
                  <a:srgbClr val="000000"/>
                </a:solidFill>
              </a:rPr>
              <a:t>H</a:t>
            </a:r>
            <a:r>
              <a:rPr lang="en-US" altLang="zh-CN" baseline="-25000">
                <a:solidFill>
                  <a:srgbClr val="000000"/>
                </a:solidFill>
              </a:rPr>
              <a:t>2</a:t>
            </a:r>
            <a:r>
              <a:rPr lang="en-US" altLang="zh-CN">
                <a:solidFill>
                  <a:srgbClr val="000000"/>
                </a:solidFill>
              </a:rPr>
              <a:t> + Br</a:t>
            </a:r>
            <a:r>
              <a:rPr lang="en-US" altLang="zh-CN" baseline="-25000">
                <a:solidFill>
                  <a:srgbClr val="000000"/>
                </a:solidFill>
              </a:rPr>
              <a:t>2</a:t>
            </a:r>
            <a:r>
              <a:rPr lang="en-US" altLang="zh-CN">
                <a:solidFill>
                  <a:srgbClr val="000000"/>
                </a:solidFill>
              </a:rPr>
              <a:t> = 2HBr</a:t>
            </a:r>
          </a:p>
        </p:txBody>
      </p:sp>
    </p:spTree>
    <p:extLst>
      <p:ext uri="{BB962C8B-B14F-4D97-AF65-F5344CB8AC3E}">
        <p14:creationId xmlns:p14="http://schemas.microsoft.com/office/powerpoint/2010/main" val="225785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0613"/>
                                        </p:tgtEl>
                                        <p:attrNameLst>
                                          <p:attrName>style.visibility</p:attrName>
                                        </p:attrNameLst>
                                      </p:cBhvr>
                                      <p:to>
                                        <p:strVal val="visible"/>
                                      </p:to>
                                    </p:set>
                                    <p:animEffect transition="in" filter="blinds(horizontal)">
                                      <p:cBhvr>
                                        <p:cTn id="7" dur="500"/>
                                        <p:tgtEl>
                                          <p:spTgt spid="580613"/>
                                        </p:tgtEl>
                                      </p:cBhvr>
                                    </p:animEffect>
                                  </p:childTnLst>
                                </p:cTn>
                              </p:par>
                              <p:par>
                                <p:cTn id="8" presetID="3" presetClass="entr" presetSubtype="10" fill="hold" nodeType="withEffect">
                                  <p:stCondLst>
                                    <p:cond delay="0"/>
                                  </p:stCondLst>
                                  <p:childTnLst>
                                    <p:set>
                                      <p:cBhvr>
                                        <p:cTn id="9" dur="1" fill="hold">
                                          <p:stCondLst>
                                            <p:cond delay="0"/>
                                          </p:stCondLst>
                                        </p:cTn>
                                        <p:tgtEl>
                                          <p:spTgt spid="580614"/>
                                        </p:tgtEl>
                                        <p:attrNameLst>
                                          <p:attrName>style.visibility</p:attrName>
                                        </p:attrNameLst>
                                      </p:cBhvr>
                                      <p:to>
                                        <p:strVal val="visible"/>
                                      </p:to>
                                    </p:set>
                                    <p:animEffect transition="in" filter="blinds(horizontal)">
                                      <p:cBhvr>
                                        <p:cTn id="10" dur="500"/>
                                        <p:tgtEl>
                                          <p:spTgt spid="580614"/>
                                        </p:tgtEl>
                                      </p:cBhvr>
                                    </p:animEffect>
                                  </p:childTnLst>
                                </p:cTn>
                              </p:par>
                              <p:par>
                                <p:cTn id="11" presetID="3"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par>
                                <p:cTn id="28" presetID="3" presetClass="entr" presetSubtype="1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linds(horizontal)">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linds(horizontal)">
                                      <p:cBhvr>
                                        <p:cTn id="3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515989005"/>
              </p:ext>
            </p:extLst>
          </p:nvPr>
        </p:nvGraphicFramePr>
        <p:xfrm>
          <a:off x="755576" y="908720"/>
          <a:ext cx="3181350" cy="1447800"/>
        </p:xfrm>
        <a:graphic>
          <a:graphicData uri="http://schemas.openxmlformats.org/presentationml/2006/ole">
            <mc:AlternateContent xmlns:mc="http://schemas.openxmlformats.org/markup-compatibility/2006">
              <mc:Choice xmlns:v="urn:schemas-microsoft-com:vml" Requires="v">
                <p:oleObj spid="_x0000_s34905" name="公式" r:id="rId3" imgW="1117600" imgH="508000" progId="Equation.3">
                  <p:embed/>
                </p:oleObj>
              </mc:Choice>
              <mc:Fallback>
                <p:oleObj name="公式" r:id="rId3" imgW="1117600" imgH="508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908720"/>
                        <a:ext cx="3181350" cy="1447800"/>
                      </a:xfrm>
                      <a:prstGeom prst="rect">
                        <a:avLst/>
                      </a:prstGeom>
                      <a:solidFill>
                        <a:schemeClr val="bg2"/>
                      </a:solidFill>
                      <a:ln w="9525">
                        <a:solidFill>
                          <a:srgbClr val="FF0000"/>
                        </a:solidFill>
                        <a:miter lim="800000"/>
                        <a:headEnd/>
                        <a:tailEnd/>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55515836"/>
              </p:ext>
            </p:extLst>
          </p:nvPr>
        </p:nvGraphicFramePr>
        <p:xfrm>
          <a:off x="755576" y="2492896"/>
          <a:ext cx="5334000" cy="1377950"/>
        </p:xfrm>
        <a:graphic>
          <a:graphicData uri="http://schemas.openxmlformats.org/presentationml/2006/ole">
            <mc:AlternateContent xmlns:mc="http://schemas.openxmlformats.org/markup-compatibility/2006">
              <mc:Choice xmlns:v="urn:schemas-microsoft-com:vml" Requires="v">
                <p:oleObj spid="_x0000_s34906" name="公式" r:id="rId5" imgW="2019300" imgH="520700" progId="Equation.3">
                  <p:embed/>
                </p:oleObj>
              </mc:Choice>
              <mc:Fallback>
                <p:oleObj name="公式" r:id="rId5" imgW="2019300" imgH="520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2492896"/>
                        <a:ext cx="5334000" cy="1377950"/>
                      </a:xfrm>
                      <a:prstGeom prst="rect">
                        <a:avLst/>
                      </a:prstGeom>
                      <a:solidFill>
                        <a:schemeClr val="bg2"/>
                      </a:solidFill>
                      <a:ln w="9525">
                        <a:solidFill>
                          <a:srgbClr val="FF0000"/>
                        </a:solidFill>
                        <a:miter lim="800000"/>
                        <a:headEnd/>
                        <a:tailEnd/>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440454802"/>
              </p:ext>
            </p:extLst>
          </p:nvPr>
        </p:nvGraphicFramePr>
        <p:xfrm>
          <a:off x="539552" y="4077072"/>
          <a:ext cx="8353425" cy="1057275"/>
        </p:xfrm>
        <a:graphic>
          <a:graphicData uri="http://schemas.openxmlformats.org/presentationml/2006/ole">
            <mc:AlternateContent xmlns:mc="http://schemas.openxmlformats.org/markup-compatibility/2006">
              <mc:Choice xmlns:v="urn:schemas-microsoft-com:vml" Requires="v">
                <p:oleObj spid="_x0000_s34907" name="公式" r:id="rId7" imgW="4012920" imgH="507960" progId="Equation.3">
                  <p:embed/>
                </p:oleObj>
              </mc:Choice>
              <mc:Fallback>
                <p:oleObj name="公式" r:id="rId7" imgW="4012920" imgH="50796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4077072"/>
                        <a:ext cx="8353425" cy="1057275"/>
                      </a:xfrm>
                      <a:prstGeom prst="rect">
                        <a:avLst/>
                      </a:prstGeom>
                      <a:solidFill>
                        <a:schemeClr val="bg2"/>
                      </a:solidFill>
                      <a:ln w="952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27857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2955</TotalTime>
  <Words>4988</Words>
  <Application>Microsoft Office PowerPoint</Application>
  <PresentationFormat>全屏显示(4:3)</PresentationFormat>
  <Paragraphs>607</Paragraphs>
  <Slides>77</Slides>
  <Notes>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77</vt:i4>
      </vt:variant>
    </vt:vector>
  </HeadingPairs>
  <TitlesOfParts>
    <vt:vector size="82" baseType="lpstr">
      <vt:lpstr>波形</vt:lpstr>
      <vt:lpstr>公式</vt:lpstr>
      <vt:lpstr>位图图像</vt:lpstr>
      <vt:lpstr>Equation</vt:lpstr>
      <vt:lpstr>Photo Editor 照片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webuser</dc:creator>
  <cp:lastModifiedBy>buct224</cp:lastModifiedBy>
  <cp:revision>162</cp:revision>
  <dcterms:created xsi:type="dcterms:W3CDTF">2016-01-29T10:21:02Z</dcterms:created>
  <dcterms:modified xsi:type="dcterms:W3CDTF">2018-02-26T07:28:23Z</dcterms:modified>
</cp:coreProperties>
</file>