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7"/>
  </p:notesMasterIdLst>
  <p:sldIdLst>
    <p:sldId id="283" r:id="rId2"/>
    <p:sldId id="284" r:id="rId3"/>
    <p:sldId id="285" r:id="rId4"/>
    <p:sldId id="286" r:id="rId5"/>
    <p:sldId id="287" r:id="rId6"/>
    <p:sldId id="288" r:id="rId7"/>
    <p:sldId id="289" r:id="rId8"/>
    <p:sldId id="290" r:id="rId9"/>
    <p:sldId id="298" r:id="rId10"/>
    <p:sldId id="299" r:id="rId11"/>
    <p:sldId id="291" r:id="rId12"/>
    <p:sldId id="423" r:id="rId13"/>
    <p:sldId id="292" r:id="rId14"/>
    <p:sldId id="293" r:id="rId15"/>
    <p:sldId id="294" r:id="rId16"/>
    <p:sldId id="426" r:id="rId17"/>
    <p:sldId id="295" r:id="rId18"/>
    <p:sldId id="300" r:id="rId19"/>
    <p:sldId id="460" r:id="rId20"/>
    <p:sldId id="301" r:id="rId21"/>
    <p:sldId id="303" r:id="rId22"/>
    <p:sldId id="304" r:id="rId23"/>
    <p:sldId id="305" r:id="rId24"/>
    <p:sldId id="306" r:id="rId25"/>
    <p:sldId id="307" r:id="rId26"/>
    <p:sldId id="308" r:id="rId27"/>
    <p:sldId id="309" r:id="rId28"/>
    <p:sldId id="311" r:id="rId29"/>
    <p:sldId id="310" r:id="rId30"/>
    <p:sldId id="312" r:id="rId31"/>
    <p:sldId id="313" r:id="rId32"/>
    <p:sldId id="316" r:id="rId33"/>
    <p:sldId id="314" r:id="rId34"/>
    <p:sldId id="317" r:id="rId35"/>
    <p:sldId id="424" r:id="rId36"/>
    <p:sldId id="319" r:id="rId37"/>
    <p:sldId id="320" r:id="rId38"/>
    <p:sldId id="321" r:id="rId39"/>
    <p:sldId id="425" r:id="rId40"/>
    <p:sldId id="322" r:id="rId41"/>
    <p:sldId id="323" r:id="rId42"/>
    <p:sldId id="324" r:id="rId43"/>
    <p:sldId id="454" r:id="rId44"/>
    <p:sldId id="326" r:id="rId45"/>
    <p:sldId id="328" r:id="rId46"/>
    <p:sldId id="330" r:id="rId47"/>
    <p:sldId id="415" r:id="rId48"/>
    <p:sldId id="327" r:id="rId49"/>
    <p:sldId id="338" r:id="rId50"/>
    <p:sldId id="416" r:id="rId51"/>
    <p:sldId id="333" r:id="rId52"/>
    <p:sldId id="334" r:id="rId53"/>
    <p:sldId id="335" r:id="rId54"/>
    <p:sldId id="417" r:id="rId55"/>
    <p:sldId id="336" r:id="rId56"/>
    <p:sldId id="339" r:id="rId57"/>
    <p:sldId id="340" r:id="rId58"/>
    <p:sldId id="419" r:id="rId59"/>
    <p:sldId id="341" r:id="rId60"/>
    <p:sldId id="344" r:id="rId61"/>
    <p:sldId id="430" r:id="rId62"/>
    <p:sldId id="431" r:id="rId63"/>
    <p:sldId id="345" r:id="rId64"/>
    <p:sldId id="422" r:id="rId65"/>
    <p:sldId id="347" r:id="rId66"/>
    <p:sldId id="421" r:id="rId67"/>
    <p:sldId id="420" r:id="rId68"/>
    <p:sldId id="432" r:id="rId69"/>
    <p:sldId id="453" r:id="rId70"/>
    <p:sldId id="348" r:id="rId71"/>
    <p:sldId id="349" r:id="rId72"/>
    <p:sldId id="350" r:id="rId73"/>
    <p:sldId id="351" r:id="rId74"/>
    <p:sldId id="352" r:id="rId75"/>
    <p:sldId id="353" r:id="rId76"/>
    <p:sldId id="428" r:id="rId77"/>
    <p:sldId id="429" r:id="rId78"/>
    <p:sldId id="411" r:id="rId79"/>
    <p:sldId id="433" r:id="rId80"/>
    <p:sldId id="434" r:id="rId81"/>
    <p:sldId id="355" r:id="rId82"/>
    <p:sldId id="462" r:id="rId83"/>
    <p:sldId id="356" r:id="rId84"/>
    <p:sldId id="412" r:id="rId85"/>
    <p:sldId id="357" r:id="rId86"/>
    <p:sldId id="435" r:id="rId87"/>
    <p:sldId id="436" r:id="rId88"/>
    <p:sldId id="437" r:id="rId89"/>
    <p:sldId id="438" r:id="rId90"/>
    <p:sldId id="439" r:id="rId91"/>
    <p:sldId id="440" r:id="rId92"/>
    <p:sldId id="441" r:id="rId93"/>
    <p:sldId id="358" r:id="rId94"/>
    <p:sldId id="360" r:id="rId95"/>
    <p:sldId id="361" r:id="rId96"/>
    <p:sldId id="362" r:id="rId97"/>
    <p:sldId id="456" r:id="rId98"/>
    <p:sldId id="363" r:id="rId99"/>
    <p:sldId id="364" r:id="rId100"/>
    <p:sldId id="365" r:id="rId101"/>
    <p:sldId id="373" r:id="rId102"/>
    <p:sldId id="372" r:id="rId103"/>
    <p:sldId id="457" r:id="rId104"/>
    <p:sldId id="367" r:id="rId105"/>
    <p:sldId id="368" r:id="rId106"/>
    <p:sldId id="369" r:id="rId107"/>
    <p:sldId id="370" r:id="rId108"/>
    <p:sldId id="371" r:id="rId109"/>
    <p:sldId id="374" r:id="rId110"/>
    <p:sldId id="375" r:id="rId111"/>
    <p:sldId id="376" r:id="rId112"/>
    <p:sldId id="377" r:id="rId113"/>
    <p:sldId id="378" r:id="rId114"/>
    <p:sldId id="379" r:id="rId115"/>
    <p:sldId id="380" r:id="rId116"/>
    <p:sldId id="381" r:id="rId117"/>
    <p:sldId id="385" r:id="rId118"/>
    <p:sldId id="442" r:id="rId119"/>
    <p:sldId id="386" r:id="rId120"/>
    <p:sldId id="387" r:id="rId121"/>
    <p:sldId id="455" r:id="rId122"/>
    <p:sldId id="388" r:id="rId123"/>
    <p:sldId id="389" r:id="rId124"/>
    <p:sldId id="391" r:id="rId125"/>
    <p:sldId id="450" r:id="rId126"/>
    <p:sldId id="463" r:id="rId127"/>
    <p:sldId id="392" r:id="rId128"/>
    <p:sldId id="393" r:id="rId129"/>
    <p:sldId id="443" r:id="rId130"/>
    <p:sldId id="394" r:id="rId131"/>
    <p:sldId id="445" r:id="rId132"/>
    <p:sldId id="446" r:id="rId133"/>
    <p:sldId id="395" r:id="rId134"/>
    <p:sldId id="396" r:id="rId135"/>
    <p:sldId id="397" r:id="rId136"/>
    <p:sldId id="427" r:id="rId137"/>
    <p:sldId id="461" r:id="rId138"/>
    <p:sldId id="398" r:id="rId139"/>
    <p:sldId id="447" r:id="rId140"/>
    <p:sldId id="448" r:id="rId141"/>
    <p:sldId id="449" r:id="rId142"/>
    <p:sldId id="399" r:id="rId143"/>
    <p:sldId id="400" r:id="rId144"/>
    <p:sldId id="401" r:id="rId145"/>
    <p:sldId id="402" r:id="rId146"/>
    <p:sldId id="403" r:id="rId147"/>
    <p:sldId id="404" r:id="rId148"/>
    <p:sldId id="405" r:id="rId149"/>
    <p:sldId id="406" r:id="rId150"/>
    <p:sldId id="407" r:id="rId151"/>
    <p:sldId id="408" r:id="rId152"/>
    <p:sldId id="409" r:id="rId153"/>
    <p:sldId id="410" r:id="rId154"/>
    <p:sldId id="458" r:id="rId155"/>
    <p:sldId id="452" r:id="rId15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07" autoAdjust="0"/>
    <p:restoredTop sz="91784" autoAdjust="0"/>
  </p:normalViewPr>
  <p:slideViewPr>
    <p:cSldViewPr>
      <p:cViewPr varScale="1">
        <p:scale>
          <a:sx n="77" d="100"/>
          <a:sy n="77" d="100"/>
        </p:scale>
        <p:origin x="-1212" y="-84"/>
      </p:cViewPr>
      <p:guideLst>
        <p:guide orient="horz" pos="2160"/>
        <p:guide pos="2880"/>
      </p:guideLst>
    </p:cSldViewPr>
  </p:slideViewPr>
  <p:outlineViewPr>
    <p:cViewPr>
      <p:scale>
        <a:sx n="33" d="100"/>
        <a:sy n="33" d="100"/>
      </p:scale>
      <p:origin x="0" y="18846"/>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35.wmf"/><Relationship Id="rId7" Type="http://schemas.openxmlformats.org/officeDocument/2006/relationships/image" Target="../media/image39.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5" Type="http://schemas.openxmlformats.org/officeDocument/2006/relationships/image" Target="../media/image37.wmf"/><Relationship Id="rId10" Type="http://schemas.openxmlformats.org/officeDocument/2006/relationships/image" Target="../media/image42.wmf"/><Relationship Id="rId4" Type="http://schemas.openxmlformats.org/officeDocument/2006/relationships/image" Target="../media/image36.wmf"/><Relationship Id="rId9" Type="http://schemas.openxmlformats.org/officeDocument/2006/relationships/image" Target="../media/image4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image" Target="../media/image5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5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7.wmf"/><Relationship Id="rId7" Type="http://schemas.openxmlformats.org/officeDocument/2006/relationships/image" Target="../media/image61.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image" Target="../media/image45.wmf"/><Relationship Id="rId7" Type="http://schemas.openxmlformats.org/officeDocument/2006/relationships/image" Target="../media/image68.wmf"/><Relationship Id="rId2" Type="http://schemas.openxmlformats.org/officeDocument/2006/relationships/image" Target="../media/image54.wmf"/><Relationship Id="rId1" Type="http://schemas.openxmlformats.org/officeDocument/2006/relationships/image" Target="../media/image64.wmf"/><Relationship Id="rId6" Type="http://schemas.openxmlformats.org/officeDocument/2006/relationships/image" Target="../media/image67.wmf"/><Relationship Id="rId5" Type="http://schemas.openxmlformats.org/officeDocument/2006/relationships/image" Target="../media/image66.wmf"/><Relationship Id="rId10" Type="http://schemas.openxmlformats.org/officeDocument/2006/relationships/image" Target="NULL"/><Relationship Id="rId4" Type="http://schemas.openxmlformats.org/officeDocument/2006/relationships/image" Target="../media/image65.wmf"/><Relationship Id="rId9" Type="http://schemas.openxmlformats.org/officeDocument/2006/relationships/image" Target="../media/image70.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image" Target="../media/image73.wmf"/><Relationship Id="rId7" Type="http://schemas.openxmlformats.org/officeDocument/2006/relationships/image" Target="../media/image77.wmf"/><Relationship Id="rId2" Type="http://schemas.openxmlformats.org/officeDocument/2006/relationships/image" Target="../media/image72.wmf"/><Relationship Id="rId1" Type="http://schemas.openxmlformats.org/officeDocument/2006/relationships/image" Target="../media/image71.wmf"/><Relationship Id="rId6" Type="http://schemas.openxmlformats.org/officeDocument/2006/relationships/image" Target="../media/image76.wmf"/><Relationship Id="rId5" Type="http://schemas.openxmlformats.org/officeDocument/2006/relationships/image" Target="../media/image75.wmf"/><Relationship Id="rId10" Type="http://schemas.openxmlformats.org/officeDocument/2006/relationships/image" Target="../media/image80.wmf"/><Relationship Id="rId4" Type="http://schemas.openxmlformats.org/officeDocument/2006/relationships/image" Target="../media/image74.wmf"/><Relationship Id="rId9" Type="http://schemas.openxmlformats.org/officeDocument/2006/relationships/image" Target="../media/image79.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4" Type="http://schemas.openxmlformats.org/officeDocument/2006/relationships/image" Target="../media/image84.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 Id="rId5" Type="http://schemas.openxmlformats.org/officeDocument/2006/relationships/image" Target="../media/image93.wmf"/><Relationship Id="rId4" Type="http://schemas.openxmlformats.org/officeDocument/2006/relationships/image" Target="../media/image92.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image" Target="../media/image99.wmf"/><Relationship Id="rId7" Type="http://schemas.openxmlformats.org/officeDocument/2006/relationships/image" Target="../media/image103.wmf"/><Relationship Id="rId2" Type="http://schemas.openxmlformats.org/officeDocument/2006/relationships/image" Target="../media/image98.wmf"/><Relationship Id="rId1" Type="http://schemas.openxmlformats.org/officeDocument/2006/relationships/image" Target="../media/image97.wmf"/><Relationship Id="rId6" Type="http://schemas.openxmlformats.org/officeDocument/2006/relationships/image" Target="../media/image102.wmf"/><Relationship Id="rId5" Type="http://schemas.openxmlformats.org/officeDocument/2006/relationships/image" Target="../media/image101.wmf"/><Relationship Id="rId10" Type="http://schemas.openxmlformats.org/officeDocument/2006/relationships/image" Target="NULL"/><Relationship Id="rId4" Type="http://schemas.openxmlformats.org/officeDocument/2006/relationships/image" Target="../media/image100.wmf"/><Relationship Id="rId9" Type="http://schemas.openxmlformats.org/officeDocument/2006/relationships/image" Target="../media/image105.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112.wmf"/><Relationship Id="rId13" Type="http://schemas.openxmlformats.org/officeDocument/2006/relationships/image" Target="../media/image117.wmf"/><Relationship Id="rId3" Type="http://schemas.openxmlformats.org/officeDocument/2006/relationships/image" Target="../media/image107.wmf"/><Relationship Id="rId7" Type="http://schemas.openxmlformats.org/officeDocument/2006/relationships/image" Target="../media/image111.wmf"/><Relationship Id="rId12" Type="http://schemas.openxmlformats.org/officeDocument/2006/relationships/image" Target="../media/image116.wmf"/><Relationship Id="rId2" Type="http://schemas.openxmlformats.org/officeDocument/2006/relationships/image" Target="../media/image106.wmf"/><Relationship Id="rId1" Type="http://schemas.openxmlformats.org/officeDocument/2006/relationships/image" Target="../media/image99.wmf"/><Relationship Id="rId6" Type="http://schemas.openxmlformats.org/officeDocument/2006/relationships/image" Target="../media/image110.wmf"/><Relationship Id="rId11" Type="http://schemas.openxmlformats.org/officeDocument/2006/relationships/image" Target="../media/image115.wmf"/><Relationship Id="rId5" Type="http://schemas.openxmlformats.org/officeDocument/2006/relationships/image" Target="../media/image109.wmf"/><Relationship Id="rId10" Type="http://schemas.openxmlformats.org/officeDocument/2006/relationships/image" Target="../media/image114.wmf"/><Relationship Id="rId4" Type="http://schemas.openxmlformats.org/officeDocument/2006/relationships/image" Target="../media/image108.wmf"/><Relationship Id="rId9" Type="http://schemas.openxmlformats.org/officeDocument/2006/relationships/image" Target="../media/image113.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image" Target="../media/image110.wmf"/><Relationship Id="rId7" Type="http://schemas.openxmlformats.org/officeDocument/2006/relationships/image" Target="../media/image113.wmf"/><Relationship Id="rId2" Type="http://schemas.openxmlformats.org/officeDocument/2006/relationships/image" Target="NULL"/><Relationship Id="rId1" Type="http://schemas.openxmlformats.org/officeDocument/2006/relationships/image" Target="../media/image99.wmf"/><Relationship Id="rId6" Type="http://schemas.openxmlformats.org/officeDocument/2006/relationships/image" Target="../media/image112.wmf"/><Relationship Id="rId11" Type="http://schemas.openxmlformats.org/officeDocument/2006/relationships/image" Target="../media/image117.wmf"/><Relationship Id="rId5" Type="http://schemas.openxmlformats.org/officeDocument/2006/relationships/image" Target="../media/image111.wmf"/><Relationship Id="rId10" Type="http://schemas.openxmlformats.org/officeDocument/2006/relationships/image" Target="../media/image116.wmf"/><Relationship Id="rId4" Type="http://schemas.openxmlformats.org/officeDocument/2006/relationships/image" Target="../media/image109.wmf"/><Relationship Id="rId9" Type="http://schemas.openxmlformats.org/officeDocument/2006/relationships/image" Target="../media/image115.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07.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128.wmf"/><Relationship Id="rId3" Type="http://schemas.openxmlformats.org/officeDocument/2006/relationships/image" Target="../media/image123.wmf"/><Relationship Id="rId7" Type="http://schemas.openxmlformats.org/officeDocument/2006/relationships/image" Target="../media/image127.wmf"/><Relationship Id="rId2" Type="http://schemas.openxmlformats.org/officeDocument/2006/relationships/image" Target="../media/image122.wmf"/><Relationship Id="rId1" Type="http://schemas.openxmlformats.org/officeDocument/2006/relationships/image" Target="../media/image121.wmf"/><Relationship Id="rId6" Type="http://schemas.openxmlformats.org/officeDocument/2006/relationships/image" Target="../media/image126.wmf"/><Relationship Id="rId5" Type="http://schemas.openxmlformats.org/officeDocument/2006/relationships/image" Target="../media/image125.wmf"/><Relationship Id="rId10" Type="http://schemas.openxmlformats.org/officeDocument/2006/relationships/image" Target="../media/image130.wmf"/><Relationship Id="rId4" Type="http://schemas.openxmlformats.org/officeDocument/2006/relationships/image" Target="../media/image124.wmf"/><Relationship Id="rId9" Type="http://schemas.openxmlformats.org/officeDocument/2006/relationships/image" Target="../media/image12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1.wmf"/><Relationship Id="rId5" Type="http://schemas.openxmlformats.org/officeDocument/2006/relationships/image" Target="NULL"/><Relationship Id="rId4" Type="http://schemas.openxmlformats.org/officeDocument/2006/relationships/image" Target="../media/image134.w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141.wmf"/><Relationship Id="rId13" Type="http://schemas.openxmlformats.org/officeDocument/2006/relationships/image" Target="../media/image146.wmf"/><Relationship Id="rId3" Type="http://schemas.openxmlformats.org/officeDocument/2006/relationships/image" Target="../media/image110.wmf"/><Relationship Id="rId7" Type="http://schemas.openxmlformats.org/officeDocument/2006/relationships/image" Target="../media/image140.wmf"/><Relationship Id="rId12" Type="http://schemas.openxmlformats.org/officeDocument/2006/relationships/image" Target="../media/image145.wmf"/><Relationship Id="rId2" Type="http://schemas.openxmlformats.org/officeDocument/2006/relationships/image" Target="../media/image136.wmf"/><Relationship Id="rId1" Type="http://schemas.openxmlformats.org/officeDocument/2006/relationships/image" Target="../media/image135.wmf"/><Relationship Id="rId6" Type="http://schemas.openxmlformats.org/officeDocument/2006/relationships/image" Target="../media/image139.wmf"/><Relationship Id="rId11" Type="http://schemas.openxmlformats.org/officeDocument/2006/relationships/image" Target="../media/image144.wmf"/><Relationship Id="rId5" Type="http://schemas.openxmlformats.org/officeDocument/2006/relationships/image" Target="../media/image138.wmf"/><Relationship Id="rId10" Type="http://schemas.openxmlformats.org/officeDocument/2006/relationships/image" Target="../media/image143.wmf"/><Relationship Id="rId4" Type="http://schemas.openxmlformats.org/officeDocument/2006/relationships/image" Target="../media/image137.wmf"/><Relationship Id="rId9" Type="http://schemas.openxmlformats.org/officeDocument/2006/relationships/image" Target="../media/image142.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47.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image" Target="../media/image148.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53.wmf"/><Relationship Id="rId2" Type="http://schemas.openxmlformats.org/officeDocument/2006/relationships/image" Target="../media/image152.emf"/><Relationship Id="rId1" Type="http://schemas.openxmlformats.org/officeDocument/2006/relationships/image" Target="../media/image15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53.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56.wmf"/><Relationship Id="rId2" Type="http://schemas.openxmlformats.org/officeDocument/2006/relationships/image" Target="../media/image155.wmf"/><Relationship Id="rId1" Type="http://schemas.openxmlformats.org/officeDocument/2006/relationships/image" Target="../media/image154.wmf"/><Relationship Id="rId5" Type="http://schemas.openxmlformats.org/officeDocument/2006/relationships/image" Target="../media/image158.wmf"/><Relationship Id="rId4" Type="http://schemas.openxmlformats.org/officeDocument/2006/relationships/image" Target="../media/image157.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59.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6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62.wmf"/></Relationships>
</file>

<file path=ppt/drawings/_rels/vmlDrawing51.vml.rels><?xml version="1.0" encoding="UTF-8" standalone="yes"?>
<Relationships xmlns="http://schemas.openxmlformats.org/package/2006/relationships"><Relationship Id="rId8" Type="http://schemas.openxmlformats.org/officeDocument/2006/relationships/image" Target="../media/image170.wmf"/><Relationship Id="rId3" Type="http://schemas.openxmlformats.org/officeDocument/2006/relationships/image" Target="../media/image165.wmf"/><Relationship Id="rId7" Type="http://schemas.openxmlformats.org/officeDocument/2006/relationships/image" Target="../media/image169.wmf"/><Relationship Id="rId2" Type="http://schemas.openxmlformats.org/officeDocument/2006/relationships/image" Target="../media/image164.wmf"/><Relationship Id="rId1" Type="http://schemas.openxmlformats.org/officeDocument/2006/relationships/image" Target="../media/image163.wmf"/><Relationship Id="rId6" Type="http://schemas.openxmlformats.org/officeDocument/2006/relationships/image" Target="../media/image168.wmf"/><Relationship Id="rId5" Type="http://schemas.openxmlformats.org/officeDocument/2006/relationships/image" Target="../media/image167.wmf"/><Relationship Id="rId4" Type="http://schemas.openxmlformats.org/officeDocument/2006/relationships/image" Target="../media/image166.wmf"/><Relationship Id="rId9" Type="http://schemas.openxmlformats.org/officeDocument/2006/relationships/image" Target="../media/image171.w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176.wmf"/><Relationship Id="rId3" Type="http://schemas.openxmlformats.org/officeDocument/2006/relationships/image" Target="../media/image163.wmf"/><Relationship Id="rId7" Type="http://schemas.openxmlformats.org/officeDocument/2006/relationships/image" Target="../media/image175.wmf"/><Relationship Id="rId2" Type="http://schemas.openxmlformats.org/officeDocument/2006/relationships/image" Target="../media/image174.wmf"/><Relationship Id="rId1" Type="http://schemas.openxmlformats.org/officeDocument/2006/relationships/image" Target="../media/image173.wmf"/><Relationship Id="rId6" Type="http://schemas.openxmlformats.org/officeDocument/2006/relationships/image" Target="../media/image166.wmf"/><Relationship Id="rId11" Type="http://schemas.openxmlformats.org/officeDocument/2006/relationships/image" Target="../media/image179.wmf"/><Relationship Id="rId5" Type="http://schemas.openxmlformats.org/officeDocument/2006/relationships/image" Target="../media/image165.wmf"/><Relationship Id="rId10" Type="http://schemas.openxmlformats.org/officeDocument/2006/relationships/image" Target="../media/image178.wmf"/><Relationship Id="rId4" Type="http://schemas.openxmlformats.org/officeDocument/2006/relationships/image" Target="../media/image164.wmf"/><Relationship Id="rId9" Type="http://schemas.openxmlformats.org/officeDocument/2006/relationships/image" Target="../media/image177.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182.wmf"/><Relationship Id="rId2" Type="http://schemas.openxmlformats.org/officeDocument/2006/relationships/image" Target="../media/image181.wmf"/><Relationship Id="rId1" Type="http://schemas.openxmlformats.org/officeDocument/2006/relationships/image" Target="../media/image180.wmf"/><Relationship Id="rId4" Type="http://schemas.openxmlformats.org/officeDocument/2006/relationships/image" Target="../media/image183.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186.wmf"/><Relationship Id="rId2" Type="http://schemas.openxmlformats.org/officeDocument/2006/relationships/image" Target="../media/image185.emf"/><Relationship Id="rId1" Type="http://schemas.openxmlformats.org/officeDocument/2006/relationships/image" Target="../media/image184.wmf"/><Relationship Id="rId4" Type="http://schemas.openxmlformats.org/officeDocument/2006/relationships/image" Target="../media/image183.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87.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191.wmf"/><Relationship Id="rId2" Type="http://schemas.openxmlformats.org/officeDocument/2006/relationships/image" Target="../media/image190.wmf"/><Relationship Id="rId1" Type="http://schemas.openxmlformats.org/officeDocument/2006/relationships/image" Target="../media/image189.wmf"/><Relationship Id="rId4" Type="http://schemas.openxmlformats.org/officeDocument/2006/relationships/image" Target="../media/image192.wmf"/></Relationships>
</file>

<file path=ppt/drawings/_rels/vmlDrawing57.vml.rels><?xml version="1.0" encoding="UTF-8" standalone="yes"?>
<Relationships xmlns="http://schemas.openxmlformats.org/package/2006/relationships"><Relationship Id="rId8" Type="http://schemas.openxmlformats.org/officeDocument/2006/relationships/image" Target="../media/image200.wmf"/><Relationship Id="rId13" Type="http://schemas.openxmlformats.org/officeDocument/2006/relationships/image" Target="../media/image205.wmf"/><Relationship Id="rId3" Type="http://schemas.openxmlformats.org/officeDocument/2006/relationships/image" Target="../media/image195.wmf"/><Relationship Id="rId7" Type="http://schemas.openxmlformats.org/officeDocument/2006/relationships/image" Target="../media/image199.wmf"/><Relationship Id="rId12" Type="http://schemas.openxmlformats.org/officeDocument/2006/relationships/image" Target="../media/image204.wmf"/><Relationship Id="rId2" Type="http://schemas.openxmlformats.org/officeDocument/2006/relationships/image" Target="../media/image194.wmf"/><Relationship Id="rId16" Type="http://schemas.openxmlformats.org/officeDocument/2006/relationships/image" Target="../media/image192.wmf"/><Relationship Id="rId1" Type="http://schemas.openxmlformats.org/officeDocument/2006/relationships/image" Target="../media/image193.wmf"/><Relationship Id="rId6" Type="http://schemas.openxmlformats.org/officeDocument/2006/relationships/image" Target="../media/image198.wmf"/><Relationship Id="rId11" Type="http://schemas.openxmlformats.org/officeDocument/2006/relationships/image" Target="../media/image203.wmf"/><Relationship Id="rId5" Type="http://schemas.openxmlformats.org/officeDocument/2006/relationships/image" Target="../media/image197.wmf"/><Relationship Id="rId15" Type="http://schemas.openxmlformats.org/officeDocument/2006/relationships/image" Target="../media/image207.wmf"/><Relationship Id="rId10" Type="http://schemas.openxmlformats.org/officeDocument/2006/relationships/image" Target="../media/image202.wmf"/><Relationship Id="rId4" Type="http://schemas.openxmlformats.org/officeDocument/2006/relationships/image" Target="../media/image196.wmf"/><Relationship Id="rId9" Type="http://schemas.openxmlformats.org/officeDocument/2006/relationships/image" Target="../media/image201.wmf"/><Relationship Id="rId14" Type="http://schemas.openxmlformats.org/officeDocument/2006/relationships/image" Target="../media/image206.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210.wmf"/><Relationship Id="rId2" Type="http://schemas.openxmlformats.org/officeDocument/2006/relationships/image" Target="../media/image209.wmf"/><Relationship Id="rId1" Type="http://schemas.openxmlformats.org/officeDocument/2006/relationships/image" Target="../media/image208.wmf"/><Relationship Id="rId5" Type="http://schemas.openxmlformats.org/officeDocument/2006/relationships/image" Target="../media/image212.wmf"/><Relationship Id="rId4" Type="http://schemas.openxmlformats.org/officeDocument/2006/relationships/image" Target="../media/image211.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21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61.vml.rels><?xml version="1.0" encoding="UTF-8" standalone="yes"?>
<Relationships xmlns="http://schemas.openxmlformats.org/package/2006/relationships"><Relationship Id="rId2" Type="http://schemas.openxmlformats.org/officeDocument/2006/relationships/image" Target="../media/image215.wmf"/><Relationship Id="rId1" Type="http://schemas.openxmlformats.org/officeDocument/2006/relationships/image" Target="../media/image214.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5.wmf"/><Relationship Id="rId1" Type="http://schemas.openxmlformats.org/officeDocument/2006/relationships/image" Target="../media/image216.wmf"/><Relationship Id="rId4" Type="http://schemas.openxmlformats.org/officeDocument/2006/relationships/image" Target="../media/image217.wmf"/></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219.wmf"/><Relationship Id="rId1" Type="http://schemas.openxmlformats.org/officeDocument/2006/relationships/image" Target="../media/image218.w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22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 Id="rId5" Type="http://schemas.openxmlformats.org/officeDocument/2006/relationships/image" Target="../media/image24.wmf"/><Relationship Id="rId4" Type="http://schemas.openxmlformats.org/officeDocument/2006/relationships/image" Target="../media/image23.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5" Type="http://schemas.openxmlformats.org/officeDocument/2006/relationships/image" Target="../media/image29.wmf"/><Relationship Id="rId4"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18B96C5F-87CE-4F3C-83DA-C553D4E28F7B}" type="datetimeFigureOut">
              <a:rPr lang="zh-CN" altLang="en-US"/>
              <a:pPr>
                <a:defRPr/>
              </a:pPr>
              <a:t>2017/10/19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4DDA3160-24D1-42DD-82D0-425E3723FBCC}" type="slidenum">
              <a:rPr lang="zh-CN" altLang="en-US"/>
              <a:pPr>
                <a:defRPr/>
              </a:pPr>
              <a:t>‹#›</a:t>
            </a:fld>
            <a:endParaRPr lang="zh-CN" altLang="en-US"/>
          </a:p>
        </p:txBody>
      </p:sp>
    </p:spTree>
    <p:extLst>
      <p:ext uri="{BB962C8B-B14F-4D97-AF65-F5344CB8AC3E}">
        <p14:creationId xmlns:p14="http://schemas.microsoft.com/office/powerpoint/2010/main" val="13453586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DA3160-24D1-42DD-82D0-425E3723FBCC}" type="slidenum">
              <a:rPr lang="zh-CN" altLang="en-US" smtClean="0"/>
              <a:pPr>
                <a:defRPr/>
              </a:pPr>
              <a:t>19</a:t>
            </a:fld>
            <a:endParaRPr lang="zh-CN" altLang="en-US"/>
          </a:p>
        </p:txBody>
      </p:sp>
    </p:spTree>
    <p:extLst>
      <p:ext uri="{BB962C8B-B14F-4D97-AF65-F5344CB8AC3E}">
        <p14:creationId xmlns:p14="http://schemas.microsoft.com/office/powerpoint/2010/main" val="718420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DA3160-24D1-42DD-82D0-425E3723FBCC}" type="slidenum">
              <a:rPr lang="zh-CN" altLang="en-US" smtClean="0"/>
              <a:pPr>
                <a:defRPr/>
              </a:pPr>
              <a:t>28</a:t>
            </a:fld>
            <a:endParaRPr lang="zh-CN" altLang="en-US"/>
          </a:p>
        </p:txBody>
      </p:sp>
    </p:spTree>
    <p:extLst>
      <p:ext uri="{BB962C8B-B14F-4D97-AF65-F5344CB8AC3E}">
        <p14:creationId xmlns:p14="http://schemas.microsoft.com/office/powerpoint/2010/main" val="1277566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4DDA3160-24D1-42DD-82D0-425E3723FBCC}" type="slidenum">
              <a:rPr lang="zh-CN" altLang="en-US" smtClean="0"/>
              <a:pPr>
                <a:defRPr/>
              </a:pPr>
              <a:t>124</a:t>
            </a:fld>
            <a:endParaRPr lang="zh-CN" altLang="en-US"/>
          </a:p>
        </p:txBody>
      </p:sp>
    </p:spTree>
    <p:extLst>
      <p:ext uri="{BB962C8B-B14F-4D97-AF65-F5344CB8AC3E}">
        <p14:creationId xmlns:p14="http://schemas.microsoft.com/office/powerpoint/2010/main" val="138438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DA3160-24D1-42DD-82D0-425E3723FBCC}" type="slidenum">
              <a:rPr lang="zh-CN" altLang="en-US" smtClean="0"/>
              <a:pPr>
                <a:defRPr/>
              </a:pPr>
              <a:t>125</a:t>
            </a:fld>
            <a:endParaRPr lang="zh-CN" altLang="en-US"/>
          </a:p>
        </p:txBody>
      </p:sp>
    </p:spTree>
    <p:extLst>
      <p:ext uri="{BB962C8B-B14F-4D97-AF65-F5344CB8AC3E}">
        <p14:creationId xmlns:p14="http://schemas.microsoft.com/office/powerpoint/2010/main" val="2716134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5" name="幻灯片图像占位符 1"/>
          <p:cNvSpPr>
            <a:spLocks noGrp="1" noRot="1" noChangeAspect="1"/>
          </p:cNvSpPr>
          <p:nvPr>
            <p:ph type="sldImg"/>
          </p:nvPr>
        </p:nvSpPr>
        <p:spPr bwMode="auto">
          <a:noFill/>
          <a:ln>
            <a:solidFill>
              <a:srgbClr val="000000"/>
            </a:solidFill>
            <a:miter lim="800000"/>
            <a:headEnd/>
            <a:tailEnd/>
          </a:ln>
        </p:spPr>
      </p:sp>
      <p:sp>
        <p:nvSpPr>
          <p:cNvPr id="55910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7443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6C1B3CC-E840-4FC2-9FCA-57BE428C1A90}" type="slidenum">
              <a:rPr lang="zh-CN" altLang="en-US"/>
              <a:pPr fontAlgn="base">
                <a:spcBef>
                  <a:spcPct val="0"/>
                </a:spcBef>
                <a:spcAft>
                  <a:spcPct val="0"/>
                </a:spcAft>
                <a:defRPr/>
              </a:pPr>
              <a:t>143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pPr>
              <a:defRPr/>
            </a:pPr>
            <a:fld id="{44AFD35C-BD8B-4C4C-8487-77DB71E0C63E}" type="datetimeFigureOut">
              <a:rPr lang="zh-CN" altLang="en-US" smtClean="0"/>
              <a:pPr>
                <a:defRPr/>
              </a:pPr>
              <a:t>2017/10/19</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FCF7885F-98FB-4A14-88CD-9D1359CFC867}" type="slidenum">
              <a:rPr lang="zh-CN" altLang="en-US" smtClean="0"/>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pPr>
              <a:defRPr/>
            </a:pPr>
            <a:fld id="{C8D1AE82-7080-488D-81CD-624D70B7E97B}" type="datetimeFigureOut">
              <a:rPr lang="zh-CN" altLang="en-US" smtClean="0"/>
              <a:pPr>
                <a:defRPr/>
              </a:pPr>
              <a:t>2017/10/19</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43A41B12-182E-427A-939A-4A898A28869F}" type="slidenum">
              <a:rPr lang="zh-CN" altLang="en-US" smtClean="0"/>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defRPr/>
            </a:pPr>
            <a:fld id="{898EBF6C-8DA6-4053-8B7A-93BD16E687B8}" type="datetimeFigureOut">
              <a:rPr lang="zh-CN" altLang="en-US" smtClean="0"/>
              <a:pPr>
                <a:defRPr/>
              </a:pPr>
              <a:t>2017/10/19</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BCD1C765-68F6-4A0D-B6FC-8A367E33B632}" type="slidenum">
              <a:rPr lang="zh-CN" altLang="en-US" smtClean="0"/>
              <a:pPr>
                <a:defRPr/>
              </a:pPr>
              <a:t>‹#›</a:t>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pPr>
              <a:defRPr/>
            </a:pPr>
            <a:fld id="{A6136FF9-35D9-4572-8111-097645011EFB}" type="datetimeFigureOut">
              <a:rPr lang="zh-CN" altLang="en-US" smtClean="0"/>
              <a:pPr>
                <a:defRPr/>
              </a:pPr>
              <a:t>2017/10/19</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BB7385FD-C3FE-4197-969D-B06A7364BF74}" type="slidenum">
              <a:rPr lang="zh-CN" altLang="en-US" smtClean="0"/>
              <a:pPr>
                <a:defRPr/>
              </a:pPr>
              <a:t>‹#›</a:t>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0894DEE0-8351-49AB-ACFB-858F9227B867}" type="datetimeFigureOut">
              <a:rPr lang="zh-CN" altLang="en-US" smtClean="0"/>
              <a:pPr>
                <a:defRPr/>
              </a:pPr>
              <a:t>2017/10/19</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536464AE-7E60-4665-B30E-003B0AD7C970}" type="slidenum">
              <a:rPr lang="zh-CN" altLang="en-US" smtClean="0"/>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pPr>
              <a:defRPr/>
            </a:pPr>
            <a:fld id="{48D0E341-25C8-482A-959F-D30DEC32C4D4}" type="datetimeFigureOut">
              <a:rPr lang="zh-CN" altLang="en-US" smtClean="0"/>
              <a:pPr>
                <a:defRPr/>
              </a:pPr>
              <a:t>2017/10/19</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B8A79BEB-F092-4EBC-AC00-724E41495438}" type="slidenum">
              <a:rPr lang="zh-CN" altLang="en-US" smtClean="0"/>
              <a:pPr>
                <a:defRPr/>
              </a:pPr>
              <a:t>‹#›</a:t>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a:defRPr/>
            </a:pPr>
            <a:fld id="{FC95559C-8223-4015-8B5C-8DAC65AF43F7}" type="datetimeFigureOut">
              <a:rPr lang="zh-CN" altLang="en-US" smtClean="0"/>
              <a:pPr>
                <a:defRPr/>
              </a:pPr>
              <a:t>2017/10/19</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pPr>
              <a:defRPr/>
            </a:pPr>
            <a:fld id="{3ECE1A0F-AF71-40D8-9D09-E1B77D8484D5}" type="slidenum">
              <a:rPr lang="zh-CN" altLang="en-US" smtClean="0"/>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pPr>
              <a:defRPr/>
            </a:pPr>
            <a:fld id="{95E5730D-4521-45DC-BDBB-85F99A7B96E9}" type="datetimeFigureOut">
              <a:rPr lang="zh-CN" altLang="en-US" smtClean="0"/>
              <a:pPr>
                <a:defRPr/>
              </a:pPr>
              <a:t>2017/10/19</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pPr>
              <a:defRPr/>
            </a:pPr>
            <a:fld id="{50F2BC47-0477-41CF-8D34-951A0A1B0097}" type="slidenum">
              <a:rPr lang="zh-CN" altLang="en-US" smtClean="0"/>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pPr>
              <a:defRPr/>
            </a:pPr>
            <a:fld id="{439C9133-E04D-4C8D-AF01-61A9E3F92E34}" type="datetimeFigureOut">
              <a:rPr lang="zh-CN" altLang="en-US" smtClean="0"/>
              <a:pPr>
                <a:defRPr/>
              </a:pPr>
              <a:t>2017/10/19</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pPr>
              <a:defRPr/>
            </a:pPr>
            <a:fld id="{69BE94A8-B96C-4F38-8E79-63CA41E01918}" type="slidenum">
              <a:rPr lang="zh-CN" altLang="en-US" smtClean="0"/>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pPr>
              <a:defRPr/>
            </a:pPr>
            <a:fld id="{2D6C7353-9EBB-4E5F-8D97-CEB6357243A5}" type="datetimeFigureOut">
              <a:rPr lang="zh-CN" altLang="en-US" smtClean="0"/>
              <a:pPr>
                <a:defRPr/>
              </a:pPr>
              <a:t>2017/10/19</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1C8B27E5-5DE4-4E5A-9AFD-FF5D983477F1}" type="slidenum">
              <a:rPr lang="zh-CN" altLang="en-US" smtClean="0"/>
              <a:pPr>
                <a:defRPr/>
              </a:pPr>
              <a:t>‹#›</a:t>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FE494EC3-2EC3-479D-8015-3D02260BAB27}" type="datetimeFigureOut">
              <a:rPr lang="zh-CN" altLang="en-US" smtClean="0"/>
              <a:pPr>
                <a:defRPr/>
              </a:pPr>
              <a:t>2017/10/19</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3FEEB456-A306-437C-9E31-D30752C77BCE}" type="slidenum">
              <a:rPr lang="zh-CN" altLang="en-US" smtClean="0"/>
              <a:pPr>
                <a:defRPr/>
              </a:pPr>
              <a:t>‹#›</a:t>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pPr>
              <a:defRPr/>
            </a:pPr>
            <a:fld id="{5ABA68BA-E2DF-432B-B4F3-28FC92C83291}" type="datetimeFigureOut">
              <a:rPr lang="zh-CN" altLang="en-US" smtClean="0"/>
              <a:pPr>
                <a:defRPr/>
              </a:pPr>
              <a:t>2017/10/19</a:t>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pPr>
              <a:defRPr/>
            </a:pPr>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pPr>
              <a:defRPr/>
            </a:pPr>
            <a:fld id="{8C144FA8-27DA-40AA-B4AA-4C9742CD2A05}" type="slidenum">
              <a:rPr lang="zh-CN" altLang="en-US" smtClean="0"/>
              <a:pPr>
                <a:defRPr/>
              </a:pPr>
              <a:t>‹#›</a:t>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8" Type="http://schemas.openxmlformats.org/officeDocument/2006/relationships/image" Target="../media/image150.wmf"/><Relationship Id="rId3" Type="http://schemas.openxmlformats.org/officeDocument/2006/relationships/oleObject" Target="../embeddings/oleObject176.bin"/><Relationship Id="rId7" Type="http://schemas.openxmlformats.org/officeDocument/2006/relationships/oleObject" Target="../embeddings/oleObject178.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149.wmf"/><Relationship Id="rId5" Type="http://schemas.openxmlformats.org/officeDocument/2006/relationships/oleObject" Target="../embeddings/oleObject177.bin"/><Relationship Id="rId4" Type="http://schemas.openxmlformats.org/officeDocument/2006/relationships/image" Target="../media/image148.wmf"/></Relationships>
</file>

<file path=ppt/slides/_rels/slide102.xml.rels><?xml version="1.0" encoding="UTF-8" standalone="yes"?>
<Relationships xmlns="http://schemas.openxmlformats.org/package/2006/relationships"><Relationship Id="rId8" Type="http://schemas.openxmlformats.org/officeDocument/2006/relationships/image" Target="../media/image153.wmf"/><Relationship Id="rId3" Type="http://schemas.openxmlformats.org/officeDocument/2006/relationships/oleObject" Target="../embeddings/oleObject179.bin"/><Relationship Id="rId7" Type="http://schemas.openxmlformats.org/officeDocument/2006/relationships/oleObject" Target="../embeddings/oleObject181.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152.emf"/><Relationship Id="rId5" Type="http://schemas.openxmlformats.org/officeDocument/2006/relationships/oleObject" Target="../embeddings/oleObject180.bin"/><Relationship Id="rId4" Type="http://schemas.openxmlformats.org/officeDocument/2006/relationships/image" Target="../media/image151.emf"/></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182.bin"/><Relationship Id="rId2" Type="http://schemas.openxmlformats.org/officeDocument/2006/relationships/slideLayout" Target="../slideLayouts/slideLayout2.xml"/><Relationship Id="rId1" Type="http://schemas.openxmlformats.org/officeDocument/2006/relationships/vmlDrawing" Target="../drawings/vmlDrawing45.vml"/><Relationship Id="rId4" Type="http://schemas.openxmlformats.org/officeDocument/2006/relationships/image" Target="../media/image153.wmf"/></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183.bin"/><Relationship Id="rId2" Type="http://schemas.openxmlformats.org/officeDocument/2006/relationships/slideLayout" Target="../slideLayouts/slideLayout2.xml"/><Relationship Id="rId1" Type="http://schemas.openxmlformats.org/officeDocument/2006/relationships/vmlDrawing" Target="../drawings/vmlDrawing46.vml"/><Relationship Id="rId4" Type="http://schemas.openxmlformats.org/officeDocument/2006/relationships/image" Target="../media/image49.wmf"/></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http://www.huacai.net/whcai/picture/tu2.1-3.GIF"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8" Type="http://schemas.openxmlformats.org/officeDocument/2006/relationships/slide" Target="slide94.xml"/><Relationship Id="rId3" Type="http://schemas.openxmlformats.org/officeDocument/2006/relationships/slide" Target="slide75.xml"/><Relationship Id="rId7" Type="http://schemas.openxmlformats.org/officeDocument/2006/relationships/slide" Target="slide79.xml"/><Relationship Id="rId2" Type="http://schemas.openxmlformats.org/officeDocument/2006/relationships/slide" Target="slide57.xml"/><Relationship Id="rId1" Type="http://schemas.openxmlformats.org/officeDocument/2006/relationships/slideLayout" Target="../slideLayouts/slideLayout2.xml"/><Relationship Id="rId6" Type="http://schemas.openxmlformats.org/officeDocument/2006/relationships/slide" Target="slide24.xml"/><Relationship Id="rId5" Type="http://schemas.openxmlformats.org/officeDocument/2006/relationships/slide" Target="slide85.xml"/><Relationship Id="rId4" Type="http://schemas.openxmlformats.org/officeDocument/2006/relationships/slide" Target="slide65.xml"/><Relationship Id="rId9" Type="http://schemas.openxmlformats.org/officeDocument/2006/relationships/slide" Target="slide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8" Type="http://schemas.openxmlformats.org/officeDocument/2006/relationships/image" Target="../media/image156.wmf"/><Relationship Id="rId3" Type="http://schemas.openxmlformats.org/officeDocument/2006/relationships/oleObject" Target="../embeddings/oleObject184.bin"/><Relationship Id="rId7" Type="http://schemas.openxmlformats.org/officeDocument/2006/relationships/oleObject" Target="../embeddings/oleObject186.bin"/><Relationship Id="rId12" Type="http://schemas.openxmlformats.org/officeDocument/2006/relationships/image" Target="../media/image158.wmf"/><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image" Target="../media/image155.wmf"/><Relationship Id="rId11" Type="http://schemas.openxmlformats.org/officeDocument/2006/relationships/oleObject" Target="../embeddings/oleObject188.bin"/><Relationship Id="rId5" Type="http://schemas.openxmlformats.org/officeDocument/2006/relationships/oleObject" Target="../embeddings/oleObject185.bin"/><Relationship Id="rId10" Type="http://schemas.openxmlformats.org/officeDocument/2006/relationships/image" Target="../media/image157.wmf"/><Relationship Id="rId4" Type="http://schemas.openxmlformats.org/officeDocument/2006/relationships/image" Target="../media/image154.wmf"/><Relationship Id="rId9" Type="http://schemas.openxmlformats.org/officeDocument/2006/relationships/oleObject" Target="../embeddings/oleObject187.bin"/></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189.bin"/><Relationship Id="rId2" Type="http://schemas.openxmlformats.org/officeDocument/2006/relationships/slideLayout" Target="../slideLayouts/slideLayout2.xml"/><Relationship Id="rId1" Type="http://schemas.openxmlformats.org/officeDocument/2006/relationships/vmlDrawing" Target="../drawings/vmlDrawing48.vml"/><Relationship Id="rId4" Type="http://schemas.openxmlformats.org/officeDocument/2006/relationships/image" Target="../media/image159.wmf"/></Relationships>
</file>

<file path=ppt/slides/_rels/slide122.xml.rels><?xml version="1.0" encoding="UTF-8" standalone="yes"?>
<Relationships xmlns="http://schemas.openxmlformats.org/package/2006/relationships"><Relationship Id="rId3" Type="http://schemas.openxmlformats.org/officeDocument/2006/relationships/oleObject" Target="../embeddings/oleObject190.bin"/><Relationship Id="rId2" Type="http://schemas.openxmlformats.org/officeDocument/2006/relationships/slideLayout" Target="../slideLayouts/slideLayout2.xml"/><Relationship Id="rId1" Type="http://schemas.openxmlformats.org/officeDocument/2006/relationships/vmlDrawing" Target="../drawings/vmlDrawing49.vml"/><Relationship Id="rId4" Type="http://schemas.openxmlformats.org/officeDocument/2006/relationships/image" Target="../media/image160.wmf"/></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oleObject" Target="../embeddings/oleObject191.bin"/><Relationship Id="rId2" Type="http://schemas.openxmlformats.org/officeDocument/2006/relationships/slideLayout" Target="../slideLayouts/slideLayout2.xml"/><Relationship Id="rId1" Type="http://schemas.openxmlformats.org/officeDocument/2006/relationships/vmlDrawing" Target="../drawings/vmlDrawing50.vml"/><Relationship Id="rId4" Type="http://schemas.openxmlformats.org/officeDocument/2006/relationships/image" Target="../media/image162.wmf"/></Relationships>
</file>

<file path=ppt/slides/_rels/slide129.xml.rels><?xml version="1.0" encoding="UTF-8" standalone="yes"?>
<Relationships xmlns="http://schemas.openxmlformats.org/package/2006/relationships"><Relationship Id="rId8" Type="http://schemas.openxmlformats.org/officeDocument/2006/relationships/image" Target="../media/image165.wmf"/><Relationship Id="rId13" Type="http://schemas.openxmlformats.org/officeDocument/2006/relationships/oleObject" Target="../embeddings/oleObject197.bin"/><Relationship Id="rId18" Type="http://schemas.openxmlformats.org/officeDocument/2006/relationships/image" Target="../media/image170.wmf"/><Relationship Id="rId3" Type="http://schemas.openxmlformats.org/officeDocument/2006/relationships/oleObject" Target="../embeddings/oleObject192.bin"/><Relationship Id="rId7" Type="http://schemas.openxmlformats.org/officeDocument/2006/relationships/oleObject" Target="../embeddings/oleObject194.bin"/><Relationship Id="rId12" Type="http://schemas.openxmlformats.org/officeDocument/2006/relationships/image" Target="../media/image167.wmf"/><Relationship Id="rId17" Type="http://schemas.openxmlformats.org/officeDocument/2006/relationships/oleObject" Target="../embeddings/oleObject199.bin"/><Relationship Id="rId2" Type="http://schemas.openxmlformats.org/officeDocument/2006/relationships/slideLayout" Target="../slideLayouts/slideLayout2.xml"/><Relationship Id="rId16" Type="http://schemas.openxmlformats.org/officeDocument/2006/relationships/image" Target="../media/image169.wmf"/><Relationship Id="rId20" Type="http://schemas.openxmlformats.org/officeDocument/2006/relationships/image" Target="../media/image171.wmf"/><Relationship Id="rId1" Type="http://schemas.openxmlformats.org/officeDocument/2006/relationships/vmlDrawing" Target="../drawings/vmlDrawing51.vml"/><Relationship Id="rId6" Type="http://schemas.openxmlformats.org/officeDocument/2006/relationships/image" Target="../media/image164.wmf"/><Relationship Id="rId11" Type="http://schemas.openxmlformats.org/officeDocument/2006/relationships/oleObject" Target="../embeddings/oleObject196.bin"/><Relationship Id="rId5" Type="http://schemas.openxmlformats.org/officeDocument/2006/relationships/oleObject" Target="../embeddings/oleObject193.bin"/><Relationship Id="rId15" Type="http://schemas.openxmlformats.org/officeDocument/2006/relationships/oleObject" Target="../embeddings/oleObject198.bin"/><Relationship Id="rId10" Type="http://schemas.openxmlformats.org/officeDocument/2006/relationships/image" Target="../media/image166.wmf"/><Relationship Id="rId19" Type="http://schemas.openxmlformats.org/officeDocument/2006/relationships/oleObject" Target="../embeddings/oleObject200.bin"/><Relationship Id="rId4" Type="http://schemas.openxmlformats.org/officeDocument/2006/relationships/image" Target="../media/image163.wmf"/><Relationship Id="rId9" Type="http://schemas.openxmlformats.org/officeDocument/2006/relationships/oleObject" Target="../embeddings/oleObject195.bin"/><Relationship Id="rId14" Type="http://schemas.openxmlformats.org/officeDocument/2006/relationships/image" Target="../media/image168.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8" Type="http://schemas.openxmlformats.org/officeDocument/2006/relationships/image" Target="../media/image163.wmf"/><Relationship Id="rId13" Type="http://schemas.openxmlformats.org/officeDocument/2006/relationships/oleObject" Target="../embeddings/oleObject206.bin"/><Relationship Id="rId18" Type="http://schemas.openxmlformats.org/officeDocument/2006/relationships/image" Target="../media/image176.wmf"/><Relationship Id="rId3" Type="http://schemas.openxmlformats.org/officeDocument/2006/relationships/oleObject" Target="../embeddings/oleObject201.bin"/><Relationship Id="rId21" Type="http://schemas.openxmlformats.org/officeDocument/2006/relationships/oleObject" Target="../embeddings/oleObject210.bin"/><Relationship Id="rId7" Type="http://schemas.openxmlformats.org/officeDocument/2006/relationships/oleObject" Target="../embeddings/oleObject203.bin"/><Relationship Id="rId12" Type="http://schemas.openxmlformats.org/officeDocument/2006/relationships/image" Target="../media/image165.wmf"/><Relationship Id="rId17" Type="http://schemas.openxmlformats.org/officeDocument/2006/relationships/oleObject" Target="../embeddings/oleObject208.bin"/><Relationship Id="rId2" Type="http://schemas.openxmlformats.org/officeDocument/2006/relationships/slideLayout" Target="../slideLayouts/slideLayout2.xml"/><Relationship Id="rId16" Type="http://schemas.openxmlformats.org/officeDocument/2006/relationships/image" Target="../media/image175.wmf"/><Relationship Id="rId20" Type="http://schemas.openxmlformats.org/officeDocument/2006/relationships/image" Target="../media/image177.wmf"/><Relationship Id="rId1" Type="http://schemas.openxmlformats.org/officeDocument/2006/relationships/vmlDrawing" Target="../drawings/vmlDrawing52.vml"/><Relationship Id="rId6" Type="http://schemas.openxmlformats.org/officeDocument/2006/relationships/image" Target="../media/image174.wmf"/><Relationship Id="rId11" Type="http://schemas.openxmlformats.org/officeDocument/2006/relationships/oleObject" Target="../embeddings/oleObject205.bin"/><Relationship Id="rId24" Type="http://schemas.openxmlformats.org/officeDocument/2006/relationships/image" Target="../media/image179.wmf"/><Relationship Id="rId5" Type="http://schemas.openxmlformats.org/officeDocument/2006/relationships/oleObject" Target="../embeddings/oleObject202.bin"/><Relationship Id="rId15" Type="http://schemas.openxmlformats.org/officeDocument/2006/relationships/oleObject" Target="../embeddings/oleObject207.bin"/><Relationship Id="rId23" Type="http://schemas.openxmlformats.org/officeDocument/2006/relationships/oleObject" Target="../embeddings/oleObject211.bin"/><Relationship Id="rId10" Type="http://schemas.openxmlformats.org/officeDocument/2006/relationships/image" Target="../media/image164.wmf"/><Relationship Id="rId19" Type="http://schemas.openxmlformats.org/officeDocument/2006/relationships/oleObject" Target="../embeddings/oleObject209.bin"/><Relationship Id="rId4" Type="http://schemas.openxmlformats.org/officeDocument/2006/relationships/image" Target="../media/image173.wmf"/><Relationship Id="rId9" Type="http://schemas.openxmlformats.org/officeDocument/2006/relationships/oleObject" Target="../embeddings/oleObject204.bin"/><Relationship Id="rId14" Type="http://schemas.openxmlformats.org/officeDocument/2006/relationships/image" Target="../media/image166.wmf"/><Relationship Id="rId22" Type="http://schemas.openxmlformats.org/officeDocument/2006/relationships/image" Target="../media/image178.wmf"/></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8" Type="http://schemas.openxmlformats.org/officeDocument/2006/relationships/image" Target="../media/image182.wmf"/><Relationship Id="rId3" Type="http://schemas.openxmlformats.org/officeDocument/2006/relationships/oleObject" Target="../embeddings/oleObject212.bin"/><Relationship Id="rId7" Type="http://schemas.openxmlformats.org/officeDocument/2006/relationships/oleObject" Target="../embeddings/oleObject214.bin"/><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image" Target="../media/image181.wmf"/><Relationship Id="rId5" Type="http://schemas.openxmlformats.org/officeDocument/2006/relationships/oleObject" Target="../embeddings/oleObject213.bin"/><Relationship Id="rId10" Type="http://schemas.openxmlformats.org/officeDocument/2006/relationships/image" Target="../media/image183.wmf"/><Relationship Id="rId4" Type="http://schemas.openxmlformats.org/officeDocument/2006/relationships/image" Target="../media/image180.wmf"/><Relationship Id="rId9" Type="http://schemas.openxmlformats.org/officeDocument/2006/relationships/oleObject" Target="../embeddings/oleObject215.bin"/></Relationships>
</file>

<file path=ppt/slides/_rels/slide136.xml.rels><?xml version="1.0" encoding="UTF-8" standalone="yes"?>
<Relationships xmlns="http://schemas.openxmlformats.org/package/2006/relationships"><Relationship Id="rId8" Type="http://schemas.openxmlformats.org/officeDocument/2006/relationships/image" Target="../media/image186.wmf"/><Relationship Id="rId3" Type="http://schemas.openxmlformats.org/officeDocument/2006/relationships/oleObject" Target="../embeddings/oleObject216.bin"/><Relationship Id="rId7" Type="http://schemas.openxmlformats.org/officeDocument/2006/relationships/oleObject" Target="../embeddings/oleObject218.bin"/><Relationship Id="rId2" Type="http://schemas.openxmlformats.org/officeDocument/2006/relationships/slideLayout" Target="../slideLayouts/slideLayout2.xml"/><Relationship Id="rId1" Type="http://schemas.openxmlformats.org/officeDocument/2006/relationships/vmlDrawing" Target="../drawings/vmlDrawing54.vml"/><Relationship Id="rId6" Type="http://schemas.openxmlformats.org/officeDocument/2006/relationships/image" Target="../media/image185.emf"/><Relationship Id="rId5" Type="http://schemas.openxmlformats.org/officeDocument/2006/relationships/oleObject" Target="../embeddings/oleObject217.bin"/><Relationship Id="rId10" Type="http://schemas.openxmlformats.org/officeDocument/2006/relationships/image" Target="../media/image183.wmf"/><Relationship Id="rId4" Type="http://schemas.openxmlformats.org/officeDocument/2006/relationships/image" Target="../media/image184.wmf"/><Relationship Id="rId9" Type="http://schemas.openxmlformats.org/officeDocument/2006/relationships/oleObject" Target="../embeddings/oleObject219.bin"/></Relationships>
</file>

<file path=ppt/slides/_rels/slide137.xml.rels><?xml version="1.0" encoding="UTF-8" standalone="yes"?>
<Relationships xmlns="http://schemas.openxmlformats.org/package/2006/relationships"><Relationship Id="rId3" Type="http://schemas.openxmlformats.org/officeDocument/2006/relationships/image" Target="../media/image188.png"/><Relationship Id="rId2" Type="http://schemas.openxmlformats.org/officeDocument/2006/relationships/slideLayout" Target="../slideLayouts/slideLayout2.xml"/><Relationship Id="rId1" Type="http://schemas.openxmlformats.org/officeDocument/2006/relationships/vmlDrawing" Target="../drawings/vmlDrawing55.vml"/><Relationship Id="rId5" Type="http://schemas.openxmlformats.org/officeDocument/2006/relationships/image" Target="../media/image187.wmf"/><Relationship Id="rId4" Type="http://schemas.openxmlformats.org/officeDocument/2006/relationships/oleObject" Target="../embeddings/oleObject220.bin"/></Relationships>
</file>

<file path=ppt/slides/_rels/slide138.xml.rels><?xml version="1.0" encoding="UTF-8" standalone="yes"?>
<Relationships xmlns="http://schemas.openxmlformats.org/package/2006/relationships"><Relationship Id="rId8" Type="http://schemas.openxmlformats.org/officeDocument/2006/relationships/image" Target="../media/image191.wmf"/><Relationship Id="rId3" Type="http://schemas.openxmlformats.org/officeDocument/2006/relationships/oleObject" Target="../embeddings/oleObject221.bin"/><Relationship Id="rId7" Type="http://schemas.openxmlformats.org/officeDocument/2006/relationships/oleObject" Target="../embeddings/oleObject223.bin"/><Relationship Id="rId2" Type="http://schemas.openxmlformats.org/officeDocument/2006/relationships/slideLayout" Target="../slideLayouts/slideLayout2.xml"/><Relationship Id="rId1" Type="http://schemas.openxmlformats.org/officeDocument/2006/relationships/vmlDrawing" Target="../drawings/vmlDrawing56.vml"/><Relationship Id="rId6" Type="http://schemas.openxmlformats.org/officeDocument/2006/relationships/image" Target="../media/image190.wmf"/><Relationship Id="rId5" Type="http://schemas.openxmlformats.org/officeDocument/2006/relationships/oleObject" Target="../embeddings/oleObject222.bin"/><Relationship Id="rId10" Type="http://schemas.openxmlformats.org/officeDocument/2006/relationships/image" Target="../media/image192.wmf"/><Relationship Id="rId4" Type="http://schemas.openxmlformats.org/officeDocument/2006/relationships/image" Target="../media/image189.wmf"/><Relationship Id="rId9" Type="http://schemas.openxmlformats.org/officeDocument/2006/relationships/oleObject" Target="../embeddings/oleObject224.bin"/></Relationships>
</file>

<file path=ppt/slides/_rels/slide139.xml.rels><?xml version="1.0" encoding="UTF-8" standalone="yes"?>
<Relationships xmlns="http://schemas.openxmlformats.org/package/2006/relationships"><Relationship Id="rId8" Type="http://schemas.openxmlformats.org/officeDocument/2006/relationships/image" Target="../media/image195.wmf"/><Relationship Id="rId13" Type="http://schemas.openxmlformats.org/officeDocument/2006/relationships/oleObject" Target="../embeddings/oleObject230.bin"/><Relationship Id="rId18" Type="http://schemas.openxmlformats.org/officeDocument/2006/relationships/image" Target="../media/image200.wmf"/><Relationship Id="rId26" Type="http://schemas.openxmlformats.org/officeDocument/2006/relationships/image" Target="../media/image204.wmf"/><Relationship Id="rId3" Type="http://schemas.openxmlformats.org/officeDocument/2006/relationships/oleObject" Target="../embeddings/oleObject225.bin"/><Relationship Id="rId21" Type="http://schemas.openxmlformats.org/officeDocument/2006/relationships/oleObject" Target="../embeddings/oleObject234.bin"/><Relationship Id="rId34" Type="http://schemas.openxmlformats.org/officeDocument/2006/relationships/image" Target="../media/image192.wmf"/><Relationship Id="rId7" Type="http://schemas.openxmlformats.org/officeDocument/2006/relationships/oleObject" Target="../embeddings/oleObject227.bin"/><Relationship Id="rId12" Type="http://schemas.openxmlformats.org/officeDocument/2006/relationships/image" Target="../media/image197.wmf"/><Relationship Id="rId17" Type="http://schemas.openxmlformats.org/officeDocument/2006/relationships/oleObject" Target="../embeddings/oleObject232.bin"/><Relationship Id="rId25" Type="http://schemas.openxmlformats.org/officeDocument/2006/relationships/oleObject" Target="../embeddings/oleObject236.bin"/><Relationship Id="rId33" Type="http://schemas.openxmlformats.org/officeDocument/2006/relationships/oleObject" Target="../embeddings/oleObject240.bin"/><Relationship Id="rId2" Type="http://schemas.openxmlformats.org/officeDocument/2006/relationships/slideLayout" Target="../slideLayouts/slideLayout2.xml"/><Relationship Id="rId16" Type="http://schemas.openxmlformats.org/officeDocument/2006/relationships/image" Target="../media/image199.wmf"/><Relationship Id="rId20" Type="http://schemas.openxmlformats.org/officeDocument/2006/relationships/image" Target="../media/image201.wmf"/><Relationship Id="rId29" Type="http://schemas.openxmlformats.org/officeDocument/2006/relationships/oleObject" Target="../embeddings/oleObject238.bin"/><Relationship Id="rId1" Type="http://schemas.openxmlformats.org/officeDocument/2006/relationships/vmlDrawing" Target="../drawings/vmlDrawing57.vml"/><Relationship Id="rId6" Type="http://schemas.openxmlformats.org/officeDocument/2006/relationships/image" Target="../media/image194.wmf"/><Relationship Id="rId11" Type="http://schemas.openxmlformats.org/officeDocument/2006/relationships/oleObject" Target="../embeddings/oleObject229.bin"/><Relationship Id="rId24" Type="http://schemas.openxmlformats.org/officeDocument/2006/relationships/image" Target="../media/image203.wmf"/><Relationship Id="rId32" Type="http://schemas.openxmlformats.org/officeDocument/2006/relationships/image" Target="../media/image207.wmf"/><Relationship Id="rId5" Type="http://schemas.openxmlformats.org/officeDocument/2006/relationships/oleObject" Target="../embeddings/oleObject226.bin"/><Relationship Id="rId15" Type="http://schemas.openxmlformats.org/officeDocument/2006/relationships/oleObject" Target="../embeddings/oleObject231.bin"/><Relationship Id="rId23" Type="http://schemas.openxmlformats.org/officeDocument/2006/relationships/oleObject" Target="../embeddings/oleObject235.bin"/><Relationship Id="rId28" Type="http://schemas.openxmlformats.org/officeDocument/2006/relationships/image" Target="../media/image205.wmf"/><Relationship Id="rId10" Type="http://schemas.openxmlformats.org/officeDocument/2006/relationships/image" Target="../media/image196.wmf"/><Relationship Id="rId19" Type="http://schemas.openxmlformats.org/officeDocument/2006/relationships/oleObject" Target="../embeddings/oleObject233.bin"/><Relationship Id="rId31" Type="http://schemas.openxmlformats.org/officeDocument/2006/relationships/oleObject" Target="../embeddings/oleObject239.bin"/><Relationship Id="rId4" Type="http://schemas.openxmlformats.org/officeDocument/2006/relationships/image" Target="../media/image193.wmf"/><Relationship Id="rId9" Type="http://schemas.openxmlformats.org/officeDocument/2006/relationships/oleObject" Target="../embeddings/oleObject228.bin"/><Relationship Id="rId14" Type="http://schemas.openxmlformats.org/officeDocument/2006/relationships/image" Target="../media/image198.wmf"/><Relationship Id="rId22" Type="http://schemas.openxmlformats.org/officeDocument/2006/relationships/image" Target="../media/image202.wmf"/><Relationship Id="rId27" Type="http://schemas.openxmlformats.org/officeDocument/2006/relationships/oleObject" Target="../embeddings/oleObject237.bin"/><Relationship Id="rId30" Type="http://schemas.openxmlformats.org/officeDocument/2006/relationships/image" Target="../media/image206.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8" Type="http://schemas.openxmlformats.org/officeDocument/2006/relationships/image" Target="../media/image210.wmf"/><Relationship Id="rId3" Type="http://schemas.openxmlformats.org/officeDocument/2006/relationships/oleObject" Target="../embeddings/oleObject241.bin"/><Relationship Id="rId7" Type="http://schemas.openxmlformats.org/officeDocument/2006/relationships/oleObject" Target="../embeddings/oleObject243.bin"/><Relationship Id="rId12" Type="http://schemas.openxmlformats.org/officeDocument/2006/relationships/image" Target="../media/image212.wmf"/><Relationship Id="rId2" Type="http://schemas.openxmlformats.org/officeDocument/2006/relationships/slideLayout" Target="../slideLayouts/slideLayout2.xml"/><Relationship Id="rId1" Type="http://schemas.openxmlformats.org/officeDocument/2006/relationships/vmlDrawing" Target="../drawings/vmlDrawing58.vml"/><Relationship Id="rId6" Type="http://schemas.openxmlformats.org/officeDocument/2006/relationships/image" Target="../media/image209.wmf"/><Relationship Id="rId11" Type="http://schemas.openxmlformats.org/officeDocument/2006/relationships/oleObject" Target="../embeddings/oleObject245.bin"/><Relationship Id="rId5" Type="http://schemas.openxmlformats.org/officeDocument/2006/relationships/oleObject" Target="../embeddings/oleObject242.bin"/><Relationship Id="rId10" Type="http://schemas.openxmlformats.org/officeDocument/2006/relationships/image" Target="../media/image211.wmf"/><Relationship Id="rId4" Type="http://schemas.openxmlformats.org/officeDocument/2006/relationships/image" Target="../media/image208.wmf"/><Relationship Id="rId9" Type="http://schemas.openxmlformats.org/officeDocument/2006/relationships/oleObject" Target="../embeddings/oleObject244.bin"/></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59.vml"/><Relationship Id="rId5" Type="http://schemas.openxmlformats.org/officeDocument/2006/relationships/image" Target="../media/image213.wmf"/><Relationship Id="rId4" Type="http://schemas.openxmlformats.org/officeDocument/2006/relationships/oleObject" Target="../embeddings/oleObject246.bin"/></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oleObject" Target="../embeddings/oleObject247.bin"/><Relationship Id="rId2" Type="http://schemas.openxmlformats.org/officeDocument/2006/relationships/slideLayout" Target="../slideLayouts/slideLayout2.xml"/><Relationship Id="rId1" Type="http://schemas.openxmlformats.org/officeDocument/2006/relationships/vmlDrawing" Target="../drawings/vmlDrawing60.vml"/><Relationship Id="rId4" Type="http://schemas.openxmlformats.org/officeDocument/2006/relationships/image" Target="../media/image49.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oleObject" Target="../embeddings/oleObject248.bin"/><Relationship Id="rId2" Type="http://schemas.openxmlformats.org/officeDocument/2006/relationships/slideLayout" Target="../slideLayouts/slideLayout2.xml"/><Relationship Id="rId1" Type="http://schemas.openxmlformats.org/officeDocument/2006/relationships/vmlDrawing" Target="../drawings/vmlDrawing61.vml"/><Relationship Id="rId6" Type="http://schemas.openxmlformats.org/officeDocument/2006/relationships/image" Target="../media/image215.wmf"/><Relationship Id="rId5" Type="http://schemas.openxmlformats.org/officeDocument/2006/relationships/oleObject" Target="../embeddings/oleObject249.bin"/><Relationship Id="rId4" Type="http://schemas.openxmlformats.org/officeDocument/2006/relationships/image" Target="../media/image214.wmf"/></Relationships>
</file>

<file path=ppt/slides/_rels/slide151.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250.bin"/><Relationship Id="rId7" Type="http://schemas.openxmlformats.org/officeDocument/2006/relationships/oleObject" Target="../embeddings/oleObject252.bin"/><Relationship Id="rId2" Type="http://schemas.openxmlformats.org/officeDocument/2006/relationships/slideLayout" Target="../slideLayouts/slideLayout2.xml"/><Relationship Id="rId1" Type="http://schemas.openxmlformats.org/officeDocument/2006/relationships/vmlDrawing" Target="../drawings/vmlDrawing62.vml"/><Relationship Id="rId6" Type="http://schemas.openxmlformats.org/officeDocument/2006/relationships/image" Target="../media/image45.wmf"/><Relationship Id="rId5" Type="http://schemas.openxmlformats.org/officeDocument/2006/relationships/oleObject" Target="../embeddings/oleObject251.bin"/><Relationship Id="rId10" Type="http://schemas.openxmlformats.org/officeDocument/2006/relationships/image" Target="../media/image217.wmf"/><Relationship Id="rId4" Type="http://schemas.openxmlformats.org/officeDocument/2006/relationships/image" Target="../media/image216.wmf"/><Relationship Id="rId9" Type="http://schemas.openxmlformats.org/officeDocument/2006/relationships/oleObject" Target="../embeddings/oleObject253.bin"/></Relationships>
</file>

<file path=ppt/slides/_rels/slide152.xml.rels><?xml version="1.0" encoding="UTF-8" standalone="yes"?>
<Relationships xmlns="http://schemas.openxmlformats.org/package/2006/relationships"><Relationship Id="rId3" Type="http://schemas.openxmlformats.org/officeDocument/2006/relationships/oleObject" Target="../embeddings/oleObject254.bin"/><Relationship Id="rId2" Type="http://schemas.openxmlformats.org/officeDocument/2006/relationships/slideLayout" Target="../slideLayouts/slideLayout2.xml"/><Relationship Id="rId1" Type="http://schemas.openxmlformats.org/officeDocument/2006/relationships/vmlDrawing" Target="../drawings/vmlDrawing63.vml"/><Relationship Id="rId6" Type="http://schemas.openxmlformats.org/officeDocument/2006/relationships/image" Target="../media/image219.wmf"/><Relationship Id="rId5" Type="http://schemas.openxmlformats.org/officeDocument/2006/relationships/oleObject" Target="../embeddings/oleObject255.bin"/><Relationship Id="rId4" Type="http://schemas.openxmlformats.org/officeDocument/2006/relationships/image" Target="../media/image218.wmf"/></Relationships>
</file>

<file path=ppt/slides/_rels/slide153.xml.rels><?xml version="1.0" encoding="UTF-8" standalone="yes"?>
<Relationships xmlns="http://schemas.openxmlformats.org/package/2006/relationships"><Relationship Id="rId3" Type="http://schemas.openxmlformats.org/officeDocument/2006/relationships/oleObject" Target="../embeddings/oleObject256.bin"/><Relationship Id="rId2" Type="http://schemas.openxmlformats.org/officeDocument/2006/relationships/slideLayout" Target="../slideLayouts/slideLayout2.xml"/><Relationship Id="rId1" Type="http://schemas.openxmlformats.org/officeDocument/2006/relationships/vmlDrawing" Target="../drawings/vmlDrawing64.vml"/><Relationship Id="rId4" Type="http://schemas.openxmlformats.org/officeDocument/2006/relationships/image" Target="../media/image49.wmf"/></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oleObject" Target="../embeddings/oleObject257.bin"/><Relationship Id="rId2" Type="http://schemas.openxmlformats.org/officeDocument/2006/relationships/slideLayout" Target="../slideLayouts/slideLayout2.xml"/><Relationship Id="rId1" Type="http://schemas.openxmlformats.org/officeDocument/2006/relationships/vmlDrawing" Target="../drawings/vmlDrawing65.vml"/><Relationship Id="rId4" Type="http://schemas.openxmlformats.org/officeDocument/2006/relationships/image" Target="../media/image220.wmf"/></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1.xml"/></Relationships>
</file>

<file path=ppt/slides/_rels/slide20.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image" Target="../media/image13.w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11" Type="http://schemas.openxmlformats.org/officeDocument/2006/relationships/image" Target="../media/image12.wmf"/><Relationship Id="rId5" Type="http://schemas.openxmlformats.org/officeDocument/2006/relationships/oleObject" Target="../embeddings/oleObject7.bin"/><Relationship Id="rId15" Type="http://schemas.openxmlformats.org/officeDocument/2006/relationships/image" Target="../media/image14.wmf"/><Relationship Id="rId10" Type="http://schemas.openxmlformats.org/officeDocument/2006/relationships/oleObject" Target="../embeddings/oleObject10.bin"/><Relationship Id="rId4" Type="http://schemas.openxmlformats.org/officeDocument/2006/relationships/image" Target="../media/image9.wmf"/><Relationship Id="rId9" Type="http://schemas.openxmlformats.org/officeDocument/2006/relationships/oleObject" Target="../embeddings/oleObject9.bin"/><Relationship Id="rId14" Type="http://schemas.openxmlformats.org/officeDocument/2006/relationships/oleObject" Target="../embeddings/oleObject12.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5.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slide" Target="slide13.xm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slide" Target="slide31.xml"/><Relationship Id="rId4" Type="http://schemas.openxmlformats.org/officeDocument/2006/relationships/slide" Target="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slide" Target="slide124.xml"/><Relationship Id="rId3" Type="http://schemas.openxmlformats.org/officeDocument/2006/relationships/slide" Target="slide54.xml"/><Relationship Id="rId7" Type="http://schemas.openxmlformats.org/officeDocument/2006/relationships/slide" Target="slide67.xml"/><Relationship Id="rId2" Type="http://schemas.openxmlformats.org/officeDocument/2006/relationships/slide" Target="slide47.xml"/><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58.xml"/><Relationship Id="rId4" Type="http://schemas.openxmlformats.org/officeDocument/2006/relationships/slide" Target="slide59.xml"/><Relationship Id="rId9" Type="http://schemas.openxmlformats.org/officeDocument/2006/relationships/slide" Target="slide6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15.bin"/><Relationship Id="rId4" Type="http://schemas.openxmlformats.org/officeDocument/2006/relationships/image" Target="../media/image16.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17.bin"/><Relationship Id="rId4" Type="http://schemas.openxmlformats.org/officeDocument/2006/relationships/image" Target="../media/image18.wmf"/></Relationships>
</file>

<file path=ppt/slides/_rels/slide38.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1.e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23.emf"/><Relationship Id="rId4" Type="http://schemas.openxmlformats.org/officeDocument/2006/relationships/image" Target="../media/image20.emf"/><Relationship Id="rId9" Type="http://schemas.openxmlformats.org/officeDocument/2006/relationships/oleObject" Target="../embeddings/oleObject21.bin"/></Relationships>
</file>

<file path=ppt/slides/_rels/slide39.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6.wmf"/><Relationship Id="rId11" Type="http://schemas.openxmlformats.org/officeDocument/2006/relationships/oleObject" Target="../embeddings/oleObject27.bin"/><Relationship Id="rId5" Type="http://schemas.openxmlformats.org/officeDocument/2006/relationships/oleObject" Target="../embeddings/oleObject24.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26.bin"/></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 Target="slide5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1.wmf"/><Relationship Id="rId5" Type="http://schemas.openxmlformats.org/officeDocument/2006/relationships/oleObject" Target="../embeddings/oleObject29.bin"/><Relationship Id="rId4" Type="http://schemas.openxmlformats.org/officeDocument/2006/relationships/image" Target="../media/image30.wmf"/></Relationships>
</file>

<file path=ppt/slides/_rels/slide42.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36.bin"/><Relationship Id="rId18" Type="http://schemas.openxmlformats.org/officeDocument/2006/relationships/image" Target="../media/image40.wmf"/><Relationship Id="rId3" Type="http://schemas.openxmlformats.org/officeDocument/2006/relationships/oleObject" Target="../embeddings/oleObject31.bin"/><Relationship Id="rId21" Type="http://schemas.openxmlformats.org/officeDocument/2006/relationships/oleObject" Target="../embeddings/oleObject40.bin"/><Relationship Id="rId7" Type="http://schemas.openxmlformats.org/officeDocument/2006/relationships/oleObject" Target="../embeddings/oleObject33.bin"/><Relationship Id="rId12" Type="http://schemas.openxmlformats.org/officeDocument/2006/relationships/image" Target="../media/image37.wmf"/><Relationship Id="rId17" Type="http://schemas.openxmlformats.org/officeDocument/2006/relationships/oleObject" Target="../embeddings/oleObject38.bin"/><Relationship Id="rId2" Type="http://schemas.openxmlformats.org/officeDocument/2006/relationships/slideLayout" Target="../slideLayouts/slideLayout2.xml"/><Relationship Id="rId16" Type="http://schemas.openxmlformats.org/officeDocument/2006/relationships/image" Target="../media/image39.wmf"/><Relationship Id="rId20" Type="http://schemas.openxmlformats.org/officeDocument/2006/relationships/image" Target="../media/image41.wmf"/><Relationship Id="rId1" Type="http://schemas.openxmlformats.org/officeDocument/2006/relationships/vmlDrawing" Target="../drawings/vmlDrawing10.vml"/><Relationship Id="rId6" Type="http://schemas.openxmlformats.org/officeDocument/2006/relationships/image" Target="../media/image34.wmf"/><Relationship Id="rId11" Type="http://schemas.openxmlformats.org/officeDocument/2006/relationships/oleObject" Target="../embeddings/oleObject35.bin"/><Relationship Id="rId5" Type="http://schemas.openxmlformats.org/officeDocument/2006/relationships/oleObject" Target="../embeddings/oleObject32.bin"/><Relationship Id="rId15" Type="http://schemas.openxmlformats.org/officeDocument/2006/relationships/oleObject" Target="../embeddings/oleObject37.bin"/><Relationship Id="rId10" Type="http://schemas.openxmlformats.org/officeDocument/2006/relationships/image" Target="../media/image36.wmf"/><Relationship Id="rId19" Type="http://schemas.openxmlformats.org/officeDocument/2006/relationships/oleObject" Target="../embeddings/oleObject39.bin"/><Relationship Id="rId4" Type="http://schemas.openxmlformats.org/officeDocument/2006/relationships/image" Target="../media/image33.wmf"/><Relationship Id="rId9" Type="http://schemas.openxmlformats.org/officeDocument/2006/relationships/oleObject" Target="../embeddings/oleObject34.bin"/><Relationship Id="rId14" Type="http://schemas.openxmlformats.org/officeDocument/2006/relationships/image" Target="../media/image38.wmf"/><Relationship Id="rId22" Type="http://schemas.openxmlformats.org/officeDocument/2006/relationships/image" Target="../media/image42.wmf"/></Relationships>
</file>

<file path=ppt/slides/_rels/slide43.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18.xml"/><Relationship Id="rId1" Type="http://schemas.openxmlformats.org/officeDocument/2006/relationships/slideLayout" Target="../slideLayouts/slideLayout2.xml"/><Relationship Id="rId5" Type="http://schemas.openxmlformats.org/officeDocument/2006/relationships/slide" Target="slide21.xml"/><Relationship Id="rId4" Type="http://schemas.openxmlformats.org/officeDocument/2006/relationships/slide" Target="slide11.xml"/></Relationships>
</file>

<file path=ppt/slides/_rels/slide44.xml.rels><?xml version="1.0" encoding="UTF-8" standalone="yes"?>
<Relationships xmlns="http://schemas.openxmlformats.org/package/2006/relationships"><Relationship Id="rId2" Type="http://schemas.openxmlformats.org/officeDocument/2006/relationships/slide" Target="slide5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44.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45.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46.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5.wmf"/><Relationship Id="rId5" Type="http://schemas.openxmlformats.org/officeDocument/2006/relationships/oleObject" Target="../embeddings/oleObject45.bin"/><Relationship Id="rId4" Type="http://schemas.openxmlformats.org/officeDocument/2006/relationships/image" Target="../media/image4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5.wmf"/><Relationship Id="rId5" Type="http://schemas.openxmlformats.org/officeDocument/2006/relationships/oleObject" Target="../embeddings/oleObject47.bin"/><Relationship Id="rId4" Type="http://schemas.openxmlformats.org/officeDocument/2006/relationships/image" Target="../media/image44.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8.wmf"/><Relationship Id="rId5" Type="http://schemas.openxmlformats.org/officeDocument/2006/relationships/oleObject" Target="../embeddings/oleObject49.bin"/><Relationship Id="rId4" Type="http://schemas.openxmlformats.org/officeDocument/2006/relationships/image" Target="../media/image47.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49.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1.wmf"/><Relationship Id="rId5" Type="http://schemas.openxmlformats.org/officeDocument/2006/relationships/oleObject" Target="../embeddings/oleObject52.bin"/><Relationship Id="rId4" Type="http://schemas.openxmlformats.org/officeDocument/2006/relationships/image" Target="../media/image50.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3.emf"/><Relationship Id="rId5" Type="http://schemas.openxmlformats.org/officeDocument/2006/relationships/oleObject" Target="../embeddings/oleObject54.bin"/><Relationship Id="rId4" Type="http://schemas.openxmlformats.org/officeDocument/2006/relationships/image" Target="../media/image52.e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45.wmf"/><Relationship Id="rId5" Type="http://schemas.openxmlformats.org/officeDocument/2006/relationships/oleObject" Target="../embeddings/oleObject56.bin"/><Relationship Id="rId4" Type="http://schemas.openxmlformats.org/officeDocument/2006/relationships/image" Target="../media/image44.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45.wmf"/><Relationship Id="rId5" Type="http://schemas.openxmlformats.org/officeDocument/2006/relationships/oleObject" Target="../embeddings/oleObject58.bin"/><Relationship Id="rId4" Type="http://schemas.openxmlformats.org/officeDocument/2006/relationships/image" Target="../media/image54.wmf"/></Relationships>
</file>

<file path=ppt/slides/_rels/slide65.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oleObject" Target="../embeddings/oleObject64.bin"/><Relationship Id="rId3" Type="http://schemas.openxmlformats.org/officeDocument/2006/relationships/oleObject" Target="../embeddings/oleObject59.bin"/><Relationship Id="rId7" Type="http://schemas.openxmlformats.org/officeDocument/2006/relationships/oleObject" Target="../embeddings/oleObject61.bin"/><Relationship Id="rId12" Type="http://schemas.openxmlformats.org/officeDocument/2006/relationships/image" Target="../media/image59.wmf"/><Relationship Id="rId2" Type="http://schemas.openxmlformats.org/officeDocument/2006/relationships/slideLayout" Target="../slideLayouts/slideLayout2.xml"/><Relationship Id="rId16" Type="http://schemas.openxmlformats.org/officeDocument/2006/relationships/image" Target="../media/image61.wmf"/><Relationship Id="rId1" Type="http://schemas.openxmlformats.org/officeDocument/2006/relationships/vmlDrawing" Target="../drawings/vmlDrawing22.vml"/><Relationship Id="rId6" Type="http://schemas.openxmlformats.org/officeDocument/2006/relationships/image" Target="../media/image56.wmf"/><Relationship Id="rId11" Type="http://schemas.openxmlformats.org/officeDocument/2006/relationships/oleObject" Target="../embeddings/oleObject63.bin"/><Relationship Id="rId5" Type="http://schemas.openxmlformats.org/officeDocument/2006/relationships/oleObject" Target="../embeddings/oleObject60.bin"/><Relationship Id="rId15" Type="http://schemas.openxmlformats.org/officeDocument/2006/relationships/oleObject" Target="../embeddings/oleObject65.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62.bin"/><Relationship Id="rId14" Type="http://schemas.openxmlformats.org/officeDocument/2006/relationships/image" Target="../media/image60.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63.wmf"/><Relationship Id="rId5" Type="http://schemas.openxmlformats.org/officeDocument/2006/relationships/oleObject" Target="../embeddings/oleObject67.bin"/><Relationship Id="rId4" Type="http://schemas.openxmlformats.org/officeDocument/2006/relationships/image" Target="../media/image62.wmf"/></Relationships>
</file>

<file path=ppt/slides/_rels/slide67.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73.bin"/><Relationship Id="rId18" Type="http://schemas.openxmlformats.org/officeDocument/2006/relationships/image" Target="../media/image69.wmf"/><Relationship Id="rId3" Type="http://schemas.openxmlformats.org/officeDocument/2006/relationships/oleObject" Target="../embeddings/oleObject68.bin"/><Relationship Id="rId21" Type="http://schemas.openxmlformats.org/officeDocument/2006/relationships/oleObject" Target="../embeddings/oleObject77.bin"/><Relationship Id="rId7" Type="http://schemas.openxmlformats.org/officeDocument/2006/relationships/oleObject" Target="../embeddings/oleObject70.bin"/><Relationship Id="rId12" Type="http://schemas.openxmlformats.org/officeDocument/2006/relationships/image" Target="../media/image66.wmf"/><Relationship Id="rId17" Type="http://schemas.openxmlformats.org/officeDocument/2006/relationships/oleObject" Target="../embeddings/oleObject75.bin"/><Relationship Id="rId2" Type="http://schemas.openxmlformats.org/officeDocument/2006/relationships/slideLayout" Target="../slideLayouts/slideLayout2.xml"/><Relationship Id="rId16" Type="http://schemas.openxmlformats.org/officeDocument/2006/relationships/image" Target="../media/image68.wmf"/><Relationship Id="rId20" Type="http://schemas.openxmlformats.org/officeDocument/2006/relationships/image" Target="../media/image70.wmf"/><Relationship Id="rId1" Type="http://schemas.openxmlformats.org/officeDocument/2006/relationships/vmlDrawing" Target="../drawings/vmlDrawing24.vml"/><Relationship Id="rId6" Type="http://schemas.openxmlformats.org/officeDocument/2006/relationships/image" Target="../media/image54.wmf"/><Relationship Id="rId11" Type="http://schemas.openxmlformats.org/officeDocument/2006/relationships/oleObject" Target="../embeddings/oleObject72.bin"/><Relationship Id="rId5" Type="http://schemas.openxmlformats.org/officeDocument/2006/relationships/oleObject" Target="../embeddings/oleObject69.bin"/><Relationship Id="rId15" Type="http://schemas.openxmlformats.org/officeDocument/2006/relationships/oleObject" Target="../embeddings/oleObject74.bin"/><Relationship Id="rId10" Type="http://schemas.openxmlformats.org/officeDocument/2006/relationships/image" Target="../media/image65.wmf"/><Relationship Id="rId19" Type="http://schemas.openxmlformats.org/officeDocument/2006/relationships/oleObject" Target="../embeddings/oleObject76.bin"/><Relationship Id="rId4" Type="http://schemas.openxmlformats.org/officeDocument/2006/relationships/image" Target="../media/image64.wmf"/><Relationship Id="rId9" Type="http://schemas.openxmlformats.org/officeDocument/2006/relationships/oleObject" Target="../embeddings/oleObject71.bin"/><Relationship Id="rId14" Type="http://schemas.openxmlformats.org/officeDocument/2006/relationships/image" Target="../media/image67.wmf"/><Relationship Id="rId22" Type="http://schemas.openxmlformats.org/officeDocument/2006/relationships/oleObject" Target="../embeddings/oleObject78.bin"/></Relationships>
</file>

<file path=ppt/slides/_rels/slide68.x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oleObject" Target="../embeddings/oleObject84.bin"/><Relationship Id="rId18" Type="http://schemas.openxmlformats.org/officeDocument/2006/relationships/image" Target="../media/image78.wmf"/><Relationship Id="rId3" Type="http://schemas.openxmlformats.org/officeDocument/2006/relationships/oleObject" Target="../embeddings/oleObject79.bin"/><Relationship Id="rId21" Type="http://schemas.openxmlformats.org/officeDocument/2006/relationships/oleObject" Target="../embeddings/oleObject88.bin"/><Relationship Id="rId7" Type="http://schemas.openxmlformats.org/officeDocument/2006/relationships/oleObject" Target="../embeddings/oleObject81.bin"/><Relationship Id="rId12" Type="http://schemas.openxmlformats.org/officeDocument/2006/relationships/image" Target="../media/image75.wmf"/><Relationship Id="rId17" Type="http://schemas.openxmlformats.org/officeDocument/2006/relationships/oleObject" Target="../embeddings/oleObject86.bin"/><Relationship Id="rId2" Type="http://schemas.openxmlformats.org/officeDocument/2006/relationships/slideLayout" Target="../slideLayouts/slideLayout2.xml"/><Relationship Id="rId16" Type="http://schemas.openxmlformats.org/officeDocument/2006/relationships/image" Target="../media/image77.wmf"/><Relationship Id="rId20" Type="http://schemas.openxmlformats.org/officeDocument/2006/relationships/image" Target="../media/image79.wmf"/><Relationship Id="rId1" Type="http://schemas.openxmlformats.org/officeDocument/2006/relationships/vmlDrawing" Target="../drawings/vmlDrawing25.vml"/><Relationship Id="rId6" Type="http://schemas.openxmlformats.org/officeDocument/2006/relationships/image" Target="../media/image72.wmf"/><Relationship Id="rId11" Type="http://schemas.openxmlformats.org/officeDocument/2006/relationships/oleObject" Target="../embeddings/oleObject83.bin"/><Relationship Id="rId5" Type="http://schemas.openxmlformats.org/officeDocument/2006/relationships/oleObject" Target="../embeddings/oleObject80.bin"/><Relationship Id="rId15" Type="http://schemas.openxmlformats.org/officeDocument/2006/relationships/oleObject" Target="../embeddings/oleObject85.bin"/><Relationship Id="rId10" Type="http://schemas.openxmlformats.org/officeDocument/2006/relationships/image" Target="../media/image74.wmf"/><Relationship Id="rId19" Type="http://schemas.openxmlformats.org/officeDocument/2006/relationships/oleObject" Target="../embeddings/oleObject87.bin"/><Relationship Id="rId4" Type="http://schemas.openxmlformats.org/officeDocument/2006/relationships/image" Target="../media/image71.wmf"/><Relationship Id="rId9" Type="http://schemas.openxmlformats.org/officeDocument/2006/relationships/oleObject" Target="../embeddings/oleObject82.bin"/><Relationship Id="rId14" Type="http://schemas.openxmlformats.org/officeDocument/2006/relationships/image" Target="../media/image76.wmf"/><Relationship Id="rId22" Type="http://schemas.openxmlformats.org/officeDocument/2006/relationships/image" Target="../media/image80.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5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49.wmf"/></Relationships>
</file>

<file path=ppt/slides/_rels/slide71.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91.bin"/><Relationship Id="rId7" Type="http://schemas.openxmlformats.org/officeDocument/2006/relationships/oleObject" Target="../embeddings/oleObject93.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82.wmf"/><Relationship Id="rId5" Type="http://schemas.openxmlformats.org/officeDocument/2006/relationships/oleObject" Target="../embeddings/oleObject92.bin"/><Relationship Id="rId10" Type="http://schemas.openxmlformats.org/officeDocument/2006/relationships/image" Target="../media/image84.wmf"/><Relationship Id="rId4" Type="http://schemas.openxmlformats.org/officeDocument/2006/relationships/image" Target="../media/image81.wmf"/><Relationship Id="rId9" Type="http://schemas.openxmlformats.org/officeDocument/2006/relationships/oleObject" Target="../embeddings/oleObject94.bin"/></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86.wmf"/><Relationship Id="rId5" Type="http://schemas.openxmlformats.org/officeDocument/2006/relationships/oleObject" Target="../embeddings/oleObject96.bin"/><Relationship Id="rId4" Type="http://schemas.openxmlformats.org/officeDocument/2006/relationships/image" Target="../media/image85.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87.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88.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oleObject" Target="../embeddings/oleObject99.bin"/><Relationship Id="rId7" Type="http://schemas.openxmlformats.org/officeDocument/2006/relationships/oleObject" Target="../embeddings/oleObject101.bin"/><Relationship Id="rId12" Type="http://schemas.openxmlformats.org/officeDocument/2006/relationships/image" Target="../media/image93.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90.wmf"/><Relationship Id="rId11" Type="http://schemas.openxmlformats.org/officeDocument/2006/relationships/oleObject" Target="../embeddings/oleObject103.bin"/><Relationship Id="rId5" Type="http://schemas.openxmlformats.org/officeDocument/2006/relationships/oleObject" Target="../embeddings/oleObject100.bin"/><Relationship Id="rId10" Type="http://schemas.openxmlformats.org/officeDocument/2006/relationships/image" Target="../media/image92.wmf"/><Relationship Id="rId4" Type="http://schemas.openxmlformats.org/officeDocument/2006/relationships/image" Target="../media/image89.wmf"/><Relationship Id="rId9" Type="http://schemas.openxmlformats.org/officeDocument/2006/relationships/oleObject" Target="../embeddings/oleObject102.bin"/></Relationships>
</file>

<file path=ppt/slides/_rels/slide78.xml.rels><?xml version="1.0" encoding="UTF-8" standalone="yes"?>
<Relationships xmlns="http://schemas.openxmlformats.org/package/2006/relationships"><Relationship Id="rId3" Type="http://schemas.openxmlformats.org/officeDocument/2006/relationships/slide" Target="slide105.xml"/><Relationship Id="rId2" Type="http://schemas.openxmlformats.org/officeDocument/2006/relationships/slide" Target="slide4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95.w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96.wmf"/></Relationships>
</file>

<file path=ppt/slides/_rels/slide86.xml.rels><?xml version="1.0" encoding="UTF-8" standalone="yes"?>
<Relationships xmlns="http://schemas.openxmlformats.org/package/2006/relationships"><Relationship Id="rId8" Type="http://schemas.openxmlformats.org/officeDocument/2006/relationships/image" Target="../media/image99.wmf"/><Relationship Id="rId13" Type="http://schemas.openxmlformats.org/officeDocument/2006/relationships/oleObject" Target="../embeddings/oleObject111.bin"/><Relationship Id="rId18" Type="http://schemas.openxmlformats.org/officeDocument/2006/relationships/image" Target="../media/image104.wmf"/><Relationship Id="rId3" Type="http://schemas.openxmlformats.org/officeDocument/2006/relationships/oleObject" Target="../embeddings/oleObject106.bin"/><Relationship Id="rId21" Type="http://schemas.openxmlformats.org/officeDocument/2006/relationships/oleObject" Target="../embeddings/oleObject115.bin"/><Relationship Id="rId7" Type="http://schemas.openxmlformats.org/officeDocument/2006/relationships/oleObject" Target="../embeddings/oleObject108.bin"/><Relationship Id="rId12" Type="http://schemas.openxmlformats.org/officeDocument/2006/relationships/image" Target="../media/image101.wmf"/><Relationship Id="rId17" Type="http://schemas.openxmlformats.org/officeDocument/2006/relationships/oleObject" Target="../embeddings/oleObject113.bin"/><Relationship Id="rId2" Type="http://schemas.openxmlformats.org/officeDocument/2006/relationships/slideLayout" Target="../slideLayouts/slideLayout2.xml"/><Relationship Id="rId16" Type="http://schemas.openxmlformats.org/officeDocument/2006/relationships/image" Target="../media/image103.wmf"/><Relationship Id="rId20" Type="http://schemas.openxmlformats.org/officeDocument/2006/relationships/image" Target="../media/image105.wmf"/><Relationship Id="rId1" Type="http://schemas.openxmlformats.org/officeDocument/2006/relationships/vmlDrawing" Target="../drawings/vmlDrawing35.vml"/><Relationship Id="rId6" Type="http://schemas.openxmlformats.org/officeDocument/2006/relationships/image" Target="../media/image98.wmf"/><Relationship Id="rId11" Type="http://schemas.openxmlformats.org/officeDocument/2006/relationships/oleObject" Target="../embeddings/oleObject110.bin"/><Relationship Id="rId5" Type="http://schemas.openxmlformats.org/officeDocument/2006/relationships/oleObject" Target="../embeddings/oleObject107.bin"/><Relationship Id="rId15" Type="http://schemas.openxmlformats.org/officeDocument/2006/relationships/oleObject" Target="../embeddings/oleObject112.bin"/><Relationship Id="rId10" Type="http://schemas.openxmlformats.org/officeDocument/2006/relationships/image" Target="../media/image100.wmf"/><Relationship Id="rId19" Type="http://schemas.openxmlformats.org/officeDocument/2006/relationships/oleObject" Target="../embeddings/oleObject114.bin"/><Relationship Id="rId4" Type="http://schemas.openxmlformats.org/officeDocument/2006/relationships/image" Target="../media/image97.wmf"/><Relationship Id="rId9" Type="http://schemas.openxmlformats.org/officeDocument/2006/relationships/oleObject" Target="../embeddings/oleObject109.bin"/><Relationship Id="rId14" Type="http://schemas.openxmlformats.org/officeDocument/2006/relationships/image" Target="../media/image102.wmf"/></Relationships>
</file>

<file path=ppt/slides/_rels/slide87.xml.rels><?xml version="1.0" encoding="UTF-8" standalone="yes"?>
<Relationships xmlns="http://schemas.openxmlformats.org/package/2006/relationships"><Relationship Id="rId8" Type="http://schemas.openxmlformats.org/officeDocument/2006/relationships/image" Target="../media/image107.wmf"/><Relationship Id="rId13" Type="http://schemas.openxmlformats.org/officeDocument/2006/relationships/image" Target="../media/image109.wmf"/><Relationship Id="rId18" Type="http://schemas.openxmlformats.org/officeDocument/2006/relationships/oleObject" Target="../embeddings/oleObject124.bin"/><Relationship Id="rId26" Type="http://schemas.openxmlformats.org/officeDocument/2006/relationships/oleObject" Target="../embeddings/oleObject128.bin"/><Relationship Id="rId3" Type="http://schemas.openxmlformats.org/officeDocument/2006/relationships/oleObject" Target="../embeddings/oleObject116.bin"/><Relationship Id="rId21" Type="http://schemas.openxmlformats.org/officeDocument/2006/relationships/image" Target="../media/image113.wmf"/><Relationship Id="rId7" Type="http://schemas.openxmlformats.org/officeDocument/2006/relationships/oleObject" Target="../embeddings/oleObject118.bin"/><Relationship Id="rId12" Type="http://schemas.openxmlformats.org/officeDocument/2006/relationships/oleObject" Target="../embeddings/oleObject121.bin"/><Relationship Id="rId17" Type="http://schemas.openxmlformats.org/officeDocument/2006/relationships/image" Target="../media/image111.wmf"/><Relationship Id="rId25" Type="http://schemas.openxmlformats.org/officeDocument/2006/relationships/image" Target="../media/image115.wmf"/><Relationship Id="rId2" Type="http://schemas.openxmlformats.org/officeDocument/2006/relationships/slideLayout" Target="../slideLayouts/slideLayout2.xml"/><Relationship Id="rId16" Type="http://schemas.openxmlformats.org/officeDocument/2006/relationships/oleObject" Target="../embeddings/oleObject123.bin"/><Relationship Id="rId20" Type="http://schemas.openxmlformats.org/officeDocument/2006/relationships/oleObject" Target="../embeddings/oleObject125.bin"/><Relationship Id="rId29" Type="http://schemas.openxmlformats.org/officeDocument/2006/relationships/image" Target="../media/image117.wmf"/><Relationship Id="rId1" Type="http://schemas.openxmlformats.org/officeDocument/2006/relationships/vmlDrawing" Target="../drawings/vmlDrawing36.vml"/><Relationship Id="rId6" Type="http://schemas.openxmlformats.org/officeDocument/2006/relationships/image" Target="../media/image106.wmf"/><Relationship Id="rId11" Type="http://schemas.openxmlformats.org/officeDocument/2006/relationships/image" Target="../media/image108.wmf"/><Relationship Id="rId24" Type="http://schemas.openxmlformats.org/officeDocument/2006/relationships/oleObject" Target="../embeddings/oleObject127.bin"/><Relationship Id="rId5" Type="http://schemas.openxmlformats.org/officeDocument/2006/relationships/oleObject" Target="../embeddings/oleObject117.bin"/><Relationship Id="rId15" Type="http://schemas.openxmlformats.org/officeDocument/2006/relationships/image" Target="../media/image110.wmf"/><Relationship Id="rId23" Type="http://schemas.openxmlformats.org/officeDocument/2006/relationships/image" Target="../media/image114.wmf"/><Relationship Id="rId28" Type="http://schemas.openxmlformats.org/officeDocument/2006/relationships/oleObject" Target="../embeddings/oleObject129.bin"/><Relationship Id="rId10" Type="http://schemas.openxmlformats.org/officeDocument/2006/relationships/oleObject" Target="../embeddings/oleObject120.bin"/><Relationship Id="rId19" Type="http://schemas.openxmlformats.org/officeDocument/2006/relationships/image" Target="../media/image112.wmf"/><Relationship Id="rId4" Type="http://schemas.openxmlformats.org/officeDocument/2006/relationships/image" Target="../media/image99.wmf"/><Relationship Id="rId9" Type="http://schemas.openxmlformats.org/officeDocument/2006/relationships/oleObject" Target="../embeddings/oleObject119.bin"/><Relationship Id="rId14" Type="http://schemas.openxmlformats.org/officeDocument/2006/relationships/oleObject" Target="../embeddings/oleObject122.bin"/><Relationship Id="rId22" Type="http://schemas.openxmlformats.org/officeDocument/2006/relationships/oleObject" Target="../embeddings/oleObject126.bin"/><Relationship Id="rId27" Type="http://schemas.openxmlformats.org/officeDocument/2006/relationships/image" Target="../media/image116.wmf"/></Relationships>
</file>

<file path=ppt/slides/_rels/slide88.xml.rels><?xml version="1.0" encoding="UTF-8" standalone="yes"?>
<Relationships xmlns="http://schemas.openxmlformats.org/package/2006/relationships"><Relationship Id="rId8" Type="http://schemas.openxmlformats.org/officeDocument/2006/relationships/oleObject" Target="../embeddings/oleObject133.bin"/><Relationship Id="rId13" Type="http://schemas.openxmlformats.org/officeDocument/2006/relationships/image" Target="../media/image112.wmf"/><Relationship Id="rId18" Type="http://schemas.openxmlformats.org/officeDocument/2006/relationships/oleObject" Target="../embeddings/oleObject138.bin"/><Relationship Id="rId26" Type="http://schemas.openxmlformats.org/officeDocument/2006/relationships/oleObject" Target="../embeddings/oleObject143.bin"/><Relationship Id="rId3" Type="http://schemas.openxmlformats.org/officeDocument/2006/relationships/oleObject" Target="../embeddings/oleObject130.bin"/><Relationship Id="rId21" Type="http://schemas.openxmlformats.org/officeDocument/2006/relationships/image" Target="../media/image116.wmf"/><Relationship Id="rId7" Type="http://schemas.openxmlformats.org/officeDocument/2006/relationships/image" Target="../media/image110.wmf"/><Relationship Id="rId12" Type="http://schemas.openxmlformats.org/officeDocument/2006/relationships/oleObject" Target="../embeddings/oleObject135.bin"/><Relationship Id="rId17" Type="http://schemas.openxmlformats.org/officeDocument/2006/relationships/image" Target="../media/image114.wmf"/><Relationship Id="rId25" Type="http://schemas.openxmlformats.org/officeDocument/2006/relationships/oleObject" Target="../embeddings/oleObject142.bin"/><Relationship Id="rId2" Type="http://schemas.openxmlformats.org/officeDocument/2006/relationships/slideLayout" Target="../slideLayouts/slideLayout2.xml"/><Relationship Id="rId16" Type="http://schemas.openxmlformats.org/officeDocument/2006/relationships/oleObject" Target="../embeddings/oleObject137.bin"/><Relationship Id="rId20" Type="http://schemas.openxmlformats.org/officeDocument/2006/relationships/oleObject" Target="../embeddings/oleObject139.bin"/><Relationship Id="rId1" Type="http://schemas.openxmlformats.org/officeDocument/2006/relationships/vmlDrawing" Target="../drawings/vmlDrawing37.vml"/><Relationship Id="rId6" Type="http://schemas.openxmlformats.org/officeDocument/2006/relationships/oleObject" Target="../embeddings/oleObject132.bin"/><Relationship Id="rId11" Type="http://schemas.openxmlformats.org/officeDocument/2006/relationships/image" Target="../media/image111.wmf"/><Relationship Id="rId24" Type="http://schemas.openxmlformats.org/officeDocument/2006/relationships/oleObject" Target="../embeddings/oleObject141.bin"/><Relationship Id="rId5" Type="http://schemas.openxmlformats.org/officeDocument/2006/relationships/oleObject" Target="../embeddings/oleObject131.bin"/><Relationship Id="rId15" Type="http://schemas.openxmlformats.org/officeDocument/2006/relationships/image" Target="../media/image113.wmf"/><Relationship Id="rId23" Type="http://schemas.openxmlformats.org/officeDocument/2006/relationships/image" Target="../media/image117.wmf"/><Relationship Id="rId10" Type="http://schemas.openxmlformats.org/officeDocument/2006/relationships/oleObject" Target="../embeddings/oleObject134.bin"/><Relationship Id="rId19" Type="http://schemas.openxmlformats.org/officeDocument/2006/relationships/image" Target="../media/image115.wmf"/><Relationship Id="rId4" Type="http://schemas.openxmlformats.org/officeDocument/2006/relationships/image" Target="../media/image99.wmf"/><Relationship Id="rId9" Type="http://schemas.openxmlformats.org/officeDocument/2006/relationships/image" Target="../media/image109.wmf"/><Relationship Id="rId14" Type="http://schemas.openxmlformats.org/officeDocument/2006/relationships/oleObject" Target="../embeddings/oleObject136.bin"/><Relationship Id="rId22" Type="http://schemas.openxmlformats.org/officeDocument/2006/relationships/oleObject" Target="../embeddings/oleObject140.bin"/></Relationships>
</file>

<file path=ppt/slides/_rels/slide89.xml.rels><?xml version="1.0" encoding="UTF-8" standalone="yes"?>
<Relationships xmlns="http://schemas.openxmlformats.org/package/2006/relationships"><Relationship Id="rId8" Type="http://schemas.openxmlformats.org/officeDocument/2006/relationships/oleObject" Target="../embeddings/oleObject146.bin"/><Relationship Id="rId3" Type="http://schemas.openxmlformats.org/officeDocument/2006/relationships/oleObject" Target="../embeddings/oleObject144.bin"/><Relationship Id="rId7" Type="http://schemas.openxmlformats.org/officeDocument/2006/relationships/image" Target="../media/image118.wmf"/><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145.bin"/><Relationship Id="rId5" Type="http://schemas.openxmlformats.org/officeDocument/2006/relationships/image" Target="../media/image120.png"/><Relationship Id="rId4" Type="http://schemas.openxmlformats.org/officeDocument/2006/relationships/image" Target="../media/image107.wmf"/><Relationship Id="rId9" Type="http://schemas.openxmlformats.org/officeDocument/2006/relationships/image" Target="../media/image119.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image" Target="../media/image123.wmf"/><Relationship Id="rId13" Type="http://schemas.openxmlformats.org/officeDocument/2006/relationships/oleObject" Target="../embeddings/oleObject152.bin"/><Relationship Id="rId18" Type="http://schemas.openxmlformats.org/officeDocument/2006/relationships/image" Target="../media/image128.wmf"/><Relationship Id="rId3" Type="http://schemas.openxmlformats.org/officeDocument/2006/relationships/oleObject" Target="../embeddings/oleObject147.bin"/><Relationship Id="rId21" Type="http://schemas.openxmlformats.org/officeDocument/2006/relationships/oleObject" Target="../embeddings/oleObject156.bin"/><Relationship Id="rId7" Type="http://schemas.openxmlformats.org/officeDocument/2006/relationships/oleObject" Target="../embeddings/oleObject149.bin"/><Relationship Id="rId12" Type="http://schemas.openxmlformats.org/officeDocument/2006/relationships/image" Target="../media/image125.wmf"/><Relationship Id="rId17" Type="http://schemas.openxmlformats.org/officeDocument/2006/relationships/oleObject" Target="../embeddings/oleObject154.bin"/><Relationship Id="rId2" Type="http://schemas.openxmlformats.org/officeDocument/2006/relationships/slideLayout" Target="../slideLayouts/slideLayout2.xml"/><Relationship Id="rId16" Type="http://schemas.openxmlformats.org/officeDocument/2006/relationships/image" Target="../media/image127.wmf"/><Relationship Id="rId20" Type="http://schemas.openxmlformats.org/officeDocument/2006/relationships/image" Target="../media/image129.wmf"/><Relationship Id="rId1" Type="http://schemas.openxmlformats.org/officeDocument/2006/relationships/vmlDrawing" Target="../drawings/vmlDrawing39.vml"/><Relationship Id="rId6" Type="http://schemas.openxmlformats.org/officeDocument/2006/relationships/image" Target="../media/image122.wmf"/><Relationship Id="rId11" Type="http://schemas.openxmlformats.org/officeDocument/2006/relationships/oleObject" Target="../embeddings/oleObject151.bin"/><Relationship Id="rId5" Type="http://schemas.openxmlformats.org/officeDocument/2006/relationships/oleObject" Target="../embeddings/oleObject148.bin"/><Relationship Id="rId15" Type="http://schemas.openxmlformats.org/officeDocument/2006/relationships/oleObject" Target="../embeddings/oleObject153.bin"/><Relationship Id="rId10" Type="http://schemas.openxmlformats.org/officeDocument/2006/relationships/image" Target="../media/image124.wmf"/><Relationship Id="rId19" Type="http://schemas.openxmlformats.org/officeDocument/2006/relationships/oleObject" Target="../embeddings/oleObject155.bin"/><Relationship Id="rId4" Type="http://schemas.openxmlformats.org/officeDocument/2006/relationships/image" Target="../media/image121.wmf"/><Relationship Id="rId9" Type="http://schemas.openxmlformats.org/officeDocument/2006/relationships/oleObject" Target="../embeddings/oleObject150.bin"/><Relationship Id="rId14" Type="http://schemas.openxmlformats.org/officeDocument/2006/relationships/image" Target="../media/image126.wmf"/><Relationship Id="rId22" Type="http://schemas.openxmlformats.org/officeDocument/2006/relationships/image" Target="../media/image130.wmf"/></Relationships>
</file>

<file path=ppt/slides/_rels/slide91.xml.rels><?xml version="1.0" encoding="UTF-8" standalone="yes"?>
<Relationships xmlns="http://schemas.openxmlformats.org/package/2006/relationships"><Relationship Id="rId8" Type="http://schemas.openxmlformats.org/officeDocument/2006/relationships/image" Target="../media/image133.wmf"/><Relationship Id="rId3" Type="http://schemas.openxmlformats.org/officeDocument/2006/relationships/oleObject" Target="../embeddings/oleObject157.bin"/><Relationship Id="rId7" Type="http://schemas.openxmlformats.org/officeDocument/2006/relationships/oleObject" Target="../embeddings/oleObject159.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32.wmf"/><Relationship Id="rId11" Type="http://schemas.openxmlformats.org/officeDocument/2006/relationships/oleObject" Target="../embeddings/oleObject161.bin"/><Relationship Id="rId5" Type="http://schemas.openxmlformats.org/officeDocument/2006/relationships/oleObject" Target="../embeddings/oleObject158.bin"/><Relationship Id="rId10" Type="http://schemas.openxmlformats.org/officeDocument/2006/relationships/image" Target="../media/image134.wmf"/><Relationship Id="rId4" Type="http://schemas.openxmlformats.org/officeDocument/2006/relationships/image" Target="../media/image131.wmf"/><Relationship Id="rId9" Type="http://schemas.openxmlformats.org/officeDocument/2006/relationships/oleObject" Target="../embeddings/oleObject160.bin"/></Relationships>
</file>

<file path=ppt/slides/_rels/slide92.xml.rels><?xml version="1.0" encoding="UTF-8" standalone="yes"?>
<Relationships xmlns="http://schemas.openxmlformats.org/package/2006/relationships"><Relationship Id="rId8" Type="http://schemas.openxmlformats.org/officeDocument/2006/relationships/image" Target="../media/image110.wmf"/><Relationship Id="rId13" Type="http://schemas.openxmlformats.org/officeDocument/2006/relationships/oleObject" Target="../embeddings/oleObject167.bin"/><Relationship Id="rId18" Type="http://schemas.openxmlformats.org/officeDocument/2006/relationships/image" Target="../media/image141.wmf"/><Relationship Id="rId26" Type="http://schemas.openxmlformats.org/officeDocument/2006/relationships/image" Target="../media/image145.wmf"/><Relationship Id="rId3" Type="http://schemas.openxmlformats.org/officeDocument/2006/relationships/oleObject" Target="../embeddings/oleObject162.bin"/><Relationship Id="rId21" Type="http://schemas.openxmlformats.org/officeDocument/2006/relationships/oleObject" Target="../embeddings/oleObject171.bin"/><Relationship Id="rId7" Type="http://schemas.openxmlformats.org/officeDocument/2006/relationships/oleObject" Target="../embeddings/oleObject164.bin"/><Relationship Id="rId12" Type="http://schemas.openxmlformats.org/officeDocument/2006/relationships/image" Target="../media/image138.wmf"/><Relationship Id="rId17" Type="http://schemas.openxmlformats.org/officeDocument/2006/relationships/oleObject" Target="../embeddings/oleObject169.bin"/><Relationship Id="rId25" Type="http://schemas.openxmlformats.org/officeDocument/2006/relationships/oleObject" Target="../embeddings/oleObject173.bin"/><Relationship Id="rId2" Type="http://schemas.openxmlformats.org/officeDocument/2006/relationships/slideLayout" Target="../slideLayouts/slideLayout2.xml"/><Relationship Id="rId16" Type="http://schemas.openxmlformats.org/officeDocument/2006/relationships/image" Target="../media/image140.wmf"/><Relationship Id="rId20" Type="http://schemas.openxmlformats.org/officeDocument/2006/relationships/image" Target="../media/image142.wmf"/><Relationship Id="rId1" Type="http://schemas.openxmlformats.org/officeDocument/2006/relationships/vmlDrawing" Target="../drawings/vmlDrawing41.vml"/><Relationship Id="rId6" Type="http://schemas.openxmlformats.org/officeDocument/2006/relationships/image" Target="../media/image136.wmf"/><Relationship Id="rId11" Type="http://schemas.openxmlformats.org/officeDocument/2006/relationships/oleObject" Target="../embeddings/oleObject166.bin"/><Relationship Id="rId24" Type="http://schemas.openxmlformats.org/officeDocument/2006/relationships/image" Target="../media/image144.wmf"/><Relationship Id="rId5" Type="http://schemas.openxmlformats.org/officeDocument/2006/relationships/oleObject" Target="../embeddings/oleObject163.bin"/><Relationship Id="rId15" Type="http://schemas.openxmlformats.org/officeDocument/2006/relationships/oleObject" Target="../embeddings/oleObject168.bin"/><Relationship Id="rId23" Type="http://schemas.openxmlformats.org/officeDocument/2006/relationships/oleObject" Target="../embeddings/oleObject172.bin"/><Relationship Id="rId28" Type="http://schemas.openxmlformats.org/officeDocument/2006/relationships/image" Target="../media/image146.wmf"/><Relationship Id="rId10" Type="http://schemas.openxmlformats.org/officeDocument/2006/relationships/image" Target="../media/image137.wmf"/><Relationship Id="rId19" Type="http://schemas.openxmlformats.org/officeDocument/2006/relationships/oleObject" Target="../embeddings/oleObject170.bin"/><Relationship Id="rId4" Type="http://schemas.openxmlformats.org/officeDocument/2006/relationships/image" Target="../media/image135.wmf"/><Relationship Id="rId9" Type="http://schemas.openxmlformats.org/officeDocument/2006/relationships/oleObject" Target="../embeddings/oleObject165.bin"/><Relationship Id="rId14" Type="http://schemas.openxmlformats.org/officeDocument/2006/relationships/image" Target="../media/image139.wmf"/><Relationship Id="rId22" Type="http://schemas.openxmlformats.org/officeDocument/2006/relationships/image" Target="../media/image143.wmf"/><Relationship Id="rId27" Type="http://schemas.openxmlformats.org/officeDocument/2006/relationships/oleObject" Target="../embeddings/oleObject174.bin"/></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75.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147.wmf"/></Relationships>
</file>

<file path=ppt/slides/_rels/slide95.xml.rels><?xml version="1.0" encoding="UTF-8" standalone="yes"?>
<Relationships xmlns="http://schemas.openxmlformats.org/package/2006/relationships"><Relationship Id="rId8" Type="http://schemas.openxmlformats.org/officeDocument/2006/relationships/slide" Target="slide70.xml"/><Relationship Id="rId3" Type="http://schemas.openxmlformats.org/officeDocument/2006/relationships/slide" Target="slide18.xml"/><Relationship Id="rId7" Type="http://schemas.openxmlformats.org/officeDocument/2006/relationships/slide" Target="slide63.xml"/><Relationship Id="rId2" Type="http://schemas.openxmlformats.org/officeDocument/2006/relationships/slide" Target="slide52.xml"/><Relationship Id="rId1" Type="http://schemas.openxmlformats.org/officeDocument/2006/relationships/slideLayout" Target="../slideLayouts/slideLayout2.xml"/><Relationship Id="rId6" Type="http://schemas.openxmlformats.org/officeDocument/2006/relationships/slide" Target="slide60.xml"/><Relationship Id="rId5" Type="http://schemas.openxmlformats.org/officeDocument/2006/relationships/slide" Target="slide17.xml"/><Relationship Id="rId4" Type="http://schemas.openxmlformats.org/officeDocument/2006/relationships/slide" Target="slide6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844824"/>
            <a:ext cx="7552349" cy="4320480"/>
          </a:xfrm>
        </p:spPr>
        <p:txBody>
          <a:bodyPr rtlCol="0">
            <a:normAutofit fontScale="40000" lnSpcReduction="20000"/>
          </a:bodyPr>
          <a:lstStyle/>
          <a:p>
            <a:pPr eaLnBrk="1" fontAlgn="auto" hangingPunct="1">
              <a:spcAft>
                <a:spcPts val="0"/>
              </a:spcAft>
              <a:buFont typeface="Arial" panose="020B0604020202020204" pitchFamily="34" charset="0"/>
              <a:buChar char="•"/>
              <a:defRPr/>
            </a:pPr>
            <a:r>
              <a:rPr lang="en-US" altLang="en-US" sz="5000" b="1" dirty="0" err="1" smtClean="0">
                <a:solidFill>
                  <a:srgbClr val="FF0000"/>
                </a:solidFill>
                <a:latin typeface="华文宋体" pitchFamily="2" charset="-122"/>
                <a:ea typeface="华文宋体" pitchFamily="2" charset="-122"/>
              </a:rPr>
              <a:t>本章基本要求</a:t>
            </a:r>
            <a:endParaRPr lang="en-US" altLang="en-US" sz="5000" b="1" dirty="0" smtClean="0">
              <a:solidFill>
                <a:srgbClr val="FF0000"/>
              </a:solidFill>
              <a:latin typeface="华文宋体" pitchFamily="2" charset="-122"/>
              <a:ea typeface="华文宋体" pitchFamily="2" charset="-122"/>
            </a:endParaRPr>
          </a:p>
          <a:p>
            <a:pPr eaLnBrk="1" fontAlgn="auto" hangingPunct="1">
              <a:spcAft>
                <a:spcPts val="0"/>
              </a:spcAft>
              <a:buFont typeface="Arial" panose="020B0604020202020204" pitchFamily="34" charset="0"/>
              <a:buChar char="•"/>
              <a:defRPr/>
            </a:pPr>
            <a:endParaRPr lang="en-US" altLang="en-US" sz="5000" b="1" dirty="0" smtClean="0">
              <a:solidFill>
                <a:srgbClr val="FF0000"/>
              </a:solidFill>
              <a:latin typeface="华文宋体" pitchFamily="2" charset="-122"/>
              <a:ea typeface="华文宋体" pitchFamily="2" charset="-122"/>
            </a:endParaRPr>
          </a:p>
          <a:p>
            <a:pPr marL="0" indent="0" eaLnBrk="1" fontAlgn="auto" hangingPunct="1">
              <a:lnSpc>
                <a:spcPct val="170000"/>
              </a:lnSpc>
              <a:spcAft>
                <a:spcPts val="0"/>
              </a:spcAft>
              <a:buClr>
                <a:schemeClr val="tx1"/>
              </a:buClr>
              <a:buFont typeface="Wingdings" pitchFamily="2" charset="2"/>
              <a:buChar char="l"/>
              <a:defRPr/>
            </a:pPr>
            <a:r>
              <a:rPr lang="zh-CN" altLang="en-US" sz="5000" b="1" dirty="0">
                <a:solidFill>
                  <a:srgbClr val="000000"/>
                </a:solidFill>
                <a:latin typeface="宋体" pitchFamily="2" charset="-122"/>
              </a:rPr>
              <a:t>理解系统与环境、状态、过程、状态函数与途径函数等基本概念，了解可逆过程的概念</a:t>
            </a:r>
          </a:p>
          <a:p>
            <a:pPr marL="0" indent="0" eaLnBrk="1" fontAlgn="auto" hangingPunct="1">
              <a:lnSpc>
                <a:spcPct val="170000"/>
              </a:lnSpc>
              <a:spcAft>
                <a:spcPts val="0"/>
              </a:spcAft>
              <a:buClr>
                <a:schemeClr val="tx1"/>
              </a:buClr>
              <a:buFont typeface="Wingdings" pitchFamily="2" charset="2"/>
              <a:buChar char="l"/>
              <a:defRPr/>
            </a:pPr>
            <a:r>
              <a:rPr lang="zh-CN" altLang="en-US" sz="5000" b="1" dirty="0">
                <a:solidFill>
                  <a:srgbClr val="000000"/>
                </a:solidFill>
                <a:latin typeface="宋体" pitchFamily="2" charset="-122"/>
              </a:rPr>
              <a:t>掌握热力学第一定律文字表述和数学表达式</a:t>
            </a:r>
          </a:p>
          <a:p>
            <a:pPr marL="0" indent="0" eaLnBrk="1" fontAlgn="auto" hangingPunct="1">
              <a:lnSpc>
                <a:spcPct val="170000"/>
              </a:lnSpc>
              <a:spcAft>
                <a:spcPts val="0"/>
              </a:spcAft>
              <a:buClr>
                <a:schemeClr val="tx1"/>
              </a:buClr>
              <a:buFont typeface="Wingdings" pitchFamily="2" charset="2"/>
              <a:buChar char="l"/>
              <a:defRPr/>
            </a:pPr>
            <a:r>
              <a:rPr lang="zh-CN" altLang="en-US" sz="5000" b="1" dirty="0">
                <a:solidFill>
                  <a:srgbClr val="000000"/>
                </a:solidFill>
                <a:latin typeface="宋体" pitchFamily="2" charset="-122"/>
              </a:rPr>
              <a:t>理解功、热、内能、焓、热容、摩尔相变焓、标准摩尔反应焓、标准摩尔生成焓、标准摩尔燃烧焓等概念</a:t>
            </a:r>
          </a:p>
          <a:p>
            <a:pPr marL="0" indent="0" eaLnBrk="1" fontAlgn="auto" hangingPunct="1">
              <a:lnSpc>
                <a:spcPct val="170000"/>
              </a:lnSpc>
              <a:spcAft>
                <a:spcPts val="0"/>
              </a:spcAft>
              <a:buClr>
                <a:schemeClr val="tx1"/>
              </a:buClr>
              <a:buFont typeface="Wingdings" pitchFamily="2" charset="2"/>
              <a:buChar char="l"/>
              <a:defRPr/>
            </a:pPr>
            <a:r>
              <a:rPr lang="zh-CN" altLang="en-US" sz="5000" b="1" dirty="0">
                <a:solidFill>
                  <a:srgbClr val="000000"/>
                </a:solidFill>
                <a:latin typeface="宋体" pitchFamily="2" charset="-122"/>
              </a:rPr>
              <a:t>掌握热力学第一定律在纯</a:t>
            </a:r>
            <a:r>
              <a:rPr lang="en-US" altLang="zh-CN" sz="5000" b="1" dirty="0">
                <a:solidFill>
                  <a:srgbClr val="000000"/>
                </a:solidFill>
                <a:latin typeface="宋体" pitchFamily="2" charset="-122"/>
              </a:rPr>
              <a:t>P V T</a:t>
            </a:r>
            <a:r>
              <a:rPr lang="zh-CN" altLang="en-US" sz="5000" b="1" dirty="0">
                <a:solidFill>
                  <a:srgbClr val="000000"/>
                </a:solidFill>
                <a:latin typeface="宋体" pitchFamily="2" charset="-122"/>
              </a:rPr>
              <a:t>变化、在相变化及化学变化中的应用，掌握计算各种过程的功、热、内能变、焓变的方法</a:t>
            </a:r>
          </a:p>
          <a:p>
            <a:pPr eaLnBrk="1" fontAlgn="auto" hangingPunct="1">
              <a:spcAft>
                <a:spcPts val="0"/>
              </a:spcAft>
              <a:buFont typeface="Arial" panose="020B0604020202020204" pitchFamily="34" charset="0"/>
              <a:buChar char="•"/>
              <a:defRPr/>
            </a:pPr>
            <a:endParaRPr lang="zh-CN" altLang="en-US" dirty="0"/>
          </a:p>
        </p:txBody>
      </p:sp>
      <p:sp>
        <p:nvSpPr>
          <p:cNvPr id="153601" name="标题 1"/>
          <p:cNvSpPr>
            <a:spLocks noGrp="1"/>
          </p:cNvSpPr>
          <p:nvPr>
            <p:ph type="title"/>
          </p:nvPr>
        </p:nvSpPr>
        <p:spPr/>
        <p:txBody>
          <a:bodyPr/>
          <a:lstStyle/>
          <a:p>
            <a:pPr eaLnBrk="1" hangingPunct="1"/>
            <a:r>
              <a:rPr lang="en-US" altLang="en-US" b="1" smtClean="0">
                <a:solidFill>
                  <a:srgbClr val="FF0000"/>
                </a:solidFill>
                <a:latin typeface="Times New Roman" pitchFamily="18" charset="0"/>
                <a:ea typeface="宋体" charset="-122"/>
              </a:rPr>
              <a:t>第二章  热力学第一定律</a:t>
            </a:r>
            <a:endParaRPr lang="zh-CN" alt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内容占位符 2"/>
          <p:cNvSpPr>
            <a:spLocks noGrp="1"/>
          </p:cNvSpPr>
          <p:nvPr>
            <p:ph idx="1"/>
          </p:nvPr>
        </p:nvSpPr>
        <p:spPr>
          <a:xfrm>
            <a:off x="395536" y="1484784"/>
            <a:ext cx="8424936" cy="4536504"/>
          </a:xfrm>
        </p:spPr>
        <p:txBody>
          <a:bodyPr>
            <a:normAutofit/>
          </a:bodyPr>
          <a:lstStyle/>
          <a:p>
            <a:pPr eaLnBrk="1" hangingPunct="1"/>
            <a:r>
              <a:rPr lang="zh-CN" altLang="en-US" b="1" dirty="0" smtClean="0">
                <a:solidFill>
                  <a:schemeClr val="tx1"/>
                </a:solidFill>
              </a:rPr>
              <a:t>四、平衡态</a:t>
            </a:r>
            <a:endParaRPr lang="en-US" altLang="zh-CN" b="1" dirty="0" smtClean="0">
              <a:solidFill>
                <a:schemeClr val="tx1"/>
              </a:solidFill>
            </a:endParaRPr>
          </a:p>
          <a:p>
            <a:pPr eaLnBrk="1" hangingPunct="1">
              <a:spcBef>
                <a:spcPct val="0"/>
              </a:spcBef>
              <a:buFont typeface="Wingdings" pitchFamily="2" charset="2"/>
              <a:buNone/>
            </a:pPr>
            <a:r>
              <a:rPr lang="zh-CN" altLang="en-US" b="1" dirty="0" smtClean="0">
                <a:latin typeface="华文宋体"/>
                <a:ea typeface="华文宋体"/>
                <a:cs typeface="华文宋体"/>
              </a:rPr>
              <a:t>１．</a:t>
            </a:r>
            <a:r>
              <a:rPr lang="zh-CN" altLang="en-US" b="1" dirty="0" smtClean="0">
                <a:solidFill>
                  <a:schemeClr val="tx1"/>
                </a:solidFill>
                <a:latin typeface="华文宋体"/>
                <a:ea typeface="华文宋体"/>
                <a:cs typeface="华文宋体"/>
              </a:rPr>
              <a:t>定义：</a:t>
            </a:r>
            <a:r>
              <a:rPr lang="zh-CN" altLang="en-US" b="1" dirty="0" smtClean="0">
                <a:solidFill>
                  <a:srgbClr val="0000FF"/>
                </a:solidFill>
                <a:latin typeface="华文宋体"/>
                <a:ea typeface="华文宋体"/>
                <a:cs typeface="华文宋体"/>
              </a:rPr>
              <a:t>处于某状态下的系统与其环境之间的一切联系被隔绝，他们的状态不随时间变化，则称为平衡态．</a:t>
            </a:r>
          </a:p>
          <a:p>
            <a:pPr eaLnBrk="1" hangingPunct="1">
              <a:spcBef>
                <a:spcPct val="0"/>
              </a:spcBef>
              <a:buFont typeface="Wingdings" pitchFamily="2" charset="2"/>
              <a:buNone/>
            </a:pPr>
            <a:r>
              <a:rPr lang="zh-CN" altLang="en-US" b="1" dirty="0" smtClean="0">
                <a:solidFill>
                  <a:schemeClr val="tx1"/>
                </a:solidFill>
                <a:latin typeface="华文宋体"/>
                <a:ea typeface="华文宋体"/>
                <a:cs typeface="华文宋体"/>
              </a:rPr>
              <a:t>２．平衡态必须满足的条件：</a:t>
            </a:r>
          </a:p>
          <a:p>
            <a:pPr eaLnBrk="1" hangingPunct="1">
              <a:spcBef>
                <a:spcPct val="0"/>
              </a:spcBef>
              <a:buFont typeface="Wingdings" pitchFamily="2" charset="2"/>
              <a:buNone/>
            </a:pPr>
            <a:r>
              <a:rPr lang="zh-CN" altLang="en-US" b="1" dirty="0" smtClean="0">
                <a:latin typeface="华文宋体"/>
                <a:ea typeface="华文宋体"/>
                <a:cs typeface="华文宋体"/>
                <a:sym typeface="Wingdings 2"/>
              </a:rPr>
              <a:t>热平衡：</a:t>
            </a:r>
            <a:r>
              <a:rPr lang="zh-CN" altLang="en-US" b="1" dirty="0" smtClean="0">
                <a:solidFill>
                  <a:srgbClr val="0000FF"/>
                </a:solidFill>
                <a:latin typeface="华文宋体"/>
                <a:ea typeface="华文宋体"/>
                <a:cs typeface="华文宋体"/>
                <a:sym typeface="Wingdings 2"/>
              </a:rPr>
              <a:t>系统内各部分</a:t>
            </a:r>
            <a:r>
              <a:rPr lang="en-US" altLang="zh-CN" b="1" dirty="0" smtClean="0">
                <a:solidFill>
                  <a:srgbClr val="0000FF"/>
                </a:solidFill>
                <a:latin typeface="华文宋体"/>
                <a:ea typeface="华文宋体"/>
                <a:cs typeface="华文宋体"/>
                <a:sym typeface="Wingdings" pitchFamily="2" charset="2"/>
              </a:rPr>
              <a:t>T</a:t>
            </a:r>
            <a:r>
              <a:rPr lang="zh-CN" altLang="en-US" b="1" dirty="0" smtClean="0">
                <a:solidFill>
                  <a:srgbClr val="0000FF"/>
                </a:solidFill>
                <a:latin typeface="华文宋体"/>
                <a:ea typeface="华文宋体"/>
                <a:cs typeface="华文宋体"/>
                <a:sym typeface="Wingdings" pitchFamily="2" charset="2"/>
              </a:rPr>
              <a:t>相同，若不是绝热的，则系统与环境的温度也要相同</a:t>
            </a:r>
          </a:p>
          <a:p>
            <a:pPr eaLnBrk="1" hangingPunct="1">
              <a:spcBef>
                <a:spcPct val="0"/>
              </a:spcBef>
              <a:buFont typeface="Wingdings" pitchFamily="2" charset="2"/>
              <a:buNone/>
            </a:pPr>
            <a:r>
              <a:rPr lang="zh-CN" altLang="en-US" b="1" dirty="0" smtClean="0">
                <a:latin typeface="华文宋体"/>
                <a:ea typeface="华文宋体"/>
                <a:cs typeface="华文宋体"/>
                <a:sym typeface="Wingdings 2"/>
              </a:rPr>
              <a:t>力平衡：</a:t>
            </a:r>
            <a:r>
              <a:rPr lang="zh-CN" altLang="en-US" b="1" dirty="0" smtClean="0">
                <a:solidFill>
                  <a:srgbClr val="0000FF"/>
                </a:solidFill>
                <a:latin typeface="华文宋体"/>
                <a:ea typeface="华文宋体"/>
                <a:cs typeface="华文宋体"/>
                <a:sym typeface="Wingdings 2"/>
              </a:rPr>
              <a:t>系统内各部分</a:t>
            </a:r>
            <a:r>
              <a:rPr lang="en-US" altLang="zh-CN" b="1" dirty="0" smtClean="0">
                <a:solidFill>
                  <a:srgbClr val="0000FF"/>
                </a:solidFill>
                <a:latin typeface="华文宋体"/>
                <a:ea typeface="华文宋体"/>
                <a:cs typeface="华文宋体"/>
                <a:sym typeface="Wingdings" pitchFamily="2" charset="2"/>
              </a:rPr>
              <a:t>P</a:t>
            </a:r>
            <a:r>
              <a:rPr lang="zh-CN" altLang="en-US" b="1" dirty="0" smtClean="0">
                <a:solidFill>
                  <a:srgbClr val="0000FF"/>
                </a:solidFill>
                <a:latin typeface="华文宋体"/>
                <a:ea typeface="华文宋体"/>
                <a:cs typeface="华文宋体"/>
                <a:sym typeface="Wingdings" pitchFamily="2" charset="2"/>
              </a:rPr>
              <a:t>相同</a:t>
            </a:r>
          </a:p>
          <a:p>
            <a:pPr eaLnBrk="1" hangingPunct="1">
              <a:spcBef>
                <a:spcPct val="0"/>
              </a:spcBef>
              <a:buFont typeface="Wingdings" pitchFamily="2" charset="2"/>
              <a:buNone/>
            </a:pPr>
            <a:r>
              <a:rPr lang="zh-CN" altLang="en-US" b="1" dirty="0" smtClean="0">
                <a:latin typeface="华文宋体"/>
                <a:ea typeface="华文宋体"/>
                <a:cs typeface="华文宋体"/>
                <a:sym typeface="Wingdings 2"/>
              </a:rPr>
              <a:t>相平衡： </a:t>
            </a:r>
            <a:r>
              <a:rPr lang="zh-CN" altLang="en-US" b="1" dirty="0" smtClean="0">
                <a:solidFill>
                  <a:srgbClr val="0000FF"/>
                </a:solidFill>
                <a:latin typeface="华文宋体"/>
                <a:ea typeface="华文宋体"/>
                <a:cs typeface="华文宋体"/>
                <a:sym typeface="Wingdings" pitchFamily="2" charset="2"/>
              </a:rPr>
              <a:t>系统内各</a:t>
            </a:r>
            <a:r>
              <a:rPr lang="zh-CN" altLang="en-US" b="1" dirty="0" smtClean="0">
                <a:solidFill>
                  <a:srgbClr val="0000FF"/>
                </a:solidFill>
                <a:latin typeface="华文宋体"/>
                <a:ea typeface="华文宋体"/>
                <a:cs typeface="华文宋体"/>
                <a:sym typeface="Wingdings 2"/>
              </a:rPr>
              <a:t>相的</a:t>
            </a:r>
            <a:r>
              <a:rPr lang="zh-CN" altLang="en-US" b="1" dirty="0" smtClean="0">
                <a:solidFill>
                  <a:srgbClr val="0000FF"/>
                </a:solidFill>
                <a:latin typeface="华文宋体"/>
                <a:ea typeface="华文宋体"/>
                <a:cs typeface="华文宋体"/>
                <a:sym typeface="Wingdings" pitchFamily="2" charset="2"/>
              </a:rPr>
              <a:t>组成和数量不随时间而改变</a:t>
            </a:r>
          </a:p>
          <a:p>
            <a:pPr eaLnBrk="1" hangingPunct="1">
              <a:spcBef>
                <a:spcPct val="0"/>
              </a:spcBef>
              <a:buFont typeface="Wingdings" pitchFamily="2" charset="2"/>
              <a:buNone/>
            </a:pPr>
            <a:r>
              <a:rPr lang="zh-CN" altLang="en-US" b="1" dirty="0" smtClean="0">
                <a:latin typeface="华文宋体"/>
                <a:ea typeface="华文宋体"/>
                <a:cs typeface="华文宋体"/>
                <a:sym typeface="Wingdings 2"/>
              </a:rPr>
              <a:t>化学平衡：</a:t>
            </a:r>
            <a:r>
              <a:rPr lang="zh-CN" altLang="en-US" b="1" dirty="0">
                <a:solidFill>
                  <a:srgbClr val="0000FF"/>
                </a:solidFill>
                <a:latin typeface="华文宋体"/>
                <a:ea typeface="华文宋体"/>
                <a:cs typeface="华文宋体"/>
                <a:sym typeface="Wingdings 2"/>
              </a:rPr>
              <a:t>达到平衡后</a:t>
            </a:r>
            <a:r>
              <a:rPr lang="zh-CN" altLang="en-US" b="1" dirty="0" smtClean="0">
                <a:latin typeface="华文宋体"/>
                <a:ea typeface="华文宋体"/>
                <a:cs typeface="华文宋体"/>
                <a:sym typeface="Wingdings 2"/>
              </a:rPr>
              <a:t>，</a:t>
            </a:r>
            <a:r>
              <a:rPr lang="zh-CN" altLang="en-US" b="1" dirty="0" smtClean="0">
                <a:solidFill>
                  <a:srgbClr val="0000FF"/>
                </a:solidFill>
                <a:latin typeface="华文宋体"/>
                <a:ea typeface="华文宋体"/>
                <a:cs typeface="华文宋体"/>
                <a:sym typeface="Wingdings" pitchFamily="2" charset="2"/>
              </a:rPr>
              <a:t>系统的组成随时间而变</a:t>
            </a:r>
            <a:endParaRPr lang="en-US" altLang="zh-CN" b="1" dirty="0" smtClean="0">
              <a:solidFill>
                <a:srgbClr val="0000FF"/>
              </a:solidFill>
              <a:latin typeface="华文宋体"/>
              <a:ea typeface="华文宋体"/>
              <a:cs typeface="华文宋体"/>
              <a:sym typeface="Wingdings" pitchFamily="2" charset="2"/>
            </a:endParaRPr>
          </a:p>
          <a:p>
            <a:pPr eaLnBrk="1" hangingPunct="1">
              <a:spcBef>
                <a:spcPct val="0"/>
              </a:spcBef>
              <a:buFont typeface="Wingdings" pitchFamily="2" charset="2"/>
              <a:buNone/>
            </a:pPr>
            <a:endParaRPr lang="en-US" altLang="zh-CN" b="1" dirty="0" smtClean="0">
              <a:solidFill>
                <a:srgbClr val="0000FF"/>
              </a:solidFill>
              <a:latin typeface="华文宋体"/>
              <a:ea typeface="华文宋体"/>
              <a:cs typeface="华文宋体"/>
              <a:sym typeface="Wingdings" pitchFamily="2" charset="2"/>
            </a:endParaRPr>
          </a:p>
          <a:p>
            <a:pPr eaLnBrk="1" hangingPunct="1">
              <a:spcBef>
                <a:spcPct val="0"/>
              </a:spcBef>
              <a:buFont typeface="Wingdings" pitchFamily="2" charset="2"/>
              <a:buNone/>
            </a:pPr>
            <a:r>
              <a:rPr lang="zh-CN" altLang="en-US" sz="2000" b="1" dirty="0" smtClean="0">
                <a:solidFill>
                  <a:srgbClr val="0000FF"/>
                </a:solidFill>
                <a:latin typeface="华文宋体"/>
                <a:ea typeface="华文宋体"/>
                <a:cs typeface="华文宋体"/>
                <a:sym typeface="Wingdings" pitchFamily="2" charset="2"/>
              </a:rPr>
              <a:t>说明：若系统内有绝热壁或刚性壁隔开时，只要壁的两侧各自处在以上四个平衡时，那么壁的两侧就各自处在平衡态，则系统也处在平衡态</a:t>
            </a:r>
          </a:p>
          <a:p>
            <a:pPr eaLnBrk="1" hangingPunct="1"/>
            <a:endParaRPr lang="zh-CN" altLang="en-US" dirty="0" smtClean="0"/>
          </a:p>
        </p:txBody>
      </p:sp>
      <p:sp>
        <p:nvSpPr>
          <p:cNvPr id="162817" name="标题 1"/>
          <p:cNvSpPr>
            <a:spLocks noGrp="1"/>
          </p:cNvSpPr>
          <p:nvPr>
            <p:ph type="title"/>
          </p:nvPr>
        </p:nvSpPr>
        <p:spPr/>
        <p:txBody>
          <a:bodyPr/>
          <a:lstStyle/>
          <a:p>
            <a:pPr eaLnBrk="1" hangingPunct="1"/>
            <a:r>
              <a:rPr lang="en-US" altLang="zh-CN" b="1" smtClean="0">
                <a:solidFill>
                  <a:srgbClr val="FF0000"/>
                </a:solidFill>
                <a:latin typeface="华文宋体"/>
                <a:ea typeface="华文宋体"/>
                <a:cs typeface="华文宋体"/>
              </a:rPr>
              <a:t>§2-1 </a:t>
            </a:r>
            <a:r>
              <a:rPr lang="zh-CN" altLang="en-US" b="1" smtClean="0">
                <a:solidFill>
                  <a:srgbClr val="FF0000"/>
                </a:solidFill>
                <a:latin typeface="华文宋体"/>
                <a:ea typeface="华文宋体"/>
                <a:cs typeface="华文宋体"/>
              </a:rPr>
              <a:t>热力学基本概念及术语</a:t>
            </a:r>
            <a:endParaRPr lang="zh-CN" altLang="en-US"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内容占位符 2"/>
          <p:cNvSpPr>
            <a:spLocks noGrp="1"/>
          </p:cNvSpPr>
          <p:nvPr>
            <p:ph idx="1"/>
          </p:nvPr>
        </p:nvSpPr>
        <p:spPr>
          <a:xfrm>
            <a:off x="755576" y="1196752"/>
            <a:ext cx="7321624" cy="4292424"/>
          </a:xfrm>
        </p:spPr>
        <p:txBody>
          <a:bodyPr>
            <a:normAutofit/>
          </a:bodyPr>
          <a:lstStyle/>
          <a:p>
            <a:pPr eaLnBrk="1" hangingPunct="1"/>
            <a:r>
              <a:rPr lang="zh-CN" altLang="en-US" sz="3200" dirty="0" smtClean="0">
                <a:latin typeface="华文行楷"/>
                <a:ea typeface="华文行楷"/>
                <a:cs typeface="华文行楷"/>
              </a:rPr>
              <a:t>四、相变焓与温度关系</a:t>
            </a:r>
          </a:p>
          <a:p>
            <a:pPr eaLnBrk="1" hangingPunct="1"/>
            <a:endParaRPr lang="zh-CN" altLang="en-US" sz="3200" dirty="0" smtClean="0"/>
          </a:p>
        </p:txBody>
      </p:sp>
      <p:grpSp>
        <p:nvGrpSpPr>
          <p:cNvPr id="4" name="Group 4"/>
          <p:cNvGrpSpPr>
            <a:grpSpLocks/>
          </p:cNvGrpSpPr>
          <p:nvPr/>
        </p:nvGrpSpPr>
        <p:grpSpPr bwMode="auto">
          <a:xfrm>
            <a:off x="990600" y="2573338"/>
            <a:ext cx="7086600" cy="1017587"/>
            <a:chOff x="720" y="864"/>
            <a:chExt cx="4464" cy="641"/>
          </a:xfrm>
        </p:grpSpPr>
        <p:sp>
          <p:nvSpPr>
            <p:cNvPr id="524302" name="Line 5"/>
            <p:cNvSpPr>
              <a:spLocks noChangeShapeType="1"/>
            </p:cNvSpPr>
            <p:nvPr/>
          </p:nvSpPr>
          <p:spPr bwMode="auto">
            <a:xfrm>
              <a:off x="2154" y="1224"/>
              <a:ext cx="1776" cy="0"/>
            </a:xfrm>
            <a:prstGeom prst="line">
              <a:avLst/>
            </a:prstGeom>
            <a:noFill/>
            <a:ln w="9525">
              <a:solidFill>
                <a:schemeClr val="tx1"/>
              </a:solidFill>
              <a:round/>
              <a:headEnd type="none" w="sm" len="sm"/>
              <a:tailEnd type="arrow" w="med" len="med"/>
            </a:ln>
          </p:spPr>
          <p:txBody>
            <a:bodyPr wrap="none" lIns="90000" tIns="46800" rIns="90000" bIns="46800" anchor="ctr"/>
            <a:lstStyle/>
            <a:p>
              <a:endParaRPr lang="zh-CN" altLang="en-US"/>
            </a:p>
          </p:txBody>
        </p:sp>
        <p:sp>
          <p:nvSpPr>
            <p:cNvPr id="524303" name="Text Box 6"/>
            <p:cNvSpPr txBox="1">
              <a:spLocks noChangeArrowheads="1"/>
            </p:cNvSpPr>
            <p:nvPr/>
          </p:nvSpPr>
          <p:spPr bwMode="auto">
            <a:xfrm>
              <a:off x="720" y="912"/>
              <a:ext cx="1344" cy="593"/>
            </a:xfrm>
            <a:prstGeom prst="rect">
              <a:avLst/>
            </a:prstGeom>
            <a:noFill/>
            <a:ln w="9525">
              <a:solidFill>
                <a:srgbClr val="000000"/>
              </a:solidFill>
              <a:miter lim="800000"/>
              <a:headEnd/>
              <a:tailEnd/>
            </a:ln>
          </p:spPr>
          <p:txBody>
            <a:bodyPr>
              <a:spAutoFit/>
            </a:bodyPr>
            <a:lstStyle/>
            <a:p>
              <a:pPr algn="ctr">
                <a:lnSpc>
                  <a:spcPct val="110000"/>
                </a:lnSpc>
                <a:spcBef>
                  <a:spcPct val="20000"/>
                </a:spcBef>
              </a:pPr>
              <a:r>
                <a:rPr kumimoji="1" lang="en-US" altLang="zh-CN" sz="2400">
                  <a:latin typeface="宋体" charset="-122"/>
                  <a:sym typeface="Symbol" pitchFamily="18" charset="2"/>
                </a:rPr>
                <a:t>B（）            </a:t>
              </a:r>
            </a:p>
            <a:p>
              <a:pPr algn="ctr">
                <a:spcBef>
                  <a:spcPct val="20000"/>
                </a:spcBef>
              </a:pPr>
              <a:r>
                <a:rPr kumimoji="1" lang="en-US" altLang="zh-CN" sz="2400">
                  <a:latin typeface="宋体" charset="-122"/>
                  <a:sym typeface="Symbol" pitchFamily="18" charset="2"/>
                </a:rPr>
                <a:t>T</a:t>
              </a:r>
              <a:r>
                <a:rPr kumimoji="1" lang="en-US" altLang="zh-CN" sz="2400" baseline="-25000">
                  <a:latin typeface="宋体" charset="-122"/>
                  <a:sym typeface="Symbol" pitchFamily="18" charset="2"/>
                </a:rPr>
                <a:t>2</a:t>
              </a:r>
              <a:r>
                <a:rPr kumimoji="1" lang="en-US" altLang="zh-CN" sz="2400">
                  <a:latin typeface="宋体" charset="-122"/>
                  <a:sym typeface="Symbol" pitchFamily="18" charset="2"/>
                </a:rPr>
                <a:t>，P</a:t>
              </a:r>
              <a:r>
                <a:rPr kumimoji="1" lang="en-US" altLang="zh-CN" sz="2400" baseline="-25000">
                  <a:latin typeface="宋体" charset="-122"/>
                  <a:sym typeface="Symbol" pitchFamily="18" charset="2"/>
                </a:rPr>
                <a:t>2</a:t>
              </a:r>
              <a:endParaRPr kumimoji="1" lang="en-US" altLang="zh-CN" sz="2400">
                <a:latin typeface="宋体" charset="-122"/>
                <a:sym typeface="Symbol" pitchFamily="18" charset="2"/>
              </a:endParaRPr>
            </a:p>
          </p:txBody>
        </p:sp>
        <p:sp>
          <p:nvSpPr>
            <p:cNvPr id="524304" name="Text Box 7"/>
            <p:cNvSpPr txBox="1">
              <a:spLocks noChangeArrowheads="1"/>
            </p:cNvSpPr>
            <p:nvPr/>
          </p:nvSpPr>
          <p:spPr bwMode="auto">
            <a:xfrm>
              <a:off x="4032" y="864"/>
              <a:ext cx="1152" cy="616"/>
            </a:xfrm>
            <a:prstGeom prst="rect">
              <a:avLst/>
            </a:prstGeom>
            <a:noFill/>
            <a:ln w="9525">
              <a:solidFill>
                <a:srgbClr val="000000"/>
              </a:solidFill>
              <a:miter lim="800000"/>
              <a:headEnd/>
              <a:tailEnd/>
            </a:ln>
          </p:spPr>
          <p:txBody>
            <a:bodyPr>
              <a:spAutoFit/>
            </a:bodyPr>
            <a:lstStyle/>
            <a:p>
              <a:pPr algn="ctr">
                <a:lnSpc>
                  <a:spcPct val="110000"/>
                </a:lnSpc>
                <a:spcBef>
                  <a:spcPct val="20000"/>
                </a:spcBef>
              </a:pPr>
              <a:r>
                <a:rPr kumimoji="1" lang="en-US" altLang="zh-CN" sz="2400">
                  <a:latin typeface="宋体" charset="-122"/>
                  <a:sym typeface="Symbol" pitchFamily="18" charset="2"/>
                </a:rPr>
                <a:t>B（）     </a:t>
              </a:r>
            </a:p>
            <a:p>
              <a:pPr algn="ctr">
                <a:lnSpc>
                  <a:spcPct val="110000"/>
                </a:lnSpc>
                <a:spcBef>
                  <a:spcPct val="20000"/>
                </a:spcBef>
              </a:pPr>
              <a:r>
                <a:rPr kumimoji="1" lang="en-US" altLang="zh-CN" sz="2400">
                  <a:latin typeface="宋体" charset="-122"/>
                  <a:sym typeface="Symbol" pitchFamily="18" charset="2"/>
                </a:rPr>
                <a:t>T</a:t>
              </a:r>
              <a:r>
                <a:rPr kumimoji="1" lang="en-US" altLang="zh-CN" sz="2400" baseline="-25000">
                  <a:latin typeface="宋体" charset="-122"/>
                  <a:sym typeface="Symbol" pitchFamily="18" charset="2"/>
                </a:rPr>
                <a:t>2</a:t>
              </a:r>
              <a:r>
                <a:rPr kumimoji="1" lang="en-US" altLang="zh-CN" sz="2400">
                  <a:latin typeface="宋体" charset="-122"/>
                  <a:sym typeface="Symbol" pitchFamily="18" charset="2"/>
                </a:rPr>
                <a:t>，P</a:t>
              </a:r>
              <a:r>
                <a:rPr kumimoji="1" lang="en-US" altLang="zh-CN" sz="2400" baseline="-25000">
                  <a:latin typeface="宋体" charset="-122"/>
                  <a:sym typeface="Symbol" pitchFamily="18" charset="2"/>
                </a:rPr>
                <a:t>2</a:t>
              </a:r>
              <a:endParaRPr kumimoji="1" lang="en-US" altLang="zh-CN" sz="2400">
                <a:latin typeface="宋体" charset="-122"/>
                <a:sym typeface="Symbol" pitchFamily="18" charset="2"/>
              </a:endParaRPr>
            </a:p>
          </p:txBody>
        </p:sp>
        <p:sp>
          <p:nvSpPr>
            <p:cNvPr id="524305" name="Text Box 8"/>
            <p:cNvSpPr txBox="1">
              <a:spLocks noChangeArrowheads="1"/>
            </p:cNvSpPr>
            <p:nvPr/>
          </p:nvSpPr>
          <p:spPr bwMode="auto">
            <a:xfrm>
              <a:off x="2359" y="878"/>
              <a:ext cx="1488" cy="271"/>
            </a:xfrm>
            <a:prstGeom prst="rect">
              <a:avLst/>
            </a:prstGeom>
            <a:noFill/>
            <a:ln w="9525">
              <a:noFill/>
              <a:miter lim="800000"/>
              <a:headEnd/>
              <a:tailEnd/>
            </a:ln>
          </p:spPr>
          <p:txBody>
            <a:bodyPr>
              <a:spAutoFit/>
            </a:bodyPr>
            <a:lstStyle/>
            <a:p>
              <a:pPr>
                <a:lnSpc>
                  <a:spcPct val="110000"/>
                </a:lnSpc>
                <a:spcBef>
                  <a:spcPct val="20000"/>
                </a:spcBef>
              </a:pPr>
              <a:r>
                <a:rPr kumimoji="1" lang="en-US" altLang="zh-CN" sz="2000" dirty="0">
                  <a:latin typeface="宋体" charset="-122"/>
                  <a:sym typeface="Symbol" pitchFamily="18" charset="2"/>
                </a:rPr>
                <a:t></a:t>
              </a:r>
              <a:r>
                <a:rPr kumimoji="1" lang="zh-CN" altLang="en-US" sz="2000" baseline="-25000" dirty="0">
                  <a:latin typeface="宋体" charset="-122"/>
                  <a:sym typeface="Symbol" pitchFamily="18" charset="2"/>
                </a:rPr>
                <a:t>相变</a:t>
              </a:r>
              <a:r>
                <a:rPr kumimoji="1" lang="en-US" altLang="zh-CN" sz="2000" dirty="0" err="1">
                  <a:latin typeface="宋体" charset="-122"/>
                  <a:sym typeface="Symbol" pitchFamily="18" charset="2"/>
                </a:rPr>
                <a:t>H</a:t>
              </a:r>
              <a:r>
                <a:rPr kumimoji="1" lang="en-US" altLang="zh-CN" sz="2000" baseline="-25000" dirty="0" err="1">
                  <a:latin typeface="宋体" charset="-122"/>
                  <a:sym typeface="Symbol" pitchFamily="18" charset="2"/>
                </a:rPr>
                <a:t>m</a:t>
              </a:r>
              <a:r>
                <a:rPr kumimoji="1" lang="en-US" altLang="zh-CN" sz="2000" dirty="0">
                  <a:latin typeface="宋体" charset="-122"/>
                  <a:sym typeface="Symbol" pitchFamily="18" charset="2"/>
                </a:rPr>
                <a:t>(T</a:t>
              </a:r>
              <a:r>
                <a:rPr kumimoji="1" lang="en-US" altLang="zh-CN" sz="2000" baseline="-25000" dirty="0">
                  <a:latin typeface="宋体" charset="-122"/>
                  <a:sym typeface="Symbol" pitchFamily="18" charset="2"/>
                </a:rPr>
                <a:t>2</a:t>
              </a:r>
              <a:r>
                <a:rPr kumimoji="1" lang="en-US" altLang="zh-CN" sz="2000" dirty="0" smtClean="0">
                  <a:latin typeface="宋体" charset="-122"/>
                  <a:sym typeface="Symbol" pitchFamily="18" charset="2"/>
                </a:rPr>
                <a:t>)</a:t>
              </a:r>
              <a:endParaRPr lang="zh-CN" altLang="en-US" sz="2000" dirty="0">
                <a:solidFill>
                  <a:srgbClr val="080808"/>
                </a:solidFill>
                <a:latin typeface="Times New Roman" pitchFamily="18" charset="0"/>
                <a:sym typeface="Symbol" pitchFamily="18" charset="2"/>
              </a:endParaRPr>
            </a:p>
          </p:txBody>
        </p:sp>
      </p:grpSp>
      <p:grpSp>
        <p:nvGrpSpPr>
          <p:cNvPr id="9" name="Group 9"/>
          <p:cNvGrpSpPr>
            <a:grpSpLocks/>
          </p:cNvGrpSpPr>
          <p:nvPr/>
        </p:nvGrpSpPr>
        <p:grpSpPr bwMode="auto">
          <a:xfrm>
            <a:off x="1903413" y="3600450"/>
            <a:ext cx="5495925" cy="620713"/>
            <a:chOff x="1290" y="1752"/>
            <a:chExt cx="3462" cy="1003"/>
          </a:xfrm>
        </p:grpSpPr>
        <p:sp>
          <p:nvSpPr>
            <p:cNvPr id="524298" name="Line 10"/>
            <p:cNvSpPr>
              <a:spLocks noChangeShapeType="1"/>
            </p:cNvSpPr>
            <p:nvPr/>
          </p:nvSpPr>
          <p:spPr bwMode="auto">
            <a:xfrm>
              <a:off x="1290" y="1800"/>
              <a:ext cx="0" cy="816"/>
            </a:xfrm>
            <a:prstGeom prst="line">
              <a:avLst/>
            </a:prstGeom>
            <a:noFill/>
            <a:ln w="9525">
              <a:solidFill>
                <a:schemeClr val="tx1"/>
              </a:solidFill>
              <a:round/>
              <a:headEnd type="none" w="sm" len="sm"/>
              <a:tailEnd type="arrow" w="med" len="med"/>
            </a:ln>
          </p:spPr>
          <p:txBody>
            <a:bodyPr wrap="none" lIns="90000" tIns="46800" rIns="90000" bIns="46800" anchor="ctr"/>
            <a:lstStyle/>
            <a:p>
              <a:endParaRPr lang="zh-CN" altLang="en-US"/>
            </a:p>
          </p:txBody>
        </p:sp>
        <p:sp>
          <p:nvSpPr>
            <p:cNvPr id="524299" name="Line 11"/>
            <p:cNvSpPr>
              <a:spLocks noChangeShapeType="1"/>
            </p:cNvSpPr>
            <p:nvPr/>
          </p:nvSpPr>
          <p:spPr bwMode="auto">
            <a:xfrm flipV="1">
              <a:off x="4650" y="1752"/>
              <a:ext cx="0" cy="864"/>
            </a:xfrm>
            <a:prstGeom prst="line">
              <a:avLst/>
            </a:prstGeom>
            <a:noFill/>
            <a:ln w="9525">
              <a:solidFill>
                <a:schemeClr val="tx1"/>
              </a:solidFill>
              <a:round/>
              <a:headEnd type="none" w="sm" len="sm"/>
              <a:tailEnd type="arrow" w="med" len="med"/>
            </a:ln>
          </p:spPr>
          <p:txBody>
            <a:bodyPr wrap="none" lIns="90000" tIns="46800" rIns="90000" bIns="46800" anchor="ctr"/>
            <a:lstStyle/>
            <a:p>
              <a:endParaRPr lang="zh-CN" altLang="en-US"/>
            </a:p>
          </p:txBody>
        </p:sp>
        <p:sp>
          <p:nvSpPr>
            <p:cNvPr id="524300" name="Text Box 12"/>
            <p:cNvSpPr txBox="1">
              <a:spLocks noChangeArrowheads="1"/>
            </p:cNvSpPr>
            <p:nvPr/>
          </p:nvSpPr>
          <p:spPr bwMode="auto">
            <a:xfrm>
              <a:off x="1296" y="2016"/>
              <a:ext cx="1056" cy="739"/>
            </a:xfrm>
            <a:prstGeom prst="rect">
              <a:avLst/>
            </a:prstGeom>
            <a:noFill/>
            <a:ln w="9525">
              <a:noFill/>
              <a:miter lim="800000"/>
              <a:headEnd/>
              <a:tailEnd/>
            </a:ln>
          </p:spPr>
          <p:txBody>
            <a:bodyPr>
              <a:spAutoFit/>
            </a:bodyPr>
            <a:lstStyle/>
            <a:p>
              <a:pPr>
                <a:spcBef>
                  <a:spcPct val="50000"/>
                </a:spcBef>
              </a:pPr>
              <a:r>
                <a:rPr kumimoji="1" lang="en-US" altLang="zh-CN" sz="2400">
                  <a:latin typeface="宋体" charset="-122"/>
                  <a:sym typeface="Symbol" pitchFamily="18" charset="2"/>
                </a:rPr>
                <a:t></a:t>
              </a:r>
              <a:r>
                <a:rPr kumimoji="1" lang="en-US" altLang="zh-CN" sz="2400" baseline="-25000">
                  <a:latin typeface="宋体" charset="-122"/>
                  <a:sym typeface="Symbol" pitchFamily="18" charset="2"/>
                </a:rPr>
                <a:t>1</a:t>
              </a:r>
              <a:r>
                <a:rPr kumimoji="1" lang="en-US" altLang="zh-CN" sz="2400">
                  <a:latin typeface="宋体" charset="-122"/>
                  <a:sym typeface="Symbol" pitchFamily="18" charset="2"/>
                </a:rPr>
                <a:t>Hm()</a:t>
              </a:r>
              <a:endParaRPr kumimoji="1" lang="zh-CN" altLang="en-US" sz="2400">
                <a:latin typeface="宋体" charset="-122"/>
                <a:sym typeface="Symbol" pitchFamily="18" charset="2"/>
              </a:endParaRPr>
            </a:p>
          </p:txBody>
        </p:sp>
        <p:sp>
          <p:nvSpPr>
            <p:cNvPr id="524301" name="Text Box 13"/>
            <p:cNvSpPr txBox="1">
              <a:spLocks noChangeArrowheads="1"/>
            </p:cNvSpPr>
            <p:nvPr/>
          </p:nvSpPr>
          <p:spPr bwMode="auto">
            <a:xfrm>
              <a:off x="3792" y="1967"/>
              <a:ext cx="960" cy="739"/>
            </a:xfrm>
            <a:prstGeom prst="rect">
              <a:avLst/>
            </a:prstGeom>
            <a:noFill/>
            <a:ln w="9525">
              <a:noFill/>
              <a:miter lim="800000"/>
              <a:headEnd/>
              <a:tailEnd/>
            </a:ln>
          </p:spPr>
          <p:txBody>
            <a:bodyPr>
              <a:spAutoFit/>
            </a:bodyPr>
            <a:lstStyle/>
            <a:p>
              <a:pPr>
                <a:spcBef>
                  <a:spcPct val="50000"/>
                </a:spcBef>
              </a:pPr>
              <a:r>
                <a:rPr kumimoji="1" lang="en-US" altLang="zh-CN" sz="2400">
                  <a:latin typeface="宋体" charset="-122"/>
                  <a:sym typeface="Symbol" pitchFamily="18" charset="2"/>
                </a:rPr>
                <a:t></a:t>
              </a:r>
              <a:r>
                <a:rPr kumimoji="1" lang="en-US" altLang="zh-CN" sz="2400" baseline="-25000">
                  <a:latin typeface="宋体" charset="-122"/>
                  <a:sym typeface="Symbol" pitchFamily="18" charset="2"/>
                </a:rPr>
                <a:t>2</a:t>
              </a:r>
              <a:r>
                <a:rPr kumimoji="1" lang="en-US" altLang="zh-CN" sz="2400">
                  <a:latin typeface="宋体" charset="-122"/>
                  <a:sym typeface="Symbol" pitchFamily="18" charset="2"/>
                </a:rPr>
                <a:t>Hm()</a:t>
              </a:r>
              <a:endParaRPr kumimoji="1" lang="zh-CN" altLang="en-US" sz="2400">
                <a:latin typeface="宋体" charset="-122"/>
                <a:sym typeface="Symbol" pitchFamily="18" charset="2"/>
              </a:endParaRPr>
            </a:p>
          </p:txBody>
        </p:sp>
      </p:grpSp>
      <p:grpSp>
        <p:nvGrpSpPr>
          <p:cNvPr id="14" name="Group 14"/>
          <p:cNvGrpSpPr>
            <a:grpSpLocks/>
          </p:cNvGrpSpPr>
          <p:nvPr/>
        </p:nvGrpSpPr>
        <p:grpSpPr bwMode="auto">
          <a:xfrm>
            <a:off x="1074738" y="4251325"/>
            <a:ext cx="7162800" cy="977900"/>
            <a:chOff x="768" y="2688"/>
            <a:chExt cx="4512" cy="616"/>
          </a:xfrm>
        </p:grpSpPr>
        <p:sp>
          <p:nvSpPr>
            <p:cNvPr id="524294" name="Line 15"/>
            <p:cNvSpPr>
              <a:spLocks noChangeShapeType="1"/>
            </p:cNvSpPr>
            <p:nvPr/>
          </p:nvSpPr>
          <p:spPr bwMode="auto">
            <a:xfrm>
              <a:off x="2154" y="3144"/>
              <a:ext cx="1824" cy="0"/>
            </a:xfrm>
            <a:prstGeom prst="line">
              <a:avLst/>
            </a:prstGeom>
            <a:noFill/>
            <a:ln w="9525">
              <a:solidFill>
                <a:schemeClr val="tx1"/>
              </a:solidFill>
              <a:round/>
              <a:headEnd type="none" w="sm" len="sm"/>
              <a:tailEnd type="arrow" w="med" len="med"/>
            </a:ln>
          </p:spPr>
          <p:txBody>
            <a:bodyPr wrap="none" lIns="90000" tIns="46800" rIns="90000" bIns="46800" anchor="ctr"/>
            <a:lstStyle/>
            <a:p>
              <a:endParaRPr lang="zh-CN" altLang="en-US"/>
            </a:p>
          </p:txBody>
        </p:sp>
        <p:sp>
          <p:nvSpPr>
            <p:cNvPr id="524295" name="Text Box 16"/>
            <p:cNvSpPr txBox="1">
              <a:spLocks noChangeArrowheads="1"/>
            </p:cNvSpPr>
            <p:nvPr/>
          </p:nvSpPr>
          <p:spPr bwMode="auto">
            <a:xfrm>
              <a:off x="768" y="2688"/>
              <a:ext cx="1296" cy="616"/>
            </a:xfrm>
            <a:prstGeom prst="rect">
              <a:avLst/>
            </a:prstGeom>
            <a:noFill/>
            <a:ln w="9525">
              <a:solidFill>
                <a:srgbClr val="000000"/>
              </a:solidFill>
              <a:miter lim="800000"/>
              <a:headEnd/>
              <a:tailEnd/>
            </a:ln>
          </p:spPr>
          <p:txBody>
            <a:bodyPr>
              <a:spAutoFit/>
            </a:bodyPr>
            <a:lstStyle/>
            <a:p>
              <a:pPr algn="ctr">
                <a:lnSpc>
                  <a:spcPct val="120000"/>
                </a:lnSpc>
                <a:spcBef>
                  <a:spcPct val="20000"/>
                </a:spcBef>
              </a:pPr>
              <a:r>
                <a:rPr kumimoji="1" lang="en-US" altLang="zh-CN" sz="2400">
                  <a:latin typeface="宋体" charset="-122"/>
                  <a:sym typeface="Symbol" pitchFamily="18" charset="2"/>
                </a:rPr>
                <a:t>B（）         T</a:t>
              </a:r>
              <a:r>
                <a:rPr kumimoji="1" lang="en-US" altLang="zh-CN" sz="2400" baseline="-25000">
                  <a:latin typeface="宋体" charset="-122"/>
                  <a:sym typeface="Symbol" pitchFamily="18" charset="2"/>
                </a:rPr>
                <a:t>1</a:t>
              </a:r>
              <a:r>
                <a:rPr kumimoji="1" lang="en-US" altLang="zh-CN" sz="2400">
                  <a:latin typeface="宋体" charset="-122"/>
                  <a:sym typeface="Symbol" pitchFamily="18" charset="2"/>
                </a:rPr>
                <a:t>，P</a:t>
              </a:r>
              <a:r>
                <a:rPr kumimoji="1" lang="en-US" altLang="zh-CN" sz="2400" baseline="-25000">
                  <a:latin typeface="宋体" charset="-122"/>
                  <a:sym typeface="Symbol" pitchFamily="18" charset="2"/>
                </a:rPr>
                <a:t>1</a:t>
              </a:r>
              <a:endParaRPr lang="zh-CN" altLang="en-US" sz="2400">
                <a:solidFill>
                  <a:srgbClr val="080808"/>
                </a:solidFill>
                <a:latin typeface="Times New Roman" pitchFamily="18" charset="0"/>
                <a:sym typeface="Symbol" pitchFamily="18" charset="2"/>
              </a:endParaRPr>
            </a:p>
          </p:txBody>
        </p:sp>
        <p:sp>
          <p:nvSpPr>
            <p:cNvPr id="524296" name="Text Box 17"/>
            <p:cNvSpPr txBox="1">
              <a:spLocks noChangeArrowheads="1"/>
            </p:cNvSpPr>
            <p:nvPr/>
          </p:nvSpPr>
          <p:spPr bwMode="auto">
            <a:xfrm>
              <a:off x="4032" y="2688"/>
              <a:ext cx="1248" cy="570"/>
            </a:xfrm>
            <a:prstGeom prst="rect">
              <a:avLst/>
            </a:prstGeom>
            <a:noFill/>
            <a:ln w="9525">
              <a:solidFill>
                <a:srgbClr val="000000"/>
              </a:solidFill>
              <a:miter lim="800000"/>
              <a:headEnd/>
              <a:tailEnd/>
            </a:ln>
          </p:spPr>
          <p:txBody>
            <a:bodyPr>
              <a:spAutoFit/>
            </a:bodyPr>
            <a:lstStyle/>
            <a:p>
              <a:pPr algn="ctr">
                <a:spcBef>
                  <a:spcPct val="20000"/>
                </a:spcBef>
              </a:pPr>
              <a:r>
                <a:rPr kumimoji="1" lang="en-US" altLang="zh-CN" sz="2400">
                  <a:latin typeface="宋体" charset="-122"/>
                  <a:sym typeface="Symbol" pitchFamily="18" charset="2"/>
                </a:rPr>
                <a:t>B（）</a:t>
              </a:r>
            </a:p>
            <a:p>
              <a:pPr algn="ctr">
                <a:spcBef>
                  <a:spcPct val="20000"/>
                </a:spcBef>
              </a:pPr>
              <a:r>
                <a:rPr kumimoji="1" lang="en-US" altLang="zh-CN" sz="2400">
                  <a:latin typeface="宋体" charset="-122"/>
                  <a:sym typeface="Symbol" pitchFamily="18" charset="2"/>
                </a:rPr>
                <a:t>T</a:t>
              </a:r>
              <a:r>
                <a:rPr kumimoji="1" lang="en-US" altLang="zh-CN" sz="2400" baseline="-25000">
                  <a:latin typeface="宋体" charset="-122"/>
                  <a:sym typeface="Symbol" pitchFamily="18" charset="2"/>
                </a:rPr>
                <a:t>1</a:t>
              </a:r>
              <a:r>
                <a:rPr kumimoji="1" lang="en-US" altLang="zh-CN" sz="2400">
                  <a:latin typeface="宋体" charset="-122"/>
                  <a:sym typeface="Symbol" pitchFamily="18" charset="2"/>
                </a:rPr>
                <a:t>，P</a:t>
              </a:r>
              <a:r>
                <a:rPr kumimoji="1" lang="en-US" altLang="zh-CN" sz="2400" baseline="-25000">
                  <a:latin typeface="宋体" charset="-122"/>
                  <a:sym typeface="Symbol" pitchFamily="18" charset="2"/>
                </a:rPr>
                <a:t>1</a:t>
              </a:r>
              <a:endParaRPr kumimoji="1" lang="en-US" altLang="zh-CN" sz="2400">
                <a:latin typeface="宋体" charset="-122"/>
                <a:sym typeface="Symbol" pitchFamily="18" charset="2"/>
              </a:endParaRPr>
            </a:p>
          </p:txBody>
        </p:sp>
        <p:sp>
          <p:nvSpPr>
            <p:cNvPr id="524297" name="Text Box 18"/>
            <p:cNvSpPr txBox="1">
              <a:spLocks noChangeArrowheads="1"/>
            </p:cNvSpPr>
            <p:nvPr/>
          </p:nvSpPr>
          <p:spPr bwMode="auto">
            <a:xfrm>
              <a:off x="2352" y="2784"/>
              <a:ext cx="1344" cy="311"/>
            </a:xfrm>
            <a:prstGeom prst="rect">
              <a:avLst/>
            </a:prstGeom>
            <a:noFill/>
            <a:ln w="9525">
              <a:noFill/>
              <a:miter lim="800000"/>
              <a:headEnd/>
              <a:tailEnd/>
            </a:ln>
          </p:spPr>
          <p:txBody>
            <a:bodyPr>
              <a:spAutoFit/>
            </a:bodyPr>
            <a:lstStyle/>
            <a:p>
              <a:pPr>
                <a:lnSpc>
                  <a:spcPct val="110000"/>
                </a:lnSpc>
                <a:spcBef>
                  <a:spcPct val="20000"/>
                </a:spcBef>
              </a:pPr>
              <a:r>
                <a:rPr kumimoji="1" lang="en-US" altLang="zh-CN" sz="2400" dirty="0">
                  <a:latin typeface="宋体" charset="-122"/>
                  <a:sym typeface="Symbol" pitchFamily="18" charset="2"/>
                </a:rPr>
                <a:t></a:t>
              </a:r>
              <a:r>
                <a:rPr kumimoji="1" lang="zh-CN" altLang="en-US" sz="2400" baseline="-25000" dirty="0">
                  <a:latin typeface="宋体" charset="-122"/>
                  <a:sym typeface="Symbol" pitchFamily="18" charset="2"/>
                </a:rPr>
                <a:t>相变</a:t>
              </a:r>
              <a:r>
                <a:rPr kumimoji="1" lang="en-US" altLang="zh-CN" sz="2400" dirty="0" err="1">
                  <a:latin typeface="宋体" charset="-122"/>
                  <a:sym typeface="Symbol" pitchFamily="18" charset="2"/>
                </a:rPr>
                <a:t>H</a:t>
              </a:r>
              <a:r>
                <a:rPr kumimoji="1" lang="en-US" altLang="zh-CN" sz="2400" baseline="-25000" dirty="0" err="1">
                  <a:latin typeface="宋体" charset="-122"/>
                  <a:sym typeface="Symbol" pitchFamily="18" charset="2"/>
                </a:rPr>
                <a:t>m</a:t>
              </a:r>
              <a:r>
                <a:rPr kumimoji="1" lang="en-US" altLang="zh-CN" sz="2400" dirty="0">
                  <a:latin typeface="宋体" charset="-122"/>
                  <a:sym typeface="Symbol" pitchFamily="18" charset="2"/>
                </a:rPr>
                <a:t>(T</a:t>
              </a:r>
              <a:r>
                <a:rPr kumimoji="1" lang="en-US" altLang="zh-CN" sz="2400" baseline="-25000" dirty="0">
                  <a:latin typeface="宋体" charset="-122"/>
                  <a:sym typeface="Symbol" pitchFamily="18" charset="2"/>
                </a:rPr>
                <a:t>1</a:t>
              </a:r>
              <a:r>
                <a:rPr kumimoji="1" lang="en-US" altLang="zh-CN" sz="2400" dirty="0">
                  <a:latin typeface="宋体" charset="-122"/>
                  <a:sym typeface="Symbol" pitchFamily="18" charset="2"/>
                </a:rPr>
                <a:t>)</a:t>
              </a:r>
              <a:endParaRPr lang="zh-CN" altLang="en-US" sz="2400" dirty="0">
                <a:solidFill>
                  <a:srgbClr val="080808"/>
                </a:solidFill>
                <a:latin typeface="Times New Roman" pitchFamily="18" charset="0"/>
                <a:sym typeface="Symbol" pitchFamily="18" charset="2"/>
              </a:endParaRPr>
            </a:p>
          </p:txBody>
        </p:sp>
      </p:grpSp>
      <p:sp>
        <p:nvSpPr>
          <p:cNvPr id="2" name="矩形 1"/>
          <p:cNvSpPr/>
          <p:nvPr/>
        </p:nvSpPr>
        <p:spPr>
          <a:xfrm>
            <a:off x="4018002" y="3230484"/>
            <a:ext cx="1107996" cy="397032"/>
          </a:xfrm>
          <a:prstGeom prst="rect">
            <a:avLst/>
          </a:prstGeom>
        </p:spPr>
        <p:txBody>
          <a:bodyPr wrap="none">
            <a:spAutoFit/>
          </a:bodyPr>
          <a:lstStyle/>
          <a:p>
            <a:pPr>
              <a:lnSpc>
                <a:spcPct val="110000"/>
              </a:lnSpc>
              <a:spcBef>
                <a:spcPct val="20000"/>
              </a:spcBef>
            </a:pPr>
            <a:r>
              <a:rPr kumimoji="1" lang="zh-CN" altLang="en-US" dirty="0">
                <a:latin typeface="宋体" charset="-122"/>
                <a:sym typeface="Symbol" pitchFamily="18" charset="2"/>
              </a:rPr>
              <a:t>可逆相变</a:t>
            </a:r>
            <a:endParaRPr lang="zh-CN" altLang="en-US" dirty="0">
              <a:solidFill>
                <a:srgbClr val="080808"/>
              </a:solidFill>
              <a:latin typeface="Times New Roman" pitchFamily="18" charset="0"/>
              <a:sym typeface="Symbol" pitchFamily="18" charset="2"/>
            </a:endParaRPr>
          </a:p>
        </p:txBody>
      </p:sp>
      <p:sp>
        <p:nvSpPr>
          <p:cNvPr id="19" name="矩形 18"/>
          <p:cNvSpPr/>
          <p:nvPr/>
        </p:nvSpPr>
        <p:spPr>
          <a:xfrm>
            <a:off x="3885543" y="5108353"/>
            <a:ext cx="1107996" cy="397032"/>
          </a:xfrm>
          <a:prstGeom prst="rect">
            <a:avLst/>
          </a:prstGeom>
        </p:spPr>
        <p:txBody>
          <a:bodyPr wrap="none">
            <a:spAutoFit/>
          </a:bodyPr>
          <a:lstStyle/>
          <a:p>
            <a:pPr>
              <a:lnSpc>
                <a:spcPct val="110000"/>
              </a:lnSpc>
              <a:spcBef>
                <a:spcPct val="20000"/>
              </a:spcBef>
            </a:pPr>
            <a:r>
              <a:rPr kumimoji="1" lang="zh-CN" altLang="en-US" dirty="0">
                <a:latin typeface="宋体" charset="-122"/>
                <a:sym typeface="Symbol" pitchFamily="18" charset="2"/>
              </a:rPr>
              <a:t>可逆相变</a:t>
            </a:r>
            <a:endParaRPr lang="zh-CN" altLang="en-US" dirty="0">
              <a:solidFill>
                <a:srgbClr val="080808"/>
              </a:solidFill>
              <a:latin typeface="Times New Roman"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89" name="Rectangle 3"/>
          <p:cNvSpPr>
            <a:spLocks noGrp="1" noChangeArrowheads="1"/>
          </p:cNvSpPr>
          <p:nvPr>
            <p:ph idx="1"/>
          </p:nvPr>
        </p:nvSpPr>
        <p:spPr>
          <a:xfrm>
            <a:off x="611187" y="692696"/>
            <a:ext cx="8085137" cy="5101679"/>
          </a:xfrm>
          <a:solidFill>
            <a:srgbClr val="FFFFFF"/>
          </a:solidFill>
        </p:spPr>
        <p:txBody>
          <a:bodyPr/>
          <a:lstStyle/>
          <a:p>
            <a:pPr eaLnBrk="1" hangingPunct="1"/>
            <a:r>
              <a:rPr lang="zh-CN" altLang="en-US" sz="2800" b="1" dirty="0" smtClean="0">
                <a:solidFill>
                  <a:srgbClr val="0000CC"/>
                </a:solidFill>
                <a:latin typeface="宋体" charset="-122"/>
                <a:sym typeface="Symbol" pitchFamily="18" charset="2"/>
              </a:rPr>
              <a:t></a:t>
            </a:r>
            <a:r>
              <a:rPr lang="zh-CN" altLang="en-US" sz="2800" b="1" baseline="-25000" dirty="0" smtClean="0">
                <a:solidFill>
                  <a:srgbClr val="0000CC"/>
                </a:solidFill>
                <a:latin typeface="宋体" charset="-122"/>
                <a:sym typeface="Symbol" pitchFamily="18" charset="2"/>
              </a:rPr>
              <a:t>相变</a:t>
            </a:r>
            <a:r>
              <a:rPr lang="en-US" altLang="zh-CN" sz="2800" b="1" dirty="0" err="1" smtClean="0">
                <a:solidFill>
                  <a:srgbClr val="0000CC"/>
                </a:solidFill>
                <a:latin typeface="宋体" charset="-122"/>
                <a:sym typeface="Symbol" pitchFamily="18" charset="2"/>
              </a:rPr>
              <a:t>H</a:t>
            </a:r>
            <a:r>
              <a:rPr lang="en-US" altLang="zh-CN" sz="2800" b="1" baseline="-25000" dirty="0" err="1" smtClean="0">
                <a:solidFill>
                  <a:srgbClr val="0000CC"/>
                </a:solidFill>
                <a:latin typeface="宋体" charset="-122"/>
                <a:sym typeface="Symbol" pitchFamily="18" charset="2"/>
              </a:rPr>
              <a:t>m</a:t>
            </a:r>
            <a:r>
              <a:rPr lang="en-US" altLang="zh-CN" sz="2800" b="1" dirty="0" smtClean="0">
                <a:solidFill>
                  <a:srgbClr val="0000CC"/>
                </a:solidFill>
                <a:latin typeface="宋体" charset="-122"/>
                <a:sym typeface="Symbol" pitchFamily="18" charset="2"/>
              </a:rPr>
              <a:t>(T</a:t>
            </a:r>
            <a:r>
              <a:rPr lang="en-US" altLang="zh-CN" sz="2800" b="1" baseline="-25000" dirty="0" smtClean="0">
                <a:solidFill>
                  <a:srgbClr val="0000CC"/>
                </a:solidFill>
                <a:latin typeface="宋体" charset="-122"/>
                <a:sym typeface="Symbol" pitchFamily="18" charset="2"/>
              </a:rPr>
              <a:t>2</a:t>
            </a:r>
            <a:r>
              <a:rPr lang="en-US" altLang="zh-CN" sz="2800" b="1" dirty="0" smtClean="0">
                <a:solidFill>
                  <a:srgbClr val="0000CC"/>
                </a:solidFill>
                <a:latin typeface="宋体" charset="-122"/>
                <a:sym typeface="Symbol" pitchFamily="18" charset="2"/>
              </a:rPr>
              <a:t>)＝</a:t>
            </a:r>
            <a:r>
              <a:rPr lang="en-US" altLang="zh-CN" sz="2800" b="1" baseline="-25000" dirty="0" smtClean="0">
                <a:solidFill>
                  <a:srgbClr val="0000CC"/>
                </a:solidFill>
                <a:latin typeface="宋体" charset="-122"/>
                <a:sym typeface="Symbol" pitchFamily="18" charset="2"/>
              </a:rPr>
              <a:t>1</a:t>
            </a:r>
            <a:r>
              <a:rPr lang="en-US" altLang="zh-CN" sz="2800" b="1" dirty="0" smtClean="0">
                <a:solidFill>
                  <a:srgbClr val="0000CC"/>
                </a:solidFill>
                <a:latin typeface="宋体" charset="-122"/>
                <a:sym typeface="Symbol" pitchFamily="18" charset="2"/>
              </a:rPr>
              <a:t>Hm()+</a:t>
            </a:r>
            <a:r>
              <a:rPr lang="zh-CN" altLang="en-US" sz="2800" b="1" baseline="-25000" dirty="0" smtClean="0">
                <a:solidFill>
                  <a:srgbClr val="0000CC"/>
                </a:solidFill>
                <a:latin typeface="宋体" charset="-122"/>
                <a:sym typeface="Symbol" pitchFamily="18" charset="2"/>
              </a:rPr>
              <a:t>相变</a:t>
            </a:r>
            <a:r>
              <a:rPr lang="en-US" altLang="zh-CN" sz="2800" b="1" dirty="0" err="1" smtClean="0">
                <a:solidFill>
                  <a:srgbClr val="0000CC"/>
                </a:solidFill>
                <a:latin typeface="宋体" charset="-122"/>
                <a:sym typeface="Symbol" pitchFamily="18" charset="2"/>
              </a:rPr>
              <a:t>H</a:t>
            </a:r>
            <a:r>
              <a:rPr lang="en-US" altLang="zh-CN" sz="2800" b="1" baseline="-25000" dirty="0" err="1" smtClean="0">
                <a:solidFill>
                  <a:srgbClr val="0000CC"/>
                </a:solidFill>
                <a:latin typeface="宋体" charset="-122"/>
                <a:sym typeface="Symbol" pitchFamily="18" charset="2"/>
              </a:rPr>
              <a:t>m</a:t>
            </a:r>
            <a:r>
              <a:rPr lang="en-US" altLang="zh-CN" sz="2800" b="1" dirty="0" smtClean="0">
                <a:solidFill>
                  <a:srgbClr val="0000CC"/>
                </a:solidFill>
                <a:latin typeface="宋体" charset="-122"/>
                <a:sym typeface="Symbol" pitchFamily="18" charset="2"/>
              </a:rPr>
              <a:t>(T</a:t>
            </a:r>
            <a:r>
              <a:rPr lang="en-US" altLang="zh-CN" sz="2800" b="1" baseline="-25000" dirty="0" smtClean="0">
                <a:solidFill>
                  <a:srgbClr val="0000CC"/>
                </a:solidFill>
                <a:latin typeface="宋体" charset="-122"/>
                <a:sym typeface="Symbol" pitchFamily="18" charset="2"/>
              </a:rPr>
              <a:t>1</a:t>
            </a:r>
            <a:r>
              <a:rPr lang="en-US" altLang="zh-CN" sz="2800" b="1" dirty="0" smtClean="0">
                <a:solidFill>
                  <a:srgbClr val="0000CC"/>
                </a:solidFill>
                <a:latin typeface="宋体" charset="-122"/>
                <a:sym typeface="Symbol" pitchFamily="18" charset="2"/>
              </a:rPr>
              <a:t>)+</a:t>
            </a:r>
            <a:r>
              <a:rPr lang="en-US" altLang="zh-CN" sz="2800" b="1" baseline="-25000" dirty="0" smtClean="0">
                <a:solidFill>
                  <a:srgbClr val="0000CC"/>
                </a:solidFill>
                <a:latin typeface="宋体" charset="-122"/>
                <a:sym typeface="Symbol" pitchFamily="18" charset="2"/>
              </a:rPr>
              <a:t>2</a:t>
            </a:r>
            <a:r>
              <a:rPr lang="en-US" altLang="zh-CN" sz="2800" b="1" dirty="0" smtClean="0">
                <a:solidFill>
                  <a:srgbClr val="0000CC"/>
                </a:solidFill>
                <a:latin typeface="宋体" charset="-122"/>
                <a:sym typeface="Symbol" pitchFamily="18" charset="2"/>
              </a:rPr>
              <a:t>Hm()</a:t>
            </a:r>
          </a:p>
        </p:txBody>
      </p:sp>
      <p:sp>
        <p:nvSpPr>
          <p:cNvPr id="5" name="Rectangle 5"/>
          <p:cNvSpPr>
            <a:spLocks noChangeArrowheads="1"/>
          </p:cNvSpPr>
          <p:nvPr/>
        </p:nvSpPr>
        <p:spPr bwMode="auto">
          <a:xfrm>
            <a:off x="794910" y="1340768"/>
            <a:ext cx="8001000" cy="946150"/>
          </a:xfrm>
          <a:prstGeom prst="rect">
            <a:avLst/>
          </a:prstGeom>
          <a:noFill/>
          <a:ln w="9525">
            <a:noFill/>
            <a:miter lim="800000"/>
            <a:headEnd/>
            <a:tailEnd/>
          </a:ln>
        </p:spPr>
        <p:txBody>
          <a:bodyPr>
            <a:spAutoFit/>
          </a:bodyPr>
          <a:lstStyle/>
          <a:p>
            <a:r>
              <a:rPr lang="zh-CN" altLang="en-US" sz="2800" b="1" dirty="0">
                <a:solidFill>
                  <a:srgbClr val="0000CC"/>
                </a:solidFill>
                <a:latin typeface="宋体" charset="-122"/>
                <a:sym typeface="Symbol" pitchFamily="18" charset="2"/>
              </a:rPr>
              <a:t>若(或)为液、固态时体积随压力变化很小，焓随压力变化也很小则：</a:t>
            </a:r>
            <a:endParaRPr lang="zh-CN" altLang="en-US" sz="2000" b="1" dirty="0">
              <a:solidFill>
                <a:srgbClr val="0000CC"/>
              </a:solidFill>
              <a:latin typeface="宋体" charset="-122"/>
              <a:sym typeface="Symbol" pitchFamily="18" charset="2"/>
            </a:endParaRPr>
          </a:p>
        </p:txBody>
      </p:sp>
      <p:sp>
        <p:nvSpPr>
          <p:cNvPr id="6" name="Text Box 7"/>
          <p:cNvSpPr txBox="1">
            <a:spLocks noChangeArrowheads="1"/>
          </p:cNvSpPr>
          <p:nvPr/>
        </p:nvSpPr>
        <p:spPr bwMode="auto">
          <a:xfrm>
            <a:off x="813917" y="4077072"/>
            <a:ext cx="7391400" cy="946150"/>
          </a:xfrm>
          <a:prstGeom prst="rect">
            <a:avLst/>
          </a:prstGeom>
          <a:noFill/>
          <a:ln w="9525">
            <a:noFill/>
            <a:miter lim="800000"/>
            <a:headEnd/>
            <a:tailEnd/>
          </a:ln>
        </p:spPr>
        <p:txBody>
          <a:bodyPr>
            <a:spAutoFit/>
          </a:bodyPr>
          <a:lstStyle/>
          <a:p>
            <a:pPr>
              <a:spcBef>
                <a:spcPct val="50000"/>
              </a:spcBef>
            </a:pPr>
            <a:r>
              <a:rPr lang="zh-CN" altLang="en-US" sz="2800" b="1" dirty="0">
                <a:solidFill>
                  <a:srgbClr val="0000CC"/>
                </a:solidFill>
                <a:latin typeface="Times New Roman" pitchFamily="18" charset="0"/>
                <a:sym typeface="Symbol" pitchFamily="18" charset="2"/>
              </a:rPr>
              <a:t>若</a:t>
            </a:r>
            <a:r>
              <a:rPr lang="zh-CN" altLang="en-US" sz="2800" b="1" dirty="0">
                <a:solidFill>
                  <a:srgbClr val="0000CC"/>
                </a:solidFill>
                <a:latin typeface="宋体" charset="-122"/>
                <a:sym typeface="Symbol" pitchFamily="18" charset="2"/>
              </a:rPr>
              <a:t>(或)为气态，压力不太大时，可视为理想气体，可视为焓不随压力变化则上式也成立。</a:t>
            </a:r>
            <a:endParaRPr lang="zh-CN" altLang="en-US" sz="2800" b="1" dirty="0">
              <a:solidFill>
                <a:srgbClr val="0000CC"/>
              </a:solidFill>
              <a:latin typeface="Times New Roman" pitchFamily="18" charset="0"/>
              <a:sym typeface="Symbol" pitchFamily="18" charset="2"/>
            </a:endParaRPr>
          </a:p>
        </p:txBody>
      </p:sp>
      <p:graphicFrame>
        <p:nvGraphicFramePr>
          <p:cNvPr id="3" name="Object 546"/>
          <p:cNvGraphicFramePr>
            <a:graphicFrameLocks noChangeAspect="1"/>
          </p:cNvGraphicFramePr>
          <p:nvPr>
            <p:extLst>
              <p:ext uri="{D42A27DB-BD31-4B8C-83A1-F6EECF244321}">
                <p14:modId xmlns:p14="http://schemas.microsoft.com/office/powerpoint/2010/main" val="14685251"/>
              </p:ext>
            </p:extLst>
          </p:nvPr>
        </p:nvGraphicFramePr>
        <p:xfrm>
          <a:off x="971600" y="2564904"/>
          <a:ext cx="3315237" cy="1132032"/>
        </p:xfrm>
        <a:graphic>
          <a:graphicData uri="http://schemas.openxmlformats.org/presentationml/2006/ole">
            <mc:AlternateContent xmlns:mc="http://schemas.openxmlformats.org/markup-compatibility/2006">
              <mc:Choice xmlns:v="urn:schemas-microsoft-com:vml" Requires="v">
                <p:oleObj spid="_x0000_s823309" name="公式" r:id="rId3" imgW="1523880" imgH="507960" progId="Equation.3">
                  <p:embed/>
                </p:oleObj>
              </mc:Choice>
              <mc:Fallback>
                <p:oleObj name="公式" r:id="rId3" imgW="1523880" imgH="507960" progId="Equation.3">
                  <p:embed/>
                  <p:pic>
                    <p:nvPicPr>
                      <p:cNvPr id="0" name="Picture 546"/>
                      <p:cNvPicPr>
                        <a:picLocks noChangeAspect="1" noChangeArrowheads="1"/>
                      </p:cNvPicPr>
                      <p:nvPr/>
                    </p:nvPicPr>
                    <p:blipFill>
                      <a:blip r:embed="rId4"/>
                      <a:srcRect/>
                      <a:stretch>
                        <a:fillRect/>
                      </a:stretch>
                    </p:blipFill>
                    <p:spPr bwMode="auto">
                      <a:xfrm>
                        <a:off x="971600" y="2564904"/>
                        <a:ext cx="3315237" cy="1132032"/>
                      </a:xfrm>
                      <a:prstGeom prst="rect">
                        <a:avLst/>
                      </a:prstGeom>
                      <a:solidFill>
                        <a:srgbClr val="FFC000"/>
                      </a:solidFill>
                      <a:extLst/>
                    </p:spPr>
                  </p:pic>
                </p:oleObj>
              </mc:Fallback>
            </mc:AlternateContent>
          </a:graphicData>
        </a:graphic>
      </p:graphicFrame>
      <p:graphicFrame>
        <p:nvGraphicFramePr>
          <p:cNvPr id="8" name="Object 547"/>
          <p:cNvGraphicFramePr>
            <a:graphicFrameLocks noChangeAspect="1"/>
          </p:cNvGraphicFramePr>
          <p:nvPr>
            <p:extLst>
              <p:ext uri="{D42A27DB-BD31-4B8C-83A1-F6EECF244321}">
                <p14:modId xmlns:p14="http://schemas.microsoft.com/office/powerpoint/2010/main" val="688761095"/>
              </p:ext>
            </p:extLst>
          </p:nvPr>
        </p:nvGraphicFramePr>
        <p:xfrm>
          <a:off x="395536" y="5229200"/>
          <a:ext cx="8590157" cy="738593"/>
        </p:xfrm>
        <a:graphic>
          <a:graphicData uri="http://schemas.openxmlformats.org/presentationml/2006/ole">
            <mc:AlternateContent xmlns:mc="http://schemas.openxmlformats.org/markup-compatibility/2006">
              <mc:Choice xmlns:v="urn:schemas-microsoft-com:vml" Requires="v">
                <p:oleObj spid="_x0000_s823310" name="公式" r:id="rId5" imgW="3022560" imgH="241200" progId="Equation.3">
                  <p:embed/>
                </p:oleObj>
              </mc:Choice>
              <mc:Fallback>
                <p:oleObj name="公式" r:id="rId5" imgW="3022560" imgH="241200" progId="Equation.3">
                  <p:embed/>
                  <p:pic>
                    <p:nvPicPr>
                      <p:cNvPr id="0" name="Picture 547"/>
                      <p:cNvPicPr>
                        <a:picLocks noChangeAspect="1" noChangeArrowheads="1"/>
                      </p:cNvPicPr>
                      <p:nvPr/>
                    </p:nvPicPr>
                    <p:blipFill>
                      <a:blip r:embed="rId6"/>
                      <a:srcRect/>
                      <a:stretch>
                        <a:fillRect/>
                      </a:stretch>
                    </p:blipFill>
                    <p:spPr bwMode="auto">
                      <a:xfrm>
                        <a:off x="395536" y="5229200"/>
                        <a:ext cx="8590157" cy="738593"/>
                      </a:xfrm>
                      <a:prstGeom prst="rect">
                        <a:avLst/>
                      </a:prstGeom>
                      <a:solidFill>
                        <a:srgbClr val="FFC000"/>
                      </a:solidFill>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938192957"/>
              </p:ext>
            </p:extLst>
          </p:nvPr>
        </p:nvGraphicFramePr>
        <p:xfrm>
          <a:off x="4509617" y="2564904"/>
          <a:ext cx="3338590" cy="1121345"/>
        </p:xfrm>
        <a:graphic>
          <a:graphicData uri="http://schemas.openxmlformats.org/presentationml/2006/ole">
            <mc:AlternateContent xmlns:mc="http://schemas.openxmlformats.org/markup-compatibility/2006">
              <mc:Choice xmlns:v="urn:schemas-microsoft-com:vml" Requires="v">
                <p:oleObj spid="_x0000_s823311" name="公式" r:id="rId7" imgW="1549080" imgH="507960" progId="Equation.3">
                  <p:embed/>
                </p:oleObj>
              </mc:Choice>
              <mc:Fallback>
                <p:oleObj name="公式" r:id="rId7" imgW="1549080" imgH="507960" progId="Equation.3">
                  <p:embed/>
                  <p:pic>
                    <p:nvPicPr>
                      <p:cNvPr id="0" name="Object 546"/>
                      <p:cNvPicPr>
                        <a:picLocks noChangeAspect="1" noChangeArrowheads="1"/>
                      </p:cNvPicPr>
                      <p:nvPr/>
                    </p:nvPicPr>
                    <p:blipFill>
                      <a:blip r:embed="rId8"/>
                      <a:srcRect/>
                      <a:stretch>
                        <a:fillRect/>
                      </a:stretch>
                    </p:blipFill>
                    <p:spPr bwMode="auto">
                      <a:xfrm>
                        <a:off x="4509617" y="2564904"/>
                        <a:ext cx="3338590" cy="1121345"/>
                      </a:xfrm>
                      <a:prstGeom prst="rect">
                        <a:avLst/>
                      </a:prstGeom>
                      <a:solidFill>
                        <a:srgbClr val="FFC000"/>
                      </a:solid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0-#ppt_w/2"/>
                                          </p:val>
                                        </p:tav>
                                        <p:tav tm="100000">
                                          <p:val>
                                            <p:strVal val="#ppt_x"/>
                                          </p:val>
                                        </p:tav>
                                      </p:tavLst>
                                    </p:anim>
                                    <p:anim calcmode="lin" valueType="num">
                                      <p:cBhvr additive="base">
                                        <p:cTn id="3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820"/>
          <p:cNvGraphicFramePr>
            <a:graphicFrameLocks noChangeAspect="1"/>
          </p:cNvGraphicFramePr>
          <p:nvPr>
            <p:extLst>
              <p:ext uri="{D42A27DB-BD31-4B8C-83A1-F6EECF244321}">
                <p14:modId xmlns:p14="http://schemas.microsoft.com/office/powerpoint/2010/main" val="2183773553"/>
              </p:ext>
            </p:extLst>
          </p:nvPr>
        </p:nvGraphicFramePr>
        <p:xfrm>
          <a:off x="827584" y="836712"/>
          <a:ext cx="6753225" cy="1008063"/>
        </p:xfrm>
        <a:graphic>
          <a:graphicData uri="http://schemas.openxmlformats.org/presentationml/2006/ole">
            <mc:AlternateContent xmlns:mc="http://schemas.openxmlformats.org/markup-compatibility/2006">
              <mc:Choice xmlns:v="urn:schemas-microsoft-com:vml" Requires="v">
                <p:oleObj spid="_x0000_s761352" name="公式" r:id="rId3" imgW="4610160" imgH="636120" progId="Equation.3">
                  <p:embed/>
                </p:oleObj>
              </mc:Choice>
              <mc:Fallback>
                <p:oleObj name="公式" r:id="rId3" imgW="4610160" imgH="636120" progId="Equation.3">
                  <p:embed/>
                  <p:pic>
                    <p:nvPicPr>
                      <p:cNvPr id="0" name="Picture 8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836712"/>
                        <a:ext cx="6753225" cy="1008063"/>
                      </a:xfrm>
                      <a:prstGeom prst="rect">
                        <a:avLst/>
                      </a:prstGeom>
                      <a:solidFill>
                        <a:schemeClr val="accent5"/>
                      </a:solidFill>
                      <a:extLst/>
                    </p:spPr>
                  </p:pic>
                </p:oleObj>
              </mc:Fallback>
            </mc:AlternateContent>
          </a:graphicData>
        </a:graphic>
      </p:graphicFrame>
      <p:graphicFrame>
        <p:nvGraphicFramePr>
          <p:cNvPr id="6" name="Object 821"/>
          <p:cNvGraphicFramePr>
            <a:graphicFrameLocks noChangeAspect="1"/>
          </p:cNvGraphicFramePr>
          <p:nvPr>
            <p:extLst>
              <p:ext uri="{D42A27DB-BD31-4B8C-83A1-F6EECF244321}">
                <p14:modId xmlns:p14="http://schemas.microsoft.com/office/powerpoint/2010/main" val="1363772144"/>
              </p:ext>
            </p:extLst>
          </p:nvPr>
        </p:nvGraphicFramePr>
        <p:xfrm>
          <a:off x="899592" y="1988840"/>
          <a:ext cx="7007399" cy="1109216"/>
        </p:xfrm>
        <a:graphic>
          <a:graphicData uri="http://schemas.openxmlformats.org/presentationml/2006/ole">
            <mc:AlternateContent xmlns:mc="http://schemas.openxmlformats.org/markup-compatibility/2006">
              <mc:Choice xmlns:v="urn:schemas-microsoft-com:vml" Requires="v">
                <p:oleObj spid="_x0000_s761353" name="公式" r:id="rId5" imgW="4343400" imgH="636120" progId="Equation.3">
                  <p:embed/>
                </p:oleObj>
              </mc:Choice>
              <mc:Fallback>
                <p:oleObj name="公式" r:id="rId5" imgW="4343400" imgH="636120" progId="Equation.3">
                  <p:embed/>
                  <p:pic>
                    <p:nvPicPr>
                      <p:cNvPr id="0" name="Picture 8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592" y="1988840"/>
                        <a:ext cx="7007399" cy="1109216"/>
                      </a:xfrm>
                      <a:prstGeom prst="rect">
                        <a:avLst/>
                      </a:prstGeom>
                      <a:noFill/>
                      <a:extLst/>
                    </p:spPr>
                  </p:pic>
                </p:oleObj>
              </mc:Fallback>
            </mc:AlternateContent>
          </a:graphicData>
        </a:graphic>
      </p:graphicFrame>
      <p:sp>
        <p:nvSpPr>
          <p:cNvPr id="7" name="Rectangle 3"/>
          <p:cNvSpPr>
            <a:spLocks noChangeArrowheads="1"/>
          </p:cNvSpPr>
          <p:nvPr/>
        </p:nvSpPr>
        <p:spPr bwMode="auto">
          <a:xfrm>
            <a:off x="899592" y="3284984"/>
            <a:ext cx="7772400" cy="609600"/>
          </a:xfrm>
          <a:prstGeom prst="rect">
            <a:avLst/>
          </a:prstGeom>
          <a:solidFill>
            <a:srgbClr val="FFFFFF"/>
          </a:solidFill>
          <a:ln w="9525">
            <a:noFill/>
            <a:miter lim="800000"/>
            <a:headEnd/>
            <a:tailEnd/>
          </a:ln>
        </p:spPr>
        <p:txBody>
          <a:bodyPr/>
          <a:lstStyle/>
          <a:p>
            <a:r>
              <a:rPr lang="zh-CN" altLang="zh-CN" sz="2800" b="1" dirty="0">
                <a:latin typeface="宋体" charset="-122"/>
                <a:sym typeface="Symbol" pitchFamily="18" charset="2"/>
              </a:rPr>
              <a:t>相变焓与温度关系</a:t>
            </a:r>
            <a:r>
              <a:rPr lang="zh-CN" altLang="en-US" sz="2800" b="1" dirty="0">
                <a:latin typeface="宋体" charset="-122"/>
                <a:sym typeface="Symbol" pitchFamily="18" charset="2"/>
              </a:rPr>
              <a:t>为</a:t>
            </a:r>
            <a:r>
              <a:rPr lang="en-US" altLang="zh-CN" sz="2800" b="1" dirty="0">
                <a:latin typeface="宋体" charset="-122"/>
                <a:sym typeface="Symbol" pitchFamily="18" charset="2"/>
              </a:rPr>
              <a:t>:</a:t>
            </a:r>
          </a:p>
        </p:txBody>
      </p:sp>
      <p:graphicFrame>
        <p:nvGraphicFramePr>
          <p:cNvPr id="8" name="Object 822"/>
          <p:cNvGraphicFramePr>
            <a:graphicFrameLocks noChangeAspect="1"/>
          </p:cNvGraphicFramePr>
          <p:nvPr>
            <p:extLst>
              <p:ext uri="{D42A27DB-BD31-4B8C-83A1-F6EECF244321}">
                <p14:modId xmlns:p14="http://schemas.microsoft.com/office/powerpoint/2010/main" val="3621330366"/>
              </p:ext>
            </p:extLst>
          </p:nvPr>
        </p:nvGraphicFramePr>
        <p:xfrm>
          <a:off x="827584" y="4005064"/>
          <a:ext cx="5943600" cy="1447800"/>
        </p:xfrm>
        <a:graphic>
          <a:graphicData uri="http://schemas.openxmlformats.org/presentationml/2006/ole">
            <mc:AlternateContent xmlns:mc="http://schemas.openxmlformats.org/markup-compatibility/2006">
              <mc:Choice xmlns:v="urn:schemas-microsoft-com:vml" Requires="v">
                <p:oleObj spid="_x0000_s761354" name="公式" r:id="rId7" imgW="2641600" imgH="762000" progId="Equation.3">
                  <p:embed/>
                </p:oleObj>
              </mc:Choice>
              <mc:Fallback>
                <p:oleObj name="公式" r:id="rId7" imgW="2641600" imgH="762000" progId="Equation.3">
                  <p:embed/>
                  <p:pic>
                    <p:nvPicPr>
                      <p:cNvPr id="0" name="Picture 8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584" y="4005064"/>
                        <a:ext cx="594360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9" name="矩形 8"/>
          <p:cNvSpPr/>
          <p:nvPr/>
        </p:nvSpPr>
        <p:spPr>
          <a:xfrm>
            <a:off x="899592" y="5629321"/>
            <a:ext cx="1415772" cy="535531"/>
          </a:xfrm>
          <a:prstGeom prst="rect">
            <a:avLst/>
          </a:prstGeom>
        </p:spPr>
        <p:txBody>
          <a:bodyPr wrap="none">
            <a:spAutoFit/>
          </a:bodyPr>
          <a:lstStyle/>
          <a:p>
            <a:pPr>
              <a:lnSpc>
                <a:spcPct val="80000"/>
              </a:lnSpc>
              <a:spcBef>
                <a:spcPct val="50000"/>
              </a:spcBef>
            </a:pPr>
            <a:r>
              <a:rPr lang="zh-CN" altLang="en-US" sz="3600" baseline="-25000" dirty="0">
                <a:latin typeface="宋体" charset="-122"/>
                <a:sym typeface="Symbol" pitchFamily="18" charset="2"/>
              </a:rPr>
              <a:t>微分形式</a:t>
            </a:r>
            <a:endParaRPr lang="zh-CN" altLang="en-US" sz="3600" dirty="0">
              <a:latin typeface="宋体" charset="-122"/>
              <a:sym typeface="Symbol" pitchFamily="18" charset="2"/>
            </a:endParaRPr>
          </a:p>
        </p:txBody>
      </p:sp>
      <p:sp>
        <p:nvSpPr>
          <p:cNvPr id="10" name="Text Box 21"/>
          <p:cNvSpPr txBox="1">
            <a:spLocks noChangeArrowheads="1"/>
          </p:cNvSpPr>
          <p:nvPr/>
        </p:nvSpPr>
        <p:spPr bwMode="auto">
          <a:xfrm>
            <a:off x="2483768" y="5619877"/>
            <a:ext cx="8159750" cy="433387"/>
          </a:xfrm>
          <a:prstGeom prst="rect">
            <a:avLst/>
          </a:prstGeom>
          <a:noFill/>
          <a:ln w="9525">
            <a:noFill/>
            <a:miter lim="800000"/>
            <a:headEnd/>
            <a:tailEnd/>
          </a:ln>
        </p:spPr>
        <p:txBody>
          <a:bodyPr>
            <a:spAutoFit/>
          </a:bodyPr>
          <a:lstStyle/>
          <a:p>
            <a:pPr>
              <a:lnSpc>
                <a:spcPct val="80000"/>
              </a:lnSpc>
              <a:spcBef>
                <a:spcPct val="50000"/>
              </a:spcBef>
            </a:pPr>
            <a:r>
              <a:rPr lang="en-US" altLang="zh-CN" sz="2800" dirty="0">
                <a:solidFill>
                  <a:srgbClr val="C00000"/>
                </a:solidFill>
                <a:latin typeface="宋体" charset="-122"/>
                <a:sym typeface="Symbol" pitchFamily="18" charset="2"/>
              </a:rPr>
              <a:t>d{</a:t>
            </a:r>
            <a:r>
              <a:rPr lang="en-US" altLang="zh-CN" sz="2800" dirty="0" smtClean="0">
                <a:solidFill>
                  <a:srgbClr val="C00000"/>
                </a:solidFill>
                <a:latin typeface="宋体" charset="-122"/>
                <a:sym typeface="Symbol" pitchFamily="18" charset="2"/>
              </a:rPr>
              <a:t></a:t>
            </a:r>
            <a:r>
              <a:rPr lang="zh-CN" altLang="en-US" sz="2800" baseline="-25000" dirty="0">
                <a:solidFill>
                  <a:srgbClr val="C00000"/>
                </a:solidFill>
                <a:latin typeface="宋体" charset="-122"/>
                <a:sym typeface="Symbol" pitchFamily="18" charset="2"/>
              </a:rPr>
              <a:t>相变</a:t>
            </a:r>
            <a:r>
              <a:rPr lang="en-US" altLang="zh-CN" sz="2800" dirty="0" err="1" smtClean="0">
                <a:solidFill>
                  <a:srgbClr val="C00000"/>
                </a:solidFill>
                <a:latin typeface="宋体" charset="-122"/>
                <a:sym typeface="Symbol" pitchFamily="18" charset="2"/>
              </a:rPr>
              <a:t>H</a:t>
            </a:r>
            <a:r>
              <a:rPr lang="en-US" altLang="zh-CN" sz="2800" baseline="-25000" dirty="0" err="1" smtClean="0">
                <a:solidFill>
                  <a:srgbClr val="C00000"/>
                </a:solidFill>
                <a:latin typeface="宋体" charset="-122"/>
                <a:sym typeface="Symbol" pitchFamily="18" charset="2"/>
              </a:rPr>
              <a:t>m</a:t>
            </a:r>
            <a:r>
              <a:rPr lang="en-US" altLang="zh-CN" sz="2800" dirty="0" err="1" smtClean="0">
                <a:solidFill>
                  <a:srgbClr val="C00000"/>
                </a:solidFill>
                <a:latin typeface="宋体" charset="-122"/>
                <a:sym typeface="Symbol" pitchFamily="18" charset="2"/>
              </a:rPr>
              <a:t>（T</a:t>
            </a:r>
            <a:r>
              <a:rPr lang="en-US" altLang="zh-CN" sz="2800" dirty="0">
                <a:solidFill>
                  <a:srgbClr val="C00000"/>
                </a:solidFill>
                <a:latin typeface="宋体" charset="-122"/>
                <a:sym typeface="Symbol" pitchFamily="18" charset="2"/>
              </a:rPr>
              <a:t>）}/</a:t>
            </a:r>
            <a:r>
              <a:rPr lang="en-US" altLang="zh-CN" sz="2800" dirty="0" err="1">
                <a:solidFill>
                  <a:srgbClr val="C00000"/>
                </a:solidFill>
                <a:latin typeface="宋体" charset="-122"/>
                <a:sym typeface="Symbol" pitchFamily="18" charset="2"/>
              </a:rPr>
              <a:t>dT</a:t>
            </a:r>
            <a:r>
              <a:rPr lang="en-US" altLang="zh-CN" sz="2800" dirty="0">
                <a:solidFill>
                  <a:srgbClr val="C00000"/>
                </a:solidFill>
                <a:latin typeface="宋体" charset="-122"/>
                <a:sym typeface="Symbol" pitchFamily="18" charset="2"/>
              </a:rPr>
              <a:t>= </a:t>
            </a:r>
            <a:r>
              <a:rPr lang="en-US" altLang="zh-CN" sz="2800" dirty="0" smtClean="0">
                <a:solidFill>
                  <a:srgbClr val="C00000"/>
                </a:solidFill>
                <a:latin typeface="宋体" charset="-122"/>
                <a:sym typeface="Symbol" pitchFamily="18" charset="2"/>
              </a:rPr>
              <a:t></a:t>
            </a:r>
            <a:r>
              <a:rPr lang="zh-CN" altLang="en-US" sz="2800" baseline="-25000" dirty="0" err="1">
                <a:solidFill>
                  <a:srgbClr val="C00000"/>
                </a:solidFill>
                <a:latin typeface="宋体" charset="-122"/>
                <a:sym typeface="Symbol" pitchFamily="18" charset="2"/>
              </a:rPr>
              <a:t>相变</a:t>
            </a:r>
            <a:r>
              <a:rPr lang="en-US" altLang="zh-CN" sz="2800" dirty="0" err="1" smtClean="0">
                <a:solidFill>
                  <a:srgbClr val="C00000"/>
                </a:solidFill>
                <a:latin typeface="宋体" charset="-122"/>
                <a:sym typeface="Symbol" pitchFamily="18" charset="2"/>
              </a:rPr>
              <a:t>C</a:t>
            </a:r>
            <a:r>
              <a:rPr lang="en-US" altLang="zh-CN" sz="2800" baseline="-25000" dirty="0" err="1" smtClean="0">
                <a:solidFill>
                  <a:srgbClr val="C00000"/>
                </a:solidFill>
                <a:latin typeface="宋体" charset="-122"/>
                <a:sym typeface="Symbol" pitchFamily="18" charset="2"/>
              </a:rPr>
              <a:t>P,m</a:t>
            </a:r>
            <a:endParaRPr lang="zh-CN" altLang="en-US" sz="3200" dirty="0">
              <a:solidFill>
                <a:srgbClr val="C00000"/>
              </a:solidFill>
              <a:latin typeface="宋体"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Grp="1" noChangeArrowheads="1"/>
          </p:cNvSpPr>
          <p:nvPr>
            <p:ph type="title"/>
          </p:nvPr>
        </p:nvSpPr>
        <p:spPr bwMode="auto">
          <a:xfrm>
            <a:off x="395536" y="944143"/>
            <a:ext cx="3672408" cy="523220"/>
          </a:xfrm>
          <a:prstGeom prst="rect">
            <a:avLst/>
          </a:prstGeom>
          <a:gradFill rotWithShape="0">
            <a:gsLst>
              <a:gs pos="0">
                <a:srgbClr val="FF0000"/>
              </a:gs>
              <a:gs pos="100000">
                <a:srgbClr val="CCFFCC"/>
              </a:gs>
            </a:gsLst>
            <a:lin ang="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kumimoji="1" lang="zh-CN" altLang="en-US" sz="2800" b="1" dirty="0" smtClean="0">
                <a:solidFill>
                  <a:srgbClr val="000000"/>
                </a:solidFill>
              </a:rPr>
              <a:t>总结公式的适用条件</a:t>
            </a:r>
            <a:endParaRPr kumimoji="1" lang="zh-CN" altLang="en-US" sz="2800" b="1" dirty="0">
              <a:latin typeface="Times New Roman" pitchFamily="18" charset="0"/>
            </a:endParaRPr>
          </a:p>
        </p:txBody>
      </p:sp>
      <p:sp>
        <p:nvSpPr>
          <p:cNvPr id="5" name="Rectangle 3"/>
          <p:cNvSpPr>
            <a:spLocks noChangeArrowheads="1"/>
          </p:cNvSpPr>
          <p:nvPr/>
        </p:nvSpPr>
        <p:spPr bwMode="auto">
          <a:xfrm>
            <a:off x="395536" y="3340224"/>
            <a:ext cx="7772400" cy="609600"/>
          </a:xfrm>
          <a:prstGeom prst="rect">
            <a:avLst/>
          </a:prstGeom>
          <a:solidFill>
            <a:srgbClr val="FFFFFF"/>
          </a:solidFill>
          <a:ln w="9525">
            <a:noFill/>
            <a:miter lim="800000"/>
            <a:headEnd/>
            <a:tailEnd/>
          </a:ln>
        </p:spPr>
        <p:txBody>
          <a:bodyPr/>
          <a:lstStyle/>
          <a:p>
            <a:r>
              <a:rPr lang="zh-CN" altLang="en-US" sz="2800" b="1" dirty="0" smtClean="0">
                <a:latin typeface="宋体" charset="-122"/>
                <a:sym typeface="Symbol" pitchFamily="18" charset="2"/>
              </a:rPr>
              <a:t>此公式适用于压力不变时的情况。如果在某温度下发生相变时压力变化不大，也可用本公式近似计算</a:t>
            </a:r>
            <a:endParaRPr lang="en-US" altLang="zh-CN" sz="2800" b="1" dirty="0">
              <a:latin typeface="宋体" charset="-122"/>
              <a:sym typeface="Symbol" pitchFamily="18" charset="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278126683"/>
              </p:ext>
            </p:extLst>
          </p:nvPr>
        </p:nvGraphicFramePr>
        <p:xfrm>
          <a:off x="683568" y="1772816"/>
          <a:ext cx="5943600" cy="1447800"/>
        </p:xfrm>
        <a:graphic>
          <a:graphicData uri="http://schemas.openxmlformats.org/presentationml/2006/ole">
            <mc:AlternateContent xmlns:mc="http://schemas.openxmlformats.org/markup-compatibility/2006">
              <mc:Choice xmlns:v="urn:schemas-microsoft-com:vml" Requires="v">
                <p:oleObj spid="_x0000_s806980" name="公式" r:id="rId3" imgW="2641600" imgH="762000" progId="Equation.3">
                  <p:embed/>
                </p:oleObj>
              </mc:Choice>
              <mc:Fallback>
                <p:oleObj name="公式" r:id="rId3" imgW="2641600" imgH="762000" progId="Equation.3">
                  <p:embed/>
                  <p:pic>
                    <p:nvPicPr>
                      <p:cNvPr id="0" name="Object 8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772816"/>
                        <a:ext cx="5943600" cy="1447800"/>
                      </a:xfrm>
                      <a:prstGeom prst="rect">
                        <a:avLst/>
                      </a:prstGeom>
                      <a:solidFill>
                        <a:srgbClr val="FFFF00"/>
                      </a:solidFill>
                      <a:ln>
                        <a:noFill/>
                      </a:ln>
                    </p:spPr>
                  </p:pic>
                </p:oleObj>
              </mc:Fallback>
            </mc:AlternateContent>
          </a:graphicData>
        </a:graphic>
      </p:graphicFrame>
    </p:spTree>
    <p:extLst>
      <p:ext uri="{BB962C8B-B14F-4D97-AF65-F5344CB8AC3E}">
        <p14:creationId xmlns:p14="http://schemas.microsoft.com/office/powerpoint/2010/main" val="216201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0-#ppt_w/2"/>
                                          </p:val>
                                        </p:tav>
                                        <p:tav tm="100000">
                                          <p:val>
                                            <p:strVal val="#ppt_x"/>
                                          </p:val>
                                        </p:tav>
                                      </p:tavLst>
                                    </p:anim>
                                    <p:anim calcmode="lin" valueType="num">
                                      <p:cBhvr additive="base">
                                        <p:cTn id="19"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548680"/>
            <a:ext cx="8712968" cy="5976664"/>
          </a:xfrm>
        </p:spPr>
        <p:txBody>
          <a:bodyPr rtlCol="0">
            <a:normAutofit fontScale="92500" lnSpcReduction="10000"/>
          </a:bodyPr>
          <a:lstStyle/>
          <a:p>
            <a:pPr eaLnBrk="1" fontAlgn="auto" hangingPunct="1">
              <a:spcAft>
                <a:spcPts val="0"/>
              </a:spcAft>
              <a:buFont typeface="Arial" panose="020B0604020202020204" pitchFamily="34" charset="0"/>
              <a:buChar char="•"/>
              <a:defRPr/>
            </a:pPr>
            <a:r>
              <a:rPr lang="zh-CN" altLang="en-US" sz="2800" b="1" dirty="0">
                <a:latin typeface="华文行楷" pitchFamily="2" charset="-122"/>
                <a:ea typeface="华文行楷" pitchFamily="2" charset="-122"/>
              </a:rPr>
              <a:t>五、可逆相变过程的</a:t>
            </a:r>
            <a:r>
              <a:rPr lang="zh-CN" altLang="en-US" sz="2800" b="1" dirty="0" smtClean="0">
                <a:latin typeface="华文宋体" pitchFamily="2" charset="-122"/>
                <a:ea typeface="华文宋体" pitchFamily="2" charset="-122"/>
              </a:rPr>
              <a:t>∆</a:t>
            </a:r>
            <a:r>
              <a:rPr lang="en-US" altLang="zh-CN" sz="2800" b="1" dirty="0" smtClean="0">
                <a:latin typeface="华文宋体" pitchFamily="2" charset="-122"/>
                <a:ea typeface="华文宋体" pitchFamily="2" charset="-122"/>
              </a:rPr>
              <a:t>U、∆H、W</a:t>
            </a:r>
            <a:r>
              <a:rPr lang="zh-CN" altLang="en-US" sz="2800" b="1" dirty="0">
                <a:latin typeface="华文行楷" pitchFamily="2" charset="-122"/>
                <a:ea typeface="华文行楷" pitchFamily="2" charset="-122"/>
              </a:rPr>
              <a:t>和</a:t>
            </a:r>
            <a:r>
              <a:rPr lang="en-US" altLang="zh-CN" sz="2800" b="1" dirty="0">
                <a:latin typeface="华文宋体" pitchFamily="2" charset="-122"/>
                <a:ea typeface="华文宋体" pitchFamily="2" charset="-122"/>
              </a:rPr>
              <a:t>Q</a:t>
            </a:r>
            <a:endParaRPr lang="zh-CN" altLang="en-US" sz="2800" b="1" dirty="0">
              <a:latin typeface="华文宋体" pitchFamily="2" charset="-122"/>
              <a:ea typeface="华文宋体" pitchFamily="2" charset="-122"/>
            </a:endParaRPr>
          </a:p>
          <a:p>
            <a:pPr eaLnBrk="1" fontAlgn="auto" hangingPunct="1">
              <a:spcBef>
                <a:spcPct val="25000"/>
              </a:spcBef>
              <a:spcAft>
                <a:spcPts val="0"/>
              </a:spcAft>
              <a:buClr>
                <a:schemeClr val="tx1"/>
              </a:buClr>
              <a:buFont typeface="Wingdings" pitchFamily="2" charset="2"/>
              <a:buChar char="l"/>
              <a:defRPr/>
            </a:pPr>
            <a:r>
              <a:rPr kumimoji="1" lang="en-US" altLang="zh-CN" sz="2800" b="1" dirty="0">
                <a:latin typeface="华文宋体" pitchFamily="2" charset="-122"/>
                <a:ea typeface="华文宋体" pitchFamily="2" charset="-122"/>
              </a:rPr>
              <a:t>Q</a:t>
            </a:r>
            <a:r>
              <a:rPr kumimoji="1" lang="en-US" altLang="zh-CN" sz="2800" b="1" dirty="0" smtClean="0">
                <a:latin typeface="华文宋体" pitchFamily="2" charset="-122"/>
                <a:ea typeface="华文宋体" pitchFamily="2" charset="-122"/>
              </a:rPr>
              <a:t>=∆H=n∆</a:t>
            </a:r>
            <a:r>
              <a:rPr kumimoji="1" lang="zh-CN" altLang="en-US" sz="2800" b="1" baseline="-25000" dirty="0" smtClean="0">
                <a:latin typeface="华文宋体" pitchFamily="2" charset="-122"/>
                <a:ea typeface="华文宋体" pitchFamily="2" charset="-122"/>
              </a:rPr>
              <a:t>相变</a:t>
            </a:r>
            <a:r>
              <a:rPr kumimoji="1" lang="en-US" altLang="zh-CN" sz="2800" b="1" dirty="0" err="1">
                <a:latin typeface="华文宋体" pitchFamily="2" charset="-122"/>
                <a:ea typeface="华文宋体" pitchFamily="2" charset="-122"/>
              </a:rPr>
              <a:t>H</a:t>
            </a:r>
            <a:r>
              <a:rPr kumimoji="1" lang="en-US" altLang="zh-CN" sz="2800" b="1" baseline="-25000" dirty="0" err="1">
                <a:latin typeface="华文宋体" pitchFamily="2" charset="-122"/>
                <a:ea typeface="华文宋体" pitchFamily="2" charset="-122"/>
              </a:rPr>
              <a:t>m</a:t>
            </a:r>
            <a:r>
              <a:rPr kumimoji="1" lang="en-US" altLang="zh-CN" sz="2800" b="1" dirty="0">
                <a:latin typeface="华文宋体" pitchFamily="2" charset="-122"/>
                <a:ea typeface="华文宋体" pitchFamily="2" charset="-122"/>
              </a:rPr>
              <a:t>(T) </a:t>
            </a:r>
            <a:r>
              <a:rPr kumimoji="1" lang="en-US" altLang="zh-CN" sz="2800" b="1" dirty="0" smtClean="0">
                <a:latin typeface="华文宋体" pitchFamily="2" charset="-122"/>
                <a:ea typeface="华文宋体" pitchFamily="2" charset="-122"/>
              </a:rPr>
              <a:t> ∆ U=∆H-∆(</a:t>
            </a:r>
            <a:r>
              <a:rPr kumimoji="1" lang="en-US" altLang="zh-CN" sz="2800" b="1" dirty="0">
                <a:latin typeface="华文宋体" pitchFamily="2" charset="-122"/>
                <a:ea typeface="华文宋体" pitchFamily="2" charset="-122"/>
              </a:rPr>
              <a:t>PV</a:t>
            </a:r>
            <a:r>
              <a:rPr kumimoji="1" lang="en-US" altLang="zh-CN" sz="2800" b="1" dirty="0" smtClean="0">
                <a:latin typeface="华文宋体" pitchFamily="2" charset="-122"/>
                <a:ea typeface="华文宋体" pitchFamily="2" charset="-122"/>
              </a:rPr>
              <a:t>)=∆H-P∆V</a:t>
            </a:r>
            <a:endParaRPr kumimoji="1" lang="en-US" altLang="zh-CN" sz="2800" b="1" dirty="0">
              <a:latin typeface="华文宋体" pitchFamily="2" charset="-122"/>
              <a:ea typeface="华文宋体" pitchFamily="2" charset="-122"/>
            </a:endParaRPr>
          </a:p>
          <a:p>
            <a:pPr eaLnBrk="1" fontAlgn="auto" hangingPunct="1">
              <a:spcBef>
                <a:spcPct val="25000"/>
              </a:spcBef>
              <a:spcAft>
                <a:spcPts val="0"/>
              </a:spcAft>
              <a:buClr>
                <a:schemeClr val="tx1"/>
              </a:buClr>
              <a:buFont typeface="Wingdings" pitchFamily="2" charset="2"/>
              <a:buChar char="l"/>
              <a:defRPr/>
            </a:pPr>
            <a:r>
              <a:rPr kumimoji="1" lang="en-US" altLang="zh-CN" sz="2800" b="1" dirty="0">
                <a:latin typeface="华文宋体" pitchFamily="2" charset="-122"/>
                <a:ea typeface="华文宋体" pitchFamily="2" charset="-122"/>
              </a:rPr>
              <a:t>W=-</a:t>
            </a:r>
            <a:r>
              <a:rPr kumimoji="1" lang="en-US" altLang="zh-CN" sz="2800" b="1" dirty="0" smtClean="0">
                <a:latin typeface="华文宋体" pitchFamily="2" charset="-122"/>
                <a:ea typeface="华文宋体" pitchFamily="2" charset="-122"/>
              </a:rPr>
              <a:t>P∆V</a:t>
            </a:r>
            <a:endParaRPr kumimoji="1" lang="en-US" altLang="zh-CN" sz="2800" b="1" dirty="0">
              <a:latin typeface="华文宋体" pitchFamily="2" charset="-122"/>
              <a:ea typeface="华文宋体" pitchFamily="2" charset="-122"/>
            </a:endParaRPr>
          </a:p>
          <a:p>
            <a:pPr>
              <a:spcBef>
                <a:spcPct val="25000"/>
              </a:spcBef>
              <a:buClr>
                <a:schemeClr val="tx1"/>
              </a:buClr>
              <a:buFont typeface="Wingdings" pitchFamily="2" charset="2"/>
              <a:buChar char="l"/>
              <a:defRPr/>
            </a:pPr>
            <a:r>
              <a:rPr kumimoji="1" lang="en-US" altLang="zh-CN" sz="2800" b="1" dirty="0" smtClean="0">
                <a:latin typeface="华文宋体" pitchFamily="2" charset="-122"/>
                <a:ea typeface="华文宋体" pitchFamily="2" charset="-122"/>
              </a:rPr>
              <a:t>V</a:t>
            </a:r>
            <a:r>
              <a:rPr kumimoji="1" lang="zh-CN" altLang="en-US" sz="2800" b="1" dirty="0">
                <a:latin typeface="华文宋体" pitchFamily="2" charset="-122"/>
                <a:ea typeface="华文宋体" pitchFamily="2" charset="-122"/>
              </a:rPr>
              <a:t>计算时</a:t>
            </a:r>
            <a:r>
              <a:rPr kumimoji="1" lang="zh-CN" altLang="en-US" sz="2800" b="1" dirty="0" smtClean="0">
                <a:latin typeface="华文宋体" pitchFamily="2" charset="-122"/>
                <a:ea typeface="华文宋体" pitchFamily="2" charset="-122"/>
              </a:rPr>
              <a:t>:  对</a:t>
            </a:r>
            <a:r>
              <a:rPr kumimoji="1" lang="zh-CN" altLang="en-US" sz="2800" b="1" dirty="0">
                <a:latin typeface="华文宋体" pitchFamily="2" charset="-122"/>
                <a:ea typeface="华文宋体" pitchFamily="2" charset="-122"/>
              </a:rPr>
              <a:t>气体近似为理想气体</a:t>
            </a:r>
            <a:r>
              <a:rPr kumimoji="1" lang="en-US" altLang="zh-CN" sz="2800" b="1" dirty="0" smtClean="0">
                <a:latin typeface="华文宋体" pitchFamily="2" charset="-122"/>
                <a:ea typeface="华文宋体" pitchFamily="2" charset="-122"/>
              </a:rPr>
              <a:t>V=</a:t>
            </a:r>
            <a:r>
              <a:rPr kumimoji="1" lang="en-US" altLang="zh-CN" sz="2800" b="1" dirty="0" err="1" smtClean="0">
                <a:latin typeface="华文宋体" pitchFamily="2" charset="-122"/>
                <a:ea typeface="华文宋体" pitchFamily="2" charset="-122"/>
              </a:rPr>
              <a:t>nRT</a:t>
            </a:r>
            <a:r>
              <a:rPr kumimoji="1" lang="en-US" altLang="zh-CN" sz="2800" b="1" dirty="0" smtClean="0">
                <a:latin typeface="华文宋体" pitchFamily="2" charset="-122"/>
                <a:ea typeface="华文宋体" pitchFamily="2" charset="-122"/>
              </a:rPr>
              <a:t>/P   </a:t>
            </a:r>
            <a:r>
              <a:rPr kumimoji="1" lang="zh-CN" altLang="en-US" sz="2800" b="1" dirty="0" smtClean="0">
                <a:latin typeface="华文宋体" pitchFamily="2" charset="-122"/>
                <a:ea typeface="华文宋体" pitchFamily="2" charset="-122"/>
              </a:rPr>
              <a:t>对</a:t>
            </a:r>
            <a:r>
              <a:rPr kumimoji="1" lang="zh-CN" altLang="en-US" sz="2800" b="1" dirty="0">
                <a:latin typeface="华文宋体" pitchFamily="2" charset="-122"/>
                <a:ea typeface="华文宋体" pitchFamily="2" charset="-122"/>
              </a:rPr>
              <a:t>液、</a:t>
            </a:r>
            <a:r>
              <a:rPr kumimoji="1" lang="zh-CN" altLang="en-US" sz="2800" b="1" dirty="0" smtClean="0">
                <a:latin typeface="华文宋体" pitchFamily="2" charset="-122"/>
                <a:ea typeface="华文宋体" pitchFamily="2" charset="-122"/>
              </a:rPr>
              <a:t>固体∆</a:t>
            </a:r>
            <a:r>
              <a:rPr kumimoji="1" lang="en-US" altLang="zh-CN" sz="2800" b="1" dirty="0" smtClean="0">
                <a:latin typeface="华文宋体" pitchFamily="2" charset="-122"/>
                <a:ea typeface="华文宋体" pitchFamily="2" charset="-122"/>
              </a:rPr>
              <a:t>V</a:t>
            </a:r>
            <a:r>
              <a:rPr kumimoji="1" lang="en-US" altLang="zh-CN" sz="2800" b="1" dirty="0">
                <a:latin typeface="华文宋体" pitchFamily="2" charset="-122"/>
                <a:ea typeface="华文宋体" pitchFamily="2" charset="-122"/>
              </a:rPr>
              <a:t> </a:t>
            </a:r>
            <a:r>
              <a:rPr lang="zh-CN" altLang="en-US" dirty="0">
                <a:latin typeface="宋体" charset="-122"/>
                <a:sym typeface="Symbol" pitchFamily="18" charset="2"/>
              </a:rPr>
              <a:t></a:t>
            </a:r>
            <a:r>
              <a:rPr kumimoji="1" lang="en-US" altLang="zh-CN" sz="2800" b="1" dirty="0" smtClean="0">
                <a:latin typeface="华文宋体" pitchFamily="2" charset="-122"/>
                <a:ea typeface="华文宋体" pitchFamily="2" charset="-122"/>
              </a:rPr>
              <a:t> 0</a:t>
            </a:r>
            <a:r>
              <a:rPr kumimoji="1" lang="zh-CN" altLang="en-US" sz="2800" b="1" dirty="0" smtClean="0">
                <a:latin typeface="华文宋体" pitchFamily="2" charset="-122"/>
                <a:ea typeface="华文宋体" pitchFamily="2" charset="-122"/>
              </a:rPr>
              <a:t>，</a:t>
            </a:r>
            <a:r>
              <a:rPr lang="zh-CN" altLang="en-US" dirty="0" smtClean="0">
                <a:latin typeface="宋体" charset="-122"/>
              </a:rPr>
              <a:t>Ｖ</a:t>
            </a:r>
            <a:r>
              <a:rPr lang="zh-CN" altLang="en-US" dirty="0" smtClean="0">
                <a:latin typeface="宋体" charset="-122"/>
                <a:sym typeface="Symbol" pitchFamily="18" charset="2"/>
              </a:rPr>
              <a:t></a:t>
            </a:r>
            <a:r>
              <a:rPr lang="zh-CN" altLang="en-US" dirty="0">
                <a:latin typeface="宋体" charset="-122"/>
                <a:sym typeface="Symbol" pitchFamily="18" charset="2"/>
              </a:rPr>
              <a:t>０</a:t>
            </a:r>
            <a:endParaRPr kumimoji="1" lang="en-US" altLang="zh-CN" sz="2800" b="1" dirty="0">
              <a:latin typeface="华文宋体" pitchFamily="2" charset="-122"/>
              <a:ea typeface="华文宋体" pitchFamily="2" charset="-122"/>
            </a:endParaRPr>
          </a:p>
          <a:p>
            <a:pPr eaLnBrk="1" fontAlgn="auto" hangingPunct="1">
              <a:spcBef>
                <a:spcPct val="10000"/>
              </a:spcBef>
              <a:spcAft>
                <a:spcPts val="0"/>
              </a:spcAft>
              <a:buFont typeface="Wingdings" pitchFamily="2" charset="2"/>
              <a:buChar char="l"/>
              <a:defRPr/>
            </a:pPr>
            <a:endParaRPr lang="en-US" altLang="zh-CN" dirty="0" smtClean="0">
              <a:latin typeface="华文行楷" pitchFamily="2" charset="-122"/>
              <a:ea typeface="华文行楷" pitchFamily="2" charset="-122"/>
            </a:endParaRPr>
          </a:p>
          <a:p>
            <a:pPr eaLnBrk="1" fontAlgn="auto" hangingPunct="1">
              <a:spcBef>
                <a:spcPct val="10000"/>
              </a:spcBef>
              <a:spcAft>
                <a:spcPts val="0"/>
              </a:spcAft>
              <a:buFont typeface="Wingdings" pitchFamily="2" charset="2"/>
              <a:buChar char="l"/>
              <a:defRPr/>
            </a:pPr>
            <a:r>
              <a:rPr lang="zh-CN" altLang="en-US" sz="2900" b="1" dirty="0" smtClean="0">
                <a:latin typeface="华文行楷" pitchFamily="2" charset="-122"/>
                <a:ea typeface="华文行楷" pitchFamily="2" charset="-122"/>
              </a:rPr>
              <a:t>六</a:t>
            </a:r>
            <a:r>
              <a:rPr lang="zh-CN" altLang="en-US" sz="2900" b="1" dirty="0">
                <a:latin typeface="华文行楷" pitchFamily="2" charset="-122"/>
                <a:ea typeface="华文行楷" pitchFamily="2" charset="-122"/>
              </a:rPr>
              <a:t>、不可逆相变过程的</a:t>
            </a:r>
            <a:r>
              <a:rPr lang="zh-CN" altLang="en-US" sz="2900" b="1" dirty="0" smtClean="0">
                <a:latin typeface="华文宋体" pitchFamily="2" charset="-122"/>
                <a:ea typeface="华文宋体" pitchFamily="2" charset="-122"/>
              </a:rPr>
              <a:t>∆</a:t>
            </a:r>
            <a:r>
              <a:rPr lang="en-US" altLang="zh-CN" sz="2900" b="1" dirty="0" smtClean="0">
                <a:latin typeface="华文宋体" pitchFamily="2" charset="-122"/>
                <a:ea typeface="华文宋体" pitchFamily="2" charset="-122"/>
              </a:rPr>
              <a:t>U</a:t>
            </a:r>
            <a:r>
              <a:rPr lang="en-US" altLang="zh-CN" sz="2900" b="1" dirty="0">
                <a:latin typeface="华文宋体" pitchFamily="2" charset="-122"/>
                <a:ea typeface="华文宋体" pitchFamily="2" charset="-122"/>
              </a:rPr>
              <a:t>、</a:t>
            </a:r>
            <a:r>
              <a:rPr lang="en-US" altLang="zh-CN" sz="2900" b="1" dirty="0" smtClean="0">
                <a:latin typeface="华文宋体" pitchFamily="2" charset="-122"/>
                <a:ea typeface="华文宋体" pitchFamily="2" charset="-122"/>
              </a:rPr>
              <a:t>∆H、W</a:t>
            </a:r>
            <a:r>
              <a:rPr lang="zh-CN" altLang="en-US" sz="2900" b="1" dirty="0">
                <a:latin typeface="华文行楷" pitchFamily="2" charset="-122"/>
                <a:ea typeface="华文行楷" pitchFamily="2" charset="-122"/>
              </a:rPr>
              <a:t>和</a:t>
            </a:r>
            <a:r>
              <a:rPr lang="en-US" altLang="zh-CN" sz="2900" b="1" dirty="0" smtClean="0">
                <a:latin typeface="华文宋体" pitchFamily="2" charset="-122"/>
                <a:ea typeface="华文宋体" pitchFamily="2" charset="-122"/>
              </a:rPr>
              <a:t>Q</a:t>
            </a:r>
          </a:p>
          <a:p>
            <a:pPr eaLnBrk="1" fontAlgn="auto" hangingPunct="1">
              <a:spcBef>
                <a:spcPct val="10000"/>
              </a:spcBef>
              <a:spcAft>
                <a:spcPts val="0"/>
              </a:spcAft>
              <a:buFont typeface="Wingdings" pitchFamily="2" charset="2"/>
              <a:buChar char="l"/>
              <a:defRPr/>
            </a:pPr>
            <a:r>
              <a:rPr kumimoji="1" lang="zh-CN" altLang="en-US" sz="2900" b="1" dirty="0" smtClean="0"/>
              <a:t>不</a:t>
            </a:r>
            <a:r>
              <a:rPr kumimoji="1" lang="zh-CN" altLang="en-US" sz="2900" b="1" dirty="0"/>
              <a:t>可逆相变过程的</a:t>
            </a:r>
            <a:r>
              <a:rPr kumimoji="1" lang="zh-CN" altLang="en-US" sz="2900" b="1" dirty="0" smtClean="0"/>
              <a:t>∆</a:t>
            </a:r>
            <a:r>
              <a:rPr kumimoji="1" lang="en-US" altLang="zh-CN" sz="2900" b="1" dirty="0" smtClean="0"/>
              <a:t>U</a:t>
            </a:r>
            <a:r>
              <a:rPr kumimoji="1" lang="en-US" altLang="zh-CN" sz="2900" b="1" dirty="0"/>
              <a:t>、</a:t>
            </a:r>
            <a:r>
              <a:rPr kumimoji="1" lang="en-US" altLang="zh-CN" sz="2900" b="1" dirty="0" smtClean="0"/>
              <a:t>∆H、W</a:t>
            </a:r>
            <a:r>
              <a:rPr kumimoji="1" lang="zh-CN" altLang="en-US" sz="2900" b="1" dirty="0"/>
              <a:t>和</a:t>
            </a:r>
            <a:r>
              <a:rPr kumimoji="1" lang="en-US" altLang="zh-CN" sz="2900" b="1" dirty="0"/>
              <a:t>Q</a:t>
            </a:r>
            <a:r>
              <a:rPr kumimoji="1" lang="zh-CN" altLang="en-US" sz="2900" b="1" dirty="0"/>
              <a:t>没有直接计算的公式　　　　</a:t>
            </a:r>
          </a:p>
          <a:p>
            <a:pPr eaLnBrk="1" fontAlgn="auto" hangingPunct="1">
              <a:spcBef>
                <a:spcPct val="10000"/>
              </a:spcBef>
              <a:spcAft>
                <a:spcPts val="0"/>
              </a:spcAft>
              <a:buFont typeface="Wingdings" pitchFamily="2" charset="2"/>
              <a:buChar char="l"/>
              <a:defRPr/>
            </a:pPr>
            <a:r>
              <a:rPr kumimoji="1" lang="zh-CN" altLang="en-US" sz="2900" b="1" dirty="0">
                <a:solidFill>
                  <a:srgbClr val="0000CC"/>
                </a:solidFill>
              </a:rPr>
              <a:t>需要设计一个虚拟过程，该过程只含有可逆相变和纯</a:t>
            </a:r>
            <a:r>
              <a:rPr kumimoji="1" lang="en-US" altLang="zh-CN" sz="2900" b="1" dirty="0">
                <a:solidFill>
                  <a:srgbClr val="0000CC"/>
                </a:solidFill>
              </a:rPr>
              <a:t>PVT</a:t>
            </a:r>
            <a:r>
              <a:rPr kumimoji="1" lang="zh-CN" altLang="en-US" sz="2900" b="1" dirty="0">
                <a:solidFill>
                  <a:srgbClr val="0000CC"/>
                </a:solidFill>
              </a:rPr>
              <a:t>变化</a:t>
            </a:r>
          </a:p>
          <a:p>
            <a:pPr eaLnBrk="1" fontAlgn="auto" hangingPunct="1">
              <a:spcBef>
                <a:spcPct val="10000"/>
              </a:spcBef>
              <a:spcAft>
                <a:spcPts val="0"/>
              </a:spcAft>
              <a:buFont typeface="Wingdings" pitchFamily="2" charset="2"/>
              <a:buChar char="l"/>
              <a:defRPr/>
            </a:pPr>
            <a:r>
              <a:rPr kumimoji="1" lang="zh-CN" altLang="en-US" sz="2900" b="1" dirty="0"/>
              <a:t>用设计的虚拟过程计算</a:t>
            </a:r>
            <a:r>
              <a:rPr kumimoji="1" lang="zh-CN" altLang="en-US" sz="2900" b="1" dirty="0" smtClean="0"/>
              <a:t>∆</a:t>
            </a:r>
            <a:r>
              <a:rPr kumimoji="1" lang="en-US" altLang="zh-CN" sz="2900" b="1" dirty="0" smtClean="0"/>
              <a:t>U</a:t>
            </a:r>
            <a:r>
              <a:rPr kumimoji="1" lang="en-US" altLang="zh-CN" sz="2900" b="1" dirty="0"/>
              <a:t>、</a:t>
            </a:r>
            <a:r>
              <a:rPr kumimoji="1" lang="en-US" altLang="zh-CN" sz="2900" b="1" dirty="0" smtClean="0"/>
              <a:t>∆H</a:t>
            </a:r>
            <a:endParaRPr kumimoji="1" lang="zh-CN" altLang="en-US" sz="2900" b="1" dirty="0"/>
          </a:p>
          <a:p>
            <a:pPr eaLnBrk="1" fontAlgn="auto" hangingPunct="1">
              <a:spcBef>
                <a:spcPct val="10000"/>
              </a:spcBef>
              <a:spcAft>
                <a:spcPts val="0"/>
              </a:spcAft>
              <a:buFont typeface="Wingdings" pitchFamily="2" charset="2"/>
              <a:buChar char="l"/>
              <a:defRPr/>
            </a:pPr>
            <a:r>
              <a:rPr kumimoji="1" lang="zh-CN" altLang="en-US" sz="2900" b="1" dirty="0"/>
              <a:t>用原过程计算</a:t>
            </a:r>
            <a:r>
              <a:rPr kumimoji="1" lang="en-US" altLang="zh-CN" sz="2900" b="1" dirty="0"/>
              <a:t>W</a:t>
            </a:r>
            <a:r>
              <a:rPr kumimoji="1" lang="zh-CN" altLang="en-US" sz="2900" b="1" dirty="0"/>
              <a:t>： </a:t>
            </a:r>
            <a:r>
              <a:rPr kumimoji="1" lang="en-US" altLang="zh-CN" sz="2900" b="1" dirty="0">
                <a:solidFill>
                  <a:srgbClr val="0000CC"/>
                </a:solidFill>
              </a:rPr>
              <a:t>W=-P(</a:t>
            </a:r>
            <a:r>
              <a:rPr kumimoji="1" lang="zh-CN" altLang="en-US" sz="2900" b="1" dirty="0">
                <a:solidFill>
                  <a:srgbClr val="0000CC"/>
                </a:solidFill>
              </a:rPr>
              <a:t>环</a:t>
            </a:r>
            <a:r>
              <a:rPr kumimoji="1" lang="en-US" altLang="zh-CN" sz="2900" b="1" dirty="0" smtClean="0">
                <a:solidFill>
                  <a:srgbClr val="0000CC"/>
                </a:solidFill>
              </a:rPr>
              <a:t>)∆V </a:t>
            </a:r>
            <a:endParaRPr kumimoji="1" lang="en-US" altLang="zh-CN" sz="2900" b="1" dirty="0">
              <a:solidFill>
                <a:srgbClr val="0000CC"/>
              </a:solidFill>
            </a:endParaRPr>
          </a:p>
          <a:p>
            <a:pPr eaLnBrk="1" fontAlgn="auto" hangingPunct="1">
              <a:spcBef>
                <a:spcPct val="10000"/>
              </a:spcBef>
              <a:spcAft>
                <a:spcPts val="0"/>
              </a:spcAft>
              <a:buFont typeface="Wingdings" pitchFamily="2" charset="2"/>
              <a:buChar char="l"/>
              <a:defRPr/>
            </a:pPr>
            <a:r>
              <a:rPr kumimoji="1" lang="zh-CN" altLang="en-US" sz="2900" b="1" dirty="0"/>
              <a:t>用热力学第一定律计算</a:t>
            </a:r>
            <a:r>
              <a:rPr kumimoji="1" lang="en-US" altLang="zh-CN" sz="2900" b="1" dirty="0"/>
              <a:t>Q </a:t>
            </a:r>
            <a:r>
              <a:rPr kumimoji="1" lang="en-US" altLang="zh-CN" sz="2900" b="1" dirty="0" smtClean="0"/>
              <a:t>       </a:t>
            </a:r>
            <a:r>
              <a:rPr kumimoji="1" lang="en-US" altLang="zh-CN" sz="2900" b="1" dirty="0" smtClean="0">
                <a:solidFill>
                  <a:srgbClr val="0000CC"/>
                </a:solidFill>
              </a:rPr>
              <a:t>Q=</a:t>
            </a:r>
            <a:r>
              <a:rPr kumimoji="1" lang="zh-CN" altLang="en-US" sz="2900" b="1" dirty="0" smtClean="0">
                <a:solidFill>
                  <a:srgbClr val="0000CC"/>
                </a:solidFill>
              </a:rPr>
              <a:t>∆</a:t>
            </a:r>
            <a:r>
              <a:rPr kumimoji="1" lang="en-US" altLang="zh-CN" sz="2900" b="1" dirty="0" smtClean="0">
                <a:solidFill>
                  <a:srgbClr val="0000CC"/>
                </a:solidFill>
              </a:rPr>
              <a:t>U</a:t>
            </a:r>
            <a:r>
              <a:rPr kumimoji="1" lang="zh-CN" altLang="en-US" sz="2900" b="1" dirty="0">
                <a:solidFill>
                  <a:srgbClr val="0000CC"/>
                </a:solidFill>
              </a:rPr>
              <a:t>－</a:t>
            </a:r>
            <a:r>
              <a:rPr kumimoji="1" lang="en-US" altLang="zh-CN" sz="2900" b="1" dirty="0">
                <a:solidFill>
                  <a:srgbClr val="0000CC"/>
                </a:solidFill>
              </a:rPr>
              <a:t>W</a:t>
            </a:r>
            <a:endParaRPr kumimoji="1" lang="zh-CN" altLang="en-US" sz="2900" b="1" dirty="0">
              <a:solidFill>
                <a:srgbClr val="0000CC"/>
              </a:solidFill>
            </a:endParaRPr>
          </a:p>
          <a:p>
            <a:pPr eaLnBrk="1" fontAlgn="auto" hangingPunct="1">
              <a:spcAft>
                <a:spcPts val="0"/>
              </a:spcAft>
              <a:buFont typeface="Arial" panose="020B0604020202020204" pitchFamily="34" charset="0"/>
              <a:buChar char="•"/>
              <a:defRPr/>
            </a:pPr>
            <a:endParaRPr lang="zh-CN" altLang="en-US" sz="2900" b="1" dirty="0">
              <a:latin typeface="华文宋体" pitchFamily="2" charset="-122"/>
              <a:ea typeface="华文宋体" pitchFamily="2" charset="-122"/>
            </a:endParaRPr>
          </a:p>
          <a:p>
            <a:pPr eaLnBrk="1" fontAlgn="auto" hangingPunct="1">
              <a:spcAft>
                <a:spcPts val="0"/>
              </a:spcAft>
              <a:buFont typeface="Arial" panose="020B0604020202020204" pitchFamily="34" charset="0"/>
              <a:buChar char="•"/>
              <a:defRPr/>
            </a:pPr>
            <a:endParaRPr lang="zh-CN" altLang="en-US" sz="2900" b="1"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80728"/>
            <a:ext cx="8352928" cy="4680520"/>
          </a:xfrm>
        </p:spPr>
        <p:txBody>
          <a:bodyPr rtlCol="0">
            <a:normAutofit/>
          </a:bodyPr>
          <a:lstStyle/>
          <a:p>
            <a:pPr marL="0" indent="0" eaLnBrk="1" fontAlgn="auto" hangingPunct="1">
              <a:lnSpc>
                <a:spcPct val="125000"/>
              </a:lnSpc>
              <a:spcBef>
                <a:spcPct val="25000"/>
              </a:spcBef>
              <a:spcAft>
                <a:spcPts val="0"/>
              </a:spcAft>
              <a:buFont typeface="Wingdings" pitchFamily="2" charset="2"/>
              <a:buNone/>
              <a:defRPr/>
            </a:pPr>
            <a:r>
              <a:rPr lang="zh-CN" altLang="en-US" sz="3200" b="1" dirty="0">
                <a:latin typeface="华文宋体" pitchFamily="2" charset="-122"/>
                <a:ea typeface="华文宋体" pitchFamily="2" charset="-122"/>
              </a:rPr>
              <a:t>例： 在恒压</a:t>
            </a:r>
            <a:r>
              <a:rPr lang="en-US" altLang="zh-CN" sz="3200" b="1" dirty="0">
                <a:latin typeface="华文宋体" pitchFamily="2" charset="-122"/>
                <a:ea typeface="华文宋体" pitchFamily="2" charset="-122"/>
              </a:rPr>
              <a:t>101.325kPa</a:t>
            </a:r>
            <a:r>
              <a:rPr lang="zh-CN" altLang="en-US" sz="3200" b="1" dirty="0">
                <a:latin typeface="华文宋体" pitchFamily="2" charset="-122"/>
                <a:ea typeface="华文宋体" pitchFamily="2" charset="-122"/>
              </a:rPr>
              <a:t>、恒温</a:t>
            </a:r>
            <a:r>
              <a:rPr lang="en-US" altLang="zh-CN" sz="3200" b="1" dirty="0">
                <a:latin typeface="华文宋体" pitchFamily="2" charset="-122"/>
                <a:ea typeface="华文宋体" pitchFamily="2" charset="-122"/>
              </a:rPr>
              <a:t>-10℃</a:t>
            </a:r>
            <a:r>
              <a:rPr lang="zh-CN" altLang="en-US" sz="3200" b="1" dirty="0">
                <a:latin typeface="华文宋体" pitchFamily="2" charset="-122"/>
                <a:ea typeface="华文宋体" pitchFamily="2" charset="-122"/>
              </a:rPr>
              <a:t>下，</a:t>
            </a:r>
            <a:r>
              <a:rPr lang="en-US" altLang="zh-CN" sz="3200" b="1" dirty="0">
                <a:latin typeface="华文宋体" pitchFamily="2" charset="-122"/>
                <a:ea typeface="华文宋体" pitchFamily="2" charset="-122"/>
              </a:rPr>
              <a:t>10mol</a:t>
            </a:r>
            <a:r>
              <a:rPr lang="zh-CN" altLang="en-US" sz="3200" b="1" dirty="0">
                <a:latin typeface="华文宋体" pitchFamily="2" charset="-122"/>
                <a:ea typeface="华文宋体" pitchFamily="2" charset="-122"/>
              </a:rPr>
              <a:t>过冷水凝结成冰，求过程的</a:t>
            </a:r>
            <a:r>
              <a:rPr lang="en-US" altLang="zh-CN" sz="3200" b="1" dirty="0">
                <a:latin typeface="华文宋体" pitchFamily="2" charset="-122"/>
                <a:ea typeface="华文宋体" pitchFamily="2" charset="-122"/>
              </a:rPr>
              <a:t>Q</a:t>
            </a:r>
            <a:r>
              <a:rPr lang="zh-CN" altLang="en-US" sz="3200" b="1" dirty="0">
                <a:latin typeface="华文宋体" pitchFamily="2" charset="-122"/>
                <a:ea typeface="华文宋体" pitchFamily="2" charset="-122"/>
              </a:rPr>
              <a:t>，</a:t>
            </a:r>
            <a:r>
              <a:rPr lang="en-US" altLang="zh-CN" sz="3200" b="1" dirty="0">
                <a:latin typeface="华文宋体" pitchFamily="2" charset="-122"/>
                <a:ea typeface="华文宋体" pitchFamily="2" charset="-122"/>
              </a:rPr>
              <a:t>W</a:t>
            </a:r>
            <a:r>
              <a:rPr lang="zh-CN" altLang="en-US" sz="3200" b="1" dirty="0">
                <a:latin typeface="华文宋体" pitchFamily="2" charset="-122"/>
                <a:ea typeface="华文宋体" pitchFamily="2" charset="-122"/>
              </a:rPr>
              <a:t>，</a:t>
            </a:r>
            <a:r>
              <a:rPr lang="en-US" altLang="zh-CN" sz="3200" b="1" dirty="0">
                <a:latin typeface="华文宋体" pitchFamily="2" charset="-122"/>
                <a:ea typeface="华文宋体" pitchFamily="2" charset="-122"/>
              </a:rPr>
              <a:t>ΔU</a:t>
            </a:r>
            <a:r>
              <a:rPr lang="zh-CN" altLang="en-US" sz="3200" b="1" dirty="0">
                <a:latin typeface="华文宋体" pitchFamily="2" charset="-122"/>
                <a:ea typeface="华文宋体" pitchFamily="2" charset="-122"/>
              </a:rPr>
              <a:t>，</a:t>
            </a:r>
            <a:r>
              <a:rPr lang="en-US" altLang="zh-CN" sz="3200" b="1" dirty="0">
                <a:latin typeface="华文宋体" pitchFamily="2" charset="-122"/>
                <a:ea typeface="华文宋体" pitchFamily="2" charset="-122"/>
              </a:rPr>
              <a:t>ΔH</a:t>
            </a:r>
            <a:r>
              <a:rPr lang="zh-CN" altLang="en-US" sz="3200" b="1" dirty="0">
                <a:latin typeface="华文宋体" pitchFamily="2" charset="-122"/>
                <a:ea typeface="华文宋体" pitchFamily="2" charset="-122"/>
              </a:rPr>
              <a:t>。</a:t>
            </a:r>
          </a:p>
          <a:p>
            <a:pPr marL="0" indent="0" eaLnBrk="1" fontAlgn="auto" hangingPunct="1">
              <a:lnSpc>
                <a:spcPct val="125000"/>
              </a:lnSpc>
              <a:spcBef>
                <a:spcPct val="25000"/>
              </a:spcBef>
              <a:spcAft>
                <a:spcPts val="0"/>
              </a:spcAft>
              <a:buFont typeface="Wingdings" pitchFamily="2" charset="2"/>
              <a:buNone/>
              <a:defRPr/>
            </a:pPr>
            <a:r>
              <a:rPr lang="zh-CN" altLang="en-US" sz="2800" b="1" dirty="0">
                <a:latin typeface="华文宋体" pitchFamily="2" charset="-122"/>
                <a:ea typeface="华文宋体" pitchFamily="2" charset="-122"/>
              </a:rPr>
              <a:t>（已知水在</a:t>
            </a:r>
            <a:r>
              <a:rPr lang="en-US" altLang="zh-CN" sz="2800" b="1" dirty="0">
                <a:latin typeface="华文宋体" pitchFamily="2" charset="-122"/>
                <a:ea typeface="华文宋体" pitchFamily="2" charset="-122"/>
              </a:rPr>
              <a:t>0 ℃</a:t>
            </a:r>
            <a:r>
              <a:rPr lang="zh-CN" altLang="en-US" sz="2800" b="1" dirty="0">
                <a:latin typeface="华文宋体" pitchFamily="2" charset="-122"/>
                <a:ea typeface="华文宋体" pitchFamily="2" charset="-122"/>
              </a:rPr>
              <a:t>时的摩尔熔化焓为</a:t>
            </a:r>
            <a:r>
              <a:rPr lang="en-US" altLang="zh-CN" sz="2800" b="1" dirty="0">
                <a:latin typeface="华文宋体" pitchFamily="2" charset="-122"/>
                <a:ea typeface="华文宋体" pitchFamily="2" charset="-122"/>
              </a:rPr>
              <a:t>6.012kJ.mol</a:t>
            </a:r>
            <a:r>
              <a:rPr lang="en-US" altLang="zh-CN" sz="2800" b="1" baseline="30000" dirty="0">
                <a:latin typeface="华文宋体" pitchFamily="2" charset="-122"/>
                <a:ea typeface="华文宋体" pitchFamily="2" charset="-122"/>
              </a:rPr>
              <a:t>-1 </a:t>
            </a:r>
            <a:r>
              <a:rPr lang="zh-CN" altLang="en-US" sz="2800" b="1" dirty="0">
                <a:latin typeface="华文宋体" pitchFamily="2" charset="-122"/>
                <a:ea typeface="华文宋体" pitchFamily="2" charset="-122"/>
              </a:rPr>
              <a:t>，在</a:t>
            </a:r>
            <a:r>
              <a:rPr lang="en-US" altLang="zh-CN" sz="2800" b="1" dirty="0">
                <a:latin typeface="华文宋体" pitchFamily="2" charset="-122"/>
                <a:ea typeface="华文宋体" pitchFamily="2" charset="-122"/>
              </a:rPr>
              <a:t>0~-10 ℃</a:t>
            </a:r>
            <a:r>
              <a:rPr lang="zh-CN" altLang="en-US" sz="2800" b="1" dirty="0">
                <a:latin typeface="华文宋体" pitchFamily="2" charset="-122"/>
                <a:ea typeface="华文宋体" pitchFamily="2" charset="-122"/>
              </a:rPr>
              <a:t>水的平均</a:t>
            </a:r>
            <a:r>
              <a:rPr lang="zh-CN" altLang="en-US" sz="2800" b="1" dirty="0" smtClean="0">
                <a:latin typeface="华文宋体" pitchFamily="2" charset="-122"/>
                <a:ea typeface="华文宋体" pitchFamily="2" charset="-122"/>
              </a:rPr>
              <a:t>摩尔热容为</a:t>
            </a:r>
            <a:r>
              <a:rPr lang="en-US" altLang="zh-CN" sz="2800" b="1" dirty="0">
                <a:latin typeface="华文宋体" pitchFamily="2" charset="-122"/>
                <a:ea typeface="华文宋体" pitchFamily="2" charset="-122"/>
              </a:rPr>
              <a:t>75.75 </a:t>
            </a:r>
            <a:r>
              <a:rPr lang="en-US" altLang="zh-CN" sz="2800" b="1" dirty="0">
                <a:latin typeface="华文宋体" pitchFamily="2" charset="-122"/>
                <a:ea typeface="华文宋体" pitchFamily="2" charset="-122"/>
                <a:sym typeface="Symbol" pitchFamily="18" charset="2"/>
              </a:rPr>
              <a:t>JK</a:t>
            </a:r>
            <a:r>
              <a:rPr lang="en-US" altLang="zh-CN" sz="2800" b="1" baseline="30000" dirty="0">
                <a:latin typeface="华文宋体" pitchFamily="2" charset="-122"/>
                <a:ea typeface="华文宋体" pitchFamily="2" charset="-122"/>
                <a:sym typeface="Symbol" pitchFamily="18" charset="2"/>
              </a:rPr>
              <a:t>-1</a:t>
            </a:r>
            <a:r>
              <a:rPr lang="en-US" altLang="zh-CN" sz="2800" b="1" dirty="0">
                <a:latin typeface="华文宋体" pitchFamily="2" charset="-122"/>
                <a:ea typeface="华文宋体" pitchFamily="2" charset="-122"/>
                <a:sym typeface="Symbol" pitchFamily="18" charset="2"/>
              </a:rPr>
              <a:t>mol</a:t>
            </a:r>
            <a:r>
              <a:rPr lang="en-US" altLang="zh-CN" sz="2800" b="1" baseline="30000" dirty="0">
                <a:latin typeface="华文宋体" pitchFamily="2" charset="-122"/>
                <a:ea typeface="华文宋体" pitchFamily="2" charset="-122"/>
                <a:sym typeface="Symbol" pitchFamily="18" charset="2"/>
              </a:rPr>
              <a:t>-1 </a:t>
            </a:r>
            <a:r>
              <a:rPr lang="zh-CN" altLang="en-US" sz="2800" b="1" dirty="0">
                <a:latin typeface="华文宋体" pitchFamily="2" charset="-122"/>
                <a:ea typeface="华文宋体" pitchFamily="2" charset="-122"/>
              </a:rPr>
              <a:t>，冰的平均</a:t>
            </a:r>
            <a:r>
              <a:rPr lang="zh-CN" altLang="en-US" sz="2800" b="1" dirty="0" smtClean="0">
                <a:latin typeface="华文宋体" pitchFamily="2" charset="-122"/>
                <a:ea typeface="华文宋体" pitchFamily="2" charset="-122"/>
              </a:rPr>
              <a:t>摩尔热容为</a:t>
            </a:r>
            <a:r>
              <a:rPr lang="en-US" altLang="zh-CN" sz="2800" b="1" dirty="0">
                <a:latin typeface="华文宋体" pitchFamily="2" charset="-122"/>
                <a:ea typeface="华文宋体" pitchFamily="2" charset="-122"/>
              </a:rPr>
              <a:t>36.03 </a:t>
            </a:r>
            <a:r>
              <a:rPr lang="en-US" altLang="zh-CN" sz="2800" b="1" dirty="0">
                <a:latin typeface="华文宋体" pitchFamily="2" charset="-122"/>
                <a:ea typeface="华文宋体" pitchFamily="2" charset="-122"/>
                <a:sym typeface="Symbol" pitchFamily="18" charset="2"/>
              </a:rPr>
              <a:t>JK</a:t>
            </a:r>
            <a:r>
              <a:rPr lang="en-US" altLang="zh-CN" sz="2800" b="1" baseline="30000" dirty="0">
                <a:latin typeface="华文宋体" pitchFamily="2" charset="-122"/>
                <a:ea typeface="华文宋体" pitchFamily="2" charset="-122"/>
                <a:sym typeface="Symbol" pitchFamily="18" charset="2"/>
              </a:rPr>
              <a:t>-1</a:t>
            </a:r>
            <a:r>
              <a:rPr lang="en-US" altLang="zh-CN" sz="2800" b="1" dirty="0">
                <a:latin typeface="华文宋体" pitchFamily="2" charset="-122"/>
                <a:ea typeface="华文宋体" pitchFamily="2" charset="-122"/>
                <a:sym typeface="Symbol" pitchFamily="18" charset="2"/>
              </a:rPr>
              <a:t>mol</a:t>
            </a:r>
            <a:r>
              <a:rPr lang="en-US" altLang="zh-CN" sz="2800" b="1" baseline="30000" dirty="0">
                <a:latin typeface="华文宋体" pitchFamily="2" charset="-122"/>
                <a:ea typeface="华文宋体" pitchFamily="2" charset="-122"/>
                <a:sym typeface="Symbol" pitchFamily="18" charset="2"/>
              </a:rPr>
              <a:t>-1</a:t>
            </a:r>
            <a:r>
              <a:rPr lang="zh-CN" altLang="en-US" sz="2800" b="1" dirty="0">
                <a:latin typeface="华文宋体" pitchFamily="2" charset="-122"/>
                <a:ea typeface="华文宋体" pitchFamily="2" charset="-122"/>
                <a:sym typeface="Symbol" pitchFamily="18" charset="2"/>
              </a:rPr>
              <a:t>）</a:t>
            </a:r>
          </a:p>
          <a:p>
            <a:pPr eaLnBrk="1" fontAlgn="auto" hangingPunct="1">
              <a:spcAft>
                <a:spcPts val="0"/>
              </a:spcAft>
              <a:buFont typeface="Arial" panose="020B0604020202020204" pitchFamily="34" charset="0"/>
              <a:buChar char="•"/>
              <a:defRPr/>
            </a:pPr>
            <a:endParaRPr lang="zh-CN" altLang="en-US" dirty="0"/>
          </a:p>
        </p:txBody>
      </p:sp>
      <p:graphicFrame>
        <p:nvGraphicFramePr>
          <p:cNvPr id="2" name="对象 1"/>
          <p:cNvGraphicFramePr>
            <a:graphicFrameLocks noChangeAspect="1"/>
          </p:cNvGraphicFramePr>
          <p:nvPr>
            <p:extLst>
              <p:ext uri="{D42A27DB-BD31-4B8C-83A1-F6EECF244321}">
                <p14:modId xmlns:p14="http://schemas.microsoft.com/office/powerpoint/2010/main" val="3679584426"/>
              </p:ext>
            </p:extLst>
          </p:nvPr>
        </p:nvGraphicFramePr>
        <p:xfrm>
          <a:off x="7236296" y="5085184"/>
          <a:ext cx="1193800" cy="1665287"/>
        </p:xfrm>
        <a:graphic>
          <a:graphicData uri="http://schemas.openxmlformats.org/presentationml/2006/ole">
            <mc:AlternateContent xmlns:mc="http://schemas.openxmlformats.org/markup-compatibility/2006">
              <mc:Choice xmlns:v="urn:schemas-microsoft-com:vml" Requires="v">
                <p:oleObj spid="_x0000_s749795" name="剪辑" r:id="rId3" imgW="1644650" imgH="2292350" progId="MS_ClipArt_Gallery.2">
                  <p:embed/>
                </p:oleObj>
              </mc:Choice>
              <mc:Fallback>
                <p:oleObj name="剪辑" r:id="rId3" imgW="1644650" imgH="2292350" progId="MS_ClipArt_Gallery.2">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6296" y="5085184"/>
                        <a:ext cx="1193800" cy="166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5"/>
          <p:cNvGrpSpPr>
            <a:grpSpLocks/>
          </p:cNvGrpSpPr>
          <p:nvPr/>
        </p:nvGrpSpPr>
        <p:grpSpPr bwMode="auto">
          <a:xfrm>
            <a:off x="539750" y="1903413"/>
            <a:ext cx="7704138" cy="1687512"/>
            <a:chOff x="386" y="1098"/>
            <a:chExt cx="4853" cy="1063"/>
          </a:xfrm>
        </p:grpSpPr>
        <p:sp>
          <p:nvSpPr>
            <p:cNvPr id="529423" name="Text Box 13"/>
            <p:cNvSpPr txBox="1">
              <a:spLocks noChangeArrowheads="1"/>
            </p:cNvSpPr>
            <p:nvPr/>
          </p:nvSpPr>
          <p:spPr bwMode="auto">
            <a:xfrm>
              <a:off x="386" y="1164"/>
              <a:ext cx="1633" cy="997"/>
            </a:xfrm>
            <a:prstGeom prst="rect">
              <a:avLst/>
            </a:prstGeom>
            <a:solidFill>
              <a:schemeClr val="bg1"/>
            </a:solidFill>
            <a:ln w="38100">
              <a:solidFill>
                <a:schemeClr val="tx1"/>
              </a:solidFill>
              <a:miter lim="800000"/>
              <a:headEnd/>
              <a:tailEnd/>
            </a:ln>
          </p:spPr>
          <p:txBody>
            <a:bodyPr>
              <a:spAutoFit/>
            </a:bodyPr>
            <a:lstStyle/>
            <a:p>
              <a:pPr algn="ctr">
                <a:spcBef>
                  <a:spcPct val="20000"/>
                </a:spcBef>
              </a:pPr>
              <a:r>
                <a:rPr kumimoji="1" lang="en-US" altLang="zh-CN" sz="2800">
                  <a:latin typeface="华文宋体"/>
                  <a:ea typeface="华文宋体"/>
                  <a:cs typeface="华文宋体"/>
                  <a:sym typeface="Symbol" pitchFamily="18" charset="2"/>
                </a:rPr>
                <a:t>10mol </a:t>
              </a:r>
              <a:r>
                <a:rPr kumimoji="1" lang="en-US" altLang="zh-CN" sz="2800">
                  <a:latin typeface="宋体" charset="-122"/>
                  <a:sym typeface="Symbol" pitchFamily="18" charset="2"/>
                </a:rPr>
                <a:t>H</a:t>
              </a:r>
              <a:r>
                <a:rPr kumimoji="1" lang="en-US" altLang="zh-CN" sz="2800" baseline="-25000">
                  <a:latin typeface="宋体" charset="-122"/>
                  <a:sym typeface="Symbol" pitchFamily="18" charset="2"/>
                </a:rPr>
                <a:t>2</a:t>
              </a:r>
              <a:r>
                <a:rPr kumimoji="1" lang="en-US" altLang="zh-CN" sz="2800">
                  <a:latin typeface="宋体" charset="-122"/>
                  <a:sym typeface="Symbol" pitchFamily="18" charset="2"/>
                </a:rPr>
                <a:t>O(l)</a:t>
              </a:r>
            </a:p>
            <a:p>
              <a:pPr algn="ctr">
                <a:spcBef>
                  <a:spcPct val="20000"/>
                </a:spcBef>
              </a:pPr>
              <a:r>
                <a:rPr kumimoji="1" lang="en-US" altLang="zh-CN" sz="2800">
                  <a:latin typeface="宋体" charset="-122"/>
                  <a:sym typeface="Symbol" pitchFamily="18" charset="2"/>
                </a:rPr>
                <a:t>T</a:t>
              </a:r>
              <a:r>
                <a:rPr kumimoji="1" lang="en-US" altLang="zh-CN" sz="2800" baseline="-25000">
                  <a:latin typeface="宋体" charset="-122"/>
                  <a:sym typeface="Symbol" pitchFamily="18" charset="2"/>
                </a:rPr>
                <a:t>1</a:t>
              </a:r>
              <a:r>
                <a:rPr kumimoji="1" lang="en-US" altLang="zh-CN" sz="2800">
                  <a:latin typeface="宋体" charset="-122"/>
                  <a:sym typeface="Symbol" pitchFamily="18" charset="2"/>
                </a:rPr>
                <a:t>=-10</a:t>
              </a:r>
              <a:r>
                <a:rPr kumimoji="1" lang="en-US" altLang="zh-CN" sz="2800">
                  <a:latin typeface="华文宋体"/>
                  <a:ea typeface="华文宋体"/>
                  <a:cs typeface="华文宋体"/>
                  <a:sym typeface="Symbol" pitchFamily="18" charset="2"/>
                </a:rPr>
                <a:t>℃</a:t>
              </a:r>
              <a:endParaRPr kumimoji="1" lang="en-US" altLang="zh-CN" sz="2800">
                <a:latin typeface="宋体" charset="-122"/>
                <a:sym typeface="Symbol" pitchFamily="18" charset="2"/>
              </a:endParaRPr>
            </a:p>
            <a:p>
              <a:pPr algn="ctr">
                <a:spcBef>
                  <a:spcPct val="20000"/>
                </a:spcBef>
              </a:pPr>
              <a:r>
                <a:rPr kumimoji="1" lang="en-US" altLang="zh-CN" sz="2800">
                  <a:latin typeface="宋体" charset="-122"/>
                  <a:sym typeface="Symbol" pitchFamily="18" charset="2"/>
                </a:rPr>
                <a:t>P=</a:t>
              </a:r>
              <a:r>
                <a:rPr kumimoji="1" lang="en-US" altLang="zh-CN" sz="2800">
                  <a:latin typeface="华文宋体"/>
                  <a:ea typeface="华文宋体"/>
                  <a:cs typeface="华文宋体"/>
                  <a:sym typeface="Symbol" pitchFamily="18" charset="2"/>
                </a:rPr>
                <a:t>101.325kPa</a:t>
              </a:r>
              <a:r>
                <a:rPr kumimoji="1" lang="en-US" altLang="zh-CN" sz="2800">
                  <a:latin typeface="宋体" charset="-122"/>
                  <a:sym typeface="Symbol" pitchFamily="18" charset="2"/>
                </a:rPr>
                <a:t> </a:t>
              </a:r>
            </a:p>
          </p:txBody>
        </p:sp>
        <p:sp>
          <p:nvSpPr>
            <p:cNvPr id="529424" name="Line 12"/>
            <p:cNvSpPr>
              <a:spLocks noChangeShapeType="1"/>
            </p:cNvSpPr>
            <p:nvPr/>
          </p:nvSpPr>
          <p:spPr bwMode="auto">
            <a:xfrm>
              <a:off x="2064" y="1527"/>
              <a:ext cx="1498"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529425" name="Text Box 18"/>
            <p:cNvSpPr txBox="1">
              <a:spLocks noChangeArrowheads="1"/>
            </p:cNvSpPr>
            <p:nvPr/>
          </p:nvSpPr>
          <p:spPr bwMode="auto">
            <a:xfrm>
              <a:off x="2200" y="1164"/>
              <a:ext cx="1134" cy="288"/>
            </a:xfrm>
            <a:prstGeom prst="rect">
              <a:avLst/>
            </a:prstGeom>
            <a:noFill/>
            <a:ln w="9525">
              <a:noFill/>
              <a:miter lim="800000"/>
              <a:headEnd/>
              <a:tailEnd/>
            </a:ln>
          </p:spPr>
          <p:txBody>
            <a:bodyPr anchor="b">
              <a:spAutoFit/>
            </a:bodyPr>
            <a:lstStyle/>
            <a:p>
              <a:pPr>
                <a:spcBef>
                  <a:spcPct val="50000"/>
                </a:spcBef>
              </a:pPr>
              <a:r>
                <a:rPr kumimoji="1" lang="en-US" altLang="zh-CN" sz="2400" b="1">
                  <a:solidFill>
                    <a:srgbClr val="0000FF"/>
                  </a:solidFill>
                  <a:latin typeface="华文宋体"/>
                  <a:ea typeface="华文宋体"/>
                  <a:cs typeface="华文宋体"/>
                  <a:sym typeface="Symbol" pitchFamily="18" charset="2"/>
                </a:rPr>
                <a:t>  </a:t>
              </a:r>
            </a:p>
          </p:txBody>
        </p:sp>
        <p:sp>
          <p:nvSpPr>
            <p:cNvPr id="529426" name="Text Box 13"/>
            <p:cNvSpPr txBox="1">
              <a:spLocks noChangeArrowheads="1"/>
            </p:cNvSpPr>
            <p:nvPr/>
          </p:nvSpPr>
          <p:spPr bwMode="auto">
            <a:xfrm>
              <a:off x="3606" y="1098"/>
              <a:ext cx="1633" cy="997"/>
            </a:xfrm>
            <a:prstGeom prst="rect">
              <a:avLst/>
            </a:prstGeom>
            <a:solidFill>
              <a:schemeClr val="bg1"/>
            </a:solidFill>
            <a:ln w="38100">
              <a:solidFill>
                <a:schemeClr val="tx1"/>
              </a:solidFill>
              <a:miter lim="800000"/>
              <a:headEnd/>
              <a:tailEnd/>
            </a:ln>
          </p:spPr>
          <p:txBody>
            <a:bodyPr>
              <a:spAutoFit/>
            </a:bodyPr>
            <a:lstStyle/>
            <a:p>
              <a:pPr algn="ctr">
                <a:spcBef>
                  <a:spcPct val="20000"/>
                </a:spcBef>
              </a:pPr>
              <a:r>
                <a:rPr kumimoji="1" lang="en-US" altLang="zh-CN" sz="2800" dirty="0">
                  <a:latin typeface="华文宋体"/>
                  <a:ea typeface="华文宋体"/>
                  <a:cs typeface="华文宋体"/>
                  <a:sym typeface="Symbol" pitchFamily="18" charset="2"/>
                </a:rPr>
                <a:t>10mol</a:t>
              </a:r>
              <a:r>
                <a:rPr kumimoji="1" lang="en-US" altLang="zh-CN" sz="2800" b="1" dirty="0">
                  <a:solidFill>
                    <a:srgbClr val="0000FF"/>
                  </a:solidFill>
                  <a:latin typeface="华文宋体"/>
                  <a:ea typeface="华文宋体"/>
                  <a:cs typeface="华文宋体"/>
                  <a:sym typeface="Symbol" pitchFamily="18" charset="2"/>
                </a:rPr>
                <a:t> </a:t>
              </a:r>
              <a:r>
                <a:rPr kumimoji="1" lang="en-US" altLang="zh-CN" sz="2800" dirty="0">
                  <a:latin typeface="宋体" charset="-122"/>
                  <a:sym typeface="Symbol" pitchFamily="18" charset="2"/>
                </a:rPr>
                <a:t>H</a:t>
              </a:r>
              <a:r>
                <a:rPr kumimoji="1" lang="en-US" altLang="zh-CN" sz="2800" baseline="-25000" dirty="0">
                  <a:latin typeface="宋体" charset="-122"/>
                  <a:sym typeface="Symbol" pitchFamily="18" charset="2"/>
                </a:rPr>
                <a:t>2</a:t>
              </a:r>
              <a:r>
                <a:rPr kumimoji="1" lang="en-US" altLang="zh-CN" sz="2800" dirty="0">
                  <a:latin typeface="宋体" charset="-122"/>
                  <a:sym typeface="Symbol" pitchFamily="18" charset="2"/>
                </a:rPr>
                <a:t>O(s)</a:t>
              </a:r>
            </a:p>
            <a:p>
              <a:pPr algn="ctr">
                <a:spcBef>
                  <a:spcPct val="20000"/>
                </a:spcBef>
              </a:pPr>
              <a:r>
                <a:rPr kumimoji="1" lang="en-US" altLang="zh-CN" sz="2800" dirty="0">
                  <a:latin typeface="宋体" charset="-122"/>
                  <a:sym typeface="Symbol" pitchFamily="18" charset="2"/>
                </a:rPr>
                <a:t>T</a:t>
              </a:r>
              <a:r>
                <a:rPr kumimoji="1" lang="en-US" altLang="zh-CN" sz="2800" baseline="-25000" dirty="0">
                  <a:latin typeface="宋体" charset="-122"/>
                  <a:sym typeface="Symbol" pitchFamily="18" charset="2"/>
                </a:rPr>
                <a:t>2</a:t>
              </a:r>
              <a:r>
                <a:rPr kumimoji="1" lang="en-US" altLang="zh-CN" sz="2800" dirty="0">
                  <a:latin typeface="宋体" charset="-122"/>
                  <a:sym typeface="Symbol" pitchFamily="18" charset="2"/>
                </a:rPr>
                <a:t>=-10</a:t>
              </a:r>
              <a:r>
                <a:rPr kumimoji="1" lang="en-US" altLang="zh-CN" sz="2800" dirty="0">
                  <a:latin typeface="华文宋体"/>
                  <a:ea typeface="华文宋体"/>
                  <a:cs typeface="华文宋体"/>
                  <a:sym typeface="Symbol" pitchFamily="18" charset="2"/>
                </a:rPr>
                <a:t>℃</a:t>
              </a:r>
              <a:endParaRPr kumimoji="1" lang="en-US" altLang="zh-CN" sz="2800" dirty="0">
                <a:latin typeface="宋体" charset="-122"/>
                <a:sym typeface="Symbol" pitchFamily="18" charset="2"/>
              </a:endParaRPr>
            </a:p>
            <a:p>
              <a:pPr algn="ctr">
                <a:spcBef>
                  <a:spcPct val="20000"/>
                </a:spcBef>
              </a:pPr>
              <a:r>
                <a:rPr kumimoji="1" lang="en-US" altLang="zh-CN" sz="2800" dirty="0">
                  <a:latin typeface="宋体" charset="-122"/>
                  <a:sym typeface="Symbol" pitchFamily="18" charset="2"/>
                </a:rPr>
                <a:t>P=</a:t>
              </a:r>
              <a:r>
                <a:rPr kumimoji="1" lang="en-US" altLang="zh-CN" sz="2800" dirty="0">
                  <a:latin typeface="华文宋体"/>
                  <a:ea typeface="华文宋体"/>
                  <a:cs typeface="华文宋体"/>
                  <a:sym typeface="Symbol" pitchFamily="18" charset="2"/>
                </a:rPr>
                <a:t>101.325kPa</a:t>
              </a:r>
              <a:r>
                <a:rPr kumimoji="1" lang="en-US" altLang="zh-CN" sz="2800" dirty="0">
                  <a:latin typeface="宋体" charset="-122"/>
                  <a:sym typeface="Symbol" pitchFamily="18" charset="2"/>
                </a:rPr>
                <a:t> </a:t>
              </a:r>
            </a:p>
          </p:txBody>
        </p:sp>
        <p:sp>
          <p:nvSpPr>
            <p:cNvPr id="529427" name="Text Box 20"/>
            <p:cNvSpPr txBox="1">
              <a:spLocks noChangeArrowheads="1"/>
            </p:cNvSpPr>
            <p:nvPr/>
          </p:nvSpPr>
          <p:spPr bwMode="auto">
            <a:xfrm>
              <a:off x="2472" y="1541"/>
              <a:ext cx="589" cy="327"/>
            </a:xfrm>
            <a:prstGeom prst="rect">
              <a:avLst/>
            </a:prstGeom>
            <a:noFill/>
            <a:ln w="9525">
              <a:noFill/>
              <a:miter lim="800000"/>
              <a:headEnd/>
              <a:tailEnd/>
            </a:ln>
          </p:spPr>
          <p:txBody>
            <a:bodyPr anchor="b">
              <a:spAutoFit/>
            </a:bodyPr>
            <a:lstStyle/>
            <a:p>
              <a:pPr>
                <a:spcBef>
                  <a:spcPct val="50000"/>
                </a:spcBef>
              </a:pPr>
              <a:r>
                <a:rPr kumimoji="1" lang="en-US" altLang="zh-CN" sz="2800">
                  <a:latin typeface="华文宋体"/>
                  <a:ea typeface="华文宋体"/>
                  <a:cs typeface="华文宋体"/>
                  <a:sym typeface="Symbol" pitchFamily="18" charset="2"/>
                </a:rPr>
                <a:t>ΔH</a:t>
              </a:r>
            </a:p>
          </p:txBody>
        </p:sp>
      </p:grpSp>
      <p:grpSp>
        <p:nvGrpSpPr>
          <p:cNvPr id="10" name="Group 10"/>
          <p:cNvGrpSpPr>
            <a:grpSpLocks/>
          </p:cNvGrpSpPr>
          <p:nvPr/>
        </p:nvGrpSpPr>
        <p:grpSpPr bwMode="auto">
          <a:xfrm>
            <a:off x="1582738" y="3583929"/>
            <a:ext cx="6407150" cy="796925"/>
            <a:chOff x="1066" y="2150"/>
            <a:chExt cx="4036" cy="502"/>
          </a:xfrm>
        </p:grpSpPr>
        <p:sp>
          <p:nvSpPr>
            <p:cNvPr id="529419" name="Line 11"/>
            <p:cNvSpPr>
              <a:spLocks noChangeShapeType="1"/>
            </p:cNvSpPr>
            <p:nvPr/>
          </p:nvSpPr>
          <p:spPr bwMode="auto">
            <a:xfrm>
              <a:off x="1066" y="2205"/>
              <a:ext cx="0" cy="434"/>
            </a:xfrm>
            <a:prstGeom prst="line">
              <a:avLst/>
            </a:prstGeom>
            <a:noFill/>
            <a:ln w="28575">
              <a:solidFill>
                <a:schemeClr val="tx1"/>
              </a:solidFill>
              <a:round/>
              <a:headEnd/>
              <a:tailEnd type="triangle" w="med" len="med"/>
            </a:ln>
          </p:spPr>
          <p:txBody>
            <a:bodyPr anchor="b">
              <a:spAutoFit/>
            </a:bodyPr>
            <a:lstStyle/>
            <a:p>
              <a:endParaRPr lang="zh-CN" altLang="en-US"/>
            </a:p>
          </p:txBody>
        </p:sp>
        <p:sp>
          <p:nvSpPr>
            <p:cNvPr id="529420" name="Line 12"/>
            <p:cNvSpPr>
              <a:spLocks noChangeShapeType="1"/>
            </p:cNvSpPr>
            <p:nvPr/>
          </p:nvSpPr>
          <p:spPr bwMode="auto">
            <a:xfrm flipV="1">
              <a:off x="4377" y="2150"/>
              <a:ext cx="0" cy="502"/>
            </a:xfrm>
            <a:prstGeom prst="line">
              <a:avLst/>
            </a:prstGeom>
            <a:noFill/>
            <a:ln w="28575">
              <a:solidFill>
                <a:schemeClr val="tx1"/>
              </a:solidFill>
              <a:round/>
              <a:headEnd/>
              <a:tailEnd type="triangle" w="med" len="med"/>
            </a:ln>
          </p:spPr>
          <p:txBody>
            <a:bodyPr anchor="b">
              <a:spAutoFit/>
            </a:bodyPr>
            <a:lstStyle/>
            <a:p>
              <a:endParaRPr lang="zh-CN" altLang="en-US"/>
            </a:p>
          </p:txBody>
        </p:sp>
        <p:sp>
          <p:nvSpPr>
            <p:cNvPr id="529421" name="Text Box 13"/>
            <p:cNvSpPr txBox="1">
              <a:spLocks noChangeArrowheads="1"/>
            </p:cNvSpPr>
            <p:nvPr/>
          </p:nvSpPr>
          <p:spPr bwMode="auto">
            <a:xfrm>
              <a:off x="1202" y="2276"/>
              <a:ext cx="589" cy="327"/>
            </a:xfrm>
            <a:prstGeom prst="rect">
              <a:avLst/>
            </a:prstGeom>
            <a:noFill/>
            <a:ln w="9525">
              <a:noFill/>
              <a:miter lim="800000"/>
              <a:headEnd/>
              <a:tailEnd/>
            </a:ln>
          </p:spPr>
          <p:txBody>
            <a:bodyPr anchor="b">
              <a:spAutoFit/>
            </a:bodyPr>
            <a:lstStyle/>
            <a:p>
              <a:pPr>
                <a:spcBef>
                  <a:spcPct val="50000"/>
                </a:spcBef>
              </a:pPr>
              <a:r>
                <a:rPr kumimoji="1" lang="en-US" altLang="zh-CN" sz="2800" dirty="0" smtClean="0">
                  <a:latin typeface="华文宋体"/>
                  <a:ea typeface="华文宋体"/>
                  <a:cs typeface="华文宋体"/>
                  <a:sym typeface="Symbol" pitchFamily="18" charset="2"/>
                </a:rPr>
                <a:t>ΔH</a:t>
              </a:r>
              <a:endParaRPr kumimoji="1" lang="en-US" altLang="zh-CN" sz="2800" dirty="0">
                <a:latin typeface="华文宋体"/>
                <a:ea typeface="华文宋体"/>
                <a:cs typeface="华文宋体"/>
                <a:sym typeface="Symbol" pitchFamily="18" charset="2"/>
              </a:endParaRPr>
            </a:p>
          </p:txBody>
        </p:sp>
        <p:sp>
          <p:nvSpPr>
            <p:cNvPr id="529422" name="Text Box 14"/>
            <p:cNvSpPr txBox="1">
              <a:spLocks noChangeArrowheads="1"/>
            </p:cNvSpPr>
            <p:nvPr/>
          </p:nvSpPr>
          <p:spPr bwMode="auto">
            <a:xfrm>
              <a:off x="4513" y="2248"/>
              <a:ext cx="589" cy="327"/>
            </a:xfrm>
            <a:prstGeom prst="rect">
              <a:avLst/>
            </a:prstGeom>
            <a:noFill/>
            <a:ln w="9525">
              <a:noFill/>
              <a:miter lim="800000"/>
              <a:headEnd/>
              <a:tailEnd/>
            </a:ln>
          </p:spPr>
          <p:txBody>
            <a:bodyPr anchor="b">
              <a:spAutoFit/>
            </a:bodyPr>
            <a:lstStyle/>
            <a:p>
              <a:pPr>
                <a:spcBef>
                  <a:spcPct val="50000"/>
                </a:spcBef>
              </a:pPr>
              <a:r>
                <a:rPr kumimoji="1" lang="en-US" altLang="zh-CN" sz="2800" dirty="0" smtClean="0">
                  <a:latin typeface="华文宋体"/>
                  <a:ea typeface="华文宋体"/>
                  <a:cs typeface="华文宋体"/>
                  <a:sym typeface="Symbol" pitchFamily="18" charset="2"/>
                </a:rPr>
                <a:t>ΔH</a:t>
              </a:r>
              <a:endParaRPr kumimoji="1" lang="en-US" altLang="zh-CN" sz="2800" dirty="0">
                <a:latin typeface="华文宋体"/>
                <a:ea typeface="华文宋体"/>
                <a:cs typeface="华文宋体"/>
                <a:sym typeface="Symbol" pitchFamily="18" charset="2"/>
              </a:endParaRPr>
            </a:p>
          </p:txBody>
        </p:sp>
      </p:grpSp>
      <p:grpSp>
        <p:nvGrpSpPr>
          <p:cNvPr id="15" name="Group 4"/>
          <p:cNvGrpSpPr>
            <a:grpSpLocks/>
          </p:cNvGrpSpPr>
          <p:nvPr/>
        </p:nvGrpSpPr>
        <p:grpSpPr bwMode="auto">
          <a:xfrm>
            <a:off x="538163" y="4448175"/>
            <a:ext cx="7777162" cy="1582738"/>
            <a:chOff x="385" y="2731"/>
            <a:chExt cx="4899" cy="997"/>
          </a:xfrm>
        </p:grpSpPr>
        <p:sp>
          <p:nvSpPr>
            <p:cNvPr id="529414" name="Text Box 5"/>
            <p:cNvSpPr txBox="1">
              <a:spLocks noChangeArrowheads="1"/>
            </p:cNvSpPr>
            <p:nvPr/>
          </p:nvSpPr>
          <p:spPr bwMode="auto">
            <a:xfrm>
              <a:off x="2200" y="2941"/>
              <a:ext cx="1179" cy="288"/>
            </a:xfrm>
            <a:prstGeom prst="rect">
              <a:avLst/>
            </a:prstGeom>
            <a:noFill/>
            <a:ln w="9525">
              <a:noFill/>
              <a:miter lim="800000"/>
              <a:headEnd/>
              <a:tailEnd/>
            </a:ln>
          </p:spPr>
          <p:txBody>
            <a:bodyPr anchor="b">
              <a:spAutoFit/>
            </a:bodyPr>
            <a:lstStyle/>
            <a:p>
              <a:pPr>
                <a:spcBef>
                  <a:spcPct val="50000"/>
                </a:spcBef>
              </a:pPr>
              <a:r>
                <a:rPr kumimoji="1" lang="zh-CN" altLang="en-US" sz="2400" b="1">
                  <a:latin typeface="华文宋体"/>
                  <a:ea typeface="华文宋体"/>
                  <a:cs typeface="华文宋体"/>
                  <a:sym typeface="Symbol" pitchFamily="18" charset="2"/>
                </a:rPr>
                <a:t>可逆相变</a:t>
              </a:r>
            </a:p>
          </p:txBody>
        </p:sp>
        <p:sp>
          <p:nvSpPr>
            <p:cNvPr id="529415" name="Line 6"/>
            <p:cNvSpPr>
              <a:spLocks noChangeShapeType="1"/>
            </p:cNvSpPr>
            <p:nvPr/>
          </p:nvSpPr>
          <p:spPr bwMode="auto">
            <a:xfrm>
              <a:off x="2064" y="3229"/>
              <a:ext cx="1498" cy="0"/>
            </a:xfrm>
            <a:prstGeom prst="line">
              <a:avLst/>
            </a:prstGeom>
            <a:noFill/>
            <a:ln w="28575">
              <a:solidFill>
                <a:schemeClr val="tx1"/>
              </a:solidFill>
              <a:round/>
              <a:headEnd/>
              <a:tailEnd type="triangle" w="med" len="med"/>
            </a:ln>
          </p:spPr>
          <p:txBody>
            <a:bodyPr anchor="b">
              <a:spAutoFit/>
            </a:bodyPr>
            <a:lstStyle/>
            <a:p>
              <a:endParaRPr lang="zh-CN" altLang="en-US"/>
            </a:p>
          </p:txBody>
        </p:sp>
        <p:sp>
          <p:nvSpPr>
            <p:cNvPr id="529416" name="Text Box 13"/>
            <p:cNvSpPr txBox="1">
              <a:spLocks noChangeArrowheads="1"/>
            </p:cNvSpPr>
            <p:nvPr/>
          </p:nvSpPr>
          <p:spPr bwMode="auto">
            <a:xfrm>
              <a:off x="385" y="2731"/>
              <a:ext cx="1633" cy="997"/>
            </a:xfrm>
            <a:prstGeom prst="rect">
              <a:avLst/>
            </a:prstGeom>
            <a:solidFill>
              <a:schemeClr val="bg1"/>
            </a:solidFill>
            <a:ln w="38100">
              <a:solidFill>
                <a:schemeClr val="tx1"/>
              </a:solidFill>
              <a:miter lim="800000"/>
              <a:headEnd/>
              <a:tailEnd/>
            </a:ln>
          </p:spPr>
          <p:txBody>
            <a:bodyPr>
              <a:spAutoFit/>
            </a:bodyPr>
            <a:lstStyle/>
            <a:p>
              <a:pPr algn="ctr">
                <a:spcBef>
                  <a:spcPct val="20000"/>
                </a:spcBef>
              </a:pPr>
              <a:r>
                <a:rPr kumimoji="1" lang="en-US" altLang="zh-CN" sz="2800">
                  <a:latin typeface="华文宋体"/>
                  <a:ea typeface="华文宋体"/>
                  <a:cs typeface="华文宋体"/>
                  <a:sym typeface="Symbol" pitchFamily="18" charset="2"/>
                </a:rPr>
                <a:t>10mol</a:t>
              </a:r>
              <a:r>
                <a:rPr kumimoji="1" lang="en-US" altLang="zh-CN" sz="2800" b="1">
                  <a:solidFill>
                    <a:srgbClr val="0000FF"/>
                  </a:solidFill>
                  <a:latin typeface="华文宋体"/>
                  <a:ea typeface="华文宋体"/>
                  <a:cs typeface="华文宋体"/>
                  <a:sym typeface="Symbol" pitchFamily="18" charset="2"/>
                </a:rPr>
                <a:t> </a:t>
              </a:r>
              <a:r>
                <a:rPr kumimoji="1" lang="en-US" altLang="zh-CN" sz="2800">
                  <a:latin typeface="宋体" charset="-122"/>
                  <a:sym typeface="Symbol" pitchFamily="18" charset="2"/>
                </a:rPr>
                <a:t>H</a:t>
              </a:r>
              <a:r>
                <a:rPr kumimoji="1" lang="en-US" altLang="zh-CN" sz="2800" baseline="-25000">
                  <a:latin typeface="宋体" charset="-122"/>
                  <a:sym typeface="Symbol" pitchFamily="18" charset="2"/>
                </a:rPr>
                <a:t>2</a:t>
              </a:r>
              <a:r>
                <a:rPr kumimoji="1" lang="en-US" altLang="zh-CN" sz="2800">
                  <a:latin typeface="宋体" charset="-122"/>
                  <a:sym typeface="Symbol" pitchFamily="18" charset="2"/>
                </a:rPr>
                <a:t>O(l)</a:t>
              </a:r>
            </a:p>
            <a:p>
              <a:pPr algn="ctr">
                <a:spcBef>
                  <a:spcPct val="20000"/>
                </a:spcBef>
              </a:pPr>
              <a:r>
                <a:rPr kumimoji="1" lang="en-US" altLang="zh-CN" sz="2800">
                  <a:latin typeface="宋体" charset="-122"/>
                  <a:sym typeface="Symbol" pitchFamily="18" charset="2"/>
                </a:rPr>
                <a:t>T</a:t>
              </a:r>
              <a:r>
                <a:rPr kumimoji="1" lang="en-US" altLang="zh-CN" sz="2800" baseline="-25000">
                  <a:latin typeface="宋体" charset="-122"/>
                  <a:sym typeface="Symbol" pitchFamily="18" charset="2"/>
                </a:rPr>
                <a:t>3</a:t>
              </a:r>
              <a:r>
                <a:rPr kumimoji="1" lang="en-US" altLang="zh-CN" sz="2800">
                  <a:latin typeface="宋体" charset="-122"/>
                  <a:sym typeface="Symbol" pitchFamily="18" charset="2"/>
                </a:rPr>
                <a:t>=0</a:t>
              </a:r>
              <a:r>
                <a:rPr kumimoji="1" lang="en-US" altLang="zh-CN" sz="2800">
                  <a:latin typeface="华文宋体"/>
                  <a:ea typeface="华文宋体"/>
                  <a:cs typeface="华文宋体"/>
                  <a:sym typeface="Symbol" pitchFamily="18" charset="2"/>
                </a:rPr>
                <a:t>℃</a:t>
              </a:r>
              <a:endParaRPr kumimoji="1" lang="en-US" altLang="zh-CN" sz="2800">
                <a:latin typeface="宋体" charset="-122"/>
                <a:sym typeface="Symbol" pitchFamily="18" charset="2"/>
              </a:endParaRPr>
            </a:p>
            <a:p>
              <a:pPr algn="ctr">
                <a:spcBef>
                  <a:spcPct val="20000"/>
                </a:spcBef>
              </a:pPr>
              <a:r>
                <a:rPr kumimoji="1" lang="en-US" altLang="zh-CN" sz="2800">
                  <a:latin typeface="宋体" charset="-122"/>
                  <a:sym typeface="Symbol" pitchFamily="18" charset="2"/>
                </a:rPr>
                <a:t>P=</a:t>
              </a:r>
              <a:r>
                <a:rPr kumimoji="1" lang="en-US" altLang="zh-CN" sz="2800">
                  <a:latin typeface="华文宋体"/>
                  <a:ea typeface="华文宋体"/>
                  <a:cs typeface="华文宋体"/>
                  <a:sym typeface="Symbol" pitchFamily="18" charset="2"/>
                </a:rPr>
                <a:t>101.325kPa</a:t>
              </a:r>
              <a:r>
                <a:rPr kumimoji="1" lang="en-US" altLang="zh-CN" sz="2800">
                  <a:latin typeface="宋体" charset="-122"/>
                  <a:sym typeface="Symbol" pitchFamily="18" charset="2"/>
                </a:rPr>
                <a:t> </a:t>
              </a:r>
            </a:p>
          </p:txBody>
        </p:sp>
        <p:sp>
          <p:nvSpPr>
            <p:cNvPr id="529417" name="Text Box 13"/>
            <p:cNvSpPr txBox="1">
              <a:spLocks noChangeArrowheads="1"/>
            </p:cNvSpPr>
            <p:nvPr/>
          </p:nvSpPr>
          <p:spPr bwMode="auto">
            <a:xfrm>
              <a:off x="3651" y="2731"/>
              <a:ext cx="1633" cy="997"/>
            </a:xfrm>
            <a:prstGeom prst="rect">
              <a:avLst/>
            </a:prstGeom>
            <a:solidFill>
              <a:schemeClr val="bg1"/>
            </a:solidFill>
            <a:ln w="38100">
              <a:solidFill>
                <a:schemeClr val="tx1"/>
              </a:solidFill>
              <a:miter lim="800000"/>
              <a:headEnd/>
              <a:tailEnd/>
            </a:ln>
          </p:spPr>
          <p:txBody>
            <a:bodyPr>
              <a:spAutoFit/>
            </a:bodyPr>
            <a:lstStyle/>
            <a:p>
              <a:pPr algn="ctr">
                <a:spcBef>
                  <a:spcPct val="20000"/>
                </a:spcBef>
              </a:pPr>
              <a:r>
                <a:rPr kumimoji="1" lang="en-US" altLang="zh-CN" sz="2800">
                  <a:latin typeface="华文宋体"/>
                  <a:ea typeface="华文宋体"/>
                  <a:cs typeface="华文宋体"/>
                  <a:sym typeface="Symbol" pitchFamily="18" charset="2"/>
                </a:rPr>
                <a:t>10mol</a:t>
              </a:r>
              <a:r>
                <a:rPr kumimoji="1" lang="en-US" altLang="zh-CN" sz="2800" b="1">
                  <a:solidFill>
                    <a:srgbClr val="0000FF"/>
                  </a:solidFill>
                  <a:latin typeface="华文宋体"/>
                  <a:ea typeface="华文宋体"/>
                  <a:cs typeface="华文宋体"/>
                  <a:sym typeface="Symbol" pitchFamily="18" charset="2"/>
                </a:rPr>
                <a:t> </a:t>
              </a:r>
              <a:r>
                <a:rPr kumimoji="1" lang="en-US" altLang="zh-CN" sz="2800">
                  <a:latin typeface="宋体" charset="-122"/>
                  <a:sym typeface="Symbol" pitchFamily="18" charset="2"/>
                </a:rPr>
                <a:t>H</a:t>
              </a:r>
              <a:r>
                <a:rPr kumimoji="1" lang="en-US" altLang="zh-CN" sz="2800" baseline="-25000">
                  <a:latin typeface="宋体" charset="-122"/>
                  <a:sym typeface="Symbol" pitchFamily="18" charset="2"/>
                </a:rPr>
                <a:t>2</a:t>
              </a:r>
              <a:r>
                <a:rPr kumimoji="1" lang="en-US" altLang="zh-CN" sz="2800">
                  <a:latin typeface="宋体" charset="-122"/>
                  <a:sym typeface="Symbol" pitchFamily="18" charset="2"/>
                </a:rPr>
                <a:t>O(s)</a:t>
              </a:r>
            </a:p>
            <a:p>
              <a:pPr algn="ctr">
                <a:spcBef>
                  <a:spcPct val="20000"/>
                </a:spcBef>
              </a:pPr>
              <a:r>
                <a:rPr kumimoji="1" lang="en-US" altLang="zh-CN" sz="2800">
                  <a:latin typeface="宋体" charset="-122"/>
                  <a:sym typeface="Symbol" pitchFamily="18" charset="2"/>
                </a:rPr>
                <a:t>T</a:t>
              </a:r>
              <a:r>
                <a:rPr kumimoji="1" lang="en-US" altLang="zh-CN" sz="2800" baseline="-25000">
                  <a:latin typeface="宋体" charset="-122"/>
                  <a:sym typeface="Symbol" pitchFamily="18" charset="2"/>
                </a:rPr>
                <a:t>4</a:t>
              </a:r>
              <a:r>
                <a:rPr kumimoji="1" lang="en-US" altLang="zh-CN" sz="2800">
                  <a:latin typeface="宋体" charset="-122"/>
                  <a:sym typeface="Symbol" pitchFamily="18" charset="2"/>
                </a:rPr>
                <a:t>=0</a:t>
              </a:r>
              <a:r>
                <a:rPr kumimoji="1" lang="en-US" altLang="zh-CN" sz="2800">
                  <a:latin typeface="华文宋体"/>
                  <a:ea typeface="华文宋体"/>
                  <a:cs typeface="华文宋体"/>
                  <a:sym typeface="Symbol" pitchFamily="18" charset="2"/>
                </a:rPr>
                <a:t>℃</a:t>
              </a:r>
              <a:endParaRPr kumimoji="1" lang="en-US" altLang="zh-CN" sz="2800">
                <a:latin typeface="宋体" charset="-122"/>
                <a:sym typeface="Symbol" pitchFamily="18" charset="2"/>
              </a:endParaRPr>
            </a:p>
            <a:p>
              <a:pPr algn="ctr">
                <a:spcBef>
                  <a:spcPct val="20000"/>
                </a:spcBef>
              </a:pPr>
              <a:r>
                <a:rPr kumimoji="1" lang="en-US" altLang="zh-CN" sz="2800">
                  <a:latin typeface="宋体" charset="-122"/>
                  <a:sym typeface="Symbol" pitchFamily="18" charset="2"/>
                </a:rPr>
                <a:t>P=</a:t>
              </a:r>
              <a:r>
                <a:rPr kumimoji="1" lang="en-US" altLang="zh-CN" sz="2800">
                  <a:latin typeface="华文宋体"/>
                  <a:ea typeface="华文宋体"/>
                  <a:cs typeface="华文宋体"/>
                  <a:sym typeface="Symbol" pitchFamily="18" charset="2"/>
                </a:rPr>
                <a:t>101.325kPa</a:t>
              </a:r>
              <a:r>
                <a:rPr kumimoji="1" lang="en-US" altLang="zh-CN" sz="2800">
                  <a:latin typeface="宋体" charset="-122"/>
                  <a:sym typeface="Symbol" pitchFamily="18" charset="2"/>
                </a:rPr>
                <a:t> </a:t>
              </a:r>
            </a:p>
          </p:txBody>
        </p:sp>
        <p:sp>
          <p:nvSpPr>
            <p:cNvPr id="529418" name="Text Box 9"/>
            <p:cNvSpPr txBox="1">
              <a:spLocks noChangeArrowheads="1"/>
            </p:cNvSpPr>
            <p:nvPr/>
          </p:nvSpPr>
          <p:spPr bwMode="auto">
            <a:xfrm>
              <a:off x="2426" y="3361"/>
              <a:ext cx="589" cy="327"/>
            </a:xfrm>
            <a:prstGeom prst="rect">
              <a:avLst/>
            </a:prstGeom>
            <a:noFill/>
            <a:ln w="9525">
              <a:noFill/>
              <a:miter lim="800000"/>
              <a:headEnd/>
              <a:tailEnd/>
            </a:ln>
          </p:spPr>
          <p:txBody>
            <a:bodyPr anchor="b">
              <a:spAutoFit/>
            </a:bodyPr>
            <a:lstStyle/>
            <a:p>
              <a:pPr>
                <a:spcBef>
                  <a:spcPct val="50000"/>
                </a:spcBef>
              </a:pPr>
              <a:r>
                <a:rPr kumimoji="1" lang="en-US" altLang="zh-CN" sz="2800" dirty="0" smtClean="0">
                  <a:latin typeface="华文宋体"/>
                  <a:ea typeface="华文宋体"/>
                  <a:cs typeface="华文宋体"/>
                  <a:sym typeface="Symbol" pitchFamily="18" charset="2"/>
                </a:rPr>
                <a:t>ΔH</a:t>
              </a:r>
              <a:endParaRPr kumimoji="1" lang="en-US" altLang="zh-CN" sz="2800" dirty="0">
                <a:latin typeface="华文宋体"/>
                <a:ea typeface="华文宋体"/>
                <a:cs typeface="华文宋体"/>
                <a:sym typeface="Symbol" pitchFamily="18" charset="2"/>
              </a:endParaRPr>
            </a:p>
          </p:txBody>
        </p:sp>
      </p:grpSp>
      <p:sp>
        <p:nvSpPr>
          <p:cNvPr id="2" name="矩形 1"/>
          <p:cNvSpPr/>
          <p:nvPr/>
        </p:nvSpPr>
        <p:spPr>
          <a:xfrm>
            <a:off x="2302669" y="3797726"/>
            <a:ext cx="256802" cy="369332"/>
          </a:xfrm>
          <a:prstGeom prst="rect">
            <a:avLst/>
          </a:prstGeom>
        </p:spPr>
        <p:txBody>
          <a:bodyPr wrap="none">
            <a:spAutoFit/>
          </a:bodyPr>
          <a:lstStyle/>
          <a:p>
            <a:r>
              <a:rPr kumimoji="1" lang="en-US" altLang="zh-CN" baseline="-25000" dirty="0">
                <a:latin typeface="华文宋体"/>
                <a:ea typeface="华文宋体"/>
                <a:cs typeface="华文宋体"/>
                <a:sym typeface="Symbol" pitchFamily="18" charset="2"/>
              </a:rPr>
              <a:t>1</a:t>
            </a:r>
            <a:endParaRPr lang="zh-CN" altLang="en-US" dirty="0"/>
          </a:p>
        </p:txBody>
      </p:sp>
      <p:sp>
        <p:nvSpPr>
          <p:cNvPr id="3" name="矩形 2"/>
          <p:cNvSpPr/>
          <p:nvPr/>
        </p:nvSpPr>
        <p:spPr>
          <a:xfrm>
            <a:off x="4329409" y="5525057"/>
            <a:ext cx="256802" cy="369332"/>
          </a:xfrm>
          <a:prstGeom prst="rect">
            <a:avLst/>
          </a:prstGeom>
        </p:spPr>
        <p:txBody>
          <a:bodyPr wrap="none">
            <a:spAutoFit/>
          </a:bodyPr>
          <a:lstStyle/>
          <a:p>
            <a:r>
              <a:rPr kumimoji="1" lang="en-US" altLang="zh-CN" baseline="-25000" dirty="0">
                <a:latin typeface="华文宋体"/>
                <a:ea typeface="华文宋体"/>
                <a:cs typeface="华文宋体"/>
                <a:sym typeface="Symbol" pitchFamily="18" charset="2"/>
              </a:rPr>
              <a:t>2</a:t>
            </a:r>
            <a:endParaRPr lang="zh-CN" altLang="en-US" dirty="0"/>
          </a:p>
        </p:txBody>
      </p:sp>
      <p:sp>
        <p:nvSpPr>
          <p:cNvPr id="5" name="矩形 4"/>
          <p:cNvSpPr/>
          <p:nvPr/>
        </p:nvSpPr>
        <p:spPr>
          <a:xfrm>
            <a:off x="7668344" y="3735334"/>
            <a:ext cx="256802" cy="369332"/>
          </a:xfrm>
          <a:prstGeom prst="rect">
            <a:avLst/>
          </a:prstGeom>
        </p:spPr>
        <p:txBody>
          <a:bodyPr wrap="none">
            <a:spAutoFit/>
          </a:bodyPr>
          <a:lstStyle/>
          <a:p>
            <a:r>
              <a:rPr kumimoji="1" lang="en-US" altLang="zh-CN" baseline="-25000" dirty="0">
                <a:latin typeface="华文宋体"/>
                <a:ea typeface="华文宋体"/>
                <a:cs typeface="华文宋体"/>
                <a:sym typeface="Symbol" pitchFamily="18" charset="2"/>
              </a:rPr>
              <a:t>3</a:t>
            </a:r>
            <a:endParaRPr lang="zh-CN" altLang="en-US" dirty="0"/>
          </a:p>
        </p:txBody>
      </p:sp>
      <p:sp>
        <p:nvSpPr>
          <p:cNvPr id="6" name="矩形 5"/>
          <p:cNvSpPr/>
          <p:nvPr/>
        </p:nvSpPr>
        <p:spPr>
          <a:xfrm>
            <a:off x="395536" y="476672"/>
            <a:ext cx="7704856" cy="784830"/>
          </a:xfrm>
          <a:prstGeom prst="rect">
            <a:avLst/>
          </a:prstGeom>
        </p:spPr>
        <p:txBody>
          <a:bodyPr wrap="square">
            <a:spAutoFit/>
          </a:bodyPr>
          <a:lstStyle/>
          <a:p>
            <a:pPr marL="0" indent="0" eaLnBrk="1" fontAlgn="auto" hangingPunct="1">
              <a:lnSpc>
                <a:spcPct val="125000"/>
              </a:lnSpc>
              <a:spcBef>
                <a:spcPct val="25000"/>
              </a:spcBef>
              <a:spcAft>
                <a:spcPts val="0"/>
              </a:spcAft>
              <a:buFont typeface="Wingdings" pitchFamily="2" charset="2"/>
              <a:buNone/>
              <a:defRPr/>
            </a:pPr>
            <a:r>
              <a:rPr lang="zh-CN" altLang="en-US" b="1" dirty="0">
                <a:latin typeface="华文宋体" pitchFamily="2" charset="-122"/>
                <a:ea typeface="华文宋体" pitchFamily="2" charset="-122"/>
              </a:rPr>
              <a:t>例： 在恒压</a:t>
            </a:r>
            <a:r>
              <a:rPr lang="en-US" altLang="zh-CN" b="1" dirty="0">
                <a:latin typeface="华文宋体" pitchFamily="2" charset="-122"/>
                <a:ea typeface="华文宋体" pitchFamily="2" charset="-122"/>
              </a:rPr>
              <a:t>101.325kPa</a:t>
            </a:r>
            <a:r>
              <a:rPr lang="zh-CN" altLang="en-US" b="1" dirty="0">
                <a:latin typeface="华文宋体" pitchFamily="2" charset="-122"/>
                <a:ea typeface="华文宋体" pitchFamily="2" charset="-122"/>
              </a:rPr>
              <a:t>、恒温</a:t>
            </a:r>
            <a:r>
              <a:rPr lang="en-US" altLang="zh-CN" b="1" dirty="0">
                <a:latin typeface="华文宋体" pitchFamily="2" charset="-122"/>
                <a:ea typeface="华文宋体" pitchFamily="2" charset="-122"/>
              </a:rPr>
              <a:t>-10℃</a:t>
            </a:r>
            <a:r>
              <a:rPr lang="zh-CN" altLang="en-US" b="1" dirty="0">
                <a:latin typeface="华文宋体" pitchFamily="2" charset="-122"/>
                <a:ea typeface="华文宋体" pitchFamily="2" charset="-122"/>
              </a:rPr>
              <a:t>下，</a:t>
            </a:r>
            <a:r>
              <a:rPr lang="en-US" altLang="zh-CN" b="1" dirty="0">
                <a:latin typeface="华文宋体" pitchFamily="2" charset="-122"/>
                <a:ea typeface="华文宋体" pitchFamily="2" charset="-122"/>
              </a:rPr>
              <a:t>10mol</a:t>
            </a:r>
            <a:r>
              <a:rPr lang="zh-CN" altLang="en-US" b="1" dirty="0">
                <a:latin typeface="华文宋体" pitchFamily="2" charset="-122"/>
                <a:ea typeface="华文宋体" pitchFamily="2" charset="-122"/>
              </a:rPr>
              <a:t>过冷水凝结成冰，求过程的</a:t>
            </a:r>
            <a:r>
              <a:rPr lang="en-US" altLang="zh-CN" b="1" dirty="0">
                <a:latin typeface="华文宋体" pitchFamily="2" charset="-122"/>
                <a:ea typeface="华文宋体" pitchFamily="2" charset="-122"/>
              </a:rPr>
              <a:t>Q</a:t>
            </a:r>
            <a:r>
              <a:rPr lang="zh-CN" altLang="en-US" b="1" dirty="0">
                <a:latin typeface="华文宋体" pitchFamily="2" charset="-122"/>
                <a:ea typeface="华文宋体" pitchFamily="2" charset="-122"/>
              </a:rPr>
              <a:t>，</a:t>
            </a:r>
            <a:r>
              <a:rPr lang="en-US" altLang="zh-CN" b="1" dirty="0">
                <a:latin typeface="华文宋体" pitchFamily="2" charset="-122"/>
                <a:ea typeface="华文宋体" pitchFamily="2" charset="-122"/>
              </a:rPr>
              <a:t>W</a:t>
            </a:r>
            <a:r>
              <a:rPr lang="zh-CN" altLang="en-US" b="1" dirty="0">
                <a:latin typeface="华文宋体" pitchFamily="2" charset="-122"/>
                <a:ea typeface="华文宋体" pitchFamily="2" charset="-122"/>
              </a:rPr>
              <a:t>，</a:t>
            </a:r>
            <a:r>
              <a:rPr lang="en-US" altLang="zh-CN" b="1" dirty="0">
                <a:latin typeface="华文宋体" pitchFamily="2" charset="-122"/>
                <a:ea typeface="华文宋体" pitchFamily="2" charset="-122"/>
              </a:rPr>
              <a:t>ΔU</a:t>
            </a:r>
            <a:r>
              <a:rPr lang="zh-CN" altLang="en-US" b="1" dirty="0">
                <a:latin typeface="华文宋体" pitchFamily="2" charset="-122"/>
                <a:ea typeface="华文宋体" pitchFamily="2" charset="-122"/>
              </a:rPr>
              <a:t>，</a:t>
            </a:r>
            <a:r>
              <a:rPr lang="en-US" altLang="zh-CN" b="1" dirty="0">
                <a:latin typeface="华文宋体" pitchFamily="2" charset="-122"/>
                <a:ea typeface="华文宋体" pitchFamily="2" charset="-122"/>
              </a:rPr>
              <a:t>ΔH</a:t>
            </a:r>
            <a:r>
              <a:rPr lang="zh-CN" altLang="en-US" b="1" dirty="0">
                <a:latin typeface="华文宋体" pitchFamily="2" charset="-122"/>
                <a:ea typeface="华文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0-#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0-#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764704"/>
            <a:ext cx="7624357" cy="4896544"/>
          </a:xfrm>
        </p:spPr>
        <p:txBody>
          <a:bodyPr>
            <a:normAutofit/>
          </a:bodyPr>
          <a:lstStyle/>
          <a:p>
            <a:pPr>
              <a:lnSpc>
                <a:spcPct val="110000"/>
              </a:lnSpc>
              <a:buClr>
                <a:srgbClr val="CCFF33"/>
              </a:buClr>
              <a:buSzPct val="70000"/>
              <a:buNone/>
            </a:pPr>
            <a:r>
              <a:rPr lang="zh-CN" altLang="en-US" sz="2800" dirty="0" smtClean="0">
                <a:solidFill>
                  <a:srgbClr val="000000"/>
                </a:solidFill>
              </a:rPr>
              <a:t>∆</a:t>
            </a:r>
            <a:r>
              <a:rPr lang="en-US" altLang="zh-CN" sz="2800" dirty="0" smtClean="0">
                <a:solidFill>
                  <a:srgbClr val="000000"/>
                </a:solidFill>
              </a:rPr>
              <a:t>H=∆H</a:t>
            </a:r>
            <a:r>
              <a:rPr lang="en-US" altLang="zh-CN" sz="2800" baseline="-25000" dirty="0">
                <a:solidFill>
                  <a:srgbClr val="000000"/>
                </a:solidFill>
              </a:rPr>
              <a:t>1</a:t>
            </a:r>
            <a:r>
              <a:rPr lang="en-US" altLang="zh-CN" sz="2800" dirty="0" smtClean="0">
                <a:solidFill>
                  <a:srgbClr val="000000"/>
                </a:solidFill>
              </a:rPr>
              <a:t>+∆H</a:t>
            </a:r>
            <a:r>
              <a:rPr lang="en-US" altLang="zh-CN" sz="2800" baseline="-25000" dirty="0">
                <a:solidFill>
                  <a:srgbClr val="000000"/>
                </a:solidFill>
              </a:rPr>
              <a:t>2</a:t>
            </a:r>
            <a:r>
              <a:rPr lang="en-US" altLang="zh-CN" sz="2800" dirty="0" smtClean="0">
                <a:solidFill>
                  <a:srgbClr val="000000"/>
                </a:solidFill>
              </a:rPr>
              <a:t>+∆H</a:t>
            </a:r>
            <a:r>
              <a:rPr lang="en-US" altLang="zh-CN" sz="2800" baseline="-25000" dirty="0">
                <a:solidFill>
                  <a:srgbClr val="000000"/>
                </a:solidFill>
              </a:rPr>
              <a:t>3</a:t>
            </a:r>
            <a:endParaRPr kumimoji="1" lang="zh-CN" altLang="en-US" sz="2800" dirty="0" smtClean="0">
              <a:solidFill>
                <a:srgbClr val="000000"/>
              </a:solidFill>
            </a:endParaRPr>
          </a:p>
          <a:p>
            <a:pPr>
              <a:lnSpc>
                <a:spcPct val="110000"/>
              </a:lnSpc>
              <a:buClr>
                <a:srgbClr val="CCFF33"/>
              </a:buClr>
              <a:buSzPct val="70000"/>
              <a:buNone/>
            </a:pPr>
            <a:r>
              <a:rPr kumimoji="1" lang="zh-CN" altLang="en-US" sz="2800" dirty="0" smtClean="0">
                <a:solidFill>
                  <a:srgbClr val="000000"/>
                </a:solidFill>
              </a:rPr>
              <a:t>∆</a:t>
            </a:r>
            <a:r>
              <a:rPr kumimoji="1" lang="en-US" altLang="zh-CN" sz="2800" dirty="0" smtClean="0">
                <a:solidFill>
                  <a:srgbClr val="000000"/>
                </a:solidFill>
              </a:rPr>
              <a:t>H</a:t>
            </a:r>
            <a:r>
              <a:rPr kumimoji="1" lang="zh-CN" altLang="en-US" sz="2800" baseline="-25000" dirty="0">
                <a:solidFill>
                  <a:srgbClr val="000000"/>
                </a:solidFill>
              </a:rPr>
              <a:t> 1 </a:t>
            </a:r>
            <a:r>
              <a:rPr kumimoji="1" lang="en-US" altLang="zh-CN" sz="2800" dirty="0" smtClean="0">
                <a:solidFill>
                  <a:srgbClr val="000000"/>
                </a:solidFill>
              </a:rPr>
              <a:t>=</a:t>
            </a:r>
            <a:r>
              <a:rPr kumimoji="1" lang="en-US" altLang="zh-CN" sz="2800" dirty="0" err="1" smtClean="0">
                <a:solidFill>
                  <a:srgbClr val="000000"/>
                </a:solidFill>
              </a:rPr>
              <a:t>nC</a:t>
            </a:r>
            <a:r>
              <a:rPr kumimoji="1" lang="en-US" altLang="zh-CN" sz="2800" baseline="-25000" dirty="0" err="1" smtClean="0">
                <a:solidFill>
                  <a:srgbClr val="000000"/>
                </a:solidFill>
              </a:rPr>
              <a:t>P,m</a:t>
            </a:r>
            <a:r>
              <a:rPr kumimoji="1" lang="en-US" altLang="zh-CN" sz="2800" dirty="0" smtClean="0">
                <a:solidFill>
                  <a:srgbClr val="000000"/>
                </a:solidFill>
              </a:rPr>
              <a:t>(l)(T</a:t>
            </a:r>
            <a:r>
              <a:rPr kumimoji="1" lang="en-US" altLang="zh-CN" sz="2800" baseline="-25000" dirty="0" smtClean="0">
                <a:solidFill>
                  <a:srgbClr val="000000"/>
                </a:solidFill>
              </a:rPr>
              <a:t>3</a:t>
            </a:r>
            <a:r>
              <a:rPr kumimoji="1" lang="en-US" altLang="zh-CN" sz="2800" dirty="0" smtClean="0">
                <a:solidFill>
                  <a:srgbClr val="000000"/>
                </a:solidFill>
              </a:rPr>
              <a:t>-T</a:t>
            </a:r>
            <a:r>
              <a:rPr kumimoji="1" lang="en-US" altLang="zh-CN" sz="2800" baseline="-25000" dirty="0" smtClean="0">
                <a:solidFill>
                  <a:srgbClr val="000000"/>
                </a:solidFill>
              </a:rPr>
              <a:t>1</a:t>
            </a:r>
            <a:r>
              <a:rPr kumimoji="1" lang="en-US" altLang="zh-CN" sz="2800" dirty="0" smtClean="0">
                <a:solidFill>
                  <a:srgbClr val="000000"/>
                </a:solidFill>
              </a:rPr>
              <a:t>)=7575J=7.575kJ</a:t>
            </a:r>
          </a:p>
          <a:p>
            <a:pPr>
              <a:lnSpc>
                <a:spcPct val="110000"/>
              </a:lnSpc>
              <a:buClr>
                <a:srgbClr val="CCFF33"/>
              </a:buClr>
              <a:buSzPct val="70000"/>
              <a:buNone/>
            </a:pPr>
            <a:r>
              <a:rPr kumimoji="1" lang="en-US" altLang="zh-CN" sz="2800" dirty="0" smtClean="0">
                <a:solidFill>
                  <a:srgbClr val="000000"/>
                </a:solidFill>
              </a:rPr>
              <a:t>∆H</a:t>
            </a:r>
            <a:r>
              <a:rPr kumimoji="1" lang="en-US" altLang="zh-CN" sz="2800" baseline="-25000" dirty="0">
                <a:solidFill>
                  <a:srgbClr val="000000"/>
                </a:solidFill>
              </a:rPr>
              <a:t>2</a:t>
            </a:r>
            <a:r>
              <a:rPr kumimoji="1" lang="en-US" altLang="zh-CN" sz="2800" dirty="0" smtClean="0">
                <a:solidFill>
                  <a:srgbClr val="000000"/>
                </a:solidFill>
              </a:rPr>
              <a:t>=n(-</a:t>
            </a:r>
            <a:r>
              <a:rPr kumimoji="1" lang="en-US" altLang="zh-CN" sz="2800" dirty="0" smtClean="0"/>
              <a:t>∆</a:t>
            </a:r>
            <a:r>
              <a:rPr kumimoji="1" lang="en-US" altLang="zh-CN" sz="2800" baseline="-25000" dirty="0" err="1" smtClean="0"/>
              <a:t>fus</a:t>
            </a:r>
            <a:r>
              <a:rPr kumimoji="1" lang="en-US" altLang="zh-CN" sz="2800" dirty="0" err="1" smtClean="0"/>
              <a:t>H</a:t>
            </a:r>
            <a:r>
              <a:rPr kumimoji="1" lang="en-US" altLang="zh-CN" sz="2800" baseline="-25000" dirty="0" err="1" smtClean="0"/>
              <a:t>m</a:t>
            </a:r>
            <a:r>
              <a:rPr kumimoji="1" lang="en-US" altLang="zh-CN" sz="2800" dirty="0" smtClean="0"/>
              <a:t>)</a:t>
            </a:r>
            <a:r>
              <a:rPr kumimoji="1" lang="en-US" altLang="zh-CN" sz="2800" dirty="0" smtClean="0">
                <a:solidFill>
                  <a:srgbClr val="000000"/>
                </a:solidFill>
              </a:rPr>
              <a:t>=-60.12kJ</a:t>
            </a:r>
          </a:p>
          <a:p>
            <a:pPr>
              <a:lnSpc>
                <a:spcPct val="110000"/>
              </a:lnSpc>
              <a:buClr>
                <a:srgbClr val="CCFF33"/>
              </a:buClr>
              <a:buSzPct val="70000"/>
              <a:buNone/>
            </a:pPr>
            <a:r>
              <a:rPr kumimoji="1" lang="en-US" altLang="zh-CN" sz="2800" dirty="0" smtClean="0">
                <a:solidFill>
                  <a:srgbClr val="000000"/>
                </a:solidFill>
              </a:rPr>
              <a:t>∆H</a:t>
            </a:r>
            <a:r>
              <a:rPr kumimoji="1" lang="en-US" altLang="zh-CN" sz="2800" baseline="-25000" dirty="0">
                <a:solidFill>
                  <a:srgbClr val="000000"/>
                </a:solidFill>
              </a:rPr>
              <a:t>3</a:t>
            </a:r>
            <a:r>
              <a:rPr kumimoji="1" lang="en-US" altLang="zh-CN" sz="2800" dirty="0" smtClean="0">
                <a:solidFill>
                  <a:srgbClr val="000000"/>
                </a:solidFill>
              </a:rPr>
              <a:t>=</a:t>
            </a:r>
            <a:r>
              <a:rPr kumimoji="1" lang="en-US" altLang="zh-CN" sz="2800" dirty="0" err="1" smtClean="0">
                <a:solidFill>
                  <a:srgbClr val="000000"/>
                </a:solidFill>
              </a:rPr>
              <a:t>nC</a:t>
            </a:r>
            <a:r>
              <a:rPr kumimoji="1" lang="en-US" altLang="zh-CN" sz="2800" baseline="-25000" dirty="0" err="1" smtClean="0">
                <a:solidFill>
                  <a:srgbClr val="000000"/>
                </a:solidFill>
              </a:rPr>
              <a:t>P,m</a:t>
            </a:r>
            <a:r>
              <a:rPr kumimoji="1" lang="en-US" altLang="zh-CN" sz="2800" dirty="0" smtClean="0">
                <a:solidFill>
                  <a:srgbClr val="000000"/>
                </a:solidFill>
              </a:rPr>
              <a:t>(s)(T</a:t>
            </a:r>
            <a:r>
              <a:rPr kumimoji="1" lang="en-US" altLang="zh-CN" sz="2800" baseline="-25000" dirty="0" smtClean="0">
                <a:solidFill>
                  <a:srgbClr val="000000"/>
                </a:solidFill>
              </a:rPr>
              <a:t>2</a:t>
            </a:r>
            <a:r>
              <a:rPr kumimoji="1" lang="en-US" altLang="zh-CN" sz="2800" dirty="0" smtClean="0">
                <a:solidFill>
                  <a:srgbClr val="000000"/>
                </a:solidFill>
              </a:rPr>
              <a:t>-T</a:t>
            </a:r>
            <a:r>
              <a:rPr kumimoji="1" lang="en-US" altLang="zh-CN" sz="2800" baseline="-25000" dirty="0" smtClean="0">
                <a:solidFill>
                  <a:srgbClr val="000000"/>
                </a:solidFill>
              </a:rPr>
              <a:t>4</a:t>
            </a:r>
            <a:r>
              <a:rPr kumimoji="1" lang="en-US" altLang="zh-CN" sz="2800" dirty="0" smtClean="0">
                <a:solidFill>
                  <a:srgbClr val="000000"/>
                </a:solidFill>
              </a:rPr>
              <a:t>)=-3603J=-3.603kJ</a:t>
            </a:r>
          </a:p>
          <a:p>
            <a:pPr>
              <a:lnSpc>
                <a:spcPct val="110000"/>
              </a:lnSpc>
              <a:buClr>
                <a:srgbClr val="CCFF33"/>
              </a:buClr>
              <a:buSzPct val="70000"/>
              <a:buNone/>
            </a:pPr>
            <a:r>
              <a:rPr kumimoji="1" lang="en-US" altLang="zh-CN" sz="2800" dirty="0" smtClean="0">
                <a:solidFill>
                  <a:srgbClr val="000000"/>
                </a:solidFill>
              </a:rPr>
              <a:t>      ∆H=</a:t>
            </a:r>
            <a:r>
              <a:rPr lang="en-US" altLang="zh-CN" sz="2800" dirty="0" smtClean="0">
                <a:solidFill>
                  <a:srgbClr val="000000"/>
                </a:solidFill>
              </a:rPr>
              <a:t>∆H</a:t>
            </a:r>
            <a:r>
              <a:rPr lang="en-US" altLang="zh-CN" sz="2800" baseline="-25000" dirty="0" smtClean="0">
                <a:solidFill>
                  <a:srgbClr val="000000"/>
                </a:solidFill>
              </a:rPr>
              <a:t>1</a:t>
            </a:r>
            <a:r>
              <a:rPr lang="en-US" altLang="zh-CN" sz="2800" dirty="0" smtClean="0">
                <a:solidFill>
                  <a:srgbClr val="000000"/>
                </a:solidFill>
              </a:rPr>
              <a:t>+∆H</a:t>
            </a:r>
            <a:r>
              <a:rPr lang="en-US" altLang="zh-CN" sz="2800" baseline="-25000" dirty="0" smtClean="0">
                <a:solidFill>
                  <a:srgbClr val="000000"/>
                </a:solidFill>
              </a:rPr>
              <a:t>2</a:t>
            </a:r>
            <a:r>
              <a:rPr lang="en-US" altLang="zh-CN" sz="2800" dirty="0" smtClean="0">
                <a:solidFill>
                  <a:srgbClr val="000000"/>
                </a:solidFill>
              </a:rPr>
              <a:t>+∆H</a:t>
            </a:r>
            <a:r>
              <a:rPr lang="en-US" altLang="zh-CN" sz="2800" baseline="-25000" dirty="0" smtClean="0">
                <a:solidFill>
                  <a:srgbClr val="000000"/>
                </a:solidFill>
              </a:rPr>
              <a:t>3</a:t>
            </a:r>
            <a:r>
              <a:rPr kumimoji="1" lang="en-US" altLang="zh-CN" sz="2800" dirty="0" smtClean="0">
                <a:solidFill>
                  <a:srgbClr val="000000"/>
                </a:solidFill>
              </a:rPr>
              <a:t>=-56.148kJ</a:t>
            </a:r>
            <a:r>
              <a:rPr kumimoji="1" lang="en-US" altLang="zh-CN" sz="2800" dirty="0" smtClean="0">
                <a:solidFill>
                  <a:srgbClr val="000000"/>
                </a:solidFill>
                <a:latin typeface="Arial" charset="0"/>
              </a:rPr>
              <a:t> </a:t>
            </a:r>
          </a:p>
          <a:p>
            <a:pPr>
              <a:lnSpc>
                <a:spcPct val="110000"/>
              </a:lnSpc>
              <a:buClr>
                <a:srgbClr val="CCFF33"/>
              </a:buClr>
              <a:buSzPct val="70000"/>
              <a:buNone/>
            </a:pPr>
            <a:r>
              <a:rPr kumimoji="1" lang="en-US" altLang="zh-CN" sz="2800" dirty="0">
                <a:solidFill>
                  <a:srgbClr val="000000"/>
                </a:solidFill>
              </a:rPr>
              <a:t> </a:t>
            </a:r>
            <a:r>
              <a:rPr kumimoji="1" lang="en-US" altLang="zh-CN" sz="2800" dirty="0" smtClean="0">
                <a:solidFill>
                  <a:srgbClr val="000000"/>
                </a:solidFill>
              </a:rPr>
              <a:t>     W=-p∆V≈0      </a:t>
            </a:r>
          </a:p>
          <a:p>
            <a:pPr>
              <a:lnSpc>
                <a:spcPct val="110000"/>
              </a:lnSpc>
              <a:buClr>
                <a:srgbClr val="CCFF33"/>
              </a:buClr>
              <a:buSzPct val="70000"/>
              <a:buNone/>
            </a:pPr>
            <a:r>
              <a:rPr kumimoji="1" lang="en-US" altLang="zh-CN" sz="2800" dirty="0" smtClean="0">
                <a:solidFill>
                  <a:srgbClr val="000000"/>
                </a:solidFill>
              </a:rPr>
              <a:t>     ∆U</a:t>
            </a:r>
            <a:r>
              <a:rPr kumimoji="1" lang="en-US" altLang="zh-CN" sz="2800" dirty="0">
                <a:solidFill>
                  <a:srgbClr val="000000"/>
                </a:solidFill>
              </a:rPr>
              <a:t>= ∆</a:t>
            </a:r>
            <a:r>
              <a:rPr kumimoji="1" lang="en-US" altLang="zh-CN" sz="2800" dirty="0" err="1">
                <a:solidFill>
                  <a:srgbClr val="000000"/>
                </a:solidFill>
              </a:rPr>
              <a:t>H-p∆V</a:t>
            </a:r>
            <a:r>
              <a:rPr kumimoji="1" lang="en-US" altLang="zh-CN" sz="2800" dirty="0">
                <a:solidFill>
                  <a:srgbClr val="000000"/>
                </a:solidFill>
              </a:rPr>
              <a:t>≈∆H =-</a:t>
            </a:r>
            <a:r>
              <a:rPr kumimoji="1" lang="en-US" altLang="zh-CN" sz="2800" dirty="0" smtClean="0">
                <a:solidFill>
                  <a:srgbClr val="000000"/>
                </a:solidFill>
              </a:rPr>
              <a:t>56.148kJ</a:t>
            </a:r>
          </a:p>
          <a:p>
            <a:pPr>
              <a:lnSpc>
                <a:spcPct val="110000"/>
              </a:lnSpc>
              <a:buClr>
                <a:srgbClr val="CCFF33"/>
              </a:buClr>
              <a:buSzPct val="70000"/>
              <a:buNone/>
            </a:pPr>
            <a:r>
              <a:rPr kumimoji="1" lang="zh-CN" altLang="en-US" sz="2800" dirty="0" smtClean="0">
                <a:solidFill>
                  <a:srgbClr val="000000"/>
                </a:solidFill>
              </a:rPr>
              <a:t>　</a:t>
            </a:r>
            <a:r>
              <a:rPr kumimoji="1" lang="en-US" altLang="zh-CN" sz="2800" dirty="0" smtClean="0">
                <a:solidFill>
                  <a:srgbClr val="000000"/>
                </a:solidFill>
              </a:rPr>
              <a:t>∆</a:t>
            </a:r>
            <a:r>
              <a:rPr kumimoji="1" lang="en-US" altLang="zh-CN" sz="2800" dirty="0">
                <a:solidFill>
                  <a:srgbClr val="000000"/>
                </a:solidFill>
              </a:rPr>
              <a:t>U= Q+W≈Q =-56.148kJ </a:t>
            </a:r>
            <a:endParaRPr kumimoji="1" lang="zh-CN" altLang="en-US" sz="2800" dirty="0" smtClean="0">
              <a:solidFill>
                <a:srgbClr val="000000"/>
              </a:solidFill>
            </a:endParaRPr>
          </a:p>
          <a:p>
            <a:pPr eaLnBrk="1" hangingPunct="1">
              <a:lnSpc>
                <a:spcPct val="90000"/>
              </a:lnSpc>
            </a:pPr>
            <a:endParaRPr lang="zh-CN" altLang="en-US" sz="2800" dirty="0" smtClean="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395536" y="620688"/>
            <a:ext cx="7264317" cy="5184576"/>
          </a:xfrm>
          <a:solidFill>
            <a:srgbClr val="FFFFFF"/>
          </a:solidFill>
          <a:extLst/>
        </p:spPr>
        <p:txBody>
          <a:bodyPr rtlCol="0">
            <a:normAutofit lnSpcReduction="10000"/>
          </a:bodyPr>
          <a:lstStyle>
            <a:lvl1pPr>
              <a:defRPr sz="2800" b="1">
                <a:solidFill>
                  <a:srgbClr val="0000FF"/>
                </a:solidFill>
                <a:latin typeface="宋体" pitchFamily="2" charset="-122"/>
                <a:ea typeface="宋体" pitchFamily="2" charset="-122"/>
                <a:sym typeface="Symbol" pitchFamily="18" charset="2"/>
              </a:defRPr>
            </a:lvl1pPr>
            <a:lvl2pPr marL="742950" indent="-285750">
              <a:defRPr sz="2800" b="1">
                <a:solidFill>
                  <a:srgbClr val="0000FF"/>
                </a:solidFill>
                <a:latin typeface="宋体" pitchFamily="2" charset="-122"/>
                <a:ea typeface="宋体" pitchFamily="2" charset="-122"/>
                <a:sym typeface="Symbol" pitchFamily="18" charset="2"/>
              </a:defRPr>
            </a:lvl2pPr>
            <a:lvl3pPr marL="1143000" indent="-228600">
              <a:defRPr sz="2800" b="1">
                <a:solidFill>
                  <a:srgbClr val="0000FF"/>
                </a:solidFill>
                <a:latin typeface="宋体" pitchFamily="2" charset="-122"/>
                <a:ea typeface="宋体" pitchFamily="2" charset="-122"/>
                <a:sym typeface="Symbol" pitchFamily="18" charset="2"/>
              </a:defRPr>
            </a:lvl3pPr>
            <a:lvl4pPr marL="1600200" indent="-228600">
              <a:defRPr sz="2800" b="1">
                <a:solidFill>
                  <a:srgbClr val="0000FF"/>
                </a:solidFill>
                <a:latin typeface="宋体" pitchFamily="2" charset="-122"/>
                <a:ea typeface="宋体" pitchFamily="2" charset="-122"/>
                <a:sym typeface="Symbol" pitchFamily="18" charset="2"/>
              </a:defRPr>
            </a:lvl4pPr>
            <a:lvl5pPr marL="2057400" indent="-228600">
              <a:defRPr sz="2800" b="1">
                <a:solidFill>
                  <a:srgbClr val="0000FF"/>
                </a:solidFill>
                <a:latin typeface="宋体" pitchFamily="2" charset="-122"/>
                <a:ea typeface="宋体" pitchFamily="2" charset="-122"/>
                <a:sym typeface="Symbol" pitchFamily="18" charset="2"/>
              </a:defRPr>
            </a:lvl5pPr>
            <a:lvl6pPr marL="25146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6pPr>
            <a:lvl7pPr marL="29718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7pPr>
            <a:lvl8pPr marL="34290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8pPr>
            <a:lvl9pPr marL="38862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9pPr>
          </a:lstStyle>
          <a:p>
            <a:pPr marL="0" indent="0" eaLnBrk="1" fontAlgn="auto" hangingPunct="1">
              <a:lnSpc>
                <a:spcPct val="110000"/>
              </a:lnSpc>
              <a:spcAft>
                <a:spcPts val="0"/>
              </a:spcAft>
              <a:buFont typeface="Wingdings" pitchFamily="2" charset="2"/>
              <a:buNone/>
              <a:defRPr/>
            </a:pPr>
            <a:r>
              <a:rPr lang="zh-CN" altLang="en-US" dirty="0"/>
              <a:t>例：</a:t>
            </a:r>
            <a:r>
              <a:rPr lang="en-US" altLang="zh-CN" dirty="0"/>
              <a:t>100℃,50.662kPa</a:t>
            </a:r>
            <a:r>
              <a:rPr lang="zh-CN" altLang="en-US" dirty="0"/>
              <a:t>的水蒸气</a:t>
            </a:r>
            <a:r>
              <a:rPr lang="en-US" altLang="zh-CN" dirty="0"/>
              <a:t>100dm</a:t>
            </a:r>
            <a:r>
              <a:rPr lang="en-US" altLang="zh-CN" baseline="30000" dirty="0"/>
              <a:t>3</a:t>
            </a:r>
            <a:r>
              <a:rPr lang="en-US" altLang="zh-CN" dirty="0"/>
              <a:t>,</a:t>
            </a:r>
            <a:r>
              <a:rPr lang="zh-CN" altLang="en-US" dirty="0"/>
              <a:t>等温可逆压缩至</a:t>
            </a:r>
            <a:r>
              <a:rPr lang="en-US" altLang="zh-CN" dirty="0"/>
              <a:t>101.325kPa,</a:t>
            </a:r>
            <a:r>
              <a:rPr lang="zh-CN" altLang="en-US" dirty="0"/>
              <a:t> 在</a:t>
            </a:r>
            <a:r>
              <a:rPr lang="en-US" altLang="zh-CN" dirty="0"/>
              <a:t>101.325kPa</a:t>
            </a:r>
            <a:r>
              <a:rPr lang="zh-CN" altLang="en-US" dirty="0"/>
              <a:t>下继续压缩至</a:t>
            </a:r>
            <a:r>
              <a:rPr lang="en-US" altLang="zh-CN" dirty="0"/>
              <a:t>10dm</a:t>
            </a:r>
            <a:r>
              <a:rPr lang="en-US" altLang="zh-CN" baseline="30000" dirty="0"/>
              <a:t>3</a:t>
            </a:r>
            <a:r>
              <a:rPr lang="zh-CN" altLang="en-US" dirty="0"/>
              <a:t>为止。</a:t>
            </a:r>
          </a:p>
          <a:p>
            <a:pPr marL="0" indent="0" eaLnBrk="1" fontAlgn="auto" hangingPunct="1">
              <a:lnSpc>
                <a:spcPct val="110000"/>
              </a:lnSpc>
              <a:spcAft>
                <a:spcPts val="0"/>
              </a:spcAft>
              <a:buFont typeface="Wingdings" pitchFamily="2" charset="2"/>
              <a:buNone/>
              <a:defRPr/>
            </a:pPr>
            <a:r>
              <a:rPr lang="en-US" altLang="zh-CN" dirty="0"/>
              <a:t>   (1)</a:t>
            </a:r>
            <a:r>
              <a:rPr lang="zh-CN" altLang="en-US" dirty="0"/>
              <a:t>试计算此过程的</a:t>
            </a:r>
            <a:r>
              <a:rPr lang="en-US" altLang="zh-CN" dirty="0"/>
              <a:t>Q</a:t>
            </a:r>
            <a:r>
              <a:rPr lang="zh-CN" altLang="en-US" dirty="0"/>
              <a:t>，</a:t>
            </a:r>
            <a:r>
              <a:rPr lang="en-US" altLang="zh-CN" dirty="0"/>
              <a:t>W</a:t>
            </a:r>
            <a:r>
              <a:rPr lang="zh-CN" altLang="en-US" dirty="0"/>
              <a:t>，</a:t>
            </a:r>
            <a:r>
              <a:rPr lang="en-US" altLang="zh-CN" dirty="0"/>
              <a:t>ΔU</a:t>
            </a:r>
            <a:r>
              <a:rPr lang="zh-CN" altLang="en-US" dirty="0"/>
              <a:t>，</a:t>
            </a:r>
            <a:r>
              <a:rPr lang="en-US" altLang="zh-CN" dirty="0"/>
              <a:t>ΔH</a:t>
            </a:r>
            <a:r>
              <a:rPr lang="zh-CN" altLang="en-US" dirty="0"/>
              <a:t>。已知</a:t>
            </a:r>
            <a:r>
              <a:rPr lang="en-US" altLang="zh-CN" dirty="0"/>
              <a:t>100℃</a:t>
            </a:r>
            <a:r>
              <a:rPr lang="zh-CN" altLang="en-US" dirty="0"/>
              <a:t>，</a:t>
            </a:r>
            <a:r>
              <a:rPr lang="en-US" altLang="zh-CN" dirty="0"/>
              <a:t>101.325kPa,</a:t>
            </a:r>
            <a:r>
              <a:rPr lang="zh-CN" altLang="en-US" dirty="0"/>
              <a:t>水的</a:t>
            </a:r>
            <a:r>
              <a:rPr lang="zh-CN" altLang="en-US" dirty="0" smtClean="0"/>
              <a:t>蒸发热</a:t>
            </a:r>
            <a:r>
              <a:rPr lang="en-US" altLang="zh-CN" dirty="0" smtClean="0"/>
              <a:t>40.6 </a:t>
            </a:r>
            <a:r>
              <a:rPr lang="en-US" altLang="zh-CN" dirty="0"/>
              <a:t>kJ.mol</a:t>
            </a:r>
            <a:r>
              <a:rPr lang="en-US" altLang="zh-CN" baseline="30000" dirty="0"/>
              <a:t>-1 </a:t>
            </a:r>
            <a:r>
              <a:rPr lang="zh-CN" altLang="en-US" dirty="0"/>
              <a:t>。</a:t>
            </a:r>
            <a:endParaRPr lang="en-US" altLang="zh-CN" baseline="30000" dirty="0"/>
          </a:p>
          <a:p>
            <a:pPr marL="0" indent="0" eaLnBrk="1" fontAlgn="auto" hangingPunct="1">
              <a:lnSpc>
                <a:spcPct val="110000"/>
              </a:lnSpc>
              <a:spcAft>
                <a:spcPts val="0"/>
              </a:spcAft>
              <a:buFont typeface="Wingdings" pitchFamily="2" charset="2"/>
              <a:buNone/>
              <a:defRPr/>
            </a:pPr>
            <a:r>
              <a:rPr lang="en-US" altLang="zh-CN" dirty="0"/>
              <a:t>   (2)</a:t>
            </a:r>
            <a:r>
              <a:rPr lang="zh-CN" altLang="en-US" dirty="0"/>
              <a:t>若使终态</a:t>
            </a:r>
            <a:r>
              <a:rPr lang="zh-CN" altLang="en-US" dirty="0" smtClean="0"/>
              <a:t>物在恒温</a:t>
            </a:r>
            <a:r>
              <a:rPr lang="en-US" altLang="zh-CN" dirty="0"/>
              <a:t>100℃</a:t>
            </a:r>
            <a:r>
              <a:rPr lang="zh-CN" altLang="en-US" dirty="0"/>
              <a:t>，反抗</a:t>
            </a:r>
            <a:r>
              <a:rPr lang="en-US" altLang="zh-CN" dirty="0"/>
              <a:t>50.662kPa</a:t>
            </a:r>
            <a:r>
              <a:rPr lang="zh-CN" altLang="en-US" dirty="0"/>
              <a:t>外压，使其恢复到始态，求此过程中的</a:t>
            </a:r>
            <a:r>
              <a:rPr lang="en-US" altLang="zh-CN" dirty="0"/>
              <a:t>Q</a:t>
            </a:r>
            <a:r>
              <a:rPr lang="zh-CN" altLang="en-US" dirty="0"/>
              <a:t>，</a:t>
            </a:r>
            <a:r>
              <a:rPr lang="en-US" altLang="zh-CN" dirty="0"/>
              <a:t>W</a:t>
            </a:r>
            <a:r>
              <a:rPr lang="zh-CN" altLang="en-US" dirty="0"/>
              <a:t>，</a:t>
            </a:r>
            <a:r>
              <a:rPr lang="en-US" altLang="zh-CN" dirty="0"/>
              <a:t>ΔU</a:t>
            </a:r>
            <a:r>
              <a:rPr lang="zh-CN" altLang="en-US" dirty="0"/>
              <a:t>，</a:t>
            </a:r>
            <a:r>
              <a:rPr lang="en-US" altLang="zh-CN" dirty="0"/>
              <a:t>ΔH</a:t>
            </a:r>
            <a:r>
              <a:rPr lang="zh-CN" altLang="en-US" dirty="0"/>
              <a:t>。</a:t>
            </a:r>
          </a:p>
          <a:p>
            <a:pPr marL="0" indent="0" eaLnBrk="1" fontAlgn="auto" hangingPunct="1">
              <a:lnSpc>
                <a:spcPct val="110000"/>
              </a:lnSpc>
              <a:spcAft>
                <a:spcPts val="0"/>
              </a:spcAft>
              <a:buFont typeface="Wingdings" pitchFamily="2" charset="2"/>
              <a:buNone/>
              <a:defRPr/>
            </a:pPr>
            <a:r>
              <a:rPr lang="en-US" altLang="zh-CN" dirty="0"/>
              <a:t>   (3)</a:t>
            </a:r>
            <a:r>
              <a:rPr lang="zh-CN" altLang="en-US" dirty="0"/>
              <a:t>若使终态物系恒温</a:t>
            </a:r>
            <a:r>
              <a:rPr lang="en-US" altLang="zh-CN" dirty="0"/>
              <a:t>100℃</a:t>
            </a:r>
            <a:r>
              <a:rPr lang="zh-CN" altLang="en-US" dirty="0"/>
              <a:t>向真空蒸发，并使其恢复至始态，求</a:t>
            </a:r>
            <a:r>
              <a:rPr lang="en-US" altLang="zh-CN" dirty="0"/>
              <a:t>Q</a:t>
            </a:r>
            <a:r>
              <a:rPr lang="zh-CN" altLang="en-US" dirty="0"/>
              <a:t>，</a:t>
            </a:r>
            <a:r>
              <a:rPr lang="en-US" altLang="zh-CN" dirty="0"/>
              <a:t>W</a:t>
            </a:r>
            <a:r>
              <a:rPr lang="zh-CN" altLang="en-US" dirty="0"/>
              <a:t>，</a:t>
            </a:r>
            <a:r>
              <a:rPr lang="en-US" altLang="zh-CN" dirty="0"/>
              <a:t>ΔU</a:t>
            </a:r>
            <a:r>
              <a:rPr lang="zh-CN" altLang="en-US" dirty="0"/>
              <a:t>，</a:t>
            </a:r>
            <a:r>
              <a:rPr lang="en-US" altLang="zh-CN" dirty="0"/>
              <a:t>ΔH</a:t>
            </a:r>
            <a:r>
              <a:rPr lang="zh-CN" altLang="en-US" dirty="0"/>
              <a:t>。</a:t>
            </a:r>
          </a:p>
          <a:p>
            <a:pPr marL="0" indent="0" eaLnBrk="1" fontAlgn="auto" hangingPunct="1">
              <a:spcAft>
                <a:spcPts val="0"/>
              </a:spcAft>
              <a:buFont typeface="Arial" panose="020B0604020202020204" pitchFamily="34" charset="0"/>
              <a:buNone/>
              <a:defRPr/>
            </a:pPr>
            <a:endParaRPr lang="en-US" altLang="zh-CN" dirty="0">
              <a:solidFill>
                <a:srgbClr val="0000CC"/>
              </a:solidFill>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5"/>
          <p:cNvSpPr>
            <a:spLocks noChangeArrowheads="1"/>
          </p:cNvSpPr>
          <p:nvPr/>
        </p:nvSpPr>
        <p:spPr bwMode="auto">
          <a:xfrm>
            <a:off x="557213" y="2333625"/>
            <a:ext cx="2209800" cy="1524000"/>
          </a:xfrm>
          <a:prstGeom prst="rect">
            <a:avLst/>
          </a:prstGeom>
          <a:noFill/>
          <a:ln w="9525">
            <a:solidFill>
              <a:schemeClr val="tx1"/>
            </a:solidFill>
            <a:miter lim="800000"/>
            <a:headEnd/>
            <a:tailEnd/>
          </a:ln>
        </p:spPr>
        <p:txBody>
          <a:bodyPr wrap="none" anchor="ctr"/>
          <a:lstStyle/>
          <a:p>
            <a:endParaRPr kumimoji="1" lang="zh-CN" altLang="en-US" sz="2800" b="1">
              <a:solidFill>
                <a:srgbClr val="0000FF"/>
              </a:solidFill>
              <a:latin typeface="宋体" charset="-122"/>
              <a:sym typeface="Symbol" pitchFamily="18" charset="2"/>
            </a:endParaRPr>
          </a:p>
        </p:txBody>
      </p:sp>
      <p:sp>
        <p:nvSpPr>
          <p:cNvPr id="532483" name="矩形 20"/>
          <p:cNvSpPr>
            <a:spLocks noChangeArrowheads="1"/>
          </p:cNvSpPr>
          <p:nvPr/>
        </p:nvSpPr>
        <p:spPr bwMode="auto">
          <a:xfrm>
            <a:off x="755650" y="2505075"/>
            <a:ext cx="1646605" cy="646331"/>
          </a:xfrm>
          <a:prstGeom prst="rect">
            <a:avLst/>
          </a:prstGeom>
          <a:noFill/>
          <a:ln w="9525">
            <a:noFill/>
            <a:miter lim="800000"/>
            <a:headEnd/>
            <a:tailEnd/>
          </a:ln>
        </p:spPr>
        <p:txBody>
          <a:bodyPr wrap="none">
            <a:spAutoFit/>
          </a:bodyPr>
          <a:lstStyle/>
          <a:p>
            <a:r>
              <a:rPr lang="en-US" altLang="zh-CN" dirty="0" smtClean="0">
                <a:latin typeface="宋体" charset="-122"/>
              </a:rPr>
              <a:t>T</a:t>
            </a:r>
            <a:r>
              <a:rPr lang="en-US" altLang="zh-CN" baseline="-25000" dirty="0">
                <a:latin typeface="宋体" charset="-122"/>
              </a:rPr>
              <a:t>1</a:t>
            </a:r>
            <a:r>
              <a:rPr lang="zh-CN" altLang="en-US" dirty="0" smtClean="0">
                <a:latin typeface="宋体" charset="-122"/>
              </a:rPr>
              <a:t> </a:t>
            </a:r>
            <a:r>
              <a:rPr lang="en-US" altLang="zh-CN" dirty="0">
                <a:latin typeface="宋体" charset="-122"/>
              </a:rPr>
              <a:t>=100</a:t>
            </a:r>
            <a:r>
              <a:rPr lang="en-US" altLang="zh-CN" dirty="0"/>
              <a:t> ℃</a:t>
            </a:r>
            <a:r>
              <a:rPr lang="zh-CN" altLang="en-US" dirty="0">
                <a:latin typeface="宋体" charset="-122"/>
              </a:rPr>
              <a:t>  </a:t>
            </a:r>
            <a:endParaRPr lang="en-US" altLang="zh-CN" dirty="0">
              <a:latin typeface="宋体" charset="-122"/>
            </a:endParaRPr>
          </a:p>
          <a:p>
            <a:r>
              <a:rPr lang="en-US" altLang="zh-CN" dirty="0" smtClean="0">
                <a:latin typeface="宋体" charset="-122"/>
              </a:rPr>
              <a:t>P</a:t>
            </a:r>
            <a:r>
              <a:rPr lang="en-US" altLang="zh-CN" baseline="-25000" dirty="0" smtClean="0">
                <a:latin typeface="宋体" charset="-122"/>
              </a:rPr>
              <a:t>1</a:t>
            </a:r>
            <a:r>
              <a:rPr lang="en-US" altLang="zh-CN" dirty="0" smtClean="0">
                <a:latin typeface="宋体" charset="-122"/>
              </a:rPr>
              <a:t>=50.662kPa </a:t>
            </a:r>
            <a:endParaRPr lang="zh-CN" altLang="en-US" dirty="0">
              <a:latin typeface="Calibri" pitchFamily="34" charset="0"/>
            </a:endParaRPr>
          </a:p>
        </p:txBody>
      </p:sp>
      <p:sp>
        <p:nvSpPr>
          <p:cNvPr id="532484" name="矩形 21"/>
          <p:cNvSpPr>
            <a:spLocks noChangeArrowheads="1"/>
          </p:cNvSpPr>
          <p:nvPr/>
        </p:nvSpPr>
        <p:spPr bwMode="auto">
          <a:xfrm>
            <a:off x="827087" y="3095625"/>
            <a:ext cx="1146175" cy="368300"/>
          </a:xfrm>
          <a:prstGeom prst="rect">
            <a:avLst/>
          </a:prstGeom>
          <a:noFill/>
          <a:ln w="9525">
            <a:noFill/>
            <a:miter lim="800000"/>
            <a:headEnd/>
            <a:tailEnd/>
          </a:ln>
        </p:spPr>
        <p:txBody>
          <a:bodyPr wrap="none">
            <a:spAutoFit/>
          </a:bodyPr>
          <a:lstStyle/>
          <a:p>
            <a:r>
              <a:rPr lang="en-US" altLang="zh-CN" dirty="0">
                <a:latin typeface="宋体" charset="-122"/>
              </a:rPr>
              <a:t>V</a:t>
            </a:r>
            <a:r>
              <a:rPr lang="en-US" altLang="zh-CN" baseline="-25000" dirty="0">
                <a:latin typeface="宋体" charset="-122"/>
              </a:rPr>
              <a:t>1</a:t>
            </a:r>
            <a:r>
              <a:rPr lang="en-US" altLang="zh-CN" dirty="0">
                <a:latin typeface="宋体" charset="-122"/>
              </a:rPr>
              <a:t>=100dm</a:t>
            </a:r>
            <a:r>
              <a:rPr lang="en-US" altLang="zh-CN" baseline="30000" dirty="0">
                <a:latin typeface="宋体" charset="-122"/>
              </a:rPr>
              <a:t>3</a:t>
            </a:r>
            <a:endParaRPr lang="zh-CN" altLang="en-US" dirty="0">
              <a:latin typeface="Calibri" pitchFamily="34" charset="0"/>
            </a:endParaRPr>
          </a:p>
        </p:txBody>
      </p:sp>
      <p:sp>
        <p:nvSpPr>
          <p:cNvPr id="532485" name="矩形 22"/>
          <p:cNvSpPr>
            <a:spLocks noChangeArrowheads="1"/>
          </p:cNvSpPr>
          <p:nvPr/>
        </p:nvSpPr>
        <p:spPr bwMode="auto">
          <a:xfrm>
            <a:off x="827088" y="3455988"/>
            <a:ext cx="1223962" cy="368300"/>
          </a:xfrm>
          <a:prstGeom prst="rect">
            <a:avLst/>
          </a:prstGeom>
          <a:noFill/>
          <a:ln w="9525">
            <a:noFill/>
            <a:miter lim="800000"/>
            <a:headEnd/>
            <a:tailEnd/>
          </a:ln>
        </p:spPr>
        <p:txBody>
          <a:bodyPr wrap="none">
            <a:spAutoFit/>
          </a:bodyPr>
          <a:lstStyle/>
          <a:p>
            <a:pPr>
              <a:buFont typeface="Wingdings" pitchFamily="2" charset="2"/>
              <a:buNone/>
            </a:pPr>
            <a:r>
              <a:rPr lang="en-US" altLang="zh-CN">
                <a:latin typeface="宋体" charset="-122"/>
              </a:rPr>
              <a:t>H</a:t>
            </a:r>
            <a:r>
              <a:rPr lang="en-US" altLang="zh-CN" baseline="-25000">
                <a:latin typeface="宋体" charset="-122"/>
              </a:rPr>
              <a:t>2</a:t>
            </a:r>
            <a:r>
              <a:rPr lang="en-US" altLang="zh-CN">
                <a:latin typeface="宋体" charset="-122"/>
              </a:rPr>
              <a:t>O(g) n</a:t>
            </a:r>
            <a:r>
              <a:rPr lang="en-US" altLang="zh-CN" baseline="-25000">
                <a:latin typeface="宋体" charset="-122"/>
              </a:rPr>
              <a:t>1 </a:t>
            </a:r>
            <a:endParaRPr lang="zh-CN" altLang="en-US">
              <a:latin typeface="Calibri" pitchFamily="34" charset="0"/>
            </a:endParaRPr>
          </a:p>
        </p:txBody>
      </p:sp>
      <p:sp>
        <p:nvSpPr>
          <p:cNvPr id="532486" name="Rectangle 6"/>
          <p:cNvSpPr>
            <a:spLocks noChangeArrowheads="1"/>
          </p:cNvSpPr>
          <p:nvPr/>
        </p:nvSpPr>
        <p:spPr bwMode="auto">
          <a:xfrm>
            <a:off x="5888038" y="2295525"/>
            <a:ext cx="2438400" cy="1600200"/>
          </a:xfrm>
          <a:prstGeom prst="rect">
            <a:avLst/>
          </a:prstGeom>
          <a:noFill/>
          <a:ln w="9525">
            <a:solidFill>
              <a:schemeClr val="tx1"/>
            </a:solidFill>
            <a:miter lim="800000"/>
            <a:headEnd/>
            <a:tailEnd/>
          </a:ln>
        </p:spPr>
        <p:txBody>
          <a:bodyPr wrap="none" anchor="ctr"/>
          <a:lstStyle/>
          <a:p>
            <a:endParaRPr kumimoji="1" lang="zh-CN" altLang="en-US" sz="2800" b="1">
              <a:solidFill>
                <a:srgbClr val="0000FF"/>
              </a:solidFill>
              <a:latin typeface="宋体" charset="-122"/>
              <a:sym typeface="Symbol" pitchFamily="18" charset="2"/>
            </a:endParaRPr>
          </a:p>
        </p:txBody>
      </p:sp>
      <p:sp>
        <p:nvSpPr>
          <p:cNvPr id="532487" name="矩形 24"/>
          <p:cNvSpPr>
            <a:spLocks noChangeArrowheads="1"/>
          </p:cNvSpPr>
          <p:nvPr/>
        </p:nvSpPr>
        <p:spPr bwMode="auto">
          <a:xfrm>
            <a:off x="5888038" y="2347913"/>
            <a:ext cx="4572000" cy="1477328"/>
          </a:xfrm>
          <a:prstGeom prst="rect">
            <a:avLst/>
          </a:prstGeom>
          <a:noFill/>
          <a:ln w="9525">
            <a:noFill/>
            <a:miter lim="800000"/>
            <a:headEnd/>
            <a:tailEnd/>
          </a:ln>
        </p:spPr>
        <p:txBody>
          <a:bodyPr>
            <a:spAutoFit/>
          </a:bodyPr>
          <a:lstStyle/>
          <a:p>
            <a:pPr>
              <a:buFont typeface="Wingdings" pitchFamily="2" charset="2"/>
              <a:buNone/>
            </a:pPr>
            <a:r>
              <a:rPr lang="en-US" altLang="zh-CN" dirty="0">
                <a:latin typeface="宋体" charset="-122"/>
              </a:rPr>
              <a:t>P</a:t>
            </a:r>
            <a:r>
              <a:rPr lang="en-US" altLang="zh-CN" baseline="-25000" dirty="0">
                <a:latin typeface="宋体" charset="-122"/>
              </a:rPr>
              <a:t>3</a:t>
            </a:r>
            <a:r>
              <a:rPr lang="en-US" altLang="zh-CN" dirty="0">
                <a:latin typeface="宋体" charset="-122"/>
              </a:rPr>
              <a:t>=101.325kPa     </a:t>
            </a:r>
            <a:r>
              <a:rPr lang="en-US" altLang="zh-CN" baseline="30000" dirty="0">
                <a:latin typeface="宋体" charset="-122"/>
              </a:rPr>
              <a:t>                </a:t>
            </a:r>
            <a:r>
              <a:rPr lang="en-US" altLang="zh-CN" dirty="0">
                <a:latin typeface="宋体" charset="-122"/>
              </a:rPr>
              <a:t> </a:t>
            </a:r>
            <a:r>
              <a:rPr lang="en-US" altLang="zh-CN" baseline="30000" dirty="0">
                <a:latin typeface="宋体" charset="-122"/>
              </a:rPr>
              <a:t>                </a:t>
            </a:r>
            <a:r>
              <a:rPr lang="en-US" altLang="zh-CN" dirty="0">
                <a:latin typeface="宋体" charset="-122"/>
              </a:rPr>
              <a:t>V</a:t>
            </a:r>
            <a:r>
              <a:rPr lang="en-US" altLang="zh-CN" baseline="-25000" dirty="0">
                <a:latin typeface="宋体" charset="-122"/>
              </a:rPr>
              <a:t>3</a:t>
            </a:r>
            <a:r>
              <a:rPr lang="en-US" altLang="zh-CN" dirty="0">
                <a:latin typeface="宋体" charset="-122"/>
              </a:rPr>
              <a:t>=10dm</a:t>
            </a:r>
            <a:r>
              <a:rPr lang="en-US" altLang="zh-CN" baseline="30000" dirty="0">
                <a:latin typeface="宋体" charset="-122"/>
              </a:rPr>
              <a:t>3</a:t>
            </a:r>
            <a:r>
              <a:rPr lang="en-US" altLang="zh-CN" baseline="-25000" dirty="0">
                <a:latin typeface="宋体" charset="-122"/>
              </a:rPr>
              <a:t>                                   </a:t>
            </a:r>
          </a:p>
          <a:p>
            <a:r>
              <a:rPr lang="en-US" altLang="zh-CN" dirty="0" smtClean="0">
                <a:latin typeface="宋体" charset="-122"/>
              </a:rPr>
              <a:t>H</a:t>
            </a:r>
            <a:r>
              <a:rPr lang="en-US" altLang="zh-CN" baseline="-25000" dirty="0" smtClean="0">
                <a:latin typeface="宋体" charset="-122"/>
              </a:rPr>
              <a:t>2</a:t>
            </a:r>
            <a:r>
              <a:rPr lang="en-US" altLang="zh-CN" dirty="0" smtClean="0">
                <a:latin typeface="宋体" charset="-122"/>
              </a:rPr>
              <a:t>O  n</a:t>
            </a:r>
            <a:r>
              <a:rPr lang="en-US" altLang="zh-CN" baseline="-25000" dirty="0" smtClean="0">
                <a:latin typeface="宋体" charset="-122"/>
              </a:rPr>
              <a:t>3</a:t>
            </a:r>
          </a:p>
          <a:p>
            <a:r>
              <a:rPr lang="en-US" altLang="zh-CN" dirty="0" smtClean="0">
                <a:latin typeface="宋体" charset="-122"/>
              </a:rPr>
              <a:t>T</a:t>
            </a:r>
            <a:r>
              <a:rPr lang="en-US" altLang="zh-CN" baseline="-25000" dirty="0" smtClean="0">
                <a:latin typeface="宋体" charset="-122"/>
              </a:rPr>
              <a:t>2</a:t>
            </a:r>
            <a:r>
              <a:rPr lang="zh-CN" altLang="en-US" dirty="0" smtClean="0">
                <a:latin typeface="宋体" charset="-122"/>
              </a:rPr>
              <a:t> </a:t>
            </a:r>
            <a:r>
              <a:rPr lang="en-US" altLang="zh-CN" dirty="0">
                <a:latin typeface="宋体" charset="-122"/>
              </a:rPr>
              <a:t>=100</a:t>
            </a:r>
            <a:r>
              <a:rPr lang="en-US" altLang="zh-CN" dirty="0"/>
              <a:t> ℃</a:t>
            </a:r>
            <a:r>
              <a:rPr lang="zh-CN" altLang="en-US" dirty="0">
                <a:latin typeface="宋体" charset="-122"/>
              </a:rPr>
              <a:t>  </a:t>
            </a:r>
            <a:endParaRPr lang="en-US" altLang="zh-CN" dirty="0">
              <a:latin typeface="宋体" charset="-122"/>
            </a:endParaRPr>
          </a:p>
          <a:p>
            <a:pPr>
              <a:buFont typeface="Wingdings" pitchFamily="2" charset="2"/>
              <a:buNone/>
            </a:pPr>
            <a:endParaRPr lang="en-US" altLang="zh-CN" dirty="0">
              <a:latin typeface="宋体" charset="-122"/>
            </a:endParaRPr>
          </a:p>
        </p:txBody>
      </p:sp>
      <p:sp>
        <p:nvSpPr>
          <p:cNvPr id="532488" name="Text Box 13"/>
          <p:cNvSpPr txBox="1">
            <a:spLocks noChangeArrowheads="1"/>
          </p:cNvSpPr>
          <p:nvPr/>
        </p:nvSpPr>
        <p:spPr bwMode="auto">
          <a:xfrm>
            <a:off x="2916238" y="2489200"/>
            <a:ext cx="2971800" cy="457200"/>
          </a:xfrm>
          <a:prstGeom prst="rect">
            <a:avLst/>
          </a:prstGeom>
          <a:noFill/>
          <a:ln w="9525">
            <a:noFill/>
            <a:miter lim="800000"/>
            <a:headEnd/>
            <a:tailEnd/>
          </a:ln>
        </p:spPr>
        <p:txBody>
          <a:bodyPr>
            <a:spAutoFit/>
          </a:bodyPr>
          <a:lstStyle/>
          <a:p>
            <a:pPr>
              <a:spcBef>
                <a:spcPct val="50000"/>
              </a:spcBef>
            </a:pPr>
            <a:r>
              <a:rPr lang="zh-CN" altLang="en-US" sz="2400">
                <a:latin typeface="宋体" charset="-122"/>
                <a:sym typeface="Symbol" pitchFamily="18" charset="2"/>
              </a:rPr>
              <a:t>Ⅱ </a:t>
            </a:r>
            <a:r>
              <a:rPr lang="en-US" altLang="zh-CN" sz="2400">
                <a:latin typeface="宋体" charset="-122"/>
                <a:sym typeface="Symbol" pitchFamily="18" charset="2"/>
              </a:rPr>
              <a:t>P(</a:t>
            </a:r>
            <a:r>
              <a:rPr lang="zh-CN" altLang="en-US" sz="2400">
                <a:latin typeface="宋体" charset="-122"/>
                <a:sym typeface="Symbol" pitchFamily="18" charset="2"/>
              </a:rPr>
              <a:t>环)=50.662</a:t>
            </a:r>
            <a:r>
              <a:rPr lang="en-US" altLang="zh-CN" sz="2400">
                <a:latin typeface="宋体" charset="-122"/>
                <a:sym typeface="Symbol" pitchFamily="18" charset="2"/>
              </a:rPr>
              <a:t>kPa</a:t>
            </a:r>
          </a:p>
        </p:txBody>
      </p:sp>
      <p:sp>
        <p:nvSpPr>
          <p:cNvPr id="532489" name="Text Box 15"/>
          <p:cNvSpPr txBox="1">
            <a:spLocks noChangeArrowheads="1"/>
          </p:cNvSpPr>
          <p:nvPr/>
        </p:nvSpPr>
        <p:spPr bwMode="auto">
          <a:xfrm>
            <a:off x="3132138" y="3141663"/>
            <a:ext cx="1981200" cy="457200"/>
          </a:xfrm>
          <a:prstGeom prst="rect">
            <a:avLst/>
          </a:prstGeom>
          <a:noFill/>
          <a:ln w="9525">
            <a:noFill/>
            <a:miter lim="800000"/>
            <a:headEnd/>
            <a:tailEnd/>
          </a:ln>
        </p:spPr>
        <p:txBody>
          <a:bodyPr>
            <a:spAutoFit/>
          </a:bodyPr>
          <a:lstStyle/>
          <a:p>
            <a:pPr>
              <a:spcBef>
                <a:spcPct val="50000"/>
              </a:spcBef>
            </a:pPr>
            <a:r>
              <a:rPr lang="zh-CN" altLang="en-US" sz="2000" dirty="0">
                <a:latin typeface="宋体" charset="-122"/>
                <a:sym typeface="Symbol" pitchFamily="18" charset="2"/>
              </a:rPr>
              <a:t>Ⅲ </a:t>
            </a:r>
            <a:r>
              <a:rPr lang="en-US" altLang="zh-CN" sz="2400" dirty="0">
                <a:latin typeface="宋体" charset="-122"/>
                <a:sym typeface="Symbol" pitchFamily="18" charset="2"/>
              </a:rPr>
              <a:t>P(</a:t>
            </a:r>
            <a:r>
              <a:rPr lang="zh-CN" altLang="en-US" sz="2400" dirty="0">
                <a:latin typeface="宋体" charset="-122"/>
                <a:sym typeface="Symbol" pitchFamily="18" charset="2"/>
              </a:rPr>
              <a:t>环)=0</a:t>
            </a:r>
          </a:p>
        </p:txBody>
      </p:sp>
      <p:sp>
        <p:nvSpPr>
          <p:cNvPr id="532490" name="Rectangle 7"/>
          <p:cNvSpPr>
            <a:spLocks noChangeArrowheads="1"/>
          </p:cNvSpPr>
          <p:nvPr/>
        </p:nvSpPr>
        <p:spPr bwMode="auto">
          <a:xfrm>
            <a:off x="3524250" y="4537075"/>
            <a:ext cx="2514600" cy="1484313"/>
          </a:xfrm>
          <a:prstGeom prst="rect">
            <a:avLst/>
          </a:prstGeom>
          <a:noFill/>
          <a:ln w="9525">
            <a:solidFill>
              <a:schemeClr val="tx1"/>
            </a:solidFill>
            <a:miter lim="800000"/>
            <a:headEnd/>
            <a:tailEnd/>
          </a:ln>
        </p:spPr>
        <p:txBody>
          <a:bodyPr wrap="none" anchor="ctr"/>
          <a:lstStyle/>
          <a:p>
            <a:endParaRPr kumimoji="1" lang="zh-CN" altLang="en-US" sz="2800" b="1">
              <a:solidFill>
                <a:srgbClr val="0000FF"/>
              </a:solidFill>
              <a:latin typeface="宋体" charset="-122"/>
              <a:sym typeface="Symbol" pitchFamily="18" charset="2"/>
            </a:endParaRPr>
          </a:p>
        </p:txBody>
      </p:sp>
      <p:sp>
        <p:nvSpPr>
          <p:cNvPr id="532491" name="矩形 28"/>
          <p:cNvSpPr>
            <a:spLocks noChangeArrowheads="1"/>
          </p:cNvSpPr>
          <p:nvPr/>
        </p:nvSpPr>
        <p:spPr bwMode="auto">
          <a:xfrm>
            <a:off x="3517900" y="4537075"/>
            <a:ext cx="4572000" cy="1200329"/>
          </a:xfrm>
          <a:prstGeom prst="rect">
            <a:avLst/>
          </a:prstGeom>
          <a:noFill/>
          <a:ln w="9525">
            <a:noFill/>
            <a:miter lim="800000"/>
            <a:headEnd/>
            <a:tailEnd/>
          </a:ln>
        </p:spPr>
        <p:txBody>
          <a:bodyPr>
            <a:spAutoFit/>
          </a:bodyPr>
          <a:lstStyle/>
          <a:p>
            <a:pPr>
              <a:buFont typeface="Wingdings" pitchFamily="2" charset="2"/>
              <a:buNone/>
            </a:pPr>
            <a:r>
              <a:rPr lang="en-US" altLang="zh-CN" dirty="0">
                <a:latin typeface="宋体" charset="-122"/>
              </a:rPr>
              <a:t>P</a:t>
            </a:r>
            <a:r>
              <a:rPr lang="en-US" altLang="zh-CN" baseline="-25000" dirty="0">
                <a:latin typeface="宋体" charset="-122"/>
              </a:rPr>
              <a:t>2</a:t>
            </a:r>
            <a:r>
              <a:rPr lang="en-US" altLang="zh-CN" dirty="0">
                <a:latin typeface="宋体" charset="-122"/>
              </a:rPr>
              <a:t>=101.325kPa            </a:t>
            </a:r>
          </a:p>
          <a:p>
            <a:pPr>
              <a:buFont typeface="Wingdings" pitchFamily="2" charset="2"/>
              <a:buNone/>
            </a:pPr>
            <a:r>
              <a:rPr lang="en-US" altLang="zh-CN" dirty="0" smtClean="0">
                <a:latin typeface="宋体" charset="-122"/>
              </a:rPr>
              <a:t>T</a:t>
            </a:r>
            <a:r>
              <a:rPr lang="en-US" altLang="zh-CN" baseline="-25000" dirty="0" smtClean="0">
                <a:latin typeface="宋体" charset="-122"/>
              </a:rPr>
              <a:t>2</a:t>
            </a:r>
            <a:r>
              <a:rPr lang="zh-CN" altLang="en-US" dirty="0" smtClean="0">
                <a:latin typeface="宋体" charset="-122"/>
              </a:rPr>
              <a:t> </a:t>
            </a:r>
            <a:r>
              <a:rPr lang="en-US" altLang="zh-CN" dirty="0" smtClean="0">
                <a:latin typeface="宋体" charset="-122"/>
              </a:rPr>
              <a:t>=100</a:t>
            </a:r>
            <a:r>
              <a:rPr lang="en-US" altLang="zh-CN" dirty="0"/>
              <a:t> ℃</a:t>
            </a:r>
            <a:r>
              <a:rPr lang="zh-CN" altLang="en-US" dirty="0" smtClean="0">
                <a:latin typeface="宋体" charset="-122"/>
              </a:rPr>
              <a:t>  </a:t>
            </a:r>
            <a:endParaRPr lang="en-US" altLang="zh-CN" dirty="0" smtClean="0">
              <a:latin typeface="宋体" charset="-122"/>
            </a:endParaRPr>
          </a:p>
          <a:p>
            <a:pPr>
              <a:buFont typeface="Wingdings" pitchFamily="2" charset="2"/>
              <a:buNone/>
            </a:pPr>
            <a:r>
              <a:rPr lang="en-US" altLang="zh-CN" dirty="0" smtClean="0">
                <a:latin typeface="宋体" charset="-122"/>
              </a:rPr>
              <a:t>V</a:t>
            </a:r>
            <a:r>
              <a:rPr lang="en-US" altLang="zh-CN" baseline="-25000" dirty="0" smtClean="0">
                <a:latin typeface="宋体" charset="-122"/>
              </a:rPr>
              <a:t>2</a:t>
            </a:r>
            <a:r>
              <a:rPr lang="en-US" altLang="zh-CN" dirty="0">
                <a:latin typeface="宋体" charset="-122"/>
              </a:rPr>
              <a:t>=          </a:t>
            </a:r>
            <a:endParaRPr lang="zh-CN" altLang="en-US" dirty="0">
              <a:latin typeface="宋体" charset="-122"/>
            </a:endParaRPr>
          </a:p>
          <a:p>
            <a:pPr>
              <a:buFont typeface="Wingdings" pitchFamily="2" charset="2"/>
              <a:buNone/>
            </a:pPr>
            <a:r>
              <a:rPr lang="en-US" altLang="zh-CN" dirty="0">
                <a:latin typeface="宋体" charset="-122"/>
              </a:rPr>
              <a:t>H</a:t>
            </a:r>
            <a:r>
              <a:rPr lang="en-US" altLang="zh-CN" baseline="-25000" dirty="0">
                <a:latin typeface="宋体" charset="-122"/>
              </a:rPr>
              <a:t>2</a:t>
            </a:r>
            <a:r>
              <a:rPr lang="en-US" altLang="zh-CN" dirty="0">
                <a:latin typeface="宋体" charset="-122"/>
              </a:rPr>
              <a:t>O(g) n</a:t>
            </a:r>
            <a:r>
              <a:rPr lang="en-US" altLang="zh-CN" baseline="-25000" dirty="0">
                <a:latin typeface="宋体" charset="-122"/>
              </a:rPr>
              <a:t>2</a:t>
            </a:r>
            <a:r>
              <a:rPr lang="en-US" altLang="zh-CN" dirty="0">
                <a:latin typeface="宋体" charset="-122"/>
              </a:rPr>
              <a:t>=n</a:t>
            </a:r>
            <a:r>
              <a:rPr lang="en-US" altLang="zh-CN" baseline="-25000" dirty="0">
                <a:latin typeface="宋体" charset="-122"/>
              </a:rPr>
              <a:t>1</a:t>
            </a:r>
            <a:r>
              <a:rPr lang="en-US" altLang="zh-CN" dirty="0">
                <a:latin typeface="宋体" charset="-122"/>
              </a:rPr>
              <a:t> </a:t>
            </a:r>
          </a:p>
        </p:txBody>
      </p:sp>
      <p:sp>
        <p:nvSpPr>
          <p:cNvPr id="532492" name="Line 8"/>
          <p:cNvSpPr>
            <a:spLocks noChangeShapeType="1"/>
          </p:cNvSpPr>
          <p:nvPr/>
        </p:nvSpPr>
        <p:spPr bwMode="auto">
          <a:xfrm>
            <a:off x="1535113" y="3840163"/>
            <a:ext cx="0" cy="1462087"/>
          </a:xfrm>
          <a:prstGeom prst="line">
            <a:avLst/>
          </a:prstGeom>
          <a:noFill/>
          <a:ln w="9525">
            <a:solidFill>
              <a:schemeClr val="tx1"/>
            </a:solidFill>
            <a:round/>
            <a:headEnd/>
            <a:tailEnd/>
          </a:ln>
        </p:spPr>
        <p:txBody>
          <a:bodyPr wrap="none" anchor="ctr"/>
          <a:lstStyle/>
          <a:p>
            <a:endParaRPr lang="zh-CN" altLang="en-US"/>
          </a:p>
        </p:txBody>
      </p:sp>
      <p:sp>
        <p:nvSpPr>
          <p:cNvPr id="532493" name="矩形 30"/>
          <p:cNvSpPr>
            <a:spLocks noChangeArrowheads="1"/>
          </p:cNvSpPr>
          <p:nvPr/>
        </p:nvSpPr>
        <p:spPr bwMode="auto">
          <a:xfrm>
            <a:off x="1737708" y="4887670"/>
            <a:ext cx="1569660" cy="369332"/>
          </a:xfrm>
          <a:prstGeom prst="rect">
            <a:avLst/>
          </a:prstGeom>
          <a:noFill/>
          <a:ln w="9525">
            <a:noFill/>
            <a:miter lim="800000"/>
            <a:headEnd/>
            <a:tailEnd/>
          </a:ln>
        </p:spPr>
        <p:txBody>
          <a:bodyPr wrap="none">
            <a:spAutoFit/>
          </a:bodyPr>
          <a:lstStyle/>
          <a:p>
            <a:r>
              <a:rPr lang="zh-CN" altLang="en-US" dirty="0" smtClean="0">
                <a:latin typeface="宋体" charset="-122"/>
              </a:rPr>
              <a:t>恒温可逆压缩</a:t>
            </a:r>
            <a:endParaRPr lang="zh-CN" altLang="en-US" dirty="0">
              <a:latin typeface="Calibri" pitchFamily="34" charset="0"/>
            </a:endParaRPr>
          </a:p>
        </p:txBody>
      </p:sp>
      <p:sp>
        <p:nvSpPr>
          <p:cNvPr id="532494" name="Line 11"/>
          <p:cNvSpPr>
            <a:spLocks noChangeShapeType="1"/>
          </p:cNvSpPr>
          <p:nvPr/>
        </p:nvSpPr>
        <p:spPr bwMode="auto">
          <a:xfrm flipV="1">
            <a:off x="7639050" y="3983038"/>
            <a:ext cx="0" cy="1462087"/>
          </a:xfrm>
          <a:prstGeom prst="line">
            <a:avLst/>
          </a:prstGeom>
          <a:noFill/>
          <a:ln w="9525">
            <a:solidFill>
              <a:schemeClr val="tx1"/>
            </a:solidFill>
            <a:round/>
            <a:headEnd/>
            <a:tailEnd type="triangle" w="med" len="med"/>
          </a:ln>
        </p:spPr>
        <p:txBody>
          <a:bodyPr wrap="none" anchor="ctr"/>
          <a:lstStyle/>
          <a:p>
            <a:endParaRPr lang="zh-CN" altLang="en-US"/>
          </a:p>
        </p:txBody>
      </p:sp>
      <p:sp>
        <p:nvSpPr>
          <p:cNvPr id="532495" name="Rectangle 15"/>
          <p:cNvSpPr>
            <a:spLocks noChangeArrowheads="1"/>
          </p:cNvSpPr>
          <p:nvPr/>
        </p:nvSpPr>
        <p:spPr bwMode="auto">
          <a:xfrm>
            <a:off x="890588" y="3824288"/>
            <a:ext cx="660400" cy="519112"/>
          </a:xfrm>
          <a:prstGeom prst="rect">
            <a:avLst/>
          </a:prstGeom>
          <a:noFill/>
          <a:ln w="9525">
            <a:noFill/>
            <a:miter lim="800000"/>
            <a:headEnd/>
            <a:tailEnd/>
          </a:ln>
        </p:spPr>
        <p:txBody>
          <a:bodyPr wrap="none" anchor="b">
            <a:spAutoFit/>
          </a:bodyPr>
          <a:lstStyle/>
          <a:p>
            <a:r>
              <a:rPr kumimoji="1" lang="en-US" altLang="zh-CN" sz="2800">
                <a:latin typeface="宋体" charset="-122"/>
                <a:sym typeface="Symbol" pitchFamily="18" charset="2"/>
              </a:rPr>
              <a:t>Ⅰ</a:t>
            </a:r>
            <a:r>
              <a:rPr kumimoji="1" lang="en-US" altLang="zh-CN" sz="2800" baseline="-25000">
                <a:latin typeface="宋体" charset="-122"/>
                <a:sym typeface="Symbol" pitchFamily="18" charset="2"/>
              </a:rPr>
              <a:t>1</a:t>
            </a:r>
            <a:endParaRPr kumimoji="1" lang="zh-CN" altLang="en-US" sz="2800" baseline="-25000">
              <a:latin typeface="宋体" charset="-122"/>
              <a:sym typeface="Symbol" pitchFamily="18" charset="2"/>
            </a:endParaRPr>
          </a:p>
        </p:txBody>
      </p:sp>
      <p:sp>
        <p:nvSpPr>
          <p:cNvPr id="532496" name="Rectangle 16"/>
          <p:cNvSpPr>
            <a:spLocks noChangeArrowheads="1"/>
          </p:cNvSpPr>
          <p:nvPr/>
        </p:nvSpPr>
        <p:spPr bwMode="auto">
          <a:xfrm>
            <a:off x="7596188" y="4167188"/>
            <a:ext cx="660400" cy="519112"/>
          </a:xfrm>
          <a:prstGeom prst="rect">
            <a:avLst/>
          </a:prstGeom>
          <a:noFill/>
          <a:ln w="9525">
            <a:noFill/>
            <a:miter lim="800000"/>
            <a:headEnd/>
            <a:tailEnd/>
          </a:ln>
        </p:spPr>
        <p:txBody>
          <a:bodyPr wrap="none" anchor="b">
            <a:spAutoFit/>
          </a:bodyPr>
          <a:lstStyle/>
          <a:p>
            <a:r>
              <a:rPr kumimoji="1" lang="en-US" altLang="zh-CN" sz="2800">
                <a:latin typeface="宋体" charset="-122"/>
                <a:sym typeface="Symbol" pitchFamily="18" charset="2"/>
              </a:rPr>
              <a:t>Ⅰ</a:t>
            </a:r>
            <a:r>
              <a:rPr kumimoji="1" lang="en-US" altLang="zh-CN" sz="2800" baseline="-25000">
                <a:latin typeface="宋体" charset="-122"/>
                <a:sym typeface="Symbol" pitchFamily="18" charset="2"/>
              </a:rPr>
              <a:t>2</a:t>
            </a:r>
            <a:endParaRPr kumimoji="1" lang="zh-CN" altLang="en-US" sz="2800" baseline="-25000">
              <a:latin typeface="宋体" charset="-122"/>
              <a:sym typeface="Symbol" pitchFamily="18" charset="2"/>
            </a:endParaRPr>
          </a:p>
        </p:txBody>
      </p:sp>
      <p:cxnSp>
        <p:nvCxnSpPr>
          <p:cNvPr id="36" name="直接箭头连接符 35"/>
          <p:cNvCxnSpPr>
            <a:stCxn id="532492" idx="1"/>
          </p:cNvCxnSpPr>
          <p:nvPr/>
        </p:nvCxnSpPr>
        <p:spPr>
          <a:xfrm>
            <a:off x="1535113" y="5302250"/>
            <a:ext cx="1974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flipV="1">
            <a:off x="6038850" y="5445125"/>
            <a:ext cx="1600200" cy="15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a:off x="2767013" y="2946400"/>
            <a:ext cx="303688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flipH="1">
            <a:off x="2767013" y="3598863"/>
            <a:ext cx="3036887" cy="41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矩形 30"/>
          <p:cNvSpPr>
            <a:spLocks noChangeArrowheads="1"/>
          </p:cNvSpPr>
          <p:nvPr/>
        </p:nvSpPr>
        <p:spPr bwMode="auto">
          <a:xfrm>
            <a:off x="6141944" y="4678898"/>
            <a:ext cx="1107996" cy="646331"/>
          </a:xfrm>
          <a:prstGeom prst="rect">
            <a:avLst/>
          </a:prstGeom>
          <a:noFill/>
          <a:ln w="9525">
            <a:noFill/>
            <a:miter lim="800000"/>
            <a:headEnd/>
            <a:tailEnd/>
          </a:ln>
        </p:spPr>
        <p:txBody>
          <a:bodyPr wrap="none">
            <a:spAutoFit/>
          </a:bodyPr>
          <a:lstStyle/>
          <a:p>
            <a:endParaRPr lang="en-US" altLang="zh-CN" dirty="0" smtClean="0">
              <a:latin typeface="宋体" charset="-122"/>
            </a:endParaRPr>
          </a:p>
          <a:p>
            <a:r>
              <a:rPr lang="zh-CN" altLang="en-US" dirty="0" smtClean="0">
                <a:latin typeface="宋体" charset="-122"/>
              </a:rPr>
              <a:t>可逆相变</a:t>
            </a:r>
            <a:endParaRPr lang="zh-CN" altLang="en-US" dirty="0">
              <a:latin typeface="Calibri" pitchFamily="34" charset="0"/>
            </a:endParaRPr>
          </a:p>
        </p:txBody>
      </p:sp>
      <p:sp>
        <p:nvSpPr>
          <p:cNvPr id="22" name="Rectangle 2"/>
          <p:cNvSpPr>
            <a:spLocks noChangeArrowheads="1"/>
          </p:cNvSpPr>
          <p:nvPr/>
        </p:nvSpPr>
        <p:spPr bwMode="auto">
          <a:xfrm>
            <a:off x="179512" y="332656"/>
            <a:ext cx="8815388" cy="1557338"/>
          </a:xfrm>
          <a:prstGeom prst="rect">
            <a:avLst/>
          </a:prstGeom>
          <a:solidFill>
            <a:schemeClr val="bg1"/>
          </a:solidFill>
          <a:ln w="3810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00200" indent="-22860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57400" indent="-22860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14600" indent="-228600" fontAlgn="base">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fontAlgn="base">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fontAlgn="base">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fontAlgn="base">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lnSpc>
                <a:spcPct val="110000"/>
              </a:lnSpc>
              <a:buFont typeface="Wingdings" pitchFamily="2" charset="2"/>
              <a:buNone/>
            </a:pPr>
            <a:r>
              <a:rPr lang="zh-CN" altLang="en-US" sz="1500" b="1">
                <a:latin typeface="Times New Roman" pitchFamily="18" charset="0"/>
              </a:rPr>
              <a:t>例：</a:t>
            </a:r>
            <a:r>
              <a:rPr lang="en-US" altLang="zh-CN" sz="1500" b="1">
                <a:latin typeface="Times New Roman" pitchFamily="18" charset="0"/>
              </a:rPr>
              <a:t>100℃,50.662kPa</a:t>
            </a:r>
            <a:r>
              <a:rPr lang="zh-CN" altLang="en-US" sz="1500" b="1">
                <a:latin typeface="Times New Roman" pitchFamily="18" charset="0"/>
              </a:rPr>
              <a:t>的水蒸气</a:t>
            </a:r>
            <a:r>
              <a:rPr lang="en-US" altLang="zh-CN" sz="1500" b="1">
                <a:latin typeface="Times New Roman" pitchFamily="18" charset="0"/>
              </a:rPr>
              <a:t>100dm</a:t>
            </a:r>
            <a:r>
              <a:rPr lang="en-US" altLang="zh-CN" sz="1500" b="1" baseline="30000">
                <a:latin typeface="Times New Roman" pitchFamily="18" charset="0"/>
              </a:rPr>
              <a:t>3</a:t>
            </a:r>
            <a:r>
              <a:rPr lang="en-US" altLang="zh-CN" sz="1500" b="1">
                <a:latin typeface="Times New Roman" pitchFamily="18" charset="0"/>
              </a:rPr>
              <a:t>,</a:t>
            </a:r>
            <a:r>
              <a:rPr lang="zh-CN" altLang="en-US" sz="1500" b="1">
                <a:latin typeface="Times New Roman" pitchFamily="18" charset="0"/>
              </a:rPr>
              <a:t>等温可逆压缩至</a:t>
            </a:r>
            <a:r>
              <a:rPr lang="en-US" altLang="zh-CN" sz="1500" b="1">
                <a:latin typeface="Times New Roman" pitchFamily="18" charset="0"/>
              </a:rPr>
              <a:t>101.325kPa, </a:t>
            </a:r>
            <a:r>
              <a:rPr lang="zh-CN" altLang="en-US" sz="1500" b="1">
                <a:latin typeface="Times New Roman" pitchFamily="18" charset="0"/>
              </a:rPr>
              <a:t>在</a:t>
            </a:r>
            <a:r>
              <a:rPr lang="en-US" altLang="zh-CN" sz="1500" b="1">
                <a:latin typeface="Times New Roman" pitchFamily="18" charset="0"/>
              </a:rPr>
              <a:t>101.325kPa</a:t>
            </a:r>
            <a:r>
              <a:rPr lang="zh-CN" altLang="en-US" sz="1500" b="1">
                <a:latin typeface="Times New Roman" pitchFamily="18" charset="0"/>
              </a:rPr>
              <a:t>下继续压缩至</a:t>
            </a:r>
            <a:r>
              <a:rPr lang="en-US" altLang="zh-CN" sz="1500" b="1">
                <a:latin typeface="Times New Roman" pitchFamily="18" charset="0"/>
              </a:rPr>
              <a:t>10dm</a:t>
            </a:r>
            <a:r>
              <a:rPr lang="en-US" altLang="zh-CN" sz="1500" b="1" baseline="30000">
                <a:latin typeface="Times New Roman" pitchFamily="18" charset="0"/>
              </a:rPr>
              <a:t>3</a:t>
            </a:r>
            <a:r>
              <a:rPr lang="zh-CN" altLang="en-US" sz="1500" b="1">
                <a:latin typeface="Times New Roman" pitchFamily="18" charset="0"/>
              </a:rPr>
              <a:t>为止。</a:t>
            </a:r>
          </a:p>
          <a:p>
            <a:pPr>
              <a:lnSpc>
                <a:spcPct val="110000"/>
              </a:lnSpc>
              <a:buFont typeface="Wingdings" pitchFamily="2" charset="2"/>
              <a:buNone/>
            </a:pPr>
            <a:r>
              <a:rPr lang="zh-CN" altLang="en-US" sz="1500" b="1">
                <a:latin typeface="Times New Roman" pitchFamily="18" charset="0"/>
              </a:rPr>
              <a:t>   </a:t>
            </a:r>
            <a:r>
              <a:rPr lang="en-US" altLang="zh-CN" sz="1500" b="1">
                <a:latin typeface="Times New Roman" pitchFamily="18" charset="0"/>
              </a:rPr>
              <a:t>(1)</a:t>
            </a:r>
            <a:r>
              <a:rPr lang="zh-CN" altLang="en-US" sz="1500" b="1">
                <a:latin typeface="Times New Roman" pitchFamily="18" charset="0"/>
              </a:rPr>
              <a:t>试计算此过程的</a:t>
            </a:r>
            <a:r>
              <a:rPr lang="en-US" altLang="zh-CN" sz="1500" b="1" i="1">
                <a:latin typeface="Times New Roman" pitchFamily="18" charset="0"/>
              </a:rPr>
              <a:t>Q</a:t>
            </a:r>
            <a:r>
              <a:rPr lang="zh-CN" altLang="en-US" sz="1500" b="1">
                <a:latin typeface="Times New Roman" pitchFamily="18" charset="0"/>
              </a:rPr>
              <a:t>，</a:t>
            </a:r>
            <a:r>
              <a:rPr lang="en-US" altLang="zh-CN" sz="1500" b="1" i="1">
                <a:latin typeface="Times New Roman" pitchFamily="18" charset="0"/>
              </a:rPr>
              <a:t>W</a:t>
            </a:r>
            <a:r>
              <a:rPr lang="zh-CN" altLang="en-US" sz="1500" b="1">
                <a:latin typeface="Times New Roman" pitchFamily="18" charset="0"/>
              </a:rPr>
              <a:t>，</a:t>
            </a:r>
            <a:r>
              <a:rPr lang="en-US" altLang="zh-CN" sz="1500" b="1">
                <a:latin typeface="Times New Roman" pitchFamily="18" charset="0"/>
              </a:rPr>
              <a:t>Δ</a:t>
            </a:r>
            <a:r>
              <a:rPr lang="en-US" altLang="zh-CN" sz="1500" b="1" i="1">
                <a:latin typeface="Times New Roman" pitchFamily="18" charset="0"/>
              </a:rPr>
              <a:t>U</a:t>
            </a:r>
            <a:r>
              <a:rPr lang="zh-CN" altLang="en-US" sz="1500" b="1">
                <a:latin typeface="Times New Roman" pitchFamily="18" charset="0"/>
              </a:rPr>
              <a:t>，</a:t>
            </a:r>
            <a:r>
              <a:rPr lang="en-US" altLang="zh-CN" sz="1500" b="1">
                <a:latin typeface="Times New Roman" pitchFamily="18" charset="0"/>
              </a:rPr>
              <a:t>Δ</a:t>
            </a:r>
            <a:r>
              <a:rPr lang="en-US" altLang="zh-CN" sz="1500" b="1" i="1">
                <a:latin typeface="Times New Roman" pitchFamily="18" charset="0"/>
              </a:rPr>
              <a:t>H</a:t>
            </a:r>
            <a:r>
              <a:rPr lang="zh-CN" altLang="en-US" sz="1500" b="1">
                <a:latin typeface="Times New Roman" pitchFamily="18" charset="0"/>
              </a:rPr>
              <a:t>。已知</a:t>
            </a:r>
            <a:r>
              <a:rPr lang="en-US" altLang="zh-CN" sz="1500" b="1">
                <a:latin typeface="Times New Roman" pitchFamily="18" charset="0"/>
              </a:rPr>
              <a:t>100℃</a:t>
            </a:r>
            <a:r>
              <a:rPr lang="zh-CN" altLang="en-US" sz="1500" b="1">
                <a:latin typeface="Times New Roman" pitchFamily="18" charset="0"/>
              </a:rPr>
              <a:t>，</a:t>
            </a:r>
            <a:r>
              <a:rPr lang="en-US" altLang="zh-CN" sz="1500" b="1">
                <a:latin typeface="Times New Roman" pitchFamily="18" charset="0"/>
              </a:rPr>
              <a:t>101.325kPa,</a:t>
            </a:r>
            <a:r>
              <a:rPr lang="zh-CN" altLang="en-US" sz="1500" b="1">
                <a:latin typeface="Times New Roman" pitchFamily="18" charset="0"/>
              </a:rPr>
              <a:t>水的蒸发热</a:t>
            </a:r>
            <a:r>
              <a:rPr lang="en-US" altLang="zh-CN" sz="1500" b="1">
                <a:latin typeface="Times New Roman" pitchFamily="18" charset="0"/>
              </a:rPr>
              <a:t>40.6</a:t>
            </a:r>
            <a:r>
              <a:rPr lang="en-US" altLang="zh-CN" sz="1500" b="1">
                <a:latin typeface="Times New Roman" pitchFamily="18" charset="0"/>
                <a:sym typeface="Symbol" pitchFamily="18" charset="2"/>
              </a:rPr>
              <a:t> </a:t>
            </a:r>
            <a:r>
              <a:rPr lang="en-US" altLang="zh-CN" sz="1500" b="1">
                <a:latin typeface="Times New Roman" pitchFamily="18" charset="0"/>
              </a:rPr>
              <a:t>kJ.mol</a:t>
            </a:r>
            <a:r>
              <a:rPr lang="en-US" altLang="zh-CN" sz="1500" b="1" baseline="30000">
                <a:latin typeface="Times New Roman" pitchFamily="18" charset="0"/>
              </a:rPr>
              <a:t>-1 </a:t>
            </a:r>
            <a:r>
              <a:rPr lang="zh-CN" altLang="en-US" sz="1500" b="1">
                <a:latin typeface="Times New Roman" pitchFamily="18" charset="0"/>
              </a:rPr>
              <a:t>。</a:t>
            </a:r>
            <a:endParaRPr lang="zh-CN" altLang="en-US" sz="1500" b="1" baseline="30000">
              <a:latin typeface="Times New Roman" pitchFamily="18" charset="0"/>
            </a:endParaRPr>
          </a:p>
          <a:p>
            <a:pPr>
              <a:lnSpc>
                <a:spcPct val="110000"/>
              </a:lnSpc>
              <a:buFont typeface="Wingdings" pitchFamily="2" charset="2"/>
              <a:buNone/>
            </a:pPr>
            <a:r>
              <a:rPr lang="zh-CN" altLang="en-US" sz="1500" b="1">
                <a:latin typeface="Times New Roman" pitchFamily="18" charset="0"/>
              </a:rPr>
              <a:t>   </a:t>
            </a:r>
            <a:r>
              <a:rPr lang="en-US" altLang="zh-CN" sz="1500" b="1">
                <a:latin typeface="Times New Roman" pitchFamily="18" charset="0"/>
              </a:rPr>
              <a:t>(2)</a:t>
            </a:r>
            <a:r>
              <a:rPr lang="zh-CN" altLang="en-US" sz="1500" b="1">
                <a:latin typeface="Times New Roman" pitchFamily="18" charset="0"/>
              </a:rPr>
              <a:t>若使终态物系恒温</a:t>
            </a:r>
            <a:r>
              <a:rPr lang="en-US" altLang="zh-CN" sz="1500" b="1">
                <a:latin typeface="Times New Roman" pitchFamily="18" charset="0"/>
              </a:rPr>
              <a:t>100℃</a:t>
            </a:r>
            <a:r>
              <a:rPr lang="zh-CN" altLang="en-US" sz="1500" b="1">
                <a:latin typeface="Times New Roman" pitchFamily="18" charset="0"/>
              </a:rPr>
              <a:t>，反抗</a:t>
            </a:r>
            <a:r>
              <a:rPr lang="en-US" altLang="zh-CN" sz="1500" b="1">
                <a:latin typeface="Times New Roman" pitchFamily="18" charset="0"/>
              </a:rPr>
              <a:t>50.662kPa</a:t>
            </a:r>
            <a:r>
              <a:rPr lang="zh-CN" altLang="en-US" sz="1500" b="1">
                <a:latin typeface="Times New Roman" pitchFamily="18" charset="0"/>
              </a:rPr>
              <a:t>外压，使其恢复到始态，求此过程中的</a:t>
            </a:r>
            <a:r>
              <a:rPr lang="en-US" altLang="zh-CN" sz="1500" b="1" i="1">
                <a:latin typeface="Times New Roman" pitchFamily="18" charset="0"/>
              </a:rPr>
              <a:t>Q</a:t>
            </a:r>
            <a:r>
              <a:rPr lang="zh-CN" altLang="en-US" sz="1500" b="1">
                <a:latin typeface="Times New Roman" pitchFamily="18" charset="0"/>
              </a:rPr>
              <a:t>，</a:t>
            </a:r>
            <a:r>
              <a:rPr lang="en-US" altLang="zh-CN" sz="1500" b="1" i="1">
                <a:latin typeface="Times New Roman" pitchFamily="18" charset="0"/>
              </a:rPr>
              <a:t>W</a:t>
            </a:r>
            <a:r>
              <a:rPr lang="zh-CN" altLang="en-US" sz="1500" b="1">
                <a:latin typeface="Times New Roman" pitchFamily="18" charset="0"/>
              </a:rPr>
              <a:t>，</a:t>
            </a:r>
            <a:r>
              <a:rPr lang="en-US" altLang="zh-CN" sz="1500" b="1">
                <a:latin typeface="Times New Roman" pitchFamily="18" charset="0"/>
              </a:rPr>
              <a:t>Δ</a:t>
            </a:r>
            <a:r>
              <a:rPr lang="en-US" altLang="zh-CN" sz="1500" b="1" i="1">
                <a:latin typeface="Times New Roman" pitchFamily="18" charset="0"/>
              </a:rPr>
              <a:t>U</a:t>
            </a:r>
            <a:r>
              <a:rPr lang="zh-CN" altLang="en-US" sz="1500" b="1">
                <a:latin typeface="Times New Roman" pitchFamily="18" charset="0"/>
              </a:rPr>
              <a:t>，</a:t>
            </a:r>
            <a:r>
              <a:rPr lang="en-US" altLang="zh-CN" sz="1500" b="1">
                <a:latin typeface="Times New Roman" pitchFamily="18" charset="0"/>
              </a:rPr>
              <a:t>Δ</a:t>
            </a:r>
            <a:r>
              <a:rPr lang="en-US" altLang="zh-CN" sz="1500" b="1" i="1">
                <a:latin typeface="Times New Roman" pitchFamily="18" charset="0"/>
              </a:rPr>
              <a:t>H</a:t>
            </a:r>
            <a:r>
              <a:rPr lang="zh-CN" altLang="en-US" sz="1500" b="1">
                <a:latin typeface="Times New Roman" pitchFamily="18" charset="0"/>
              </a:rPr>
              <a:t>。</a:t>
            </a:r>
          </a:p>
          <a:p>
            <a:pPr>
              <a:lnSpc>
                <a:spcPct val="110000"/>
              </a:lnSpc>
              <a:buFont typeface="Wingdings" pitchFamily="2" charset="2"/>
              <a:buNone/>
            </a:pPr>
            <a:r>
              <a:rPr lang="zh-CN" altLang="en-US" sz="1500" b="1">
                <a:latin typeface="Times New Roman" pitchFamily="18" charset="0"/>
              </a:rPr>
              <a:t>   </a:t>
            </a:r>
            <a:r>
              <a:rPr lang="en-US" altLang="zh-CN" sz="1500" b="1">
                <a:latin typeface="Times New Roman" pitchFamily="18" charset="0"/>
              </a:rPr>
              <a:t>(3)</a:t>
            </a:r>
            <a:r>
              <a:rPr lang="zh-CN" altLang="en-US" sz="1500" b="1">
                <a:latin typeface="Times New Roman" pitchFamily="18" charset="0"/>
              </a:rPr>
              <a:t>若使终态物系恒温</a:t>
            </a:r>
            <a:r>
              <a:rPr lang="en-US" altLang="zh-CN" sz="1500" b="1">
                <a:latin typeface="Times New Roman" pitchFamily="18" charset="0"/>
              </a:rPr>
              <a:t>100℃</a:t>
            </a:r>
            <a:r>
              <a:rPr lang="zh-CN" altLang="en-US" sz="1500" b="1">
                <a:latin typeface="Times New Roman" pitchFamily="18" charset="0"/>
              </a:rPr>
              <a:t>向真空蒸发，并使其恢复至始态，求</a:t>
            </a:r>
            <a:r>
              <a:rPr lang="en-US" altLang="zh-CN" sz="1500" b="1" i="1">
                <a:latin typeface="Times New Roman" pitchFamily="18" charset="0"/>
              </a:rPr>
              <a:t>Q</a:t>
            </a:r>
            <a:r>
              <a:rPr lang="zh-CN" altLang="en-US" sz="1500" b="1">
                <a:latin typeface="Times New Roman" pitchFamily="18" charset="0"/>
              </a:rPr>
              <a:t>，</a:t>
            </a:r>
            <a:r>
              <a:rPr lang="en-US" altLang="zh-CN" sz="1500" b="1" i="1">
                <a:latin typeface="Times New Roman" pitchFamily="18" charset="0"/>
              </a:rPr>
              <a:t>W</a:t>
            </a:r>
            <a:r>
              <a:rPr lang="zh-CN" altLang="en-US" sz="1500" b="1">
                <a:latin typeface="Times New Roman" pitchFamily="18" charset="0"/>
              </a:rPr>
              <a:t>，</a:t>
            </a:r>
            <a:r>
              <a:rPr lang="en-US" altLang="zh-CN" sz="1500" b="1">
                <a:latin typeface="Times New Roman" pitchFamily="18" charset="0"/>
              </a:rPr>
              <a:t>Δ</a:t>
            </a:r>
            <a:r>
              <a:rPr lang="en-US" altLang="zh-CN" sz="1500" b="1" i="1">
                <a:latin typeface="Times New Roman" pitchFamily="18" charset="0"/>
              </a:rPr>
              <a:t>U</a:t>
            </a:r>
            <a:r>
              <a:rPr lang="zh-CN" altLang="en-US" sz="1500" b="1">
                <a:latin typeface="Times New Roman" pitchFamily="18" charset="0"/>
              </a:rPr>
              <a:t>，</a:t>
            </a:r>
            <a:r>
              <a:rPr lang="en-US" altLang="zh-CN" sz="1500" b="1">
                <a:latin typeface="Times New Roman" pitchFamily="18" charset="0"/>
              </a:rPr>
              <a:t>Δ</a:t>
            </a:r>
            <a:r>
              <a:rPr lang="en-US" altLang="zh-CN" sz="1500" b="1" i="1">
                <a:latin typeface="Times New Roman" pitchFamily="18" charset="0"/>
              </a:rPr>
              <a:t>H</a:t>
            </a:r>
            <a:r>
              <a:rPr lang="zh-CN" altLang="en-US" sz="1500" b="1">
                <a:latin typeface="Times New Roman" pitchFamily="18" charset="0"/>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8908" y="1556792"/>
            <a:ext cx="7408333" cy="3450696"/>
          </a:xfrm>
        </p:spPr>
        <p:txBody>
          <a:bodyPr rtlCol="0">
            <a:normAutofit/>
          </a:bodyPr>
          <a:lstStyle/>
          <a:p>
            <a:pPr eaLnBrk="1" fontAlgn="auto" hangingPunct="1">
              <a:spcAft>
                <a:spcPts val="0"/>
              </a:spcAft>
              <a:buFont typeface="Arial" panose="020B0604020202020204" pitchFamily="34" charset="0"/>
              <a:buChar char="•"/>
              <a:defRPr/>
            </a:pPr>
            <a:r>
              <a:rPr kumimoji="1" lang="zh-CN" altLang="en-US" dirty="0">
                <a:solidFill>
                  <a:srgbClr val="000000"/>
                </a:solidFill>
                <a:latin typeface="华文行楷" pitchFamily="2" charset="-122"/>
                <a:ea typeface="华文行楷" pitchFamily="2" charset="-122"/>
              </a:rPr>
              <a:t>五、过程和途径</a:t>
            </a:r>
          </a:p>
          <a:p>
            <a:pPr eaLnBrk="1" fontAlgn="auto" hangingPunct="1">
              <a:spcBef>
                <a:spcPct val="15000"/>
              </a:spcBef>
              <a:spcAft>
                <a:spcPts val="0"/>
              </a:spcAft>
              <a:buFont typeface="Wingdings" pitchFamily="2" charset="2"/>
              <a:buNone/>
              <a:defRPr/>
            </a:pPr>
            <a:r>
              <a:rPr lang="zh-CN" altLang="en-US" b="1" dirty="0">
                <a:solidFill>
                  <a:srgbClr val="000000"/>
                </a:solidFill>
              </a:rPr>
              <a:t>１．过程：</a:t>
            </a:r>
            <a:r>
              <a:rPr lang="zh-CN" altLang="en-US" b="1" dirty="0">
                <a:solidFill>
                  <a:srgbClr val="3333FF"/>
                </a:solidFill>
              </a:rPr>
              <a:t>系统状态发生的任何变化</a:t>
            </a:r>
          </a:p>
          <a:p>
            <a:pPr eaLnBrk="1" fontAlgn="auto" hangingPunct="1">
              <a:spcBef>
                <a:spcPct val="15000"/>
              </a:spcBef>
              <a:spcAft>
                <a:spcPts val="0"/>
              </a:spcAft>
              <a:buFont typeface="Wingdings" pitchFamily="2" charset="2"/>
              <a:buNone/>
              <a:defRPr/>
            </a:pPr>
            <a:r>
              <a:rPr lang="zh-CN" altLang="en-US" b="1" dirty="0">
                <a:solidFill>
                  <a:srgbClr val="000000"/>
                </a:solidFill>
              </a:rPr>
              <a:t>２．途径：</a:t>
            </a:r>
            <a:r>
              <a:rPr lang="zh-CN" altLang="en-US" b="1" dirty="0">
                <a:solidFill>
                  <a:srgbClr val="3333FF"/>
                </a:solidFill>
              </a:rPr>
              <a:t>系统状态发生</a:t>
            </a:r>
            <a:r>
              <a:rPr lang="zh-CN" altLang="en-US" b="1" dirty="0" smtClean="0">
                <a:solidFill>
                  <a:srgbClr val="3333FF"/>
                </a:solidFill>
              </a:rPr>
              <a:t>变化经历的过程的总和</a:t>
            </a:r>
            <a:endParaRPr lang="zh-CN" altLang="en-US" b="1" dirty="0">
              <a:solidFill>
                <a:srgbClr val="3333FF"/>
              </a:solidFill>
            </a:endParaRPr>
          </a:p>
          <a:p>
            <a:pPr eaLnBrk="1" fontAlgn="auto" hangingPunct="1">
              <a:spcAft>
                <a:spcPts val="0"/>
              </a:spcAft>
              <a:buFont typeface="Arial" panose="020B0604020202020204" pitchFamily="34" charset="0"/>
              <a:buChar char="•"/>
              <a:defRPr/>
            </a:pPr>
            <a:endParaRPr lang="zh-CN" altLang="en-US" dirty="0"/>
          </a:p>
        </p:txBody>
      </p:sp>
      <p:sp>
        <p:nvSpPr>
          <p:cNvPr id="163841" name="标题 1"/>
          <p:cNvSpPr>
            <a:spLocks noGrp="1"/>
          </p:cNvSpPr>
          <p:nvPr>
            <p:ph type="title"/>
          </p:nvPr>
        </p:nvSpPr>
        <p:spPr/>
        <p:txBody>
          <a:bodyPr/>
          <a:lstStyle/>
          <a:p>
            <a:pPr eaLnBrk="1" hangingPunct="1"/>
            <a:r>
              <a:rPr lang="en-US" altLang="zh-CN" b="1" smtClean="0">
                <a:solidFill>
                  <a:srgbClr val="FF0000"/>
                </a:solidFill>
                <a:latin typeface="华文宋体"/>
                <a:ea typeface="华文宋体"/>
                <a:cs typeface="华文宋体"/>
              </a:rPr>
              <a:t>§2-1 </a:t>
            </a:r>
            <a:r>
              <a:rPr lang="zh-CN" altLang="en-US" b="1" smtClean="0">
                <a:solidFill>
                  <a:srgbClr val="FF0000"/>
                </a:solidFill>
                <a:latin typeface="华文宋体"/>
                <a:ea typeface="华文宋体"/>
                <a:cs typeface="华文宋体"/>
              </a:rPr>
              <a:t>热力学基本概念及术语</a:t>
            </a:r>
            <a:endParaRPr lang="zh-CN" altLang="en-US" smtClean="0"/>
          </a:p>
        </p:txBody>
      </p:sp>
      <p:pic>
        <p:nvPicPr>
          <p:cNvPr id="4" name="Picture 6" descr="http://www.huacai.net/whcai/picture/tu2.1-3.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809602" y="2996952"/>
            <a:ext cx="4895850" cy="239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899592" y="5733256"/>
            <a:ext cx="4701928" cy="369332"/>
          </a:xfrm>
          <a:prstGeom prst="rect">
            <a:avLst/>
          </a:prstGeom>
        </p:spPr>
        <p:txBody>
          <a:bodyPr wrap="none">
            <a:spAutoFit/>
          </a:bodyPr>
          <a:lstStyle/>
          <a:p>
            <a:r>
              <a:rPr lang="zh-CN" altLang="en-US" b="1" dirty="0" smtClean="0">
                <a:solidFill>
                  <a:srgbClr val="000000"/>
                </a:solidFill>
              </a:rPr>
              <a:t>经历了两个途径：</a:t>
            </a:r>
            <a:r>
              <a:rPr lang="en-US" altLang="zh-CN" b="1" dirty="0" smtClean="0">
                <a:solidFill>
                  <a:srgbClr val="000000"/>
                </a:solidFill>
              </a:rPr>
              <a:t>1</a:t>
            </a:r>
            <a:r>
              <a:rPr lang="zh-CN" altLang="en-US" b="1" dirty="0" smtClean="0">
                <a:solidFill>
                  <a:srgbClr val="000000"/>
                </a:solidFill>
              </a:rPr>
              <a:t>、（</a:t>
            </a:r>
            <a:r>
              <a:rPr lang="en-US" altLang="zh-CN" b="1" dirty="0" smtClean="0">
                <a:solidFill>
                  <a:srgbClr val="000000"/>
                </a:solidFill>
              </a:rPr>
              <a:t>a</a:t>
            </a:r>
            <a:r>
              <a:rPr lang="zh-CN" altLang="en-US" b="1" dirty="0" smtClean="0">
                <a:solidFill>
                  <a:srgbClr val="000000"/>
                </a:solidFill>
              </a:rPr>
              <a:t>）</a:t>
            </a:r>
            <a:r>
              <a:rPr lang="en-US" altLang="zh-CN" b="1" dirty="0" smtClean="0">
                <a:solidFill>
                  <a:srgbClr val="000000"/>
                </a:solidFill>
              </a:rPr>
              <a:t>+(b),    2</a:t>
            </a:r>
            <a:r>
              <a:rPr lang="zh-CN" altLang="en-US" b="1" dirty="0" smtClean="0">
                <a:solidFill>
                  <a:srgbClr val="000000"/>
                </a:solidFill>
              </a:rPr>
              <a:t>、（</a:t>
            </a:r>
            <a:r>
              <a:rPr lang="en-US" altLang="zh-CN" b="1" dirty="0" smtClean="0">
                <a:solidFill>
                  <a:srgbClr val="000000"/>
                </a:solidFill>
              </a:rPr>
              <a:t>c</a:t>
            </a:r>
            <a:r>
              <a:rPr lang="zh-CN" altLang="en-US" b="1" dirty="0" smtClean="0">
                <a:solidFill>
                  <a:srgbClr val="000000"/>
                </a:solidFill>
              </a:rPr>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692696"/>
            <a:ext cx="8496944" cy="5472608"/>
          </a:xfrm>
        </p:spPr>
        <p:txBody>
          <a:bodyPr rtlCol="0">
            <a:normAutofit/>
          </a:bodyPr>
          <a:lstStyle/>
          <a:p>
            <a:pPr eaLnBrk="1" fontAlgn="auto" hangingPunct="1">
              <a:lnSpc>
                <a:spcPct val="120000"/>
              </a:lnSpc>
              <a:spcAft>
                <a:spcPts val="0"/>
              </a:spcAft>
              <a:buFont typeface="Wingdings" pitchFamily="2" charset="2"/>
              <a:buNone/>
              <a:defRPr/>
            </a:pPr>
            <a:r>
              <a:rPr lang="zh-CN" altLang="en-US" b="1" dirty="0">
                <a:solidFill>
                  <a:schemeClr val="tx2"/>
                </a:solidFill>
              </a:rPr>
              <a:t>过程</a:t>
            </a:r>
            <a:r>
              <a:rPr lang="zh-CN" altLang="en-US" b="1" dirty="0">
                <a:solidFill>
                  <a:schemeClr val="tx2"/>
                </a:solidFill>
                <a:ea typeface="仿宋_GB2312" pitchFamily="49" charset="-122"/>
              </a:rPr>
              <a:t>Ⅰ第一步</a:t>
            </a:r>
            <a:r>
              <a:rPr lang="en-US" altLang="zh-CN" b="1" dirty="0">
                <a:solidFill>
                  <a:schemeClr val="tx2"/>
                </a:solidFill>
                <a:ea typeface="仿宋_GB2312" pitchFamily="49" charset="-122"/>
              </a:rPr>
              <a:t>:</a:t>
            </a:r>
            <a:endParaRPr lang="en-US" altLang="zh-CN" b="1" dirty="0">
              <a:latin typeface="宋体" pitchFamily="2" charset="-122"/>
            </a:endParaRPr>
          </a:p>
          <a:p>
            <a:pPr eaLnBrk="1" fontAlgn="auto" hangingPunct="1">
              <a:lnSpc>
                <a:spcPct val="120000"/>
              </a:lnSpc>
              <a:spcAft>
                <a:spcPts val="0"/>
              </a:spcAft>
              <a:buFont typeface="Wingdings" pitchFamily="2" charset="2"/>
              <a:buNone/>
              <a:defRPr/>
            </a:pPr>
            <a:r>
              <a:rPr lang="en-US" altLang="zh-CN" b="1" dirty="0">
                <a:latin typeface="宋体" pitchFamily="2" charset="-122"/>
              </a:rPr>
              <a:t> T  </a:t>
            </a:r>
            <a:r>
              <a:rPr lang="zh-CN" altLang="en-US" b="1" dirty="0">
                <a:latin typeface="宋体" pitchFamily="2" charset="-122"/>
              </a:rPr>
              <a:t>无相变化、无化学变化、</a:t>
            </a:r>
            <a:r>
              <a:rPr lang="zh-CN" altLang="en-US" b="1" dirty="0" smtClean="0">
                <a:latin typeface="宋体" pitchFamily="2" charset="-122"/>
              </a:rPr>
              <a:t>理想气体 </a:t>
            </a:r>
            <a:r>
              <a:rPr lang="zh-CN" altLang="en-US" b="1" dirty="0" smtClean="0">
                <a:latin typeface="宋体" pitchFamily="2" charset="-122"/>
                <a:sym typeface="Symbol" pitchFamily="18" charset="2"/>
              </a:rPr>
              <a:t></a:t>
            </a:r>
            <a:r>
              <a:rPr lang="zh-CN" altLang="en-US" b="1" baseline="-25000" dirty="0">
                <a:latin typeface="宋体" pitchFamily="2" charset="-122"/>
                <a:sym typeface="Symbol" pitchFamily="18" charset="2"/>
              </a:rPr>
              <a:t>1</a:t>
            </a:r>
            <a:r>
              <a:rPr lang="en-US" altLang="zh-CN" b="1" dirty="0">
                <a:latin typeface="宋体" pitchFamily="2" charset="-122"/>
                <a:sym typeface="Symbol" pitchFamily="18" charset="2"/>
              </a:rPr>
              <a:t>U=</a:t>
            </a:r>
            <a:r>
              <a:rPr lang="en-US" altLang="zh-CN" b="1" baseline="-25000" dirty="0">
                <a:latin typeface="宋体" pitchFamily="2" charset="-122"/>
                <a:sym typeface="Symbol" pitchFamily="18" charset="2"/>
              </a:rPr>
              <a:t>1</a:t>
            </a:r>
            <a:r>
              <a:rPr lang="en-US" altLang="zh-CN" b="1" dirty="0">
                <a:latin typeface="宋体" pitchFamily="2" charset="-122"/>
                <a:sym typeface="Symbol" pitchFamily="18" charset="2"/>
              </a:rPr>
              <a:t>H=0 </a:t>
            </a:r>
            <a:r>
              <a:rPr lang="en-US" altLang="zh-CN" b="1" dirty="0" smtClean="0">
                <a:latin typeface="宋体" pitchFamily="2" charset="-122"/>
                <a:sym typeface="Symbol" pitchFamily="18" charset="2"/>
              </a:rPr>
              <a:t> </a:t>
            </a:r>
          </a:p>
          <a:p>
            <a:pPr eaLnBrk="1" fontAlgn="auto" hangingPunct="1">
              <a:lnSpc>
                <a:spcPct val="120000"/>
              </a:lnSpc>
              <a:spcAft>
                <a:spcPts val="0"/>
              </a:spcAft>
              <a:buFont typeface="Wingdings" pitchFamily="2" charset="2"/>
              <a:buNone/>
              <a:defRPr/>
            </a:pPr>
            <a:r>
              <a:rPr lang="en-US" altLang="zh-CN" b="1" dirty="0" smtClean="0">
                <a:latin typeface="宋体" pitchFamily="2" charset="-122"/>
                <a:sym typeface="Symbol" pitchFamily="18" charset="2"/>
              </a:rPr>
              <a:t>Q</a:t>
            </a:r>
            <a:r>
              <a:rPr lang="en-US" altLang="zh-CN" b="1" baseline="-25000" dirty="0" smtClean="0">
                <a:latin typeface="宋体" pitchFamily="2" charset="-122"/>
              </a:rPr>
              <a:t>1</a:t>
            </a:r>
            <a:r>
              <a:rPr lang="en-US" altLang="zh-CN" b="1" dirty="0">
                <a:latin typeface="宋体" pitchFamily="2" charset="-122"/>
                <a:sym typeface="Symbol" pitchFamily="18" charset="2"/>
              </a:rPr>
              <a:t>=</a:t>
            </a:r>
            <a:r>
              <a:rPr lang="en-US" altLang="zh-CN" b="1" baseline="-25000" dirty="0" smtClean="0">
                <a:latin typeface="宋体" pitchFamily="2" charset="-122"/>
                <a:sym typeface="Symbol" pitchFamily="18" charset="2"/>
              </a:rPr>
              <a:t>1</a:t>
            </a:r>
            <a:r>
              <a:rPr lang="en-US" altLang="zh-CN" b="1" dirty="0" smtClean="0">
                <a:latin typeface="宋体" pitchFamily="2" charset="-122"/>
                <a:sym typeface="Symbol" pitchFamily="18" charset="2"/>
              </a:rPr>
              <a:t>U-</a:t>
            </a:r>
            <a:r>
              <a:rPr lang="en-US" altLang="zh-CN" b="1" dirty="0" smtClean="0">
                <a:latin typeface="宋体" pitchFamily="2" charset="-122"/>
              </a:rPr>
              <a:t>W</a:t>
            </a:r>
            <a:r>
              <a:rPr lang="en-US" altLang="zh-CN" b="1" baseline="-25000" dirty="0" smtClean="0">
                <a:latin typeface="宋体" pitchFamily="2" charset="-122"/>
              </a:rPr>
              <a:t>1</a:t>
            </a:r>
            <a:r>
              <a:rPr lang="en-US" altLang="zh-CN" b="1" dirty="0" smtClean="0">
                <a:latin typeface="宋体" pitchFamily="2" charset="-122"/>
                <a:sym typeface="Symbol" pitchFamily="18" charset="2"/>
              </a:rPr>
              <a:t>=-</a:t>
            </a:r>
            <a:r>
              <a:rPr lang="en-US" altLang="zh-CN" b="1" dirty="0" smtClean="0">
                <a:latin typeface="宋体" pitchFamily="2" charset="-122"/>
              </a:rPr>
              <a:t>W</a:t>
            </a:r>
            <a:r>
              <a:rPr lang="en-US" altLang="zh-CN" b="1" baseline="-25000" dirty="0" smtClean="0">
                <a:latin typeface="宋体" pitchFamily="2" charset="-122"/>
              </a:rPr>
              <a:t>1</a:t>
            </a:r>
            <a:endParaRPr lang="en-US" altLang="zh-CN" b="1" dirty="0">
              <a:latin typeface="宋体" pitchFamily="2" charset="-122"/>
            </a:endParaRPr>
          </a:p>
          <a:p>
            <a:pPr>
              <a:lnSpc>
                <a:spcPct val="120000"/>
              </a:lnSpc>
              <a:buNone/>
              <a:defRPr/>
            </a:pPr>
            <a:r>
              <a:rPr lang="en-US" altLang="zh-CN" b="1" dirty="0" smtClean="0">
                <a:latin typeface="宋体" pitchFamily="2" charset="-122"/>
              </a:rPr>
              <a:t>W</a:t>
            </a:r>
            <a:r>
              <a:rPr lang="en-US" altLang="zh-CN" b="1" baseline="-25000" dirty="0" smtClean="0">
                <a:latin typeface="宋体" pitchFamily="2" charset="-122"/>
              </a:rPr>
              <a:t>1</a:t>
            </a:r>
            <a:r>
              <a:rPr lang="en-US" altLang="zh-CN" b="1" dirty="0" smtClean="0">
                <a:latin typeface="宋体" pitchFamily="2" charset="-122"/>
              </a:rPr>
              <a:t>=-</a:t>
            </a:r>
            <a:r>
              <a:rPr lang="en-US" altLang="zh-CN" b="1" dirty="0" err="1" smtClean="0">
                <a:latin typeface="宋体" pitchFamily="2" charset="-122"/>
              </a:rPr>
              <a:t>nRTln</a:t>
            </a:r>
            <a:r>
              <a:rPr lang="en-US" altLang="zh-CN" b="1" dirty="0" smtClean="0">
                <a:latin typeface="宋体" pitchFamily="2" charset="-122"/>
              </a:rPr>
              <a:t>(V</a:t>
            </a:r>
            <a:r>
              <a:rPr lang="en-US" altLang="zh-CN" b="1" baseline="-25000" dirty="0" smtClean="0">
                <a:latin typeface="宋体" pitchFamily="2" charset="-122"/>
              </a:rPr>
              <a:t>2</a:t>
            </a:r>
            <a:r>
              <a:rPr lang="en-US" altLang="zh-CN" b="1" dirty="0" smtClean="0">
                <a:latin typeface="宋体" pitchFamily="2" charset="-122"/>
              </a:rPr>
              <a:t>/V</a:t>
            </a:r>
            <a:r>
              <a:rPr lang="en-US" altLang="zh-CN" b="1" baseline="-25000" dirty="0" smtClean="0">
                <a:latin typeface="宋体" pitchFamily="2" charset="-122"/>
              </a:rPr>
              <a:t>1</a:t>
            </a:r>
            <a:r>
              <a:rPr lang="en-US" altLang="zh-CN" b="1" dirty="0" smtClean="0">
                <a:latin typeface="宋体" pitchFamily="2" charset="-122"/>
              </a:rPr>
              <a:t>)=P</a:t>
            </a:r>
            <a:r>
              <a:rPr lang="en-US" altLang="zh-CN" b="1" baseline="-25000" dirty="0" smtClean="0">
                <a:latin typeface="宋体" pitchFamily="2" charset="-122"/>
              </a:rPr>
              <a:t>1</a:t>
            </a:r>
            <a:r>
              <a:rPr lang="en-US" altLang="zh-CN" b="1" dirty="0" smtClean="0">
                <a:latin typeface="宋体" pitchFamily="2" charset="-122"/>
              </a:rPr>
              <a:t>V</a:t>
            </a:r>
            <a:r>
              <a:rPr lang="en-US" altLang="zh-CN" b="1" baseline="-25000" dirty="0" smtClean="0">
                <a:latin typeface="宋体" pitchFamily="2" charset="-122"/>
              </a:rPr>
              <a:t>1</a:t>
            </a:r>
            <a:r>
              <a:rPr lang="en-US" altLang="zh-CN" b="1" dirty="0" smtClean="0">
                <a:latin typeface="宋体" pitchFamily="2" charset="-122"/>
              </a:rPr>
              <a:t>ln(P</a:t>
            </a:r>
            <a:r>
              <a:rPr lang="en-US" altLang="zh-CN" b="1" baseline="-25000" dirty="0" smtClean="0">
                <a:latin typeface="宋体" pitchFamily="2" charset="-122"/>
              </a:rPr>
              <a:t>2</a:t>
            </a:r>
            <a:r>
              <a:rPr lang="en-US" altLang="zh-CN" b="1" dirty="0" smtClean="0">
                <a:latin typeface="宋体" pitchFamily="2" charset="-122"/>
              </a:rPr>
              <a:t>/P</a:t>
            </a:r>
            <a:r>
              <a:rPr lang="en-US" altLang="zh-CN" b="1" baseline="-25000" dirty="0">
                <a:latin typeface="宋体" pitchFamily="2" charset="-122"/>
              </a:rPr>
              <a:t>1</a:t>
            </a:r>
            <a:r>
              <a:rPr lang="en-US" altLang="zh-CN" b="1" dirty="0" smtClean="0">
                <a:latin typeface="宋体" pitchFamily="2" charset="-122"/>
              </a:rPr>
              <a:t>)=[</a:t>
            </a:r>
            <a:r>
              <a:rPr lang="en-US" altLang="zh-CN" b="1" dirty="0">
                <a:latin typeface="宋体" pitchFamily="2" charset="-122"/>
              </a:rPr>
              <a:t>50.662</a:t>
            </a:r>
            <a:r>
              <a:rPr lang="en-US" altLang="zh-CN" b="1" dirty="0">
                <a:latin typeface="宋体" pitchFamily="2" charset="-122"/>
                <a:sym typeface="Symbol" pitchFamily="18" charset="2"/>
              </a:rPr>
              <a:t>100ln(101.325 </a:t>
            </a:r>
            <a:r>
              <a:rPr lang="en-US" altLang="zh-CN" b="1" dirty="0" smtClean="0">
                <a:latin typeface="宋体" pitchFamily="2" charset="-122"/>
                <a:sym typeface="Symbol" pitchFamily="18" charset="2"/>
              </a:rPr>
              <a:t>/</a:t>
            </a:r>
            <a:r>
              <a:rPr lang="en-US" altLang="zh-CN" b="1" dirty="0">
                <a:latin typeface="宋体" pitchFamily="2" charset="-122"/>
              </a:rPr>
              <a:t> 50.662</a:t>
            </a:r>
            <a:r>
              <a:rPr lang="en-US" altLang="zh-CN" b="1" dirty="0" smtClean="0">
                <a:latin typeface="宋体" pitchFamily="2" charset="-122"/>
                <a:sym typeface="Symbol" pitchFamily="18" charset="2"/>
              </a:rPr>
              <a:t>)]J=3512J</a:t>
            </a:r>
            <a:r>
              <a:rPr lang="en-US" altLang="zh-CN" b="1" dirty="0" smtClean="0">
                <a:latin typeface="宋体" pitchFamily="2" charset="-122"/>
              </a:rPr>
              <a:t> </a:t>
            </a:r>
            <a:endParaRPr lang="en-US" altLang="zh-CN" b="1" dirty="0">
              <a:latin typeface="宋体" pitchFamily="2" charset="-122"/>
            </a:endParaRPr>
          </a:p>
          <a:p>
            <a:pPr eaLnBrk="1" fontAlgn="auto" hangingPunct="1">
              <a:lnSpc>
                <a:spcPct val="120000"/>
              </a:lnSpc>
              <a:spcAft>
                <a:spcPts val="0"/>
              </a:spcAft>
              <a:buFont typeface="Wingdings" pitchFamily="2" charset="2"/>
              <a:buNone/>
              <a:defRPr/>
            </a:pPr>
            <a:r>
              <a:rPr lang="en-US" altLang="zh-CN" b="1" dirty="0">
                <a:latin typeface="宋体" pitchFamily="2" charset="-122"/>
                <a:sym typeface="Symbol" pitchFamily="18" charset="2"/>
              </a:rPr>
              <a:t>Q</a:t>
            </a:r>
            <a:r>
              <a:rPr lang="en-US" altLang="zh-CN" b="1" baseline="-25000" dirty="0">
                <a:latin typeface="宋体" pitchFamily="2" charset="-122"/>
              </a:rPr>
              <a:t>1</a:t>
            </a:r>
            <a:r>
              <a:rPr lang="en-US" altLang="zh-CN" b="1" dirty="0">
                <a:latin typeface="宋体" pitchFamily="2" charset="-122"/>
                <a:sym typeface="Symbol" pitchFamily="18" charset="2"/>
              </a:rPr>
              <a:t>=-</a:t>
            </a:r>
            <a:r>
              <a:rPr lang="en-US" altLang="zh-CN" b="1" dirty="0">
                <a:latin typeface="宋体" pitchFamily="2" charset="-122"/>
              </a:rPr>
              <a:t>W</a:t>
            </a:r>
            <a:r>
              <a:rPr lang="en-US" altLang="zh-CN" b="1" baseline="-25000" dirty="0">
                <a:latin typeface="宋体" pitchFamily="2" charset="-122"/>
              </a:rPr>
              <a:t>1</a:t>
            </a:r>
            <a:r>
              <a:rPr lang="en-US" altLang="zh-CN" b="1" dirty="0">
                <a:latin typeface="宋体" pitchFamily="2" charset="-122"/>
                <a:sym typeface="Symbol" pitchFamily="18" charset="2"/>
              </a:rPr>
              <a:t>=-</a:t>
            </a:r>
            <a:r>
              <a:rPr lang="en-US" altLang="zh-CN" b="1" dirty="0" smtClean="0">
                <a:latin typeface="宋体" pitchFamily="2" charset="-122"/>
                <a:sym typeface="Symbol" pitchFamily="18" charset="2"/>
              </a:rPr>
              <a:t>3512J</a:t>
            </a:r>
          </a:p>
          <a:p>
            <a:pPr eaLnBrk="1" fontAlgn="auto" hangingPunct="1">
              <a:lnSpc>
                <a:spcPct val="120000"/>
              </a:lnSpc>
              <a:spcAft>
                <a:spcPts val="0"/>
              </a:spcAft>
              <a:buFont typeface="Wingdings" pitchFamily="2" charset="2"/>
              <a:buNone/>
              <a:defRPr/>
            </a:pPr>
            <a:r>
              <a:rPr lang="zh-CN" altLang="en-US" b="1" dirty="0" smtClean="0">
                <a:solidFill>
                  <a:schemeClr val="tx2"/>
                </a:solidFill>
              </a:rPr>
              <a:t>过程</a:t>
            </a:r>
            <a:r>
              <a:rPr lang="zh-CN" altLang="en-US" b="1" dirty="0">
                <a:solidFill>
                  <a:schemeClr val="tx2"/>
                </a:solidFill>
                <a:ea typeface="仿宋_GB2312" pitchFamily="49" charset="-122"/>
              </a:rPr>
              <a:t>Ⅰ第二步</a:t>
            </a:r>
            <a:r>
              <a:rPr lang="en-US" altLang="zh-CN" b="1" dirty="0">
                <a:solidFill>
                  <a:schemeClr val="tx2"/>
                </a:solidFill>
                <a:ea typeface="仿宋_GB2312" pitchFamily="49" charset="-122"/>
              </a:rPr>
              <a:t>:  </a:t>
            </a:r>
            <a:r>
              <a:rPr lang="zh-CN" altLang="en-US" b="1" dirty="0">
                <a:latin typeface="宋体" pitchFamily="2" charset="-122"/>
              </a:rPr>
              <a:t>可逆相变</a:t>
            </a:r>
          </a:p>
          <a:p>
            <a:pPr eaLnBrk="1" fontAlgn="auto" hangingPunct="1">
              <a:spcAft>
                <a:spcPts val="0"/>
              </a:spcAft>
              <a:buFont typeface="Wingdings" pitchFamily="2" charset="2"/>
              <a:buNone/>
              <a:defRPr/>
            </a:pPr>
            <a:r>
              <a:rPr lang="en-US" altLang="zh-CN" b="1" dirty="0">
                <a:latin typeface="宋体" pitchFamily="2" charset="-122"/>
              </a:rPr>
              <a:t>n(l)=-</a:t>
            </a:r>
            <a:r>
              <a:rPr lang="en-US" altLang="zh-CN" b="1" dirty="0">
                <a:latin typeface="宋体" pitchFamily="2" charset="-122"/>
                <a:sym typeface="Symbol" pitchFamily="18" charset="2"/>
              </a:rPr>
              <a:t>n(g)=n</a:t>
            </a:r>
            <a:r>
              <a:rPr lang="en-US" altLang="zh-CN" b="1" baseline="-25000" dirty="0">
                <a:latin typeface="宋体" pitchFamily="2" charset="-122"/>
                <a:sym typeface="Symbol" pitchFamily="18" charset="2"/>
              </a:rPr>
              <a:t>2</a:t>
            </a:r>
            <a:r>
              <a:rPr lang="en-US" altLang="zh-CN" b="1" dirty="0">
                <a:latin typeface="宋体" pitchFamily="2" charset="-122"/>
                <a:sym typeface="Symbol" pitchFamily="18" charset="2"/>
              </a:rPr>
              <a:t>-n</a:t>
            </a:r>
            <a:r>
              <a:rPr lang="en-US" altLang="zh-CN" b="1" baseline="-25000" dirty="0">
                <a:latin typeface="宋体" pitchFamily="2" charset="-122"/>
                <a:sym typeface="Symbol" pitchFamily="18" charset="2"/>
              </a:rPr>
              <a:t>3</a:t>
            </a:r>
            <a:r>
              <a:rPr lang="en-US" altLang="zh-CN" b="1" dirty="0">
                <a:latin typeface="宋体" pitchFamily="2" charset="-122"/>
                <a:sym typeface="Symbol" pitchFamily="18" charset="2"/>
              </a:rPr>
              <a:t>=n</a:t>
            </a:r>
            <a:r>
              <a:rPr lang="en-US" altLang="zh-CN" b="1" baseline="-25000" dirty="0">
                <a:latin typeface="宋体" pitchFamily="2" charset="-122"/>
                <a:sym typeface="Symbol" pitchFamily="18" charset="2"/>
              </a:rPr>
              <a:t>1</a:t>
            </a:r>
            <a:r>
              <a:rPr lang="en-US" altLang="zh-CN" b="1" dirty="0">
                <a:latin typeface="宋体" pitchFamily="2" charset="-122"/>
                <a:sym typeface="Symbol" pitchFamily="18" charset="2"/>
              </a:rPr>
              <a:t>-n</a:t>
            </a:r>
            <a:r>
              <a:rPr lang="en-US" altLang="zh-CN" b="1" baseline="-25000" dirty="0">
                <a:latin typeface="宋体" pitchFamily="2" charset="-122"/>
                <a:sym typeface="Symbol" pitchFamily="18" charset="2"/>
              </a:rPr>
              <a:t>3</a:t>
            </a:r>
            <a:r>
              <a:rPr lang="en-US" altLang="zh-CN" b="1" dirty="0">
                <a:latin typeface="宋体" pitchFamily="2" charset="-122"/>
                <a:sym typeface="Symbol" pitchFamily="18" charset="2"/>
              </a:rPr>
              <a:t>=(P</a:t>
            </a:r>
            <a:r>
              <a:rPr lang="en-US" altLang="zh-CN" b="1" baseline="-25000" dirty="0">
                <a:latin typeface="宋体" pitchFamily="2" charset="-122"/>
                <a:sym typeface="Symbol" pitchFamily="18" charset="2"/>
              </a:rPr>
              <a:t>1</a:t>
            </a:r>
            <a:r>
              <a:rPr lang="en-US" altLang="zh-CN" b="1" dirty="0">
                <a:latin typeface="宋体" pitchFamily="2" charset="-122"/>
                <a:sym typeface="Symbol" pitchFamily="18" charset="2"/>
              </a:rPr>
              <a:t>V</a:t>
            </a:r>
            <a:r>
              <a:rPr lang="en-US" altLang="zh-CN" b="1" baseline="-25000" dirty="0">
                <a:latin typeface="宋体" pitchFamily="2" charset="-122"/>
                <a:sym typeface="Symbol" pitchFamily="18" charset="2"/>
              </a:rPr>
              <a:t>1</a:t>
            </a:r>
            <a:r>
              <a:rPr lang="en-US" altLang="zh-CN" b="1" dirty="0">
                <a:latin typeface="宋体" pitchFamily="2" charset="-122"/>
                <a:sym typeface="Symbol" pitchFamily="18" charset="2"/>
              </a:rPr>
              <a:t>-P</a:t>
            </a:r>
            <a:r>
              <a:rPr lang="en-US" altLang="zh-CN" b="1" baseline="-25000" dirty="0">
                <a:latin typeface="宋体" pitchFamily="2" charset="-122"/>
                <a:sym typeface="Symbol" pitchFamily="18" charset="2"/>
              </a:rPr>
              <a:t>3</a:t>
            </a:r>
            <a:r>
              <a:rPr lang="en-US" altLang="zh-CN" b="1" dirty="0">
                <a:latin typeface="宋体" pitchFamily="2" charset="-122"/>
                <a:sym typeface="Symbol" pitchFamily="18" charset="2"/>
              </a:rPr>
              <a:t>V</a:t>
            </a:r>
            <a:r>
              <a:rPr lang="en-US" altLang="zh-CN" b="1" baseline="-25000" dirty="0">
                <a:latin typeface="宋体" pitchFamily="2" charset="-122"/>
                <a:sym typeface="Symbol" pitchFamily="18" charset="2"/>
              </a:rPr>
              <a:t>3</a:t>
            </a:r>
            <a:r>
              <a:rPr lang="en-US" altLang="zh-CN" b="1" dirty="0">
                <a:latin typeface="宋体" pitchFamily="2" charset="-122"/>
                <a:sym typeface="Symbol" pitchFamily="18" charset="2"/>
              </a:rPr>
              <a:t>)/</a:t>
            </a:r>
            <a:r>
              <a:rPr lang="en-US" altLang="zh-CN" b="1" dirty="0" smtClean="0">
                <a:latin typeface="宋体" pitchFamily="2" charset="-122"/>
                <a:sym typeface="Symbol" pitchFamily="18" charset="2"/>
              </a:rPr>
              <a:t>RT   </a:t>
            </a:r>
            <a:r>
              <a:rPr lang="en-US" altLang="zh-CN" b="1" dirty="0" smtClean="0">
                <a:latin typeface="宋体" pitchFamily="2" charset="-122"/>
              </a:rPr>
              <a:t>n(l</a:t>
            </a:r>
            <a:r>
              <a:rPr lang="en-US" altLang="zh-CN" b="1" dirty="0">
                <a:latin typeface="宋体" pitchFamily="2" charset="-122"/>
              </a:rPr>
              <a:t>)=</a:t>
            </a:r>
            <a:r>
              <a:rPr lang="en-US" altLang="zh-CN" b="1" dirty="0">
                <a:latin typeface="宋体" pitchFamily="2" charset="-122"/>
                <a:sym typeface="Symbol" pitchFamily="18" charset="2"/>
              </a:rPr>
              <a:t>1.3063mol</a:t>
            </a:r>
            <a:endParaRPr lang="en-US" altLang="zh-CN" b="1" dirty="0">
              <a:latin typeface="宋体" pitchFamily="2" charset="-122"/>
            </a:endParaRPr>
          </a:p>
          <a:p>
            <a:pPr>
              <a:buNone/>
              <a:defRPr/>
            </a:pPr>
            <a:r>
              <a:rPr lang="en-US" altLang="zh-CN" b="1" dirty="0">
                <a:latin typeface="宋体" pitchFamily="2" charset="-122"/>
              </a:rPr>
              <a:t>Q</a:t>
            </a:r>
            <a:r>
              <a:rPr lang="en-US" altLang="zh-CN" b="1" baseline="-25000" dirty="0">
                <a:latin typeface="宋体" pitchFamily="2" charset="-122"/>
              </a:rPr>
              <a:t>2</a:t>
            </a:r>
            <a:r>
              <a:rPr lang="en-US" altLang="zh-CN" b="1" dirty="0">
                <a:latin typeface="宋体" pitchFamily="2" charset="-122"/>
              </a:rPr>
              <a:t>=</a:t>
            </a:r>
            <a:r>
              <a:rPr lang="en-US" altLang="zh-CN" b="1" dirty="0" smtClean="0">
                <a:latin typeface="宋体" pitchFamily="2" charset="-122"/>
                <a:sym typeface="Symbol" pitchFamily="18" charset="2"/>
              </a:rPr>
              <a:t>H</a:t>
            </a:r>
            <a:r>
              <a:rPr lang="en-US" altLang="zh-CN" b="1" baseline="-25000" dirty="0">
                <a:latin typeface="宋体" pitchFamily="2" charset="-122"/>
                <a:sym typeface="Symbol" pitchFamily="18" charset="2"/>
              </a:rPr>
              <a:t>2</a:t>
            </a:r>
            <a:r>
              <a:rPr lang="en-US" altLang="zh-CN" b="1" dirty="0" smtClean="0">
                <a:latin typeface="宋体" pitchFamily="2" charset="-122"/>
                <a:sym typeface="Symbol" pitchFamily="18" charset="2"/>
              </a:rPr>
              <a:t>=</a:t>
            </a:r>
            <a:r>
              <a:rPr lang="en-US" altLang="zh-CN" b="1" dirty="0" smtClean="0">
                <a:latin typeface="宋体" pitchFamily="2" charset="-122"/>
              </a:rPr>
              <a:t>n(l</a:t>
            </a:r>
            <a:r>
              <a:rPr lang="en-US" altLang="zh-CN" b="1" dirty="0">
                <a:latin typeface="宋体" pitchFamily="2" charset="-122"/>
              </a:rPr>
              <a:t>)(-</a:t>
            </a:r>
            <a:r>
              <a:rPr lang="en-US" altLang="zh-CN" b="1" dirty="0">
                <a:latin typeface="宋体" pitchFamily="2" charset="-122"/>
                <a:sym typeface="Symbol" pitchFamily="18" charset="2"/>
              </a:rPr>
              <a:t></a:t>
            </a:r>
            <a:r>
              <a:rPr lang="en-US" altLang="zh-CN" b="1" baseline="-25000" dirty="0" err="1">
                <a:latin typeface="宋体" pitchFamily="2" charset="-122"/>
                <a:sym typeface="Symbol" pitchFamily="18" charset="2"/>
              </a:rPr>
              <a:t>vap</a:t>
            </a:r>
            <a:r>
              <a:rPr lang="en-US" altLang="zh-CN" b="1" dirty="0" err="1">
                <a:latin typeface="宋体" pitchFamily="2" charset="-122"/>
                <a:sym typeface="Symbol" pitchFamily="18" charset="2"/>
              </a:rPr>
              <a:t>H</a:t>
            </a:r>
            <a:r>
              <a:rPr lang="en-US" altLang="zh-CN" b="1" baseline="-25000" dirty="0" err="1">
                <a:latin typeface="宋体" pitchFamily="2" charset="-122"/>
                <a:sym typeface="Symbol" pitchFamily="18" charset="2"/>
              </a:rPr>
              <a:t>m</a:t>
            </a:r>
            <a:r>
              <a:rPr lang="en-US" altLang="zh-CN" b="1" dirty="0">
                <a:latin typeface="宋体" pitchFamily="2" charset="-122"/>
              </a:rPr>
              <a:t>)=1.3063(-</a:t>
            </a:r>
            <a:r>
              <a:rPr lang="en-US" altLang="zh-CN" b="1" dirty="0">
                <a:latin typeface="宋体" pitchFamily="2" charset="-122"/>
                <a:sym typeface="Symbol" pitchFamily="18" charset="2"/>
              </a:rPr>
              <a:t>4.06</a:t>
            </a:r>
            <a:r>
              <a:rPr lang="en-US" altLang="zh-CN" b="1" dirty="0" smtClean="0">
                <a:latin typeface="宋体" pitchFamily="2" charset="-122"/>
                <a:sym typeface="Symbol" pitchFamily="18" charset="2"/>
              </a:rPr>
              <a:t>10</a:t>
            </a:r>
            <a:r>
              <a:rPr lang="en-US" altLang="zh-CN" b="1" baseline="30000" dirty="0" smtClean="0">
                <a:latin typeface="宋体" pitchFamily="2" charset="-122"/>
                <a:sym typeface="Symbol" pitchFamily="18" charset="2"/>
              </a:rPr>
              <a:t>4</a:t>
            </a:r>
            <a:r>
              <a:rPr lang="en-US" altLang="zh-CN" b="1" dirty="0" smtClean="0">
                <a:latin typeface="宋体" pitchFamily="2" charset="-122"/>
              </a:rPr>
              <a:t>)</a:t>
            </a:r>
            <a:r>
              <a:rPr lang="en-US" altLang="zh-CN" b="1" dirty="0" smtClean="0">
                <a:latin typeface="宋体" pitchFamily="2" charset="-122"/>
                <a:sym typeface="Symbol" pitchFamily="18" charset="2"/>
              </a:rPr>
              <a:t>J</a:t>
            </a:r>
            <a:r>
              <a:rPr lang="en-US" altLang="zh-CN" b="1" dirty="0" smtClean="0">
                <a:latin typeface="宋体" pitchFamily="2" charset="-122"/>
              </a:rPr>
              <a:t>=-</a:t>
            </a:r>
            <a:r>
              <a:rPr lang="en-US" altLang="zh-CN" b="1" dirty="0">
                <a:latin typeface="宋体" pitchFamily="2" charset="-122"/>
              </a:rPr>
              <a:t>5.304</a:t>
            </a:r>
            <a:r>
              <a:rPr lang="en-US" altLang="zh-CN" b="1" dirty="0">
                <a:latin typeface="宋体" pitchFamily="2" charset="-122"/>
                <a:sym typeface="Symbol" pitchFamily="18" charset="2"/>
              </a:rPr>
              <a:t>10</a:t>
            </a:r>
            <a:r>
              <a:rPr lang="en-US" altLang="zh-CN" b="1" baseline="30000" dirty="0">
                <a:latin typeface="宋体" pitchFamily="2" charset="-122"/>
                <a:sym typeface="Symbol" pitchFamily="18" charset="2"/>
              </a:rPr>
              <a:t>4</a:t>
            </a:r>
            <a:r>
              <a:rPr lang="en-US" altLang="zh-CN" b="1" dirty="0">
                <a:latin typeface="宋体" pitchFamily="2" charset="-122"/>
                <a:sym typeface="Symbol" pitchFamily="18" charset="2"/>
              </a:rPr>
              <a:t>J</a:t>
            </a:r>
          </a:p>
          <a:p>
            <a:pPr eaLnBrk="1" fontAlgn="auto" hangingPunct="1">
              <a:spcAft>
                <a:spcPts val="0"/>
              </a:spcAft>
              <a:buFont typeface="Wingdings" pitchFamily="2" charset="2"/>
              <a:buNone/>
              <a:defRPr/>
            </a:pPr>
            <a:r>
              <a:rPr lang="en-US" altLang="zh-CN" b="1" dirty="0">
                <a:latin typeface="宋体" pitchFamily="2" charset="-122"/>
              </a:rPr>
              <a:t>W</a:t>
            </a:r>
            <a:r>
              <a:rPr lang="en-US" altLang="zh-CN" b="1" baseline="-25000" dirty="0">
                <a:latin typeface="宋体" pitchFamily="2" charset="-122"/>
              </a:rPr>
              <a:t>2</a:t>
            </a:r>
            <a:r>
              <a:rPr lang="en-US" altLang="zh-CN" b="1" dirty="0">
                <a:latin typeface="宋体" pitchFamily="2" charset="-122"/>
              </a:rPr>
              <a:t>=- P</a:t>
            </a:r>
            <a:r>
              <a:rPr lang="en-US" altLang="zh-CN" b="1" baseline="-25000" dirty="0">
                <a:latin typeface="宋体" pitchFamily="2" charset="-122"/>
              </a:rPr>
              <a:t>2</a:t>
            </a:r>
            <a:r>
              <a:rPr lang="en-US" altLang="zh-CN" b="1" dirty="0">
                <a:latin typeface="宋体" pitchFamily="2" charset="-122"/>
              </a:rPr>
              <a:t>(</a:t>
            </a:r>
            <a:r>
              <a:rPr lang="en-US" altLang="zh-CN" b="1" dirty="0">
                <a:latin typeface="宋体" pitchFamily="2" charset="-122"/>
                <a:sym typeface="Symbol" pitchFamily="18" charset="2"/>
              </a:rPr>
              <a:t>V</a:t>
            </a:r>
            <a:r>
              <a:rPr lang="en-US" altLang="zh-CN" b="1" baseline="-25000" dirty="0">
                <a:latin typeface="宋体" pitchFamily="2" charset="-122"/>
                <a:sym typeface="Symbol" pitchFamily="18" charset="2"/>
              </a:rPr>
              <a:t>3</a:t>
            </a:r>
            <a:r>
              <a:rPr lang="en-US" altLang="zh-CN" b="1" dirty="0">
                <a:latin typeface="宋体" pitchFamily="2" charset="-122"/>
                <a:sym typeface="Symbol" pitchFamily="18" charset="2"/>
              </a:rPr>
              <a:t>-V</a:t>
            </a:r>
            <a:r>
              <a:rPr lang="en-US" altLang="zh-CN" b="1" baseline="-25000" dirty="0">
                <a:latin typeface="宋体" pitchFamily="2" charset="-122"/>
                <a:sym typeface="Symbol" pitchFamily="18" charset="2"/>
              </a:rPr>
              <a:t>2</a:t>
            </a:r>
            <a:r>
              <a:rPr lang="en-US" altLang="zh-CN" b="1" dirty="0">
                <a:latin typeface="宋体" pitchFamily="2" charset="-122"/>
              </a:rPr>
              <a:t>)</a:t>
            </a:r>
            <a:r>
              <a:rPr lang="en-US" altLang="zh-CN" b="1" dirty="0">
                <a:latin typeface="宋体" pitchFamily="2" charset="-122"/>
                <a:sym typeface="Symbol" pitchFamily="18" charset="2"/>
              </a:rPr>
              <a:t>=- </a:t>
            </a:r>
            <a:r>
              <a:rPr lang="en-US" altLang="zh-CN" b="1" dirty="0">
                <a:latin typeface="宋体" pitchFamily="2" charset="-122"/>
              </a:rPr>
              <a:t>P</a:t>
            </a:r>
            <a:r>
              <a:rPr lang="en-US" altLang="zh-CN" b="1" baseline="-25000" dirty="0">
                <a:latin typeface="宋体" pitchFamily="2" charset="-122"/>
              </a:rPr>
              <a:t>2</a:t>
            </a:r>
            <a:r>
              <a:rPr lang="en-US" altLang="zh-CN" b="1" dirty="0">
                <a:latin typeface="宋体" pitchFamily="2" charset="-122"/>
              </a:rPr>
              <a:t>(</a:t>
            </a:r>
            <a:r>
              <a:rPr lang="en-US" altLang="zh-CN" b="1" dirty="0">
                <a:latin typeface="宋体" pitchFamily="2" charset="-122"/>
                <a:sym typeface="Symbol" pitchFamily="18" charset="2"/>
              </a:rPr>
              <a:t>V</a:t>
            </a:r>
            <a:r>
              <a:rPr lang="en-US" altLang="zh-CN" b="1" baseline="-25000" dirty="0">
                <a:latin typeface="宋体" pitchFamily="2" charset="-122"/>
                <a:sym typeface="Symbol" pitchFamily="18" charset="2"/>
              </a:rPr>
              <a:t>3</a:t>
            </a:r>
            <a:r>
              <a:rPr lang="en-US" altLang="zh-CN" b="1" dirty="0">
                <a:latin typeface="宋体" pitchFamily="2" charset="-122"/>
                <a:sym typeface="Symbol" pitchFamily="18" charset="2"/>
              </a:rPr>
              <a:t>-</a:t>
            </a:r>
            <a:r>
              <a:rPr lang="en-US" altLang="zh-CN" b="1" dirty="0">
                <a:latin typeface="宋体" pitchFamily="2" charset="-122"/>
              </a:rPr>
              <a:t>P</a:t>
            </a:r>
            <a:r>
              <a:rPr lang="en-US" altLang="zh-CN" b="1" baseline="-25000" dirty="0">
                <a:latin typeface="宋体" pitchFamily="2" charset="-122"/>
              </a:rPr>
              <a:t>1</a:t>
            </a:r>
            <a:r>
              <a:rPr lang="en-US" altLang="zh-CN" b="1" dirty="0">
                <a:latin typeface="宋体" pitchFamily="2" charset="-122"/>
              </a:rPr>
              <a:t>V</a:t>
            </a:r>
            <a:r>
              <a:rPr lang="en-US" altLang="zh-CN" b="1" baseline="-25000" dirty="0">
                <a:latin typeface="宋体" pitchFamily="2" charset="-122"/>
              </a:rPr>
              <a:t>1</a:t>
            </a:r>
            <a:r>
              <a:rPr lang="en-US" altLang="zh-CN" b="1" dirty="0">
                <a:latin typeface="宋体" pitchFamily="2" charset="-122"/>
                <a:sym typeface="Symbol" pitchFamily="18" charset="2"/>
              </a:rPr>
              <a:t>/P</a:t>
            </a:r>
            <a:r>
              <a:rPr lang="en-US" altLang="zh-CN" b="1" baseline="-25000" dirty="0">
                <a:latin typeface="宋体" pitchFamily="2" charset="-122"/>
                <a:sym typeface="Symbol" pitchFamily="18" charset="2"/>
              </a:rPr>
              <a:t>2</a:t>
            </a:r>
            <a:r>
              <a:rPr lang="en-US" altLang="zh-CN" b="1" dirty="0" smtClean="0">
                <a:latin typeface="宋体" pitchFamily="2" charset="-122"/>
              </a:rPr>
              <a:t>) </a:t>
            </a:r>
            <a:r>
              <a:rPr lang="en-US" altLang="zh-CN" b="1" dirty="0">
                <a:latin typeface="宋体" pitchFamily="2" charset="-122"/>
                <a:sym typeface="Symbol" pitchFamily="18" charset="2"/>
              </a:rPr>
              <a:t>=4.05310</a:t>
            </a:r>
            <a:r>
              <a:rPr lang="en-US" altLang="zh-CN" b="1" baseline="30000" dirty="0">
                <a:latin typeface="宋体" pitchFamily="2" charset="-122"/>
                <a:sym typeface="Symbol" pitchFamily="18" charset="2"/>
              </a:rPr>
              <a:t>3</a:t>
            </a:r>
            <a:r>
              <a:rPr lang="en-US" altLang="zh-CN" b="1" dirty="0">
                <a:latin typeface="宋体" pitchFamily="2" charset="-122"/>
                <a:sym typeface="Symbol" pitchFamily="18" charset="2"/>
              </a:rPr>
              <a:t>J</a:t>
            </a:r>
          </a:p>
          <a:p>
            <a:pPr>
              <a:buNone/>
              <a:defRPr/>
            </a:pPr>
            <a:r>
              <a:rPr lang="en-US" altLang="zh-CN" b="1" dirty="0" smtClean="0">
                <a:latin typeface="宋体" pitchFamily="2" charset="-122"/>
                <a:sym typeface="Symbol" pitchFamily="18" charset="2"/>
              </a:rPr>
              <a:t>U</a:t>
            </a:r>
            <a:r>
              <a:rPr lang="en-US" altLang="zh-CN" b="1" baseline="-25000" dirty="0">
                <a:latin typeface="宋体" pitchFamily="2" charset="-122"/>
                <a:sym typeface="Symbol" pitchFamily="18" charset="2"/>
              </a:rPr>
              <a:t>2</a:t>
            </a:r>
            <a:r>
              <a:rPr lang="en-US" altLang="zh-CN" b="1" dirty="0" smtClean="0">
                <a:latin typeface="宋体" pitchFamily="2" charset="-122"/>
                <a:sym typeface="Symbol" pitchFamily="18" charset="2"/>
              </a:rPr>
              <a:t>=Q</a:t>
            </a:r>
            <a:r>
              <a:rPr lang="en-US" altLang="zh-CN" b="1" baseline="-25000" dirty="0" smtClean="0">
                <a:latin typeface="宋体" pitchFamily="2" charset="-122"/>
              </a:rPr>
              <a:t>2</a:t>
            </a:r>
            <a:r>
              <a:rPr lang="en-US" altLang="zh-CN" b="1" dirty="0" smtClean="0">
                <a:latin typeface="宋体" pitchFamily="2" charset="-122"/>
                <a:sym typeface="Symbol" pitchFamily="18" charset="2"/>
              </a:rPr>
              <a:t>+</a:t>
            </a:r>
            <a:r>
              <a:rPr lang="en-US" altLang="zh-CN" b="1" dirty="0" smtClean="0">
                <a:latin typeface="宋体" pitchFamily="2" charset="-122"/>
              </a:rPr>
              <a:t>W</a:t>
            </a:r>
            <a:r>
              <a:rPr lang="en-US" altLang="zh-CN" b="1" baseline="-25000" dirty="0" smtClean="0">
                <a:latin typeface="宋体" pitchFamily="2" charset="-122"/>
              </a:rPr>
              <a:t>2</a:t>
            </a:r>
            <a:r>
              <a:rPr lang="en-US" altLang="zh-CN" b="1" dirty="0">
                <a:latin typeface="宋体" pitchFamily="2" charset="-122"/>
                <a:sym typeface="Symbol" pitchFamily="18" charset="2"/>
              </a:rPr>
              <a:t>=-4.89810</a:t>
            </a:r>
            <a:r>
              <a:rPr lang="en-US" altLang="zh-CN" b="1" baseline="30000" dirty="0">
                <a:latin typeface="宋体" pitchFamily="2" charset="-122"/>
                <a:sym typeface="Symbol" pitchFamily="18" charset="2"/>
              </a:rPr>
              <a:t>4</a:t>
            </a:r>
            <a:r>
              <a:rPr lang="en-US" altLang="zh-CN" b="1" dirty="0">
                <a:latin typeface="宋体" pitchFamily="2" charset="-122"/>
                <a:sym typeface="Symbol" pitchFamily="18" charset="2"/>
              </a:rPr>
              <a:t>J</a:t>
            </a:r>
            <a:endParaRPr lang="zh-CN" altLang="en-US" b="1" dirty="0">
              <a:latin typeface="宋体" pitchFamily="2" charset="-122"/>
              <a:sym typeface="Symbol" pitchFamily="18" charset="2"/>
            </a:endParaRPr>
          </a:p>
          <a:p>
            <a:pPr eaLnBrk="1" fontAlgn="auto" hangingPunct="1">
              <a:lnSpc>
                <a:spcPct val="120000"/>
              </a:lnSpc>
              <a:spcAft>
                <a:spcPts val="0"/>
              </a:spcAft>
              <a:buFont typeface="Wingdings" pitchFamily="2" charset="2"/>
              <a:buNone/>
              <a:defRPr/>
            </a:pPr>
            <a:endParaRPr lang="en-US" altLang="zh-CN" dirty="0">
              <a:latin typeface="宋体" pitchFamily="2" charset="-122"/>
            </a:endParaRPr>
          </a:p>
          <a:p>
            <a:pPr eaLnBrk="1" fontAlgn="auto" hangingPunct="1">
              <a:spcAft>
                <a:spcPts val="0"/>
              </a:spcAft>
              <a:buFont typeface="Arial" panose="020B0604020202020204" pitchFamily="34" charset="0"/>
              <a:buChar char="•"/>
              <a:defRPr/>
            </a:pPr>
            <a:endParaRPr lang="zh-CN" alt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内容占位符 2"/>
          <p:cNvSpPr>
            <a:spLocks noGrp="1"/>
          </p:cNvSpPr>
          <p:nvPr>
            <p:ph idx="1"/>
          </p:nvPr>
        </p:nvSpPr>
        <p:spPr>
          <a:xfrm>
            <a:off x="395536" y="1700808"/>
            <a:ext cx="7480341" cy="4752528"/>
          </a:xfrm>
        </p:spPr>
        <p:txBody>
          <a:bodyPr/>
          <a:lstStyle/>
          <a:p>
            <a:pPr eaLnBrk="1" hangingPunct="1">
              <a:lnSpc>
                <a:spcPct val="120000"/>
              </a:lnSpc>
              <a:buFont typeface="Wingdings" pitchFamily="2" charset="2"/>
              <a:buNone/>
            </a:pPr>
            <a:r>
              <a:rPr lang="zh-CN" altLang="en-US" dirty="0" smtClean="0"/>
              <a:t>过程</a:t>
            </a:r>
            <a:r>
              <a:rPr lang="zh-CN" altLang="en-US" dirty="0" smtClean="0">
                <a:ea typeface="仿宋_GB2312" pitchFamily="49" charset="-122"/>
              </a:rPr>
              <a:t>Ⅰ</a:t>
            </a:r>
          </a:p>
          <a:p>
            <a:pPr eaLnBrk="1" hangingPunct="1">
              <a:lnSpc>
                <a:spcPct val="120000"/>
              </a:lnSpc>
              <a:buFont typeface="Wingdings" pitchFamily="2" charset="2"/>
              <a:buNone/>
            </a:pPr>
            <a:r>
              <a:rPr lang="zh-CN" altLang="en-US" sz="2800" dirty="0" smtClean="0">
                <a:latin typeface="宋体" charset="-122"/>
                <a:sym typeface="Symbol" pitchFamily="18" charset="2"/>
              </a:rPr>
              <a:t></a:t>
            </a:r>
            <a:r>
              <a:rPr lang="zh-CN" altLang="en-US" sz="2800" baseline="-25000" dirty="0" smtClean="0">
                <a:ea typeface="仿宋_GB2312" pitchFamily="49" charset="-122"/>
              </a:rPr>
              <a:t>Ⅰ</a:t>
            </a:r>
            <a:r>
              <a:rPr lang="en-US" altLang="zh-CN" sz="2800" dirty="0" smtClean="0">
                <a:latin typeface="宋体" charset="-122"/>
                <a:sym typeface="Symbol" pitchFamily="18" charset="2"/>
              </a:rPr>
              <a:t>H=</a:t>
            </a:r>
            <a:r>
              <a:rPr lang="zh-CN" altLang="en-US" sz="2800" dirty="0" smtClean="0">
                <a:latin typeface="宋体" charset="-122"/>
                <a:sym typeface="Symbol" pitchFamily="18" charset="2"/>
              </a:rPr>
              <a:t></a:t>
            </a:r>
            <a:r>
              <a:rPr lang="en-US" altLang="zh-CN" sz="2800" baseline="-25000" dirty="0" smtClean="0">
                <a:ea typeface="仿宋_GB2312" pitchFamily="49" charset="-122"/>
              </a:rPr>
              <a:t>1</a:t>
            </a:r>
            <a:r>
              <a:rPr lang="en-US" altLang="zh-CN" sz="2800" dirty="0" smtClean="0">
                <a:latin typeface="宋体" charset="-122"/>
                <a:sym typeface="Symbol" pitchFamily="18" charset="2"/>
              </a:rPr>
              <a:t>H+</a:t>
            </a:r>
            <a:r>
              <a:rPr lang="zh-CN" altLang="en-US" sz="2800" dirty="0" smtClean="0">
                <a:latin typeface="宋体" charset="-122"/>
                <a:sym typeface="Symbol" pitchFamily="18" charset="2"/>
              </a:rPr>
              <a:t></a:t>
            </a:r>
            <a:r>
              <a:rPr lang="en-US" altLang="zh-CN" sz="2800" baseline="-25000" dirty="0" smtClean="0">
                <a:ea typeface="仿宋_GB2312" pitchFamily="49" charset="-122"/>
              </a:rPr>
              <a:t>2</a:t>
            </a:r>
            <a:r>
              <a:rPr lang="en-US" altLang="zh-CN" sz="2800" dirty="0" smtClean="0">
                <a:latin typeface="宋体" charset="-122"/>
                <a:sym typeface="Symbol" pitchFamily="18" charset="2"/>
              </a:rPr>
              <a:t>H=</a:t>
            </a:r>
            <a:r>
              <a:rPr lang="zh-CN" altLang="en-US" sz="2800" dirty="0" smtClean="0">
                <a:latin typeface="宋体" charset="-122"/>
                <a:sym typeface="Symbol" pitchFamily="18" charset="2"/>
              </a:rPr>
              <a:t></a:t>
            </a:r>
            <a:r>
              <a:rPr lang="en-US" altLang="zh-CN" sz="2800" baseline="-25000" dirty="0" smtClean="0">
                <a:ea typeface="仿宋_GB2312" pitchFamily="49" charset="-122"/>
              </a:rPr>
              <a:t>2</a:t>
            </a:r>
            <a:r>
              <a:rPr lang="en-US" altLang="zh-CN" sz="2800" dirty="0" smtClean="0">
                <a:latin typeface="宋体" charset="-122"/>
                <a:sym typeface="Symbol" pitchFamily="18" charset="2"/>
              </a:rPr>
              <a:t>H=</a:t>
            </a:r>
            <a:r>
              <a:rPr lang="en-US" altLang="zh-CN" sz="2800" dirty="0" smtClean="0">
                <a:latin typeface="宋体" charset="-122"/>
              </a:rPr>
              <a:t>-5.304</a:t>
            </a:r>
            <a:r>
              <a:rPr lang="en-US" altLang="zh-CN" sz="2800" dirty="0" smtClean="0">
                <a:latin typeface="宋体" charset="-122"/>
                <a:sym typeface="Symbol" pitchFamily="18" charset="2"/>
              </a:rPr>
              <a:t>10</a:t>
            </a:r>
            <a:r>
              <a:rPr lang="en-US" altLang="zh-CN" sz="2800" baseline="30000" dirty="0" smtClean="0">
                <a:latin typeface="宋体" charset="-122"/>
                <a:sym typeface="Symbol" pitchFamily="18" charset="2"/>
              </a:rPr>
              <a:t>4</a:t>
            </a:r>
            <a:r>
              <a:rPr lang="en-US" altLang="zh-CN" sz="2800" dirty="0" smtClean="0">
                <a:latin typeface="宋体" charset="-122"/>
                <a:sym typeface="Symbol" pitchFamily="18" charset="2"/>
              </a:rPr>
              <a:t>J</a:t>
            </a:r>
          </a:p>
          <a:p>
            <a:pPr eaLnBrk="1" hangingPunct="1">
              <a:lnSpc>
                <a:spcPct val="120000"/>
              </a:lnSpc>
              <a:buFont typeface="Wingdings" pitchFamily="2" charset="2"/>
              <a:buNone/>
            </a:pPr>
            <a:r>
              <a:rPr lang="en-US" altLang="zh-CN" sz="2800" dirty="0" smtClean="0">
                <a:latin typeface="宋体" charset="-122"/>
                <a:sym typeface="Symbol" pitchFamily="18" charset="2"/>
              </a:rPr>
              <a:t></a:t>
            </a:r>
            <a:r>
              <a:rPr lang="en-US" altLang="zh-CN" sz="2800" baseline="-25000" dirty="0" err="1" smtClean="0">
                <a:ea typeface="仿宋_GB2312" pitchFamily="49" charset="-122"/>
              </a:rPr>
              <a:t>Ⅰ</a:t>
            </a:r>
            <a:r>
              <a:rPr lang="en-US" altLang="zh-CN" sz="2800" dirty="0" err="1" smtClean="0">
                <a:latin typeface="宋体" charset="-122"/>
                <a:sym typeface="Symbol" pitchFamily="18" charset="2"/>
              </a:rPr>
              <a:t>U</a:t>
            </a:r>
            <a:r>
              <a:rPr lang="en-US" altLang="zh-CN" sz="2800" dirty="0" smtClean="0">
                <a:latin typeface="宋体" charset="-122"/>
                <a:sym typeface="Symbol" pitchFamily="18" charset="2"/>
              </a:rPr>
              <a:t>=</a:t>
            </a:r>
            <a:r>
              <a:rPr lang="zh-CN" altLang="en-US" sz="2800" dirty="0" smtClean="0">
                <a:latin typeface="宋体" charset="-122"/>
                <a:sym typeface="Symbol" pitchFamily="18" charset="2"/>
              </a:rPr>
              <a:t></a:t>
            </a:r>
            <a:r>
              <a:rPr lang="en-US" altLang="zh-CN" sz="2800" baseline="-25000" dirty="0" smtClean="0">
                <a:ea typeface="仿宋_GB2312" pitchFamily="49" charset="-122"/>
              </a:rPr>
              <a:t>1</a:t>
            </a:r>
            <a:r>
              <a:rPr lang="en-US" altLang="zh-CN" sz="2800" dirty="0" smtClean="0">
                <a:latin typeface="宋体" charset="-122"/>
                <a:sym typeface="Symbol" pitchFamily="18" charset="2"/>
              </a:rPr>
              <a:t>U+</a:t>
            </a:r>
            <a:r>
              <a:rPr lang="zh-CN" altLang="en-US" sz="2800" dirty="0" smtClean="0">
                <a:latin typeface="宋体" charset="-122"/>
                <a:sym typeface="Symbol" pitchFamily="18" charset="2"/>
              </a:rPr>
              <a:t></a:t>
            </a:r>
            <a:r>
              <a:rPr lang="en-US" altLang="zh-CN" sz="2800" baseline="-25000" dirty="0" smtClean="0">
                <a:ea typeface="仿宋_GB2312" pitchFamily="49" charset="-122"/>
              </a:rPr>
              <a:t>2</a:t>
            </a:r>
            <a:r>
              <a:rPr lang="en-US" altLang="zh-CN" sz="2800" dirty="0" smtClean="0">
                <a:latin typeface="宋体" charset="-122"/>
                <a:sym typeface="Symbol" pitchFamily="18" charset="2"/>
              </a:rPr>
              <a:t>U=</a:t>
            </a:r>
            <a:r>
              <a:rPr lang="zh-CN" altLang="en-US" sz="2800" dirty="0" smtClean="0">
                <a:latin typeface="宋体" charset="-122"/>
                <a:sym typeface="Symbol" pitchFamily="18" charset="2"/>
              </a:rPr>
              <a:t></a:t>
            </a:r>
            <a:r>
              <a:rPr lang="en-US" altLang="zh-CN" sz="2800" baseline="-25000" dirty="0" smtClean="0">
                <a:ea typeface="仿宋_GB2312" pitchFamily="49" charset="-122"/>
              </a:rPr>
              <a:t>2</a:t>
            </a:r>
            <a:r>
              <a:rPr lang="en-US" altLang="zh-CN" sz="2800" dirty="0" smtClean="0">
                <a:latin typeface="宋体" charset="-122"/>
                <a:sym typeface="Symbol" pitchFamily="18" charset="2"/>
              </a:rPr>
              <a:t>U=-4.89810</a:t>
            </a:r>
            <a:r>
              <a:rPr lang="en-US" altLang="zh-CN" sz="2800" baseline="30000" dirty="0" smtClean="0">
                <a:latin typeface="宋体" charset="-122"/>
                <a:sym typeface="Symbol" pitchFamily="18" charset="2"/>
              </a:rPr>
              <a:t>4</a:t>
            </a:r>
            <a:r>
              <a:rPr lang="en-US" altLang="zh-CN" sz="2800" dirty="0" smtClean="0">
                <a:latin typeface="宋体" charset="-122"/>
                <a:sym typeface="Symbol" pitchFamily="18" charset="2"/>
              </a:rPr>
              <a:t>J </a:t>
            </a:r>
            <a:endParaRPr lang="en-US" altLang="zh-CN" sz="2800" dirty="0" smtClean="0">
              <a:latin typeface="宋体" charset="-122"/>
            </a:endParaRPr>
          </a:p>
          <a:p>
            <a:pPr eaLnBrk="1" hangingPunct="1">
              <a:lnSpc>
                <a:spcPct val="120000"/>
              </a:lnSpc>
              <a:buFont typeface="Wingdings" pitchFamily="2" charset="2"/>
              <a:buNone/>
            </a:pPr>
            <a:r>
              <a:rPr lang="en-US" altLang="zh-CN" sz="2800" dirty="0" smtClean="0">
                <a:latin typeface="宋体" charset="-122"/>
                <a:sym typeface="Symbol" pitchFamily="18" charset="2"/>
              </a:rPr>
              <a:t> </a:t>
            </a:r>
            <a:r>
              <a:rPr lang="en-US" altLang="zh-CN" sz="2800" dirty="0" err="1" smtClean="0">
                <a:latin typeface="宋体" charset="-122"/>
                <a:sym typeface="Symbol" pitchFamily="18" charset="2"/>
              </a:rPr>
              <a:t>Q</a:t>
            </a:r>
            <a:r>
              <a:rPr lang="en-US" altLang="zh-CN" sz="2800" baseline="-25000" dirty="0" err="1" smtClean="0">
                <a:ea typeface="仿宋_GB2312" pitchFamily="49" charset="-122"/>
              </a:rPr>
              <a:t>Ⅰ</a:t>
            </a:r>
            <a:r>
              <a:rPr lang="en-US" altLang="zh-CN" sz="2800" dirty="0" smtClean="0">
                <a:latin typeface="宋体" charset="-122"/>
                <a:sym typeface="Symbol" pitchFamily="18" charset="2"/>
              </a:rPr>
              <a:t>=Q</a:t>
            </a:r>
            <a:r>
              <a:rPr lang="en-US" altLang="zh-CN" sz="2800" baseline="-25000" dirty="0" smtClean="0">
                <a:ea typeface="仿宋_GB2312" pitchFamily="49" charset="-122"/>
              </a:rPr>
              <a:t>1</a:t>
            </a:r>
            <a:r>
              <a:rPr lang="en-US" altLang="zh-CN" sz="2800" dirty="0" smtClean="0">
                <a:latin typeface="宋体" charset="-122"/>
                <a:sym typeface="Symbol" pitchFamily="18" charset="2"/>
              </a:rPr>
              <a:t>+Q</a:t>
            </a:r>
            <a:r>
              <a:rPr lang="en-US" altLang="zh-CN" sz="2800" baseline="-25000" dirty="0" smtClean="0">
                <a:ea typeface="仿宋_GB2312" pitchFamily="49" charset="-122"/>
              </a:rPr>
              <a:t>2</a:t>
            </a:r>
            <a:r>
              <a:rPr lang="en-US" altLang="zh-CN" sz="2800" dirty="0" smtClean="0">
                <a:latin typeface="宋体" charset="-122"/>
                <a:sym typeface="Symbol" pitchFamily="18" charset="2"/>
              </a:rPr>
              <a:t>=-5.65510</a:t>
            </a:r>
            <a:r>
              <a:rPr lang="en-US" altLang="zh-CN" sz="2800" baseline="30000" dirty="0" smtClean="0">
                <a:latin typeface="宋体" charset="-122"/>
                <a:sym typeface="Symbol" pitchFamily="18" charset="2"/>
              </a:rPr>
              <a:t>4</a:t>
            </a:r>
            <a:r>
              <a:rPr lang="en-US" altLang="zh-CN" sz="2800" dirty="0" smtClean="0">
                <a:latin typeface="宋体" charset="-122"/>
                <a:sym typeface="Symbol" pitchFamily="18" charset="2"/>
              </a:rPr>
              <a:t>J</a:t>
            </a:r>
          </a:p>
          <a:p>
            <a:pPr eaLnBrk="1" hangingPunct="1">
              <a:lnSpc>
                <a:spcPct val="120000"/>
              </a:lnSpc>
              <a:buFont typeface="Wingdings" pitchFamily="2" charset="2"/>
              <a:buNone/>
            </a:pPr>
            <a:r>
              <a:rPr lang="en-US" altLang="zh-CN" sz="2800" dirty="0" smtClean="0">
                <a:latin typeface="宋体" charset="-122"/>
              </a:rPr>
              <a:t> </a:t>
            </a:r>
            <a:r>
              <a:rPr lang="en-US" altLang="zh-CN" sz="2800" dirty="0" err="1" smtClean="0">
                <a:latin typeface="宋体" charset="-122"/>
              </a:rPr>
              <a:t>W</a:t>
            </a:r>
            <a:r>
              <a:rPr lang="en-US" altLang="zh-CN" sz="2800" baseline="-25000" dirty="0" err="1" smtClean="0">
                <a:ea typeface="仿宋_GB2312" pitchFamily="49" charset="-122"/>
              </a:rPr>
              <a:t>Ⅰ</a:t>
            </a:r>
            <a:r>
              <a:rPr lang="en-US" altLang="zh-CN" sz="2800" dirty="0" smtClean="0">
                <a:latin typeface="宋体" charset="-122"/>
                <a:sym typeface="Symbol" pitchFamily="18" charset="2"/>
              </a:rPr>
              <a:t>=W</a:t>
            </a:r>
            <a:r>
              <a:rPr lang="en-US" altLang="zh-CN" sz="2800" baseline="-25000" dirty="0" smtClean="0">
                <a:ea typeface="仿宋_GB2312" pitchFamily="49" charset="-122"/>
              </a:rPr>
              <a:t>1</a:t>
            </a:r>
            <a:r>
              <a:rPr lang="en-US" altLang="zh-CN" sz="2800" dirty="0" smtClean="0">
                <a:latin typeface="宋体" charset="-122"/>
                <a:sym typeface="Symbol" pitchFamily="18" charset="2"/>
              </a:rPr>
              <a:t>+W</a:t>
            </a:r>
            <a:r>
              <a:rPr lang="en-US" altLang="zh-CN" sz="2800" baseline="-25000" dirty="0" smtClean="0">
                <a:ea typeface="仿宋_GB2312" pitchFamily="49" charset="-122"/>
              </a:rPr>
              <a:t>2</a:t>
            </a:r>
            <a:r>
              <a:rPr lang="en-US" altLang="zh-CN" sz="2800" dirty="0" smtClean="0">
                <a:latin typeface="宋体" charset="-122"/>
                <a:sym typeface="Symbol" pitchFamily="18" charset="2"/>
              </a:rPr>
              <a:t>=- 7.56510</a:t>
            </a:r>
            <a:r>
              <a:rPr lang="en-US" altLang="zh-CN" sz="2800" baseline="30000" dirty="0" smtClean="0">
                <a:latin typeface="宋体" charset="-122"/>
                <a:sym typeface="Symbol" pitchFamily="18" charset="2"/>
              </a:rPr>
              <a:t>3</a:t>
            </a:r>
            <a:r>
              <a:rPr lang="en-US" altLang="zh-CN" sz="2800" dirty="0" smtClean="0">
                <a:latin typeface="宋体" charset="-122"/>
                <a:sym typeface="Symbol" pitchFamily="18" charset="2"/>
              </a:rPr>
              <a:t>J </a:t>
            </a:r>
          </a:p>
          <a:p>
            <a:pPr eaLnBrk="1" hangingPunct="1"/>
            <a:endParaRPr lang="zh-CN" altLang="en-US" sz="2800" dirty="0"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矩形 5"/>
          <p:cNvSpPr>
            <a:spLocks noChangeArrowheads="1"/>
          </p:cNvSpPr>
          <p:nvPr/>
        </p:nvSpPr>
        <p:spPr bwMode="auto">
          <a:xfrm>
            <a:off x="335285" y="980728"/>
            <a:ext cx="8208962" cy="2216150"/>
          </a:xfrm>
          <a:prstGeom prst="rect">
            <a:avLst/>
          </a:prstGeom>
          <a:noFill/>
          <a:ln w="9525">
            <a:noFill/>
            <a:miter lim="800000"/>
            <a:headEnd/>
            <a:tailEnd/>
          </a:ln>
        </p:spPr>
        <p:txBody>
          <a:bodyPr>
            <a:spAutoFit/>
          </a:bodyPr>
          <a:lstStyle/>
          <a:p>
            <a:pPr>
              <a:lnSpc>
                <a:spcPct val="115000"/>
              </a:lnSpc>
              <a:buFont typeface="Wingdings" pitchFamily="2" charset="2"/>
              <a:buNone/>
            </a:pPr>
            <a:r>
              <a:rPr lang="zh-CN" altLang="en-US" sz="2400" dirty="0">
                <a:latin typeface="Calibri" pitchFamily="34" charset="0"/>
              </a:rPr>
              <a:t>过程Ⅱ</a:t>
            </a:r>
            <a:r>
              <a:rPr lang="zh-CN" altLang="en-US" sz="2400" dirty="0">
                <a:latin typeface="Calibri" pitchFamily="34" charset="0"/>
                <a:ea typeface="仿宋_GB2312" pitchFamily="49" charset="-122"/>
              </a:rPr>
              <a:t>：</a:t>
            </a:r>
          </a:p>
          <a:p>
            <a:pPr>
              <a:lnSpc>
                <a:spcPct val="115000"/>
              </a:lnSpc>
              <a:buFont typeface="Wingdings" pitchFamily="2" charset="2"/>
              <a:buNone/>
            </a:pPr>
            <a:r>
              <a:rPr lang="zh-CN" altLang="en-US" sz="2400" dirty="0">
                <a:latin typeface="Calibri" pitchFamily="34" charset="0"/>
                <a:ea typeface="仿宋_GB2312" pitchFamily="49" charset="-122"/>
              </a:rPr>
              <a:t>始态就是</a:t>
            </a:r>
            <a:r>
              <a:rPr lang="zh-CN" altLang="en-US" sz="2400" dirty="0">
                <a:latin typeface="Calibri" pitchFamily="34" charset="0"/>
              </a:rPr>
              <a:t>过程</a:t>
            </a:r>
            <a:r>
              <a:rPr lang="zh-CN" altLang="en-US" sz="2400" dirty="0">
                <a:latin typeface="Calibri" pitchFamily="34" charset="0"/>
                <a:ea typeface="仿宋_GB2312" pitchFamily="49" charset="-122"/>
              </a:rPr>
              <a:t>Ⅰ的终态，终态就是</a:t>
            </a:r>
            <a:r>
              <a:rPr lang="zh-CN" altLang="en-US" sz="2400" dirty="0">
                <a:latin typeface="Calibri" pitchFamily="34" charset="0"/>
              </a:rPr>
              <a:t>过程</a:t>
            </a:r>
            <a:r>
              <a:rPr lang="zh-CN" altLang="en-US" sz="2400" dirty="0">
                <a:latin typeface="Calibri" pitchFamily="34" charset="0"/>
                <a:ea typeface="仿宋_GB2312" pitchFamily="49" charset="-122"/>
              </a:rPr>
              <a:t>Ⅰ的始态</a:t>
            </a:r>
          </a:p>
          <a:p>
            <a:pPr>
              <a:lnSpc>
                <a:spcPct val="115000"/>
              </a:lnSpc>
              <a:buFont typeface="Wingdings" pitchFamily="2" charset="2"/>
              <a:buNone/>
            </a:pPr>
            <a:r>
              <a:rPr lang="zh-CN" altLang="en-US" sz="2400" dirty="0">
                <a:latin typeface="Calibri" pitchFamily="34" charset="0"/>
                <a:sym typeface="Symbol" pitchFamily="18" charset="2"/>
              </a:rPr>
              <a:t></a:t>
            </a:r>
            <a:r>
              <a:rPr lang="zh-CN" altLang="en-US" sz="2400" dirty="0">
                <a:latin typeface="宋体" charset="-122"/>
                <a:sym typeface="Symbol" pitchFamily="18" charset="2"/>
              </a:rPr>
              <a:t></a:t>
            </a:r>
            <a:r>
              <a:rPr lang="zh-CN" altLang="en-US" sz="2400" baseline="-25000" dirty="0">
                <a:latin typeface="Calibri" pitchFamily="34" charset="0"/>
                <a:ea typeface="仿宋_GB2312" pitchFamily="49" charset="-122"/>
              </a:rPr>
              <a:t>Ⅱ</a:t>
            </a:r>
            <a:r>
              <a:rPr lang="en-US" altLang="zh-CN" sz="2400" dirty="0">
                <a:latin typeface="宋体" charset="-122"/>
                <a:sym typeface="Symbol" pitchFamily="18" charset="2"/>
              </a:rPr>
              <a:t>H=-</a:t>
            </a:r>
            <a:r>
              <a:rPr lang="en-US" altLang="zh-CN" sz="2400" baseline="-25000" dirty="0" err="1">
                <a:latin typeface="Calibri" pitchFamily="34" charset="0"/>
                <a:ea typeface="仿宋_GB2312" pitchFamily="49" charset="-122"/>
              </a:rPr>
              <a:t>Ⅰ</a:t>
            </a:r>
            <a:r>
              <a:rPr lang="en-US" altLang="zh-CN" sz="2400" dirty="0" err="1">
                <a:latin typeface="宋体" charset="-122"/>
                <a:sym typeface="Symbol" pitchFamily="18" charset="2"/>
              </a:rPr>
              <a:t>H</a:t>
            </a:r>
            <a:r>
              <a:rPr lang="en-US" altLang="zh-CN" sz="2400" dirty="0">
                <a:latin typeface="宋体" charset="-122"/>
                <a:sym typeface="Symbol" pitchFamily="18" charset="2"/>
              </a:rPr>
              <a:t>=</a:t>
            </a:r>
            <a:r>
              <a:rPr lang="en-US" altLang="zh-CN" sz="2400" dirty="0">
                <a:latin typeface="宋体" charset="-122"/>
              </a:rPr>
              <a:t>5.304</a:t>
            </a:r>
            <a:r>
              <a:rPr lang="en-US" altLang="zh-CN" sz="2400" dirty="0">
                <a:latin typeface="宋体" charset="-122"/>
                <a:sym typeface="Symbol" pitchFamily="18" charset="2"/>
              </a:rPr>
              <a:t>10</a:t>
            </a:r>
            <a:r>
              <a:rPr lang="en-US" altLang="zh-CN" sz="2400" baseline="30000" dirty="0">
                <a:latin typeface="宋体" charset="-122"/>
                <a:sym typeface="Symbol" pitchFamily="18" charset="2"/>
              </a:rPr>
              <a:t>4</a:t>
            </a:r>
            <a:r>
              <a:rPr lang="en-US" altLang="zh-CN" sz="2400" dirty="0">
                <a:latin typeface="宋体" charset="-122"/>
                <a:sym typeface="Symbol" pitchFamily="18" charset="2"/>
              </a:rPr>
              <a:t>J    </a:t>
            </a:r>
            <a:r>
              <a:rPr lang="zh-CN" altLang="en-US" sz="2400" dirty="0">
                <a:latin typeface="Calibri" pitchFamily="34" charset="0"/>
                <a:sym typeface="Symbol" pitchFamily="18" charset="2"/>
              </a:rPr>
              <a:t></a:t>
            </a:r>
            <a:r>
              <a:rPr lang="en-US" altLang="zh-CN" sz="2400" dirty="0">
                <a:latin typeface="宋体" charset="-122"/>
                <a:sym typeface="Symbol" pitchFamily="18" charset="2"/>
              </a:rPr>
              <a:t></a:t>
            </a:r>
            <a:r>
              <a:rPr lang="en-US" altLang="zh-CN" sz="2400" baseline="-25000" dirty="0" err="1">
                <a:latin typeface="Calibri" pitchFamily="34" charset="0"/>
                <a:ea typeface="仿宋_GB2312" pitchFamily="49" charset="-122"/>
              </a:rPr>
              <a:t>Ⅱ</a:t>
            </a:r>
            <a:r>
              <a:rPr lang="en-US" altLang="zh-CN" sz="2400" dirty="0" err="1">
                <a:latin typeface="宋体" charset="-122"/>
                <a:sym typeface="Symbol" pitchFamily="18" charset="2"/>
              </a:rPr>
              <a:t>U</a:t>
            </a:r>
            <a:r>
              <a:rPr lang="en-US" altLang="zh-CN" sz="2400" dirty="0">
                <a:latin typeface="宋体" charset="-122"/>
                <a:sym typeface="Symbol" pitchFamily="18" charset="2"/>
              </a:rPr>
              <a:t>=-</a:t>
            </a:r>
            <a:r>
              <a:rPr lang="en-US" altLang="zh-CN" sz="2400" baseline="-25000" dirty="0" err="1">
                <a:latin typeface="Calibri" pitchFamily="34" charset="0"/>
                <a:ea typeface="仿宋_GB2312" pitchFamily="49" charset="-122"/>
              </a:rPr>
              <a:t>Ⅰ</a:t>
            </a:r>
            <a:r>
              <a:rPr lang="en-US" altLang="zh-CN" sz="2400" dirty="0" err="1">
                <a:latin typeface="宋体" charset="-122"/>
                <a:sym typeface="Symbol" pitchFamily="18" charset="2"/>
              </a:rPr>
              <a:t>U</a:t>
            </a:r>
            <a:r>
              <a:rPr lang="en-US" altLang="zh-CN" sz="2400" dirty="0">
                <a:latin typeface="宋体" charset="-122"/>
                <a:sym typeface="Symbol" pitchFamily="18" charset="2"/>
              </a:rPr>
              <a:t>=4.89810</a:t>
            </a:r>
            <a:r>
              <a:rPr lang="en-US" altLang="zh-CN" sz="2400" baseline="30000" dirty="0">
                <a:latin typeface="宋体" charset="-122"/>
                <a:sym typeface="Symbol" pitchFamily="18" charset="2"/>
              </a:rPr>
              <a:t>4</a:t>
            </a:r>
            <a:r>
              <a:rPr lang="en-US" altLang="zh-CN" sz="2400" dirty="0">
                <a:latin typeface="宋体" charset="-122"/>
                <a:sym typeface="Symbol" pitchFamily="18" charset="2"/>
              </a:rPr>
              <a:t>J</a:t>
            </a:r>
          </a:p>
          <a:p>
            <a:pPr>
              <a:lnSpc>
                <a:spcPct val="115000"/>
              </a:lnSpc>
              <a:buFont typeface="Wingdings" pitchFamily="2" charset="2"/>
              <a:buNone/>
            </a:pPr>
            <a:r>
              <a:rPr lang="zh-CN" altLang="en-US" sz="2400" dirty="0">
                <a:latin typeface="Calibri" pitchFamily="34" charset="0"/>
                <a:ea typeface="仿宋_GB2312" pitchFamily="49" charset="-122"/>
              </a:rPr>
              <a:t>功、热要用实际过程重新计算  </a:t>
            </a:r>
            <a:r>
              <a:rPr lang="en-US" altLang="zh-CN" sz="2400" dirty="0" err="1">
                <a:latin typeface="宋体" charset="-122"/>
              </a:rPr>
              <a:t>W</a:t>
            </a:r>
            <a:r>
              <a:rPr lang="en-US" altLang="zh-CN" sz="2400" baseline="-25000" dirty="0" err="1">
                <a:latin typeface="宋体" charset="-122"/>
              </a:rPr>
              <a:t>Ⅱ</a:t>
            </a:r>
            <a:r>
              <a:rPr lang="en-US" altLang="zh-CN" sz="2400" dirty="0">
                <a:latin typeface="宋体" charset="-122"/>
              </a:rPr>
              <a:t>≠-</a:t>
            </a:r>
            <a:r>
              <a:rPr lang="en-US" altLang="zh-CN" sz="2400" dirty="0" err="1">
                <a:latin typeface="宋体" charset="-122"/>
              </a:rPr>
              <a:t>W</a:t>
            </a:r>
            <a:r>
              <a:rPr lang="en-US" altLang="zh-CN" sz="2400" baseline="-25000" dirty="0" err="1">
                <a:latin typeface="Calibri" pitchFamily="34" charset="0"/>
                <a:ea typeface="仿宋_GB2312" pitchFamily="49" charset="-122"/>
              </a:rPr>
              <a:t>Ⅰ</a:t>
            </a:r>
            <a:r>
              <a:rPr lang="zh-CN" altLang="en-US" sz="2400" baseline="-25000" dirty="0">
                <a:latin typeface="Calibri" pitchFamily="34" charset="0"/>
                <a:ea typeface="仿宋_GB2312" pitchFamily="49" charset="-122"/>
              </a:rPr>
              <a:t>、 </a:t>
            </a:r>
            <a:r>
              <a:rPr lang="en-US" altLang="zh-CN" sz="2400" dirty="0" err="1">
                <a:latin typeface="宋体" charset="-122"/>
              </a:rPr>
              <a:t>Q</a:t>
            </a:r>
            <a:r>
              <a:rPr lang="en-US" altLang="zh-CN" sz="2400" baseline="-25000" dirty="0" err="1">
                <a:latin typeface="宋体" charset="-122"/>
              </a:rPr>
              <a:t>Ⅱ</a:t>
            </a:r>
            <a:r>
              <a:rPr lang="en-US" altLang="zh-CN" sz="2400" dirty="0">
                <a:latin typeface="宋体" charset="-122"/>
              </a:rPr>
              <a:t>≠-</a:t>
            </a:r>
            <a:r>
              <a:rPr lang="en-US" altLang="zh-CN" sz="2400" dirty="0" err="1">
                <a:latin typeface="宋体" charset="-122"/>
              </a:rPr>
              <a:t>Q</a:t>
            </a:r>
            <a:r>
              <a:rPr lang="en-US" altLang="zh-CN" sz="2400" baseline="-25000" dirty="0" err="1">
                <a:latin typeface="Calibri" pitchFamily="34" charset="0"/>
                <a:ea typeface="仿宋_GB2312" pitchFamily="49" charset="-122"/>
              </a:rPr>
              <a:t>Ⅰ</a:t>
            </a:r>
            <a:endParaRPr lang="zh-CN" altLang="en-US" sz="2400" dirty="0">
              <a:latin typeface="Calibri" pitchFamily="34" charset="0"/>
              <a:ea typeface="仿宋_GB2312" pitchFamily="49" charset="-122"/>
            </a:endParaRPr>
          </a:p>
          <a:p>
            <a:pPr>
              <a:lnSpc>
                <a:spcPct val="115000"/>
              </a:lnSpc>
              <a:buFont typeface="Wingdings" pitchFamily="2" charset="2"/>
              <a:buNone/>
            </a:pPr>
            <a:r>
              <a:rPr lang="en-US" altLang="zh-CN" sz="2400" dirty="0" err="1">
                <a:latin typeface="宋体" charset="-122"/>
              </a:rPr>
              <a:t>W</a:t>
            </a:r>
            <a:r>
              <a:rPr lang="en-US" altLang="zh-CN" sz="2400" baseline="-25000" dirty="0" err="1">
                <a:latin typeface="宋体" charset="-122"/>
              </a:rPr>
              <a:t>Ⅱ</a:t>
            </a:r>
            <a:r>
              <a:rPr lang="en-US" altLang="zh-CN" sz="2400" dirty="0">
                <a:latin typeface="宋体" charset="-122"/>
              </a:rPr>
              <a:t>=-P(</a:t>
            </a:r>
            <a:r>
              <a:rPr lang="zh-CN" altLang="zh-CN" sz="2400" dirty="0">
                <a:latin typeface="宋体" charset="-122"/>
              </a:rPr>
              <a:t>环</a:t>
            </a:r>
            <a:r>
              <a:rPr lang="zh-CN" altLang="en-US" sz="2400" dirty="0">
                <a:latin typeface="宋体" charset="-122"/>
              </a:rPr>
              <a:t>)(</a:t>
            </a:r>
            <a:r>
              <a:rPr lang="en-US" altLang="zh-CN" sz="2400" dirty="0">
                <a:latin typeface="宋体" charset="-122"/>
                <a:sym typeface="Symbol" pitchFamily="18" charset="2"/>
              </a:rPr>
              <a:t>V</a:t>
            </a:r>
            <a:r>
              <a:rPr lang="en-US" altLang="zh-CN" sz="2400" baseline="-25000" dirty="0">
                <a:latin typeface="宋体" charset="-122"/>
                <a:sym typeface="Symbol" pitchFamily="18" charset="2"/>
              </a:rPr>
              <a:t>1</a:t>
            </a:r>
            <a:r>
              <a:rPr lang="en-US" altLang="zh-CN" sz="2400" dirty="0">
                <a:latin typeface="宋体" charset="-122"/>
                <a:sym typeface="Symbol" pitchFamily="18" charset="2"/>
              </a:rPr>
              <a:t>-V</a:t>
            </a:r>
            <a:r>
              <a:rPr lang="en-US" altLang="zh-CN" sz="2400" baseline="-25000" dirty="0">
                <a:latin typeface="宋体" charset="-122"/>
                <a:sym typeface="Symbol" pitchFamily="18" charset="2"/>
              </a:rPr>
              <a:t>3</a:t>
            </a:r>
            <a:r>
              <a:rPr lang="en-US" altLang="zh-CN" sz="2400" dirty="0">
                <a:latin typeface="宋体" charset="-122"/>
              </a:rPr>
              <a:t>)=-4.560</a:t>
            </a:r>
            <a:r>
              <a:rPr lang="en-US" altLang="zh-CN" sz="2400" dirty="0">
                <a:latin typeface="宋体" charset="-122"/>
                <a:sym typeface="Symbol" pitchFamily="18" charset="2"/>
              </a:rPr>
              <a:t>10</a:t>
            </a:r>
            <a:r>
              <a:rPr lang="en-US" altLang="zh-CN" sz="2400" baseline="30000" dirty="0">
                <a:latin typeface="宋体" charset="-122"/>
                <a:sym typeface="Symbol" pitchFamily="18" charset="2"/>
              </a:rPr>
              <a:t>3</a:t>
            </a:r>
            <a:r>
              <a:rPr lang="en-US" altLang="zh-CN" sz="2400" dirty="0">
                <a:latin typeface="宋体" charset="-122"/>
                <a:sym typeface="Symbol" pitchFamily="18" charset="2"/>
              </a:rPr>
              <a:t>J    </a:t>
            </a:r>
            <a:r>
              <a:rPr lang="en-US" altLang="zh-CN" sz="2400" dirty="0" err="1">
                <a:latin typeface="宋体" charset="-122"/>
                <a:sym typeface="Symbol" pitchFamily="18" charset="2"/>
              </a:rPr>
              <a:t>Q</a:t>
            </a:r>
            <a:r>
              <a:rPr lang="en-US" altLang="zh-CN" sz="2400" baseline="-25000" dirty="0" err="1">
                <a:latin typeface="宋体" charset="-122"/>
              </a:rPr>
              <a:t>Ⅱ</a:t>
            </a:r>
            <a:r>
              <a:rPr lang="en-US" altLang="zh-CN" sz="2400" dirty="0">
                <a:latin typeface="宋体" charset="-122"/>
              </a:rPr>
              <a:t>=</a:t>
            </a:r>
            <a:r>
              <a:rPr lang="en-US" altLang="zh-CN" sz="2400" dirty="0">
                <a:latin typeface="宋体" charset="-122"/>
                <a:sym typeface="Symbol" pitchFamily="18" charset="2"/>
              </a:rPr>
              <a:t></a:t>
            </a:r>
            <a:r>
              <a:rPr lang="en-US" altLang="zh-CN" sz="2400" baseline="-25000" dirty="0" err="1">
                <a:latin typeface="Calibri" pitchFamily="34" charset="0"/>
                <a:ea typeface="仿宋_GB2312" pitchFamily="49" charset="-122"/>
              </a:rPr>
              <a:t>Ⅱ</a:t>
            </a:r>
            <a:r>
              <a:rPr lang="en-US" altLang="zh-CN" sz="2400" dirty="0" err="1">
                <a:latin typeface="宋体" charset="-122"/>
                <a:sym typeface="Symbol" pitchFamily="18" charset="2"/>
              </a:rPr>
              <a:t>U-</a:t>
            </a:r>
            <a:r>
              <a:rPr lang="en-US" altLang="zh-CN" sz="2400" dirty="0" err="1">
                <a:latin typeface="宋体" charset="-122"/>
              </a:rPr>
              <a:t>W</a:t>
            </a:r>
            <a:r>
              <a:rPr lang="en-US" altLang="zh-CN" sz="2400" baseline="-25000" dirty="0" err="1">
                <a:latin typeface="宋体" charset="-122"/>
              </a:rPr>
              <a:t>Ⅱ</a:t>
            </a:r>
            <a:r>
              <a:rPr lang="en-US" altLang="zh-CN" sz="2400" dirty="0">
                <a:latin typeface="宋体" charset="-122"/>
              </a:rPr>
              <a:t>=5.354</a:t>
            </a:r>
            <a:r>
              <a:rPr lang="en-US" altLang="zh-CN" sz="2400" dirty="0">
                <a:latin typeface="宋体" charset="-122"/>
                <a:sym typeface="Symbol" pitchFamily="18" charset="2"/>
              </a:rPr>
              <a:t>10</a:t>
            </a:r>
            <a:r>
              <a:rPr lang="en-US" altLang="zh-CN" sz="2400" baseline="30000" dirty="0">
                <a:latin typeface="宋体" charset="-122"/>
                <a:sym typeface="Symbol" pitchFamily="18" charset="2"/>
              </a:rPr>
              <a:t>4</a:t>
            </a:r>
            <a:r>
              <a:rPr lang="en-US" altLang="zh-CN" sz="2400" dirty="0">
                <a:latin typeface="宋体" charset="-122"/>
                <a:sym typeface="Symbol" pitchFamily="18" charset="2"/>
              </a:rPr>
              <a:t>J</a:t>
            </a:r>
            <a:r>
              <a:rPr lang="en-US" altLang="zh-CN" sz="2400" dirty="0">
                <a:latin typeface="宋体" charset="-122"/>
              </a:rPr>
              <a:t> </a:t>
            </a:r>
          </a:p>
        </p:txBody>
      </p:sp>
      <p:sp>
        <p:nvSpPr>
          <p:cNvPr id="535555" name="矩形 6"/>
          <p:cNvSpPr>
            <a:spLocks noChangeArrowheads="1"/>
          </p:cNvSpPr>
          <p:nvPr/>
        </p:nvSpPr>
        <p:spPr bwMode="auto">
          <a:xfrm>
            <a:off x="323055" y="3356992"/>
            <a:ext cx="8353425" cy="2395538"/>
          </a:xfrm>
          <a:prstGeom prst="rect">
            <a:avLst/>
          </a:prstGeom>
          <a:noFill/>
          <a:ln w="9525">
            <a:noFill/>
            <a:miter lim="800000"/>
            <a:headEnd/>
            <a:tailEnd/>
          </a:ln>
        </p:spPr>
        <p:txBody>
          <a:bodyPr>
            <a:spAutoFit/>
          </a:bodyPr>
          <a:lstStyle/>
          <a:p>
            <a:pPr>
              <a:lnSpc>
                <a:spcPct val="115000"/>
              </a:lnSpc>
              <a:spcBef>
                <a:spcPct val="15000"/>
              </a:spcBef>
              <a:buFont typeface="Wingdings" pitchFamily="2" charset="2"/>
              <a:buNone/>
            </a:pPr>
            <a:r>
              <a:rPr lang="zh-CN" altLang="en-US" sz="2400" dirty="0">
                <a:latin typeface="Calibri" pitchFamily="34" charset="0"/>
              </a:rPr>
              <a:t>过程</a:t>
            </a:r>
            <a:r>
              <a:rPr lang="zh-CN" altLang="en-US" sz="2400" dirty="0">
                <a:latin typeface="Calibri" pitchFamily="34" charset="0"/>
                <a:ea typeface="仿宋_GB2312" pitchFamily="49" charset="-122"/>
              </a:rPr>
              <a:t>Ⅲ:</a:t>
            </a:r>
          </a:p>
          <a:p>
            <a:pPr>
              <a:lnSpc>
                <a:spcPct val="115000"/>
              </a:lnSpc>
              <a:spcBef>
                <a:spcPct val="15000"/>
              </a:spcBef>
              <a:buFont typeface="Wingdings" pitchFamily="2" charset="2"/>
              <a:buNone/>
            </a:pPr>
            <a:r>
              <a:rPr lang="zh-CN" altLang="en-US" sz="2400" dirty="0">
                <a:latin typeface="Calibri" pitchFamily="34" charset="0"/>
                <a:ea typeface="仿宋_GB2312" pitchFamily="49" charset="-122"/>
              </a:rPr>
              <a:t>始态、终态与</a:t>
            </a:r>
            <a:r>
              <a:rPr lang="zh-CN" altLang="en-US" sz="2400" dirty="0">
                <a:latin typeface="Calibri" pitchFamily="34" charset="0"/>
              </a:rPr>
              <a:t>过程Ⅱ</a:t>
            </a:r>
            <a:r>
              <a:rPr lang="zh-CN" altLang="en-US" sz="2400" dirty="0">
                <a:latin typeface="Calibri" pitchFamily="34" charset="0"/>
                <a:ea typeface="仿宋_GB2312" pitchFamily="49" charset="-122"/>
              </a:rPr>
              <a:t>相同</a:t>
            </a:r>
          </a:p>
          <a:p>
            <a:pPr>
              <a:lnSpc>
                <a:spcPct val="115000"/>
              </a:lnSpc>
              <a:spcBef>
                <a:spcPct val="15000"/>
              </a:spcBef>
              <a:buFont typeface="Wingdings" pitchFamily="2" charset="2"/>
              <a:buNone/>
            </a:pPr>
            <a:r>
              <a:rPr lang="zh-CN" altLang="en-US" sz="2400" dirty="0">
                <a:latin typeface="Calibri" pitchFamily="34" charset="0"/>
                <a:sym typeface="Symbol" pitchFamily="18" charset="2"/>
              </a:rPr>
              <a:t></a:t>
            </a:r>
            <a:r>
              <a:rPr lang="zh-CN" altLang="en-US" sz="2400" dirty="0">
                <a:latin typeface="宋体" charset="-122"/>
                <a:sym typeface="Symbol" pitchFamily="18" charset="2"/>
              </a:rPr>
              <a:t></a:t>
            </a:r>
            <a:r>
              <a:rPr lang="zh-CN" altLang="en-US" sz="2400" baseline="-25000" dirty="0">
                <a:latin typeface="宋体" charset="-122"/>
              </a:rPr>
              <a:t>Ⅲ</a:t>
            </a:r>
            <a:r>
              <a:rPr lang="en-US" altLang="zh-CN" sz="2400" dirty="0">
                <a:latin typeface="宋体" charset="-122"/>
                <a:sym typeface="Symbol" pitchFamily="18" charset="2"/>
              </a:rPr>
              <a:t>H=</a:t>
            </a:r>
            <a:r>
              <a:rPr lang="zh-CN" altLang="en-US" sz="2400" dirty="0">
                <a:latin typeface="宋体" charset="-122"/>
                <a:sym typeface="Symbol" pitchFamily="18" charset="2"/>
              </a:rPr>
              <a:t></a:t>
            </a:r>
            <a:r>
              <a:rPr lang="zh-CN" altLang="en-US" sz="2400" baseline="-25000" dirty="0">
                <a:latin typeface="Calibri" pitchFamily="34" charset="0"/>
                <a:ea typeface="仿宋_GB2312" pitchFamily="49" charset="-122"/>
              </a:rPr>
              <a:t>Ⅱ</a:t>
            </a:r>
            <a:r>
              <a:rPr lang="en-US" altLang="zh-CN" sz="2400" dirty="0">
                <a:latin typeface="宋体" charset="-122"/>
                <a:sym typeface="Symbol" pitchFamily="18" charset="2"/>
              </a:rPr>
              <a:t>H=</a:t>
            </a:r>
            <a:r>
              <a:rPr lang="en-US" altLang="zh-CN" sz="2400" dirty="0">
                <a:latin typeface="宋体" charset="-122"/>
              </a:rPr>
              <a:t>5.304</a:t>
            </a:r>
            <a:r>
              <a:rPr lang="en-US" altLang="zh-CN" sz="2400" dirty="0">
                <a:latin typeface="宋体" charset="-122"/>
                <a:sym typeface="Symbol" pitchFamily="18" charset="2"/>
              </a:rPr>
              <a:t>10</a:t>
            </a:r>
            <a:r>
              <a:rPr lang="en-US" altLang="zh-CN" sz="2400" baseline="30000" dirty="0">
                <a:latin typeface="宋体" charset="-122"/>
                <a:sym typeface="Symbol" pitchFamily="18" charset="2"/>
              </a:rPr>
              <a:t>4</a:t>
            </a:r>
            <a:r>
              <a:rPr lang="en-US" altLang="zh-CN" sz="2400" dirty="0">
                <a:latin typeface="宋体" charset="-122"/>
                <a:sym typeface="Symbol" pitchFamily="18" charset="2"/>
              </a:rPr>
              <a:t>J     </a:t>
            </a:r>
            <a:r>
              <a:rPr lang="zh-CN" altLang="en-US" sz="2400" dirty="0">
                <a:latin typeface="Calibri" pitchFamily="34" charset="0"/>
                <a:sym typeface="Symbol" pitchFamily="18" charset="2"/>
              </a:rPr>
              <a:t></a:t>
            </a:r>
            <a:r>
              <a:rPr lang="en-US" altLang="zh-CN" sz="2400" dirty="0">
                <a:latin typeface="宋体" charset="-122"/>
                <a:sym typeface="Symbol" pitchFamily="18" charset="2"/>
              </a:rPr>
              <a:t></a:t>
            </a:r>
            <a:r>
              <a:rPr lang="en-US" altLang="zh-CN" sz="2400" baseline="-25000" dirty="0" err="1">
                <a:latin typeface="宋体" charset="-122"/>
              </a:rPr>
              <a:t>Ⅲ</a:t>
            </a:r>
            <a:r>
              <a:rPr lang="en-US" altLang="zh-CN" sz="2400" dirty="0" err="1">
                <a:latin typeface="宋体" charset="-122"/>
                <a:sym typeface="Symbol" pitchFamily="18" charset="2"/>
              </a:rPr>
              <a:t>U</a:t>
            </a:r>
            <a:r>
              <a:rPr lang="en-US" altLang="zh-CN" sz="2400" dirty="0">
                <a:latin typeface="宋体" charset="-122"/>
                <a:sym typeface="Symbol" pitchFamily="18" charset="2"/>
              </a:rPr>
              <a:t>=</a:t>
            </a:r>
            <a:r>
              <a:rPr lang="en-US" altLang="zh-CN" sz="2400" baseline="-25000" dirty="0" err="1">
                <a:latin typeface="Calibri" pitchFamily="34" charset="0"/>
                <a:ea typeface="仿宋_GB2312" pitchFamily="49" charset="-122"/>
              </a:rPr>
              <a:t>Ⅱ</a:t>
            </a:r>
            <a:r>
              <a:rPr lang="en-US" altLang="zh-CN" sz="2400" dirty="0" err="1">
                <a:latin typeface="宋体" charset="-122"/>
                <a:sym typeface="Symbol" pitchFamily="18" charset="2"/>
              </a:rPr>
              <a:t>U</a:t>
            </a:r>
            <a:r>
              <a:rPr lang="en-US" altLang="zh-CN" sz="2400" dirty="0">
                <a:latin typeface="宋体" charset="-122"/>
                <a:sym typeface="Symbol" pitchFamily="18" charset="2"/>
              </a:rPr>
              <a:t>=4.89810</a:t>
            </a:r>
            <a:r>
              <a:rPr lang="en-US" altLang="zh-CN" sz="2400" baseline="30000" dirty="0">
                <a:latin typeface="宋体" charset="-122"/>
                <a:sym typeface="Symbol" pitchFamily="18" charset="2"/>
              </a:rPr>
              <a:t>4</a:t>
            </a:r>
            <a:r>
              <a:rPr lang="en-US" altLang="zh-CN" sz="2400" dirty="0">
                <a:latin typeface="宋体" charset="-122"/>
                <a:sym typeface="Symbol" pitchFamily="18" charset="2"/>
              </a:rPr>
              <a:t>J</a:t>
            </a:r>
          </a:p>
          <a:p>
            <a:pPr>
              <a:lnSpc>
                <a:spcPct val="115000"/>
              </a:lnSpc>
              <a:spcBef>
                <a:spcPct val="15000"/>
              </a:spcBef>
              <a:buFont typeface="Wingdings" pitchFamily="2" charset="2"/>
              <a:buNone/>
            </a:pPr>
            <a:r>
              <a:rPr lang="zh-CN" altLang="en-US" sz="2400" dirty="0">
                <a:latin typeface="宋体" charset="-122"/>
                <a:sym typeface="Symbol" pitchFamily="18" charset="2"/>
              </a:rPr>
              <a:t>但</a:t>
            </a:r>
            <a:r>
              <a:rPr lang="en-US" altLang="zh-CN" sz="2400" dirty="0">
                <a:latin typeface="宋体" charset="-122"/>
                <a:sym typeface="Symbol" pitchFamily="18" charset="2"/>
              </a:rPr>
              <a:t>W</a:t>
            </a:r>
            <a:r>
              <a:rPr lang="zh-CN" altLang="en-US" sz="2400" dirty="0">
                <a:latin typeface="宋体" charset="-122"/>
                <a:sym typeface="Symbol" pitchFamily="18" charset="2"/>
              </a:rPr>
              <a:t>和</a:t>
            </a:r>
            <a:r>
              <a:rPr lang="en-US" altLang="zh-CN" sz="2400" dirty="0">
                <a:latin typeface="宋体" charset="-122"/>
                <a:sym typeface="Symbol" pitchFamily="18" charset="2"/>
              </a:rPr>
              <a:t>Q</a:t>
            </a:r>
            <a:r>
              <a:rPr lang="zh-CN" altLang="en-US" sz="2400" dirty="0">
                <a:latin typeface="宋体" charset="-122"/>
                <a:sym typeface="Symbol" pitchFamily="18" charset="2"/>
              </a:rPr>
              <a:t>不同</a:t>
            </a:r>
          </a:p>
          <a:p>
            <a:pPr>
              <a:lnSpc>
                <a:spcPct val="115000"/>
              </a:lnSpc>
              <a:spcBef>
                <a:spcPct val="15000"/>
              </a:spcBef>
              <a:buFont typeface="Wingdings" pitchFamily="2" charset="2"/>
              <a:buNone/>
            </a:pPr>
            <a:r>
              <a:rPr lang="en-US" altLang="zh-CN" sz="2400" dirty="0" err="1">
                <a:latin typeface="宋体" charset="-122"/>
              </a:rPr>
              <a:t>W</a:t>
            </a:r>
            <a:r>
              <a:rPr lang="en-US" altLang="zh-CN" sz="2400" baseline="-25000" dirty="0" err="1">
                <a:latin typeface="宋体" charset="-122"/>
              </a:rPr>
              <a:t>Ⅲ</a:t>
            </a:r>
            <a:r>
              <a:rPr lang="en-US" altLang="zh-CN" sz="2400" dirty="0">
                <a:latin typeface="宋体" charset="-122"/>
              </a:rPr>
              <a:t>=-P(</a:t>
            </a:r>
            <a:r>
              <a:rPr lang="zh-CN" altLang="zh-CN" sz="2400" dirty="0">
                <a:latin typeface="宋体" charset="-122"/>
              </a:rPr>
              <a:t>环</a:t>
            </a:r>
            <a:r>
              <a:rPr lang="zh-CN" altLang="en-US" sz="2400" dirty="0">
                <a:latin typeface="宋体" charset="-122"/>
              </a:rPr>
              <a:t>)(</a:t>
            </a:r>
            <a:r>
              <a:rPr lang="en-US" altLang="zh-CN" sz="2400" dirty="0">
                <a:latin typeface="宋体" charset="-122"/>
                <a:sym typeface="Symbol" pitchFamily="18" charset="2"/>
              </a:rPr>
              <a:t>V</a:t>
            </a:r>
            <a:r>
              <a:rPr lang="en-US" altLang="zh-CN" sz="2400" baseline="-25000" dirty="0">
                <a:latin typeface="宋体" charset="-122"/>
                <a:sym typeface="Symbol" pitchFamily="18" charset="2"/>
              </a:rPr>
              <a:t>1</a:t>
            </a:r>
            <a:r>
              <a:rPr lang="en-US" altLang="zh-CN" sz="2400" dirty="0">
                <a:latin typeface="宋体" charset="-122"/>
                <a:sym typeface="Symbol" pitchFamily="18" charset="2"/>
              </a:rPr>
              <a:t>-V</a:t>
            </a:r>
            <a:r>
              <a:rPr lang="en-US" altLang="zh-CN" sz="2400" baseline="-25000" dirty="0">
                <a:latin typeface="宋体" charset="-122"/>
                <a:sym typeface="Symbol" pitchFamily="18" charset="2"/>
              </a:rPr>
              <a:t>3</a:t>
            </a:r>
            <a:r>
              <a:rPr lang="en-US" altLang="zh-CN" sz="2400" dirty="0">
                <a:latin typeface="宋体" charset="-122"/>
              </a:rPr>
              <a:t>)=0          </a:t>
            </a:r>
            <a:r>
              <a:rPr lang="en-US" altLang="zh-CN" sz="2400" dirty="0" err="1">
                <a:latin typeface="宋体" charset="-122"/>
                <a:sym typeface="Symbol" pitchFamily="18" charset="2"/>
              </a:rPr>
              <a:t>Q</a:t>
            </a:r>
            <a:r>
              <a:rPr lang="en-US" altLang="zh-CN" sz="2400" baseline="-25000" dirty="0" err="1">
                <a:latin typeface="宋体" charset="-122"/>
              </a:rPr>
              <a:t>Ⅲ</a:t>
            </a:r>
            <a:r>
              <a:rPr lang="en-US" altLang="zh-CN" sz="2400" dirty="0">
                <a:latin typeface="宋体" charset="-122"/>
              </a:rPr>
              <a:t>=</a:t>
            </a:r>
            <a:r>
              <a:rPr lang="en-US" altLang="zh-CN" sz="2400" dirty="0">
                <a:latin typeface="宋体" charset="-122"/>
                <a:sym typeface="Symbol" pitchFamily="18" charset="2"/>
              </a:rPr>
              <a:t></a:t>
            </a:r>
            <a:r>
              <a:rPr lang="en-US" altLang="zh-CN" sz="2400" baseline="-25000" dirty="0" err="1">
                <a:latin typeface="宋体" charset="-122"/>
              </a:rPr>
              <a:t>Ⅲ</a:t>
            </a:r>
            <a:r>
              <a:rPr lang="en-US" altLang="zh-CN" sz="2400" dirty="0" err="1">
                <a:latin typeface="宋体" charset="-122"/>
                <a:sym typeface="Symbol" pitchFamily="18" charset="2"/>
              </a:rPr>
              <a:t>U-</a:t>
            </a:r>
            <a:r>
              <a:rPr lang="en-US" altLang="zh-CN" sz="2400" dirty="0" err="1">
                <a:latin typeface="宋体" charset="-122"/>
              </a:rPr>
              <a:t>W</a:t>
            </a:r>
            <a:r>
              <a:rPr lang="en-US" altLang="zh-CN" sz="2400" baseline="-25000" dirty="0" err="1">
                <a:latin typeface="宋体" charset="-122"/>
              </a:rPr>
              <a:t>Ⅲ</a:t>
            </a:r>
            <a:r>
              <a:rPr lang="en-US" altLang="zh-CN" sz="2400" dirty="0">
                <a:latin typeface="宋体" charset="-122"/>
              </a:rPr>
              <a:t>=</a:t>
            </a:r>
            <a:r>
              <a:rPr lang="en-US" altLang="zh-CN" sz="2400" dirty="0">
                <a:latin typeface="宋体" charset="-122"/>
                <a:sym typeface="Symbol" pitchFamily="18" charset="2"/>
              </a:rPr>
              <a:t>4.89810</a:t>
            </a:r>
            <a:r>
              <a:rPr lang="en-US" altLang="zh-CN" sz="2400" baseline="30000" dirty="0">
                <a:latin typeface="宋体" charset="-122"/>
                <a:sym typeface="Symbol" pitchFamily="18" charset="2"/>
              </a:rPr>
              <a:t>4</a:t>
            </a:r>
            <a:r>
              <a:rPr lang="en-US" altLang="zh-CN" sz="2400" dirty="0">
                <a:latin typeface="宋体" charset="-122"/>
                <a:sym typeface="Symbol" pitchFamily="18" charset="2"/>
              </a:rPr>
              <a:t>J</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idx="1"/>
          </p:nvPr>
        </p:nvSpPr>
        <p:spPr>
          <a:xfrm>
            <a:off x="251521" y="1124744"/>
            <a:ext cx="8640960" cy="5112568"/>
          </a:xfrm>
          <a:solidFill>
            <a:schemeClr val="bg1"/>
          </a:solidFill>
          <a:ln w="38100">
            <a:solidFill>
              <a:srgbClr val="A50021"/>
            </a:solidFill>
          </a:ln>
        </p:spPr>
        <p:txBody>
          <a:bodyPr rtlCol="0">
            <a:normAutofit fontScale="92500"/>
          </a:bodyPr>
          <a:lstStyle/>
          <a:p>
            <a:pPr eaLnBrk="1" fontAlgn="auto" hangingPunct="1">
              <a:spcAft>
                <a:spcPts val="0"/>
              </a:spcAft>
              <a:buFont typeface="Wingdings" pitchFamily="2" charset="2"/>
              <a:buNone/>
              <a:defRPr/>
            </a:pPr>
            <a:r>
              <a:rPr lang="zh-CN" altLang="en-US" sz="2800" dirty="0" smtClean="0">
                <a:latin typeface="宋体" pitchFamily="2" charset="-122"/>
              </a:rPr>
              <a:t>例：</a:t>
            </a:r>
          </a:p>
          <a:p>
            <a:pPr eaLnBrk="1" fontAlgn="auto" hangingPunct="1">
              <a:spcAft>
                <a:spcPts val="0"/>
              </a:spcAft>
              <a:buFont typeface="Wingdings" pitchFamily="2" charset="2"/>
              <a:buNone/>
              <a:defRPr/>
            </a:pPr>
            <a:r>
              <a:rPr lang="zh-CN" altLang="en-US" sz="2800" dirty="0" smtClean="0">
                <a:latin typeface="宋体" pitchFamily="2" charset="-122"/>
              </a:rPr>
              <a:t>    邻二甲苯</a:t>
            </a:r>
            <a:r>
              <a:rPr lang="en-US" altLang="zh-CN" sz="2800" dirty="0" smtClean="0">
                <a:latin typeface="宋体" pitchFamily="2" charset="-122"/>
              </a:rPr>
              <a:t>(l)                   </a:t>
            </a:r>
            <a:r>
              <a:rPr lang="zh-CN" altLang="en-US" sz="2800" dirty="0" smtClean="0">
                <a:latin typeface="宋体" pitchFamily="2" charset="-122"/>
              </a:rPr>
              <a:t>邻二甲苯</a:t>
            </a:r>
            <a:r>
              <a:rPr lang="en-US" altLang="zh-CN" sz="2800" dirty="0" smtClean="0">
                <a:latin typeface="宋体" pitchFamily="2" charset="-122"/>
              </a:rPr>
              <a:t>(g)</a:t>
            </a:r>
          </a:p>
          <a:p>
            <a:pPr eaLnBrk="1" fontAlgn="auto" hangingPunct="1">
              <a:spcAft>
                <a:spcPts val="0"/>
              </a:spcAft>
              <a:buFont typeface="Wingdings" pitchFamily="2" charset="2"/>
              <a:buNone/>
              <a:defRPr/>
            </a:pPr>
            <a:r>
              <a:rPr lang="zh-CN" altLang="en-US" sz="2800" dirty="0" smtClean="0">
                <a:latin typeface="宋体" pitchFamily="2" charset="-122"/>
              </a:rPr>
              <a:t>   </a:t>
            </a:r>
            <a:r>
              <a:rPr lang="en-US" altLang="zh-CN" sz="2800" dirty="0" smtClean="0">
                <a:latin typeface="宋体" pitchFamily="2" charset="-122"/>
              </a:rPr>
              <a:t>P</a:t>
            </a:r>
            <a:r>
              <a:rPr lang="en-US" altLang="zh-CN" sz="2800" baseline="-25000" dirty="0" smtClean="0">
                <a:latin typeface="宋体" pitchFamily="2" charset="-122"/>
              </a:rPr>
              <a:t>1</a:t>
            </a:r>
            <a:r>
              <a:rPr lang="en-US" altLang="zh-CN" sz="2800" dirty="0" smtClean="0">
                <a:latin typeface="宋体" pitchFamily="2" charset="-122"/>
              </a:rPr>
              <a:t>=101.325kPa    </a:t>
            </a:r>
            <a:r>
              <a:rPr lang="zh-CN" altLang="en-US" sz="3100" dirty="0" smtClean="0">
                <a:latin typeface="宋体" pitchFamily="2" charset="-122"/>
              </a:rPr>
              <a:t>恒压          </a:t>
            </a:r>
            <a:r>
              <a:rPr lang="en-US" altLang="zh-CN" sz="2800" dirty="0" smtClean="0">
                <a:latin typeface="宋体" pitchFamily="2" charset="-122"/>
              </a:rPr>
              <a:t>P</a:t>
            </a:r>
            <a:r>
              <a:rPr lang="en-US" altLang="zh-CN" sz="2800" baseline="-25000" dirty="0" smtClean="0">
                <a:latin typeface="宋体" pitchFamily="2" charset="-122"/>
              </a:rPr>
              <a:t>2</a:t>
            </a:r>
            <a:r>
              <a:rPr lang="en-US" altLang="zh-CN" sz="2800" dirty="0" smtClean="0">
                <a:latin typeface="宋体" pitchFamily="2" charset="-122"/>
              </a:rPr>
              <a:t>=101.325kPa</a:t>
            </a:r>
          </a:p>
          <a:p>
            <a:pPr eaLnBrk="1" fontAlgn="auto" hangingPunct="1">
              <a:spcAft>
                <a:spcPts val="0"/>
              </a:spcAft>
              <a:buFont typeface="Wingdings" pitchFamily="2" charset="2"/>
              <a:buNone/>
              <a:defRPr/>
            </a:pPr>
            <a:r>
              <a:rPr lang="en-US" altLang="zh-CN" sz="2800" dirty="0" smtClean="0">
                <a:latin typeface="宋体" pitchFamily="2" charset="-122"/>
              </a:rPr>
              <a:t>    T</a:t>
            </a:r>
            <a:r>
              <a:rPr lang="en-US" altLang="zh-CN" sz="2800" baseline="-25000" dirty="0" smtClean="0">
                <a:latin typeface="宋体" pitchFamily="2" charset="-122"/>
              </a:rPr>
              <a:t>1</a:t>
            </a:r>
            <a:r>
              <a:rPr lang="en-US" altLang="zh-CN" sz="2800" dirty="0" smtClean="0">
                <a:latin typeface="宋体" pitchFamily="2" charset="-122"/>
              </a:rPr>
              <a:t>=298.15K                     T</a:t>
            </a:r>
            <a:r>
              <a:rPr lang="en-US" altLang="zh-CN" sz="2800" baseline="-25000" dirty="0" smtClean="0">
                <a:latin typeface="宋体" pitchFamily="2" charset="-122"/>
              </a:rPr>
              <a:t>2</a:t>
            </a:r>
            <a:r>
              <a:rPr lang="en-US" altLang="zh-CN" sz="2800" dirty="0" smtClean="0">
                <a:latin typeface="宋体" pitchFamily="2" charset="-122"/>
              </a:rPr>
              <a:t>=443.15K</a:t>
            </a:r>
          </a:p>
          <a:p>
            <a:pPr eaLnBrk="1" fontAlgn="auto" hangingPunct="1">
              <a:spcAft>
                <a:spcPts val="0"/>
              </a:spcAft>
              <a:buFont typeface="Wingdings" pitchFamily="2" charset="2"/>
              <a:buNone/>
              <a:defRPr/>
            </a:pPr>
            <a:r>
              <a:rPr lang="en-US" altLang="zh-CN" sz="2800" dirty="0" smtClean="0">
                <a:latin typeface="宋体" pitchFamily="2" charset="-122"/>
              </a:rPr>
              <a:t>    n=200mol                       n=200mol</a:t>
            </a:r>
          </a:p>
          <a:p>
            <a:pPr eaLnBrk="1" fontAlgn="auto" hangingPunct="1">
              <a:spcAft>
                <a:spcPts val="0"/>
              </a:spcAft>
              <a:buFont typeface="Wingdings" pitchFamily="2" charset="2"/>
              <a:buNone/>
              <a:defRPr/>
            </a:pPr>
            <a:endParaRPr lang="en-US" altLang="zh-CN" sz="2800" dirty="0" smtClean="0">
              <a:latin typeface="宋体" pitchFamily="2" charset="-122"/>
            </a:endParaRPr>
          </a:p>
          <a:p>
            <a:pPr eaLnBrk="1" fontAlgn="auto" hangingPunct="1">
              <a:spcAft>
                <a:spcPts val="0"/>
              </a:spcAft>
              <a:buFont typeface="Wingdings" pitchFamily="2" charset="2"/>
              <a:buNone/>
              <a:defRPr/>
            </a:pPr>
            <a:endParaRPr lang="en-US" altLang="zh-CN" sz="2800" dirty="0" smtClean="0">
              <a:latin typeface="宋体" pitchFamily="2" charset="-122"/>
            </a:endParaRPr>
          </a:p>
          <a:p>
            <a:pPr eaLnBrk="1" fontAlgn="auto" hangingPunct="1">
              <a:spcAft>
                <a:spcPts val="0"/>
              </a:spcAft>
              <a:buFont typeface="Wingdings" pitchFamily="2" charset="2"/>
              <a:buNone/>
              <a:defRPr/>
            </a:pPr>
            <a:r>
              <a:rPr lang="zh-CN" altLang="en-US" sz="3000" dirty="0" smtClean="0">
                <a:latin typeface="宋体" pitchFamily="2" charset="-122"/>
              </a:rPr>
              <a:t>正常沸点为144.4℃、该温度</a:t>
            </a:r>
            <a:r>
              <a:rPr lang="zh-CN" altLang="en-US" sz="3000" dirty="0" smtClean="0">
                <a:latin typeface="宋体" pitchFamily="2" charset="-122"/>
                <a:sym typeface="Symbol" pitchFamily="18" charset="2"/>
              </a:rPr>
              <a:t></a:t>
            </a:r>
            <a:r>
              <a:rPr lang="en-US" altLang="zh-CN" sz="3000" baseline="-25000" dirty="0" err="1" smtClean="0">
                <a:latin typeface="宋体" pitchFamily="2" charset="-122"/>
                <a:sym typeface="Symbol" pitchFamily="18" charset="2"/>
              </a:rPr>
              <a:t>vap</a:t>
            </a:r>
            <a:r>
              <a:rPr lang="en-US" altLang="zh-CN" sz="3000" dirty="0" err="1" smtClean="0">
                <a:latin typeface="宋体" pitchFamily="2" charset="-122"/>
                <a:sym typeface="Symbol" pitchFamily="18" charset="2"/>
              </a:rPr>
              <a:t>H</a:t>
            </a:r>
            <a:r>
              <a:rPr lang="en-US" altLang="zh-CN" sz="3000" baseline="-25000" dirty="0" err="1" smtClean="0">
                <a:latin typeface="宋体" pitchFamily="2" charset="-122"/>
                <a:sym typeface="Symbol" pitchFamily="18" charset="2"/>
              </a:rPr>
              <a:t>m</a:t>
            </a:r>
            <a:r>
              <a:rPr lang="en-US" altLang="zh-CN" sz="3000" dirty="0" smtClean="0">
                <a:latin typeface="宋体" pitchFamily="2" charset="-122"/>
                <a:sym typeface="Symbol" pitchFamily="18" charset="2"/>
              </a:rPr>
              <a:t>=36.6kJmol</a:t>
            </a:r>
            <a:r>
              <a:rPr lang="en-US" altLang="zh-CN" sz="3000" baseline="30000" dirty="0" smtClean="0">
                <a:latin typeface="宋体" pitchFamily="2" charset="-122"/>
                <a:sym typeface="Symbol" pitchFamily="18" charset="2"/>
              </a:rPr>
              <a:t>-1</a:t>
            </a:r>
            <a:endParaRPr lang="en-US" altLang="zh-CN" sz="3000" baseline="30000" dirty="0" smtClean="0">
              <a:latin typeface="宋体" pitchFamily="2" charset="-122"/>
            </a:endParaRPr>
          </a:p>
          <a:p>
            <a:pPr eaLnBrk="1" fontAlgn="auto" hangingPunct="1">
              <a:spcAft>
                <a:spcPts val="0"/>
              </a:spcAft>
              <a:buFont typeface="Wingdings" pitchFamily="2" charset="2"/>
              <a:buNone/>
              <a:defRPr/>
            </a:pPr>
            <a:r>
              <a:rPr lang="en-US" altLang="zh-CN" sz="3000" dirty="0" err="1" smtClean="0">
                <a:latin typeface="宋体" pitchFamily="2" charset="-122"/>
              </a:rPr>
              <a:t>C</a:t>
            </a:r>
            <a:r>
              <a:rPr lang="en-US" altLang="zh-CN" sz="3000" baseline="-25000" dirty="0" err="1" smtClean="0">
                <a:latin typeface="宋体" pitchFamily="2" charset="-122"/>
              </a:rPr>
              <a:t>P,m</a:t>
            </a:r>
            <a:r>
              <a:rPr lang="en-US" altLang="zh-CN" sz="3000" dirty="0" smtClean="0">
                <a:latin typeface="宋体" pitchFamily="2" charset="-122"/>
              </a:rPr>
              <a:t>(l)=0.203</a:t>
            </a:r>
            <a:r>
              <a:rPr lang="en-US" altLang="zh-CN" sz="3000" dirty="0" smtClean="0">
                <a:latin typeface="宋体" pitchFamily="2" charset="-122"/>
                <a:sym typeface="Symbol" pitchFamily="18" charset="2"/>
              </a:rPr>
              <a:t>kJK</a:t>
            </a:r>
            <a:r>
              <a:rPr lang="en-US" altLang="zh-CN" sz="3000" baseline="30000" dirty="0" smtClean="0">
                <a:latin typeface="宋体" pitchFamily="2" charset="-122"/>
                <a:sym typeface="Symbol" pitchFamily="18" charset="2"/>
              </a:rPr>
              <a:t>-1</a:t>
            </a:r>
            <a:r>
              <a:rPr lang="en-US" altLang="zh-CN" sz="3000" dirty="0" smtClean="0">
                <a:latin typeface="宋体" pitchFamily="2" charset="-122"/>
                <a:sym typeface="Symbol" pitchFamily="18" charset="2"/>
              </a:rPr>
              <a:t>mol</a:t>
            </a:r>
            <a:r>
              <a:rPr lang="en-US" altLang="zh-CN" sz="3000" baseline="30000" dirty="0" smtClean="0">
                <a:latin typeface="宋体" pitchFamily="2" charset="-122"/>
                <a:sym typeface="Symbol" pitchFamily="18" charset="2"/>
              </a:rPr>
              <a:t>-1</a:t>
            </a:r>
            <a:r>
              <a:rPr lang="en-US" altLang="zh-CN" sz="3000" dirty="0" smtClean="0">
                <a:latin typeface="宋体" pitchFamily="2" charset="-122"/>
                <a:sym typeface="Symbol" pitchFamily="18" charset="2"/>
              </a:rPr>
              <a:t>,</a:t>
            </a:r>
            <a:r>
              <a:rPr lang="en-US" altLang="zh-CN" sz="3000" dirty="0" smtClean="0">
                <a:latin typeface="宋体" pitchFamily="2" charset="-122"/>
              </a:rPr>
              <a:t>C</a:t>
            </a:r>
            <a:r>
              <a:rPr lang="en-US" altLang="zh-CN" sz="3000" baseline="-25000" dirty="0" smtClean="0">
                <a:latin typeface="宋体" pitchFamily="2" charset="-122"/>
              </a:rPr>
              <a:t>P,m</a:t>
            </a:r>
            <a:r>
              <a:rPr lang="en-US" altLang="zh-CN" sz="3000" dirty="0" smtClean="0">
                <a:latin typeface="宋体" pitchFamily="2" charset="-122"/>
              </a:rPr>
              <a:t>(g)=0.160</a:t>
            </a:r>
            <a:r>
              <a:rPr lang="en-US" altLang="zh-CN" sz="3000" dirty="0" smtClean="0">
                <a:latin typeface="宋体" pitchFamily="2" charset="-122"/>
                <a:sym typeface="Symbol" pitchFamily="18" charset="2"/>
              </a:rPr>
              <a:t>kJK</a:t>
            </a:r>
            <a:r>
              <a:rPr lang="en-US" altLang="zh-CN" sz="3000" baseline="30000" dirty="0" smtClean="0">
                <a:latin typeface="宋体" pitchFamily="2" charset="-122"/>
                <a:sym typeface="Symbol" pitchFamily="18" charset="2"/>
              </a:rPr>
              <a:t>-1</a:t>
            </a:r>
            <a:r>
              <a:rPr lang="en-US" altLang="zh-CN" sz="3000" dirty="0" smtClean="0">
                <a:latin typeface="宋体" pitchFamily="2" charset="-122"/>
                <a:sym typeface="Symbol" pitchFamily="18" charset="2"/>
              </a:rPr>
              <a:t>mol</a:t>
            </a:r>
            <a:r>
              <a:rPr lang="en-US" altLang="zh-CN" sz="3000" baseline="30000" dirty="0" smtClean="0">
                <a:latin typeface="宋体" pitchFamily="2" charset="-122"/>
                <a:sym typeface="Symbol" pitchFamily="18" charset="2"/>
              </a:rPr>
              <a:t>-1</a:t>
            </a:r>
            <a:endParaRPr lang="en-US" altLang="zh-CN" sz="3000" baseline="30000" dirty="0" smtClean="0">
              <a:latin typeface="宋体" pitchFamily="2" charset="-122"/>
            </a:endParaRPr>
          </a:p>
          <a:p>
            <a:pPr eaLnBrk="1" fontAlgn="auto" hangingPunct="1">
              <a:spcAft>
                <a:spcPts val="0"/>
              </a:spcAft>
              <a:buFont typeface="Wingdings" pitchFamily="2" charset="2"/>
              <a:buNone/>
              <a:defRPr/>
            </a:pPr>
            <a:r>
              <a:rPr lang="zh-CN" altLang="en-US" sz="3000" dirty="0" smtClean="0">
                <a:latin typeface="宋体" pitchFamily="2" charset="-122"/>
              </a:rPr>
              <a:t>求过程的</a:t>
            </a:r>
            <a:r>
              <a:rPr lang="zh-CN" altLang="en-US" sz="3000" dirty="0" smtClean="0">
                <a:latin typeface="宋体" pitchFamily="2" charset="-122"/>
                <a:sym typeface="Symbol" pitchFamily="18" charset="2"/>
              </a:rPr>
              <a:t></a:t>
            </a:r>
            <a:r>
              <a:rPr lang="en-US" altLang="zh-CN" sz="3000" dirty="0" smtClean="0">
                <a:latin typeface="宋体" pitchFamily="2" charset="-122"/>
                <a:sym typeface="Symbol" pitchFamily="18" charset="2"/>
              </a:rPr>
              <a:t>U、H、W</a:t>
            </a:r>
            <a:r>
              <a:rPr lang="zh-CN" altLang="en-US" sz="3000" dirty="0" smtClean="0">
                <a:latin typeface="宋体" pitchFamily="2" charset="-122"/>
                <a:sym typeface="Symbol" pitchFamily="18" charset="2"/>
              </a:rPr>
              <a:t>和</a:t>
            </a:r>
            <a:r>
              <a:rPr lang="en-US" altLang="zh-CN" sz="3000" dirty="0" smtClean="0">
                <a:latin typeface="宋体" pitchFamily="2" charset="-122"/>
                <a:sym typeface="Symbol" pitchFamily="18" charset="2"/>
              </a:rPr>
              <a:t>Q</a:t>
            </a:r>
          </a:p>
        </p:txBody>
      </p:sp>
      <p:sp>
        <p:nvSpPr>
          <p:cNvPr id="536579" name="Rectangle 4"/>
          <p:cNvSpPr>
            <a:spLocks noChangeArrowheads="1"/>
          </p:cNvSpPr>
          <p:nvPr/>
        </p:nvSpPr>
        <p:spPr bwMode="auto">
          <a:xfrm>
            <a:off x="745033" y="1297959"/>
            <a:ext cx="2430463" cy="2201863"/>
          </a:xfrm>
          <a:prstGeom prst="rect">
            <a:avLst/>
          </a:prstGeom>
          <a:noFill/>
          <a:ln w="9525">
            <a:solidFill>
              <a:schemeClr val="tx1"/>
            </a:solidFill>
            <a:miter lim="800000"/>
            <a:headEnd type="none" w="sm" len="sm"/>
            <a:tailEnd type="none" w="sm" len="sm"/>
          </a:ln>
        </p:spPr>
        <p:txBody>
          <a:bodyPr wrap="none" lIns="90000" tIns="46800" rIns="90000" bIns="46800" anchor="ctr"/>
          <a:lstStyle/>
          <a:p>
            <a:endParaRPr kumimoji="1" lang="zh-CN" altLang="en-US" sz="2800" b="1">
              <a:solidFill>
                <a:srgbClr val="0000FF"/>
              </a:solidFill>
              <a:latin typeface="宋体" charset="-122"/>
              <a:sym typeface="Symbol" pitchFamily="18" charset="2"/>
            </a:endParaRPr>
          </a:p>
        </p:txBody>
      </p:sp>
      <p:sp>
        <p:nvSpPr>
          <p:cNvPr id="536580" name="Rectangle 5"/>
          <p:cNvSpPr>
            <a:spLocks noChangeArrowheads="1"/>
          </p:cNvSpPr>
          <p:nvPr/>
        </p:nvSpPr>
        <p:spPr bwMode="auto">
          <a:xfrm>
            <a:off x="5219558" y="1297959"/>
            <a:ext cx="3240874" cy="2142634"/>
          </a:xfrm>
          <a:prstGeom prst="rect">
            <a:avLst/>
          </a:prstGeom>
          <a:noFill/>
          <a:ln w="9525">
            <a:solidFill>
              <a:schemeClr val="tx1"/>
            </a:solidFill>
            <a:miter lim="800000"/>
            <a:headEnd type="none" w="sm" len="sm"/>
            <a:tailEnd type="none" w="sm" len="sm"/>
          </a:ln>
        </p:spPr>
        <p:txBody>
          <a:bodyPr wrap="none" lIns="90000" tIns="46800" rIns="90000" bIns="46800" anchor="ctr"/>
          <a:lstStyle/>
          <a:p>
            <a:endParaRPr kumimoji="1" lang="zh-CN" altLang="en-US" sz="2800" b="1">
              <a:solidFill>
                <a:srgbClr val="0000FF"/>
              </a:solidFill>
              <a:latin typeface="宋体" charset="-122"/>
              <a:sym typeface="Symbol" pitchFamily="18" charset="2"/>
            </a:endParaRPr>
          </a:p>
        </p:txBody>
      </p:sp>
      <p:cxnSp>
        <p:nvCxnSpPr>
          <p:cNvPr id="10" name="直接箭头连接符 9"/>
          <p:cNvCxnSpPr/>
          <p:nvPr/>
        </p:nvCxnSpPr>
        <p:spPr>
          <a:xfrm>
            <a:off x="3294568" y="2636912"/>
            <a:ext cx="17460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4"/>
          <p:cNvSpPr>
            <a:spLocks noGrp="1" noChangeArrowheads="1"/>
          </p:cNvSpPr>
          <p:nvPr>
            <p:ph idx="1"/>
          </p:nvPr>
        </p:nvSpPr>
        <p:spPr>
          <a:xfrm>
            <a:off x="896459" y="2553705"/>
            <a:ext cx="7408333" cy="3450696"/>
          </a:xfrm>
        </p:spPr>
        <p:txBody>
          <a:bodyPr>
            <a:normAutofit fontScale="92500" lnSpcReduction="10000"/>
          </a:bodyPr>
          <a:lstStyle/>
          <a:p>
            <a:pPr eaLnBrk="1" hangingPunct="1">
              <a:buFont typeface="Wingdings" pitchFamily="2" charset="2"/>
              <a:buNone/>
            </a:pPr>
            <a:r>
              <a:rPr lang="zh-CN" altLang="en-US" sz="2400" b="1" dirty="0" smtClean="0">
                <a:latin typeface="宋体" charset="-122"/>
              </a:rPr>
              <a:t>    邻二甲苯</a:t>
            </a:r>
            <a:r>
              <a:rPr lang="en-US" altLang="zh-CN" sz="2400" b="1" dirty="0" smtClean="0">
                <a:latin typeface="宋体" charset="-122"/>
              </a:rPr>
              <a:t>(l)               </a:t>
            </a:r>
            <a:r>
              <a:rPr lang="zh-CN" altLang="en-US" sz="2400" b="1" dirty="0" smtClean="0">
                <a:latin typeface="宋体" charset="-122"/>
              </a:rPr>
              <a:t>邻二甲苯</a:t>
            </a:r>
            <a:r>
              <a:rPr lang="en-US" altLang="zh-CN" sz="2400" b="1" dirty="0" smtClean="0">
                <a:latin typeface="宋体" charset="-122"/>
              </a:rPr>
              <a:t>(g)</a:t>
            </a:r>
          </a:p>
          <a:p>
            <a:pPr eaLnBrk="1" hangingPunct="1">
              <a:buFont typeface="Wingdings" pitchFamily="2" charset="2"/>
              <a:buNone/>
            </a:pPr>
            <a:r>
              <a:rPr lang="zh-CN" altLang="en-US" sz="2400" b="1" dirty="0" smtClean="0">
                <a:latin typeface="宋体" charset="-122"/>
              </a:rPr>
              <a:t>   </a:t>
            </a:r>
            <a:r>
              <a:rPr lang="en-US" altLang="zh-CN" sz="2400" b="1" dirty="0" smtClean="0">
                <a:latin typeface="宋体" charset="-122"/>
              </a:rPr>
              <a:t>P</a:t>
            </a:r>
            <a:r>
              <a:rPr lang="en-US" altLang="zh-CN" sz="2400" b="1" baseline="-25000" dirty="0" smtClean="0">
                <a:latin typeface="宋体" charset="-122"/>
              </a:rPr>
              <a:t>1</a:t>
            </a:r>
            <a:r>
              <a:rPr lang="en-US" altLang="zh-CN" sz="2400" b="1" dirty="0" smtClean="0">
                <a:latin typeface="宋体" charset="-122"/>
              </a:rPr>
              <a:t>=101.325kPa     </a:t>
            </a:r>
            <a:r>
              <a:rPr lang="en-US" altLang="zh-CN" sz="2400" b="1" dirty="0" smtClean="0">
                <a:latin typeface="宋体" charset="-122"/>
                <a:sym typeface="Symbol" pitchFamily="18" charset="2"/>
              </a:rPr>
              <a:t>H</a:t>
            </a:r>
            <a:r>
              <a:rPr lang="en-US" altLang="zh-CN" sz="2400" b="1" dirty="0" smtClean="0">
                <a:latin typeface="宋体" charset="-122"/>
              </a:rPr>
              <a:t>      P</a:t>
            </a:r>
            <a:r>
              <a:rPr lang="en-US" altLang="zh-CN" sz="2400" b="1" baseline="-25000" dirty="0" smtClean="0">
                <a:latin typeface="宋体" charset="-122"/>
              </a:rPr>
              <a:t>2</a:t>
            </a:r>
            <a:r>
              <a:rPr lang="en-US" altLang="zh-CN" sz="2400" b="1" dirty="0" smtClean="0">
                <a:latin typeface="宋体" charset="-122"/>
              </a:rPr>
              <a:t>=101.325kPa</a:t>
            </a:r>
          </a:p>
          <a:p>
            <a:pPr eaLnBrk="1" hangingPunct="1">
              <a:buFont typeface="Wingdings" pitchFamily="2" charset="2"/>
              <a:buNone/>
            </a:pPr>
            <a:r>
              <a:rPr lang="en-US" altLang="zh-CN" sz="2400" b="1" dirty="0" smtClean="0">
                <a:latin typeface="宋体" charset="-122"/>
              </a:rPr>
              <a:t>    T</a:t>
            </a:r>
            <a:r>
              <a:rPr lang="en-US" altLang="zh-CN" sz="2400" b="1" baseline="-25000" dirty="0" smtClean="0">
                <a:latin typeface="宋体" charset="-122"/>
              </a:rPr>
              <a:t>1</a:t>
            </a:r>
            <a:r>
              <a:rPr lang="en-US" altLang="zh-CN" sz="2400" b="1" dirty="0" smtClean="0">
                <a:latin typeface="宋体" charset="-122"/>
              </a:rPr>
              <a:t>=298.15K                T</a:t>
            </a:r>
            <a:r>
              <a:rPr lang="en-US" altLang="zh-CN" sz="2400" b="1" baseline="-25000" dirty="0" smtClean="0">
                <a:latin typeface="宋体" charset="-122"/>
              </a:rPr>
              <a:t>2</a:t>
            </a:r>
            <a:r>
              <a:rPr lang="en-US" altLang="zh-CN" sz="2400" b="1" dirty="0" smtClean="0">
                <a:latin typeface="宋体" charset="-122"/>
              </a:rPr>
              <a:t>=443.15K</a:t>
            </a:r>
          </a:p>
          <a:p>
            <a:pPr eaLnBrk="1" hangingPunct="1">
              <a:buFont typeface="Wingdings" pitchFamily="2" charset="2"/>
              <a:buNone/>
            </a:pPr>
            <a:r>
              <a:rPr lang="en-US" altLang="zh-CN" sz="2400" dirty="0" smtClean="0">
                <a:latin typeface="宋体" charset="-122"/>
              </a:rPr>
              <a:t>    </a:t>
            </a:r>
          </a:p>
          <a:p>
            <a:pPr eaLnBrk="1" hangingPunct="1">
              <a:lnSpc>
                <a:spcPct val="110000"/>
              </a:lnSpc>
              <a:buFont typeface="Wingdings" pitchFamily="2" charset="2"/>
              <a:buNone/>
            </a:pPr>
            <a:r>
              <a:rPr lang="en-US" altLang="zh-CN" sz="2400" dirty="0" smtClean="0">
                <a:latin typeface="宋体" charset="-122"/>
                <a:sym typeface="Symbol" pitchFamily="18" charset="2"/>
              </a:rPr>
              <a:t>       </a:t>
            </a:r>
            <a:r>
              <a:rPr lang="en-US" altLang="zh-CN" sz="2400" baseline="-25000" dirty="0" smtClean="0">
                <a:latin typeface="宋体" charset="-122"/>
                <a:sym typeface="Symbol" pitchFamily="18" charset="2"/>
              </a:rPr>
              <a:t>1</a:t>
            </a:r>
            <a:r>
              <a:rPr lang="en-US" altLang="zh-CN" sz="2400" dirty="0" smtClean="0">
                <a:latin typeface="宋体" charset="-122"/>
                <a:sym typeface="Symbol" pitchFamily="18" charset="2"/>
              </a:rPr>
              <a:t>H                            </a:t>
            </a:r>
            <a:r>
              <a:rPr lang="en-US" altLang="zh-CN" sz="2400" baseline="-25000" dirty="0" smtClean="0">
                <a:latin typeface="宋体" charset="-122"/>
                <a:sym typeface="Symbol" pitchFamily="18" charset="2"/>
              </a:rPr>
              <a:t>3</a:t>
            </a:r>
            <a:r>
              <a:rPr lang="en-US" altLang="zh-CN" sz="2400" dirty="0" smtClean="0">
                <a:latin typeface="宋体" charset="-122"/>
                <a:sym typeface="Symbol" pitchFamily="18" charset="2"/>
              </a:rPr>
              <a:t>H</a:t>
            </a:r>
            <a:endParaRPr lang="en-US" altLang="zh-CN" sz="2400" dirty="0" smtClean="0">
              <a:latin typeface="宋体" charset="-122"/>
            </a:endParaRPr>
          </a:p>
          <a:p>
            <a:pPr eaLnBrk="1" hangingPunct="1">
              <a:buFont typeface="Wingdings" pitchFamily="2" charset="2"/>
              <a:buNone/>
            </a:pPr>
            <a:r>
              <a:rPr lang="en-US" altLang="zh-CN" sz="2400" dirty="0" smtClean="0">
                <a:latin typeface="宋体" charset="-122"/>
              </a:rPr>
              <a:t>    </a:t>
            </a:r>
            <a:r>
              <a:rPr lang="zh-CN" altLang="en-US" sz="2400" b="1" dirty="0" smtClean="0">
                <a:latin typeface="宋体" charset="-122"/>
              </a:rPr>
              <a:t>邻二甲苯</a:t>
            </a:r>
            <a:r>
              <a:rPr lang="en-US" altLang="zh-CN" sz="2400" b="1" dirty="0" smtClean="0">
                <a:latin typeface="宋体" charset="-122"/>
              </a:rPr>
              <a:t>(l)               </a:t>
            </a:r>
            <a:r>
              <a:rPr lang="zh-CN" altLang="en-US" sz="2400" b="1" dirty="0" smtClean="0">
                <a:latin typeface="宋体" charset="-122"/>
              </a:rPr>
              <a:t>邻二甲苯</a:t>
            </a:r>
            <a:r>
              <a:rPr lang="en-US" altLang="zh-CN" sz="2400" b="1" dirty="0" smtClean="0">
                <a:latin typeface="宋体" charset="-122"/>
              </a:rPr>
              <a:t>(g)</a:t>
            </a:r>
          </a:p>
          <a:p>
            <a:pPr eaLnBrk="1" hangingPunct="1">
              <a:buFont typeface="Wingdings" pitchFamily="2" charset="2"/>
              <a:buNone/>
            </a:pPr>
            <a:r>
              <a:rPr lang="zh-CN" altLang="en-US" sz="2400" b="1" dirty="0" smtClean="0">
                <a:latin typeface="宋体" charset="-122"/>
              </a:rPr>
              <a:t>   </a:t>
            </a:r>
            <a:r>
              <a:rPr lang="en-US" altLang="zh-CN" sz="2400" b="1" dirty="0" smtClean="0">
                <a:latin typeface="宋体" charset="-122"/>
              </a:rPr>
              <a:t>P</a:t>
            </a:r>
            <a:r>
              <a:rPr lang="en-US" altLang="zh-CN" sz="2400" b="1" baseline="-25000" dirty="0" smtClean="0">
                <a:latin typeface="宋体" charset="-122"/>
              </a:rPr>
              <a:t>3</a:t>
            </a:r>
            <a:r>
              <a:rPr lang="en-US" altLang="zh-CN" sz="2400" b="1" dirty="0" smtClean="0">
                <a:latin typeface="宋体" charset="-122"/>
              </a:rPr>
              <a:t>=101.325kPa  </a:t>
            </a:r>
            <a:r>
              <a:rPr lang="zh-CN" altLang="en-US" sz="2400" b="1" dirty="0" smtClean="0">
                <a:latin typeface="宋体" charset="-122"/>
              </a:rPr>
              <a:t>可逆相变   </a:t>
            </a:r>
            <a:r>
              <a:rPr lang="en-US" altLang="zh-CN" sz="2400" b="1" dirty="0" smtClean="0">
                <a:latin typeface="宋体" charset="-122"/>
              </a:rPr>
              <a:t>P</a:t>
            </a:r>
            <a:r>
              <a:rPr lang="en-US" altLang="zh-CN" sz="2400" b="1" baseline="-25000" dirty="0" smtClean="0">
                <a:latin typeface="宋体" charset="-122"/>
              </a:rPr>
              <a:t>4</a:t>
            </a:r>
            <a:r>
              <a:rPr lang="en-US" altLang="zh-CN" sz="2400" b="1" dirty="0" smtClean="0">
                <a:latin typeface="宋体" charset="-122"/>
              </a:rPr>
              <a:t>=101.325kPa</a:t>
            </a:r>
          </a:p>
          <a:p>
            <a:pPr eaLnBrk="1" hangingPunct="1">
              <a:buFont typeface="Wingdings" pitchFamily="2" charset="2"/>
              <a:buNone/>
            </a:pPr>
            <a:r>
              <a:rPr lang="en-US" altLang="zh-CN" sz="2400" b="1" dirty="0" smtClean="0">
                <a:latin typeface="宋体" charset="-122"/>
              </a:rPr>
              <a:t>    T</a:t>
            </a:r>
            <a:r>
              <a:rPr lang="en-US" altLang="zh-CN" sz="2400" b="1" baseline="-25000" dirty="0" smtClean="0">
                <a:latin typeface="宋体" charset="-122"/>
              </a:rPr>
              <a:t>3</a:t>
            </a:r>
            <a:r>
              <a:rPr lang="en-US" altLang="zh-CN" sz="2400" b="1" dirty="0" smtClean="0">
                <a:latin typeface="宋体" charset="-122"/>
              </a:rPr>
              <a:t>=417.55K      </a:t>
            </a:r>
            <a:r>
              <a:rPr lang="en-US" altLang="zh-CN" sz="2400" b="1" dirty="0" smtClean="0">
                <a:latin typeface="宋体" charset="-122"/>
                <a:sym typeface="Symbol" pitchFamily="18" charset="2"/>
              </a:rPr>
              <a:t></a:t>
            </a:r>
            <a:r>
              <a:rPr lang="en-US" altLang="zh-CN" sz="2400" b="1" baseline="-25000" dirty="0" smtClean="0">
                <a:latin typeface="宋体" charset="-122"/>
                <a:sym typeface="Symbol" pitchFamily="18" charset="2"/>
              </a:rPr>
              <a:t>2</a:t>
            </a:r>
            <a:r>
              <a:rPr lang="en-US" altLang="zh-CN" sz="2400" b="1" dirty="0" smtClean="0">
                <a:latin typeface="宋体" charset="-122"/>
                <a:sym typeface="Symbol" pitchFamily="18" charset="2"/>
              </a:rPr>
              <a:t>H</a:t>
            </a:r>
            <a:r>
              <a:rPr lang="en-US" altLang="zh-CN" sz="2400" b="1" dirty="0" smtClean="0">
                <a:latin typeface="宋体" charset="-122"/>
              </a:rPr>
              <a:t>         T</a:t>
            </a:r>
            <a:r>
              <a:rPr lang="en-US" altLang="zh-CN" sz="2400" b="1" baseline="-25000" dirty="0" smtClean="0">
                <a:latin typeface="宋体" charset="-122"/>
              </a:rPr>
              <a:t>4</a:t>
            </a:r>
            <a:r>
              <a:rPr lang="en-US" altLang="zh-CN" sz="2400" b="1" dirty="0" smtClean="0">
                <a:latin typeface="宋体" charset="-122"/>
              </a:rPr>
              <a:t>=417.55K</a:t>
            </a:r>
          </a:p>
          <a:p>
            <a:pPr eaLnBrk="1" hangingPunct="1">
              <a:buFont typeface="Wingdings" pitchFamily="2" charset="2"/>
              <a:buNone/>
            </a:pPr>
            <a:r>
              <a:rPr lang="en-US" altLang="zh-CN" sz="2400" b="1" dirty="0" smtClean="0">
                <a:latin typeface="宋体" charset="-122"/>
              </a:rPr>
              <a:t>    n=200mol                   n=200mol</a:t>
            </a:r>
          </a:p>
          <a:p>
            <a:pPr eaLnBrk="1" hangingPunct="1">
              <a:buFont typeface="Wingdings" pitchFamily="2" charset="2"/>
              <a:buNone/>
            </a:pPr>
            <a:endParaRPr lang="en-US" altLang="zh-CN" sz="2400" b="1" dirty="0" smtClean="0">
              <a:latin typeface="宋体" charset="-122"/>
            </a:endParaRPr>
          </a:p>
        </p:txBody>
      </p:sp>
      <p:sp>
        <p:nvSpPr>
          <p:cNvPr id="537603" name="Rectangle 8"/>
          <p:cNvSpPr>
            <a:spLocks noChangeArrowheads="1"/>
          </p:cNvSpPr>
          <p:nvPr/>
        </p:nvSpPr>
        <p:spPr bwMode="auto">
          <a:xfrm>
            <a:off x="896459" y="1772816"/>
            <a:ext cx="2292978" cy="1898989"/>
          </a:xfrm>
          <a:prstGeom prst="rect">
            <a:avLst/>
          </a:prstGeom>
          <a:noFill/>
          <a:ln w="9525">
            <a:solidFill>
              <a:schemeClr val="tx1"/>
            </a:solidFill>
            <a:miter lim="800000"/>
            <a:headEnd type="none" w="sm" len="sm"/>
            <a:tailEnd type="none" w="sm" len="sm"/>
          </a:ln>
        </p:spPr>
        <p:txBody>
          <a:bodyPr wrap="none" lIns="90000" tIns="46800" rIns="90000" bIns="46800" anchor="ctr"/>
          <a:lstStyle/>
          <a:p>
            <a:endParaRPr kumimoji="1" lang="zh-CN" altLang="en-US" sz="2400" b="1">
              <a:solidFill>
                <a:srgbClr val="0000FF"/>
              </a:solidFill>
              <a:latin typeface="宋体" charset="-122"/>
              <a:sym typeface="Symbol" pitchFamily="18" charset="2"/>
            </a:endParaRPr>
          </a:p>
        </p:txBody>
      </p:sp>
      <p:sp>
        <p:nvSpPr>
          <p:cNvPr id="537604" name="Rectangle 8"/>
          <p:cNvSpPr>
            <a:spLocks noChangeArrowheads="1"/>
          </p:cNvSpPr>
          <p:nvPr/>
        </p:nvSpPr>
        <p:spPr bwMode="auto">
          <a:xfrm>
            <a:off x="4922433" y="1772816"/>
            <a:ext cx="2286000" cy="1897484"/>
          </a:xfrm>
          <a:prstGeom prst="rect">
            <a:avLst/>
          </a:prstGeom>
          <a:noFill/>
          <a:ln w="9525">
            <a:solidFill>
              <a:schemeClr val="tx1"/>
            </a:solidFill>
            <a:miter lim="800000"/>
            <a:headEnd type="none" w="sm" len="sm"/>
            <a:tailEnd type="none" w="sm" len="sm"/>
          </a:ln>
        </p:spPr>
        <p:txBody>
          <a:bodyPr wrap="none" lIns="90000" tIns="46800" rIns="90000" bIns="46800" anchor="ctr"/>
          <a:lstStyle/>
          <a:p>
            <a:endParaRPr kumimoji="1" lang="zh-CN" altLang="en-US" sz="2400" b="1">
              <a:solidFill>
                <a:srgbClr val="0000FF"/>
              </a:solidFill>
              <a:latin typeface="宋体" charset="-122"/>
              <a:sym typeface="Symbol" pitchFamily="18" charset="2"/>
            </a:endParaRPr>
          </a:p>
        </p:txBody>
      </p:sp>
      <p:sp>
        <p:nvSpPr>
          <p:cNvPr id="537605" name="Rectangle 8"/>
          <p:cNvSpPr>
            <a:spLocks noChangeArrowheads="1"/>
          </p:cNvSpPr>
          <p:nvPr/>
        </p:nvSpPr>
        <p:spPr bwMode="auto">
          <a:xfrm>
            <a:off x="896459" y="4411663"/>
            <a:ext cx="2286000" cy="1778000"/>
          </a:xfrm>
          <a:prstGeom prst="rect">
            <a:avLst/>
          </a:prstGeom>
          <a:noFill/>
          <a:ln w="9525">
            <a:solidFill>
              <a:schemeClr val="tx1"/>
            </a:solidFill>
            <a:miter lim="800000"/>
            <a:headEnd type="none" w="sm" len="sm"/>
            <a:tailEnd type="none" w="sm" len="sm"/>
          </a:ln>
        </p:spPr>
        <p:txBody>
          <a:bodyPr wrap="none" lIns="90000" tIns="46800" rIns="90000" bIns="46800" anchor="ctr"/>
          <a:lstStyle/>
          <a:p>
            <a:endParaRPr kumimoji="1" lang="zh-CN" altLang="en-US" sz="2400" b="1">
              <a:solidFill>
                <a:srgbClr val="0000FF"/>
              </a:solidFill>
              <a:latin typeface="宋体" charset="-122"/>
              <a:sym typeface="Symbol" pitchFamily="18" charset="2"/>
            </a:endParaRPr>
          </a:p>
        </p:txBody>
      </p:sp>
      <p:sp>
        <p:nvSpPr>
          <p:cNvPr id="537606" name="Rectangle 8"/>
          <p:cNvSpPr>
            <a:spLocks noChangeArrowheads="1"/>
          </p:cNvSpPr>
          <p:nvPr/>
        </p:nvSpPr>
        <p:spPr bwMode="auto">
          <a:xfrm>
            <a:off x="4953187" y="4411663"/>
            <a:ext cx="2286000" cy="1778000"/>
          </a:xfrm>
          <a:prstGeom prst="rect">
            <a:avLst/>
          </a:prstGeom>
          <a:noFill/>
          <a:ln w="9525">
            <a:solidFill>
              <a:schemeClr val="tx1"/>
            </a:solidFill>
            <a:miter lim="800000"/>
            <a:headEnd type="none" w="sm" len="sm"/>
            <a:tailEnd type="none" w="sm" len="sm"/>
          </a:ln>
        </p:spPr>
        <p:txBody>
          <a:bodyPr wrap="none" lIns="90000" tIns="46800" rIns="90000" bIns="46800" anchor="ctr"/>
          <a:lstStyle/>
          <a:p>
            <a:endParaRPr kumimoji="1" lang="zh-CN" altLang="en-US" sz="2400" b="1">
              <a:solidFill>
                <a:srgbClr val="0000FF"/>
              </a:solidFill>
              <a:latin typeface="宋体" charset="-122"/>
              <a:sym typeface="Symbol" pitchFamily="18" charset="2"/>
            </a:endParaRPr>
          </a:p>
        </p:txBody>
      </p:sp>
      <p:cxnSp>
        <p:nvCxnSpPr>
          <p:cNvPr id="10" name="直接箭头连接符 9"/>
          <p:cNvCxnSpPr/>
          <p:nvPr/>
        </p:nvCxnSpPr>
        <p:spPr>
          <a:xfrm>
            <a:off x="3186113" y="2636838"/>
            <a:ext cx="15303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3206937" y="5263782"/>
            <a:ext cx="17462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1692275" y="3752003"/>
            <a:ext cx="0" cy="527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endCxn id="537604" idx="2"/>
          </p:cNvCxnSpPr>
          <p:nvPr/>
        </p:nvCxnSpPr>
        <p:spPr>
          <a:xfrm flipV="1">
            <a:off x="6065433" y="3670300"/>
            <a:ext cx="0" cy="527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691170" y="2228650"/>
            <a:ext cx="1120820" cy="369332"/>
          </a:xfrm>
          <a:prstGeom prst="rect">
            <a:avLst/>
          </a:prstGeom>
        </p:spPr>
        <p:txBody>
          <a:bodyPr wrap="none">
            <a:spAutoFit/>
          </a:bodyPr>
          <a:lstStyle/>
          <a:p>
            <a:pPr eaLnBrk="1" hangingPunct="1">
              <a:buFont typeface="Wingdings" pitchFamily="2" charset="2"/>
              <a:buNone/>
            </a:pPr>
            <a:r>
              <a:rPr lang="en-US" altLang="zh-CN" b="1" dirty="0">
                <a:latin typeface="宋体" charset="-122"/>
              </a:rPr>
              <a:t>n=200mol</a:t>
            </a:r>
          </a:p>
        </p:txBody>
      </p:sp>
      <p:sp>
        <p:nvSpPr>
          <p:cNvPr id="3" name="矩形 2"/>
          <p:cNvSpPr/>
          <p:nvPr/>
        </p:nvSpPr>
        <p:spPr>
          <a:xfrm>
            <a:off x="5364088" y="2166258"/>
            <a:ext cx="1120820" cy="369332"/>
          </a:xfrm>
          <a:prstGeom prst="rect">
            <a:avLst/>
          </a:prstGeom>
        </p:spPr>
        <p:txBody>
          <a:bodyPr wrap="none">
            <a:spAutoFit/>
          </a:bodyPr>
          <a:lstStyle/>
          <a:p>
            <a:pPr eaLnBrk="1" hangingPunct="1">
              <a:buFont typeface="Wingdings" pitchFamily="2" charset="2"/>
              <a:buNone/>
            </a:pPr>
            <a:r>
              <a:rPr lang="en-US" altLang="zh-CN" b="1" dirty="0">
                <a:latin typeface="宋体" charset="-122"/>
              </a:rPr>
              <a:t>n=200mol</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idx="1"/>
          </p:nvPr>
        </p:nvSpPr>
        <p:spPr>
          <a:xfrm>
            <a:off x="323528" y="404664"/>
            <a:ext cx="7408333" cy="2736304"/>
          </a:xfrm>
          <a:solidFill>
            <a:schemeClr val="bg1"/>
          </a:solidFill>
          <a:ln w="38100">
            <a:solidFill>
              <a:srgbClr val="A50021"/>
            </a:solidFill>
          </a:ln>
        </p:spPr>
        <p:txBody>
          <a:bodyPr/>
          <a:lstStyle/>
          <a:p>
            <a:pPr eaLnBrk="1" hangingPunct="1">
              <a:spcBef>
                <a:spcPct val="25000"/>
              </a:spcBef>
              <a:buClr>
                <a:srgbClr val="CCFF33"/>
              </a:buClr>
              <a:buSzPct val="70000"/>
              <a:buFont typeface="Wingdings" pitchFamily="2" charset="2"/>
              <a:buNone/>
            </a:pPr>
            <a:r>
              <a:rPr lang="zh-CN" altLang="en-US" sz="2800" dirty="0" smtClean="0">
                <a:solidFill>
                  <a:srgbClr val="000000"/>
                </a:solidFill>
                <a:latin typeface="宋体" charset="-122"/>
                <a:sym typeface="Symbol" pitchFamily="18" charset="2"/>
              </a:rPr>
              <a:t></a:t>
            </a:r>
            <a:r>
              <a:rPr lang="en-US" altLang="zh-CN" sz="2800" dirty="0" smtClean="0">
                <a:solidFill>
                  <a:srgbClr val="000000"/>
                </a:solidFill>
                <a:latin typeface="宋体" charset="-122"/>
                <a:sym typeface="Symbol" pitchFamily="18" charset="2"/>
              </a:rPr>
              <a:t>H=</a:t>
            </a:r>
            <a:r>
              <a:rPr lang="en-US" altLang="zh-CN" sz="2800" baseline="-25000" dirty="0" smtClean="0">
                <a:solidFill>
                  <a:srgbClr val="000000"/>
                </a:solidFill>
                <a:latin typeface="宋体" charset="-122"/>
                <a:sym typeface="Symbol" pitchFamily="18" charset="2"/>
              </a:rPr>
              <a:t>1</a:t>
            </a:r>
            <a:r>
              <a:rPr lang="en-US" altLang="zh-CN" sz="2800" dirty="0" smtClean="0">
                <a:solidFill>
                  <a:srgbClr val="000000"/>
                </a:solidFill>
                <a:latin typeface="宋体" charset="-122"/>
                <a:sym typeface="Symbol" pitchFamily="18" charset="2"/>
              </a:rPr>
              <a:t>H+</a:t>
            </a:r>
            <a:r>
              <a:rPr lang="en-US" altLang="zh-CN" sz="2800" baseline="-25000" dirty="0" smtClean="0">
                <a:solidFill>
                  <a:srgbClr val="000000"/>
                </a:solidFill>
                <a:latin typeface="宋体" charset="-122"/>
                <a:sym typeface="Symbol" pitchFamily="18" charset="2"/>
              </a:rPr>
              <a:t>2</a:t>
            </a:r>
            <a:r>
              <a:rPr lang="en-US" altLang="zh-CN" sz="2800" dirty="0" smtClean="0">
                <a:solidFill>
                  <a:srgbClr val="000000"/>
                </a:solidFill>
                <a:latin typeface="宋体" charset="-122"/>
                <a:sym typeface="Symbol" pitchFamily="18" charset="2"/>
              </a:rPr>
              <a:t>H+</a:t>
            </a:r>
            <a:r>
              <a:rPr lang="en-US" altLang="zh-CN" sz="2800" baseline="-25000" dirty="0" smtClean="0">
                <a:solidFill>
                  <a:srgbClr val="000000"/>
                </a:solidFill>
                <a:latin typeface="宋体" charset="-122"/>
                <a:sym typeface="Symbol" pitchFamily="18" charset="2"/>
              </a:rPr>
              <a:t>3</a:t>
            </a:r>
            <a:r>
              <a:rPr lang="en-US" altLang="zh-CN" sz="2800" dirty="0" smtClean="0">
                <a:solidFill>
                  <a:srgbClr val="000000"/>
                </a:solidFill>
                <a:latin typeface="宋体" charset="-122"/>
                <a:sym typeface="Symbol" pitchFamily="18" charset="2"/>
              </a:rPr>
              <a:t>H</a:t>
            </a:r>
            <a:endParaRPr kumimoji="1" lang="zh-CN" altLang="en-US" sz="2800" dirty="0" smtClean="0">
              <a:solidFill>
                <a:srgbClr val="000000"/>
              </a:solidFill>
              <a:latin typeface="宋体" charset="-122"/>
              <a:sym typeface="Symbol" pitchFamily="18" charset="2"/>
            </a:endParaRPr>
          </a:p>
          <a:p>
            <a:pPr eaLnBrk="1" hangingPunct="1">
              <a:spcBef>
                <a:spcPct val="25000"/>
              </a:spcBef>
              <a:buClr>
                <a:srgbClr val="CCFF33"/>
              </a:buClr>
              <a:buSzPct val="70000"/>
              <a:buFont typeface="Wingdings" pitchFamily="2" charset="2"/>
              <a:buNone/>
            </a:pPr>
            <a:r>
              <a:rPr kumimoji="1" lang="zh-CN" altLang="en-US" sz="2800" dirty="0" smtClean="0">
                <a:solidFill>
                  <a:srgbClr val="000000"/>
                </a:solidFill>
                <a:latin typeface="宋体" charset="-122"/>
                <a:sym typeface="Symbol" pitchFamily="18" charset="2"/>
              </a:rPr>
              <a:t></a:t>
            </a:r>
            <a:r>
              <a:rPr kumimoji="1" lang="zh-CN" altLang="en-US" sz="2800" baseline="-25000" dirty="0" smtClean="0">
                <a:solidFill>
                  <a:srgbClr val="000000"/>
                </a:solidFill>
                <a:latin typeface="宋体" charset="-122"/>
                <a:sym typeface="Symbol" pitchFamily="18" charset="2"/>
              </a:rPr>
              <a:t>1</a:t>
            </a:r>
            <a:r>
              <a:rPr kumimoji="1" lang="en-US" altLang="zh-CN" sz="2800" dirty="0" smtClean="0">
                <a:solidFill>
                  <a:srgbClr val="000000"/>
                </a:solidFill>
                <a:latin typeface="宋体" charset="-122"/>
                <a:sym typeface="Symbol" pitchFamily="18" charset="2"/>
              </a:rPr>
              <a:t>H=</a:t>
            </a:r>
            <a:r>
              <a:rPr kumimoji="1" lang="en-US" altLang="zh-CN" sz="2800" dirty="0" err="1" smtClean="0">
                <a:solidFill>
                  <a:srgbClr val="000000"/>
                </a:solidFill>
                <a:latin typeface="宋体" charset="-122"/>
                <a:sym typeface="Symbol" pitchFamily="18" charset="2"/>
              </a:rPr>
              <a:t>nC</a:t>
            </a:r>
            <a:r>
              <a:rPr kumimoji="1" lang="en-US" altLang="zh-CN" sz="2800" baseline="-25000" dirty="0" err="1" smtClean="0">
                <a:solidFill>
                  <a:srgbClr val="000000"/>
                </a:solidFill>
                <a:latin typeface="宋体" charset="-122"/>
                <a:sym typeface="Symbol" pitchFamily="18" charset="2"/>
              </a:rPr>
              <a:t>P,m</a:t>
            </a:r>
            <a:r>
              <a:rPr kumimoji="1" lang="en-US" altLang="zh-CN" sz="2800" dirty="0" smtClean="0">
                <a:solidFill>
                  <a:srgbClr val="000000"/>
                </a:solidFill>
                <a:latin typeface="宋体" charset="-122"/>
                <a:sym typeface="Symbol" pitchFamily="18" charset="2"/>
              </a:rPr>
              <a:t>(l)(T</a:t>
            </a:r>
            <a:r>
              <a:rPr kumimoji="1" lang="en-US" altLang="zh-CN" sz="2800" baseline="-25000" dirty="0" smtClean="0">
                <a:solidFill>
                  <a:srgbClr val="000000"/>
                </a:solidFill>
                <a:latin typeface="宋体" charset="-122"/>
                <a:sym typeface="Symbol" pitchFamily="18" charset="2"/>
              </a:rPr>
              <a:t>3</a:t>
            </a:r>
            <a:r>
              <a:rPr kumimoji="1" lang="en-US" altLang="zh-CN" sz="2800" dirty="0" smtClean="0">
                <a:solidFill>
                  <a:srgbClr val="000000"/>
                </a:solidFill>
                <a:latin typeface="宋体" charset="-122"/>
                <a:sym typeface="Symbol" pitchFamily="18" charset="2"/>
              </a:rPr>
              <a:t>-T</a:t>
            </a:r>
            <a:r>
              <a:rPr kumimoji="1" lang="en-US" altLang="zh-CN" sz="2800" baseline="-25000" dirty="0" smtClean="0">
                <a:solidFill>
                  <a:srgbClr val="000000"/>
                </a:solidFill>
                <a:latin typeface="宋体" charset="-122"/>
                <a:sym typeface="Symbol" pitchFamily="18" charset="2"/>
              </a:rPr>
              <a:t>1</a:t>
            </a:r>
            <a:r>
              <a:rPr kumimoji="1" lang="en-US" altLang="zh-CN" sz="2800" dirty="0" smtClean="0">
                <a:solidFill>
                  <a:srgbClr val="000000"/>
                </a:solidFill>
                <a:latin typeface="宋体" charset="-122"/>
                <a:sym typeface="Symbol" pitchFamily="18" charset="2"/>
              </a:rPr>
              <a:t>)=4.8310</a:t>
            </a:r>
            <a:r>
              <a:rPr kumimoji="1" lang="en-US" altLang="zh-CN" sz="2800" baseline="30000" dirty="0" smtClean="0">
                <a:solidFill>
                  <a:srgbClr val="000000"/>
                </a:solidFill>
                <a:latin typeface="宋体" charset="-122"/>
                <a:sym typeface="Symbol" pitchFamily="18" charset="2"/>
              </a:rPr>
              <a:t>3</a:t>
            </a:r>
            <a:r>
              <a:rPr kumimoji="1" lang="en-US" altLang="zh-CN" sz="2800" dirty="0" smtClean="0">
                <a:solidFill>
                  <a:srgbClr val="000000"/>
                </a:solidFill>
                <a:latin typeface="宋体" charset="-122"/>
                <a:sym typeface="Symbol" pitchFamily="18" charset="2"/>
              </a:rPr>
              <a:t>kJ</a:t>
            </a:r>
          </a:p>
          <a:p>
            <a:pPr eaLnBrk="1" hangingPunct="1">
              <a:spcBef>
                <a:spcPct val="25000"/>
              </a:spcBef>
              <a:buClr>
                <a:srgbClr val="CCFF33"/>
              </a:buClr>
              <a:buSzPct val="70000"/>
              <a:buFont typeface="Wingdings" pitchFamily="2" charset="2"/>
              <a:buNone/>
            </a:pPr>
            <a:r>
              <a:rPr kumimoji="1" lang="en-US" altLang="zh-CN" sz="2800" dirty="0" smtClean="0">
                <a:solidFill>
                  <a:srgbClr val="000000"/>
                </a:solidFill>
                <a:latin typeface="宋体" charset="-122"/>
                <a:sym typeface="Symbol" pitchFamily="18" charset="2"/>
              </a:rPr>
              <a:t></a:t>
            </a:r>
            <a:r>
              <a:rPr kumimoji="1" lang="en-US" altLang="zh-CN" sz="2800" baseline="-25000" dirty="0" smtClean="0">
                <a:solidFill>
                  <a:srgbClr val="000000"/>
                </a:solidFill>
                <a:latin typeface="宋体" charset="-122"/>
                <a:sym typeface="Symbol" pitchFamily="18" charset="2"/>
              </a:rPr>
              <a:t>2</a:t>
            </a:r>
            <a:r>
              <a:rPr kumimoji="1" lang="en-US" altLang="zh-CN" sz="2800" dirty="0" smtClean="0">
                <a:solidFill>
                  <a:srgbClr val="000000"/>
                </a:solidFill>
                <a:latin typeface="宋体" charset="-122"/>
                <a:sym typeface="Symbol" pitchFamily="18" charset="2"/>
              </a:rPr>
              <a:t>H=</a:t>
            </a:r>
            <a:r>
              <a:rPr kumimoji="1" lang="en-US" altLang="zh-CN" sz="2800" dirty="0" err="1" smtClean="0">
                <a:solidFill>
                  <a:srgbClr val="000000"/>
                </a:solidFill>
                <a:latin typeface="宋体" charset="-122"/>
                <a:sym typeface="Symbol" pitchFamily="18" charset="2"/>
              </a:rPr>
              <a:t>n</a:t>
            </a:r>
            <a:r>
              <a:rPr kumimoji="1" lang="en-US" altLang="zh-CN" sz="2800" dirty="0" err="1" smtClean="0">
                <a:latin typeface="宋体" charset="-122"/>
                <a:sym typeface="Symbol" pitchFamily="18" charset="2"/>
              </a:rPr>
              <a:t></a:t>
            </a:r>
            <a:r>
              <a:rPr kumimoji="1" lang="en-US" altLang="zh-CN" sz="2800" baseline="-25000" dirty="0" err="1" smtClean="0">
                <a:latin typeface="宋体" charset="-122"/>
                <a:sym typeface="Symbol" pitchFamily="18" charset="2"/>
              </a:rPr>
              <a:t>vap</a:t>
            </a:r>
            <a:r>
              <a:rPr kumimoji="1" lang="en-US" altLang="zh-CN" sz="2800" dirty="0" err="1" smtClean="0">
                <a:latin typeface="宋体" charset="-122"/>
                <a:sym typeface="Symbol" pitchFamily="18" charset="2"/>
              </a:rPr>
              <a:t>H</a:t>
            </a:r>
            <a:r>
              <a:rPr kumimoji="1" lang="en-US" altLang="zh-CN" sz="2800" baseline="-25000" dirty="0" err="1" smtClean="0">
                <a:latin typeface="宋体" charset="-122"/>
                <a:sym typeface="Symbol" pitchFamily="18" charset="2"/>
              </a:rPr>
              <a:t>m</a:t>
            </a:r>
            <a:r>
              <a:rPr kumimoji="1" lang="en-US" altLang="zh-CN" sz="2800" dirty="0" smtClean="0">
                <a:solidFill>
                  <a:srgbClr val="000000"/>
                </a:solidFill>
                <a:latin typeface="宋体" charset="-122"/>
                <a:sym typeface="Symbol" pitchFamily="18" charset="2"/>
              </a:rPr>
              <a:t>=7.3210</a:t>
            </a:r>
            <a:r>
              <a:rPr kumimoji="1" lang="en-US" altLang="zh-CN" sz="2800" baseline="30000" dirty="0" smtClean="0">
                <a:solidFill>
                  <a:srgbClr val="000000"/>
                </a:solidFill>
                <a:latin typeface="宋体" charset="-122"/>
                <a:sym typeface="Symbol" pitchFamily="18" charset="2"/>
              </a:rPr>
              <a:t>3</a:t>
            </a:r>
            <a:r>
              <a:rPr kumimoji="1" lang="en-US" altLang="zh-CN" sz="2800" dirty="0" smtClean="0">
                <a:solidFill>
                  <a:srgbClr val="000000"/>
                </a:solidFill>
                <a:latin typeface="宋体" charset="-122"/>
                <a:sym typeface="Symbol" pitchFamily="18" charset="2"/>
              </a:rPr>
              <a:t>kJ</a:t>
            </a:r>
          </a:p>
          <a:p>
            <a:pPr eaLnBrk="1" hangingPunct="1">
              <a:spcBef>
                <a:spcPct val="25000"/>
              </a:spcBef>
              <a:buClr>
                <a:srgbClr val="CCFF33"/>
              </a:buClr>
              <a:buSzPct val="70000"/>
              <a:buFont typeface="Wingdings" pitchFamily="2" charset="2"/>
              <a:buNone/>
            </a:pPr>
            <a:r>
              <a:rPr kumimoji="1" lang="en-US" altLang="zh-CN" sz="2800" dirty="0" smtClean="0">
                <a:solidFill>
                  <a:srgbClr val="000000"/>
                </a:solidFill>
                <a:latin typeface="宋体" charset="-122"/>
                <a:sym typeface="Symbol" pitchFamily="18" charset="2"/>
              </a:rPr>
              <a:t></a:t>
            </a:r>
            <a:r>
              <a:rPr kumimoji="1" lang="en-US" altLang="zh-CN" sz="2800" baseline="-25000" dirty="0" smtClean="0">
                <a:solidFill>
                  <a:srgbClr val="000000"/>
                </a:solidFill>
                <a:latin typeface="宋体" charset="-122"/>
                <a:sym typeface="Symbol" pitchFamily="18" charset="2"/>
              </a:rPr>
              <a:t>3</a:t>
            </a:r>
            <a:r>
              <a:rPr kumimoji="1" lang="en-US" altLang="zh-CN" sz="2800" dirty="0" smtClean="0">
                <a:solidFill>
                  <a:srgbClr val="000000"/>
                </a:solidFill>
                <a:latin typeface="宋体" charset="-122"/>
                <a:sym typeface="Symbol" pitchFamily="18" charset="2"/>
              </a:rPr>
              <a:t>H=</a:t>
            </a:r>
            <a:r>
              <a:rPr kumimoji="1" lang="en-US" altLang="zh-CN" sz="2800" dirty="0" err="1" smtClean="0">
                <a:solidFill>
                  <a:srgbClr val="000000"/>
                </a:solidFill>
                <a:latin typeface="宋体" charset="-122"/>
                <a:sym typeface="Symbol" pitchFamily="18" charset="2"/>
              </a:rPr>
              <a:t>nC</a:t>
            </a:r>
            <a:r>
              <a:rPr kumimoji="1" lang="en-US" altLang="zh-CN" sz="2800" baseline="-25000" dirty="0" err="1" smtClean="0">
                <a:solidFill>
                  <a:srgbClr val="000000"/>
                </a:solidFill>
                <a:latin typeface="宋体" charset="-122"/>
                <a:sym typeface="Symbol" pitchFamily="18" charset="2"/>
              </a:rPr>
              <a:t>P,m</a:t>
            </a:r>
            <a:r>
              <a:rPr kumimoji="1" lang="en-US" altLang="zh-CN" sz="2800" dirty="0" smtClean="0">
                <a:solidFill>
                  <a:srgbClr val="000000"/>
                </a:solidFill>
                <a:latin typeface="宋体" charset="-122"/>
                <a:sym typeface="Symbol" pitchFamily="18" charset="2"/>
              </a:rPr>
              <a:t>(g)(T</a:t>
            </a:r>
            <a:r>
              <a:rPr kumimoji="1" lang="en-US" altLang="zh-CN" sz="2800" baseline="-25000" dirty="0" smtClean="0">
                <a:solidFill>
                  <a:srgbClr val="000000"/>
                </a:solidFill>
                <a:latin typeface="宋体" charset="-122"/>
                <a:sym typeface="Symbol" pitchFamily="18" charset="2"/>
              </a:rPr>
              <a:t>2</a:t>
            </a:r>
            <a:r>
              <a:rPr kumimoji="1" lang="en-US" altLang="zh-CN" sz="2800" dirty="0" smtClean="0">
                <a:solidFill>
                  <a:srgbClr val="000000"/>
                </a:solidFill>
                <a:latin typeface="宋体" charset="-122"/>
                <a:sym typeface="Symbol" pitchFamily="18" charset="2"/>
              </a:rPr>
              <a:t>-T</a:t>
            </a:r>
            <a:r>
              <a:rPr kumimoji="1" lang="en-US" altLang="zh-CN" sz="2800" baseline="-25000" dirty="0" smtClean="0">
                <a:solidFill>
                  <a:srgbClr val="000000"/>
                </a:solidFill>
                <a:latin typeface="宋体" charset="-122"/>
                <a:sym typeface="Symbol" pitchFamily="18" charset="2"/>
              </a:rPr>
              <a:t>4</a:t>
            </a:r>
            <a:r>
              <a:rPr kumimoji="1" lang="en-US" altLang="zh-CN" sz="2800" dirty="0" smtClean="0">
                <a:solidFill>
                  <a:srgbClr val="000000"/>
                </a:solidFill>
                <a:latin typeface="宋体" charset="-122"/>
                <a:sym typeface="Symbol" pitchFamily="18" charset="2"/>
              </a:rPr>
              <a:t>)=0.8210</a:t>
            </a:r>
            <a:r>
              <a:rPr kumimoji="1" lang="en-US" altLang="zh-CN" sz="2800" baseline="30000" dirty="0" smtClean="0">
                <a:solidFill>
                  <a:srgbClr val="000000"/>
                </a:solidFill>
                <a:latin typeface="宋体" charset="-122"/>
                <a:sym typeface="Symbol" pitchFamily="18" charset="2"/>
              </a:rPr>
              <a:t>3</a:t>
            </a:r>
            <a:r>
              <a:rPr kumimoji="1" lang="en-US" altLang="zh-CN" sz="2800" dirty="0" smtClean="0">
                <a:solidFill>
                  <a:srgbClr val="000000"/>
                </a:solidFill>
                <a:latin typeface="宋体" charset="-122"/>
                <a:sym typeface="Symbol" pitchFamily="18" charset="2"/>
              </a:rPr>
              <a:t>kJ</a:t>
            </a:r>
          </a:p>
          <a:p>
            <a:pPr eaLnBrk="1" hangingPunct="1">
              <a:spcBef>
                <a:spcPct val="25000"/>
              </a:spcBef>
              <a:buClr>
                <a:srgbClr val="CCFF33"/>
              </a:buClr>
              <a:buSzPct val="70000"/>
              <a:buFont typeface="Wingdings" pitchFamily="2" charset="2"/>
              <a:buNone/>
            </a:pPr>
            <a:r>
              <a:rPr kumimoji="1" lang="en-US" altLang="zh-CN" sz="2800" dirty="0" smtClean="0">
                <a:solidFill>
                  <a:srgbClr val="000000"/>
                </a:solidFill>
                <a:latin typeface="宋体" charset="-122"/>
                <a:sym typeface="Symbol" pitchFamily="18" charset="2"/>
              </a:rPr>
              <a:t>H=</a:t>
            </a:r>
            <a:r>
              <a:rPr kumimoji="1" lang="en-US" altLang="zh-CN" sz="2800" baseline="-25000" dirty="0" smtClean="0">
                <a:solidFill>
                  <a:srgbClr val="000000"/>
                </a:solidFill>
                <a:latin typeface="宋体" charset="-122"/>
                <a:sym typeface="Symbol" pitchFamily="18" charset="2"/>
              </a:rPr>
              <a:t>1</a:t>
            </a:r>
            <a:r>
              <a:rPr kumimoji="1" lang="en-US" altLang="zh-CN" sz="2800" dirty="0" smtClean="0">
                <a:solidFill>
                  <a:srgbClr val="000000"/>
                </a:solidFill>
                <a:latin typeface="宋体" charset="-122"/>
                <a:sym typeface="Symbol" pitchFamily="18" charset="2"/>
              </a:rPr>
              <a:t>H+</a:t>
            </a:r>
            <a:r>
              <a:rPr kumimoji="1" lang="en-US" altLang="zh-CN" sz="2800" baseline="-25000" dirty="0" smtClean="0">
                <a:solidFill>
                  <a:srgbClr val="000000"/>
                </a:solidFill>
                <a:latin typeface="宋体" charset="-122"/>
                <a:sym typeface="Symbol" pitchFamily="18" charset="2"/>
              </a:rPr>
              <a:t>2</a:t>
            </a:r>
            <a:r>
              <a:rPr kumimoji="1" lang="en-US" altLang="zh-CN" sz="2800" dirty="0" smtClean="0">
                <a:solidFill>
                  <a:srgbClr val="000000"/>
                </a:solidFill>
                <a:latin typeface="宋体" charset="-122"/>
                <a:sym typeface="Symbol" pitchFamily="18" charset="2"/>
              </a:rPr>
              <a:t>H+</a:t>
            </a:r>
            <a:r>
              <a:rPr kumimoji="1" lang="en-US" altLang="zh-CN" sz="2800" baseline="-25000" dirty="0" smtClean="0">
                <a:solidFill>
                  <a:srgbClr val="000000"/>
                </a:solidFill>
                <a:latin typeface="宋体" charset="-122"/>
                <a:sym typeface="Symbol" pitchFamily="18" charset="2"/>
              </a:rPr>
              <a:t>3</a:t>
            </a:r>
            <a:r>
              <a:rPr kumimoji="1" lang="en-US" altLang="zh-CN" sz="2800" dirty="0" smtClean="0">
                <a:solidFill>
                  <a:srgbClr val="000000"/>
                </a:solidFill>
                <a:latin typeface="宋体" charset="-122"/>
                <a:sym typeface="Symbol" pitchFamily="18" charset="2"/>
              </a:rPr>
              <a:t>H</a:t>
            </a:r>
            <a:r>
              <a:rPr kumimoji="1" lang="en-US" altLang="zh-CN" dirty="0" smtClean="0">
                <a:solidFill>
                  <a:srgbClr val="000000"/>
                </a:solidFill>
                <a:latin typeface="Arial" charset="0"/>
                <a:sym typeface="Symbol" pitchFamily="18" charset="2"/>
              </a:rPr>
              <a:t> </a:t>
            </a:r>
            <a:r>
              <a:rPr kumimoji="1" lang="en-US" altLang="zh-CN" sz="2800" dirty="0" smtClean="0">
                <a:solidFill>
                  <a:srgbClr val="000000"/>
                </a:solidFill>
                <a:latin typeface="宋体" charset="-122"/>
                <a:sym typeface="Symbol" pitchFamily="18" charset="2"/>
              </a:rPr>
              <a:t>=12.9710</a:t>
            </a:r>
            <a:r>
              <a:rPr kumimoji="1" lang="en-US" altLang="zh-CN" sz="2800" baseline="30000" dirty="0" smtClean="0">
                <a:solidFill>
                  <a:srgbClr val="000000"/>
                </a:solidFill>
                <a:latin typeface="宋体" charset="-122"/>
                <a:sym typeface="Symbol" pitchFamily="18" charset="2"/>
              </a:rPr>
              <a:t>3</a:t>
            </a:r>
            <a:r>
              <a:rPr kumimoji="1" lang="en-US" altLang="zh-CN" sz="2800" dirty="0" smtClean="0">
                <a:solidFill>
                  <a:srgbClr val="000000"/>
                </a:solidFill>
                <a:latin typeface="宋体" charset="-122"/>
                <a:sym typeface="Symbol" pitchFamily="18" charset="2"/>
              </a:rPr>
              <a:t>kJ</a:t>
            </a:r>
            <a:r>
              <a:rPr kumimoji="1" lang="en-US" altLang="zh-CN" dirty="0" smtClean="0">
                <a:solidFill>
                  <a:srgbClr val="000000"/>
                </a:solidFill>
                <a:latin typeface="Arial" charset="0"/>
                <a:sym typeface="Symbol" pitchFamily="18" charset="2"/>
              </a:rPr>
              <a:t> </a:t>
            </a:r>
          </a:p>
        </p:txBody>
      </p:sp>
      <p:sp>
        <p:nvSpPr>
          <p:cNvPr id="3" name="Rectangle 5"/>
          <p:cNvSpPr txBox="1">
            <a:spLocks noChangeArrowheads="1"/>
          </p:cNvSpPr>
          <p:nvPr/>
        </p:nvSpPr>
        <p:spPr>
          <a:xfrm>
            <a:off x="323529" y="3140968"/>
            <a:ext cx="7416824" cy="3340223"/>
          </a:xfrm>
          <a:prstGeom prst="rect">
            <a:avLst/>
          </a:prstGeom>
          <a:ln>
            <a:solidFill>
              <a:schemeClr val="tx1"/>
            </a:solidFill>
          </a:ln>
          <a:extLst/>
        </p:spPr>
        <p:txBody>
          <a:bodyPr vert="horz" wrap="none" lIns="91440" tIns="45720" rIns="91440" bIns="45720" rtlCol="0" anchor="ctr">
            <a:normAutofit lnSpcReduction="100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fontAlgn="auto">
              <a:lnSpc>
                <a:spcPct val="115000"/>
              </a:lnSpc>
              <a:spcAft>
                <a:spcPts val="0"/>
              </a:spcAft>
              <a:buFont typeface="Wingdings" pitchFamily="2" charset="2"/>
              <a:buNone/>
              <a:defRPr/>
            </a:pPr>
            <a:endParaRPr lang="en-US" altLang="zh-CN" b="1" dirty="0" smtClean="0">
              <a:solidFill>
                <a:srgbClr val="000000"/>
              </a:solidFill>
              <a:sym typeface="Symbol" pitchFamily="18" charset="2"/>
            </a:endParaRPr>
          </a:p>
          <a:p>
            <a:pPr fontAlgn="auto">
              <a:lnSpc>
                <a:spcPct val="115000"/>
              </a:lnSpc>
              <a:spcAft>
                <a:spcPts val="0"/>
              </a:spcAft>
              <a:buFont typeface="Wingdings" pitchFamily="2" charset="2"/>
              <a:buNone/>
              <a:defRPr/>
            </a:pPr>
            <a:r>
              <a:rPr lang="zh-CN" altLang="en-US" b="1" dirty="0" smtClean="0">
                <a:solidFill>
                  <a:srgbClr val="000000"/>
                </a:solidFill>
                <a:sym typeface="Symbol" pitchFamily="18" charset="2"/>
              </a:rPr>
              <a:t>原过程恒压　</a:t>
            </a:r>
            <a:r>
              <a:rPr lang="en-US" altLang="zh-CN" dirty="0" err="1" smtClean="0">
                <a:solidFill>
                  <a:srgbClr val="000000"/>
                </a:solidFill>
                <a:latin typeface="宋体" pitchFamily="2" charset="-122"/>
                <a:sym typeface="Symbol" pitchFamily="18" charset="2"/>
              </a:rPr>
              <a:t>Q</a:t>
            </a:r>
            <a:r>
              <a:rPr kumimoji="1" lang="en-US" altLang="zh-CN" baseline="-25000" dirty="0" err="1">
                <a:solidFill>
                  <a:srgbClr val="000000"/>
                </a:solidFill>
                <a:latin typeface="宋体" charset="-122"/>
                <a:sym typeface="Symbol" pitchFamily="18" charset="2"/>
              </a:rPr>
              <a:t>p</a:t>
            </a:r>
            <a:r>
              <a:rPr lang="en-US" altLang="zh-CN" dirty="0" smtClean="0">
                <a:solidFill>
                  <a:srgbClr val="000000"/>
                </a:solidFill>
                <a:latin typeface="宋体" pitchFamily="2" charset="-122"/>
                <a:sym typeface="Symbol" pitchFamily="18" charset="2"/>
              </a:rPr>
              <a:t>=H=12.9710</a:t>
            </a:r>
            <a:r>
              <a:rPr lang="en-US" altLang="zh-CN" baseline="30000" dirty="0" smtClean="0">
                <a:solidFill>
                  <a:srgbClr val="000000"/>
                </a:solidFill>
                <a:latin typeface="宋体" pitchFamily="2" charset="-122"/>
                <a:sym typeface="Symbol" pitchFamily="18" charset="2"/>
              </a:rPr>
              <a:t>3</a:t>
            </a:r>
            <a:r>
              <a:rPr lang="en-US" altLang="zh-CN" dirty="0" smtClean="0">
                <a:solidFill>
                  <a:srgbClr val="000000"/>
                </a:solidFill>
                <a:latin typeface="宋体" pitchFamily="2" charset="-122"/>
                <a:sym typeface="Symbol" pitchFamily="18" charset="2"/>
              </a:rPr>
              <a:t>kJ</a:t>
            </a:r>
            <a:r>
              <a:rPr lang="en-US" altLang="zh-CN" dirty="0" smtClean="0">
                <a:solidFill>
                  <a:srgbClr val="000000"/>
                </a:solidFill>
                <a:sym typeface="Symbol" pitchFamily="18" charset="2"/>
              </a:rPr>
              <a:t> </a:t>
            </a:r>
          </a:p>
          <a:p>
            <a:pPr fontAlgn="auto">
              <a:lnSpc>
                <a:spcPct val="115000"/>
              </a:lnSpc>
              <a:spcAft>
                <a:spcPts val="0"/>
              </a:spcAft>
              <a:buFont typeface="Wingdings" pitchFamily="2" charset="2"/>
              <a:buNone/>
              <a:defRPr/>
            </a:pPr>
            <a:r>
              <a:rPr lang="zh-CN" altLang="en-US" dirty="0" smtClean="0">
                <a:solidFill>
                  <a:srgbClr val="000000"/>
                </a:solidFill>
                <a:latin typeface="宋体" pitchFamily="2" charset="-122"/>
                <a:sym typeface="Symbol" pitchFamily="18" charset="2"/>
              </a:rPr>
              <a:t>　</a:t>
            </a:r>
            <a:r>
              <a:rPr lang="en-US" altLang="zh-CN" dirty="0" smtClean="0">
                <a:solidFill>
                  <a:srgbClr val="000000"/>
                </a:solidFill>
                <a:latin typeface="宋体" pitchFamily="2" charset="-122"/>
                <a:sym typeface="Symbol" pitchFamily="18" charset="2"/>
              </a:rPr>
              <a:t>W=-P(V</a:t>
            </a:r>
            <a:r>
              <a:rPr lang="en-US" altLang="zh-CN" baseline="-25000" dirty="0" smtClean="0">
                <a:solidFill>
                  <a:srgbClr val="000000"/>
                </a:solidFill>
                <a:latin typeface="宋体" pitchFamily="2" charset="-122"/>
                <a:sym typeface="Symbol" pitchFamily="18" charset="2"/>
              </a:rPr>
              <a:t>2</a:t>
            </a:r>
            <a:r>
              <a:rPr lang="en-US" altLang="zh-CN" dirty="0" smtClean="0">
                <a:solidFill>
                  <a:srgbClr val="000000"/>
                </a:solidFill>
                <a:latin typeface="宋体" pitchFamily="2" charset="-122"/>
                <a:sym typeface="Symbol" pitchFamily="18" charset="2"/>
              </a:rPr>
              <a:t>-V</a:t>
            </a:r>
            <a:r>
              <a:rPr lang="en-US" altLang="zh-CN" baseline="-25000" dirty="0" smtClean="0">
                <a:solidFill>
                  <a:srgbClr val="000000"/>
                </a:solidFill>
                <a:latin typeface="宋体" pitchFamily="2" charset="-122"/>
                <a:sym typeface="Symbol" pitchFamily="18" charset="2"/>
              </a:rPr>
              <a:t>1</a:t>
            </a:r>
            <a:r>
              <a:rPr lang="en-US" altLang="zh-CN" dirty="0" smtClean="0">
                <a:solidFill>
                  <a:srgbClr val="000000"/>
                </a:solidFill>
                <a:latin typeface="宋体" pitchFamily="2" charset="-122"/>
                <a:sym typeface="Symbol" pitchFamily="18" charset="2"/>
              </a:rPr>
              <a:t>)=-P</a:t>
            </a:r>
            <a:r>
              <a:rPr lang="en-US" altLang="zh-CN" baseline="-25000" dirty="0" smtClean="0">
                <a:solidFill>
                  <a:srgbClr val="000000"/>
                </a:solidFill>
                <a:latin typeface="宋体" pitchFamily="2" charset="-122"/>
                <a:sym typeface="Symbol" pitchFamily="18" charset="2"/>
              </a:rPr>
              <a:t>2</a:t>
            </a:r>
            <a:r>
              <a:rPr lang="en-US" altLang="zh-CN" dirty="0" smtClean="0">
                <a:solidFill>
                  <a:srgbClr val="000000"/>
                </a:solidFill>
                <a:latin typeface="宋体" pitchFamily="2" charset="-122"/>
                <a:sym typeface="Symbol" pitchFamily="18" charset="2"/>
              </a:rPr>
              <a:t>V</a:t>
            </a:r>
            <a:r>
              <a:rPr lang="en-US" altLang="zh-CN" baseline="-25000" dirty="0" smtClean="0">
                <a:solidFill>
                  <a:srgbClr val="000000"/>
                </a:solidFill>
                <a:latin typeface="宋体" pitchFamily="2" charset="-122"/>
                <a:sym typeface="Symbol" pitchFamily="18" charset="2"/>
              </a:rPr>
              <a:t>2</a:t>
            </a:r>
            <a:r>
              <a:rPr lang="en-US" altLang="zh-CN" dirty="0" smtClean="0">
                <a:solidFill>
                  <a:srgbClr val="000000"/>
                </a:solidFill>
                <a:latin typeface="宋体" pitchFamily="2" charset="-122"/>
                <a:sym typeface="Symbol" pitchFamily="18" charset="2"/>
              </a:rPr>
              <a:t>=-nRT</a:t>
            </a:r>
            <a:r>
              <a:rPr lang="en-US" altLang="zh-CN" baseline="-25000" dirty="0" smtClean="0">
                <a:solidFill>
                  <a:srgbClr val="000000"/>
                </a:solidFill>
                <a:latin typeface="宋体" pitchFamily="2" charset="-122"/>
                <a:sym typeface="Symbol" pitchFamily="18" charset="2"/>
              </a:rPr>
              <a:t>2</a:t>
            </a:r>
          </a:p>
          <a:p>
            <a:pPr fontAlgn="auto">
              <a:lnSpc>
                <a:spcPct val="115000"/>
              </a:lnSpc>
              <a:spcAft>
                <a:spcPts val="0"/>
              </a:spcAft>
              <a:buFont typeface="Wingdings" pitchFamily="2" charset="2"/>
              <a:buNone/>
              <a:defRPr/>
            </a:pPr>
            <a:r>
              <a:rPr lang="en-US" altLang="zh-CN" dirty="0" smtClean="0">
                <a:solidFill>
                  <a:srgbClr val="000000"/>
                </a:solidFill>
                <a:latin typeface="宋体" pitchFamily="2" charset="-122"/>
                <a:sym typeface="Symbol" pitchFamily="18" charset="2"/>
              </a:rPr>
              <a:t>    =-0.73710</a:t>
            </a:r>
            <a:r>
              <a:rPr lang="en-US" altLang="zh-CN" baseline="30000" dirty="0" smtClean="0">
                <a:solidFill>
                  <a:srgbClr val="000000"/>
                </a:solidFill>
                <a:latin typeface="宋体" pitchFamily="2" charset="-122"/>
                <a:sym typeface="Symbol" pitchFamily="18" charset="2"/>
              </a:rPr>
              <a:t>3</a:t>
            </a:r>
            <a:r>
              <a:rPr lang="en-US" altLang="zh-CN" dirty="0" smtClean="0">
                <a:solidFill>
                  <a:srgbClr val="000000"/>
                </a:solidFill>
                <a:latin typeface="宋体" pitchFamily="2" charset="-122"/>
                <a:sym typeface="Symbol" pitchFamily="18" charset="2"/>
              </a:rPr>
              <a:t>kJ</a:t>
            </a:r>
          </a:p>
          <a:p>
            <a:pPr fontAlgn="auto">
              <a:lnSpc>
                <a:spcPct val="115000"/>
              </a:lnSpc>
              <a:spcAft>
                <a:spcPts val="0"/>
              </a:spcAft>
              <a:buFont typeface="Wingdings" pitchFamily="2" charset="2"/>
              <a:buNone/>
              <a:defRPr/>
            </a:pPr>
            <a:r>
              <a:rPr lang="en-US" altLang="zh-CN" dirty="0" smtClean="0">
                <a:solidFill>
                  <a:srgbClr val="000000"/>
                </a:solidFill>
                <a:latin typeface="宋体" pitchFamily="2" charset="-122"/>
                <a:sym typeface="Symbol" pitchFamily="18" charset="2"/>
              </a:rPr>
              <a:t>U=H-(PV)=H-PV=H-nRT</a:t>
            </a:r>
            <a:r>
              <a:rPr lang="en-US" altLang="zh-CN" baseline="-25000" dirty="0" smtClean="0">
                <a:solidFill>
                  <a:srgbClr val="000000"/>
                </a:solidFill>
                <a:latin typeface="宋体" pitchFamily="2" charset="-122"/>
                <a:sym typeface="Symbol" pitchFamily="18" charset="2"/>
              </a:rPr>
              <a:t>2</a:t>
            </a:r>
          </a:p>
          <a:p>
            <a:pPr fontAlgn="auto">
              <a:lnSpc>
                <a:spcPct val="115000"/>
              </a:lnSpc>
              <a:spcAft>
                <a:spcPts val="0"/>
              </a:spcAft>
              <a:buFont typeface="Wingdings" pitchFamily="2" charset="2"/>
              <a:buNone/>
              <a:defRPr/>
            </a:pPr>
            <a:r>
              <a:rPr lang="en-US" altLang="zh-CN" baseline="-25000" dirty="0" smtClean="0">
                <a:solidFill>
                  <a:srgbClr val="000000"/>
                </a:solidFill>
                <a:latin typeface="宋体" pitchFamily="2" charset="-122"/>
                <a:sym typeface="Symbol" pitchFamily="18" charset="2"/>
              </a:rPr>
              <a:t>   </a:t>
            </a:r>
            <a:r>
              <a:rPr lang="en-US" altLang="zh-CN" dirty="0" smtClean="0">
                <a:solidFill>
                  <a:srgbClr val="000000"/>
                </a:solidFill>
                <a:latin typeface="宋体" pitchFamily="2" charset="-122"/>
                <a:sym typeface="Symbol" pitchFamily="18" charset="2"/>
              </a:rPr>
              <a:t>=12.2310</a:t>
            </a:r>
            <a:r>
              <a:rPr lang="en-US" altLang="zh-CN" baseline="30000" dirty="0" smtClean="0">
                <a:solidFill>
                  <a:srgbClr val="000000"/>
                </a:solidFill>
                <a:latin typeface="宋体" pitchFamily="2" charset="-122"/>
                <a:sym typeface="Symbol" pitchFamily="18" charset="2"/>
              </a:rPr>
              <a:t>3</a:t>
            </a:r>
            <a:r>
              <a:rPr lang="en-US" altLang="zh-CN" dirty="0" smtClean="0">
                <a:solidFill>
                  <a:srgbClr val="000000"/>
                </a:solidFill>
                <a:latin typeface="宋体" pitchFamily="2" charset="-122"/>
                <a:sym typeface="Symbol" pitchFamily="18" charset="2"/>
              </a:rPr>
              <a:t>kJ</a:t>
            </a:r>
            <a:r>
              <a:rPr lang="en-US" altLang="zh-CN" dirty="0" smtClean="0">
                <a:solidFill>
                  <a:srgbClr val="000000"/>
                </a:solidFill>
                <a:sym typeface="Symbol" pitchFamily="18" charset="2"/>
              </a:rPr>
              <a:t> </a:t>
            </a:r>
          </a:p>
          <a:p>
            <a:pPr fontAlgn="auto">
              <a:lnSpc>
                <a:spcPct val="115000"/>
              </a:lnSpc>
              <a:spcAft>
                <a:spcPts val="0"/>
              </a:spcAft>
              <a:buFont typeface="Wingdings" pitchFamily="2" charset="2"/>
              <a:buNone/>
              <a:defRPr/>
            </a:pPr>
            <a:r>
              <a:rPr lang="zh-CN" altLang="en-US" sz="2000" b="1" dirty="0" smtClean="0">
                <a:solidFill>
                  <a:srgbClr val="0000CC"/>
                </a:solidFill>
                <a:sym typeface="Symbol" pitchFamily="18" charset="2"/>
              </a:rPr>
              <a:t>注：状态函数可设计过程计算，过程函数必须用原过程计算</a:t>
            </a:r>
          </a:p>
          <a:p>
            <a:pPr fontAlgn="auto">
              <a:spcAft>
                <a:spcPts val="0"/>
              </a:spcAft>
              <a:buFont typeface="Arial" panose="020B0604020202020204" pitchFamily="34" charset="0"/>
              <a:buChar cha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04664"/>
            <a:ext cx="7408333" cy="3450696"/>
          </a:xfrm>
        </p:spPr>
        <p:txBody>
          <a:bodyPr rtlCol="0">
            <a:normAutofit/>
          </a:bodyPr>
          <a:lstStyle/>
          <a:p>
            <a:pPr marL="0" indent="0" eaLnBrk="1" fontAlgn="auto" hangingPunct="1">
              <a:lnSpc>
                <a:spcPct val="125000"/>
              </a:lnSpc>
              <a:spcAft>
                <a:spcPts val="0"/>
              </a:spcAft>
              <a:buFont typeface="Wingdings" pitchFamily="2" charset="2"/>
              <a:buNone/>
              <a:defRPr/>
            </a:pPr>
            <a:r>
              <a:rPr lang="zh-CN" altLang="en-US" b="1" dirty="0"/>
              <a:t>例：</a:t>
            </a:r>
            <a:r>
              <a:rPr lang="en-US" altLang="zh-CN" b="1" dirty="0">
                <a:latin typeface="宋体" pitchFamily="2" charset="-122"/>
              </a:rPr>
              <a:t>1mol</a:t>
            </a:r>
            <a:r>
              <a:rPr lang="zh-CN" altLang="en-US" b="1" dirty="0">
                <a:latin typeface="宋体" pitchFamily="2" charset="-122"/>
              </a:rPr>
              <a:t>、</a:t>
            </a:r>
            <a:r>
              <a:rPr lang="en-US" altLang="zh-CN" b="1" dirty="0">
                <a:latin typeface="华文宋体" pitchFamily="2" charset="-122"/>
                <a:ea typeface="华文宋体" pitchFamily="2" charset="-122"/>
              </a:rPr>
              <a:t>100℃</a:t>
            </a:r>
            <a:r>
              <a:rPr lang="zh-CN" altLang="en-US" b="1" dirty="0">
                <a:latin typeface="华文宋体" pitchFamily="2" charset="-122"/>
                <a:ea typeface="华文宋体" pitchFamily="2" charset="-122"/>
              </a:rPr>
              <a:t>、 </a:t>
            </a:r>
            <a:r>
              <a:rPr lang="en-US" altLang="zh-CN" b="1" dirty="0">
                <a:latin typeface="华文宋体" pitchFamily="2" charset="-122"/>
                <a:ea typeface="华文宋体" pitchFamily="2" charset="-122"/>
              </a:rPr>
              <a:t>101.325kPa</a:t>
            </a:r>
            <a:r>
              <a:rPr lang="zh-CN" altLang="en-US" b="1" dirty="0">
                <a:latin typeface="华文宋体" pitchFamily="2" charset="-122"/>
                <a:ea typeface="华文宋体" pitchFamily="2" charset="-122"/>
              </a:rPr>
              <a:t>的水</a:t>
            </a:r>
            <a:r>
              <a:rPr lang="en-US" altLang="zh-CN" b="1" dirty="0">
                <a:latin typeface="华文宋体" pitchFamily="2" charset="-122"/>
                <a:ea typeface="华文宋体" pitchFamily="2" charset="-122"/>
              </a:rPr>
              <a:t>,</a:t>
            </a:r>
            <a:r>
              <a:rPr lang="zh-CN" altLang="en-US" b="1" dirty="0">
                <a:latin typeface="华文宋体" pitchFamily="2" charset="-122"/>
                <a:ea typeface="华文宋体" pitchFamily="2" charset="-122"/>
              </a:rPr>
              <a:t>恒温</a:t>
            </a:r>
            <a:r>
              <a:rPr lang="en-US" altLang="zh-CN" b="1" dirty="0">
                <a:latin typeface="华文宋体" pitchFamily="2" charset="-122"/>
                <a:ea typeface="华文宋体" pitchFamily="2" charset="-122"/>
              </a:rPr>
              <a:t>100℃</a:t>
            </a:r>
            <a:r>
              <a:rPr lang="zh-CN" altLang="en-US" b="1" dirty="0">
                <a:latin typeface="华文宋体" pitchFamily="2" charset="-122"/>
                <a:ea typeface="华文宋体" pitchFamily="2" charset="-122"/>
              </a:rPr>
              <a:t>向真空蒸发至</a:t>
            </a:r>
            <a:r>
              <a:rPr lang="en-US" altLang="zh-CN" b="1" dirty="0">
                <a:latin typeface="华文宋体" pitchFamily="2" charset="-122"/>
                <a:ea typeface="华文宋体" pitchFamily="2" charset="-122"/>
              </a:rPr>
              <a:t>100℃, 101.325kPa</a:t>
            </a:r>
            <a:r>
              <a:rPr lang="zh-CN" altLang="en-US" b="1" dirty="0">
                <a:latin typeface="华文宋体" pitchFamily="2" charset="-122"/>
                <a:ea typeface="华文宋体" pitchFamily="2" charset="-122"/>
              </a:rPr>
              <a:t>水蒸气。</a:t>
            </a:r>
          </a:p>
          <a:p>
            <a:pPr marL="0" indent="0" eaLnBrk="1" fontAlgn="auto" hangingPunct="1">
              <a:lnSpc>
                <a:spcPct val="125000"/>
              </a:lnSpc>
              <a:spcAft>
                <a:spcPts val="0"/>
              </a:spcAft>
              <a:buFont typeface="Wingdings" pitchFamily="2" charset="2"/>
              <a:buNone/>
              <a:defRPr/>
            </a:pPr>
            <a:r>
              <a:rPr lang="zh-CN" altLang="en-US" b="1" dirty="0">
                <a:latin typeface="华文宋体" pitchFamily="2" charset="-122"/>
                <a:ea typeface="华文宋体" pitchFamily="2" charset="-122"/>
              </a:rPr>
              <a:t>（已知</a:t>
            </a:r>
            <a:r>
              <a:rPr lang="en-US" altLang="zh-CN" b="1" dirty="0">
                <a:latin typeface="华文宋体" pitchFamily="2" charset="-122"/>
                <a:ea typeface="华文宋体" pitchFamily="2" charset="-122"/>
              </a:rPr>
              <a:t>100℃</a:t>
            </a:r>
            <a:r>
              <a:rPr lang="zh-CN" altLang="en-US" b="1" dirty="0">
                <a:latin typeface="华文宋体" pitchFamily="2" charset="-122"/>
                <a:ea typeface="华文宋体" pitchFamily="2" charset="-122"/>
              </a:rPr>
              <a:t>水的蒸发热</a:t>
            </a:r>
            <a:r>
              <a:rPr lang="en-US" altLang="zh-CN" b="1" dirty="0">
                <a:latin typeface="华文宋体" pitchFamily="2" charset="-122"/>
                <a:ea typeface="华文宋体" pitchFamily="2" charset="-122"/>
              </a:rPr>
              <a:t>40.6</a:t>
            </a:r>
            <a:r>
              <a:rPr lang="en-US" altLang="zh-CN" b="1" dirty="0">
                <a:latin typeface="华文宋体" pitchFamily="2" charset="-122"/>
                <a:ea typeface="华文宋体" pitchFamily="2" charset="-122"/>
                <a:sym typeface="Symbol" pitchFamily="18" charset="2"/>
              </a:rPr>
              <a:t> </a:t>
            </a:r>
            <a:r>
              <a:rPr lang="en-US" altLang="zh-CN" b="1" dirty="0">
                <a:latin typeface="华文宋体" pitchFamily="2" charset="-122"/>
                <a:ea typeface="华文宋体" pitchFamily="2" charset="-122"/>
              </a:rPr>
              <a:t>kJ.mol</a:t>
            </a:r>
            <a:r>
              <a:rPr lang="en-US" altLang="zh-CN" b="1" baseline="30000" dirty="0">
                <a:latin typeface="华文宋体" pitchFamily="2" charset="-122"/>
                <a:ea typeface="华文宋体" pitchFamily="2" charset="-122"/>
              </a:rPr>
              <a:t>-1 </a:t>
            </a:r>
            <a:r>
              <a:rPr lang="zh-CN" altLang="en-US" b="1" dirty="0">
                <a:latin typeface="华文宋体" pitchFamily="2" charset="-122"/>
                <a:ea typeface="华文宋体" pitchFamily="2" charset="-122"/>
              </a:rPr>
              <a:t>。）</a:t>
            </a:r>
          </a:p>
          <a:p>
            <a:pPr marL="0" indent="0" eaLnBrk="1" fontAlgn="auto" hangingPunct="1">
              <a:lnSpc>
                <a:spcPct val="125000"/>
              </a:lnSpc>
              <a:spcAft>
                <a:spcPts val="0"/>
              </a:spcAft>
              <a:buFont typeface="Wingdings" pitchFamily="2" charset="2"/>
              <a:buNone/>
              <a:defRPr/>
            </a:pPr>
            <a:r>
              <a:rPr lang="zh-CN" altLang="en-US" b="1" dirty="0">
                <a:latin typeface="华文宋体" pitchFamily="2" charset="-122"/>
                <a:ea typeface="华文宋体" pitchFamily="2" charset="-122"/>
              </a:rPr>
              <a:t>计算此过程的</a:t>
            </a:r>
            <a:r>
              <a:rPr lang="en-US" altLang="zh-CN" b="1" dirty="0">
                <a:latin typeface="华文宋体" pitchFamily="2" charset="-122"/>
                <a:ea typeface="华文宋体" pitchFamily="2" charset="-122"/>
              </a:rPr>
              <a:t>Q</a:t>
            </a:r>
            <a:r>
              <a:rPr lang="zh-CN" altLang="en-US" b="1" dirty="0">
                <a:latin typeface="华文宋体" pitchFamily="2" charset="-122"/>
                <a:ea typeface="华文宋体" pitchFamily="2" charset="-122"/>
              </a:rPr>
              <a:t>，</a:t>
            </a:r>
            <a:r>
              <a:rPr lang="en-US" altLang="zh-CN" b="1" dirty="0">
                <a:latin typeface="华文宋体" pitchFamily="2" charset="-122"/>
                <a:ea typeface="华文宋体" pitchFamily="2" charset="-122"/>
              </a:rPr>
              <a:t>W</a:t>
            </a:r>
            <a:r>
              <a:rPr lang="zh-CN" altLang="en-US" b="1" dirty="0">
                <a:latin typeface="华文宋体" pitchFamily="2" charset="-122"/>
                <a:ea typeface="华文宋体" pitchFamily="2" charset="-122"/>
              </a:rPr>
              <a:t>，</a:t>
            </a:r>
            <a:r>
              <a:rPr lang="en-US" altLang="zh-CN" b="1" dirty="0">
                <a:latin typeface="华文宋体" pitchFamily="2" charset="-122"/>
                <a:ea typeface="华文宋体" pitchFamily="2" charset="-122"/>
              </a:rPr>
              <a:t>ΔU</a:t>
            </a:r>
            <a:r>
              <a:rPr lang="zh-CN" altLang="en-US" b="1" dirty="0">
                <a:latin typeface="华文宋体" pitchFamily="2" charset="-122"/>
                <a:ea typeface="华文宋体" pitchFamily="2" charset="-122"/>
              </a:rPr>
              <a:t>，</a:t>
            </a:r>
            <a:r>
              <a:rPr lang="en-US" altLang="zh-CN" b="1" dirty="0">
                <a:latin typeface="华文宋体" pitchFamily="2" charset="-122"/>
                <a:ea typeface="华文宋体" pitchFamily="2" charset="-122"/>
              </a:rPr>
              <a:t>ΔH </a:t>
            </a:r>
            <a:r>
              <a:rPr lang="zh-CN" altLang="en-US" b="1" dirty="0">
                <a:latin typeface="华文宋体" pitchFamily="2" charset="-122"/>
                <a:ea typeface="华文宋体" pitchFamily="2" charset="-122"/>
              </a:rPr>
              <a:t>。</a:t>
            </a:r>
            <a:endParaRPr lang="en-US" altLang="zh-CN" b="1" baseline="30000" dirty="0">
              <a:latin typeface="华文宋体" pitchFamily="2" charset="-122"/>
              <a:ea typeface="华文宋体" pitchFamily="2" charset="-122"/>
            </a:endParaRPr>
          </a:p>
          <a:p>
            <a:pPr marL="0" indent="0" eaLnBrk="1" fontAlgn="auto" hangingPunct="1">
              <a:lnSpc>
                <a:spcPct val="125000"/>
              </a:lnSpc>
              <a:spcAft>
                <a:spcPts val="0"/>
              </a:spcAft>
              <a:buFont typeface="Wingdings" pitchFamily="2" charset="2"/>
              <a:buNone/>
              <a:defRPr/>
            </a:pPr>
            <a:r>
              <a:rPr lang="zh-CN" altLang="en-US" b="1" dirty="0">
                <a:latin typeface="华文宋体" pitchFamily="2" charset="-122"/>
                <a:ea typeface="华文宋体" pitchFamily="2" charset="-122"/>
              </a:rPr>
              <a:t>解：此过程不是恒压过程，不是可逆过程。       </a:t>
            </a:r>
          </a:p>
          <a:p>
            <a:pPr eaLnBrk="1" fontAlgn="auto" hangingPunct="1">
              <a:spcAft>
                <a:spcPts val="0"/>
              </a:spcAft>
              <a:buFont typeface="Arial" panose="020B0604020202020204" pitchFamily="34" charset="0"/>
              <a:buChar char="•"/>
              <a:defRPr/>
            </a:pPr>
            <a:endParaRPr lang="zh-CN" altLang="en-US" dirty="0"/>
          </a:p>
        </p:txBody>
      </p:sp>
      <p:sp>
        <p:nvSpPr>
          <p:cNvPr id="4" name="Text Box 13"/>
          <p:cNvSpPr txBox="1">
            <a:spLocks noChangeArrowheads="1"/>
          </p:cNvSpPr>
          <p:nvPr/>
        </p:nvSpPr>
        <p:spPr>
          <a:xfrm>
            <a:off x="375906" y="3140968"/>
            <a:ext cx="2376487" cy="1471612"/>
          </a:xfrm>
          <a:prstGeom prst="rect">
            <a:avLst/>
          </a:prstGeom>
          <a:solidFill>
            <a:schemeClr val="bg1"/>
          </a:solidFill>
          <a:ln w="38100">
            <a:solidFill>
              <a:schemeClr val="tx1"/>
            </a:solidFill>
          </a:ln>
        </p:spPr>
        <p:txBody>
          <a:bodyPr vert="horz" lIns="91440" tIns="45720" rIns="91440" bIns="45720" rtlCol="0">
            <a:sp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fontAlgn="auto">
              <a:spcAft>
                <a:spcPts val="0"/>
              </a:spcAft>
              <a:buFont typeface="Arial" charset="0"/>
              <a:buNone/>
            </a:pPr>
            <a:r>
              <a:rPr kumimoji="1" lang="en-US" altLang="zh-CN" sz="2800" smtClean="0">
                <a:latin typeface="宋体" charset="-122"/>
                <a:sym typeface="Symbol" pitchFamily="18" charset="2"/>
              </a:rPr>
              <a:t>H</a:t>
            </a:r>
            <a:r>
              <a:rPr kumimoji="1" lang="en-US" altLang="zh-CN" sz="2800" baseline="-25000" smtClean="0">
                <a:latin typeface="宋体" charset="-122"/>
                <a:sym typeface="Symbol" pitchFamily="18" charset="2"/>
              </a:rPr>
              <a:t>2</a:t>
            </a:r>
            <a:r>
              <a:rPr kumimoji="1" lang="en-US" altLang="zh-CN" sz="2800" smtClean="0">
                <a:latin typeface="宋体" charset="-122"/>
                <a:sym typeface="Symbol" pitchFamily="18" charset="2"/>
              </a:rPr>
              <a:t>O(l)</a:t>
            </a:r>
            <a:r>
              <a:rPr kumimoji="1" lang="zh-CN" altLang="en-US" sz="2800" smtClean="0">
                <a:latin typeface="宋体" charset="-122"/>
                <a:sym typeface="Symbol" pitchFamily="18" charset="2"/>
              </a:rPr>
              <a:t>，</a:t>
            </a:r>
            <a:r>
              <a:rPr kumimoji="1" lang="en-US" altLang="zh-CN" sz="2800" smtClean="0">
                <a:latin typeface="宋体" charset="-122"/>
                <a:sym typeface="Symbol" pitchFamily="18" charset="2"/>
              </a:rPr>
              <a:t>100</a:t>
            </a:r>
            <a:r>
              <a:rPr kumimoji="1" lang="en-US" altLang="zh-CN" sz="2800" smtClean="0">
                <a:latin typeface="华文宋体"/>
                <a:ea typeface="华文宋体"/>
                <a:cs typeface="华文宋体"/>
                <a:sym typeface="Symbol" pitchFamily="18" charset="2"/>
              </a:rPr>
              <a:t>℃</a:t>
            </a:r>
            <a:endParaRPr kumimoji="1" lang="en-US" altLang="zh-CN" sz="2800" smtClean="0">
              <a:latin typeface="宋体" charset="-122"/>
              <a:sym typeface="Symbol" pitchFamily="18" charset="2"/>
            </a:endParaRPr>
          </a:p>
          <a:p>
            <a:pPr marL="0" indent="0" algn="ctr" fontAlgn="auto">
              <a:spcAft>
                <a:spcPts val="0"/>
              </a:spcAft>
              <a:buFont typeface="Arial" charset="0"/>
              <a:buNone/>
            </a:pPr>
            <a:r>
              <a:rPr kumimoji="1" lang="en-US" altLang="zh-CN" sz="2800" smtClean="0">
                <a:latin typeface="宋体" charset="-122"/>
                <a:sym typeface="Symbol" pitchFamily="18" charset="2"/>
              </a:rPr>
              <a:t>P</a:t>
            </a:r>
            <a:r>
              <a:rPr kumimoji="1" lang="en-US" altLang="zh-CN" sz="2800" baseline="-25000" smtClean="0">
                <a:latin typeface="宋体" charset="-122"/>
                <a:sym typeface="Symbol" pitchFamily="18" charset="2"/>
              </a:rPr>
              <a:t>1</a:t>
            </a:r>
            <a:r>
              <a:rPr kumimoji="1" lang="en-US" altLang="zh-CN" sz="2800" smtClean="0">
                <a:latin typeface="宋体" charset="-122"/>
                <a:sym typeface="Symbol" pitchFamily="18" charset="2"/>
              </a:rPr>
              <a:t>=</a:t>
            </a:r>
            <a:r>
              <a:rPr kumimoji="1" lang="en-US" altLang="zh-CN" sz="2800" smtClean="0">
                <a:latin typeface="华文宋体"/>
                <a:ea typeface="华文宋体"/>
                <a:cs typeface="华文宋体"/>
                <a:sym typeface="Symbol" pitchFamily="18" charset="2"/>
              </a:rPr>
              <a:t>101.325kPa</a:t>
            </a:r>
            <a:r>
              <a:rPr kumimoji="1" lang="en-US" altLang="zh-CN" sz="2800" smtClean="0">
                <a:latin typeface="宋体" charset="-122"/>
                <a:sym typeface="Symbol" pitchFamily="18" charset="2"/>
              </a:rPr>
              <a:t> </a:t>
            </a:r>
            <a:endParaRPr kumimoji="1" lang="en-US" altLang="zh-CN" sz="2800" dirty="0" smtClean="0">
              <a:latin typeface="宋体" charset="-122"/>
              <a:sym typeface="Symbol" pitchFamily="18" charset="2"/>
            </a:endParaRPr>
          </a:p>
        </p:txBody>
      </p:sp>
      <p:sp>
        <p:nvSpPr>
          <p:cNvPr id="5" name="Text Box 13"/>
          <p:cNvSpPr txBox="1">
            <a:spLocks noChangeArrowheads="1"/>
          </p:cNvSpPr>
          <p:nvPr/>
        </p:nvSpPr>
        <p:spPr bwMode="auto">
          <a:xfrm>
            <a:off x="5364088" y="3029843"/>
            <a:ext cx="2592388" cy="1582737"/>
          </a:xfrm>
          <a:prstGeom prst="rect">
            <a:avLst/>
          </a:prstGeom>
          <a:solidFill>
            <a:schemeClr val="bg1"/>
          </a:solidFill>
          <a:ln w="38100">
            <a:solidFill>
              <a:schemeClr val="tx1"/>
            </a:solidFill>
            <a:miter lim="800000"/>
            <a:headEnd/>
            <a:tailEnd/>
          </a:ln>
        </p:spPr>
        <p:txBody>
          <a:bodyPr>
            <a:spAutoFit/>
          </a:bodyPr>
          <a:lstStyle/>
          <a:p>
            <a:pPr algn="ctr">
              <a:spcBef>
                <a:spcPct val="20000"/>
              </a:spcBef>
            </a:pPr>
            <a:r>
              <a:rPr kumimoji="1" lang="en-US" altLang="zh-CN" sz="2800" dirty="0">
                <a:latin typeface="宋体" charset="-122"/>
                <a:sym typeface="Symbol" pitchFamily="18" charset="2"/>
              </a:rPr>
              <a:t>H</a:t>
            </a:r>
            <a:r>
              <a:rPr kumimoji="1" lang="en-US" altLang="zh-CN" sz="2800" baseline="-25000" dirty="0">
                <a:latin typeface="宋体" charset="-122"/>
                <a:sym typeface="Symbol" pitchFamily="18" charset="2"/>
              </a:rPr>
              <a:t>2</a:t>
            </a:r>
            <a:r>
              <a:rPr kumimoji="1" lang="en-US" altLang="zh-CN" sz="2800" dirty="0">
                <a:latin typeface="宋体" charset="-122"/>
                <a:sym typeface="Symbol" pitchFamily="18" charset="2"/>
              </a:rPr>
              <a:t>O(g)</a:t>
            </a:r>
          </a:p>
          <a:p>
            <a:pPr algn="ctr">
              <a:spcBef>
                <a:spcPct val="20000"/>
              </a:spcBef>
            </a:pPr>
            <a:r>
              <a:rPr kumimoji="1" lang="en-US" altLang="zh-CN" sz="2800" dirty="0">
                <a:latin typeface="宋体" charset="-122"/>
                <a:sym typeface="Symbol" pitchFamily="18" charset="2"/>
              </a:rPr>
              <a:t>100</a:t>
            </a:r>
            <a:r>
              <a:rPr kumimoji="1" lang="en-US" altLang="zh-CN" sz="2800" dirty="0">
                <a:latin typeface="华文宋体"/>
                <a:ea typeface="华文宋体"/>
                <a:cs typeface="华文宋体"/>
                <a:sym typeface="Symbol" pitchFamily="18" charset="2"/>
              </a:rPr>
              <a:t>℃</a:t>
            </a:r>
            <a:endParaRPr kumimoji="1" lang="en-US" altLang="zh-CN" sz="2800" dirty="0">
              <a:latin typeface="宋体" charset="-122"/>
              <a:sym typeface="Symbol" pitchFamily="18" charset="2"/>
            </a:endParaRPr>
          </a:p>
          <a:p>
            <a:pPr algn="ctr">
              <a:spcBef>
                <a:spcPct val="20000"/>
              </a:spcBef>
            </a:pPr>
            <a:r>
              <a:rPr kumimoji="1" lang="en-US" altLang="zh-CN" sz="2800" dirty="0">
                <a:latin typeface="宋体" charset="-122"/>
                <a:sym typeface="Symbol" pitchFamily="18" charset="2"/>
              </a:rPr>
              <a:t>P</a:t>
            </a:r>
            <a:r>
              <a:rPr kumimoji="1" lang="en-US" altLang="zh-CN" sz="2800" baseline="-25000" dirty="0">
                <a:latin typeface="宋体" charset="-122"/>
                <a:sym typeface="Symbol" pitchFamily="18" charset="2"/>
              </a:rPr>
              <a:t>1</a:t>
            </a:r>
            <a:r>
              <a:rPr kumimoji="1" lang="en-US" altLang="zh-CN" sz="2800" dirty="0">
                <a:latin typeface="宋体" charset="-122"/>
                <a:sym typeface="Symbol" pitchFamily="18" charset="2"/>
              </a:rPr>
              <a:t>=</a:t>
            </a:r>
            <a:r>
              <a:rPr kumimoji="1" lang="en-US" altLang="zh-CN" sz="2800" dirty="0">
                <a:latin typeface="华文宋体"/>
                <a:ea typeface="华文宋体"/>
                <a:cs typeface="华文宋体"/>
                <a:sym typeface="Symbol" pitchFamily="18" charset="2"/>
              </a:rPr>
              <a:t>101.325kPa</a:t>
            </a:r>
            <a:r>
              <a:rPr kumimoji="1" lang="en-US" altLang="zh-CN" sz="2800" dirty="0">
                <a:latin typeface="宋体" charset="-122"/>
                <a:sym typeface="Symbol" pitchFamily="18" charset="2"/>
              </a:rPr>
              <a:t> </a:t>
            </a:r>
          </a:p>
        </p:txBody>
      </p:sp>
      <p:sp>
        <p:nvSpPr>
          <p:cNvPr id="6" name="Text Box 26"/>
          <p:cNvSpPr txBox="1">
            <a:spLocks noChangeArrowheads="1"/>
          </p:cNvSpPr>
          <p:nvPr/>
        </p:nvSpPr>
        <p:spPr bwMode="auto">
          <a:xfrm>
            <a:off x="3275855" y="3143940"/>
            <a:ext cx="1800225" cy="457200"/>
          </a:xfrm>
          <a:prstGeom prst="rect">
            <a:avLst/>
          </a:prstGeom>
          <a:noFill/>
          <a:ln w="9525">
            <a:noFill/>
            <a:miter lim="800000"/>
            <a:headEnd/>
            <a:tailEnd/>
          </a:ln>
        </p:spPr>
        <p:txBody>
          <a:bodyPr anchor="b">
            <a:spAutoFit/>
          </a:bodyPr>
          <a:lstStyle/>
          <a:p>
            <a:pPr>
              <a:spcBef>
                <a:spcPct val="50000"/>
              </a:spcBef>
            </a:pPr>
            <a:r>
              <a:rPr kumimoji="1" lang="en-US" altLang="zh-CN" sz="2400" b="1" dirty="0">
                <a:solidFill>
                  <a:srgbClr val="0000FF"/>
                </a:solidFill>
                <a:latin typeface="华文宋体"/>
                <a:ea typeface="华文宋体"/>
                <a:cs typeface="华文宋体"/>
                <a:sym typeface="Symbol" pitchFamily="18" charset="2"/>
              </a:rPr>
              <a:t>  P(</a:t>
            </a:r>
            <a:r>
              <a:rPr kumimoji="1" lang="zh-CN" altLang="en-US" sz="2400" b="1" dirty="0">
                <a:solidFill>
                  <a:srgbClr val="0000FF"/>
                </a:solidFill>
                <a:latin typeface="华文宋体"/>
                <a:ea typeface="华文宋体"/>
                <a:cs typeface="华文宋体"/>
                <a:sym typeface="Symbol" pitchFamily="18" charset="2"/>
              </a:rPr>
              <a:t>环</a:t>
            </a:r>
            <a:r>
              <a:rPr kumimoji="1" lang="en-US" altLang="zh-CN" sz="2400" b="1" dirty="0">
                <a:solidFill>
                  <a:srgbClr val="0000FF"/>
                </a:solidFill>
                <a:latin typeface="华文宋体"/>
                <a:ea typeface="华文宋体"/>
                <a:cs typeface="华文宋体"/>
                <a:sym typeface="Symbol" pitchFamily="18" charset="2"/>
              </a:rPr>
              <a:t>)=0</a:t>
            </a:r>
          </a:p>
        </p:txBody>
      </p:sp>
      <p:sp>
        <p:nvSpPr>
          <p:cNvPr id="7" name="Line 12"/>
          <p:cNvSpPr>
            <a:spLocks noChangeShapeType="1"/>
          </p:cNvSpPr>
          <p:nvPr/>
        </p:nvSpPr>
        <p:spPr bwMode="auto">
          <a:xfrm>
            <a:off x="2826623" y="3717032"/>
            <a:ext cx="2378075" cy="0"/>
          </a:xfrm>
          <a:prstGeom prst="line">
            <a:avLst/>
          </a:prstGeom>
          <a:noFill/>
          <a:ln w="28575">
            <a:solidFill>
              <a:schemeClr val="tx1"/>
            </a:solidFill>
            <a:round/>
            <a:headEnd/>
            <a:tailEnd type="triangle" w="med" len="med"/>
          </a:ln>
        </p:spPr>
        <p:txBody>
          <a:bodyPr wrap="none" anchor="ctr"/>
          <a:lstStyle/>
          <a:p>
            <a:endParaRPr lang="zh-CN" altLang="en-US"/>
          </a:p>
        </p:txBody>
      </p:sp>
      <p:cxnSp>
        <p:nvCxnSpPr>
          <p:cNvPr id="8" name="直接连接符 7"/>
          <p:cNvCxnSpPr/>
          <p:nvPr/>
        </p:nvCxnSpPr>
        <p:spPr>
          <a:xfrm>
            <a:off x="1636786" y="4653136"/>
            <a:ext cx="17463" cy="1262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1654249" y="5881834"/>
            <a:ext cx="5545138" cy="66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7115989" y="4612580"/>
            <a:ext cx="0" cy="13025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 Box 7"/>
          <p:cNvSpPr txBox="1">
            <a:spLocks noChangeArrowheads="1"/>
          </p:cNvSpPr>
          <p:nvPr/>
        </p:nvSpPr>
        <p:spPr bwMode="auto">
          <a:xfrm>
            <a:off x="3490986" y="5457972"/>
            <a:ext cx="1871663" cy="457200"/>
          </a:xfrm>
          <a:prstGeom prst="rect">
            <a:avLst/>
          </a:prstGeom>
          <a:noFill/>
          <a:ln w="9525">
            <a:noFill/>
            <a:miter lim="800000"/>
            <a:headEnd/>
            <a:tailEnd/>
          </a:ln>
        </p:spPr>
        <p:txBody>
          <a:bodyPr anchor="b">
            <a:spAutoFit/>
          </a:bodyPr>
          <a:lstStyle/>
          <a:p>
            <a:pPr>
              <a:spcBef>
                <a:spcPct val="50000"/>
              </a:spcBef>
            </a:pPr>
            <a:r>
              <a:rPr kumimoji="1" lang="zh-CN" altLang="en-US" sz="2400" b="1" dirty="0">
                <a:latin typeface="华文宋体"/>
                <a:ea typeface="华文宋体"/>
                <a:cs typeface="华文宋体"/>
                <a:sym typeface="Symbol" pitchFamily="18" charset="2"/>
              </a:rPr>
              <a:t>可逆相变</a:t>
            </a:r>
          </a:p>
        </p:txBody>
      </p:sp>
      <p:sp>
        <p:nvSpPr>
          <p:cNvPr id="17" name="Text Box 14"/>
          <p:cNvSpPr txBox="1">
            <a:spLocks noChangeArrowheads="1"/>
          </p:cNvSpPr>
          <p:nvPr/>
        </p:nvSpPr>
        <p:spPr bwMode="auto">
          <a:xfrm>
            <a:off x="3708448" y="5948509"/>
            <a:ext cx="935038" cy="519112"/>
          </a:xfrm>
          <a:prstGeom prst="rect">
            <a:avLst/>
          </a:prstGeom>
          <a:noFill/>
          <a:ln w="9525">
            <a:noFill/>
            <a:miter lim="800000"/>
            <a:headEnd/>
            <a:tailEnd/>
          </a:ln>
        </p:spPr>
        <p:txBody>
          <a:bodyPr anchor="b">
            <a:spAutoFit/>
          </a:bodyPr>
          <a:lstStyle/>
          <a:p>
            <a:pPr>
              <a:spcBef>
                <a:spcPct val="50000"/>
              </a:spcBef>
            </a:pPr>
            <a:r>
              <a:rPr kumimoji="1" lang="en-US" altLang="zh-CN" sz="2800" dirty="0">
                <a:latin typeface="华文宋体"/>
                <a:ea typeface="华文宋体"/>
                <a:cs typeface="华文宋体"/>
                <a:sym typeface="Symbol" pitchFamily="18" charset="2"/>
              </a:rPr>
              <a:t>Δ</a:t>
            </a:r>
            <a:r>
              <a:rPr kumimoji="1" lang="en-US" altLang="zh-CN" sz="2800" baseline="-25000" dirty="0">
                <a:latin typeface="华文宋体"/>
                <a:ea typeface="华文宋体"/>
                <a:cs typeface="华文宋体"/>
                <a:sym typeface="Symbol" pitchFamily="18" charset="2"/>
              </a:rPr>
              <a:t>1</a:t>
            </a:r>
            <a:r>
              <a:rPr kumimoji="1" lang="en-US" altLang="zh-CN" sz="2800" dirty="0">
                <a:latin typeface="华文宋体"/>
                <a:ea typeface="华文宋体"/>
                <a:cs typeface="华文宋体"/>
                <a:sym typeface="Symbol" pitchFamily="18" charset="2"/>
              </a:rPr>
              <a:t>H</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idx="1"/>
          </p:nvPr>
        </p:nvSpPr>
        <p:spPr>
          <a:xfrm>
            <a:off x="539552" y="908720"/>
            <a:ext cx="7408333" cy="4386800"/>
          </a:xfrm>
          <a:solidFill>
            <a:schemeClr val="bg1"/>
          </a:solidFill>
          <a:ln w="38100">
            <a:solidFill>
              <a:srgbClr val="A50021"/>
            </a:solidFill>
          </a:ln>
        </p:spPr>
        <p:txBody>
          <a:bodyPr>
            <a:normAutofit/>
          </a:bodyPr>
          <a:lstStyle/>
          <a:p>
            <a:pPr eaLnBrk="1" hangingPunct="1">
              <a:spcBef>
                <a:spcPct val="25000"/>
              </a:spcBef>
              <a:buClr>
                <a:srgbClr val="CCFF33"/>
              </a:buClr>
              <a:buSzPct val="70000"/>
              <a:buFont typeface="Wingdings" pitchFamily="2" charset="2"/>
              <a:buNone/>
            </a:pPr>
            <a:r>
              <a:rPr lang="zh-CN" altLang="en-US" sz="3200" dirty="0" smtClean="0">
                <a:solidFill>
                  <a:srgbClr val="000000"/>
                </a:solidFill>
                <a:latin typeface="宋体" charset="-122"/>
                <a:sym typeface="Symbol" pitchFamily="18" charset="2"/>
              </a:rPr>
              <a:t></a:t>
            </a:r>
            <a:r>
              <a:rPr lang="en-US" altLang="zh-CN" sz="3200" dirty="0" smtClean="0">
                <a:solidFill>
                  <a:srgbClr val="000000"/>
                </a:solidFill>
                <a:latin typeface="宋体" charset="-122"/>
                <a:sym typeface="Symbol" pitchFamily="18" charset="2"/>
              </a:rPr>
              <a:t>H=</a:t>
            </a:r>
            <a:r>
              <a:rPr lang="en-US" altLang="zh-CN" sz="3200" baseline="-25000" dirty="0" smtClean="0">
                <a:solidFill>
                  <a:srgbClr val="000000"/>
                </a:solidFill>
                <a:latin typeface="宋体" charset="-122"/>
                <a:sym typeface="Symbol" pitchFamily="18" charset="2"/>
              </a:rPr>
              <a:t>1</a:t>
            </a:r>
            <a:r>
              <a:rPr lang="en-US" altLang="zh-CN" sz="3200" dirty="0" smtClean="0">
                <a:solidFill>
                  <a:srgbClr val="000000"/>
                </a:solidFill>
                <a:latin typeface="宋体" charset="-122"/>
                <a:sym typeface="Symbol" pitchFamily="18" charset="2"/>
              </a:rPr>
              <a:t>H</a:t>
            </a:r>
            <a:r>
              <a:rPr kumimoji="1" lang="en-US" altLang="zh-CN" sz="3200" dirty="0" smtClean="0">
                <a:solidFill>
                  <a:srgbClr val="000000"/>
                </a:solidFill>
                <a:latin typeface="宋体" charset="-122"/>
                <a:sym typeface="Symbol" pitchFamily="18" charset="2"/>
              </a:rPr>
              <a:t>=</a:t>
            </a:r>
            <a:r>
              <a:rPr kumimoji="1" lang="en-US" altLang="zh-CN" sz="3200" dirty="0" err="1" smtClean="0">
                <a:solidFill>
                  <a:srgbClr val="000000"/>
                </a:solidFill>
                <a:latin typeface="宋体" charset="-122"/>
                <a:sym typeface="Symbol" pitchFamily="18" charset="2"/>
              </a:rPr>
              <a:t>n</a:t>
            </a:r>
            <a:r>
              <a:rPr kumimoji="1" lang="en-US" altLang="zh-CN" sz="3200" dirty="0" err="1" smtClean="0">
                <a:latin typeface="宋体" charset="-122"/>
                <a:sym typeface="Symbol" pitchFamily="18" charset="2"/>
              </a:rPr>
              <a:t></a:t>
            </a:r>
            <a:r>
              <a:rPr kumimoji="1" lang="en-US" altLang="zh-CN" sz="3200" baseline="-25000" dirty="0" err="1" smtClean="0">
                <a:latin typeface="宋体" charset="-122"/>
                <a:sym typeface="Symbol" pitchFamily="18" charset="2"/>
              </a:rPr>
              <a:t>vap</a:t>
            </a:r>
            <a:r>
              <a:rPr kumimoji="1" lang="en-US" altLang="zh-CN" sz="3200" dirty="0" err="1" smtClean="0">
                <a:latin typeface="宋体" charset="-122"/>
                <a:sym typeface="Symbol" pitchFamily="18" charset="2"/>
              </a:rPr>
              <a:t>H</a:t>
            </a:r>
            <a:r>
              <a:rPr kumimoji="1" lang="en-US" altLang="zh-CN" sz="3200" baseline="-25000" dirty="0" err="1" smtClean="0">
                <a:latin typeface="宋体" charset="-122"/>
                <a:sym typeface="Symbol" pitchFamily="18" charset="2"/>
              </a:rPr>
              <a:t>m</a:t>
            </a:r>
            <a:r>
              <a:rPr kumimoji="1" lang="en-US" altLang="zh-CN" sz="3200" dirty="0" smtClean="0">
                <a:solidFill>
                  <a:srgbClr val="000000"/>
                </a:solidFill>
                <a:latin typeface="宋体" charset="-122"/>
                <a:sym typeface="Symbol" pitchFamily="18" charset="2"/>
              </a:rPr>
              <a:t>=</a:t>
            </a:r>
            <a:r>
              <a:rPr kumimoji="1" lang="en-US" altLang="zh-CN" sz="3200" dirty="0" smtClean="0">
                <a:latin typeface="华文宋体"/>
                <a:ea typeface="华文宋体"/>
                <a:cs typeface="华文宋体"/>
                <a:sym typeface="Symbol" pitchFamily="18" charset="2"/>
              </a:rPr>
              <a:t>40.6 kJ</a:t>
            </a:r>
            <a:endParaRPr kumimoji="1" lang="zh-CN" altLang="en-US" sz="3200" dirty="0" smtClean="0">
              <a:solidFill>
                <a:srgbClr val="000000"/>
              </a:solidFill>
              <a:latin typeface="宋体" charset="-122"/>
              <a:sym typeface="Symbol" pitchFamily="18" charset="2"/>
            </a:endParaRPr>
          </a:p>
          <a:p>
            <a:pPr eaLnBrk="1" hangingPunct="1">
              <a:buClr>
                <a:srgbClr val="CCFF33"/>
              </a:buClr>
              <a:buSzPct val="70000"/>
              <a:buFont typeface="Wingdings" pitchFamily="2" charset="2"/>
              <a:buNone/>
            </a:pPr>
            <a:r>
              <a:rPr kumimoji="1" lang="en-US" altLang="zh-CN" sz="3200" dirty="0" smtClean="0">
                <a:solidFill>
                  <a:srgbClr val="000000"/>
                </a:solidFill>
                <a:latin typeface="宋体" charset="-122"/>
                <a:sym typeface="Symbol" pitchFamily="18" charset="2"/>
              </a:rPr>
              <a:t>U=H-(PV)=H-P</a:t>
            </a:r>
            <a:r>
              <a:rPr kumimoji="1" lang="en-US" altLang="zh-CN" sz="3200" baseline="-25000" dirty="0" smtClean="0">
                <a:solidFill>
                  <a:srgbClr val="000000"/>
                </a:solidFill>
                <a:latin typeface="宋体" charset="-122"/>
                <a:sym typeface="Symbol" pitchFamily="18" charset="2"/>
              </a:rPr>
              <a:t>2</a:t>
            </a:r>
            <a:r>
              <a:rPr kumimoji="1" lang="en-US" altLang="zh-CN" sz="3200" dirty="0" smtClean="0">
                <a:solidFill>
                  <a:srgbClr val="000000"/>
                </a:solidFill>
                <a:latin typeface="宋体" charset="-122"/>
                <a:sym typeface="Symbol" pitchFamily="18" charset="2"/>
              </a:rPr>
              <a:t>V</a:t>
            </a:r>
            <a:r>
              <a:rPr kumimoji="1" lang="en-US" altLang="zh-CN" sz="3200" baseline="-25000" dirty="0" smtClean="0">
                <a:solidFill>
                  <a:srgbClr val="000000"/>
                </a:solidFill>
                <a:latin typeface="宋体" charset="-122"/>
                <a:sym typeface="Symbol" pitchFamily="18" charset="2"/>
              </a:rPr>
              <a:t>2</a:t>
            </a:r>
            <a:r>
              <a:rPr kumimoji="1" lang="en-US" altLang="zh-CN" sz="3200" dirty="0" smtClean="0">
                <a:solidFill>
                  <a:srgbClr val="000000"/>
                </a:solidFill>
                <a:latin typeface="宋体" charset="-122"/>
                <a:sym typeface="Symbol" pitchFamily="18" charset="2"/>
              </a:rPr>
              <a:t>=H-</a:t>
            </a:r>
            <a:r>
              <a:rPr kumimoji="1" lang="en-US" altLang="zh-CN" sz="3200" dirty="0" err="1" smtClean="0">
                <a:solidFill>
                  <a:srgbClr val="000000"/>
                </a:solidFill>
                <a:latin typeface="宋体" charset="-122"/>
                <a:sym typeface="Symbol" pitchFamily="18" charset="2"/>
              </a:rPr>
              <a:t>nRT</a:t>
            </a:r>
            <a:r>
              <a:rPr kumimoji="1" lang="en-US" altLang="zh-CN" sz="3200" dirty="0" smtClean="0">
                <a:solidFill>
                  <a:srgbClr val="000000"/>
                </a:solidFill>
                <a:latin typeface="宋体" charset="-122"/>
                <a:sym typeface="Symbol" pitchFamily="18" charset="2"/>
              </a:rPr>
              <a:t>=</a:t>
            </a:r>
            <a:r>
              <a:rPr kumimoji="1" lang="en-US" altLang="zh-CN" sz="3200" dirty="0" smtClean="0">
                <a:latin typeface="华文宋体"/>
                <a:ea typeface="华文宋体"/>
                <a:cs typeface="华文宋体"/>
                <a:sym typeface="Symbol" pitchFamily="18" charset="2"/>
              </a:rPr>
              <a:t>37.5 kJ</a:t>
            </a:r>
            <a:endParaRPr kumimoji="1" lang="en-US" altLang="zh-CN" sz="3200" baseline="-25000" dirty="0" smtClean="0">
              <a:solidFill>
                <a:srgbClr val="000000"/>
              </a:solidFill>
              <a:latin typeface="宋体" charset="-122"/>
              <a:sym typeface="Symbol" pitchFamily="18" charset="2"/>
            </a:endParaRPr>
          </a:p>
          <a:p>
            <a:pPr eaLnBrk="1" hangingPunct="1">
              <a:spcBef>
                <a:spcPct val="25000"/>
              </a:spcBef>
              <a:buClr>
                <a:srgbClr val="CCFF33"/>
              </a:buClr>
              <a:buSzPct val="70000"/>
              <a:buFont typeface="Wingdings" pitchFamily="2" charset="2"/>
              <a:buNone/>
            </a:pPr>
            <a:r>
              <a:rPr kumimoji="1" lang="zh-CN" altLang="en-US" sz="3200" dirty="0" smtClean="0">
                <a:solidFill>
                  <a:srgbClr val="000000"/>
                </a:solidFill>
                <a:latin typeface="宋体" charset="-122"/>
                <a:sym typeface="Symbol" pitchFamily="18" charset="2"/>
              </a:rPr>
              <a:t>原过程不是恒压　</a:t>
            </a:r>
            <a:r>
              <a:rPr kumimoji="1" lang="en-US" altLang="zh-CN" sz="3200" dirty="0" smtClean="0">
                <a:solidFill>
                  <a:srgbClr val="000000"/>
                </a:solidFill>
                <a:latin typeface="宋体" charset="-122"/>
                <a:sym typeface="Symbol" pitchFamily="18" charset="2"/>
              </a:rPr>
              <a:t>Q≠H</a:t>
            </a:r>
          </a:p>
          <a:p>
            <a:pPr eaLnBrk="1" hangingPunct="1">
              <a:spcBef>
                <a:spcPct val="25000"/>
              </a:spcBef>
              <a:buClr>
                <a:srgbClr val="CCFF33"/>
              </a:buClr>
              <a:buSzPct val="70000"/>
              <a:buFont typeface="Wingdings" pitchFamily="2" charset="2"/>
              <a:buNone/>
            </a:pPr>
            <a:r>
              <a:rPr kumimoji="1" lang="en-US" altLang="zh-CN" sz="3200" dirty="0" smtClean="0">
                <a:solidFill>
                  <a:srgbClr val="000000"/>
                </a:solidFill>
                <a:latin typeface="宋体" charset="-122"/>
                <a:sym typeface="Symbol" pitchFamily="18" charset="2"/>
              </a:rPr>
              <a:t>W=-P(</a:t>
            </a:r>
            <a:r>
              <a:rPr kumimoji="1" lang="zh-CN" altLang="en-US" sz="3200" dirty="0" smtClean="0">
                <a:solidFill>
                  <a:srgbClr val="000000"/>
                </a:solidFill>
                <a:latin typeface="宋体" charset="-122"/>
                <a:sym typeface="Symbol" pitchFamily="18" charset="2"/>
              </a:rPr>
              <a:t>环</a:t>
            </a:r>
            <a:r>
              <a:rPr kumimoji="1" lang="en-US" altLang="zh-CN" sz="3200" dirty="0" smtClean="0">
                <a:solidFill>
                  <a:srgbClr val="000000"/>
                </a:solidFill>
                <a:latin typeface="宋体" charset="-122"/>
                <a:sym typeface="Symbol" pitchFamily="18" charset="2"/>
              </a:rPr>
              <a:t>)(V</a:t>
            </a:r>
            <a:r>
              <a:rPr kumimoji="1" lang="en-US" altLang="zh-CN" sz="3200" baseline="-25000" dirty="0" smtClean="0">
                <a:solidFill>
                  <a:srgbClr val="000000"/>
                </a:solidFill>
                <a:latin typeface="宋体" charset="-122"/>
                <a:sym typeface="Symbol" pitchFamily="18" charset="2"/>
              </a:rPr>
              <a:t>2</a:t>
            </a:r>
            <a:r>
              <a:rPr kumimoji="1" lang="en-US" altLang="zh-CN" sz="3200" dirty="0" smtClean="0">
                <a:solidFill>
                  <a:srgbClr val="000000"/>
                </a:solidFill>
                <a:latin typeface="宋体" charset="-122"/>
                <a:sym typeface="Symbol" pitchFamily="18" charset="2"/>
              </a:rPr>
              <a:t>-V</a:t>
            </a:r>
            <a:r>
              <a:rPr kumimoji="1" lang="en-US" altLang="zh-CN" sz="3200" baseline="-25000" dirty="0" smtClean="0">
                <a:solidFill>
                  <a:srgbClr val="000000"/>
                </a:solidFill>
                <a:latin typeface="宋体" charset="-122"/>
                <a:sym typeface="Symbol" pitchFamily="18" charset="2"/>
              </a:rPr>
              <a:t>1</a:t>
            </a:r>
            <a:r>
              <a:rPr kumimoji="1" lang="en-US" altLang="zh-CN" sz="3200" dirty="0" smtClean="0">
                <a:solidFill>
                  <a:srgbClr val="000000"/>
                </a:solidFill>
                <a:latin typeface="宋体" charset="-122"/>
                <a:sym typeface="Symbol" pitchFamily="18" charset="2"/>
              </a:rPr>
              <a:t>)=0</a:t>
            </a:r>
          </a:p>
          <a:p>
            <a:pPr eaLnBrk="1" hangingPunct="1">
              <a:buClr>
                <a:srgbClr val="CCFF33"/>
              </a:buClr>
              <a:buSzPct val="70000"/>
              <a:buFont typeface="Wingdings" pitchFamily="2" charset="2"/>
              <a:buNone/>
            </a:pPr>
            <a:r>
              <a:rPr kumimoji="1" lang="en-US" altLang="zh-CN" sz="3200" dirty="0" smtClean="0">
                <a:solidFill>
                  <a:srgbClr val="000000"/>
                </a:solidFill>
                <a:latin typeface="宋体" charset="-122"/>
                <a:sym typeface="Symbol" pitchFamily="18" charset="2"/>
              </a:rPr>
              <a:t>Q=U-W=U=</a:t>
            </a:r>
            <a:r>
              <a:rPr kumimoji="1" lang="en-US" altLang="zh-CN" sz="3200" dirty="0" smtClean="0">
                <a:latin typeface="华文宋体"/>
                <a:ea typeface="华文宋体"/>
                <a:cs typeface="华文宋体"/>
                <a:sym typeface="Symbol" pitchFamily="18" charset="2"/>
              </a:rPr>
              <a:t>37.5 kJ</a:t>
            </a:r>
            <a:endParaRPr kumimoji="1" lang="en-US" altLang="zh-CN" sz="3200" dirty="0" smtClean="0">
              <a:solidFill>
                <a:srgbClr val="000000"/>
              </a:solidFill>
              <a:latin typeface="Arial"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74675" y="304800"/>
            <a:ext cx="8001000" cy="1216025"/>
          </a:xfrm>
        </p:spPr>
        <p:txBody>
          <a:bodyPr/>
          <a:lstStyle/>
          <a:p>
            <a:r>
              <a:rPr lang="zh-CN" altLang="en-US" b="1" dirty="0">
                <a:solidFill>
                  <a:srgbClr val="663300"/>
                </a:solidFill>
                <a:ea typeface="楷体_GB2312" pitchFamily="49" charset="-122"/>
              </a:rPr>
              <a:t>状态函数法解题的一般步骤</a:t>
            </a:r>
          </a:p>
        </p:txBody>
      </p:sp>
      <p:sp>
        <p:nvSpPr>
          <p:cNvPr id="6" name="Rectangle 4"/>
          <p:cNvSpPr>
            <a:spLocks noChangeArrowheads="1"/>
          </p:cNvSpPr>
          <p:nvPr/>
        </p:nvSpPr>
        <p:spPr bwMode="auto">
          <a:xfrm>
            <a:off x="468313" y="2205038"/>
            <a:ext cx="8064500" cy="172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908050" indent="-436563">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304925" indent="-395288">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93863" indent="-38735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93913" indent="-398463">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51113" indent="-398463" fontAlgn="base">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008313" indent="-398463" fontAlgn="base">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65513" indent="-398463" fontAlgn="base">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922713" indent="-398463" fontAlgn="base">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lnSpc>
                <a:spcPct val="90000"/>
              </a:lnSpc>
            </a:pPr>
            <a:r>
              <a:rPr lang="zh-CN" altLang="en-US" sz="3400" b="1" dirty="0">
                <a:solidFill>
                  <a:srgbClr val="333300"/>
                </a:solidFill>
                <a:latin typeface="宋体" pitchFamily="2" charset="-122"/>
              </a:rPr>
              <a:t>在给定的始、终态间设计一条假想</a:t>
            </a:r>
          </a:p>
          <a:p>
            <a:pPr>
              <a:lnSpc>
                <a:spcPct val="90000"/>
              </a:lnSpc>
              <a:buFont typeface="Wingdings" pitchFamily="2" charset="2"/>
              <a:buNone/>
            </a:pPr>
            <a:r>
              <a:rPr lang="zh-CN" altLang="en-US" sz="3400" b="1" dirty="0">
                <a:solidFill>
                  <a:srgbClr val="333300"/>
                </a:solidFill>
                <a:latin typeface="宋体" pitchFamily="2" charset="-122"/>
              </a:rPr>
              <a:t> 的、可以利用已知热力学数据进行</a:t>
            </a:r>
          </a:p>
          <a:p>
            <a:pPr>
              <a:lnSpc>
                <a:spcPct val="90000"/>
              </a:lnSpc>
              <a:buFont typeface="Wingdings" pitchFamily="2" charset="2"/>
              <a:buNone/>
            </a:pPr>
            <a:r>
              <a:rPr lang="zh-CN" altLang="en-US" sz="3400" b="1" dirty="0">
                <a:solidFill>
                  <a:srgbClr val="333300"/>
                </a:solidFill>
                <a:latin typeface="宋体" pitchFamily="2" charset="-122"/>
              </a:rPr>
              <a:t> 计算的变化途径</a:t>
            </a:r>
          </a:p>
        </p:txBody>
      </p:sp>
      <p:sp>
        <p:nvSpPr>
          <p:cNvPr id="7" name="Rectangle 5"/>
          <p:cNvSpPr>
            <a:spLocks noChangeArrowheads="1"/>
          </p:cNvSpPr>
          <p:nvPr/>
        </p:nvSpPr>
        <p:spPr bwMode="auto">
          <a:xfrm>
            <a:off x="468313" y="4005263"/>
            <a:ext cx="8064500" cy="165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908050" indent="-436563">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304925" indent="-395288">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93863" indent="-38735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93913" indent="-398463">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51113" indent="-398463" fontAlgn="base">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008313" indent="-398463" fontAlgn="base">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65513" indent="-398463" fontAlgn="base">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922713" indent="-398463" fontAlgn="base">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lnSpc>
                <a:spcPct val="90000"/>
              </a:lnSpc>
            </a:pPr>
            <a:r>
              <a:rPr lang="zh-CN" altLang="en-US" sz="3400" b="1" dirty="0">
                <a:solidFill>
                  <a:srgbClr val="333300"/>
                </a:solidFill>
                <a:latin typeface="宋体" pitchFamily="2" charset="-122"/>
              </a:rPr>
              <a:t>计算所设计途径的状态函数的增量</a:t>
            </a:r>
          </a:p>
          <a:p>
            <a:pPr>
              <a:lnSpc>
                <a:spcPct val="90000"/>
              </a:lnSpc>
              <a:buFont typeface="Wingdings" pitchFamily="2" charset="2"/>
              <a:buNone/>
            </a:pPr>
            <a:r>
              <a:rPr lang="zh-CN" altLang="en-US" sz="3400" b="1" dirty="0">
                <a:solidFill>
                  <a:srgbClr val="333300"/>
                </a:solidFill>
                <a:latin typeface="宋体" pitchFamily="2" charset="-122"/>
              </a:rPr>
              <a:t> 之和，其数值与原来所求过程的状</a:t>
            </a:r>
          </a:p>
          <a:p>
            <a:pPr>
              <a:lnSpc>
                <a:spcPct val="90000"/>
              </a:lnSpc>
              <a:buFont typeface="Wingdings" pitchFamily="2" charset="2"/>
              <a:buNone/>
            </a:pPr>
            <a:r>
              <a:rPr lang="zh-CN" altLang="en-US" sz="3400" b="1" dirty="0">
                <a:solidFill>
                  <a:srgbClr val="333300"/>
                </a:solidFill>
                <a:latin typeface="宋体" pitchFamily="2" charset="-122"/>
              </a:rPr>
              <a:t> 态函数增量应相等</a:t>
            </a:r>
          </a:p>
        </p:txBody>
      </p:sp>
      <p:sp>
        <p:nvSpPr>
          <p:cNvPr id="8" name="Rectangle 3"/>
          <p:cNvSpPr txBox="1">
            <a:spLocks noChangeArrowheads="1"/>
          </p:cNvSpPr>
          <p:nvPr/>
        </p:nvSpPr>
        <p:spPr>
          <a:xfrm>
            <a:off x="468313" y="1412875"/>
            <a:ext cx="7559675" cy="720725"/>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fontAlgn="auto">
              <a:spcAft>
                <a:spcPts val="0"/>
              </a:spcAft>
            </a:pPr>
            <a:r>
              <a:rPr lang="zh-CN" altLang="en-US" sz="3400" b="1" smtClean="0">
                <a:solidFill>
                  <a:srgbClr val="333300"/>
                </a:solidFill>
                <a:latin typeface="宋体" pitchFamily="2" charset="-122"/>
              </a:rPr>
              <a:t>确定研究的系统及给定的始、终态</a:t>
            </a:r>
            <a:endParaRPr lang="zh-CN" altLang="en-US" sz="3400" b="1" dirty="0">
              <a:solidFill>
                <a:srgbClr val="333300"/>
              </a:solidFill>
              <a:latin typeface="宋体" pitchFamily="2" charset="-122"/>
            </a:endParaRPr>
          </a:p>
        </p:txBody>
      </p:sp>
    </p:spTree>
    <p:extLst>
      <p:ext uri="{BB962C8B-B14F-4D97-AF65-F5344CB8AC3E}">
        <p14:creationId xmlns:p14="http://schemas.microsoft.com/office/powerpoint/2010/main" val="311749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4)">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p:cTn id="12" dur="1000" fill="hold"/>
                                        <p:tgtEl>
                                          <p:spTgt spid="6">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6">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6">
                                            <p:txEl>
                                              <p:pRg st="0" end="0"/>
                                            </p:txEl>
                                          </p:spTgt>
                                        </p:tgtEl>
                                      </p:cBhvr>
                                    </p:animEffect>
                                  </p:childTnLst>
                                </p:cTn>
                              </p:par>
                              <p:par>
                                <p:cTn id="15" presetID="55" presetClass="entr" presetSubtype="0"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 calcmode="lin" valueType="num">
                                      <p:cBhvr>
                                        <p:cTn id="17" dur="1000" fill="hold"/>
                                        <p:tgtEl>
                                          <p:spTgt spid="6">
                                            <p:txEl>
                                              <p:pRg st="1" end="1"/>
                                            </p:txEl>
                                          </p:spTgt>
                                        </p:tgtEl>
                                        <p:attrNameLst>
                                          <p:attrName>ppt_w</p:attrName>
                                        </p:attrNameLst>
                                      </p:cBhvr>
                                      <p:tavLst>
                                        <p:tav tm="0">
                                          <p:val>
                                            <p:strVal val="#ppt_w*0.70"/>
                                          </p:val>
                                        </p:tav>
                                        <p:tav tm="100000">
                                          <p:val>
                                            <p:strVal val="#ppt_w"/>
                                          </p:val>
                                        </p:tav>
                                      </p:tavLst>
                                    </p:anim>
                                    <p:anim calcmode="lin" valueType="num">
                                      <p:cBhvr>
                                        <p:cTn id="18" dur="1000" fill="hold"/>
                                        <p:tgtEl>
                                          <p:spTgt spid="6">
                                            <p:txEl>
                                              <p:pRg st="1" end="1"/>
                                            </p:txEl>
                                          </p:spTgt>
                                        </p:tgtEl>
                                        <p:attrNameLst>
                                          <p:attrName>ppt_h</p:attrName>
                                        </p:attrNameLst>
                                      </p:cBhvr>
                                      <p:tavLst>
                                        <p:tav tm="0">
                                          <p:val>
                                            <p:strVal val="#ppt_h"/>
                                          </p:val>
                                        </p:tav>
                                        <p:tav tm="100000">
                                          <p:val>
                                            <p:strVal val="#ppt_h"/>
                                          </p:val>
                                        </p:tav>
                                      </p:tavLst>
                                    </p:anim>
                                    <p:animEffect transition="in" filter="fade">
                                      <p:cBhvr>
                                        <p:cTn id="19" dur="1000"/>
                                        <p:tgtEl>
                                          <p:spTgt spid="6">
                                            <p:txEl>
                                              <p:pRg st="1" end="1"/>
                                            </p:txEl>
                                          </p:spTgt>
                                        </p:tgtEl>
                                      </p:cBhvr>
                                    </p:animEffect>
                                  </p:childTnLst>
                                </p:cTn>
                              </p:par>
                              <p:par>
                                <p:cTn id="20" presetID="55" presetClass="entr" presetSubtype="0" fill="hold" nodeType="with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 calcmode="lin" valueType="num">
                                      <p:cBhvr>
                                        <p:cTn id="22" dur="1000" fill="hold"/>
                                        <p:tgtEl>
                                          <p:spTgt spid="6">
                                            <p:txEl>
                                              <p:pRg st="2" end="2"/>
                                            </p:txEl>
                                          </p:spTgt>
                                        </p:tgtEl>
                                        <p:attrNameLst>
                                          <p:attrName>ppt_w</p:attrName>
                                        </p:attrNameLst>
                                      </p:cBhvr>
                                      <p:tavLst>
                                        <p:tav tm="0">
                                          <p:val>
                                            <p:strVal val="#ppt_w*0.70"/>
                                          </p:val>
                                        </p:tav>
                                        <p:tav tm="100000">
                                          <p:val>
                                            <p:strVal val="#ppt_w"/>
                                          </p:val>
                                        </p:tav>
                                      </p:tavLst>
                                    </p:anim>
                                    <p:anim calcmode="lin" valueType="num">
                                      <p:cBhvr>
                                        <p:cTn id="23" dur="1000" fill="hold"/>
                                        <p:tgtEl>
                                          <p:spTgt spid="6">
                                            <p:txEl>
                                              <p:pRg st="2" end="2"/>
                                            </p:txEl>
                                          </p:spTgt>
                                        </p:tgtEl>
                                        <p:attrNameLst>
                                          <p:attrName>ppt_h</p:attrName>
                                        </p:attrNameLst>
                                      </p:cBhvr>
                                      <p:tavLst>
                                        <p:tav tm="0">
                                          <p:val>
                                            <p:strVal val="#ppt_h"/>
                                          </p:val>
                                        </p:tav>
                                        <p:tav tm="100000">
                                          <p:val>
                                            <p:strVal val="#ppt_h"/>
                                          </p:val>
                                        </p:tav>
                                      </p:tavLst>
                                    </p:anim>
                                    <p:animEffect transition="in" filter="fade">
                                      <p:cBhvr>
                                        <p:cTn id="24" dur="1000"/>
                                        <p:tgtEl>
                                          <p:spTgt spid="6">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 calcmode="lin" valueType="num">
                                      <p:cBhvr>
                                        <p:cTn id="29" dur="1000" fill="hold"/>
                                        <p:tgtEl>
                                          <p:spTgt spid="7">
                                            <p:txEl>
                                              <p:pRg st="0" end="0"/>
                                            </p:txEl>
                                          </p:spTgt>
                                        </p:tgtEl>
                                        <p:attrNameLst>
                                          <p:attrName>ppt_w</p:attrName>
                                        </p:attrNameLst>
                                      </p:cBhvr>
                                      <p:tavLst>
                                        <p:tav tm="0">
                                          <p:val>
                                            <p:strVal val="#ppt_w*0.70"/>
                                          </p:val>
                                        </p:tav>
                                        <p:tav tm="100000">
                                          <p:val>
                                            <p:strVal val="#ppt_w"/>
                                          </p:val>
                                        </p:tav>
                                      </p:tavLst>
                                    </p:anim>
                                    <p:anim calcmode="lin" valueType="num">
                                      <p:cBhvr>
                                        <p:cTn id="30" dur="1000" fill="hold"/>
                                        <p:tgtEl>
                                          <p:spTgt spid="7">
                                            <p:txEl>
                                              <p:pRg st="0" end="0"/>
                                            </p:txEl>
                                          </p:spTgt>
                                        </p:tgtEl>
                                        <p:attrNameLst>
                                          <p:attrName>ppt_h</p:attrName>
                                        </p:attrNameLst>
                                      </p:cBhvr>
                                      <p:tavLst>
                                        <p:tav tm="0">
                                          <p:val>
                                            <p:strVal val="#ppt_h"/>
                                          </p:val>
                                        </p:tav>
                                        <p:tav tm="100000">
                                          <p:val>
                                            <p:strVal val="#ppt_h"/>
                                          </p:val>
                                        </p:tav>
                                      </p:tavLst>
                                    </p:anim>
                                    <p:animEffect transition="in" filter="fade">
                                      <p:cBhvr>
                                        <p:cTn id="31" dur="1000"/>
                                        <p:tgtEl>
                                          <p:spTgt spid="7">
                                            <p:txEl>
                                              <p:pRg st="0" end="0"/>
                                            </p:txEl>
                                          </p:spTgt>
                                        </p:tgtEl>
                                      </p:cBhvr>
                                    </p:animEffect>
                                  </p:childTnLst>
                                </p:cTn>
                              </p:par>
                              <p:par>
                                <p:cTn id="32" presetID="55" presetClass="entr" presetSubtype="0" fill="hold" nodeType="withEffect">
                                  <p:stCondLst>
                                    <p:cond delay="0"/>
                                  </p:stCondLst>
                                  <p:childTnLst>
                                    <p:set>
                                      <p:cBhvr>
                                        <p:cTn id="33" dur="1" fill="hold">
                                          <p:stCondLst>
                                            <p:cond delay="0"/>
                                          </p:stCondLst>
                                        </p:cTn>
                                        <p:tgtEl>
                                          <p:spTgt spid="7">
                                            <p:txEl>
                                              <p:pRg st="1" end="1"/>
                                            </p:txEl>
                                          </p:spTgt>
                                        </p:tgtEl>
                                        <p:attrNameLst>
                                          <p:attrName>style.visibility</p:attrName>
                                        </p:attrNameLst>
                                      </p:cBhvr>
                                      <p:to>
                                        <p:strVal val="visible"/>
                                      </p:to>
                                    </p:set>
                                    <p:anim calcmode="lin" valueType="num">
                                      <p:cBhvr>
                                        <p:cTn id="34" dur="1000" fill="hold"/>
                                        <p:tgtEl>
                                          <p:spTgt spid="7">
                                            <p:txEl>
                                              <p:pRg st="1" end="1"/>
                                            </p:txEl>
                                          </p:spTgt>
                                        </p:tgtEl>
                                        <p:attrNameLst>
                                          <p:attrName>ppt_w</p:attrName>
                                        </p:attrNameLst>
                                      </p:cBhvr>
                                      <p:tavLst>
                                        <p:tav tm="0">
                                          <p:val>
                                            <p:strVal val="#ppt_w*0.70"/>
                                          </p:val>
                                        </p:tav>
                                        <p:tav tm="100000">
                                          <p:val>
                                            <p:strVal val="#ppt_w"/>
                                          </p:val>
                                        </p:tav>
                                      </p:tavLst>
                                    </p:anim>
                                    <p:anim calcmode="lin" valueType="num">
                                      <p:cBhvr>
                                        <p:cTn id="35" dur="1000" fill="hold"/>
                                        <p:tgtEl>
                                          <p:spTgt spid="7">
                                            <p:txEl>
                                              <p:pRg st="1" end="1"/>
                                            </p:txEl>
                                          </p:spTgt>
                                        </p:tgtEl>
                                        <p:attrNameLst>
                                          <p:attrName>ppt_h</p:attrName>
                                        </p:attrNameLst>
                                      </p:cBhvr>
                                      <p:tavLst>
                                        <p:tav tm="0">
                                          <p:val>
                                            <p:strVal val="#ppt_h"/>
                                          </p:val>
                                        </p:tav>
                                        <p:tav tm="100000">
                                          <p:val>
                                            <p:strVal val="#ppt_h"/>
                                          </p:val>
                                        </p:tav>
                                      </p:tavLst>
                                    </p:anim>
                                    <p:animEffect transition="in" filter="fade">
                                      <p:cBhvr>
                                        <p:cTn id="36" dur="1000"/>
                                        <p:tgtEl>
                                          <p:spTgt spid="7">
                                            <p:txEl>
                                              <p:pRg st="1" end="1"/>
                                            </p:txEl>
                                          </p:spTgt>
                                        </p:tgtEl>
                                      </p:cBhvr>
                                    </p:animEffect>
                                  </p:childTnLst>
                                </p:cTn>
                              </p:par>
                              <p:par>
                                <p:cTn id="37" presetID="55" presetClass="entr" presetSubtype="0" fill="hold" nodeType="withEffect">
                                  <p:stCondLst>
                                    <p:cond delay="0"/>
                                  </p:stCondLst>
                                  <p:childTnLst>
                                    <p:set>
                                      <p:cBhvr>
                                        <p:cTn id="38" dur="1" fill="hold">
                                          <p:stCondLst>
                                            <p:cond delay="0"/>
                                          </p:stCondLst>
                                        </p:cTn>
                                        <p:tgtEl>
                                          <p:spTgt spid="7">
                                            <p:txEl>
                                              <p:pRg st="2" end="2"/>
                                            </p:txEl>
                                          </p:spTgt>
                                        </p:tgtEl>
                                        <p:attrNameLst>
                                          <p:attrName>style.visibility</p:attrName>
                                        </p:attrNameLst>
                                      </p:cBhvr>
                                      <p:to>
                                        <p:strVal val="visible"/>
                                      </p:to>
                                    </p:set>
                                    <p:anim calcmode="lin" valueType="num">
                                      <p:cBhvr>
                                        <p:cTn id="39" dur="1000" fill="hold"/>
                                        <p:tgtEl>
                                          <p:spTgt spid="7">
                                            <p:txEl>
                                              <p:pRg st="2" end="2"/>
                                            </p:txEl>
                                          </p:spTgt>
                                        </p:tgtEl>
                                        <p:attrNameLst>
                                          <p:attrName>ppt_w</p:attrName>
                                        </p:attrNameLst>
                                      </p:cBhvr>
                                      <p:tavLst>
                                        <p:tav tm="0">
                                          <p:val>
                                            <p:strVal val="#ppt_w*0.70"/>
                                          </p:val>
                                        </p:tav>
                                        <p:tav tm="100000">
                                          <p:val>
                                            <p:strVal val="#ppt_w"/>
                                          </p:val>
                                        </p:tav>
                                      </p:tavLst>
                                    </p:anim>
                                    <p:anim calcmode="lin" valueType="num">
                                      <p:cBhvr>
                                        <p:cTn id="40" dur="1000" fill="hold"/>
                                        <p:tgtEl>
                                          <p:spTgt spid="7">
                                            <p:txEl>
                                              <p:pRg st="2" end="2"/>
                                            </p:txEl>
                                          </p:spTgt>
                                        </p:tgtEl>
                                        <p:attrNameLst>
                                          <p:attrName>ppt_h</p:attrName>
                                        </p:attrNameLst>
                                      </p:cBhvr>
                                      <p:tavLst>
                                        <p:tav tm="0">
                                          <p:val>
                                            <p:strVal val="#ppt_h"/>
                                          </p:val>
                                        </p:tav>
                                        <p:tav tm="100000">
                                          <p:val>
                                            <p:strVal val="#ppt_h"/>
                                          </p:val>
                                        </p:tav>
                                      </p:tavLst>
                                    </p:anim>
                                    <p:animEffect transition="in" filter="fade">
                                      <p:cBhvr>
                                        <p:cTn id="41" dur="1000"/>
                                        <p:tgtEl>
                                          <p:spTgt spid="7">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5" presetClass="entr" presetSubtype="0" fill="hold" nodeType="clickEffect">
                                  <p:stCondLst>
                                    <p:cond delay="0"/>
                                  </p:stCondLst>
                                  <p:childTnLst>
                                    <p:set>
                                      <p:cBhvr>
                                        <p:cTn id="45" dur="1" fill="hold">
                                          <p:stCondLst>
                                            <p:cond delay="0"/>
                                          </p:stCondLst>
                                        </p:cTn>
                                        <p:tgtEl>
                                          <p:spTgt spid="8">
                                            <p:txEl>
                                              <p:pRg st="0" end="0"/>
                                            </p:txEl>
                                          </p:spTgt>
                                        </p:tgtEl>
                                        <p:attrNameLst>
                                          <p:attrName>style.visibility</p:attrName>
                                        </p:attrNameLst>
                                      </p:cBhvr>
                                      <p:to>
                                        <p:strVal val="visible"/>
                                      </p:to>
                                    </p:set>
                                    <p:anim calcmode="lin" valueType="num">
                                      <p:cBhvr>
                                        <p:cTn id="46" dur="1000" fill="hold"/>
                                        <p:tgtEl>
                                          <p:spTgt spid="8">
                                            <p:txEl>
                                              <p:pRg st="0" end="0"/>
                                            </p:txEl>
                                          </p:spTgt>
                                        </p:tgtEl>
                                        <p:attrNameLst>
                                          <p:attrName>ppt_w</p:attrName>
                                        </p:attrNameLst>
                                      </p:cBhvr>
                                      <p:tavLst>
                                        <p:tav tm="0">
                                          <p:val>
                                            <p:strVal val="#ppt_w*0.70"/>
                                          </p:val>
                                        </p:tav>
                                        <p:tav tm="100000">
                                          <p:val>
                                            <p:strVal val="#ppt_w"/>
                                          </p:val>
                                        </p:tav>
                                      </p:tavLst>
                                    </p:anim>
                                    <p:anim calcmode="lin" valueType="num">
                                      <p:cBhvr>
                                        <p:cTn id="47" dur="1000" fill="hold"/>
                                        <p:tgtEl>
                                          <p:spTgt spid="8">
                                            <p:txEl>
                                              <p:pRg st="0" end="0"/>
                                            </p:txEl>
                                          </p:spTgt>
                                        </p:tgtEl>
                                        <p:attrNameLst>
                                          <p:attrName>ppt_h</p:attrName>
                                        </p:attrNameLst>
                                      </p:cBhvr>
                                      <p:tavLst>
                                        <p:tav tm="0">
                                          <p:val>
                                            <p:strVal val="#ppt_h"/>
                                          </p:val>
                                        </p:tav>
                                        <p:tav tm="100000">
                                          <p:val>
                                            <p:strVal val="#ppt_h"/>
                                          </p:val>
                                        </p:tav>
                                      </p:tavLst>
                                    </p:anim>
                                    <p:animEffect transition="in" filter="fade">
                                      <p:cBhvr>
                                        <p:cTn id="48" dur="1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内容占位符 2"/>
          <p:cNvSpPr>
            <a:spLocks noGrp="1"/>
          </p:cNvSpPr>
          <p:nvPr>
            <p:ph idx="1"/>
          </p:nvPr>
        </p:nvSpPr>
        <p:spPr>
          <a:xfrm>
            <a:off x="395536" y="2060848"/>
            <a:ext cx="7480341" cy="4104456"/>
          </a:xfrm>
        </p:spPr>
        <p:txBody>
          <a:bodyPr>
            <a:normAutofit/>
          </a:bodyPr>
          <a:lstStyle/>
          <a:p>
            <a:pPr eaLnBrk="1" hangingPunct="1">
              <a:buFont typeface="Wingdings" pitchFamily="2" charset="2"/>
              <a:buNone/>
            </a:pPr>
            <a:r>
              <a:rPr lang="zh-CN" altLang="en-US" sz="3200" b="1" dirty="0" smtClean="0">
                <a:solidFill>
                  <a:srgbClr val="0000FF"/>
                </a:solidFill>
                <a:hlinkClick r:id="rId2" action="ppaction://hlinksldjump"/>
              </a:rPr>
              <a:t>一、化学反应计量通式及反应进度</a:t>
            </a:r>
            <a:endParaRPr lang="zh-CN" altLang="en-US" sz="3200" b="1" dirty="0" smtClean="0">
              <a:solidFill>
                <a:srgbClr val="0000FF"/>
              </a:solidFill>
            </a:endParaRPr>
          </a:p>
          <a:p>
            <a:pPr eaLnBrk="1" hangingPunct="1">
              <a:buFont typeface="Wingdings" pitchFamily="2" charset="2"/>
              <a:buNone/>
            </a:pPr>
            <a:r>
              <a:rPr lang="zh-CN" altLang="en-US" sz="3200" b="1" dirty="0" smtClean="0">
                <a:solidFill>
                  <a:srgbClr val="0000FF"/>
                </a:solidFill>
                <a:hlinkClick r:id="rId3" action="ppaction://hlinksldjump"/>
              </a:rPr>
              <a:t>二、标准摩尔反应焓</a:t>
            </a:r>
            <a:endParaRPr lang="zh-CN" altLang="en-US" sz="3200" b="1" dirty="0" smtClean="0">
              <a:solidFill>
                <a:srgbClr val="0000FF"/>
              </a:solidFill>
            </a:endParaRPr>
          </a:p>
          <a:p>
            <a:pPr eaLnBrk="1" hangingPunct="1">
              <a:buFont typeface="Wingdings" pitchFamily="2" charset="2"/>
              <a:buNone/>
            </a:pPr>
            <a:r>
              <a:rPr lang="zh-CN" altLang="en-US" sz="3200" b="1" dirty="0" smtClean="0">
                <a:solidFill>
                  <a:srgbClr val="0000FF"/>
                </a:solidFill>
                <a:hlinkClick r:id="rId4" action="ppaction://hlinksldjump"/>
              </a:rPr>
              <a:t>三、标准摩尔生成焓</a:t>
            </a:r>
            <a:endParaRPr lang="zh-CN" altLang="en-US" sz="3200" b="1" dirty="0" smtClean="0">
              <a:solidFill>
                <a:srgbClr val="0000FF"/>
              </a:solidFill>
              <a:hlinkClick r:id="rId5" action="ppaction://hlinksldjump"/>
            </a:endParaRPr>
          </a:p>
          <a:p>
            <a:pPr eaLnBrk="1" hangingPunct="1">
              <a:buFont typeface="Wingdings" pitchFamily="2" charset="2"/>
              <a:buNone/>
            </a:pPr>
            <a:r>
              <a:rPr lang="zh-CN" altLang="en-US" sz="3200" b="1" dirty="0" smtClean="0">
                <a:solidFill>
                  <a:srgbClr val="0000FF"/>
                </a:solidFill>
                <a:hlinkClick r:id="rId6" action="ppaction://hlinksldjump"/>
              </a:rPr>
              <a:t>四、标准摩尔燃烧焓</a:t>
            </a:r>
            <a:endParaRPr lang="zh-CN" altLang="en-US" sz="3200" b="1" dirty="0" smtClean="0">
              <a:solidFill>
                <a:srgbClr val="0000FF"/>
              </a:solidFill>
            </a:endParaRPr>
          </a:p>
          <a:p>
            <a:pPr eaLnBrk="1" hangingPunct="1">
              <a:buFont typeface="Wingdings" pitchFamily="2" charset="2"/>
              <a:buNone/>
            </a:pPr>
            <a:r>
              <a:rPr lang="zh-CN" altLang="en-US" sz="3200" b="1" dirty="0" smtClean="0">
                <a:solidFill>
                  <a:srgbClr val="0000FF"/>
                </a:solidFill>
                <a:hlinkClick r:id="rId7" action="ppaction://hlinksldjump"/>
              </a:rPr>
              <a:t>五、标准摩尔反应焓与温度的关系</a:t>
            </a:r>
            <a:endParaRPr lang="zh-CN" altLang="en-US" sz="3200" b="1" dirty="0" smtClean="0">
              <a:solidFill>
                <a:srgbClr val="0000FF"/>
              </a:solidFill>
              <a:hlinkClick r:id="rId8" action="ppaction://hlinksldjump"/>
            </a:endParaRPr>
          </a:p>
          <a:p>
            <a:pPr eaLnBrk="1" hangingPunct="1">
              <a:buFont typeface="Wingdings" pitchFamily="2" charset="2"/>
              <a:buNone/>
            </a:pPr>
            <a:r>
              <a:rPr lang="zh-CN" altLang="en-US" sz="3200" b="1" dirty="0" smtClean="0">
                <a:solidFill>
                  <a:srgbClr val="0000FF"/>
                </a:solidFill>
                <a:hlinkClick r:id="rId9" action="ppaction://hlinksldjump"/>
              </a:rPr>
              <a:t>六、化学反应的恒压热和恒容热的计算</a:t>
            </a:r>
            <a:endParaRPr lang="zh-CN" altLang="en-US" sz="3200" b="1" dirty="0" smtClean="0"/>
          </a:p>
          <a:p>
            <a:pPr eaLnBrk="1" hangingPunct="1"/>
            <a:endParaRPr lang="zh-CN" altLang="en-US" sz="3200" b="1" dirty="0" smtClean="0"/>
          </a:p>
        </p:txBody>
      </p:sp>
      <p:sp>
        <p:nvSpPr>
          <p:cNvPr id="2" name="标题 1"/>
          <p:cNvSpPr>
            <a:spLocks noGrp="1"/>
          </p:cNvSpPr>
          <p:nvPr>
            <p:ph type="title"/>
          </p:nvPr>
        </p:nvSpPr>
        <p:spPr/>
        <p:txBody>
          <a:bodyPr rtlCol="0">
            <a:normAutofit fontScale="90000"/>
          </a:bodyPr>
          <a:lstStyle/>
          <a:p>
            <a:pPr eaLnBrk="1" fontAlgn="auto" hangingPunct="1">
              <a:spcAft>
                <a:spcPts val="0"/>
              </a:spcAft>
              <a:defRPr/>
            </a:pPr>
            <a:r>
              <a:rPr lang="en-US" altLang="zh-CN" b="1" dirty="0" smtClean="0">
                <a:solidFill>
                  <a:srgbClr val="FF0000"/>
                </a:solidFill>
                <a:latin typeface="创艺简行楷"/>
                <a:ea typeface="创艺简行楷"/>
                <a:cs typeface="创艺简行楷"/>
              </a:rPr>
              <a:t/>
            </a:r>
            <a:br>
              <a:rPr lang="en-US" altLang="zh-CN" b="1" dirty="0" smtClean="0">
                <a:solidFill>
                  <a:srgbClr val="FF0000"/>
                </a:solidFill>
                <a:latin typeface="创艺简行楷"/>
                <a:ea typeface="创艺简行楷"/>
                <a:cs typeface="创艺简行楷"/>
              </a:rPr>
            </a:br>
            <a:r>
              <a:rPr lang="zh-CN" altLang="en-US" b="1" dirty="0" smtClean="0">
                <a:solidFill>
                  <a:srgbClr val="FF0000"/>
                </a:solidFill>
                <a:latin typeface="创艺简行楷"/>
                <a:ea typeface="创艺简行楷"/>
                <a:cs typeface="创艺简行楷"/>
              </a:rPr>
              <a:t>§</a:t>
            </a:r>
            <a:r>
              <a:rPr lang="zh-CN" altLang="en-US" b="1" dirty="0">
                <a:solidFill>
                  <a:srgbClr val="FF0000"/>
                </a:solidFill>
                <a:latin typeface="创艺简行楷"/>
                <a:ea typeface="创艺简行楷"/>
                <a:cs typeface="创艺简行楷"/>
              </a:rPr>
              <a:t>2-9热力学第一定律对</a:t>
            </a:r>
            <a:br>
              <a:rPr lang="zh-CN" altLang="en-US" b="1" dirty="0">
                <a:solidFill>
                  <a:srgbClr val="FF0000"/>
                </a:solidFill>
                <a:latin typeface="创艺简行楷"/>
                <a:ea typeface="创艺简行楷"/>
                <a:cs typeface="创艺简行楷"/>
              </a:rPr>
            </a:br>
            <a:r>
              <a:rPr lang="zh-CN" altLang="en-US" b="1" dirty="0">
                <a:solidFill>
                  <a:srgbClr val="FF0000"/>
                </a:solidFill>
                <a:latin typeface="创艺简行楷"/>
                <a:ea typeface="创艺简行楷"/>
                <a:cs typeface="创艺简行楷"/>
              </a:rPr>
              <a:t>      化学变化的应用</a:t>
            </a:r>
            <a:r>
              <a:rPr lang="zh-CN" altLang="en-US" dirty="0"/>
              <a:t/>
            </a:r>
            <a:br>
              <a:rPr lang="zh-CN" altLang="en-US" dirty="0"/>
            </a:b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764704"/>
            <a:ext cx="7624357" cy="3378688"/>
          </a:xfrm>
        </p:spPr>
        <p:txBody>
          <a:bodyPr/>
          <a:lstStyle/>
          <a:p>
            <a:pPr>
              <a:spcBef>
                <a:spcPct val="15000"/>
              </a:spcBef>
              <a:buNone/>
              <a:defRPr/>
            </a:pPr>
            <a:r>
              <a:rPr lang="zh-CN" altLang="en-US" b="1" dirty="0">
                <a:solidFill>
                  <a:srgbClr val="000000"/>
                </a:solidFill>
              </a:rPr>
              <a:t>３．热力学常见过程分类</a:t>
            </a:r>
            <a:r>
              <a:rPr lang="zh-CN" altLang="en-US" b="1" dirty="0" smtClean="0">
                <a:solidFill>
                  <a:srgbClr val="000000"/>
                </a:solidFill>
              </a:rPr>
              <a:t>：</a:t>
            </a:r>
            <a:endParaRPr lang="zh-CN" altLang="en-US" b="1" dirty="0">
              <a:solidFill>
                <a:srgbClr val="000000"/>
              </a:solidFill>
            </a:endParaRPr>
          </a:p>
          <a:p>
            <a:pPr>
              <a:spcBef>
                <a:spcPct val="15000"/>
              </a:spcBef>
              <a:buNone/>
              <a:defRPr/>
            </a:pPr>
            <a:r>
              <a:rPr lang="zh-CN" altLang="en-US" b="1" dirty="0">
                <a:solidFill>
                  <a:srgbClr val="000000"/>
                </a:solidFill>
                <a:latin typeface="宋体" pitchFamily="2" charset="-122"/>
              </a:rPr>
              <a:t>(1)纯ＰＶＴ变化、相变化、化学变化过程</a:t>
            </a:r>
          </a:p>
          <a:p>
            <a:pPr>
              <a:spcBef>
                <a:spcPct val="15000"/>
              </a:spcBef>
              <a:buClr>
                <a:schemeClr val="tx1"/>
              </a:buClr>
              <a:buFont typeface="Wingdings" pitchFamily="2" charset="2"/>
              <a:buChar char="l"/>
              <a:defRPr/>
            </a:pPr>
            <a:r>
              <a:rPr lang="zh-CN" altLang="en-US" b="1" dirty="0">
                <a:solidFill>
                  <a:srgbClr val="000000"/>
                </a:solidFill>
                <a:latin typeface="宋体" pitchFamily="2" charset="-122"/>
              </a:rPr>
              <a:t>纯ＰＶＴ变化：</a:t>
            </a:r>
            <a:r>
              <a:rPr lang="zh-CN" altLang="en-US" b="1" dirty="0">
                <a:solidFill>
                  <a:srgbClr val="3333FF"/>
                </a:solidFill>
              </a:rPr>
              <a:t>无相变化、无化学变化</a:t>
            </a:r>
          </a:p>
          <a:p>
            <a:pPr>
              <a:spcBef>
                <a:spcPct val="15000"/>
              </a:spcBef>
              <a:buClr>
                <a:schemeClr val="tx1"/>
              </a:buClr>
              <a:buFont typeface="Wingdings" pitchFamily="2" charset="2"/>
              <a:buChar char="l"/>
              <a:defRPr/>
            </a:pPr>
            <a:r>
              <a:rPr lang="zh-CN" altLang="en-US" b="1" dirty="0">
                <a:solidFill>
                  <a:srgbClr val="000000"/>
                </a:solidFill>
                <a:latin typeface="宋体" pitchFamily="2" charset="-122"/>
              </a:rPr>
              <a:t>相变化：</a:t>
            </a:r>
            <a:r>
              <a:rPr lang="zh-CN" altLang="en-US" b="1" dirty="0">
                <a:solidFill>
                  <a:srgbClr val="3333FF"/>
                </a:solidFill>
              </a:rPr>
              <a:t>有相变化、无化学变化</a:t>
            </a:r>
            <a:endParaRPr lang="zh-CN" altLang="en-US" b="1" dirty="0">
              <a:solidFill>
                <a:srgbClr val="000000"/>
              </a:solidFill>
              <a:latin typeface="宋体" pitchFamily="2" charset="-122"/>
            </a:endParaRPr>
          </a:p>
          <a:p>
            <a:pPr>
              <a:spcBef>
                <a:spcPct val="15000"/>
              </a:spcBef>
              <a:buClr>
                <a:schemeClr val="tx1"/>
              </a:buClr>
              <a:buFont typeface="Wingdings" pitchFamily="2" charset="2"/>
              <a:buChar char="l"/>
              <a:defRPr/>
            </a:pPr>
            <a:r>
              <a:rPr lang="zh-CN" altLang="en-US" b="1" dirty="0">
                <a:solidFill>
                  <a:srgbClr val="000000"/>
                </a:solidFill>
                <a:latin typeface="宋体" pitchFamily="2" charset="-122"/>
              </a:rPr>
              <a:t>化学变化：</a:t>
            </a:r>
            <a:r>
              <a:rPr lang="zh-CN" altLang="en-US" b="1" dirty="0">
                <a:solidFill>
                  <a:srgbClr val="3333FF"/>
                </a:solidFill>
              </a:rPr>
              <a:t>有</a:t>
            </a:r>
            <a:r>
              <a:rPr lang="zh-CN" altLang="en-US" b="1" dirty="0" smtClean="0">
                <a:solidFill>
                  <a:srgbClr val="3333FF"/>
                </a:solidFill>
              </a:rPr>
              <a:t>化学变化</a:t>
            </a:r>
            <a:endParaRPr lang="en-US" altLang="zh-CN" b="1" dirty="0" smtClean="0">
              <a:solidFill>
                <a:srgbClr val="3333FF"/>
              </a:solidFill>
            </a:endParaRPr>
          </a:p>
          <a:p>
            <a:pPr>
              <a:spcBef>
                <a:spcPct val="15000"/>
              </a:spcBef>
              <a:buClr>
                <a:schemeClr val="tx1"/>
              </a:buClr>
              <a:buFont typeface="Wingdings" pitchFamily="2" charset="2"/>
              <a:buChar char="l"/>
              <a:defRPr/>
            </a:pPr>
            <a:endParaRPr lang="zh-CN" altLang="en-US" b="1" dirty="0">
              <a:solidFill>
                <a:srgbClr val="3333FF"/>
              </a:solidFill>
            </a:endParaRPr>
          </a:p>
        </p:txBody>
      </p:sp>
      <p:sp>
        <p:nvSpPr>
          <p:cNvPr id="6" name="矩形 5"/>
          <p:cNvSpPr/>
          <p:nvPr/>
        </p:nvSpPr>
        <p:spPr>
          <a:xfrm>
            <a:off x="251520" y="3140968"/>
            <a:ext cx="8496944" cy="3323987"/>
          </a:xfrm>
          <a:prstGeom prst="rect">
            <a:avLst/>
          </a:prstGeom>
        </p:spPr>
        <p:txBody>
          <a:bodyPr wrap="square">
            <a:spAutoFit/>
          </a:bodyPr>
          <a:lstStyle/>
          <a:p>
            <a:pPr eaLnBrk="1" fontAlgn="auto" hangingPunct="1">
              <a:spcBef>
                <a:spcPct val="15000"/>
              </a:spcBef>
              <a:spcAft>
                <a:spcPts val="0"/>
              </a:spcAft>
              <a:buFont typeface="Wingdings" pitchFamily="2" charset="2"/>
              <a:buNone/>
              <a:defRPr/>
            </a:pPr>
            <a:r>
              <a:rPr lang="zh-CN" altLang="en-US" sz="2400" b="1" dirty="0">
                <a:solidFill>
                  <a:srgbClr val="000000"/>
                </a:solidFill>
                <a:latin typeface="宋体" pitchFamily="2" charset="-122"/>
                <a:ea typeface="+mn-ea"/>
              </a:rPr>
              <a:t>(2)可逆过程与不可逆过程</a:t>
            </a:r>
          </a:p>
          <a:p>
            <a:pPr eaLnBrk="1" fontAlgn="auto" hangingPunct="1">
              <a:spcBef>
                <a:spcPct val="15000"/>
              </a:spcBef>
              <a:spcAft>
                <a:spcPts val="0"/>
              </a:spcAft>
              <a:buClr>
                <a:schemeClr val="tx1"/>
              </a:buClr>
              <a:buFont typeface="Wingdings" pitchFamily="2" charset="2"/>
              <a:buChar char="l"/>
              <a:defRPr/>
            </a:pPr>
            <a:r>
              <a:rPr lang="zh-CN" altLang="en-US" sz="2400" b="1" dirty="0">
                <a:solidFill>
                  <a:srgbClr val="000000"/>
                </a:solidFill>
                <a:latin typeface="宋体" pitchFamily="2" charset="-122"/>
                <a:ea typeface="+mn-ea"/>
              </a:rPr>
              <a:t>可逆过程：一系列无限接近平衡条件下进行的过程</a:t>
            </a:r>
          </a:p>
          <a:p>
            <a:pPr eaLnBrk="1" fontAlgn="auto" hangingPunct="1">
              <a:spcBef>
                <a:spcPct val="15000"/>
              </a:spcBef>
              <a:spcAft>
                <a:spcPts val="0"/>
              </a:spcAft>
              <a:buClr>
                <a:schemeClr val="tx1"/>
              </a:buClr>
              <a:buFont typeface="Wingdings" pitchFamily="2" charset="2"/>
              <a:buChar char="l"/>
              <a:defRPr/>
            </a:pPr>
            <a:r>
              <a:rPr lang="zh-CN" altLang="en-US" sz="2400" b="1" dirty="0">
                <a:solidFill>
                  <a:srgbClr val="000000"/>
                </a:solidFill>
                <a:latin typeface="宋体" pitchFamily="2" charset="-122"/>
                <a:ea typeface="+mn-ea"/>
              </a:rPr>
              <a:t>理解可逆过程是学好化学热力学的重点和难点</a:t>
            </a:r>
          </a:p>
          <a:p>
            <a:pPr eaLnBrk="1" fontAlgn="auto" hangingPunct="1">
              <a:spcBef>
                <a:spcPct val="15000"/>
              </a:spcBef>
              <a:spcAft>
                <a:spcPts val="0"/>
              </a:spcAft>
              <a:buFont typeface="Wingdings" pitchFamily="2" charset="2"/>
              <a:buNone/>
              <a:defRPr/>
            </a:pPr>
            <a:r>
              <a:rPr lang="zh-CN" altLang="en-US" sz="2400" b="1" dirty="0">
                <a:solidFill>
                  <a:srgbClr val="000000"/>
                </a:solidFill>
                <a:latin typeface="宋体" pitchFamily="2" charset="-122"/>
                <a:ea typeface="+mn-ea"/>
              </a:rPr>
              <a:t>(3)循环过程与非循环过程</a:t>
            </a:r>
          </a:p>
          <a:p>
            <a:pPr eaLnBrk="1" fontAlgn="auto" hangingPunct="1">
              <a:spcBef>
                <a:spcPct val="15000"/>
              </a:spcBef>
              <a:spcAft>
                <a:spcPts val="0"/>
              </a:spcAft>
              <a:buClr>
                <a:schemeClr val="tx1"/>
              </a:buClr>
              <a:buFont typeface="Wingdings" pitchFamily="2" charset="2"/>
              <a:buChar char="l"/>
              <a:defRPr/>
            </a:pPr>
            <a:r>
              <a:rPr lang="zh-CN" altLang="en-US" sz="2400" b="1" dirty="0">
                <a:solidFill>
                  <a:srgbClr val="000000"/>
                </a:solidFill>
                <a:latin typeface="宋体" pitchFamily="2" charset="-122"/>
                <a:ea typeface="+mn-ea"/>
              </a:rPr>
              <a:t>循环过程</a:t>
            </a:r>
            <a:r>
              <a:rPr lang="zh-CN" altLang="en-US" sz="2400" b="1" dirty="0" smtClean="0">
                <a:solidFill>
                  <a:srgbClr val="000000"/>
                </a:solidFill>
                <a:latin typeface="宋体" pitchFamily="2" charset="-122"/>
                <a:ea typeface="+mn-ea"/>
              </a:rPr>
              <a:t>：系统从始态出发经一系列变化又回到始态的过程（终态</a:t>
            </a:r>
            <a:r>
              <a:rPr lang="zh-CN" altLang="en-US" sz="2400" b="1" dirty="0">
                <a:solidFill>
                  <a:srgbClr val="000000"/>
                </a:solidFill>
                <a:latin typeface="宋体" pitchFamily="2" charset="-122"/>
                <a:ea typeface="+mn-ea"/>
              </a:rPr>
              <a:t>与始态相同的</a:t>
            </a:r>
            <a:r>
              <a:rPr lang="zh-CN" altLang="en-US" sz="2400" b="1" dirty="0" smtClean="0">
                <a:solidFill>
                  <a:srgbClr val="000000"/>
                </a:solidFill>
                <a:latin typeface="宋体" pitchFamily="2" charset="-122"/>
                <a:ea typeface="+mn-ea"/>
              </a:rPr>
              <a:t>过程）</a:t>
            </a:r>
            <a:endParaRPr lang="zh-CN" altLang="en-US" sz="2400" b="1" dirty="0">
              <a:solidFill>
                <a:srgbClr val="000000"/>
              </a:solidFill>
              <a:latin typeface="宋体" pitchFamily="2" charset="-122"/>
              <a:ea typeface="+mn-ea"/>
            </a:endParaRPr>
          </a:p>
          <a:p>
            <a:pPr eaLnBrk="1" fontAlgn="auto" hangingPunct="1">
              <a:spcBef>
                <a:spcPct val="15000"/>
              </a:spcBef>
              <a:spcAft>
                <a:spcPts val="0"/>
              </a:spcAft>
              <a:buClr>
                <a:schemeClr val="tx1"/>
              </a:buClr>
              <a:defRPr/>
            </a:pPr>
            <a:r>
              <a:rPr lang="zh-CN" altLang="en-US" sz="2400" b="1" dirty="0">
                <a:solidFill>
                  <a:srgbClr val="000000"/>
                </a:solidFill>
                <a:latin typeface="宋体" pitchFamily="2" charset="-122"/>
                <a:ea typeface="+mn-ea"/>
              </a:rPr>
              <a:t>循环过程特点：系统所有状态函数变化量为</a:t>
            </a:r>
            <a:r>
              <a:rPr lang="en-US" altLang="zh-CN" sz="2400" b="1" dirty="0">
                <a:solidFill>
                  <a:srgbClr val="000000"/>
                </a:solidFill>
                <a:latin typeface="宋体" pitchFamily="2" charset="-122"/>
                <a:ea typeface="+mn-ea"/>
              </a:rPr>
              <a:t>0</a:t>
            </a:r>
          </a:p>
          <a:p>
            <a:pPr eaLnBrk="1" fontAlgn="auto" hangingPunct="1">
              <a:spcAft>
                <a:spcPts val="0"/>
              </a:spcAft>
              <a:buFont typeface="Arial" panose="020B0604020202020204" pitchFamily="34" charset="0"/>
              <a:buChar char="•"/>
              <a:defRPr/>
            </a:pPr>
            <a:endParaRPr lang="zh-CN" altLang="en-US" sz="2400" b="1" dirty="0">
              <a:solidFill>
                <a:srgbClr val="000000"/>
              </a:solidFill>
              <a:latin typeface="宋体" pitchFamily="2" charset="-122"/>
              <a:ea typeface="+mn-ea"/>
            </a:endParaRPr>
          </a:p>
        </p:txBody>
      </p:sp>
    </p:spTree>
    <p:extLst>
      <p:ext uri="{BB962C8B-B14F-4D97-AF65-F5344CB8AC3E}">
        <p14:creationId xmlns:p14="http://schemas.microsoft.com/office/powerpoint/2010/main" val="366161349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内容占位符 2"/>
          <p:cNvSpPr>
            <a:spLocks noGrp="1"/>
          </p:cNvSpPr>
          <p:nvPr>
            <p:ph idx="1"/>
          </p:nvPr>
        </p:nvSpPr>
        <p:spPr>
          <a:xfrm>
            <a:off x="264106" y="476672"/>
            <a:ext cx="8706521" cy="4724945"/>
          </a:xfrm>
        </p:spPr>
        <p:txBody>
          <a:bodyPr>
            <a:normAutofit/>
          </a:bodyPr>
          <a:lstStyle/>
          <a:p>
            <a:pPr eaLnBrk="1" hangingPunct="1"/>
            <a:r>
              <a:rPr lang="zh-CN" altLang="en-US" sz="2800" dirty="0" smtClean="0">
                <a:latin typeface="华文行楷"/>
                <a:ea typeface="华文行楷"/>
                <a:cs typeface="华文行楷"/>
              </a:rPr>
              <a:t>一、化学反应计量通式及反应进度</a:t>
            </a:r>
          </a:p>
          <a:p>
            <a:pPr eaLnBrk="1" hangingPunct="1">
              <a:lnSpc>
                <a:spcPct val="120000"/>
              </a:lnSpc>
              <a:buFont typeface="Wingdings" pitchFamily="2" charset="2"/>
              <a:buNone/>
            </a:pPr>
            <a:r>
              <a:rPr lang="en-US" altLang="zh-CN" b="1" dirty="0" smtClean="0">
                <a:solidFill>
                  <a:srgbClr val="000000"/>
                </a:solidFill>
              </a:rPr>
              <a:t>1</a:t>
            </a:r>
            <a:r>
              <a:rPr lang="zh-CN" altLang="en-US" b="1" dirty="0" smtClean="0">
                <a:solidFill>
                  <a:srgbClr val="000000"/>
                </a:solidFill>
              </a:rPr>
              <a:t>、化学反应计量通式　</a:t>
            </a:r>
            <a:endParaRPr lang="zh-CN" altLang="en-US" b="1" dirty="0" smtClean="0">
              <a:solidFill>
                <a:srgbClr val="0000FF"/>
              </a:solidFill>
            </a:endParaRPr>
          </a:p>
          <a:p>
            <a:pPr>
              <a:spcBef>
                <a:spcPct val="15000"/>
              </a:spcBef>
              <a:buNone/>
            </a:pPr>
            <a:r>
              <a:rPr lang="zh-CN" altLang="en-US" b="1" dirty="0" smtClean="0">
                <a:solidFill>
                  <a:srgbClr val="0000FF"/>
                </a:solidFill>
              </a:rPr>
              <a:t> </a:t>
            </a:r>
            <a:r>
              <a:rPr lang="zh-CN" altLang="en-US" b="1" dirty="0" smtClean="0">
                <a:solidFill>
                  <a:srgbClr val="0000FF"/>
                </a:solidFill>
                <a:latin typeface="宋体" charset="-122"/>
              </a:rPr>
              <a:t>对 </a:t>
            </a:r>
            <a:r>
              <a:rPr lang="en-US" altLang="zh-CN" b="1" dirty="0" err="1">
                <a:solidFill>
                  <a:srgbClr val="0000FF"/>
                </a:solidFill>
                <a:latin typeface="宋体" charset="-122"/>
              </a:rPr>
              <a:t>aA+bB</a:t>
            </a:r>
            <a:r>
              <a:rPr lang="en-US" altLang="zh-CN" b="1" dirty="0">
                <a:solidFill>
                  <a:srgbClr val="0000FF"/>
                </a:solidFill>
                <a:latin typeface="宋体" charset="-122"/>
              </a:rPr>
              <a:t>=</a:t>
            </a:r>
            <a:r>
              <a:rPr lang="en-US" altLang="zh-CN" b="1" dirty="0" err="1">
                <a:solidFill>
                  <a:srgbClr val="0000FF"/>
                </a:solidFill>
                <a:latin typeface="宋体" charset="-122"/>
              </a:rPr>
              <a:t>lL+mM</a:t>
            </a:r>
            <a:r>
              <a:rPr lang="en-US" altLang="zh-CN" b="1" dirty="0">
                <a:solidFill>
                  <a:srgbClr val="0000FF"/>
                </a:solidFill>
                <a:latin typeface="宋体" charset="-122"/>
              </a:rPr>
              <a:t>  </a:t>
            </a:r>
            <a:r>
              <a:rPr lang="zh-CN" altLang="zh-CN" b="1" dirty="0">
                <a:solidFill>
                  <a:srgbClr val="0000FF"/>
                </a:solidFill>
                <a:latin typeface="宋体" charset="-122"/>
              </a:rPr>
              <a:t>化为：0=</a:t>
            </a:r>
            <a:r>
              <a:rPr lang="en-US" altLang="zh-CN" b="1" dirty="0" err="1">
                <a:solidFill>
                  <a:srgbClr val="0000FF"/>
                </a:solidFill>
                <a:latin typeface="宋体" charset="-122"/>
              </a:rPr>
              <a:t>lL+mM-aA-bB</a:t>
            </a:r>
            <a:r>
              <a:rPr lang="en-US" altLang="zh-CN" b="1" dirty="0">
                <a:solidFill>
                  <a:srgbClr val="000000"/>
                </a:solidFill>
                <a:latin typeface="华文宋体"/>
                <a:ea typeface="华文宋体"/>
                <a:cs typeface="华文宋体"/>
              </a:rPr>
              <a:t> </a:t>
            </a:r>
            <a:r>
              <a:rPr lang="en-US" altLang="zh-CN" b="1" dirty="0" smtClean="0">
                <a:solidFill>
                  <a:srgbClr val="000000"/>
                </a:solidFill>
                <a:latin typeface="华文宋体"/>
                <a:ea typeface="华文宋体"/>
                <a:cs typeface="华文宋体"/>
              </a:rPr>
              <a:t>    </a:t>
            </a:r>
            <a:r>
              <a:rPr lang="zh-CN" altLang="en-US" b="1" dirty="0" smtClean="0">
                <a:solidFill>
                  <a:srgbClr val="000000"/>
                </a:solidFill>
                <a:latin typeface="华文宋体"/>
                <a:ea typeface="华文宋体"/>
                <a:cs typeface="华文宋体"/>
              </a:rPr>
              <a:t>即</a:t>
            </a:r>
            <a:r>
              <a:rPr lang="zh-CN" altLang="en-US" b="1" dirty="0" smtClean="0">
                <a:solidFill>
                  <a:srgbClr val="0000FF"/>
                </a:solidFill>
                <a:latin typeface="宋体" charset="-122"/>
              </a:rPr>
              <a:t>形式</a:t>
            </a:r>
            <a:r>
              <a:rPr lang="en-US" altLang="zh-CN" b="1" dirty="0" smtClean="0">
                <a:solidFill>
                  <a:srgbClr val="0000FF"/>
                </a:solidFill>
                <a:latin typeface="宋体" charset="-122"/>
              </a:rPr>
              <a:t>0=</a:t>
            </a:r>
            <a:r>
              <a:rPr lang="zh-CN" altLang="en-US" b="1" dirty="0" smtClean="0">
                <a:solidFill>
                  <a:srgbClr val="0000FF"/>
                </a:solidFill>
                <a:sym typeface="Symbol" pitchFamily="18" charset="2"/>
              </a:rPr>
              <a:t></a:t>
            </a:r>
            <a:r>
              <a:rPr lang="zh-CN" altLang="en-US" b="1" dirty="0" smtClean="0">
                <a:solidFill>
                  <a:srgbClr val="0000FF"/>
                </a:solidFill>
                <a:latin typeface="宋体" charset="-122"/>
                <a:sym typeface="Symbol" pitchFamily="18" charset="2"/>
              </a:rPr>
              <a:t></a:t>
            </a:r>
            <a:r>
              <a:rPr lang="en-US" altLang="zh-CN" b="1" baseline="-25000" dirty="0" smtClean="0">
                <a:solidFill>
                  <a:srgbClr val="0000FF"/>
                </a:solidFill>
                <a:latin typeface="宋体" charset="-122"/>
                <a:sym typeface="Symbol" pitchFamily="18" charset="2"/>
              </a:rPr>
              <a:t>B</a:t>
            </a:r>
            <a:r>
              <a:rPr lang="en-US" altLang="zh-CN" b="1" dirty="0" smtClean="0">
                <a:solidFill>
                  <a:srgbClr val="0000FF"/>
                </a:solidFill>
                <a:latin typeface="宋体" charset="-122"/>
                <a:sym typeface="Symbol" pitchFamily="18" charset="2"/>
              </a:rPr>
              <a:t>B</a:t>
            </a:r>
            <a:r>
              <a:rPr lang="en-US" altLang="zh-CN" b="1" dirty="0" smtClean="0">
                <a:solidFill>
                  <a:srgbClr val="0000FF"/>
                </a:solidFill>
                <a:latin typeface="宋体" charset="-122"/>
              </a:rPr>
              <a:t>　</a:t>
            </a:r>
          </a:p>
          <a:p>
            <a:pPr>
              <a:spcBef>
                <a:spcPct val="15000"/>
              </a:spcBef>
              <a:buNone/>
            </a:pPr>
            <a:r>
              <a:rPr lang="en-US" altLang="zh-CN" sz="2000" b="1" dirty="0" smtClean="0">
                <a:solidFill>
                  <a:srgbClr val="000000"/>
                </a:solidFill>
                <a:latin typeface="华文宋体"/>
                <a:ea typeface="华文宋体"/>
                <a:cs typeface="华文宋体"/>
              </a:rPr>
              <a:t>２．</a:t>
            </a:r>
            <a:r>
              <a:rPr lang="zh-CN" altLang="en-US" sz="2000" b="1" dirty="0" smtClean="0">
                <a:solidFill>
                  <a:srgbClr val="000000"/>
                </a:solidFill>
                <a:latin typeface="华文宋体"/>
                <a:ea typeface="华文宋体"/>
                <a:cs typeface="华文宋体"/>
              </a:rPr>
              <a:t>反应进度</a:t>
            </a:r>
            <a:r>
              <a:rPr lang="zh-CN" altLang="en-US" sz="2000" b="1" dirty="0" smtClean="0">
                <a:solidFill>
                  <a:srgbClr val="0000FF"/>
                </a:solidFill>
                <a:latin typeface="华文宋体"/>
                <a:ea typeface="华文宋体"/>
                <a:cs typeface="华文宋体"/>
              </a:rPr>
              <a:t>     </a:t>
            </a:r>
            <a:r>
              <a:rPr lang="zh-CN" altLang="en-US" sz="2800" b="1" dirty="0" smtClean="0">
                <a:solidFill>
                  <a:srgbClr val="0000FF"/>
                </a:solidFill>
                <a:latin typeface="华文宋体"/>
                <a:ea typeface="华文宋体"/>
                <a:cs typeface="华文宋体"/>
              </a:rPr>
              <a:t> </a:t>
            </a:r>
            <a:r>
              <a:rPr lang="zh-CN" altLang="en-US" sz="2800" b="1" dirty="0" smtClean="0">
                <a:solidFill>
                  <a:srgbClr val="FF0000"/>
                </a:solidFill>
                <a:latin typeface="华文宋体"/>
                <a:ea typeface="华文宋体"/>
                <a:cs typeface="华文宋体"/>
                <a:sym typeface="Symbol" pitchFamily="18" charset="2"/>
              </a:rPr>
              <a:t>    </a:t>
            </a:r>
            <a:r>
              <a:rPr lang="zh-CN" altLang="en-US" b="1" dirty="0" smtClean="0">
                <a:latin typeface="华文宋体"/>
                <a:ea typeface="华文宋体"/>
                <a:cs typeface="华文宋体"/>
              </a:rPr>
              <a:t>定义 </a:t>
            </a:r>
            <a:r>
              <a:rPr lang="en-US" altLang="zh-CN" dirty="0">
                <a:latin typeface="Arial"/>
              </a:rPr>
              <a:t>—</a:t>
            </a:r>
            <a:r>
              <a:rPr lang="zh-CN" altLang="en-US" dirty="0"/>
              <a:t>反应进行的程度</a:t>
            </a:r>
            <a:endParaRPr lang="en-US" altLang="zh-CN" b="1" dirty="0" smtClean="0">
              <a:latin typeface="华文宋体"/>
              <a:ea typeface="华文宋体"/>
              <a:cs typeface="华文宋体"/>
              <a:sym typeface="Symbol" pitchFamily="18" charset="2"/>
            </a:endParaRPr>
          </a:p>
          <a:p>
            <a:pPr>
              <a:spcBef>
                <a:spcPct val="15000"/>
              </a:spcBef>
              <a:buNone/>
            </a:pPr>
            <a:r>
              <a:rPr lang="en-US" altLang="zh-CN" b="1" dirty="0" smtClean="0">
                <a:latin typeface="华文宋体"/>
                <a:ea typeface="华文宋体"/>
                <a:cs typeface="华文宋体"/>
                <a:sym typeface="Symbol" pitchFamily="18" charset="2"/>
              </a:rPr>
              <a:t>                                               </a:t>
            </a:r>
            <a:r>
              <a:rPr lang="zh-CN" altLang="en-US" b="1" dirty="0" smtClean="0">
                <a:latin typeface="华文宋体"/>
                <a:ea typeface="华文宋体"/>
                <a:cs typeface="华文宋体"/>
                <a:sym typeface="Symbol" pitchFamily="18" charset="2"/>
              </a:rPr>
              <a:t>或</a:t>
            </a:r>
            <a:r>
              <a:rPr lang="en-US" altLang="zh-CN" b="1" dirty="0" smtClean="0">
                <a:latin typeface="华文宋体"/>
                <a:ea typeface="华文宋体"/>
                <a:cs typeface="华文宋体"/>
                <a:sym typeface="Symbol" pitchFamily="18" charset="2"/>
              </a:rPr>
              <a:t>                          </a:t>
            </a:r>
            <a:r>
              <a:rPr lang="zh-CN" altLang="en-US" b="1" dirty="0" smtClean="0">
                <a:latin typeface="华文宋体"/>
                <a:ea typeface="华文宋体"/>
                <a:cs typeface="华文宋体"/>
                <a:sym typeface="Symbol" pitchFamily="18" charset="2"/>
              </a:rPr>
              <a:t>单位：</a:t>
            </a:r>
            <a:r>
              <a:rPr lang="en-US" altLang="zh-CN" b="1" dirty="0" err="1" smtClean="0">
                <a:latin typeface="华文宋体"/>
                <a:ea typeface="华文宋体"/>
                <a:cs typeface="华文宋体"/>
                <a:sym typeface="Symbol" pitchFamily="18" charset="2"/>
              </a:rPr>
              <a:t>mol</a:t>
            </a:r>
            <a:endParaRPr lang="en-US" altLang="zh-CN" b="1" dirty="0" smtClean="0">
              <a:latin typeface="华文宋体"/>
              <a:ea typeface="华文宋体"/>
              <a:cs typeface="华文宋体"/>
              <a:sym typeface="Symbol" pitchFamily="18" charset="2"/>
            </a:endParaRPr>
          </a:p>
          <a:p>
            <a:pPr eaLnBrk="1" hangingPunct="1">
              <a:spcBef>
                <a:spcPct val="15000"/>
              </a:spcBef>
              <a:buFont typeface="Wingdings" pitchFamily="2" charset="2"/>
              <a:buNone/>
            </a:pPr>
            <a:endParaRPr lang="en-US" altLang="zh-CN" sz="2000" b="1" dirty="0" smtClean="0">
              <a:solidFill>
                <a:srgbClr val="0000FF"/>
              </a:solidFill>
              <a:latin typeface="华文宋体"/>
              <a:ea typeface="华文宋体"/>
              <a:cs typeface="华文宋体"/>
              <a:sym typeface="Symbol" pitchFamily="18" charset="2"/>
            </a:endParaRPr>
          </a:p>
          <a:p>
            <a:pPr eaLnBrk="1" hangingPunct="1">
              <a:spcBef>
                <a:spcPct val="15000"/>
              </a:spcBef>
              <a:buFont typeface="Wingdings" pitchFamily="2" charset="2"/>
              <a:buNone/>
            </a:pPr>
            <a:endParaRPr lang="en-US" altLang="zh-CN" sz="2000" b="1" dirty="0" smtClean="0">
              <a:solidFill>
                <a:srgbClr val="0000FF"/>
              </a:solidFill>
              <a:latin typeface="华文宋体"/>
              <a:ea typeface="华文宋体"/>
              <a:cs typeface="华文宋体"/>
              <a:sym typeface="Symbol" pitchFamily="18" charset="2"/>
            </a:endParaRPr>
          </a:p>
          <a:p>
            <a:pPr>
              <a:spcBef>
                <a:spcPct val="15000"/>
              </a:spcBef>
              <a:buNone/>
            </a:pPr>
            <a:endParaRPr lang="en-US" altLang="zh-CN" sz="2000" b="1" dirty="0" smtClean="0">
              <a:solidFill>
                <a:srgbClr val="0000FF"/>
              </a:solidFill>
              <a:latin typeface="华文宋体"/>
              <a:ea typeface="华文宋体"/>
              <a:cs typeface="华文宋体"/>
              <a:sym typeface="Symbol" pitchFamily="18" charset="2"/>
            </a:endParaRPr>
          </a:p>
        </p:txBody>
      </p:sp>
      <p:grpSp>
        <p:nvGrpSpPr>
          <p:cNvPr id="9" name="Group 6"/>
          <p:cNvGrpSpPr>
            <a:grpSpLocks/>
          </p:cNvGrpSpPr>
          <p:nvPr/>
        </p:nvGrpSpPr>
        <p:grpSpPr bwMode="auto">
          <a:xfrm>
            <a:off x="333872" y="3861048"/>
            <a:ext cx="8587679" cy="955873"/>
            <a:chOff x="244" y="2787"/>
            <a:chExt cx="5328" cy="566"/>
          </a:xfrm>
        </p:grpSpPr>
        <p:sp>
          <p:nvSpPr>
            <p:cNvPr id="10" name="Text Box 7"/>
            <p:cNvSpPr txBox="1">
              <a:spLocks noChangeArrowheads="1"/>
            </p:cNvSpPr>
            <p:nvPr/>
          </p:nvSpPr>
          <p:spPr bwMode="auto">
            <a:xfrm>
              <a:off x="244" y="2872"/>
              <a:ext cx="5328" cy="481"/>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lnSpc>
                  <a:spcPct val="110000"/>
                </a:lnSpc>
              </a:pPr>
              <a:r>
                <a:rPr kumimoji="1" lang="zh-CN" altLang="en-US" sz="2000" i="1" dirty="0" smtClean="0">
                  <a:latin typeface="Arial" pitchFamily="34" charset="0"/>
                  <a:ea typeface="黑体" pitchFamily="49" charset="-122"/>
                  <a:sym typeface="Symbol" pitchFamily="18" charset="2"/>
                </a:rPr>
                <a:t>                （</a:t>
              </a:r>
              <a:r>
                <a:rPr lang="en-US" altLang="zh-CN" sz="2000" b="1" dirty="0" smtClean="0">
                  <a:latin typeface="华文宋体"/>
                  <a:ea typeface="华文宋体"/>
                  <a:cs typeface="华文宋体"/>
                  <a:sym typeface="Symbol" pitchFamily="18" charset="2"/>
                </a:rPr>
                <a:t></a:t>
              </a:r>
              <a:r>
                <a:rPr lang="zh-CN" altLang="en-US" sz="2000" b="1" dirty="0" smtClean="0">
                  <a:latin typeface="华文宋体"/>
                  <a:ea typeface="华文宋体"/>
                  <a:cs typeface="华文宋体"/>
                  <a:sym typeface="Symbol" pitchFamily="18" charset="2"/>
                </a:rPr>
                <a:t>）</a:t>
              </a:r>
              <a:r>
                <a:rPr kumimoji="1" lang="zh-CN" altLang="en-US" sz="2000" dirty="0" smtClean="0">
                  <a:latin typeface="黑体" pitchFamily="49" charset="-122"/>
                  <a:ea typeface="黑体" pitchFamily="49" charset="-122"/>
                </a:rPr>
                <a:t>分别</a:t>
              </a:r>
              <a:r>
                <a:rPr kumimoji="1" lang="zh-CN" altLang="en-US" sz="2000" dirty="0">
                  <a:latin typeface="黑体" pitchFamily="49" charset="-122"/>
                  <a:ea typeface="黑体" pitchFamily="49" charset="-122"/>
                </a:rPr>
                <a:t>代表任一组分</a:t>
              </a:r>
              <a:r>
                <a:rPr kumimoji="1" lang="en-US" altLang="zh-CN" sz="2000" dirty="0">
                  <a:latin typeface="Times New Roman" pitchFamily="18" charset="0"/>
                  <a:ea typeface="黑体" pitchFamily="49" charset="-122"/>
                </a:rPr>
                <a:t>B </a:t>
              </a:r>
              <a:r>
                <a:rPr kumimoji="1" lang="zh-CN" altLang="en-US" sz="2000" dirty="0">
                  <a:latin typeface="黑体" pitchFamily="49" charset="-122"/>
                  <a:ea typeface="黑体" pitchFamily="49" charset="-122"/>
                </a:rPr>
                <a:t>在起始和 </a:t>
              </a:r>
              <a:r>
                <a:rPr kumimoji="1" lang="en-US" altLang="zh-CN" sz="2000" i="1" dirty="0">
                  <a:latin typeface="Times New Roman" pitchFamily="18" charset="0"/>
                  <a:ea typeface="黑体" pitchFamily="49" charset="-122"/>
                </a:rPr>
                <a:t>t </a:t>
              </a:r>
              <a:r>
                <a:rPr kumimoji="1" lang="zh-CN" altLang="en-US" sz="2000" dirty="0" smtClean="0">
                  <a:latin typeface="黑体" pitchFamily="49" charset="-122"/>
                  <a:ea typeface="黑体" pitchFamily="49" charset="-122"/>
                </a:rPr>
                <a:t>时刻，反应进度为</a:t>
              </a:r>
              <a:r>
                <a:rPr lang="en-US" altLang="zh-CN" sz="2000" b="1" dirty="0" smtClean="0">
                  <a:latin typeface="华文宋体"/>
                  <a:ea typeface="华文宋体"/>
                  <a:cs typeface="华文宋体"/>
                  <a:sym typeface="Symbol" pitchFamily="18" charset="2"/>
                </a:rPr>
                <a:t></a:t>
              </a:r>
              <a:r>
                <a:rPr kumimoji="1" lang="zh-CN" altLang="en-US" sz="2000" dirty="0" smtClean="0">
                  <a:latin typeface="黑体" pitchFamily="49" charset="-122"/>
                  <a:ea typeface="黑体" pitchFamily="49" charset="-122"/>
                </a:rPr>
                <a:t>的</a:t>
              </a:r>
              <a:r>
                <a:rPr kumimoji="1" lang="zh-CN" altLang="en-US" sz="2000" dirty="0">
                  <a:latin typeface="黑体" pitchFamily="49" charset="-122"/>
                  <a:ea typeface="黑体" pitchFamily="49" charset="-122"/>
                </a:rPr>
                <a:t>物质的量。</a:t>
              </a:r>
              <a:r>
                <a:rPr kumimoji="1" lang="zh-CN" altLang="en-US" sz="2000" i="1" dirty="0">
                  <a:latin typeface="Arial" pitchFamily="34" charset="0"/>
                  <a:ea typeface="黑体" pitchFamily="49" charset="-122"/>
                  <a:sym typeface="Symbol" pitchFamily="18" charset="2"/>
                </a:rPr>
                <a:t>   </a:t>
              </a:r>
              <a:r>
                <a:rPr kumimoji="1" lang="zh-CN" altLang="en-US" sz="2000" i="1" dirty="0" smtClean="0">
                  <a:latin typeface="Arial" pitchFamily="34" charset="0"/>
                  <a:ea typeface="黑体" pitchFamily="49" charset="-122"/>
                  <a:sym typeface="Symbol" pitchFamily="18" charset="2"/>
                </a:rPr>
                <a:t>    </a:t>
              </a:r>
              <a:r>
                <a:rPr kumimoji="1" lang="zh-CN" altLang="en-US" sz="2000" dirty="0" smtClean="0">
                  <a:latin typeface="黑体" pitchFamily="49" charset="-122"/>
                  <a:ea typeface="黑体" pitchFamily="49" charset="-122"/>
                </a:rPr>
                <a:t>是</a:t>
              </a:r>
              <a:r>
                <a:rPr kumimoji="1" lang="zh-CN" altLang="en-US" sz="2000" dirty="0">
                  <a:latin typeface="黑体" pitchFamily="49" charset="-122"/>
                  <a:ea typeface="黑体" pitchFamily="49" charset="-122"/>
                </a:rPr>
                <a:t>任一组分</a:t>
              </a:r>
              <a:r>
                <a:rPr kumimoji="1" lang="en-US" altLang="zh-CN" sz="2000" dirty="0">
                  <a:latin typeface="Times New Roman" pitchFamily="18" charset="0"/>
                  <a:ea typeface="黑体" pitchFamily="49" charset="-122"/>
                </a:rPr>
                <a:t>B</a:t>
              </a:r>
              <a:r>
                <a:rPr kumimoji="1" lang="zh-CN" altLang="en-US" sz="2000" dirty="0">
                  <a:latin typeface="黑体" pitchFamily="49" charset="-122"/>
                  <a:ea typeface="黑体" pitchFamily="49" charset="-122"/>
                </a:rPr>
                <a:t>的化学计量数，</a:t>
              </a:r>
              <a:r>
                <a:rPr kumimoji="1" lang="zh-CN" altLang="en-US" sz="2000" dirty="0">
                  <a:solidFill>
                    <a:srgbClr val="C00000"/>
                  </a:solidFill>
                  <a:latin typeface="黑体" pitchFamily="49" charset="-122"/>
                  <a:ea typeface="黑体" pitchFamily="49" charset="-122"/>
                </a:rPr>
                <a:t>对反应物取负值</a:t>
              </a:r>
              <a:r>
                <a:rPr kumimoji="1" lang="zh-CN" altLang="en-US" sz="2800" dirty="0">
                  <a:solidFill>
                    <a:srgbClr val="C00000"/>
                  </a:solidFill>
                  <a:latin typeface="黑体" pitchFamily="49" charset="-122"/>
                  <a:ea typeface="黑体" pitchFamily="49" charset="-122"/>
                </a:rPr>
                <a:t>，</a:t>
              </a:r>
              <a:r>
                <a:rPr kumimoji="1" lang="zh-CN" altLang="en-US" sz="2000" dirty="0">
                  <a:solidFill>
                    <a:srgbClr val="C00000"/>
                  </a:solidFill>
                  <a:latin typeface="黑体" pitchFamily="49" charset="-122"/>
                  <a:ea typeface="黑体" pitchFamily="49" charset="-122"/>
                </a:rPr>
                <a:t>对生成物取正值</a:t>
              </a:r>
              <a:r>
                <a:rPr kumimoji="1" lang="zh-CN" altLang="en-US" sz="2000" dirty="0" smtClean="0">
                  <a:solidFill>
                    <a:srgbClr val="C00000"/>
                  </a:solidFill>
                  <a:latin typeface="黑体" pitchFamily="49" charset="-122"/>
                  <a:ea typeface="黑体" pitchFamily="49" charset="-122"/>
                </a:rPr>
                <a:t>。</a:t>
              </a:r>
              <a:endParaRPr kumimoji="1" lang="zh-CN" altLang="en-US" sz="2000" i="1" baseline="-25000" dirty="0">
                <a:solidFill>
                  <a:srgbClr val="C00000"/>
                </a:solidFill>
                <a:latin typeface="黑体" pitchFamily="49" charset="-122"/>
                <a:ea typeface="黑体" pitchFamily="49" charset="-122"/>
              </a:endParaRPr>
            </a:p>
          </p:txBody>
        </p:sp>
        <p:graphicFrame>
          <p:nvGraphicFramePr>
            <p:cNvPr id="11" name="Object 8"/>
            <p:cNvGraphicFramePr>
              <a:graphicFrameLocks noChangeAspect="1"/>
            </p:cNvGraphicFramePr>
            <p:nvPr>
              <p:extLst>
                <p:ext uri="{D42A27DB-BD31-4B8C-83A1-F6EECF244321}">
                  <p14:modId xmlns:p14="http://schemas.microsoft.com/office/powerpoint/2010/main" val="645559017"/>
                </p:ext>
              </p:extLst>
            </p:nvPr>
          </p:nvGraphicFramePr>
          <p:xfrm>
            <a:off x="244" y="2787"/>
            <a:ext cx="336" cy="320"/>
          </p:xfrm>
          <a:graphic>
            <a:graphicData uri="http://schemas.openxmlformats.org/presentationml/2006/ole">
              <mc:AlternateContent xmlns:mc="http://schemas.openxmlformats.org/markup-compatibility/2006">
                <mc:Choice xmlns:v="urn:schemas-microsoft-com:vml" Requires="v">
                  <p:oleObj spid="_x0000_s765698" name="Equation" r:id="rId3" imgW="266400" imgH="253800" progId="Equation.DSMT4">
                    <p:embed/>
                  </p:oleObj>
                </mc:Choice>
                <mc:Fallback>
                  <p:oleObj name="Equation" r:id="rId3" imgW="266400" imgH="253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 y="2787"/>
                          <a:ext cx="336"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9"/>
            <p:cNvGraphicFramePr>
              <a:graphicFrameLocks noChangeAspect="1"/>
            </p:cNvGraphicFramePr>
            <p:nvPr>
              <p:extLst>
                <p:ext uri="{D42A27DB-BD31-4B8C-83A1-F6EECF244321}">
                  <p14:modId xmlns:p14="http://schemas.microsoft.com/office/powerpoint/2010/main" val="2680099778"/>
                </p:ext>
              </p:extLst>
            </p:nvPr>
          </p:nvGraphicFramePr>
          <p:xfrm>
            <a:off x="731" y="2787"/>
            <a:ext cx="312" cy="372"/>
          </p:xfrm>
          <a:graphic>
            <a:graphicData uri="http://schemas.openxmlformats.org/presentationml/2006/ole">
              <mc:AlternateContent xmlns:mc="http://schemas.openxmlformats.org/markup-compatibility/2006">
                <mc:Choice xmlns:v="urn:schemas-microsoft-com:vml" Requires="v">
                  <p:oleObj spid="_x0000_s765699" name="Equation" r:id="rId5" imgW="203040" imgH="241200" progId="Equation.DSMT4">
                    <p:embed/>
                  </p:oleObj>
                </mc:Choice>
                <mc:Fallback>
                  <p:oleObj name="Equation" r:id="rId5" imgW="203040" imgH="241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 y="2787"/>
                          <a:ext cx="312" cy="372"/>
                        </a:xfrm>
                        <a:prstGeom prst="rect">
                          <a:avLst/>
                        </a:prstGeom>
                        <a:noFill/>
                        <a:ln>
                          <a:noFill/>
                        </a:ln>
                        <a:effectLst/>
                        <a:extLst/>
                      </p:spPr>
                    </p:pic>
                  </p:oleObj>
                </mc:Fallback>
              </mc:AlternateContent>
            </a:graphicData>
          </a:graphic>
        </p:graphicFrame>
        <p:graphicFrame>
          <p:nvGraphicFramePr>
            <p:cNvPr id="13" name="Object 10"/>
            <p:cNvGraphicFramePr>
              <a:graphicFrameLocks noChangeAspect="1"/>
            </p:cNvGraphicFramePr>
            <p:nvPr>
              <p:extLst>
                <p:ext uri="{D42A27DB-BD31-4B8C-83A1-F6EECF244321}">
                  <p14:modId xmlns:p14="http://schemas.microsoft.com/office/powerpoint/2010/main" val="2303997447"/>
                </p:ext>
              </p:extLst>
            </p:nvPr>
          </p:nvGraphicFramePr>
          <p:xfrm>
            <a:off x="731" y="3081"/>
            <a:ext cx="217" cy="264"/>
          </p:xfrm>
          <a:graphic>
            <a:graphicData uri="http://schemas.openxmlformats.org/presentationml/2006/ole">
              <mc:AlternateContent xmlns:mc="http://schemas.openxmlformats.org/markup-compatibility/2006">
                <mc:Choice xmlns:v="urn:schemas-microsoft-com:vml" Requires="v">
                  <p:oleObj spid="_x0000_s765700" name="Equation" r:id="rId7" imgW="177480" imgH="215640" progId="Equation.DSMT4">
                    <p:embed/>
                  </p:oleObj>
                </mc:Choice>
                <mc:Fallback>
                  <p:oleObj name="Equation" r:id="rId7" imgW="177480" imgH="2156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1" y="3081"/>
                          <a:ext cx="217"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3" name="对象 2"/>
          <p:cNvGraphicFramePr>
            <a:graphicFrameLocks noChangeAspect="1"/>
          </p:cNvGraphicFramePr>
          <p:nvPr>
            <p:extLst>
              <p:ext uri="{D42A27DB-BD31-4B8C-83A1-F6EECF244321}">
                <p14:modId xmlns:p14="http://schemas.microsoft.com/office/powerpoint/2010/main" val="1084234674"/>
              </p:ext>
            </p:extLst>
          </p:nvPr>
        </p:nvGraphicFramePr>
        <p:xfrm>
          <a:off x="683568" y="2636912"/>
          <a:ext cx="3197572" cy="891481"/>
        </p:xfrm>
        <a:graphic>
          <a:graphicData uri="http://schemas.openxmlformats.org/presentationml/2006/ole">
            <mc:AlternateContent xmlns:mc="http://schemas.openxmlformats.org/markup-compatibility/2006">
              <mc:Choice xmlns:v="urn:schemas-microsoft-com:vml" Requires="v">
                <p:oleObj spid="_x0000_s765701" name="公式" r:id="rId9" imgW="1548728" imgH="431613" progId="Equation.3">
                  <p:embed/>
                </p:oleObj>
              </mc:Choice>
              <mc:Fallback>
                <p:oleObj name="公式" r:id="rId9" imgW="1548728" imgH="431613"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3568" y="2636912"/>
                        <a:ext cx="3197572" cy="891481"/>
                      </a:xfrm>
                      <a:prstGeom prst="rect">
                        <a:avLst/>
                      </a:prstGeom>
                      <a:solidFill>
                        <a:schemeClr val="accent5"/>
                      </a:solidFill>
                      <a:ln w="9525">
                        <a:solidFill>
                          <a:srgbClr val="FF0000"/>
                        </a:solidFill>
                        <a:miter lim="800000"/>
                        <a:headEnd/>
                        <a:tailEnd/>
                      </a:ln>
                      <a:effec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652076903"/>
              </p:ext>
            </p:extLst>
          </p:nvPr>
        </p:nvGraphicFramePr>
        <p:xfrm>
          <a:off x="4611408" y="2636912"/>
          <a:ext cx="1283828" cy="891481"/>
        </p:xfrm>
        <a:graphic>
          <a:graphicData uri="http://schemas.openxmlformats.org/presentationml/2006/ole">
            <mc:AlternateContent xmlns:mc="http://schemas.openxmlformats.org/markup-compatibility/2006">
              <mc:Choice xmlns:v="urn:schemas-microsoft-com:vml" Requires="v">
                <p:oleObj spid="_x0000_s765702" name="公式" r:id="rId11" imgW="622030" imgH="431613" progId="Equation.3">
                  <p:embed/>
                </p:oleObj>
              </mc:Choice>
              <mc:Fallback>
                <p:oleObj name="公式" r:id="rId11" imgW="622030" imgH="431613"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11408" y="2636912"/>
                        <a:ext cx="1283828" cy="891481"/>
                      </a:xfrm>
                      <a:prstGeom prst="rect">
                        <a:avLst/>
                      </a:prstGeom>
                      <a:solidFill>
                        <a:schemeClr val="accent5"/>
                      </a:solidFill>
                      <a:ln w="9525">
                        <a:solidFill>
                          <a:srgbClr val="FF0000"/>
                        </a:solidFill>
                        <a:miter lim="800000"/>
                        <a:headEnd/>
                        <a:tailEnd/>
                      </a:ln>
                      <a:effectLst/>
                    </p:spPr>
                  </p:pic>
                </p:oleObj>
              </mc:Fallback>
            </mc:AlternateContent>
          </a:graphicData>
        </a:graphic>
      </p:graphicFrame>
      <p:sp>
        <p:nvSpPr>
          <p:cNvPr id="14" name="Rectangle 14"/>
          <p:cNvSpPr>
            <a:spLocks noChangeArrowheads="1"/>
          </p:cNvSpPr>
          <p:nvPr/>
        </p:nvSpPr>
        <p:spPr bwMode="auto">
          <a:xfrm>
            <a:off x="1259632" y="5175944"/>
            <a:ext cx="2880320" cy="523220"/>
          </a:xfrm>
          <a:prstGeom prst="rect">
            <a:avLst/>
          </a:prstGeom>
          <a:solidFill>
            <a:schemeClr val="tx2"/>
          </a:solidFill>
          <a:ln>
            <a:noFill/>
          </a:ln>
        </p:spPr>
        <p:txBody>
          <a:bodyPr wrap="square">
            <a:spAutoFit/>
          </a:bodyPr>
          <a:lstStyle>
            <a:lvl1pPr eaLnBrk="0" hangingPunct="0">
              <a:defRPr sz="2800" b="1">
                <a:solidFill>
                  <a:schemeClr val="tx1"/>
                </a:solidFill>
                <a:latin typeface="Times New Roman" pitchFamily="18" charset="0"/>
                <a:ea typeface="黑体" pitchFamily="2" charset="-122"/>
              </a:defRPr>
            </a:lvl1pPr>
            <a:lvl2pPr marL="742950" indent="-285750" eaLnBrk="0" hangingPunct="0">
              <a:defRPr sz="2800" b="1">
                <a:solidFill>
                  <a:schemeClr val="tx1"/>
                </a:solidFill>
                <a:latin typeface="Times New Roman" pitchFamily="18" charset="0"/>
                <a:ea typeface="黑体" pitchFamily="2" charset="-122"/>
              </a:defRPr>
            </a:lvl2pPr>
            <a:lvl3pPr marL="1143000" indent="-228600" eaLnBrk="0" hangingPunct="0">
              <a:defRPr sz="2800" b="1">
                <a:solidFill>
                  <a:schemeClr val="tx1"/>
                </a:solidFill>
                <a:latin typeface="Times New Roman" pitchFamily="18" charset="0"/>
                <a:ea typeface="黑体" pitchFamily="2" charset="-122"/>
              </a:defRPr>
            </a:lvl3pPr>
            <a:lvl4pPr marL="1600200" indent="-228600" eaLnBrk="0" hangingPunct="0">
              <a:defRPr sz="2800" b="1">
                <a:solidFill>
                  <a:schemeClr val="tx1"/>
                </a:solidFill>
                <a:latin typeface="Times New Roman" pitchFamily="18" charset="0"/>
                <a:ea typeface="黑体" pitchFamily="2" charset="-122"/>
              </a:defRPr>
            </a:lvl4pPr>
            <a:lvl5pPr marL="2057400" indent="-228600" eaLnBrk="0" hangingPunct="0">
              <a:defRPr sz="28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2" charset="-122"/>
              </a:defRPr>
            </a:lvl9pPr>
          </a:lstStyle>
          <a:p>
            <a:pPr eaLnBrk="1" hangingPunct="1"/>
            <a:r>
              <a:rPr lang="en-US" altLang="zh-CN" dirty="0">
                <a:solidFill>
                  <a:srgbClr val="FFFF00"/>
                </a:solidFill>
              </a:rPr>
              <a:t>N</a:t>
            </a:r>
            <a:r>
              <a:rPr lang="en-US" altLang="zh-CN" baseline="-25000" dirty="0">
                <a:solidFill>
                  <a:srgbClr val="FFFF00"/>
                </a:solidFill>
              </a:rPr>
              <a:t>2</a:t>
            </a:r>
            <a:r>
              <a:rPr lang="en-US" altLang="zh-CN" dirty="0">
                <a:solidFill>
                  <a:srgbClr val="FFFF00"/>
                </a:solidFill>
                <a:sym typeface="Symbol" pitchFamily="18" charset="2"/>
              </a:rPr>
              <a:t> + 3</a:t>
            </a:r>
            <a:r>
              <a:rPr lang="en-US" altLang="zh-CN" dirty="0">
                <a:solidFill>
                  <a:srgbClr val="FFFF00"/>
                </a:solidFill>
              </a:rPr>
              <a:t>H</a:t>
            </a:r>
            <a:r>
              <a:rPr lang="en-US" altLang="zh-CN" baseline="-25000" dirty="0">
                <a:solidFill>
                  <a:srgbClr val="FFFF00"/>
                </a:solidFill>
              </a:rPr>
              <a:t>2</a:t>
            </a:r>
            <a:r>
              <a:rPr lang="en-US" altLang="zh-CN" dirty="0">
                <a:solidFill>
                  <a:srgbClr val="FFFF00"/>
                </a:solidFill>
              </a:rPr>
              <a:t> </a:t>
            </a:r>
            <a:r>
              <a:rPr lang="en-US" altLang="zh-CN" dirty="0">
                <a:solidFill>
                  <a:srgbClr val="FFFF00"/>
                </a:solidFill>
                <a:sym typeface="Symbol" pitchFamily="18" charset="2"/>
              </a:rPr>
              <a:t>= 2 </a:t>
            </a:r>
            <a:r>
              <a:rPr lang="en-US" altLang="zh-CN" dirty="0">
                <a:solidFill>
                  <a:srgbClr val="FFFF00"/>
                </a:solidFill>
              </a:rPr>
              <a:t>NH</a:t>
            </a:r>
            <a:r>
              <a:rPr lang="en-US" altLang="zh-CN" baseline="-25000" dirty="0">
                <a:solidFill>
                  <a:srgbClr val="FFFF00"/>
                </a:solidFill>
              </a:rPr>
              <a:t>3</a:t>
            </a:r>
          </a:p>
        </p:txBody>
      </p:sp>
      <p:sp>
        <p:nvSpPr>
          <p:cNvPr id="7" name="矩形 6"/>
          <p:cNvSpPr/>
          <p:nvPr/>
        </p:nvSpPr>
        <p:spPr>
          <a:xfrm>
            <a:off x="383419" y="5145780"/>
            <a:ext cx="1112805" cy="461665"/>
          </a:xfrm>
          <a:prstGeom prst="rect">
            <a:avLst/>
          </a:prstGeom>
        </p:spPr>
        <p:txBody>
          <a:bodyPr wrap="none">
            <a:spAutoFit/>
          </a:bodyPr>
          <a:lstStyle/>
          <a:p>
            <a:r>
              <a:rPr lang="zh-CN" altLang="en-US" sz="2400" b="1" dirty="0" smtClean="0">
                <a:solidFill>
                  <a:srgbClr val="000000"/>
                </a:solidFill>
              </a:rPr>
              <a:t>例如：</a:t>
            </a:r>
            <a:endParaRPr lang="zh-CN" altLang="en-US" sz="2400" dirty="0"/>
          </a:p>
        </p:txBody>
      </p:sp>
      <p:sp>
        <p:nvSpPr>
          <p:cNvPr id="15" name="Rectangle 6"/>
          <p:cNvSpPr>
            <a:spLocks noChangeArrowheads="1"/>
          </p:cNvSpPr>
          <p:nvPr/>
        </p:nvSpPr>
        <p:spPr bwMode="auto">
          <a:xfrm>
            <a:off x="4283968" y="5175945"/>
            <a:ext cx="4637583" cy="461665"/>
          </a:xfrm>
          <a:prstGeom prst="rect">
            <a:avLst/>
          </a:prstGeom>
          <a:solidFill>
            <a:schemeClr val="tx2"/>
          </a:solidFill>
          <a:ln>
            <a:noFill/>
          </a:ln>
        </p:spPr>
        <p:txBody>
          <a:bodyPr wrap="square">
            <a:spAutoFit/>
          </a:bodyPr>
          <a:lstStyle>
            <a:lvl1pPr eaLnBrk="0" hangingPunct="0">
              <a:defRPr sz="2800" b="1">
                <a:solidFill>
                  <a:schemeClr val="tx1"/>
                </a:solidFill>
                <a:latin typeface="Times New Roman" pitchFamily="18" charset="0"/>
                <a:ea typeface="黑体" pitchFamily="2" charset="-122"/>
              </a:defRPr>
            </a:lvl1pPr>
            <a:lvl2pPr marL="742950" indent="-285750" eaLnBrk="0" hangingPunct="0">
              <a:defRPr sz="2800" b="1">
                <a:solidFill>
                  <a:schemeClr val="tx1"/>
                </a:solidFill>
                <a:latin typeface="Times New Roman" pitchFamily="18" charset="0"/>
                <a:ea typeface="黑体" pitchFamily="2" charset="-122"/>
              </a:defRPr>
            </a:lvl2pPr>
            <a:lvl3pPr marL="1143000" indent="-228600" eaLnBrk="0" hangingPunct="0">
              <a:defRPr sz="2800" b="1">
                <a:solidFill>
                  <a:schemeClr val="tx1"/>
                </a:solidFill>
                <a:latin typeface="Times New Roman" pitchFamily="18" charset="0"/>
                <a:ea typeface="黑体" pitchFamily="2" charset="-122"/>
              </a:defRPr>
            </a:lvl3pPr>
            <a:lvl4pPr marL="1600200" indent="-228600" eaLnBrk="0" hangingPunct="0">
              <a:defRPr sz="2800" b="1">
                <a:solidFill>
                  <a:schemeClr val="tx1"/>
                </a:solidFill>
                <a:latin typeface="Times New Roman" pitchFamily="18" charset="0"/>
                <a:ea typeface="黑体" pitchFamily="2" charset="-122"/>
              </a:defRPr>
            </a:lvl4pPr>
            <a:lvl5pPr marL="2057400" indent="-228600" eaLnBrk="0" hangingPunct="0">
              <a:defRPr sz="28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2" charset="-122"/>
              </a:defRPr>
            </a:lvl9pPr>
          </a:lstStyle>
          <a:p>
            <a:pPr eaLnBrk="1" hangingPunct="1"/>
            <a:r>
              <a:rPr lang="en-US" altLang="zh-CN" sz="2400" dirty="0">
                <a:solidFill>
                  <a:srgbClr val="FFFF00"/>
                </a:solidFill>
                <a:sym typeface="Symbol" pitchFamily="18" charset="2"/>
              </a:rPr>
              <a:t>(</a:t>
            </a:r>
            <a:r>
              <a:rPr lang="en-US" altLang="zh-CN" sz="2400" dirty="0">
                <a:solidFill>
                  <a:srgbClr val="FFFF00"/>
                </a:solidFill>
              </a:rPr>
              <a:t>H</a:t>
            </a:r>
            <a:r>
              <a:rPr lang="en-US" altLang="zh-CN" sz="2400" baseline="-25000" dirty="0">
                <a:solidFill>
                  <a:srgbClr val="FFFF00"/>
                </a:solidFill>
              </a:rPr>
              <a:t>2</a:t>
            </a:r>
            <a:r>
              <a:rPr lang="en-US" altLang="zh-CN" sz="2400" dirty="0">
                <a:solidFill>
                  <a:srgbClr val="FFFF00"/>
                </a:solidFill>
                <a:sym typeface="Symbol" pitchFamily="18" charset="2"/>
              </a:rPr>
              <a:t>)= 3,</a:t>
            </a:r>
            <a:r>
              <a:rPr lang="en-US" altLang="zh-CN" sz="2400" dirty="0">
                <a:solidFill>
                  <a:srgbClr val="FFFF00"/>
                </a:solidFill>
              </a:rPr>
              <a:t>  </a:t>
            </a:r>
            <a:r>
              <a:rPr lang="en-US" altLang="zh-CN" sz="2400" dirty="0">
                <a:solidFill>
                  <a:srgbClr val="FFFF00"/>
                </a:solidFill>
                <a:sym typeface="Symbol" pitchFamily="18" charset="2"/>
              </a:rPr>
              <a:t>(</a:t>
            </a:r>
            <a:r>
              <a:rPr lang="en-US" altLang="zh-CN" sz="2400" dirty="0">
                <a:solidFill>
                  <a:srgbClr val="FFFF00"/>
                </a:solidFill>
              </a:rPr>
              <a:t>N</a:t>
            </a:r>
            <a:r>
              <a:rPr lang="en-US" altLang="zh-CN" sz="2400" baseline="-25000" dirty="0">
                <a:solidFill>
                  <a:srgbClr val="FFFF00"/>
                </a:solidFill>
              </a:rPr>
              <a:t>2</a:t>
            </a:r>
            <a:r>
              <a:rPr lang="en-US" altLang="zh-CN" sz="2400" dirty="0">
                <a:solidFill>
                  <a:srgbClr val="FFFF00"/>
                </a:solidFill>
                <a:sym typeface="Symbol" pitchFamily="18" charset="2"/>
              </a:rPr>
              <a:t>)= 1, (</a:t>
            </a:r>
            <a:r>
              <a:rPr lang="en-US" altLang="zh-CN" sz="2400" dirty="0">
                <a:solidFill>
                  <a:srgbClr val="FFFF00"/>
                </a:solidFill>
              </a:rPr>
              <a:t>NH</a:t>
            </a:r>
            <a:r>
              <a:rPr lang="en-US" altLang="zh-CN" sz="2400" baseline="-25000" dirty="0">
                <a:solidFill>
                  <a:srgbClr val="FFFF00"/>
                </a:solidFill>
              </a:rPr>
              <a:t>3</a:t>
            </a:r>
            <a:r>
              <a:rPr lang="en-US" altLang="zh-CN" sz="2400" dirty="0">
                <a:solidFill>
                  <a:srgbClr val="FFFF00"/>
                </a:solidFill>
                <a:sym typeface="Symbol" pitchFamily="18" charset="2"/>
              </a:rPr>
              <a:t>)=2</a:t>
            </a:r>
            <a:endParaRPr lang="en-US" altLang="zh-CN" sz="24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circle(in)">
                                      <p:cBhvr>
                                        <p:cTn id="22" dur="500"/>
                                        <p:tgtEl>
                                          <p:spTgt spid="14"/>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circle(in)">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268759"/>
            <a:ext cx="8462212" cy="4118050"/>
          </a:xfrm>
          <a:prstGeom prst="rect">
            <a:avLst/>
          </a:prstGeom>
        </p:spPr>
        <p:txBody>
          <a:bodyPr wrap="square">
            <a:spAutoFit/>
          </a:bodyPr>
          <a:lstStyle/>
          <a:p>
            <a:pPr>
              <a:spcBef>
                <a:spcPct val="15000"/>
              </a:spcBef>
              <a:buNone/>
            </a:pPr>
            <a:r>
              <a:rPr lang="en-US" altLang="zh-CN" sz="2400" b="1" dirty="0" smtClean="0">
                <a:latin typeface="华文宋体"/>
                <a:ea typeface="华文宋体"/>
                <a:cs typeface="华文宋体"/>
                <a:sym typeface="Symbol" pitchFamily="18" charset="2"/>
              </a:rPr>
              <a:t>1</a:t>
            </a:r>
            <a:r>
              <a:rPr lang="zh-CN" altLang="en-US" sz="2400" b="1" dirty="0" smtClean="0">
                <a:latin typeface="华文宋体"/>
                <a:ea typeface="华文宋体"/>
                <a:cs typeface="华文宋体"/>
                <a:sym typeface="Symbol" pitchFamily="18" charset="2"/>
              </a:rPr>
              <a:t>、同一化学反应写法不同则值不同 ，因此计算反应进度必须指明反应的计量方程。</a:t>
            </a:r>
            <a:r>
              <a:rPr lang="zh-CN" altLang="en-US" sz="2000" b="1" dirty="0" smtClean="0">
                <a:solidFill>
                  <a:srgbClr val="C00000"/>
                </a:solidFill>
                <a:latin typeface="华文宋体"/>
                <a:ea typeface="华文宋体"/>
                <a:cs typeface="华文宋体"/>
                <a:sym typeface="Symbol" pitchFamily="18" charset="2"/>
              </a:rPr>
              <a:t>举例，对合成氨反应，氮气消耗量为</a:t>
            </a:r>
            <a:r>
              <a:rPr lang="en-US" altLang="zh-CN" sz="2000" b="1" dirty="0" smtClean="0">
                <a:solidFill>
                  <a:srgbClr val="C00000"/>
                </a:solidFill>
                <a:latin typeface="华文宋体"/>
                <a:ea typeface="华文宋体"/>
                <a:cs typeface="华文宋体"/>
                <a:sym typeface="Symbol" pitchFamily="18" charset="2"/>
              </a:rPr>
              <a:t>0.5</a:t>
            </a:r>
            <a:r>
              <a:rPr lang="en-US" altLang="zh-CN" sz="2000" b="1" dirty="0">
                <a:solidFill>
                  <a:srgbClr val="C00000"/>
                </a:solidFill>
                <a:latin typeface="华文宋体"/>
                <a:ea typeface="华文宋体"/>
                <a:cs typeface="华文宋体"/>
                <a:sym typeface="Symbol" pitchFamily="18" charset="2"/>
              </a:rPr>
              <a:t>mol</a:t>
            </a:r>
            <a:endParaRPr lang="en-US" altLang="zh-CN" sz="2000" b="1" dirty="0" smtClean="0">
              <a:solidFill>
                <a:srgbClr val="C00000"/>
              </a:solidFill>
              <a:latin typeface="华文宋体"/>
              <a:ea typeface="华文宋体"/>
              <a:cs typeface="华文宋体"/>
              <a:sym typeface="Symbol" pitchFamily="18" charset="2"/>
            </a:endParaRPr>
          </a:p>
          <a:p>
            <a:pPr>
              <a:spcBef>
                <a:spcPct val="15000"/>
              </a:spcBef>
              <a:buNone/>
            </a:pPr>
            <a:r>
              <a:rPr lang="en-US" altLang="zh-CN" sz="2400" b="1" dirty="0" smtClean="0">
                <a:latin typeface="华文宋体"/>
                <a:ea typeface="华文宋体"/>
                <a:cs typeface="华文宋体"/>
                <a:sym typeface="Symbol" pitchFamily="18" charset="2"/>
              </a:rPr>
              <a:t>2</a:t>
            </a:r>
            <a:r>
              <a:rPr lang="zh-CN" altLang="en-US" sz="2400" b="1" dirty="0" smtClean="0">
                <a:latin typeface="华文宋体"/>
                <a:ea typeface="华文宋体"/>
                <a:cs typeface="华文宋体"/>
                <a:sym typeface="Symbol" pitchFamily="18" charset="2"/>
              </a:rPr>
              <a:t>、同</a:t>
            </a:r>
            <a:r>
              <a:rPr lang="zh-CN" altLang="en-US" sz="2400" b="1" dirty="0">
                <a:latin typeface="华文宋体"/>
                <a:ea typeface="华文宋体"/>
                <a:cs typeface="华文宋体"/>
                <a:sym typeface="Symbol" pitchFamily="18" charset="2"/>
              </a:rPr>
              <a:t>一化学反应用不同反应物表示时，其值相同 ，</a:t>
            </a:r>
            <a:r>
              <a:rPr lang="zh-CN" altLang="en-US" sz="2400" b="1" dirty="0" smtClean="0">
                <a:latin typeface="华文宋体"/>
                <a:ea typeface="华文宋体"/>
                <a:cs typeface="华文宋体"/>
                <a:sym typeface="Symbol" pitchFamily="18" charset="2"/>
              </a:rPr>
              <a:t>即 </a:t>
            </a:r>
            <a:endParaRPr lang="en-US" altLang="zh-CN" sz="2400" b="1" dirty="0" smtClean="0">
              <a:latin typeface="华文宋体"/>
              <a:ea typeface="华文宋体"/>
              <a:cs typeface="华文宋体"/>
              <a:sym typeface="Symbol" pitchFamily="18" charset="2"/>
            </a:endParaRPr>
          </a:p>
          <a:p>
            <a:pPr>
              <a:spcBef>
                <a:spcPct val="15000"/>
              </a:spcBef>
              <a:buNone/>
            </a:pPr>
            <a:endParaRPr lang="en-US" altLang="zh-CN" b="1" dirty="0">
              <a:solidFill>
                <a:srgbClr val="0000FF"/>
              </a:solidFill>
              <a:latin typeface="华文宋体"/>
              <a:ea typeface="华文宋体"/>
              <a:cs typeface="华文宋体"/>
              <a:sym typeface="Symbol" pitchFamily="18" charset="2"/>
            </a:endParaRPr>
          </a:p>
          <a:p>
            <a:pPr>
              <a:spcBef>
                <a:spcPct val="15000"/>
              </a:spcBef>
              <a:buNone/>
            </a:pPr>
            <a:endParaRPr lang="en-US" altLang="zh-CN" b="1" dirty="0" smtClean="0">
              <a:solidFill>
                <a:srgbClr val="0000FF"/>
              </a:solidFill>
              <a:latin typeface="华文宋体"/>
              <a:ea typeface="华文宋体"/>
              <a:cs typeface="华文宋体"/>
              <a:sym typeface="Symbol" pitchFamily="18" charset="2"/>
            </a:endParaRPr>
          </a:p>
          <a:p>
            <a:pPr>
              <a:spcBef>
                <a:spcPct val="15000"/>
              </a:spcBef>
              <a:buNone/>
            </a:pPr>
            <a:endParaRPr lang="en-US" altLang="zh-CN" b="1" dirty="0">
              <a:solidFill>
                <a:srgbClr val="0000FF"/>
              </a:solidFill>
              <a:latin typeface="华文宋体"/>
              <a:ea typeface="华文宋体"/>
              <a:cs typeface="华文宋体"/>
              <a:sym typeface="Symbol" pitchFamily="18" charset="2"/>
            </a:endParaRPr>
          </a:p>
          <a:p>
            <a:pPr>
              <a:spcBef>
                <a:spcPct val="15000"/>
              </a:spcBef>
              <a:buNone/>
            </a:pPr>
            <a:endParaRPr lang="en-US" altLang="zh-CN" b="1" dirty="0" smtClean="0">
              <a:solidFill>
                <a:srgbClr val="0000FF"/>
              </a:solidFill>
              <a:latin typeface="华文宋体"/>
              <a:ea typeface="华文宋体"/>
              <a:cs typeface="华文宋体"/>
              <a:sym typeface="Symbol" pitchFamily="18" charset="2"/>
            </a:endParaRPr>
          </a:p>
          <a:p>
            <a:pPr>
              <a:spcBef>
                <a:spcPct val="15000"/>
              </a:spcBef>
              <a:buNone/>
            </a:pPr>
            <a:r>
              <a:rPr lang="en-US" altLang="zh-CN" sz="2400" b="1" dirty="0" smtClean="0">
                <a:latin typeface="华文宋体"/>
                <a:ea typeface="华文宋体"/>
                <a:cs typeface="华文宋体"/>
                <a:sym typeface="Symbol" pitchFamily="18" charset="2"/>
              </a:rPr>
              <a:t>3</a:t>
            </a:r>
            <a:r>
              <a:rPr lang="zh-CN" altLang="en-US" sz="2400" b="1" dirty="0" smtClean="0">
                <a:latin typeface="华文宋体"/>
                <a:ea typeface="华文宋体"/>
                <a:cs typeface="华文宋体"/>
                <a:sym typeface="Symbol" pitchFamily="18" charset="2"/>
              </a:rPr>
              <a:t>、反应开始时∆</a:t>
            </a:r>
            <a:r>
              <a:rPr lang="en-US" altLang="zh-CN" sz="2400" b="1" dirty="0" err="1" smtClean="0">
                <a:latin typeface="华文宋体"/>
                <a:ea typeface="华文宋体"/>
                <a:cs typeface="华文宋体"/>
                <a:sym typeface="Symbol" pitchFamily="18" charset="2"/>
              </a:rPr>
              <a:t>n</a:t>
            </a:r>
            <a:r>
              <a:rPr lang="en-US" altLang="zh-CN" sz="2400" b="1" baseline="-25000" dirty="0" err="1" smtClean="0">
                <a:latin typeface="华文宋体"/>
                <a:ea typeface="华文宋体"/>
                <a:cs typeface="华文宋体"/>
                <a:sym typeface="Symbol" pitchFamily="18" charset="2"/>
              </a:rPr>
              <a:t>B</a:t>
            </a:r>
            <a:r>
              <a:rPr lang="en-US" altLang="zh-CN" sz="2400" b="1" baseline="-25000" dirty="0" smtClean="0">
                <a:latin typeface="华文宋体"/>
                <a:ea typeface="华文宋体"/>
                <a:cs typeface="华文宋体"/>
                <a:sym typeface="Symbol" pitchFamily="18" charset="2"/>
              </a:rPr>
              <a:t>=</a:t>
            </a:r>
            <a:r>
              <a:rPr lang="en-US" altLang="zh-CN" sz="2400" b="1" dirty="0" smtClean="0">
                <a:latin typeface="华文宋体"/>
                <a:ea typeface="华文宋体"/>
                <a:cs typeface="华文宋体"/>
                <a:sym typeface="Symbol" pitchFamily="18" charset="2"/>
              </a:rPr>
              <a:t>0,</a:t>
            </a:r>
            <a:r>
              <a:rPr lang="zh-CN" altLang="en-US" sz="2400" b="1" dirty="0">
                <a:latin typeface="华文宋体"/>
                <a:ea typeface="华文宋体"/>
                <a:cs typeface="华文宋体"/>
                <a:sym typeface="Symbol" pitchFamily="18" charset="2"/>
              </a:rPr>
              <a:t> </a:t>
            </a:r>
            <a:r>
              <a:rPr lang="zh-CN" altLang="en-US" sz="2400" b="1" dirty="0" smtClean="0">
                <a:latin typeface="华文宋体"/>
                <a:ea typeface="华文宋体"/>
                <a:cs typeface="华文宋体"/>
                <a:sym typeface="Symbol" pitchFamily="18" charset="2"/>
              </a:rPr>
              <a:t></a:t>
            </a:r>
            <a:r>
              <a:rPr lang="en-US" altLang="zh-CN" sz="2400" b="1" dirty="0" smtClean="0">
                <a:latin typeface="华文宋体"/>
                <a:ea typeface="华文宋体"/>
                <a:cs typeface="华文宋体"/>
                <a:sym typeface="Symbol" pitchFamily="18" charset="2"/>
              </a:rPr>
              <a:t>=0, </a:t>
            </a:r>
            <a:r>
              <a:rPr lang="zh-CN" altLang="en-US" sz="2400" b="1" dirty="0" smtClean="0">
                <a:latin typeface="华文宋体"/>
                <a:ea typeface="华文宋体"/>
                <a:cs typeface="华文宋体"/>
                <a:sym typeface="Symbol" pitchFamily="18" charset="2"/>
              </a:rPr>
              <a:t>反应进行时，</a:t>
            </a:r>
            <a:r>
              <a:rPr lang="zh-CN" altLang="en-US" sz="2400" b="1" dirty="0">
                <a:latin typeface="华文宋体"/>
                <a:ea typeface="华文宋体"/>
                <a:cs typeface="华文宋体"/>
                <a:sym typeface="Symbol" pitchFamily="18" charset="2"/>
              </a:rPr>
              <a:t> </a:t>
            </a:r>
            <a:r>
              <a:rPr lang="zh-CN" altLang="en-US" sz="2400" b="1" dirty="0" smtClean="0">
                <a:latin typeface="华文宋体"/>
                <a:ea typeface="华文宋体"/>
                <a:cs typeface="华文宋体"/>
                <a:sym typeface="Symbol" pitchFamily="18" charset="2"/>
              </a:rPr>
              <a:t>增加，所以表示反应进展程度，但有时也用∆</a:t>
            </a:r>
            <a:r>
              <a:rPr lang="zh-CN" altLang="en-US" sz="2400" b="1" dirty="0">
                <a:latin typeface="华文宋体"/>
                <a:ea typeface="华文宋体"/>
                <a:cs typeface="华文宋体"/>
                <a:sym typeface="Symbol" pitchFamily="18" charset="2"/>
              </a:rPr>
              <a:t> </a:t>
            </a:r>
            <a:r>
              <a:rPr lang="zh-CN" altLang="en-US" sz="2400" b="1" dirty="0" smtClean="0">
                <a:latin typeface="华文宋体"/>
                <a:ea typeface="华文宋体"/>
                <a:cs typeface="华文宋体"/>
                <a:sym typeface="Symbol" pitchFamily="18" charset="2"/>
              </a:rPr>
              <a:t></a:t>
            </a:r>
            <a:r>
              <a:rPr lang="en-US" altLang="zh-CN" sz="2400" b="1" dirty="0" smtClean="0">
                <a:latin typeface="华文宋体"/>
                <a:ea typeface="华文宋体"/>
                <a:cs typeface="华文宋体"/>
                <a:sym typeface="Symbol" pitchFamily="18" charset="2"/>
              </a:rPr>
              <a:t>=</a:t>
            </a:r>
            <a:r>
              <a:rPr lang="zh-CN" altLang="en-US" sz="2400" b="1" dirty="0">
                <a:latin typeface="华文宋体"/>
                <a:ea typeface="华文宋体"/>
                <a:cs typeface="华文宋体"/>
                <a:sym typeface="Symbol" pitchFamily="18" charset="2"/>
              </a:rPr>
              <a:t> ∆</a:t>
            </a:r>
            <a:r>
              <a:rPr lang="en-US" altLang="zh-CN" sz="2400" b="1" dirty="0" err="1" smtClean="0">
                <a:latin typeface="华文宋体"/>
                <a:ea typeface="华文宋体"/>
                <a:cs typeface="华文宋体"/>
                <a:sym typeface="Symbol" pitchFamily="18" charset="2"/>
              </a:rPr>
              <a:t>n</a:t>
            </a:r>
            <a:r>
              <a:rPr lang="en-US" altLang="zh-CN" sz="2400" b="1" baseline="-25000" dirty="0" err="1" smtClean="0">
                <a:latin typeface="华文宋体"/>
                <a:ea typeface="华文宋体"/>
                <a:cs typeface="华文宋体"/>
                <a:sym typeface="Symbol" pitchFamily="18" charset="2"/>
              </a:rPr>
              <a:t>B</a:t>
            </a:r>
            <a:r>
              <a:rPr lang="en-US" altLang="zh-CN" sz="2400" b="1" baseline="-25000" dirty="0" smtClean="0">
                <a:latin typeface="华文宋体"/>
                <a:ea typeface="华文宋体"/>
                <a:cs typeface="华文宋体"/>
                <a:sym typeface="Symbol" pitchFamily="18" charset="2"/>
              </a:rPr>
              <a:t>/</a:t>
            </a:r>
            <a:r>
              <a:rPr lang="en-US" altLang="zh-CN" sz="2400" b="1" dirty="0">
                <a:latin typeface="华文宋体"/>
                <a:ea typeface="华文宋体"/>
                <a:cs typeface="华文宋体"/>
                <a:sym typeface="Symbol" pitchFamily="18" charset="2"/>
              </a:rPr>
              <a:t> </a:t>
            </a:r>
            <a:r>
              <a:rPr lang="en-US" altLang="zh-CN" sz="2400" b="1" baseline="-25000" dirty="0" smtClean="0">
                <a:latin typeface="华文宋体"/>
                <a:ea typeface="华文宋体"/>
                <a:cs typeface="华文宋体"/>
                <a:sym typeface="Symbol" pitchFamily="18" charset="2"/>
              </a:rPr>
              <a:t>B,</a:t>
            </a:r>
          </a:p>
          <a:p>
            <a:pPr>
              <a:spcBef>
                <a:spcPct val="15000"/>
              </a:spcBef>
              <a:buNone/>
            </a:pPr>
            <a:r>
              <a:rPr lang="en-US" altLang="zh-CN" sz="2400" b="1" dirty="0">
                <a:latin typeface="华文宋体"/>
                <a:ea typeface="华文宋体"/>
                <a:cs typeface="华文宋体"/>
                <a:sym typeface="Symbol" pitchFamily="18" charset="2"/>
              </a:rPr>
              <a:t>4</a:t>
            </a:r>
            <a:r>
              <a:rPr lang="zh-CN" altLang="en-US" sz="2400" b="1" dirty="0">
                <a:latin typeface="华文宋体"/>
                <a:ea typeface="华文宋体"/>
                <a:cs typeface="华文宋体"/>
                <a:sym typeface="Symbol" pitchFamily="18" charset="2"/>
              </a:rPr>
              <a:t>、反应进度为</a:t>
            </a:r>
            <a:r>
              <a:rPr lang="en-US" altLang="zh-CN" sz="2400" b="1" dirty="0">
                <a:latin typeface="华文宋体"/>
                <a:ea typeface="华文宋体"/>
                <a:cs typeface="华文宋体"/>
                <a:sym typeface="Symbol" pitchFamily="18" charset="2"/>
              </a:rPr>
              <a:t>1mol</a:t>
            </a:r>
            <a:r>
              <a:rPr lang="zh-CN" altLang="en-US" sz="2400" b="1" dirty="0">
                <a:latin typeface="华文宋体"/>
                <a:ea typeface="华文宋体"/>
                <a:cs typeface="华文宋体"/>
                <a:sym typeface="Symbol" pitchFamily="18" charset="2"/>
              </a:rPr>
              <a:t>时， </a:t>
            </a:r>
            <a:r>
              <a:rPr lang="zh-CN" altLang="en-US" sz="2400" b="1" dirty="0" smtClean="0">
                <a:latin typeface="华文宋体"/>
                <a:ea typeface="华文宋体"/>
                <a:cs typeface="华文宋体"/>
                <a:sym typeface="Symbol" pitchFamily="18" charset="2"/>
              </a:rPr>
              <a:t> </a:t>
            </a:r>
            <a:r>
              <a:rPr lang="zh-CN" altLang="en-US" sz="2400" b="1" dirty="0">
                <a:latin typeface="华文宋体"/>
                <a:ea typeface="华文宋体"/>
                <a:cs typeface="华文宋体"/>
                <a:sym typeface="Symbol" pitchFamily="18" charset="2"/>
              </a:rPr>
              <a:t></a:t>
            </a:r>
            <a:r>
              <a:rPr lang="en-US" altLang="zh-CN" sz="2400" b="1" dirty="0" smtClean="0">
                <a:latin typeface="华文宋体"/>
                <a:ea typeface="华文宋体"/>
                <a:cs typeface="华文宋体"/>
                <a:sym typeface="Symbol" pitchFamily="18" charset="2"/>
              </a:rPr>
              <a:t>=</a:t>
            </a:r>
            <a:r>
              <a:rPr lang="en-US" altLang="zh-CN" sz="2400" b="1" dirty="0">
                <a:latin typeface="华文宋体"/>
                <a:ea typeface="华文宋体"/>
                <a:cs typeface="华文宋体"/>
                <a:sym typeface="Symbol" pitchFamily="18" charset="2"/>
              </a:rPr>
              <a:t> </a:t>
            </a:r>
            <a:r>
              <a:rPr lang="en-US" altLang="zh-CN" sz="2400" b="1" dirty="0" smtClean="0">
                <a:latin typeface="华文宋体"/>
                <a:ea typeface="华文宋体"/>
                <a:cs typeface="华文宋体"/>
                <a:sym typeface="Symbol" pitchFamily="18" charset="2"/>
              </a:rPr>
              <a:t>1mol</a:t>
            </a:r>
            <a:r>
              <a:rPr lang="zh-CN" altLang="en-US" sz="2400" b="1" dirty="0" smtClean="0">
                <a:latin typeface="华文宋体"/>
                <a:ea typeface="华文宋体"/>
                <a:cs typeface="华文宋体"/>
                <a:sym typeface="Symbol" pitchFamily="18" charset="2"/>
              </a:rPr>
              <a:t>，表示发生了</a:t>
            </a:r>
            <a:r>
              <a:rPr lang="en-US" altLang="zh-CN" sz="2400" b="1" dirty="0" smtClean="0">
                <a:latin typeface="华文宋体"/>
                <a:ea typeface="华文宋体"/>
                <a:cs typeface="华文宋体"/>
                <a:sym typeface="Symbol" pitchFamily="18" charset="2"/>
              </a:rPr>
              <a:t>1mol</a:t>
            </a:r>
            <a:r>
              <a:rPr lang="zh-CN" altLang="en-US" sz="2400" b="1" dirty="0" smtClean="0">
                <a:latin typeface="华文宋体"/>
                <a:ea typeface="华文宋体"/>
                <a:cs typeface="华文宋体"/>
                <a:sym typeface="Symbol" pitchFamily="18" charset="2"/>
              </a:rPr>
              <a:t>反应，即某一化学反应按照计量方程完成了一个单元的反应。</a:t>
            </a:r>
            <a:r>
              <a:rPr lang="zh-CN" altLang="en-US" sz="2400" b="1" dirty="0" smtClean="0">
                <a:solidFill>
                  <a:srgbClr val="00B0F0"/>
                </a:solidFill>
                <a:latin typeface="华文宋体"/>
                <a:ea typeface="华文宋体"/>
                <a:cs typeface="华文宋体"/>
                <a:sym typeface="Symbol" pitchFamily="18" charset="2"/>
              </a:rPr>
              <a:t>举例</a:t>
            </a:r>
            <a:endParaRPr lang="zh-CN" altLang="en-US" sz="2400" b="1" dirty="0">
              <a:solidFill>
                <a:srgbClr val="00B0F0"/>
              </a:solidFill>
              <a:latin typeface="华文宋体"/>
              <a:ea typeface="华文宋体"/>
              <a:cs typeface="华文宋体"/>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476550641"/>
              </p:ext>
            </p:extLst>
          </p:nvPr>
        </p:nvGraphicFramePr>
        <p:xfrm>
          <a:off x="2051720" y="2768905"/>
          <a:ext cx="3890963" cy="720725"/>
        </p:xfrm>
        <a:graphic>
          <a:graphicData uri="http://schemas.openxmlformats.org/presentationml/2006/ole">
            <mc:AlternateContent xmlns:mc="http://schemas.openxmlformats.org/markup-compatibility/2006">
              <mc:Choice xmlns:v="urn:schemas-microsoft-com:vml" Requires="v">
                <p:oleObj spid="_x0000_s797773" name="Equation" r:id="rId3" imgW="4381500" imgH="812800" progId="Equation.DSMT4">
                  <p:embed/>
                </p:oleObj>
              </mc:Choice>
              <mc:Fallback>
                <p:oleObj name="Equation" r:id="rId3" imgW="4381500" imgH="8128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2768905"/>
                        <a:ext cx="38909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5"/>
          <p:cNvSpPr txBox="1">
            <a:spLocks noChangeArrowheads="1"/>
          </p:cNvSpPr>
          <p:nvPr/>
        </p:nvSpPr>
        <p:spPr bwMode="auto">
          <a:xfrm>
            <a:off x="467544" y="5445224"/>
            <a:ext cx="8280920" cy="92333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bIns="0">
            <a:spAutoFit/>
          </a:bodyPr>
          <a:lstStyle/>
          <a:p>
            <a:pPr fontAlgn="t">
              <a:lnSpc>
                <a:spcPct val="125000"/>
              </a:lnSpc>
            </a:pPr>
            <a:r>
              <a:rPr kumimoji="1" lang="en-US" altLang="zh-CN" sz="2400" dirty="0" smtClean="0">
                <a:latin typeface="黑体" pitchFamily="49" charset="-122"/>
                <a:ea typeface="黑体" pitchFamily="49" charset="-122"/>
              </a:rPr>
              <a:t>5</a:t>
            </a:r>
            <a:r>
              <a:rPr kumimoji="1" lang="zh-CN" altLang="en-US" sz="2400" dirty="0" smtClean="0">
                <a:latin typeface="黑体" pitchFamily="49" charset="-122"/>
                <a:ea typeface="黑体" pitchFamily="49" charset="-122"/>
              </a:rPr>
              <a:t>、反应进度</a:t>
            </a:r>
            <a:r>
              <a:rPr kumimoji="1" lang="zh-CN" altLang="en-US" sz="2400" dirty="0">
                <a:latin typeface="黑体" pitchFamily="49" charset="-122"/>
                <a:ea typeface="黑体" pitchFamily="49" charset="-122"/>
              </a:rPr>
              <a:t>被应用于反应热的计算、</a:t>
            </a:r>
            <a:r>
              <a:rPr kumimoji="1" lang="zh-CN" altLang="en-US" sz="2400" dirty="0" smtClean="0">
                <a:latin typeface="黑体" pitchFamily="49" charset="-122"/>
                <a:ea typeface="黑体" pitchFamily="49" charset="-122"/>
              </a:rPr>
              <a:t>化学平衡和反应速率的定义等方面。</a:t>
            </a:r>
            <a:endParaRPr kumimoji="1" lang="zh-CN" altLang="en-US" sz="2400" dirty="0">
              <a:latin typeface="黑体" pitchFamily="49" charset="-122"/>
              <a:ea typeface="黑体" pitchFamily="49" charset="-122"/>
            </a:endParaRPr>
          </a:p>
        </p:txBody>
      </p:sp>
      <p:sp>
        <p:nvSpPr>
          <p:cNvPr id="7" name="Text Box 2"/>
          <p:cNvSpPr txBox="1">
            <a:spLocks noChangeArrowheads="1"/>
          </p:cNvSpPr>
          <p:nvPr/>
        </p:nvSpPr>
        <p:spPr bwMode="auto">
          <a:xfrm>
            <a:off x="395536" y="332656"/>
            <a:ext cx="4572000" cy="523220"/>
          </a:xfrm>
          <a:prstGeom prst="rect">
            <a:avLst/>
          </a:prstGeom>
          <a:gradFill rotWithShape="0">
            <a:gsLst>
              <a:gs pos="0">
                <a:srgbClr val="FF0000"/>
              </a:gs>
              <a:gs pos="100000">
                <a:srgbClr val="CCFFCC"/>
              </a:gs>
            </a:gsLst>
            <a:lin ang="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kumimoji="1" lang="zh-CN" altLang="en-US" sz="2800" b="1" dirty="0" smtClean="0">
                <a:solidFill>
                  <a:srgbClr val="000000"/>
                </a:solidFill>
              </a:rPr>
              <a:t>关于反应进度的说明：</a:t>
            </a:r>
            <a:endParaRPr kumimoji="1" lang="zh-CN" altLang="en-US" sz="2800" b="1" dirty="0">
              <a:latin typeface="Times New Roman" pitchFamily="18" charset="0"/>
            </a:endParaRPr>
          </a:p>
        </p:txBody>
      </p:sp>
    </p:spTree>
    <p:extLst>
      <p:ext uri="{BB962C8B-B14F-4D97-AF65-F5344CB8AC3E}">
        <p14:creationId xmlns:p14="http://schemas.microsoft.com/office/powerpoint/2010/main" val="1826405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lide(fromBottom)">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395536" y="1340768"/>
            <a:ext cx="864096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469900" indent="-469900">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908050" indent="-436563">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304925" indent="-395288">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93863" indent="-38735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93913" indent="-398463">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51113" indent="-398463" fontAlgn="base">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008313" indent="-398463" fontAlgn="base">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65513" indent="-398463" fontAlgn="base">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922713" indent="-398463" fontAlgn="base">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buFont typeface="Monotype Sorts" pitchFamily="2" charset="2"/>
              <a:buNone/>
            </a:pPr>
            <a:r>
              <a:rPr lang="en-US" altLang="zh-CN" sz="2400" dirty="0">
                <a:solidFill>
                  <a:srgbClr val="C00000"/>
                </a:solidFill>
              </a:rPr>
              <a:t>1 </a:t>
            </a:r>
            <a:r>
              <a:rPr lang="zh-CN" altLang="en-US" sz="2400" dirty="0">
                <a:solidFill>
                  <a:srgbClr val="C00000"/>
                </a:solidFill>
              </a:rPr>
              <a:t>化学反应焓： </a:t>
            </a:r>
            <a:r>
              <a:rPr lang="zh-CN" altLang="en-US" sz="2400" dirty="0"/>
              <a:t>是指</a:t>
            </a:r>
            <a:r>
              <a:rPr lang="zh-CN" altLang="en-US" sz="2400" dirty="0" smtClean="0"/>
              <a:t>在非体积功</a:t>
            </a:r>
            <a:r>
              <a:rPr lang="zh-CN" altLang="en-US" sz="2400" dirty="0"/>
              <a:t>为零条件下，化学反应在</a:t>
            </a:r>
            <a:r>
              <a:rPr lang="zh-CN" altLang="en-US" sz="2400" dirty="0">
                <a:solidFill>
                  <a:srgbClr val="FF0000"/>
                </a:solidFill>
              </a:rPr>
              <a:t>等温、等压条件</a:t>
            </a:r>
            <a:r>
              <a:rPr lang="zh-CN" altLang="en-US" sz="2400" dirty="0"/>
              <a:t>下发生时，吸收或放出的热。亦称反应焓。</a:t>
            </a:r>
          </a:p>
          <a:p>
            <a:pPr>
              <a:buFont typeface="Monotype Sorts" pitchFamily="2" charset="2"/>
              <a:buNone/>
            </a:pPr>
            <a:r>
              <a:rPr lang="zh-CN" altLang="en-US" sz="2400" dirty="0"/>
              <a:t>        </a:t>
            </a:r>
          </a:p>
          <a:p>
            <a:pPr>
              <a:buFont typeface="Monotype Sorts" pitchFamily="2" charset="2"/>
              <a:buNone/>
            </a:pPr>
            <a:r>
              <a:rPr lang="en-US" altLang="zh-CN" sz="2400" dirty="0">
                <a:solidFill>
                  <a:srgbClr val="E62106"/>
                </a:solidFill>
              </a:rPr>
              <a:t>2  </a:t>
            </a:r>
            <a:r>
              <a:rPr lang="zh-CN" altLang="en-US" sz="2400" dirty="0">
                <a:solidFill>
                  <a:srgbClr val="E62106"/>
                </a:solidFill>
              </a:rPr>
              <a:t>摩尔反应焓：</a:t>
            </a:r>
            <a:r>
              <a:rPr lang="zh-CN" altLang="en-US" sz="2400" dirty="0"/>
              <a:t>单位反应进度</a:t>
            </a:r>
            <a:r>
              <a:rPr lang="en-US" altLang="zh-CN" sz="2400" dirty="0"/>
              <a:t>(</a:t>
            </a:r>
            <a:r>
              <a:rPr lang="en-US" altLang="zh-CN" sz="2400" i="1" dirty="0"/>
              <a:t>ξ</a:t>
            </a:r>
            <a:r>
              <a:rPr lang="en-US" altLang="zh-CN" sz="2400" dirty="0"/>
              <a:t>=1mol)</a:t>
            </a:r>
            <a:r>
              <a:rPr lang="zh-CN" altLang="en-US" sz="2400" dirty="0"/>
              <a:t>的反应焓变</a:t>
            </a:r>
            <a:r>
              <a:rPr lang="en-US" altLang="zh-CN" sz="2400" dirty="0" err="1"/>
              <a:t>Δ</a:t>
            </a:r>
            <a:r>
              <a:rPr lang="en-US" altLang="zh-CN" sz="2400" baseline="-25000" dirty="0" err="1"/>
              <a:t>r</a:t>
            </a:r>
            <a:r>
              <a:rPr lang="en-US" altLang="zh-CN" sz="2400" i="1" dirty="0" err="1"/>
              <a:t>H</a:t>
            </a:r>
            <a:r>
              <a:rPr lang="en-US" altLang="zh-CN" sz="2400" baseline="-25000" dirty="0" err="1"/>
              <a:t>m</a:t>
            </a:r>
            <a:r>
              <a:rPr lang="zh-CN" altLang="en-US" sz="2400" i="1" dirty="0"/>
              <a:t>。</a:t>
            </a:r>
            <a:endParaRPr lang="zh-CN" altLang="en-US" sz="2400" dirty="0"/>
          </a:p>
          <a:p>
            <a:pPr>
              <a:buFont typeface="Monotype Sorts" pitchFamily="2" charset="2"/>
              <a:buNone/>
            </a:pPr>
            <a:r>
              <a:rPr lang="zh-CN" altLang="en-US" sz="2400" dirty="0"/>
              <a:t>                                                                                  </a:t>
            </a:r>
          </a:p>
          <a:p>
            <a:pPr>
              <a:buFont typeface="Monotype Sorts" pitchFamily="2" charset="2"/>
              <a:buNone/>
            </a:pPr>
            <a:endParaRPr lang="zh-CN" altLang="en-US" sz="2400" dirty="0"/>
          </a:p>
          <a:p>
            <a:pPr>
              <a:buFont typeface="Monotype Sorts" pitchFamily="2" charset="2"/>
              <a:buNone/>
            </a:pPr>
            <a:r>
              <a:rPr lang="zh-CN" altLang="en-US" sz="2400" dirty="0"/>
              <a:t>             </a:t>
            </a:r>
          </a:p>
          <a:p>
            <a:pPr>
              <a:buFont typeface="Monotype Sorts" pitchFamily="2" charset="2"/>
              <a:buNone/>
            </a:pPr>
            <a:endParaRPr lang="zh-CN" altLang="en-US" sz="2400" dirty="0"/>
          </a:p>
          <a:p>
            <a:pPr>
              <a:buNone/>
            </a:pPr>
            <a:r>
              <a:rPr lang="zh-CN" altLang="en-US" sz="2400" dirty="0"/>
              <a:t> </a:t>
            </a:r>
            <a:r>
              <a:rPr lang="en-US" altLang="zh-CN" sz="2400" dirty="0" err="1" smtClean="0"/>
              <a:t>Δ</a:t>
            </a:r>
            <a:r>
              <a:rPr lang="en-US" altLang="zh-CN" sz="2400" baseline="-25000" dirty="0" err="1" smtClean="0"/>
              <a:t>r</a:t>
            </a:r>
            <a:r>
              <a:rPr lang="en-US" altLang="zh-CN" sz="2400" i="1" dirty="0" err="1" smtClean="0"/>
              <a:t>H</a:t>
            </a:r>
            <a:r>
              <a:rPr lang="en-US" altLang="zh-CN" sz="2400" baseline="-25000" dirty="0" smtClean="0"/>
              <a:t>=</a:t>
            </a:r>
            <a:r>
              <a:rPr lang="en-US" altLang="zh-CN" sz="2400" i="1" dirty="0"/>
              <a:t>ξ</a:t>
            </a:r>
            <a:r>
              <a:rPr lang="en-US" altLang="zh-CN" sz="2400" baseline="-25000" dirty="0" smtClean="0"/>
              <a:t> </a:t>
            </a:r>
            <a:r>
              <a:rPr lang="en-US" altLang="zh-CN" sz="2400" dirty="0" err="1" smtClean="0"/>
              <a:t>Δ</a:t>
            </a:r>
            <a:r>
              <a:rPr lang="en-US" altLang="zh-CN" sz="2400" baseline="-25000" dirty="0" err="1" smtClean="0"/>
              <a:t>r</a:t>
            </a:r>
            <a:r>
              <a:rPr lang="en-US" altLang="zh-CN" sz="2400" i="1" dirty="0" err="1" smtClean="0"/>
              <a:t>H</a:t>
            </a:r>
            <a:r>
              <a:rPr lang="en-US" altLang="zh-CN" sz="2400" baseline="-25000" dirty="0" err="1" smtClean="0"/>
              <a:t>m</a:t>
            </a:r>
            <a:r>
              <a:rPr lang="en-US" altLang="zh-CN" sz="2400" baseline="-25000" dirty="0" smtClean="0"/>
              <a:t>          </a:t>
            </a:r>
            <a:r>
              <a:rPr lang="en-US" altLang="zh-CN" sz="2400" dirty="0" err="1" smtClean="0"/>
              <a:t>Δ</a:t>
            </a:r>
            <a:r>
              <a:rPr lang="en-US" altLang="zh-CN" sz="2400" baseline="-25000" dirty="0" err="1" smtClean="0"/>
              <a:t>r</a:t>
            </a:r>
            <a:r>
              <a:rPr lang="en-US" altLang="zh-CN" sz="2400" i="1" dirty="0" err="1" smtClean="0"/>
              <a:t>H</a:t>
            </a:r>
            <a:r>
              <a:rPr lang="en-US" altLang="zh-CN" sz="2400" baseline="-25000" dirty="0" err="1" smtClean="0"/>
              <a:t>m</a:t>
            </a:r>
            <a:r>
              <a:rPr lang="en-US" altLang="zh-CN" sz="2400" dirty="0" smtClean="0"/>
              <a:t> </a:t>
            </a:r>
            <a:r>
              <a:rPr lang="zh-CN" altLang="en-US" sz="2400" dirty="0"/>
              <a:t>的单位：  </a:t>
            </a:r>
            <a:r>
              <a:rPr lang="en-US" altLang="zh-CN" sz="2400" dirty="0"/>
              <a:t>kJ/</a:t>
            </a:r>
            <a:r>
              <a:rPr lang="en-US" altLang="zh-CN" sz="2400" dirty="0" err="1"/>
              <a:t>mol</a:t>
            </a:r>
            <a:endParaRPr lang="en-US" altLang="zh-CN" sz="2400" dirty="0"/>
          </a:p>
          <a:p>
            <a:pPr>
              <a:buFont typeface="Monotype Sorts" pitchFamily="2" charset="2"/>
              <a:buNone/>
            </a:pPr>
            <a:endParaRPr lang="en-US" altLang="zh-CN" sz="2400" dirty="0"/>
          </a:p>
        </p:txBody>
      </p:sp>
      <p:sp>
        <p:nvSpPr>
          <p:cNvPr id="6" name="矩形 5"/>
          <p:cNvSpPr/>
          <p:nvPr/>
        </p:nvSpPr>
        <p:spPr>
          <a:xfrm>
            <a:off x="251520" y="476672"/>
            <a:ext cx="2698175" cy="523220"/>
          </a:xfrm>
          <a:prstGeom prst="rect">
            <a:avLst/>
          </a:prstGeom>
        </p:spPr>
        <p:txBody>
          <a:bodyPr wrap="none">
            <a:spAutoFit/>
          </a:bodyPr>
          <a:lstStyle/>
          <a:p>
            <a:r>
              <a:rPr lang="zh-CN" altLang="en-US" sz="2800" i="1" dirty="0" smtClean="0"/>
              <a:t>二、摩尔</a:t>
            </a:r>
            <a:r>
              <a:rPr lang="zh-CN" altLang="en-US" sz="2800" i="1" dirty="0"/>
              <a:t>反应焓</a:t>
            </a:r>
          </a:p>
        </p:txBody>
      </p:sp>
      <p:graphicFrame>
        <p:nvGraphicFramePr>
          <p:cNvPr id="7" name="对象 6"/>
          <p:cNvGraphicFramePr>
            <a:graphicFrameLocks noChangeAspect="1"/>
          </p:cNvGraphicFramePr>
          <p:nvPr>
            <p:extLst>
              <p:ext uri="{D42A27DB-BD31-4B8C-83A1-F6EECF244321}">
                <p14:modId xmlns:p14="http://schemas.microsoft.com/office/powerpoint/2010/main" val="1353549352"/>
              </p:ext>
            </p:extLst>
          </p:nvPr>
        </p:nvGraphicFramePr>
        <p:xfrm>
          <a:off x="1835696" y="3398168"/>
          <a:ext cx="5556250" cy="1038225"/>
        </p:xfrm>
        <a:graphic>
          <a:graphicData uri="http://schemas.openxmlformats.org/presentationml/2006/ole">
            <mc:AlternateContent xmlns:mc="http://schemas.openxmlformats.org/markup-compatibility/2006">
              <mc:Choice xmlns:v="urn:schemas-microsoft-com:vml" Requires="v">
                <p:oleObj spid="_x0000_s766117" name="公式" r:id="rId3" imgW="1930320" imgH="457200" progId="Equation.3">
                  <p:embed/>
                </p:oleObj>
              </mc:Choice>
              <mc:Fallback>
                <p:oleObj name="公式" r:id="rId3" imgW="1930320" imgH="457200" progId="Equation.3">
                  <p:embed/>
                  <p:pic>
                    <p:nvPicPr>
                      <p:cNvPr id="0" name="Object 4"/>
                      <p:cNvPicPr>
                        <a:picLocks noChangeAspect="1" noChangeArrowheads="1"/>
                      </p:cNvPicPr>
                      <p:nvPr/>
                    </p:nvPicPr>
                    <p:blipFill>
                      <a:blip r:embed="rId4"/>
                      <a:srcRect/>
                      <a:stretch>
                        <a:fillRect/>
                      </a:stretch>
                    </p:blipFill>
                    <p:spPr bwMode="auto">
                      <a:xfrm>
                        <a:off x="1835696" y="3398168"/>
                        <a:ext cx="5556250" cy="1038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slide(fromBottom)">
                                      <p:cBhvr>
                                        <p:cTn id="7" dur="500"/>
                                        <p:tgtEl>
                                          <p:spTgt spid="5">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slide(fromBottom)">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slide(fromBottom)">
                                      <p:cBhvr>
                                        <p:cTn id="15" dur="500"/>
                                        <p:tgtEl>
                                          <p:spTgt spid="5">
                                            <p:txEl>
                                              <p:pRg st="2" end="2"/>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slide(fromBottom)">
                                      <p:cBhvr>
                                        <p:cTn id="18" dur="500"/>
                                        <p:tgtEl>
                                          <p:spTgt spid="5">
                                            <p:txEl>
                                              <p:pRg st="3" end="3"/>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slide(fromBottom)">
                                      <p:cBhvr>
                                        <p:cTn id="21" dur="500"/>
                                        <p:tgtEl>
                                          <p:spTgt spid="5">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slide(fromBottom)">
                                      <p:cBhvr>
                                        <p:cTn id="26" dur="500"/>
                                        <p:tgtEl>
                                          <p:spTgt spid="5">
                                            <p:txEl>
                                              <p:pRg st="7" end="7"/>
                                            </p:txEl>
                                          </p:spTgt>
                                        </p:tgtEl>
                                      </p:cBhvr>
                                    </p:animEffect>
                                  </p:childTnLst>
                                </p:cTn>
                              </p:par>
                              <p:par>
                                <p:cTn id="27" presetID="24"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 to="" calcmode="lin" valueType="num">
                                      <p:cBhvr>
                                        <p:cTn id="29" dur="1" fill="hold"/>
                                        <p:tgtEl>
                                          <p:spTgt spid="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1"/>
          <p:cNvSpPr>
            <a:spLocks noGrp="1" noChangeArrowheads="1"/>
          </p:cNvSpPr>
          <p:nvPr>
            <p:ph idx="1"/>
          </p:nvPr>
        </p:nvSpPr>
        <p:spPr>
          <a:xfrm>
            <a:off x="374650" y="692696"/>
            <a:ext cx="8229600" cy="1341906"/>
          </a:xfrm>
        </p:spPr>
        <p:txBody>
          <a:bodyPr>
            <a:spAutoFit/>
          </a:bodyPr>
          <a:lstStyle/>
          <a:p>
            <a:pPr marL="0" indent="0">
              <a:lnSpc>
                <a:spcPct val="90000"/>
              </a:lnSpc>
              <a:buNone/>
            </a:pPr>
            <a:r>
              <a:rPr kumimoji="1" lang="zh-CN" altLang="en-US" sz="2800" b="1" dirty="0">
                <a:solidFill>
                  <a:srgbClr val="000000"/>
                </a:solidFill>
              </a:rPr>
              <a:t>３</a:t>
            </a:r>
            <a:r>
              <a:rPr kumimoji="1" lang="zh-CN" altLang="en-US" sz="2800" b="1" dirty="0" smtClean="0">
                <a:solidFill>
                  <a:srgbClr val="000000"/>
                </a:solidFill>
                <a:latin typeface="Impact" pitchFamily="34" charset="0"/>
                <a:sym typeface="Symbol" pitchFamily="18" charset="2"/>
              </a:rPr>
              <a:t>物质的标准态</a:t>
            </a:r>
          </a:p>
          <a:p>
            <a:pPr eaLnBrk="1" hangingPunct="1">
              <a:lnSpc>
                <a:spcPct val="90000"/>
              </a:lnSpc>
              <a:buClr>
                <a:schemeClr val="tx1"/>
              </a:buClr>
              <a:buFont typeface="Wingdings" pitchFamily="2" charset="2"/>
              <a:buChar char="l"/>
            </a:pPr>
            <a:r>
              <a:rPr kumimoji="1" lang="zh-CN" altLang="en-US" sz="2800" b="1" dirty="0" smtClean="0">
                <a:latin typeface="Impact" pitchFamily="34" charset="0"/>
                <a:sym typeface="Symbol" pitchFamily="18" charset="2"/>
              </a:rPr>
              <a:t>气体：纯物质的气体在标准压力Ｐ下表现出理想气体行为的假想状态。</a:t>
            </a:r>
          </a:p>
        </p:txBody>
      </p:sp>
      <p:sp>
        <p:nvSpPr>
          <p:cNvPr id="547856" name="Text Box 7"/>
          <p:cNvSpPr txBox="1">
            <a:spLocks noChangeArrowheads="1"/>
          </p:cNvSpPr>
          <p:nvPr/>
        </p:nvSpPr>
        <p:spPr bwMode="auto">
          <a:xfrm>
            <a:off x="450768" y="1927043"/>
            <a:ext cx="8693232" cy="461665"/>
          </a:xfrm>
          <a:prstGeom prst="rect">
            <a:avLst/>
          </a:prstGeom>
          <a:noFill/>
          <a:ln w="9525">
            <a:noFill/>
            <a:miter lim="800000"/>
            <a:headEnd/>
            <a:tailEnd/>
          </a:ln>
        </p:spPr>
        <p:txBody>
          <a:bodyPr wrap="square">
            <a:spAutoFit/>
          </a:bodyPr>
          <a:lstStyle/>
          <a:p>
            <a:pPr>
              <a:spcBef>
                <a:spcPct val="20000"/>
              </a:spcBef>
              <a:buClr>
                <a:schemeClr val="tx1"/>
              </a:buClr>
              <a:buFont typeface="Wingdings" pitchFamily="2" charset="2"/>
              <a:buChar char="l"/>
            </a:pPr>
            <a:r>
              <a:rPr kumimoji="1" lang="zh-CN" altLang="en-US" sz="2400" dirty="0">
                <a:latin typeface="Impact" pitchFamily="34" charset="0"/>
                <a:sym typeface="Symbol" pitchFamily="18" charset="2"/>
              </a:rPr>
              <a:t>液体、固体：纯物质在标准压力Ｐ　下的</a:t>
            </a:r>
            <a:r>
              <a:rPr kumimoji="1" lang="zh-CN" altLang="en-US" sz="2400" dirty="0" smtClean="0">
                <a:latin typeface="Impact" pitchFamily="34" charset="0"/>
                <a:sym typeface="Symbol" pitchFamily="18" charset="2"/>
              </a:rPr>
              <a:t>液体或 固体</a:t>
            </a:r>
            <a:r>
              <a:rPr kumimoji="1" lang="zh-CN" altLang="en-US" sz="2400" dirty="0">
                <a:latin typeface="Impact" pitchFamily="34" charset="0"/>
                <a:sym typeface="Symbol" pitchFamily="18" charset="2"/>
              </a:rPr>
              <a:t>状态</a:t>
            </a:r>
          </a:p>
        </p:txBody>
      </p:sp>
      <p:grpSp>
        <p:nvGrpSpPr>
          <p:cNvPr id="12" name="Group 26"/>
          <p:cNvGrpSpPr>
            <a:grpSpLocks/>
          </p:cNvGrpSpPr>
          <p:nvPr/>
        </p:nvGrpSpPr>
        <p:grpSpPr bwMode="auto">
          <a:xfrm>
            <a:off x="707140" y="3037867"/>
            <a:ext cx="7343775" cy="519112"/>
            <a:chOff x="204" y="3521"/>
            <a:chExt cx="4626" cy="327"/>
          </a:xfrm>
        </p:grpSpPr>
        <p:sp>
          <p:nvSpPr>
            <p:cNvPr id="547851" name="Rectangle 23"/>
            <p:cNvSpPr>
              <a:spLocks noChangeArrowheads="1"/>
            </p:cNvSpPr>
            <p:nvPr/>
          </p:nvSpPr>
          <p:spPr bwMode="auto">
            <a:xfrm>
              <a:off x="204" y="3521"/>
              <a:ext cx="4626" cy="327"/>
            </a:xfrm>
            <a:prstGeom prst="rect">
              <a:avLst/>
            </a:prstGeom>
            <a:noFill/>
            <a:ln w="9525">
              <a:noFill/>
              <a:miter lim="800000"/>
              <a:headEnd/>
              <a:tailEnd/>
            </a:ln>
          </p:spPr>
          <p:txBody>
            <a:bodyPr anchor="b">
              <a:spAutoFit/>
            </a:bodyPr>
            <a:lstStyle/>
            <a:p>
              <a:r>
                <a:rPr kumimoji="1" lang="zh-CN" altLang="en-US" sz="2800" dirty="0">
                  <a:solidFill>
                    <a:srgbClr val="0000CC"/>
                  </a:solidFill>
                  <a:latin typeface="华文行楷"/>
                  <a:ea typeface="华文行楷"/>
                  <a:cs typeface="华文行楷"/>
                  <a:sym typeface="Symbol" pitchFamily="18" charset="2"/>
                </a:rPr>
                <a:t>部分书上取</a:t>
              </a:r>
              <a:r>
                <a:rPr kumimoji="1" lang="en-US" altLang="zh-CN" sz="2800" dirty="0">
                  <a:solidFill>
                    <a:srgbClr val="0000CC"/>
                  </a:solidFill>
                  <a:latin typeface="华文行楷"/>
                  <a:ea typeface="华文行楷"/>
                  <a:cs typeface="华文行楷"/>
                  <a:sym typeface="Symbol" pitchFamily="18" charset="2"/>
                </a:rPr>
                <a:t>P  =101.325kPa=1atm</a:t>
              </a:r>
              <a:r>
                <a:rPr kumimoji="1" lang="zh-CN" altLang="en-US" sz="2800" dirty="0" smtClean="0">
                  <a:solidFill>
                    <a:srgbClr val="0000CC"/>
                  </a:solidFill>
                  <a:latin typeface="华文行楷"/>
                  <a:ea typeface="华文行楷"/>
                  <a:cs typeface="华文行楷"/>
                  <a:sym typeface="Symbol" pitchFamily="18" charset="2"/>
                </a:rPr>
                <a:t>，为标准态</a:t>
              </a:r>
              <a:r>
                <a:rPr kumimoji="1" lang="zh-CN" altLang="en-US" sz="2800" dirty="0">
                  <a:solidFill>
                    <a:srgbClr val="0000CC"/>
                  </a:solidFill>
                  <a:latin typeface="华文行楷"/>
                  <a:ea typeface="华文行楷"/>
                  <a:cs typeface="华文行楷"/>
                  <a:sym typeface="Symbol" pitchFamily="18" charset="2"/>
                </a:rPr>
                <a:t>：</a:t>
              </a:r>
              <a:endParaRPr kumimoji="1" lang="el-GR" altLang="zh-CN" sz="2800" dirty="0">
                <a:solidFill>
                  <a:srgbClr val="0000CC"/>
                </a:solidFill>
                <a:latin typeface="华文行楷"/>
                <a:ea typeface="华文行楷"/>
                <a:cs typeface="华文行楷"/>
                <a:sym typeface="Symbol" pitchFamily="18" charset="2"/>
              </a:endParaRPr>
            </a:p>
          </p:txBody>
        </p:sp>
        <p:sp>
          <p:nvSpPr>
            <p:cNvPr id="547852" name="Text Box 4"/>
            <p:cNvSpPr txBox="1">
              <a:spLocks noChangeArrowheads="1"/>
            </p:cNvSpPr>
            <p:nvPr/>
          </p:nvSpPr>
          <p:spPr bwMode="auto">
            <a:xfrm flipV="1">
              <a:off x="1429" y="3612"/>
              <a:ext cx="231" cy="96"/>
            </a:xfrm>
            <a:prstGeom prst="rect">
              <a:avLst/>
            </a:prstGeom>
            <a:noFill/>
            <a:ln w="9525">
              <a:noFill/>
              <a:miter lim="800000"/>
              <a:headEnd/>
              <a:tailEnd/>
            </a:ln>
          </p:spPr>
          <p:txBody>
            <a:bodyPr vert="eaVert">
              <a:spAutoFit/>
            </a:bodyPr>
            <a:lstStyle/>
            <a:p>
              <a:pPr>
                <a:spcBef>
                  <a:spcPct val="50000"/>
                </a:spcBef>
              </a:pPr>
              <a:r>
                <a:rPr lang="zh-CN" altLang="en-US" sz="1200">
                  <a:solidFill>
                    <a:srgbClr val="0000CC"/>
                  </a:solidFill>
                  <a:latin typeface="Times New Roman" pitchFamily="18" charset="0"/>
                  <a:sym typeface="Symbol" pitchFamily="18" charset="2"/>
                </a:rPr>
                <a:t></a:t>
              </a:r>
              <a:endParaRPr lang="zh-CN" altLang="en-US" sz="8000">
                <a:solidFill>
                  <a:srgbClr val="0000CC"/>
                </a:solidFill>
                <a:latin typeface="Times New Roman" pitchFamily="18" charset="0"/>
                <a:sym typeface="Symbol" pitchFamily="18" charset="2"/>
              </a:endParaRPr>
            </a:p>
          </p:txBody>
        </p:sp>
      </p:grpSp>
      <p:sp>
        <p:nvSpPr>
          <p:cNvPr id="547846" name="矩形 14"/>
          <p:cNvSpPr>
            <a:spLocks noChangeArrowheads="1"/>
          </p:cNvSpPr>
          <p:nvPr/>
        </p:nvSpPr>
        <p:spPr bwMode="auto">
          <a:xfrm>
            <a:off x="598487" y="3477669"/>
            <a:ext cx="8005762" cy="2936188"/>
          </a:xfrm>
          <a:prstGeom prst="rect">
            <a:avLst/>
          </a:prstGeom>
          <a:noFill/>
          <a:ln w="9525">
            <a:noFill/>
            <a:miter lim="800000"/>
            <a:headEnd/>
            <a:tailEnd/>
          </a:ln>
        </p:spPr>
        <p:txBody>
          <a:bodyPr>
            <a:spAutoFit/>
          </a:bodyPr>
          <a:lstStyle/>
          <a:p>
            <a:pPr>
              <a:spcBef>
                <a:spcPct val="20000"/>
              </a:spcBef>
              <a:buClr>
                <a:srgbClr val="CCFF33"/>
              </a:buClr>
              <a:buSzPct val="70000"/>
              <a:buFont typeface="Wingdings" pitchFamily="2" charset="2"/>
              <a:buNone/>
            </a:pPr>
            <a:r>
              <a:rPr kumimoji="1" lang="en-US" altLang="zh-CN" sz="2800" b="1" dirty="0">
                <a:solidFill>
                  <a:srgbClr val="000000"/>
                </a:solidFill>
              </a:rPr>
              <a:t>4</a:t>
            </a:r>
            <a:r>
              <a:rPr kumimoji="1" lang="zh-CN" altLang="en-US" sz="2800" b="1" dirty="0" smtClean="0">
                <a:solidFill>
                  <a:srgbClr val="000000"/>
                </a:solidFill>
              </a:rPr>
              <a:t>．</a:t>
            </a:r>
            <a:r>
              <a:rPr kumimoji="1" lang="zh-CN" altLang="en-US" sz="2800" b="1" dirty="0">
                <a:solidFill>
                  <a:srgbClr val="000000"/>
                </a:solidFill>
              </a:rPr>
              <a:t>标准摩尔反应焓</a:t>
            </a:r>
          </a:p>
          <a:p>
            <a:pPr>
              <a:spcBef>
                <a:spcPct val="20000"/>
              </a:spcBef>
              <a:buClr>
                <a:srgbClr val="CCFF33"/>
              </a:buClr>
              <a:buSzPct val="70000"/>
              <a:buFont typeface="Wingdings" pitchFamily="2" charset="2"/>
              <a:buNone/>
            </a:pPr>
            <a:r>
              <a:rPr kumimoji="1" lang="zh-CN" altLang="en-US" sz="2800" dirty="0" smtClean="0"/>
              <a:t>对</a:t>
            </a:r>
            <a:r>
              <a:rPr kumimoji="1" lang="en-US" altLang="zh-CN" sz="2800" dirty="0" smtClean="0"/>
              <a:t>0=</a:t>
            </a:r>
            <a:r>
              <a:rPr kumimoji="1" lang="zh-CN" altLang="en-US" sz="2800" dirty="0" smtClean="0">
                <a:latin typeface="Calibri" pitchFamily="34" charset="0"/>
              </a:rPr>
              <a:t>∑√</a:t>
            </a:r>
            <a:r>
              <a:rPr kumimoji="1" lang="en-US" altLang="zh-CN" sz="2800" baseline="-25000" dirty="0" smtClean="0">
                <a:latin typeface="Calibri" pitchFamily="34" charset="0"/>
              </a:rPr>
              <a:t>B</a:t>
            </a:r>
            <a:r>
              <a:rPr kumimoji="1" lang="en-US" altLang="zh-CN" sz="2800" dirty="0" smtClean="0">
                <a:latin typeface="Calibri" pitchFamily="34" charset="0"/>
              </a:rPr>
              <a:t>B</a:t>
            </a:r>
            <a:r>
              <a:rPr kumimoji="1" lang="zh-CN" altLang="en-US" sz="2800" dirty="0" smtClean="0">
                <a:latin typeface="Calibri" pitchFamily="34" charset="0"/>
              </a:rPr>
              <a:t>的</a:t>
            </a:r>
            <a:r>
              <a:rPr kumimoji="1" lang="zh-CN" altLang="en-US" sz="2800" dirty="0">
                <a:latin typeface="Calibri" pitchFamily="34" charset="0"/>
              </a:rPr>
              <a:t>反应，在各组分均处于温度</a:t>
            </a:r>
            <a:r>
              <a:rPr kumimoji="1" lang="en-US" altLang="zh-CN" sz="2800" dirty="0">
                <a:latin typeface="Calibri" pitchFamily="34" charset="0"/>
              </a:rPr>
              <a:t>T</a:t>
            </a:r>
            <a:r>
              <a:rPr kumimoji="1" lang="zh-CN" altLang="en-US" sz="2800" dirty="0">
                <a:latin typeface="Calibri" pitchFamily="34" charset="0"/>
              </a:rPr>
              <a:t>的</a:t>
            </a:r>
            <a:r>
              <a:rPr kumimoji="1" lang="zh-CN" altLang="en-US" sz="2800" dirty="0"/>
              <a:t>标准</a:t>
            </a:r>
            <a:r>
              <a:rPr kumimoji="1" lang="zh-CN" altLang="en-US" sz="2800" dirty="0">
                <a:latin typeface="Calibri" pitchFamily="34" charset="0"/>
              </a:rPr>
              <a:t>状态下反应的</a:t>
            </a:r>
            <a:r>
              <a:rPr kumimoji="1" lang="zh-CN" altLang="en-US" sz="2800" dirty="0"/>
              <a:t>摩尔反应焓叫标准摩尔反应焓。</a:t>
            </a:r>
          </a:p>
          <a:p>
            <a:pPr>
              <a:spcBef>
                <a:spcPct val="20000"/>
              </a:spcBef>
              <a:buClr>
                <a:srgbClr val="CCFF33"/>
              </a:buClr>
              <a:buSzPct val="70000"/>
              <a:buFont typeface="Wingdings" pitchFamily="2" charset="2"/>
              <a:buNone/>
            </a:pPr>
            <a:r>
              <a:rPr kumimoji="1" lang="zh-CN" altLang="en-US" sz="2800" dirty="0">
                <a:latin typeface="华文宋体"/>
                <a:ea typeface="华文宋体"/>
                <a:cs typeface="华文宋体"/>
              </a:rPr>
              <a:t>标准摩尔反应焓</a:t>
            </a:r>
            <a:r>
              <a:rPr kumimoji="1" lang="zh-CN" altLang="en-US" sz="2800" dirty="0"/>
              <a:t>用</a:t>
            </a:r>
            <a:r>
              <a:rPr kumimoji="1" lang="zh-CN" altLang="en-US" sz="2800" dirty="0" smtClean="0">
                <a:latin typeface="Calibri" pitchFamily="34" charset="0"/>
              </a:rPr>
              <a:t></a:t>
            </a:r>
            <a:r>
              <a:rPr kumimoji="1" lang="zh-CN" altLang="en-US" sz="2800" dirty="0">
                <a:solidFill>
                  <a:srgbClr val="000000"/>
                </a:solidFill>
                <a:latin typeface="宋体" charset="-122"/>
                <a:sym typeface="Symbol" pitchFamily="18" charset="2"/>
              </a:rPr>
              <a:t>  </a:t>
            </a:r>
            <a:r>
              <a:rPr kumimoji="1" lang="en-US" altLang="zh-CN" sz="2800" baseline="-25000" dirty="0" err="1" smtClean="0">
                <a:latin typeface="Calibri" pitchFamily="34" charset="0"/>
              </a:rPr>
              <a:t>r</a:t>
            </a:r>
            <a:r>
              <a:rPr kumimoji="1" lang="en-US" altLang="zh-CN" sz="2800" dirty="0" err="1" smtClean="0">
                <a:latin typeface="Calibri" pitchFamily="34" charset="0"/>
              </a:rPr>
              <a:t>H</a:t>
            </a:r>
            <a:r>
              <a:rPr kumimoji="1" lang="en-US" altLang="zh-CN" sz="2800" baseline="-25000" dirty="0" err="1" smtClean="0">
                <a:latin typeface="Calibri" pitchFamily="34" charset="0"/>
              </a:rPr>
              <a:t>m</a:t>
            </a:r>
            <a:r>
              <a:rPr kumimoji="1" lang="en-US" altLang="zh-CN" sz="2800" dirty="0" smtClean="0">
                <a:latin typeface="Calibri" pitchFamily="34" charset="0"/>
              </a:rPr>
              <a:t>(T</a:t>
            </a:r>
            <a:r>
              <a:rPr kumimoji="1" lang="en-US" altLang="zh-CN" sz="2800" dirty="0">
                <a:latin typeface="Calibri" pitchFamily="34" charset="0"/>
              </a:rPr>
              <a:t>)</a:t>
            </a:r>
            <a:r>
              <a:rPr kumimoji="1" lang="zh-CN" altLang="en-US" sz="2800" dirty="0">
                <a:latin typeface="Calibri" pitchFamily="34" charset="0"/>
              </a:rPr>
              <a:t>表示，下标</a:t>
            </a:r>
            <a:r>
              <a:rPr kumimoji="1" lang="zh-CN" altLang="en-US" sz="2800" dirty="0"/>
              <a:t>“</a:t>
            </a:r>
            <a:r>
              <a:rPr kumimoji="1" lang="en-US" altLang="zh-CN" sz="2800" dirty="0">
                <a:latin typeface="Calibri" pitchFamily="34" charset="0"/>
              </a:rPr>
              <a:t>r</a:t>
            </a:r>
            <a:r>
              <a:rPr kumimoji="1" lang="en-US" altLang="zh-CN" sz="2800" dirty="0"/>
              <a:t>”</a:t>
            </a:r>
            <a:r>
              <a:rPr kumimoji="1" lang="zh-CN" altLang="en-US" sz="2800" dirty="0">
                <a:latin typeface="Calibri" pitchFamily="34" charset="0"/>
              </a:rPr>
              <a:t>表示</a:t>
            </a:r>
            <a:r>
              <a:rPr kumimoji="1" lang="zh-CN" altLang="en-US" sz="2800" dirty="0"/>
              <a:t>“反应”</a:t>
            </a:r>
          </a:p>
          <a:p>
            <a:pPr>
              <a:spcBef>
                <a:spcPct val="20000"/>
              </a:spcBef>
              <a:buClr>
                <a:srgbClr val="CCFF33"/>
              </a:buClr>
              <a:buSzPct val="70000"/>
              <a:buFont typeface="Wingdings" pitchFamily="2" charset="2"/>
              <a:buNone/>
            </a:pPr>
            <a:r>
              <a:rPr kumimoji="1" lang="zh-CN" altLang="en-US" sz="2800" dirty="0"/>
              <a:t>单位：</a:t>
            </a:r>
            <a:r>
              <a:rPr kumimoji="1" lang="en-US" altLang="zh-CN" sz="2800" dirty="0" smtClean="0">
                <a:latin typeface="Calibri" pitchFamily="34" charset="0"/>
              </a:rPr>
              <a:t>J.mol</a:t>
            </a:r>
            <a:r>
              <a:rPr kumimoji="1" lang="en-US" altLang="zh-CN" sz="2800" baseline="30000" dirty="0" smtClean="0">
                <a:latin typeface="Calibri" pitchFamily="34" charset="0"/>
              </a:rPr>
              <a:t>-1</a:t>
            </a:r>
            <a:r>
              <a:rPr kumimoji="1" lang="en-US" altLang="zh-CN" sz="2800" dirty="0" smtClean="0">
                <a:latin typeface="Calibri" pitchFamily="34" charset="0"/>
              </a:rPr>
              <a:t>,kJ.mol</a:t>
            </a:r>
            <a:r>
              <a:rPr kumimoji="1" lang="en-US" altLang="zh-CN" sz="2800" baseline="30000" dirty="0" smtClean="0">
                <a:latin typeface="Calibri" pitchFamily="34" charset="0"/>
              </a:rPr>
              <a:t>-1</a:t>
            </a:r>
            <a:endParaRPr kumimoji="1" lang="zh-CN" altLang="en-US" sz="2800" dirty="0">
              <a:latin typeface="Calibri" pitchFamily="34" charset="0"/>
            </a:endParaRPr>
          </a:p>
        </p:txBody>
      </p:sp>
      <p:grpSp>
        <p:nvGrpSpPr>
          <p:cNvPr id="18" name="Group 22"/>
          <p:cNvGrpSpPr>
            <a:grpSpLocks/>
          </p:cNvGrpSpPr>
          <p:nvPr/>
        </p:nvGrpSpPr>
        <p:grpSpPr bwMode="auto">
          <a:xfrm>
            <a:off x="700146" y="2610453"/>
            <a:ext cx="7273352" cy="523147"/>
            <a:chOff x="19" y="3221"/>
            <a:chExt cx="4800" cy="441"/>
          </a:xfrm>
        </p:grpSpPr>
        <p:sp>
          <p:nvSpPr>
            <p:cNvPr id="19" name="Text Box 9"/>
            <p:cNvSpPr txBox="1">
              <a:spLocks noChangeArrowheads="1"/>
            </p:cNvSpPr>
            <p:nvPr/>
          </p:nvSpPr>
          <p:spPr bwMode="auto">
            <a:xfrm flipV="1">
              <a:off x="1008" y="3303"/>
              <a:ext cx="3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sz="2800" b="1">
                  <a:solidFill>
                    <a:srgbClr val="0000FF"/>
                  </a:solidFill>
                  <a:latin typeface="宋体" pitchFamily="2" charset="-122"/>
                  <a:ea typeface="宋体" pitchFamily="2" charset="-122"/>
                  <a:sym typeface="Symbol" pitchFamily="18" charset="2"/>
                </a:defRPr>
              </a:lvl1pPr>
              <a:lvl2pPr marL="742950" indent="-285750">
                <a:defRPr sz="2800" b="1">
                  <a:solidFill>
                    <a:srgbClr val="0000FF"/>
                  </a:solidFill>
                  <a:latin typeface="宋体" pitchFamily="2" charset="-122"/>
                  <a:ea typeface="宋体" pitchFamily="2" charset="-122"/>
                  <a:sym typeface="Symbol" pitchFamily="18" charset="2"/>
                </a:defRPr>
              </a:lvl2pPr>
              <a:lvl3pPr marL="1143000" indent="-228600">
                <a:defRPr sz="2800" b="1">
                  <a:solidFill>
                    <a:srgbClr val="0000FF"/>
                  </a:solidFill>
                  <a:latin typeface="宋体" pitchFamily="2" charset="-122"/>
                  <a:ea typeface="宋体" pitchFamily="2" charset="-122"/>
                  <a:sym typeface="Symbol" pitchFamily="18" charset="2"/>
                </a:defRPr>
              </a:lvl3pPr>
              <a:lvl4pPr marL="1600200" indent="-228600">
                <a:defRPr sz="2800" b="1">
                  <a:solidFill>
                    <a:srgbClr val="0000FF"/>
                  </a:solidFill>
                  <a:latin typeface="宋体" pitchFamily="2" charset="-122"/>
                  <a:ea typeface="宋体" pitchFamily="2" charset="-122"/>
                  <a:sym typeface="Symbol" pitchFamily="18" charset="2"/>
                </a:defRPr>
              </a:lvl4pPr>
              <a:lvl5pPr marL="2057400" indent="-228600">
                <a:defRPr sz="2800" b="1">
                  <a:solidFill>
                    <a:srgbClr val="0000FF"/>
                  </a:solidFill>
                  <a:latin typeface="宋体" pitchFamily="2" charset="-122"/>
                  <a:ea typeface="宋体" pitchFamily="2" charset="-122"/>
                  <a:sym typeface="Symbol" pitchFamily="18" charset="2"/>
                </a:defRPr>
              </a:lvl5pPr>
              <a:lvl6pPr marL="25146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6pPr>
              <a:lvl7pPr marL="29718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7pPr>
              <a:lvl8pPr marL="34290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8pPr>
              <a:lvl9pPr marL="38862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9pPr>
            </a:lstStyle>
            <a:p>
              <a:pPr>
                <a:lnSpc>
                  <a:spcPct val="100000"/>
                </a:lnSpc>
                <a:spcBef>
                  <a:spcPct val="50000"/>
                </a:spcBef>
              </a:pPr>
              <a:r>
                <a:rPr lang="zh-CN" altLang="en-US" sz="2600" b="0">
                  <a:solidFill>
                    <a:schemeClr val="tx1"/>
                  </a:solidFill>
                  <a:latin typeface="Times New Roman" pitchFamily="18" charset="0"/>
                </a:rPr>
                <a:t></a:t>
              </a:r>
            </a:p>
          </p:txBody>
        </p:sp>
        <p:sp>
          <p:nvSpPr>
            <p:cNvPr id="20" name="Text Box 10"/>
            <p:cNvSpPr txBox="1">
              <a:spLocks noChangeArrowheads="1"/>
            </p:cNvSpPr>
            <p:nvPr/>
          </p:nvSpPr>
          <p:spPr bwMode="auto">
            <a:xfrm>
              <a:off x="19" y="3221"/>
              <a:ext cx="4800"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0000FF"/>
                  </a:solidFill>
                  <a:latin typeface="宋体" pitchFamily="2" charset="-122"/>
                  <a:ea typeface="宋体" pitchFamily="2" charset="-122"/>
                  <a:sym typeface="Symbol" pitchFamily="18" charset="2"/>
                </a:defRPr>
              </a:lvl1pPr>
              <a:lvl2pPr marL="742950" indent="-285750">
                <a:defRPr sz="2800" b="1">
                  <a:solidFill>
                    <a:srgbClr val="0000FF"/>
                  </a:solidFill>
                  <a:latin typeface="宋体" pitchFamily="2" charset="-122"/>
                  <a:ea typeface="宋体" pitchFamily="2" charset="-122"/>
                  <a:sym typeface="Symbol" pitchFamily="18" charset="2"/>
                </a:defRPr>
              </a:lvl2pPr>
              <a:lvl3pPr marL="1143000" indent="-228600">
                <a:defRPr sz="2800" b="1">
                  <a:solidFill>
                    <a:srgbClr val="0000FF"/>
                  </a:solidFill>
                  <a:latin typeface="宋体" pitchFamily="2" charset="-122"/>
                  <a:ea typeface="宋体" pitchFamily="2" charset="-122"/>
                  <a:sym typeface="Symbol" pitchFamily="18" charset="2"/>
                </a:defRPr>
              </a:lvl3pPr>
              <a:lvl4pPr marL="1600200" indent="-228600">
                <a:defRPr sz="2800" b="1">
                  <a:solidFill>
                    <a:srgbClr val="0000FF"/>
                  </a:solidFill>
                  <a:latin typeface="宋体" pitchFamily="2" charset="-122"/>
                  <a:ea typeface="宋体" pitchFamily="2" charset="-122"/>
                  <a:sym typeface="Symbol" pitchFamily="18" charset="2"/>
                </a:defRPr>
              </a:lvl4pPr>
              <a:lvl5pPr marL="2057400" indent="-228600">
                <a:defRPr sz="2800" b="1">
                  <a:solidFill>
                    <a:srgbClr val="0000FF"/>
                  </a:solidFill>
                  <a:latin typeface="宋体" pitchFamily="2" charset="-122"/>
                  <a:ea typeface="宋体" pitchFamily="2" charset="-122"/>
                  <a:sym typeface="Symbol" pitchFamily="18" charset="2"/>
                </a:defRPr>
              </a:lvl5pPr>
              <a:lvl6pPr marL="25146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6pPr>
              <a:lvl7pPr marL="29718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7pPr>
              <a:lvl8pPr marL="34290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8pPr>
              <a:lvl9pPr marL="38862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9pPr>
            </a:lstStyle>
            <a:p>
              <a:pPr>
                <a:lnSpc>
                  <a:spcPct val="100000"/>
                </a:lnSpc>
                <a:spcBef>
                  <a:spcPct val="20000"/>
                </a:spcBef>
                <a:buClr>
                  <a:schemeClr val="tx1"/>
                </a:buClr>
                <a:buFont typeface="Wingdings" pitchFamily="2" charset="2"/>
                <a:buChar char="l"/>
              </a:pPr>
              <a:r>
                <a:rPr kumimoji="1" lang="zh-CN" altLang="en-US" b="0" dirty="0">
                  <a:solidFill>
                    <a:schemeClr val="tx1"/>
                  </a:solidFill>
                </a:rPr>
                <a:t> 上标</a:t>
              </a:r>
              <a:r>
                <a:rPr kumimoji="1" lang="zh-CN" altLang="en-US" b="0" dirty="0">
                  <a:solidFill>
                    <a:schemeClr val="tx1"/>
                  </a:solidFill>
                  <a:latin typeface="Times New Roman" pitchFamily="18" charset="0"/>
                </a:rPr>
                <a:t>“</a:t>
              </a:r>
              <a:r>
                <a:rPr kumimoji="1" lang="zh-CN" altLang="en-US" b="0" dirty="0">
                  <a:solidFill>
                    <a:schemeClr val="tx1"/>
                  </a:solidFill>
                </a:rPr>
                <a:t>  </a:t>
              </a:r>
              <a:r>
                <a:rPr kumimoji="1" lang="zh-CN" altLang="en-US" b="0" dirty="0">
                  <a:solidFill>
                    <a:schemeClr val="tx1"/>
                  </a:solidFill>
                  <a:latin typeface="Times New Roman" pitchFamily="18" charset="0"/>
                </a:rPr>
                <a:t>” </a:t>
              </a:r>
              <a:r>
                <a:rPr kumimoji="1" lang="zh-CN" altLang="en-US" b="0" dirty="0" smtClean="0">
                  <a:solidFill>
                    <a:schemeClr val="tx1"/>
                  </a:solidFill>
                </a:rPr>
                <a:t>表示</a:t>
              </a:r>
              <a:r>
                <a:rPr kumimoji="1" lang="zh-CN" altLang="en-US" b="0" dirty="0" smtClean="0">
                  <a:solidFill>
                    <a:schemeClr val="tx1"/>
                  </a:solidFill>
                  <a:latin typeface="Times New Roman" pitchFamily="18" charset="0"/>
                </a:rPr>
                <a:t>“</a:t>
              </a:r>
              <a:r>
                <a:rPr kumimoji="1" lang="zh-CN" altLang="en-US" b="0" dirty="0" smtClean="0">
                  <a:solidFill>
                    <a:schemeClr val="tx1"/>
                  </a:solidFill>
                  <a:latin typeface="Impact" pitchFamily="34" charset="0"/>
                </a:rPr>
                <a:t>标准态”</a:t>
              </a:r>
              <a:r>
                <a:rPr kumimoji="1" lang="en-US" altLang="zh-CN" dirty="0" smtClean="0">
                  <a:solidFill>
                    <a:schemeClr val="tx1"/>
                  </a:solidFill>
                  <a:latin typeface="Impact" pitchFamily="34" charset="0"/>
                </a:rPr>
                <a:t>     </a:t>
              </a:r>
              <a:r>
                <a:rPr kumimoji="1" lang="en-US" altLang="zh-CN" b="0" dirty="0" smtClean="0">
                  <a:solidFill>
                    <a:schemeClr val="tx1"/>
                  </a:solidFill>
                  <a:latin typeface="Times New Roman" pitchFamily="18" charset="0"/>
                </a:rPr>
                <a:t>P=100kPa</a:t>
              </a:r>
              <a:endParaRPr kumimoji="1" lang="en-US" altLang="zh-CN" b="0" dirty="0">
                <a:solidFill>
                  <a:schemeClr val="tx1"/>
                </a:solidFill>
                <a:latin typeface="Impact" pitchFamily="34" charset="0"/>
              </a:endParaRPr>
            </a:p>
          </p:txBody>
        </p:sp>
      </p:grpSp>
      <p:sp>
        <p:nvSpPr>
          <p:cNvPr id="21" name="Text Box 4"/>
          <p:cNvSpPr txBox="1">
            <a:spLocks noChangeArrowheads="1"/>
          </p:cNvSpPr>
          <p:nvPr/>
        </p:nvSpPr>
        <p:spPr bwMode="auto">
          <a:xfrm flipV="1">
            <a:off x="5867722" y="1121050"/>
            <a:ext cx="366713" cy="152400"/>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CC"/>
                </a:solidFill>
                <a:latin typeface="Times New Roman" pitchFamily="18" charset="0"/>
                <a:sym typeface="Symbol" pitchFamily="18" charset="2"/>
              </a:rPr>
              <a:t></a:t>
            </a:r>
            <a:endParaRPr lang="zh-CN" altLang="en-US" sz="8000" dirty="0">
              <a:solidFill>
                <a:srgbClr val="0000CC"/>
              </a:solidFill>
              <a:latin typeface="Times New Roman" pitchFamily="18" charset="0"/>
              <a:sym typeface="Symbol" pitchFamily="18" charset="2"/>
            </a:endParaRPr>
          </a:p>
        </p:txBody>
      </p:sp>
      <p:sp>
        <p:nvSpPr>
          <p:cNvPr id="22" name="Text Box 4"/>
          <p:cNvSpPr txBox="1">
            <a:spLocks noChangeArrowheads="1"/>
          </p:cNvSpPr>
          <p:nvPr/>
        </p:nvSpPr>
        <p:spPr bwMode="auto">
          <a:xfrm flipV="1">
            <a:off x="5292080" y="1926432"/>
            <a:ext cx="366713" cy="152400"/>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CC"/>
                </a:solidFill>
                <a:latin typeface="Times New Roman" pitchFamily="18" charset="0"/>
                <a:sym typeface="Symbol" pitchFamily="18" charset="2"/>
              </a:rPr>
              <a:t></a:t>
            </a:r>
            <a:endParaRPr lang="zh-CN" altLang="en-US" sz="8000" dirty="0">
              <a:solidFill>
                <a:srgbClr val="0000CC"/>
              </a:solidFill>
              <a:latin typeface="Times New Roman" pitchFamily="18" charset="0"/>
              <a:sym typeface="Symbol" pitchFamily="18" charset="2"/>
            </a:endParaRPr>
          </a:p>
        </p:txBody>
      </p:sp>
      <p:sp>
        <p:nvSpPr>
          <p:cNvPr id="23" name="Text Box 4"/>
          <p:cNvSpPr txBox="1">
            <a:spLocks noChangeArrowheads="1"/>
          </p:cNvSpPr>
          <p:nvPr/>
        </p:nvSpPr>
        <p:spPr bwMode="auto">
          <a:xfrm>
            <a:off x="5865103" y="2625665"/>
            <a:ext cx="369332" cy="674946"/>
          </a:xfrm>
          <a:prstGeom prst="rect">
            <a:avLst/>
          </a:prstGeom>
          <a:noFill/>
          <a:ln w="9525">
            <a:noFill/>
            <a:miter lim="800000"/>
            <a:headEnd/>
            <a:tailEnd/>
          </a:ln>
        </p:spPr>
        <p:txBody>
          <a:bodyPr vert="eaVert" wrap="square">
            <a:spAutoFit/>
          </a:bodyPr>
          <a:lstStyle/>
          <a:p>
            <a:pPr>
              <a:spcBef>
                <a:spcPct val="50000"/>
              </a:spcBef>
            </a:pPr>
            <a:r>
              <a:rPr lang="zh-CN" altLang="en-US" sz="1200" dirty="0">
                <a:solidFill>
                  <a:srgbClr val="0000CC"/>
                </a:solidFill>
                <a:latin typeface="Times New Roman" pitchFamily="18" charset="0"/>
                <a:sym typeface="Symbol" pitchFamily="18" charset="2"/>
              </a:rPr>
              <a:t></a:t>
            </a:r>
            <a:endParaRPr lang="zh-CN" altLang="en-US" sz="8000" dirty="0">
              <a:solidFill>
                <a:srgbClr val="0000CC"/>
              </a:solidFill>
              <a:latin typeface="Times New Roman" pitchFamily="18" charset="0"/>
              <a:sym typeface="Symbol" pitchFamily="18" charset="2"/>
            </a:endParaRPr>
          </a:p>
        </p:txBody>
      </p:sp>
      <p:sp>
        <p:nvSpPr>
          <p:cNvPr id="24" name="Text Box 4"/>
          <p:cNvSpPr txBox="1">
            <a:spLocks noChangeArrowheads="1"/>
          </p:cNvSpPr>
          <p:nvPr/>
        </p:nvSpPr>
        <p:spPr bwMode="auto">
          <a:xfrm flipV="1">
            <a:off x="4714507" y="4696032"/>
            <a:ext cx="369332" cy="499461"/>
          </a:xfrm>
          <a:prstGeom prst="rect">
            <a:avLst/>
          </a:prstGeom>
          <a:noFill/>
          <a:ln w="9525">
            <a:noFill/>
            <a:miter lim="800000"/>
            <a:headEnd/>
            <a:tailEnd/>
          </a:ln>
        </p:spPr>
        <p:txBody>
          <a:bodyPr vert="eaVert" wrap="square">
            <a:spAutoFit/>
          </a:bodyPr>
          <a:lstStyle/>
          <a:p>
            <a:pPr>
              <a:spcBef>
                <a:spcPct val="50000"/>
              </a:spcBef>
            </a:pPr>
            <a:r>
              <a:rPr lang="zh-CN" altLang="en-US" sz="1200" dirty="0">
                <a:solidFill>
                  <a:srgbClr val="0000CC"/>
                </a:solidFill>
                <a:latin typeface="Times New Roman" pitchFamily="18" charset="0"/>
                <a:sym typeface="Symbol" pitchFamily="18" charset="2"/>
              </a:rPr>
              <a:t></a:t>
            </a:r>
            <a:endParaRPr lang="zh-CN" altLang="en-US" sz="8000" dirty="0">
              <a:solidFill>
                <a:srgbClr val="0000CC"/>
              </a:solidFill>
              <a:latin typeface="Times New Roman"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0-#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1"/>
          <p:cNvSpPr>
            <a:spLocks noGrp="1" noChangeArrowheads="1"/>
          </p:cNvSpPr>
          <p:nvPr>
            <p:ph idx="1"/>
          </p:nvPr>
        </p:nvSpPr>
        <p:spPr>
          <a:xfrm>
            <a:off x="323528" y="620689"/>
            <a:ext cx="8640960" cy="5437428"/>
          </a:xfrm>
        </p:spPr>
        <p:txBody>
          <a:bodyPr wrap="square">
            <a:spAutoFit/>
          </a:bodyPr>
          <a:lstStyle/>
          <a:p>
            <a:pPr eaLnBrk="1" hangingPunct="1"/>
            <a:r>
              <a:rPr kumimoji="1" lang="en-US" altLang="zh-CN" sz="2800" b="1" dirty="0">
                <a:solidFill>
                  <a:srgbClr val="000000"/>
                </a:solidFill>
                <a:latin typeface="华文宋体"/>
                <a:ea typeface="华文宋体"/>
                <a:cs typeface="华文宋体"/>
                <a:sym typeface="Symbol" pitchFamily="18" charset="2"/>
              </a:rPr>
              <a:t>5</a:t>
            </a:r>
            <a:r>
              <a:rPr kumimoji="1" lang="en-US" altLang="zh-CN" sz="2800" b="1" dirty="0" smtClean="0">
                <a:solidFill>
                  <a:srgbClr val="000000"/>
                </a:solidFill>
                <a:latin typeface="华文宋体"/>
                <a:ea typeface="华文宋体"/>
                <a:cs typeface="华文宋体"/>
                <a:sym typeface="Symbol" pitchFamily="18" charset="2"/>
              </a:rPr>
              <a:t>．</a:t>
            </a:r>
            <a:r>
              <a:rPr kumimoji="1" lang="zh-CN" altLang="en-US" sz="2800" b="1" dirty="0" smtClean="0">
                <a:solidFill>
                  <a:srgbClr val="000000"/>
                </a:solidFill>
                <a:latin typeface="华文宋体"/>
                <a:ea typeface="华文宋体"/>
                <a:cs typeface="华文宋体"/>
                <a:sym typeface="Symbol" pitchFamily="18" charset="2"/>
              </a:rPr>
              <a:t>标准摩尔反应焓与摩尔反应焓的关系</a:t>
            </a:r>
          </a:p>
          <a:p>
            <a:pPr marL="0" indent="0" eaLnBrk="1" hangingPunct="1">
              <a:lnSpc>
                <a:spcPct val="150000"/>
              </a:lnSpc>
              <a:buNone/>
            </a:pPr>
            <a:r>
              <a:rPr kumimoji="1" lang="zh-CN" altLang="en-US" sz="2800" b="1" dirty="0" smtClean="0">
                <a:solidFill>
                  <a:srgbClr val="C00000"/>
                </a:solidFill>
                <a:latin typeface="宋体" charset="-122"/>
                <a:sym typeface="Symbol" pitchFamily="18" charset="2"/>
              </a:rPr>
              <a:t>结论：二者相等或近似相等。</a:t>
            </a:r>
            <a:r>
              <a:rPr kumimoji="1" lang="en-US" altLang="zh-CN" sz="2800" b="1" dirty="0">
                <a:solidFill>
                  <a:srgbClr val="C00000"/>
                </a:solidFill>
                <a:latin typeface="宋体" charset="-122"/>
                <a:sym typeface="Symbol" pitchFamily="18" charset="2"/>
              </a:rPr>
              <a:t> </a:t>
            </a:r>
            <a:r>
              <a:rPr kumimoji="1" lang="en-US" altLang="zh-CN" sz="2800" b="1" dirty="0" smtClean="0">
                <a:solidFill>
                  <a:srgbClr val="C00000"/>
                </a:solidFill>
                <a:latin typeface="宋体" charset="-122"/>
                <a:sym typeface="Symbol" pitchFamily="18" charset="2"/>
              </a:rPr>
              <a:t>  </a:t>
            </a:r>
          </a:p>
          <a:p>
            <a:pPr marL="0" indent="0" eaLnBrk="1" hangingPunct="1">
              <a:lnSpc>
                <a:spcPct val="150000"/>
              </a:lnSpc>
              <a:buNone/>
            </a:pPr>
            <a:r>
              <a:rPr kumimoji="1" lang="zh-CN" altLang="en-US" b="1" dirty="0" smtClean="0">
                <a:solidFill>
                  <a:srgbClr val="C00000"/>
                </a:solidFill>
                <a:latin typeface="宋体" charset="-122"/>
                <a:sym typeface="Symbol" pitchFamily="18" charset="2"/>
              </a:rPr>
              <a:t>说明如下：</a:t>
            </a:r>
            <a:endParaRPr kumimoji="1" lang="en-US" altLang="zh-CN" b="1" dirty="0" smtClean="0">
              <a:solidFill>
                <a:srgbClr val="C00000"/>
              </a:solidFill>
              <a:latin typeface="宋体" charset="-122"/>
              <a:sym typeface="Symbol" pitchFamily="18" charset="2"/>
            </a:endParaRPr>
          </a:p>
          <a:p>
            <a:pPr marL="0" indent="0">
              <a:lnSpc>
                <a:spcPct val="150000"/>
              </a:lnSpc>
              <a:buNone/>
            </a:pPr>
            <a:r>
              <a:rPr kumimoji="1" lang="zh-CN" altLang="en-US" sz="2000" b="1" dirty="0" smtClean="0">
                <a:solidFill>
                  <a:srgbClr val="0000FF"/>
                </a:solidFill>
                <a:latin typeface="华文宋体"/>
                <a:ea typeface="华文宋体"/>
                <a:cs typeface="华文宋体"/>
                <a:sym typeface="Symbol" pitchFamily="18" charset="2"/>
              </a:rPr>
              <a:t>若系统中各物质的摩尔焓与压力无关，各组分混合也不引起焓变，则： </a:t>
            </a:r>
            <a:r>
              <a:rPr kumimoji="1" lang="zh-CN" altLang="en-US" sz="2000" b="1" dirty="0" smtClean="0">
                <a:solidFill>
                  <a:srgbClr val="000000"/>
                </a:solidFill>
                <a:latin typeface="宋体" charset="-122"/>
                <a:sym typeface="Symbol" pitchFamily="18" charset="2"/>
              </a:rPr>
              <a:t></a:t>
            </a:r>
            <a:r>
              <a:rPr kumimoji="1" lang="en-US" altLang="zh-CN" sz="2000" b="1" baseline="-25000" dirty="0" err="1" smtClean="0">
                <a:solidFill>
                  <a:srgbClr val="000000"/>
                </a:solidFill>
                <a:latin typeface="宋体" charset="-122"/>
                <a:sym typeface="Symbol" pitchFamily="18" charset="2"/>
              </a:rPr>
              <a:t>r</a:t>
            </a:r>
            <a:r>
              <a:rPr kumimoji="1" lang="en-US" altLang="zh-CN" sz="2000" b="1" dirty="0" err="1" smtClean="0">
                <a:solidFill>
                  <a:srgbClr val="000000"/>
                </a:solidFill>
                <a:latin typeface="宋体" charset="-122"/>
                <a:sym typeface="Symbol" pitchFamily="18" charset="2"/>
              </a:rPr>
              <a:t>H</a:t>
            </a:r>
            <a:r>
              <a:rPr kumimoji="1" lang="en-US" altLang="zh-CN" sz="2000" b="1" baseline="-25000" dirty="0" err="1" smtClean="0">
                <a:solidFill>
                  <a:srgbClr val="000000"/>
                </a:solidFill>
                <a:latin typeface="宋体" charset="-122"/>
                <a:sym typeface="Symbol" pitchFamily="18" charset="2"/>
              </a:rPr>
              <a:t>m</a:t>
            </a:r>
            <a:r>
              <a:rPr kumimoji="1" lang="zh-CN" altLang="en-US" sz="2000" b="1" dirty="0" smtClean="0">
                <a:solidFill>
                  <a:srgbClr val="000000"/>
                </a:solidFill>
                <a:latin typeface="宋体" charset="-122"/>
                <a:sym typeface="Symbol" pitchFamily="18" charset="2"/>
              </a:rPr>
              <a:t>（</a:t>
            </a:r>
            <a:r>
              <a:rPr kumimoji="1" lang="en-US" altLang="zh-CN" sz="2000" b="1" dirty="0" smtClean="0">
                <a:solidFill>
                  <a:srgbClr val="000000"/>
                </a:solidFill>
                <a:latin typeface="宋体" charset="-122"/>
                <a:sym typeface="Symbol" pitchFamily="18" charset="2"/>
              </a:rPr>
              <a:t>T</a:t>
            </a:r>
            <a:r>
              <a:rPr kumimoji="1" lang="zh-CN" altLang="en-US" sz="2000" b="1" dirty="0" smtClean="0">
                <a:solidFill>
                  <a:srgbClr val="000000"/>
                </a:solidFill>
                <a:latin typeface="宋体" charset="-122"/>
                <a:sym typeface="Symbol" pitchFamily="18" charset="2"/>
              </a:rPr>
              <a:t>）</a:t>
            </a:r>
            <a:r>
              <a:rPr kumimoji="1" lang="en-US" altLang="zh-CN" sz="2000" b="1" dirty="0" smtClean="0">
                <a:solidFill>
                  <a:srgbClr val="000000"/>
                </a:solidFill>
                <a:latin typeface="宋体" charset="-122"/>
                <a:sym typeface="Symbol" pitchFamily="18" charset="2"/>
              </a:rPr>
              <a:t>=</a:t>
            </a:r>
            <a:r>
              <a:rPr kumimoji="1" lang="en-US" altLang="zh-CN" sz="2000" b="1" baseline="-25000" dirty="0" err="1" smtClean="0">
                <a:solidFill>
                  <a:srgbClr val="000000"/>
                </a:solidFill>
                <a:latin typeface="宋体" charset="-122"/>
                <a:sym typeface="Symbol" pitchFamily="18" charset="2"/>
              </a:rPr>
              <a:t>r</a:t>
            </a:r>
            <a:r>
              <a:rPr kumimoji="1" lang="en-US" altLang="zh-CN" sz="2000" b="1" dirty="0" err="1" smtClean="0">
                <a:solidFill>
                  <a:srgbClr val="000000"/>
                </a:solidFill>
                <a:latin typeface="宋体" charset="-122"/>
                <a:sym typeface="Symbol" pitchFamily="18" charset="2"/>
              </a:rPr>
              <a:t>H</a:t>
            </a:r>
            <a:r>
              <a:rPr kumimoji="1" lang="en-US" altLang="zh-CN" sz="2000" b="1" baseline="-25000" dirty="0" err="1" smtClean="0">
                <a:solidFill>
                  <a:srgbClr val="000000"/>
                </a:solidFill>
                <a:latin typeface="宋体" charset="-122"/>
                <a:sym typeface="Symbol" pitchFamily="18" charset="2"/>
              </a:rPr>
              <a:t>m</a:t>
            </a:r>
            <a:r>
              <a:rPr kumimoji="1" lang="en-US" altLang="zh-CN" sz="2000" b="1" dirty="0" err="1" smtClean="0">
                <a:solidFill>
                  <a:srgbClr val="000000"/>
                </a:solidFill>
                <a:latin typeface="宋体" charset="-122"/>
                <a:sym typeface="Symbol" pitchFamily="18" charset="2"/>
              </a:rPr>
              <a:t>（T</a:t>
            </a:r>
            <a:r>
              <a:rPr kumimoji="1" lang="en-US" altLang="zh-CN" sz="2000" b="1" dirty="0" smtClean="0">
                <a:solidFill>
                  <a:srgbClr val="000000"/>
                </a:solidFill>
                <a:latin typeface="宋体" charset="-122"/>
                <a:sym typeface="Symbol" pitchFamily="18" charset="2"/>
              </a:rPr>
              <a:t>）</a:t>
            </a:r>
            <a:r>
              <a:rPr kumimoji="1" lang="zh-CN" altLang="en-US" sz="2000" b="1" dirty="0" smtClean="0">
                <a:solidFill>
                  <a:srgbClr val="0000FF"/>
                </a:solidFill>
                <a:latin typeface="华文宋体"/>
                <a:ea typeface="华文宋体"/>
                <a:cs typeface="华文宋体"/>
                <a:sym typeface="Symbol" pitchFamily="18" charset="2"/>
              </a:rPr>
              <a:t>此式适用条件为理想气体或低压气体。</a:t>
            </a:r>
            <a:endParaRPr kumimoji="1" lang="en-US" altLang="zh-CN" sz="2000" b="1" dirty="0" smtClean="0">
              <a:solidFill>
                <a:srgbClr val="0000FF"/>
              </a:solidFill>
              <a:latin typeface="华文宋体"/>
              <a:ea typeface="华文宋体"/>
              <a:cs typeface="华文宋体"/>
              <a:sym typeface="Symbol" pitchFamily="18" charset="2"/>
            </a:endParaRPr>
          </a:p>
          <a:p>
            <a:pPr>
              <a:lnSpc>
                <a:spcPct val="150000"/>
              </a:lnSpc>
            </a:pPr>
            <a:r>
              <a:rPr kumimoji="1" lang="zh-CN" altLang="en-US" sz="2000" b="1" dirty="0">
                <a:solidFill>
                  <a:srgbClr val="000000"/>
                </a:solidFill>
                <a:latin typeface="宋体" charset="-122"/>
                <a:sym typeface="Symbol" pitchFamily="18" charset="2"/>
              </a:rPr>
              <a:t></a:t>
            </a:r>
            <a:r>
              <a:rPr kumimoji="1" lang="en-US" altLang="zh-CN" sz="2000" b="1" baseline="-25000" dirty="0" err="1" smtClean="0">
                <a:solidFill>
                  <a:srgbClr val="000000"/>
                </a:solidFill>
                <a:latin typeface="宋体" charset="-122"/>
                <a:sym typeface="Symbol" pitchFamily="18" charset="2"/>
              </a:rPr>
              <a:t>r</a:t>
            </a:r>
            <a:r>
              <a:rPr kumimoji="1" lang="en-US" altLang="zh-CN" sz="2000" b="1" dirty="0" err="1" smtClean="0">
                <a:solidFill>
                  <a:srgbClr val="000000"/>
                </a:solidFill>
                <a:latin typeface="宋体" charset="-122"/>
                <a:sym typeface="Symbol" pitchFamily="18" charset="2"/>
              </a:rPr>
              <a:t>H</a:t>
            </a:r>
            <a:r>
              <a:rPr kumimoji="1" lang="en-US" altLang="zh-CN" sz="2000" b="1" baseline="-25000" dirty="0" err="1" smtClean="0">
                <a:solidFill>
                  <a:srgbClr val="000000"/>
                </a:solidFill>
                <a:latin typeface="宋体" charset="-122"/>
                <a:sym typeface="Symbol" pitchFamily="18" charset="2"/>
              </a:rPr>
              <a:t>m</a:t>
            </a:r>
            <a:r>
              <a:rPr kumimoji="1" lang="zh-CN" altLang="en-US" sz="2000" b="1" dirty="0" smtClean="0">
                <a:solidFill>
                  <a:srgbClr val="000000"/>
                </a:solidFill>
                <a:latin typeface="宋体" charset="-122"/>
                <a:sym typeface="Symbol" pitchFamily="18" charset="2"/>
              </a:rPr>
              <a:t>（</a:t>
            </a:r>
            <a:r>
              <a:rPr kumimoji="1" lang="en-US" altLang="zh-CN" sz="2000" b="1" dirty="0">
                <a:solidFill>
                  <a:srgbClr val="000000"/>
                </a:solidFill>
                <a:latin typeface="宋体" charset="-122"/>
                <a:sym typeface="Symbol" pitchFamily="18" charset="2"/>
              </a:rPr>
              <a:t>T</a:t>
            </a:r>
            <a:r>
              <a:rPr kumimoji="1" lang="zh-CN" altLang="en-US" sz="2000" b="1" dirty="0" smtClean="0">
                <a:solidFill>
                  <a:srgbClr val="000000"/>
                </a:solidFill>
                <a:latin typeface="宋体" charset="-122"/>
                <a:sym typeface="Symbol" pitchFamily="18" charset="2"/>
              </a:rPr>
              <a:t>）</a:t>
            </a:r>
            <a:r>
              <a:rPr kumimoji="1" lang="en-US" altLang="zh-CN" sz="2000" b="1" dirty="0" smtClean="0">
                <a:solidFill>
                  <a:srgbClr val="000000"/>
                </a:solidFill>
                <a:latin typeface="宋体" charset="-122"/>
                <a:sym typeface="Symbol" pitchFamily="18" charset="2"/>
              </a:rPr>
              <a:t>≈</a:t>
            </a:r>
            <a:r>
              <a:rPr kumimoji="1" lang="en-US" altLang="zh-CN" sz="2000" b="1" baseline="-25000" dirty="0" err="1">
                <a:solidFill>
                  <a:srgbClr val="000000"/>
                </a:solidFill>
                <a:latin typeface="宋体" charset="-122"/>
                <a:sym typeface="Symbol" pitchFamily="18" charset="2"/>
              </a:rPr>
              <a:t>r</a:t>
            </a:r>
            <a:r>
              <a:rPr kumimoji="1" lang="en-US" altLang="zh-CN" sz="2000" b="1" dirty="0" err="1">
                <a:solidFill>
                  <a:srgbClr val="000000"/>
                </a:solidFill>
                <a:latin typeface="宋体" charset="-122"/>
                <a:sym typeface="Symbol" pitchFamily="18" charset="2"/>
              </a:rPr>
              <a:t>H</a:t>
            </a:r>
            <a:r>
              <a:rPr kumimoji="1" lang="en-US" altLang="zh-CN" sz="2000" b="1" baseline="-25000" dirty="0" err="1">
                <a:solidFill>
                  <a:srgbClr val="000000"/>
                </a:solidFill>
                <a:latin typeface="宋体" charset="-122"/>
                <a:sym typeface="Symbol" pitchFamily="18" charset="2"/>
              </a:rPr>
              <a:t>m</a:t>
            </a:r>
            <a:r>
              <a:rPr kumimoji="1" lang="en-US" altLang="zh-CN" sz="2000" b="1" dirty="0" err="1">
                <a:solidFill>
                  <a:srgbClr val="000000"/>
                </a:solidFill>
                <a:latin typeface="宋体" charset="-122"/>
                <a:sym typeface="Symbol" pitchFamily="18" charset="2"/>
              </a:rPr>
              <a:t>（T</a:t>
            </a:r>
            <a:r>
              <a:rPr kumimoji="1" lang="en-US" altLang="zh-CN" sz="2000" b="1" dirty="0" smtClean="0">
                <a:solidFill>
                  <a:srgbClr val="000000"/>
                </a:solidFill>
                <a:latin typeface="宋体" charset="-122"/>
                <a:sym typeface="Symbol" pitchFamily="18" charset="2"/>
              </a:rPr>
              <a:t>）</a:t>
            </a:r>
            <a:r>
              <a:rPr kumimoji="1" lang="zh-CN" altLang="en-US" sz="2000" b="1" dirty="0">
                <a:solidFill>
                  <a:srgbClr val="0000FF"/>
                </a:solidFill>
                <a:latin typeface="华文宋体"/>
                <a:ea typeface="华文宋体"/>
                <a:cs typeface="华文宋体"/>
                <a:sym typeface="Symbol" pitchFamily="18" charset="2"/>
              </a:rPr>
              <a:t>适用</a:t>
            </a:r>
            <a:r>
              <a:rPr kumimoji="1" lang="zh-CN" altLang="en-US" sz="2000" b="1" dirty="0" smtClean="0">
                <a:solidFill>
                  <a:srgbClr val="0000FF"/>
                </a:solidFill>
                <a:latin typeface="华文宋体"/>
                <a:ea typeface="华文宋体"/>
                <a:cs typeface="华文宋体"/>
                <a:sym typeface="Symbol" pitchFamily="18" charset="2"/>
              </a:rPr>
              <a:t>纯液、纯固体，忽略压力影响、或形成理想混合物。</a:t>
            </a:r>
            <a:endParaRPr kumimoji="1" lang="en-US" altLang="zh-CN" sz="2000" b="1" dirty="0" smtClean="0">
              <a:solidFill>
                <a:srgbClr val="0000FF"/>
              </a:solidFill>
              <a:latin typeface="华文宋体"/>
              <a:ea typeface="华文宋体"/>
              <a:cs typeface="华文宋体"/>
              <a:sym typeface="Symbol" pitchFamily="18" charset="2"/>
            </a:endParaRPr>
          </a:p>
          <a:p>
            <a:pPr>
              <a:lnSpc>
                <a:spcPct val="150000"/>
              </a:lnSpc>
            </a:pPr>
            <a:r>
              <a:rPr kumimoji="1" lang="zh-CN" altLang="en-US" sz="2000" b="1" dirty="0" smtClean="0">
                <a:solidFill>
                  <a:srgbClr val="0000FF"/>
                </a:solidFill>
                <a:latin typeface="华文宋体"/>
                <a:ea typeface="华文宋体"/>
                <a:sym typeface="Symbol" pitchFamily="18" charset="2"/>
              </a:rPr>
              <a:t>因此，讨论</a:t>
            </a:r>
            <a:r>
              <a:rPr kumimoji="1" lang="zh-CN" altLang="en-US" sz="2000" b="1" dirty="0">
                <a:solidFill>
                  <a:srgbClr val="000000"/>
                </a:solidFill>
                <a:latin typeface="宋体" charset="-122"/>
                <a:sym typeface="Symbol" pitchFamily="18" charset="2"/>
              </a:rPr>
              <a:t></a:t>
            </a:r>
            <a:r>
              <a:rPr kumimoji="1" lang="en-US" altLang="zh-CN" sz="2000" b="1" baseline="-25000" dirty="0" err="1" smtClean="0">
                <a:solidFill>
                  <a:srgbClr val="000000"/>
                </a:solidFill>
                <a:latin typeface="宋体" charset="-122"/>
                <a:sym typeface="Symbol" pitchFamily="18" charset="2"/>
              </a:rPr>
              <a:t>r</a:t>
            </a:r>
            <a:r>
              <a:rPr kumimoji="1" lang="en-US" altLang="zh-CN" sz="2000" b="1" dirty="0" err="1" smtClean="0">
                <a:solidFill>
                  <a:srgbClr val="000000"/>
                </a:solidFill>
                <a:latin typeface="宋体" charset="-122"/>
                <a:sym typeface="Symbol" pitchFamily="18" charset="2"/>
              </a:rPr>
              <a:t>H</a:t>
            </a:r>
            <a:r>
              <a:rPr kumimoji="1" lang="en-US" altLang="zh-CN" sz="2000" b="1" baseline="-25000" dirty="0" err="1" smtClean="0">
                <a:solidFill>
                  <a:srgbClr val="000000"/>
                </a:solidFill>
                <a:latin typeface="宋体" charset="-122"/>
                <a:sym typeface="Symbol" pitchFamily="18" charset="2"/>
              </a:rPr>
              <a:t>m</a:t>
            </a:r>
            <a:r>
              <a:rPr kumimoji="1" lang="en-US" altLang="zh-CN" sz="2000" b="1" baseline="-25000" dirty="0" smtClean="0">
                <a:solidFill>
                  <a:srgbClr val="000000"/>
                </a:solidFill>
                <a:latin typeface="宋体" charset="-122"/>
                <a:sym typeface="Symbol" pitchFamily="18" charset="2"/>
              </a:rPr>
              <a:t>  </a:t>
            </a:r>
            <a:r>
              <a:rPr kumimoji="1" lang="zh-CN" altLang="en-US" sz="2000" b="1" dirty="0">
                <a:solidFill>
                  <a:srgbClr val="0000FF"/>
                </a:solidFill>
                <a:latin typeface="华文宋体"/>
                <a:ea typeface="华文宋体"/>
                <a:sym typeface="Symbol" pitchFamily="18" charset="2"/>
              </a:rPr>
              <a:t>的计算是有意义</a:t>
            </a:r>
            <a:r>
              <a:rPr kumimoji="1" lang="zh-CN" altLang="en-US" sz="2000" b="1" dirty="0" smtClean="0">
                <a:solidFill>
                  <a:srgbClr val="0000FF"/>
                </a:solidFill>
                <a:latin typeface="华文宋体"/>
                <a:ea typeface="华文宋体"/>
                <a:sym typeface="Symbol" pitchFamily="18" charset="2"/>
              </a:rPr>
              <a:t>的</a:t>
            </a:r>
            <a:endParaRPr kumimoji="1" lang="en-US" altLang="zh-CN" sz="2000" b="1" dirty="0" smtClean="0">
              <a:solidFill>
                <a:srgbClr val="0000FF"/>
              </a:solidFill>
              <a:latin typeface="华文宋体"/>
              <a:ea typeface="华文宋体"/>
              <a:sym typeface="Symbol" pitchFamily="18" charset="2"/>
            </a:endParaRPr>
          </a:p>
          <a:p>
            <a:pPr>
              <a:lnSpc>
                <a:spcPct val="150000"/>
              </a:lnSpc>
            </a:pPr>
            <a:r>
              <a:rPr kumimoji="1" lang="zh-CN" altLang="en-US" sz="2000" b="1" dirty="0" smtClean="0">
                <a:solidFill>
                  <a:schemeClr val="tx1"/>
                </a:solidFill>
                <a:latin typeface="华文宋体"/>
                <a:ea typeface="华文宋体"/>
                <a:sym typeface="Symbol" pitchFamily="18" charset="2"/>
              </a:rPr>
              <a:t>备注：</a:t>
            </a:r>
            <a:r>
              <a:rPr kumimoji="1" lang="zh-CN" altLang="en-US" sz="2000" b="1" dirty="0" smtClean="0">
                <a:solidFill>
                  <a:srgbClr val="0000FF"/>
                </a:solidFill>
                <a:latin typeface="华文宋体"/>
                <a:ea typeface="华文宋体"/>
                <a:sym typeface="Symbol" pitchFamily="18" charset="2"/>
              </a:rPr>
              <a:t>还可以用设计过程的方法证明</a:t>
            </a:r>
            <a:r>
              <a:rPr kumimoji="1" lang="zh-CN" altLang="en-US" sz="2000" b="1" dirty="0">
                <a:solidFill>
                  <a:srgbClr val="000000"/>
                </a:solidFill>
                <a:latin typeface="宋体" charset="-122"/>
                <a:sym typeface="Symbol" pitchFamily="18" charset="2"/>
              </a:rPr>
              <a:t></a:t>
            </a:r>
            <a:r>
              <a:rPr kumimoji="1" lang="en-US" altLang="zh-CN" sz="2000" b="1" baseline="-25000" dirty="0" err="1">
                <a:solidFill>
                  <a:srgbClr val="000000"/>
                </a:solidFill>
                <a:latin typeface="宋体" charset="-122"/>
                <a:sym typeface="Symbol" pitchFamily="18" charset="2"/>
              </a:rPr>
              <a:t>r</a:t>
            </a:r>
            <a:r>
              <a:rPr kumimoji="1" lang="en-US" altLang="zh-CN" sz="2000" b="1" dirty="0" err="1">
                <a:solidFill>
                  <a:srgbClr val="000000"/>
                </a:solidFill>
                <a:latin typeface="宋体" charset="-122"/>
                <a:sym typeface="Symbol" pitchFamily="18" charset="2"/>
              </a:rPr>
              <a:t>H</a:t>
            </a:r>
            <a:r>
              <a:rPr kumimoji="1" lang="en-US" altLang="zh-CN" sz="2000" b="1" baseline="-25000" dirty="0" err="1">
                <a:solidFill>
                  <a:srgbClr val="000000"/>
                </a:solidFill>
                <a:latin typeface="宋体" charset="-122"/>
                <a:sym typeface="Symbol" pitchFamily="18" charset="2"/>
              </a:rPr>
              <a:t>m</a:t>
            </a:r>
            <a:r>
              <a:rPr kumimoji="1" lang="zh-CN" altLang="en-US" sz="2000" b="1" dirty="0">
                <a:solidFill>
                  <a:srgbClr val="000000"/>
                </a:solidFill>
                <a:latin typeface="宋体" charset="-122"/>
                <a:sym typeface="Symbol" pitchFamily="18" charset="2"/>
              </a:rPr>
              <a:t>（</a:t>
            </a:r>
            <a:r>
              <a:rPr kumimoji="1" lang="en-US" altLang="zh-CN" sz="2000" b="1" dirty="0">
                <a:solidFill>
                  <a:srgbClr val="000000"/>
                </a:solidFill>
                <a:latin typeface="宋体" charset="-122"/>
                <a:sym typeface="Symbol" pitchFamily="18" charset="2"/>
              </a:rPr>
              <a:t>T</a:t>
            </a:r>
            <a:r>
              <a:rPr kumimoji="1" lang="zh-CN" altLang="en-US" sz="2000" b="1" dirty="0">
                <a:solidFill>
                  <a:srgbClr val="000000"/>
                </a:solidFill>
                <a:latin typeface="宋体" charset="-122"/>
                <a:sym typeface="Symbol" pitchFamily="18" charset="2"/>
              </a:rPr>
              <a:t>）</a:t>
            </a:r>
            <a:r>
              <a:rPr kumimoji="1" lang="en-US" altLang="zh-CN" sz="2000" b="1" dirty="0">
                <a:solidFill>
                  <a:srgbClr val="000000"/>
                </a:solidFill>
                <a:latin typeface="宋体" charset="-122"/>
                <a:sym typeface="Symbol" pitchFamily="18" charset="2"/>
              </a:rPr>
              <a:t>=</a:t>
            </a:r>
            <a:r>
              <a:rPr kumimoji="1" lang="en-US" altLang="zh-CN" sz="2000" b="1" baseline="-25000" dirty="0" err="1">
                <a:solidFill>
                  <a:srgbClr val="000000"/>
                </a:solidFill>
                <a:latin typeface="宋体" charset="-122"/>
                <a:sym typeface="Symbol" pitchFamily="18" charset="2"/>
              </a:rPr>
              <a:t>r</a:t>
            </a:r>
            <a:r>
              <a:rPr kumimoji="1" lang="en-US" altLang="zh-CN" sz="2000" b="1" dirty="0" err="1">
                <a:solidFill>
                  <a:srgbClr val="000000"/>
                </a:solidFill>
                <a:latin typeface="宋体" charset="-122"/>
                <a:sym typeface="Symbol" pitchFamily="18" charset="2"/>
              </a:rPr>
              <a:t>H</a:t>
            </a:r>
            <a:r>
              <a:rPr kumimoji="1" lang="en-US" altLang="zh-CN" sz="2000" b="1" baseline="-25000" dirty="0" err="1">
                <a:solidFill>
                  <a:srgbClr val="000000"/>
                </a:solidFill>
                <a:latin typeface="宋体" charset="-122"/>
                <a:sym typeface="Symbol" pitchFamily="18" charset="2"/>
              </a:rPr>
              <a:t>m</a:t>
            </a:r>
            <a:r>
              <a:rPr kumimoji="1" lang="en-US" altLang="zh-CN" sz="2000" b="1" dirty="0" err="1">
                <a:solidFill>
                  <a:srgbClr val="000000"/>
                </a:solidFill>
                <a:latin typeface="宋体" charset="-122"/>
                <a:sym typeface="Symbol" pitchFamily="18" charset="2"/>
              </a:rPr>
              <a:t>（T</a:t>
            </a:r>
            <a:r>
              <a:rPr kumimoji="1" lang="en-US" altLang="zh-CN" sz="2000" b="1" dirty="0" smtClean="0">
                <a:solidFill>
                  <a:srgbClr val="000000"/>
                </a:solidFill>
                <a:latin typeface="宋体" charset="-122"/>
                <a:sym typeface="Symbol" pitchFamily="18" charset="2"/>
              </a:rPr>
              <a:t>）</a:t>
            </a:r>
          </a:p>
          <a:p>
            <a:pPr>
              <a:lnSpc>
                <a:spcPct val="150000"/>
              </a:lnSpc>
            </a:pPr>
            <a:r>
              <a:rPr kumimoji="1" lang="en-US" altLang="zh-CN" sz="2000" b="1" dirty="0">
                <a:solidFill>
                  <a:srgbClr val="000000"/>
                </a:solidFill>
                <a:latin typeface="宋体" charset="-122"/>
                <a:sym typeface="Symbol" pitchFamily="18" charset="2"/>
              </a:rPr>
              <a:t> </a:t>
            </a:r>
            <a:r>
              <a:rPr kumimoji="1" lang="en-US" altLang="zh-CN" sz="2000" b="1" dirty="0" smtClean="0">
                <a:solidFill>
                  <a:srgbClr val="000000"/>
                </a:solidFill>
                <a:latin typeface="宋体" charset="-122"/>
                <a:sym typeface="Symbol" pitchFamily="18" charset="2"/>
              </a:rPr>
              <a:t>                        </a:t>
            </a:r>
            <a:r>
              <a:rPr kumimoji="1" lang="zh-CN" altLang="en-US" sz="2000" b="1" dirty="0" smtClean="0">
                <a:solidFill>
                  <a:srgbClr val="000000"/>
                </a:solidFill>
                <a:latin typeface="宋体" charset="-122"/>
                <a:sym typeface="Symbol" pitchFamily="18" charset="2"/>
              </a:rPr>
              <a:t>或</a:t>
            </a:r>
            <a:r>
              <a:rPr kumimoji="1" lang="zh-CN" altLang="en-US" sz="2000" b="1" dirty="0">
                <a:solidFill>
                  <a:srgbClr val="000000"/>
                </a:solidFill>
                <a:latin typeface="宋体" charset="-122"/>
                <a:sym typeface="Symbol" pitchFamily="18" charset="2"/>
              </a:rPr>
              <a:t></a:t>
            </a:r>
            <a:r>
              <a:rPr kumimoji="1" lang="en-US" altLang="zh-CN" sz="2000" b="1" baseline="-25000" dirty="0" err="1">
                <a:solidFill>
                  <a:srgbClr val="000000"/>
                </a:solidFill>
                <a:latin typeface="宋体" charset="-122"/>
                <a:sym typeface="Symbol" pitchFamily="18" charset="2"/>
              </a:rPr>
              <a:t>r</a:t>
            </a:r>
            <a:r>
              <a:rPr kumimoji="1" lang="en-US" altLang="zh-CN" sz="2000" b="1" dirty="0" err="1">
                <a:solidFill>
                  <a:srgbClr val="000000"/>
                </a:solidFill>
                <a:latin typeface="宋体" charset="-122"/>
                <a:sym typeface="Symbol" pitchFamily="18" charset="2"/>
              </a:rPr>
              <a:t>H</a:t>
            </a:r>
            <a:r>
              <a:rPr kumimoji="1" lang="en-US" altLang="zh-CN" sz="2000" b="1" baseline="-25000" dirty="0" err="1">
                <a:solidFill>
                  <a:srgbClr val="000000"/>
                </a:solidFill>
                <a:latin typeface="宋体" charset="-122"/>
                <a:sym typeface="Symbol" pitchFamily="18" charset="2"/>
              </a:rPr>
              <a:t>m</a:t>
            </a:r>
            <a:r>
              <a:rPr kumimoji="1" lang="zh-CN" altLang="en-US" sz="2000" b="1" dirty="0">
                <a:solidFill>
                  <a:srgbClr val="000000"/>
                </a:solidFill>
                <a:latin typeface="宋体" charset="-122"/>
                <a:sym typeface="Symbol" pitchFamily="18" charset="2"/>
              </a:rPr>
              <a:t>（</a:t>
            </a:r>
            <a:r>
              <a:rPr kumimoji="1" lang="en-US" altLang="zh-CN" sz="2000" b="1" dirty="0">
                <a:solidFill>
                  <a:srgbClr val="000000"/>
                </a:solidFill>
                <a:latin typeface="宋体" charset="-122"/>
                <a:sym typeface="Symbol" pitchFamily="18" charset="2"/>
              </a:rPr>
              <a:t>T</a:t>
            </a:r>
            <a:r>
              <a:rPr kumimoji="1" lang="zh-CN" altLang="en-US" sz="2000" b="1" dirty="0" smtClean="0">
                <a:solidFill>
                  <a:srgbClr val="000000"/>
                </a:solidFill>
                <a:latin typeface="宋体" charset="-122"/>
                <a:sym typeface="Symbol" pitchFamily="18" charset="2"/>
              </a:rPr>
              <a:t>）</a:t>
            </a:r>
            <a:r>
              <a:rPr kumimoji="1" lang="en-US" altLang="zh-CN" sz="2000" b="1" dirty="0">
                <a:solidFill>
                  <a:srgbClr val="000000"/>
                </a:solidFill>
                <a:latin typeface="宋体" charset="-122"/>
                <a:sym typeface="Symbol" pitchFamily="18" charset="2"/>
              </a:rPr>
              <a:t>≈</a:t>
            </a:r>
            <a:r>
              <a:rPr kumimoji="1" lang="en-US" altLang="zh-CN" sz="2000" b="1" dirty="0" smtClean="0">
                <a:solidFill>
                  <a:srgbClr val="000000"/>
                </a:solidFill>
                <a:latin typeface="宋体" charset="-122"/>
                <a:sym typeface="Symbol" pitchFamily="18" charset="2"/>
              </a:rPr>
              <a:t></a:t>
            </a:r>
            <a:r>
              <a:rPr kumimoji="1" lang="en-US" altLang="zh-CN" sz="2000" b="1" baseline="-25000" dirty="0" err="1">
                <a:solidFill>
                  <a:srgbClr val="000000"/>
                </a:solidFill>
                <a:latin typeface="宋体" charset="-122"/>
                <a:sym typeface="Symbol" pitchFamily="18" charset="2"/>
              </a:rPr>
              <a:t>r</a:t>
            </a:r>
            <a:r>
              <a:rPr kumimoji="1" lang="en-US" altLang="zh-CN" sz="2000" b="1" dirty="0" err="1">
                <a:solidFill>
                  <a:srgbClr val="000000"/>
                </a:solidFill>
                <a:latin typeface="宋体" charset="-122"/>
                <a:sym typeface="Symbol" pitchFamily="18" charset="2"/>
              </a:rPr>
              <a:t>H</a:t>
            </a:r>
            <a:r>
              <a:rPr kumimoji="1" lang="en-US" altLang="zh-CN" sz="2000" b="1" baseline="-25000" dirty="0" err="1">
                <a:solidFill>
                  <a:srgbClr val="000000"/>
                </a:solidFill>
                <a:latin typeface="宋体" charset="-122"/>
                <a:sym typeface="Symbol" pitchFamily="18" charset="2"/>
              </a:rPr>
              <a:t>m</a:t>
            </a:r>
            <a:r>
              <a:rPr kumimoji="1" lang="en-US" altLang="zh-CN" sz="2000" b="1" dirty="0" err="1">
                <a:solidFill>
                  <a:srgbClr val="000000"/>
                </a:solidFill>
                <a:latin typeface="宋体" charset="-122"/>
                <a:sym typeface="Symbol" pitchFamily="18" charset="2"/>
              </a:rPr>
              <a:t>（T</a:t>
            </a:r>
            <a:r>
              <a:rPr kumimoji="1" lang="en-US" altLang="zh-CN" sz="2000" b="1" dirty="0" smtClean="0">
                <a:solidFill>
                  <a:srgbClr val="000000"/>
                </a:solidFill>
                <a:latin typeface="宋体" charset="-122"/>
                <a:sym typeface="Symbol" pitchFamily="18" charset="2"/>
              </a:rPr>
              <a:t>） </a:t>
            </a:r>
            <a:r>
              <a:rPr kumimoji="1" lang="zh-CN" altLang="en-US" sz="2000" b="1" dirty="0" smtClean="0">
                <a:solidFill>
                  <a:srgbClr val="000000"/>
                </a:solidFill>
                <a:latin typeface="宋体" charset="-122"/>
                <a:sym typeface="Symbol" pitchFamily="18" charset="2"/>
              </a:rPr>
              <a:t>书</a:t>
            </a:r>
            <a:r>
              <a:rPr kumimoji="1" lang="en-US" altLang="zh-CN" sz="2000" b="1" dirty="0" smtClean="0">
                <a:solidFill>
                  <a:srgbClr val="000000"/>
                </a:solidFill>
                <a:latin typeface="宋体" charset="-122"/>
                <a:sym typeface="Symbol" pitchFamily="18" charset="2"/>
              </a:rPr>
              <a:t>64</a:t>
            </a:r>
            <a:r>
              <a:rPr kumimoji="1" lang="zh-CN" altLang="en-US" sz="2000" b="1" dirty="0" smtClean="0">
                <a:solidFill>
                  <a:srgbClr val="000000"/>
                </a:solidFill>
                <a:latin typeface="宋体" charset="-122"/>
                <a:sym typeface="Symbol" pitchFamily="18" charset="2"/>
              </a:rPr>
              <a:t>页</a:t>
            </a:r>
            <a:endParaRPr kumimoji="1" lang="zh-CN" altLang="en-US" sz="2000" b="1" dirty="0">
              <a:solidFill>
                <a:srgbClr val="0000FF"/>
              </a:solidFill>
              <a:latin typeface="华文宋体"/>
              <a:ea typeface="华文宋体"/>
              <a:sym typeface="Symbol" pitchFamily="18" charset="2"/>
            </a:endParaRPr>
          </a:p>
        </p:txBody>
      </p:sp>
      <p:sp>
        <p:nvSpPr>
          <p:cNvPr id="5" name="Text Box 4"/>
          <p:cNvSpPr txBox="1">
            <a:spLocks noChangeArrowheads="1"/>
          </p:cNvSpPr>
          <p:nvPr/>
        </p:nvSpPr>
        <p:spPr bwMode="auto">
          <a:xfrm flipV="1">
            <a:off x="2499596" y="3501008"/>
            <a:ext cx="366713" cy="152400"/>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CC"/>
                </a:solidFill>
                <a:latin typeface="Times New Roman" pitchFamily="18" charset="0"/>
                <a:sym typeface="Symbol" pitchFamily="18" charset="2"/>
              </a:rPr>
              <a:t></a:t>
            </a:r>
            <a:endParaRPr lang="zh-CN" altLang="en-US" sz="8000" dirty="0">
              <a:solidFill>
                <a:srgbClr val="0000CC"/>
              </a:solidFill>
              <a:latin typeface="Times New Roman" pitchFamily="18" charset="0"/>
              <a:sym typeface="Symbol" pitchFamily="18" charset="2"/>
            </a:endParaRPr>
          </a:p>
        </p:txBody>
      </p:sp>
      <p:sp>
        <p:nvSpPr>
          <p:cNvPr id="6" name="Text Box 4"/>
          <p:cNvSpPr txBox="1">
            <a:spLocks noChangeArrowheads="1"/>
          </p:cNvSpPr>
          <p:nvPr/>
        </p:nvSpPr>
        <p:spPr bwMode="auto">
          <a:xfrm flipH="1">
            <a:off x="2314930" y="4468924"/>
            <a:ext cx="369332" cy="207640"/>
          </a:xfrm>
          <a:prstGeom prst="rect">
            <a:avLst/>
          </a:prstGeom>
          <a:noFill/>
          <a:ln w="9525">
            <a:noFill/>
            <a:miter lim="800000"/>
            <a:headEnd/>
            <a:tailEnd/>
          </a:ln>
        </p:spPr>
        <p:txBody>
          <a:bodyPr vert="eaVert" wrap="square">
            <a:spAutoFit/>
          </a:bodyPr>
          <a:lstStyle/>
          <a:p>
            <a:pPr>
              <a:spcBef>
                <a:spcPct val="50000"/>
              </a:spcBef>
            </a:pPr>
            <a:r>
              <a:rPr lang="zh-CN" altLang="en-US" sz="1200" dirty="0">
                <a:solidFill>
                  <a:srgbClr val="0000CC"/>
                </a:solidFill>
                <a:latin typeface="Times New Roman" pitchFamily="18" charset="0"/>
                <a:sym typeface="Symbol" pitchFamily="18" charset="2"/>
              </a:rPr>
              <a:t></a:t>
            </a:r>
            <a:endParaRPr lang="zh-CN" altLang="en-US" sz="8000" dirty="0">
              <a:solidFill>
                <a:srgbClr val="0000CC"/>
              </a:solidFill>
              <a:latin typeface="Times New Roman" pitchFamily="18" charset="0"/>
              <a:sym typeface="Symbol" pitchFamily="18" charset="2"/>
            </a:endParaRPr>
          </a:p>
        </p:txBody>
      </p:sp>
      <p:sp>
        <p:nvSpPr>
          <p:cNvPr id="7" name="Text Box 4"/>
          <p:cNvSpPr txBox="1">
            <a:spLocks noChangeArrowheads="1"/>
          </p:cNvSpPr>
          <p:nvPr/>
        </p:nvSpPr>
        <p:spPr bwMode="auto">
          <a:xfrm flipV="1">
            <a:off x="6361340" y="5085184"/>
            <a:ext cx="366713" cy="152400"/>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CC"/>
                </a:solidFill>
                <a:latin typeface="Times New Roman" pitchFamily="18" charset="0"/>
                <a:sym typeface="Symbol" pitchFamily="18" charset="2"/>
              </a:rPr>
              <a:t></a:t>
            </a:r>
            <a:endParaRPr lang="zh-CN" altLang="en-US" sz="8000" dirty="0">
              <a:solidFill>
                <a:srgbClr val="0000CC"/>
              </a:solidFill>
              <a:latin typeface="Times New Roman" pitchFamily="18" charset="0"/>
              <a:sym typeface="Symbol" pitchFamily="18" charset="2"/>
            </a:endParaRPr>
          </a:p>
        </p:txBody>
      </p:sp>
      <p:sp>
        <p:nvSpPr>
          <p:cNvPr id="8" name="Text Box 4"/>
          <p:cNvSpPr txBox="1">
            <a:spLocks noChangeArrowheads="1"/>
          </p:cNvSpPr>
          <p:nvPr/>
        </p:nvSpPr>
        <p:spPr bwMode="auto">
          <a:xfrm flipV="1">
            <a:off x="1619672" y="3001144"/>
            <a:ext cx="366713" cy="152400"/>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CC"/>
                </a:solidFill>
                <a:latin typeface="Times New Roman" pitchFamily="18" charset="0"/>
                <a:sym typeface="Symbol" pitchFamily="18" charset="2"/>
              </a:rPr>
              <a:t></a:t>
            </a:r>
            <a:endParaRPr lang="zh-CN" altLang="en-US" sz="8000" dirty="0">
              <a:solidFill>
                <a:srgbClr val="0000CC"/>
              </a:solidFill>
              <a:latin typeface="Times New Roman" pitchFamily="18" charset="0"/>
              <a:sym typeface="Symbol" pitchFamily="18" charset="2"/>
            </a:endParaRPr>
          </a:p>
        </p:txBody>
      </p:sp>
      <p:sp>
        <p:nvSpPr>
          <p:cNvPr id="10" name="Text Box 4"/>
          <p:cNvSpPr txBox="1">
            <a:spLocks noChangeArrowheads="1"/>
          </p:cNvSpPr>
          <p:nvPr/>
        </p:nvSpPr>
        <p:spPr bwMode="auto">
          <a:xfrm flipV="1">
            <a:off x="5811270" y="5443178"/>
            <a:ext cx="366713" cy="152400"/>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CC"/>
                </a:solidFill>
                <a:latin typeface="Times New Roman" pitchFamily="18" charset="0"/>
                <a:sym typeface="Symbol" pitchFamily="18" charset="2"/>
              </a:rPr>
              <a:t></a:t>
            </a:r>
            <a:endParaRPr lang="zh-CN" altLang="en-US" sz="8000" dirty="0">
              <a:solidFill>
                <a:srgbClr val="0000CC"/>
              </a:solidFill>
              <a:latin typeface="Times New Roman"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91720" y="620688"/>
            <a:ext cx="8822601" cy="4705389"/>
          </a:xfrm>
          <a:prstGeom prst="rect">
            <a:avLst/>
          </a:prstGeom>
        </p:spPr>
      </p:pic>
      <p:sp>
        <p:nvSpPr>
          <p:cNvPr id="10" name="Text Box 2"/>
          <p:cNvSpPr txBox="1">
            <a:spLocks noChangeArrowheads="1"/>
          </p:cNvSpPr>
          <p:nvPr/>
        </p:nvSpPr>
        <p:spPr bwMode="auto">
          <a:xfrm>
            <a:off x="539552" y="5505883"/>
            <a:ext cx="6336704" cy="523220"/>
          </a:xfrm>
          <a:prstGeom prst="rect">
            <a:avLst/>
          </a:prstGeom>
          <a:gradFill rotWithShape="0">
            <a:gsLst>
              <a:gs pos="0">
                <a:srgbClr val="FF0000"/>
              </a:gs>
              <a:gs pos="100000">
                <a:srgbClr val="CCFFCC"/>
              </a:gs>
            </a:gsLst>
            <a:lin ang="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kumimoji="1" lang="zh-CN" altLang="en-US" sz="2800" b="1" dirty="0" smtClean="0">
                <a:latin typeface="Times New Roman" pitchFamily="18" charset="0"/>
              </a:rPr>
              <a:t>所以反应焓可以有三种方法求得：</a:t>
            </a:r>
            <a:endParaRPr kumimoji="1" lang="zh-CN" altLang="en-US" sz="2800" b="1" dirty="0">
              <a:latin typeface="Times New Roman" pitchFamily="18" charset="0"/>
            </a:endParaRPr>
          </a:p>
        </p:txBody>
      </p:sp>
    </p:spTree>
    <p:extLst>
      <p:ext uri="{BB962C8B-B14F-4D97-AF65-F5344CB8AC3E}">
        <p14:creationId xmlns:p14="http://schemas.microsoft.com/office/powerpoint/2010/main" val="274956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467544" y="1874779"/>
            <a:ext cx="8512851" cy="2332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30000"/>
              </a:lnSpc>
              <a:buFontTx/>
              <a:buChar char="•"/>
            </a:pPr>
            <a:r>
              <a:rPr lang="en-US" altLang="zh-CN" sz="2800" dirty="0">
                <a:latin typeface="华文中宋" pitchFamily="2" charset="-122"/>
                <a:ea typeface="华文中宋" pitchFamily="2" charset="-122"/>
              </a:rPr>
              <a:t>  </a:t>
            </a:r>
            <a:r>
              <a:rPr lang="zh-CN" altLang="en-US" sz="2800" dirty="0">
                <a:latin typeface="华文中宋" pitchFamily="2" charset="-122"/>
                <a:ea typeface="华文中宋" pitchFamily="2" charset="-122"/>
              </a:rPr>
              <a:t>一化学反应不管是一步完成，还是分几步</a:t>
            </a:r>
            <a:r>
              <a:rPr lang="zh-CN" altLang="en-US" sz="2800" dirty="0" smtClean="0">
                <a:latin typeface="华文中宋" pitchFamily="2" charset="-122"/>
                <a:ea typeface="华文中宋" pitchFamily="2" charset="-122"/>
              </a:rPr>
              <a:t>完成该</a:t>
            </a:r>
            <a:r>
              <a:rPr lang="zh-CN" altLang="en-US" sz="2800" dirty="0">
                <a:latin typeface="华文中宋" pitchFamily="2" charset="-122"/>
                <a:ea typeface="华文中宋" pitchFamily="2" charset="-122"/>
              </a:rPr>
              <a:t>反应的热效应相同</a:t>
            </a:r>
            <a:r>
              <a:rPr lang="zh-CN" altLang="en-US" sz="2800" dirty="0" smtClean="0">
                <a:latin typeface="华文中宋" pitchFamily="2" charset="-122"/>
                <a:ea typeface="华文中宋" pitchFamily="2" charset="-122"/>
              </a:rPr>
              <a:t>。</a:t>
            </a:r>
            <a:r>
              <a:rPr lang="zh-CN" altLang="en-US" sz="2800" dirty="0">
                <a:latin typeface="华文中宋" pitchFamily="2" charset="-122"/>
                <a:ea typeface="华文中宋" pitchFamily="2" charset="-122"/>
              </a:rPr>
              <a:t>反应热效应只与起始状态和终了状态有关</a:t>
            </a:r>
            <a:r>
              <a:rPr lang="zh-CN" altLang="en-US" sz="2800" dirty="0" smtClean="0">
                <a:latin typeface="华文中宋" pitchFamily="2" charset="-122"/>
                <a:ea typeface="华文中宋" pitchFamily="2" charset="-122"/>
              </a:rPr>
              <a:t>，而</a:t>
            </a:r>
            <a:r>
              <a:rPr lang="zh-CN" altLang="en-US" sz="2800" dirty="0">
                <a:latin typeface="华文中宋" pitchFamily="2" charset="-122"/>
                <a:ea typeface="华文中宋" pitchFamily="2" charset="-122"/>
              </a:rPr>
              <a:t>与变化途径无关</a:t>
            </a:r>
            <a:r>
              <a:rPr lang="zh-CN" altLang="en-US" sz="2800" dirty="0" smtClean="0">
                <a:latin typeface="华文中宋" pitchFamily="2" charset="-122"/>
                <a:ea typeface="华文中宋" pitchFamily="2" charset="-122"/>
              </a:rPr>
              <a:t>。 </a:t>
            </a:r>
            <a:endParaRPr lang="zh-CN" altLang="en-US" sz="2800" dirty="0">
              <a:latin typeface="华文中宋" pitchFamily="2" charset="-122"/>
              <a:ea typeface="华文中宋" pitchFamily="2" charset="-122"/>
            </a:endParaRPr>
          </a:p>
          <a:p>
            <a:pPr>
              <a:lnSpc>
                <a:spcPct val="130000"/>
              </a:lnSpc>
              <a:buFontTx/>
              <a:buChar char="•"/>
            </a:pPr>
            <a:endParaRPr lang="zh-CN" altLang="en-US" sz="2800" dirty="0">
              <a:latin typeface="华文中宋" pitchFamily="2" charset="-122"/>
              <a:ea typeface="华文中宋" pitchFamily="2" charset="-122"/>
            </a:endParaRPr>
          </a:p>
        </p:txBody>
      </p:sp>
      <p:sp>
        <p:nvSpPr>
          <p:cNvPr id="7" name="Text Box 2"/>
          <p:cNvSpPr txBox="1">
            <a:spLocks noChangeArrowheads="1"/>
          </p:cNvSpPr>
          <p:nvPr/>
        </p:nvSpPr>
        <p:spPr bwMode="auto">
          <a:xfrm>
            <a:off x="293025" y="961564"/>
            <a:ext cx="2084674" cy="523220"/>
          </a:xfrm>
          <a:prstGeom prst="rect">
            <a:avLst/>
          </a:prstGeom>
          <a:gradFill rotWithShape="0">
            <a:gsLst>
              <a:gs pos="0">
                <a:srgbClr val="FF0000"/>
              </a:gs>
              <a:gs pos="100000">
                <a:srgbClr val="CCFFCC"/>
              </a:gs>
            </a:gsLst>
            <a:lin ang="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kumimoji="1" lang="zh-CN" altLang="en-US" sz="2800" b="1" dirty="0">
                <a:latin typeface="Times New Roman" pitchFamily="18" charset="0"/>
              </a:rPr>
              <a:t>盖斯定律</a:t>
            </a:r>
          </a:p>
        </p:txBody>
      </p:sp>
      <p:sp>
        <p:nvSpPr>
          <p:cNvPr id="8" name="Rectangle 4"/>
          <p:cNvSpPr>
            <a:spLocks noChangeArrowheads="1"/>
          </p:cNvSpPr>
          <p:nvPr/>
        </p:nvSpPr>
        <p:spPr bwMode="auto">
          <a:xfrm>
            <a:off x="611560" y="1628800"/>
            <a:ext cx="26645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latin typeface="华文行楷" pitchFamily="2" charset="-122"/>
                <a:ea typeface="华文行楷" pitchFamily="2" charset="-122"/>
              </a:rPr>
              <a:t>1840 </a:t>
            </a:r>
            <a:r>
              <a:rPr lang="zh-CN" altLang="en-US" sz="2400" dirty="0">
                <a:latin typeface="华文行楷" pitchFamily="2" charset="-122"/>
                <a:ea typeface="华文行楷" pitchFamily="2" charset="-122"/>
              </a:rPr>
              <a:t>年，盖斯</a:t>
            </a:r>
            <a:r>
              <a:rPr lang="en-US" altLang="zh-CN" sz="2400" dirty="0">
                <a:latin typeface="华文行楷" pitchFamily="2" charset="-122"/>
                <a:ea typeface="华文行楷" pitchFamily="2" charset="-122"/>
              </a:rPr>
              <a:t>(Hess)</a:t>
            </a:r>
          </a:p>
        </p:txBody>
      </p:sp>
      <p:sp>
        <p:nvSpPr>
          <p:cNvPr id="9" name="Rectangle 5"/>
          <p:cNvSpPr>
            <a:spLocks noChangeArrowheads="1"/>
          </p:cNvSpPr>
          <p:nvPr/>
        </p:nvSpPr>
        <p:spPr bwMode="auto">
          <a:xfrm>
            <a:off x="3297553" y="1621306"/>
            <a:ext cx="44935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smtClean="0">
                <a:latin typeface="Arial" pitchFamily="34" charset="0"/>
                <a:ea typeface="华文行楷" pitchFamily="2" charset="-122"/>
              </a:rPr>
              <a:t>在大量</a:t>
            </a:r>
            <a:r>
              <a:rPr lang="zh-CN" altLang="en-US" sz="2400" dirty="0">
                <a:latin typeface="Arial" pitchFamily="34" charset="0"/>
                <a:ea typeface="华文行楷" pitchFamily="2" charset="-122"/>
              </a:rPr>
              <a:t>实验结果的基础</a:t>
            </a:r>
            <a:r>
              <a:rPr lang="zh-CN" altLang="en-US" sz="2400" dirty="0" smtClean="0">
                <a:latin typeface="Arial" pitchFamily="34" charset="0"/>
                <a:ea typeface="华文行楷" pitchFamily="2" charset="-122"/>
              </a:rPr>
              <a:t>上得出：</a:t>
            </a:r>
            <a:endParaRPr lang="zh-CN" altLang="en-US" sz="2400" dirty="0">
              <a:latin typeface="Arial" pitchFamily="34" charset="0"/>
              <a:ea typeface="华文行楷" pitchFamily="2" charset="-122"/>
            </a:endParaRPr>
          </a:p>
        </p:txBody>
      </p:sp>
      <p:sp>
        <p:nvSpPr>
          <p:cNvPr id="10" name="矩形 9"/>
          <p:cNvSpPr/>
          <p:nvPr/>
        </p:nvSpPr>
        <p:spPr>
          <a:xfrm>
            <a:off x="467544" y="3861048"/>
            <a:ext cx="8508375" cy="1384995"/>
          </a:xfrm>
          <a:prstGeom prst="rect">
            <a:avLst/>
          </a:prstGeom>
        </p:spPr>
        <p:txBody>
          <a:bodyPr wrap="square">
            <a:spAutoFit/>
          </a:bodyPr>
          <a:lstStyle/>
          <a:p>
            <a:r>
              <a:rPr lang="zh-CN" altLang="en-US" sz="2800" dirty="0">
                <a:solidFill>
                  <a:srgbClr val="C00000"/>
                </a:solidFill>
                <a:latin typeface="Arial" pitchFamily="34" charset="0"/>
                <a:ea typeface="华文行楷" pitchFamily="2" charset="-122"/>
              </a:rPr>
              <a:t>依据盖斯定律</a:t>
            </a:r>
            <a:r>
              <a:rPr lang="zh-CN" altLang="en-US" sz="2800" dirty="0">
                <a:latin typeface="Arial" pitchFamily="34" charset="0"/>
                <a:ea typeface="华文行楷" pitchFamily="2" charset="-122"/>
              </a:rPr>
              <a:t>，在恒容热或恒压下，如某一化学反应可通过其他化学反应线性组合得到，在非体积功为零的条件下，该反应的反应热遵循同样的代数关系。</a:t>
            </a:r>
          </a:p>
        </p:txBody>
      </p:sp>
    </p:spTree>
    <p:extLst>
      <p:ext uri="{BB962C8B-B14F-4D97-AF65-F5344CB8AC3E}">
        <p14:creationId xmlns:p14="http://schemas.microsoft.com/office/powerpoint/2010/main" val="173640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ppt_x</p:attrName>
                                        </p:attrNameLst>
                                      </p:cBhvr>
                                      <p:tavLst>
                                        <p:tav tm="0">
                                          <p:val>
                                            <p:strVal val="#ppt_x-.2"/>
                                          </p:val>
                                        </p:tav>
                                        <p:tav tm="100000">
                                          <p:val>
                                            <p:strVal val="#ppt_x"/>
                                          </p:val>
                                        </p:tav>
                                      </p:tavLst>
                                    </p:anim>
                                    <p:anim calcmode="lin" valueType="num">
                                      <p:cBhvr>
                                        <p:cTn id="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9" dur="10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slide(fromBottom)">
                                      <p:cBhvr>
                                        <p:cTn id="14" dur="500"/>
                                        <p:tgtEl>
                                          <p:spTgt spid="7"/>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lide(fromBottom)">
                                      <p:cBhvr>
                                        <p:cTn id="17" dur="500"/>
                                        <p:tgtEl>
                                          <p:spTgt spid="8"/>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slide(fromBottom)">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9"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内容占位符 2"/>
          <p:cNvSpPr>
            <a:spLocks noGrp="1"/>
          </p:cNvSpPr>
          <p:nvPr>
            <p:ph idx="1"/>
          </p:nvPr>
        </p:nvSpPr>
        <p:spPr>
          <a:xfrm>
            <a:off x="251520" y="364796"/>
            <a:ext cx="7912389" cy="3378688"/>
          </a:xfrm>
        </p:spPr>
        <p:txBody>
          <a:bodyPr/>
          <a:lstStyle/>
          <a:p>
            <a:pPr marL="0" indent="0" eaLnBrk="1" hangingPunct="1">
              <a:buNone/>
            </a:pPr>
            <a:r>
              <a:rPr lang="zh-CN" altLang="en-US" sz="2800" dirty="0" smtClean="0">
                <a:latin typeface="华文行楷"/>
                <a:ea typeface="华文行楷"/>
                <a:cs typeface="华文行楷"/>
              </a:rPr>
              <a:t>三、标准摩尔生成焓</a:t>
            </a:r>
          </a:p>
          <a:p>
            <a:pPr eaLnBrk="1" hangingPunct="1"/>
            <a:endParaRPr lang="zh-CN" altLang="en-US" dirty="0" smtClean="0"/>
          </a:p>
        </p:txBody>
      </p:sp>
      <p:sp>
        <p:nvSpPr>
          <p:cNvPr id="4" name="Text Box 11"/>
          <p:cNvSpPr txBox="1">
            <a:spLocks noChangeArrowheads="1"/>
          </p:cNvSpPr>
          <p:nvPr/>
        </p:nvSpPr>
        <p:spPr bwMode="auto">
          <a:xfrm>
            <a:off x="467544" y="980728"/>
            <a:ext cx="8534400" cy="5053691"/>
          </a:xfrm>
          <a:prstGeom prst="rect">
            <a:avLst/>
          </a:prstGeom>
          <a:noFill/>
          <a:ln w="9525">
            <a:noFill/>
            <a:miter lim="800000"/>
            <a:headEnd/>
            <a:tailEnd/>
          </a:ln>
        </p:spPr>
        <p:txBody>
          <a:bodyPr>
            <a:spAutoFit/>
          </a:bodyPr>
          <a:lstStyle/>
          <a:p>
            <a:pPr>
              <a:lnSpc>
                <a:spcPct val="120000"/>
              </a:lnSpc>
              <a:spcBef>
                <a:spcPct val="20000"/>
              </a:spcBef>
              <a:buClr>
                <a:srgbClr val="CCFF33"/>
              </a:buClr>
              <a:buSzPct val="70000"/>
              <a:buFont typeface="Wingdings" pitchFamily="2" charset="2"/>
              <a:buNone/>
            </a:pPr>
            <a:r>
              <a:rPr kumimoji="1" lang="en-US" altLang="zh-CN" sz="2800" b="1" dirty="0">
                <a:solidFill>
                  <a:srgbClr val="000000"/>
                </a:solidFill>
                <a:latin typeface="华文宋体"/>
                <a:ea typeface="华文宋体"/>
                <a:cs typeface="华文宋体"/>
                <a:sym typeface="Symbol" pitchFamily="18" charset="2"/>
              </a:rPr>
              <a:t>1</a:t>
            </a:r>
            <a:r>
              <a:rPr kumimoji="1" lang="zh-CN" altLang="en-US" sz="2800" b="1" dirty="0">
                <a:solidFill>
                  <a:srgbClr val="000000"/>
                </a:solidFill>
                <a:latin typeface="华文宋体"/>
                <a:ea typeface="华文宋体"/>
                <a:cs typeface="华文宋体"/>
                <a:sym typeface="Symbol" pitchFamily="18" charset="2"/>
              </a:rPr>
              <a:t>．</a:t>
            </a:r>
            <a:r>
              <a:rPr kumimoji="1" lang="zh-CN" altLang="en-US" sz="2800" b="1" dirty="0">
                <a:solidFill>
                  <a:srgbClr val="FF0000"/>
                </a:solidFill>
                <a:latin typeface="华文宋体"/>
                <a:ea typeface="华文宋体"/>
                <a:cs typeface="华文宋体"/>
                <a:sym typeface="Symbol" pitchFamily="18" charset="2"/>
              </a:rPr>
              <a:t>生成反应</a:t>
            </a:r>
            <a:r>
              <a:rPr kumimoji="1" lang="zh-CN" altLang="en-US" sz="2800" b="1" dirty="0">
                <a:solidFill>
                  <a:srgbClr val="000000"/>
                </a:solidFill>
                <a:latin typeface="华文宋体"/>
                <a:ea typeface="华文宋体"/>
                <a:cs typeface="华文宋体"/>
                <a:sym typeface="Symbol" pitchFamily="18" charset="2"/>
              </a:rPr>
              <a:t>：</a:t>
            </a:r>
            <a:r>
              <a:rPr kumimoji="1" lang="zh-CN" altLang="en-US" sz="2800" dirty="0">
                <a:solidFill>
                  <a:srgbClr val="0000FF"/>
                </a:solidFill>
                <a:latin typeface="华文宋体"/>
                <a:ea typeface="华文宋体"/>
                <a:cs typeface="华文宋体"/>
                <a:sym typeface="Symbol" pitchFamily="18" charset="2"/>
              </a:rPr>
              <a:t>由</a:t>
            </a:r>
            <a:r>
              <a:rPr kumimoji="1" lang="zh-CN" altLang="en-US" sz="2800" dirty="0">
                <a:solidFill>
                  <a:srgbClr val="FF0000"/>
                </a:solidFill>
                <a:latin typeface="华文宋体"/>
                <a:ea typeface="华文宋体"/>
                <a:cs typeface="华文宋体"/>
                <a:sym typeface="Symbol" pitchFamily="18" charset="2"/>
              </a:rPr>
              <a:t>稳定单质</a:t>
            </a:r>
            <a:r>
              <a:rPr kumimoji="1" lang="zh-CN" altLang="en-US" sz="2800" dirty="0">
                <a:solidFill>
                  <a:srgbClr val="0000FF"/>
                </a:solidFill>
                <a:latin typeface="华文宋体"/>
                <a:ea typeface="华文宋体"/>
                <a:cs typeface="华文宋体"/>
                <a:sym typeface="Symbol" pitchFamily="18" charset="2"/>
              </a:rPr>
              <a:t>生成</a:t>
            </a:r>
            <a:r>
              <a:rPr kumimoji="1" lang="zh-CN" altLang="en-US" sz="2800" dirty="0">
                <a:solidFill>
                  <a:srgbClr val="FF0000"/>
                </a:solidFill>
                <a:latin typeface="华文宋体"/>
                <a:ea typeface="华文宋体"/>
                <a:cs typeface="华文宋体"/>
                <a:sym typeface="Symbol" pitchFamily="18" charset="2"/>
              </a:rPr>
              <a:t>1</a:t>
            </a:r>
            <a:r>
              <a:rPr kumimoji="1" lang="en-US" altLang="zh-CN" sz="2800" dirty="0" err="1">
                <a:solidFill>
                  <a:srgbClr val="FF0000"/>
                </a:solidFill>
                <a:latin typeface="华文宋体"/>
                <a:ea typeface="华文宋体"/>
                <a:cs typeface="华文宋体"/>
                <a:sym typeface="Symbol" pitchFamily="18" charset="2"/>
              </a:rPr>
              <a:t>mol</a:t>
            </a:r>
            <a:r>
              <a:rPr kumimoji="1" lang="zh-CN" altLang="en-US" sz="2800" dirty="0">
                <a:solidFill>
                  <a:srgbClr val="0000FF"/>
                </a:solidFill>
                <a:latin typeface="华文宋体"/>
                <a:ea typeface="华文宋体"/>
                <a:cs typeface="华文宋体"/>
                <a:sym typeface="Symbol" pitchFamily="18" charset="2"/>
              </a:rPr>
              <a:t>指定</a:t>
            </a:r>
            <a:r>
              <a:rPr kumimoji="1" lang="zh-CN" altLang="en-US" sz="2800" dirty="0">
                <a:solidFill>
                  <a:srgbClr val="FF0000"/>
                </a:solidFill>
                <a:latin typeface="华文宋体"/>
                <a:ea typeface="华文宋体"/>
                <a:cs typeface="华文宋体"/>
                <a:sym typeface="Symbol" pitchFamily="18" charset="2"/>
              </a:rPr>
              <a:t>相态</a:t>
            </a:r>
            <a:r>
              <a:rPr kumimoji="1" lang="zh-CN" altLang="en-US" sz="2800" dirty="0">
                <a:solidFill>
                  <a:srgbClr val="0000FF"/>
                </a:solidFill>
                <a:latin typeface="华文宋体"/>
                <a:ea typeface="华文宋体"/>
                <a:cs typeface="华文宋体"/>
                <a:sym typeface="Symbol" pitchFamily="18" charset="2"/>
              </a:rPr>
              <a:t>的化合物的反应。</a:t>
            </a:r>
          </a:p>
          <a:p>
            <a:pPr>
              <a:lnSpc>
                <a:spcPct val="90000"/>
              </a:lnSpc>
              <a:spcBef>
                <a:spcPct val="20000"/>
              </a:spcBef>
              <a:buClr>
                <a:srgbClr val="CCFF33"/>
              </a:buClr>
              <a:buSzPct val="70000"/>
              <a:buFont typeface="Wingdings" pitchFamily="2" charset="2"/>
              <a:buNone/>
            </a:pPr>
            <a:r>
              <a:rPr kumimoji="1" lang="zh-CN" altLang="en-US" sz="2800" dirty="0">
                <a:solidFill>
                  <a:srgbClr val="0000FF"/>
                </a:solidFill>
                <a:sym typeface="Symbol" pitchFamily="18" charset="2"/>
              </a:rPr>
              <a:t>例：</a:t>
            </a:r>
            <a:r>
              <a:rPr kumimoji="1" lang="en-US" altLang="zh-CN" sz="2800" dirty="0">
                <a:solidFill>
                  <a:srgbClr val="0000FF"/>
                </a:solidFill>
                <a:latin typeface="宋体" charset="-122"/>
                <a:sym typeface="Symbol" pitchFamily="18" charset="2"/>
              </a:rPr>
              <a:t>PCl</a:t>
            </a:r>
            <a:r>
              <a:rPr kumimoji="1" lang="en-US" altLang="zh-CN" sz="2800" baseline="-25000" dirty="0">
                <a:solidFill>
                  <a:srgbClr val="0000FF"/>
                </a:solidFill>
                <a:latin typeface="宋体" charset="-122"/>
                <a:sym typeface="Symbol" pitchFamily="18" charset="2"/>
              </a:rPr>
              <a:t>5</a:t>
            </a:r>
            <a:r>
              <a:rPr kumimoji="1" lang="en-US" altLang="zh-CN" sz="2800" dirty="0">
                <a:solidFill>
                  <a:srgbClr val="0000FF"/>
                </a:solidFill>
                <a:latin typeface="宋体" charset="-122"/>
                <a:sym typeface="Symbol" pitchFamily="18" charset="2"/>
              </a:rPr>
              <a:t>(g)</a:t>
            </a:r>
            <a:r>
              <a:rPr kumimoji="1" lang="zh-CN" altLang="en-US" sz="2800" dirty="0">
                <a:solidFill>
                  <a:srgbClr val="0000FF"/>
                </a:solidFill>
                <a:sym typeface="Symbol" pitchFamily="18" charset="2"/>
              </a:rPr>
              <a:t> 生成反应：</a:t>
            </a:r>
            <a:r>
              <a:rPr kumimoji="1" lang="en-US" altLang="zh-CN" sz="3200" dirty="0">
                <a:solidFill>
                  <a:srgbClr val="0000FF"/>
                </a:solidFill>
                <a:latin typeface="宋体" charset="-122"/>
                <a:sym typeface="Symbol" pitchFamily="18" charset="2"/>
              </a:rPr>
              <a:t>P(</a:t>
            </a:r>
            <a:r>
              <a:rPr kumimoji="1" lang="zh-CN" altLang="zh-CN" sz="3200" dirty="0">
                <a:solidFill>
                  <a:srgbClr val="0000FF"/>
                </a:solidFill>
                <a:latin typeface="宋体" charset="-122"/>
                <a:sym typeface="Symbol" pitchFamily="18" charset="2"/>
              </a:rPr>
              <a:t>白磷</a:t>
            </a:r>
            <a:r>
              <a:rPr kumimoji="1" lang="zh-CN" altLang="en-US" sz="3200" dirty="0">
                <a:solidFill>
                  <a:srgbClr val="0000FF"/>
                </a:solidFill>
                <a:latin typeface="宋体" charset="-122"/>
                <a:sym typeface="Symbol" pitchFamily="18" charset="2"/>
              </a:rPr>
              <a:t>)+</a:t>
            </a:r>
            <a:r>
              <a:rPr kumimoji="1" lang="zh-CN" altLang="en-US" sz="2800" dirty="0">
                <a:solidFill>
                  <a:srgbClr val="0000FF"/>
                </a:solidFill>
                <a:latin typeface="宋体" charset="-122"/>
                <a:sym typeface="Symbol" pitchFamily="18" charset="2"/>
              </a:rPr>
              <a:t>5/2</a:t>
            </a:r>
            <a:r>
              <a:rPr kumimoji="1" lang="en-US" altLang="zh-CN" sz="2800" dirty="0">
                <a:solidFill>
                  <a:srgbClr val="0000FF"/>
                </a:solidFill>
                <a:latin typeface="宋体" charset="-122"/>
                <a:sym typeface="Symbol" pitchFamily="18" charset="2"/>
              </a:rPr>
              <a:t>Cl</a:t>
            </a:r>
            <a:r>
              <a:rPr kumimoji="1" lang="en-US" altLang="zh-CN" sz="2800" baseline="-25000" dirty="0">
                <a:solidFill>
                  <a:srgbClr val="0000FF"/>
                </a:solidFill>
                <a:latin typeface="宋体" charset="-122"/>
                <a:sym typeface="Symbol" pitchFamily="18" charset="2"/>
              </a:rPr>
              <a:t>2</a:t>
            </a:r>
            <a:r>
              <a:rPr kumimoji="1" lang="en-US" altLang="zh-CN" sz="2800" dirty="0">
                <a:solidFill>
                  <a:srgbClr val="0000FF"/>
                </a:solidFill>
                <a:latin typeface="宋体" charset="-122"/>
                <a:sym typeface="Symbol" pitchFamily="18" charset="2"/>
              </a:rPr>
              <a:t>(g)=PCl</a:t>
            </a:r>
            <a:r>
              <a:rPr kumimoji="1" lang="en-US" altLang="zh-CN" sz="2800" baseline="-25000" dirty="0">
                <a:solidFill>
                  <a:srgbClr val="0000FF"/>
                </a:solidFill>
                <a:latin typeface="宋体" charset="-122"/>
                <a:sym typeface="Symbol" pitchFamily="18" charset="2"/>
              </a:rPr>
              <a:t>5</a:t>
            </a:r>
            <a:r>
              <a:rPr kumimoji="1" lang="en-US" altLang="zh-CN" sz="2800" dirty="0">
                <a:solidFill>
                  <a:srgbClr val="0000FF"/>
                </a:solidFill>
                <a:latin typeface="宋体" charset="-122"/>
                <a:sym typeface="Symbol" pitchFamily="18" charset="2"/>
              </a:rPr>
              <a:t>(g)</a:t>
            </a:r>
          </a:p>
          <a:p>
            <a:pPr>
              <a:lnSpc>
                <a:spcPct val="90000"/>
              </a:lnSpc>
              <a:spcBef>
                <a:spcPct val="20000"/>
              </a:spcBef>
              <a:buClr>
                <a:srgbClr val="CCFF33"/>
              </a:buClr>
              <a:buSzPct val="70000"/>
              <a:buFont typeface="Wingdings" pitchFamily="2" charset="2"/>
              <a:buNone/>
            </a:pPr>
            <a:r>
              <a:rPr kumimoji="1" lang="zh-CN" altLang="en-US" sz="2800" dirty="0">
                <a:solidFill>
                  <a:srgbClr val="0000FF"/>
                </a:solidFill>
                <a:latin typeface="宋体" charset="-122"/>
                <a:sym typeface="Symbol" pitchFamily="18" charset="2"/>
              </a:rPr>
              <a:t>而下列反应：</a:t>
            </a:r>
            <a:r>
              <a:rPr kumimoji="1" lang="en-US" altLang="zh-CN" sz="2800" dirty="0">
                <a:solidFill>
                  <a:srgbClr val="0000FF"/>
                </a:solidFill>
                <a:latin typeface="宋体" charset="-122"/>
                <a:sym typeface="Symbol" pitchFamily="18" charset="2"/>
              </a:rPr>
              <a:t>P(</a:t>
            </a:r>
            <a:r>
              <a:rPr kumimoji="1" lang="zh-CN" altLang="zh-CN" sz="2800" dirty="0">
                <a:solidFill>
                  <a:srgbClr val="0000FF"/>
                </a:solidFill>
                <a:latin typeface="宋体" charset="-122"/>
                <a:sym typeface="Symbol" pitchFamily="18" charset="2"/>
              </a:rPr>
              <a:t>红磷</a:t>
            </a:r>
            <a:r>
              <a:rPr kumimoji="1" lang="zh-CN" altLang="en-US" sz="2800" dirty="0">
                <a:solidFill>
                  <a:srgbClr val="0000FF"/>
                </a:solidFill>
                <a:latin typeface="宋体" charset="-122"/>
                <a:sym typeface="Symbol" pitchFamily="18" charset="2"/>
              </a:rPr>
              <a:t>)+5/2</a:t>
            </a:r>
            <a:r>
              <a:rPr kumimoji="1" lang="en-US" altLang="zh-CN" sz="2800" dirty="0">
                <a:solidFill>
                  <a:srgbClr val="0000FF"/>
                </a:solidFill>
                <a:latin typeface="宋体" charset="-122"/>
                <a:sym typeface="Symbol" pitchFamily="18" charset="2"/>
              </a:rPr>
              <a:t>Cl</a:t>
            </a:r>
            <a:r>
              <a:rPr kumimoji="1" lang="en-US" altLang="zh-CN" sz="2800" baseline="-25000" dirty="0">
                <a:solidFill>
                  <a:srgbClr val="0000FF"/>
                </a:solidFill>
                <a:latin typeface="宋体" charset="-122"/>
                <a:sym typeface="Symbol" pitchFamily="18" charset="2"/>
              </a:rPr>
              <a:t>2</a:t>
            </a:r>
            <a:r>
              <a:rPr kumimoji="1" lang="en-US" altLang="zh-CN" sz="2800" dirty="0">
                <a:solidFill>
                  <a:srgbClr val="0000FF"/>
                </a:solidFill>
                <a:latin typeface="宋体" charset="-122"/>
                <a:sym typeface="Symbol" pitchFamily="18" charset="2"/>
              </a:rPr>
              <a:t>(g)=PCl</a:t>
            </a:r>
            <a:r>
              <a:rPr kumimoji="1" lang="en-US" altLang="zh-CN" sz="2800" baseline="-25000" dirty="0">
                <a:solidFill>
                  <a:srgbClr val="0000FF"/>
                </a:solidFill>
                <a:latin typeface="宋体" charset="-122"/>
                <a:sym typeface="Symbol" pitchFamily="18" charset="2"/>
              </a:rPr>
              <a:t>5</a:t>
            </a:r>
            <a:r>
              <a:rPr kumimoji="1" lang="en-US" altLang="zh-CN" sz="2800" dirty="0">
                <a:solidFill>
                  <a:srgbClr val="0000FF"/>
                </a:solidFill>
                <a:latin typeface="宋体" charset="-122"/>
                <a:sym typeface="Symbol" pitchFamily="18" charset="2"/>
              </a:rPr>
              <a:t>(g)</a:t>
            </a:r>
          </a:p>
          <a:p>
            <a:pPr>
              <a:lnSpc>
                <a:spcPct val="90000"/>
              </a:lnSpc>
              <a:spcBef>
                <a:spcPct val="20000"/>
              </a:spcBef>
              <a:buClr>
                <a:srgbClr val="CCFF33"/>
              </a:buClr>
              <a:buSzPct val="70000"/>
              <a:buFont typeface="Wingdings" pitchFamily="2" charset="2"/>
              <a:buNone/>
            </a:pPr>
            <a:r>
              <a:rPr kumimoji="1" lang="en-US" altLang="zh-CN" sz="2800" dirty="0">
                <a:solidFill>
                  <a:srgbClr val="0000FF"/>
                </a:solidFill>
                <a:latin typeface="宋体" charset="-122"/>
                <a:sym typeface="Symbol" pitchFamily="18" charset="2"/>
              </a:rPr>
              <a:t>            PCl</a:t>
            </a:r>
            <a:r>
              <a:rPr kumimoji="1" lang="en-US" altLang="zh-CN" sz="2800" baseline="-25000" dirty="0">
                <a:solidFill>
                  <a:srgbClr val="0000FF"/>
                </a:solidFill>
                <a:latin typeface="宋体" charset="-122"/>
                <a:sym typeface="Symbol" pitchFamily="18" charset="2"/>
              </a:rPr>
              <a:t>3</a:t>
            </a:r>
            <a:r>
              <a:rPr kumimoji="1" lang="en-US" altLang="zh-CN" sz="2800" dirty="0">
                <a:solidFill>
                  <a:srgbClr val="0000FF"/>
                </a:solidFill>
                <a:latin typeface="宋体" charset="-122"/>
                <a:sym typeface="Symbol" pitchFamily="18" charset="2"/>
              </a:rPr>
              <a:t>(g)+Cl</a:t>
            </a:r>
            <a:r>
              <a:rPr kumimoji="1" lang="en-US" altLang="zh-CN" sz="2800" baseline="-25000" dirty="0">
                <a:solidFill>
                  <a:srgbClr val="0000FF"/>
                </a:solidFill>
                <a:latin typeface="宋体" charset="-122"/>
                <a:sym typeface="Symbol" pitchFamily="18" charset="2"/>
              </a:rPr>
              <a:t>2</a:t>
            </a:r>
            <a:r>
              <a:rPr kumimoji="1" lang="en-US" altLang="zh-CN" sz="2800" dirty="0">
                <a:solidFill>
                  <a:srgbClr val="0000FF"/>
                </a:solidFill>
                <a:latin typeface="宋体" charset="-122"/>
                <a:sym typeface="Symbol" pitchFamily="18" charset="2"/>
              </a:rPr>
              <a:t>(g)=PCl</a:t>
            </a:r>
            <a:r>
              <a:rPr kumimoji="1" lang="en-US" altLang="zh-CN" sz="2800" baseline="-25000" dirty="0">
                <a:solidFill>
                  <a:srgbClr val="0000FF"/>
                </a:solidFill>
                <a:latin typeface="宋体" charset="-122"/>
                <a:sym typeface="Symbol" pitchFamily="18" charset="2"/>
              </a:rPr>
              <a:t>5</a:t>
            </a:r>
            <a:r>
              <a:rPr kumimoji="1" lang="en-US" altLang="zh-CN" sz="2800" dirty="0">
                <a:solidFill>
                  <a:srgbClr val="0000FF"/>
                </a:solidFill>
                <a:latin typeface="宋体" charset="-122"/>
                <a:sym typeface="Symbol" pitchFamily="18" charset="2"/>
              </a:rPr>
              <a:t>(g)</a:t>
            </a:r>
          </a:p>
          <a:p>
            <a:pPr>
              <a:lnSpc>
                <a:spcPct val="90000"/>
              </a:lnSpc>
              <a:spcBef>
                <a:spcPct val="20000"/>
              </a:spcBef>
              <a:buClr>
                <a:srgbClr val="CCFF33"/>
              </a:buClr>
              <a:buSzPct val="70000"/>
              <a:buFont typeface="Wingdings" pitchFamily="2" charset="2"/>
              <a:buNone/>
            </a:pPr>
            <a:r>
              <a:rPr kumimoji="1" lang="en-US" altLang="zh-CN" sz="2800" dirty="0">
                <a:solidFill>
                  <a:srgbClr val="0000FF"/>
                </a:solidFill>
                <a:latin typeface="宋体" charset="-122"/>
                <a:sym typeface="Symbol" pitchFamily="18" charset="2"/>
              </a:rPr>
              <a:t>            2P(</a:t>
            </a:r>
            <a:r>
              <a:rPr kumimoji="1" lang="zh-CN" altLang="zh-CN" sz="2800" dirty="0">
                <a:solidFill>
                  <a:srgbClr val="0000FF"/>
                </a:solidFill>
                <a:latin typeface="宋体" charset="-122"/>
                <a:sym typeface="Symbol" pitchFamily="18" charset="2"/>
              </a:rPr>
              <a:t>白磷</a:t>
            </a:r>
            <a:r>
              <a:rPr kumimoji="1" lang="zh-CN" altLang="en-US" sz="2800" dirty="0">
                <a:solidFill>
                  <a:srgbClr val="0000FF"/>
                </a:solidFill>
                <a:latin typeface="宋体" charset="-122"/>
                <a:sym typeface="Symbol" pitchFamily="18" charset="2"/>
              </a:rPr>
              <a:t>)+5</a:t>
            </a:r>
            <a:r>
              <a:rPr kumimoji="1" lang="en-US" altLang="zh-CN" sz="2800" dirty="0">
                <a:solidFill>
                  <a:srgbClr val="0000FF"/>
                </a:solidFill>
                <a:latin typeface="宋体" charset="-122"/>
                <a:sym typeface="Symbol" pitchFamily="18" charset="2"/>
              </a:rPr>
              <a:t>Cl</a:t>
            </a:r>
            <a:r>
              <a:rPr kumimoji="1" lang="en-US" altLang="zh-CN" sz="2800" baseline="-25000" dirty="0">
                <a:solidFill>
                  <a:srgbClr val="0000FF"/>
                </a:solidFill>
                <a:latin typeface="宋体" charset="-122"/>
                <a:sym typeface="Symbol" pitchFamily="18" charset="2"/>
              </a:rPr>
              <a:t>2</a:t>
            </a:r>
            <a:r>
              <a:rPr kumimoji="1" lang="en-US" altLang="zh-CN" sz="2800" dirty="0">
                <a:solidFill>
                  <a:srgbClr val="0000FF"/>
                </a:solidFill>
                <a:latin typeface="宋体" charset="-122"/>
                <a:sym typeface="Symbol" pitchFamily="18" charset="2"/>
              </a:rPr>
              <a:t>(g)=2PCl</a:t>
            </a:r>
            <a:r>
              <a:rPr kumimoji="1" lang="en-US" altLang="zh-CN" sz="2800" baseline="-25000" dirty="0">
                <a:solidFill>
                  <a:srgbClr val="0000FF"/>
                </a:solidFill>
                <a:latin typeface="宋体" charset="-122"/>
                <a:sym typeface="Symbol" pitchFamily="18" charset="2"/>
              </a:rPr>
              <a:t>5</a:t>
            </a:r>
            <a:r>
              <a:rPr kumimoji="1" lang="en-US" altLang="zh-CN" sz="2800" dirty="0">
                <a:solidFill>
                  <a:srgbClr val="0000FF"/>
                </a:solidFill>
                <a:latin typeface="宋体" charset="-122"/>
                <a:sym typeface="Symbol" pitchFamily="18" charset="2"/>
              </a:rPr>
              <a:t>(g)</a:t>
            </a:r>
          </a:p>
          <a:p>
            <a:pPr>
              <a:lnSpc>
                <a:spcPct val="90000"/>
              </a:lnSpc>
              <a:spcBef>
                <a:spcPct val="20000"/>
              </a:spcBef>
              <a:buClr>
                <a:srgbClr val="CCFF33"/>
              </a:buClr>
              <a:buSzPct val="70000"/>
              <a:buFont typeface="Wingdings" pitchFamily="2" charset="2"/>
              <a:buNone/>
            </a:pPr>
            <a:r>
              <a:rPr kumimoji="1" lang="en-US" altLang="zh-CN" sz="2800" dirty="0">
                <a:solidFill>
                  <a:srgbClr val="0000FF"/>
                </a:solidFill>
                <a:latin typeface="宋体" charset="-122"/>
                <a:sym typeface="Symbol" pitchFamily="18" charset="2"/>
              </a:rPr>
              <a:t>            P(</a:t>
            </a:r>
            <a:r>
              <a:rPr kumimoji="1" lang="zh-CN" altLang="zh-CN" sz="2800" dirty="0">
                <a:solidFill>
                  <a:srgbClr val="0000FF"/>
                </a:solidFill>
                <a:latin typeface="宋体" charset="-122"/>
                <a:sym typeface="Symbol" pitchFamily="18" charset="2"/>
              </a:rPr>
              <a:t>白磷</a:t>
            </a:r>
            <a:r>
              <a:rPr kumimoji="1" lang="zh-CN" altLang="en-US" sz="2800" dirty="0">
                <a:solidFill>
                  <a:srgbClr val="0000FF"/>
                </a:solidFill>
                <a:latin typeface="宋体" charset="-122"/>
                <a:sym typeface="Symbol" pitchFamily="18" charset="2"/>
              </a:rPr>
              <a:t>)+5/2</a:t>
            </a:r>
            <a:r>
              <a:rPr kumimoji="1" lang="en-US" altLang="zh-CN" sz="2800" dirty="0">
                <a:solidFill>
                  <a:srgbClr val="0000FF"/>
                </a:solidFill>
                <a:latin typeface="宋体" charset="-122"/>
                <a:sym typeface="Symbol" pitchFamily="18" charset="2"/>
              </a:rPr>
              <a:t>Cl</a:t>
            </a:r>
            <a:r>
              <a:rPr kumimoji="1" lang="en-US" altLang="zh-CN" sz="2800" baseline="-25000" dirty="0">
                <a:solidFill>
                  <a:srgbClr val="0000FF"/>
                </a:solidFill>
                <a:latin typeface="宋体" charset="-122"/>
                <a:sym typeface="Symbol" pitchFamily="18" charset="2"/>
              </a:rPr>
              <a:t>2</a:t>
            </a:r>
            <a:r>
              <a:rPr kumimoji="1" lang="en-US" altLang="zh-CN" sz="2800" dirty="0">
                <a:solidFill>
                  <a:srgbClr val="0000FF"/>
                </a:solidFill>
                <a:latin typeface="宋体" charset="-122"/>
                <a:sym typeface="Symbol" pitchFamily="18" charset="2"/>
              </a:rPr>
              <a:t>(g)=PCl</a:t>
            </a:r>
            <a:r>
              <a:rPr kumimoji="1" lang="en-US" altLang="zh-CN" sz="2800" baseline="-25000" dirty="0">
                <a:solidFill>
                  <a:srgbClr val="0000FF"/>
                </a:solidFill>
                <a:latin typeface="宋体" charset="-122"/>
                <a:sym typeface="Symbol" pitchFamily="18" charset="2"/>
              </a:rPr>
              <a:t>5</a:t>
            </a:r>
            <a:r>
              <a:rPr kumimoji="1" lang="en-US" altLang="zh-CN" sz="2800" dirty="0">
                <a:solidFill>
                  <a:srgbClr val="0000FF"/>
                </a:solidFill>
                <a:latin typeface="宋体" charset="-122"/>
                <a:sym typeface="Symbol" pitchFamily="18" charset="2"/>
              </a:rPr>
              <a:t>(l)</a:t>
            </a:r>
          </a:p>
          <a:p>
            <a:pPr>
              <a:lnSpc>
                <a:spcPct val="90000"/>
              </a:lnSpc>
              <a:spcBef>
                <a:spcPct val="20000"/>
              </a:spcBef>
              <a:buClr>
                <a:srgbClr val="CCFF33"/>
              </a:buClr>
              <a:buSzPct val="70000"/>
              <a:buFont typeface="Wingdings" pitchFamily="2" charset="2"/>
              <a:buNone/>
            </a:pPr>
            <a:r>
              <a:rPr kumimoji="1" lang="zh-CN" altLang="en-US" sz="2800" dirty="0">
                <a:solidFill>
                  <a:srgbClr val="0000FF"/>
                </a:solidFill>
                <a:latin typeface="宋体" charset="-122"/>
                <a:sym typeface="Symbol" pitchFamily="18" charset="2"/>
              </a:rPr>
              <a:t>都不是</a:t>
            </a:r>
            <a:r>
              <a:rPr kumimoji="1" lang="en-US" altLang="zh-CN" sz="2800" dirty="0">
                <a:solidFill>
                  <a:srgbClr val="0000FF"/>
                </a:solidFill>
                <a:latin typeface="宋体" charset="-122"/>
                <a:sym typeface="Symbol" pitchFamily="18" charset="2"/>
              </a:rPr>
              <a:t>PCl</a:t>
            </a:r>
            <a:r>
              <a:rPr kumimoji="1" lang="en-US" altLang="zh-CN" sz="2800" baseline="-25000" dirty="0">
                <a:solidFill>
                  <a:srgbClr val="0000FF"/>
                </a:solidFill>
                <a:latin typeface="宋体" charset="-122"/>
                <a:sym typeface="Symbol" pitchFamily="18" charset="2"/>
              </a:rPr>
              <a:t>5</a:t>
            </a:r>
            <a:r>
              <a:rPr kumimoji="1" lang="en-US" altLang="zh-CN" sz="2800" dirty="0">
                <a:solidFill>
                  <a:srgbClr val="0000FF"/>
                </a:solidFill>
                <a:latin typeface="宋体" charset="-122"/>
                <a:sym typeface="Symbol" pitchFamily="18" charset="2"/>
              </a:rPr>
              <a:t>(g)</a:t>
            </a:r>
            <a:r>
              <a:rPr kumimoji="1" lang="zh-CN" altLang="en-US" sz="2800" dirty="0">
                <a:solidFill>
                  <a:srgbClr val="0000FF"/>
                </a:solidFill>
                <a:sym typeface="Symbol" pitchFamily="18" charset="2"/>
              </a:rPr>
              <a:t>的生成</a:t>
            </a:r>
            <a:r>
              <a:rPr kumimoji="1" lang="zh-CN" altLang="en-US" sz="2800" dirty="0" smtClean="0">
                <a:solidFill>
                  <a:srgbClr val="0000FF"/>
                </a:solidFill>
                <a:sym typeface="Symbol" pitchFamily="18" charset="2"/>
              </a:rPr>
              <a:t>反应。</a:t>
            </a:r>
            <a:r>
              <a:rPr kumimoji="1" lang="zh-CN" altLang="en-US" sz="2000" dirty="0" smtClean="0">
                <a:solidFill>
                  <a:srgbClr val="FF0000"/>
                </a:solidFill>
                <a:sym typeface="Symbol" pitchFamily="18" charset="2"/>
              </a:rPr>
              <a:t>注意：</a:t>
            </a:r>
            <a:r>
              <a:rPr kumimoji="1" lang="en-US" altLang="zh-CN" sz="2000" dirty="0" smtClean="0">
                <a:solidFill>
                  <a:srgbClr val="FF0000"/>
                </a:solidFill>
                <a:sym typeface="Symbol" pitchFamily="18" charset="2"/>
              </a:rPr>
              <a:t>P</a:t>
            </a:r>
            <a:r>
              <a:rPr kumimoji="1" lang="zh-CN" altLang="en-US" sz="2000" dirty="0" smtClean="0">
                <a:solidFill>
                  <a:srgbClr val="FF0000"/>
                </a:solidFill>
                <a:sym typeface="Symbol" pitchFamily="18" charset="2"/>
              </a:rPr>
              <a:t>的稳定单质是</a:t>
            </a:r>
            <a:r>
              <a:rPr kumimoji="1" lang="en-US" altLang="zh-CN" sz="2000" dirty="0">
                <a:solidFill>
                  <a:srgbClr val="FF0000"/>
                </a:solidFill>
                <a:latin typeface="宋体" charset="-122"/>
                <a:sym typeface="Symbol" pitchFamily="18" charset="2"/>
              </a:rPr>
              <a:t>P(</a:t>
            </a:r>
            <a:r>
              <a:rPr kumimoji="1" lang="zh-CN" altLang="zh-CN" sz="2000" dirty="0" smtClean="0">
                <a:solidFill>
                  <a:srgbClr val="FF0000"/>
                </a:solidFill>
                <a:latin typeface="宋体" charset="-122"/>
                <a:sym typeface="Symbol" pitchFamily="18" charset="2"/>
              </a:rPr>
              <a:t>白磷</a:t>
            </a:r>
            <a:r>
              <a:rPr kumimoji="1" lang="zh-CN" altLang="en-US" sz="2000" dirty="0" smtClean="0">
                <a:solidFill>
                  <a:srgbClr val="0000FF"/>
                </a:solidFill>
                <a:latin typeface="宋体" charset="-122"/>
                <a:sym typeface="Symbol" pitchFamily="18" charset="2"/>
              </a:rPr>
              <a:t>）</a:t>
            </a:r>
            <a:endParaRPr kumimoji="1" lang="en-US" altLang="zh-CN" sz="2000" dirty="0" smtClean="0">
              <a:solidFill>
                <a:srgbClr val="0000FF"/>
              </a:solidFill>
              <a:latin typeface="宋体" charset="-122"/>
              <a:sym typeface="Symbol" pitchFamily="18" charset="2"/>
            </a:endParaRPr>
          </a:p>
          <a:p>
            <a:pPr>
              <a:lnSpc>
                <a:spcPct val="90000"/>
              </a:lnSpc>
              <a:spcBef>
                <a:spcPct val="20000"/>
              </a:spcBef>
              <a:buClr>
                <a:srgbClr val="CCFF33"/>
              </a:buClr>
              <a:buSzPct val="70000"/>
              <a:buFont typeface="Wingdings" pitchFamily="2" charset="2"/>
              <a:buNone/>
            </a:pPr>
            <a:r>
              <a:rPr kumimoji="1" lang="en-US" altLang="zh-CN" sz="2000" dirty="0" smtClean="0">
                <a:solidFill>
                  <a:srgbClr val="FF0000"/>
                </a:solidFill>
                <a:latin typeface="宋体" charset="-122"/>
                <a:sym typeface="Symbol" pitchFamily="18" charset="2"/>
              </a:rPr>
              <a:t>C(</a:t>
            </a:r>
            <a:r>
              <a:rPr kumimoji="1" lang="zh-CN" altLang="en-US" sz="2000" dirty="0" smtClean="0">
                <a:solidFill>
                  <a:srgbClr val="FF0000"/>
                </a:solidFill>
                <a:latin typeface="宋体" charset="-122"/>
                <a:sym typeface="Symbol" pitchFamily="18" charset="2"/>
              </a:rPr>
              <a:t>石墨</a:t>
            </a:r>
            <a:r>
              <a:rPr kumimoji="1" lang="en-US" altLang="zh-CN" sz="2000" dirty="0" smtClean="0">
                <a:solidFill>
                  <a:srgbClr val="FF0000"/>
                </a:solidFill>
                <a:latin typeface="宋体" charset="-122"/>
                <a:sym typeface="Symbol" pitchFamily="18" charset="2"/>
              </a:rPr>
              <a:t>)</a:t>
            </a:r>
            <a:r>
              <a:rPr kumimoji="1" lang="zh-CN" altLang="en-US" sz="2000" dirty="0" smtClean="0">
                <a:solidFill>
                  <a:srgbClr val="FF0000"/>
                </a:solidFill>
                <a:latin typeface="宋体" charset="-122"/>
                <a:sym typeface="Symbol" pitchFamily="18" charset="2"/>
              </a:rPr>
              <a:t>，</a:t>
            </a:r>
            <a:r>
              <a:rPr kumimoji="1" lang="en-US" altLang="zh-CN" sz="2000" dirty="0" smtClean="0">
                <a:solidFill>
                  <a:srgbClr val="FF0000"/>
                </a:solidFill>
                <a:latin typeface="宋体" charset="-122"/>
                <a:sym typeface="Symbol" pitchFamily="18" charset="2"/>
              </a:rPr>
              <a:t>S(</a:t>
            </a:r>
            <a:r>
              <a:rPr kumimoji="1" lang="zh-CN" altLang="en-US" sz="2000" dirty="0" smtClean="0">
                <a:solidFill>
                  <a:srgbClr val="FF0000"/>
                </a:solidFill>
                <a:latin typeface="宋体" charset="-122"/>
                <a:sym typeface="Symbol" pitchFamily="18" charset="2"/>
              </a:rPr>
              <a:t>正交硫</a:t>
            </a:r>
            <a:r>
              <a:rPr kumimoji="1" lang="en-US" altLang="zh-CN" sz="2000" dirty="0" smtClean="0">
                <a:solidFill>
                  <a:srgbClr val="FF0000"/>
                </a:solidFill>
                <a:latin typeface="宋体" charset="-122"/>
                <a:sym typeface="Symbol" pitchFamily="18" charset="2"/>
              </a:rPr>
              <a:t>)</a:t>
            </a:r>
            <a:r>
              <a:rPr kumimoji="1" lang="zh-CN" altLang="en-US" sz="2000" dirty="0" smtClean="0">
                <a:solidFill>
                  <a:srgbClr val="FF0000"/>
                </a:solidFill>
                <a:latin typeface="宋体" charset="-122"/>
                <a:sym typeface="Symbol" pitchFamily="18" charset="2"/>
              </a:rPr>
              <a:t>，</a:t>
            </a:r>
            <a:r>
              <a:rPr kumimoji="1" lang="en-US" altLang="zh-CN" sz="2000" dirty="0" smtClean="0">
                <a:solidFill>
                  <a:srgbClr val="FF0000"/>
                </a:solidFill>
                <a:latin typeface="宋体" charset="-122"/>
                <a:sym typeface="Symbol" pitchFamily="18" charset="2"/>
              </a:rPr>
              <a:t>Hg(</a:t>
            </a:r>
            <a:r>
              <a:rPr kumimoji="1" lang="zh-CN" altLang="en-US" sz="2000" dirty="0" smtClean="0">
                <a:solidFill>
                  <a:srgbClr val="FF0000"/>
                </a:solidFill>
                <a:latin typeface="宋体" charset="-122"/>
                <a:sym typeface="Symbol" pitchFamily="18" charset="2"/>
              </a:rPr>
              <a:t>液态</a:t>
            </a:r>
            <a:r>
              <a:rPr kumimoji="1" lang="en-US" altLang="zh-CN" sz="2000" dirty="0" smtClean="0">
                <a:solidFill>
                  <a:srgbClr val="FF0000"/>
                </a:solidFill>
                <a:latin typeface="宋体" charset="-122"/>
                <a:sym typeface="Symbol" pitchFamily="18" charset="2"/>
              </a:rPr>
              <a:t>)</a:t>
            </a:r>
            <a:r>
              <a:rPr kumimoji="1" lang="zh-CN" altLang="en-US" sz="2000" dirty="0" smtClean="0">
                <a:solidFill>
                  <a:srgbClr val="FF0000"/>
                </a:solidFill>
                <a:latin typeface="宋体" charset="-122"/>
                <a:sym typeface="Symbol" pitchFamily="18" charset="2"/>
              </a:rPr>
              <a:t>，</a:t>
            </a:r>
            <a:r>
              <a:rPr kumimoji="1" lang="en-US" altLang="zh-CN" sz="2000" dirty="0" smtClean="0">
                <a:solidFill>
                  <a:srgbClr val="FF0000"/>
                </a:solidFill>
                <a:latin typeface="宋体" charset="-122"/>
                <a:sym typeface="Symbol" pitchFamily="18" charset="2"/>
              </a:rPr>
              <a:t>Sn</a:t>
            </a:r>
            <a:r>
              <a:rPr kumimoji="1" lang="zh-CN" altLang="en-US" sz="2000" dirty="0" smtClean="0">
                <a:solidFill>
                  <a:srgbClr val="FF0000"/>
                </a:solidFill>
                <a:latin typeface="宋体" charset="-122"/>
                <a:sym typeface="Symbol" pitchFamily="18" charset="2"/>
              </a:rPr>
              <a:t>（白锡）</a:t>
            </a:r>
            <a:endParaRPr kumimoji="1" lang="en-US" altLang="zh-CN" sz="2000" dirty="0" smtClean="0">
              <a:solidFill>
                <a:srgbClr val="FF0000"/>
              </a:solidFill>
              <a:latin typeface="宋体" charset="-122"/>
              <a:sym typeface="Symbol" pitchFamily="18" charset="2"/>
            </a:endParaRPr>
          </a:p>
          <a:p>
            <a:pPr>
              <a:lnSpc>
                <a:spcPct val="90000"/>
              </a:lnSpc>
              <a:spcBef>
                <a:spcPct val="20000"/>
              </a:spcBef>
              <a:buClr>
                <a:srgbClr val="CCFF33"/>
              </a:buClr>
              <a:buSzPct val="70000"/>
              <a:buFont typeface="Wingdings" pitchFamily="2" charset="2"/>
              <a:buNone/>
            </a:pPr>
            <a:endParaRPr kumimoji="1" lang="en-US" altLang="zh-CN" sz="2000" dirty="0" smtClean="0">
              <a:solidFill>
                <a:srgbClr val="0000FF"/>
              </a:solidFill>
              <a:latin typeface="宋体" charset="-122"/>
              <a:sym typeface="Symbol" pitchFamily="18" charset="2"/>
            </a:endParaRPr>
          </a:p>
          <a:p>
            <a:pPr>
              <a:lnSpc>
                <a:spcPct val="90000"/>
              </a:lnSpc>
              <a:spcBef>
                <a:spcPct val="20000"/>
              </a:spcBef>
              <a:buClr>
                <a:srgbClr val="CCFF33"/>
              </a:buClr>
              <a:buSzPct val="70000"/>
              <a:buFont typeface="Wingdings" pitchFamily="2" charset="2"/>
              <a:buNone/>
            </a:pPr>
            <a:endParaRPr kumimoji="1" lang="zh-CN" altLang="en-US" sz="2000" dirty="0">
              <a:solidFill>
                <a:srgbClr val="0000FF"/>
              </a:solidFill>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1"/>
          <p:cNvSpPr>
            <a:spLocks noGrp="1" noChangeArrowheads="1"/>
          </p:cNvSpPr>
          <p:nvPr>
            <p:ph idx="1"/>
          </p:nvPr>
        </p:nvSpPr>
        <p:spPr>
          <a:xfrm>
            <a:off x="360244" y="548680"/>
            <a:ext cx="8229600" cy="2940870"/>
          </a:xfrm>
        </p:spPr>
        <p:txBody>
          <a:bodyPr>
            <a:spAutoFit/>
          </a:bodyPr>
          <a:lstStyle/>
          <a:p>
            <a:pPr eaLnBrk="1" hangingPunct="1">
              <a:lnSpc>
                <a:spcPct val="120000"/>
              </a:lnSpc>
              <a:buClr>
                <a:srgbClr val="CCFF33"/>
              </a:buClr>
              <a:buSzPct val="70000"/>
              <a:buFont typeface="Wingdings" pitchFamily="2" charset="2"/>
              <a:buNone/>
            </a:pPr>
            <a:r>
              <a:rPr kumimoji="1" lang="zh-CN" altLang="en-US" b="1" dirty="0" smtClean="0">
                <a:solidFill>
                  <a:srgbClr val="000000"/>
                </a:solidFill>
                <a:latin typeface="Arial" charset="0"/>
                <a:sym typeface="Symbol" pitchFamily="18" charset="2"/>
              </a:rPr>
              <a:t>２．标准摩尔生成焓：</a:t>
            </a:r>
            <a:r>
              <a:rPr kumimoji="1" lang="zh-CN" altLang="en-US" b="1" dirty="0" smtClean="0">
                <a:solidFill>
                  <a:srgbClr val="0000FF"/>
                </a:solidFill>
                <a:latin typeface="宋体" charset="-122"/>
                <a:sym typeface="Symbol" pitchFamily="18" charset="2"/>
              </a:rPr>
              <a:t>在</a:t>
            </a:r>
            <a:r>
              <a:rPr kumimoji="1" lang="en-US" altLang="zh-CN" b="1" dirty="0" smtClean="0">
                <a:solidFill>
                  <a:srgbClr val="0000FF"/>
                </a:solidFill>
                <a:latin typeface="宋体" charset="-122"/>
                <a:sym typeface="Symbol" pitchFamily="18" charset="2"/>
              </a:rPr>
              <a:t>T</a:t>
            </a:r>
            <a:r>
              <a:rPr kumimoji="1" lang="zh-CN" altLang="en-US" b="1" dirty="0" smtClean="0">
                <a:solidFill>
                  <a:srgbClr val="0000FF"/>
                </a:solidFill>
                <a:latin typeface="宋体" charset="-122"/>
                <a:sym typeface="Symbol" pitchFamily="18" charset="2"/>
              </a:rPr>
              <a:t>温度</a:t>
            </a:r>
            <a:r>
              <a:rPr kumimoji="1" lang="zh-CN" altLang="en-US" b="1" dirty="0" smtClean="0">
                <a:solidFill>
                  <a:srgbClr val="0000FF"/>
                </a:solidFill>
                <a:latin typeface="Arial" charset="0"/>
                <a:sym typeface="Symbol" pitchFamily="18" charset="2"/>
              </a:rPr>
              <a:t>标准</a:t>
            </a:r>
            <a:r>
              <a:rPr kumimoji="1" lang="zh-CN" altLang="en-US" b="1" dirty="0" smtClean="0">
                <a:solidFill>
                  <a:srgbClr val="0000FF"/>
                </a:solidFill>
                <a:latin typeface="宋体" charset="-122"/>
                <a:sym typeface="Symbol" pitchFamily="18" charset="2"/>
              </a:rPr>
              <a:t>状态下，由</a:t>
            </a:r>
            <a:r>
              <a:rPr kumimoji="1" lang="zh-CN" altLang="en-US" b="1" dirty="0" smtClean="0">
                <a:solidFill>
                  <a:srgbClr val="C00000"/>
                </a:solidFill>
                <a:latin typeface="宋体" charset="-122"/>
                <a:sym typeface="Symbol" pitchFamily="18" charset="2"/>
              </a:rPr>
              <a:t>稳定单质生成1</a:t>
            </a:r>
            <a:r>
              <a:rPr kumimoji="1" lang="en-US" altLang="zh-CN" b="1" dirty="0" err="1" smtClean="0">
                <a:solidFill>
                  <a:srgbClr val="C00000"/>
                </a:solidFill>
                <a:latin typeface="宋体" charset="-122"/>
                <a:sym typeface="Symbol" pitchFamily="18" charset="2"/>
              </a:rPr>
              <a:t>mol</a:t>
            </a:r>
            <a:r>
              <a:rPr kumimoji="1" lang="en-US" altLang="zh-CN" b="1" dirty="0" smtClean="0">
                <a:solidFill>
                  <a:srgbClr val="0000FF"/>
                </a:solidFill>
                <a:latin typeface="宋体" charset="-122"/>
                <a:sym typeface="Symbol" pitchFamily="18" charset="2"/>
              </a:rPr>
              <a:t></a:t>
            </a:r>
            <a:r>
              <a:rPr kumimoji="1" lang="zh-CN" altLang="en-US" b="1" dirty="0" smtClean="0">
                <a:solidFill>
                  <a:srgbClr val="0000FF"/>
                </a:solidFill>
                <a:latin typeface="宋体" charset="-122"/>
                <a:sym typeface="Symbol" pitchFamily="18" charset="2"/>
              </a:rPr>
              <a:t>相的化合物</a:t>
            </a:r>
            <a:r>
              <a:rPr kumimoji="1" lang="en-US" altLang="zh-CN" b="1" dirty="0" smtClean="0">
                <a:solidFill>
                  <a:srgbClr val="0000FF"/>
                </a:solidFill>
                <a:latin typeface="宋体" charset="-122"/>
                <a:sym typeface="Symbol" pitchFamily="18" charset="2"/>
              </a:rPr>
              <a:t>B</a:t>
            </a:r>
            <a:r>
              <a:rPr kumimoji="1" lang="zh-CN" altLang="en-US" b="1" dirty="0" smtClean="0">
                <a:solidFill>
                  <a:srgbClr val="0000FF"/>
                </a:solidFill>
                <a:latin typeface="宋体" charset="-122"/>
                <a:sym typeface="Symbol" pitchFamily="18" charset="2"/>
              </a:rPr>
              <a:t>的焓变。叫该化合物</a:t>
            </a:r>
            <a:r>
              <a:rPr kumimoji="1" lang="en-US" altLang="zh-CN" b="1" dirty="0" smtClean="0">
                <a:solidFill>
                  <a:srgbClr val="0000FF"/>
                </a:solidFill>
                <a:latin typeface="宋体" charset="-122"/>
                <a:sym typeface="Symbol" pitchFamily="18" charset="2"/>
              </a:rPr>
              <a:t>B()</a:t>
            </a:r>
            <a:r>
              <a:rPr kumimoji="1" lang="zh-CN" altLang="en-US" b="1" dirty="0" smtClean="0">
                <a:solidFill>
                  <a:srgbClr val="0000FF"/>
                </a:solidFill>
                <a:latin typeface="宋体" charset="-122"/>
                <a:sym typeface="Symbol" pitchFamily="18" charset="2"/>
              </a:rPr>
              <a:t>在</a:t>
            </a:r>
            <a:r>
              <a:rPr kumimoji="1" lang="en-US" altLang="zh-CN" b="1" dirty="0" smtClean="0">
                <a:solidFill>
                  <a:srgbClr val="0000FF"/>
                </a:solidFill>
                <a:latin typeface="宋体" charset="-122"/>
                <a:sym typeface="Symbol" pitchFamily="18" charset="2"/>
              </a:rPr>
              <a:t>T</a:t>
            </a:r>
            <a:r>
              <a:rPr kumimoji="1" lang="zh-CN" altLang="en-US" b="1" dirty="0" smtClean="0">
                <a:solidFill>
                  <a:srgbClr val="0000FF"/>
                </a:solidFill>
                <a:latin typeface="宋体" charset="-122"/>
                <a:sym typeface="Symbol" pitchFamily="18" charset="2"/>
              </a:rPr>
              <a:t>温度下的标准摩尔生成焓。</a:t>
            </a:r>
          </a:p>
          <a:p>
            <a:pPr eaLnBrk="1" hangingPunct="1">
              <a:lnSpc>
                <a:spcPct val="120000"/>
              </a:lnSpc>
              <a:buClr>
                <a:srgbClr val="CCFF33"/>
              </a:buClr>
              <a:buSzPct val="70000"/>
              <a:buFont typeface="Wingdings" pitchFamily="2" charset="2"/>
              <a:buNone/>
            </a:pPr>
            <a:r>
              <a:rPr kumimoji="1" lang="zh-CN" altLang="en-US" b="1" dirty="0" smtClean="0">
                <a:solidFill>
                  <a:srgbClr val="0000FF"/>
                </a:solidFill>
                <a:latin typeface="Arial" charset="0"/>
                <a:sym typeface="Symbol" pitchFamily="18" charset="2"/>
              </a:rPr>
              <a:t>标准摩尔生成焓也就是</a:t>
            </a:r>
            <a:r>
              <a:rPr kumimoji="1" lang="zh-CN" altLang="en-US" b="1" dirty="0" smtClean="0">
                <a:solidFill>
                  <a:srgbClr val="C00000"/>
                </a:solidFill>
                <a:latin typeface="Arial" charset="0"/>
                <a:sym typeface="Symbol" pitchFamily="18" charset="2"/>
              </a:rPr>
              <a:t>生成反应</a:t>
            </a:r>
            <a:r>
              <a:rPr kumimoji="1" lang="zh-CN" altLang="en-US" b="1" dirty="0" smtClean="0">
                <a:solidFill>
                  <a:srgbClr val="0000FF"/>
                </a:solidFill>
                <a:latin typeface="Arial" charset="0"/>
                <a:sym typeface="Symbol" pitchFamily="18" charset="2"/>
              </a:rPr>
              <a:t>的标准摩尔反应焓。</a:t>
            </a:r>
          </a:p>
          <a:p>
            <a:pPr eaLnBrk="1" hangingPunct="1">
              <a:lnSpc>
                <a:spcPct val="120000"/>
              </a:lnSpc>
              <a:buClr>
                <a:srgbClr val="CCFF33"/>
              </a:buClr>
              <a:buSzPct val="70000"/>
              <a:buFont typeface="Wingdings" pitchFamily="2" charset="2"/>
              <a:buNone/>
            </a:pPr>
            <a:r>
              <a:rPr kumimoji="1" lang="zh-CN" altLang="en-US" b="1" dirty="0" smtClean="0">
                <a:solidFill>
                  <a:srgbClr val="0000FF"/>
                </a:solidFill>
                <a:latin typeface="Arial" charset="0"/>
                <a:sym typeface="Symbol" pitchFamily="18" charset="2"/>
              </a:rPr>
              <a:t>用</a:t>
            </a:r>
            <a:r>
              <a:rPr kumimoji="1" lang="zh-CN" altLang="en-US" b="1" dirty="0" smtClean="0">
                <a:solidFill>
                  <a:srgbClr val="0000FF"/>
                </a:solidFill>
                <a:latin typeface="宋体" charset="-122"/>
                <a:sym typeface="Symbol" pitchFamily="18" charset="2"/>
              </a:rPr>
              <a:t></a:t>
            </a:r>
            <a:r>
              <a:rPr kumimoji="1" lang="en-US" altLang="zh-CN" b="1" baseline="-25000" dirty="0" err="1" smtClean="0">
                <a:solidFill>
                  <a:srgbClr val="0000FF"/>
                </a:solidFill>
                <a:latin typeface="宋体" charset="-122"/>
                <a:sym typeface="Symbol" pitchFamily="18" charset="2"/>
              </a:rPr>
              <a:t>f</a:t>
            </a:r>
            <a:r>
              <a:rPr kumimoji="1" lang="en-US" altLang="zh-CN" b="1" dirty="0" err="1" smtClean="0">
                <a:solidFill>
                  <a:srgbClr val="0000FF"/>
                </a:solidFill>
                <a:latin typeface="宋体" charset="-122"/>
                <a:sym typeface="Symbol" pitchFamily="18" charset="2"/>
              </a:rPr>
              <a:t>H</a:t>
            </a:r>
            <a:r>
              <a:rPr kumimoji="1" lang="en-US" altLang="zh-CN" b="1" baseline="-25000" dirty="0" err="1" smtClean="0">
                <a:solidFill>
                  <a:srgbClr val="0000FF"/>
                </a:solidFill>
                <a:latin typeface="宋体" charset="-122"/>
                <a:sym typeface="Symbol" pitchFamily="18" charset="2"/>
              </a:rPr>
              <a:t>m</a:t>
            </a:r>
            <a:r>
              <a:rPr kumimoji="1" lang="en-US" altLang="zh-CN" b="1" dirty="0" smtClean="0">
                <a:solidFill>
                  <a:srgbClr val="0000FF"/>
                </a:solidFill>
                <a:latin typeface="宋体" charset="-122"/>
                <a:sym typeface="Symbol" pitchFamily="18" charset="2"/>
              </a:rPr>
              <a:t>(B，，T)</a:t>
            </a:r>
            <a:r>
              <a:rPr kumimoji="1" lang="zh-CN" altLang="en-US" b="1" dirty="0" smtClean="0">
                <a:solidFill>
                  <a:srgbClr val="0000FF"/>
                </a:solidFill>
                <a:latin typeface="宋体" charset="-122"/>
                <a:sym typeface="Symbol" pitchFamily="18" charset="2"/>
              </a:rPr>
              <a:t>或</a:t>
            </a:r>
            <a:r>
              <a:rPr kumimoji="1" lang="en-US" altLang="zh-CN" b="1" baseline="-25000" dirty="0" err="1" smtClean="0">
                <a:solidFill>
                  <a:srgbClr val="0000FF"/>
                </a:solidFill>
                <a:latin typeface="宋体" charset="-122"/>
                <a:sym typeface="Symbol" pitchFamily="18" charset="2"/>
              </a:rPr>
              <a:t>f</a:t>
            </a:r>
            <a:r>
              <a:rPr kumimoji="1" lang="en-US" altLang="zh-CN" b="1" dirty="0" err="1" smtClean="0">
                <a:solidFill>
                  <a:srgbClr val="0000FF"/>
                </a:solidFill>
                <a:latin typeface="宋体" charset="-122"/>
                <a:sym typeface="Symbol" pitchFamily="18" charset="2"/>
              </a:rPr>
              <a:t>H</a:t>
            </a:r>
            <a:r>
              <a:rPr kumimoji="1" lang="en-US" altLang="zh-CN" b="1" baseline="-25000" dirty="0" err="1" smtClean="0">
                <a:solidFill>
                  <a:srgbClr val="0000FF"/>
                </a:solidFill>
                <a:latin typeface="宋体" charset="-122"/>
                <a:sym typeface="Symbol" pitchFamily="18" charset="2"/>
              </a:rPr>
              <a:t>B</a:t>
            </a:r>
            <a:r>
              <a:rPr kumimoji="1" lang="en-US" altLang="zh-CN" b="1" dirty="0" smtClean="0">
                <a:solidFill>
                  <a:srgbClr val="0000FF"/>
                </a:solidFill>
                <a:latin typeface="宋体" charset="-122"/>
                <a:sym typeface="Symbol" pitchFamily="18" charset="2"/>
              </a:rPr>
              <a:t>(，T)</a:t>
            </a:r>
            <a:r>
              <a:rPr kumimoji="1" lang="zh-CN" altLang="en-US" b="1" dirty="0" smtClean="0">
                <a:solidFill>
                  <a:srgbClr val="0000FF"/>
                </a:solidFill>
                <a:latin typeface="宋体" charset="-122"/>
                <a:sym typeface="Symbol" pitchFamily="18" charset="2"/>
              </a:rPr>
              <a:t>表示，下标</a:t>
            </a:r>
            <a:r>
              <a:rPr kumimoji="1" lang="zh-CN" altLang="en-US" b="1" dirty="0" smtClean="0">
                <a:solidFill>
                  <a:srgbClr val="0000FF"/>
                </a:solidFill>
                <a:latin typeface="Arial" charset="0"/>
                <a:sym typeface="Symbol" pitchFamily="18" charset="2"/>
              </a:rPr>
              <a:t>“</a:t>
            </a:r>
            <a:r>
              <a:rPr kumimoji="1" lang="en-US" altLang="zh-CN" b="1" dirty="0" smtClean="0">
                <a:solidFill>
                  <a:srgbClr val="0000FF"/>
                </a:solidFill>
                <a:latin typeface="宋体" charset="-122"/>
                <a:sym typeface="Symbol" pitchFamily="18" charset="2"/>
              </a:rPr>
              <a:t>f</a:t>
            </a:r>
            <a:r>
              <a:rPr kumimoji="1" lang="en-US" altLang="zh-CN" b="1" dirty="0" smtClean="0">
                <a:solidFill>
                  <a:srgbClr val="0000FF"/>
                </a:solidFill>
                <a:latin typeface="Arial" charset="0"/>
                <a:sym typeface="Symbol" pitchFamily="18" charset="2"/>
              </a:rPr>
              <a:t>”</a:t>
            </a:r>
            <a:r>
              <a:rPr kumimoji="1" lang="zh-CN" altLang="en-US" b="1" dirty="0" smtClean="0">
                <a:solidFill>
                  <a:srgbClr val="0000FF"/>
                </a:solidFill>
                <a:latin typeface="宋体" charset="-122"/>
                <a:sym typeface="Symbol" pitchFamily="18" charset="2"/>
              </a:rPr>
              <a:t>表示</a:t>
            </a:r>
            <a:r>
              <a:rPr kumimoji="1" lang="zh-CN" altLang="en-US" b="1" dirty="0" smtClean="0">
                <a:solidFill>
                  <a:srgbClr val="0000FF"/>
                </a:solidFill>
                <a:latin typeface="Arial" charset="0"/>
                <a:sym typeface="Symbol" pitchFamily="18" charset="2"/>
              </a:rPr>
              <a:t>生成</a:t>
            </a:r>
          </a:p>
          <a:p>
            <a:pPr eaLnBrk="1" hangingPunct="1">
              <a:lnSpc>
                <a:spcPct val="120000"/>
              </a:lnSpc>
              <a:buClr>
                <a:srgbClr val="CCFF33"/>
              </a:buClr>
              <a:buSzPct val="70000"/>
              <a:buFont typeface="Wingdings" pitchFamily="2" charset="2"/>
              <a:buNone/>
            </a:pPr>
            <a:r>
              <a:rPr kumimoji="1" lang="zh-CN" altLang="en-US" b="1" dirty="0" smtClean="0">
                <a:solidFill>
                  <a:srgbClr val="0000FF"/>
                </a:solidFill>
                <a:latin typeface="Arial" charset="0"/>
                <a:sym typeface="Symbol" pitchFamily="18" charset="2"/>
              </a:rPr>
              <a:t>单位：</a:t>
            </a:r>
            <a:r>
              <a:rPr kumimoji="1" lang="en-US" altLang="zh-CN" b="1" dirty="0" smtClean="0">
                <a:solidFill>
                  <a:srgbClr val="0000FF"/>
                </a:solidFill>
                <a:latin typeface="宋体" charset="-122"/>
                <a:sym typeface="Symbol" pitchFamily="18" charset="2"/>
              </a:rPr>
              <a:t>Jmol</a:t>
            </a:r>
            <a:r>
              <a:rPr kumimoji="1" lang="en-US" altLang="zh-CN" b="1" baseline="30000" dirty="0" smtClean="0">
                <a:solidFill>
                  <a:srgbClr val="0000FF"/>
                </a:solidFill>
                <a:latin typeface="宋体" charset="-122"/>
                <a:sym typeface="Symbol" pitchFamily="18" charset="2"/>
              </a:rPr>
              <a:t>-1</a:t>
            </a:r>
            <a:r>
              <a:rPr kumimoji="1" lang="en-US" altLang="zh-CN" b="1" dirty="0" smtClean="0">
                <a:solidFill>
                  <a:srgbClr val="0000FF"/>
                </a:solidFill>
                <a:latin typeface="宋体" charset="-122"/>
                <a:sym typeface="Symbol" pitchFamily="18" charset="2"/>
              </a:rPr>
              <a:t>，kJmol</a:t>
            </a:r>
            <a:r>
              <a:rPr kumimoji="1" lang="en-US" altLang="zh-CN" b="1" baseline="30000" dirty="0" smtClean="0">
                <a:solidFill>
                  <a:srgbClr val="0000FF"/>
                </a:solidFill>
                <a:latin typeface="宋体" charset="-122"/>
                <a:sym typeface="Symbol" pitchFamily="18" charset="2"/>
              </a:rPr>
              <a:t>-1</a:t>
            </a:r>
            <a:r>
              <a:rPr kumimoji="1" lang="en-US" altLang="zh-CN" b="1" dirty="0" smtClean="0">
                <a:solidFill>
                  <a:srgbClr val="0000FF"/>
                </a:solidFill>
                <a:latin typeface="宋体" charset="-122"/>
                <a:sym typeface="Symbol" pitchFamily="18" charset="2"/>
              </a:rPr>
              <a:t>。</a:t>
            </a:r>
            <a:endParaRPr kumimoji="1" lang="zh-CN" altLang="en-US" b="1" dirty="0" smtClean="0">
              <a:solidFill>
                <a:srgbClr val="0000FF"/>
              </a:solidFill>
              <a:latin typeface="宋体" charset="-122"/>
              <a:sym typeface="Symbol" pitchFamily="18" charset="2"/>
            </a:endParaRPr>
          </a:p>
        </p:txBody>
      </p:sp>
      <p:sp>
        <p:nvSpPr>
          <p:cNvPr id="6" name="Rectangle 3"/>
          <p:cNvSpPr txBox="1">
            <a:spLocks noChangeArrowheads="1"/>
          </p:cNvSpPr>
          <p:nvPr/>
        </p:nvSpPr>
        <p:spPr bwMode="auto">
          <a:xfrm>
            <a:off x="411836" y="3590925"/>
            <a:ext cx="7707312" cy="1089025"/>
          </a:xfrm>
          <a:prstGeom prst="rect">
            <a:avLst/>
          </a:prstGeom>
          <a:noFill/>
          <a:ln w="9525">
            <a:noFill/>
            <a:miter lim="800000"/>
            <a:headEnd/>
            <a:tailEnd/>
          </a:ln>
        </p:spPr>
        <p:txBody>
          <a:bodyPr/>
          <a:lstStyle/>
          <a:p>
            <a:pPr marL="342900" indent="-342900">
              <a:lnSpc>
                <a:spcPct val="115000"/>
              </a:lnSpc>
              <a:spcBef>
                <a:spcPct val="20000"/>
              </a:spcBef>
              <a:buFont typeface="Wingdings" pitchFamily="2" charset="2"/>
              <a:buNone/>
            </a:pPr>
            <a:r>
              <a:rPr lang="zh-CN" altLang="en-US" sz="2800" b="1" dirty="0">
                <a:solidFill>
                  <a:srgbClr val="000000"/>
                </a:solidFill>
                <a:latin typeface="Calibri" pitchFamily="34" charset="0"/>
              </a:rPr>
              <a:t>３．</a:t>
            </a:r>
            <a:r>
              <a:rPr lang="zh-CN" altLang="en-US" sz="2000" b="1" dirty="0">
                <a:solidFill>
                  <a:srgbClr val="000000"/>
                </a:solidFill>
                <a:latin typeface="Calibri" pitchFamily="34" charset="0"/>
              </a:rPr>
              <a:t>化学反应中各组分标准摩尔生成焓与反应的标准摩尔反应焓之间的</a:t>
            </a:r>
            <a:r>
              <a:rPr lang="zh-CN" altLang="en-US" sz="2000" b="1" dirty="0" smtClean="0">
                <a:solidFill>
                  <a:srgbClr val="000000"/>
                </a:solidFill>
                <a:latin typeface="Calibri" pitchFamily="34" charset="0"/>
              </a:rPr>
              <a:t>关系：</a:t>
            </a:r>
            <a:endParaRPr lang="zh-CN" altLang="en-US" sz="2000" b="1" dirty="0">
              <a:solidFill>
                <a:srgbClr val="0000FF"/>
              </a:solidFill>
              <a:latin typeface="Calibri" pitchFamily="34" charset="0"/>
            </a:endParaRPr>
          </a:p>
        </p:txBody>
      </p:sp>
      <p:grpSp>
        <p:nvGrpSpPr>
          <p:cNvPr id="9" name="Group 23"/>
          <p:cNvGrpSpPr>
            <a:grpSpLocks/>
          </p:cNvGrpSpPr>
          <p:nvPr/>
        </p:nvGrpSpPr>
        <p:grpSpPr bwMode="auto">
          <a:xfrm>
            <a:off x="2411760" y="4117975"/>
            <a:ext cx="2947988" cy="400050"/>
            <a:chOff x="1519" y="3641"/>
            <a:chExt cx="1857" cy="252"/>
          </a:xfrm>
        </p:grpSpPr>
        <p:sp>
          <p:nvSpPr>
            <p:cNvPr id="550919" name="Text Box 3"/>
            <p:cNvSpPr txBox="1">
              <a:spLocks noChangeArrowheads="1"/>
            </p:cNvSpPr>
            <p:nvPr/>
          </p:nvSpPr>
          <p:spPr bwMode="auto">
            <a:xfrm flipV="1">
              <a:off x="1882" y="3652"/>
              <a:ext cx="231" cy="96"/>
            </a:xfrm>
            <a:prstGeom prst="rect">
              <a:avLst/>
            </a:prstGeom>
            <a:noFill/>
            <a:ln w="9525">
              <a:noFill/>
              <a:miter lim="800000"/>
              <a:headEnd/>
              <a:tailEnd/>
            </a:ln>
          </p:spPr>
          <p:txBody>
            <a:bodyPr vert="eaVert">
              <a:spAutoFit/>
            </a:bodyPr>
            <a:lstStyle/>
            <a:p>
              <a:pPr>
                <a:spcBef>
                  <a:spcPct val="50000"/>
                </a:spcBef>
              </a:pPr>
              <a:r>
                <a:rPr lang="zh-CN" altLang="en-US" sz="1200">
                  <a:solidFill>
                    <a:srgbClr val="0000FF"/>
                  </a:solidFill>
                  <a:latin typeface="Times New Roman" pitchFamily="18" charset="0"/>
                  <a:sym typeface="Symbol" pitchFamily="18" charset="2"/>
                </a:rPr>
                <a:t></a:t>
              </a:r>
              <a:endParaRPr lang="zh-CN" altLang="en-US" sz="8000">
                <a:solidFill>
                  <a:srgbClr val="0000FF"/>
                </a:solidFill>
                <a:latin typeface="Times New Roman" pitchFamily="18" charset="0"/>
                <a:sym typeface="Symbol" pitchFamily="18" charset="2"/>
              </a:endParaRPr>
            </a:p>
          </p:txBody>
        </p:sp>
        <p:sp>
          <p:nvSpPr>
            <p:cNvPr id="550920" name="Text Box 3"/>
            <p:cNvSpPr txBox="1">
              <a:spLocks noChangeArrowheads="1"/>
            </p:cNvSpPr>
            <p:nvPr/>
          </p:nvSpPr>
          <p:spPr bwMode="auto">
            <a:xfrm flipV="1">
              <a:off x="2891" y="3643"/>
              <a:ext cx="231" cy="96"/>
            </a:xfrm>
            <a:prstGeom prst="rect">
              <a:avLst/>
            </a:prstGeom>
            <a:noFill/>
            <a:ln w="9525">
              <a:noFill/>
              <a:miter lim="800000"/>
              <a:headEnd/>
              <a:tailEnd/>
            </a:ln>
          </p:spPr>
          <p:txBody>
            <a:bodyPr vert="eaVert">
              <a:spAutoFit/>
            </a:bodyPr>
            <a:lstStyle/>
            <a:p>
              <a:pPr>
                <a:spcBef>
                  <a:spcPct val="50000"/>
                </a:spcBef>
              </a:pPr>
              <a:r>
                <a:rPr lang="zh-CN" altLang="en-US" sz="1200">
                  <a:solidFill>
                    <a:srgbClr val="0000FF"/>
                  </a:solidFill>
                  <a:latin typeface="Times New Roman" pitchFamily="18" charset="0"/>
                  <a:sym typeface="Symbol" pitchFamily="18" charset="2"/>
                </a:rPr>
                <a:t></a:t>
              </a:r>
              <a:endParaRPr lang="zh-CN" altLang="en-US" sz="8000">
                <a:solidFill>
                  <a:srgbClr val="0000FF"/>
                </a:solidFill>
                <a:latin typeface="Times New Roman" pitchFamily="18" charset="0"/>
                <a:sym typeface="Symbol" pitchFamily="18" charset="2"/>
              </a:endParaRPr>
            </a:p>
          </p:txBody>
        </p:sp>
        <p:sp>
          <p:nvSpPr>
            <p:cNvPr id="550921" name="Rectangle 22"/>
            <p:cNvSpPr>
              <a:spLocks noChangeArrowheads="1"/>
            </p:cNvSpPr>
            <p:nvPr/>
          </p:nvSpPr>
          <p:spPr bwMode="auto">
            <a:xfrm>
              <a:off x="1519" y="3641"/>
              <a:ext cx="1857" cy="252"/>
            </a:xfrm>
            <a:prstGeom prst="rect">
              <a:avLst/>
            </a:prstGeom>
            <a:noFill/>
            <a:ln w="9525">
              <a:noFill/>
              <a:miter lim="800000"/>
              <a:headEnd/>
              <a:tailEnd/>
            </a:ln>
          </p:spPr>
          <p:txBody>
            <a:bodyPr wrap="none" anchor="b">
              <a:spAutoFit/>
            </a:bodyPr>
            <a:lstStyle/>
            <a:p>
              <a:pPr>
                <a:spcBef>
                  <a:spcPct val="20000"/>
                </a:spcBef>
                <a:buClr>
                  <a:srgbClr val="CCFF33"/>
                </a:buClr>
                <a:buSzPct val="70000"/>
                <a:buFont typeface="Wingdings" pitchFamily="2" charset="2"/>
                <a:buNone/>
              </a:pPr>
              <a:r>
                <a:rPr kumimoji="1" lang="zh-CN" altLang="en-US" sz="2000" dirty="0">
                  <a:solidFill>
                    <a:srgbClr val="0000FF"/>
                  </a:solidFill>
                  <a:latin typeface="宋体" charset="-122"/>
                  <a:sym typeface="Symbol" pitchFamily="18" charset="2"/>
                </a:rPr>
                <a:t></a:t>
              </a:r>
              <a:r>
                <a:rPr kumimoji="1" lang="en-US" altLang="zh-CN" sz="2000" baseline="-25000" dirty="0" err="1">
                  <a:solidFill>
                    <a:srgbClr val="0000FF"/>
                  </a:solidFill>
                  <a:latin typeface="宋体" charset="-122"/>
                  <a:sym typeface="Symbol" pitchFamily="18" charset="2"/>
                </a:rPr>
                <a:t>r</a:t>
              </a:r>
              <a:r>
                <a:rPr kumimoji="1" lang="en-US" altLang="zh-CN" sz="2000" dirty="0" err="1">
                  <a:solidFill>
                    <a:srgbClr val="0000FF"/>
                  </a:solidFill>
                  <a:latin typeface="宋体" charset="-122"/>
                  <a:sym typeface="Symbol" pitchFamily="18" charset="2"/>
                </a:rPr>
                <a:t>H</a:t>
              </a:r>
              <a:r>
                <a:rPr kumimoji="1" lang="en-US" altLang="zh-CN" sz="2000" baseline="-25000" dirty="0" err="1">
                  <a:solidFill>
                    <a:srgbClr val="0000FF"/>
                  </a:solidFill>
                  <a:latin typeface="宋体" charset="-122"/>
                  <a:sym typeface="Symbol" pitchFamily="18" charset="2"/>
                </a:rPr>
                <a:t>m</a:t>
              </a:r>
              <a:r>
                <a:rPr kumimoji="1" lang="en-US" altLang="zh-CN" sz="2000" baseline="-25000" dirty="0">
                  <a:solidFill>
                    <a:srgbClr val="0000FF"/>
                  </a:solidFill>
                  <a:latin typeface="宋体" charset="-122"/>
                  <a:sym typeface="Symbol" pitchFamily="18" charset="2"/>
                </a:rPr>
                <a:t> </a:t>
              </a:r>
              <a:r>
                <a:rPr kumimoji="1" lang="en-US" altLang="zh-CN" sz="2000" dirty="0">
                  <a:solidFill>
                    <a:srgbClr val="0000FF"/>
                  </a:solidFill>
                  <a:latin typeface="宋体" charset="-122"/>
                  <a:sym typeface="Symbol" pitchFamily="18" charset="2"/>
                </a:rPr>
                <a:t>（T）=</a:t>
              </a:r>
              <a:r>
                <a:rPr kumimoji="1" lang="en-US" altLang="zh-CN" sz="2000" baseline="-25000" dirty="0">
                  <a:solidFill>
                    <a:srgbClr val="0000FF"/>
                  </a:solidFill>
                  <a:latin typeface="宋体" charset="-122"/>
                  <a:sym typeface="Symbol" pitchFamily="18" charset="2"/>
                </a:rPr>
                <a:t>B</a:t>
              </a:r>
              <a:r>
                <a:rPr kumimoji="1" lang="en-US" altLang="zh-CN" sz="2000" dirty="0">
                  <a:solidFill>
                    <a:srgbClr val="0000FF"/>
                  </a:solidFill>
                  <a:latin typeface="宋体" charset="-122"/>
                  <a:sym typeface="Symbol" pitchFamily="18" charset="2"/>
                </a:rPr>
                <a:t> </a:t>
              </a:r>
              <a:r>
                <a:rPr kumimoji="1" lang="en-US" altLang="zh-CN" sz="2000" baseline="-25000" dirty="0" err="1">
                  <a:solidFill>
                    <a:srgbClr val="0000FF"/>
                  </a:solidFill>
                  <a:latin typeface="宋体" charset="-122"/>
                  <a:sym typeface="Symbol" pitchFamily="18" charset="2"/>
                </a:rPr>
                <a:t>f</a:t>
              </a:r>
              <a:r>
                <a:rPr kumimoji="1" lang="en-US" altLang="zh-CN" sz="2000" dirty="0" err="1">
                  <a:solidFill>
                    <a:srgbClr val="0000FF"/>
                  </a:solidFill>
                  <a:latin typeface="宋体" charset="-122"/>
                  <a:sym typeface="Symbol" pitchFamily="18" charset="2"/>
                </a:rPr>
                <a:t>H</a:t>
              </a:r>
              <a:r>
                <a:rPr kumimoji="1" lang="en-US" altLang="zh-CN" sz="2000" baseline="-25000" dirty="0" err="1">
                  <a:solidFill>
                    <a:srgbClr val="0000FF"/>
                  </a:solidFill>
                  <a:latin typeface="宋体" charset="-122"/>
                  <a:sym typeface="Symbol" pitchFamily="18" charset="2"/>
                </a:rPr>
                <a:t>B</a:t>
              </a:r>
              <a:r>
                <a:rPr kumimoji="1" lang="en-US" altLang="zh-CN" sz="2000" baseline="-25000" dirty="0">
                  <a:solidFill>
                    <a:srgbClr val="0000FF"/>
                  </a:solidFill>
                  <a:latin typeface="宋体" charset="-122"/>
                  <a:sym typeface="Symbol" pitchFamily="18" charset="2"/>
                </a:rPr>
                <a:t> </a:t>
              </a:r>
              <a:r>
                <a:rPr kumimoji="1" lang="en-US" altLang="zh-CN" sz="2000" dirty="0">
                  <a:solidFill>
                    <a:srgbClr val="0000FF"/>
                  </a:solidFill>
                  <a:latin typeface="宋体" charset="-122"/>
                  <a:sym typeface="Symbol" pitchFamily="18" charset="2"/>
                </a:rPr>
                <a:t>(T)</a:t>
              </a:r>
            </a:p>
          </p:txBody>
        </p:sp>
      </p:grpSp>
      <p:sp>
        <p:nvSpPr>
          <p:cNvPr id="550918" name="Rectangle 35"/>
          <p:cNvSpPr>
            <a:spLocks noChangeArrowheads="1"/>
          </p:cNvSpPr>
          <p:nvPr/>
        </p:nvSpPr>
        <p:spPr bwMode="auto">
          <a:xfrm>
            <a:off x="385483" y="4449498"/>
            <a:ext cx="8235950" cy="769937"/>
          </a:xfrm>
          <a:prstGeom prst="rect">
            <a:avLst/>
          </a:prstGeom>
          <a:noFill/>
          <a:ln w="9525">
            <a:noFill/>
            <a:miter lim="800000"/>
            <a:headEnd/>
            <a:tailEnd/>
          </a:ln>
        </p:spPr>
        <p:txBody>
          <a:bodyPr anchor="b">
            <a:spAutoFit/>
          </a:bodyPr>
          <a:lstStyle/>
          <a:p>
            <a:pPr>
              <a:spcBef>
                <a:spcPct val="20000"/>
              </a:spcBef>
              <a:buClr>
                <a:srgbClr val="CCFF33"/>
              </a:buClr>
              <a:buSzPct val="70000"/>
              <a:buFont typeface="Wingdings" pitchFamily="2" charset="2"/>
              <a:buNone/>
            </a:pPr>
            <a:r>
              <a:rPr kumimoji="1" lang="zh-CN" altLang="en-US" sz="2000" dirty="0">
                <a:solidFill>
                  <a:srgbClr val="0000FF"/>
                </a:solidFill>
                <a:latin typeface="宋体" charset="-122"/>
                <a:sym typeface="Symbol" pitchFamily="18" charset="2"/>
              </a:rPr>
              <a:t>例子： 3</a:t>
            </a:r>
            <a:r>
              <a:rPr kumimoji="1" lang="en-US" altLang="zh-CN" sz="2000" dirty="0">
                <a:solidFill>
                  <a:srgbClr val="0000FF"/>
                </a:solidFill>
                <a:latin typeface="宋体" charset="-122"/>
                <a:sym typeface="Symbol" pitchFamily="18" charset="2"/>
              </a:rPr>
              <a:t>H</a:t>
            </a:r>
            <a:r>
              <a:rPr kumimoji="1" lang="en-US" altLang="zh-CN" sz="2000" baseline="-25000" dirty="0">
                <a:solidFill>
                  <a:srgbClr val="0000FF"/>
                </a:solidFill>
                <a:latin typeface="宋体" charset="-122"/>
                <a:sym typeface="Symbol" pitchFamily="18" charset="2"/>
              </a:rPr>
              <a:t>2</a:t>
            </a:r>
            <a:r>
              <a:rPr kumimoji="1" lang="en-US" altLang="zh-CN" sz="2000" dirty="0">
                <a:solidFill>
                  <a:srgbClr val="0000FF"/>
                </a:solidFill>
                <a:latin typeface="宋体" charset="-122"/>
                <a:sym typeface="Symbol" pitchFamily="18" charset="2"/>
              </a:rPr>
              <a:t>+N</a:t>
            </a:r>
            <a:r>
              <a:rPr kumimoji="1" lang="en-US" altLang="zh-CN" sz="2000" baseline="-25000" dirty="0">
                <a:solidFill>
                  <a:srgbClr val="0000FF"/>
                </a:solidFill>
                <a:latin typeface="宋体" charset="-122"/>
                <a:sym typeface="Symbol" pitchFamily="18" charset="2"/>
              </a:rPr>
              <a:t>2</a:t>
            </a:r>
            <a:r>
              <a:rPr kumimoji="1" lang="en-US" altLang="zh-CN" sz="2000" dirty="0">
                <a:solidFill>
                  <a:srgbClr val="0000FF"/>
                </a:solidFill>
                <a:latin typeface="宋体" charset="-122"/>
                <a:sym typeface="Symbol" pitchFamily="18" charset="2"/>
              </a:rPr>
              <a:t>=2NH</a:t>
            </a:r>
            <a:r>
              <a:rPr kumimoji="1" lang="en-US" altLang="zh-CN" sz="2000" baseline="-25000" dirty="0">
                <a:solidFill>
                  <a:srgbClr val="0000FF"/>
                </a:solidFill>
                <a:latin typeface="宋体" charset="-122"/>
                <a:sym typeface="Symbol" pitchFamily="18" charset="2"/>
              </a:rPr>
              <a:t>3 </a:t>
            </a:r>
          </a:p>
          <a:p>
            <a:pPr>
              <a:spcBef>
                <a:spcPct val="20000"/>
              </a:spcBef>
              <a:buClr>
                <a:srgbClr val="CCFF33"/>
              </a:buClr>
              <a:buSzPct val="70000"/>
              <a:buFont typeface="Wingdings" pitchFamily="2" charset="2"/>
              <a:buNone/>
            </a:pPr>
            <a:r>
              <a:rPr kumimoji="1" lang="zh-CN" altLang="en-US" sz="2000" dirty="0">
                <a:solidFill>
                  <a:srgbClr val="0000FF"/>
                </a:solidFill>
                <a:latin typeface="宋体" charset="-122"/>
                <a:sym typeface="Symbol" pitchFamily="18" charset="2"/>
              </a:rPr>
              <a:t></a:t>
            </a:r>
            <a:r>
              <a:rPr kumimoji="1" lang="en-US" altLang="zh-CN" sz="2000" baseline="-25000" dirty="0" err="1">
                <a:solidFill>
                  <a:srgbClr val="0000FF"/>
                </a:solidFill>
                <a:latin typeface="宋体" charset="-122"/>
                <a:sym typeface="Symbol" pitchFamily="18" charset="2"/>
              </a:rPr>
              <a:t>r</a:t>
            </a:r>
            <a:r>
              <a:rPr kumimoji="1" lang="en-US" altLang="zh-CN" sz="2000" dirty="0" err="1">
                <a:solidFill>
                  <a:srgbClr val="0000FF"/>
                </a:solidFill>
                <a:latin typeface="宋体" charset="-122"/>
                <a:sym typeface="Symbol" pitchFamily="18" charset="2"/>
              </a:rPr>
              <a:t>H</a:t>
            </a:r>
            <a:r>
              <a:rPr kumimoji="1" lang="en-US" altLang="zh-CN" sz="2000" baseline="-25000" dirty="0" err="1">
                <a:solidFill>
                  <a:srgbClr val="0000FF"/>
                </a:solidFill>
                <a:latin typeface="宋体" charset="-122"/>
                <a:sym typeface="Symbol" pitchFamily="18" charset="2"/>
              </a:rPr>
              <a:t>m</a:t>
            </a:r>
            <a:r>
              <a:rPr kumimoji="1" lang="en-US" altLang="zh-CN" sz="2000" dirty="0">
                <a:solidFill>
                  <a:srgbClr val="0000FF"/>
                </a:solidFill>
                <a:latin typeface="宋体" charset="-122"/>
                <a:sym typeface="Symbol" pitchFamily="18" charset="2"/>
              </a:rPr>
              <a:t>(T)=2</a:t>
            </a:r>
            <a:r>
              <a:rPr kumimoji="1" lang="en-US" altLang="zh-CN" sz="2000" baseline="-25000" dirty="0">
                <a:solidFill>
                  <a:srgbClr val="0000FF"/>
                </a:solidFill>
                <a:latin typeface="宋体" charset="-122"/>
                <a:sym typeface="Symbol" pitchFamily="18" charset="2"/>
              </a:rPr>
              <a:t>f</a:t>
            </a:r>
            <a:r>
              <a:rPr kumimoji="1" lang="en-US" altLang="zh-CN" sz="2000" dirty="0">
                <a:solidFill>
                  <a:srgbClr val="0000FF"/>
                </a:solidFill>
                <a:latin typeface="宋体" charset="-122"/>
                <a:sym typeface="Symbol" pitchFamily="18" charset="2"/>
              </a:rPr>
              <a:t>H</a:t>
            </a:r>
            <a:r>
              <a:rPr kumimoji="1" lang="en-US" altLang="zh-CN" sz="2000" baseline="-25000" dirty="0">
                <a:solidFill>
                  <a:srgbClr val="0000FF"/>
                </a:solidFill>
                <a:latin typeface="宋体" charset="-122"/>
                <a:sym typeface="Symbol" pitchFamily="18" charset="2"/>
              </a:rPr>
              <a:t>m</a:t>
            </a:r>
            <a:r>
              <a:rPr kumimoji="1" lang="en-US" altLang="zh-CN" sz="2000" dirty="0">
                <a:solidFill>
                  <a:srgbClr val="0000FF"/>
                </a:solidFill>
                <a:latin typeface="宋体" charset="-122"/>
                <a:sym typeface="Symbol" pitchFamily="18" charset="2"/>
              </a:rPr>
              <a:t>(NH</a:t>
            </a:r>
            <a:r>
              <a:rPr kumimoji="1" lang="en-US" altLang="zh-CN" sz="2000" baseline="-25000" dirty="0">
                <a:solidFill>
                  <a:srgbClr val="0000FF"/>
                </a:solidFill>
                <a:latin typeface="宋体" charset="-122"/>
                <a:sym typeface="Symbol" pitchFamily="18" charset="2"/>
              </a:rPr>
              <a:t>3</a:t>
            </a:r>
            <a:r>
              <a:rPr kumimoji="1" lang="en-US" altLang="zh-CN" sz="2000" dirty="0">
                <a:solidFill>
                  <a:srgbClr val="0000FF"/>
                </a:solidFill>
                <a:latin typeface="宋体" charset="-122"/>
                <a:sym typeface="Symbol" pitchFamily="18" charset="2"/>
              </a:rPr>
              <a:t>,T)-3</a:t>
            </a:r>
            <a:r>
              <a:rPr kumimoji="1" lang="en-US" altLang="zh-CN" sz="2000" baseline="-25000" dirty="0">
                <a:solidFill>
                  <a:srgbClr val="0000FF"/>
                </a:solidFill>
                <a:latin typeface="宋体" charset="-122"/>
                <a:sym typeface="Symbol" pitchFamily="18" charset="2"/>
              </a:rPr>
              <a:t>f</a:t>
            </a:r>
            <a:r>
              <a:rPr kumimoji="1" lang="en-US" altLang="zh-CN" sz="2000" dirty="0">
                <a:solidFill>
                  <a:srgbClr val="0000FF"/>
                </a:solidFill>
                <a:latin typeface="宋体" charset="-122"/>
                <a:sym typeface="Symbol" pitchFamily="18" charset="2"/>
              </a:rPr>
              <a:t>H</a:t>
            </a:r>
            <a:r>
              <a:rPr kumimoji="1" lang="en-US" altLang="zh-CN" sz="2000" baseline="-25000" dirty="0">
                <a:solidFill>
                  <a:srgbClr val="0000FF"/>
                </a:solidFill>
                <a:latin typeface="宋体" charset="-122"/>
                <a:sym typeface="Symbol" pitchFamily="18" charset="2"/>
              </a:rPr>
              <a:t>m</a:t>
            </a:r>
            <a:r>
              <a:rPr kumimoji="1" lang="en-US" altLang="zh-CN" sz="2000" dirty="0">
                <a:solidFill>
                  <a:srgbClr val="0000FF"/>
                </a:solidFill>
                <a:latin typeface="宋体" charset="-122"/>
                <a:sym typeface="Symbol" pitchFamily="18" charset="2"/>
              </a:rPr>
              <a:t>(H</a:t>
            </a:r>
            <a:r>
              <a:rPr kumimoji="1" lang="en-US" altLang="zh-CN" sz="2000" baseline="-25000" dirty="0">
                <a:solidFill>
                  <a:srgbClr val="0000FF"/>
                </a:solidFill>
                <a:latin typeface="宋体" charset="-122"/>
                <a:sym typeface="Symbol" pitchFamily="18" charset="2"/>
              </a:rPr>
              <a:t>2</a:t>
            </a:r>
            <a:r>
              <a:rPr kumimoji="1" lang="en-US" altLang="zh-CN" sz="2000" dirty="0">
                <a:solidFill>
                  <a:srgbClr val="0000FF"/>
                </a:solidFill>
                <a:latin typeface="宋体" charset="-122"/>
                <a:sym typeface="Symbol" pitchFamily="18" charset="2"/>
              </a:rPr>
              <a:t>,T)-</a:t>
            </a:r>
            <a:r>
              <a:rPr kumimoji="1" lang="en-US" altLang="zh-CN" sz="2000" baseline="-25000" dirty="0" err="1">
                <a:solidFill>
                  <a:srgbClr val="0000FF"/>
                </a:solidFill>
                <a:latin typeface="宋体" charset="-122"/>
                <a:sym typeface="Symbol" pitchFamily="18" charset="2"/>
              </a:rPr>
              <a:t>f</a:t>
            </a:r>
            <a:r>
              <a:rPr kumimoji="1" lang="en-US" altLang="zh-CN" sz="2000" dirty="0" err="1">
                <a:solidFill>
                  <a:srgbClr val="0000FF"/>
                </a:solidFill>
                <a:latin typeface="宋体" charset="-122"/>
                <a:sym typeface="Symbol" pitchFamily="18" charset="2"/>
              </a:rPr>
              <a:t>H</a:t>
            </a:r>
            <a:r>
              <a:rPr kumimoji="1" lang="en-US" altLang="zh-CN" sz="2000" baseline="-25000" dirty="0" err="1">
                <a:solidFill>
                  <a:srgbClr val="0000FF"/>
                </a:solidFill>
                <a:latin typeface="宋体" charset="-122"/>
                <a:sym typeface="Symbol" pitchFamily="18" charset="2"/>
              </a:rPr>
              <a:t>m</a:t>
            </a:r>
            <a:r>
              <a:rPr kumimoji="1" lang="en-US" altLang="zh-CN" sz="2000" dirty="0">
                <a:solidFill>
                  <a:srgbClr val="0000FF"/>
                </a:solidFill>
                <a:latin typeface="宋体" charset="-122"/>
                <a:sym typeface="Symbol" pitchFamily="18" charset="2"/>
              </a:rPr>
              <a:t>(N</a:t>
            </a:r>
            <a:r>
              <a:rPr kumimoji="1" lang="en-US" altLang="zh-CN" sz="2000" baseline="-25000" dirty="0">
                <a:solidFill>
                  <a:srgbClr val="0000FF"/>
                </a:solidFill>
                <a:latin typeface="宋体" charset="-122"/>
                <a:sym typeface="Symbol" pitchFamily="18" charset="2"/>
              </a:rPr>
              <a:t>2</a:t>
            </a:r>
            <a:r>
              <a:rPr kumimoji="1" lang="en-US" altLang="zh-CN" sz="2000" dirty="0">
                <a:solidFill>
                  <a:srgbClr val="0000FF"/>
                </a:solidFill>
                <a:latin typeface="宋体" charset="-122"/>
                <a:sym typeface="Symbol" pitchFamily="18" charset="2"/>
              </a:rPr>
              <a:t>,T)</a:t>
            </a:r>
          </a:p>
        </p:txBody>
      </p:sp>
      <p:sp>
        <p:nvSpPr>
          <p:cNvPr id="11" name="Text Box 4"/>
          <p:cNvSpPr txBox="1">
            <a:spLocks noChangeArrowheads="1"/>
          </p:cNvSpPr>
          <p:nvPr/>
        </p:nvSpPr>
        <p:spPr bwMode="auto">
          <a:xfrm flipV="1">
            <a:off x="1098550" y="2852936"/>
            <a:ext cx="366713" cy="152400"/>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CC"/>
                </a:solidFill>
                <a:latin typeface="Times New Roman" pitchFamily="18" charset="0"/>
                <a:sym typeface="Symbol" pitchFamily="18" charset="2"/>
              </a:rPr>
              <a:t></a:t>
            </a:r>
            <a:endParaRPr lang="zh-CN" altLang="en-US" sz="8000" dirty="0">
              <a:solidFill>
                <a:srgbClr val="0000CC"/>
              </a:solidFill>
              <a:latin typeface="Times New Roman" pitchFamily="18" charset="0"/>
              <a:sym typeface="Symbol" pitchFamily="18" charset="2"/>
            </a:endParaRPr>
          </a:p>
        </p:txBody>
      </p:sp>
      <p:sp>
        <p:nvSpPr>
          <p:cNvPr id="12" name="Text Box 4"/>
          <p:cNvSpPr txBox="1">
            <a:spLocks noChangeArrowheads="1"/>
          </p:cNvSpPr>
          <p:nvPr/>
        </p:nvSpPr>
        <p:spPr bwMode="auto">
          <a:xfrm flipV="1">
            <a:off x="1281906" y="2434268"/>
            <a:ext cx="366713" cy="152400"/>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CC"/>
                </a:solidFill>
                <a:latin typeface="Times New Roman" pitchFamily="18" charset="0"/>
                <a:sym typeface="Symbol" pitchFamily="18" charset="2"/>
              </a:rPr>
              <a:t></a:t>
            </a:r>
            <a:endParaRPr lang="zh-CN" altLang="en-US" sz="8000" dirty="0">
              <a:solidFill>
                <a:srgbClr val="0000CC"/>
              </a:solidFill>
              <a:latin typeface="Times New Roman" pitchFamily="18" charset="0"/>
              <a:sym typeface="Symbol" pitchFamily="18" charset="2"/>
            </a:endParaRPr>
          </a:p>
        </p:txBody>
      </p:sp>
      <p:grpSp>
        <p:nvGrpSpPr>
          <p:cNvPr id="13" name="Group 4"/>
          <p:cNvGrpSpPr>
            <a:grpSpLocks/>
          </p:cNvGrpSpPr>
          <p:nvPr/>
        </p:nvGrpSpPr>
        <p:grpSpPr bwMode="auto">
          <a:xfrm>
            <a:off x="411836" y="5219231"/>
            <a:ext cx="7009738" cy="571501"/>
            <a:chOff x="444" y="2608"/>
            <a:chExt cx="5271" cy="360"/>
          </a:xfrm>
        </p:grpSpPr>
        <p:sp>
          <p:nvSpPr>
            <p:cNvPr id="14" name="Text Box 5"/>
            <p:cNvSpPr txBox="1">
              <a:spLocks noChangeArrowheads="1"/>
            </p:cNvSpPr>
            <p:nvPr/>
          </p:nvSpPr>
          <p:spPr bwMode="auto">
            <a:xfrm>
              <a:off x="444" y="2697"/>
              <a:ext cx="5271" cy="271"/>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r>
                <a:rPr kumimoji="1" lang="en-US" altLang="zh-CN" sz="2800" dirty="0">
                  <a:latin typeface="黑体" pitchFamily="49" charset="-122"/>
                  <a:ea typeface="黑体" pitchFamily="49" charset="-122"/>
                </a:rPr>
                <a:t>  </a:t>
              </a:r>
              <a:r>
                <a:rPr kumimoji="1" lang="zh-CN" altLang="en-US" sz="2000" dirty="0">
                  <a:latin typeface="黑体" pitchFamily="49" charset="-122"/>
                  <a:ea typeface="黑体" pitchFamily="49" charset="-122"/>
                </a:rPr>
                <a:t>为计量方程中的系数，对反应物取负值，生成物取正值。</a:t>
              </a:r>
            </a:p>
          </p:txBody>
        </p:sp>
        <p:graphicFrame>
          <p:nvGraphicFramePr>
            <p:cNvPr id="15" name="Object 6"/>
            <p:cNvGraphicFramePr>
              <a:graphicFrameLocks noChangeAspect="1"/>
            </p:cNvGraphicFramePr>
            <p:nvPr>
              <p:extLst>
                <p:ext uri="{D42A27DB-BD31-4B8C-83A1-F6EECF244321}">
                  <p14:modId xmlns:p14="http://schemas.microsoft.com/office/powerpoint/2010/main" val="1064973099"/>
                </p:ext>
              </p:extLst>
            </p:nvPr>
          </p:nvGraphicFramePr>
          <p:xfrm>
            <a:off x="496" y="2608"/>
            <a:ext cx="224" cy="267"/>
          </p:xfrm>
          <a:graphic>
            <a:graphicData uri="http://schemas.openxmlformats.org/presentationml/2006/ole">
              <mc:AlternateContent xmlns:mc="http://schemas.openxmlformats.org/markup-compatibility/2006">
                <mc:Choice xmlns:v="urn:schemas-microsoft-com:vml" Requires="v">
                  <p:oleObj spid="_x0000_s781454" name="Equation" r:id="rId3" imgW="203040" imgH="241200" progId="Equation.DSMT4">
                    <p:embed/>
                  </p:oleObj>
                </mc:Choice>
                <mc:Fallback>
                  <p:oleObj name="Equation" r:id="rId3" imgW="20304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 y="2608"/>
                          <a:ext cx="224"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6" name="Text Box 4"/>
          <p:cNvSpPr txBox="1">
            <a:spLocks noChangeArrowheads="1"/>
          </p:cNvSpPr>
          <p:nvPr/>
        </p:nvSpPr>
        <p:spPr bwMode="auto">
          <a:xfrm flipV="1">
            <a:off x="755951" y="4834466"/>
            <a:ext cx="366713" cy="152400"/>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CC"/>
                </a:solidFill>
                <a:latin typeface="Times New Roman" pitchFamily="18" charset="0"/>
                <a:sym typeface="Symbol" pitchFamily="18" charset="2"/>
              </a:rPr>
              <a:t></a:t>
            </a:r>
            <a:endParaRPr lang="zh-CN" altLang="en-US" sz="8000" dirty="0">
              <a:solidFill>
                <a:srgbClr val="0000CC"/>
              </a:solidFill>
              <a:latin typeface="Times New Roman" pitchFamily="18" charset="0"/>
              <a:sym typeface="Symbol" pitchFamily="18" charset="2"/>
            </a:endParaRPr>
          </a:p>
        </p:txBody>
      </p:sp>
      <p:sp>
        <p:nvSpPr>
          <p:cNvPr id="17" name="Text Box 4"/>
          <p:cNvSpPr txBox="1">
            <a:spLocks noChangeArrowheads="1"/>
          </p:cNvSpPr>
          <p:nvPr/>
        </p:nvSpPr>
        <p:spPr bwMode="auto">
          <a:xfrm flipV="1">
            <a:off x="1750088" y="4832560"/>
            <a:ext cx="366713" cy="152400"/>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CC"/>
                </a:solidFill>
                <a:latin typeface="Times New Roman" pitchFamily="18" charset="0"/>
                <a:sym typeface="Symbol" pitchFamily="18" charset="2"/>
              </a:rPr>
              <a:t></a:t>
            </a:r>
            <a:endParaRPr lang="zh-CN" altLang="en-US" sz="8000" dirty="0">
              <a:solidFill>
                <a:srgbClr val="0000CC"/>
              </a:solidFill>
              <a:latin typeface="Times New Roman" pitchFamily="18" charset="0"/>
              <a:sym typeface="Symbol" pitchFamily="18" charset="2"/>
            </a:endParaRPr>
          </a:p>
        </p:txBody>
      </p:sp>
      <p:sp>
        <p:nvSpPr>
          <p:cNvPr id="18" name="Text Box 4"/>
          <p:cNvSpPr txBox="1">
            <a:spLocks noChangeArrowheads="1"/>
          </p:cNvSpPr>
          <p:nvPr/>
        </p:nvSpPr>
        <p:spPr bwMode="auto">
          <a:xfrm flipV="1">
            <a:off x="3354736" y="4853825"/>
            <a:ext cx="366713" cy="152400"/>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CC"/>
                </a:solidFill>
                <a:latin typeface="Times New Roman" pitchFamily="18" charset="0"/>
                <a:sym typeface="Symbol" pitchFamily="18" charset="2"/>
              </a:rPr>
              <a:t></a:t>
            </a:r>
            <a:endParaRPr lang="zh-CN" altLang="en-US" sz="8000" dirty="0">
              <a:solidFill>
                <a:srgbClr val="0000CC"/>
              </a:solidFill>
              <a:latin typeface="Times New Roman" pitchFamily="18" charset="0"/>
              <a:sym typeface="Symbol" pitchFamily="18" charset="2"/>
            </a:endParaRPr>
          </a:p>
        </p:txBody>
      </p:sp>
      <p:sp>
        <p:nvSpPr>
          <p:cNvPr id="19" name="Text Box 4"/>
          <p:cNvSpPr txBox="1">
            <a:spLocks noChangeArrowheads="1"/>
          </p:cNvSpPr>
          <p:nvPr/>
        </p:nvSpPr>
        <p:spPr bwMode="auto">
          <a:xfrm flipV="1">
            <a:off x="4706724" y="4853824"/>
            <a:ext cx="369332" cy="131135"/>
          </a:xfrm>
          <a:prstGeom prst="rect">
            <a:avLst/>
          </a:prstGeom>
          <a:noFill/>
          <a:ln w="9525">
            <a:noFill/>
            <a:miter lim="800000"/>
            <a:headEnd/>
            <a:tailEnd/>
          </a:ln>
        </p:spPr>
        <p:txBody>
          <a:bodyPr vert="eaVert" wrap="square">
            <a:spAutoFit/>
          </a:bodyPr>
          <a:lstStyle/>
          <a:p>
            <a:pPr>
              <a:spcBef>
                <a:spcPct val="50000"/>
              </a:spcBef>
            </a:pPr>
            <a:r>
              <a:rPr lang="zh-CN" altLang="en-US" sz="1200" dirty="0">
                <a:solidFill>
                  <a:srgbClr val="0000CC"/>
                </a:solidFill>
                <a:latin typeface="Times New Roman" pitchFamily="18" charset="0"/>
                <a:sym typeface="Symbol" pitchFamily="18" charset="2"/>
              </a:rPr>
              <a:t></a:t>
            </a:r>
            <a:endParaRPr lang="zh-CN" altLang="en-US" sz="8000" dirty="0">
              <a:solidFill>
                <a:srgbClr val="0000CC"/>
              </a:solidFill>
              <a:latin typeface="Times New Roman" pitchFamily="18" charset="0"/>
              <a:sym typeface="Symbol" pitchFamily="18" charset="2"/>
            </a:endParaRPr>
          </a:p>
        </p:txBody>
      </p:sp>
      <p:sp>
        <p:nvSpPr>
          <p:cNvPr id="3" name="矩形 2"/>
          <p:cNvSpPr/>
          <p:nvPr/>
        </p:nvSpPr>
        <p:spPr>
          <a:xfrm>
            <a:off x="425611" y="5723964"/>
            <a:ext cx="8322853" cy="707886"/>
          </a:xfrm>
          <a:prstGeom prst="rect">
            <a:avLst/>
          </a:prstGeom>
        </p:spPr>
        <p:txBody>
          <a:bodyPr wrap="square">
            <a:spAutoFit/>
          </a:bodyPr>
          <a:lstStyle/>
          <a:p>
            <a:r>
              <a:rPr kumimoji="1" lang="zh-CN" altLang="en-US" sz="2000" b="1" dirty="0">
                <a:solidFill>
                  <a:srgbClr val="C00000"/>
                </a:solidFill>
                <a:sym typeface="Symbol" pitchFamily="18" charset="2"/>
              </a:rPr>
              <a:t>由</a:t>
            </a:r>
            <a:r>
              <a:rPr kumimoji="1" lang="zh-CN" altLang="en-US" sz="2000" b="1" dirty="0" smtClean="0">
                <a:solidFill>
                  <a:srgbClr val="C00000"/>
                </a:solidFill>
                <a:sym typeface="Symbol" pitchFamily="18" charset="2"/>
              </a:rPr>
              <a:t>标准</a:t>
            </a:r>
            <a:r>
              <a:rPr kumimoji="1" lang="zh-CN" altLang="en-US" sz="2000" b="1" dirty="0">
                <a:solidFill>
                  <a:srgbClr val="C00000"/>
                </a:solidFill>
                <a:sym typeface="Symbol" pitchFamily="18" charset="2"/>
              </a:rPr>
              <a:t>摩尔生成焓</a:t>
            </a:r>
            <a:r>
              <a:rPr kumimoji="1" lang="zh-CN" altLang="en-US" sz="2000" b="1" dirty="0" smtClean="0">
                <a:solidFill>
                  <a:srgbClr val="C00000"/>
                </a:solidFill>
                <a:sym typeface="Symbol" pitchFamily="18" charset="2"/>
              </a:rPr>
              <a:t>计算摩尔反应焓变的规则：产物的生成焓之和减去反应物的生成焓之和</a:t>
            </a:r>
            <a:endParaRPr lang="zh-CN" altLang="en-US" sz="2000" dirty="0">
              <a:solidFill>
                <a:srgbClr val="C00000"/>
              </a:solidFill>
            </a:endParaRPr>
          </a:p>
        </p:txBody>
      </p:sp>
      <p:sp>
        <p:nvSpPr>
          <p:cNvPr id="20" name="Text Box 4"/>
          <p:cNvSpPr txBox="1">
            <a:spLocks noChangeArrowheads="1"/>
          </p:cNvSpPr>
          <p:nvPr/>
        </p:nvSpPr>
        <p:spPr bwMode="auto">
          <a:xfrm flipV="1">
            <a:off x="3339744" y="2510468"/>
            <a:ext cx="366713" cy="152400"/>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CC"/>
                </a:solidFill>
                <a:latin typeface="Times New Roman" pitchFamily="18" charset="0"/>
                <a:sym typeface="Symbol" pitchFamily="18" charset="2"/>
              </a:rPr>
              <a:t></a:t>
            </a:r>
            <a:endParaRPr lang="zh-CN" altLang="en-US" sz="8000" dirty="0">
              <a:solidFill>
                <a:srgbClr val="0000CC"/>
              </a:solidFill>
              <a:latin typeface="Times New Roman"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 calcmode="lin" valueType="num">
                                      <p:cBhvr additive="base">
                                        <p:cTn id="31"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0-#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6" grpId="0" build="p"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5"/>
          <p:cNvSpPr txBox="1">
            <a:spLocks noChangeArrowheads="1"/>
          </p:cNvSpPr>
          <p:nvPr/>
        </p:nvSpPr>
        <p:spPr bwMode="auto">
          <a:xfrm>
            <a:off x="539552" y="1484784"/>
            <a:ext cx="1962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latin typeface="Arial" pitchFamily="34" charset="0"/>
                <a:ea typeface="黑体" pitchFamily="49" charset="-122"/>
              </a:rPr>
              <a:t>例如有反应</a:t>
            </a:r>
          </a:p>
        </p:txBody>
      </p:sp>
      <p:graphicFrame>
        <p:nvGraphicFramePr>
          <p:cNvPr id="5" name="对象 4"/>
          <p:cNvGraphicFramePr>
            <a:graphicFrameLocks noChangeAspect="1"/>
          </p:cNvGraphicFramePr>
          <p:nvPr>
            <p:extLst>
              <p:ext uri="{D42A27DB-BD31-4B8C-83A1-F6EECF244321}">
                <p14:modId xmlns:p14="http://schemas.microsoft.com/office/powerpoint/2010/main" val="4253333062"/>
              </p:ext>
            </p:extLst>
          </p:nvPr>
        </p:nvGraphicFramePr>
        <p:xfrm>
          <a:off x="3059832" y="1426840"/>
          <a:ext cx="3600450" cy="635000"/>
        </p:xfrm>
        <a:graphic>
          <a:graphicData uri="http://schemas.openxmlformats.org/presentationml/2006/ole">
            <mc:AlternateContent xmlns:mc="http://schemas.openxmlformats.org/markup-compatibility/2006">
              <mc:Choice xmlns:v="urn:schemas-microsoft-com:vml" Requires="v">
                <p:oleObj spid="_x0000_s818382" name="Equation" r:id="rId3" imgW="1295400" imgH="228600" progId="Equation.DSMT4">
                  <p:embed/>
                </p:oleObj>
              </mc:Choice>
              <mc:Fallback>
                <p:oleObj name="Equation" r:id="rId3" imgW="1295400" imgH="228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1426840"/>
                        <a:ext cx="360045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Group 23"/>
          <p:cNvGrpSpPr>
            <a:grpSpLocks/>
          </p:cNvGrpSpPr>
          <p:nvPr/>
        </p:nvGrpSpPr>
        <p:grpSpPr bwMode="auto">
          <a:xfrm>
            <a:off x="755576" y="692696"/>
            <a:ext cx="5768980" cy="400050"/>
            <a:chOff x="1519" y="3641"/>
            <a:chExt cx="3634" cy="252"/>
          </a:xfrm>
        </p:grpSpPr>
        <p:sp>
          <p:nvSpPr>
            <p:cNvPr id="7" name="Text Box 3"/>
            <p:cNvSpPr txBox="1">
              <a:spLocks noChangeArrowheads="1"/>
            </p:cNvSpPr>
            <p:nvPr/>
          </p:nvSpPr>
          <p:spPr bwMode="auto">
            <a:xfrm flipV="1">
              <a:off x="1882" y="3652"/>
              <a:ext cx="231" cy="96"/>
            </a:xfrm>
            <a:prstGeom prst="rect">
              <a:avLst/>
            </a:prstGeom>
            <a:noFill/>
            <a:ln w="9525">
              <a:noFill/>
              <a:miter lim="800000"/>
              <a:headEnd/>
              <a:tailEnd/>
            </a:ln>
          </p:spPr>
          <p:txBody>
            <a:bodyPr vert="eaVert">
              <a:spAutoFit/>
            </a:bodyPr>
            <a:lstStyle/>
            <a:p>
              <a:pPr>
                <a:spcBef>
                  <a:spcPct val="50000"/>
                </a:spcBef>
              </a:pPr>
              <a:r>
                <a:rPr lang="zh-CN" altLang="en-US" sz="1200">
                  <a:solidFill>
                    <a:srgbClr val="0000FF"/>
                  </a:solidFill>
                  <a:latin typeface="Times New Roman" pitchFamily="18" charset="0"/>
                  <a:sym typeface="Symbol" pitchFamily="18" charset="2"/>
                </a:rPr>
                <a:t></a:t>
              </a:r>
              <a:endParaRPr lang="zh-CN" altLang="en-US" sz="8000">
                <a:solidFill>
                  <a:srgbClr val="0000FF"/>
                </a:solidFill>
                <a:latin typeface="Times New Roman" pitchFamily="18" charset="0"/>
                <a:sym typeface="Symbol" pitchFamily="18" charset="2"/>
              </a:endParaRPr>
            </a:p>
          </p:txBody>
        </p:sp>
        <p:sp>
          <p:nvSpPr>
            <p:cNvPr id="8" name="Text Box 3"/>
            <p:cNvSpPr txBox="1">
              <a:spLocks noChangeArrowheads="1"/>
            </p:cNvSpPr>
            <p:nvPr/>
          </p:nvSpPr>
          <p:spPr bwMode="auto">
            <a:xfrm flipV="1">
              <a:off x="2891" y="3643"/>
              <a:ext cx="231" cy="96"/>
            </a:xfrm>
            <a:prstGeom prst="rect">
              <a:avLst/>
            </a:prstGeom>
            <a:noFill/>
            <a:ln w="9525">
              <a:noFill/>
              <a:miter lim="800000"/>
              <a:headEnd/>
              <a:tailEnd/>
            </a:ln>
          </p:spPr>
          <p:txBody>
            <a:bodyPr vert="eaVert">
              <a:spAutoFit/>
            </a:bodyPr>
            <a:lstStyle/>
            <a:p>
              <a:pPr>
                <a:spcBef>
                  <a:spcPct val="50000"/>
                </a:spcBef>
              </a:pPr>
              <a:r>
                <a:rPr lang="zh-CN" altLang="en-US" sz="1200">
                  <a:solidFill>
                    <a:srgbClr val="0000FF"/>
                  </a:solidFill>
                  <a:latin typeface="Times New Roman" pitchFamily="18" charset="0"/>
                  <a:sym typeface="Symbol" pitchFamily="18" charset="2"/>
                </a:rPr>
                <a:t></a:t>
              </a:r>
              <a:endParaRPr lang="zh-CN" altLang="en-US" sz="8000">
                <a:solidFill>
                  <a:srgbClr val="0000FF"/>
                </a:solidFill>
                <a:latin typeface="Times New Roman" pitchFamily="18" charset="0"/>
                <a:sym typeface="Symbol" pitchFamily="18" charset="2"/>
              </a:endParaRPr>
            </a:p>
          </p:txBody>
        </p:sp>
        <p:sp>
          <p:nvSpPr>
            <p:cNvPr id="9" name="Rectangle 22"/>
            <p:cNvSpPr>
              <a:spLocks noChangeArrowheads="1"/>
            </p:cNvSpPr>
            <p:nvPr/>
          </p:nvSpPr>
          <p:spPr bwMode="auto">
            <a:xfrm>
              <a:off x="1519" y="3641"/>
              <a:ext cx="3634" cy="252"/>
            </a:xfrm>
            <a:prstGeom prst="rect">
              <a:avLst/>
            </a:prstGeom>
            <a:noFill/>
            <a:ln w="9525">
              <a:noFill/>
              <a:miter lim="800000"/>
              <a:headEnd/>
              <a:tailEnd/>
            </a:ln>
          </p:spPr>
          <p:txBody>
            <a:bodyPr wrap="none" anchor="b">
              <a:spAutoFit/>
            </a:bodyPr>
            <a:lstStyle/>
            <a:p>
              <a:pPr>
                <a:spcBef>
                  <a:spcPct val="20000"/>
                </a:spcBef>
                <a:buClr>
                  <a:srgbClr val="CCFF33"/>
                </a:buClr>
                <a:buSzPct val="70000"/>
                <a:buFont typeface="Wingdings" pitchFamily="2" charset="2"/>
                <a:buNone/>
              </a:pPr>
              <a:r>
                <a:rPr kumimoji="1" lang="zh-CN" altLang="en-US" sz="2000" dirty="0">
                  <a:solidFill>
                    <a:srgbClr val="0000FF"/>
                  </a:solidFill>
                  <a:latin typeface="宋体" charset="-122"/>
                  <a:sym typeface="Symbol" pitchFamily="18" charset="2"/>
                </a:rPr>
                <a:t>关于</a:t>
              </a:r>
              <a:r>
                <a:rPr kumimoji="1" lang="zh-CN" altLang="en-US" sz="2000" dirty="0" smtClean="0">
                  <a:solidFill>
                    <a:srgbClr val="0000FF"/>
                  </a:solidFill>
                  <a:latin typeface="宋体" charset="-122"/>
                  <a:sym typeface="Symbol" pitchFamily="18" charset="2"/>
                </a:rPr>
                <a:t></a:t>
              </a:r>
              <a:r>
                <a:rPr kumimoji="1" lang="en-US" altLang="zh-CN" sz="2000" baseline="-25000" dirty="0" err="1">
                  <a:solidFill>
                    <a:srgbClr val="0000FF"/>
                  </a:solidFill>
                  <a:latin typeface="宋体" charset="-122"/>
                  <a:sym typeface="Symbol" pitchFamily="18" charset="2"/>
                </a:rPr>
                <a:t>r</a:t>
              </a:r>
              <a:r>
                <a:rPr kumimoji="1" lang="en-US" altLang="zh-CN" sz="2000" dirty="0" err="1">
                  <a:solidFill>
                    <a:srgbClr val="0000FF"/>
                  </a:solidFill>
                  <a:latin typeface="宋体" charset="-122"/>
                  <a:sym typeface="Symbol" pitchFamily="18" charset="2"/>
                </a:rPr>
                <a:t>H</a:t>
              </a:r>
              <a:r>
                <a:rPr kumimoji="1" lang="en-US" altLang="zh-CN" sz="2000" baseline="-25000" dirty="0" err="1">
                  <a:solidFill>
                    <a:srgbClr val="0000FF"/>
                  </a:solidFill>
                  <a:latin typeface="宋体" charset="-122"/>
                  <a:sym typeface="Symbol" pitchFamily="18" charset="2"/>
                </a:rPr>
                <a:t>m</a:t>
              </a:r>
              <a:r>
                <a:rPr kumimoji="1" lang="en-US" altLang="zh-CN" sz="2000" baseline="-25000" dirty="0">
                  <a:solidFill>
                    <a:srgbClr val="0000FF"/>
                  </a:solidFill>
                  <a:latin typeface="宋体" charset="-122"/>
                  <a:sym typeface="Symbol" pitchFamily="18" charset="2"/>
                </a:rPr>
                <a:t> </a:t>
              </a:r>
              <a:r>
                <a:rPr kumimoji="1" lang="en-US" altLang="zh-CN" sz="2000" dirty="0">
                  <a:solidFill>
                    <a:srgbClr val="0000FF"/>
                  </a:solidFill>
                  <a:latin typeface="宋体" charset="-122"/>
                  <a:sym typeface="Symbol" pitchFamily="18" charset="2"/>
                </a:rPr>
                <a:t>（T）=</a:t>
              </a:r>
              <a:r>
                <a:rPr kumimoji="1" lang="en-US" altLang="zh-CN" sz="2000" baseline="-25000" dirty="0">
                  <a:solidFill>
                    <a:srgbClr val="0000FF"/>
                  </a:solidFill>
                  <a:latin typeface="宋体" charset="-122"/>
                  <a:sym typeface="Symbol" pitchFamily="18" charset="2"/>
                </a:rPr>
                <a:t>B</a:t>
              </a:r>
              <a:r>
                <a:rPr kumimoji="1" lang="en-US" altLang="zh-CN" sz="2000" dirty="0">
                  <a:solidFill>
                    <a:srgbClr val="0000FF"/>
                  </a:solidFill>
                  <a:latin typeface="宋体" charset="-122"/>
                  <a:sym typeface="Symbol" pitchFamily="18" charset="2"/>
                </a:rPr>
                <a:t> </a:t>
              </a:r>
              <a:r>
                <a:rPr kumimoji="1" lang="en-US" altLang="zh-CN" sz="2000" baseline="-25000" dirty="0" err="1">
                  <a:solidFill>
                    <a:srgbClr val="0000FF"/>
                  </a:solidFill>
                  <a:latin typeface="宋体" charset="-122"/>
                  <a:sym typeface="Symbol" pitchFamily="18" charset="2"/>
                </a:rPr>
                <a:t>f</a:t>
              </a:r>
              <a:r>
                <a:rPr kumimoji="1" lang="en-US" altLang="zh-CN" sz="2000" dirty="0" err="1">
                  <a:solidFill>
                    <a:srgbClr val="0000FF"/>
                  </a:solidFill>
                  <a:latin typeface="宋体" charset="-122"/>
                  <a:sym typeface="Symbol" pitchFamily="18" charset="2"/>
                </a:rPr>
                <a:t>H</a:t>
              </a:r>
              <a:r>
                <a:rPr kumimoji="1" lang="en-US" altLang="zh-CN" sz="2000" baseline="-25000" dirty="0" err="1">
                  <a:solidFill>
                    <a:srgbClr val="0000FF"/>
                  </a:solidFill>
                  <a:latin typeface="宋体" charset="-122"/>
                  <a:sym typeface="Symbol" pitchFamily="18" charset="2"/>
                </a:rPr>
                <a:t>B</a:t>
              </a:r>
              <a:r>
                <a:rPr kumimoji="1" lang="en-US" altLang="zh-CN" sz="2000" baseline="-25000" dirty="0">
                  <a:solidFill>
                    <a:srgbClr val="0000FF"/>
                  </a:solidFill>
                  <a:latin typeface="宋体" charset="-122"/>
                  <a:sym typeface="Symbol" pitchFamily="18" charset="2"/>
                </a:rPr>
                <a:t> </a:t>
              </a:r>
              <a:r>
                <a:rPr kumimoji="1" lang="en-US" altLang="zh-CN" sz="2000" dirty="0">
                  <a:solidFill>
                    <a:srgbClr val="0000FF"/>
                  </a:solidFill>
                  <a:latin typeface="宋体" charset="-122"/>
                  <a:sym typeface="Symbol" pitchFamily="18" charset="2"/>
                </a:rPr>
                <a:t>(T</a:t>
              </a:r>
              <a:r>
                <a:rPr kumimoji="1" lang="en-US" altLang="zh-CN" sz="2000" dirty="0" smtClean="0">
                  <a:solidFill>
                    <a:srgbClr val="0000FF"/>
                  </a:solidFill>
                  <a:latin typeface="宋体" charset="-122"/>
                  <a:sym typeface="Symbol" pitchFamily="18" charset="2"/>
                </a:rPr>
                <a:t>)</a:t>
              </a:r>
              <a:r>
                <a:rPr kumimoji="1" lang="zh-CN" altLang="en-US" sz="2000" dirty="0" smtClean="0">
                  <a:solidFill>
                    <a:srgbClr val="0000FF"/>
                  </a:solidFill>
                  <a:latin typeface="宋体" charset="-122"/>
                  <a:sym typeface="Symbol" pitchFamily="18" charset="2"/>
                </a:rPr>
                <a:t>的证明（自学</a:t>
              </a:r>
              <a:r>
                <a:rPr kumimoji="1" lang="en-US" altLang="zh-CN" sz="2000" dirty="0" smtClean="0">
                  <a:solidFill>
                    <a:srgbClr val="0000FF"/>
                  </a:solidFill>
                  <a:latin typeface="宋体" charset="-122"/>
                  <a:sym typeface="Symbol" pitchFamily="18" charset="2"/>
                </a:rPr>
                <a:t>67</a:t>
              </a:r>
              <a:r>
                <a:rPr kumimoji="1" lang="zh-CN" altLang="en-US" sz="2000" dirty="0" smtClean="0">
                  <a:solidFill>
                    <a:srgbClr val="0000FF"/>
                  </a:solidFill>
                  <a:latin typeface="宋体" charset="-122"/>
                  <a:sym typeface="Symbol" pitchFamily="18" charset="2"/>
                </a:rPr>
                <a:t>页）</a:t>
              </a:r>
              <a:endParaRPr kumimoji="1" lang="en-US" altLang="zh-CN" sz="2000" dirty="0">
                <a:solidFill>
                  <a:srgbClr val="0000FF"/>
                </a:solidFill>
                <a:latin typeface="宋体" charset="-122"/>
                <a:sym typeface="Symbol" pitchFamily="18" charset="2"/>
              </a:endParaRPr>
            </a:p>
          </p:txBody>
        </p:sp>
      </p:grpSp>
      <p:graphicFrame>
        <p:nvGraphicFramePr>
          <p:cNvPr id="10" name="对象 9"/>
          <p:cNvGraphicFramePr>
            <a:graphicFrameLocks noChangeAspect="1"/>
          </p:cNvGraphicFramePr>
          <p:nvPr>
            <p:extLst>
              <p:ext uri="{D42A27DB-BD31-4B8C-83A1-F6EECF244321}">
                <p14:modId xmlns:p14="http://schemas.microsoft.com/office/powerpoint/2010/main" val="4080662445"/>
              </p:ext>
            </p:extLst>
          </p:nvPr>
        </p:nvGraphicFramePr>
        <p:xfrm>
          <a:off x="1674630" y="2204864"/>
          <a:ext cx="1800225" cy="612775"/>
        </p:xfrm>
        <a:graphic>
          <a:graphicData uri="http://schemas.openxmlformats.org/presentationml/2006/ole">
            <mc:AlternateContent xmlns:mc="http://schemas.openxmlformats.org/markup-compatibility/2006">
              <mc:Choice xmlns:v="urn:schemas-microsoft-com:vml" Requires="v">
                <p:oleObj spid="_x0000_s818383" name="Equation" r:id="rId5" imgW="634449" imgH="215713" progId="Equation.DSMT4">
                  <p:embed/>
                </p:oleObj>
              </mc:Choice>
              <mc:Fallback>
                <p:oleObj name="Equation" r:id="rId5" imgW="634449" imgH="215713"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4630" y="2204864"/>
                        <a:ext cx="1800225"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463466225"/>
              </p:ext>
            </p:extLst>
          </p:nvPr>
        </p:nvGraphicFramePr>
        <p:xfrm>
          <a:off x="5940152" y="2204864"/>
          <a:ext cx="1587500" cy="647700"/>
        </p:xfrm>
        <a:graphic>
          <a:graphicData uri="http://schemas.openxmlformats.org/presentationml/2006/ole">
            <mc:AlternateContent xmlns:mc="http://schemas.openxmlformats.org/markup-compatibility/2006">
              <mc:Choice xmlns:v="urn:schemas-microsoft-com:vml" Requires="v">
                <p:oleObj spid="_x0000_s818384" name="Equation" r:id="rId7" imgW="558800" imgH="228600" progId="Equation.DSMT4">
                  <p:embed/>
                </p:oleObj>
              </mc:Choice>
              <mc:Fallback>
                <p:oleObj name="Equation" r:id="rId7" imgW="558800" imgH="2286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0152" y="2204864"/>
                        <a:ext cx="15875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947655248"/>
              </p:ext>
            </p:extLst>
          </p:nvPr>
        </p:nvGraphicFramePr>
        <p:xfrm>
          <a:off x="4067944" y="2003896"/>
          <a:ext cx="786604" cy="443557"/>
        </p:xfrm>
        <a:graphic>
          <a:graphicData uri="http://schemas.openxmlformats.org/presentationml/2006/ole">
            <mc:AlternateContent xmlns:mc="http://schemas.openxmlformats.org/markup-compatibility/2006">
              <mc:Choice xmlns:v="urn:schemas-microsoft-com:vml" Requires="v">
                <p:oleObj spid="_x0000_s818385" name="Equation" r:id="rId9" imgW="406224" imgH="228501" progId="Equation.DSMT4">
                  <p:embed/>
                </p:oleObj>
              </mc:Choice>
              <mc:Fallback>
                <p:oleObj name="Equation" r:id="rId9" imgW="406224" imgH="228501"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7944" y="2003896"/>
                        <a:ext cx="786604" cy="443557"/>
                      </a:xfrm>
                      <a:prstGeom prst="rect">
                        <a:avLst/>
                      </a:prstGeom>
                      <a:noFill/>
                      <a:ln>
                        <a:noFill/>
                      </a:ln>
                      <a:effectLst/>
                    </p:spPr>
                  </p:pic>
                </p:oleObj>
              </mc:Fallback>
            </mc:AlternateContent>
          </a:graphicData>
        </a:graphic>
      </p:graphicFrame>
      <p:sp>
        <p:nvSpPr>
          <p:cNvPr id="13" name="Line 6"/>
          <p:cNvSpPr>
            <a:spLocks noChangeShapeType="1"/>
          </p:cNvSpPr>
          <p:nvPr/>
        </p:nvSpPr>
        <p:spPr bwMode="auto">
          <a:xfrm>
            <a:off x="3527425" y="2636912"/>
            <a:ext cx="23749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4"/>
          <p:cNvSpPr>
            <a:spLocks noChangeShapeType="1"/>
          </p:cNvSpPr>
          <p:nvPr/>
        </p:nvSpPr>
        <p:spPr bwMode="auto">
          <a:xfrm flipH="1" flipV="1">
            <a:off x="3107996" y="2780928"/>
            <a:ext cx="720725" cy="1657350"/>
          </a:xfrm>
          <a:prstGeom prst="line">
            <a:avLst/>
          </a:prstGeom>
          <a:noFill/>
          <a:ln w="38100">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3771681636"/>
              </p:ext>
            </p:extLst>
          </p:nvPr>
        </p:nvGraphicFramePr>
        <p:xfrm>
          <a:off x="3468358" y="4438278"/>
          <a:ext cx="2627312" cy="620713"/>
        </p:xfrm>
        <a:graphic>
          <a:graphicData uri="http://schemas.openxmlformats.org/presentationml/2006/ole">
            <mc:AlternateContent xmlns:mc="http://schemas.openxmlformats.org/markup-compatibility/2006">
              <mc:Choice xmlns:v="urn:schemas-microsoft-com:vml" Requires="v">
                <p:oleObj spid="_x0000_s818386" name="Equation" r:id="rId11" imgW="914003" imgH="215806" progId="Equation.DSMT4">
                  <p:embed/>
                </p:oleObj>
              </mc:Choice>
              <mc:Fallback>
                <p:oleObj name="Equation" r:id="rId11" imgW="914003" imgH="215806"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8358" y="4438278"/>
                        <a:ext cx="2627312"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Line 10"/>
          <p:cNvSpPr>
            <a:spLocks noChangeShapeType="1"/>
          </p:cNvSpPr>
          <p:nvPr/>
        </p:nvSpPr>
        <p:spPr bwMode="auto">
          <a:xfrm flipV="1">
            <a:off x="5003652" y="2787711"/>
            <a:ext cx="1225550" cy="172878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3493394466"/>
              </p:ext>
            </p:extLst>
          </p:nvPr>
        </p:nvGraphicFramePr>
        <p:xfrm>
          <a:off x="685034" y="3407630"/>
          <a:ext cx="2405734" cy="488950"/>
        </p:xfrm>
        <a:graphic>
          <a:graphicData uri="http://schemas.openxmlformats.org/presentationml/2006/ole">
            <mc:AlternateContent xmlns:mc="http://schemas.openxmlformats.org/markup-compatibility/2006">
              <mc:Choice xmlns:v="urn:schemas-microsoft-com:vml" Requires="v">
                <p:oleObj spid="_x0000_s818387" name="Equation" r:id="rId13" imgW="1130300" imgH="228600" progId="Equation.DSMT4">
                  <p:embed/>
                </p:oleObj>
              </mc:Choice>
              <mc:Fallback>
                <p:oleObj name="Equation" r:id="rId13" imgW="1130300" imgH="22860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5034" y="3407630"/>
                        <a:ext cx="2405734" cy="488950"/>
                      </a:xfrm>
                      <a:prstGeom prst="rect">
                        <a:avLst/>
                      </a:prstGeom>
                      <a:noFill/>
                      <a:ln>
                        <a:noFill/>
                      </a:ln>
                      <a:effectLst/>
                    </p:spPr>
                  </p:pic>
                </p:oleObj>
              </mc:Fallback>
            </mc:AlternateContent>
          </a:graphicData>
        </a:graphic>
      </p:graphicFrame>
      <p:graphicFrame>
        <p:nvGraphicFramePr>
          <p:cNvPr id="18" name="对象 17"/>
          <p:cNvGraphicFramePr>
            <a:graphicFrameLocks noChangeAspect="1"/>
          </p:cNvGraphicFramePr>
          <p:nvPr/>
        </p:nvGraphicFramePr>
        <p:xfrm>
          <a:off x="6175375" y="3209925"/>
          <a:ext cx="2751138" cy="625475"/>
        </p:xfrm>
        <a:graphic>
          <a:graphicData uri="http://schemas.openxmlformats.org/presentationml/2006/ole">
            <mc:AlternateContent xmlns:mc="http://schemas.openxmlformats.org/markup-compatibility/2006">
              <mc:Choice xmlns:v="urn:schemas-microsoft-com:vml" Requires="v">
                <p:oleObj spid="_x0000_s818388" name="Equation" r:id="rId15" imgW="1066800" imgH="241300" progId="Equation.DSMT4">
                  <p:embed/>
                </p:oleObj>
              </mc:Choice>
              <mc:Fallback>
                <p:oleObj name="Equation" r:id="rId15" imgW="1066800" imgH="241300" progId="Equation.DSMT4">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75375" y="3209925"/>
                        <a:ext cx="2751138"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Text Box 16"/>
          <p:cNvSpPr txBox="1">
            <a:spLocks noChangeArrowheads="1"/>
          </p:cNvSpPr>
          <p:nvPr/>
        </p:nvSpPr>
        <p:spPr bwMode="auto">
          <a:xfrm>
            <a:off x="184077" y="4956175"/>
            <a:ext cx="3028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latin typeface="Arial" pitchFamily="34" charset="0"/>
                <a:ea typeface="黑体" pitchFamily="49" charset="-122"/>
              </a:rPr>
              <a:t>根据状态函数性质</a:t>
            </a:r>
          </a:p>
        </p:txBody>
      </p:sp>
      <p:graphicFrame>
        <p:nvGraphicFramePr>
          <p:cNvPr id="20" name="对象 19"/>
          <p:cNvGraphicFramePr>
            <a:graphicFrameLocks noChangeAspect="1"/>
          </p:cNvGraphicFramePr>
          <p:nvPr>
            <p:extLst>
              <p:ext uri="{D42A27DB-BD31-4B8C-83A1-F6EECF244321}">
                <p14:modId xmlns:p14="http://schemas.microsoft.com/office/powerpoint/2010/main" val="511206772"/>
              </p:ext>
            </p:extLst>
          </p:nvPr>
        </p:nvGraphicFramePr>
        <p:xfrm>
          <a:off x="381854" y="5661248"/>
          <a:ext cx="5847348" cy="493903"/>
        </p:xfrm>
        <a:graphic>
          <a:graphicData uri="http://schemas.openxmlformats.org/presentationml/2006/ole">
            <mc:AlternateContent xmlns:mc="http://schemas.openxmlformats.org/markup-compatibility/2006">
              <mc:Choice xmlns:v="urn:schemas-microsoft-com:vml" Requires="v">
                <p:oleObj spid="_x0000_s818389" name="Equation" r:id="rId17" imgW="2844800" imgH="241300" progId="Equation.DSMT4">
                  <p:embed/>
                </p:oleObj>
              </mc:Choice>
              <mc:Fallback>
                <p:oleObj name="Equation" r:id="rId17" imgW="2844800" imgH="241300" progId="Equation.DSMT4">
                  <p:embed/>
                  <p:pic>
                    <p:nvPicPr>
                      <p:cNvPr id="0" name="Object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1854" y="5661248"/>
                        <a:ext cx="5847348" cy="493903"/>
                      </a:xfrm>
                      <a:prstGeom prst="rect">
                        <a:avLst/>
                      </a:prstGeom>
                      <a:noFill/>
                      <a:ln>
                        <a:noFill/>
                      </a:ln>
                      <a:effectLst/>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25889803"/>
              </p:ext>
            </p:extLst>
          </p:nvPr>
        </p:nvGraphicFramePr>
        <p:xfrm>
          <a:off x="6229202" y="5661248"/>
          <a:ext cx="1791084" cy="568615"/>
        </p:xfrm>
        <a:graphic>
          <a:graphicData uri="http://schemas.openxmlformats.org/presentationml/2006/ole">
            <mc:AlternateContent xmlns:mc="http://schemas.openxmlformats.org/markup-compatibility/2006">
              <mc:Choice xmlns:v="urn:schemas-microsoft-com:vml" Requires="v">
                <p:oleObj spid="_x0000_s818390" name="Equation" r:id="rId19" imgW="1079032" imgH="342751" progId="Equation.DSMT4">
                  <p:embed/>
                </p:oleObj>
              </mc:Choice>
              <mc:Fallback>
                <p:oleObj name="Equation" r:id="rId19" imgW="1079032" imgH="342751" progId="Equation.DSMT4">
                  <p:embed/>
                  <p:pic>
                    <p:nvPicPr>
                      <p:cNvPr id="0" name="Object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229202" y="5661248"/>
                        <a:ext cx="1791084" cy="56861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024811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0-#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par>
                          <p:cTn id="27" fill="hold">
                            <p:stCondLst>
                              <p:cond delay="1000"/>
                            </p:stCondLst>
                            <p:childTnLst>
                              <p:par>
                                <p:cTn id="28" presetID="9" presetClass="entr" presetSubtype="0"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dissolve">
                                      <p:cBhvr>
                                        <p:cTn id="30" dur="500"/>
                                        <p:tgtEl>
                                          <p:spTgt spid="12"/>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down)">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left)">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down)">
                                      <p:cBhvr>
                                        <p:cTn id="49" dur="500"/>
                                        <p:tgtEl>
                                          <p:spTgt spid="16"/>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left)">
                                      <p:cBhvr>
                                        <p:cTn id="53" dur="500"/>
                                        <p:tgtEl>
                                          <p:spTgt spid="17"/>
                                        </p:tgtEl>
                                      </p:cBhvr>
                                    </p:animEffect>
                                  </p:childTnLst>
                                </p:cTn>
                              </p:par>
                            </p:childTnLst>
                          </p:cTn>
                        </p:par>
                        <p:par>
                          <p:cTn id="54" fill="hold">
                            <p:stCondLst>
                              <p:cond delay="1000"/>
                            </p:stCondLst>
                            <p:childTnLst>
                              <p:par>
                                <p:cTn id="55" presetID="22" presetClass="entr" presetSubtype="8" fill="hold" nodeType="after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left)">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left)">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wipe(left)">
                                      <p:cBhvr>
                                        <p:cTn id="7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animBg="1"/>
      <p:bldP spid="14" grpId="0" animBg="1"/>
      <p:bldP spid="16" grpId="0" animBg="1"/>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内容占位符 2"/>
          <p:cNvSpPr>
            <a:spLocks noGrp="1"/>
          </p:cNvSpPr>
          <p:nvPr>
            <p:ph idx="1"/>
          </p:nvPr>
        </p:nvSpPr>
        <p:spPr>
          <a:xfrm>
            <a:off x="395536" y="620688"/>
            <a:ext cx="8424936" cy="5544616"/>
          </a:xfrm>
        </p:spPr>
        <p:txBody>
          <a:bodyPr>
            <a:normAutofit fontScale="92500" lnSpcReduction="10000"/>
          </a:bodyPr>
          <a:lstStyle/>
          <a:p>
            <a:pPr eaLnBrk="1" hangingPunct="1">
              <a:spcBef>
                <a:spcPct val="10000"/>
              </a:spcBef>
              <a:buFont typeface="Wingdings" pitchFamily="2" charset="2"/>
              <a:buNone/>
            </a:pPr>
            <a:r>
              <a:rPr lang="zh-CN" altLang="en-US" b="1" dirty="0" smtClean="0">
                <a:solidFill>
                  <a:srgbClr val="000000"/>
                </a:solidFill>
                <a:latin typeface="宋体" charset="-122"/>
              </a:rPr>
              <a:t>(4)</a:t>
            </a:r>
            <a:r>
              <a:rPr lang="zh-CN" altLang="en-US" sz="2800" b="1" dirty="0" smtClean="0">
                <a:solidFill>
                  <a:srgbClr val="000000"/>
                </a:solidFill>
                <a:latin typeface="宋体" charset="-122"/>
              </a:rPr>
              <a:t>按ＰＶＴ变化性质分为恒温、恒压、恒容、恒外压、绝热过程</a:t>
            </a:r>
            <a:endParaRPr lang="en-US" altLang="zh-CN" sz="2800" b="1" dirty="0" smtClean="0">
              <a:solidFill>
                <a:srgbClr val="000000"/>
              </a:solidFill>
              <a:latin typeface="宋体" charset="-122"/>
            </a:endParaRPr>
          </a:p>
          <a:p>
            <a:pPr eaLnBrk="1" hangingPunct="1">
              <a:spcBef>
                <a:spcPct val="10000"/>
              </a:spcBef>
              <a:buFont typeface="Wingdings" pitchFamily="2" charset="2"/>
              <a:buNone/>
            </a:pPr>
            <a:r>
              <a:rPr lang="zh-CN" altLang="en-US" sz="2800" b="1" dirty="0" smtClean="0">
                <a:solidFill>
                  <a:srgbClr val="C00000"/>
                </a:solidFill>
                <a:latin typeface="宋体" charset="-122"/>
              </a:rPr>
              <a:t>典型过程：</a:t>
            </a:r>
          </a:p>
          <a:p>
            <a:pPr>
              <a:spcBef>
                <a:spcPct val="10000"/>
              </a:spcBef>
              <a:buNone/>
            </a:pPr>
            <a:r>
              <a:rPr lang="zh-CN" altLang="en-US" sz="2800" b="1" dirty="0" smtClean="0">
                <a:solidFill>
                  <a:srgbClr val="000000"/>
                </a:solidFill>
                <a:latin typeface="宋体" charset="-122"/>
              </a:rPr>
              <a:t>恒温：</a:t>
            </a:r>
            <a:r>
              <a:rPr lang="zh-CN" altLang="en-US" sz="2800" b="1" dirty="0" smtClean="0">
                <a:solidFill>
                  <a:srgbClr val="3333FF"/>
                </a:solidFill>
              </a:rPr>
              <a:t>系统温度一直不变。</a:t>
            </a:r>
            <a:r>
              <a:rPr lang="en-US" altLang="zh-CN" sz="2800" b="1" dirty="0">
                <a:solidFill>
                  <a:srgbClr val="3333FF"/>
                </a:solidFill>
              </a:rPr>
              <a:t> T</a:t>
            </a:r>
            <a:r>
              <a:rPr lang="en-US" altLang="zh-CN" sz="2800" b="1" baseline="-25000" dirty="0">
                <a:solidFill>
                  <a:srgbClr val="3333FF"/>
                </a:solidFill>
              </a:rPr>
              <a:t>1</a:t>
            </a:r>
            <a:r>
              <a:rPr lang="en-US" altLang="zh-CN" sz="2800" b="1" dirty="0">
                <a:solidFill>
                  <a:srgbClr val="3333FF"/>
                </a:solidFill>
              </a:rPr>
              <a:t>=T</a:t>
            </a:r>
            <a:r>
              <a:rPr lang="en-US" altLang="zh-CN" sz="2800" b="1" baseline="-25000" dirty="0">
                <a:solidFill>
                  <a:srgbClr val="3333FF"/>
                </a:solidFill>
              </a:rPr>
              <a:t>2</a:t>
            </a:r>
            <a:r>
              <a:rPr lang="en-US" altLang="zh-CN" sz="2800" b="1" dirty="0">
                <a:solidFill>
                  <a:srgbClr val="3333FF"/>
                </a:solidFill>
              </a:rPr>
              <a:t>=T(</a:t>
            </a:r>
            <a:r>
              <a:rPr lang="zh-CN" altLang="en-US" sz="2800" b="1" dirty="0">
                <a:solidFill>
                  <a:srgbClr val="3333FF"/>
                </a:solidFill>
              </a:rPr>
              <a:t>环</a:t>
            </a:r>
            <a:r>
              <a:rPr lang="en-US" altLang="zh-CN" sz="2800" b="1" dirty="0" smtClean="0">
                <a:solidFill>
                  <a:srgbClr val="3333FF"/>
                </a:solidFill>
              </a:rPr>
              <a:t>)=</a:t>
            </a:r>
            <a:r>
              <a:rPr lang="zh-CN" altLang="en-US" sz="2800" b="1" dirty="0" smtClean="0">
                <a:solidFill>
                  <a:srgbClr val="3333FF"/>
                </a:solidFill>
              </a:rPr>
              <a:t>常数，过程温度恒定</a:t>
            </a:r>
            <a:endParaRPr lang="en-US" altLang="zh-CN" sz="2800" b="1" dirty="0" smtClean="0">
              <a:solidFill>
                <a:srgbClr val="3333FF"/>
              </a:solidFill>
            </a:endParaRPr>
          </a:p>
          <a:p>
            <a:pPr>
              <a:spcBef>
                <a:spcPct val="10000"/>
              </a:spcBef>
              <a:buNone/>
            </a:pPr>
            <a:r>
              <a:rPr lang="zh-CN" altLang="en-US" sz="2800" b="1" dirty="0" smtClean="0">
                <a:solidFill>
                  <a:schemeClr val="tx1"/>
                </a:solidFill>
              </a:rPr>
              <a:t>定温：</a:t>
            </a:r>
            <a:r>
              <a:rPr lang="en-US" altLang="zh-CN" sz="2800" b="1" dirty="0">
                <a:solidFill>
                  <a:srgbClr val="3333FF"/>
                </a:solidFill>
              </a:rPr>
              <a:t>T</a:t>
            </a:r>
            <a:r>
              <a:rPr lang="en-US" altLang="zh-CN" sz="2800" b="1" baseline="-25000" dirty="0">
                <a:solidFill>
                  <a:srgbClr val="3333FF"/>
                </a:solidFill>
              </a:rPr>
              <a:t>1</a:t>
            </a:r>
            <a:r>
              <a:rPr lang="en-US" altLang="zh-CN" sz="2800" b="1" dirty="0">
                <a:solidFill>
                  <a:srgbClr val="3333FF"/>
                </a:solidFill>
              </a:rPr>
              <a:t>=T</a:t>
            </a:r>
            <a:r>
              <a:rPr lang="en-US" altLang="zh-CN" sz="2800" b="1" baseline="-25000" dirty="0">
                <a:solidFill>
                  <a:srgbClr val="3333FF"/>
                </a:solidFill>
              </a:rPr>
              <a:t>2</a:t>
            </a:r>
            <a:r>
              <a:rPr lang="en-US" altLang="zh-CN" sz="2800" b="1" dirty="0">
                <a:solidFill>
                  <a:srgbClr val="3333FF"/>
                </a:solidFill>
              </a:rPr>
              <a:t>=T(</a:t>
            </a:r>
            <a:r>
              <a:rPr lang="zh-CN" altLang="en-US" sz="2800" b="1" dirty="0">
                <a:solidFill>
                  <a:srgbClr val="3333FF"/>
                </a:solidFill>
              </a:rPr>
              <a:t>环</a:t>
            </a:r>
            <a:r>
              <a:rPr lang="en-US" altLang="zh-CN" sz="2800" b="1" dirty="0" smtClean="0">
                <a:solidFill>
                  <a:srgbClr val="3333FF"/>
                </a:solidFill>
              </a:rPr>
              <a:t>)</a:t>
            </a:r>
            <a:r>
              <a:rPr lang="zh-CN" altLang="en-US" sz="2800" b="1" dirty="0" smtClean="0">
                <a:solidFill>
                  <a:srgbClr val="3333FF"/>
                </a:solidFill>
              </a:rPr>
              <a:t>，过程中温度不恒定</a:t>
            </a:r>
            <a:endParaRPr lang="en-US" altLang="zh-CN" sz="2800" b="1" dirty="0">
              <a:solidFill>
                <a:srgbClr val="3333FF"/>
              </a:solidFill>
            </a:endParaRPr>
          </a:p>
          <a:p>
            <a:pPr eaLnBrk="1" hangingPunct="1">
              <a:spcBef>
                <a:spcPct val="10000"/>
              </a:spcBef>
              <a:buFont typeface="Wingdings" pitchFamily="2" charset="2"/>
              <a:buNone/>
            </a:pPr>
            <a:r>
              <a:rPr lang="zh-CN" altLang="en-US" sz="2800" b="1" dirty="0" smtClean="0">
                <a:solidFill>
                  <a:srgbClr val="000000"/>
                </a:solidFill>
                <a:latin typeface="宋体" charset="-122"/>
              </a:rPr>
              <a:t>恒压：</a:t>
            </a:r>
            <a:r>
              <a:rPr lang="zh-CN" altLang="en-US" sz="2800" b="1" dirty="0" smtClean="0">
                <a:solidFill>
                  <a:srgbClr val="3333FF"/>
                </a:solidFill>
              </a:rPr>
              <a:t>系统压力一直不变。</a:t>
            </a:r>
            <a:r>
              <a:rPr lang="en-US" altLang="zh-CN" sz="2800" b="1" dirty="0" smtClean="0">
                <a:solidFill>
                  <a:srgbClr val="3333FF"/>
                </a:solidFill>
              </a:rPr>
              <a:t>P</a:t>
            </a:r>
            <a:r>
              <a:rPr lang="en-US" altLang="zh-CN" sz="2800" b="1" baseline="-25000" dirty="0" smtClean="0">
                <a:solidFill>
                  <a:srgbClr val="3333FF"/>
                </a:solidFill>
              </a:rPr>
              <a:t>1</a:t>
            </a:r>
            <a:r>
              <a:rPr lang="en-US" altLang="zh-CN" sz="2800" b="1" dirty="0" smtClean="0">
                <a:solidFill>
                  <a:srgbClr val="3333FF"/>
                </a:solidFill>
              </a:rPr>
              <a:t>=P</a:t>
            </a:r>
            <a:r>
              <a:rPr lang="en-US" altLang="zh-CN" sz="2800" b="1" baseline="-25000" dirty="0" smtClean="0">
                <a:solidFill>
                  <a:srgbClr val="3333FF"/>
                </a:solidFill>
              </a:rPr>
              <a:t>2</a:t>
            </a:r>
            <a:r>
              <a:rPr lang="en-US" altLang="zh-CN" sz="2800" b="1" dirty="0" smtClean="0">
                <a:solidFill>
                  <a:srgbClr val="3333FF"/>
                </a:solidFill>
              </a:rPr>
              <a:t>=P(</a:t>
            </a:r>
            <a:r>
              <a:rPr lang="zh-CN" altLang="en-US" sz="2800" b="1" dirty="0" smtClean="0">
                <a:solidFill>
                  <a:srgbClr val="3333FF"/>
                </a:solidFill>
              </a:rPr>
              <a:t>环</a:t>
            </a:r>
            <a:r>
              <a:rPr lang="en-US" altLang="zh-CN" sz="2800" b="1" dirty="0" smtClean="0">
                <a:solidFill>
                  <a:srgbClr val="3333FF"/>
                </a:solidFill>
              </a:rPr>
              <a:t>)=</a:t>
            </a:r>
            <a:r>
              <a:rPr lang="zh-CN" altLang="en-US" sz="2800" b="1" dirty="0" smtClean="0">
                <a:solidFill>
                  <a:srgbClr val="3333FF"/>
                </a:solidFill>
              </a:rPr>
              <a:t>常数，过程压力恒定</a:t>
            </a:r>
            <a:endParaRPr lang="en-US" altLang="zh-CN" sz="2800" b="1" dirty="0" smtClean="0">
              <a:solidFill>
                <a:srgbClr val="3333FF"/>
              </a:solidFill>
            </a:endParaRPr>
          </a:p>
          <a:p>
            <a:pPr>
              <a:spcBef>
                <a:spcPct val="10000"/>
              </a:spcBef>
              <a:buNone/>
            </a:pPr>
            <a:r>
              <a:rPr lang="zh-CN" altLang="en-US" sz="2800" b="1" dirty="0" smtClean="0">
                <a:solidFill>
                  <a:schemeClr val="tx1"/>
                </a:solidFill>
              </a:rPr>
              <a:t>定压：</a:t>
            </a:r>
            <a:r>
              <a:rPr lang="en-US" altLang="zh-CN" sz="2800" b="1" dirty="0" smtClean="0">
                <a:solidFill>
                  <a:srgbClr val="3333FF"/>
                </a:solidFill>
              </a:rPr>
              <a:t>P</a:t>
            </a:r>
            <a:r>
              <a:rPr lang="en-US" altLang="zh-CN" sz="2800" b="1" baseline="-25000" dirty="0" smtClean="0">
                <a:solidFill>
                  <a:srgbClr val="3333FF"/>
                </a:solidFill>
              </a:rPr>
              <a:t>1</a:t>
            </a:r>
            <a:r>
              <a:rPr lang="en-US" altLang="zh-CN" sz="2800" b="1" dirty="0" smtClean="0">
                <a:solidFill>
                  <a:srgbClr val="3333FF"/>
                </a:solidFill>
              </a:rPr>
              <a:t>=P</a:t>
            </a:r>
            <a:r>
              <a:rPr lang="en-US" altLang="zh-CN" sz="2800" b="1" baseline="-25000" dirty="0" smtClean="0">
                <a:solidFill>
                  <a:srgbClr val="3333FF"/>
                </a:solidFill>
              </a:rPr>
              <a:t>2</a:t>
            </a:r>
            <a:r>
              <a:rPr lang="en-US" altLang="zh-CN" sz="2800" b="1" dirty="0" smtClean="0">
                <a:solidFill>
                  <a:srgbClr val="3333FF"/>
                </a:solidFill>
              </a:rPr>
              <a:t>=P(</a:t>
            </a:r>
            <a:r>
              <a:rPr lang="zh-CN" altLang="en-US" sz="2800" b="1" dirty="0">
                <a:solidFill>
                  <a:srgbClr val="3333FF"/>
                </a:solidFill>
              </a:rPr>
              <a:t>环</a:t>
            </a:r>
            <a:r>
              <a:rPr lang="en-US" altLang="zh-CN" sz="2800" b="1" dirty="0" smtClean="0">
                <a:solidFill>
                  <a:srgbClr val="3333FF"/>
                </a:solidFill>
              </a:rPr>
              <a:t>),</a:t>
            </a:r>
            <a:r>
              <a:rPr lang="zh-CN" altLang="en-US" sz="2800" b="1" dirty="0">
                <a:solidFill>
                  <a:srgbClr val="3333FF"/>
                </a:solidFill>
              </a:rPr>
              <a:t>过程</a:t>
            </a:r>
            <a:r>
              <a:rPr lang="zh-CN" altLang="en-US" sz="2800" b="1" dirty="0" smtClean="0">
                <a:solidFill>
                  <a:srgbClr val="3333FF"/>
                </a:solidFill>
              </a:rPr>
              <a:t>中</a:t>
            </a:r>
            <a:r>
              <a:rPr lang="zh-CN" altLang="en-US" sz="2800" b="1" dirty="0">
                <a:solidFill>
                  <a:srgbClr val="3333FF"/>
                </a:solidFill>
              </a:rPr>
              <a:t>压力</a:t>
            </a:r>
            <a:r>
              <a:rPr lang="zh-CN" altLang="en-US" sz="2800" b="1" dirty="0" smtClean="0">
                <a:solidFill>
                  <a:srgbClr val="3333FF"/>
                </a:solidFill>
              </a:rPr>
              <a:t>不</a:t>
            </a:r>
            <a:r>
              <a:rPr lang="zh-CN" altLang="en-US" sz="2800" b="1" dirty="0">
                <a:solidFill>
                  <a:srgbClr val="3333FF"/>
                </a:solidFill>
              </a:rPr>
              <a:t>恒定</a:t>
            </a:r>
            <a:endParaRPr lang="en-US" altLang="zh-CN" sz="2800" b="1" dirty="0">
              <a:solidFill>
                <a:srgbClr val="3333FF"/>
              </a:solidFill>
            </a:endParaRPr>
          </a:p>
          <a:p>
            <a:pPr eaLnBrk="1" hangingPunct="1">
              <a:spcBef>
                <a:spcPct val="10000"/>
              </a:spcBef>
              <a:buFont typeface="Wingdings" pitchFamily="2" charset="2"/>
              <a:buNone/>
            </a:pPr>
            <a:r>
              <a:rPr lang="zh-CN" altLang="en-US" sz="2800" b="1" dirty="0" smtClean="0">
                <a:solidFill>
                  <a:srgbClr val="000000"/>
                </a:solidFill>
                <a:latin typeface="宋体" charset="-122"/>
              </a:rPr>
              <a:t>恒容：</a:t>
            </a:r>
            <a:r>
              <a:rPr lang="zh-CN" altLang="en-US" sz="2800" b="1" dirty="0" smtClean="0">
                <a:solidFill>
                  <a:srgbClr val="3333FF"/>
                </a:solidFill>
              </a:rPr>
              <a:t>系统的体积一直不变。</a:t>
            </a:r>
            <a:r>
              <a:rPr lang="en-US" altLang="zh-CN" sz="2800" b="1" dirty="0" smtClean="0">
                <a:solidFill>
                  <a:srgbClr val="3333FF"/>
                </a:solidFill>
              </a:rPr>
              <a:t>V=</a:t>
            </a:r>
            <a:r>
              <a:rPr lang="zh-CN" altLang="en-US" sz="2800" b="1" dirty="0" smtClean="0">
                <a:solidFill>
                  <a:srgbClr val="3333FF"/>
                </a:solidFill>
              </a:rPr>
              <a:t>常数</a:t>
            </a:r>
            <a:endParaRPr lang="en-US" altLang="zh-CN" sz="2800" b="1" dirty="0" smtClean="0">
              <a:solidFill>
                <a:srgbClr val="3333FF"/>
              </a:solidFill>
            </a:endParaRPr>
          </a:p>
          <a:p>
            <a:pPr eaLnBrk="1" hangingPunct="1">
              <a:spcBef>
                <a:spcPct val="10000"/>
              </a:spcBef>
              <a:buFont typeface="Wingdings" pitchFamily="2" charset="2"/>
              <a:buNone/>
            </a:pPr>
            <a:r>
              <a:rPr lang="zh-CN" altLang="en-US" sz="2800" b="1" dirty="0" smtClean="0">
                <a:solidFill>
                  <a:srgbClr val="000000"/>
                </a:solidFill>
                <a:latin typeface="宋体" charset="-122"/>
              </a:rPr>
              <a:t>恒外压：</a:t>
            </a:r>
            <a:r>
              <a:rPr lang="zh-CN" altLang="en-US" sz="2800" b="1" dirty="0" smtClean="0">
                <a:solidFill>
                  <a:srgbClr val="3333FF"/>
                </a:solidFill>
              </a:rPr>
              <a:t>环境压力保持不变。</a:t>
            </a:r>
            <a:r>
              <a:rPr lang="en-US" altLang="zh-CN" sz="2800" b="1" dirty="0" smtClean="0">
                <a:solidFill>
                  <a:srgbClr val="3333FF"/>
                </a:solidFill>
              </a:rPr>
              <a:t>P(</a:t>
            </a:r>
            <a:r>
              <a:rPr lang="zh-CN" altLang="en-US" sz="2800" b="1" dirty="0" smtClean="0">
                <a:solidFill>
                  <a:srgbClr val="3333FF"/>
                </a:solidFill>
              </a:rPr>
              <a:t>环</a:t>
            </a:r>
            <a:r>
              <a:rPr lang="en-US" altLang="zh-CN" sz="2800" b="1" dirty="0" smtClean="0">
                <a:solidFill>
                  <a:srgbClr val="3333FF"/>
                </a:solidFill>
              </a:rPr>
              <a:t>)=</a:t>
            </a:r>
            <a:r>
              <a:rPr lang="zh-CN" altLang="en-US" sz="2800" b="1" dirty="0" smtClean="0">
                <a:solidFill>
                  <a:srgbClr val="3333FF"/>
                </a:solidFill>
              </a:rPr>
              <a:t>常数</a:t>
            </a:r>
            <a:endParaRPr lang="en-US" altLang="zh-CN" sz="2800" b="1" dirty="0" smtClean="0">
              <a:solidFill>
                <a:srgbClr val="3333FF"/>
              </a:solidFill>
            </a:endParaRPr>
          </a:p>
          <a:p>
            <a:pPr>
              <a:spcBef>
                <a:spcPct val="10000"/>
              </a:spcBef>
              <a:buNone/>
            </a:pPr>
            <a:r>
              <a:rPr lang="zh-CN" altLang="en-US" sz="2800" b="1" dirty="0" smtClean="0">
                <a:solidFill>
                  <a:schemeClr val="tx1"/>
                </a:solidFill>
              </a:rPr>
              <a:t>真空膨胀过程（自由膨胀）：</a:t>
            </a:r>
            <a:r>
              <a:rPr lang="en-US" altLang="zh-CN" sz="2800" b="1" dirty="0" smtClean="0">
                <a:solidFill>
                  <a:srgbClr val="3333FF"/>
                </a:solidFill>
              </a:rPr>
              <a:t>P</a:t>
            </a:r>
            <a:r>
              <a:rPr lang="en-US" altLang="zh-CN" sz="2800" b="1" dirty="0">
                <a:solidFill>
                  <a:srgbClr val="3333FF"/>
                </a:solidFill>
              </a:rPr>
              <a:t>(</a:t>
            </a:r>
            <a:r>
              <a:rPr lang="zh-CN" altLang="en-US" sz="2800" b="1" dirty="0">
                <a:solidFill>
                  <a:srgbClr val="3333FF"/>
                </a:solidFill>
              </a:rPr>
              <a:t>环</a:t>
            </a:r>
            <a:r>
              <a:rPr lang="en-US" altLang="zh-CN" sz="2800" b="1" dirty="0" smtClean="0">
                <a:solidFill>
                  <a:srgbClr val="3333FF"/>
                </a:solidFill>
              </a:rPr>
              <a:t>)=0</a:t>
            </a:r>
          </a:p>
          <a:p>
            <a:pPr>
              <a:spcBef>
                <a:spcPct val="10000"/>
              </a:spcBef>
              <a:buNone/>
            </a:pPr>
            <a:r>
              <a:rPr lang="zh-CN" altLang="en-US" sz="2800" b="1" dirty="0" smtClean="0">
                <a:solidFill>
                  <a:srgbClr val="3333FF"/>
                </a:solidFill>
              </a:rPr>
              <a:t>如，若选气体为系统，环境压力为零</a:t>
            </a:r>
            <a:endParaRPr lang="en-US" altLang="zh-CN" sz="2800" b="1" dirty="0">
              <a:solidFill>
                <a:srgbClr val="3333FF"/>
              </a:solidFill>
            </a:endParaRPr>
          </a:p>
          <a:p>
            <a:pPr eaLnBrk="1" hangingPunct="1">
              <a:spcBef>
                <a:spcPct val="10000"/>
              </a:spcBef>
              <a:buFont typeface="Wingdings" pitchFamily="2" charset="2"/>
              <a:buNone/>
            </a:pPr>
            <a:r>
              <a:rPr lang="zh-CN" altLang="en-US" sz="2800" b="1" dirty="0" smtClean="0">
                <a:solidFill>
                  <a:srgbClr val="000000"/>
                </a:solidFill>
                <a:latin typeface="宋体" charset="-122"/>
              </a:rPr>
              <a:t>绝热过程：</a:t>
            </a:r>
            <a:r>
              <a:rPr lang="zh-CN" altLang="en-US" sz="2800" b="1" dirty="0" smtClean="0">
                <a:solidFill>
                  <a:srgbClr val="3333FF"/>
                </a:solidFill>
              </a:rPr>
              <a:t>系统与环境没有热交换。</a:t>
            </a:r>
            <a:r>
              <a:rPr lang="en-US" altLang="zh-CN" sz="2800" b="1" dirty="0" smtClean="0">
                <a:solidFill>
                  <a:srgbClr val="3333FF"/>
                </a:solidFill>
              </a:rPr>
              <a:t>Q=0</a:t>
            </a:r>
            <a:endParaRPr lang="zh-CN" altLang="en-US" sz="2800" b="1" dirty="0" smtClean="0">
              <a:solidFill>
                <a:srgbClr val="3333FF"/>
              </a:solidFill>
            </a:endParaRPr>
          </a:p>
          <a:p>
            <a:pPr eaLnBrk="1" hangingPunct="1"/>
            <a:endParaRPr lang="zh-CN" altLang="en-US" dirty="0" smtClean="0"/>
          </a:p>
        </p:txBody>
      </p:sp>
      <p:sp>
        <p:nvSpPr>
          <p:cNvPr id="2" name="标题 1"/>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内容占位符 2"/>
          <p:cNvSpPr>
            <a:spLocks noGrp="1"/>
          </p:cNvSpPr>
          <p:nvPr>
            <p:ph idx="1"/>
          </p:nvPr>
        </p:nvSpPr>
        <p:spPr>
          <a:xfrm>
            <a:off x="374650" y="476672"/>
            <a:ext cx="8229600" cy="4525963"/>
          </a:xfrm>
        </p:spPr>
        <p:txBody>
          <a:bodyPr/>
          <a:lstStyle/>
          <a:p>
            <a:pPr eaLnBrk="1" hangingPunct="1"/>
            <a:r>
              <a:rPr lang="zh-CN" altLang="en-US" sz="3200" dirty="0" smtClean="0">
                <a:latin typeface="华文行楷"/>
                <a:ea typeface="华文行楷"/>
                <a:cs typeface="华文行楷"/>
              </a:rPr>
              <a:t>四、标准摩尔燃烧焓</a:t>
            </a:r>
          </a:p>
          <a:p>
            <a:pPr eaLnBrk="1" hangingPunct="1"/>
            <a:endParaRPr lang="zh-CN" altLang="en-US" dirty="0" smtClean="0"/>
          </a:p>
        </p:txBody>
      </p:sp>
      <p:sp>
        <p:nvSpPr>
          <p:cNvPr id="4" name="Rectangle 3"/>
          <p:cNvSpPr>
            <a:spLocks noChangeArrowheads="1"/>
          </p:cNvSpPr>
          <p:nvPr/>
        </p:nvSpPr>
        <p:spPr bwMode="auto">
          <a:xfrm>
            <a:off x="457200" y="980728"/>
            <a:ext cx="8147050" cy="3273425"/>
          </a:xfrm>
          <a:prstGeom prst="rect">
            <a:avLst/>
          </a:prstGeom>
          <a:solidFill>
            <a:schemeClr val="bg1"/>
          </a:solidFill>
          <a:ln w="38100">
            <a:solidFill>
              <a:srgbClr val="A50021"/>
            </a:solidFill>
            <a:miter lim="800000"/>
            <a:headEnd/>
            <a:tailEnd/>
          </a:ln>
        </p:spPr>
        <p:txBody>
          <a:bodyPr/>
          <a:lstStyle/>
          <a:p>
            <a:pPr marL="342900" indent="-342900">
              <a:lnSpc>
                <a:spcPct val="115000"/>
              </a:lnSpc>
              <a:spcBef>
                <a:spcPct val="20000"/>
              </a:spcBef>
              <a:buClr>
                <a:srgbClr val="CCFF33"/>
              </a:buClr>
              <a:buSzPct val="70000"/>
              <a:buFont typeface="Wingdings" pitchFamily="2" charset="2"/>
              <a:buNone/>
            </a:pPr>
            <a:r>
              <a:rPr kumimoji="1" lang="en-US" altLang="zh-CN" sz="2000" dirty="0">
                <a:solidFill>
                  <a:srgbClr val="0000FF"/>
                </a:solidFill>
                <a:latin typeface="宋体" charset="-122"/>
                <a:sym typeface="Symbol" pitchFamily="18" charset="2"/>
              </a:rPr>
              <a:t>1</a:t>
            </a:r>
            <a:r>
              <a:rPr kumimoji="1" lang="zh-CN" altLang="en-US" sz="2000" dirty="0">
                <a:solidFill>
                  <a:srgbClr val="0000FF"/>
                </a:solidFill>
                <a:latin typeface="宋体" charset="-122"/>
                <a:sym typeface="Symbol" pitchFamily="18" charset="2"/>
              </a:rPr>
              <a:t>、标准摩尔燃烧焓：在</a:t>
            </a:r>
            <a:r>
              <a:rPr kumimoji="1" lang="en-US" altLang="zh-CN" sz="2000" dirty="0">
                <a:solidFill>
                  <a:srgbClr val="0000FF"/>
                </a:solidFill>
                <a:latin typeface="宋体" charset="-122"/>
                <a:sym typeface="Symbol" pitchFamily="18" charset="2"/>
              </a:rPr>
              <a:t>T</a:t>
            </a:r>
            <a:r>
              <a:rPr kumimoji="1" lang="zh-CN" altLang="en-US" sz="2000" dirty="0">
                <a:solidFill>
                  <a:srgbClr val="0000FF"/>
                </a:solidFill>
                <a:latin typeface="宋体" charset="-122"/>
                <a:sym typeface="Symbol" pitchFamily="18" charset="2"/>
              </a:rPr>
              <a:t>温度</a:t>
            </a:r>
            <a:r>
              <a:rPr kumimoji="1" lang="zh-CN" altLang="en-US" sz="2000" dirty="0">
                <a:solidFill>
                  <a:srgbClr val="0000FF"/>
                </a:solidFill>
                <a:sym typeface="Symbol" pitchFamily="18" charset="2"/>
              </a:rPr>
              <a:t>标准</a:t>
            </a:r>
            <a:r>
              <a:rPr kumimoji="1" lang="zh-CN" altLang="en-US" sz="2000" dirty="0">
                <a:solidFill>
                  <a:srgbClr val="0000FF"/>
                </a:solidFill>
                <a:latin typeface="宋体" charset="-122"/>
                <a:sym typeface="Symbol" pitchFamily="18" charset="2"/>
              </a:rPr>
              <a:t>状态下，</a:t>
            </a:r>
            <a:r>
              <a:rPr kumimoji="1" lang="zh-CN" altLang="en-US" sz="2000" dirty="0">
                <a:solidFill>
                  <a:srgbClr val="FF0000"/>
                </a:solidFill>
                <a:latin typeface="宋体" charset="-122"/>
                <a:sym typeface="Symbol" pitchFamily="18" charset="2"/>
              </a:rPr>
              <a:t>1</a:t>
            </a:r>
            <a:r>
              <a:rPr kumimoji="1" lang="en-US" altLang="zh-CN" sz="2000" dirty="0" err="1">
                <a:solidFill>
                  <a:srgbClr val="FF0000"/>
                </a:solidFill>
                <a:latin typeface="宋体" charset="-122"/>
                <a:sym typeface="Symbol" pitchFamily="18" charset="2"/>
              </a:rPr>
              <a:t>mol</a:t>
            </a:r>
            <a:r>
              <a:rPr kumimoji="1" lang="en-US" altLang="zh-CN" sz="2000" dirty="0">
                <a:solidFill>
                  <a:srgbClr val="FF0000"/>
                </a:solidFill>
                <a:latin typeface="宋体" charset="-122"/>
                <a:sym typeface="Symbol" pitchFamily="18" charset="2"/>
              </a:rPr>
              <a:t> </a:t>
            </a:r>
            <a:r>
              <a:rPr kumimoji="1" lang="zh-CN" altLang="en-US" sz="2000" dirty="0">
                <a:solidFill>
                  <a:srgbClr val="FF0000"/>
                </a:solidFill>
                <a:latin typeface="宋体" charset="-122"/>
                <a:sym typeface="Symbol" pitchFamily="18" charset="2"/>
              </a:rPr>
              <a:t>相</a:t>
            </a:r>
            <a:r>
              <a:rPr kumimoji="1" lang="zh-CN" altLang="en-US" sz="2000" dirty="0">
                <a:solidFill>
                  <a:srgbClr val="0000FF"/>
                </a:solidFill>
                <a:latin typeface="宋体" charset="-122"/>
                <a:sym typeface="Symbol" pitchFamily="18" charset="2"/>
              </a:rPr>
              <a:t>的化合物</a:t>
            </a:r>
            <a:r>
              <a:rPr kumimoji="1" lang="en-US" altLang="zh-CN" sz="2000" dirty="0">
                <a:solidFill>
                  <a:srgbClr val="0000FF"/>
                </a:solidFill>
                <a:latin typeface="宋体" charset="-122"/>
                <a:sym typeface="Symbol" pitchFamily="18" charset="2"/>
              </a:rPr>
              <a:t>B</a:t>
            </a:r>
            <a:r>
              <a:rPr kumimoji="1" lang="zh-CN" altLang="en-US" sz="2000" dirty="0">
                <a:solidFill>
                  <a:srgbClr val="0000FF"/>
                </a:solidFill>
                <a:latin typeface="宋体" charset="-122"/>
                <a:sym typeface="Symbol" pitchFamily="18" charset="2"/>
              </a:rPr>
              <a:t>与氧进行</a:t>
            </a:r>
            <a:r>
              <a:rPr kumimoji="1" lang="zh-CN" altLang="en-US" sz="2000" dirty="0">
                <a:solidFill>
                  <a:srgbClr val="C00000"/>
                </a:solidFill>
                <a:latin typeface="宋体" charset="-122"/>
                <a:sym typeface="Symbol" pitchFamily="18" charset="2"/>
              </a:rPr>
              <a:t>完全氧化</a:t>
            </a:r>
            <a:r>
              <a:rPr kumimoji="1" lang="zh-CN" altLang="en-US" sz="2000" dirty="0">
                <a:solidFill>
                  <a:srgbClr val="0000FF"/>
                </a:solidFill>
                <a:latin typeface="宋体" charset="-122"/>
                <a:sym typeface="Symbol" pitchFamily="18" charset="2"/>
              </a:rPr>
              <a:t>反应的焓变。叫该化合物</a:t>
            </a:r>
            <a:r>
              <a:rPr kumimoji="1" lang="en-US" altLang="zh-CN" sz="2000" dirty="0">
                <a:solidFill>
                  <a:srgbClr val="0000FF"/>
                </a:solidFill>
                <a:latin typeface="宋体" charset="-122"/>
                <a:sym typeface="Symbol" pitchFamily="18" charset="2"/>
              </a:rPr>
              <a:t>B()</a:t>
            </a:r>
            <a:r>
              <a:rPr kumimoji="1" lang="zh-CN" altLang="en-US" sz="2000" dirty="0">
                <a:solidFill>
                  <a:srgbClr val="0000FF"/>
                </a:solidFill>
                <a:latin typeface="宋体" charset="-122"/>
                <a:sym typeface="Symbol" pitchFamily="18" charset="2"/>
              </a:rPr>
              <a:t>在</a:t>
            </a:r>
            <a:r>
              <a:rPr kumimoji="1" lang="en-US" altLang="zh-CN" sz="2000" dirty="0">
                <a:solidFill>
                  <a:srgbClr val="0000FF"/>
                </a:solidFill>
                <a:latin typeface="宋体" charset="-122"/>
                <a:sym typeface="Symbol" pitchFamily="18" charset="2"/>
              </a:rPr>
              <a:t>T</a:t>
            </a:r>
            <a:r>
              <a:rPr kumimoji="1" lang="zh-CN" altLang="en-US" sz="2000" dirty="0">
                <a:solidFill>
                  <a:srgbClr val="0000FF"/>
                </a:solidFill>
                <a:latin typeface="宋体" charset="-122"/>
                <a:sym typeface="Symbol" pitchFamily="18" charset="2"/>
              </a:rPr>
              <a:t>温度下的标准摩尔</a:t>
            </a:r>
            <a:r>
              <a:rPr kumimoji="1" lang="zh-CN" altLang="en-US" sz="2000" dirty="0">
                <a:solidFill>
                  <a:srgbClr val="0000FF"/>
                </a:solidFill>
                <a:sym typeface="Symbol" pitchFamily="18" charset="2"/>
              </a:rPr>
              <a:t>燃烧</a:t>
            </a:r>
            <a:r>
              <a:rPr kumimoji="1" lang="zh-CN" altLang="en-US" sz="2000" dirty="0">
                <a:solidFill>
                  <a:srgbClr val="0000FF"/>
                </a:solidFill>
                <a:latin typeface="宋体" charset="-122"/>
                <a:sym typeface="Symbol" pitchFamily="18" charset="2"/>
              </a:rPr>
              <a:t>焓。用</a:t>
            </a:r>
            <a:r>
              <a:rPr kumimoji="1" lang="en-US" altLang="zh-CN" sz="2000" baseline="-25000" dirty="0" err="1">
                <a:solidFill>
                  <a:srgbClr val="0000FF"/>
                </a:solidFill>
                <a:latin typeface="宋体" charset="-122"/>
                <a:sym typeface="Symbol" pitchFamily="18" charset="2"/>
              </a:rPr>
              <a:t>C</a:t>
            </a:r>
            <a:r>
              <a:rPr kumimoji="1" lang="en-US" altLang="zh-CN" sz="2000" dirty="0" err="1">
                <a:solidFill>
                  <a:srgbClr val="0000FF"/>
                </a:solidFill>
                <a:latin typeface="宋体" charset="-122"/>
                <a:sym typeface="Symbol" pitchFamily="18" charset="2"/>
              </a:rPr>
              <a:t>H</a:t>
            </a:r>
            <a:r>
              <a:rPr kumimoji="1" lang="en-US" altLang="zh-CN" sz="2000" baseline="-25000" dirty="0" err="1">
                <a:solidFill>
                  <a:srgbClr val="0000FF"/>
                </a:solidFill>
                <a:latin typeface="宋体" charset="-122"/>
                <a:sym typeface="Symbol" pitchFamily="18" charset="2"/>
              </a:rPr>
              <a:t>m</a:t>
            </a:r>
            <a:r>
              <a:rPr kumimoji="1" lang="en-US" altLang="zh-CN" sz="2000" dirty="0">
                <a:solidFill>
                  <a:srgbClr val="0000FF"/>
                </a:solidFill>
                <a:latin typeface="宋体" charset="-122"/>
                <a:sym typeface="Symbol" pitchFamily="18" charset="2"/>
              </a:rPr>
              <a:t>(B，，T)</a:t>
            </a:r>
            <a:r>
              <a:rPr kumimoji="1" lang="zh-CN" altLang="en-US" sz="2000" dirty="0">
                <a:solidFill>
                  <a:srgbClr val="0000FF"/>
                </a:solidFill>
                <a:latin typeface="宋体" charset="-122"/>
                <a:sym typeface="Symbol" pitchFamily="18" charset="2"/>
              </a:rPr>
              <a:t>或</a:t>
            </a:r>
            <a:r>
              <a:rPr kumimoji="1" lang="en-US" altLang="zh-CN" sz="2000" baseline="-25000" dirty="0">
                <a:solidFill>
                  <a:srgbClr val="0000FF"/>
                </a:solidFill>
                <a:latin typeface="宋体" charset="-122"/>
                <a:sym typeface="Symbol" pitchFamily="18" charset="2"/>
              </a:rPr>
              <a:t>C</a:t>
            </a:r>
            <a:r>
              <a:rPr kumimoji="1" lang="en-US" altLang="zh-CN" sz="2000" dirty="0">
                <a:solidFill>
                  <a:srgbClr val="0000FF"/>
                </a:solidFill>
                <a:latin typeface="宋体" charset="-122"/>
                <a:sym typeface="Symbol" pitchFamily="18" charset="2"/>
              </a:rPr>
              <a:t>H</a:t>
            </a:r>
            <a:r>
              <a:rPr kumimoji="1" lang="en-US" altLang="zh-CN" sz="2000" baseline="-25000" dirty="0">
                <a:solidFill>
                  <a:srgbClr val="0000FF"/>
                </a:solidFill>
                <a:latin typeface="宋体" charset="-122"/>
                <a:sym typeface="Symbol" pitchFamily="18" charset="2"/>
              </a:rPr>
              <a:t>B</a:t>
            </a:r>
            <a:r>
              <a:rPr kumimoji="1" lang="en-US" altLang="zh-CN" sz="2000" dirty="0">
                <a:solidFill>
                  <a:srgbClr val="0000FF"/>
                </a:solidFill>
                <a:latin typeface="宋体" charset="-122"/>
                <a:sym typeface="Symbol" pitchFamily="18" charset="2"/>
              </a:rPr>
              <a:t>(，T)</a:t>
            </a:r>
            <a:r>
              <a:rPr kumimoji="1" lang="zh-CN" altLang="en-US" sz="2000" dirty="0">
                <a:solidFill>
                  <a:srgbClr val="0000FF"/>
                </a:solidFill>
                <a:latin typeface="宋体" charset="-122"/>
                <a:sym typeface="Symbol" pitchFamily="18" charset="2"/>
              </a:rPr>
              <a:t>表示，下标</a:t>
            </a:r>
            <a:r>
              <a:rPr kumimoji="1" lang="zh-CN" altLang="en-US" sz="2000" dirty="0">
                <a:solidFill>
                  <a:srgbClr val="0000FF"/>
                </a:solidFill>
                <a:sym typeface="Symbol" pitchFamily="18" charset="2"/>
              </a:rPr>
              <a:t>“</a:t>
            </a:r>
            <a:r>
              <a:rPr kumimoji="1" lang="en-US" altLang="zh-CN" sz="2000" dirty="0">
                <a:solidFill>
                  <a:srgbClr val="0000FF"/>
                </a:solidFill>
                <a:latin typeface="宋体" charset="-122"/>
                <a:sym typeface="Symbol" pitchFamily="18" charset="2"/>
              </a:rPr>
              <a:t>C</a:t>
            </a:r>
            <a:r>
              <a:rPr kumimoji="1" lang="en-US" altLang="zh-CN" sz="2000" dirty="0">
                <a:solidFill>
                  <a:srgbClr val="0000FF"/>
                </a:solidFill>
                <a:sym typeface="Symbol" pitchFamily="18" charset="2"/>
              </a:rPr>
              <a:t>”</a:t>
            </a:r>
            <a:r>
              <a:rPr kumimoji="1" lang="zh-CN" altLang="en-US" sz="2000" dirty="0">
                <a:solidFill>
                  <a:srgbClr val="0000FF"/>
                </a:solidFill>
                <a:latin typeface="宋体" charset="-122"/>
                <a:sym typeface="Symbol" pitchFamily="18" charset="2"/>
              </a:rPr>
              <a:t>表示</a:t>
            </a:r>
            <a:r>
              <a:rPr kumimoji="1" lang="zh-CN" altLang="en-US" sz="2000" dirty="0">
                <a:solidFill>
                  <a:srgbClr val="0000FF"/>
                </a:solidFill>
                <a:sym typeface="Symbol" pitchFamily="18" charset="2"/>
              </a:rPr>
              <a:t>“燃烧”</a:t>
            </a:r>
            <a:endParaRPr kumimoji="1" lang="zh-CN" altLang="en-US" sz="2000" dirty="0">
              <a:sym typeface="Symbol" pitchFamily="18" charset="2"/>
            </a:endParaRPr>
          </a:p>
          <a:p>
            <a:pPr marL="342900" indent="-342900">
              <a:lnSpc>
                <a:spcPct val="110000"/>
              </a:lnSpc>
              <a:spcBef>
                <a:spcPct val="20000"/>
              </a:spcBef>
              <a:buClr>
                <a:srgbClr val="CCFF33"/>
              </a:buClr>
              <a:buSzPct val="70000"/>
              <a:buFont typeface="Wingdings" pitchFamily="2" charset="2"/>
              <a:buNone/>
            </a:pPr>
            <a:r>
              <a:rPr kumimoji="1" lang="en-US" altLang="zh-CN" sz="2000" dirty="0">
                <a:solidFill>
                  <a:srgbClr val="0000FF"/>
                </a:solidFill>
                <a:sym typeface="Symbol" pitchFamily="18" charset="2"/>
              </a:rPr>
              <a:t>     </a:t>
            </a:r>
            <a:r>
              <a:rPr kumimoji="1" lang="zh-CN" altLang="en-US" sz="2000" dirty="0">
                <a:solidFill>
                  <a:srgbClr val="0000FF"/>
                </a:solidFill>
                <a:sym typeface="Symbol" pitchFamily="18" charset="2"/>
              </a:rPr>
              <a:t>单位：</a:t>
            </a:r>
            <a:r>
              <a:rPr kumimoji="1" lang="en-US" altLang="zh-CN" sz="2000" dirty="0">
                <a:solidFill>
                  <a:srgbClr val="0000FF"/>
                </a:solidFill>
                <a:latin typeface="宋体" charset="-122"/>
                <a:sym typeface="Symbol" pitchFamily="18" charset="2"/>
              </a:rPr>
              <a:t>Jmol</a:t>
            </a:r>
            <a:r>
              <a:rPr kumimoji="1" lang="en-US" altLang="zh-CN" sz="2000" baseline="30000" dirty="0">
                <a:solidFill>
                  <a:srgbClr val="0000FF"/>
                </a:solidFill>
                <a:latin typeface="宋体" charset="-122"/>
                <a:sym typeface="Symbol" pitchFamily="18" charset="2"/>
              </a:rPr>
              <a:t>-1</a:t>
            </a:r>
            <a:r>
              <a:rPr kumimoji="1" lang="en-US" altLang="zh-CN" sz="2000" dirty="0">
                <a:solidFill>
                  <a:srgbClr val="0000FF"/>
                </a:solidFill>
                <a:latin typeface="宋体" charset="-122"/>
                <a:sym typeface="Symbol" pitchFamily="18" charset="2"/>
              </a:rPr>
              <a:t> ，kJmol</a:t>
            </a:r>
            <a:r>
              <a:rPr kumimoji="1" lang="en-US" altLang="zh-CN" sz="2000" baseline="30000" dirty="0">
                <a:solidFill>
                  <a:srgbClr val="0000FF"/>
                </a:solidFill>
                <a:latin typeface="宋体" charset="-122"/>
                <a:sym typeface="Symbol" pitchFamily="18" charset="2"/>
              </a:rPr>
              <a:t>-1</a:t>
            </a:r>
            <a:r>
              <a:rPr kumimoji="1" lang="en-US" altLang="zh-CN" sz="2000" dirty="0">
                <a:solidFill>
                  <a:srgbClr val="0000FF"/>
                </a:solidFill>
                <a:latin typeface="宋体" charset="-122"/>
                <a:sym typeface="Symbol" pitchFamily="18" charset="2"/>
              </a:rPr>
              <a:t> </a:t>
            </a:r>
          </a:p>
          <a:p>
            <a:pPr marL="342900" indent="-342900">
              <a:lnSpc>
                <a:spcPct val="110000"/>
              </a:lnSpc>
              <a:spcBef>
                <a:spcPct val="20000"/>
              </a:spcBef>
              <a:buClr>
                <a:srgbClr val="CCFF33"/>
              </a:buClr>
              <a:buSzPct val="70000"/>
              <a:buFont typeface="Wingdings" pitchFamily="2" charset="2"/>
              <a:buNone/>
            </a:pPr>
            <a:r>
              <a:rPr kumimoji="1" lang="zh-CN" altLang="en-US" sz="2000" dirty="0">
                <a:solidFill>
                  <a:srgbClr val="0000FF"/>
                </a:solidFill>
                <a:latin typeface="宋体" charset="-122"/>
                <a:sym typeface="Symbol" pitchFamily="18" charset="2"/>
              </a:rPr>
              <a:t>２．完全氧化反应</a:t>
            </a:r>
          </a:p>
          <a:p>
            <a:pPr marL="342900" indent="-342900">
              <a:lnSpc>
                <a:spcPct val="110000"/>
              </a:lnSpc>
              <a:spcBef>
                <a:spcPct val="20000"/>
              </a:spcBef>
              <a:buClr>
                <a:srgbClr val="CCFF33"/>
              </a:buClr>
              <a:buSzPct val="70000"/>
              <a:buFont typeface="Wingdings" pitchFamily="2" charset="2"/>
              <a:buNone/>
            </a:pPr>
            <a:r>
              <a:rPr kumimoji="1" lang="zh-CN" altLang="en-US" sz="2000" dirty="0">
                <a:solidFill>
                  <a:srgbClr val="0000FF"/>
                </a:solidFill>
                <a:latin typeface="宋体" charset="-122"/>
                <a:sym typeface="Symbol" pitchFamily="18" charset="2"/>
              </a:rPr>
              <a:t> 完全氧化反应是指</a:t>
            </a:r>
            <a:r>
              <a:rPr kumimoji="1" lang="zh-CN" altLang="en-US" sz="2000" dirty="0" smtClean="0">
                <a:solidFill>
                  <a:srgbClr val="0000FF"/>
                </a:solidFill>
                <a:latin typeface="宋体" charset="-122"/>
                <a:sym typeface="Symbol" pitchFamily="18" charset="2"/>
              </a:rPr>
              <a:t>：是指形成了不能再氧化的高级氧化物</a:t>
            </a:r>
            <a:endParaRPr kumimoji="1" lang="en-US" altLang="zh-CN" sz="2000" dirty="0" smtClean="0">
              <a:solidFill>
                <a:srgbClr val="0000FF"/>
              </a:solidFill>
              <a:latin typeface="宋体" charset="-122"/>
              <a:sym typeface="Symbol" pitchFamily="18" charset="2"/>
            </a:endParaRPr>
          </a:p>
          <a:p>
            <a:pPr marL="342900" indent="-342900">
              <a:lnSpc>
                <a:spcPct val="110000"/>
              </a:lnSpc>
              <a:spcBef>
                <a:spcPct val="20000"/>
              </a:spcBef>
              <a:buClr>
                <a:srgbClr val="CCFF33"/>
              </a:buClr>
              <a:buSzPct val="70000"/>
              <a:buFont typeface="Wingdings" pitchFamily="2" charset="2"/>
              <a:buNone/>
            </a:pPr>
            <a:r>
              <a:rPr kumimoji="1" lang="zh-CN" altLang="en-US" sz="2000" dirty="0" smtClean="0">
                <a:solidFill>
                  <a:srgbClr val="0000FF"/>
                </a:solidFill>
                <a:latin typeface="宋体" charset="-122"/>
                <a:sym typeface="Symbol" pitchFamily="18" charset="2"/>
              </a:rPr>
              <a:t>如：元素</a:t>
            </a:r>
            <a:r>
              <a:rPr kumimoji="1" lang="en-US" altLang="zh-CN" sz="2000" dirty="0">
                <a:solidFill>
                  <a:srgbClr val="0000FF"/>
                </a:solidFill>
                <a:latin typeface="宋体" charset="-122"/>
                <a:sym typeface="Symbol" pitchFamily="18" charset="2"/>
              </a:rPr>
              <a:t>C</a:t>
            </a:r>
            <a:r>
              <a:rPr kumimoji="1" lang="zh-CN" altLang="en-US" sz="2000" dirty="0">
                <a:solidFill>
                  <a:srgbClr val="0000FF"/>
                </a:solidFill>
                <a:latin typeface="宋体" charset="-122"/>
                <a:sym typeface="Symbol" pitchFamily="18" charset="2"/>
              </a:rPr>
              <a:t>与</a:t>
            </a:r>
            <a:r>
              <a:rPr kumimoji="1" lang="en-US" altLang="zh-CN" sz="2000" dirty="0">
                <a:solidFill>
                  <a:srgbClr val="0000FF"/>
                </a:solidFill>
                <a:latin typeface="宋体" charset="-122"/>
                <a:sym typeface="Symbol" pitchFamily="18" charset="2"/>
              </a:rPr>
              <a:t>O</a:t>
            </a:r>
            <a:r>
              <a:rPr kumimoji="1" lang="en-US" altLang="zh-CN" sz="2000" baseline="-25000" dirty="0">
                <a:solidFill>
                  <a:srgbClr val="0000FF"/>
                </a:solidFill>
                <a:latin typeface="宋体" charset="-122"/>
                <a:sym typeface="Symbol" pitchFamily="18" charset="2"/>
              </a:rPr>
              <a:t>2</a:t>
            </a:r>
            <a:r>
              <a:rPr kumimoji="1" lang="zh-CN" altLang="en-US" sz="2000" dirty="0">
                <a:solidFill>
                  <a:srgbClr val="0000FF"/>
                </a:solidFill>
                <a:latin typeface="宋体" charset="-122"/>
                <a:sym typeface="Symbol" pitchFamily="18" charset="2"/>
              </a:rPr>
              <a:t>生成</a:t>
            </a:r>
            <a:r>
              <a:rPr kumimoji="1" lang="en-US" altLang="zh-CN" sz="2000" dirty="0">
                <a:solidFill>
                  <a:srgbClr val="0000FF"/>
                </a:solidFill>
                <a:latin typeface="宋体" charset="-122"/>
                <a:sym typeface="Symbol" pitchFamily="18" charset="2"/>
              </a:rPr>
              <a:t>CO</a:t>
            </a:r>
            <a:r>
              <a:rPr kumimoji="1" lang="en-US" altLang="zh-CN" sz="2000" baseline="-25000" dirty="0">
                <a:solidFill>
                  <a:srgbClr val="0000FF"/>
                </a:solidFill>
                <a:latin typeface="宋体" charset="-122"/>
                <a:sym typeface="Symbol" pitchFamily="18" charset="2"/>
              </a:rPr>
              <a:t>2</a:t>
            </a:r>
            <a:r>
              <a:rPr kumimoji="1" lang="en-US" altLang="zh-CN" sz="2000" dirty="0">
                <a:solidFill>
                  <a:srgbClr val="0000FF"/>
                </a:solidFill>
                <a:latin typeface="宋体" charset="-122"/>
                <a:sym typeface="Symbol" pitchFamily="18" charset="2"/>
              </a:rPr>
              <a:t>(g)</a:t>
            </a:r>
            <a:r>
              <a:rPr kumimoji="1" lang="zh-CN" altLang="en-US" sz="2000" dirty="0">
                <a:solidFill>
                  <a:srgbClr val="0000FF"/>
                </a:solidFill>
                <a:latin typeface="宋体" charset="-122"/>
                <a:sym typeface="Symbol" pitchFamily="18" charset="2"/>
              </a:rPr>
              <a:t>的反应</a:t>
            </a:r>
            <a:r>
              <a:rPr kumimoji="1" lang="zh-CN" altLang="en-US" sz="2000" dirty="0" smtClean="0">
                <a:solidFill>
                  <a:srgbClr val="0000FF"/>
                </a:solidFill>
                <a:latin typeface="宋体" charset="-122"/>
                <a:sym typeface="Symbol" pitchFamily="18" charset="2"/>
              </a:rPr>
              <a:t>，</a:t>
            </a:r>
            <a:r>
              <a:rPr kumimoji="1" lang="en-US" altLang="zh-CN" sz="2000" dirty="0" smtClean="0">
                <a:solidFill>
                  <a:srgbClr val="0000FF"/>
                </a:solidFill>
                <a:latin typeface="宋体" charset="-122"/>
                <a:sym typeface="Symbol" pitchFamily="18" charset="2"/>
              </a:rPr>
              <a:t>H</a:t>
            </a:r>
            <a:r>
              <a:rPr kumimoji="1" lang="en-US" altLang="zh-CN" sz="2000" baseline="-25000" dirty="0" smtClean="0">
                <a:solidFill>
                  <a:srgbClr val="0000FF"/>
                </a:solidFill>
                <a:latin typeface="宋体" charset="-122"/>
                <a:sym typeface="Symbol" pitchFamily="18" charset="2"/>
              </a:rPr>
              <a:t>2</a:t>
            </a:r>
            <a:r>
              <a:rPr kumimoji="1" lang="zh-CN" altLang="en-US" sz="2000" dirty="0" smtClean="0">
                <a:solidFill>
                  <a:srgbClr val="0000FF"/>
                </a:solidFill>
                <a:latin typeface="宋体" charset="-122"/>
                <a:sym typeface="Symbol" pitchFamily="18" charset="2"/>
              </a:rPr>
              <a:t>与</a:t>
            </a:r>
            <a:r>
              <a:rPr kumimoji="1" lang="en-US" altLang="zh-CN" sz="2000" dirty="0">
                <a:solidFill>
                  <a:srgbClr val="0000FF"/>
                </a:solidFill>
                <a:latin typeface="宋体" charset="-122"/>
                <a:sym typeface="Symbol" pitchFamily="18" charset="2"/>
              </a:rPr>
              <a:t>O</a:t>
            </a:r>
            <a:r>
              <a:rPr kumimoji="1" lang="en-US" altLang="zh-CN" sz="2000" baseline="-25000" dirty="0">
                <a:solidFill>
                  <a:srgbClr val="0000FF"/>
                </a:solidFill>
                <a:latin typeface="宋体" charset="-122"/>
                <a:sym typeface="Symbol" pitchFamily="18" charset="2"/>
              </a:rPr>
              <a:t>2</a:t>
            </a:r>
            <a:r>
              <a:rPr kumimoji="1" lang="zh-CN" altLang="en-US" sz="2000" dirty="0">
                <a:solidFill>
                  <a:srgbClr val="0000FF"/>
                </a:solidFill>
                <a:latin typeface="宋体" charset="-122"/>
                <a:sym typeface="Symbol" pitchFamily="18" charset="2"/>
              </a:rPr>
              <a:t>生成</a:t>
            </a:r>
            <a:r>
              <a:rPr kumimoji="1" lang="en-US" altLang="zh-CN" sz="2000" dirty="0" smtClean="0">
                <a:solidFill>
                  <a:srgbClr val="0000FF"/>
                </a:solidFill>
                <a:latin typeface="宋体" charset="-122"/>
                <a:sym typeface="Symbol" pitchFamily="18" charset="2"/>
              </a:rPr>
              <a:t>H</a:t>
            </a:r>
            <a:r>
              <a:rPr kumimoji="1" lang="en-US" altLang="zh-CN" sz="2000" baseline="-25000" dirty="0" smtClean="0">
                <a:solidFill>
                  <a:srgbClr val="0000FF"/>
                </a:solidFill>
                <a:latin typeface="宋体" charset="-122"/>
                <a:sym typeface="Symbol" pitchFamily="18" charset="2"/>
              </a:rPr>
              <a:t>2</a:t>
            </a:r>
            <a:r>
              <a:rPr kumimoji="1" lang="en-US" altLang="zh-CN" sz="2000" dirty="0" smtClean="0">
                <a:solidFill>
                  <a:srgbClr val="0000FF"/>
                </a:solidFill>
                <a:latin typeface="宋体" charset="-122"/>
                <a:sym typeface="Symbol" pitchFamily="18" charset="2"/>
              </a:rPr>
              <a:t>O(l</a:t>
            </a:r>
            <a:r>
              <a:rPr kumimoji="1" lang="en-US" altLang="zh-CN" sz="2000" dirty="0">
                <a:solidFill>
                  <a:srgbClr val="0000FF"/>
                </a:solidFill>
                <a:latin typeface="宋体" charset="-122"/>
                <a:sym typeface="Symbol" pitchFamily="18" charset="2"/>
              </a:rPr>
              <a:t>)</a:t>
            </a:r>
            <a:r>
              <a:rPr kumimoji="1" lang="zh-CN" altLang="en-US" sz="2000" dirty="0" smtClean="0">
                <a:solidFill>
                  <a:srgbClr val="0000FF"/>
                </a:solidFill>
                <a:latin typeface="宋体" charset="-122"/>
                <a:sym typeface="Symbol" pitchFamily="18" charset="2"/>
              </a:rPr>
              <a:t>的</a:t>
            </a:r>
            <a:endParaRPr kumimoji="1" lang="zh-CN" altLang="en-US" sz="2000" dirty="0">
              <a:solidFill>
                <a:srgbClr val="0000FF"/>
              </a:solidFill>
              <a:latin typeface="宋体" charset="-122"/>
              <a:sym typeface="Symbol" pitchFamily="18" charset="2"/>
            </a:endParaRPr>
          </a:p>
          <a:p>
            <a:pPr marL="342900" indent="-342900">
              <a:lnSpc>
                <a:spcPct val="115000"/>
              </a:lnSpc>
              <a:spcBef>
                <a:spcPct val="20000"/>
              </a:spcBef>
              <a:buClr>
                <a:srgbClr val="CCFF33"/>
              </a:buClr>
              <a:buSzPct val="70000"/>
              <a:buFont typeface="Wingdings" pitchFamily="2" charset="2"/>
              <a:buNone/>
            </a:pPr>
            <a:r>
              <a:rPr kumimoji="1" lang="en-US" altLang="zh-CN" sz="2000" dirty="0">
                <a:solidFill>
                  <a:srgbClr val="0000FF"/>
                </a:solidFill>
                <a:latin typeface="宋体" charset="-122"/>
                <a:sym typeface="Symbol" pitchFamily="18" charset="2"/>
              </a:rPr>
              <a:t> </a:t>
            </a:r>
            <a:endParaRPr kumimoji="1" lang="zh-CN" altLang="en-US" sz="2000" dirty="0">
              <a:solidFill>
                <a:srgbClr val="0000FF"/>
              </a:solidFill>
              <a:latin typeface="宋体" charset="-122"/>
              <a:sym typeface="Symbol" pitchFamily="18" charset="2"/>
            </a:endParaRPr>
          </a:p>
        </p:txBody>
      </p:sp>
      <p:sp>
        <p:nvSpPr>
          <p:cNvPr id="5" name="Rectangle 3"/>
          <p:cNvSpPr>
            <a:spLocks noChangeArrowheads="1"/>
          </p:cNvSpPr>
          <p:nvPr/>
        </p:nvSpPr>
        <p:spPr bwMode="auto">
          <a:xfrm>
            <a:off x="457200" y="4365104"/>
            <a:ext cx="8147050" cy="1584325"/>
          </a:xfrm>
          <a:prstGeom prst="rect">
            <a:avLst/>
          </a:prstGeom>
          <a:solidFill>
            <a:schemeClr val="bg1"/>
          </a:solidFill>
          <a:ln w="38100">
            <a:solidFill>
              <a:srgbClr val="A50021"/>
            </a:solidFill>
            <a:miter lim="800000"/>
            <a:headEnd/>
            <a:tailEnd/>
          </a:ln>
        </p:spPr>
        <p:txBody>
          <a:bodyPr/>
          <a:lstStyle/>
          <a:p>
            <a:pPr marL="342900" indent="-342900">
              <a:spcBef>
                <a:spcPct val="25000"/>
              </a:spcBef>
              <a:buClr>
                <a:srgbClr val="CCFF33"/>
              </a:buClr>
              <a:buSzPct val="70000"/>
              <a:buFont typeface="Wingdings" pitchFamily="2" charset="2"/>
              <a:buNone/>
            </a:pPr>
            <a:r>
              <a:rPr kumimoji="1" lang="zh-CN" altLang="en-US" sz="2000" dirty="0">
                <a:solidFill>
                  <a:srgbClr val="000000"/>
                </a:solidFill>
                <a:latin typeface="宋体" charset="-122"/>
                <a:sym typeface="Symbol" pitchFamily="18" charset="2"/>
              </a:rPr>
              <a:t>３．化学反应中各组分标准摩尔燃烧焓与反应的标准摩尔反应焓之间的关系</a:t>
            </a:r>
            <a:r>
              <a:rPr kumimoji="1" lang="zh-CN" altLang="en-US" sz="2000" dirty="0">
                <a:latin typeface="宋体" charset="-122"/>
                <a:sym typeface="Symbol" pitchFamily="18" charset="2"/>
              </a:rPr>
              <a:t>．</a:t>
            </a:r>
            <a:r>
              <a:rPr kumimoji="1" lang="zh-CN" altLang="en-US" sz="2000" dirty="0">
                <a:solidFill>
                  <a:srgbClr val="0000FF"/>
                </a:solidFill>
                <a:latin typeface="宋体" charset="-122"/>
                <a:sym typeface="Symbol" pitchFamily="18" charset="2"/>
              </a:rPr>
              <a:t> </a:t>
            </a:r>
            <a:endParaRPr kumimoji="1" lang="zh-CN" altLang="en-US" sz="2000" dirty="0">
              <a:latin typeface="宋体" charset="-122"/>
              <a:sym typeface="Symbol" pitchFamily="18" charset="2"/>
            </a:endParaRPr>
          </a:p>
          <a:p>
            <a:pPr marL="342900" indent="-342900">
              <a:spcBef>
                <a:spcPct val="25000"/>
              </a:spcBef>
              <a:buClr>
                <a:srgbClr val="CCFF33"/>
              </a:buClr>
              <a:buSzPct val="70000"/>
              <a:buFont typeface="Wingdings" pitchFamily="2" charset="2"/>
              <a:buNone/>
            </a:pPr>
            <a:r>
              <a:rPr kumimoji="1" lang="zh-CN" altLang="en-US" sz="2000" dirty="0">
                <a:solidFill>
                  <a:schemeClr val="folHlink"/>
                </a:solidFill>
                <a:latin typeface="宋体" charset="-122"/>
                <a:sym typeface="Symbol" pitchFamily="18" charset="2"/>
              </a:rPr>
              <a:t>  </a:t>
            </a:r>
            <a:r>
              <a:rPr kumimoji="1" lang="zh-CN" altLang="en-US" sz="2000" dirty="0">
                <a:solidFill>
                  <a:srgbClr val="C00000"/>
                </a:solidFill>
                <a:latin typeface="宋体" charset="-122"/>
                <a:sym typeface="Symbol" pitchFamily="18" charset="2"/>
              </a:rPr>
              <a:t></a:t>
            </a:r>
            <a:r>
              <a:rPr kumimoji="1" lang="en-US" altLang="zh-CN" sz="2000" baseline="-25000" dirty="0" err="1">
                <a:solidFill>
                  <a:srgbClr val="C00000"/>
                </a:solidFill>
                <a:latin typeface="宋体" charset="-122"/>
                <a:sym typeface="Symbol" pitchFamily="18" charset="2"/>
              </a:rPr>
              <a:t>r</a:t>
            </a:r>
            <a:r>
              <a:rPr kumimoji="1" lang="en-US" altLang="zh-CN" sz="2000" dirty="0" err="1">
                <a:solidFill>
                  <a:srgbClr val="C00000"/>
                </a:solidFill>
                <a:latin typeface="宋体" charset="-122"/>
                <a:sym typeface="Symbol" pitchFamily="18" charset="2"/>
              </a:rPr>
              <a:t>H</a:t>
            </a:r>
            <a:r>
              <a:rPr kumimoji="1" lang="en-US" altLang="zh-CN" sz="2000" baseline="-25000" dirty="0" err="1">
                <a:solidFill>
                  <a:srgbClr val="C00000"/>
                </a:solidFill>
                <a:latin typeface="宋体" charset="-122"/>
                <a:sym typeface="Symbol" pitchFamily="18" charset="2"/>
              </a:rPr>
              <a:t>m</a:t>
            </a:r>
            <a:r>
              <a:rPr kumimoji="1" lang="en-US" altLang="zh-CN" sz="2000" dirty="0" err="1">
                <a:solidFill>
                  <a:srgbClr val="C00000"/>
                </a:solidFill>
                <a:latin typeface="宋体" charset="-122"/>
                <a:sym typeface="Symbol" pitchFamily="18" charset="2"/>
              </a:rPr>
              <a:t>（T</a:t>
            </a:r>
            <a:r>
              <a:rPr kumimoji="1" lang="en-US" altLang="zh-CN" sz="2000" dirty="0">
                <a:solidFill>
                  <a:srgbClr val="C00000"/>
                </a:solidFill>
                <a:latin typeface="宋体" charset="-122"/>
                <a:sym typeface="Symbol" pitchFamily="18" charset="2"/>
              </a:rPr>
              <a:t>）= </a:t>
            </a:r>
            <a:r>
              <a:rPr kumimoji="1" lang="en-US" altLang="zh-CN" sz="2000" b="1" dirty="0">
                <a:solidFill>
                  <a:srgbClr val="C00000"/>
                </a:solidFill>
                <a:latin typeface="宋体" charset="-122"/>
                <a:sym typeface="Symbol" pitchFamily="18" charset="2"/>
              </a:rPr>
              <a:t>-</a:t>
            </a:r>
            <a:r>
              <a:rPr kumimoji="1" lang="en-US" altLang="zh-CN" sz="2000" dirty="0">
                <a:solidFill>
                  <a:srgbClr val="C00000"/>
                </a:solidFill>
                <a:latin typeface="宋体" charset="-122"/>
                <a:sym typeface="Symbol" pitchFamily="18" charset="2"/>
              </a:rPr>
              <a:t></a:t>
            </a:r>
            <a:r>
              <a:rPr kumimoji="1" lang="en-US" altLang="zh-CN" sz="2000" baseline="-25000" dirty="0">
                <a:solidFill>
                  <a:srgbClr val="C00000"/>
                </a:solidFill>
                <a:latin typeface="宋体" charset="-122"/>
                <a:sym typeface="Symbol" pitchFamily="18" charset="2"/>
              </a:rPr>
              <a:t>B</a:t>
            </a:r>
            <a:r>
              <a:rPr kumimoji="1" lang="en-US" altLang="zh-CN" sz="2000" dirty="0">
                <a:solidFill>
                  <a:srgbClr val="C00000"/>
                </a:solidFill>
                <a:latin typeface="宋体" charset="-122"/>
                <a:sym typeface="Symbol" pitchFamily="18" charset="2"/>
              </a:rPr>
              <a:t> </a:t>
            </a:r>
            <a:r>
              <a:rPr kumimoji="1" lang="en-US" altLang="zh-CN" sz="2000" baseline="-25000" dirty="0" err="1">
                <a:solidFill>
                  <a:srgbClr val="C00000"/>
                </a:solidFill>
                <a:latin typeface="宋体" charset="-122"/>
                <a:sym typeface="Symbol" pitchFamily="18" charset="2"/>
              </a:rPr>
              <a:t>C</a:t>
            </a:r>
            <a:r>
              <a:rPr kumimoji="1" lang="en-US" altLang="zh-CN" sz="2000" dirty="0" err="1">
                <a:solidFill>
                  <a:srgbClr val="C00000"/>
                </a:solidFill>
                <a:latin typeface="宋体" charset="-122"/>
                <a:sym typeface="Symbol" pitchFamily="18" charset="2"/>
              </a:rPr>
              <a:t>H</a:t>
            </a:r>
            <a:r>
              <a:rPr kumimoji="1" lang="en-US" altLang="zh-CN" sz="2000" baseline="-25000" dirty="0" err="1">
                <a:solidFill>
                  <a:srgbClr val="C00000"/>
                </a:solidFill>
                <a:latin typeface="宋体" charset="-122"/>
                <a:sym typeface="Symbol" pitchFamily="18" charset="2"/>
              </a:rPr>
              <a:t>m</a:t>
            </a:r>
            <a:r>
              <a:rPr kumimoji="1" lang="en-US" altLang="zh-CN" sz="2000" dirty="0">
                <a:solidFill>
                  <a:srgbClr val="C00000"/>
                </a:solidFill>
                <a:latin typeface="宋体" charset="-122"/>
                <a:sym typeface="Symbol" pitchFamily="18" charset="2"/>
              </a:rPr>
              <a:t>(B，，T)</a:t>
            </a:r>
            <a:r>
              <a:rPr kumimoji="1" lang="zh-CN" altLang="en-US" sz="2000" dirty="0">
                <a:solidFill>
                  <a:srgbClr val="C00000"/>
                </a:solidFill>
                <a:latin typeface="宋体" charset="-122"/>
                <a:sym typeface="Symbol" pitchFamily="18" charset="2"/>
              </a:rPr>
              <a:t>，或写成  </a:t>
            </a:r>
            <a:r>
              <a:rPr kumimoji="1" lang="en-US" altLang="zh-CN" sz="2000" baseline="-25000" dirty="0" err="1">
                <a:solidFill>
                  <a:srgbClr val="C00000"/>
                </a:solidFill>
                <a:latin typeface="宋体" charset="-122"/>
                <a:sym typeface="Symbol" pitchFamily="18" charset="2"/>
              </a:rPr>
              <a:t>r</a:t>
            </a:r>
            <a:r>
              <a:rPr kumimoji="1" lang="en-US" altLang="zh-CN" sz="2000" dirty="0" err="1">
                <a:solidFill>
                  <a:srgbClr val="C00000"/>
                </a:solidFill>
                <a:latin typeface="宋体" charset="-122"/>
                <a:sym typeface="Symbol" pitchFamily="18" charset="2"/>
              </a:rPr>
              <a:t>H</a:t>
            </a:r>
            <a:r>
              <a:rPr kumimoji="1" lang="en-US" altLang="zh-CN" sz="2000" baseline="-25000" dirty="0" err="1">
                <a:solidFill>
                  <a:srgbClr val="C00000"/>
                </a:solidFill>
                <a:latin typeface="宋体" charset="-122"/>
                <a:sym typeface="Symbol" pitchFamily="18" charset="2"/>
              </a:rPr>
              <a:t>m</a:t>
            </a:r>
            <a:r>
              <a:rPr kumimoji="1" lang="en-US" altLang="zh-CN" sz="2000" dirty="0" err="1">
                <a:solidFill>
                  <a:srgbClr val="C00000"/>
                </a:solidFill>
                <a:latin typeface="宋体" charset="-122"/>
                <a:sym typeface="Symbol" pitchFamily="18" charset="2"/>
              </a:rPr>
              <a:t>（T</a:t>
            </a:r>
            <a:r>
              <a:rPr kumimoji="1" lang="en-US" altLang="zh-CN" sz="2000" dirty="0">
                <a:solidFill>
                  <a:srgbClr val="C00000"/>
                </a:solidFill>
                <a:latin typeface="宋体" charset="-122"/>
                <a:sym typeface="Symbol" pitchFamily="18" charset="2"/>
              </a:rPr>
              <a:t>）= - </a:t>
            </a:r>
            <a:r>
              <a:rPr kumimoji="1" lang="en-US" altLang="zh-CN" sz="2000" baseline="-25000" dirty="0">
                <a:solidFill>
                  <a:srgbClr val="C00000"/>
                </a:solidFill>
                <a:latin typeface="宋体" charset="-122"/>
                <a:sym typeface="Symbol" pitchFamily="18" charset="2"/>
              </a:rPr>
              <a:t>B</a:t>
            </a:r>
            <a:r>
              <a:rPr kumimoji="1" lang="en-US" altLang="zh-CN" sz="2000" dirty="0">
                <a:solidFill>
                  <a:srgbClr val="C00000"/>
                </a:solidFill>
                <a:latin typeface="宋体" charset="-122"/>
                <a:sym typeface="Symbol" pitchFamily="18" charset="2"/>
              </a:rPr>
              <a:t></a:t>
            </a:r>
            <a:r>
              <a:rPr kumimoji="1" lang="en-US" altLang="zh-CN" sz="2000" baseline="-25000" dirty="0">
                <a:solidFill>
                  <a:srgbClr val="C00000"/>
                </a:solidFill>
                <a:latin typeface="宋体" charset="-122"/>
                <a:sym typeface="Symbol" pitchFamily="18" charset="2"/>
              </a:rPr>
              <a:t>C</a:t>
            </a:r>
            <a:r>
              <a:rPr kumimoji="1" lang="en-US" altLang="zh-CN" sz="2000" dirty="0">
                <a:solidFill>
                  <a:srgbClr val="C00000"/>
                </a:solidFill>
                <a:latin typeface="宋体" charset="-122"/>
                <a:sym typeface="Symbol" pitchFamily="18" charset="2"/>
              </a:rPr>
              <a:t>H</a:t>
            </a:r>
            <a:r>
              <a:rPr kumimoji="1" lang="en-US" altLang="zh-CN" sz="2000" baseline="-25000" dirty="0">
                <a:solidFill>
                  <a:srgbClr val="C00000"/>
                </a:solidFill>
                <a:latin typeface="宋体" charset="-122"/>
                <a:sym typeface="Symbol" pitchFamily="18" charset="2"/>
              </a:rPr>
              <a:t>B</a:t>
            </a:r>
            <a:r>
              <a:rPr kumimoji="1" lang="en-US" altLang="zh-CN" sz="2000" dirty="0">
                <a:solidFill>
                  <a:srgbClr val="C00000"/>
                </a:solidFill>
                <a:latin typeface="宋体" charset="-122"/>
                <a:sym typeface="Symbol" pitchFamily="18" charset="2"/>
              </a:rPr>
              <a:t>(T)</a:t>
            </a:r>
          </a:p>
          <a:p>
            <a:pPr marL="342900" indent="-342900">
              <a:spcBef>
                <a:spcPct val="25000"/>
              </a:spcBef>
              <a:buClr>
                <a:srgbClr val="CCFF33"/>
              </a:buClr>
              <a:buSzPct val="70000"/>
              <a:buFont typeface="Wingdings" pitchFamily="2" charset="2"/>
              <a:buNone/>
            </a:pPr>
            <a:endParaRPr kumimoji="1" lang="en-US" altLang="zh-CN" sz="2800" dirty="0">
              <a:solidFill>
                <a:schemeClr val="folHlink"/>
              </a:solidFill>
              <a:latin typeface="宋体" charset="-122"/>
              <a:sym typeface="Symbol" pitchFamily="18" charset="2"/>
            </a:endParaRPr>
          </a:p>
        </p:txBody>
      </p:sp>
      <p:sp>
        <p:nvSpPr>
          <p:cNvPr id="6" name="Text Box 3"/>
          <p:cNvSpPr txBox="1">
            <a:spLocks noChangeArrowheads="1"/>
          </p:cNvSpPr>
          <p:nvPr/>
        </p:nvSpPr>
        <p:spPr bwMode="auto">
          <a:xfrm flipV="1">
            <a:off x="1969312" y="1700808"/>
            <a:ext cx="366713" cy="152400"/>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FF"/>
                </a:solidFill>
                <a:latin typeface="Times New Roman" pitchFamily="18" charset="0"/>
                <a:sym typeface="Symbol" pitchFamily="18" charset="2"/>
              </a:rPr>
              <a:t></a:t>
            </a:r>
            <a:endParaRPr lang="zh-CN" altLang="en-US" sz="8000" dirty="0">
              <a:solidFill>
                <a:srgbClr val="0000FF"/>
              </a:solidFill>
              <a:latin typeface="Times New Roman" pitchFamily="18" charset="0"/>
              <a:sym typeface="Symbol" pitchFamily="18" charset="2"/>
            </a:endParaRPr>
          </a:p>
        </p:txBody>
      </p:sp>
      <p:sp>
        <p:nvSpPr>
          <p:cNvPr id="7" name="Text Box 3"/>
          <p:cNvSpPr txBox="1">
            <a:spLocks noChangeArrowheads="1"/>
          </p:cNvSpPr>
          <p:nvPr/>
        </p:nvSpPr>
        <p:spPr bwMode="auto">
          <a:xfrm flipV="1">
            <a:off x="3779912" y="2996952"/>
            <a:ext cx="366713" cy="152400"/>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FF"/>
                </a:solidFill>
                <a:latin typeface="Times New Roman" pitchFamily="18" charset="0"/>
                <a:sym typeface="Symbol" pitchFamily="18" charset="2"/>
              </a:rPr>
              <a:t></a:t>
            </a:r>
            <a:endParaRPr lang="zh-CN" altLang="en-US" sz="8000" dirty="0">
              <a:solidFill>
                <a:srgbClr val="0000FF"/>
              </a:solidFill>
              <a:latin typeface="Times New Roman" pitchFamily="18" charset="0"/>
              <a:sym typeface="Symbol" pitchFamily="18" charset="2"/>
            </a:endParaRPr>
          </a:p>
        </p:txBody>
      </p:sp>
      <p:sp>
        <p:nvSpPr>
          <p:cNvPr id="8" name="Text Box 3"/>
          <p:cNvSpPr txBox="1">
            <a:spLocks noChangeArrowheads="1"/>
          </p:cNvSpPr>
          <p:nvPr/>
        </p:nvSpPr>
        <p:spPr bwMode="auto">
          <a:xfrm flipV="1">
            <a:off x="1602599" y="5081066"/>
            <a:ext cx="366713" cy="152400"/>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FF"/>
                </a:solidFill>
                <a:latin typeface="Times New Roman" pitchFamily="18" charset="0"/>
                <a:sym typeface="Symbol" pitchFamily="18" charset="2"/>
              </a:rPr>
              <a:t></a:t>
            </a:r>
            <a:endParaRPr lang="zh-CN" altLang="en-US" sz="8000" dirty="0">
              <a:solidFill>
                <a:srgbClr val="0000FF"/>
              </a:solidFill>
              <a:latin typeface="Times New Roman" pitchFamily="18" charset="0"/>
              <a:sym typeface="Symbol" pitchFamily="18" charset="2"/>
            </a:endParaRPr>
          </a:p>
        </p:txBody>
      </p:sp>
      <p:sp>
        <p:nvSpPr>
          <p:cNvPr id="9" name="Text Box 3"/>
          <p:cNvSpPr txBox="1">
            <a:spLocks noChangeArrowheads="1"/>
          </p:cNvSpPr>
          <p:nvPr/>
        </p:nvSpPr>
        <p:spPr bwMode="auto">
          <a:xfrm flipV="1">
            <a:off x="3092259" y="5004866"/>
            <a:ext cx="366713" cy="152400"/>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FF"/>
                </a:solidFill>
                <a:latin typeface="Times New Roman" pitchFamily="18" charset="0"/>
                <a:sym typeface="Symbol" pitchFamily="18" charset="2"/>
              </a:rPr>
              <a:t></a:t>
            </a:r>
            <a:endParaRPr lang="zh-CN" altLang="en-US" sz="8000" dirty="0">
              <a:solidFill>
                <a:srgbClr val="0000FF"/>
              </a:solidFill>
              <a:latin typeface="Times New Roman" pitchFamily="18" charset="0"/>
              <a:sym typeface="Symbol" pitchFamily="18" charset="2"/>
            </a:endParaRPr>
          </a:p>
        </p:txBody>
      </p:sp>
      <p:sp>
        <p:nvSpPr>
          <p:cNvPr id="10" name="Text Box 3"/>
          <p:cNvSpPr txBox="1">
            <a:spLocks noChangeArrowheads="1"/>
          </p:cNvSpPr>
          <p:nvPr/>
        </p:nvSpPr>
        <p:spPr bwMode="auto">
          <a:xfrm flipV="1">
            <a:off x="6588224" y="5004866"/>
            <a:ext cx="366713" cy="152400"/>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FF"/>
                </a:solidFill>
                <a:latin typeface="Times New Roman" pitchFamily="18" charset="0"/>
                <a:sym typeface="Symbol" pitchFamily="18" charset="2"/>
              </a:rPr>
              <a:t></a:t>
            </a:r>
            <a:endParaRPr lang="zh-CN" altLang="en-US" sz="8000" dirty="0">
              <a:solidFill>
                <a:srgbClr val="0000FF"/>
              </a:solidFill>
              <a:latin typeface="Times New Roman" pitchFamily="18" charset="0"/>
              <a:sym typeface="Symbol" pitchFamily="18" charset="2"/>
            </a:endParaRPr>
          </a:p>
        </p:txBody>
      </p:sp>
      <p:sp>
        <p:nvSpPr>
          <p:cNvPr id="11" name="Text Box 3"/>
          <p:cNvSpPr txBox="1">
            <a:spLocks noChangeArrowheads="1"/>
          </p:cNvSpPr>
          <p:nvPr/>
        </p:nvSpPr>
        <p:spPr bwMode="auto">
          <a:xfrm flipV="1">
            <a:off x="7979714" y="5078020"/>
            <a:ext cx="366713" cy="152400"/>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FF"/>
                </a:solidFill>
                <a:latin typeface="Times New Roman" pitchFamily="18" charset="0"/>
                <a:sym typeface="Symbol" pitchFamily="18" charset="2"/>
              </a:rPr>
              <a:t></a:t>
            </a:r>
            <a:endParaRPr lang="zh-CN" altLang="en-US" sz="8000" dirty="0">
              <a:solidFill>
                <a:srgbClr val="0000FF"/>
              </a:solidFill>
              <a:latin typeface="Times New Roman"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anim calcmode="lin" valueType="num">
                                      <p:cBhvr additive="base">
                                        <p:cTn id="43"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
                                            <p:txEl>
                                              <p:pRg st="1" end="1"/>
                                            </p:txEl>
                                          </p:spTgt>
                                        </p:tgtEl>
                                        <p:attrNameLst>
                                          <p:attrName>style.visibility</p:attrName>
                                        </p:attrNameLst>
                                      </p:cBhvr>
                                      <p:to>
                                        <p:strVal val="visible"/>
                                      </p:to>
                                    </p:set>
                                    <p:anim calcmode="lin" valueType="num">
                                      <p:cBhvr additive="base">
                                        <p:cTn id="49"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5" grpId="0" build="p"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760" y="836613"/>
            <a:ext cx="7704137" cy="522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771560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395536" y="476672"/>
            <a:ext cx="6842125" cy="42703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fontAlgn="t"/>
            <a:r>
              <a:rPr kumimoji="1" lang="zh-CN" altLang="en-US" sz="2800" dirty="0">
                <a:latin typeface="黑体" pitchFamily="49" charset="-122"/>
                <a:ea typeface="黑体" pitchFamily="49" charset="-122"/>
              </a:rPr>
              <a:t>例如：在</a:t>
            </a:r>
            <a:r>
              <a:rPr kumimoji="1" lang="en-US" altLang="zh-CN" sz="2800" dirty="0">
                <a:latin typeface="Times New Roman" pitchFamily="18" charset="0"/>
                <a:ea typeface="黑体" pitchFamily="49" charset="-122"/>
              </a:rPr>
              <a:t>298.15 K</a:t>
            </a:r>
            <a:r>
              <a:rPr kumimoji="1" lang="zh-CN" altLang="en-US" sz="2800" dirty="0">
                <a:latin typeface="黑体" pitchFamily="49" charset="-122"/>
                <a:ea typeface="黑体" pitchFamily="49" charset="-122"/>
              </a:rPr>
              <a:t>和标准压力下，有反应：</a:t>
            </a:r>
          </a:p>
        </p:txBody>
      </p:sp>
      <p:grpSp>
        <p:nvGrpSpPr>
          <p:cNvPr id="5" name="Group 6"/>
          <p:cNvGrpSpPr>
            <a:grpSpLocks/>
          </p:cNvGrpSpPr>
          <p:nvPr/>
        </p:nvGrpSpPr>
        <p:grpSpPr bwMode="auto">
          <a:xfrm>
            <a:off x="833072" y="1052736"/>
            <a:ext cx="6953250" cy="808037"/>
            <a:chOff x="432" y="2566"/>
            <a:chExt cx="4380" cy="509"/>
          </a:xfrm>
        </p:grpSpPr>
        <p:graphicFrame>
          <p:nvGraphicFramePr>
            <p:cNvPr id="6" name="Object 7"/>
            <p:cNvGraphicFramePr>
              <a:graphicFrameLocks noChangeAspect="1"/>
            </p:cNvGraphicFramePr>
            <p:nvPr/>
          </p:nvGraphicFramePr>
          <p:xfrm>
            <a:off x="432" y="2566"/>
            <a:ext cx="4380" cy="266"/>
          </p:xfrm>
          <a:graphic>
            <a:graphicData uri="http://schemas.openxmlformats.org/presentationml/2006/ole">
              <mc:AlternateContent xmlns:mc="http://schemas.openxmlformats.org/markup-compatibility/2006">
                <mc:Choice xmlns:v="urn:schemas-microsoft-com:vml" Requires="v">
                  <p:oleObj spid="_x0000_s810458" name="Equation" r:id="rId3" imgW="3949560" imgH="241200" progId="Equation.DSMT4">
                    <p:embed/>
                  </p:oleObj>
                </mc:Choice>
                <mc:Fallback>
                  <p:oleObj name="Equation" r:id="rId3" imgW="394956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 y="2566"/>
                          <a:ext cx="4380"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8"/>
            <p:cNvSpPr txBox="1">
              <a:spLocks noChangeArrowheads="1"/>
            </p:cNvSpPr>
            <p:nvPr/>
          </p:nvSpPr>
          <p:spPr bwMode="auto">
            <a:xfrm>
              <a:off x="528" y="2845"/>
              <a:ext cx="4090"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fontAlgn="t"/>
              <a:r>
                <a:rPr kumimoji="1" lang="en-US" altLang="zh-CN" sz="2400">
                  <a:latin typeface="Times New Roman" pitchFamily="18" charset="0"/>
                  <a:ea typeface="黑体" pitchFamily="49" charset="-122"/>
                </a:rPr>
                <a:t>   </a:t>
              </a:r>
              <a:r>
                <a:rPr kumimoji="1" lang="zh-CN" altLang="en-US" sz="2400">
                  <a:latin typeface="Times New Roman" pitchFamily="18" charset="0"/>
                  <a:ea typeface="黑体" pitchFamily="49" charset="-122"/>
                </a:rPr>
                <a:t>（</a:t>
              </a:r>
              <a:r>
                <a:rPr kumimoji="1" lang="en-US" altLang="zh-CN" sz="2400">
                  <a:latin typeface="Times New Roman" pitchFamily="18" charset="0"/>
                  <a:ea typeface="黑体" pitchFamily="49" charset="-122"/>
                </a:rPr>
                <a:t>A</a:t>
              </a:r>
              <a:r>
                <a:rPr kumimoji="1" lang="zh-CN" altLang="en-US" sz="2400">
                  <a:latin typeface="Times New Roman" pitchFamily="18" charset="0"/>
                  <a:ea typeface="黑体" pitchFamily="49" charset="-122"/>
                </a:rPr>
                <a:t>）             （</a:t>
              </a:r>
              <a:r>
                <a:rPr kumimoji="1" lang="en-US" altLang="zh-CN" sz="2400">
                  <a:latin typeface="Times New Roman" pitchFamily="18" charset="0"/>
                  <a:ea typeface="黑体" pitchFamily="49" charset="-122"/>
                </a:rPr>
                <a:t>B</a:t>
              </a:r>
              <a:r>
                <a:rPr kumimoji="1" lang="zh-CN" altLang="en-US" sz="2400">
                  <a:latin typeface="Times New Roman" pitchFamily="18" charset="0"/>
                  <a:ea typeface="黑体" pitchFamily="49" charset="-122"/>
                </a:rPr>
                <a:t>）            （</a:t>
              </a:r>
              <a:r>
                <a:rPr kumimoji="1" lang="en-US" altLang="zh-CN" sz="2400">
                  <a:latin typeface="Times New Roman" pitchFamily="18" charset="0"/>
                  <a:ea typeface="黑体" pitchFamily="49" charset="-122"/>
                </a:rPr>
                <a:t>C</a:t>
              </a:r>
              <a:r>
                <a:rPr kumimoji="1" lang="zh-CN" altLang="en-US" sz="2400">
                  <a:latin typeface="Times New Roman" pitchFamily="18" charset="0"/>
                  <a:ea typeface="黑体" pitchFamily="49" charset="-122"/>
                </a:rPr>
                <a:t>）                 </a:t>
              </a:r>
              <a:r>
                <a:rPr kumimoji="1" lang="en-US" altLang="zh-CN" sz="2400">
                  <a:latin typeface="Times New Roman" pitchFamily="18" charset="0"/>
                  <a:ea typeface="黑体" pitchFamily="49" charset="-122"/>
                </a:rPr>
                <a:t>(D)</a:t>
              </a:r>
              <a:endParaRPr kumimoji="1" lang="en-US" altLang="zh-CN" sz="2400">
                <a:latin typeface="黑体" pitchFamily="49" charset="-122"/>
                <a:ea typeface="黑体" pitchFamily="49" charset="-122"/>
              </a:endParaRPr>
            </a:p>
          </p:txBody>
        </p:sp>
      </p:grpSp>
      <p:sp>
        <p:nvSpPr>
          <p:cNvPr id="8" name="Text Box 9"/>
          <p:cNvSpPr txBox="1">
            <a:spLocks noChangeArrowheads="1"/>
          </p:cNvSpPr>
          <p:nvPr/>
        </p:nvSpPr>
        <p:spPr bwMode="auto">
          <a:xfrm>
            <a:off x="491279" y="1977462"/>
            <a:ext cx="539750" cy="42703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fontAlgn="t"/>
            <a:r>
              <a:rPr kumimoji="1" lang="zh-CN" altLang="en-US" sz="2800" dirty="0">
                <a:latin typeface="黑体" pitchFamily="49" charset="-122"/>
                <a:ea typeface="黑体" pitchFamily="49" charset="-122"/>
              </a:rPr>
              <a:t>则</a:t>
            </a:r>
          </a:p>
        </p:txBody>
      </p:sp>
      <p:graphicFrame>
        <p:nvGraphicFramePr>
          <p:cNvPr id="9" name="对象 8"/>
          <p:cNvGraphicFramePr>
            <a:graphicFrameLocks noChangeAspect="1"/>
          </p:cNvGraphicFramePr>
          <p:nvPr>
            <p:extLst>
              <p:ext uri="{D42A27DB-BD31-4B8C-83A1-F6EECF244321}">
                <p14:modId xmlns:p14="http://schemas.microsoft.com/office/powerpoint/2010/main" val="3082441157"/>
              </p:ext>
            </p:extLst>
          </p:nvPr>
        </p:nvGraphicFramePr>
        <p:xfrm>
          <a:off x="1619672" y="2060848"/>
          <a:ext cx="6373812" cy="508000"/>
        </p:xfrm>
        <a:graphic>
          <a:graphicData uri="http://schemas.openxmlformats.org/presentationml/2006/ole">
            <mc:AlternateContent xmlns:mc="http://schemas.openxmlformats.org/markup-compatibility/2006">
              <mc:Choice xmlns:v="urn:schemas-microsoft-com:vml" Requires="v">
                <p:oleObj spid="_x0000_s810459" name="Equation" r:id="rId5" imgW="3187700" imgH="254000" progId="Equation.DSMT4">
                  <p:embed/>
                </p:oleObj>
              </mc:Choice>
              <mc:Fallback>
                <p:oleObj name="Equation" r:id="rId5" imgW="3187700" imgH="2540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672" y="2060848"/>
                        <a:ext cx="637381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 Box 13"/>
          <p:cNvSpPr txBox="1">
            <a:spLocks noChangeArrowheads="1"/>
          </p:cNvSpPr>
          <p:nvPr/>
        </p:nvSpPr>
        <p:spPr bwMode="auto">
          <a:xfrm>
            <a:off x="611560" y="2733596"/>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smtClean="0">
                <a:latin typeface="Arial" pitchFamily="34" charset="0"/>
                <a:ea typeface="黑体" pitchFamily="49" charset="-122"/>
              </a:rPr>
              <a:t>例如</a:t>
            </a:r>
            <a:r>
              <a:rPr lang="zh-CN" altLang="en-US" sz="2800" dirty="0">
                <a:latin typeface="Arial" pitchFamily="34" charset="0"/>
                <a:ea typeface="黑体" pitchFamily="49" charset="-122"/>
              </a:rPr>
              <a:t>：</a:t>
            </a:r>
          </a:p>
        </p:txBody>
      </p:sp>
      <p:graphicFrame>
        <p:nvGraphicFramePr>
          <p:cNvPr id="11" name="对象 10"/>
          <p:cNvGraphicFramePr>
            <a:graphicFrameLocks noChangeAspect="1"/>
          </p:cNvGraphicFramePr>
          <p:nvPr>
            <p:extLst>
              <p:ext uri="{D42A27DB-BD31-4B8C-83A1-F6EECF244321}">
                <p14:modId xmlns:p14="http://schemas.microsoft.com/office/powerpoint/2010/main" val="1133614702"/>
              </p:ext>
            </p:extLst>
          </p:nvPr>
        </p:nvGraphicFramePr>
        <p:xfrm>
          <a:off x="2873998" y="2728985"/>
          <a:ext cx="2715822" cy="478981"/>
        </p:xfrm>
        <a:graphic>
          <a:graphicData uri="http://schemas.openxmlformats.org/presentationml/2006/ole">
            <mc:AlternateContent xmlns:mc="http://schemas.openxmlformats.org/markup-compatibility/2006">
              <mc:Choice xmlns:v="urn:schemas-microsoft-com:vml" Requires="v">
                <p:oleObj spid="_x0000_s810460" name="Equation" r:id="rId7" imgW="1295400" imgH="228600" progId="Equation.DSMT4">
                  <p:embed/>
                </p:oleObj>
              </mc:Choice>
              <mc:Fallback>
                <p:oleObj name="Equation" r:id="rId7" imgW="1295400" imgH="228600"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3998" y="2728985"/>
                        <a:ext cx="2715822" cy="478981"/>
                      </a:xfrm>
                      <a:prstGeom prst="rect">
                        <a:avLst/>
                      </a:prstGeom>
                      <a:noFill/>
                      <a:ln>
                        <a:noFill/>
                      </a:ln>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723888427"/>
              </p:ext>
            </p:extLst>
          </p:nvPr>
        </p:nvGraphicFramePr>
        <p:xfrm>
          <a:off x="1528789" y="3502464"/>
          <a:ext cx="1588678" cy="540767"/>
        </p:xfrm>
        <a:graphic>
          <a:graphicData uri="http://schemas.openxmlformats.org/presentationml/2006/ole">
            <mc:AlternateContent xmlns:mc="http://schemas.openxmlformats.org/markup-compatibility/2006">
              <mc:Choice xmlns:v="urn:schemas-microsoft-com:vml" Requires="v">
                <p:oleObj spid="_x0000_s810461" name="Equation" r:id="rId9" imgW="634449" imgH="215713" progId="Equation.DSMT4">
                  <p:embed/>
                </p:oleObj>
              </mc:Choice>
              <mc:Fallback>
                <p:oleObj name="Equation" r:id="rId9" imgW="634449" imgH="215713"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8789" y="3502464"/>
                        <a:ext cx="1588678" cy="540767"/>
                      </a:xfrm>
                      <a:prstGeom prst="rect">
                        <a:avLst/>
                      </a:prstGeom>
                      <a:noFill/>
                      <a:ln>
                        <a:noFill/>
                      </a:ln>
                      <a:effec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406672188"/>
              </p:ext>
            </p:extLst>
          </p:nvPr>
        </p:nvGraphicFramePr>
        <p:xfrm>
          <a:off x="5796136" y="3429000"/>
          <a:ext cx="1323221" cy="539874"/>
        </p:xfrm>
        <a:graphic>
          <a:graphicData uri="http://schemas.openxmlformats.org/presentationml/2006/ole">
            <mc:AlternateContent xmlns:mc="http://schemas.openxmlformats.org/markup-compatibility/2006">
              <mc:Choice xmlns:v="urn:schemas-microsoft-com:vml" Requires="v">
                <p:oleObj spid="_x0000_s810462" name="Equation" r:id="rId11" imgW="558800" imgH="228600" progId="Equation.DSMT4">
                  <p:embed/>
                </p:oleObj>
              </mc:Choice>
              <mc:Fallback>
                <p:oleObj name="Equation" r:id="rId11" imgW="558800" imgH="22860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96136" y="3429000"/>
                        <a:ext cx="1323221" cy="539874"/>
                      </a:xfrm>
                      <a:prstGeom prst="rect">
                        <a:avLst/>
                      </a:prstGeom>
                      <a:noFill/>
                      <a:ln>
                        <a:noFill/>
                      </a:ln>
                      <a:effec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080253631"/>
              </p:ext>
            </p:extLst>
          </p:nvPr>
        </p:nvGraphicFramePr>
        <p:xfrm>
          <a:off x="3707904" y="3228032"/>
          <a:ext cx="784202" cy="442203"/>
        </p:xfrm>
        <a:graphic>
          <a:graphicData uri="http://schemas.openxmlformats.org/presentationml/2006/ole">
            <mc:AlternateContent xmlns:mc="http://schemas.openxmlformats.org/markup-compatibility/2006">
              <mc:Choice xmlns:v="urn:schemas-microsoft-com:vml" Requires="v">
                <p:oleObj spid="_x0000_s810463" name="Equation" r:id="rId13" imgW="406224" imgH="228501" progId="Equation.DSMT4">
                  <p:embed/>
                </p:oleObj>
              </mc:Choice>
              <mc:Fallback>
                <p:oleObj name="Equation" r:id="rId13" imgW="406224" imgH="228501"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7904" y="3228032"/>
                        <a:ext cx="784202" cy="442203"/>
                      </a:xfrm>
                      <a:prstGeom prst="rect">
                        <a:avLst/>
                      </a:prstGeom>
                      <a:noFill/>
                      <a:ln>
                        <a:noFill/>
                      </a:ln>
                      <a:effectLst/>
                    </p:spPr>
                  </p:pic>
                </p:oleObj>
              </mc:Fallback>
            </mc:AlternateContent>
          </a:graphicData>
        </a:graphic>
      </p:graphicFrame>
      <p:sp>
        <p:nvSpPr>
          <p:cNvPr id="15" name="Line 4"/>
          <p:cNvSpPr>
            <a:spLocks noChangeShapeType="1"/>
          </p:cNvSpPr>
          <p:nvPr/>
        </p:nvSpPr>
        <p:spPr bwMode="auto">
          <a:xfrm>
            <a:off x="3250909" y="3789040"/>
            <a:ext cx="23749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2656874700"/>
              </p:ext>
            </p:extLst>
          </p:nvPr>
        </p:nvGraphicFramePr>
        <p:xfrm>
          <a:off x="395536" y="4221088"/>
          <a:ext cx="2227015" cy="885701"/>
        </p:xfrm>
        <a:graphic>
          <a:graphicData uri="http://schemas.openxmlformats.org/presentationml/2006/ole">
            <mc:AlternateContent xmlns:mc="http://schemas.openxmlformats.org/markup-compatibility/2006">
              <mc:Choice xmlns:v="urn:schemas-microsoft-com:vml" Requires="v">
                <p:oleObj spid="_x0000_s810464" name="Equation" r:id="rId15" imgW="1155700" imgH="457200" progId="Equation.DSMT4">
                  <p:embed/>
                </p:oleObj>
              </mc:Choice>
              <mc:Fallback>
                <p:oleObj name="Equation" r:id="rId15" imgW="1155700" imgH="457200" progId="Equation.DSMT4">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5536" y="4221088"/>
                        <a:ext cx="2227015" cy="885701"/>
                      </a:xfrm>
                      <a:prstGeom prst="rect">
                        <a:avLst/>
                      </a:prstGeom>
                      <a:noFill/>
                      <a:ln>
                        <a:noFill/>
                      </a:ln>
                      <a:effec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2208517016"/>
              </p:ext>
            </p:extLst>
          </p:nvPr>
        </p:nvGraphicFramePr>
        <p:xfrm>
          <a:off x="6851360" y="4293096"/>
          <a:ext cx="1939080" cy="825822"/>
        </p:xfrm>
        <a:graphic>
          <a:graphicData uri="http://schemas.openxmlformats.org/presentationml/2006/ole">
            <mc:AlternateContent xmlns:mc="http://schemas.openxmlformats.org/markup-compatibility/2006">
              <mc:Choice xmlns:v="urn:schemas-microsoft-com:vml" Requires="v">
                <p:oleObj spid="_x0000_s810465" name="Equation" r:id="rId17" imgW="1079500" imgH="457200" progId="Equation.DSMT4">
                  <p:embed/>
                </p:oleObj>
              </mc:Choice>
              <mc:Fallback>
                <p:oleObj name="Equation" r:id="rId17" imgW="1079500" imgH="457200" progId="Equation.DSMT4">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51360" y="4293096"/>
                        <a:ext cx="1939080" cy="825822"/>
                      </a:xfrm>
                      <a:prstGeom prst="rect">
                        <a:avLst/>
                      </a:prstGeom>
                      <a:noFill/>
                      <a:ln>
                        <a:noFill/>
                      </a:ln>
                      <a:effectLst/>
                    </p:spPr>
                  </p:pic>
                </p:oleObj>
              </mc:Fallback>
            </mc:AlternateContent>
          </a:graphicData>
        </a:graphic>
      </p:graphicFrame>
      <p:sp>
        <p:nvSpPr>
          <p:cNvPr id="18" name="Line 12"/>
          <p:cNvSpPr>
            <a:spLocks noChangeShapeType="1"/>
          </p:cNvSpPr>
          <p:nvPr/>
        </p:nvSpPr>
        <p:spPr bwMode="auto">
          <a:xfrm rot="10800000" flipH="1" flipV="1">
            <a:off x="3041087" y="4077072"/>
            <a:ext cx="450793" cy="1080120"/>
          </a:xfrm>
          <a:prstGeom prst="line">
            <a:avLst/>
          </a:prstGeom>
          <a:noFill/>
          <a:ln w="38100">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1612809171"/>
              </p:ext>
            </p:extLst>
          </p:nvPr>
        </p:nvGraphicFramePr>
        <p:xfrm>
          <a:off x="3635896" y="5085184"/>
          <a:ext cx="2290638" cy="423470"/>
        </p:xfrm>
        <a:graphic>
          <a:graphicData uri="http://schemas.openxmlformats.org/presentationml/2006/ole">
            <mc:AlternateContent xmlns:mc="http://schemas.openxmlformats.org/markup-compatibility/2006">
              <mc:Choice xmlns:v="urn:schemas-microsoft-com:vml" Requires="v">
                <p:oleObj spid="_x0000_s810466" name="Equation" r:id="rId19" imgW="1167893" imgH="215806" progId="Equation.DSMT4">
                  <p:embed/>
                </p:oleObj>
              </mc:Choice>
              <mc:Fallback>
                <p:oleObj name="Equation" r:id="rId19" imgW="1167893" imgH="215806" progId="Equation.DSMT4">
                  <p:embed/>
                  <p:pic>
                    <p:nvPicPr>
                      <p:cNvPr id="0" name="Object 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35896" y="5085184"/>
                        <a:ext cx="2290638" cy="423470"/>
                      </a:xfrm>
                      <a:prstGeom prst="rect">
                        <a:avLst/>
                      </a:prstGeom>
                      <a:noFill/>
                      <a:ln>
                        <a:noFill/>
                      </a:ln>
                      <a:effectLst/>
                    </p:spPr>
                  </p:pic>
                </p:oleObj>
              </mc:Fallback>
            </mc:AlternateContent>
          </a:graphicData>
        </a:graphic>
      </p:graphicFrame>
      <p:sp>
        <p:nvSpPr>
          <p:cNvPr id="20" name="Line 8"/>
          <p:cNvSpPr>
            <a:spLocks noChangeShapeType="1"/>
          </p:cNvSpPr>
          <p:nvPr/>
        </p:nvSpPr>
        <p:spPr bwMode="auto">
          <a:xfrm rot="10800000" flipV="1">
            <a:off x="6156176" y="4077073"/>
            <a:ext cx="695184" cy="1080119"/>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Text Box 14"/>
          <p:cNvSpPr txBox="1">
            <a:spLocks noChangeArrowheads="1"/>
          </p:cNvSpPr>
          <p:nvPr/>
        </p:nvSpPr>
        <p:spPr bwMode="auto">
          <a:xfrm>
            <a:off x="221959" y="5724630"/>
            <a:ext cx="3028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latin typeface="Arial" pitchFamily="34" charset="0"/>
                <a:ea typeface="黑体" pitchFamily="49" charset="-122"/>
              </a:rPr>
              <a:t>根据状态函数性质</a:t>
            </a:r>
          </a:p>
        </p:txBody>
      </p:sp>
      <p:graphicFrame>
        <p:nvGraphicFramePr>
          <p:cNvPr id="22" name="对象 21"/>
          <p:cNvGraphicFramePr>
            <a:graphicFrameLocks noChangeAspect="1"/>
          </p:cNvGraphicFramePr>
          <p:nvPr>
            <p:extLst>
              <p:ext uri="{D42A27DB-BD31-4B8C-83A1-F6EECF244321}">
                <p14:modId xmlns:p14="http://schemas.microsoft.com/office/powerpoint/2010/main" val="1659953287"/>
              </p:ext>
            </p:extLst>
          </p:nvPr>
        </p:nvGraphicFramePr>
        <p:xfrm>
          <a:off x="3268771" y="5725470"/>
          <a:ext cx="4588941" cy="382496"/>
        </p:xfrm>
        <a:graphic>
          <a:graphicData uri="http://schemas.openxmlformats.org/presentationml/2006/ole">
            <mc:AlternateContent xmlns:mc="http://schemas.openxmlformats.org/markup-compatibility/2006">
              <mc:Choice xmlns:v="urn:schemas-microsoft-com:vml" Requires="v">
                <p:oleObj spid="_x0000_s810467" name="Equation" r:id="rId21" imgW="2882900" imgH="241300" progId="Equation.DSMT4">
                  <p:embed/>
                </p:oleObj>
              </mc:Choice>
              <mc:Fallback>
                <p:oleObj name="Equation" r:id="rId21" imgW="2882900" imgH="241300" progId="Equation.DSMT4">
                  <p:embed/>
                  <p:pic>
                    <p:nvPicPr>
                      <p:cNvPr id="0" name="Object 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268771" y="5725470"/>
                        <a:ext cx="4588941" cy="382496"/>
                      </a:xfrm>
                      <a:prstGeom prst="rect">
                        <a:avLst/>
                      </a:prstGeom>
                      <a:noFill/>
                      <a:ln>
                        <a:noFill/>
                      </a:ln>
                      <a:effectLst/>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2554613569"/>
              </p:ext>
            </p:extLst>
          </p:nvPr>
        </p:nvGraphicFramePr>
        <p:xfrm>
          <a:off x="3923928" y="6093296"/>
          <a:ext cx="1850113" cy="536876"/>
        </p:xfrm>
        <a:graphic>
          <a:graphicData uri="http://schemas.openxmlformats.org/presentationml/2006/ole">
            <mc:AlternateContent xmlns:mc="http://schemas.openxmlformats.org/markup-compatibility/2006">
              <mc:Choice xmlns:v="urn:schemas-microsoft-com:vml" Requires="v">
                <p:oleObj spid="_x0000_s810468" name="Equation" r:id="rId23" imgW="1180588" imgH="342751" progId="Equation.DSMT4">
                  <p:embed/>
                </p:oleObj>
              </mc:Choice>
              <mc:Fallback>
                <p:oleObj name="Equation" r:id="rId23" imgW="1180588" imgH="342751" progId="Equation.DSMT4">
                  <p:embed/>
                  <p:pic>
                    <p:nvPicPr>
                      <p:cNvPr id="0" name="Object 1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923928" y="6093296"/>
                        <a:ext cx="1850113" cy="53687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927006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childTnLst>
                          </p:cTn>
                        </p:par>
                        <p:par>
                          <p:cTn id="40" fill="hold">
                            <p:stCondLst>
                              <p:cond delay="1000"/>
                            </p:stCondLst>
                            <p:childTnLst>
                              <p:par>
                                <p:cTn id="41" presetID="9" presetClass="entr" presetSubtype="0" fill="hold"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dissolve">
                                      <p:cBhvr>
                                        <p:cTn id="43" dur="500"/>
                                        <p:tgtEl>
                                          <p:spTgt spid="14"/>
                                        </p:tgtEl>
                                      </p:cBhvr>
                                    </p:animEffect>
                                  </p:childTnLst>
                                </p:cTn>
                              </p:par>
                            </p:childTnLst>
                          </p:cTn>
                        </p:par>
                        <p:par>
                          <p:cTn id="44" fill="hold">
                            <p:stCondLst>
                              <p:cond delay="1500"/>
                            </p:stCondLst>
                            <p:childTnLst>
                              <p:par>
                                <p:cTn id="45" presetID="22" presetClass="entr" presetSubtype="8"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left)">
                                      <p:cBhvr>
                                        <p:cTn id="47" dur="500"/>
                                        <p:tgtEl>
                                          <p:spTgt spid="15"/>
                                        </p:tgtEl>
                                      </p:cBhvr>
                                    </p:animEffect>
                                  </p:childTnLst>
                                </p:cTn>
                              </p:par>
                            </p:childTnLst>
                          </p:cTn>
                        </p:par>
                        <p:par>
                          <p:cTn id="48" fill="hold">
                            <p:stCondLst>
                              <p:cond delay="2000"/>
                            </p:stCondLst>
                            <p:childTnLst>
                              <p:par>
                                <p:cTn id="49" presetID="22" presetClass="entr" presetSubtype="8" fill="hold"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par>
                          <p:cTn id="52" fill="hold">
                            <p:stCondLst>
                              <p:cond delay="2500"/>
                            </p:stCondLst>
                            <p:childTnLst>
                              <p:par>
                                <p:cTn id="53" presetID="22" presetClass="entr" presetSubtype="8" fill="hold" nodeType="after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ipe(left)">
                                      <p:cBhvr>
                                        <p:cTn id="55" dur="5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wipe(up)">
                                      <p:cBhvr>
                                        <p:cTn id="60" dur="500"/>
                                        <p:tgtEl>
                                          <p:spTgt spid="1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wipe(left)">
                                      <p:cBhvr>
                                        <p:cTn id="65" dur="500"/>
                                        <p:tgtEl>
                                          <p:spTgt spid="19"/>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wipe(up)">
                                      <p:cBhvr>
                                        <p:cTn id="70" dur="500"/>
                                        <p:tgtEl>
                                          <p:spTgt spid="20"/>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wipe(left)">
                                      <p:cBhvr>
                                        <p:cTn id="75" dur="500"/>
                                        <p:tgtEl>
                                          <p:spTgt spid="2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wipe(left)">
                                      <p:cBhvr>
                                        <p:cTn id="80" dur="500"/>
                                        <p:tgtEl>
                                          <p:spTgt spid="22"/>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wipe(left)">
                                      <p:cBhvr>
                                        <p:cTn id="8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0" grpId="0"/>
      <p:bldP spid="15" grpId="0" animBg="1"/>
      <p:bldP spid="18" grpId="0" animBg="1"/>
      <p:bldP spid="20" grpId="0" animBg="1"/>
      <p:bldP spid="21"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idx="1"/>
          </p:nvPr>
        </p:nvSpPr>
        <p:spPr>
          <a:xfrm>
            <a:off x="682756" y="1694518"/>
            <a:ext cx="7260646" cy="4058486"/>
          </a:xfrm>
          <a:solidFill>
            <a:schemeClr val="bg1"/>
          </a:solidFill>
          <a:ln w="38100">
            <a:solidFill>
              <a:srgbClr val="A50021"/>
            </a:solidFill>
          </a:ln>
        </p:spPr>
        <p:txBody>
          <a:bodyPr/>
          <a:lstStyle/>
          <a:p>
            <a:pPr>
              <a:spcBef>
                <a:spcPct val="25000"/>
              </a:spcBef>
              <a:buClr>
                <a:srgbClr val="CCFF33"/>
              </a:buClr>
              <a:buSzPct val="70000"/>
              <a:buNone/>
            </a:pPr>
            <a:r>
              <a:rPr kumimoji="1" lang="zh-CN" altLang="en-US" sz="2800" b="1" dirty="0" smtClean="0">
                <a:solidFill>
                  <a:srgbClr val="000000"/>
                </a:solidFill>
                <a:latin typeface="宋体" charset="-122"/>
                <a:sym typeface="Symbol" pitchFamily="18" charset="2"/>
              </a:rPr>
              <a:t>几点</a:t>
            </a:r>
            <a:r>
              <a:rPr kumimoji="1" lang="zh-CN" altLang="en-US" sz="2800" b="1" dirty="0">
                <a:solidFill>
                  <a:srgbClr val="000000"/>
                </a:solidFill>
                <a:latin typeface="宋体" charset="-122"/>
                <a:sym typeface="Symbol" pitchFamily="18" charset="2"/>
              </a:rPr>
              <a:t>说明</a:t>
            </a:r>
            <a:r>
              <a:rPr kumimoji="1" lang="zh-CN" altLang="en-US" sz="2800" dirty="0" smtClean="0">
                <a:solidFill>
                  <a:srgbClr val="000000"/>
                </a:solidFill>
                <a:latin typeface="宋体" charset="-122"/>
                <a:sym typeface="Symbol" pitchFamily="18" charset="2"/>
              </a:rPr>
              <a:t>：</a:t>
            </a:r>
            <a:endParaRPr kumimoji="1" lang="zh-CN" altLang="en-US" sz="2800" dirty="0" smtClean="0">
              <a:latin typeface="宋体" charset="-122"/>
              <a:sym typeface="Symbol" pitchFamily="18" charset="2"/>
            </a:endParaRPr>
          </a:p>
        </p:txBody>
      </p:sp>
      <p:sp>
        <p:nvSpPr>
          <p:cNvPr id="2" name="标题 1"/>
          <p:cNvSpPr>
            <a:spLocks noGrp="1"/>
          </p:cNvSpPr>
          <p:nvPr>
            <p:ph type="title"/>
          </p:nvPr>
        </p:nvSpPr>
        <p:spPr/>
        <p:txBody>
          <a:bodyPr rtlCol="0">
            <a:normAutofit fontScale="90000"/>
          </a:bodyPr>
          <a:lstStyle/>
          <a:p>
            <a:pPr eaLnBrk="1" fontAlgn="auto" hangingPunct="1">
              <a:spcAft>
                <a:spcPts val="0"/>
              </a:spcAft>
              <a:defRPr/>
            </a:pPr>
            <a:r>
              <a:rPr lang="en-US" altLang="zh-CN" b="1" dirty="0">
                <a:solidFill>
                  <a:srgbClr val="FF0000"/>
                </a:solidFill>
                <a:latin typeface="创艺简行楷"/>
                <a:ea typeface="创艺简行楷"/>
                <a:cs typeface="创艺简行楷"/>
              </a:rPr>
              <a:t/>
            </a:r>
            <a:br>
              <a:rPr lang="en-US" altLang="zh-CN" b="1" dirty="0">
                <a:solidFill>
                  <a:srgbClr val="FF0000"/>
                </a:solidFill>
                <a:latin typeface="创艺简行楷"/>
                <a:ea typeface="创艺简行楷"/>
                <a:cs typeface="创艺简行楷"/>
              </a:rPr>
            </a:br>
            <a:r>
              <a:rPr lang="zh-CN" altLang="en-US" b="1" dirty="0">
                <a:solidFill>
                  <a:srgbClr val="FF0000"/>
                </a:solidFill>
                <a:latin typeface="创艺简行楷"/>
                <a:ea typeface="创艺简行楷"/>
                <a:cs typeface="创艺简行楷"/>
              </a:rPr>
              <a:t>§2-9热力学第一定律对</a:t>
            </a:r>
            <a:br>
              <a:rPr lang="zh-CN" altLang="en-US" b="1" dirty="0">
                <a:solidFill>
                  <a:srgbClr val="FF0000"/>
                </a:solidFill>
                <a:latin typeface="创艺简行楷"/>
                <a:ea typeface="创艺简行楷"/>
                <a:cs typeface="创艺简行楷"/>
              </a:rPr>
            </a:br>
            <a:r>
              <a:rPr lang="zh-CN" altLang="en-US" b="1" dirty="0">
                <a:solidFill>
                  <a:srgbClr val="FF0000"/>
                </a:solidFill>
                <a:latin typeface="创艺简行楷"/>
                <a:ea typeface="创艺简行楷"/>
                <a:cs typeface="创艺简行楷"/>
              </a:rPr>
              <a:t>      化学变化的应用</a:t>
            </a:r>
            <a:r>
              <a:rPr lang="zh-CN" altLang="en-US" dirty="0"/>
              <a:t/>
            </a:r>
            <a:br>
              <a:rPr lang="zh-CN" altLang="en-US" dirty="0"/>
            </a:br>
            <a:endParaRPr lang="zh-CN" altLang="en-US" dirty="0"/>
          </a:p>
        </p:txBody>
      </p:sp>
      <p:grpSp>
        <p:nvGrpSpPr>
          <p:cNvPr id="6" name="Group 17"/>
          <p:cNvGrpSpPr>
            <a:grpSpLocks/>
          </p:cNvGrpSpPr>
          <p:nvPr/>
        </p:nvGrpSpPr>
        <p:grpSpPr bwMode="auto">
          <a:xfrm>
            <a:off x="767556" y="2189681"/>
            <a:ext cx="7537450" cy="989012"/>
            <a:chOff x="340" y="3040"/>
            <a:chExt cx="4748" cy="623"/>
          </a:xfrm>
        </p:grpSpPr>
        <p:sp>
          <p:nvSpPr>
            <p:cNvPr id="552972" name="Rectangle 18"/>
            <p:cNvSpPr>
              <a:spLocks noChangeArrowheads="1"/>
            </p:cNvSpPr>
            <p:nvPr/>
          </p:nvSpPr>
          <p:spPr bwMode="auto">
            <a:xfrm>
              <a:off x="340" y="3040"/>
              <a:ext cx="4748" cy="623"/>
            </a:xfrm>
            <a:prstGeom prst="rect">
              <a:avLst/>
            </a:prstGeom>
            <a:noFill/>
            <a:ln w="9525">
              <a:noFill/>
              <a:miter lim="800000"/>
              <a:headEnd/>
              <a:tailEnd/>
            </a:ln>
          </p:spPr>
          <p:txBody>
            <a:bodyPr anchor="b">
              <a:spAutoFit/>
            </a:bodyPr>
            <a:lstStyle/>
            <a:p>
              <a:pPr>
                <a:spcBef>
                  <a:spcPct val="10000"/>
                </a:spcBef>
                <a:buClr>
                  <a:srgbClr val="CCFF33"/>
                </a:buClr>
                <a:buSzPct val="70000"/>
                <a:buFont typeface="Wingdings" pitchFamily="2" charset="2"/>
                <a:buNone/>
              </a:pPr>
              <a:r>
                <a:rPr kumimoji="1" lang="zh-CN" altLang="en-US" sz="2800" b="1" dirty="0">
                  <a:solidFill>
                    <a:srgbClr val="0000CC"/>
                  </a:solidFill>
                  <a:latin typeface="华文行楷"/>
                  <a:ea typeface="华文行楷"/>
                  <a:cs typeface="华文行楷"/>
                  <a:sym typeface="Symbol" pitchFamily="18" charset="2"/>
                </a:rPr>
                <a:t>注意：稳定单质的标准摩尔生成焓为</a:t>
              </a:r>
              <a:r>
                <a:rPr kumimoji="1" lang="en-US" altLang="zh-CN" sz="2800" b="1" dirty="0">
                  <a:solidFill>
                    <a:srgbClr val="0000CC"/>
                  </a:solidFill>
                  <a:latin typeface="华文行楷"/>
                  <a:ea typeface="华文行楷"/>
                  <a:cs typeface="华文行楷"/>
                  <a:sym typeface="Symbol" pitchFamily="18" charset="2"/>
                </a:rPr>
                <a:t>0  </a:t>
              </a:r>
            </a:p>
            <a:p>
              <a:pPr>
                <a:spcBef>
                  <a:spcPct val="10000"/>
                </a:spcBef>
                <a:buClr>
                  <a:srgbClr val="CCFF33"/>
                </a:buClr>
                <a:buSzPct val="70000"/>
                <a:buFont typeface="Wingdings" pitchFamily="2" charset="2"/>
                <a:buNone/>
              </a:pPr>
              <a:r>
                <a:rPr kumimoji="1" lang="zh-CN" altLang="en-US" sz="2800" b="1" dirty="0">
                  <a:solidFill>
                    <a:srgbClr val="0000CC"/>
                  </a:solidFill>
                  <a:latin typeface="宋体" charset="-122"/>
                  <a:sym typeface="Symbol" pitchFamily="18" charset="2"/>
                </a:rPr>
                <a:t>如：</a:t>
              </a:r>
              <a:r>
                <a:rPr kumimoji="1" lang="zh-CN" altLang="en-US" sz="2800" dirty="0">
                  <a:solidFill>
                    <a:srgbClr val="0000FF"/>
                  </a:solidFill>
                  <a:latin typeface="宋体" charset="-122"/>
                  <a:sym typeface="Symbol" pitchFamily="18" charset="2"/>
                </a:rPr>
                <a:t></a:t>
              </a:r>
              <a:r>
                <a:rPr kumimoji="1" lang="en-US" altLang="zh-CN" sz="2800" baseline="-25000" dirty="0" err="1">
                  <a:solidFill>
                    <a:srgbClr val="0000FF"/>
                  </a:solidFill>
                  <a:latin typeface="宋体" charset="-122"/>
                  <a:sym typeface="Symbol" pitchFamily="18" charset="2"/>
                </a:rPr>
                <a:t>f</a:t>
              </a:r>
              <a:r>
                <a:rPr kumimoji="1" lang="en-US" altLang="zh-CN" sz="2800" dirty="0" err="1">
                  <a:solidFill>
                    <a:srgbClr val="0000FF"/>
                  </a:solidFill>
                  <a:latin typeface="宋体" charset="-122"/>
                  <a:sym typeface="Symbol" pitchFamily="18" charset="2"/>
                </a:rPr>
                <a:t>H</a:t>
              </a:r>
              <a:r>
                <a:rPr kumimoji="1" lang="en-US" altLang="zh-CN" sz="2800" baseline="-25000" dirty="0" err="1">
                  <a:solidFill>
                    <a:srgbClr val="0000FF"/>
                  </a:solidFill>
                  <a:latin typeface="宋体" charset="-122"/>
                  <a:sym typeface="Symbol" pitchFamily="18" charset="2"/>
                </a:rPr>
                <a:t>m</a:t>
              </a:r>
              <a:r>
                <a:rPr kumimoji="1" lang="en-US" altLang="zh-CN" sz="2800" dirty="0">
                  <a:solidFill>
                    <a:srgbClr val="0000FF"/>
                  </a:solidFill>
                  <a:latin typeface="宋体" charset="-122"/>
                  <a:sym typeface="Symbol" pitchFamily="18" charset="2"/>
                </a:rPr>
                <a:t>(C</a:t>
              </a:r>
              <a:r>
                <a:rPr kumimoji="1" lang="zh-CN" altLang="en-US" sz="2800" dirty="0">
                  <a:solidFill>
                    <a:srgbClr val="0000FF"/>
                  </a:solidFill>
                  <a:latin typeface="宋体" charset="-122"/>
                  <a:sym typeface="Symbol" pitchFamily="18" charset="2"/>
                </a:rPr>
                <a:t>，石墨，</a:t>
              </a:r>
              <a:r>
                <a:rPr kumimoji="1" lang="en-US" altLang="zh-CN" sz="2800" dirty="0">
                  <a:solidFill>
                    <a:srgbClr val="0000FF"/>
                  </a:solidFill>
                  <a:latin typeface="宋体" charset="-122"/>
                  <a:sym typeface="Symbol" pitchFamily="18" charset="2"/>
                </a:rPr>
                <a:t>T)=0 </a:t>
              </a:r>
            </a:p>
          </p:txBody>
        </p:sp>
        <p:sp>
          <p:nvSpPr>
            <p:cNvPr id="552973" name="Text Box 3"/>
            <p:cNvSpPr txBox="1">
              <a:spLocks noChangeArrowheads="1"/>
            </p:cNvSpPr>
            <p:nvPr/>
          </p:nvSpPr>
          <p:spPr bwMode="auto">
            <a:xfrm flipV="1">
              <a:off x="1111" y="3379"/>
              <a:ext cx="231" cy="96"/>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FF"/>
                  </a:solidFill>
                  <a:latin typeface="Times New Roman" pitchFamily="18" charset="0"/>
                  <a:sym typeface="Symbol" pitchFamily="18" charset="2"/>
                </a:rPr>
                <a:t></a:t>
              </a:r>
              <a:endParaRPr lang="zh-CN" altLang="en-US" sz="8000" dirty="0">
                <a:solidFill>
                  <a:srgbClr val="0000FF"/>
                </a:solidFill>
                <a:latin typeface="Times New Roman" pitchFamily="18" charset="0"/>
                <a:sym typeface="Symbol" pitchFamily="18" charset="2"/>
              </a:endParaRPr>
            </a:p>
          </p:txBody>
        </p:sp>
      </p:grpSp>
      <p:grpSp>
        <p:nvGrpSpPr>
          <p:cNvPr id="9" name="Group 29"/>
          <p:cNvGrpSpPr>
            <a:grpSpLocks/>
          </p:cNvGrpSpPr>
          <p:nvPr/>
        </p:nvGrpSpPr>
        <p:grpSpPr bwMode="auto">
          <a:xfrm>
            <a:off x="684213" y="3293409"/>
            <a:ext cx="8135937" cy="989012"/>
            <a:chOff x="340" y="2611"/>
            <a:chExt cx="5125" cy="623"/>
          </a:xfrm>
        </p:grpSpPr>
        <p:sp>
          <p:nvSpPr>
            <p:cNvPr id="552970" name="Rectangle 12"/>
            <p:cNvSpPr>
              <a:spLocks noChangeArrowheads="1"/>
            </p:cNvSpPr>
            <p:nvPr/>
          </p:nvSpPr>
          <p:spPr bwMode="auto">
            <a:xfrm>
              <a:off x="340" y="2611"/>
              <a:ext cx="5125" cy="623"/>
            </a:xfrm>
            <a:prstGeom prst="rect">
              <a:avLst/>
            </a:prstGeom>
            <a:noFill/>
            <a:ln w="9525">
              <a:noFill/>
              <a:miter lim="800000"/>
              <a:headEnd/>
              <a:tailEnd/>
            </a:ln>
          </p:spPr>
          <p:txBody>
            <a:bodyPr anchor="b">
              <a:spAutoFit/>
            </a:bodyPr>
            <a:lstStyle/>
            <a:p>
              <a:pPr>
                <a:spcBef>
                  <a:spcPct val="10000"/>
                </a:spcBef>
                <a:buClr>
                  <a:srgbClr val="CCFF33"/>
                </a:buClr>
                <a:buSzPct val="70000"/>
                <a:buFont typeface="Wingdings" pitchFamily="2" charset="2"/>
                <a:buNone/>
              </a:pPr>
              <a:r>
                <a:rPr kumimoji="1" lang="zh-CN" altLang="en-US" sz="2800" b="1" dirty="0">
                  <a:solidFill>
                    <a:srgbClr val="0000CC"/>
                  </a:solidFill>
                  <a:latin typeface="华文行楷"/>
                  <a:ea typeface="华文行楷"/>
                  <a:cs typeface="华文行楷"/>
                  <a:sym typeface="Symbol" pitchFamily="18" charset="2"/>
                </a:rPr>
                <a:t>注意：</a:t>
              </a:r>
              <a:r>
                <a:rPr kumimoji="1" lang="zh-CN" altLang="zh-CN" sz="2800" b="1" dirty="0">
                  <a:solidFill>
                    <a:srgbClr val="0000CC"/>
                  </a:solidFill>
                  <a:latin typeface="华文行楷"/>
                  <a:ea typeface="华文行楷"/>
                  <a:cs typeface="华文行楷"/>
                  <a:sym typeface="Symbol" pitchFamily="18" charset="2"/>
                </a:rPr>
                <a:t>完全氧化产物</a:t>
              </a:r>
              <a:r>
                <a:rPr kumimoji="1" lang="zh-CN" altLang="en-US" sz="2800" b="1" dirty="0">
                  <a:solidFill>
                    <a:srgbClr val="0000CC"/>
                  </a:solidFill>
                  <a:latin typeface="华文行楷"/>
                  <a:ea typeface="华文行楷"/>
                  <a:cs typeface="华文行楷"/>
                  <a:sym typeface="Symbol" pitchFamily="18" charset="2"/>
                </a:rPr>
                <a:t>的标准摩尔燃烧焓为</a:t>
              </a:r>
              <a:r>
                <a:rPr kumimoji="1" lang="en-US" altLang="zh-CN" sz="2800" b="1" dirty="0">
                  <a:solidFill>
                    <a:srgbClr val="0000CC"/>
                  </a:solidFill>
                  <a:latin typeface="华文行楷"/>
                  <a:ea typeface="华文行楷"/>
                  <a:cs typeface="华文行楷"/>
                  <a:sym typeface="Symbol" pitchFamily="18" charset="2"/>
                </a:rPr>
                <a:t>0  </a:t>
              </a:r>
            </a:p>
            <a:p>
              <a:pPr>
                <a:spcBef>
                  <a:spcPct val="10000"/>
                </a:spcBef>
                <a:buClr>
                  <a:srgbClr val="CCFF33"/>
                </a:buClr>
                <a:buSzPct val="70000"/>
                <a:buFont typeface="Wingdings" pitchFamily="2" charset="2"/>
                <a:buNone/>
              </a:pPr>
              <a:r>
                <a:rPr kumimoji="1" lang="zh-CN" altLang="en-US" sz="2800" b="1" dirty="0">
                  <a:solidFill>
                    <a:srgbClr val="0000CC"/>
                  </a:solidFill>
                  <a:latin typeface="宋体" charset="-122"/>
                  <a:sym typeface="Symbol" pitchFamily="18" charset="2"/>
                </a:rPr>
                <a:t>如：</a:t>
              </a:r>
              <a:r>
                <a:rPr kumimoji="1" lang="en-US" altLang="zh-CN" sz="2800" b="1" dirty="0">
                  <a:solidFill>
                    <a:srgbClr val="0000CC"/>
                  </a:solidFill>
                  <a:latin typeface="宋体" charset="-122"/>
                  <a:sym typeface="Symbol" pitchFamily="18" charset="2"/>
                </a:rPr>
                <a:t>CO</a:t>
              </a:r>
              <a:r>
                <a:rPr kumimoji="1" lang="en-US" altLang="zh-CN" sz="2800" b="1" baseline="-25000" dirty="0">
                  <a:solidFill>
                    <a:srgbClr val="0000CC"/>
                  </a:solidFill>
                  <a:latin typeface="宋体" charset="-122"/>
                  <a:sym typeface="Symbol" pitchFamily="18" charset="2"/>
                </a:rPr>
                <a:t>2</a:t>
              </a:r>
              <a:r>
                <a:rPr kumimoji="1" lang="en-US" altLang="zh-CN" sz="2800" b="1" dirty="0">
                  <a:solidFill>
                    <a:srgbClr val="0000CC"/>
                  </a:solidFill>
                  <a:latin typeface="宋体" charset="-122"/>
                  <a:sym typeface="Symbol" pitchFamily="18" charset="2"/>
                </a:rPr>
                <a:t>(g)</a:t>
              </a:r>
              <a:r>
                <a:rPr kumimoji="1" lang="zh-CN" altLang="en-US" sz="2800" b="1" dirty="0">
                  <a:solidFill>
                    <a:srgbClr val="0000CC"/>
                  </a:solidFill>
                  <a:latin typeface="宋体" charset="-122"/>
                  <a:sym typeface="Symbol" pitchFamily="18" charset="2"/>
                </a:rPr>
                <a:t>、</a:t>
              </a:r>
              <a:r>
                <a:rPr kumimoji="1" lang="en-US" altLang="zh-CN" sz="2800" b="1" dirty="0">
                  <a:solidFill>
                    <a:srgbClr val="0000CC"/>
                  </a:solidFill>
                  <a:latin typeface="宋体" charset="-122"/>
                  <a:sym typeface="Symbol" pitchFamily="18" charset="2"/>
                </a:rPr>
                <a:t>H</a:t>
              </a:r>
              <a:r>
                <a:rPr kumimoji="1" lang="en-US" altLang="zh-CN" sz="2800" b="1" baseline="-25000" dirty="0">
                  <a:solidFill>
                    <a:srgbClr val="0000CC"/>
                  </a:solidFill>
                  <a:latin typeface="宋体" charset="-122"/>
                  <a:sym typeface="Symbol" pitchFamily="18" charset="2"/>
                </a:rPr>
                <a:t>2</a:t>
              </a:r>
              <a:r>
                <a:rPr kumimoji="1" lang="en-US" altLang="zh-CN" sz="2800" b="1" dirty="0">
                  <a:solidFill>
                    <a:srgbClr val="0000CC"/>
                  </a:solidFill>
                  <a:latin typeface="宋体" charset="-122"/>
                  <a:sym typeface="Symbol" pitchFamily="18" charset="2"/>
                </a:rPr>
                <a:t>O(l)</a:t>
              </a:r>
              <a:r>
                <a:rPr kumimoji="1" lang="zh-CN" altLang="en-US" sz="2800" b="1" dirty="0">
                  <a:solidFill>
                    <a:srgbClr val="0000CC"/>
                  </a:solidFill>
                  <a:latin typeface="宋体" charset="-122"/>
                  <a:sym typeface="Symbol" pitchFamily="18" charset="2"/>
                </a:rPr>
                <a:t>、</a:t>
              </a:r>
              <a:r>
                <a:rPr kumimoji="1" lang="en-US" altLang="zh-CN" sz="2800" b="1" dirty="0">
                  <a:solidFill>
                    <a:srgbClr val="0000CC"/>
                  </a:solidFill>
                  <a:latin typeface="宋体" charset="-122"/>
                  <a:sym typeface="Symbol" pitchFamily="18" charset="2"/>
                </a:rPr>
                <a:t>O</a:t>
              </a:r>
              <a:r>
                <a:rPr kumimoji="1" lang="en-US" altLang="zh-CN" sz="2800" b="1" baseline="-25000" dirty="0">
                  <a:solidFill>
                    <a:srgbClr val="0000CC"/>
                  </a:solidFill>
                  <a:latin typeface="宋体" charset="-122"/>
                  <a:sym typeface="Symbol" pitchFamily="18" charset="2"/>
                </a:rPr>
                <a:t>2</a:t>
              </a:r>
              <a:r>
                <a:rPr kumimoji="1" lang="en-US" altLang="zh-CN" sz="2800" b="1" dirty="0">
                  <a:solidFill>
                    <a:srgbClr val="0000CC"/>
                  </a:solidFill>
                  <a:latin typeface="宋体" charset="-122"/>
                  <a:sym typeface="Symbol" pitchFamily="18" charset="2"/>
                </a:rPr>
                <a:t>(g)</a:t>
              </a:r>
              <a:r>
                <a:rPr kumimoji="1" lang="zh-CN" altLang="en-US" sz="2800" b="1" dirty="0">
                  <a:solidFill>
                    <a:srgbClr val="0000CC"/>
                  </a:solidFill>
                  <a:latin typeface="宋体" charset="-122"/>
                  <a:sym typeface="Symbol" pitchFamily="18" charset="2"/>
                </a:rPr>
                <a:t> </a:t>
              </a:r>
              <a:r>
                <a:rPr kumimoji="1" lang="en-US" altLang="zh-CN" sz="2800" b="1" baseline="-25000" dirty="0" err="1">
                  <a:solidFill>
                    <a:srgbClr val="0000CC"/>
                  </a:solidFill>
                  <a:latin typeface="宋体" charset="-122"/>
                  <a:sym typeface="Symbol" pitchFamily="18" charset="2"/>
                </a:rPr>
                <a:t>C</a:t>
              </a:r>
              <a:r>
                <a:rPr kumimoji="1" lang="en-US" altLang="zh-CN" sz="2800" b="1" dirty="0" err="1">
                  <a:solidFill>
                    <a:srgbClr val="0000CC"/>
                  </a:solidFill>
                  <a:latin typeface="宋体" charset="-122"/>
                  <a:sym typeface="Symbol" pitchFamily="18" charset="2"/>
                </a:rPr>
                <a:t>H</a:t>
              </a:r>
              <a:r>
                <a:rPr kumimoji="1" lang="en-US" altLang="zh-CN" sz="2800" b="1" baseline="-25000" dirty="0" err="1">
                  <a:solidFill>
                    <a:srgbClr val="0000CC"/>
                  </a:solidFill>
                  <a:latin typeface="宋体" charset="-122"/>
                  <a:sym typeface="Symbol" pitchFamily="18" charset="2"/>
                </a:rPr>
                <a:t>m</a:t>
              </a:r>
              <a:r>
                <a:rPr kumimoji="1" lang="en-US" altLang="zh-CN" sz="2800" b="1" baseline="-25000" dirty="0">
                  <a:solidFill>
                    <a:srgbClr val="0000CC"/>
                  </a:solidFill>
                  <a:latin typeface="宋体" charset="-122"/>
                  <a:sym typeface="Symbol" pitchFamily="18" charset="2"/>
                </a:rPr>
                <a:t> </a:t>
              </a:r>
              <a:r>
                <a:rPr kumimoji="1" lang="zh-CN" altLang="en-US" sz="2800" b="1" dirty="0">
                  <a:solidFill>
                    <a:srgbClr val="0000CC"/>
                  </a:solidFill>
                  <a:latin typeface="宋体" charset="-122"/>
                  <a:sym typeface="Symbol" pitchFamily="18" charset="2"/>
                </a:rPr>
                <a:t>为</a:t>
              </a:r>
              <a:r>
                <a:rPr kumimoji="1" lang="en-US" altLang="zh-CN" sz="2800" b="1" dirty="0">
                  <a:solidFill>
                    <a:srgbClr val="0000CC"/>
                  </a:solidFill>
                  <a:latin typeface="宋体" charset="-122"/>
                  <a:sym typeface="Symbol" pitchFamily="18" charset="2"/>
                </a:rPr>
                <a:t>0</a:t>
              </a:r>
              <a:endParaRPr kumimoji="1" lang="zh-CN" altLang="en-US" sz="2800" b="1" dirty="0">
                <a:solidFill>
                  <a:srgbClr val="0000CC"/>
                </a:solidFill>
                <a:latin typeface="宋体" charset="-122"/>
                <a:sym typeface="Symbol" pitchFamily="18" charset="2"/>
              </a:endParaRPr>
            </a:p>
          </p:txBody>
        </p:sp>
        <p:sp>
          <p:nvSpPr>
            <p:cNvPr id="552971" name="Text Box 4"/>
            <p:cNvSpPr txBox="1">
              <a:spLocks noChangeArrowheads="1"/>
            </p:cNvSpPr>
            <p:nvPr/>
          </p:nvSpPr>
          <p:spPr bwMode="auto">
            <a:xfrm rot="16071527" flipV="1">
              <a:off x="3551" y="2850"/>
              <a:ext cx="140" cy="212"/>
            </a:xfrm>
            <a:prstGeom prst="rect">
              <a:avLst/>
            </a:prstGeom>
            <a:noFill/>
            <a:ln w="9525">
              <a:noFill/>
              <a:miter lim="800000"/>
              <a:headEnd/>
              <a:tailEnd/>
            </a:ln>
          </p:spPr>
          <p:txBody>
            <a:bodyPr anchor="b">
              <a:spAutoFit/>
            </a:bodyPr>
            <a:lstStyle/>
            <a:p>
              <a:pPr>
                <a:spcBef>
                  <a:spcPct val="10000"/>
                </a:spcBef>
                <a:buClr>
                  <a:srgbClr val="CCFF33"/>
                </a:buClr>
                <a:buSzPct val="70000"/>
                <a:buFont typeface="Wingdings" pitchFamily="2" charset="2"/>
                <a:buNone/>
              </a:pPr>
              <a:r>
                <a:rPr kumimoji="1" lang="zh-CN" altLang="en-US" sz="1600" b="1">
                  <a:solidFill>
                    <a:srgbClr val="0000CC"/>
                  </a:solidFill>
                  <a:latin typeface="华文行楷"/>
                  <a:ea typeface="华文行楷"/>
                  <a:cs typeface="华文行楷"/>
                  <a:sym typeface="Symbol" pitchFamily="18" charset="2"/>
                </a:rPr>
                <a:t></a:t>
              </a:r>
            </a:p>
          </p:txBody>
        </p:sp>
      </p:grpSp>
      <p:sp>
        <p:nvSpPr>
          <p:cNvPr id="12" name="Rectangle 22"/>
          <p:cNvSpPr>
            <a:spLocks noChangeArrowheads="1"/>
          </p:cNvSpPr>
          <p:nvPr/>
        </p:nvSpPr>
        <p:spPr bwMode="auto">
          <a:xfrm>
            <a:off x="615231" y="4275124"/>
            <a:ext cx="7704137" cy="519113"/>
          </a:xfrm>
          <a:prstGeom prst="rect">
            <a:avLst/>
          </a:prstGeom>
          <a:noFill/>
          <a:ln w="9525">
            <a:noFill/>
            <a:miter lim="800000"/>
            <a:headEnd/>
            <a:tailEnd/>
          </a:ln>
        </p:spPr>
        <p:txBody>
          <a:bodyPr anchor="b">
            <a:spAutoFit/>
          </a:bodyPr>
          <a:lstStyle/>
          <a:p>
            <a:pPr>
              <a:spcBef>
                <a:spcPct val="20000"/>
              </a:spcBef>
              <a:buClr>
                <a:srgbClr val="CCFF33"/>
              </a:buClr>
              <a:buSzPct val="70000"/>
              <a:buFont typeface="Wingdings" pitchFamily="2" charset="2"/>
              <a:buNone/>
            </a:pPr>
            <a:r>
              <a:rPr kumimoji="1" lang="en-US" altLang="zh-CN" sz="2800" dirty="0">
                <a:solidFill>
                  <a:srgbClr val="0000CC"/>
                </a:solidFill>
                <a:latin typeface="宋体" charset="-122"/>
                <a:sym typeface="Symbol" pitchFamily="18" charset="2"/>
              </a:rPr>
              <a:t>H</a:t>
            </a:r>
            <a:r>
              <a:rPr kumimoji="1" lang="en-US" altLang="zh-CN" sz="2800" baseline="-25000" dirty="0">
                <a:solidFill>
                  <a:srgbClr val="0000CC"/>
                </a:solidFill>
                <a:latin typeface="宋体" charset="-122"/>
                <a:sym typeface="Symbol" pitchFamily="18" charset="2"/>
              </a:rPr>
              <a:t>2</a:t>
            </a:r>
            <a:r>
              <a:rPr kumimoji="1" lang="en-US" altLang="zh-CN" sz="2800" dirty="0">
                <a:solidFill>
                  <a:srgbClr val="0000CC"/>
                </a:solidFill>
                <a:latin typeface="宋体" charset="-122"/>
                <a:sym typeface="Symbol" pitchFamily="18" charset="2"/>
              </a:rPr>
              <a:t>O(g)</a:t>
            </a:r>
            <a:r>
              <a:rPr kumimoji="1" lang="zh-CN" altLang="en-US" sz="2800" dirty="0">
                <a:solidFill>
                  <a:srgbClr val="0000CC"/>
                </a:solidFill>
                <a:latin typeface="宋体" charset="-122"/>
                <a:sym typeface="Symbol" pitchFamily="18" charset="2"/>
              </a:rPr>
              <a:t>标准摩尔燃烧焓不为</a:t>
            </a:r>
            <a:r>
              <a:rPr kumimoji="1" lang="en-US" altLang="zh-CN" sz="2800" dirty="0">
                <a:solidFill>
                  <a:srgbClr val="0000CC"/>
                </a:solidFill>
                <a:latin typeface="宋体" charset="-122"/>
                <a:sym typeface="Symbol" pitchFamily="18" charset="2"/>
              </a:rPr>
              <a:t>0 </a:t>
            </a:r>
            <a:endParaRPr kumimoji="1" lang="zh-CN" altLang="en-US" sz="2800" dirty="0">
              <a:solidFill>
                <a:srgbClr val="0000CC"/>
              </a:solidFill>
              <a:latin typeface="宋体" charset="-122"/>
              <a:sym typeface="Symbol" pitchFamily="18" charset="2"/>
            </a:endParaRPr>
          </a:p>
        </p:txBody>
      </p:sp>
      <p:grpSp>
        <p:nvGrpSpPr>
          <p:cNvPr id="13" name="Group 28"/>
          <p:cNvGrpSpPr>
            <a:grpSpLocks/>
          </p:cNvGrpSpPr>
          <p:nvPr/>
        </p:nvGrpSpPr>
        <p:grpSpPr bwMode="auto">
          <a:xfrm>
            <a:off x="682756" y="4851388"/>
            <a:ext cx="6672262" cy="461963"/>
            <a:chOff x="446" y="3557"/>
            <a:chExt cx="4203" cy="291"/>
          </a:xfrm>
        </p:grpSpPr>
        <p:sp>
          <p:nvSpPr>
            <p:cNvPr id="552967" name="Rectangle 24"/>
            <p:cNvSpPr>
              <a:spLocks noChangeArrowheads="1"/>
            </p:cNvSpPr>
            <p:nvPr/>
          </p:nvSpPr>
          <p:spPr bwMode="auto">
            <a:xfrm>
              <a:off x="446" y="3557"/>
              <a:ext cx="4203" cy="291"/>
            </a:xfrm>
            <a:prstGeom prst="rect">
              <a:avLst/>
            </a:prstGeom>
            <a:noFill/>
            <a:ln w="9525">
              <a:noFill/>
              <a:miter lim="800000"/>
              <a:headEnd/>
              <a:tailEnd/>
            </a:ln>
          </p:spPr>
          <p:txBody>
            <a:bodyPr anchor="b">
              <a:spAutoFit/>
            </a:bodyPr>
            <a:lstStyle/>
            <a:p>
              <a:r>
                <a:rPr kumimoji="1" lang="zh-CN" altLang="en-US" sz="2400" dirty="0">
                  <a:solidFill>
                    <a:srgbClr val="0000CC"/>
                  </a:solidFill>
                  <a:latin typeface="宋体" charset="-122"/>
                  <a:sym typeface="Symbol" pitchFamily="18" charset="2"/>
                </a:rPr>
                <a:t></a:t>
              </a:r>
              <a:r>
                <a:rPr kumimoji="1" lang="en-US" altLang="zh-CN" sz="2400" baseline="-25000" dirty="0" err="1">
                  <a:solidFill>
                    <a:srgbClr val="0000CC"/>
                  </a:solidFill>
                  <a:latin typeface="宋体" charset="-122"/>
                  <a:sym typeface="Symbol" pitchFamily="18" charset="2"/>
                </a:rPr>
                <a:t>C</a:t>
              </a:r>
              <a:r>
                <a:rPr kumimoji="1" lang="en-US" altLang="zh-CN" sz="2400" dirty="0" err="1">
                  <a:solidFill>
                    <a:srgbClr val="0000CC"/>
                  </a:solidFill>
                  <a:latin typeface="宋体" charset="-122"/>
                  <a:sym typeface="Symbol" pitchFamily="18" charset="2"/>
                </a:rPr>
                <a:t>H</a:t>
              </a:r>
              <a:r>
                <a:rPr kumimoji="1" lang="en-US" altLang="zh-CN" sz="2400" baseline="-25000" dirty="0" err="1">
                  <a:solidFill>
                    <a:srgbClr val="0000CC"/>
                  </a:solidFill>
                  <a:latin typeface="宋体" charset="-122"/>
                  <a:sym typeface="Symbol" pitchFamily="18" charset="2"/>
                </a:rPr>
                <a:t>m</a:t>
              </a:r>
              <a:r>
                <a:rPr kumimoji="1" lang="en-US" altLang="zh-CN" sz="2400" dirty="0">
                  <a:solidFill>
                    <a:srgbClr val="0000CC"/>
                  </a:solidFill>
                  <a:latin typeface="宋体" charset="-122"/>
                  <a:sym typeface="Symbol" pitchFamily="18" charset="2"/>
                </a:rPr>
                <a:t> (C</a:t>
              </a:r>
              <a:r>
                <a:rPr kumimoji="1" lang="zh-CN" altLang="en-US" sz="2400" dirty="0">
                  <a:solidFill>
                    <a:srgbClr val="0000CC"/>
                  </a:solidFill>
                  <a:latin typeface="宋体" charset="-122"/>
                  <a:sym typeface="Symbol" pitchFamily="18" charset="2"/>
                </a:rPr>
                <a:t>，石墨，</a:t>
              </a:r>
              <a:r>
                <a:rPr kumimoji="1" lang="en-US" altLang="zh-CN" sz="2400" dirty="0">
                  <a:solidFill>
                    <a:srgbClr val="0000CC"/>
                  </a:solidFill>
                  <a:latin typeface="宋体" charset="-122"/>
                  <a:sym typeface="Symbol" pitchFamily="18" charset="2"/>
                </a:rPr>
                <a:t>T)=</a:t>
              </a:r>
              <a:r>
                <a:rPr kumimoji="1" lang="en-US" altLang="zh-CN" sz="2400" baseline="-25000" dirty="0" err="1">
                  <a:solidFill>
                    <a:srgbClr val="0000CC"/>
                  </a:solidFill>
                  <a:latin typeface="宋体" charset="-122"/>
                  <a:sym typeface="Symbol" pitchFamily="18" charset="2"/>
                </a:rPr>
                <a:t>f</a:t>
              </a:r>
              <a:r>
                <a:rPr kumimoji="1" lang="en-US" altLang="zh-CN" sz="2400" dirty="0" err="1">
                  <a:solidFill>
                    <a:srgbClr val="0000CC"/>
                  </a:solidFill>
                  <a:latin typeface="宋体" charset="-122"/>
                  <a:sym typeface="Symbol" pitchFamily="18" charset="2"/>
                </a:rPr>
                <a:t>H</a:t>
              </a:r>
              <a:r>
                <a:rPr kumimoji="1" lang="en-US" altLang="zh-CN" sz="2400" baseline="-25000" dirty="0" err="1">
                  <a:solidFill>
                    <a:srgbClr val="0000CC"/>
                  </a:solidFill>
                  <a:latin typeface="宋体" charset="-122"/>
                  <a:sym typeface="Symbol" pitchFamily="18" charset="2"/>
                </a:rPr>
                <a:t>m</a:t>
              </a:r>
              <a:r>
                <a:rPr kumimoji="1" lang="en-US" altLang="zh-CN" sz="2400" dirty="0">
                  <a:solidFill>
                    <a:srgbClr val="0000CC"/>
                  </a:solidFill>
                  <a:latin typeface="宋体" charset="-122"/>
                  <a:sym typeface="Symbol" pitchFamily="18" charset="2"/>
                </a:rPr>
                <a:t>(CO</a:t>
              </a:r>
              <a:r>
                <a:rPr kumimoji="1" lang="en-US" altLang="zh-CN" sz="2400" baseline="-25000" dirty="0">
                  <a:solidFill>
                    <a:srgbClr val="0000CC"/>
                  </a:solidFill>
                  <a:latin typeface="宋体" charset="-122"/>
                  <a:sym typeface="Symbol" pitchFamily="18" charset="2"/>
                </a:rPr>
                <a:t>2</a:t>
              </a:r>
              <a:r>
                <a:rPr kumimoji="1" lang="en-US" altLang="zh-CN" sz="2400" dirty="0">
                  <a:solidFill>
                    <a:srgbClr val="0000CC"/>
                  </a:solidFill>
                  <a:latin typeface="宋体" charset="-122"/>
                  <a:sym typeface="Symbol" pitchFamily="18" charset="2"/>
                </a:rPr>
                <a:t>,g</a:t>
              </a:r>
              <a:r>
                <a:rPr kumimoji="1" lang="zh-CN" altLang="en-US" sz="2400" dirty="0">
                  <a:solidFill>
                    <a:srgbClr val="0000CC"/>
                  </a:solidFill>
                  <a:latin typeface="宋体" charset="-122"/>
                  <a:sym typeface="Symbol" pitchFamily="18" charset="2"/>
                </a:rPr>
                <a:t>，</a:t>
              </a:r>
              <a:r>
                <a:rPr kumimoji="1" lang="en-US" altLang="zh-CN" sz="2400" dirty="0">
                  <a:solidFill>
                    <a:srgbClr val="0000CC"/>
                  </a:solidFill>
                  <a:latin typeface="宋体" charset="-122"/>
                  <a:sym typeface="Symbol" pitchFamily="18" charset="2"/>
                </a:rPr>
                <a:t>T</a:t>
              </a:r>
              <a:r>
                <a:rPr kumimoji="1" lang="zh-CN" altLang="en-US" sz="2400" dirty="0">
                  <a:solidFill>
                    <a:srgbClr val="0000CC"/>
                  </a:solidFill>
                  <a:latin typeface="宋体" charset="-122"/>
                  <a:sym typeface="Symbol" pitchFamily="18" charset="2"/>
                </a:rPr>
                <a:t>）</a:t>
              </a:r>
            </a:p>
          </p:txBody>
        </p:sp>
        <p:sp>
          <p:nvSpPr>
            <p:cNvPr id="552968" name="Text Box 4"/>
            <p:cNvSpPr txBox="1">
              <a:spLocks noChangeArrowheads="1"/>
            </p:cNvSpPr>
            <p:nvPr/>
          </p:nvSpPr>
          <p:spPr bwMode="auto">
            <a:xfrm flipV="1">
              <a:off x="2740" y="3561"/>
              <a:ext cx="231" cy="96"/>
            </a:xfrm>
            <a:prstGeom prst="rect">
              <a:avLst/>
            </a:prstGeom>
            <a:noFill/>
            <a:ln w="9525">
              <a:noFill/>
              <a:miter lim="800000"/>
              <a:headEnd/>
              <a:tailEnd/>
            </a:ln>
          </p:spPr>
          <p:txBody>
            <a:bodyPr vert="eaVert">
              <a:spAutoFit/>
            </a:bodyPr>
            <a:lstStyle/>
            <a:p>
              <a:pPr>
                <a:spcBef>
                  <a:spcPct val="50000"/>
                </a:spcBef>
              </a:pPr>
              <a:r>
                <a:rPr lang="zh-CN" altLang="en-US" sz="1200">
                  <a:solidFill>
                    <a:srgbClr val="0000CC"/>
                  </a:solidFill>
                  <a:latin typeface="宋体" charset="-122"/>
                  <a:sym typeface="Symbol" pitchFamily="18" charset="2"/>
                </a:rPr>
                <a:t></a:t>
              </a:r>
              <a:endParaRPr lang="zh-CN" altLang="en-US" sz="8000">
                <a:solidFill>
                  <a:srgbClr val="0000CC"/>
                </a:solidFill>
                <a:latin typeface="宋体" charset="-122"/>
                <a:sym typeface="Symbol" pitchFamily="18" charset="2"/>
              </a:endParaRPr>
            </a:p>
          </p:txBody>
        </p:sp>
        <p:sp>
          <p:nvSpPr>
            <p:cNvPr id="552969" name="Text Box 4"/>
            <p:cNvSpPr txBox="1">
              <a:spLocks noChangeArrowheads="1"/>
            </p:cNvSpPr>
            <p:nvPr/>
          </p:nvSpPr>
          <p:spPr bwMode="auto">
            <a:xfrm flipV="1">
              <a:off x="839" y="3561"/>
              <a:ext cx="231" cy="96"/>
            </a:xfrm>
            <a:prstGeom prst="rect">
              <a:avLst/>
            </a:prstGeom>
            <a:noFill/>
            <a:ln w="9525">
              <a:noFill/>
              <a:miter lim="800000"/>
              <a:headEnd/>
              <a:tailEnd/>
            </a:ln>
          </p:spPr>
          <p:txBody>
            <a:bodyPr vert="eaVert">
              <a:spAutoFit/>
            </a:bodyPr>
            <a:lstStyle/>
            <a:p>
              <a:pPr>
                <a:spcBef>
                  <a:spcPct val="50000"/>
                </a:spcBef>
              </a:pPr>
              <a:r>
                <a:rPr lang="zh-CN" altLang="en-US" sz="1200">
                  <a:solidFill>
                    <a:srgbClr val="0000CC"/>
                  </a:solidFill>
                  <a:latin typeface="宋体" charset="-122"/>
                  <a:sym typeface="Symbol" pitchFamily="18" charset="2"/>
                </a:rPr>
                <a:t></a:t>
              </a:r>
              <a:endParaRPr lang="zh-CN" altLang="en-US" sz="8000">
                <a:solidFill>
                  <a:srgbClr val="0000CC"/>
                </a:solidFill>
                <a:latin typeface="宋体" charset="-122"/>
                <a:sym typeface="Symbol" pitchFamily="18" charset="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0-#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0-#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12"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内容占位符 2"/>
          <p:cNvSpPr>
            <a:spLocks noGrp="1"/>
          </p:cNvSpPr>
          <p:nvPr>
            <p:ph idx="1"/>
          </p:nvPr>
        </p:nvSpPr>
        <p:spPr>
          <a:xfrm>
            <a:off x="467544" y="692696"/>
            <a:ext cx="7605950" cy="4742639"/>
          </a:xfrm>
        </p:spPr>
        <p:txBody>
          <a:bodyPr/>
          <a:lstStyle/>
          <a:p>
            <a:pPr eaLnBrk="1" hangingPunct="1"/>
            <a:r>
              <a:rPr lang="zh-CN" altLang="en-US" sz="3600" dirty="0" smtClean="0">
                <a:latin typeface="华文行楷"/>
                <a:ea typeface="华文行楷"/>
                <a:cs typeface="华文行楷"/>
              </a:rPr>
              <a:t>五、标准摩尔反应焓与温度的关系</a:t>
            </a:r>
            <a:endParaRPr lang="en-US" altLang="zh-CN" sz="3600" dirty="0" smtClean="0">
              <a:latin typeface="华文行楷"/>
              <a:ea typeface="华文行楷"/>
              <a:cs typeface="华文行楷"/>
            </a:endParaRPr>
          </a:p>
          <a:p>
            <a:pPr eaLnBrk="1" hangingPunct="1"/>
            <a:endParaRPr lang="en-US" altLang="zh-CN" dirty="0" smtClean="0">
              <a:latin typeface="华文行楷"/>
              <a:ea typeface="华文行楷"/>
              <a:cs typeface="华文行楷"/>
            </a:endParaRPr>
          </a:p>
          <a:p>
            <a:pPr marL="0" indent="0" eaLnBrk="1" hangingPunct="1">
              <a:buNone/>
            </a:pPr>
            <a:r>
              <a:rPr lang="en-US" altLang="zh-CN" dirty="0" smtClean="0">
                <a:latin typeface="华文行楷"/>
                <a:ea typeface="华文行楷"/>
                <a:cs typeface="华文行楷"/>
              </a:rPr>
              <a:t>       1</a:t>
            </a:r>
            <a:r>
              <a:rPr lang="zh-CN" altLang="en-US" dirty="0" smtClean="0">
                <a:latin typeface="华文行楷"/>
                <a:ea typeface="华文行楷"/>
                <a:cs typeface="华文行楷"/>
              </a:rPr>
              <a:t>、</a:t>
            </a:r>
          </a:p>
          <a:p>
            <a:pPr eaLnBrk="1" hangingPunct="1"/>
            <a:endParaRPr lang="zh-CN" altLang="en-US" dirty="0" smtClean="0"/>
          </a:p>
        </p:txBody>
      </p:sp>
      <p:grpSp>
        <p:nvGrpSpPr>
          <p:cNvPr id="5" name="Group 53"/>
          <p:cNvGrpSpPr>
            <a:grpSpLocks/>
          </p:cNvGrpSpPr>
          <p:nvPr/>
        </p:nvGrpSpPr>
        <p:grpSpPr bwMode="auto">
          <a:xfrm>
            <a:off x="714951" y="2694781"/>
            <a:ext cx="6845300" cy="1046162"/>
            <a:chOff x="497" y="1707"/>
            <a:chExt cx="4312" cy="659"/>
          </a:xfrm>
        </p:grpSpPr>
        <p:sp>
          <p:nvSpPr>
            <p:cNvPr id="554000" name="Line 9"/>
            <p:cNvSpPr>
              <a:spLocks noChangeShapeType="1"/>
            </p:cNvSpPr>
            <p:nvPr/>
          </p:nvSpPr>
          <p:spPr bwMode="auto">
            <a:xfrm>
              <a:off x="1837" y="2072"/>
              <a:ext cx="1632"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554001" name="Rectangle 38"/>
            <p:cNvSpPr>
              <a:spLocks noChangeArrowheads="1"/>
            </p:cNvSpPr>
            <p:nvPr/>
          </p:nvSpPr>
          <p:spPr bwMode="auto">
            <a:xfrm>
              <a:off x="497" y="1752"/>
              <a:ext cx="1340" cy="614"/>
            </a:xfrm>
            <a:prstGeom prst="rect">
              <a:avLst/>
            </a:prstGeom>
            <a:noFill/>
            <a:ln w="28575">
              <a:solidFill>
                <a:schemeClr val="tx1"/>
              </a:solidFill>
              <a:miter lim="800000"/>
              <a:headEnd/>
              <a:tailEnd/>
            </a:ln>
          </p:spPr>
          <p:txBody>
            <a:bodyPr anchor="b">
              <a:spAutoFit/>
            </a:bodyPr>
            <a:lstStyle/>
            <a:p>
              <a:pPr algn="ctr"/>
              <a:r>
                <a:rPr kumimoji="1" lang="zh-CN" altLang="en-US" sz="2800" dirty="0">
                  <a:solidFill>
                    <a:srgbClr val="0000FF"/>
                  </a:solidFill>
                  <a:latin typeface="华文宋体"/>
                  <a:ea typeface="华文宋体"/>
                  <a:cs typeface="华文宋体"/>
                  <a:sym typeface="Symbol" pitchFamily="18" charset="2"/>
                </a:rPr>
                <a:t>反应物</a:t>
              </a:r>
            </a:p>
            <a:p>
              <a:pPr algn="ctr"/>
              <a:r>
                <a:rPr kumimoji="1" lang="en-US" altLang="zh-CN" sz="2800" dirty="0">
                  <a:solidFill>
                    <a:srgbClr val="0000FF"/>
                  </a:solidFill>
                  <a:latin typeface="华文宋体"/>
                  <a:ea typeface="华文宋体"/>
                  <a:cs typeface="华文宋体"/>
                  <a:sym typeface="Symbol" pitchFamily="18" charset="2"/>
                </a:rPr>
                <a:t>T</a:t>
              </a:r>
              <a:r>
                <a:rPr kumimoji="1" lang="en-US" altLang="zh-CN" sz="2800" baseline="-25000" dirty="0">
                  <a:solidFill>
                    <a:srgbClr val="0000FF"/>
                  </a:solidFill>
                  <a:latin typeface="华文宋体"/>
                  <a:ea typeface="华文宋体"/>
                  <a:cs typeface="华文宋体"/>
                  <a:sym typeface="Symbol" pitchFamily="18" charset="2"/>
                </a:rPr>
                <a:t>2</a:t>
              </a:r>
              <a:r>
                <a:rPr kumimoji="1" lang="en-US" altLang="zh-CN" sz="2800" dirty="0">
                  <a:solidFill>
                    <a:srgbClr val="0000FF"/>
                  </a:solidFill>
                  <a:latin typeface="华文宋体"/>
                  <a:ea typeface="华文宋体"/>
                  <a:cs typeface="华文宋体"/>
                  <a:sym typeface="Symbol" pitchFamily="18" charset="2"/>
                </a:rPr>
                <a:t>,</a:t>
              </a:r>
              <a:r>
                <a:rPr kumimoji="1" lang="zh-CN" altLang="en-US" sz="2800" dirty="0">
                  <a:solidFill>
                    <a:srgbClr val="0000FF"/>
                  </a:solidFill>
                  <a:latin typeface="华文宋体"/>
                  <a:ea typeface="华文宋体"/>
                  <a:cs typeface="华文宋体"/>
                  <a:sym typeface="Symbol" pitchFamily="18" charset="2"/>
                </a:rPr>
                <a:t>标准态</a:t>
              </a:r>
            </a:p>
          </p:txBody>
        </p:sp>
        <p:sp>
          <p:nvSpPr>
            <p:cNvPr id="554002" name="Rectangle 39"/>
            <p:cNvSpPr>
              <a:spLocks noChangeArrowheads="1"/>
            </p:cNvSpPr>
            <p:nvPr/>
          </p:nvSpPr>
          <p:spPr bwMode="auto">
            <a:xfrm>
              <a:off x="3469" y="1752"/>
              <a:ext cx="1340" cy="614"/>
            </a:xfrm>
            <a:prstGeom prst="rect">
              <a:avLst/>
            </a:prstGeom>
            <a:noFill/>
            <a:ln w="28575">
              <a:solidFill>
                <a:schemeClr val="tx1"/>
              </a:solidFill>
              <a:miter lim="800000"/>
              <a:headEnd/>
              <a:tailEnd/>
            </a:ln>
          </p:spPr>
          <p:txBody>
            <a:bodyPr anchor="b">
              <a:spAutoFit/>
            </a:bodyPr>
            <a:lstStyle/>
            <a:p>
              <a:pPr algn="ctr"/>
              <a:r>
                <a:rPr kumimoji="1" lang="zh-CN" altLang="en-US" sz="2800">
                  <a:solidFill>
                    <a:srgbClr val="0000FF"/>
                  </a:solidFill>
                  <a:latin typeface="华文宋体"/>
                  <a:ea typeface="华文宋体"/>
                  <a:cs typeface="华文宋体"/>
                  <a:sym typeface="Symbol" pitchFamily="18" charset="2"/>
                </a:rPr>
                <a:t>产物</a:t>
              </a:r>
            </a:p>
            <a:p>
              <a:pPr algn="ctr"/>
              <a:r>
                <a:rPr kumimoji="1" lang="en-US" altLang="zh-CN" sz="2800">
                  <a:solidFill>
                    <a:srgbClr val="0000FF"/>
                  </a:solidFill>
                  <a:latin typeface="华文宋体"/>
                  <a:ea typeface="华文宋体"/>
                  <a:cs typeface="华文宋体"/>
                  <a:sym typeface="Symbol" pitchFamily="18" charset="2"/>
                </a:rPr>
                <a:t>T</a:t>
              </a:r>
              <a:r>
                <a:rPr kumimoji="1" lang="en-US" altLang="zh-CN" sz="2800" baseline="-25000">
                  <a:solidFill>
                    <a:srgbClr val="0000FF"/>
                  </a:solidFill>
                  <a:latin typeface="华文宋体"/>
                  <a:ea typeface="华文宋体"/>
                  <a:cs typeface="华文宋体"/>
                  <a:sym typeface="Symbol" pitchFamily="18" charset="2"/>
                </a:rPr>
                <a:t>2</a:t>
              </a:r>
              <a:r>
                <a:rPr kumimoji="1" lang="en-US" altLang="zh-CN" sz="2800">
                  <a:solidFill>
                    <a:srgbClr val="0000FF"/>
                  </a:solidFill>
                  <a:latin typeface="华文宋体"/>
                  <a:ea typeface="华文宋体"/>
                  <a:cs typeface="华文宋体"/>
                  <a:sym typeface="Symbol" pitchFamily="18" charset="2"/>
                </a:rPr>
                <a:t>,</a:t>
              </a:r>
              <a:r>
                <a:rPr kumimoji="1" lang="zh-CN" altLang="en-US" sz="2800">
                  <a:solidFill>
                    <a:srgbClr val="0000FF"/>
                  </a:solidFill>
                  <a:latin typeface="华文宋体"/>
                  <a:ea typeface="华文宋体"/>
                  <a:cs typeface="华文宋体"/>
                  <a:sym typeface="Symbol" pitchFamily="18" charset="2"/>
                </a:rPr>
                <a:t>标准态</a:t>
              </a:r>
            </a:p>
          </p:txBody>
        </p:sp>
        <p:grpSp>
          <p:nvGrpSpPr>
            <p:cNvPr id="554003" name="Group 44"/>
            <p:cNvGrpSpPr>
              <a:grpSpLocks/>
            </p:cNvGrpSpPr>
            <p:nvPr/>
          </p:nvGrpSpPr>
          <p:grpSpPr bwMode="auto">
            <a:xfrm>
              <a:off x="2064" y="1707"/>
              <a:ext cx="1153" cy="327"/>
              <a:chOff x="4607" y="699"/>
              <a:chExt cx="1153" cy="327"/>
            </a:xfrm>
          </p:grpSpPr>
          <p:sp>
            <p:nvSpPr>
              <p:cNvPr id="554004" name="Text Box 14"/>
              <p:cNvSpPr txBox="1">
                <a:spLocks noChangeArrowheads="1"/>
              </p:cNvSpPr>
              <p:nvPr/>
            </p:nvSpPr>
            <p:spPr bwMode="auto">
              <a:xfrm flipV="1">
                <a:off x="4972" y="754"/>
                <a:ext cx="231" cy="96"/>
              </a:xfrm>
              <a:prstGeom prst="rect">
                <a:avLst/>
              </a:prstGeom>
              <a:noFill/>
              <a:ln w="9525">
                <a:noFill/>
                <a:miter lim="800000"/>
                <a:headEnd/>
                <a:tailEnd/>
              </a:ln>
            </p:spPr>
            <p:txBody>
              <a:bodyPr vert="eaVert">
                <a:spAutoFit/>
              </a:bodyPr>
              <a:lstStyle/>
              <a:p>
                <a:pPr>
                  <a:spcBef>
                    <a:spcPct val="50000"/>
                  </a:spcBef>
                </a:pPr>
                <a:r>
                  <a:rPr lang="zh-CN" altLang="en-US" sz="1200">
                    <a:solidFill>
                      <a:srgbClr val="0000FF"/>
                    </a:solidFill>
                    <a:latin typeface="Times New Roman" pitchFamily="18" charset="0"/>
                    <a:sym typeface="Symbol" pitchFamily="18" charset="2"/>
                  </a:rPr>
                  <a:t></a:t>
                </a:r>
                <a:endParaRPr lang="zh-CN" altLang="en-US" sz="8000">
                  <a:solidFill>
                    <a:srgbClr val="0000FF"/>
                  </a:solidFill>
                  <a:latin typeface="Times New Roman" pitchFamily="18" charset="0"/>
                  <a:sym typeface="Symbol" pitchFamily="18" charset="2"/>
                </a:endParaRPr>
              </a:p>
            </p:txBody>
          </p:sp>
          <p:sp>
            <p:nvSpPr>
              <p:cNvPr id="554005" name="Rectangle 43"/>
              <p:cNvSpPr>
                <a:spLocks noChangeArrowheads="1"/>
              </p:cNvSpPr>
              <p:nvPr/>
            </p:nvSpPr>
            <p:spPr bwMode="auto">
              <a:xfrm>
                <a:off x="4607" y="699"/>
                <a:ext cx="1153" cy="327"/>
              </a:xfrm>
              <a:prstGeom prst="rect">
                <a:avLst/>
              </a:prstGeom>
              <a:noFill/>
              <a:ln w="9525">
                <a:noFill/>
                <a:miter lim="800000"/>
                <a:headEnd/>
                <a:tailEnd/>
              </a:ln>
            </p:spPr>
            <p:txBody>
              <a:bodyPr wrap="none" anchor="b">
                <a:spAutoFit/>
              </a:bodyPr>
              <a:lstStyle/>
              <a:p>
                <a:r>
                  <a:rPr kumimoji="1" lang="zh-CN" altLang="en-US" sz="2800" dirty="0">
                    <a:solidFill>
                      <a:srgbClr val="0000FF"/>
                    </a:solidFill>
                    <a:latin typeface="宋体" charset="-122"/>
                    <a:sym typeface="Symbol" pitchFamily="18" charset="2"/>
                  </a:rPr>
                  <a:t></a:t>
                </a:r>
                <a:r>
                  <a:rPr kumimoji="1" lang="en-US" altLang="zh-CN" sz="2800" baseline="-25000" dirty="0">
                    <a:solidFill>
                      <a:srgbClr val="0000FF"/>
                    </a:solidFill>
                    <a:latin typeface="宋体" charset="-122"/>
                    <a:sym typeface="Symbol" pitchFamily="18" charset="2"/>
                  </a:rPr>
                  <a:t>r</a:t>
                </a:r>
                <a:r>
                  <a:rPr kumimoji="1" lang="en-US" altLang="zh-CN" sz="2800" dirty="0">
                    <a:solidFill>
                      <a:srgbClr val="0000FF"/>
                    </a:solidFill>
                    <a:latin typeface="宋体" charset="-122"/>
                    <a:sym typeface="Symbol" pitchFamily="18" charset="2"/>
                  </a:rPr>
                  <a:t>H</a:t>
                </a:r>
                <a:r>
                  <a:rPr kumimoji="1" lang="en-US" altLang="zh-CN" sz="2800" baseline="-25000" dirty="0">
                    <a:solidFill>
                      <a:srgbClr val="0000FF"/>
                    </a:solidFill>
                    <a:latin typeface="宋体" charset="-122"/>
                    <a:sym typeface="Symbol" pitchFamily="18" charset="2"/>
                  </a:rPr>
                  <a:t>m</a:t>
                </a:r>
                <a:r>
                  <a:rPr kumimoji="1" lang="en-US" altLang="zh-CN" sz="2800" dirty="0">
                    <a:solidFill>
                      <a:srgbClr val="0000FF"/>
                    </a:solidFill>
                    <a:latin typeface="宋体" charset="-122"/>
                    <a:sym typeface="Symbol" pitchFamily="18" charset="2"/>
                  </a:rPr>
                  <a:t>（T</a:t>
                </a:r>
                <a:r>
                  <a:rPr kumimoji="1" lang="en-US" altLang="zh-CN" sz="2800" baseline="-25000" dirty="0">
                    <a:solidFill>
                      <a:srgbClr val="0000FF"/>
                    </a:solidFill>
                    <a:latin typeface="宋体" charset="-122"/>
                    <a:sym typeface="Symbol" pitchFamily="18" charset="2"/>
                  </a:rPr>
                  <a:t>2</a:t>
                </a:r>
                <a:r>
                  <a:rPr kumimoji="1" lang="en-US" altLang="zh-CN" sz="2800" dirty="0">
                    <a:solidFill>
                      <a:srgbClr val="0000FF"/>
                    </a:solidFill>
                    <a:latin typeface="宋体" charset="-122"/>
                    <a:sym typeface="Symbol" pitchFamily="18" charset="2"/>
                  </a:rPr>
                  <a:t>）</a:t>
                </a:r>
                <a:endParaRPr kumimoji="1" lang="zh-CN" altLang="en-US" sz="2800" dirty="0">
                  <a:solidFill>
                    <a:srgbClr val="0000FF"/>
                  </a:solidFill>
                  <a:latin typeface="宋体" charset="-122"/>
                  <a:sym typeface="Symbol" pitchFamily="18" charset="2"/>
                </a:endParaRPr>
              </a:p>
            </p:txBody>
          </p:sp>
        </p:grpSp>
      </p:grpSp>
      <p:grpSp>
        <p:nvGrpSpPr>
          <p:cNvPr id="12" name="Group 55"/>
          <p:cNvGrpSpPr>
            <a:grpSpLocks/>
          </p:cNvGrpSpPr>
          <p:nvPr/>
        </p:nvGrpSpPr>
        <p:grpSpPr bwMode="auto">
          <a:xfrm>
            <a:off x="990600" y="3822700"/>
            <a:ext cx="5792788" cy="795338"/>
            <a:chOff x="624" y="2408"/>
            <a:chExt cx="3649" cy="501"/>
          </a:xfrm>
        </p:grpSpPr>
        <p:sp>
          <p:nvSpPr>
            <p:cNvPr id="553996" name="Line 11"/>
            <p:cNvSpPr>
              <a:spLocks noChangeShapeType="1"/>
            </p:cNvSpPr>
            <p:nvPr/>
          </p:nvSpPr>
          <p:spPr bwMode="auto">
            <a:xfrm>
              <a:off x="1297" y="2408"/>
              <a:ext cx="0" cy="501"/>
            </a:xfrm>
            <a:prstGeom prst="line">
              <a:avLst/>
            </a:prstGeom>
            <a:noFill/>
            <a:ln w="28575">
              <a:solidFill>
                <a:schemeClr val="tx1"/>
              </a:solidFill>
              <a:round/>
              <a:headEnd/>
              <a:tailEnd type="triangle" w="med" len="med"/>
            </a:ln>
          </p:spPr>
          <p:txBody>
            <a:bodyPr wrap="none" anchor="ctr"/>
            <a:lstStyle/>
            <a:p>
              <a:endParaRPr lang="zh-CN" altLang="en-US"/>
            </a:p>
          </p:txBody>
        </p:sp>
        <p:sp>
          <p:nvSpPr>
            <p:cNvPr id="553997" name="Line 12"/>
            <p:cNvSpPr>
              <a:spLocks noChangeShapeType="1"/>
            </p:cNvSpPr>
            <p:nvPr/>
          </p:nvSpPr>
          <p:spPr bwMode="auto">
            <a:xfrm flipV="1">
              <a:off x="4273" y="2408"/>
              <a:ext cx="0" cy="446"/>
            </a:xfrm>
            <a:prstGeom prst="line">
              <a:avLst/>
            </a:prstGeom>
            <a:noFill/>
            <a:ln w="28575">
              <a:solidFill>
                <a:schemeClr val="tx1"/>
              </a:solidFill>
              <a:round/>
              <a:headEnd/>
              <a:tailEnd type="triangle" w="med" len="med"/>
            </a:ln>
          </p:spPr>
          <p:txBody>
            <a:bodyPr wrap="none" anchor="ctr"/>
            <a:lstStyle/>
            <a:p>
              <a:endParaRPr lang="zh-CN" altLang="en-US"/>
            </a:p>
          </p:txBody>
        </p:sp>
        <p:sp>
          <p:nvSpPr>
            <p:cNvPr id="553998" name="Rectangle 50"/>
            <p:cNvSpPr>
              <a:spLocks noChangeArrowheads="1"/>
            </p:cNvSpPr>
            <p:nvPr/>
          </p:nvSpPr>
          <p:spPr bwMode="auto">
            <a:xfrm>
              <a:off x="624" y="2478"/>
              <a:ext cx="517" cy="327"/>
            </a:xfrm>
            <a:prstGeom prst="rect">
              <a:avLst/>
            </a:prstGeom>
            <a:noFill/>
            <a:ln w="9525">
              <a:noFill/>
              <a:miter lim="800000"/>
              <a:headEnd/>
              <a:tailEnd/>
            </a:ln>
          </p:spPr>
          <p:txBody>
            <a:bodyPr wrap="none" anchor="b">
              <a:spAutoFit/>
            </a:bodyPr>
            <a:lstStyle/>
            <a:p>
              <a:r>
                <a:rPr kumimoji="1" lang="zh-CN" altLang="en-US" sz="2800">
                  <a:solidFill>
                    <a:srgbClr val="0000FF"/>
                  </a:solidFill>
                  <a:latin typeface="宋体" charset="-122"/>
                  <a:sym typeface="Symbol" pitchFamily="18" charset="2"/>
                </a:rPr>
                <a:t></a:t>
              </a:r>
              <a:r>
                <a:rPr kumimoji="1" lang="zh-CN" altLang="en-US" sz="2800" baseline="-25000">
                  <a:solidFill>
                    <a:srgbClr val="0000FF"/>
                  </a:solidFill>
                  <a:latin typeface="宋体" charset="-122"/>
                  <a:sym typeface="Symbol" pitchFamily="18" charset="2"/>
                </a:rPr>
                <a:t>1</a:t>
              </a:r>
              <a:r>
                <a:rPr kumimoji="1" lang="en-US" altLang="zh-CN" sz="2800">
                  <a:solidFill>
                    <a:srgbClr val="0000FF"/>
                  </a:solidFill>
                  <a:latin typeface="宋体" charset="-122"/>
                  <a:sym typeface="Symbol" pitchFamily="18" charset="2"/>
                </a:rPr>
                <a:t>H</a:t>
              </a:r>
              <a:r>
                <a:rPr kumimoji="1" lang="en-US" altLang="zh-CN" sz="2800" baseline="-25000">
                  <a:solidFill>
                    <a:srgbClr val="0000FF"/>
                  </a:solidFill>
                  <a:latin typeface="宋体" charset="-122"/>
                  <a:sym typeface="Symbol" pitchFamily="18" charset="2"/>
                </a:rPr>
                <a:t>m</a:t>
              </a:r>
              <a:endParaRPr kumimoji="1" lang="zh-CN" altLang="en-US" sz="2800" baseline="-25000">
                <a:solidFill>
                  <a:srgbClr val="0000FF"/>
                </a:solidFill>
                <a:latin typeface="宋体" charset="-122"/>
                <a:sym typeface="Symbol" pitchFamily="18" charset="2"/>
              </a:endParaRPr>
            </a:p>
          </p:txBody>
        </p:sp>
        <p:sp>
          <p:nvSpPr>
            <p:cNvPr id="553999" name="Rectangle 52"/>
            <p:cNvSpPr>
              <a:spLocks noChangeArrowheads="1"/>
            </p:cNvSpPr>
            <p:nvPr/>
          </p:nvSpPr>
          <p:spPr bwMode="auto">
            <a:xfrm>
              <a:off x="3633" y="2478"/>
              <a:ext cx="517" cy="327"/>
            </a:xfrm>
            <a:prstGeom prst="rect">
              <a:avLst/>
            </a:prstGeom>
            <a:noFill/>
            <a:ln w="9525">
              <a:noFill/>
              <a:miter lim="800000"/>
              <a:headEnd/>
              <a:tailEnd/>
            </a:ln>
          </p:spPr>
          <p:txBody>
            <a:bodyPr wrap="none" anchor="b">
              <a:spAutoFit/>
            </a:bodyPr>
            <a:lstStyle/>
            <a:p>
              <a:r>
                <a:rPr kumimoji="1" lang="zh-CN" altLang="en-US" sz="2800">
                  <a:solidFill>
                    <a:srgbClr val="0000FF"/>
                  </a:solidFill>
                  <a:latin typeface="宋体" charset="-122"/>
                  <a:sym typeface="Symbol" pitchFamily="18" charset="2"/>
                </a:rPr>
                <a:t></a:t>
              </a:r>
              <a:r>
                <a:rPr kumimoji="1" lang="en-US" altLang="zh-CN" sz="2800" baseline="-25000">
                  <a:solidFill>
                    <a:srgbClr val="0000FF"/>
                  </a:solidFill>
                  <a:latin typeface="宋体" charset="-122"/>
                  <a:sym typeface="Symbol" pitchFamily="18" charset="2"/>
                </a:rPr>
                <a:t>2</a:t>
              </a:r>
              <a:r>
                <a:rPr kumimoji="1" lang="en-US" altLang="zh-CN" sz="2800">
                  <a:solidFill>
                    <a:srgbClr val="0000FF"/>
                  </a:solidFill>
                  <a:latin typeface="宋体" charset="-122"/>
                  <a:sym typeface="Symbol" pitchFamily="18" charset="2"/>
                </a:rPr>
                <a:t>H</a:t>
              </a:r>
              <a:r>
                <a:rPr kumimoji="1" lang="en-US" altLang="zh-CN" sz="2800" baseline="-25000">
                  <a:solidFill>
                    <a:srgbClr val="0000FF"/>
                  </a:solidFill>
                  <a:latin typeface="宋体" charset="-122"/>
                  <a:sym typeface="Symbol" pitchFamily="18" charset="2"/>
                </a:rPr>
                <a:t>m</a:t>
              </a:r>
              <a:endParaRPr kumimoji="1" lang="zh-CN" altLang="en-US" sz="2800" baseline="-25000">
                <a:solidFill>
                  <a:srgbClr val="0000FF"/>
                </a:solidFill>
                <a:latin typeface="宋体" charset="-122"/>
                <a:sym typeface="Symbol" pitchFamily="18" charset="2"/>
              </a:endParaRPr>
            </a:p>
          </p:txBody>
        </p:sp>
      </p:grpSp>
      <p:grpSp>
        <p:nvGrpSpPr>
          <p:cNvPr id="17" name="Group 54"/>
          <p:cNvGrpSpPr>
            <a:grpSpLocks/>
          </p:cNvGrpSpPr>
          <p:nvPr/>
        </p:nvGrpSpPr>
        <p:grpSpPr bwMode="auto">
          <a:xfrm>
            <a:off x="688182" y="4618038"/>
            <a:ext cx="6880225" cy="1163637"/>
            <a:chOff x="521" y="2833"/>
            <a:chExt cx="4334" cy="733"/>
          </a:xfrm>
        </p:grpSpPr>
        <p:sp>
          <p:nvSpPr>
            <p:cNvPr id="553990" name="Line 10"/>
            <p:cNvSpPr>
              <a:spLocks noChangeShapeType="1"/>
            </p:cNvSpPr>
            <p:nvPr/>
          </p:nvSpPr>
          <p:spPr bwMode="auto">
            <a:xfrm>
              <a:off x="1861" y="3240"/>
              <a:ext cx="1632"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553991" name="Rectangle 40"/>
            <p:cNvSpPr>
              <a:spLocks noChangeArrowheads="1"/>
            </p:cNvSpPr>
            <p:nvPr/>
          </p:nvSpPr>
          <p:spPr bwMode="auto">
            <a:xfrm>
              <a:off x="521" y="2952"/>
              <a:ext cx="1340" cy="614"/>
            </a:xfrm>
            <a:prstGeom prst="rect">
              <a:avLst/>
            </a:prstGeom>
            <a:noFill/>
            <a:ln w="28575">
              <a:solidFill>
                <a:schemeClr val="tx1"/>
              </a:solidFill>
              <a:miter lim="800000"/>
              <a:headEnd/>
              <a:tailEnd/>
            </a:ln>
          </p:spPr>
          <p:txBody>
            <a:bodyPr anchor="b">
              <a:spAutoFit/>
            </a:bodyPr>
            <a:lstStyle/>
            <a:p>
              <a:pPr algn="ctr"/>
              <a:r>
                <a:rPr kumimoji="1" lang="zh-CN" altLang="en-US" sz="2800">
                  <a:solidFill>
                    <a:srgbClr val="0000FF"/>
                  </a:solidFill>
                  <a:latin typeface="华文宋体"/>
                  <a:ea typeface="华文宋体"/>
                  <a:cs typeface="华文宋体"/>
                  <a:sym typeface="Symbol" pitchFamily="18" charset="2"/>
                </a:rPr>
                <a:t>反应物</a:t>
              </a:r>
            </a:p>
            <a:p>
              <a:pPr algn="ctr"/>
              <a:r>
                <a:rPr kumimoji="1" lang="en-US" altLang="zh-CN" sz="2800">
                  <a:solidFill>
                    <a:srgbClr val="0000FF"/>
                  </a:solidFill>
                  <a:latin typeface="华文宋体"/>
                  <a:ea typeface="华文宋体"/>
                  <a:cs typeface="华文宋体"/>
                  <a:sym typeface="Symbol" pitchFamily="18" charset="2"/>
                </a:rPr>
                <a:t>T</a:t>
              </a:r>
              <a:r>
                <a:rPr kumimoji="1" lang="en-US" altLang="zh-CN" sz="2800" baseline="-25000">
                  <a:solidFill>
                    <a:srgbClr val="0000FF"/>
                  </a:solidFill>
                  <a:latin typeface="华文宋体"/>
                  <a:ea typeface="华文宋体"/>
                  <a:cs typeface="华文宋体"/>
                  <a:sym typeface="Symbol" pitchFamily="18" charset="2"/>
                </a:rPr>
                <a:t>1</a:t>
              </a:r>
              <a:r>
                <a:rPr kumimoji="1" lang="en-US" altLang="zh-CN" sz="2800">
                  <a:solidFill>
                    <a:srgbClr val="0000FF"/>
                  </a:solidFill>
                  <a:latin typeface="华文宋体"/>
                  <a:ea typeface="华文宋体"/>
                  <a:cs typeface="华文宋体"/>
                  <a:sym typeface="Symbol" pitchFamily="18" charset="2"/>
                </a:rPr>
                <a:t>,</a:t>
              </a:r>
              <a:r>
                <a:rPr kumimoji="1" lang="zh-CN" altLang="en-US" sz="2800">
                  <a:solidFill>
                    <a:srgbClr val="0000FF"/>
                  </a:solidFill>
                  <a:latin typeface="华文宋体"/>
                  <a:ea typeface="华文宋体"/>
                  <a:cs typeface="华文宋体"/>
                  <a:sym typeface="Symbol" pitchFamily="18" charset="2"/>
                </a:rPr>
                <a:t>标准态</a:t>
              </a:r>
            </a:p>
          </p:txBody>
        </p:sp>
        <p:sp>
          <p:nvSpPr>
            <p:cNvPr id="553992" name="Rectangle 41"/>
            <p:cNvSpPr>
              <a:spLocks noChangeArrowheads="1"/>
            </p:cNvSpPr>
            <p:nvPr/>
          </p:nvSpPr>
          <p:spPr bwMode="auto">
            <a:xfrm>
              <a:off x="3515" y="2933"/>
              <a:ext cx="1340" cy="614"/>
            </a:xfrm>
            <a:prstGeom prst="rect">
              <a:avLst/>
            </a:prstGeom>
            <a:noFill/>
            <a:ln w="28575">
              <a:solidFill>
                <a:schemeClr val="tx1"/>
              </a:solidFill>
              <a:miter lim="800000"/>
              <a:headEnd/>
              <a:tailEnd/>
            </a:ln>
          </p:spPr>
          <p:txBody>
            <a:bodyPr anchor="b">
              <a:spAutoFit/>
            </a:bodyPr>
            <a:lstStyle/>
            <a:p>
              <a:pPr algn="ctr"/>
              <a:r>
                <a:rPr kumimoji="1" lang="zh-CN" altLang="en-US" sz="2800">
                  <a:solidFill>
                    <a:srgbClr val="0000FF"/>
                  </a:solidFill>
                  <a:latin typeface="华文宋体"/>
                  <a:ea typeface="华文宋体"/>
                  <a:cs typeface="华文宋体"/>
                  <a:sym typeface="Symbol" pitchFamily="18" charset="2"/>
                </a:rPr>
                <a:t>产物</a:t>
              </a:r>
            </a:p>
            <a:p>
              <a:pPr algn="ctr"/>
              <a:r>
                <a:rPr kumimoji="1" lang="en-US" altLang="zh-CN" sz="2800">
                  <a:solidFill>
                    <a:srgbClr val="0000FF"/>
                  </a:solidFill>
                  <a:latin typeface="华文宋体"/>
                  <a:ea typeface="华文宋体"/>
                  <a:cs typeface="华文宋体"/>
                  <a:sym typeface="Symbol" pitchFamily="18" charset="2"/>
                </a:rPr>
                <a:t>T</a:t>
              </a:r>
              <a:r>
                <a:rPr kumimoji="1" lang="en-US" altLang="zh-CN" sz="2800" baseline="-25000">
                  <a:solidFill>
                    <a:srgbClr val="0000FF"/>
                  </a:solidFill>
                  <a:latin typeface="华文宋体"/>
                  <a:ea typeface="华文宋体"/>
                  <a:cs typeface="华文宋体"/>
                  <a:sym typeface="Symbol" pitchFamily="18" charset="2"/>
                </a:rPr>
                <a:t>1</a:t>
              </a:r>
              <a:r>
                <a:rPr kumimoji="1" lang="en-US" altLang="zh-CN" sz="2800">
                  <a:solidFill>
                    <a:srgbClr val="0000FF"/>
                  </a:solidFill>
                  <a:latin typeface="华文宋体"/>
                  <a:ea typeface="华文宋体"/>
                  <a:cs typeface="华文宋体"/>
                  <a:sym typeface="Symbol" pitchFamily="18" charset="2"/>
                </a:rPr>
                <a:t>,</a:t>
              </a:r>
              <a:r>
                <a:rPr kumimoji="1" lang="zh-CN" altLang="en-US" sz="2800">
                  <a:solidFill>
                    <a:srgbClr val="0000FF"/>
                  </a:solidFill>
                  <a:latin typeface="华文宋体"/>
                  <a:ea typeface="华文宋体"/>
                  <a:cs typeface="华文宋体"/>
                  <a:sym typeface="Symbol" pitchFamily="18" charset="2"/>
                </a:rPr>
                <a:t>标准态</a:t>
              </a:r>
            </a:p>
          </p:txBody>
        </p:sp>
        <p:grpSp>
          <p:nvGrpSpPr>
            <p:cNvPr id="553993" name="Group 46"/>
            <p:cNvGrpSpPr>
              <a:grpSpLocks/>
            </p:cNvGrpSpPr>
            <p:nvPr/>
          </p:nvGrpSpPr>
          <p:grpSpPr bwMode="auto">
            <a:xfrm>
              <a:off x="2109" y="2833"/>
              <a:ext cx="1153" cy="327"/>
              <a:chOff x="4607" y="699"/>
              <a:chExt cx="1153" cy="327"/>
            </a:xfrm>
          </p:grpSpPr>
          <p:sp>
            <p:nvSpPr>
              <p:cNvPr id="553994" name="Text Box 14"/>
              <p:cNvSpPr txBox="1">
                <a:spLocks noChangeArrowheads="1"/>
              </p:cNvSpPr>
              <p:nvPr/>
            </p:nvSpPr>
            <p:spPr bwMode="auto">
              <a:xfrm flipV="1">
                <a:off x="4972" y="754"/>
                <a:ext cx="231" cy="96"/>
              </a:xfrm>
              <a:prstGeom prst="rect">
                <a:avLst/>
              </a:prstGeom>
              <a:noFill/>
              <a:ln w="9525">
                <a:noFill/>
                <a:miter lim="800000"/>
                <a:headEnd/>
                <a:tailEnd/>
              </a:ln>
            </p:spPr>
            <p:txBody>
              <a:bodyPr vert="eaVert">
                <a:spAutoFit/>
              </a:bodyPr>
              <a:lstStyle/>
              <a:p>
                <a:pPr>
                  <a:spcBef>
                    <a:spcPct val="50000"/>
                  </a:spcBef>
                </a:pPr>
                <a:r>
                  <a:rPr lang="zh-CN" altLang="en-US" sz="1200">
                    <a:solidFill>
                      <a:srgbClr val="0000FF"/>
                    </a:solidFill>
                    <a:latin typeface="Times New Roman" pitchFamily="18" charset="0"/>
                    <a:sym typeface="Symbol" pitchFamily="18" charset="2"/>
                  </a:rPr>
                  <a:t></a:t>
                </a:r>
                <a:endParaRPr lang="zh-CN" altLang="en-US" sz="8000">
                  <a:solidFill>
                    <a:srgbClr val="0000FF"/>
                  </a:solidFill>
                  <a:latin typeface="Times New Roman" pitchFamily="18" charset="0"/>
                  <a:sym typeface="Symbol" pitchFamily="18" charset="2"/>
                </a:endParaRPr>
              </a:p>
            </p:txBody>
          </p:sp>
          <p:sp>
            <p:nvSpPr>
              <p:cNvPr id="553995" name="Rectangle 48"/>
              <p:cNvSpPr>
                <a:spLocks noChangeArrowheads="1"/>
              </p:cNvSpPr>
              <p:nvPr/>
            </p:nvSpPr>
            <p:spPr bwMode="auto">
              <a:xfrm>
                <a:off x="4607" y="699"/>
                <a:ext cx="1153" cy="327"/>
              </a:xfrm>
              <a:prstGeom prst="rect">
                <a:avLst/>
              </a:prstGeom>
              <a:noFill/>
              <a:ln w="9525">
                <a:noFill/>
                <a:miter lim="800000"/>
                <a:headEnd/>
                <a:tailEnd/>
              </a:ln>
            </p:spPr>
            <p:txBody>
              <a:bodyPr wrap="none" anchor="b">
                <a:spAutoFit/>
              </a:bodyPr>
              <a:lstStyle/>
              <a:p>
                <a:r>
                  <a:rPr kumimoji="1" lang="zh-CN" altLang="en-US" sz="2800">
                    <a:solidFill>
                      <a:srgbClr val="0000FF"/>
                    </a:solidFill>
                    <a:latin typeface="宋体" charset="-122"/>
                    <a:sym typeface="Symbol" pitchFamily="18" charset="2"/>
                  </a:rPr>
                  <a:t></a:t>
                </a:r>
                <a:r>
                  <a:rPr kumimoji="1" lang="en-US" altLang="zh-CN" sz="2800" baseline="-25000">
                    <a:solidFill>
                      <a:srgbClr val="0000FF"/>
                    </a:solidFill>
                    <a:latin typeface="宋体" charset="-122"/>
                    <a:sym typeface="Symbol" pitchFamily="18" charset="2"/>
                  </a:rPr>
                  <a:t>r</a:t>
                </a:r>
                <a:r>
                  <a:rPr kumimoji="1" lang="en-US" altLang="zh-CN" sz="2800">
                    <a:solidFill>
                      <a:srgbClr val="0000FF"/>
                    </a:solidFill>
                    <a:latin typeface="宋体" charset="-122"/>
                    <a:sym typeface="Symbol" pitchFamily="18" charset="2"/>
                  </a:rPr>
                  <a:t>H</a:t>
                </a:r>
                <a:r>
                  <a:rPr kumimoji="1" lang="en-US" altLang="zh-CN" sz="2800" baseline="-25000">
                    <a:solidFill>
                      <a:srgbClr val="0000FF"/>
                    </a:solidFill>
                    <a:latin typeface="宋体" charset="-122"/>
                    <a:sym typeface="Symbol" pitchFamily="18" charset="2"/>
                  </a:rPr>
                  <a:t>m</a:t>
                </a:r>
                <a:r>
                  <a:rPr kumimoji="1" lang="en-US" altLang="zh-CN" sz="2800">
                    <a:solidFill>
                      <a:srgbClr val="0000FF"/>
                    </a:solidFill>
                    <a:latin typeface="宋体" charset="-122"/>
                    <a:sym typeface="Symbol" pitchFamily="18" charset="2"/>
                  </a:rPr>
                  <a:t>（T</a:t>
                </a:r>
                <a:r>
                  <a:rPr kumimoji="1" lang="en-US" altLang="zh-CN" sz="2800" baseline="-25000">
                    <a:solidFill>
                      <a:srgbClr val="0000FF"/>
                    </a:solidFill>
                    <a:latin typeface="宋体" charset="-122"/>
                    <a:sym typeface="Symbol" pitchFamily="18" charset="2"/>
                  </a:rPr>
                  <a:t>1</a:t>
                </a:r>
                <a:r>
                  <a:rPr kumimoji="1" lang="en-US" altLang="zh-CN" sz="2800">
                    <a:solidFill>
                      <a:srgbClr val="0000FF"/>
                    </a:solidFill>
                    <a:latin typeface="宋体" charset="-122"/>
                    <a:sym typeface="Symbol" pitchFamily="18" charset="2"/>
                  </a:rPr>
                  <a:t>）</a:t>
                </a:r>
                <a:endParaRPr kumimoji="1" lang="zh-CN" altLang="en-US" sz="2800">
                  <a:solidFill>
                    <a:srgbClr val="0000FF"/>
                  </a:solidFill>
                  <a:latin typeface="宋体" charset="-122"/>
                  <a:sym typeface="Symbol" pitchFamily="18" charset="2"/>
                </a:endParaRPr>
              </a:p>
            </p:txBody>
          </p:sp>
        </p:grpSp>
      </p:grpSp>
      <p:sp>
        <p:nvSpPr>
          <p:cNvPr id="23" name="矩形 22"/>
          <p:cNvSpPr/>
          <p:nvPr/>
        </p:nvSpPr>
        <p:spPr>
          <a:xfrm>
            <a:off x="1465552" y="1837892"/>
            <a:ext cx="2339102" cy="437043"/>
          </a:xfrm>
          <a:prstGeom prst="rect">
            <a:avLst/>
          </a:prstGeom>
        </p:spPr>
        <p:txBody>
          <a:bodyPr wrap="none">
            <a:spAutoFit/>
          </a:bodyPr>
          <a:lstStyle/>
          <a:p>
            <a:pPr>
              <a:lnSpc>
                <a:spcPct val="80000"/>
              </a:lnSpc>
              <a:spcBef>
                <a:spcPct val="50000"/>
              </a:spcBef>
            </a:pPr>
            <a:r>
              <a:rPr lang="zh-CN" altLang="en-US" sz="2800" dirty="0">
                <a:solidFill>
                  <a:srgbClr val="C00000"/>
                </a:solidFill>
                <a:latin typeface="宋体" charset="-122"/>
                <a:sym typeface="Symbol" pitchFamily="18" charset="2"/>
              </a:rPr>
              <a:t>基尔霍夫公式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986"/>
          <p:cNvGraphicFramePr>
            <a:graphicFrameLocks noGrp="1" noChangeAspect="1"/>
          </p:cNvGraphicFramePr>
          <p:nvPr>
            <p:ph idx="1"/>
          </p:nvPr>
        </p:nvGraphicFramePr>
        <p:xfrm>
          <a:off x="649288" y="4292600"/>
          <a:ext cx="3541712" cy="703263"/>
        </p:xfrm>
        <a:graphic>
          <a:graphicData uri="http://schemas.openxmlformats.org/presentationml/2006/ole">
            <mc:AlternateContent xmlns:mc="http://schemas.openxmlformats.org/markup-compatibility/2006">
              <mc:Choice xmlns:v="urn:schemas-microsoft-com:vml" Requires="v">
                <p:oleObj spid="_x0000_s747427" name="公式" r:id="rId3" imgW="1726451" imgH="342751" progId="Equation.3">
                  <p:embed/>
                </p:oleObj>
              </mc:Choice>
              <mc:Fallback>
                <p:oleObj name="公式" r:id="rId3" imgW="1726451" imgH="342751" progId="Equation.3">
                  <p:embed/>
                  <p:pic>
                    <p:nvPicPr>
                      <p:cNvPr id="0" name="Picture 98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288" y="4292600"/>
                        <a:ext cx="3541712" cy="703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35"/>
          <p:cNvGrpSpPr>
            <a:grpSpLocks/>
          </p:cNvGrpSpPr>
          <p:nvPr/>
        </p:nvGrpSpPr>
        <p:grpSpPr bwMode="auto">
          <a:xfrm>
            <a:off x="900113" y="1700213"/>
            <a:ext cx="4960937" cy="504825"/>
            <a:chOff x="481" y="1842"/>
            <a:chExt cx="3125" cy="318"/>
          </a:xfrm>
        </p:grpSpPr>
        <p:graphicFrame>
          <p:nvGraphicFramePr>
            <p:cNvPr id="38871" name="Object 983"/>
            <p:cNvGraphicFramePr>
              <a:graphicFrameLocks noChangeAspect="1"/>
            </p:cNvGraphicFramePr>
            <p:nvPr/>
          </p:nvGraphicFramePr>
          <p:xfrm>
            <a:off x="481" y="1848"/>
            <a:ext cx="3125" cy="312"/>
          </p:xfrm>
          <a:graphic>
            <a:graphicData uri="http://schemas.openxmlformats.org/presentationml/2006/ole">
              <mc:AlternateContent xmlns:mc="http://schemas.openxmlformats.org/markup-compatibility/2006">
                <mc:Choice xmlns:v="urn:schemas-microsoft-com:vml" Requires="v">
                  <p:oleObj spid="_x0000_s747428" name="公式" r:id="rId5" imgW="2362200" imgH="228600" progId="Equation.3">
                    <p:embed/>
                  </p:oleObj>
                </mc:Choice>
                <mc:Fallback>
                  <p:oleObj name="公式" r:id="rId5" imgW="2362200" imgH="228600" progId="Equation.3">
                    <p:embed/>
                    <p:pic>
                      <p:nvPicPr>
                        <p:cNvPr id="0" name="Picture 98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 y="1848"/>
                          <a:ext cx="3125" cy="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886" name="Text Box 18"/>
            <p:cNvSpPr txBox="1">
              <a:spLocks noChangeArrowheads="1"/>
            </p:cNvSpPr>
            <p:nvPr/>
          </p:nvSpPr>
          <p:spPr bwMode="auto">
            <a:xfrm flipV="1">
              <a:off x="839" y="1842"/>
              <a:ext cx="231" cy="96"/>
            </a:xfrm>
            <a:prstGeom prst="rect">
              <a:avLst/>
            </a:prstGeom>
            <a:noFill/>
            <a:ln w="9525">
              <a:noFill/>
              <a:miter lim="800000"/>
              <a:headEnd/>
              <a:tailEnd/>
            </a:ln>
          </p:spPr>
          <p:txBody>
            <a:bodyPr vert="eaVert">
              <a:spAutoFit/>
            </a:bodyPr>
            <a:lstStyle/>
            <a:p>
              <a:pPr>
                <a:spcBef>
                  <a:spcPct val="50000"/>
                </a:spcBef>
              </a:pPr>
              <a:r>
                <a:rPr lang="zh-CN" altLang="en-US" sz="1200">
                  <a:solidFill>
                    <a:srgbClr val="000000"/>
                  </a:solidFill>
                  <a:latin typeface="Times New Roman" pitchFamily="18" charset="0"/>
                  <a:sym typeface="Symbol" pitchFamily="18" charset="2"/>
                </a:rPr>
                <a:t></a:t>
              </a:r>
              <a:endParaRPr lang="zh-CN" altLang="en-US" sz="8000">
                <a:solidFill>
                  <a:srgbClr val="000000"/>
                </a:solidFill>
                <a:latin typeface="Times New Roman" pitchFamily="18" charset="0"/>
                <a:sym typeface="Symbol" pitchFamily="18" charset="2"/>
              </a:endParaRPr>
            </a:p>
          </p:txBody>
        </p:sp>
        <p:sp>
          <p:nvSpPr>
            <p:cNvPr id="38887" name="Text Box 19"/>
            <p:cNvSpPr txBox="1">
              <a:spLocks noChangeArrowheads="1"/>
            </p:cNvSpPr>
            <p:nvPr/>
          </p:nvSpPr>
          <p:spPr bwMode="auto">
            <a:xfrm flipV="1">
              <a:off x="2458" y="1842"/>
              <a:ext cx="231" cy="96"/>
            </a:xfrm>
            <a:prstGeom prst="rect">
              <a:avLst/>
            </a:prstGeom>
            <a:noFill/>
            <a:ln w="9525">
              <a:noFill/>
              <a:miter lim="800000"/>
              <a:headEnd/>
              <a:tailEnd/>
            </a:ln>
          </p:spPr>
          <p:txBody>
            <a:bodyPr vert="eaVert">
              <a:spAutoFit/>
            </a:bodyPr>
            <a:lstStyle/>
            <a:p>
              <a:pPr>
                <a:spcBef>
                  <a:spcPct val="50000"/>
                </a:spcBef>
              </a:pPr>
              <a:r>
                <a:rPr lang="zh-CN" altLang="en-US" sz="1200">
                  <a:solidFill>
                    <a:srgbClr val="000000"/>
                  </a:solidFill>
                  <a:latin typeface="Times New Roman" pitchFamily="18" charset="0"/>
                  <a:sym typeface="Symbol" pitchFamily="18" charset="2"/>
                </a:rPr>
                <a:t></a:t>
              </a:r>
              <a:endParaRPr lang="zh-CN" altLang="en-US" sz="8000">
                <a:solidFill>
                  <a:srgbClr val="000000"/>
                </a:solidFill>
                <a:latin typeface="Times New Roman" pitchFamily="18" charset="0"/>
                <a:sym typeface="Symbol" pitchFamily="18" charset="2"/>
              </a:endParaRPr>
            </a:p>
          </p:txBody>
        </p:sp>
      </p:grpSp>
      <p:grpSp>
        <p:nvGrpSpPr>
          <p:cNvPr id="8" name="Group 40"/>
          <p:cNvGrpSpPr>
            <a:grpSpLocks/>
          </p:cNvGrpSpPr>
          <p:nvPr/>
        </p:nvGrpSpPr>
        <p:grpSpPr bwMode="auto">
          <a:xfrm>
            <a:off x="588963" y="2386012"/>
            <a:ext cx="8059738" cy="909638"/>
            <a:chOff x="311" y="1889"/>
            <a:chExt cx="5077" cy="573"/>
          </a:xfrm>
        </p:grpSpPr>
        <p:graphicFrame>
          <p:nvGraphicFramePr>
            <p:cNvPr id="38872" name="Object 984"/>
            <p:cNvGraphicFramePr>
              <a:graphicFrameLocks noChangeAspect="1"/>
            </p:cNvGraphicFramePr>
            <p:nvPr>
              <p:extLst>
                <p:ext uri="{D42A27DB-BD31-4B8C-83A1-F6EECF244321}">
                  <p14:modId xmlns:p14="http://schemas.microsoft.com/office/powerpoint/2010/main" val="2085167572"/>
                </p:ext>
              </p:extLst>
            </p:nvPr>
          </p:nvGraphicFramePr>
          <p:xfrm>
            <a:off x="311" y="1889"/>
            <a:ext cx="5077" cy="573"/>
          </p:xfrm>
          <a:graphic>
            <a:graphicData uri="http://schemas.openxmlformats.org/presentationml/2006/ole">
              <mc:AlternateContent xmlns:mc="http://schemas.openxmlformats.org/markup-compatibility/2006">
                <mc:Choice xmlns:v="urn:schemas-microsoft-com:vml" Requires="v">
                  <p:oleObj spid="_x0000_s747429" name="公式" r:id="rId7" imgW="4076640" imgH="419040" progId="Equation.3">
                    <p:embed/>
                  </p:oleObj>
                </mc:Choice>
                <mc:Fallback>
                  <p:oleObj name="公式" r:id="rId7" imgW="4076640" imgH="419040" progId="Equation.3">
                    <p:embed/>
                    <p:pic>
                      <p:nvPicPr>
                        <p:cNvPr id="0" name="Picture 984"/>
                        <p:cNvPicPr>
                          <a:picLocks noChangeAspect="1" noChangeArrowheads="1"/>
                        </p:cNvPicPr>
                        <p:nvPr/>
                      </p:nvPicPr>
                      <p:blipFill>
                        <a:blip r:embed="rId8"/>
                        <a:srcRect/>
                        <a:stretch>
                          <a:fillRect/>
                        </a:stretch>
                      </p:blipFill>
                      <p:spPr bwMode="auto">
                        <a:xfrm>
                          <a:off x="311" y="1889"/>
                          <a:ext cx="5077" cy="5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884" name="Text Box 18"/>
            <p:cNvSpPr txBox="1">
              <a:spLocks noChangeArrowheads="1"/>
            </p:cNvSpPr>
            <p:nvPr/>
          </p:nvSpPr>
          <p:spPr bwMode="auto">
            <a:xfrm flipV="1">
              <a:off x="567" y="1978"/>
              <a:ext cx="231" cy="96"/>
            </a:xfrm>
            <a:prstGeom prst="rect">
              <a:avLst/>
            </a:prstGeom>
            <a:noFill/>
            <a:ln w="9525">
              <a:noFill/>
              <a:miter lim="800000"/>
              <a:headEnd/>
              <a:tailEnd/>
            </a:ln>
          </p:spPr>
          <p:txBody>
            <a:bodyPr vert="eaVert">
              <a:spAutoFit/>
            </a:bodyPr>
            <a:lstStyle/>
            <a:p>
              <a:pPr>
                <a:spcBef>
                  <a:spcPct val="50000"/>
                </a:spcBef>
              </a:pPr>
              <a:r>
                <a:rPr lang="zh-CN" altLang="en-US" sz="1200">
                  <a:solidFill>
                    <a:srgbClr val="000000"/>
                  </a:solidFill>
                  <a:latin typeface="Times New Roman" pitchFamily="18" charset="0"/>
                  <a:sym typeface="Symbol" pitchFamily="18" charset="2"/>
                </a:rPr>
                <a:t></a:t>
              </a:r>
              <a:endParaRPr lang="zh-CN" altLang="en-US" sz="8000">
                <a:solidFill>
                  <a:srgbClr val="000000"/>
                </a:solidFill>
                <a:latin typeface="Times New Roman" pitchFamily="18" charset="0"/>
                <a:sym typeface="Symbol" pitchFamily="18" charset="2"/>
              </a:endParaRPr>
            </a:p>
          </p:txBody>
        </p:sp>
        <p:sp>
          <p:nvSpPr>
            <p:cNvPr id="38885" name="Text Box 19"/>
            <p:cNvSpPr txBox="1">
              <a:spLocks noChangeArrowheads="1"/>
            </p:cNvSpPr>
            <p:nvPr/>
          </p:nvSpPr>
          <p:spPr bwMode="auto">
            <a:xfrm flipV="1">
              <a:off x="3329" y="2019"/>
              <a:ext cx="231" cy="96"/>
            </a:xfrm>
            <a:prstGeom prst="rect">
              <a:avLst/>
            </a:prstGeom>
            <a:noFill/>
            <a:ln w="9525">
              <a:noFill/>
              <a:miter lim="800000"/>
              <a:headEnd/>
              <a:tailEnd/>
            </a:ln>
          </p:spPr>
          <p:txBody>
            <a:bodyPr vert="eaVert">
              <a:spAutoFit/>
            </a:bodyPr>
            <a:lstStyle/>
            <a:p>
              <a:pPr>
                <a:spcBef>
                  <a:spcPct val="50000"/>
                </a:spcBef>
              </a:pPr>
              <a:r>
                <a:rPr lang="zh-CN" altLang="en-US" sz="1200">
                  <a:solidFill>
                    <a:srgbClr val="000000"/>
                  </a:solidFill>
                  <a:latin typeface="Times New Roman" pitchFamily="18" charset="0"/>
                  <a:sym typeface="Symbol" pitchFamily="18" charset="2"/>
                </a:rPr>
                <a:t></a:t>
              </a:r>
              <a:endParaRPr lang="zh-CN" altLang="en-US" sz="8000">
                <a:solidFill>
                  <a:srgbClr val="000000"/>
                </a:solidFill>
                <a:latin typeface="Times New Roman" pitchFamily="18" charset="0"/>
                <a:sym typeface="Symbol" pitchFamily="18" charset="2"/>
              </a:endParaRPr>
            </a:p>
          </p:txBody>
        </p:sp>
      </p:grpSp>
      <p:grpSp>
        <p:nvGrpSpPr>
          <p:cNvPr id="12" name="Group 42"/>
          <p:cNvGrpSpPr>
            <a:grpSpLocks/>
          </p:cNvGrpSpPr>
          <p:nvPr/>
        </p:nvGrpSpPr>
        <p:grpSpPr bwMode="auto">
          <a:xfrm>
            <a:off x="126773" y="3036769"/>
            <a:ext cx="6553200" cy="1439863"/>
            <a:chOff x="345" y="2453"/>
            <a:chExt cx="4213" cy="581"/>
          </a:xfrm>
        </p:grpSpPr>
        <p:graphicFrame>
          <p:nvGraphicFramePr>
            <p:cNvPr id="38873" name="Object 985"/>
            <p:cNvGraphicFramePr>
              <a:graphicFrameLocks noChangeAspect="1"/>
            </p:cNvGraphicFramePr>
            <p:nvPr/>
          </p:nvGraphicFramePr>
          <p:xfrm>
            <a:off x="345" y="2453"/>
            <a:ext cx="4213" cy="581"/>
          </p:xfrm>
          <a:graphic>
            <a:graphicData uri="http://schemas.openxmlformats.org/presentationml/2006/ole">
              <mc:AlternateContent xmlns:mc="http://schemas.openxmlformats.org/markup-compatibility/2006">
                <mc:Choice xmlns:v="urn:schemas-microsoft-com:vml" Requires="v">
                  <p:oleObj spid="_x0000_s747430" name="公式" r:id="rId9" imgW="2336800" imgH="495300" progId="Equation.3">
                    <p:embed/>
                  </p:oleObj>
                </mc:Choice>
                <mc:Fallback>
                  <p:oleObj name="公式" r:id="rId9" imgW="2336800" imgH="495300" progId="Equation.3">
                    <p:embed/>
                    <p:pic>
                      <p:nvPicPr>
                        <p:cNvPr id="0" name="Picture 98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5" y="2453"/>
                          <a:ext cx="4213" cy="5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882" name="Text Box 18"/>
            <p:cNvSpPr txBox="1">
              <a:spLocks noChangeArrowheads="1"/>
            </p:cNvSpPr>
            <p:nvPr/>
          </p:nvSpPr>
          <p:spPr bwMode="auto">
            <a:xfrm flipV="1">
              <a:off x="1020" y="2551"/>
              <a:ext cx="231" cy="153"/>
            </a:xfrm>
            <a:prstGeom prst="rect">
              <a:avLst/>
            </a:prstGeom>
            <a:noFill/>
            <a:ln w="9525">
              <a:noFill/>
              <a:miter lim="800000"/>
              <a:headEnd/>
              <a:tailEnd/>
            </a:ln>
          </p:spPr>
          <p:txBody>
            <a:bodyPr vert="eaVert">
              <a:spAutoFit/>
            </a:bodyPr>
            <a:lstStyle/>
            <a:p>
              <a:pPr>
                <a:spcBef>
                  <a:spcPct val="50000"/>
                </a:spcBef>
              </a:pPr>
              <a:r>
                <a:rPr lang="zh-CN" altLang="en-US" sz="1200">
                  <a:solidFill>
                    <a:srgbClr val="000000"/>
                  </a:solidFill>
                  <a:latin typeface="Times New Roman" pitchFamily="18" charset="0"/>
                  <a:sym typeface="Symbol" pitchFamily="18" charset="2"/>
                </a:rPr>
                <a:t></a:t>
              </a:r>
              <a:endParaRPr lang="zh-CN" altLang="en-US" sz="8000">
                <a:solidFill>
                  <a:srgbClr val="000000"/>
                </a:solidFill>
                <a:latin typeface="Times New Roman" pitchFamily="18" charset="0"/>
                <a:sym typeface="Symbol" pitchFamily="18" charset="2"/>
              </a:endParaRPr>
            </a:p>
          </p:txBody>
        </p:sp>
        <p:sp>
          <p:nvSpPr>
            <p:cNvPr id="38883" name="Text Box 19"/>
            <p:cNvSpPr txBox="1">
              <a:spLocks noChangeArrowheads="1"/>
            </p:cNvSpPr>
            <p:nvPr/>
          </p:nvSpPr>
          <p:spPr bwMode="auto">
            <a:xfrm flipV="1">
              <a:off x="2363" y="2551"/>
              <a:ext cx="231" cy="153"/>
            </a:xfrm>
            <a:prstGeom prst="rect">
              <a:avLst/>
            </a:prstGeom>
            <a:noFill/>
            <a:ln w="9525">
              <a:noFill/>
              <a:miter lim="800000"/>
              <a:headEnd/>
              <a:tailEnd/>
            </a:ln>
          </p:spPr>
          <p:txBody>
            <a:bodyPr vert="eaVert">
              <a:spAutoFit/>
            </a:bodyPr>
            <a:lstStyle/>
            <a:p>
              <a:pPr>
                <a:spcBef>
                  <a:spcPct val="50000"/>
                </a:spcBef>
              </a:pPr>
              <a:r>
                <a:rPr lang="zh-CN" altLang="en-US" sz="1200">
                  <a:solidFill>
                    <a:srgbClr val="000000"/>
                  </a:solidFill>
                  <a:latin typeface="Times New Roman" pitchFamily="18" charset="0"/>
                  <a:sym typeface="Symbol" pitchFamily="18" charset="2"/>
                </a:rPr>
                <a:t></a:t>
              </a:r>
              <a:endParaRPr lang="zh-CN" altLang="en-US" sz="8000">
                <a:solidFill>
                  <a:srgbClr val="000000"/>
                </a:solidFill>
                <a:latin typeface="Times New Roman" pitchFamily="18" charset="0"/>
                <a:sym typeface="Symbol" pitchFamily="18" charset="2"/>
              </a:endParaRPr>
            </a:p>
          </p:txBody>
        </p:sp>
      </p:grpSp>
      <p:sp>
        <p:nvSpPr>
          <p:cNvPr id="38880" name="Text Box 21"/>
          <p:cNvSpPr txBox="1">
            <a:spLocks noChangeArrowheads="1"/>
          </p:cNvSpPr>
          <p:nvPr/>
        </p:nvSpPr>
        <p:spPr bwMode="auto">
          <a:xfrm>
            <a:off x="2090738" y="5064126"/>
            <a:ext cx="8159750" cy="433387"/>
          </a:xfrm>
          <a:prstGeom prst="rect">
            <a:avLst/>
          </a:prstGeom>
          <a:noFill/>
          <a:ln w="9525">
            <a:noFill/>
            <a:miter lim="800000"/>
            <a:headEnd/>
            <a:tailEnd/>
          </a:ln>
        </p:spPr>
        <p:txBody>
          <a:bodyPr>
            <a:spAutoFit/>
          </a:bodyPr>
          <a:lstStyle/>
          <a:p>
            <a:pPr>
              <a:lnSpc>
                <a:spcPct val="80000"/>
              </a:lnSpc>
              <a:spcBef>
                <a:spcPct val="50000"/>
              </a:spcBef>
            </a:pPr>
            <a:r>
              <a:rPr lang="en-US" altLang="zh-CN" sz="2800" dirty="0">
                <a:solidFill>
                  <a:srgbClr val="C00000"/>
                </a:solidFill>
                <a:latin typeface="宋体" charset="-122"/>
                <a:sym typeface="Symbol" pitchFamily="18" charset="2"/>
              </a:rPr>
              <a:t>d{</a:t>
            </a:r>
            <a:r>
              <a:rPr lang="en-US" altLang="zh-CN" sz="2800" baseline="-25000" dirty="0" err="1">
                <a:solidFill>
                  <a:srgbClr val="C00000"/>
                </a:solidFill>
                <a:latin typeface="宋体" charset="-122"/>
                <a:sym typeface="Symbol" pitchFamily="18" charset="2"/>
              </a:rPr>
              <a:t>r</a:t>
            </a:r>
            <a:r>
              <a:rPr lang="en-US" altLang="zh-CN" sz="2800" dirty="0" err="1">
                <a:solidFill>
                  <a:srgbClr val="C00000"/>
                </a:solidFill>
                <a:latin typeface="宋体" charset="-122"/>
                <a:sym typeface="Symbol" pitchFamily="18" charset="2"/>
              </a:rPr>
              <a:t>H</a:t>
            </a:r>
            <a:r>
              <a:rPr lang="en-US" altLang="zh-CN" sz="2800" baseline="-25000" dirty="0" err="1">
                <a:solidFill>
                  <a:srgbClr val="C00000"/>
                </a:solidFill>
                <a:latin typeface="宋体" charset="-122"/>
                <a:sym typeface="Symbol" pitchFamily="18" charset="2"/>
              </a:rPr>
              <a:t>m</a:t>
            </a:r>
            <a:r>
              <a:rPr lang="en-US" altLang="zh-CN" sz="2800" dirty="0" err="1">
                <a:solidFill>
                  <a:srgbClr val="C00000"/>
                </a:solidFill>
                <a:latin typeface="宋体" charset="-122"/>
                <a:sym typeface="Symbol" pitchFamily="18" charset="2"/>
              </a:rPr>
              <a:t>（T</a:t>
            </a:r>
            <a:r>
              <a:rPr lang="en-US" altLang="zh-CN" sz="2800" dirty="0">
                <a:solidFill>
                  <a:srgbClr val="C00000"/>
                </a:solidFill>
                <a:latin typeface="宋体" charset="-122"/>
                <a:sym typeface="Symbol" pitchFamily="18" charset="2"/>
              </a:rPr>
              <a:t>）}/</a:t>
            </a:r>
            <a:r>
              <a:rPr lang="en-US" altLang="zh-CN" sz="2800" dirty="0" err="1">
                <a:solidFill>
                  <a:srgbClr val="C00000"/>
                </a:solidFill>
                <a:latin typeface="宋体" charset="-122"/>
                <a:sym typeface="Symbol" pitchFamily="18" charset="2"/>
              </a:rPr>
              <a:t>dT</a:t>
            </a:r>
            <a:r>
              <a:rPr lang="en-US" altLang="zh-CN" sz="2800" dirty="0">
                <a:solidFill>
                  <a:srgbClr val="C00000"/>
                </a:solidFill>
                <a:latin typeface="宋体" charset="-122"/>
                <a:sym typeface="Symbol" pitchFamily="18" charset="2"/>
              </a:rPr>
              <a:t>= </a:t>
            </a:r>
            <a:r>
              <a:rPr lang="en-US" altLang="zh-CN" sz="2800" baseline="-25000" dirty="0" err="1" smtClean="0">
                <a:solidFill>
                  <a:srgbClr val="C00000"/>
                </a:solidFill>
                <a:latin typeface="宋体" charset="-122"/>
                <a:sym typeface="Symbol" pitchFamily="18" charset="2"/>
              </a:rPr>
              <a:t>r</a:t>
            </a:r>
            <a:r>
              <a:rPr lang="en-US" altLang="zh-CN" sz="2800" dirty="0" err="1" smtClean="0">
                <a:solidFill>
                  <a:srgbClr val="C00000"/>
                </a:solidFill>
                <a:latin typeface="宋体" charset="-122"/>
                <a:sym typeface="Symbol" pitchFamily="18" charset="2"/>
              </a:rPr>
              <a:t>C</a:t>
            </a:r>
            <a:r>
              <a:rPr lang="en-US" altLang="zh-CN" sz="2800" baseline="-25000" dirty="0" err="1" smtClean="0">
                <a:solidFill>
                  <a:srgbClr val="C00000"/>
                </a:solidFill>
                <a:latin typeface="宋体" charset="-122"/>
                <a:sym typeface="Symbol" pitchFamily="18" charset="2"/>
              </a:rPr>
              <a:t>P,m</a:t>
            </a:r>
            <a:endParaRPr lang="zh-CN" altLang="en-US" sz="3200" dirty="0">
              <a:solidFill>
                <a:srgbClr val="C00000"/>
              </a:solidFill>
              <a:latin typeface="宋体" charset="-122"/>
              <a:sym typeface="Symbol" pitchFamily="18" charset="2"/>
            </a:endParaRPr>
          </a:p>
        </p:txBody>
      </p:sp>
      <p:sp>
        <p:nvSpPr>
          <p:cNvPr id="3" name="矩形 2"/>
          <p:cNvSpPr/>
          <p:nvPr/>
        </p:nvSpPr>
        <p:spPr>
          <a:xfrm>
            <a:off x="6804248" y="3772895"/>
            <a:ext cx="1944216" cy="880241"/>
          </a:xfrm>
          <a:prstGeom prst="rect">
            <a:avLst/>
          </a:prstGeom>
        </p:spPr>
        <p:txBody>
          <a:bodyPr wrap="square">
            <a:spAutoFit/>
          </a:bodyPr>
          <a:lstStyle/>
          <a:p>
            <a:pPr>
              <a:lnSpc>
                <a:spcPct val="80000"/>
              </a:lnSpc>
              <a:spcBef>
                <a:spcPct val="50000"/>
              </a:spcBef>
            </a:pPr>
            <a:r>
              <a:rPr lang="zh-CN" altLang="en-US" sz="3200" dirty="0">
                <a:solidFill>
                  <a:srgbClr val="C00000"/>
                </a:solidFill>
                <a:latin typeface="宋体" charset="-122"/>
                <a:sym typeface="Symbol" pitchFamily="18" charset="2"/>
              </a:rPr>
              <a:t>基尔霍夫公式</a:t>
            </a:r>
          </a:p>
        </p:txBody>
      </p:sp>
      <p:sp>
        <p:nvSpPr>
          <p:cNvPr id="5" name="矩形 4"/>
          <p:cNvSpPr/>
          <p:nvPr/>
        </p:nvSpPr>
        <p:spPr>
          <a:xfrm>
            <a:off x="648487" y="4797152"/>
            <a:ext cx="1415772" cy="535531"/>
          </a:xfrm>
          <a:prstGeom prst="rect">
            <a:avLst/>
          </a:prstGeom>
        </p:spPr>
        <p:txBody>
          <a:bodyPr wrap="none">
            <a:spAutoFit/>
          </a:bodyPr>
          <a:lstStyle/>
          <a:p>
            <a:pPr>
              <a:lnSpc>
                <a:spcPct val="80000"/>
              </a:lnSpc>
              <a:spcBef>
                <a:spcPct val="50000"/>
              </a:spcBef>
            </a:pPr>
            <a:r>
              <a:rPr lang="zh-CN" altLang="en-US" sz="3600" baseline="-25000" dirty="0">
                <a:solidFill>
                  <a:srgbClr val="C00000"/>
                </a:solidFill>
                <a:latin typeface="宋体" charset="-122"/>
                <a:sym typeface="Symbol" pitchFamily="18" charset="2"/>
              </a:rPr>
              <a:t>微分形式</a:t>
            </a:r>
            <a:endParaRPr lang="zh-CN" altLang="en-US" sz="3600" dirty="0">
              <a:solidFill>
                <a:srgbClr val="C00000"/>
              </a:solidFill>
              <a:latin typeface="宋体" charset="-122"/>
              <a:sym typeface="Symbol" pitchFamily="18" charset="2"/>
            </a:endParaRPr>
          </a:p>
        </p:txBody>
      </p:sp>
      <p:sp>
        <p:nvSpPr>
          <p:cNvPr id="21" name="Text Box 22"/>
          <p:cNvSpPr txBox="1">
            <a:spLocks noChangeArrowheads="1"/>
          </p:cNvSpPr>
          <p:nvPr/>
        </p:nvSpPr>
        <p:spPr bwMode="auto">
          <a:xfrm flipV="1">
            <a:off x="4032213" y="4988717"/>
            <a:ext cx="366713" cy="152400"/>
          </a:xfrm>
          <a:prstGeom prst="rect">
            <a:avLst/>
          </a:prstGeom>
          <a:noFill/>
          <a:ln w="9525">
            <a:noFill/>
            <a:miter lim="800000"/>
            <a:headEnd/>
            <a:tailEnd/>
          </a:ln>
        </p:spPr>
        <p:txBody>
          <a:bodyPr vert="eaVert">
            <a:spAutoFit/>
          </a:bodyPr>
          <a:lstStyle/>
          <a:p>
            <a:pPr>
              <a:spcBef>
                <a:spcPct val="50000"/>
              </a:spcBef>
            </a:pPr>
            <a:r>
              <a:rPr lang="zh-CN" altLang="en-US" sz="1200" dirty="0">
                <a:solidFill>
                  <a:schemeClr val="folHlink"/>
                </a:solidFill>
                <a:latin typeface="Times New Roman" pitchFamily="18" charset="0"/>
                <a:sym typeface="Symbol" pitchFamily="18" charset="2"/>
              </a:rPr>
              <a:t></a:t>
            </a:r>
            <a:endParaRPr lang="zh-CN" altLang="en-US" sz="8000" dirty="0">
              <a:solidFill>
                <a:schemeClr val="folHlink"/>
              </a:solidFill>
              <a:latin typeface="Times New Roman"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0-#ppt_w/2"/>
                                          </p:val>
                                        </p:tav>
                                        <p:tav tm="100000">
                                          <p:val>
                                            <p:strVal val="#ppt_x"/>
                                          </p:val>
                                        </p:tav>
                                      </p:tavLst>
                                    </p:anim>
                                    <p:anim calcmode="lin" valueType="num">
                                      <p:cBhvr additive="base">
                                        <p:cTn id="25"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251520" y="404664"/>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469900" indent="-469900">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908050" indent="-436563">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304925" indent="-395288">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93863" indent="-38735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93913" indent="-398463">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51113" indent="-398463" fontAlgn="base">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008313" indent="-398463" fontAlgn="base">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65513" indent="-398463" fontAlgn="base">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922713" indent="-398463" fontAlgn="base">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buFont typeface="Monotype Sorts" pitchFamily="2" charset="2"/>
              <a:buNone/>
            </a:pPr>
            <a:r>
              <a:rPr lang="en-US" altLang="zh-CN" sz="2400" dirty="0">
                <a:solidFill>
                  <a:srgbClr val="E62106"/>
                </a:solidFill>
              </a:rPr>
              <a:t>2</a:t>
            </a:r>
            <a:r>
              <a:rPr lang="en-US" altLang="zh-CN" sz="2400" dirty="0"/>
              <a:t>  </a:t>
            </a:r>
            <a:r>
              <a:rPr lang="en-US" altLang="zh-CN" sz="2400" dirty="0">
                <a:solidFill>
                  <a:srgbClr val="E62106"/>
                </a:solidFill>
              </a:rPr>
              <a:t>Kirchhoff</a:t>
            </a:r>
            <a:r>
              <a:rPr lang="zh-CN" altLang="en-US" sz="2400" b="1" dirty="0">
                <a:solidFill>
                  <a:srgbClr val="E62106"/>
                </a:solidFill>
              </a:rPr>
              <a:t>定律</a:t>
            </a:r>
            <a:r>
              <a:rPr lang="zh-CN" altLang="en-US" sz="2400" b="1" dirty="0" smtClean="0">
                <a:solidFill>
                  <a:srgbClr val="E62106"/>
                </a:solidFill>
              </a:rPr>
              <a:t>的</a:t>
            </a:r>
            <a:r>
              <a:rPr lang="zh-CN" altLang="en-US" sz="2400" b="1" dirty="0">
                <a:solidFill>
                  <a:srgbClr val="E62106"/>
                </a:solidFill>
              </a:rPr>
              <a:t>讨论</a:t>
            </a:r>
            <a:endParaRPr lang="zh-CN" altLang="en-US" sz="2400" b="1" dirty="0"/>
          </a:p>
          <a:p>
            <a:pPr>
              <a:buFont typeface="Monotype Sorts" pitchFamily="2" charset="2"/>
              <a:buNone/>
            </a:pPr>
            <a:r>
              <a:rPr lang="zh-CN" altLang="en-US" sz="2400" dirty="0"/>
              <a:t>积分式的几种情况：</a:t>
            </a:r>
          </a:p>
          <a:p>
            <a:pPr>
              <a:buFont typeface="Monotype Sorts" pitchFamily="2" charset="2"/>
              <a:buNone/>
            </a:pPr>
            <a:r>
              <a:rPr lang="zh-CN" altLang="en-US" sz="2400" dirty="0"/>
              <a:t> </a:t>
            </a:r>
            <a:r>
              <a:rPr lang="en-US" altLang="zh-CN" sz="2400" dirty="0"/>
              <a:t>(1) </a:t>
            </a:r>
            <a:r>
              <a:rPr lang="en-US" altLang="zh-CN" sz="2400" dirty="0" err="1"/>
              <a:t>Δ</a:t>
            </a:r>
            <a:r>
              <a:rPr lang="en-US" altLang="zh-CN" sz="2400" baseline="-25000" dirty="0" err="1"/>
              <a:t>r</a:t>
            </a:r>
            <a:r>
              <a:rPr lang="en-US" altLang="zh-CN" sz="2400" i="1" dirty="0" err="1"/>
              <a:t>C</a:t>
            </a:r>
            <a:r>
              <a:rPr lang="en-US" altLang="zh-CN" sz="2400" i="1" baseline="-25000" dirty="0" err="1"/>
              <a:t>p,</a:t>
            </a:r>
            <a:r>
              <a:rPr lang="en-US" altLang="zh-CN" sz="2400" baseline="-25000" dirty="0" err="1"/>
              <a:t>m</a:t>
            </a:r>
            <a:r>
              <a:rPr lang="en-US" altLang="zh-CN" sz="2400" dirty="0"/>
              <a:t>=0       </a:t>
            </a:r>
            <a:r>
              <a:rPr lang="zh-CN" altLang="en-US" sz="2400" dirty="0"/>
              <a:t>即：  </a:t>
            </a:r>
            <a:r>
              <a:rPr lang="en-US" altLang="zh-CN" sz="2400" dirty="0" err="1"/>
              <a:t>Δ</a:t>
            </a:r>
            <a:r>
              <a:rPr lang="en-US" altLang="zh-CN" sz="2400" baseline="-25000" dirty="0" err="1"/>
              <a:t>r</a:t>
            </a:r>
            <a:r>
              <a:rPr lang="en-US" altLang="zh-CN" sz="2400" i="1" dirty="0" err="1"/>
              <a:t>H</a:t>
            </a:r>
            <a:r>
              <a:rPr lang="en-US" altLang="zh-CN" sz="2400" baseline="-25000" dirty="0" err="1"/>
              <a:t>m</a:t>
            </a:r>
            <a:r>
              <a:rPr lang="en-US" altLang="zh-CN" sz="2400" dirty="0"/>
              <a:t>  </a:t>
            </a:r>
            <a:r>
              <a:rPr lang="zh-CN" altLang="en-US" sz="2400" dirty="0"/>
              <a:t>不随温度而变化</a:t>
            </a:r>
          </a:p>
          <a:p>
            <a:pPr>
              <a:buFont typeface="Monotype Sorts" pitchFamily="2" charset="2"/>
              <a:buNone/>
            </a:pPr>
            <a:r>
              <a:rPr lang="zh-CN" altLang="en-US" sz="2400" dirty="0"/>
              <a:t>                    </a:t>
            </a:r>
          </a:p>
        </p:txBody>
      </p:sp>
      <p:sp>
        <p:nvSpPr>
          <p:cNvPr id="7" name="Rectangle 8"/>
          <p:cNvSpPr>
            <a:spLocks noChangeArrowheads="1"/>
          </p:cNvSpPr>
          <p:nvPr/>
        </p:nvSpPr>
        <p:spPr bwMode="auto">
          <a:xfrm>
            <a:off x="107504" y="2026804"/>
            <a:ext cx="9036496" cy="2308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eaLnBrk="0" hangingPunct="0">
              <a:buFont typeface="Monotype Sorts" pitchFamily="2" charset="2"/>
              <a:buNone/>
            </a:pPr>
            <a:r>
              <a:rPr kumimoji="1" lang="en-US" altLang="zh-CN" sz="2400" i="1" dirty="0">
                <a:latin typeface="Times New Roman" pitchFamily="18" charset="0"/>
              </a:rPr>
              <a:t> </a:t>
            </a:r>
            <a:r>
              <a:rPr kumimoji="1" lang="en-US" altLang="zh-CN" sz="2400" dirty="0">
                <a:latin typeface="Times New Roman" pitchFamily="18" charset="0"/>
              </a:rPr>
              <a:t>  (2) </a:t>
            </a:r>
            <a:r>
              <a:rPr kumimoji="1" lang="en-US" altLang="zh-CN" sz="2400" dirty="0" err="1">
                <a:latin typeface="Times New Roman" pitchFamily="18" charset="0"/>
              </a:rPr>
              <a:t>Δ</a:t>
            </a:r>
            <a:r>
              <a:rPr kumimoji="1" lang="en-US" altLang="zh-CN" sz="2400" baseline="-25000" dirty="0" err="1">
                <a:latin typeface="Times New Roman" pitchFamily="18" charset="0"/>
              </a:rPr>
              <a:t>r</a:t>
            </a:r>
            <a:r>
              <a:rPr kumimoji="1" lang="en-US" altLang="zh-CN" sz="2400" i="1" dirty="0" err="1">
                <a:latin typeface="Times New Roman" pitchFamily="18" charset="0"/>
              </a:rPr>
              <a:t>C</a:t>
            </a:r>
            <a:r>
              <a:rPr kumimoji="1" lang="en-US" altLang="zh-CN" sz="2400" i="1" baseline="-25000" dirty="0" err="1">
                <a:latin typeface="Times New Roman" pitchFamily="18" charset="0"/>
              </a:rPr>
              <a:t>p,</a:t>
            </a:r>
            <a:r>
              <a:rPr kumimoji="1" lang="en-US" altLang="zh-CN" sz="2400" baseline="-25000" dirty="0" err="1">
                <a:latin typeface="Times New Roman" pitchFamily="18" charset="0"/>
              </a:rPr>
              <a:t>m</a:t>
            </a:r>
            <a:r>
              <a:rPr kumimoji="1" lang="en-US" altLang="zh-CN" sz="2400" dirty="0">
                <a:latin typeface="Times New Roman" pitchFamily="18" charset="0"/>
              </a:rPr>
              <a:t>=</a:t>
            </a:r>
            <a:r>
              <a:rPr kumimoji="1" lang="zh-CN" altLang="en-US" sz="2400" dirty="0">
                <a:latin typeface="Times New Roman" pitchFamily="18" charset="0"/>
              </a:rPr>
              <a:t>常数       </a:t>
            </a:r>
            <a:r>
              <a:rPr kumimoji="1" lang="en-US" altLang="zh-CN" sz="2400" dirty="0" err="1">
                <a:latin typeface="Times New Roman" pitchFamily="18" charset="0"/>
              </a:rPr>
              <a:t>Δ</a:t>
            </a:r>
            <a:r>
              <a:rPr kumimoji="1" lang="en-US" altLang="zh-CN" sz="2400" i="1" baseline="-25000" dirty="0" err="1">
                <a:latin typeface="Times New Roman" pitchFamily="18" charset="0"/>
              </a:rPr>
              <a:t>r</a:t>
            </a:r>
            <a:r>
              <a:rPr kumimoji="1" lang="en-US" altLang="zh-CN" sz="2400" i="1" dirty="0" err="1">
                <a:latin typeface="Times New Roman" pitchFamily="18" charset="0"/>
              </a:rPr>
              <a:t>H</a:t>
            </a:r>
            <a:r>
              <a:rPr kumimoji="1" lang="en-US" altLang="zh-CN" sz="2400" baseline="-25000" dirty="0" err="1">
                <a:latin typeface="Times New Roman" pitchFamily="18" charset="0"/>
              </a:rPr>
              <a:t>m</a:t>
            </a:r>
            <a:r>
              <a:rPr kumimoji="1" lang="en-US" altLang="zh-CN" sz="2400" dirty="0">
                <a:latin typeface="Times New Roman" pitchFamily="18" charset="0"/>
              </a:rPr>
              <a:t>(</a:t>
            </a:r>
            <a:r>
              <a:rPr kumimoji="1" lang="en-US" altLang="zh-CN" sz="2400" i="1" dirty="0">
                <a:latin typeface="Times New Roman" pitchFamily="18" charset="0"/>
              </a:rPr>
              <a:t>T</a:t>
            </a:r>
            <a:r>
              <a:rPr kumimoji="1" lang="en-US" altLang="zh-CN" sz="2400" baseline="-25000" dirty="0">
                <a:latin typeface="Times New Roman" pitchFamily="18" charset="0"/>
              </a:rPr>
              <a:t>2</a:t>
            </a:r>
            <a:r>
              <a:rPr kumimoji="1" lang="en-US" altLang="zh-CN" sz="2400" dirty="0">
                <a:latin typeface="Times New Roman" pitchFamily="18" charset="0"/>
              </a:rPr>
              <a:t>)</a:t>
            </a:r>
            <a:r>
              <a:rPr kumimoji="1" lang="en-US" altLang="zh-CN" sz="2400" i="1" dirty="0">
                <a:latin typeface="Times New Roman" pitchFamily="18" charset="0"/>
              </a:rPr>
              <a:t>=</a:t>
            </a:r>
            <a:r>
              <a:rPr kumimoji="1" lang="en-US" altLang="zh-CN" sz="2400" dirty="0" err="1">
                <a:latin typeface="Times New Roman" pitchFamily="18" charset="0"/>
              </a:rPr>
              <a:t>Δ</a:t>
            </a:r>
            <a:r>
              <a:rPr kumimoji="1" lang="en-US" altLang="zh-CN" sz="2400" i="1" baseline="-25000" dirty="0" err="1">
                <a:latin typeface="Times New Roman" pitchFamily="18" charset="0"/>
              </a:rPr>
              <a:t>r</a:t>
            </a:r>
            <a:r>
              <a:rPr kumimoji="1" lang="en-US" altLang="zh-CN" sz="2400" i="1" dirty="0" err="1">
                <a:latin typeface="Times New Roman" pitchFamily="18" charset="0"/>
              </a:rPr>
              <a:t>H</a:t>
            </a:r>
            <a:r>
              <a:rPr kumimoji="1" lang="en-US" altLang="zh-CN" sz="2400" baseline="-25000" dirty="0" err="1">
                <a:latin typeface="Times New Roman" pitchFamily="18" charset="0"/>
              </a:rPr>
              <a:t>m</a:t>
            </a:r>
            <a:r>
              <a:rPr kumimoji="1" lang="en-US" altLang="zh-CN" sz="2400" dirty="0">
                <a:latin typeface="Times New Roman" pitchFamily="18" charset="0"/>
              </a:rPr>
              <a:t>(</a:t>
            </a:r>
            <a:r>
              <a:rPr kumimoji="1" lang="en-US" altLang="zh-CN" sz="2400" i="1" dirty="0">
                <a:latin typeface="Times New Roman" pitchFamily="18" charset="0"/>
              </a:rPr>
              <a:t>T</a:t>
            </a:r>
            <a:r>
              <a:rPr kumimoji="1" lang="en-US" altLang="zh-CN" sz="2400" baseline="-25000" dirty="0">
                <a:latin typeface="Times New Roman" pitchFamily="18" charset="0"/>
              </a:rPr>
              <a:t>1</a:t>
            </a:r>
            <a:r>
              <a:rPr kumimoji="1" lang="en-US" altLang="zh-CN" sz="2400" dirty="0">
                <a:latin typeface="Times New Roman" pitchFamily="18" charset="0"/>
              </a:rPr>
              <a:t>)</a:t>
            </a:r>
            <a:r>
              <a:rPr kumimoji="1" lang="en-US" altLang="zh-CN" sz="2400" i="1" dirty="0">
                <a:latin typeface="Times New Roman" pitchFamily="18" charset="0"/>
              </a:rPr>
              <a:t>+</a:t>
            </a:r>
            <a:r>
              <a:rPr kumimoji="1" lang="en-US" altLang="zh-CN" sz="2400" dirty="0" err="1">
                <a:latin typeface="Times New Roman" pitchFamily="18" charset="0"/>
              </a:rPr>
              <a:t>Δ</a:t>
            </a:r>
            <a:r>
              <a:rPr kumimoji="1" lang="en-US" altLang="zh-CN" sz="2400" i="1" baseline="-25000" dirty="0" err="1">
                <a:latin typeface="Times New Roman" pitchFamily="18" charset="0"/>
              </a:rPr>
              <a:t>r</a:t>
            </a:r>
            <a:r>
              <a:rPr kumimoji="1" lang="en-US" altLang="zh-CN" sz="2400" i="1" dirty="0" err="1">
                <a:latin typeface="Times New Roman" pitchFamily="18" charset="0"/>
              </a:rPr>
              <a:t>C</a:t>
            </a:r>
            <a:r>
              <a:rPr kumimoji="1" lang="en-US" altLang="zh-CN" sz="2400" i="1" baseline="-25000" dirty="0" err="1">
                <a:latin typeface="Times New Roman" pitchFamily="18" charset="0"/>
              </a:rPr>
              <a:t>p</a:t>
            </a:r>
            <a:r>
              <a:rPr kumimoji="1" lang="zh-CN" altLang="en-US" sz="2400" i="1" baseline="-25000" dirty="0">
                <a:latin typeface="Times New Roman" pitchFamily="18" charset="0"/>
              </a:rPr>
              <a:t>，</a:t>
            </a:r>
            <a:r>
              <a:rPr kumimoji="1" lang="en-US" altLang="zh-CN" sz="2400" baseline="-25000" dirty="0">
                <a:latin typeface="Times New Roman" pitchFamily="18" charset="0"/>
              </a:rPr>
              <a:t>m</a:t>
            </a:r>
            <a:r>
              <a:rPr kumimoji="1" lang="en-US" altLang="zh-CN" sz="2400" dirty="0">
                <a:latin typeface="Times New Roman" pitchFamily="18" charset="0"/>
              </a:rPr>
              <a:t>(</a:t>
            </a:r>
            <a:r>
              <a:rPr kumimoji="1" lang="en-US" altLang="zh-CN" sz="2400" i="1" dirty="0">
                <a:latin typeface="Times New Roman" pitchFamily="18" charset="0"/>
              </a:rPr>
              <a:t>T</a:t>
            </a:r>
            <a:r>
              <a:rPr kumimoji="1" lang="en-US" altLang="zh-CN" sz="2400" baseline="-25000" dirty="0">
                <a:latin typeface="Times New Roman" pitchFamily="18" charset="0"/>
              </a:rPr>
              <a:t>2</a:t>
            </a:r>
            <a:r>
              <a:rPr kumimoji="1" lang="zh-CN" altLang="en-US" sz="2400" i="1" dirty="0">
                <a:latin typeface="Times New Roman" pitchFamily="18" charset="0"/>
              </a:rPr>
              <a:t>－</a:t>
            </a:r>
            <a:r>
              <a:rPr kumimoji="1" lang="en-US" altLang="zh-CN" sz="2400" i="1" dirty="0">
                <a:latin typeface="Times New Roman" pitchFamily="18" charset="0"/>
              </a:rPr>
              <a:t>T</a:t>
            </a:r>
            <a:r>
              <a:rPr kumimoji="1" lang="en-US" altLang="zh-CN" sz="2400" baseline="-25000" dirty="0">
                <a:latin typeface="Times New Roman" pitchFamily="18" charset="0"/>
              </a:rPr>
              <a:t>1</a:t>
            </a:r>
            <a:r>
              <a:rPr kumimoji="1" lang="en-US" altLang="zh-CN" sz="2400" dirty="0">
                <a:latin typeface="Times New Roman" pitchFamily="18" charset="0"/>
              </a:rPr>
              <a:t>)</a:t>
            </a:r>
            <a:endParaRPr kumimoji="1" lang="en-US" altLang="zh-CN" sz="2400" i="1" dirty="0">
              <a:latin typeface="Times New Roman" pitchFamily="18" charset="0"/>
            </a:endParaRPr>
          </a:p>
          <a:p>
            <a:pPr eaLnBrk="0" hangingPunct="0">
              <a:buFont typeface="Monotype Sorts" pitchFamily="2" charset="2"/>
              <a:buNone/>
            </a:pPr>
            <a:endParaRPr kumimoji="1" lang="en-US" altLang="zh-CN" sz="2400" i="1" dirty="0">
              <a:latin typeface="Times New Roman" pitchFamily="18" charset="0"/>
            </a:endParaRPr>
          </a:p>
          <a:p>
            <a:pPr eaLnBrk="0" hangingPunct="0">
              <a:buFont typeface="Monotype Sorts" pitchFamily="2" charset="2"/>
              <a:buNone/>
            </a:pPr>
            <a:r>
              <a:rPr kumimoji="1" lang="en-US" altLang="zh-CN" sz="2400" i="1" dirty="0">
                <a:latin typeface="Times New Roman" pitchFamily="18" charset="0"/>
              </a:rPr>
              <a:t>    </a:t>
            </a:r>
            <a:r>
              <a:rPr kumimoji="1" lang="en-US" altLang="zh-CN" sz="2400" dirty="0">
                <a:latin typeface="Times New Roman" pitchFamily="18" charset="0"/>
              </a:rPr>
              <a:t>(3)</a:t>
            </a:r>
            <a:r>
              <a:rPr kumimoji="1" lang="en-US" altLang="zh-CN" sz="2400" i="1" dirty="0">
                <a:latin typeface="Times New Roman" pitchFamily="18" charset="0"/>
              </a:rPr>
              <a:t> </a:t>
            </a:r>
            <a:r>
              <a:rPr kumimoji="1" lang="en-US" altLang="zh-CN" sz="2400" dirty="0" err="1">
                <a:latin typeface="Times New Roman" pitchFamily="18" charset="0"/>
              </a:rPr>
              <a:t>Δ</a:t>
            </a:r>
            <a:r>
              <a:rPr kumimoji="1" lang="en-US" altLang="zh-CN" sz="2400" baseline="-25000" dirty="0" err="1">
                <a:latin typeface="Times New Roman" pitchFamily="18" charset="0"/>
              </a:rPr>
              <a:t>r</a:t>
            </a:r>
            <a:r>
              <a:rPr kumimoji="1" lang="en-US" altLang="zh-CN" sz="2400" i="1" dirty="0" err="1">
                <a:latin typeface="Times New Roman" pitchFamily="18" charset="0"/>
              </a:rPr>
              <a:t>C</a:t>
            </a:r>
            <a:r>
              <a:rPr kumimoji="1" lang="en-US" altLang="zh-CN" sz="2400" i="1" baseline="-25000" dirty="0" err="1">
                <a:latin typeface="Times New Roman" pitchFamily="18" charset="0"/>
              </a:rPr>
              <a:t>p,</a:t>
            </a:r>
            <a:r>
              <a:rPr kumimoji="1" lang="en-US" altLang="zh-CN" sz="2400" baseline="-25000" dirty="0" err="1">
                <a:latin typeface="Times New Roman" pitchFamily="18" charset="0"/>
              </a:rPr>
              <a:t>m</a:t>
            </a:r>
            <a:r>
              <a:rPr kumimoji="1" lang="en-US" altLang="zh-CN" sz="2400" i="1" dirty="0">
                <a:latin typeface="Times New Roman" pitchFamily="18" charset="0"/>
              </a:rPr>
              <a:t>=f </a:t>
            </a:r>
            <a:r>
              <a:rPr kumimoji="1" lang="en-US" altLang="zh-CN" sz="2400" dirty="0">
                <a:latin typeface="Times New Roman" pitchFamily="18" charset="0"/>
              </a:rPr>
              <a:t>(</a:t>
            </a:r>
            <a:r>
              <a:rPr kumimoji="1" lang="en-US" altLang="zh-CN" sz="2400" i="1" dirty="0">
                <a:latin typeface="Times New Roman" pitchFamily="18" charset="0"/>
              </a:rPr>
              <a:t>T</a:t>
            </a:r>
            <a:r>
              <a:rPr kumimoji="1" lang="en-US" altLang="zh-CN" sz="2400" dirty="0" smtClean="0">
                <a:latin typeface="Times New Roman" pitchFamily="18" charset="0"/>
              </a:rPr>
              <a:t>)</a:t>
            </a:r>
            <a:r>
              <a:rPr kumimoji="1" lang="en-US" altLang="zh-CN" sz="2400" i="1" dirty="0" smtClean="0">
                <a:latin typeface="Times New Roman" pitchFamily="18" charset="0"/>
              </a:rPr>
              <a:t>   </a:t>
            </a:r>
            <a:r>
              <a:rPr kumimoji="1" lang="zh-CN" altLang="en-US" sz="2400" i="1" dirty="0" smtClean="0">
                <a:latin typeface="Times New Roman" pitchFamily="18" charset="0"/>
              </a:rPr>
              <a:t>如：</a:t>
            </a:r>
            <a:r>
              <a:rPr kumimoji="1" lang="en-US" altLang="zh-CN" sz="2400" dirty="0" err="1" smtClean="0">
                <a:latin typeface="Times New Roman" pitchFamily="18" charset="0"/>
              </a:rPr>
              <a:t>Δ</a:t>
            </a:r>
            <a:r>
              <a:rPr kumimoji="1" lang="en-US" altLang="zh-CN" sz="2400" baseline="-25000" dirty="0" err="1" smtClean="0">
                <a:latin typeface="Times New Roman" pitchFamily="18" charset="0"/>
              </a:rPr>
              <a:t>r</a:t>
            </a:r>
            <a:r>
              <a:rPr kumimoji="1" lang="en-US" altLang="zh-CN" sz="2400" i="1" dirty="0" err="1" smtClean="0">
                <a:latin typeface="Times New Roman" pitchFamily="18" charset="0"/>
              </a:rPr>
              <a:t>C</a:t>
            </a:r>
            <a:r>
              <a:rPr kumimoji="1" lang="en-US" altLang="zh-CN" sz="2400" i="1" baseline="-25000" dirty="0" err="1" smtClean="0">
                <a:latin typeface="Times New Roman" pitchFamily="18" charset="0"/>
              </a:rPr>
              <a:t>p</a:t>
            </a:r>
            <a:r>
              <a:rPr kumimoji="1" lang="zh-CN" altLang="en-US" sz="2400" i="1" baseline="-25000" dirty="0">
                <a:latin typeface="Times New Roman" pitchFamily="18" charset="0"/>
              </a:rPr>
              <a:t>，</a:t>
            </a:r>
            <a:r>
              <a:rPr kumimoji="1" lang="en-US" altLang="zh-CN" sz="2400" baseline="-25000" dirty="0" smtClean="0">
                <a:latin typeface="Times New Roman" pitchFamily="18" charset="0"/>
              </a:rPr>
              <a:t>m</a:t>
            </a:r>
            <a:r>
              <a:rPr kumimoji="1" lang="en-US" altLang="zh-CN" sz="2400" i="1" dirty="0" smtClean="0">
                <a:latin typeface="Times New Roman" pitchFamily="18" charset="0"/>
              </a:rPr>
              <a:t>=</a:t>
            </a:r>
            <a:r>
              <a:rPr kumimoji="1" lang="en-US" altLang="zh-CN" sz="2400" dirty="0" smtClean="0">
                <a:latin typeface="Times New Roman" pitchFamily="18" charset="0"/>
              </a:rPr>
              <a:t>Δ</a:t>
            </a:r>
            <a:r>
              <a:rPr kumimoji="1" lang="en-US" altLang="zh-CN" sz="2400" i="1" dirty="0" smtClean="0">
                <a:latin typeface="Times New Roman" pitchFamily="18" charset="0"/>
              </a:rPr>
              <a:t>a+</a:t>
            </a:r>
            <a:r>
              <a:rPr kumimoji="1" lang="en-US" altLang="zh-CN" sz="2400" dirty="0" smtClean="0">
                <a:latin typeface="Times New Roman" pitchFamily="18" charset="0"/>
              </a:rPr>
              <a:t>Δ</a:t>
            </a:r>
            <a:r>
              <a:rPr kumimoji="1" lang="en-US" altLang="zh-CN" sz="2400" i="1" dirty="0" smtClean="0">
                <a:latin typeface="Times New Roman" pitchFamily="18" charset="0"/>
              </a:rPr>
              <a:t>bT+</a:t>
            </a:r>
            <a:r>
              <a:rPr kumimoji="1" lang="en-US" altLang="zh-CN" sz="2400" dirty="0" smtClean="0">
                <a:latin typeface="Times New Roman" pitchFamily="18" charset="0"/>
              </a:rPr>
              <a:t>Δ</a:t>
            </a:r>
            <a:r>
              <a:rPr kumimoji="1" lang="en-US" altLang="zh-CN" sz="2400" i="1" dirty="0" smtClean="0">
                <a:latin typeface="Times New Roman" pitchFamily="18" charset="0"/>
              </a:rPr>
              <a:t>CT</a:t>
            </a:r>
            <a:r>
              <a:rPr kumimoji="1" lang="en-US" altLang="zh-CN" sz="2400" i="1" baseline="30000" dirty="0" smtClean="0">
                <a:latin typeface="Times New Roman" pitchFamily="18" charset="0"/>
              </a:rPr>
              <a:t>2</a:t>
            </a:r>
          </a:p>
          <a:p>
            <a:pPr eaLnBrk="0" hangingPunct="0">
              <a:buFont typeface="Monotype Sorts" pitchFamily="2" charset="2"/>
              <a:buNone/>
            </a:pPr>
            <a:r>
              <a:rPr kumimoji="1" lang="zh-CN" altLang="en-US" sz="2400" b="1" dirty="0" smtClean="0">
                <a:latin typeface="Times New Roman" pitchFamily="18" charset="0"/>
              </a:rPr>
              <a:t>不定积分</a:t>
            </a:r>
            <a:r>
              <a:rPr kumimoji="1" lang="zh-CN" altLang="en-US" sz="2400" b="1" dirty="0" smtClean="0">
                <a:latin typeface="Times New Roman" pitchFamily="18" charset="0"/>
              </a:rPr>
              <a:t>式</a:t>
            </a:r>
            <a:r>
              <a:rPr kumimoji="1" lang="zh-CN" altLang="en-US" sz="2400" dirty="0" smtClean="0">
                <a:latin typeface="Times New Roman" pitchFamily="18" charset="0"/>
              </a:rPr>
              <a:t>：</a:t>
            </a:r>
            <a:endParaRPr kumimoji="1" lang="zh-CN" altLang="en-US" sz="2400" dirty="0">
              <a:latin typeface="Times New Roman" pitchFamily="18" charset="0"/>
            </a:endParaRPr>
          </a:p>
          <a:p>
            <a:pPr eaLnBrk="0" hangingPunct="0">
              <a:buFont typeface="Monotype Sorts" pitchFamily="2" charset="2"/>
              <a:buNone/>
            </a:pPr>
            <a:r>
              <a:rPr kumimoji="1" lang="zh-CN" altLang="en-US" sz="2400" dirty="0">
                <a:latin typeface="Times New Roman" pitchFamily="18" charset="0"/>
              </a:rPr>
              <a:t>        </a:t>
            </a:r>
          </a:p>
          <a:p>
            <a:pPr eaLnBrk="0" hangingPunct="0">
              <a:buFont typeface="Monotype Sorts" pitchFamily="2" charset="2"/>
              <a:buNone/>
            </a:pPr>
            <a:r>
              <a:rPr kumimoji="1" lang="zh-CN" altLang="en-US" sz="2400" dirty="0" smtClean="0">
                <a:latin typeface="Times New Roman" pitchFamily="18" charset="0"/>
              </a:rPr>
              <a:t>式</a:t>
            </a:r>
            <a:r>
              <a:rPr kumimoji="1" lang="zh-CN" altLang="en-US" sz="2400" dirty="0">
                <a:latin typeface="Times New Roman" pitchFamily="18" charset="0"/>
              </a:rPr>
              <a:t>中</a:t>
            </a:r>
            <a:r>
              <a:rPr kumimoji="1" lang="en-US" altLang="zh-CN" sz="2400" dirty="0">
                <a:latin typeface="Times New Roman" pitchFamily="18" charset="0"/>
              </a:rPr>
              <a:t>Δ</a:t>
            </a:r>
            <a:r>
              <a:rPr kumimoji="1" lang="en-US" altLang="zh-CN" sz="2400" i="1" dirty="0">
                <a:latin typeface="Times New Roman" pitchFamily="18" charset="0"/>
              </a:rPr>
              <a:t>H</a:t>
            </a:r>
            <a:r>
              <a:rPr kumimoji="1" lang="en-US" altLang="zh-CN" sz="2400" baseline="-25000" dirty="0">
                <a:latin typeface="Times New Roman" pitchFamily="18" charset="0"/>
              </a:rPr>
              <a:t>0</a:t>
            </a:r>
            <a:r>
              <a:rPr kumimoji="1" lang="zh-CN" altLang="en-US" sz="2400" dirty="0">
                <a:latin typeface="Times New Roman" pitchFamily="18" charset="0"/>
              </a:rPr>
              <a:t>为积分常数</a:t>
            </a:r>
          </a:p>
        </p:txBody>
      </p:sp>
      <p:graphicFrame>
        <p:nvGraphicFramePr>
          <p:cNvPr id="9" name="对象 8"/>
          <p:cNvGraphicFramePr>
            <a:graphicFrameLocks noChangeAspect="1"/>
          </p:cNvGraphicFramePr>
          <p:nvPr>
            <p:extLst>
              <p:ext uri="{D42A27DB-BD31-4B8C-83A1-F6EECF244321}">
                <p14:modId xmlns:p14="http://schemas.microsoft.com/office/powerpoint/2010/main" val="424123350"/>
              </p:ext>
            </p:extLst>
          </p:nvPr>
        </p:nvGraphicFramePr>
        <p:xfrm>
          <a:off x="2412479" y="3164012"/>
          <a:ext cx="6191250" cy="709612"/>
        </p:xfrm>
        <a:graphic>
          <a:graphicData uri="http://schemas.openxmlformats.org/presentationml/2006/ole">
            <mc:AlternateContent xmlns:mc="http://schemas.openxmlformats.org/markup-compatibility/2006">
              <mc:Choice xmlns:v="urn:schemas-microsoft-com:vml" Requires="v">
                <p:oleObj spid="_x0000_s767469" name="公式" r:id="rId3" imgW="2514600" imgH="393700" progId="Equation.3">
                  <p:embed/>
                </p:oleObj>
              </mc:Choice>
              <mc:Fallback>
                <p:oleObj name="公式" r:id="rId3" imgW="2514600" imgH="3937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2479" y="3164012"/>
                        <a:ext cx="6191250" cy="709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矩形 10"/>
          <p:cNvSpPr/>
          <p:nvPr/>
        </p:nvSpPr>
        <p:spPr>
          <a:xfrm>
            <a:off x="241678" y="4445580"/>
            <a:ext cx="1980029" cy="523220"/>
          </a:xfrm>
          <a:prstGeom prst="rect">
            <a:avLst/>
          </a:prstGeom>
        </p:spPr>
        <p:txBody>
          <a:bodyPr wrap="none">
            <a:spAutoFit/>
          </a:bodyPr>
          <a:lstStyle/>
          <a:p>
            <a:r>
              <a:rPr lang="zh-CN" altLang="en-US" sz="2800" dirty="0" smtClean="0">
                <a:ea typeface="华文中宋" pitchFamily="2" charset="-122"/>
              </a:rPr>
              <a:t>定积分</a:t>
            </a:r>
            <a:r>
              <a:rPr lang="zh-CN" altLang="en-US" sz="2800" dirty="0">
                <a:ea typeface="华文中宋" pitchFamily="2" charset="-122"/>
              </a:rPr>
              <a:t>形式</a:t>
            </a:r>
          </a:p>
        </p:txBody>
      </p:sp>
      <p:graphicFrame>
        <p:nvGraphicFramePr>
          <p:cNvPr id="12" name="对象 11"/>
          <p:cNvGraphicFramePr>
            <a:graphicFrameLocks noChangeAspect="1"/>
          </p:cNvGraphicFramePr>
          <p:nvPr>
            <p:extLst>
              <p:ext uri="{D42A27DB-BD31-4B8C-83A1-F6EECF244321}">
                <p14:modId xmlns:p14="http://schemas.microsoft.com/office/powerpoint/2010/main" val="4035232446"/>
              </p:ext>
            </p:extLst>
          </p:nvPr>
        </p:nvGraphicFramePr>
        <p:xfrm>
          <a:off x="3076480" y="4367672"/>
          <a:ext cx="5314567" cy="762864"/>
        </p:xfrm>
        <a:graphic>
          <a:graphicData uri="http://schemas.openxmlformats.org/presentationml/2006/ole">
            <mc:AlternateContent xmlns:mc="http://schemas.openxmlformats.org/markup-compatibility/2006">
              <mc:Choice xmlns:v="urn:schemas-microsoft-com:vml" Requires="v">
                <p:oleObj spid="_x0000_s767470" r:id="rId5" imgW="2304990" imgH="342900" progId="Equation.DSMT4">
                  <p:embed/>
                </p:oleObj>
              </mc:Choice>
              <mc:Fallback>
                <p:oleObj r:id="rId5" imgW="2304990" imgH="34290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6480" y="4367672"/>
                        <a:ext cx="5314567" cy="762864"/>
                      </a:xfrm>
                      <a:prstGeom prst="rect">
                        <a:avLst/>
                      </a:prstGeom>
                      <a:solidFill>
                        <a:schemeClr val="bg1"/>
                      </a:solidFill>
                      <a:ln>
                        <a:noFill/>
                      </a:ln>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922801460"/>
              </p:ext>
            </p:extLst>
          </p:nvPr>
        </p:nvGraphicFramePr>
        <p:xfrm>
          <a:off x="1901515" y="5157192"/>
          <a:ext cx="6259165" cy="710997"/>
        </p:xfrm>
        <a:graphic>
          <a:graphicData uri="http://schemas.openxmlformats.org/presentationml/2006/ole">
            <mc:AlternateContent xmlns:mc="http://schemas.openxmlformats.org/markup-compatibility/2006">
              <mc:Choice xmlns:v="urn:schemas-microsoft-com:vml" Requires="v">
                <p:oleObj spid="_x0000_s767471" name="公式" r:id="rId7" imgW="2946400" imgH="330200" progId="Equation.3">
                  <p:embed/>
                </p:oleObj>
              </mc:Choice>
              <mc:Fallback>
                <p:oleObj name="公式" r:id="rId7" imgW="2946400" imgH="33020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1515" y="5157192"/>
                        <a:ext cx="6259165" cy="710997"/>
                      </a:xfrm>
                      <a:prstGeom prst="rect">
                        <a:avLst/>
                      </a:prstGeom>
                      <a:solidFill>
                        <a:srgbClr val="FFC000"/>
                      </a:solidFill>
                      <a:ln>
                        <a:noFill/>
                      </a:ln>
                    </p:spPr>
                  </p:pic>
                </p:oleObj>
              </mc:Fallback>
            </mc:AlternateContent>
          </a:graphicData>
        </a:graphic>
      </p:graphicFrame>
      <p:sp>
        <p:nvSpPr>
          <p:cNvPr id="14" name="Text Box 11"/>
          <p:cNvSpPr txBox="1">
            <a:spLocks noChangeArrowheads="1"/>
          </p:cNvSpPr>
          <p:nvPr/>
        </p:nvSpPr>
        <p:spPr bwMode="auto">
          <a:xfrm>
            <a:off x="2843808" y="3868855"/>
            <a:ext cx="66602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000" dirty="0" smtClean="0">
                <a:solidFill>
                  <a:srgbClr val="FF0000"/>
                </a:solidFill>
                <a:latin typeface="宋体" pitchFamily="2" charset="-122"/>
              </a:rPr>
              <a:t>可以</a:t>
            </a:r>
            <a:r>
              <a:rPr kumimoji="1" lang="zh-CN" altLang="en-US" sz="2000" dirty="0">
                <a:solidFill>
                  <a:srgbClr val="FF0000"/>
                </a:solidFill>
                <a:latin typeface="宋体" pitchFamily="2" charset="-122"/>
              </a:rPr>
              <a:t>通过代入某一个已知温度下的热效应数值来确定。</a:t>
            </a:r>
            <a:r>
              <a:rPr kumimoji="1" lang="zh-CN" altLang="en-US" sz="2000" dirty="0">
                <a:solidFill>
                  <a:srgbClr val="FF0000"/>
                </a:solidFill>
                <a:latin typeface="Times New Roman" pitchFamily="18" charset="0"/>
              </a:rPr>
              <a:t> </a:t>
            </a:r>
          </a:p>
        </p:txBody>
      </p:sp>
      <p:sp>
        <p:nvSpPr>
          <p:cNvPr id="15" name="Text Box 22"/>
          <p:cNvSpPr txBox="1">
            <a:spLocks noChangeArrowheads="1"/>
          </p:cNvSpPr>
          <p:nvPr/>
        </p:nvSpPr>
        <p:spPr bwMode="auto">
          <a:xfrm flipV="1">
            <a:off x="4474438" y="1268760"/>
            <a:ext cx="369332" cy="152400"/>
          </a:xfrm>
          <a:prstGeom prst="rect">
            <a:avLst/>
          </a:prstGeom>
          <a:noFill/>
          <a:ln w="9525">
            <a:noFill/>
            <a:miter lim="800000"/>
            <a:headEnd/>
            <a:tailEnd/>
          </a:ln>
        </p:spPr>
        <p:txBody>
          <a:bodyPr vert="eaVert">
            <a:spAutoFit/>
          </a:bodyPr>
          <a:lstStyle/>
          <a:p>
            <a:pPr>
              <a:spcBef>
                <a:spcPct val="50000"/>
              </a:spcBef>
            </a:pPr>
            <a:r>
              <a:rPr lang="zh-CN" altLang="en-US" sz="1200" dirty="0">
                <a:latin typeface="Times New Roman" pitchFamily="18" charset="0"/>
                <a:sym typeface="Symbol" pitchFamily="18" charset="2"/>
              </a:rPr>
              <a:t></a:t>
            </a:r>
            <a:endParaRPr lang="zh-CN" altLang="en-US" sz="8000" dirty="0">
              <a:latin typeface="Times New Roman" pitchFamily="18" charset="0"/>
              <a:sym typeface="Symbol" pitchFamily="18" charset="2"/>
            </a:endParaRPr>
          </a:p>
        </p:txBody>
      </p:sp>
      <p:sp>
        <p:nvSpPr>
          <p:cNvPr id="16" name="Text Box 22"/>
          <p:cNvSpPr txBox="1">
            <a:spLocks noChangeArrowheads="1"/>
          </p:cNvSpPr>
          <p:nvPr/>
        </p:nvSpPr>
        <p:spPr bwMode="auto">
          <a:xfrm flipV="1">
            <a:off x="3358867" y="2137256"/>
            <a:ext cx="369332" cy="152400"/>
          </a:xfrm>
          <a:prstGeom prst="rect">
            <a:avLst/>
          </a:prstGeom>
          <a:noFill/>
          <a:ln w="9525">
            <a:noFill/>
            <a:miter lim="800000"/>
            <a:headEnd/>
            <a:tailEnd/>
          </a:ln>
        </p:spPr>
        <p:txBody>
          <a:bodyPr vert="eaVert">
            <a:spAutoFit/>
          </a:bodyPr>
          <a:lstStyle/>
          <a:p>
            <a:pPr>
              <a:spcBef>
                <a:spcPct val="50000"/>
              </a:spcBef>
            </a:pPr>
            <a:r>
              <a:rPr lang="zh-CN" altLang="en-US" sz="1200" dirty="0">
                <a:latin typeface="Times New Roman" pitchFamily="18" charset="0"/>
                <a:sym typeface="Symbol" pitchFamily="18" charset="2"/>
              </a:rPr>
              <a:t></a:t>
            </a:r>
            <a:endParaRPr lang="zh-CN" altLang="en-US" sz="8000" dirty="0">
              <a:latin typeface="Times New Roman" pitchFamily="18" charset="0"/>
              <a:sym typeface="Symbol" pitchFamily="18" charset="2"/>
            </a:endParaRPr>
          </a:p>
        </p:txBody>
      </p:sp>
      <p:sp>
        <p:nvSpPr>
          <p:cNvPr id="17" name="Text Box 22"/>
          <p:cNvSpPr txBox="1">
            <a:spLocks noChangeArrowheads="1"/>
          </p:cNvSpPr>
          <p:nvPr/>
        </p:nvSpPr>
        <p:spPr bwMode="auto">
          <a:xfrm flipV="1">
            <a:off x="4761765" y="2078573"/>
            <a:ext cx="369332" cy="152400"/>
          </a:xfrm>
          <a:prstGeom prst="rect">
            <a:avLst/>
          </a:prstGeom>
          <a:noFill/>
          <a:ln w="9525">
            <a:noFill/>
            <a:miter lim="800000"/>
            <a:headEnd/>
            <a:tailEnd/>
          </a:ln>
        </p:spPr>
        <p:txBody>
          <a:bodyPr vert="eaVert">
            <a:spAutoFit/>
          </a:bodyPr>
          <a:lstStyle/>
          <a:p>
            <a:pPr>
              <a:spcBef>
                <a:spcPct val="50000"/>
              </a:spcBef>
            </a:pPr>
            <a:r>
              <a:rPr lang="zh-CN" altLang="en-US" sz="1200" dirty="0">
                <a:latin typeface="Times New Roman" pitchFamily="18" charset="0"/>
                <a:sym typeface="Symbol" pitchFamily="18" charset="2"/>
              </a:rPr>
              <a:t></a:t>
            </a:r>
            <a:endParaRPr lang="zh-CN" altLang="en-US" sz="8000" dirty="0">
              <a:latin typeface="Times New Roman" pitchFamily="18" charset="0"/>
              <a:sym typeface="Symbol" pitchFamily="18" charset="2"/>
            </a:endParaRPr>
          </a:p>
        </p:txBody>
      </p:sp>
      <p:sp>
        <p:nvSpPr>
          <p:cNvPr id="18" name="Text Box 22"/>
          <p:cNvSpPr txBox="1">
            <a:spLocks noChangeArrowheads="1"/>
          </p:cNvSpPr>
          <p:nvPr/>
        </p:nvSpPr>
        <p:spPr bwMode="auto">
          <a:xfrm flipV="1">
            <a:off x="2992154" y="3351362"/>
            <a:ext cx="366713" cy="152400"/>
          </a:xfrm>
          <a:prstGeom prst="rect">
            <a:avLst/>
          </a:prstGeom>
          <a:noFill/>
          <a:ln w="9525">
            <a:noFill/>
            <a:miter lim="800000"/>
            <a:headEnd/>
            <a:tailEnd/>
          </a:ln>
        </p:spPr>
        <p:txBody>
          <a:bodyPr vert="eaVert">
            <a:spAutoFit/>
          </a:bodyPr>
          <a:lstStyle/>
          <a:p>
            <a:pPr>
              <a:spcBef>
                <a:spcPct val="50000"/>
              </a:spcBef>
            </a:pPr>
            <a:r>
              <a:rPr lang="zh-CN" altLang="en-US" sz="1200" dirty="0">
                <a:solidFill>
                  <a:schemeClr val="folHlink"/>
                </a:solidFill>
                <a:latin typeface="Times New Roman" pitchFamily="18" charset="0"/>
                <a:sym typeface="Symbol" pitchFamily="18" charset="2"/>
              </a:rPr>
              <a:t></a:t>
            </a:r>
            <a:endParaRPr lang="zh-CN" altLang="en-US" sz="8000" dirty="0">
              <a:solidFill>
                <a:schemeClr val="folHlink"/>
              </a:solidFill>
              <a:latin typeface="Times New Roman" pitchFamily="18" charset="0"/>
              <a:sym typeface="Symbol" pitchFamily="18" charset="2"/>
            </a:endParaRPr>
          </a:p>
        </p:txBody>
      </p:sp>
      <p:sp>
        <p:nvSpPr>
          <p:cNvPr id="19" name="Text Box 22"/>
          <p:cNvSpPr txBox="1">
            <a:spLocks noChangeArrowheads="1"/>
          </p:cNvSpPr>
          <p:nvPr/>
        </p:nvSpPr>
        <p:spPr bwMode="auto">
          <a:xfrm flipV="1">
            <a:off x="4590844" y="3291418"/>
            <a:ext cx="366713" cy="152400"/>
          </a:xfrm>
          <a:prstGeom prst="rect">
            <a:avLst/>
          </a:prstGeom>
          <a:noFill/>
          <a:ln w="9525">
            <a:noFill/>
            <a:miter lim="800000"/>
            <a:headEnd/>
            <a:tailEnd/>
          </a:ln>
        </p:spPr>
        <p:txBody>
          <a:bodyPr vert="eaVert">
            <a:spAutoFit/>
          </a:bodyPr>
          <a:lstStyle/>
          <a:p>
            <a:pPr>
              <a:spcBef>
                <a:spcPct val="50000"/>
              </a:spcBef>
            </a:pPr>
            <a:r>
              <a:rPr lang="zh-CN" altLang="en-US" sz="1200" dirty="0">
                <a:solidFill>
                  <a:schemeClr val="folHlink"/>
                </a:solidFill>
                <a:latin typeface="Times New Roman" pitchFamily="18" charset="0"/>
                <a:sym typeface="Symbol" pitchFamily="18" charset="2"/>
              </a:rPr>
              <a:t></a:t>
            </a:r>
            <a:endParaRPr lang="zh-CN" altLang="en-US" sz="8000" dirty="0">
              <a:solidFill>
                <a:schemeClr val="folHlink"/>
              </a:solidFill>
              <a:latin typeface="Times New Roman" pitchFamily="18" charset="0"/>
              <a:sym typeface="Symbol" pitchFamily="18" charset="2"/>
            </a:endParaRPr>
          </a:p>
        </p:txBody>
      </p:sp>
      <p:sp>
        <p:nvSpPr>
          <p:cNvPr id="20" name="Text Box 4"/>
          <p:cNvSpPr txBox="1">
            <a:spLocks noChangeArrowheads="1"/>
          </p:cNvSpPr>
          <p:nvPr/>
        </p:nvSpPr>
        <p:spPr bwMode="auto">
          <a:xfrm>
            <a:off x="301418" y="5805264"/>
            <a:ext cx="8410284" cy="1172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kumimoji="1" lang="zh-CN" altLang="en-US" b="1" dirty="0">
                <a:solidFill>
                  <a:srgbClr val="FF0000"/>
                </a:solidFill>
                <a:latin typeface="Times New Roman" pitchFamily="18" charset="0"/>
              </a:rPr>
              <a:t>注意：</a:t>
            </a:r>
            <a:r>
              <a:rPr kumimoji="1" lang="zh-CN" altLang="en-US" b="1" dirty="0">
                <a:latin typeface="Times New Roman" pitchFamily="18" charset="0"/>
              </a:rPr>
              <a:t>基尔霍夫公式适用的限制条件，在</a:t>
            </a:r>
            <a:r>
              <a:rPr kumimoji="1" lang="en-US" altLang="zh-CN" b="1" i="1" dirty="0">
                <a:latin typeface="Times New Roman" pitchFamily="18" charset="0"/>
              </a:rPr>
              <a:t>T</a:t>
            </a:r>
            <a:r>
              <a:rPr kumimoji="1" lang="en-US" altLang="zh-CN" b="1" baseline="-30000" dirty="0">
                <a:latin typeface="Times New Roman" pitchFamily="18" charset="0"/>
              </a:rPr>
              <a:t>1</a:t>
            </a:r>
            <a:r>
              <a:rPr kumimoji="1" lang="en-US" altLang="zh-CN" b="1" dirty="0">
                <a:latin typeface="宋体" pitchFamily="2" charset="-122"/>
              </a:rPr>
              <a:t>→</a:t>
            </a:r>
            <a:r>
              <a:rPr kumimoji="1" lang="en-US" altLang="zh-CN" b="1" i="1" dirty="0">
                <a:latin typeface="Times New Roman" pitchFamily="18" charset="0"/>
              </a:rPr>
              <a:t>T</a:t>
            </a:r>
            <a:r>
              <a:rPr kumimoji="1" lang="en-US" altLang="zh-CN" b="1" baseline="-30000" dirty="0">
                <a:latin typeface="Times New Roman" pitchFamily="18" charset="0"/>
              </a:rPr>
              <a:t>2</a:t>
            </a:r>
            <a:r>
              <a:rPr kumimoji="1" lang="zh-CN" altLang="en-US" b="1" dirty="0">
                <a:latin typeface="Times New Roman" pitchFamily="18" charset="0"/>
              </a:rPr>
              <a:t>的区间内，反应物或者产物没有相变化。</a:t>
            </a:r>
            <a:r>
              <a:rPr kumimoji="1" lang="zh-CN" altLang="en-US" b="1" dirty="0">
                <a:solidFill>
                  <a:srgbClr val="FF0000"/>
                </a:solidFill>
                <a:latin typeface="Times New Roman" pitchFamily="18" charset="0"/>
              </a:rPr>
              <a:t>（为什么？）</a:t>
            </a:r>
            <a:endParaRPr kumimoji="1" lang="zh-CN" altLang="en-US" dirty="0">
              <a:latin typeface="Times New Roman" pitchFamily="18" charset="0"/>
            </a:endParaRPr>
          </a:p>
          <a:p>
            <a:pPr>
              <a:lnSpc>
                <a:spcPct val="130000"/>
              </a:lnSpc>
            </a:pPr>
            <a:endParaRPr kumimoji="1" lang="en-US" altLang="zh-CN" dirty="0">
              <a:latin typeface="Times New Roman" pitchFamily="18" charset="0"/>
            </a:endParaRPr>
          </a:p>
        </p:txBody>
      </p:sp>
      <p:sp>
        <p:nvSpPr>
          <p:cNvPr id="21" name="Rectangle 3"/>
          <p:cNvSpPr>
            <a:spLocks noChangeArrowheads="1"/>
          </p:cNvSpPr>
          <p:nvPr/>
        </p:nvSpPr>
        <p:spPr bwMode="auto">
          <a:xfrm>
            <a:off x="2987824" y="6304761"/>
            <a:ext cx="25202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i="1" dirty="0" smtClean="0">
                <a:solidFill>
                  <a:schemeClr val="hlink"/>
                </a:solidFill>
                <a:latin typeface="Times New Roman" pitchFamily="18" charset="0"/>
                <a:ea typeface="华文行楷" pitchFamily="2" charset="-122"/>
              </a:rPr>
              <a:t>因为</a:t>
            </a:r>
            <a:r>
              <a:rPr lang="en-US" altLang="zh-CN" sz="2400" i="1" dirty="0" err="1" smtClean="0">
                <a:solidFill>
                  <a:schemeClr val="hlink"/>
                </a:solidFill>
                <a:latin typeface="Times New Roman" pitchFamily="18" charset="0"/>
                <a:ea typeface="华文行楷" pitchFamily="2" charset="-122"/>
              </a:rPr>
              <a:t>C</a:t>
            </a:r>
            <a:r>
              <a:rPr lang="en-US" altLang="zh-CN" sz="2400" i="1" baseline="-25000" dirty="0" err="1" smtClean="0">
                <a:solidFill>
                  <a:schemeClr val="hlink"/>
                </a:solidFill>
                <a:latin typeface="Times New Roman" pitchFamily="18" charset="0"/>
                <a:ea typeface="华文行楷" pitchFamily="2" charset="-122"/>
              </a:rPr>
              <a:t>p</a:t>
            </a:r>
            <a:r>
              <a:rPr lang="en-US" altLang="zh-CN" sz="2400" baseline="-25000" dirty="0" err="1" smtClean="0">
                <a:solidFill>
                  <a:schemeClr val="hlink"/>
                </a:solidFill>
                <a:latin typeface="Times New Roman" pitchFamily="18" charset="0"/>
                <a:ea typeface="华文行楷" pitchFamily="2" charset="-122"/>
              </a:rPr>
              <a:t>,</a:t>
            </a:r>
            <a:r>
              <a:rPr lang="en-US" altLang="zh-CN" sz="2400" i="1" baseline="-25000" dirty="0" err="1" smtClean="0">
                <a:solidFill>
                  <a:schemeClr val="hlink"/>
                </a:solidFill>
                <a:latin typeface="Times New Roman" pitchFamily="18" charset="0"/>
                <a:ea typeface="华文行楷" pitchFamily="2" charset="-122"/>
              </a:rPr>
              <a:t>m</a:t>
            </a:r>
            <a:r>
              <a:rPr lang="zh-CN" altLang="en-US" sz="2400" dirty="0">
                <a:solidFill>
                  <a:schemeClr val="hlink"/>
                </a:solidFill>
                <a:latin typeface="Times New Roman" pitchFamily="18" charset="0"/>
                <a:ea typeface="华文行楷" pitchFamily="2" charset="-122"/>
              </a:rPr>
              <a:t>值</a:t>
            </a:r>
            <a:r>
              <a:rPr lang="zh-CN" altLang="en-US" sz="2400" dirty="0" smtClean="0">
                <a:solidFill>
                  <a:schemeClr val="hlink"/>
                </a:solidFill>
                <a:latin typeface="Times New Roman" pitchFamily="18" charset="0"/>
                <a:ea typeface="华文行楷" pitchFamily="2" charset="-122"/>
              </a:rPr>
              <a:t>不连续。</a:t>
            </a:r>
            <a:endParaRPr lang="zh-CN" altLang="en-US" sz="2400" dirty="0">
              <a:solidFill>
                <a:schemeClr val="hlink"/>
              </a:solidFill>
              <a:latin typeface="Times New Roman" pitchFamily="18" charset="0"/>
              <a:ea typeface="华文行楷" pitchFamily="2" charset="-122"/>
            </a:endParaRPr>
          </a:p>
        </p:txBody>
      </p:sp>
      <p:grpSp>
        <p:nvGrpSpPr>
          <p:cNvPr id="22" name="Group 42"/>
          <p:cNvGrpSpPr>
            <a:grpSpLocks/>
          </p:cNvGrpSpPr>
          <p:nvPr/>
        </p:nvGrpSpPr>
        <p:grpSpPr bwMode="auto">
          <a:xfrm>
            <a:off x="3995936" y="298623"/>
            <a:ext cx="3864336" cy="950028"/>
            <a:chOff x="345" y="2453"/>
            <a:chExt cx="4213" cy="581"/>
          </a:xfrm>
          <a:solidFill>
            <a:schemeClr val="accent2"/>
          </a:solidFill>
        </p:grpSpPr>
        <p:graphicFrame>
          <p:nvGraphicFramePr>
            <p:cNvPr id="23" name="Object 985"/>
            <p:cNvGraphicFramePr>
              <a:graphicFrameLocks noChangeAspect="1"/>
            </p:cNvGraphicFramePr>
            <p:nvPr/>
          </p:nvGraphicFramePr>
          <p:xfrm>
            <a:off x="345" y="2453"/>
            <a:ext cx="4213" cy="581"/>
          </p:xfrm>
          <a:graphic>
            <a:graphicData uri="http://schemas.openxmlformats.org/presentationml/2006/ole">
              <mc:AlternateContent xmlns:mc="http://schemas.openxmlformats.org/markup-compatibility/2006">
                <mc:Choice xmlns:v="urn:schemas-microsoft-com:vml" Requires="v">
                  <p:oleObj spid="_x0000_s767472" name="公式" r:id="rId9" imgW="2336800" imgH="495300" progId="Equation.3">
                    <p:embed/>
                  </p:oleObj>
                </mc:Choice>
                <mc:Fallback>
                  <p:oleObj name="公式" r:id="rId9" imgW="2336800" imgH="4953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5" y="2453"/>
                          <a:ext cx="4213" cy="5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Text Box 18"/>
            <p:cNvSpPr txBox="1">
              <a:spLocks noChangeArrowheads="1"/>
            </p:cNvSpPr>
            <p:nvPr/>
          </p:nvSpPr>
          <p:spPr bwMode="auto">
            <a:xfrm flipV="1">
              <a:off x="1020" y="2551"/>
              <a:ext cx="231" cy="153"/>
            </a:xfrm>
            <a:prstGeom prst="rect">
              <a:avLst/>
            </a:prstGeom>
            <a:noFill/>
            <a:ln w="9525">
              <a:noFill/>
              <a:miter lim="800000"/>
              <a:headEnd/>
              <a:tailEnd/>
            </a:ln>
          </p:spPr>
          <p:txBody>
            <a:bodyPr vert="eaVert">
              <a:spAutoFit/>
            </a:bodyPr>
            <a:lstStyle/>
            <a:p>
              <a:pPr>
                <a:spcBef>
                  <a:spcPct val="50000"/>
                </a:spcBef>
              </a:pPr>
              <a:r>
                <a:rPr lang="zh-CN" altLang="en-US" sz="1200">
                  <a:solidFill>
                    <a:srgbClr val="000000"/>
                  </a:solidFill>
                  <a:latin typeface="Times New Roman" pitchFamily="18" charset="0"/>
                  <a:sym typeface="Symbol" pitchFamily="18" charset="2"/>
                </a:rPr>
                <a:t></a:t>
              </a:r>
              <a:endParaRPr lang="zh-CN" altLang="en-US" sz="8000">
                <a:solidFill>
                  <a:srgbClr val="000000"/>
                </a:solidFill>
                <a:latin typeface="Times New Roman" pitchFamily="18" charset="0"/>
                <a:sym typeface="Symbol" pitchFamily="18" charset="2"/>
              </a:endParaRPr>
            </a:p>
          </p:txBody>
        </p:sp>
        <p:sp>
          <p:nvSpPr>
            <p:cNvPr id="25" name="Text Box 19"/>
            <p:cNvSpPr txBox="1">
              <a:spLocks noChangeArrowheads="1"/>
            </p:cNvSpPr>
            <p:nvPr/>
          </p:nvSpPr>
          <p:spPr bwMode="auto">
            <a:xfrm flipV="1">
              <a:off x="2363" y="2551"/>
              <a:ext cx="231" cy="153"/>
            </a:xfrm>
            <a:prstGeom prst="rect">
              <a:avLst/>
            </a:prstGeom>
            <a:noFill/>
            <a:ln w="9525">
              <a:noFill/>
              <a:miter lim="800000"/>
              <a:headEnd/>
              <a:tailEnd/>
            </a:ln>
          </p:spPr>
          <p:txBody>
            <a:bodyPr vert="eaVert">
              <a:spAutoFit/>
            </a:bodyPr>
            <a:lstStyle/>
            <a:p>
              <a:pPr>
                <a:spcBef>
                  <a:spcPct val="50000"/>
                </a:spcBef>
              </a:pPr>
              <a:r>
                <a:rPr lang="zh-CN" altLang="en-US" sz="1200">
                  <a:solidFill>
                    <a:srgbClr val="000000"/>
                  </a:solidFill>
                  <a:latin typeface="Times New Roman" pitchFamily="18" charset="0"/>
                  <a:sym typeface="Symbol" pitchFamily="18" charset="2"/>
                </a:rPr>
                <a:t></a:t>
              </a:r>
              <a:endParaRPr lang="zh-CN" altLang="en-US" sz="8000">
                <a:solidFill>
                  <a:srgbClr val="000000"/>
                </a:solidFill>
                <a:latin typeface="Times New Roman" pitchFamily="18" charset="0"/>
                <a:sym typeface="Symbol" pitchFamily="18" charset="2"/>
              </a:endParaRPr>
            </a:p>
          </p:txBody>
        </p:sp>
      </p:grpSp>
    </p:spTree>
    <p:extLst>
      <p:ext uri="{BB962C8B-B14F-4D97-AF65-F5344CB8AC3E}">
        <p14:creationId xmlns:p14="http://schemas.microsoft.com/office/powerpoint/2010/main" val="3032819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4)">
                                      <p:cBhvr>
                                        <p:cTn id="7" dur="2000"/>
                                        <p:tgtEl>
                                          <p:spTgt spid="6"/>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heel(4)">
                                      <p:cBhvr>
                                        <p:cTn id="10" dur="2000"/>
                                        <p:tgtEl>
                                          <p:spTgt spid="7"/>
                                        </p:tgtEl>
                                      </p:cBhvr>
                                    </p:animEffect>
                                  </p:childTnLst>
                                </p:cTn>
                              </p:par>
                              <p:par>
                                <p:cTn id="11" presetID="21" presetClass="entr" presetSubtype="4"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heel(4)">
                                      <p:cBhvr>
                                        <p:cTn id="13" dur="20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1+#ppt_w/2"/>
                                          </p:val>
                                        </p:tav>
                                        <p:tav tm="100000">
                                          <p:val>
                                            <p:strVal val="#ppt_x"/>
                                          </p:val>
                                        </p:tav>
                                      </p:tavLst>
                                    </p:anim>
                                    <p:anim calcmode="lin" valueType="num">
                                      <p:cBhvr additive="base">
                                        <p:cTn id="19" dur="500" fill="hold"/>
                                        <p:tgtEl>
                                          <p:spTgt spid="12"/>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12" presetClass="entr" presetSubtype="4" fill="hold" nodeType="afterEffect">
                                  <p:stCondLst>
                                    <p:cond delay="2000"/>
                                  </p:stCondLst>
                                  <p:childTnLst>
                                    <p:set>
                                      <p:cBhvr>
                                        <p:cTn id="22" dur="1" fill="hold">
                                          <p:stCondLst>
                                            <p:cond delay="0"/>
                                          </p:stCondLst>
                                        </p:cTn>
                                        <p:tgtEl>
                                          <p:spTgt spid="13"/>
                                        </p:tgtEl>
                                        <p:attrNameLst>
                                          <p:attrName>style.visibility</p:attrName>
                                        </p:attrNameLst>
                                      </p:cBhvr>
                                      <p:to>
                                        <p:strVal val="visible"/>
                                      </p:to>
                                    </p:set>
                                    <p:animEffect transition="in" filter="slide(fromBottom)">
                                      <p:cBhvr>
                                        <p:cTn id="23" dur="500"/>
                                        <p:tgtEl>
                                          <p:spTgt spid="13"/>
                                        </p:tgtEl>
                                      </p:cBhvr>
                                    </p:animEffect>
                                  </p:childTnLst>
                                </p:cTn>
                              </p:par>
                            </p:childTnLst>
                          </p:cTn>
                        </p:par>
                        <p:par>
                          <p:cTn id="24" fill="hold">
                            <p:stCondLst>
                              <p:cond delay="3000"/>
                            </p:stCondLst>
                            <p:childTnLst>
                              <p:par>
                                <p:cTn id="25" presetID="3" presetClass="entr" presetSubtype="10" fill="hold" grpId="0" nodeType="afterEffect">
                                  <p:stCondLst>
                                    <p:cond delay="200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20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0-#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4" grpId="0" autoUpdateAnimBg="0"/>
      <p:bldP spid="21"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251520" y="407197"/>
            <a:ext cx="1103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00"/>
                </a:solidFill>
                <a:latin typeface="Arial" pitchFamily="34" charset="0"/>
              </a:rPr>
              <a:t>【</a:t>
            </a:r>
            <a:r>
              <a:rPr lang="zh-CN" altLang="en-US" sz="2400" b="1" dirty="0">
                <a:solidFill>
                  <a:srgbClr val="000000"/>
                </a:solidFill>
                <a:latin typeface="Arial" pitchFamily="34" charset="0"/>
              </a:rPr>
              <a:t>例</a:t>
            </a:r>
            <a:r>
              <a:rPr lang="en-US" altLang="zh-CN" sz="2400" b="1" dirty="0">
                <a:solidFill>
                  <a:srgbClr val="000000"/>
                </a:solidFill>
                <a:latin typeface="Arial" pitchFamily="34" charset="0"/>
              </a:rPr>
              <a:t>】</a:t>
            </a:r>
          </a:p>
        </p:txBody>
      </p:sp>
      <p:sp>
        <p:nvSpPr>
          <p:cNvPr id="5" name="Rectangle 6"/>
          <p:cNvSpPr>
            <a:spLocks noChangeArrowheads="1"/>
          </p:cNvSpPr>
          <p:nvPr/>
        </p:nvSpPr>
        <p:spPr bwMode="auto">
          <a:xfrm>
            <a:off x="1518821" y="404664"/>
            <a:ext cx="6623929"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kumimoji="1" lang="zh-CN" altLang="en-US" sz="2400" dirty="0">
                <a:solidFill>
                  <a:srgbClr val="000000"/>
                </a:solidFill>
                <a:latin typeface="Times New Roman" pitchFamily="18" charset="0"/>
              </a:rPr>
              <a:t>已知如下</a:t>
            </a:r>
            <a:r>
              <a:rPr kumimoji="1" lang="zh-CN" altLang="en-US" sz="2400" dirty="0" smtClean="0">
                <a:solidFill>
                  <a:srgbClr val="000000"/>
                </a:solidFill>
                <a:latin typeface="Times New Roman" pitchFamily="18" charset="0"/>
              </a:rPr>
              <a:t>反应 </a:t>
            </a:r>
            <a:r>
              <a:rPr kumimoji="1" lang="en-US" altLang="zh-CN" sz="2400" dirty="0" smtClean="0">
                <a:solidFill>
                  <a:srgbClr val="000000"/>
                </a:solidFill>
                <a:latin typeface="Times New Roman" pitchFamily="18" charset="0"/>
              </a:rPr>
              <a:t>H</a:t>
            </a:r>
            <a:r>
              <a:rPr kumimoji="1" lang="en-US" altLang="zh-CN" sz="2400" baseline="-25000" dirty="0" smtClean="0">
                <a:solidFill>
                  <a:srgbClr val="000000"/>
                </a:solidFill>
                <a:latin typeface="Times New Roman" pitchFamily="18" charset="0"/>
              </a:rPr>
              <a:t>2</a:t>
            </a:r>
            <a:r>
              <a:rPr kumimoji="1" lang="en-US" altLang="zh-CN" sz="2400" dirty="0" smtClean="0">
                <a:solidFill>
                  <a:srgbClr val="000000"/>
                </a:solidFill>
                <a:latin typeface="Times New Roman" pitchFamily="18" charset="0"/>
              </a:rPr>
              <a:t> (g) + (1/2) O</a:t>
            </a:r>
            <a:r>
              <a:rPr kumimoji="1" lang="en-US" altLang="zh-CN" sz="2400" baseline="-25000" dirty="0" smtClean="0">
                <a:solidFill>
                  <a:srgbClr val="000000"/>
                </a:solidFill>
                <a:latin typeface="Times New Roman" pitchFamily="18" charset="0"/>
              </a:rPr>
              <a:t>2</a:t>
            </a:r>
            <a:r>
              <a:rPr kumimoji="1" lang="en-US" altLang="zh-CN" sz="2400" dirty="0" smtClean="0">
                <a:solidFill>
                  <a:srgbClr val="000000"/>
                </a:solidFill>
                <a:latin typeface="Times New Roman" pitchFamily="18" charset="0"/>
              </a:rPr>
              <a:t> (g)</a:t>
            </a:r>
            <a:r>
              <a:rPr kumimoji="1" lang="en-US" altLang="zh-CN" sz="2400" dirty="0" smtClean="0">
                <a:latin typeface="Times New Roman" pitchFamily="18" charset="0"/>
              </a:rPr>
              <a:t> </a:t>
            </a:r>
            <a:r>
              <a:rPr kumimoji="1" lang="en-US" altLang="zh-CN" sz="2400" dirty="0" smtClean="0">
                <a:solidFill>
                  <a:srgbClr val="000000"/>
                </a:solidFill>
                <a:latin typeface="Times New Roman" pitchFamily="18" charset="0"/>
                <a:sym typeface="Symbol" pitchFamily="18" charset="2"/>
              </a:rPr>
              <a:t> </a:t>
            </a:r>
            <a:r>
              <a:rPr kumimoji="1" lang="en-US" altLang="zh-CN" sz="2400" dirty="0" smtClean="0">
                <a:solidFill>
                  <a:srgbClr val="000000"/>
                </a:solidFill>
                <a:latin typeface="Times New Roman" pitchFamily="18" charset="0"/>
              </a:rPr>
              <a:t>H</a:t>
            </a:r>
            <a:r>
              <a:rPr kumimoji="1" lang="en-US" altLang="zh-CN" sz="2400" baseline="-25000" dirty="0" smtClean="0">
                <a:solidFill>
                  <a:srgbClr val="000000"/>
                </a:solidFill>
                <a:latin typeface="Times New Roman" pitchFamily="18" charset="0"/>
              </a:rPr>
              <a:t>2</a:t>
            </a:r>
            <a:r>
              <a:rPr kumimoji="1" lang="en-US" altLang="zh-CN" sz="2400" dirty="0" smtClean="0">
                <a:solidFill>
                  <a:srgbClr val="000000"/>
                </a:solidFill>
                <a:latin typeface="Times New Roman" pitchFamily="18" charset="0"/>
              </a:rPr>
              <a:t>O (l)</a:t>
            </a:r>
            <a:r>
              <a:rPr kumimoji="1" lang="en-US" altLang="zh-CN" sz="2400" dirty="0" smtClean="0">
                <a:solidFill>
                  <a:srgbClr val="000000"/>
                </a:solidFill>
                <a:latin typeface="Times New Roman" pitchFamily="18" charset="0"/>
                <a:sym typeface="Symbol" pitchFamily="18" charset="2"/>
              </a:rPr>
              <a:t> </a:t>
            </a:r>
          </a:p>
          <a:p>
            <a:pPr>
              <a:lnSpc>
                <a:spcPct val="130000"/>
              </a:lnSpc>
            </a:pPr>
            <a:r>
              <a:rPr kumimoji="1" lang="en-US" altLang="zh-CN" sz="2400" dirty="0" smtClean="0">
                <a:solidFill>
                  <a:srgbClr val="FF0000"/>
                </a:solidFill>
                <a:latin typeface="Times New Roman" pitchFamily="18" charset="0"/>
                <a:sym typeface="Symbol" pitchFamily="18" charset="2"/>
              </a:rPr>
              <a:t>298</a:t>
            </a:r>
            <a:r>
              <a:rPr kumimoji="1" lang="en-US" altLang="zh-CN" sz="2400" dirty="0" smtClean="0">
                <a:solidFill>
                  <a:srgbClr val="000000"/>
                </a:solidFill>
                <a:latin typeface="Times New Roman" pitchFamily="18" charset="0"/>
                <a:sym typeface="Symbol" pitchFamily="18" charset="2"/>
              </a:rPr>
              <a:t>K</a:t>
            </a:r>
            <a:r>
              <a:rPr kumimoji="1" lang="zh-CN" altLang="en-US" sz="2400" dirty="0">
                <a:solidFill>
                  <a:srgbClr val="000000"/>
                </a:solidFill>
                <a:latin typeface="Times New Roman" pitchFamily="18" charset="0"/>
                <a:sym typeface="Symbol" pitchFamily="18" charset="2"/>
              </a:rPr>
              <a:t>时的标准摩尔反应焓，已知</a:t>
            </a:r>
            <a:r>
              <a:rPr kumimoji="1" lang="en-US" altLang="zh-CN" sz="2400" dirty="0">
                <a:solidFill>
                  <a:srgbClr val="000000"/>
                </a:solidFill>
                <a:latin typeface="Times New Roman" pitchFamily="18" charset="0"/>
                <a:sym typeface="Symbol" pitchFamily="18" charset="2"/>
              </a:rPr>
              <a:t>H</a:t>
            </a:r>
            <a:r>
              <a:rPr kumimoji="1" lang="en-US" altLang="zh-CN" sz="2400" baseline="-25000" dirty="0">
                <a:solidFill>
                  <a:srgbClr val="000000"/>
                </a:solidFill>
                <a:latin typeface="Times New Roman" pitchFamily="18" charset="0"/>
                <a:sym typeface="Symbol" pitchFamily="18" charset="2"/>
              </a:rPr>
              <a:t>2</a:t>
            </a:r>
            <a:r>
              <a:rPr kumimoji="1" lang="en-US" altLang="zh-CN" sz="2400" dirty="0">
                <a:solidFill>
                  <a:srgbClr val="000000"/>
                </a:solidFill>
                <a:latin typeface="Times New Roman" pitchFamily="18" charset="0"/>
                <a:sym typeface="Symbol" pitchFamily="18" charset="2"/>
              </a:rPr>
              <a:t>(g)</a:t>
            </a:r>
            <a:r>
              <a:rPr kumimoji="1" lang="zh-CN" altLang="en-US" sz="2400" dirty="0">
                <a:solidFill>
                  <a:srgbClr val="000000"/>
                </a:solidFill>
                <a:latin typeface="Times New Roman" pitchFamily="18" charset="0"/>
                <a:sym typeface="Symbol" pitchFamily="18" charset="2"/>
              </a:rPr>
              <a:t>、</a:t>
            </a:r>
            <a:r>
              <a:rPr kumimoji="1" lang="en-US" altLang="zh-CN" sz="2400" dirty="0">
                <a:solidFill>
                  <a:srgbClr val="000000"/>
                </a:solidFill>
                <a:latin typeface="Times New Roman" pitchFamily="18" charset="0"/>
                <a:sym typeface="Symbol" pitchFamily="18" charset="2"/>
              </a:rPr>
              <a:t>O</a:t>
            </a:r>
            <a:r>
              <a:rPr kumimoji="1" lang="en-US" altLang="zh-CN" sz="2400" baseline="-25000" dirty="0">
                <a:solidFill>
                  <a:srgbClr val="000000"/>
                </a:solidFill>
                <a:latin typeface="Times New Roman" pitchFamily="18" charset="0"/>
                <a:sym typeface="Symbol" pitchFamily="18" charset="2"/>
              </a:rPr>
              <a:t>2</a:t>
            </a:r>
            <a:r>
              <a:rPr kumimoji="1" lang="en-US" altLang="zh-CN" sz="2400" dirty="0">
                <a:solidFill>
                  <a:srgbClr val="000000"/>
                </a:solidFill>
                <a:latin typeface="Times New Roman" pitchFamily="18" charset="0"/>
                <a:sym typeface="Symbol" pitchFamily="18" charset="2"/>
              </a:rPr>
              <a:t>(g)</a:t>
            </a:r>
            <a:r>
              <a:rPr kumimoji="1" lang="zh-CN" altLang="en-US" sz="2400" dirty="0">
                <a:solidFill>
                  <a:srgbClr val="000000"/>
                </a:solidFill>
                <a:latin typeface="Times New Roman" pitchFamily="18" charset="0"/>
                <a:sym typeface="Symbol" pitchFamily="18" charset="2"/>
              </a:rPr>
              <a:t>、 </a:t>
            </a:r>
          </a:p>
          <a:p>
            <a:pPr>
              <a:lnSpc>
                <a:spcPct val="130000"/>
              </a:lnSpc>
            </a:pPr>
            <a:r>
              <a:rPr kumimoji="1" lang="en-US" altLang="zh-CN" sz="2400" dirty="0">
                <a:solidFill>
                  <a:srgbClr val="000000"/>
                </a:solidFill>
                <a:latin typeface="Times New Roman" pitchFamily="18" charset="0"/>
                <a:sym typeface="Symbol" pitchFamily="18" charset="2"/>
              </a:rPr>
              <a:t>H</a:t>
            </a:r>
            <a:r>
              <a:rPr kumimoji="1" lang="en-US" altLang="zh-CN" sz="2400" baseline="-25000" dirty="0">
                <a:solidFill>
                  <a:srgbClr val="000000"/>
                </a:solidFill>
                <a:latin typeface="Times New Roman" pitchFamily="18" charset="0"/>
                <a:sym typeface="Symbol" pitchFamily="18" charset="2"/>
              </a:rPr>
              <a:t>2</a:t>
            </a:r>
            <a:r>
              <a:rPr kumimoji="1" lang="en-US" altLang="zh-CN" sz="2400" dirty="0">
                <a:solidFill>
                  <a:srgbClr val="000000"/>
                </a:solidFill>
                <a:latin typeface="Times New Roman" pitchFamily="18" charset="0"/>
                <a:sym typeface="Symbol" pitchFamily="18" charset="2"/>
              </a:rPr>
              <a:t>O(g)</a:t>
            </a:r>
            <a:r>
              <a:rPr kumimoji="1" lang="zh-CN" altLang="en-US" sz="2400" dirty="0">
                <a:solidFill>
                  <a:srgbClr val="000000"/>
                </a:solidFill>
                <a:latin typeface="Times New Roman" pitchFamily="18" charset="0"/>
                <a:sym typeface="Symbol" pitchFamily="18" charset="2"/>
              </a:rPr>
              <a:t>、 </a:t>
            </a:r>
            <a:r>
              <a:rPr kumimoji="1" lang="en-US" altLang="zh-CN" sz="2400" dirty="0">
                <a:solidFill>
                  <a:srgbClr val="000000"/>
                </a:solidFill>
                <a:latin typeface="Times New Roman" pitchFamily="18" charset="0"/>
                <a:sym typeface="Symbol" pitchFamily="18" charset="2"/>
              </a:rPr>
              <a:t>H</a:t>
            </a:r>
            <a:r>
              <a:rPr kumimoji="1" lang="en-US" altLang="zh-CN" sz="2400" baseline="-25000" dirty="0">
                <a:solidFill>
                  <a:srgbClr val="000000"/>
                </a:solidFill>
                <a:latin typeface="Times New Roman" pitchFamily="18" charset="0"/>
                <a:sym typeface="Symbol" pitchFamily="18" charset="2"/>
              </a:rPr>
              <a:t>2</a:t>
            </a:r>
            <a:r>
              <a:rPr kumimoji="1" lang="en-US" altLang="zh-CN" sz="2400" dirty="0">
                <a:solidFill>
                  <a:srgbClr val="000000"/>
                </a:solidFill>
                <a:latin typeface="Times New Roman" pitchFamily="18" charset="0"/>
                <a:sym typeface="Symbol" pitchFamily="18" charset="2"/>
              </a:rPr>
              <a:t>O(l)</a:t>
            </a:r>
            <a:r>
              <a:rPr kumimoji="1" lang="zh-CN" altLang="en-US" sz="2400" dirty="0">
                <a:solidFill>
                  <a:srgbClr val="000000"/>
                </a:solidFill>
                <a:latin typeface="Times New Roman" pitchFamily="18" charset="0"/>
                <a:sym typeface="Symbol" pitchFamily="18" charset="2"/>
              </a:rPr>
              <a:t>的摩尔定压热容， 以及</a:t>
            </a:r>
          </a:p>
          <a:p>
            <a:pPr>
              <a:lnSpc>
                <a:spcPct val="130000"/>
              </a:lnSpc>
            </a:pPr>
            <a:r>
              <a:rPr kumimoji="1" lang="en-US" altLang="zh-CN" sz="2400" dirty="0">
                <a:solidFill>
                  <a:srgbClr val="000000"/>
                </a:solidFill>
                <a:latin typeface="Times New Roman" pitchFamily="18" charset="0"/>
                <a:sym typeface="Symbol" pitchFamily="18" charset="2"/>
              </a:rPr>
              <a:t>H</a:t>
            </a:r>
            <a:r>
              <a:rPr kumimoji="1" lang="en-US" altLang="zh-CN" sz="2400" baseline="-25000" dirty="0">
                <a:solidFill>
                  <a:srgbClr val="000000"/>
                </a:solidFill>
                <a:latin typeface="Times New Roman" pitchFamily="18" charset="0"/>
                <a:sym typeface="Symbol" pitchFamily="18" charset="2"/>
              </a:rPr>
              <a:t>2</a:t>
            </a:r>
            <a:r>
              <a:rPr kumimoji="1" lang="en-US" altLang="zh-CN" sz="2400" dirty="0">
                <a:solidFill>
                  <a:srgbClr val="000000"/>
                </a:solidFill>
                <a:latin typeface="Times New Roman" pitchFamily="18" charset="0"/>
              </a:rPr>
              <a:t>O(l)</a:t>
            </a:r>
            <a:r>
              <a:rPr kumimoji="1" lang="en-US" altLang="zh-CN" sz="2400" dirty="0">
                <a:latin typeface="Times New Roman" pitchFamily="18" charset="0"/>
              </a:rPr>
              <a:t> </a:t>
            </a:r>
            <a:r>
              <a:rPr kumimoji="1" lang="en-US" altLang="zh-CN" sz="2400" dirty="0">
                <a:solidFill>
                  <a:srgbClr val="000000"/>
                </a:solidFill>
                <a:latin typeface="Times New Roman" pitchFamily="18" charset="0"/>
                <a:sym typeface="Symbol" pitchFamily="18" charset="2"/>
              </a:rPr>
              <a:t> </a:t>
            </a:r>
            <a:r>
              <a:rPr kumimoji="1" lang="en-US" altLang="zh-CN" sz="2400" dirty="0">
                <a:solidFill>
                  <a:srgbClr val="000000"/>
                </a:solidFill>
                <a:latin typeface="Times New Roman" pitchFamily="18" charset="0"/>
              </a:rPr>
              <a:t>H</a:t>
            </a:r>
            <a:r>
              <a:rPr kumimoji="1" lang="en-US" altLang="zh-CN" sz="2400" baseline="-25000" dirty="0">
                <a:solidFill>
                  <a:srgbClr val="000000"/>
                </a:solidFill>
                <a:latin typeface="Times New Roman" pitchFamily="18" charset="0"/>
              </a:rPr>
              <a:t>2</a:t>
            </a:r>
            <a:r>
              <a:rPr kumimoji="1" lang="en-US" altLang="zh-CN" sz="2400" dirty="0">
                <a:solidFill>
                  <a:srgbClr val="000000"/>
                </a:solidFill>
                <a:latin typeface="Times New Roman" pitchFamily="18" charset="0"/>
              </a:rPr>
              <a:t>O(g)</a:t>
            </a:r>
            <a:r>
              <a:rPr kumimoji="1" lang="en-US" altLang="zh-CN" sz="2400" dirty="0">
                <a:latin typeface="Times New Roman" pitchFamily="18" charset="0"/>
                <a:sym typeface="Symbol" pitchFamily="18" charset="2"/>
              </a:rPr>
              <a:t> </a:t>
            </a:r>
            <a:r>
              <a:rPr kumimoji="1" lang="zh-CN" altLang="en-US" sz="2400" dirty="0">
                <a:latin typeface="Times New Roman" pitchFamily="18" charset="0"/>
                <a:sym typeface="Symbol" pitchFamily="18" charset="2"/>
              </a:rPr>
              <a:t>的摩尔蒸发焓。</a:t>
            </a:r>
          </a:p>
          <a:p>
            <a:pPr>
              <a:lnSpc>
                <a:spcPct val="130000"/>
              </a:lnSpc>
            </a:pPr>
            <a:r>
              <a:rPr kumimoji="1" lang="zh-CN" altLang="en-US" sz="2400" dirty="0">
                <a:latin typeface="Times New Roman" pitchFamily="18" charset="0"/>
                <a:sym typeface="Symbol" pitchFamily="18" charset="2"/>
              </a:rPr>
              <a:t>求算该反应在</a:t>
            </a:r>
            <a:r>
              <a:rPr kumimoji="1" lang="en-US" altLang="zh-CN" sz="2400" dirty="0">
                <a:latin typeface="Times New Roman" pitchFamily="18" charset="0"/>
                <a:sym typeface="Symbol" pitchFamily="18" charset="2"/>
              </a:rPr>
              <a:t>673K</a:t>
            </a:r>
            <a:r>
              <a:rPr kumimoji="1" lang="zh-CN" altLang="en-US" sz="2400" dirty="0">
                <a:latin typeface="Times New Roman" pitchFamily="18" charset="0"/>
                <a:sym typeface="Symbol" pitchFamily="18" charset="2"/>
              </a:rPr>
              <a:t>时的标准摩尔反应焓。</a:t>
            </a:r>
          </a:p>
        </p:txBody>
      </p:sp>
      <p:sp>
        <p:nvSpPr>
          <p:cNvPr id="6" name="Rectangle 7"/>
          <p:cNvSpPr>
            <a:spLocks noChangeArrowheads="1"/>
          </p:cNvSpPr>
          <p:nvPr/>
        </p:nvSpPr>
        <p:spPr bwMode="auto">
          <a:xfrm>
            <a:off x="359356" y="3344714"/>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i="1" dirty="0">
                <a:solidFill>
                  <a:srgbClr val="FF0000"/>
                </a:solidFill>
                <a:latin typeface="Times New Roman" pitchFamily="18" charset="0"/>
                <a:ea typeface="华文行楷" pitchFamily="2" charset="-122"/>
              </a:rPr>
              <a:t>设计路径</a:t>
            </a:r>
            <a:endParaRPr lang="zh-CN" altLang="en-US" sz="2400" dirty="0">
              <a:solidFill>
                <a:srgbClr val="FF0000"/>
              </a:solidFill>
              <a:latin typeface="Times New Roman" pitchFamily="18" charset="0"/>
              <a:ea typeface="华文行楷" pitchFamily="2" charset="-122"/>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2780928"/>
            <a:ext cx="5019231" cy="3105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对象 7"/>
          <p:cNvGraphicFramePr>
            <a:graphicFrameLocks noChangeAspect="1"/>
          </p:cNvGraphicFramePr>
          <p:nvPr>
            <p:extLst>
              <p:ext uri="{D42A27DB-BD31-4B8C-83A1-F6EECF244321}">
                <p14:modId xmlns:p14="http://schemas.microsoft.com/office/powerpoint/2010/main" val="2833000348"/>
              </p:ext>
            </p:extLst>
          </p:nvPr>
        </p:nvGraphicFramePr>
        <p:xfrm>
          <a:off x="899592" y="6021288"/>
          <a:ext cx="6913563" cy="457200"/>
        </p:xfrm>
        <a:graphic>
          <a:graphicData uri="http://schemas.openxmlformats.org/presentationml/2006/ole">
            <mc:AlternateContent xmlns:mc="http://schemas.openxmlformats.org/markup-compatibility/2006">
              <mc:Choice xmlns:v="urn:schemas-microsoft-com:vml" Requires="v">
                <p:oleObj spid="_x0000_s813092" name="公式" r:id="rId4" imgW="3454400" imgH="228600" progId="Equation.3">
                  <p:embed/>
                </p:oleObj>
              </mc:Choice>
              <mc:Fallback>
                <p:oleObj name="公式" r:id="rId4" imgW="3454400"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2" y="6021288"/>
                        <a:ext cx="6913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03540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Bottom)">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1" presetClass="entr" presetSubtype="0" fill="hold" grpId="0" nodeType="clickEffect">
                                  <p:stCondLst>
                                    <p:cond delay="0"/>
                                  </p:stCondLst>
                                  <p:childTnLst>
                                    <p:set>
                                      <p:cBhvr>
                                        <p:cTn id="16" dur="1000">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内容占位符 2"/>
          <p:cNvSpPr>
            <a:spLocks noGrp="1"/>
          </p:cNvSpPr>
          <p:nvPr>
            <p:ph idx="1"/>
          </p:nvPr>
        </p:nvSpPr>
        <p:spPr/>
        <p:txBody>
          <a:bodyPr/>
          <a:lstStyle/>
          <a:p>
            <a:pPr eaLnBrk="1" hangingPunct="1"/>
            <a:r>
              <a:rPr lang="zh-CN" altLang="en-US" dirty="0" smtClean="0">
                <a:latin typeface="华文行楷"/>
                <a:ea typeface="华文行楷"/>
                <a:cs typeface="华文行楷"/>
              </a:rPr>
              <a:t>六、化学反应的恒压热和恒容热的计算</a:t>
            </a:r>
          </a:p>
          <a:p>
            <a:pPr eaLnBrk="1" hangingPunct="1"/>
            <a:endParaRPr lang="zh-CN" altLang="en-US" dirty="0" smtClean="0"/>
          </a:p>
        </p:txBody>
      </p:sp>
      <p:sp>
        <p:nvSpPr>
          <p:cNvPr id="2" name="标题 1"/>
          <p:cNvSpPr>
            <a:spLocks noGrp="1"/>
          </p:cNvSpPr>
          <p:nvPr>
            <p:ph type="title"/>
          </p:nvPr>
        </p:nvSpPr>
        <p:spPr>
          <a:xfrm>
            <a:off x="395535" y="117736"/>
            <a:ext cx="8108285" cy="1007008"/>
          </a:xfrm>
        </p:spPr>
        <p:txBody>
          <a:bodyPr rtlCol="0">
            <a:normAutofit/>
          </a:bodyPr>
          <a:lstStyle/>
          <a:p>
            <a:pPr>
              <a:defRPr/>
            </a:pPr>
            <a:r>
              <a:rPr kumimoji="1" lang="zh-CN" altLang="en-US" sz="3200" dirty="0" smtClean="0">
                <a:solidFill>
                  <a:srgbClr val="C00000"/>
                </a:solidFill>
                <a:sym typeface="Symbol" pitchFamily="18" charset="2"/>
              </a:rPr>
              <a:t>六、恒压</a:t>
            </a:r>
            <a:r>
              <a:rPr kumimoji="1" lang="zh-CN" altLang="en-US" sz="3200" dirty="0">
                <a:solidFill>
                  <a:srgbClr val="C00000"/>
                </a:solidFill>
                <a:sym typeface="Symbol" pitchFamily="18" charset="2"/>
              </a:rPr>
              <a:t>反应热与恒容反应热</a:t>
            </a:r>
            <a:endParaRPr lang="zh-CN" altLang="en-US" sz="3200" dirty="0">
              <a:solidFill>
                <a:srgbClr val="C00000"/>
              </a:solidFill>
            </a:endParaRPr>
          </a:p>
        </p:txBody>
      </p:sp>
      <p:sp>
        <p:nvSpPr>
          <p:cNvPr id="4" name="Rectangle 3"/>
          <p:cNvSpPr>
            <a:spLocks noChangeArrowheads="1"/>
          </p:cNvSpPr>
          <p:nvPr/>
        </p:nvSpPr>
        <p:spPr bwMode="auto">
          <a:xfrm>
            <a:off x="251520" y="980728"/>
            <a:ext cx="8784976" cy="5760640"/>
          </a:xfrm>
          <a:prstGeom prst="rect">
            <a:avLst/>
          </a:prstGeom>
          <a:solidFill>
            <a:schemeClr val="bg1"/>
          </a:solidFill>
          <a:ln w="38100">
            <a:solidFill>
              <a:srgbClr val="A50021"/>
            </a:solidFill>
            <a:miter lim="800000"/>
            <a:headEnd/>
            <a:tailEnd/>
          </a:ln>
        </p:spPr>
        <p:txBody>
          <a:bodyPr/>
          <a:lstStyle/>
          <a:p>
            <a:pPr marL="342900" indent="-342900">
              <a:lnSpc>
                <a:spcPct val="90000"/>
              </a:lnSpc>
              <a:spcBef>
                <a:spcPct val="20000"/>
              </a:spcBef>
              <a:buClr>
                <a:srgbClr val="CCFF33"/>
              </a:buClr>
              <a:buSzPct val="70000"/>
              <a:buFont typeface="Wingdings" pitchFamily="2" charset="2"/>
              <a:buNone/>
            </a:pPr>
            <a:r>
              <a:rPr kumimoji="1" lang="zh-CN" altLang="en-US" sz="2800" dirty="0" smtClean="0">
                <a:sym typeface="Symbol" pitchFamily="18" charset="2"/>
              </a:rPr>
              <a:t>１</a:t>
            </a:r>
            <a:r>
              <a:rPr kumimoji="1" lang="zh-CN" altLang="en-US" sz="2800" dirty="0">
                <a:sym typeface="Symbol" pitchFamily="18" charset="2"/>
              </a:rPr>
              <a:t>．恒压反应热：</a:t>
            </a:r>
            <a:r>
              <a:rPr kumimoji="1" lang="zh-CN" altLang="en-US" sz="2800" dirty="0">
                <a:solidFill>
                  <a:srgbClr val="0000FF"/>
                </a:solidFill>
                <a:sym typeface="Symbol" pitchFamily="18" charset="2"/>
              </a:rPr>
              <a:t>恒温、恒压  </a:t>
            </a:r>
            <a:r>
              <a:rPr kumimoji="1" lang="en-US" altLang="zh-CN" sz="2800" dirty="0">
                <a:solidFill>
                  <a:srgbClr val="0000FF"/>
                </a:solidFill>
                <a:latin typeface="宋体" charset="-122"/>
                <a:sym typeface="Symbol" pitchFamily="18" charset="2"/>
              </a:rPr>
              <a:t>W=0 </a:t>
            </a:r>
            <a:r>
              <a:rPr kumimoji="1" lang="zh-CN" altLang="en-US" sz="2800" dirty="0">
                <a:solidFill>
                  <a:srgbClr val="0000FF"/>
                </a:solidFill>
                <a:sym typeface="Symbol" pitchFamily="18" charset="2"/>
              </a:rPr>
              <a:t>时，化学反应的热       </a:t>
            </a:r>
            <a:r>
              <a:rPr kumimoji="1" lang="zh-CN" altLang="en-US" sz="2800" dirty="0">
                <a:solidFill>
                  <a:srgbClr val="0000FF"/>
                </a:solidFill>
                <a:latin typeface="宋体" charset="-122"/>
                <a:sym typeface="Symbol" pitchFamily="18" charset="2"/>
              </a:rPr>
              <a:t>Ｑ</a:t>
            </a:r>
            <a:r>
              <a:rPr kumimoji="1" lang="zh-CN" altLang="en-US" sz="2800" baseline="-25000" dirty="0">
                <a:solidFill>
                  <a:srgbClr val="0000FF"/>
                </a:solidFill>
                <a:latin typeface="宋体" charset="-122"/>
                <a:sym typeface="Symbol" pitchFamily="18" charset="2"/>
              </a:rPr>
              <a:t>Ｐ</a:t>
            </a:r>
            <a:r>
              <a:rPr kumimoji="1" lang="zh-CN" altLang="en-US" sz="2800" dirty="0">
                <a:solidFill>
                  <a:srgbClr val="0000FF"/>
                </a:solidFill>
                <a:latin typeface="宋体" charset="-122"/>
                <a:sym typeface="Symbol" pitchFamily="18" charset="2"/>
              </a:rPr>
              <a:t>＝</a:t>
            </a:r>
            <a:r>
              <a:rPr kumimoji="1" lang="zh-CN" altLang="en-US" sz="2800" baseline="-25000" dirty="0">
                <a:solidFill>
                  <a:srgbClr val="0000FF"/>
                </a:solidFill>
                <a:latin typeface="宋体" charset="-122"/>
                <a:sym typeface="Symbol" pitchFamily="18" charset="2"/>
              </a:rPr>
              <a:t>Ｐ</a:t>
            </a:r>
            <a:r>
              <a:rPr kumimoji="1" lang="zh-CN" altLang="en-US" sz="2800" dirty="0">
                <a:solidFill>
                  <a:srgbClr val="0000FF"/>
                </a:solidFill>
                <a:latin typeface="宋体" charset="-122"/>
                <a:sym typeface="Symbol" pitchFamily="18" charset="2"/>
              </a:rPr>
              <a:t>Ｈ＝ </a:t>
            </a:r>
            <a:r>
              <a:rPr kumimoji="1" lang="en-US" altLang="zh-CN" sz="2800" baseline="-25000" dirty="0">
                <a:solidFill>
                  <a:srgbClr val="0000FF"/>
                </a:solidFill>
                <a:latin typeface="宋体" charset="-122"/>
                <a:sym typeface="Symbol" pitchFamily="18" charset="2"/>
              </a:rPr>
              <a:t>r</a:t>
            </a:r>
            <a:r>
              <a:rPr kumimoji="1" lang="zh-CN" altLang="en-US" sz="2800" dirty="0">
                <a:solidFill>
                  <a:srgbClr val="0000FF"/>
                </a:solidFill>
                <a:latin typeface="宋体" charset="-122"/>
                <a:sym typeface="Symbol" pitchFamily="18" charset="2"/>
              </a:rPr>
              <a:t>Ｈ</a:t>
            </a:r>
            <a:r>
              <a:rPr kumimoji="1" lang="en-US" altLang="zh-CN" sz="2800" baseline="-25000" dirty="0" smtClean="0">
                <a:solidFill>
                  <a:srgbClr val="0000FF"/>
                </a:solidFill>
                <a:latin typeface="宋体" charset="-122"/>
                <a:sym typeface="Symbol" pitchFamily="18" charset="2"/>
              </a:rPr>
              <a:t>m</a:t>
            </a:r>
          </a:p>
          <a:p>
            <a:pPr marL="342900" indent="-342900">
              <a:lnSpc>
                <a:spcPct val="90000"/>
              </a:lnSpc>
              <a:spcBef>
                <a:spcPct val="20000"/>
              </a:spcBef>
              <a:buClr>
                <a:srgbClr val="CCFF33"/>
              </a:buClr>
              <a:buSzPct val="70000"/>
              <a:buFont typeface="Wingdings" pitchFamily="2" charset="2"/>
              <a:buNone/>
            </a:pPr>
            <a:r>
              <a:rPr kumimoji="1" lang="en-US" altLang="zh-CN" sz="2800" dirty="0" smtClean="0">
                <a:sym typeface="Symbol" pitchFamily="18" charset="2"/>
              </a:rPr>
              <a:t>２</a:t>
            </a:r>
            <a:r>
              <a:rPr kumimoji="1" lang="en-US" altLang="zh-CN" sz="2800" dirty="0">
                <a:sym typeface="Symbol" pitchFamily="18" charset="2"/>
              </a:rPr>
              <a:t>．</a:t>
            </a:r>
            <a:r>
              <a:rPr kumimoji="1" lang="zh-CN" altLang="en-US" sz="2800" dirty="0">
                <a:sym typeface="Symbol" pitchFamily="18" charset="2"/>
              </a:rPr>
              <a:t>恒容反应热：</a:t>
            </a:r>
            <a:r>
              <a:rPr kumimoji="1" lang="zh-CN" altLang="en-US" sz="2800" dirty="0">
                <a:solidFill>
                  <a:srgbClr val="0000FF"/>
                </a:solidFill>
                <a:sym typeface="Symbol" pitchFamily="18" charset="2"/>
              </a:rPr>
              <a:t>恒温、恒容  </a:t>
            </a:r>
            <a:r>
              <a:rPr kumimoji="1" lang="en-US" altLang="zh-CN" sz="2800" dirty="0">
                <a:solidFill>
                  <a:srgbClr val="0000FF"/>
                </a:solidFill>
                <a:latin typeface="宋体" charset="-122"/>
                <a:sym typeface="Symbol" pitchFamily="18" charset="2"/>
              </a:rPr>
              <a:t>W=0 </a:t>
            </a:r>
            <a:r>
              <a:rPr kumimoji="1" lang="zh-CN" altLang="en-US" sz="2800" dirty="0">
                <a:solidFill>
                  <a:srgbClr val="0000FF"/>
                </a:solidFill>
                <a:sym typeface="Symbol" pitchFamily="18" charset="2"/>
              </a:rPr>
              <a:t>时，化学反应的热       </a:t>
            </a:r>
            <a:r>
              <a:rPr kumimoji="1" lang="zh-CN" altLang="en-US" sz="2800" dirty="0">
                <a:solidFill>
                  <a:srgbClr val="0000FF"/>
                </a:solidFill>
                <a:latin typeface="宋体" charset="-122"/>
                <a:sym typeface="Symbol" pitchFamily="18" charset="2"/>
              </a:rPr>
              <a:t>Ｑ</a:t>
            </a:r>
            <a:r>
              <a:rPr kumimoji="1" lang="zh-CN" altLang="en-US" sz="2800" baseline="-25000" dirty="0">
                <a:solidFill>
                  <a:srgbClr val="0000FF"/>
                </a:solidFill>
                <a:latin typeface="宋体" charset="-122"/>
                <a:sym typeface="Symbol" pitchFamily="18" charset="2"/>
              </a:rPr>
              <a:t>Ｖ</a:t>
            </a:r>
            <a:r>
              <a:rPr kumimoji="1" lang="zh-CN" altLang="en-US" sz="2800" dirty="0">
                <a:solidFill>
                  <a:srgbClr val="0000FF"/>
                </a:solidFill>
                <a:latin typeface="宋体" charset="-122"/>
                <a:sym typeface="Symbol" pitchFamily="18" charset="2"/>
              </a:rPr>
              <a:t>＝</a:t>
            </a:r>
            <a:r>
              <a:rPr kumimoji="1" lang="zh-CN" altLang="en-US" sz="2800" baseline="-25000" dirty="0">
                <a:solidFill>
                  <a:srgbClr val="0000FF"/>
                </a:solidFill>
                <a:latin typeface="宋体" charset="-122"/>
                <a:sym typeface="Symbol" pitchFamily="18" charset="2"/>
              </a:rPr>
              <a:t>Ｖ</a:t>
            </a:r>
            <a:r>
              <a:rPr kumimoji="1" lang="zh-CN" altLang="en-US" sz="2800" dirty="0">
                <a:solidFill>
                  <a:srgbClr val="0000FF"/>
                </a:solidFill>
                <a:latin typeface="宋体" charset="-122"/>
                <a:sym typeface="Symbol" pitchFamily="18" charset="2"/>
              </a:rPr>
              <a:t>Ｕ＝ </a:t>
            </a:r>
            <a:r>
              <a:rPr kumimoji="1" lang="en-US" altLang="zh-CN" sz="2800" baseline="-25000" dirty="0">
                <a:solidFill>
                  <a:srgbClr val="0000FF"/>
                </a:solidFill>
                <a:latin typeface="宋体" charset="-122"/>
                <a:sym typeface="Symbol" pitchFamily="18" charset="2"/>
              </a:rPr>
              <a:t>r</a:t>
            </a:r>
            <a:r>
              <a:rPr kumimoji="1" lang="zh-CN" altLang="en-US" sz="2800" dirty="0">
                <a:solidFill>
                  <a:srgbClr val="0000FF"/>
                </a:solidFill>
                <a:latin typeface="宋体" charset="-122"/>
                <a:sym typeface="Symbol" pitchFamily="18" charset="2"/>
              </a:rPr>
              <a:t>Ｕ</a:t>
            </a:r>
            <a:r>
              <a:rPr kumimoji="1" lang="en-US" altLang="zh-CN" sz="2800" baseline="-25000" dirty="0" smtClean="0">
                <a:solidFill>
                  <a:srgbClr val="0000FF"/>
                </a:solidFill>
                <a:latin typeface="宋体" charset="-122"/>
                <a:sym typeface="Symbol" pitchFamily="18" charset="2"/>
              </a:rPr>
              <a:t>m</a:t>
            </a:r>
          </a:p>
          <a:p>
            <a:pPr marL="342900" indent="-342900">
              <a:lnSpc>
                <a:spcPct val="90000"/>
              </a:lnSpc>
              <a:spcBef>
                <a:spcPct val="20000"/>
              </a:spcBef>
              <a:buClr>
                <a:srgbClr val="CCFF33"/>
              </a:buClr>
              <a:buSzPct val="70000"/>
              <a:buFont typeface="Wingdings" pitchFamily="2" charset="2"/>
              <a:buNone/>
            </a:pPr>
            <a:r>
              <a:rPr kumimoji="1" lang="en-US" altLang="zh-CN" sz="2800" dirty="0" smtClean="0">
                <a:sym typeface="Symbol" pitchFamily="18" charset="2"/>
              </a:rPr>
              <a:t>３</a:t>
            </a:r>
            <a:r>
              <a:rPr kumimoji="1" lang="en-US" altLang="zh-CN" sz="2800" dirty="0">
                <a:sym typeface="Symbol" pitchFamily="18" charset="2"/>
              </a:rPr>
              <a:t>．</a:t>
            </a:r>
            <a:r>
              <a:rPr kumimoji="1" lang="zh-CN" altLang="en-US" sz="2800" dirty="0">
                <a:sym typeface="Symbol" pitchFamily="18" charset="2"/>
              </a:rPr>
              <a:t>恒压反应热与恒容反应热的关系</a:t>
            </a:r>
          </a:p>
          <a:p>
            <a:pPr marL="342900" indent="-342900">
              <a:lnSpc>
                <a:spcPct val="90000"/>
              </a:lnSpc>
              <a:spcBef>
                <a:spcPct val="20000"/>
              </a:spcBef>
              <a:buClr>
                <a:srgbClr val="CCFF33"/>
              </a:buClr>
              <a:buSzPct val="70000"/>
              <a:buFont typeface="Wingdings" pitchFamily="2" charset="2"/>
              <a:buNone/>
            </a:pPr>
            <a:r>
              <a:rPr kumimoji="1" lang="zh-CN" altLang="en-US" sz="2800" dirty="0">
                <a:solidFill>
                  <a:srgbClr val="0000FF"/>
                </a:solidFill>
                <a:latin typeface="宋体" charset="-122"/>
                <a:sym typeface="Symbol" pitchFamily="18" charset="2"/>
              </a:rPr>
              <a:t>   </a:t>
            </a:r>
            <a:r>
              <a:rPr kumimoji="1" lang="en-US" altLang="zh-CN" sz="2800" dirty="0">
                <a:solidFill>
                  <a:srgbClr val="0000FF"/>
                </a:solidFill>
                <a:latin typeface="宋体" charset="-122"/>
                <a:sym typeface="Symbol" pitchFamily="18" charset="2"/>
              </a:rPr>
              <a:t>Q</a:t>
            </a:r>
            <a:r>
              <a:rPr kumimoji="1" lang="en-US" altLang="zh-CN" sz="2800" baseline="-25000" dirty="0">
                <a:solidFill>
                  <a:srgbClr val="0000FF"/>
                </a:solidFill>
                <a:latin typeface="宋体" charset="-122"/>
                <a:sym typeface="Symbol" pitchFamily="18" charset="2"/>
              </a:rPr>
              <a:t>P</a:t>
            </a:r>
            <a:r>
              <a:rPr kumimoji="1" lang="en-US" altLang="zh-CN" sz="2800" dirty="0">
                <a:solidFill>
                  <a:srgbClr val="0000FF"/>
                </a:solidFill>
                <a:latin typeface="宋体" charset="-122"/>
                <a:sym typeface="Symbol" pitchFamily="18" charset="2"/>
              </a:rPr>
              <a:t>-Q</a:t>
            </a:r>
            <a:r>
              <a:rPr kumimoji="1" lang="en-US" altLang="zh-CN" sz="2800" baseline="-25000" dirty="0">
                <a:solidFill>
                  <a:srgbClr val="0000FF"/>
                </a:solidFill>
                <a:latin typeface="宋体" charset="-122"/>
                <a:sym typeface="Symbol" pitchFamily="18" charset="2"/>
              </a:rPr>
              <a:t>V</a:t>
            </a:r>
            <a:r>
              <a:rPr kumimoji="1" lang="en-US" altLang="zh-CN" sz="2800" dirty="0">
                <a:solidFill>
                  <a:srgbClr val="0000FF"/>
                </a:solidFill>
                <a:latin typeface="宋体" charset="-122"/>
                <a:sym typeface="Symbol" pitchFamily="18" charset="2"/>
              </a:rPr>
              <a:t>＝</a:t>
            </a:r>
            <a:r>
              <a:rPr kumimoji="1" lang="en-US" altLang="zh-CN" sz="2800" baseline="-25000" dirty="0">
                <a:solidFill>
                  <a:srgbClr val="0000FF"/>
                </a:solidFill>
                <a:latin typeface="宋体" charset="-122"/>
                <a:sym typeface="Symbol" pitchFamily="18" charset="2"/>
              </a:rPr>
              <a:t>P</a:t>
            </a:r>
            <a:r>
              <a:rPr kumimoji="1" lang="en-US" altLang="zh-CN" sz="2800" dirty="0">
                <a:solidFill>
                  <a:srgbClr val="0000FF"/>
                </a:solidFill>
                <a:latin typeface="宋体" charset="-122"/>
                <a:sym typeface="Symbol" pitchFamily="18" charset="2"/>
              </a:rPr>
              <a:t>H-</a:t>
            </a:r>
            <a:r>
              <a:rPr kumimoji="1" lang="en-US" altLang="zh-CN" sz="2800" baseline="-25000" dirty="0">
                <a:solidFill>
                  <a:srgbClr val="0000FF"/>
                </a:solidFill>
                <a:latin typeface="宋体" charset="-122"/>
                <a:sym typeface="Symbol" pitchFamily="18" charset="2"/>
              </a:rPr>
              <a:t>V</a:t>
            </a:r>
            <a:r>
              <a:rPr kumimoji="1" lang="en-US" altLang="zh-CN" sz="2800" dirty="0">
                <a:solidFill>
                  <a:srgbClr val="0000FF"/>
                </a:solidFill>
                <a:latin typeface="宋体" charset="-122"/>
                <a:sym typeface="Symbol" pitchFamily="18" charset="2"/>
              </a:rPr>
              <a:t>U</a:t>
            </a:r>
            <a:r>
              <a:rPr kumimoji="1" lang="en-US" altLang="zh-CN" sz="2800" dirty="0" smtClean="0">
                <a:solidFill>
                  <a:srgbClr val="0000FF"/>
                </a:solidFill>
                <a:latin typeface="宋体" charset="-122"/>
                <a:sym typeface="Symbol" pitchFamily="18" charset="2"/>
              </a:rPr>
              <a:t>=</a:t>
            </a:r>
            <a:r>
              <a:rPr kumimoji="1" lang="zh-CN" altLang="en-US" sz="2800" dirty="0" smtClean="0">
                <a:solidFill>
                  <a:srgbClr val="0000FF"/>
                </a:solidFill>
                <a:latin typeface="宋体" charset="-122"/>
                <a:sym typeface="Symbol" pitchFamily="18" charset="2"/>
              </a:rPr>
              <a:t>（</a:t>
            </a:r>
            <a:r>
              <a:rPr kumimoji="1" lang="en-US" altLang="zh-CN" sz="2800" dirty="0" smtClean="0">
                <a:solidFill>
                  <a:srgbClr val="0000FF"/>
                </a:solidFill>
                <a:latin typeface="宋体" charset="-122"/>
                <a:sym typeface="Symbol" pitchFamily="18" charset="2"/>
              </a:rPr>
              <a:t>PV</a:t>
            </a:r>
            <a:r>
              <a:rPr kumimoji="1" lang="zh-CN" altLang="en-US" sz="2800" dirty="0" smtClean="0">
                <a:solidFill>
                  <a:srgbClr val="0000FF"/>
                </a:solidFill>
                <a:latin typeface="宋体" charset="-122"/>
                <a:sym typeface="Symbol" pitchFamily="18" charset="2"/>
              </a:rPr>
              <a:t>）</a:t>
            </a:r>
            <a:r>
              <a:rPr kumimoji="1" lang="en-US" altLang="zh-CN" sz="2800" dirty="0" smtClean="0">
                <a:solidFill>
                  <a:srgbClr val="0000FF"/>
                </a:solidFill>
                <a:latin typeface="宋体" charset="-122"/>
                <a:sym typeface="Symbol" pitchFamily="18" charset="2"/>
              </a:rPr>
              <a:t>=</a:t>
            </a:r>
            <a:r>
              <a:rPr kumimoji="1" lang="en-US" altLang="zh-CN" sz="2800" dirty="0">
                <a:solidFill>
                  <a:srgbClr val="0000FF"/>
                </a:solidFill>
                <a:latin typeface="宋体" charset="-122"/>
                <a:sym typeface="Symbol" pitchFamily="18" charset="2"/>
              </a:rPr>
              <a:t>n(g)RT=</a:t>
            </a:r>
            <a:r>
              <a:rPr kumimoji="1" lang="en-US" altLang="zh-CN" sz="2800" baseline="-25000" dirty="0">
                <a:solidFill>
                  <a:srgbClr val="0000FF"/>
                </a:solidFill>
                <a:latin typeface="宋体" charset="-122"/>
                <a:sym typeface="Symbol" pitchFamily="18" charset="2"/>
              </a:rPr>
              <a:t>B</a:t>
            </a:r>
            <a:r>
              <a:rPr kumimoji="1" lang="en-US" altLang="zh-CN" sz="2800" dirty="0">
                <a:solidFill>
                  <a:srgbClr val="0000FF"/>
                </a:solidFill>
                <a:latin typeface="宋体" charset="-122"/>
                <a:sym typeface="Symbol" pitchFamily="18" charset="2"/>
              </a:rPr>
              <a:t>(g)RT</a:t>
            </a:r>
          </a:p>
          <a:p>
            <a:pPr marL="342900" indent="-342900">
              <a:lnSpc>
                <a:spcPct val="90000"/>
              </a:lnSpc>
              <a:spcBef>
                <a:spcPct val="20000"/>
              </a:spcBef>
              <a:buClr>
                <a:srgbClr val="CCFF33"/>
              </a:buClr>
              <a:buSzPct val="70000"/>
            </a:pPr>
            <a:r>
              <a:rPr kumimoji="1" lang="en-US" altLang="zh-CN" sz="2800" dirty="0">
                <a:sym typeface="Symbol" pitchFamily="18" charset="2"/>
              </a:rPr>
              <a:t>      </a:t>
            </a:r>
            <a:r>
              <a:rPr kumimoji="1" lang="en-US" altLang="zh-CN" sz="2800" dirty="0" err="1">
                <a:solidFill>
                  <a:srgbClr val="0000FF"/>
                </a:solidFill>
                <a:latin typeface="宋体" charset="-122"/>
                <a:sym typeface="Symbol" pitchFamily="18" charset="2"/>
              </a:rPr>
              <a:t>Q</a:t>
            </a:r>
            <a:r>
              <a:rPr kumimoji="1" lang="en-US" altLang="zh-CN" sz="2800" baseline="-25000" dirty="0" err="1">
                <a:solidFill>
                  <a:srgbClr val="0000FF"/>
                </a:solidFill>
                <a:latin typeface="宋体" charset="-122"/>
                <a:sym typeface="Symbol" pitchFamily="18" charset="2"/>
              </a:rPr>
              <a:t>P,m</a:t>
            </a:r>
            <a:r>
              <a:rPr kumimoji="1" lang="en-US" altLang="zh-CN" sz="2800" dirty="0" err="1">
                <a:solidFill>
                  <a:srgbClr val="0000FF"/>
                </a:solidFill>
                <a:latin typeface="宋体" charset="-122"/>
                <a:sym typeface="Symbol" pitchFamily="18" charset="2"/>
              </a:rPr>
              <a:t>-Q</a:t>
            </a:r>
            <a:r>
              <a:rPr kumimoji="1" lang="en-US" altLang="zh-CN" sz="2800" baseline="-25000" dirty="0" err="1">
                <a:solidFill>
                  <a:srgbClr val="0000FF"/>
                </a:solidFill>
                <a:latin typeface="宋体" charset="-122"/>
                <a:sym typeface="Symbol" pitchFamily="18" charset="2"/>
              </a:rPr>
              <a:t>V,m</a:t>
            </a:r>
            <a:r>
              <a:rPr kumimoji="1" lang="en-US" altLang="zh-CN" sz="2800" dirty="0" smtClean="0">
                <a:solidFill>
                  <a:srgbClr val="0000FF"/>
                </a:solidFill>
                <a:latin typeface="宋体" charset="-122"/>
                <a:sym typeface="Symbol" pitchFamily="18" charset="2"/>
              </a:rPr>
              <a:t>＝</a:t>
            </a:r>
            <a:r>
              <a:rPr kumimoji="1" lang="en-US" altLang="zh-CN" sz="2800" baseline="-25000" dirty="0" err="1" smtClean="0">
                <a:solidFill>
                  <a:srgbClr val="0000FF"/>
                </a:solidFill>
                <a:latin typeface="宋体" charset="-122"/>
                <a:sym typeface="Symbol" pitchFamily="18" charset="2"/>
              </a:rPr>
              <a:t>r</a:t>
            </a:r>
            <a:r>
              <a:rPr kumimoji="1" lang="en-US" altLang="zh-CN" sz="2800" dirty="0" err="1" smtClean="0">
                <a:solidFill>
                  <a:srgbClr val="0000FF"/>
                </a:solidFill>
                <a:latin typeface="宋体" charset="-122"/>
                <a:sym typeface="Symbol" pitchFamily="18" charset="2"/>
              </a:rPr>
              <a:t>H</a:t>
            </a:r>
            <a:r>
              <a:rPr kumimoji="1" lang="en-US" altLang="zh-CN" sz="2800" baseline="-25000" dirty="0" err="1" smtClean="0">
                <a:solidFill>
                  <a:srgbClr val="0000FF"/>
                </a:solidFill>
                <a:latin typeface="宋体" charset="-122"/>
                <a:sym typeface="Symbol" pitchFamily="18" charset="2"/>
              </a:rPr>
              <a:t>m</a:t>
            </a:r>
            <a:r>
              <a:rPr kumimoji="1" lang="en-US" altLang="zh-CN" sz="2800" dirty="0" smtClean="0">
                <a:solidFill>
                  <a:srgbClr val="0000FF"/>
                </a:solidFill>
                <a:latin typeface="宋体" charset="-122"/>
                <a:sym typeface="Symbol" pitchFamily="18" charset="2"/>
              </a:rPr>
              <a:t>-</a:t>
            </a:r>
            <a:r>
              <a:rPr kumimoji="1" lang="en-US" altLang="zh-CN" sz="2800" baseline="-25000" dirty="0" err="1" smtClean="0">
                <a:solidFill>
                  <a:srgbClr val="0000FF"/>
                </a:solidFill>
                <a:latin typeface="宋体" charset="-122"/>
                <a:sym typeface="Symbol" pitchFamily="18" charset="2"/>
              </a:rPr>
              <a:t>r</a:t>
            </a:r>
            <a:r>
              <a:rPr kumimoji="1" lang="en-US" altLang="zh-CN" sz="2800" dirty="0" err="1" smtClean="0">
                <a:solidFill>
                  <a:srgbClr val="0000FF"/>
                </a:solidFill>
                <a:latin typeface="宋体" charset="-122"/>
                <a:sym typeface="Symbol" pitchFamily="18" charset="2"/>
              </a:rPr>
              <a:t>U</a:t>
            </a:r>
            <a:r>
              <a:rPr kumimoji="1" lang="en-US" altLang="zh-CN" sz="2800" baseline="-25000" dirty="0" err="1" smtClean="0">
                <a:solidFill>
                  <a:srgbClr val="0000FF"/>
                </a:solidFill>
                <a:latin typeface="宋体" charset="-122"/>
                <a:sym typeface="Symbol" pitchFamily="18" charset="2"/>
              </a:rPr>
              <a:t>m</a:t>
            </a:r>
            <a:r>
              <a:rPr kumimoji="1" lang="en-US" altLang="zh-CN" sz="2800" dirty="0" smtClean="0">
                <a:solidFill>
                  <a:srgbClr val="0000FF"/>
                </a:solidFill>
                <a:latin typeface="宋体" charset="-122"/>
                <a:sym typeface="Symbol" pitchFamily="18" charset="2"/>
              </a:rPr>
              <a:t>=</a:t>
            </a:r>
            <a:r>
              <a:rPr kumimoji="1" lang="en-US" altLang="zh-CN" sz="2800" baseline="-25000" dirty="0" smtClean="0">
                <a:solidFill>
                  <a:srgbClr val="0000FF"/>
                </a:solidFill>
                <a:latin typeface="宋体" charset="-122"/>
                <a:sym typeface="Symbol" pitchFamily="18" charset="2"/>
              </a:rPr>
              <a:t>B</a:t>
            </a:r>
            <a:r>
              <a:rPr kumimoji="1" lang="en-US" altLang="zh-CN" sz="2800" dirty="0" smtClean="0">
                <a:solidFill>
                  <a:srgbClr val="0000FF"/>
                </a:solidFill>
                <a:latin typeface="宋体" charset="-122"/>
                <a:sym typeface="Symbol" pitchFamily="18" charset="2"/>
              </a:rPr>
              <a:t>(g)RT  </a:t>
            </a:r>
          </a:p>
          <a:p>
            <a:pPr marL="342900" indent="-342900">
              <a:lnSpc>
                <a:spcPct val="90000"/>
              </a:lnSpc>
              <a:spcBef>
                <a:spcPct val="20000"/>
              </a:spcBef>
              <a:buClr>
                <a:srgbClr val="CCFF33"/>
              </a:buClr>
              <a:buSzPct val="70000"/>
            </a:pPr>
            <a:r>
              <a:rPr kumimoji="1" lang="en-US" altLang="zh-CN" sz="2800" dirty="0" smtClean="0">
                <a:solidFill>
                  <a:srgbClr val="0000FF"/>
                </a:solidFill>
                <a:latin typeface="宋体" charset="-122"/>
                <a:sym typeface="Symbol" pitchFamily="18" charset="2"/>
              </a:rPr>
              <a:t> </a:t>
            </a:r>
            <a:r>
              <a:rPr kumimoji="1" lang="zh-CN" altLang="en-US" sz="2000" dirty="0" smtClean="0">
                <a:solidFill>
                  <a:srgbClr val="C00000"/>
                </a:solidFill>
                <a:latin typeface="宋体" charset="-122"/>
                <a:sym typeface="Symbol" pitchFamily="18" charset="2"/>
              </a:rPr>
              <a:t>（适用条件：反应物、产物为理想气体，忽略凝聚相的影响）</a:t>
            </a:r>
            <a:endParaRPr kumimoji="1" lang="en-US" altLang="zh-CN" sz="2000" dirty="0" smtClean="0">
              <a:solidFill>
                <a:srgbClr val="C00000"/>
              </a:solidFill>
              <a:latin typeface="宋体" charset="-122"/>
              <a:sym typeface="Symbol" pitchFamily="18" charset="2"/>
            </a:endParaRPr>
          </a:p>
          <a:p>
            <a:pPr marL="342900" indent="-342900">
              <a:lnSpc>
                <a:spcPct val="90000"/>
              </a:lnSpc>
              <a:spcBef>
                <a:spcPct val="20000"/>
              </a:spcBef>
              <a:buClr>
                <a:srgbClr val="CCFF33"/>
              </a:buClr>
              <a:buSzPct val="70000"/>
              <a:buFont typeface="Wingdings" pitchFamily="2" charset="2"/>
              <a:buNone/>
            </a:pPr>
            <a:endParaRPr kumimoji="1" lang="en-US" altLang="zh-CN" sz="2000" dirty="0" smtClean="0">
              <a:solidFill>
                <a:srgbClr val="C00000"/>
              </a:solidFill>
              <a:latin typeface="宋体" charset="-122"/>
              <a:sym typeface="Symbol" pitchFamily="18" charset="2"/>
            </a:endParaRPr>
          </a:p>
          <a:p>
            <a:pPr marL="342900" indent="-342900">
              <a:lnSpc>
                <a:spcPct val="90000"/>
              </a:lnSpc>
              <a:spcBef>
                <a:spcPct val="20000"/>
              </a:spcBef>
              <a:buClr>
                <a:srgbClr val="CCFF33"/>
              </a:buClr>
              <a:buSzPct val="70000"/>
              <a:buFont typeface="Wingdings" pitchFamily="2" charset="2"/>
              <a:buNone/>
            </a:pPr>
            <a:endParaRPr kumimoji="1" lang="en-US" altLang="zh-CN" sz="2800" dirty="0" smtClean="0">
              <a:solidFill>
                <a:srgbClr val="0000FF"/>
              </a:solidFill>
              <a:latin typeface="宋体" charset="-122"/>
              <a:sym typeface="Symbol" pitchFamily="18" charset="2"/>
            </a:endParaRPr>
          </a:p>
          <a:p>
            <a:endParaRPr lang="en-US" altLang="zh-CN" sz="2000" dirty="0" smtClean="0">
              <a:latin typeface="Arial" pitchFamily="34" charset="0"/>
              <a:ea typeface="华文行楷" pitchFamily="2" charset="-122"/>
            </a:endParaRPr>
          </a:p>
          <a:p>
            <a:pPr marL="342900" indent="-342900">
              <a:lnSpc>
                <a:spcPct val="90000"/>
              </a:lnSpc>
              <a:spcBef>
                <a:spcPct val="20000"/>
              </a:spcBef>
              <a:buClr>
                <a:srgbClr val="CCFF33"/>
              </a:buClr>
              <a:buSzPct val="70000"/>
              <a:buFont typeface="Wingdings" pitchFamily="2" charset="2"/>
              <a:buNone/>
            </a:pPr>
            <a:endParaRPr kumimoji="1" lang="en-US" altLang="zh-CN" sz="2800" dirty="0">
              <a:solidFill>
                <a:srgbClr val="0000FF"/>
              </a:solidFill>
              <a:latin typeface="宋体" charset="-122"/>
              <a:sym typeface="Symbol" pitchFamily="18" charset="2"/>
            </a:endParaRPr>
          </a:p>
        </p:txBody>
      </p:sp>
      <p:sp>
        <p:nvSpPr>
          <p:cNvPr id="5" name="Rectangle 10"/>
          <p:cNvSpPr>
            <a:spLocks noChangeArrowheads="1"/>
          </p:cNvSpPr>
          <p:nvPr/>
        </p:nvSpPr>
        <p:spPr bwMode="auto">
          <a:xfrm>
            <a:off x="751409" y="4552138"/>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smtClean="0">
                <a:solidFill>
                  <a:srgbClr val="3333FF"/>
                </a:solidFill>
                <a:latin typeface="Arial" pitchFamily="34" charset="0"/>
              </a:rPr>
              <a:t>【</a:t>
            </a:r>
            <a:r>
              <a:rPr lang="zh-CN" altLang="en-US" sz="2400" b="1" dirty="0">
                <a:solidFill>
                  <a:srgbClr val="3333FF"/>
                </a:solidFill>
                <a:latin typeface="Arial" pitchFamily="34" charset="0"/>
              </a:rPr>
              <a:t>总结</a:t>
            </a:r>
            <a:r>
              <a:rPr lang="en-US" altLang="zh-CN" sz="2400" b="1" dirty="0" smtClean="0">
                <a:solidFill>
                  <a:srgbClr val="3333FF"/>
                </a:solidFill>
                <a:latin typeface="Arial" pitchFamily="34" charset="0"/>
              </a:rPr>
              <a:t>】</a:t>
            </a:r>
            <a:endParaRPr lang="en-US" altLang="zh-CN" sz="2400" b="1" dirty="0">
              <a:solidFill>
                <a:srgbClr val="3333FF"/>
              </a:solidFill>
              <a:latin typeface="Arial" pitchFamily="34" charset="0"/>
            </a:endParaRPr>
          </a:p>
        </p:txBody>
      </p:sp>
      <p:sp>
        <p:nvSpPr>
          <p:cNvPr id="6" name="Rectangle 5"/>
          <p:cNvSpPr>
            <a:spLocks noChangeArrowheads="1"/>
          </p:cNvSpPr>
          <p:nvPr/>
        </p:nvSpPr>
        <p:spPr bwMode="auto">
          <a:xfrm>
            <a:off x="2522665" y="4552138"/>
            <a:ext cx="5139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b="1" dirty="0" smtClean="0">
                <a:latin typeface="华文中宋" pitchFamily="2" charset="-122"/>
                <a:ea typeface="华文中宋" pitchFamily="2" charset="-122"/>
              </a:rPr>
              <a:t>反应物、产物</a:t>
            </a:r>
            <a:r>
              <a:rPr lang="zh-CN" altLang="en-US" sz="2000" b="1" dirty="0">
                <a:latin typeface="华文中宋" pitchFamily="2" charset="-122"/>
                <a:ea typeface="华文中宋" pitchFamily="2" charset="-122"/>
              </a:rPr>
              <a:t>为理想气体、凝聚</a:t>
            </a:r>
            <a:r>
              <a:rPr lang="zh-CN" altLang="en-US" sz="2000" b="1" dirty="0" smtClean="0">
                <a:latin typeface="华文中宋" pitchFamily="2" charset="-122"/>
                <a:ea typeface="华文中宋" pitchFamily="2" charset="-122"/>
              </a:rPr>
              <a:t>相（忽略） </a:t>
            </a:r>
            <a:endParaRPr lang="zh-CN" altLang="en-US" sz="2000" b="1" dirty="0">
              <a:latin typeface="华文中宋" pitchFamily="2" charset="-122"/>
              <a:ea typeface="华文中宋" pitchFamily="2" charset="-122"/>
            </a:endParaRPr>
          </a:p>
        </p:txBody>
      </p:sp>
      <p:sp>
        <p:nvSpPr>
          <p:cNvPr id="7" name="矩形 6"/>
          <p:cNvSpPr/>
          <p:nvPr/>
        </p:nvSpPr>
        <p:spPr>
          <a:xfrm>
            <a:off x="393953" y="4964764"/>
            <a:ext cx="643125" cy="523220"/>
          </a:xfrm>
          <a:prstGeom prst="rect">
            <a:avLst/>
          </a:prstGeom>
        </p:spPr>
        <p:txBody>
          <a:bodyPr wrap="none">
            <a:spAutoFit/>
          </a:bodyPr>
          <a:lstStyle/>
          <a:p>
            <a:r>
              <a:rPr lang="en-US" altLang="zh-CN" sz="2800" dirty="0">
                <a:latin typeface="宋体" pitchFamily="2" charset="-122"/>
              </a:rPr>
              <a:t>⑴</a:t>
            </a:r>
            <a:r>
              <a:rPr lang="en-US" altLang="zh-CN" sz="2800" dirty="0">
                <a:latin typeface="Arial" pitchFamily="34" charset="0"/>
              </a:rPr>
              <a:t> </a:t>
            </a:r>
            <a:endParaRPr lang="zh-CN" altLang="en-US" sz="2800" dirty="0"/>
          </a:p>
        </p:txBody>
      </p:sp>
      <p:graphicFrame>
        <p:nvGraphicFramePr>
          <p:cNvPr id="3" name="对象 2"/>
          <p:cNvGraphicFramePr>
            <a:graphicFrameLocks noChangeAspect="1"/>
          </p:cNvGraphicFramePr>
          <p:nvPr>
            <p:extLst>
              <p:ext uri="{D42A27DB-BD31-4B8C-83A1-F6EECF244321}">
                <p14:modId xmlns:p14="http://schemas.microsoft.com/office/powerpoint/2010/main" val="2223418738"/>
              </p:ext>
            </p:extLst>
          </p:nvPr>
        </p:nvGraphicFramePr>
        <p:xfrm>
          <a:off x="948262" y="5085184"/>
          <a:ext cx="2098881" cy="530428"/>
        </p:xfrm>
        <a:graphic>
          <a:graphicData uri="http://schemas.openxmlformats.org/presentationml/2006/ole">
            <mc:AlternateContent xmlns:mc="http://schemas.openxmlformats.org/markup-compatibility/2006">
              <mc:Choice xmlns:v="urn:schemas-microsoft-com:vml" Requires="v">
                <p:oleObj spid="_x0000_s814232" name="公式" r:id="rId3" imgW="939600" imgH="241200" progId="Equation.3">
                  <p:embed/>
                </p:oleObj>
              </mc:Choice>
              <mc:Fallback>
                <p:oleObj name="公式" r:id="rId3" imgW="939600" imgH="241200" progId="Equation.3">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8262" y="5085184"/>
                        <a:ext cx="2098881" cy="530428"/>
                      </a:xfrm>
                      <a:prstGeom prst="rect">
                        <a:avLst/>
                      </a:prstGeom>
                      <a:noFill/>
                      <a:ln>
                        <a:solidFill>
                          <a:srgbClr val="00B0F0"/>
                        </a:solid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709709975"/>
              </p:ext>
            </p:extLst>
          </p:nvPr>
        </p:nvGraphicFramePr>
        <p:xfrm>
          <a:off x="3998913" y="5032375"/>
          <a:ext cx="3425825" cy="506413"/>
        </p:xfrm>
        <a:graphic>
          <a:graphicData uri="http://schemas.openxmlformats.org/presentationml/2006/ole">
            <mc:AlternateContent xmlns:mc="http://schemas.openxmlformats.org/markup-compatibility/2006">
              <mc:Choice xmlns:v="urn:schemas-microsoft-com:vml" Requires="v">
                <p:oleObj spid="_x0000_s814233" name="公式" r:id="rId5" imgW="2349360" imgH="342720" progId="Equation.3">
                  <p:embed/>
                </p:oleObj>
              </mc:Choice>
              <mc:Fallback>
                <p:oleObj name="公式" r:id="rId5" imgW="2349360" imgH="342720" progId="Equation.3">
                  <p:embed/>
                  <p:pic>
                    <p:nvPicPr>
                      <p:cNvPr id="0" name="对象 30"/>
                      <p:cNvPicPr>
                        <a:picLocks noChangeAspect="1" noChangeArrowheads="1"/>
                      </p:cNvPicPr>
                      <p:nvPr/>
                    </p:nvPicPr>
                    <p:blipFill>
                      <a:blip r:embed="rId6"/>
                      <a:srcRect/>
                      <a:stretch>
                        <a:fillRect/>
                      </a:stretch>
                    </p:blipFill>
                    <p:spPr bwMode="auto">
                      <a:xfrm>
                        <a:off x="3998913" y="5032375"/>
                        <a:ext cx="3425825" cy="506413"/>
                      </a:xfrm>
                      <a:prstGeom prst="rect">
                        <a:avLst/>
                      </a:prstGeom>
                      <a:solidFill>
                        <a:srgbClr val="FFC000"/>
                      </a:solidFill>
                      <a:ln w="9525">
                        <a:solidFill>
                          <a:srgbClr val="FF0000"/>
                        </a:solidFill>
                        <a:miter lim="800000"/>
                        <a:headEnd/>
                        <a:tailEnd/>
                      </a:ln>
                    </p:spPr>
                  </p:pic>
                </p:oleObj>
              </mc:Fallback>
            </mc:AlternateContent>
          </a:graphicData>
        </a:graphic>
      </p:graphicFrame>
      <p:sp>
        <p:nvSpPr>
          <p:cNvPr id="10" name="Rectangle 11"/>
          <p:cNvSpPr>
            <a:spLocks noChangeArrowheads="1"/>
          </p:cNvSpPr>
          <p:nvPr/>
        </p:nvSpPr>
        <p:spPr bwMode="auto">
          <a:xfrm>
            <a:off x="414083" y="5662264"/>
            <a:ext cx="43813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dirty="0">
                <a:solidFill>
                  <a:srgbClr val="0070C0"/>
                </a:solidFill>
                <a:latin typeface="华文中宋" pitchFamily="2" charset="-122"/>
                <a:ea typeface="华文中宋" pitchFamily="2" charset="-122"/>
              </a:rPr>
              <a:t>⑵ </a:t>
            </a:r>
            <a:r>
              <a:rPr lang="zh-CN" altLang="en-US" sz="2400" dirty="0">
                <a:solidFill>
                  <a:srgbClr val="0070C0"/>
                </a:solidFill>
                <a:latin typeface="华文中宋" pitchFamily="2" charset="-122"/>
                <a:ea typeface="华文中宋" pitchFamily="2" charset="-122"/>
              </a:rPr>
              <a:t>恒温恒压过程体积功</a:t>
            </a:r>
            <a:r>
              <a:rPr lang="zh-CN" altLang="en-US" sz="2400" dirty="0" smtClean="0">
                <a:solidFill>
                  <a:srgbClr val="0070C0"/>
                </a:solidFill>
                <a:latin typeface="华文中宋" pitchFamily="2" charset="-122"/>
                <a:ea typeface="华文中宋" pitchFamily="2" charset="-122"/>
              </a:rPr>
              <a:t>计算： </a:t>
            </a:r>
            <a:endParaRPr lang="zh-CN" altLang="en-US" sz="2400" dirty="0">
              <a:solidFill>
                <a:srgbClr val="0070C0"/>
              </a:solidFill>
              <a:latin typeface="华文中宋" pitchFamily="2" charset="-122"/>
              <a:ea typeface="华文中宋" pitchFamily="2"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877942240"/>
              </p:ext>
            </p:extLst>
          </p:nvPr>
        </p:nvGraphicFramePr>
        <p:xfrm>
          <a:off x="4512367" y="5826013"/>
          <a:ext cx="4524129" cy="595831"/>
        </p:xfrm>
        <a:graphic>
          <a:graphicData uri="http://schemas.openxmlformats.org/presentationml/2006/ole">
            <mc:AlternateContent xmlns:mc="http://schemas.openxmlformats.org/markup-compatibility/2006">
              <mc:Choice xmlns:v="urn:schemas-microsoft-com:vml" Requires="v">
                <p:oleObj spid="_x0000_s814234" name="公式" r:id="rId7" imgW="2603160" imgH="342720" progId="Equation.3">
                  <p:embed/>
                </p:oleObj>
              </mc:Choice>
              <mc:Fallback>
                <p:oleObj name="公式" r:id="rId7" imgW="2603160" imgH="342720" progId="Equation.3">
                  <p:embed/>
                  <p:pic>
                    <p:nvPicPr>
                      <p:cNvPr id="0" name="对象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2367" y="5826013"/>
                        <a:ext cx="4524129" cy="595831"/>
                      </a:xfrm>
                      <a:prstGeom prst="rect">
                        <a:avLst/>
                      </a:prstGeom>
                      <a:solidFill>
                        <a:schemeClr val="accent5"/>
                      </a:solidFill>
                      <a:ln>
                        <a:noFill/>
                      </a:ln>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76165692"/>
              </p:ext>
            </p:extLst>
          </p:nvPr>
        </p:nvGraphicFramePr>
        <p:xfrm>
          <a:off x="6876256" y="3648323"/>
          <a:ext cx="1771849" cy="425450"/>
        </p:xfrm>
        <a:graphic>
          <a:graphicData uri="http://schemas.openxmlformats.org/presentationml/2006/ole">
            <mc:AlternateContent xmlns:mc="http://schemas.openxmlformats.org/markup-compatibility/2006">
              <mc:Choice xmlns:v="urn:schemas-microsoft-com:vml" Requires="v">
                <p:oleObj spid="_x0000_s814235" name="公式" r:id="rId9" imgW="1117600" imgH="241300" progId="Equation.3">
                  <p:embed/>
                </p:oleObj>
              </mc:Choice>
              <mc:Fallback>
                <p:oleObj name="公式" r:id="rId9" imgW="1117600" imgH="241300" progId="Equation.3">
                  <p:embed/>
                  <p:pic>
                    <p:nvPicPr>
                      <p:cNvPr id="0" name="对象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76256" y="3648323"/>
                        <a:ext cx="1771849" cy="425450"/>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slide(fromBottom)">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left)">
                                      <p:cBhvr>
                                        <p:cTn id="48" dur="2000"/>
                                        <p:tgtEl>
                                          <p:spTgt spid="6"/>
                                        </p:tgtEl>
                                      </p:cBhvr>
                                    </p:animEffect>
                                  </p:childTnLst>
                                </p:cTn>
                              </p:par>
                              <p:par>
                                <p:cTn id="49" presetID="22" presetClass="entr" presetSubtype="8" fill="hold" nodeType="with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wipe(left)">
                                      <p:cBhvr>
                                        <p:cTn id="51" dur="2000"/>
                                        <p:tgtEl>
                                          <p:spTgt spid="3"/>
                                        </p:tgtEl>
                                      </p:cBhvr>
                                    </p:animEffect>
                                  </p:childTnLst>
                                </p:cTn>
                              </p:par>
                              <p:par>
                                <p:cTn id="52" presetID="42" presetClass="entr" presetSubtype="0" fill="hold" nodeType="with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fade">
                                      <p:cBhvr>
                                        <p:cTn id="54" dur="1000"/>
                                        <p:tgtEl>
                                          <p:spTgt spid="8"/>
                                        </p:tgtEl>
                                      </p:cBhvr>
                                    </p:animEffect>
                                    <p:anim calcmode="lin" valueType="num">
                                      <p:cBhvr>
                                        <p:cTn id="55" dur="1000" fill="hold"/>
                                        <p:tgtEl>
                                          <p:spTgt spid="8"/>
                                        </p:tgtEl>
                                        <p:attrNameLst>
                                          <p:attrName>ppt_x</p:attrName>
                                        </p:attrNameLst>
                                      </p:cBhvr>
                                      <p:tavLst>
                                        <p:tav tm="0">
                                          <p:val>
                                            <p:strVal val="#ppt_x"/>
                                          </p:val>
                                        </p:tav>
                                        <p:tav tm="100000">
                                          <p:val>
                                            <p:strVal val="#ppt_x"/>
                                          </p:val>
                                        </p:tav>
                                      </p:tavLst>
                                    </p:anim>
                                    <p:anim calcmode="lin" valueType="num">
                                      <p:cBhvr>
                                        <p:cTn id="5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wipe(left)">
                                      <p:cBhvr>
                                        <p:cTn id="61" dur="1000"/>
                                        <p:tgtEl>
                                          <p:spTgt spid="10"/>
                                        </p:tgtEl>
                                      </p:cBhvr>
                                    </p:animEffect>
                                  </p:childTnLst>
                                </p:cTn>
                              </p:par>
                              <p:par>
                                <p:cTn id="62" presetID="42" presetClass="entr" presetSubtype="0" fill="hold" nodeType="withEffect">
                                  <p:stCondLst>
                                    <p:cond delay="0"/>
                                  </p:stCondLst>
                                  <p:childTnLst>
                                    <p:set>
                                      <p:cBhvr>
                                        <p:cTn id="63" dur="1" fill="hold">
                                          <p:stCondLst>
                                            <p:cond delay="0"/>
                                          </p:stCondLst>
                                        </p:cTn>
                                        <p:tgtEl>
                                          <p:spTgt spid="9"/>
                                        </p:tgtEl>
                                        <p:attrNameLst>
                                          <p:attrName>style.visibility</p:attrName>
                                        </p:attrNameLst>
                                      </p:cBhvr>
                                      <p:to>
                                        <p:strVal val="visible"/>
                                      </p:to>
                                    </p:set>
                                    <p:animEffect transition="in" filter="fade">
                                      <p:cBhvr>
                                        <p:cTn id="64" dur="1000"/>
                                        <p:tgtEl>
                                          <p:spTgt spid="9"/>
                                        </p:tgtEl>
                                      </p:cBhvr>
                                    </p:animEffect>
                                    <p:anim calcmode="lin" valueType="num">
                                      <p:cBhvr>
                                        <p:cTn id="65" dur="1000" fill="hold"/>
                                        <p:tgtEl>
                                          <p:spTgt spid="9"/>
                                        </p:tgtEl>
                                        <p:attrNameLst>
                                          <p:attrName>ppt_x</p:attrName>
                                        </p:attrNameLst>
                                      </p:cBhvr>
                                      <p:tavLst>
                                        <p:tav tm="0">
                                          <p:val>
                                            <p:strVal val="#ppt_x"/>
                                          </p:val>
                                        </p:tav>
                                        <p:tav tm="100000">
                                          <p:val>
                                            <p:strVal val="#ppt_x"/>
                                          </p:val>
                                        </p:tav>
                                      </p:tavLst>
                                    </p:anim>
                                    <p:anim calcmode="lin" valueType="num">
                                      <p:cBhvr>
                                        <p:cTn id="66" dur="1000" fill="hold"/>
                                        <p:tgtEl>
                                          <p:spTgt spid="9"/>
                                        </p:tgtEl>
                                        <p:attrNameLst>
                                          <p:attrName>ppt_y</p:attrName>
                                        </p:attrNameLst>
                                      </p:cBhvr>
                                      <p:tavLst>
                                        <p:tav tm="0">
                                          <p:val>
                                            <p:strVal val="#ppt_y+.1"/>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1"/>
                                        </p:tgtEl>
                                        <p:attrNameLst>
                                          <p:attrName>style.visibility</p:attrName>
                                        </p:attrNameLst>
                                      </p:cBhvr>
                                      <p:to>
                                        <p:strVal val="visible"/>
                                      </p:to>
                                    </p:set>
                                    <p:anim calcmode="lin" valueType="num">
                                      <p:cBhvr additive="base">
                                        <p:cTn id="69" dur="500" fill="hold"/>
                                        <p:tgtEl>
                                          <p:spTgt spid="11"/>
                                        </p:tgtEl>
                                        <p:attrNameLst>
                                          <p:attrName>ppt_x</p:attrName>
                                        </p:attrNameLst>
                                      </p:cBhvr>
                                      <p:tavLst>
                                        <p:tav tm="0">
                                          <p:val>
                                            <p:strVal val="#ppt_x"/>
                                          </p:val>
                                        </p:tav>
                                        <p:tav tm="100000">
                                          <p:val>
                                            <p:strVal val="#ppt_x"/>
                                          </p:val>
                                        </p:tav>
                                      </p:tavLst>
                                    </p:anim>
                                    <p:anim calcmode="lin" valueType="num">
                                      <p:cBhvr additive="base">
                                        <p:cTn id="7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5" grpId="0"/>
      <p:bldP spid="6" grpId="0"/>
      <p:bldP spid="10"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0536" y="404664"/>
            <a:ext cx="8480207" cy="523220"/>
          </a:xfrm>
          <a:prstGeom prst="rect">
            <a:avLst/>
          </a:prstGeom>
        </p:spPr>
        <p:txBody>
          <a:bodyPr wrap="none">
            <a:spAutoFit/>
          </a:bodyPr>
          <a:lstStyle/>
          <a:p>
            <a:r>
              <a:rPr lang="zh-CN" altLang="en-US" sz="2800" b="1" dirty="0" smtClean="0"/>
              <a:t>化学反应</a:t>
            </a:r>
            <a:r>
              <a:rPr lang="zh-CN" altLang="en-US" sz="2800" b="1" dirty="0"/>
              <a:t>的恒压热和恒容热的</a:t>
            </a:r>
            <a:r>
              <a:rPr lang="zh-CN" altLang="en-US" sz="2800" b="1" dirty="0" smtClean="0"/>
              <a:t>计算（通过设计过程）</a:t>
            </a:r>
            <a:endParaRPr lang="zh-CN" altLang="en-US" sz="2800" b="1" dirty="0"/>
          </a:p>
        </p:txBody>
      </p:sp>
      <p:grpSp>
        <p:nvGrpSpPr>
          <p:cNvPr id="3" name="Group 17"/>
          <p:cNvGrpSpPr>
            <a:grpSpLocks/>
          </p:cNvGrpSpPr>
          <p:nvPr/>
        </p:nvGrpSpPr>
        <p:grpSpPr bwMode="auto">
          <a:xfrm>
            <a:off x="539552" y="927713"/>
            <a:ext cx="4089398" cy="444499"/>
            <a:chOff x="518" y="926"/>
            <a:chExt cx="2576" cy="280"/>
          </a:xfrm>
        </p:grpSpPr>
        <p:sp>
          <p:nvSpPr>
            <p:cNvPr id="4" name="Text Box 18"/>
            <p:cNvSpPr txBox="1">
              <a:spLocks noChangeArrowheads="1"/>
            </p:cNvSpPr>
            <p:nvPr/>
          </p:nvSpPr>
          <p:spPr bwMode="auto">
            <a:xfrm>
              <a:off x="518" y="935"/>
              <a:ext cx="2576" cy="271"/>
            </a:xfrm>
            <a:prstGeom prst="rect">
              <a:avLst/>
            </a:prstGeom>
            <a:solidFill>
              <a:schemeClr val="bg1">
                <a:alpha val="0"/>
              </a:schemeClr>
            </a:soli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fontAlgn="t"/>
              <a:r>
                <a:rPr kumimoji="1" lang="en-US" altLang="zh-CN" sz="2800" dirty="0" smtClean="0">
                  <a:solidFill>
                    <a:srgbClr val="FF0000"/>
                  </a:solidFill>
                  <a:latin typeface="Arial" pitchFamily="34" charset="0"/>
                  <a:ea typeface="黑体" pitchFamily="49" charset="-122"/>
                </a:rPr>
                <a:t>  </a:t>
              </a:r>
              <a:r>
                <a:rPr kumimoji="1" lang="zh-CN" altLang="zh-CN" sz="2800" i="1" dirty="0" smtClean="0">
                  <a:solidFill>
                    <a:srgbClr val="FF0000"/>
                  </a:solidFill>
                  <a:latin typeface="Arial" pitchFamily="34" charset="0"/>
                  <a:ea typeface="黑体" pitchFamily="49" charset="-122"/>
                </a:rPr>
                <a:t> </a:t>
              </a:r>
              <a:r>
                <a:rPr kumimoji="1" lang="en-US" altLang="zh-CN" sz="2800" i="1" dirty="0" smtClean="0">
                  <a:solidFill>
                    <a:srgbClr val="FF0000"/>
                  </a:solidFill>
                  <a:latin typeface="Arial" pitchFamily="34" charset="0"/>
                  <a:ea typeface="黑体" pitchFamily="49" charset="-122"/>
                </a:rPr>
                <a:t>  </a:t>
              </a:r>
              <a:r>
                <a:rPr kumimoji="1" lang="zh-CN" altLang="en-US" sz="2800" dirty="0" smtClean="0">
                  <a:solidFill>
                    <a:srgbClr val="FF0000"/>
                  </a:solidFill>
                  <a:latin typeface="黑体" pitchFamily="49" charset="-122"/>
                  <a:ea typeface="黑体" pitchFamily="49" charset="-122"/>
                </a:rPr>
                <a:t>与</a:t>
              </a:r>
              <a:r>
                <a:rPr kumimoji="1" lang="zh-CN" altLang="zh-CN" sz="2800" i="1" dirty="0" smtClean="0">
                  <a:solidFill>
                    <a:srgbClr val="FF0000"/>
                  </a:solidFill>
                  <a:latin typeface="Arial" pitchFamily="34" charset="0"/>
                  <a:ea typeface="黑体" pitchFamily="49" charset="-122"/>
                </a:rPr>
                <a:t>     </a:t>
              </a:r>
              <a:r>
                <a:rPr kumimoji="1" lang="en-US" altLang="zh-CN" sz="2800" i="1" dirty="0" smtClean="0">
                  <a:solidFill>
                    <a:srgbClr val="FF0000"/>
                  </a:solidFill>
                  <a:latin typeface="Arial" pitchFamily="34" charset="0"/>
                  <a:ea typeface="黑体" pitchFamily="49" charset="-122"/>
                </a:rPr>
                <a:t>   </a:t>
              </a:r>
              <a:r>
                <a:rPr kumimoji="1" lang="zh-CN" altLang="en-US" sz="2800" dirty="0" smtClean="0">
                  <a:solidFill>
                    <a:srgbClr val="FF0000"/>
                  </a:solidFill>
                  <a:latin typeface="黑体" pitchFamily="49" charset="-122"/>
                  <a:ea typeface="黑体" pitchFamily="49" charset="-122"/>
                </a:rPr>
                <a:t>的</a:t>
              </a:r>
              <a:r>
                <a:rPr kumimoji="1" lang="zh-CN" altLang="en-US" sz="2800" dirty="0">
                  <a:solidFill>
                    <a:srgbClr val="FF0000"/>
                  </a:solidFill>
                  <a:latin typeface="黑体" pitchFamily="49" charset="-122"/>
                  <a:ea typeface="黑体" pitchFamily="49" charset="-122"/>
                </a:rPr>
                <a:t>关系的推导</a:t>
              </a:r>
            </a:p>
          </p:txBody>
        </p:sp>
        <p:graphicFrame>
          <p:nvGraphicFramePr>
            <p:cNvPr id="5" name="Object 19"/>
            <p:cNvGraphicFramePr>
              <a:graphicFrameLocks noChangeAspect="1"/>
            </p:cNvGraphicFramePr>
            <p:nvPr>
              <p:extLst>
                <p:ext uri="{D42A27DB-BD31-4B8C-83A1-F6EECF244321}">
                  <p14:modId xmlns:p14="http://schemas.microsoft.com/office/powerpoint/2010/main" val="2227386171"/>
                </p:ext>
              </p:extLst>
            </p:nvPr>
          </p:nvGraphicFramePr>
          <p:xfrm>
            <a:off x="636" y="926"/>
            <a:ext cx="224" cy="264"/>
          </p:xfrm>
          <a:graphic>
            <a:graphicData uri="http://schemas.openxmlformats.org/presentationml/2006/ole">
              <mc:AlternateContent xmlns:mc="http://schemas.openxmlformats.org/markup-compatibility/2006">
                <mc:Choice xmlns:v="urn:schemas-microsoft-com:vml" Requires="v">
                  <p:oleObj spid="_x0000_s822457" name="Equation" r:id="rId3" imgW="355320" imgH="419040" progId="Equation.DSMT4">
                    <p:embed/>
                  </p:oleObj>
                </mc:Choice>
                <mc:Fallback>
                  <p:oleObj name="Equation" r:id="rId3" imgW="35532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 y="926"/>
                          <a:ext cx="224" cy="264"/>
                        </a:xfrm>
                        <a:prstGeom prst="rect">
                          <a:avLst/>
                        </a:prstGeom>
                        <a:solidFill>
                          <a:schemeClr val="bg1">
                            <a:alpha val="0"/>
                          </a:schemeClr>
                        </a:soli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20"/>
            <p:cNvGraphicFramePr>
              <a:graphicFrameLocks noChangeAspect="1"/>
            </p:cNvGraphicFramePr>
            <p:nvPr>
              <p:extLst>
                <p:ext uri="{D42A27DB-BD31-4B8C-83A1-F6EECF244321}">
                  <p14:modId xmlns:p14="http://schemas.microsoft.com/office/powerpoint/2010/main" val="1751724203"/>
                </p:ext>
              </p:extLst>
            </p:nvPr>
          </p:nvGraphicFramePr>
          <p:xfrm>
            <a:off x="1200" y="937"/>
            <a:ext cx="232" cy="240"/>
          </p:xfrm>
          <a:graphic>
            <a:graphicData uri="http://schemas.openxmlformats.org/presentationml/2006/ole">
              <mc:AlternateContent xmlns:mc="http://schemas.openxmlformats.org/markup-compatibility/2006">
                <mc:Choice xmlns:v="urn:schemas-microsoft-com:vml" Requires="v">
                  <p:oleObj spid="_x0000_s822458" name="Equation" r:id="rId5" imgW="368280" imgH="380880" progId="Equation.DSMT4">
                    <p:embed/>
                  </p:oleObj>
                </mc:Choice>
                <mc:Fallback>
                  <p:oleObj name="Equation" r:id="rId5" imgW="368280" imgH="3808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0" y="937"/>
                          <a:ext cx="232" cy="240"/>
                        </a:xfrm>
                        <a:prstGeom prst="rect">
                          <a:avLst/>
                        </a:prstGeom>
                        <a:solidFill>
                          <a:schemeClr val="bg1">
                            <a:alpha val="0"/>
                          </a:schemeClr>
                        </a:soli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1" name="Group 2"/>
          <p:cNvGrpSpPr>
            <a:grpSpLocks/>
          </p:cNvGrpSpPr>
          <p:nvPr/>
        </p:nvGrpSpPr>
        <p:grpSpPr bwMode="auto">
          <a:xfrm>
            <a:off x="3860161" y="1576427"/>
            <a:ext cx="5054600" cy="3392488"/>
            <a:chOff x="2112" y="1320"/>
            <a:chExt cx="3654" cy="2472"/>
          </a:xfrm>
        </p:grpSpPr>
        <p:graphicFrame>
          <p:nvGraphicFramePr>
            <p:cNvPr id="42" name="Object 3"/>
            <p:cNvGraphicFramePr>
              <a:graphicFrameLocks noChangeAspect="1"/>
            </p:cNvGraphicFramePr>
            <p:nvPr/>
          </p:nvGraphicFramePr>
          <p:xfrm>
            <a:off x="2729" y="1320"/>
            <a:ext cx="2083" cy="458"/>
          </p:xfrm>
          <a:graphic>
            <a:graphicData uri="http://schemas.openxmlformats.org/presentationml/2006/ole">
              <mc:AlternateContent xmlns:mc="http://schemas.openxmlformats.org/markup-compatibility/2006">
                <mc:Choice xmlns:v="urn:schemas-microsoft-com:vml" Requires="v">
                  <p:oleObj spid="_x0000_s822459" name="Equation" r:id="rId7" imgW="1320480" imgH="291960" progId="Equation.DSMT4">
                    <p:embed/>
                  </p:oleObj>
                </mc:Choice>
                <mc:Fallback>
                  <p:oleObj name="Equation" r:id="rId7" imgW="1320480" imgH="29196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9" y="1320"/>
                          <a:ext cx="2083" cy="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 name="Line 4"/>
            <p:cNvSpPr>
              <a:spLocks noChangeShapeType="1"/>
            </p:cNvSpPr>
            <p:nvPr/>
          </p:nvSpPr>
          <p:spPr bwMode="auto">
            <a:xfrm>
              <a:off x="2520" y="2113"/>
              <a:ext cx="2044" cy="13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4" name="Group 5"/>
            <p:cNvGrpSpPr>
              <a:grpSpLocks/>
            </p:cNvGrpSpPr>
            <p:nvPr/>
          </p:nvGrpSpPr>
          <p:grpSpPr bwMode="auto">
            <a:xfrm>
              <a:off x="2112" y="1387"/>
              <a:ext cx="938" cy="726"/>
              <a:chOff x="2112" y="1387"/>
              <a:chExt cx="938" cy="726"/>
            </a:xfrm>
          </p:grpSpPr>
          <p:sp>
            <p:nvSpPr>
              <p:cNvPr id="59" name="Text Box 6"/>
              <p:cNvSpPr txBox="1">
                <a:spLocks noChangeArrowheads="1"/>
              </p:cNvSpPr>
              <p:nvPr/>
            </p:nvSpPr>
            <p:spPr bwMode="auto">
              <a:xfrm>
                <a:off x="2112" y="1387"/>
                <a:ext cx="938" cy="311"/>
              </a:xfrm>
              <a:prstGeom prst="rect">
                <a:avLst/>
              </a:prstGeom>
              <a:solidFill>
                <a:schemeClr val="tx2">
                  <a:alpha val="0"/>
                </a:schemeClr>
              </a:soli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r>
                  <a:rPr kumimoji="1" lang="zh-CN" altLang="en-US" sz="2800">
                    <a:latin typeface="黑体" pitchFamily="49" charset="-122"/>
                    <a:ea typeface="黑体" pitchFamily="49" charset="-122"/>
                  </a:rPr>
                  <a:t>反应物</a:t>
                </a:r>
                <a:endParaRPr kumimoji="1" lang="zh-CN" altLang="en-US" sz="2800" i="1" baseline="-25000">
                  <a:latin typeface="黑体" pitchFamily="49" charset="-122"/>
                  <a:ea typeface="黑体" pitchFamily="49" charset="-122"/>
                </a:endParaRPr>
              </a:p>
            </p:txBody>
          </p:sp>
          <p:graphicFrame>
            <p:nvGraphicFramePr>
              <p:cNvPr id="60" name="Object 7"/>
              <p:cNvGraphicFramePr>
                <a:graphicFrameLocks noChangeAspect="1"/>
              </p:cNvGraphicFramePr>
              <p:nvPr/>
            </p:nvGraphicFramePr>
            <p:xfrm>
              <a:off x="2174" y="1778"/>
              <a:ext cx="620" cy="335"/>
            </p:xfrm>
            <a:graphic>
              <a:graphicData uri="http://schemas.openxmlformats.org/presentationml/2006/ole">
                <mc:AlternateContent xmlns:mc="http://schemas.openxmlformats.org/markup-compatibility/2006">
                  <mc:Choice xmlns:v="urn:schemas-microsoft-com:vml" Requires="v">
                    <p:oleObj spid="_x0000_s822460" name="Equation" r:id="rId9" imgW="444240" imgH="241200" progId="Equation.DSMT4">
                      <p:embed/>
                    </p:oleObj>
                  </mc:Choice>
                  <mc:Fallback>
                    <p:oleObj name="Equation" r:id="rId9" imgW="444240" imgH="2412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74" y="1778"/>
                            <a:ext cx="620"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5" name="Line 8"/>
            <p:cNvSpPr>
              <a:spLocks noChangeShapeType="1"/>
            </p:cNvSpPr>
            <p:nvPr/>
          </p:nvSpPr>
          <p:spPr bwMode="auto">
            <a:xfrm flipV="1">
              <a:off x="5064" y="2113"/>
              <a:ext cx="0" cy="104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6" name="Group 9"/>
            <p:cNvGrpSpPr>
              <a:grpSpLocks/>
            </p:cNvGrpSpPr>
            <p:nvPr/>
          </p:nvGrpSpPr>
          <p:grpSpPr bwMode="auto">
            <a:xfrm>
              <a:off x="4564" y="3159"/>
              <a:ext cx="905" cy="633"/>
              <a:chOff x="3148" y="3159"/>
              <a:chExt cx="905" cy="633"/>
            </a:xfrm>
          </p:grpSpPr>
          <p:sp>
            <p:nvSpPr>
              <p:cNvPr id="57" name="Text Box 10"/>
              <p:cNvSpPr txBox="1">
                <a:spLocks noChangeArrowheads="1"/>
              </p:cNvSpPr>
              <p:nvPr/>
            </p:nvSpPr>
            <p:spPr bwMode="auto">
              <a:xfrm>
                <a:off x="3148" y="3159"/>
                <a:ext cx="905" cy="623"/>
              </a:xfrm>
              <a:prstGeom prst="rect">
                <a:avLst/>
              </a:prstGeom>
              <a:solidFill>
                <a:schemeClr val="bg1">
                  <a:alpha val="0"/>
                </a:schemeClr>
              </a:soli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fontAlgn="t"/>
                <a:r>
                  <a:rPr kumimoji="1" lang="zh-CN" altLang="en-US" sz="2800">
                    <a:latin typeface="黑体" pitchFamily="49" charset="-122"/>
                    <a:ea typeface="黑体" pitchFamily="49" charset="-122"/>
                  </a:rPr>
                  <a:t>生成物</a:t>
                </a:r>
              </a:p>
              <a:p>
                <a:pPr fontAlgn="t"/>
                <a:r>
                  <a:rPr kumimoji="1" lang="zh-CN" altLang="zh-CN" sz="2800" i="1">
                    <a:latin typeface="Arial" pitchFamily="34" charset="0"/>
                    <a:ea typeface="黑体" pitchFamily="49" charset="-122"/>
                  </a:rPr>
                  <a:t> </a:t>
                </a:r>
                <a:endParaRPr kumimoji="1" lang="zh-CN" altLang="en-US" sz="2800" i="1" baseline="-25000">
                  <a:latin typeface="黑体" pitchFamily="49" charset="-122"/>
                  <a:ea typeface="黑体" pitchFamily="49" charset="-122"/>
                </a:endParaRPr>
              </a:p>
            </p:txBody>
          </p:sp>
          <p:graphicFrame>
            <p:nvGraphicFramePr>
              <p:cNvPr id="58" name="Object 11"/>
              <p:cNvGraphicFramePr>
                <a:graphicFrameLocks noChangeAspect="1"/>
              </p:cNvGraphicFramePr>
              <p:nvPr/>
            </p:nvGraphicFramePr>
            <p:xfrm>
              <a:off x="3216" y="3457"/>
              <a:ext cx="659" cy="335"/>
            </p:xfrm>
            <a:graphic>
              <a:graphicData uri="http://schemas.openxmlformats.org/presentationml/2006/ole">
                <mc:AlternateContent xmlns:mc="http://schemas.openxmlformats.org/markup-compatibility/2006">
                  <mc:Choice xmlns:v="urn:schemas-microsoft-com:vml" Requires="v">
                    <p:oleObj spid="_x0000_s822461" name="Equation" r:id="rId11" imgW="469800" imgH="241200" progId="Equation.DSMT4">
                      <p:embed/>
                    </p:oleObj>
                  </mc:Choice>
                  <mc:Fallback>
                    <p:oleObj name="Equation" r:id="rId11" imgW="469800" imgH="241200" progId="Equation.DSMT4">
                      <p:embed/>
                      <p:pic>
                        <p:nvPicPr>
                          <p:cNvPr id="0" name=""/>
                          <p:cNvPicPr preferRelativeResize="0">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16" y="3457"/>
                            <a:ext cx="659" cy="335"/>
                          </a:xfrm>
                          <a:prstGeom prst="rect">
                            <a:avLst/>
                          </a:prstGeom>
                          <a:noFill/>
                          <a:ln>
                            <a:noFill/>
                          </a:ln>
                          <a:effectLst/>
                          <a:extLst>
                            <a:ext uri="{909E8E84-426E-40DD-AFC4-6F175D3DCCD1}">
                              <a14:hiddenFill xmlns:a14="http://schemas.microsoft.com/office/drawing/2010/main">
                                <a:solidFill>
                                  <a:srgbClr val="FFFFFF">
                                    <a:alpha val="0"/>
                                  </a:srgbClr>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7" name="Group 12"/>
            <p:cNvGrpSpPr>
              <a:grpSpLocks/>
            </p:cNvGrpSpPr>
            <p:nvPr/>
          </p:nvGrpSpPr>
          <p:grpSpPr bwMode="auto">
            <a:xfrm>
              <a:off x="4032" y="2257"/>
              <a:ext cx="1417" cy="334"/>
              <a:chOff x="3686" y="2257"/>
              <a:chExt cx="1417" cy="334"/>
            </a:xfrm>
          </p:grpSpPr>
          <p:sp>
            <p:nvSpPr>
              <p:cNvPr id="55" name="Text Box 13"/>
              <p:cNvSpPr txBox="1">
                <a:spLocks noChangeArrowheads="1"/>
              </p:cNvSpPr>
              <p:nvPr/>
            </p:nvSpPr>
            <p:spPr bwMode="auto">
              <a:xfrm>
                <a:off x="3686" y="2279"/>
                <a:ext cx="1417"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fontAlgn="t"/>
                <a:r>
                  <a:rPr kumimoji="1" lang="zh-CN" altLang="en-US" sz="2800">
                    <a:latin typeface="Times New Roman" pitchFamily="18" charset="0"/>
                    <a:ea typeface="黑体" pitchFamily="49" charset="-122"/>
                  </a:rPr>
                  <a:t>（</a:t>
                </a:r>
                <a:r>
                  <a:rPr kumimoji="1" lang="en-US" altLang="zh-CN" sz="2800">
                    <a:latin typeface="Times New Roman" pitchFamily="18" charset="0"/>
                    <a:ea typeface="黑体" pitchFamily="49" charset="-122"/>
                  </a:rPr>
                  <a:t>3</a:t>
                </a:r>
                <a:r>
                  <a:rPr kumimoji="1" lang="zh-CN" altLang="en-US" sz="2800">
                    <a:latin typeface="Times New Roman" pitchFamily="18" charset="0"/>
                    <a:ea typeface="黑体" pitchFamily="49" charset="-122"/>
                  </a:rPr>
                  <a:t>）</a:t>
                </a:r>
                <a:r>
                  <a:rPr kumimoji="1" lang="zh-CN" altLang="en-US" sz="2800" i="1">
                    <a:latin typeface="Arial" pitchFamily="34" charset="0"/>
                    <a:ea typeface="黑体" pitchFamily="49" charset="-122"/>
                    <a:sym typeface="Symbol" pitchFamily="18" charset="2"/>
                  </a:rPr>
                  <a:t>         </a:t>
                </a:r>
                <a:endParaRPr kumimoji="1" lang="zh-CN" altLang="en-US" sz="2800" i="1" baseline="-25000">
                  <a:latin typeface="Arial" pitchFamily="34" charset="0"/>
                  <a:ea typeface="黑体" pitchFamily="49" charset="-122"/>
                </a:endParaRPr>
              </a:p>
            </p:txBody>
          </p:sp>
          <p:graphicFrame>
            <p:nvGraphicFramePr>
              <p:cNvPr id="56" name="Object 14"/>
              <p:cNvGraphicFramePr>
                <a:graphicFrameLocks noChangeAspect="1"/>
              </p:cNvGraphicFramePr>
              <p:nvPr/>
            </p:nvGraphicFramePr>
            <p:xfrm>
              <a:off x="4224" y="2257"/>
              <a:ext cx="495" cy="293"/>
            </p:xfrm>
            <a:graphic>
              <a:graphicData uri="http://schemas.openxmlformats.org/presentationml/2006/ole">
                <mc:AlternateContent xmlns:mc="http://schemas.openxmlformats.org/markup-compatibility/2006">
                  <mc:Choice xmlns:v="urn:schemas-microsoft-com:vml" Requires="v">
                    <p:oleObj spid="_x0000_s822462" name="Equation" r:id="rId13" imgW="406080" imgH="241200" progId="Equation.DSMT4">
                      <p:embed/>
                    </p:oleObj>
                  </mc:Choice>
                  <mc:Fallback>
                    <p:oleObj name="Equation" r:id="rId13" imgW="406080" imgH="2412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24" y="2257"/>
                            <a:ext cx="495" cy="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8" name="Group 15"/>
            <p:cNvGrpSpPr>
              <a:grpSpLocks/>
            </p:cNvGrpSpPr>
            <p:nvPr/>
          </p:nvGrpSpPr>
          <p:grpSpPr bwMode="auto">
            <a:xfrm>
              <a:off x="2252" y="2581"/>
              <a:ext cx="1402" cy="1076"/>
              <a:chOff x="198" y="2581"/>
              <a:chExt cx="1402" cy="1076"/>
            </a:xfrm>
          </p:grpSpPr>
          <p:sp>
            <p:nvSpPr>
              <p:cNvPr id="52" name="Text Box 16"/>
              <p:cNvSpPr txBox="1">
                <a:spLocks noChangeArrowheads="1"/>
              </p:cNvSpPr>
              <p:nvPr/>
            </p:nvSpPr>
            <p:spPr bwMode="auto">
              <a:xfrm>
                <a:off x="198" y="2581"/>
                <a:ext cx="1210" cy="1076"/>
              </a:xfrm>
              <a:prstGeom prst="rect">
                <a:avLst/>
              </a:prstGeom>
              <a:solidFill>
                <a:schemeClr val="bg1">
                  <a:alpha val="0"/>
                </a:schemeClr>
              </a:soli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r>
                  <a:rPr kumimoji="1" lang="zh-CN" altLang="en-US" sz="2000" dirty="0">
                    <a:latin typeface="黑体" pitchFamily="49" charset="-122"/>
                    <a:ea typeface="黑体" pitchFamily="49" charset="-122"/>
                  </a:rPr>
                  <a:t>（</a:t>
                </a:r>
                <a:r>
                  <a:rPr kumimoji="1" lang="en-US" altLang="zh-CN" sz="2000" dirty="0">
                    <a:latin typeface="Times New Roman" pitchFamily="18" charset="0"/>
                    <a:ea typeface="黑体" pitchFamily="49" charset="-122"/>
                  </a:rPr>
                  <a:t>2</a:t>
                </a:r>
                <a:r>
                  <a:rPr kumimoji="1" lang="zh-CN" altLang="en-US" sz="2000" dirty="0" smtClean="0">
                    <a:latin typeface="黑体" pitchFamily="49" charset="-122"/>
                    <a:ea typeface="黑体" pitchFamily="49" charset="-122"/>
                  </a:rPr>
                  <a:t>）恒温恒</a:t>
                </a:r>
                <a:r>
                  <a:rPr kumimoji="1" lang="zh-CN" altLang="en-US" sz="2000" dirty="0">
                    <a:latin typeface="黑体" pitchFamily="49" charset="-122"/>
                    <a:ea typeface="黑体" pitchFamily="49" charset="-122"/>
                  </a:rPr>
                  <a:t>容</a:t>
                </a:r>
              </a:p>
              <a:p>
                <a:pPr fontAlgn="t"/>
                <a:r>
                  <a:rPr kumimoji="1" lang="zh-CN" altLang="en-US" sz="2800" i="1" dirty="0">
                    <a:latin typeface="Arial" pitchFamily="34" charset="0"/>
                    <a:ea typeface="黑体" pitchFamily="49" charset="-122"/>
                    <a:sym typeface="Symbol" pitchFamily="18" charset="2"/>
                  </a:rPr>
                  <a:t>     </a:t>
                </a:r>
                <a:r>
                  <a:rPr kumimoji="1" lang="zh-CN" altLang="zh-CN" sz="2800" dirty="0">
                    <a:latin typeface="Arial" pitchFamily="34" charset="0"/>
                    <a:ea typeface="黑体" pitchFamily="49" charset="-122"/>
                  </a:rPr>
                  <a:t> </a:t>
                </a:r>
              </a:p>
              <a:p>
                <a:pPr fontAlgn="t"/>
                <a:r>
                  <a:rPr kumimoji="1" lang="zh-CN" altLang="en-US" sz="2800" i="1" dirty="0">
                    <a:latin typeface="Arial" pitchFamily="34" charset="0"/>
                    <a:ea typeface="黑体" pitchFamily="49" charset="-122"/>
                    <a:sym typeface="Symbol" pitchFamily="18" charset="2"/>
                  </a:rPr>
                  <a:t> </a:t>
                </a:r>
                <a:r>
                  <a:rPr kumimoji="1" lang="zh-CN" altLang="zh-CN" sz="2400" dirty="0">
                    <a:latin typeface="黑体" pitchFamily="49" charset="-122"/>
                    <a:ea typeface="黑体" pitchFamily="49" charset="-122"/>
                  </a:rPr>
                  <a:t> </a:t>
                </a:r>
                <a:endParaRPr kumimoji="1" lang="zh-CN" altLang="en-US" sz="2400" dirty="0">
                  <a:latin typeface="黑体" pitchFamily="49" charset="-122"/>
                  <a:ea typeface="黑体" pitchFamily="49" charset="-122"/>
                </a:endParaRPr>
              </a:p>
            </p:txBody>
          </p:sp>
          <p:graphicFrame>
            <p:nvGraphicFramePr>
              <p:cNvPr id="53" name="Object 17"/>
              <p:cNvGraphicFramePr>
                <a:graphicFrameLocks noChangeAspect="1"/>
              </p:cNvGraphicFramePr>
              <p:nvPr/>
            </p:nvGraphicFramePr>
            <p:xfrm>
              <a:off x="783" y="2842"/>
              <a:ext cx="817" cy="272"/>
            </p:xfrm>
            <a:graphic>
              <a:graphicData uri="http://schemas.openxmlformats.org/presentationml/2006/ole">
                <mc:AlternateContent xmlns:mc="http://schemas.openxmlformats.org/markup-compatibility/2006">
                  <mc:Choice xmlns:v="urn:schemas-microsoft-com:vml" Requires="v">
                    <p:oleObj spid="_x0000_s822463" name="Equation" r:id="rId15" imgW="685800" imgH="228600" progId="Equation.DSMT4">
                      <p:embed/>
                    </p:oleObj>
                  </mc:Choice>
                  <mc:Fallback>
                    <p:oleObj name="Equation" r:id="rId15" imgW="685800" imgH="228600" progId="Equation.DSMT4">
                      <p:embed/>
                      <p:pic>
                        <p:nvPicPr>
                          <p:cNvPr id="0" name=""/>
                          <p:cNvPicPr preferRelativeResize="0">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83" y="2842"/>
                            <a:ext cx="817" cy="272"/>
                          </a:xfrm>
                          <a:prstGeom prst="rect">
                            <a:avLst/>
                          </a:prstGeom>
                          <a:solidFill>
                            <a:schemeClr val="tx2">
                              <a:alpha val="0"/>
                            </a:schemeClr>
                          </a:soli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 name="Object 18"/>
              <p:cNvGraphicFramePr>
                <a:graphicFrameLocks noChangeAspect="1"/>
              </p:cNvGraphicFramePr>
              <p:nvPr/>
            </p:nvGraphicFramePr>
            <p:xfrm>
              <a:off x="960" y="3169"/>
              <a:ext cx="496" cy="284"/>
            </p:xfrm>
            <a:graphic>
              <a:graphicData uri="http://schemas.openxmlformats.org/presentationml/2006/ole">
                <mc:AlternateContent xmlns:mc="http://schemas.openxmlformats.org/markup-compatibility/2006">
                  <mc:Choice xmlns:v="urn:schemas-microsoft-com:vml" Requires="v">
                    <p:oleObj spid="_x0000_s822464" name="Equation" r:id="rId17" imgW="419040" imgH="241200" progId="Equation.DSMT4">
                      <p:embed/>
                    </p:oleObj>
                  </mc:Choice>
                  <mc:Fallback>
                    <p:oleObj name="Equation" r:id="rId17" imgW="419040" imgH="24120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60" y="3169"/>
                            <a:ext cx="496" cy="284"/>
                          </a:xfrm>
                          <a:prstGeom prst="rect">
                            <a:avLst/>
                          </a:prstGeom>
                          <a:solidFill>
                            <a:schemeClr val="bg1">
                              <a:alpha val="0"/>
                            </a:schemeClr>
                          </a:soli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9" name="Group 19"/>
            <p:cNvGrpSpPr>
              <a:grpSpLocks/>
            </p:cNvGrpSpPr>
            <p:nvPr/>
          </p:nvGrpSpPr>
          <p:grpSpPr bwMode="auto">
            <a:xfrm>
              <a:off x="4752" y="1488"/>
              <a:ext cx="1014" cy="607"/>
              <a:chOff x="3450" y="1488"/>
              <a:chExt cx="1014" cy="607"/>
            </a:xfrm>
          </p:grpSpPr>
          <p:graphicFrame>
            <p:nvGraphicFramePr>
              <p:cNvPr id="50" name="Object 20"/>
              <p:cNvGraphicFramePr>
                <a:graphicFrameLocks noChangeAspect="1"/>
              </p:cNvGraphicFramePr>
              <p:nvPr/>
            </p:nvGraphicFramePr>
            <p:xfrm>
              <a:off x="3450" y="1796"/>
              <a:ext cx="567" cy="299"/>
            </p:xfrm>
            <a:graphic>
              <a:graphicData uri="http://schemas.openxmlformats.org/presentationml/2006/ole">
                <mc:AlternateContent xmlns:mc="http://schemas.openxmlformats.org/markup-compatibility/2006">
                  <mc:Choice xmlns:v="urn:schemas-microsoft-com:vml" Requires="v">
                    <p:oleObj spid="_x0000_s822465" name="Equation" r:id="rId19" imgW="406080" imgH="215640" progId="Equation.DSMT4">
                      <p:embed/>
                    </p:oleObj>
                  </mc:Choice>
                  <mc:Fallback>
                    <p:oleObj name="Equation" r:id="rId19" imgW="406080" imgH="21564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50" y="1796"/>
                            <a:ext cx="567"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 name="Text Box 21"/>
              <p:cNvSpPr txBox="1">
                <a:spLocks noChangeArrowheads="1"/>
              </p:cNvSpPr>
              <p:nvPr/>
            </p:nvSpPr>
            <p:spPr bwMode="auto">
              <a:xfrm>
                <a:off x="3456" y="1488"/>
                <a:ext cx="1008" cy="311"/>
              </a:xfrm>
              <a:prstGeom prst="rect">
                <a:avLst/>
              </a:prstGeom>
              <a:solidFill>
                <a:schemeClr val="tx2">
                  <a:alpha val="0"/>
                </a:schemeClr>
              </a:soli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r>
                  <a:rPr kumimoji="1" lang="zh-CN" altLang="en-US" sz="2800">
                    <a:latin typeface="黑体" pitchFamily="49" charset="-122"/>
                    <a:ea typeface="黑体" pitchFamily="49" charset="-122"/>
                  </a:rPr>
                  <a:t>生成物</a:t>
                </a:r>
                <a:r>
                  <a:rPr kumimoji="1" lang="zh-CN" altLang="zh-CN" sz="2800" i="1">
                    <a:latin typeface="Arial" pitchFamily="34" charset="0"/>
                    <a:ea typeface="黑体" pitchFamily="49" charset="-122"/>
                  </a:rPr>
                  <a:t>            </a:t>
                </a:r>
                <a:r>
                  <a:rPr kumimoji="1" lang="zh-CN" altLang="zh-CN" sz="2800" i="1" baseline="-25000">
                    <a:latin typeface="Arial" pitchFamily="34" charset="0"/>
                    <a:ea typeface="黑体" pitchFamily="49" charset="-122"/>
                  </a:rPr>
                  <a:t>                                               </a:t>
                </a:r>
                <a:r>
                  <a:rPr kumimoji="1" lang="zh-CN" altLang="zh-CN" sz="2800" i="1">
                    <a:latin typeface="Arial" pitchFamily="34" charset="0"/>
                    <a:ea typeface="黑体" pitchFamily="49" charset="-122"/>
                  </a:rPr>
                  <a:t>                 </a:t>
                </a:r>
                <a:endParaRPr kumimoji="1" lang="zh-CN" altLang="en-US" sz="2800" i="1" baseline="-25000">
                  <a:latin typeface="黑体" pitchFamily="49" charset="-122"/>
                  <a:ea typeface="黑体" pitchFamily="49" charset="-122"/>
                </a:endParaRPr>
              </a:p>
            </p:txBody>
          </p:sp>
        </p:grpSp>
      </p:grpSp>
      <p:graphicFrame>
        <p:nvGraphicFramePr>
          <p:cNvPr id="61" name="对象 60"/>
          <p:cNvGraphicFramePr>
            <a:graphicFrameLocks noChangeAspect="1"/>
          </p:cNvGraphicFramePr>
          <p:nvPr>
            <p:extLst>
              <p:ext uri="{D42A27DB-BD31-4B8C-83A1-F6EECF244321}">
                <p14:modId xmlns:p14="http://schemas.microsoft.com/office/powerpoint/2010/main" val="64397267"/>
              </p:ext>
            </p:extLst>
          </p:nvPr>
        </p:nvGraphicFramePr>
        <p:xfrm>
          <a:off x="358319" y="2126144"/>
          <a:ext cx="2242434" cy="352010"/>
        </p:xfrm>
        <a:graphic>
          <a:graphicData uri="http://schemas.openxmlformats.org/presentationml/2006/ole">
            <mc:AlternateContent xmlns:mc="http://schemas.openxmlformats.org/markup-compatibility/2006">
              <mc:Choice xmlns:v="urn:schemas-microsoft-com:vml" Requires="v">
                <p:oleObj spid="_x0000_s822466" name="Equation" r:id="rId21" imgW="1524000" imgH="241300" progId="Equation.DSMT4">
                  <p:embed/>
                </p:oleObj>
              </mc:Choice>
              <mc:Fallback>
                <p:oleObj name="Equation" r:id="rId21" imgW="1524000" imgH="241300" progId="Equation.DSMT4">
                  <p:embed/>
                  <p:pic>
                    <p:nvPicPr>
                      <p:cNvPr id="0" name="Object 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8319" y="2126144"/>
                        <a:ext cx="2242434" cy="352010"/>
                      </a:xfrm>
                      <a:prstGeom prst="rect">
                        <a:avLst/>
                      </a:prstGeom>
                      <a:noFill/>
                      <a:ln>
                        <a:noFill/>
                      </a:ln>
                      <a:effectLst/>
                    </p:spPr>
                  </p:pic>
                </p:oleObj>
              </mc:Fallback>
            </mc:AlternateContent>
          </a:graphicData>
        </a:graphic>
      </p:graphicFrame>
      <p:graphicFrame>
        <p:nvGraphicFramePr>
          <p:cNvPr id="62" name="对象 61"/>
          <p:cNvGraphicFramePr>
            <a:graphicFrameLocks noChangeAspect="1"/>
          </p:cNvGraphicFramePr>
          <p:nvPr>
            <p:extLst>
              <p:ext uri="{D42A27DB-BD31-4B8C-83A1-F6EECF244321}">
                <p14:modId xmlns:p14="http://schemas.microsoft.com/office/powerpoint/2010/main" val="2661908635"/>
              </p:ext>
            </p:extLst>
          </p:nvPr>
        </p:nvGraphicFramePr>
        <p:xfrm>
          <a:off x="971600" y="2510854"/>
          <a:ext cx="2675339" cy="350342"/>
        </p:xfrm>
        <a:graphic>
          <a:graphicData uri="http://schemas.openxmlformats.org/presentationml/2006/ole">
            <mc:AlternateContent xmlns:mc="http://schemas.openxmlformats.org/markup-compatibility/2006">
              <mc:Choice xmlns:v="urn:schemas-microsoft-com:vml" Requires="v">
                <p:oleObj spid="_x0000_s822467" name="Equation" r:id="rId23" imgW="1828800" imgH="241300" progId="Equation.DSMT4">
                  <p:embed/>
                </p:oleObj>
              </mc:Choice>
              <mc:Fallback>
                <p:oleObj name="Equation" r:id="rId23" imgW="1828800" imgH="241300" progId="Equation.DSMT4">
                  <p:embed/>
                  <p:pic>
                    <p:nvPicPr>
                      <p:cNvPr id="0" name="Object 2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71600" y="2510854"/>
                        <a:ext cx="2675339" cy="350342"/>
                      </a:xfrm>
                      <a:prstGeom prst="rect">
                        <a:avLst/>
                      </a:prstGeom>
                      <a:noFill/>
                      <a:ln>
                        <a:noFill/>
                      </a:ln>
                      <a:effectLst/>
                    </p:spPr>
                  </p:pic>
                </p:oleObj>
              </mc:Fallback>
            </mc:AlternateContent>
          </a:graphicData>
        </a:graphic>
      </p:graphicFrame>
      <p:sp>
        <p:nvSpPr>
          <p:cNvPr id="63" name="Text Box 24"/>
          <p:cNvSpPr txBox="1">
            <a:spLocks noChangeArrowheads="1"/>
          </p:cNvSpPr>
          <p:nvPr/>
        </p:nvSpPr>
        <p:spPr bwMode="auto">
          <a:xfrm>
            <a:off x="463894" y="1479493"/>
            <a:ext cx="2684463" cy="427037"/>
          </a:xfrm>
          <a:prstGeom prst="rect">
            <a:avLst/>
          </a:prstGeom>
          <a:solidFill>
            <a:schemeClr val="bg1">
              <a:alpha val="0"/>
            </a:schemeClr>
          </a:soli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r>
              <a:rPr kumimoji="1" lang="zh-CN" altLang="en-US" sz="2800" dirty="0">
                <a:solidFill>
                  <a:srgbClr val="C00000"/>
                </a:solidFill>
                <a:latin typeface="黑体" pitchFamily="49" charset="-122"/>
                <a:ea typeface="黑体" pitchFamily="49" charset="-122"/>
              </a:rPr>
              <a:t>对于</a:t>
            </a:r>
            <a:r>
              <a:rPr kumimoji="1" lang="zh-CN" altLang="en-US" sz="2800" dirty="0" smtClean="0">
                <a:solidFill>
                  <a:srgbClr val="C00000"/>
                </a:solidFill>
                <a:latin typeface="黑体" pitchFamily="49" charset="-122"/>
                <a:ea typeface="黑体" pitchFamily="49" charset="-122"/>
              </a:rPr>
              <a:t>理想气体</a:t>
            </a:r>
            <a:r>
              <a:rPr kumimoji="1" lang="zh-CN" altLang="en-US" sz="2800" dirty="0" smtClean="0">
                <a:latin typeface="黑体" pitchFamily="49" charset="-122"/>
                <a:ea typeface="黑体" pitchFamily="49" charset="-122"/>
              </a:rPr>
              <a:t>：    </a:t>
            </a:r>
            <a:r>
              <a:rPr kumimoji="1" lang="zh-CN" altLang="zh-CN" sz="2800" i="1" dirty="0" smtClean="0">
                <a:solidFill>
                  <a:srgbClr val="FF3300"/>
                </a:solidFill>
                <a:latin typeface="Arial" pitchFamily="34" charset="0"/>
                <a:ea typeface="黑体" pitchFamily="49" charset="-122"/>
              </a:rPr>
              <a:t> </a:t>
            </a:r>
            <a:endParaRPr kumimoji="1" lang="zh-CN" altLang="en-US" sz="2800" i="1" dirty="0">
              <a:solidFill>
                <a:srgbClr val="FF3300"/>
              </a:solidFill>
              <a:latin typeface="Arial" pitchFamily="34" charset="0"/>
              <a:ea typeface="黑体" pitchFamily="49" charset="-122"/>
            </a:endParaRPr>
          </a:p>
        </p:txBody>
      </p:sp>
      <p:graphicFrame>
        <p:nvGraphicFramePr>
          <p:cNvPr id="64" name="对象 63"/>
          <p:cNvGraphicFramePr>
            <a:graphicFrameLocks noChangeAspect="1"/>
          </p:cNvGraphicFramePr>
          <p:nvPr>
            <p:extLst>
              <p:ext uri="{D42A27DB-BD31-4B8C-83A1-F6EECF244321}">
                <p14:modId xmlns:p14="http://schemas.microsoft.com/office/powerpoint/2010/main" val="3421253813"/>
              </p:ext>
            </p:extLst>
          </p:nvPr>
        </p:nvGraphicFramePr>
        <p:xfrm>
          <a:off x="515578" y="2934505"/>
          <a:ext cx="2455863" cy="942975"/>
        </p:xfrm>
        <a:graphic>
          <a:graphicData uri="http://schemas.openxmlformats.org/presentationml/2006/ole">
            <mc:AlternateContent xmlns:mc="http://schemas.openxmlformats.org/markup-compatibility/2006">
              <mc:Choice xmlns:v="urn:schemas-microsoft-com:vml" Requires="v">
                <p:oleObj spid="_x0000_s822468" name="Equation" r:id="rId25" imgW="1193800" imgH="457200" progId="Equation.DSMT4">
                  <p:embed/>
                </p:oleObj>
              </mc:Choice>
              <mc:Fallback>
                <p:oleObj name="Equation" r:id="rId25" imgW="1193800" imgH="457200" progId="Equation.DSMT4">
                  <p:embed/>
                  <p:pic>
                    <p:nvPicPr>
                      <p:cNvPr id="0" name="Object 2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15578" y="2934505"/>
                        <a:ext cx="2455863"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 name="Text Box 27"/>
          <p:cNvSpPr txBox="1">
            <a:spLocks noChangeArrowheads="1"/>
          </p:cNvSpPr>
          <p:nvPr/>
        </p:nvSpPr>
        <p:spPr bwMode="auto">
          <a:xfrm>
            <a:off x="359913" y="3854450"/>
            <a:ext cx="1446213" cy="427038"/>
          </a:xfrm>
          <a:prstGeom prst="rect">
            <a:avLst/>
          </a:prstGeom>
          <a:solidFill>
            <a:schemeClr val="bg1">
              <a:alpha val="0"/>
            </a:schemeClr>
          </a:soli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r>
              <a:rPr kumimoji="1" lang="zh-CN" altLang="en-US" sz="2800" dirty="0">
                <a:latin typeface="黑体" pitchFamily="49" charset="-122"/>
                <a:ea typeface="黑体" pitchFamily="49" charset="-122"/>
              </a:rPr>
              <a:t>所以：       </a:t>
            </a:r>
            <a:endParaRPr kumimoji="1" lang="zh-CN" altLang="en-US" sz="2800" i="1" dirty="0">
              <a:solidFill>
                <a:srgbClr val="FF3300"/>
              </a:solidFill>
              <a:latin typeface="Arial" pitchFamily="34" charset="0"/>
              <a:ea typeface="黑体" pitchFamily="49" charset="-122"/>
            </a:endParaRPr>
          </a:p>
        </p:txBody>
      </p:sp>
      <p:graphicFrame>
        <p:nvGraphicFramePr>
          <p:cNvPr id="66" name="对象 65"/>
          <p:cNvGraphicFramePr>
            <a:graphicFrameLocks noChangeAspect="1"/>
          </p:cNvGraphicFramePr>
          <p:nvPr>
            <p:extLst>
              <p:ext uri="{D42A27DB-BD31-4B8C-83A1-F6EECF244321}">
                <p14:modId xmlns:p14="http://schemas.microsoft.com/office/powerpoint/2010/main" val="3949177489"/>
              </p:ext>
            </p:extLst>
          </p:nvPr>
        </p:nvGraphicFramePr>
        <p:xfrm>
          <a:off x="1495226" y="3854450"/>
          <a:ext cx="3195638" cy="481013"/>
        </p:xfrm>
        <a:graphic>
          <a:graphicData uri="http://schemas.openxmlformats.org/presentationml/2006/ole">
            <mc:AlternateContent xmlns:mc="http://schemas.openxmlformats.org/markup-compatibility/2006">
              <mc:Choice xmlns:v="urn:schemas-microsoft-com:vml" Requires="v">
                <p:oleObj spid="_x0000_s822469" name="Equation" r:id="rId27" imgW="1524000" imgH="228600" progId="Equation.DSMT4">
                  <p:embed/>
                </p:oleObj>
              </mc:Choice>
              <mc:Fallback>
                <p:oleObj name="Equation" r:id="rId27" imgW="1524000" imgH="228600" progId="Equation.DSMT4">
                  <p:embed/>
                  <p:pic>
                    <p:nvPicPr>
                      <p:cNvPr id="0" name="Object 2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495226" y="3854450"/>
                        <a:ext cx="31956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 name="Text Box 29"/>
          <p:cNvSpPr txBox="1">
            <a:spLocks noChangeArrowheads="1"/>
          </p:cNvSpPr>
          <p:nvPr/>
        </p:nvSpPr>
        <p:spPr bwMode="auto">
          <a:xfrm>
            <a:off x="7088589" y="3404379"/>
            <a:ext cx="863600" cy="677108"/>
          </a:xfrm>
          <a:prstGeom prst="rect">
            <a:avLst/>
          </a:prstGeom>
          <a:solidFill>
            <a:schemeClr val="tx2">
              <a:alpha val="0"/>
            </a:schemeClr>
          </a:soli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r>
              <a:rPr kumimoji="1" lang="zh-CN" altLang="en-US" sz="2000" dirty="0" smtClean="0">
                <a:latin typeface="黑体" pitchFamily="49" charset="-122"/>
                <a:ea typeface="黑体" pitchFamily="49" charset="-122"/>
              </a:rPr>
              <a:t>恒温变压</a:t>
            </a:r>
            <a:r>
              <a:rPr kumimoji="1" lang="zh-CN" altLang="zh-CN" sz="2400" dirty="0" smtClean="0">
                <a:latin typeface="黑体" pitchFamily="49" charset="-122"/>
                <a:ea typeface="黑体" pitchFamily="49" charset="-122"/>
              </a:rPr>
              <a:t> </a:t>
            </a:r>
            <a:endParaRPr kumimoji="1" lang="zh-CN" altLang="en-US" sz="2400" dirty="0">
              <a:latin typeface="黑体" pitchFamily="49" charset="-122"/>
              <a:ea typeface="黑体" pitchFamily="49" charset="-122"/>
            </a:endParaRPr>
          </a:p>
        </p:txBody>
      </p:sp>
      <p:sp>
        <p:nvSpPr>
          <p:cNvPr id="69" name="Text Box 3"/>
          <p:cNvSpPr txBox="1">
            <a:spLocks noChangeArrowheads="1"/>
          </p:cNvSpPr>
          <p:nvPr/>
        </p:nvSpPr>
        <p:spPr bwMode="auto">
          <a:xfrm>
            <a:off x="359913" y="5045938"/>
            <a:ext cx="4638675" cy="369332"/>
          </a:xfrm>
          <a:prstGeom prst="rect">
            <a:avLst/>
          </a:prstGeom>
          <a:solidFill>
            <a:schemeClr val="tx2">
              <a:alpha val="0"/>
            </a:schemeClr>
          </a:soli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r>
              <a:rPr kumimoji="1" lang="zh-CN" altLang="en-US" sz="2400" dirty="0">
                <a:latin typeface="黑体" pitchFamily="49" charset="-122"/>
                <a:ea typeface="黑体" pitchFamily="49" charset="-122"/>
              </a:rPr>
              <a:t>当反应进度为</a:t>
            </a:r>
            <a:r>
              <a:rPr kumimoji="1" lang="en-US" altLang="zh-CN" sz="2400" dirty="0">
                <a:latin typeface="Arial" pitchFamily="34" charset="0"/>
                <a:ea typeface="黑体" pitchFamily="49" charset="-122"/>
              </a:rPr>
              <a:t>1 </a:t>
            </a:r>
            <a:r>
              <a:rPr kumimoji="1" lang="en-US" altLang="zh-CN" sz="2400" dirty="0" err="1">
                <a:latin typeface="Times New Roman" pitchFamily="18" charset="0"/>
                <a:ea typeface="黑体" pitchFamily="49" charset="-122"/>
              </a:rPr>
              <a:t>mol</a:t>
            </a:r>
            <a:r>
              <a:rPr kumimoji="1" lang="en-US" altLang="zh-CN" sz="2400" dirty="0">
                <a:latin typeface="Times New Roman" pitchFamily="18" charset="0"/>
                <a:ea typeface="黑体" pitchFamily="49" charset="-122"/>
              </a:rPr>
              <a:t> </a:t>
            </a:r>
            <a:r>
              <a:rPr kumimoji="1" lang="zh-CN" altLang="en-US" sz="2400" dirty="0">
                <a:latin typeface="黑体" pitchFamily="49" charset="-122"/>
                <a:ea typeface="黑体" pitchFamily="49" charset="-122"/>
              </a:rPr>
              <a:t>时：</a:t>
            </a:r>
            <a:endParaRPr kumimoji="1" lang="zh-CN" altLang="en-US" sz="2400" i="1" dirty="0">
              <a:latin typeface="黑体" pitchFamily="49" charset="-122"/>
              <a:ea typeface="黑体" pitchFamily="49" charset="-122"/>
            </a:endParaRPr>
          </a:p>
        </p:txBody>
      </p:sp>
      <p:graphicFrame>
        <p:nvGraphicFramePr>
          <p:cNvPr id="70" name="对象 69"/>
          <p:cNvGraphicFramePr>
            <a:graphicFrameLocks noChangeAspect="1"/>
          </p:cNvGraphicFramePr>
          <p:nvPr>
            <p:extLst>
              <p:ext uri="{D42A27DB-BD31-4B8C-83A1-F6EECF244321}">
                <p14:modId xmlns:p14="http://schemas.microsoft.com/office/powerpoint/2010/main" val="256206607"/>
              </p:ext>
            </p:extLst>
          </p:nvPr>
        </p:nvGraphicFramePr>
        <p:xfrm>
          <a:off x="353411" y="5589240"/>
          <a:ext cx="3700413" cy="721119"/>
        </p:xfrm>
        <a:graphic>
          <a:graphicData uri="http://schemas.openxmlformats.org/presentationml/2006/ole">
            <mc:AlternateContent xmlns:mc="http://schemas.openxmlformats.org/markup-compatibility/2006">
              <mc:Choice xmlns:v="urn:schemas-microsoft-com:vml" Requires="v">
                <p:oleObj spid="_x0000_s822470" name="Equation" r:id="rId29" imgW="1752600" imgH="342900" progId="Equation.DSMT4">
                  <p:embed/>
                </p:oleObj>
              </mc:Choice>
              <mc:Fallback>
                <p:oleObj name="Equation" r:id="rId29" imgW="1752600" imgH="342900" progId="Equation.DSMT4">
                  <p:embed/>
                  <p:pic>
                    <p:nvPicPr>
                      <p:cNvPr id="0" name="Object 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53411" y="5589240"/>
                        <a:ext cx="3700413" cy="721119"/>
                      </a:xfrm>
                      <a:prstGeom prst="rect">
                        <a:avLst/>
                      </a:prstGeom>
                      <a:noFill/>
                      <a:ln w="19050" cap="sq">
                        <a:solidFill>
                          <a:srgbClr val="0000FF"/>
                        </a:solidFill>
                        <a:miter lim="800000"/>
                        <a:headEnd/>
                        <a:tailEnd/>
                      </a:ln>
                      <a:effectLst/>
                    </p:spPr>
                  </p:pic>
                </p:oleObj>
              </mc:Fallback>
            </mc:AlternateContent>
          </a:graphicData>
        </a:graphic>
      </p:graphicFrame>
      <p:graphicFrame>
        <p:nvGraphicFramePr>
          <p:cNvPr id="71" name="对象 70"/>
          <p:cNvGraphicFramePr>
            <a:graphicFrameLocks noChangeAspect="1"/>
          </p:cNvGraphicFramePr>
          <p:nvPr>
            <p:extLst>
              <p:ext uri="{D42A27DB-BD31-4B8C-83A1-F6EECF244321}">
                <p14:modId xmlns:p14="http://schemas.microsoft.com/office/powerpoint/2010/main" val="3764358486"/>
              </p:ext>
            </p:extLst>
          </p:nvPr>
        </p:nvGraphicFramePr>
        <p:xfrm>
          <a:off x="341451" y="4355460"/>
          <a:ext cx="4534684" cy="643229"/>
        </p:xfrm>
        <a:graphic>
          <a:graphicData uri="http://schemas.openxmlformats.org/presentationml/2006/ole">
            <mc:AlternateContent xmlns:mc="http://schemas.openxmlformats.org/markup-compatibility/2006">
              <mc:Choice xmlns:v="urn:schemas-microsoft-com:vml" Requires="v">
                <p:oleObj spid="_x0000_s822471" name="公式" r:id="rId31" imgW="2450880" imgH="342720" progId="Equation.3">
                  <p:embed/>
                </p:oleObj>
              </mc:Choice>
              <mc:Fallback>
                <p:oleObj name="公式" r:id="rId31" imgW="2450880" imgH="342720" progId="Equation.3">
                  <p:embed/>
                  <p:pic>
                    <p:nvPicPr>
                      <p:cNvPr id="0" name="对象 28"/>
                      <p:cNvPicPr>
                        <a:picLocks noChangeAspect="1" noChangeArrowheads="1"/>
                      </p:cNvPicPr>
                      <p:nvPr/>
                    </p:nvPicPr>
                    <p:blipFill>
                      <a:blip r:embed="rId32"/>
                      <a:srcRect/>
                      <a:stretch>
                        <a:fillRect/>
                      </a:stretch>
                    </p:blipFill>
                    <p:spPr bwMode="auto">
                      <a:xfrm>
                        <a:off x="341451" y="4355460"/>
                        <a:ext cx="4534684" cy="643229"/>
                      </a:xfrm>
                      <a:prstGeom prst="rect">
                        <a:avLst/>
                      </a:prstGeom>
                      <a:solidFill>
                        <a:srgbClr val="FFFF00"/>
                      </a:solidFill>
                      <a:ln>
                        <a:solidFill>
                          <a:srgbClr val="FF0000"/>
                        </a:solidFill>
                      </a:ln>
                    </p:spPr>
                  </p:pic>
                </p:oleObj>
              </mc:Fallback>
            </mc:AlternateContent>
          </a:graphicData>
        </a:graphic>
      </p:graphicFrame>
      <p:graphicFrame>
        <p:nvGraphicFramePr>
          <p:cNvPr id="72" name="对象 71"/>
          <p:cNvGraphicFramePr>
            <a:graphicFrameLocks noChangeAspect="1"/>
          </p:cNvGraphicFramePr>
          <p:nvPr>
            <p:extLst>
              <p:ext uri="{D42A27DB-BD31-4B8C-83A1-F6EECF244321}">
                <p14:modId xmlns:p14="http://schemas.microsoft.com/office/powerpoint/2010/main" val="433539926"/>
              </p:ext>
            </p:extLst>
          </p:nvPr>
        </p:nvGraphicFramePr>
        <p:xfrm>
          <a:off x="4998588" y="4986474"/>
          <a:ext cx="2303463" cy="552450"/>
        </p:xfrm>
        <a:graphic>
          <a:graphicData uri="http://schemas.openxmlformats.org/presentationml/2006/ole">
            <mc:AlternateContent xmlns:mc="http://schemas.openxmlformats.org/markup-compatibility/2006">
              <mc:Choice xmlns:v="urn:schemas-microsoft-com:vml" Requires="v">
                <p:oleObj spid="_x0000_s822472" name="公式" r:id="rId33" imgW="1117600" imgH="241300" progId="Equation.3">
                  <p:embed/>
                </p:oleObj>
              </mc:Choice>
              <mc:Fallback>
                <p:oleObj name="公式" r:id="rId33" imgW="1117600" imgH="241300" progId="Equation.3">
                  <p:embed/>
                  <p:pic>
                    <p:nvPicPr>
                      <p:cNvPr id="0" name="Object 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998588" y="4986474"/>
                        <a:ext cx="2303463"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 name="矩形 72"/>
          <p:cNvSpPr/>
          <p:nvPr/>
        </p:nvSpPr>
        <p:spPr>
          <a:xfrm>
            <a:off x="4230108" y="5589240"/>
            <a:ext cx="4572000" cy="646331"/>
          </a:xfrm>
          <a:prstGeom prst="rect">
            <a:avLst/>
          </a:prstGeom>
        </p:spPr>
        <p:txBody>
          <a:bodyPr>
            <a:spAutoFit/>
          </a:bodyPr>
          <a:lstStyle/>
          <a:p>
            <a:pPr>
              <a:buFont typeface="Monotype Sorts" pitchFamily="2" charset="2"/>
              <a:buChar char=" "/>
            </a:pPr>
            <a:r>
              <a:rPr lang="en-US" altLang="zh-CN" i="1" dirty="0"/>
              <a:t>n</a:t>
            </a:r>
            <a:r>
              <a:rPr lang="zh-CN" altLang="en-US" baseline="-25000" dirty="0"/>
              <a:t>产物     </a:t>
            </a:r>
            <a:r>
              <a:rPr lang="en-US" altLang="zh-CN" dirty="0">
                <a:latin typeface="Arial"/>
              </a:rPr>
              <a:t>—</a:t>
            </a:r>
            <a:r>
              <a:rPr lang="zh-CN" altLang="en-US" dirty="0"/>
              <a:t>产物中气体的物质的量</a:t>
            </a:r>
          </a:p>
          <a:p>
            <a:pPr>
              <a:buFont typeface="Monotype Sorts" pitchFamily="2" charset="2"/>
              <a:buChar char=" "/>
            </a:pPr>
            <a:r>
              <a:rPr lang="en-US" altLang="zh-CN" i="1" dirty="0" smtClean="0"/>
              <a:t>n</a:t>
            </a:r>
            <a:r>
              <a:rPr lang="zh-CN" altLang="en-US" baseline="-25000" dirty="0"/>
              <a:t>反应物</a:t>
            </a:r>
            <a:r>
              <a:rPr lang="zh-CN" altLang="en-US" dirty="0"/>
              <a:t> </a:t>
            </a:r>
            <a:r>
              <a:rPr lang="en-US" altLang="zh-CN" dirty="0">
                <a:latin typeface="Arial"/>
              </a:rPr>
              <a:t>—</a:t>
            </a:r>
            <a:r>
              <a:rPr lang="zh-CN" altLang="en-US" dirty="0"/>
              <a:t>反应物中气体的物质的量</a:t>
            </a:r>
          </a:p>
        </p:txBody>
      </p:sp>
    </p:spTree>
    <p:extLst>
      <p:ext uri="{BB962C8B-B14F-4D97-AF65-F5344CB8AC3E}">
        <p14:creationId xmlns:p14="http://schemas.microsoft.com/office/powerpoint/2010/main" val="181343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Bottom)">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left)">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wipe(left)">
                                      <p:cBhvr>
                                        <p:cTn id="17" dur="500"/>
                                        <p:tgtEl>
                                          <p:spTgt spid="6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wipe(left)">
                                      <p:cBhvr>
                                        <p:cTn id="22" dur="500"/>
                                        <p:tgtEl>
                                          <p:spTgt spid="6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wipe(left)">
                                      <p:cBhvr>
                                        <p:cTn id="27" dur="500"/>
                                        <p:tgtEl>
                                          <p:spTgt spid="6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wipe(left)">
                                      <p:cBhvr>
                                        <p:cTn id="32" dur="500"/>
                                        <p:tgtEl>
                                          <p:spTgt spid="6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wipe(left)">
                                      <p:cBhvr>
                                        <p:cTn id="37" dur="500"/>
                                        <p:tgtEl>
                                          <p:spTgt spid="6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wipe(left)">
                                      <p:cBhvr>
                                        <p:cTn id="42" dur="500"/>
                                        <p:tgtEl>
                                          <p:spTgt spid="6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wipe(left)">
                                      <p:cBhvr>
                                        <p:cTn id="47" dur="500"/>
                                        <p:tgtEl>
                                          <p:spTgt spid="70"/>
                                        </p:tgtEl>
                                      </p:cBhvr>
                                    </p:animEffect>
                                  </p:childTnLst>
                                </p:cTn>
                              </p:par>
                              <p:par>
                                <p:cTn id="48" presetID="42" presetClass="entr" presetSubtype="0" fill="hold" nodeType="withEffect">
                                  <p:stCondLst>
                                    <p:cond delay="0"/>
                                  </p:stCondLst>
                                  <p:childTnLst>
                                    <p:set>
                                      <p:cBhvr>
                                        <p:cTn id="49" dur="1" fill="hold">
                                          <p:stCondLst>
                                            <p:cond delay="0"/>
                                          </p:stCondLst>
                                        </p:cTn>
                                        <p:tgtEl>
                                          <p:spTgt spid="71"/>
                                        </p:tgtEl>
                                        <p:attrNameLst>
                                          <p:attrName>style.visibility</p:attrName>
                                        </p:attrNameLst>
                                      </p:cBhvr>
                                      <p:to>
                                        <p:strVal val="visible"/>
                                      </p:to>
                                    </p:set>
                                    <p:animEffect transition="in" filter="fade">
                                      <p:cBhvr>
                                        <p:cTn id="50" dur="1000"/>
                                        <p:tgtEl>
                                          <p:spTgt spid="71"/>
                                        </p:tgtEl>
                                      </p:cBhvr>
                                    </p:animEffect>
                                    <p:anim calcmode="lin" valueType="num">
                                      <p:cBhvr>
                                        <p:cTn id="51" dur="1000" fill="hold"/>
                                        <p:tgtEl>
                                          <p:spTgt spid="71"/>
                                        </p:tgtEl>
                                        <p:attrNameLst>
                                          <p:attrName>ppt_x</p:attrName>
                                        </p:attrNameLst>
                                      </p:cBhvr>
                                      <p:tavLst>
                                        <p:tav tm="0">
                                          <p:val>
                                            <p:strVal val="#ppt_x"/>
                                          </p:val>
                                        </p:tav>
                                        <p:tav tm="100000">
                                          <p:val>
                                            <p:strVal val="#ppt_x"/>
                                          </p:val>
                                        </p:tav>
                                      </p:tavLst>
                                    </p:anim>
                                    <p:anim calcmode="lin" valueType="num">
                                      <p:cBhvr>
                                        <p:cTn id="52" dur="1000" fill="hold"/>
                                        <p:tgtEl>
                                          <p:spTgt spid="71"/>
                                        </p:tgtEl>
                                        <p:attrNameLst>
                                          <p:attrName>ppt_y</p:attrName>
                                        </p:attrNameLst>
                                      </p:cBhvr>
                                      <p:tavLst>
                                        <p:tav tm="0">
                                          <p:val>
                                            <p:strVal val="#ppt_y+.1"/>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72"/>
                                        </p:tgtEl>
                                        <p:attrNameLst>
                                          <p:attrName>style.visibility</p:attrName>
                                        </p:attrNameLst>
                                      </p:cBhvr>
                                      <p:to>
                                        <p:strVal val="visible"/>
                                      </p:to>
                                    </p:set>
                                    <p:anim calcmode="lin" valueType="num">
                                      <p:cBhvr additive="base">
                                        <p:cTn id="55" dur="500" fill="hold"/>
                                        <p:tgtEl>
                                          <p:spTgt spid="72"/>
                                        </p:tgtEl>
                                        <p:attrNameLst>
                                          <p:attrName>ppt_x</p:attrName>
                                        </p:attrNameLst>
                                      </p:cBhvr>
                                      <p:tavLst>
                                        <p:tav tm="0">
                                          <p:val>
                                            <p:strVal val="#ppt_x"/>
                                          </p:val>
                                        </p:tav>
                                        <p:tav tm="100000">
                                          <p:val>
                                            <p:strVal val="#ppt_x"/>
                                          </p:val>
                                        </p:tav>
                                      </p:tavLst>
                                    </p:anim>
                                    <p:anim calcmode="lin" valueType="num">
                                      <p:cBhvr additive="base">
                                        <p:cTn id="56"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autoUpdateAnimBg="0"/>
      <p:bldP spid="65" grpId="0" animBg="1" autoUpdateAnimBg="0"/>
      <p:bldP spid="69"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608" y="1556792"/>
            <a:ext cx="6904277" cy="4104456"/>
          </a:xfrm>
        </p:spPr>
        <p:txBody>
          <a:bodyPr rtlCol="0">
            <a:normAutofit lnSpcReduction="10000"/>
          </a:bodyPr>
          <a:lstStyle/>
          <a:p>
            <a:pPr eaLnBrk="1" fontAlgn="auto" hangingPunct="1">
              <a:spcAft>
                <a:spcPts val="0"/>
              </a:spcAft>
              <a:buFont typeface="Arial" panose="020B0604020202020204" pitchFamily="34" charset="0"/>
              <a:buChar char="•"/>
              <a:defRPr/>
            </a:pPr>
            <a:r>
              <a:rPr lang="zh-CN" altLang="en-US" sz="2800" dirty="0" smtClean="0"/>
              <a:t>六、过程函数</a:t>
            </a:r>
            <a:endParaRPr lang="en-US" altLang="zh-CN" sz="2800" dirty="0" smtClean="0"/>
          </a:p>
          <a:p>
            <a:pPr eaLnBrk="1" fontAlgn="auto" hangingPunct="1">
              <a:spcBef>
                <a:spcPct val="10000"/>
              </a:spcBef>
              <a:spcAft>
                <a:spcPts val="0"/>
              </a:spcAft>
              <a:buFont typeface="Wingdings" pitchFamily="2" charset="2"/>
              <a:buNone/>
              <a:defRPr/>
            </a:pPr>
            <a:r>
              <a:rPr lang="zh-CN" altLang="en-US" sz="2800" b="1" dirty="0">
                <a:latin typeface="宋体" pitchFamily="2" charset="-122"/>
              </a:rPr>
              <a:t>在系统变化过程中才产生的函数叫过程函数或途径函数。（化学热力学只涉及两个）</a:t>
            </a:r>
          </a:p>
          <a:p>
            <a:pPr eaLnBrk="1" fontAlgn="auto" hangingPunct="1">
              <a:spcBef>
                <a:spcPct val="10000"/>
              </a:spcBef>
              <a:spcAft>
                <a:spcPts val="0"/>
              </a:spcAft>
              <a:buFont typeface="Wingdings" pitchFamily="2" charset="2"/>
              <a:buNone/>
              <a:defRPr/>
            </a:pPr>
            <a:r>
              <a:rPr lang="zh-CN" altLang="en-US" sz="2800" b="1" dirty="0">
                <a:latin typeface="宋体" pitchFamily="2" charset="-122"/>
              </a:rPr>
              <a:t>１热：</a:t>
            </a:r>
            <a:r>
              <a:rPr lang="zh-CN" altLang="en-US" sz="2800" b="1" dirty="0">
                <a:solidFill>
                  <a:srgbClr val="0000FF"/>
                </a:solidFill>
                <a:latin typeface="宋体" pitchFamily="2" charset="-122"/>
              </a:rPr>
              <a:t>系统与环境因温差引起交换的能量</a:t>
            </a:r>
            <a:endParaRPr lang="zh-CN" altLang="en-US" sz="2800" b="1" dirty="0">
              <a:latin typeface="宋体" pitchFamily="2" charset="-122"/>
            </a:endParaRPr>
          </a:p>
          <a:p>
            <a:pPr eaLnBrk="1" fontAlgn="auto" hangingPunct="1">
              <a:spcBef>
                <a:spcPct val="10000"/>
              </a:spcBef>
              <a:spcAft>
                <a:spcPts val="0"/>
              </a:spcAft>
              <a:buClr>
                <a:schemeClr val="tx1"/>
              </a:buClr>
              <a:buFont typeface="Wingdings" pitchFamily="2" charset="2"/>
              <a:buChar char="l"/>
              <a:defRPr/>
            </a:pPr>
            <a:r>
              <a:rPr lang="zh-CN" altLang="en-US" sz="2800" b="1" dirty="0">
                <a:latin typeface="宋体" pitchFamily="2" charset="-122"/>
              </a:rPr>
              <a:t>热：</a:t>
            </a:r>
            <a:r>
              <a:rPr lang="zh-CN" altLang="en-US" sz="2800" b="1" dirty="0">
                <a:solidFill>
                  <a:srgbClr val="0000FF"/>
                </a:solidFill>
                <a:latin typeface="宋体" pitchFamily="2" charset="-122"/>
              </a:rPr>
              <a:t>用Ｑ表示</a:t>
            </a:r>
          </a:p>
          <a:p>
            <a:pPr eaLnBrk="1" fontAlgn="auto" hangingPunct="1">
              <a:spcBef>
                <a:spcPct val="10000"/>
              </a:spcBef>
              <a:spcAft>
                <a:spcPts val="0"/>
              </a:spcAft>
              <a:buClr>
                <a:schemeClr val="tx1"/>
              </a:buClr>
              <a:buFont typeface="Wingdings" pitchFamily="2" charset="2"/>
              <a:buChar char="l"/>
              <a:defRPr/>
            </a:pPr>
            <a:r>
              <a:rPr lang="zh-CN" altLang="en-US" sz="2800" b="1" dirty="0">
                <a:latin typeface="宋体" pitchFamily="2" charset="-122"/>
              </a:rPr>
              <a:t>规定：</a:t>
            </a:r>
            <a:r>
              <a:rPr lang="zh-CN" altLang="en-US" sz="2800" b="1" dirty="0">
                <a:solidFill>
                  <a:srgbClr val="0000FF"/>
                </a:solidFill>
                <a:latin typeface="宋体" pitchFamily="2" charset="-122"/>
              </a:rPr>
              <a:t>Ｑ＞０（正值）表示系统吸热</a:t>
            </a:r>
          </a:p>
          <a:p>
            <a:pPr eaLnBrk="1" fontAlgn="auto" hangingPunct="1">
              <a:spcBef>
                <a:spcPct val="10000"/>
              </a:spcBef>
              <a:spcAft>
                <a:spcPts val="0"/>
              </a:spcAft>
              <a:buClr>
                <a:schemeClr val="tx1"/>
              </a:buClr>
              <a:buFont typeface="Wingdings" pitchFamily="2" charset="2"/>
              <a:buNone/>
              <a:defRPr/>
            </a:pPr>
            <a:r>
              <a:rPr lang="zh-CN" altLang="en-US" sz="2800" b="1" dirty="0">
                <a:solidFill>
                  <a:srgbClr val="0000FF"/>
                </a:solidFill>
                <a:latin typeface="宋体" pitchFamily="2" charset="-122"/>
              </a:rPr>
              <a:t>        Ｑ＜０（负值）表示系统放热</a:t>
            </a:r>
          </a:p>
          <a:p>
            <a:pPr eaLnBrk="1" fontAlgn="auto" hangingPunct="1">
              <a:spcBef>
                <a:spcPct val="10000"/>
              </a:spcBef>
              <a:spcAft>
                <a:spcPts val="0"/>
              </a:spcAft>
              <a:buClr>
                <a:schemeClr val="tx1"/>
              </a:buClr>
              <a:buFont typeface="Wingdings" pitchFamily="2" charset="2"/>
              <a:buChar char="l"/>
              <a:defRPr/>
            </a:pPr>
            <a:r>
              <a:rPr lang="zh-CN" altLang="en-US" sz="2800" b="1" dirty="0">
                <a:latin typeface="宋体" pitchFamily="2" charset="-122"/>
              </a:rPr>
              <a:t>热的单位：</a:t>
            </a:r>
            <a:r>
              <a:rPr lang="en-US" altLang="zh-CN" sz="2800" b="1" dirty="0" err="1">
                <a:solidFill>
                  <a:srgbClr val="0000FF"/>
                </a:solidFill>
                <a:latin typeface="宋体" pitchFamily="2" charset="-122"/>
              </a:rPr>
              <a:t>J，kJ</a:t>
            </a:r>
            <a:endParaRPr lang="en-US" altLang="zh-CN" sz="2800" b="1" dirty="0">
              <a:solidFill>
                <a:srgbClr val="0000FF"/>
              </a:solidFill>
              <a:latin typeface="宋体" pitchFamily="2" charset="-122"/>
            </a:endParaRPr>
          </a:p>
          <a:p>
            <a:pPr eaLnBrk="1" fontAlgn="auto" hangingPunct="1">
              <a:spcBef>
                <a:spcPct val="10000"/>
              </a:spcBef>
              <a:spcAft>
                <a:spcPts val="0"/>
              </a:spcAft>
              <a:buClr>
                <a:schemeClr val="tx1"/>
              </a:buClr>
              <a:buFont typeface="Wingdings" pitchFamily="2" charset="2"/>
              <a:buChar char="l"/>
              <a:defRPr/>
            </a:pPr>
            <a:r>
              <a:rPr lang="zh-CN" altLang="en-US" sz="2800" b="1" dirty="0">
                <a:latin typeface="宋体" pitchFamily="2" charset="-122"/>
              </a:rPr>
              <a:t>主要讨论：</a:t>
            </a:r>
            <a:r>
              <a:rPr lang="zh-CN" altLang="en-US" sz="2800" b="1" dirty="0">
                <a:solidFill>
                  <a:srgbClr val="0000FF"/>
                </a:solidFill>
                <a:latin typeface="宋体" pitchFamily="2" charset="-122"/>
              </a:rPr>
              <a:t>显热、潜热、化学过程热。 </a:t>
            </a:r>
          </a:p>
          <a:p>
            <a:pPr eaLnBrk="1" fontAlgn="auto" hangingPunct="1">
              <a:spcAft>
                <a:spcPts val="0"/>
              </a:spcAft>
              <a:buFont typeface="Arial" panose="020B0604020202020204" pitchFamily="34" charset="0"/>
              <a:buChar char="•"/>
              <a:defRPr/>
            </a:pPr>
            <a:endParaRPr lang="zh-CN" altLang="en-US" dirty="0"/>
          </a:p>
        </p:txBody>
      </p:sp>
      <p:sp>
        <p:nvSpPr>
          <p:cNvPr id="166913" name="标题 1"/>
          <p:cNvSpPr>
            <a:spLocks noGrp="1"/>
          </p:cNvSpPr>
          <p:nvPr>
            <p:ph type="title"/>
          </p:nvPr>
        </p:nvSpPr>
        <p:spPr/>
        <p:txBody>
          <a:bodyPr/>
          <a:lstStyle/>
          <a:p>
            <a:pPr eaLnBrk="1" hangingPunct="1"/>
            <a:r>
              <a:rPr lang="en-US" altLang="zh-CN" b="1" smtClean="0">
                <a:solidFill>
                  <a:srgbClr val="FF0000"/>
                </a:solidFill>
                <a:latin typeface="华文宋体"/>
                <a:ea typeface="华文宋体"/>
                <a:cs typeface="华文宋体"/>
              </a:rPr>
              <a:t>§2-1 </a:t>
            </a:r>
            <a:r>
              <a:rPr lang="zh-CN" altLang="en-US" b="1" smtClean="0">
                <a:solidFill>
                  <a:srgbClr val="FF0000"/>
                </a:solidFill>
                <a:latin typeface="华文宋体"/>
                <a:ea typeface="华文宋体"/>
                <a:cs typeface="华文宋体"/>
              </a:rPr>
              <a:t>热力学基本概念及术语</a:t>
            </a:r>
            <a:endParaRPr lang="zh-CN" altLang="en-US" smtClean="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4139952" y="476672"/>
            <a:ext cx="1008063" cy="927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dirty="0">
                <a:latin typeface="Arial" pitchFamily="34" charset="0"/>
              </a:rPr>
              <a:t>  </a:t>
            </a:r>
            <a:r>
              <a:rPr lang="zh-CN" altLang="en-US" dirty="0">
                <a:latin typeface="Arial" pitchFamily="34" charset="0"/>
              </a:rPr>
              <a:t>反应物</a:t>
            </a:r>
          </a:p>
          <a:p>
            <a:pPr>
              <a:lnSpc>
                <a:spcPct val="150000"/>
              </a:lnSpc>
            </a:pPr>
            <a:r>
              <a:rPr lang="zh-CN" altLang="en-US" i="1" dirty="0">
                <a:latin typeface="Arial" pitchFamily="34" charset="0"/>
              </a:rPr>
              <a:t> </a:t>
            </a:r>
            <a:r>
              <a:rPr lang="en-US" altLang="zh-CN" i="1" dirty="0">
                <a:latin typeface="Arial" pitchFamily="34" charset="0"/>
              </a:rPr>
              <a:t>T</a:t>
            </a:r>
            <a:r>
              <a:rPr lang="en-US" altLang="zh-CN" dirty="0">
                <a:latin typeface="Arial" pitchFamily="34" charset="0"/>
              </a:rPr>
              <a:t>,</a:t>
            </a:r>
            <a:r>
              <a:rPr lang="en-US" altLang="zh-CN" i="1" dirty="0">
                <a:latin typeface="Arial" pitchFamily="34" charset="0"/>
              </a:rPr>
              <a:t> p</a:t>
            </a:r>
            <a:r>
              <a:rPr lang="en-US" altLang="zh-CN" dirty="0">
                <a:latin typeface="Arial" pitchFamily="34" charset="0"/>
              </a:rPr>
              <a:t>, </a:t>
            </a:r>
            <a:r>
              <a:rPr lang="en-US" altLang="zh-CN" i="1" dirty="0">
                <a:latin typeface="Arial" pitchFamily="34" charset="0"/>
              </a:rPr>
              <a:t>V</a:t>
            </a:r>
          </a:p>
        </p:txBody>
      </p:sp>
      <p:sp>
        <p:nvSpPr>
          <p:cNvPr id="5" name="Text Box 5"/>
          <p:cNvSpPr txBox="1">
            <a:spLocks noChangeArrowheads="1"/>
          </p:cNvSpPr>
          <p:nvPr/>
        </p:nvSpPr>
        <p:spPr bwMode="auto">
          <a:xfrm>
            <a:off x="7236296" y="476672"/>
            <a:ext cx="1008062" cy="927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dirty="0">
                <a:latin typeface="Arial" pitchFamily="34" charset="0"/>
              </a:rPr>
              <a:t>   </a:t>
            </a:r>
            <a:r>
              <a:rPr lang="zh-CN" altLang="en-US" dirty="0">
                <a:latin typeface="Arial" pitchFamily="34" charset="0"/>
              </a:rPr>
              <a:t>产物</a:t>
            </a:r>
          </a:p>
          <a:p>
            <a:pPr>
              <a:lnSpc>
                <a:spcPct val="150000"/>
              </a:lnSpc>
            </a:pPr>
            <a:r>
              <a:rPr lang="zh-CN" altLang="en-US" i="1" dirty="0">
                <a:latin typeface="Arial" pitchFamily="34" charset="0"/>
              </a:rPr>
              <a:t> </a:t>
            </a:r>
            <a:r>
              <a:rPr lang="en-US" altLang="zh-CN" i="1" dirty="0">
                <a:latin typeface="Arial" pitchFamily="34" charset="0"/>
              </a:rPr>
              <a:t>T</a:t>
            </a:r>
            <a:r>
              <a:rPr lang="en-US" altLang="zh-CN" dirty="0">
                <a:latin typeface="Arial" pitchFamily="34" charset="0"/>
              </a:rPr>
              <a:t>,</a:t>
            </a:r>
            <a:r>
              <a:rPr lang="en-US" altLang="zh-CN" i="1" dirty="0">
                <a:latin typeface="Arial" pitchFamily="34" charset="0"/>
              </a:rPr>
              <a:t> p</a:t>
            </a:r>
            <a:r>
              <a:rPr lang="en-US" altLang="zh-CN" dirty="0">
                <a:latin typeface="Arial" pitchFamily="34" charset="0"/>
              </a:rPr>
              <a:t>, </a:t>
            </a:r>
            <a:r>
              <a:rPr lang="en-US" altLang="zh-CN" i="1" dirty="0">
                <a:latin typeface="Arial" pitchFamily="34" charset="0"/>
              </a:rPr>
              <a:t>V’</a:t>
            </a:r>
          </a:p>
        </p:txBody>
      </p:sp>
      <p:sp>
        <p:nvSpPr>
          <p:cNvPr id="6" name="Rectangle 10"/>
          <p:cNvSpPr>
            <a:spLocks noChangeArrowheads="1"/>
          </p:cNvSpPr>
          <p:nvPr/>
        </p:nvSpPr>
        <p:spPr bwMode="auto">
          <a:xfrm>
            <a:off x="5652120" y="573510"/>
            <a:ext cx="10350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hlink"/>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dirty="0">
                <a:latin typeface="Arial" pitchFamily="34" charset="0"/>
              </a:rPr>
              <a:t>恒</a:t>
            </a:r>
            <a:r>
              <a:rPr lang="en-US" altLang="zh-CN" i="1" dirty="0">
                <a:latin typeface="Arial" pitchFamily="34" charset="0"/>
              </a:rPr>
              <a:t>T</a:t>
            </a:r>
            <a:r>
              <a:rPr lang="en-US" altLang="zh-CN" dirty="0">
                <a:latin typeface="Arial" pitchFamily="34" charset="0"/>
              </a:rPr>
              <a:t>,</a:t>
            </a:r>
            <a:r>
              <a:rPr lang="en-US" altLang="zh-CN" i="1" dirty="0">
                <a:latin typeface="Arial" pitchFamily="34" charset="0"/>
              </a:rPr>
              <a:t> p</a:t>
            </a:r>
            <a:r>
              <a:rPr lang="zh-CN" altLang="en-US" dirty="0">
                <a:latin typeface="Arial" pitchFamily="34" charset="0"/>
              </a:rPr>
              <a:t>下</a:t>
            </a:r>
          </a:p>
        </p:txBody>
      </p:sp>
      <p:sp>
        <p:nvSpPr>
          <p:cNvPr id="7" name="Line 6"/>
          <p:cNvSpPr>
            <a:spLocks noChangeShapeType="1"/>
          </p:cNvSpPr>
          <p:nvPr/>
        </p:nvSpPr>
        <p:spPr bwMode="auto">
          <a:xfrm>
            <a:off x="5148015" y="1124744"/>
            <a:ext cx="2016273" cy="0"/>
          </a:xfrm>
          <a:prstGeom prst="line">
            <a:avLst/>
          </a:prstGeom>
          <a:noFill/>
          <a:ln w="19050">
            <a:solidFill>
              <a:schemeClr val="accent2"/>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337761727"/>
              </p:ext>
            </p:extLst>
          </p:nvPr>
        </p:nvGraphicFramePr>
        <p:xfrm>
          <a:off x="5447896" y="1220921"/>
          <a:ext cx="1750147" cy="365702"/>
        </p:xfrm>
        <a:graphic>
          <a:graphicData uri="http://schemas.openxmlformats.org/presentationml/2006/ole">
            <mc:AlternateContent xmlns:mc="http://schemas.openxmlformats.org/markup-compatibility/2006">
              <mc:Choice xmlns:v="urn:schemas-microsoft-com:vml" Requires="v">
                <p:oleObj spid="_x0000_s815280" name="公式" r:id="rId3" imgW="1155700" imgH="241300" progId="Equation.3">
                  <p:embed/>
                </p:oleObj>
              </mc:Choice>
              <mc:Fallback>
                <p:oleObj name="公式" r:id="rId3" imgW="1155700" imgH="2413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7896" y="1220921"/>
                        <a:ext cx="1750147" cy="365702"/>
                      </a:xfrm>
                      <a:prstGeom prst="rect">
                        <a:avLst/>
                      </a:prstGeom>
                      <a:noFill/>
                      <a:ln>
                        <a:noFill/>
                      </a:ln>
                      <a:effectLst/>
                    </p:spPr>
                  </p:pic>
                </p:oleObj>
              </mc:Fallback>
            </mc:AlternateContent>
          </a:graphicData>
        </a:graphic>
      </p:graphicFrame>
      <p:sp>
        <p:nvSpPr>
          <p:cNvPr id="9" name="Text Box 4"/>
          <p:cNvSpPr txBox="1">
            <a:spLocks noChangeArrowheads="1"/>
          </p:cNvSpPr>
          <p:nvPr/>
        </p:nvSpPr>
        <p:spPr bwMode="auto">
          <a:xfrm>
            <a:off x="4165103" y="2636912"/>
            <a:ext cx="1008063" cy="927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dirty="0">
                <a:latin typeface="Arial" pitchFamily="34" charset="0"/>
              </a:rPr>
              <a:t>   </a:t>
            </a:r>
            <a:r>
              <a:rPr lang="zh-CN" altLang="en-US" dirty="0">
                <a:latin typeface="Arial" pitchFamily="34" charset="0"/>
              </a:rPr>
              <a:t>产物</a:t>
            </a:r>
          </a:p>
          <a:p>
            <a:pPr>
              <a:lnSpc>
                <a:spcPct val="150000"/>
              </a:lnSpc>
            </a:pPr>
            <a:r>
              <a:rPr lang="zh-CN" altLang="en-US" i="1" dirty="0">
                <a:latin typeface="Arial" pitchFamily="34" charset="0"/>
              </a:rPr>
              <a:t> </a:t>
            </a:r>
            <a:r>
              <a:rPr lang="en-US" altLang="zh-CN" i="1" dirty="0">
                <a:latin typeface="Arial" pitchFamily="34" charset="0"/>
              </a:rPr>
              <a:t>T</a:t>
            </a:r>
            <a:r>
              <a:rPr lang="en-US" altLang="zh-CN" dirty="0">
                <a:latin typeface="Arial" pitchFamily="34" charset="0"/>
              </a:rPr>
              <a:t>,</a:t>
            </a:r>
            <a:r>
              <a:rPr lang="en-US" altLang="zh-CN" i="1" dirty="0">
                <a:latin typeface="Arial" pitchFamily="34" charset="0"/>
              </a:rPr>
              <a:t> p’</a:t>
            </a:r>
            <a:r>
              <a:rPr lang="en-US" altLang="zh-CN" dirty="0">
                <a:latin typeface="Arial" pitchFamily="34" charset="0"/>
              </a:rPr>
              <a:t>, </a:t>
            </a:r>
            <a:r>
              <a:rPr lang="en-US" altLang="zh-CN" i="1" dirty="0">
                <a:latin typeface="Arial" pitchFamily="34" charset="0"/>
              </a:rPr>
              <a:t>V</a:t>
            </a:r>
          </a:p>
        </p:txBody>
      </p:sp>
      <p:sp>
        <p:nvSpPr>
          <p:cNvPr id="10" name="Line 7"/>
          <p:cNvSpPr>
            <a:spLocks noChangeShapeType="1"/>
          </p:cNvSpPr>
          <p:nvPr/>
        </p:nvSpPr>
        <p:spPr bwMode="auto">
          <a:xfrm>
            <a:off x="4643982" y="1411287"/>
            <a:ext cx="25151" cy="1225625"/>
          </a:xfrm>
          <a:prstGeom prst="line">
            <a:avLst/>
          </a:prstGeom>
          <a:noFill/>
          <a:ln w="19050">
            <a:solidFill>
              <a:schemeClr val="hlink"/>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Text Box 12"/>
          <p:cNvSpPr txBox="1">
            <a:spLocks noChangeArrowheads="1"/>
          </p:cNvSpPr>
          <p:nvPr/>
        </p:nvSpPr>
        <p:spPr bwMode="auto">
          <a:xfrm>
            <a:off x="3935709" y="1508161"/>
            <a:ext cx="458787"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hlink"/>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lgn="ctr"/>
            <a:r>
              <a:rPr lang="zh-CN" altLang="en-US" dirty="0">
                <a:latin typeface="Arial" pitchFamily="34" charset="0"/>
              </a:rPr>
              <a:t>恒</a:t>
            </a:r>
            <a:r>
              <a:rPr lang="en-US" altLang="zh-CN" i="1" dirty="0">
                <a:latin typeface="Arial" pitchFamily="34" charset="0"/>
              </a:rPr>
              <a:t>T</a:t>
            </a:r>
            <a:r>
              <a:rPr lang="en-US" altLang="zh-CN" dirty="0">
                <a:latin typeface="Arial" pitchFamily="34" charset="0"/>
              </a:rPr>
              <a:t>,</a:t>
            </a:r>
            <a:r>
              <a:rPr lang="en-US" altLang="zh-CN" i="1" dirty="0">
                <a:latin typeface="Arial" pitchFamily="34" charset="0"/>
              </a:rPr>
              <a:t> V </a:t>
            </a:r>
            <a:r>
              <a:rPr lang="zh-CN" altLang="en-US" dirty="0">
                <a:latin typeface="Arial" pitchFamily="34" charset="0"/>
              </a:rPr>
              <a:t>下</a:t>
            </a:r>
          </a:p>
        </p:txBody>
      </p:sp>
      <p:graphicFrame>
        <p:nvGraphicFramePr>
          <p:cNvPr id="12" name="对象 11"/>
          <p:cNvGraphicFramePr>
            <a:graphicFrameLocks noChangeAspect="1"/>
          </p:cNvGraphicFramePr>
          <p:nvPr>
            <p:extLst>
              <p:ext uri="{D42A27DB-BD31-4B8C-83A1-F6EECF244321}">
                <p14:modId xmlns:p14="http://schemas.microsoft.com/office/powerpoint/2010/main" val="4191428795"/>
              </p:ext>
            </p:extLst>
          </p:nvPr>
        </p:nvGraphicFramePr>
        <p:xfrm>
          <a:off x="4692894" y="1916832"/>
          <a:ext cx="1157287" cy="379413"/>
        </p:xfrm>
        <a:graphic>
          <a:graphicData uri="http://schemas.openxmlformats.org/presentationml/2006/ole">
            <mc:AlternateContent xmlns:mc="http://schemas.openxmlformats.org/markup-compatibility/2006">
              <mc:Choice xmlns:v="urn:schemas-microsoft-com:vml" Requires="v">
                <p:oleObj spid="_x0000_s815281" name="公式" r:id="rId5" imgW="698500" imgH="228600" progId="Equation.3">
                  <p:embed/>
                </p:oleObj>
              </mc:Choice>
              <mc:Fallback>
                <p:oleObj name="公式" r:id="rId5" imgW="698500" imgH="2286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2894" y="1916832"/>
                        <a:ext cx="1157287" cy="379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Line 8"/>
          <p:cNvSpPr>
            <a:spLocks noChangeShapeType="1"/>
          </p:cNvSpPr>
          <p:nvPr/>
        </p:nvSpPr>
        <p:spPr bwMode="auto">
          <a:xfrm>
            <a:off x="5173166" y="3100462"/>
            <a:ext cx="2855218"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9"/>
          <p:cNvSpPr>
            <a:spLocks noChangeShapeType="1"/>
          </p:cNvSpPr>
          <p:nvPr/>
        </p:nvSpPr>
        <p:spPr bwMode="auto">
          <a:xfrm flipV="1">
            <a:off x="8028384" y="1373262"/>
            <a:ext cx="0" cy="1727200"/>
          </a:xfrm>
          <a:prstGeom prst="line">
            <a:avLst/>
          </a:prstGeom>
          <a:noFill/>
          <a:ln w="19050">
            <a:solidFill>
              <a:schemeClr val="hlink"/>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Rectangle 14"/>
          <p:cNvSpPr>
            <a:spLocks noChangeArrowheads="1"/>
          </p:cNvSpPr>
          <p:nvPr/>
        </p:nvSpPr>
        <p:spPr bwMode="auto">
          <a:xfrm>
            <a:off x="5940152" y="2671706"/>
            <a:ext cx="11366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hlink"/>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dirty="0">
                <a:latin typeface="Arial" pitchFamily="34" charset="0"/>
              </a:rPr>
              <a:t>恒</a:t>
            </a:r>
            <a:r>
              <a:rPr lang="en-US" altLang="zh-CN" i="1" dirty="0">
                <a:latin typeface="Arial" pitchFamily="34" charset="0"/>
              </a:rPr>
              <a:t>T</a:t>
            </a:r>
            <a:r>
              <a:rPr lang="en-US" altLang="zh-CN" dirty="0">
                <a:latin typeface="Arial" pitchFamily="34" charset="0"/>
              </a:rPr>
              <a:t>,</a:t>
            </a:r>
            <a:r>
              <a:rPr lang="en-US" altLang="zh-CN" i="1" dirty="0">
                <a:latin typeface="Arial" pitchFamily="34" charset="0"/>
              </a:rPr>
              <a:t> </a:t>
            </a:r>
            <a:r>
              <a:rPr lang="zh-CN" altLang="en-US" dirty="0">
                <a:latin typeface="Arial" pitchFamily="34" charset="0"/>
              </a:rPr>
              <a:t>变压</a:t>
            </a:r>
          </a:p>
        </p:txBody>
      </p:sp>
      <p:graphicFrame>
        <p:nvGraphicFramePr>
          <p:cNvPr id="16" name="对象 15"/>
          <p:cNvGraphicFramePr>
            <a:graphicFrameLocks noChangeAspect="1"/>
          </p:cNvGraphicFramePr>
          <p:nvPr>
            <p:extLst>
              <p:ext uri="{D42A27DB-BD31-4B8C-83A1-F6EECF244321}">
                <p14:modId xmlns:p14="http://schemas.microsoft.com/office/powerpoint/2010/main" val="369607823"/>
              </p:ext>
            </p:extLst>
          </p:nvPr>
        </p:nvGraphicFramePr>
        <p:xfrm>
          <a:off x="6337250" y="3205237"/>
          <a:ext cx="527050" cy="358775"/>
        </p:xfrm>
        <a:graphic>
          <a:graphicData uri="http://schemas.openxmlformats.org/presentationml/2006/ole">
            <mc:AlternateContent xmlns:mc="http://schemas.openxmlformats.org/markup-compatibility/2006">
              <mc:Choice xmlns:v="urn:schemas-microsoft-com:vml" Requires="v">
                <p:oleObj spid="_x0000_s815282" name="公式" r:id="rId7" imgW="317087" imgH="215619" progId="Equation.3">
                  <p:embed/>
                </p:oleObj>
              </mc:Choice>
              <mc:Fallback>
                <p:oleObj name="公式" r:id="rId7" imgW="317087" imgH="215619"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37250" y="3205237"/>
                        <a:ext cx="527050"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2060835058"/>
              </p:ext>
            </p:extLst>
          </p:nvPr>
        </p:nvGraphicFramePr>
        <p:xfrm>
          <a:off x="171794" y="1681302"/>
          <a:ext cx="3763915" cy="845794"/>
        </p:xfrm>
        <a:graphic>
          <a:graphicData uri="http://schemas.openxmlformats.org/presentationml/2006/ole">
            <mc:AlternateContent xmlns:mc="http://schemas.openxmlformats.org/markup-compatibility/2006">
              <mc:Choice xmlns:v="urn:schemas-microsoft-com:vml" Requires="v">
                <p:oleObj spid="_x0000_s815283" name="公式" r:id="rId9" imgW="2273040" imgH="507960" progId="Equation.3">
                  <p:embed/>
                </p:oleObj>
              </mc:Choice>
              <mc:Fallback>
                <p:oleObj name="公式" r:id="rId9" imgW="2273040" imgH="507960" progId="Equation.3">
                  <p:embed/>
                  <p:pic>
                    <p:nvPicPr>
                      <p:cNvPr id="0" name="Object 17"/>
                      <p:cNvPicPr>
                        <a:picLocks noChangeAspect="1" noChangeArrowheads="1"/>
                      </p:cNvPicPr>
                      <p:nvPr/>
                    </p:nvPicPr>
                    <p:blipFill>
                      <a:blip r:embed="rId10"/>
                      <a:srcRect/>
                      <a:stretch>
                        <a:fillRect/>
                      </a:stretch>
                    </p:blipFill>
                    <p:spPr bwMode="auto">
                      <a:xfrm>
                        <a:off x="171794" y="1681302"/>
                        <a:ext cx="3763915" cy="845794"/>
                      </a:xfrm>
                      <a:prstGeom prst="rect">
                        <a:avLst/>
                      </a:prstGeom>
                      <a:noFill/>
                      <a:ln>
                        <a:noFill/>
                      </a:ln>
                    </p:spPr>
                  </p:pic>
                </p:oleObj>
              </mc:Fallback>
            </mc:AlternateContent>
          </a:graphicData>
        </a:graphic>
      </p:graphicFrame>
      <p:sp>
        <p:nvSpPr>
          <p:cNvPr id="18" name="Text Box 24"/>
          <p:cNvSpPr txBox="1">
            <a:spLocks noChangeArrowheads="1"/>
          </p:cNvSpPr>
          <p:nvPr/>
        </p:nvSpPr>
        <p:spPr bwMode="auto">
          <a:xfrm>
            <a:off x="477888" y="697628"/>
            <a:ext cx="2684463" cy="861774"/>
          </a:xfrm>
          <a:prstGeom prst="rect">
            <a:avLst/>
          </a:prstGeom>
          <a:solidFill>
            <a:schemeClr val="bg1">
              <a:alpha val="0"/>
            </a:schemeClr>
          </a:soli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r>
              <a:rPr kumimoji="1" lang="zh-CN" altLang="en-US" sz="2800" dirty="0" smtClean="0">
                <a:solidFill>
                  <a:srgbClr val="C00000"/>
                </a:solidFill>
                <a:latin typeface="黑体" pitchFamily="49" charset="-122"/>
                <a:ea typeface="黑体" pitchFamily="49" charset="-122"/>
              </a:rPr>
              <a:t>对于实际气体</a:t>
            </a:r>
            <a:r>
              <a:rPr kumimoji="1" lang="en-US" altLang="zh-CN" sz="2800" dirty="0" smtClean="0">
                <a:latin typeface="Times New Roman"/>
                <a:ea typeface="黑体" pitchFamily="49" charset="-122"/>
                <a:cs typeface="Times New Roman"/>
              </a:rPr>
              <a:t>⃰</a:t>
            </a:r>
            <a:r>
              <a:rPr kumimoji="1" lang="zh-CN" altLang="en-US" sz="2800" dirty="0" smtClean="0">
                <a:latin typeface="Times New Roman"/>
                <a:ea typeface="黑体" pitchFamily="49" charset="-122"/>
                <a:cs typeface="Times New Roman"/>
              </a:rPr>
              <a:t>（</a:t>
            </a:r>
            <a:r>
              <a:rPr kumimoji="1" lang="zh-CN" altLang="en-US" sz="2400" dirty="0" smtClean="0">
                <a:latin typeface="Times New Roman"/>
                <a:ea typeface="黑体" pitchFamily="49" charset="-122"/>
                <a:cs typeface="Times New Roman"/>
              </a:rPr>
              <a:t>设计过程</a:t>
            </a:r>
            <a:r>
              <a:rPr kumimoji="1" lang="zh-CN" altLang="en-US" sz="2800" dirty="0" smtClean="0">
                <a:latin typeface="Times New Roman"/>
                <a:ea typeface="黑体" pitchFamily="49" charset="-122"/>
                <a:cs typeface="Times New Roman"/>
              </a:rPr>
              <a:t>）</a:t>
            </a:r>
            <a:r>
              <a:rPr kumimoji="1" lang="zh-CN" altLang="en-US" sz="2800" dirty="0" smtClean="0">
                <a:solidFill>
                  <a:srgbClr val="C00000"/>
                </a:solidFill>
                <a:latin typeface="黑体" pitchFamily="49" charset="-122"/>
                <a:ea typeface="黑体" pitchFamily="49" charset="-122"/>
              </a:rPr>
              <a:t>：    </a:t>
            </a:r>
            <a:r>
              <a:rPr kumimoji="1" lang="zh-CN" altLang="zh-CN" sz="2800" i="1" dirty="0" smtClean="0">
                <a:solidFill>
                  <a:srgbClr val="C00000"/>
                </a:solidFill>
                <a:latin typeface="Arial" pitchFamily="34" charset="0"/>
                <a:ea typeface="黑体" pitchFamily="49" charset="-122"/>
              </a:rPr>
              <a:t> </a:t>
            </a:r>
            <a:endParaRPr kumimoji="1" lang="zh-CN" altLang="en-US" sz="2800" i="1" dirty="0">
              <a:solidFill>
                <a:srgbClr val="C00000"/>
              </a:solidFill>
              <a:latin typeface="Arial" pitchFamily="34" charset="0"/>
              <a:ea typeface="黑体" pitchFamily="49" charset="-122"/>
            </a:endParaRPr>
          </a:p>
        </p:txBody>
      </p:sp>
      <p:graphicFrame>
        <p:nvGraphicFramePr>
          <p:cNvPr id="19" name="对象 18"/>
          <p:cNvGraphicFramePr>
            <a:graphicFrameLocks noChangeAspect="1"/>
          </p:cNvGraphicFramePr>
          <p:nvPr>
            <p:extLst>
              <p:ext uri="{D42A27DB-BD31-4B8C-83A1-F6EECF244321}">
                <p14:modId xmlns:p14="http://schemas.microsoft.com/office/powerpoint/2010/main" val="725176725"/>
              </p:ext>
            </p:extLst>
          </p:nvPr>
        </p:nvGraphicFramePr>
        <p:xfrm>
          <a:off x="346343" y="2671706"/>
          <a:ext cx="3275012" cy="479425"/>
        </p:xfrm>
        <a:graphic>
          <a:graphicData uri="http://schemas.openxmlformats.org/presentationml/2006/ole">
            <mc:AlternateContent xmlns:mc="http://schemas.openxmlformats.org/markup-compatibility/2006">
              <mc:Choice xmlns:v="urn:schemas-microsoft-com:vml" Requires="v">
                <p:oleObj spid="_x0000_s815284" name="公式" r:id="rId11" imgW="1625600" imgH="241300" progId="Equation.3">
                  <p:embed/>
                </p:oleObj>
              </mc:Choice>
              <mc:Fallback>
                <p:oleObj name="公式" r:id="rId11" imgW="1625600" imgH="241300"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343" y="2671706"/>
                        <a:ext cx="3275012"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Rectangle 4"/>
          <p:cNvSpPr>
            <a:spLocks noChangeArrowheads="1"/>
          </p:cNvSpPr>
          <p:nvPr/>
        </p:nvSpPr>
        <p:spPr bwMode="auto">
          <a:xfrm>
            <a:off x="2123728" y="3114750"/>
            <a:ext cx="1343025"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30000"/>
              </a:lnSpc>
            </a:pPr>
            <a:r>
              <a:rPr lang="en-US" altLang="zh-CN" b="1" dirty="0">
                <a:solidFill>
                  <a:srgbClr val="FF0000"/>
                </a:solidFill>
                <a:latin typeface="Arial" pitchFamily="34" charset="0"/>
              </a:rPr>
              <a:t>①           ②</a:t>
            </a:r>
            <a:endParaRPr lang="en-US" altLang="zh-CN" sz="2400" b="1" dirty="0">
              <a:solidFill>
                <a:srgbClr val="FF0000"/>
              </a:solidFill>
              <a:latin typeface="Arial" pitchFamily="34" charset="0"/>
              <a:ea typeface="华文行楷" pitchFamily="2" charset="-122"/>
            </a:endParaRPr>
          </a:p>
        </p:txBody>
      </p:sp>
      <p:sp>
        <p:nvSpPr>
          <p:cNvPr id="21" name="Rectangle 2"/>
          <p:cNvSpPr>
            <a:spLocks noChangeArrowheads="1"/>
          </p:cNvSpPr>
          <p:nvPr/>
        </p:nvSpPr>
        <p:spPr bwMode="auto">
          <a:xfrm>
            <a:off x="372095" y="3596941"/>
            <a:ext cx="8594078" cy="201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30000"/>
              </a:lnSpc>
            </a:pPr>
            <a:r>
              <a:rPr lang="en-US" altLang="zh-CN" sz="3200" dirty="0">
                <a:latin typeface="Arial" pitchFamily="34" charset="0"/>
              </a:rPr>
              <a:t>① </a:t>
            </a:r>
            <a:r>
              <a:rPr lang="zh-CN" altLang="en-US" sz="3200" dirty="0" smtClean="0">
                <a:latin typeface="Arial" pitchFamily="34" charset="0"/>
                <a:ea typeface="华文行楷" pitchFamily="2" charset="-122"/>
              </a:rPr>
              <a:t>恒温过程</a:t>
            </a:r>
            <a:r>
              <a:rPr lang="zh-CN" altLang="en-US" sz="3200" dirty="0">
                <a:latin typeface="Arial" pitchFamily="34" charset="0"/>
                <a:ea typeface="华文行楷" pitchFamily="2" charset="-122"/>
              </a:rPr>
              <a:t>反应产物因压力改变而引起的热力学能的变化</a:t>
            </a:r>
            <a:r>
              <a:rPr lang="zh-CN" altLang="en-US" sz="3200" dirty="0" smtClean="0">
                <a:latin typeface="Arial" pitchFamily="34" charset="0"/>
                <a:ea typeface="华文行楷" pitchFamily="2" charset="-122"/>
              </a:rPr>
              <a:t>值。</a:t>
            </a:r>
            <a:endParaRPr lang="en-US" altLang="zh-CN" sz="3200" dirty="0" smtClean="0">
              <a:latin typeface="Arial" pitchFamily="34" charset="0"/>
              <a:ea typeface="华文行楷" pitchFamily="2" charset="-122"/>
            </a:endParaRPr>
          </a:p>
          <a:p>
            <a:pPr>
              <a:lnSpc>
                <a:spcPct val="130000"/>
              </a:lnSpc>
            </a:pPr>
            <a:r>
              <a:rPr lang="zh-CN" altLang="en-US" sz="3200" dirty="0" smtClean="0">
                <a:latin typeface="Arial" pitchFamily="34" charset="0"/>
              </a:rPr>
              <a:t>② </a:t>
            </a:r>
            <a:r>
              <a:rPr lang="zh-CN" altLang="en-US" sz="3200" dirty="0">
                <a:latin typeface="Arial" pitchFamily="34" charset="0"/>
                <a:ea typeface="华文行楷" pitchFamily="2" charset="-122"/>
              </a:rPr>
              <a:t>恒温恒压过程系统与环境交换的体积功</a:t>
            </a:r>
          </a:p>
        </p:txBody>
      </p:sp>
    </p:spTree>
    <p:extLst>
      <p:ext uri="{BB962C8B-B14F-4D97-AF65-F5344CB8AC3E}">
        <p14:creationId xmlns:p14="http://schemas.microsoft.com/office/powerpoint/2010/main" val="74784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1000" fill="hold"/>
                                        <p:tgtEl>
                                          <p:spTgt spid="12"/>
                                        </p:tgtEl>
                                        <p:attrNameLst>
                                          <p:attrName>ppt_x</p:attrName>
                                        </p:attrNameLst>
                                      </p:cBhvr>
                                      <p:tavLst>
                                        <p:tav tm="0">
                                          <p:val>
                                            <p:strVal val="#ppt_x-.2"/>
                                          </p:val>
                                        </p:tav>
                                        <p:tav tm="100000">
                                          <p:val>
                                            <p:strVal val="#ppt_x"/>
                                          </p:val>
                                        </p:tav>
                                      </p:tavLst>
                                    </p:anim>
                                    <p:anim calcmode="lin" valueType="num">
                                      <p:cBhvr>
                                        <p:cTn id="15"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slide(fromBottom)">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down)">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29" presetClass="entr" presetSubtype="0"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p:cTn id="36" dur="1000" fill="hold"/>
                                        <p:tgtEl>
                                          <p:spTgt spid="19"/>
                                        </p:tgtEl>
                                        <p:attrNameLst>
                                          <p:attrName>ppt_x</p:attrName>
                                        </p:attrNameLst>
                                      </p:cBhvr>
                                      <p:tavLst>
                                        <p:tav tm="0">
                                          <p:val>
                                            <p:strVal val="#ppt_x-.2"/>
                                          </p:val>
                                        </p:tav>
                                        <p:tav tm="100000">
                                          <p:val>
                                            <p:strVal val="#ppt_x"/>
                                          </p:val>
                                        </p:tav>
                                      </p:tavLst>
                                    </p:anim>
                                    <p:anim calcmode="lin" valueType="num">
                                      <p:cBhvr>
                                        <p:cTn id="37" dur="1000" fill="hold"/>
                                        <p:tgtEl>
                                          <p:spTgt spid="19"/>
                                        </p:tgtEl>
                                        <p:attrNameLst>
                                          <p:attrName>ppt_y</p:attrName>
                                        </p:attrNameLst>
                                      </p:cBhvr>
                                      <p:tavLst>
                                        <p:tav tm="0">
                                          <p:val>
                                            <p:strVal val="#ppt_y"/>
                                          </p:val>
                                        </p:tav>
                                        <p:tav tm="100000">
                                          <p:val>
                                            <p:strVal val="#ppt_y"/>
                                          </p:val>
                                        </p:tav>
                                      </p:tavLst>
                                    </p:anim>
                                    <p:animEffect transition="in" filter="wipe(right)" prLst="gradientSize: 0.1">
                                      <p:cBhvr>
                                        <p:cTn id="38"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autoUpdateAnimBg="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42851" y="332656"/>
            <a:ext cx="8229600" cy="1143000"/>
          </a:xfrm>
          <a:noFill/>
        </p:spPr>
        <p:txBody>
          <a:bodyPr>
            <a:normAutofit/>
          </a:bodyPr>
          <a:lstStyle/>
          <a:p>
            <a:r>
              <a:rPr lang="en-US" altLang="zh-CN" sz="3000" dirty="0" smtClean="0">
                <a:solidFill>
                  <a:srgbClr val="0000FF"/>
                </a:solidFill>
                <a:latin typeface="黑体" pitchFamily="49" charset="-122"/>
                <a:ea typeface="黑体" pitchFamily="49" charset="-122"/>
              </a:rPr>
              <a:t>4</a:t>
            </a:r>
            <a:r>
              <a:rPr lang="zh-CN" altLang="en-US" sz="3000" dirty="0">
                <a:solidFill>
                  <a:srgbClr val="0000FF"/>
                </a:solidFill>
                <a:latin typeface="黑体" pitchFamily="49" charset="-122"/>
                <a:ea typeface="黑体" pitchFamily="49" charset="-122"/>
              </a:rPr>
              <a:t>、</a:t>
            </a:r>
            <a:r>
              <a:rPr lang="zh-CN" altLang="en-US" sz="3000" dirty="0" smtClean="0">
                <a:solidFill>
                  <a:srgbClr val="0000FF"/>
                </a:solidFill>
                <a:latin typeface="黑体" pitchFamily="49" charset="-122"/>
                <a:ea typeface="黑体" pitchFamily="49" charset="-122"/>
              </a:rPr>
              <a:t>非恒温反应过程的计算</a:t>
            </a:r>
            <a:endParaRPr lang="zh-CN" altLang="en-US" dirty="0">
              <a:solidFill>
                <a:srgbClr val="0000FF"/>
              </a:solidFill>
              <a:latin typeface="黑体" pitchFamily="49" charset="-122"/>
              <a:ea typeface="黑体" pitchFamily="49" charset="-122"/>
            </a:endParaRPr>
          </a:p>
        </p:txBody>
      </p:sp>
      <p:sp>
        <p:nvSpPr>
          <p:cNvPr id="5" name="Text Box 3"/>
          <p:cNvSpPr txBox="1">
            <a:spLocks noChangeArrowheads="1"/>
          </p:cNvSpPr>
          <p:nvPr/>
        </p:nvSpPr>
        <p:spPr bwMode="auto">
          <a:xfrm>
            <a:off x="242851" y="1052736"/>
            <a:ext cx="8550275" cy="187128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lnSpc>
                <a:spcPct val="160000"/>
              </a:lnSpc>
            </a:pPr>
            <a:r>
              <a:rPr kumimoji="1" lang="en-US" altLang="zh-CN" sz="2800" dirty="0">
                <a:latin typeface="黑体" pitchFamily="49" charset="-122"/>
                <a:ea typeface="黑体" pitchFamily="49" charset="-122"/>
              </a:rPr>
              <a:t>    </a:t>
            </a:r>
            <a:r>
              <a:rPr kumimoji="1" lang="zh-CN" altLang="en-US" sz="2400" dirty="0" smtClean="0">
                <a:latin typeface="黑体" pitchFamily="49" charset="-122"/>
                <a:ea typeface="黑体" pitchFamily="49" charset="-122"/>
              </a:rPr>
              <a:t>由于</a:t>
            </a:r>
            <a:r>
              <a:rPr kumimoji="1" lang="zh-CN" altLang="en-US" sz="2400" dirty="0">
                <a:latin typeface="黑体" pitchFamily="49" charset="-122"/>
                <a:ea typeface="黑体" pitchFamily="49" charset="-122"/>
              </a:rPr>
              <a:t>非等温反应中焓变的计算比较复杂，所以假定在反应过程</a:t>
            </a:r>
            <a:r>
              <a:rPr kumimoji="1" lang="zh-CN" altLang="en-US" sz="2400" dirty="0" smtClean="0">
                <a:latin typeface="黑体" pitchFamily="49" charset="-122"/>
                <a:ea typeface="黑体" pitchFamily="49" charset="-122"/>
              </a:rPr>
              <a:t>中</a:t>
            </a:r>
            <a:r>
              <a:rPr kumimoji="1" lang="zh-CN" altLang="en-US" sz="2400" dirty="0" smtClean="0">
                <a:solidFill>
                  <a:srgbClr val="0000FF"/>
                </a:solidFill>
                <a:latin typeface="黑体" pitchFamily="49" charset="-122"/>
                <a:ea typeface="黑体" pitchFamily="49" charset="-122"/>
              </a:rPr>
              <a:t>焓</a:t>
            </a:r>
            <a:r>
              <a:rPr kumimoji="1" lang="zh-CN" altLang="en-US" sz="2400" dirty="0">
                <a:solidFill>
                  <a:srgbClr val="0000FF"/>
                </a:solidFill>
                <a:latin typeface="黑体" pitchFamily="49" charset="-122"/>
                <a:ea typeface="黑体" pitchFamily="49" charset="-122"/>
              </a:rPr>
              <a:t>变为</a:t>
            </a:r>
            <a:r>
              <a:rPr kumimoji="1" lang="zh-CN" altLang="en-US" sz="2400" dirty="0" smtClean="0">
                <a:solidFill>
                  <a:srgbClr val="0000FF"/>
                </a:solidFill>
                <a:latin typeface="黑体" pitchFamily="49" charset="-122"/>
                <a:ea typeface="黑体" pitchFamily="49" charset="-122"/>
              </a:rPr>
              <a:t>零（绝热）</a:t>
            </a:r>
            <a:r>
              <a:rPr kumimoji="1" lang="zh-CN" altLang="en-US" sz="2400" dirty="0" smtClean="0">
                <a:latin typeface="黑体" pitchFamily="49" charset="-122"/>
                <a:ea typeface="黑体" pitchFamily="49" charset="-122"/>
              </a:rPr>
              <a:t>，</a:t>
            </a:r>
            <a:r>
              <a:rPr kumimoji="1" lang="zh-CN" altLang="en-US" sz="2400" dirty="0">
                <a:latin typeface="黑体" pitchFamily="49" charset="-122"/>
                <a:ea typeface="黑体" pitchFamily="49" charset="-122"/>
              </a:rPr>
              <a:t>则可以利用状态函数的性质，求出反应终态温度。</a:t>
            </a:r>
          </a:p>
        </p:txBody>
      </p:sp>
      <p:sp>
        <p:nvSpPr>
          <p:cNvPr id="7" name="Rectangle 3"/>
          <p:cNvSpPr>
            <a:spLocks noGrp="1" noChangeArrowheads="1"/>
          </p:cNvSpPr>
          <p:nvPr>
            <p:ph idx="1"/>
          </p:nvPr>
        </p:nvSpPr>
        <p:spPr>
          <a:xfrm>
            <a:off x="323528" y="3166682"/>
            <a:ext cx="8189986" cy="3070630"/>
          </a:xfrm>
          <a:solidFill>
            <a:schemeClr val="bg1"/>
          </a:solidFill>
          <a:ln w="38100">
            <a:solidFill>
              <a:srgbClr val="A50021"/>
            </a:solidFill>
          </a:ln>
        </p:spPr>
        <p:txBody>
          <a:bodyPr>
            <a:normAutofit/>
          </a:bodyPr>
          <a:lstStyle/>
          <a:p>
            <a:pPr eaLnBrk="1" hangingPunct="1">
              <a:spcBef>
                <a:spcPct val="25000"/>
              </a:spcBef>
              <a:buClr>
                <a:srgbClr val="CCFF33"/>
              </a:buClr>
              <a:buSzPct val="70000"/>
              <a:buFont typeface="Wingdings" pitchFamily="2" charset="2"/>
              <a:buNone/>
            </a:pPr>
            <a:r>
              <a:rPr kumimoji="1" lang="en-US" altLang="zh-CN" sz="2800" dirty="0" smtClean="0">
                <a:latin typeface="Arial" charset="0"/>
                <a:sym typeface="Symbol" pitchFamily="18" charset="2"/>
              </a:rPr>
              <a:t>1</a:t>
            </a:r>
            <a:r>
              <a:rPr kumimoji="1" lang="zh-CN" altLang="en-US" sz="2800" dirty="0" smtClean="0">
                <a:latin typeface="Arial" charset="0"/>
                <a:sym typeface="Symbol" pitchFamily="18" charset="2"/>
              </a:rPr>
              <a:t>）</a:t>
            </a:r>
            <a:r>
              <a:rPr kumimoji="1" lang="zh-CN" altLang="en-US" sz="2800" dirty="0" smtClean="0">
                <a:solidFill>
                  <a:srgbClr val="000000"/>
                </a:solidFill>
                <a:latin typeface="Arial" charset="0"/>
                <a:sym typeface="Symbol" pitchFamily="18" charset="2"/>
              </a:rPr>
              <a:t>恒压绝热化学反应过程终温计算（如计算恒压燃烧所达到的最高温度）</a:t>
            </a:r>
          </a:p>
          <a:p>
            <a:pPr eaLnBrk="1" hangingPunct="1">
              <a:spcBef>
                <a:spcPct val="25000"/>
              </a:spcBef>
              <a:buClr>
                <a:srgbClr val="CCFF33"/>
              </a:buClr>
              <a:buSzPct val="70000"/>
              <a:buFont typeface="Wingdings" pitchFamily="2" charset="2"/>
              <a:buNone/>
            </a:pPr>
            <a:r>
              <a:rPr kumimoji="1" lang="en-US" altLang="zh-CN" sz="2800" dirty="0" err="1" smtClean="0">
                <a:solidFill>
                  <a:srgbClr val="0000FF"/>
                </a:solidFill>
                <a:latin typeface="宋体" charset="-122"/>
                <a:sym typeface="Symbol" pitchFamily="18" charset="2"/>
              </a:rPr>
              <a:t>Qp</a:t>
            </a:r>
            <a:r>
              <a:rPr kumimoji="1" lang="en-US" altLang="zh-CN" sz="2800" dirty="0" smtClean="0">
                <a:solidFill>
                  <a:srgbClr val="0000FF"/>
                </a:solidFill>
                <a:latin typeface="宋体" charset="-122"/>
                <a:sym typeface="Symbol" pitchFamily="18" charset="2"/>
              </a:rPr>
              <a:t>=H=0 </a:t>
            </a:r>
            <a:r>
              <a:rPr kumimoji="1" lang="zh-CN" altLang="en-US" sz="2800" dirty="0" smtClean="0">
                <a:solidFill>
                  <a:srgbClr val="0000FF"/>
                </a:solidFill>
                <a:latin typeface="宋体" charset="-122"/>
                <a:sym typeface="Symbol" pitchFamily="18" charset="2"/>
              </a:rPr>
              <a:t>设计过程计算</a:t>
            </a:r>
            <a:r>
              <a:rPr kumimoji="1" lang="en-US" altLang="zh-CN" sz="2800" dirty="0" smtClean="0">
                <a:solidFill>
                  <a:srgbClr val="0000FF"/>
                </a:solidFill>
                <a:latin typeface="宋体" charset="-122"/>
                <a:sym typeface="Symbol" pitchFamily="18" charset="2"/>
              </a:rPr>
              <a:t>H，</a:t>
            </a:r>
            <a:r>
              <a:rPr kumimoji="1" lang="zh-CN" altLang="en-US" sz="2800" dirty="0" smtClean="0">
                <a:solidFill>
                  <a:srgbClr val="0000FF"/>
                </a:solidFill>
                <a:latin typeface="宋体" charset="-122"/>
                <a:sym typeface="Symbol" pitchFamily="18" charset="2"/>
              </a:rPr>
              <a:t>求</a:t>
            </a:r>
            <a:r>
              <a:rPr kumimoji="1" lang="en-US" altLang="zh-CN" sz="2800" dirty="0" smtClean="0">
                <a:solidFill>
                  <a:srgbClr val="0000FF"/>
                </a:solidFill>
                <a:latin typeface="宋体" charset="-122"/>
                <a:sym typeface="Symbol" pitchFamily="18" charset="2"/>
              </a:rPr>
              <a:t>H=0</a:t>
            </a:r>
            <a:r>
              <a:rPr kumimoji="1" lang="zh-CN" altLang="en-US" sz="2800" dirty="0" smtClean="0">
                <a:solidFill>
                  <a:srgbClr val="0000FF"/>
                </a:solidFill>
                <a:latin typeface="宋体" charset="-122"/>
                <a:sym typeface="Symbol" pitchFamily="18" charset="2"/>
              </a:rPr>
              <a:t>的解可得。</a:t>
            </a:r>
            <a:endParaRPr kumimoji="1" lang="zh-CN" altLang="en-US" sz="2800" dirty="0" smtClean="0">
              <a:latin typeface="Arial" charset="0"/>
              <a:sym typeface="Symbol" pitchFamily="18" charset="2"/>
            </a:endParaRPr>
          </a:p>
          <a:p>
            <a:pPr>
              <a:spcBef>
                <a:spcPct val="25000"/>
              </a:spcBef>
              <a:buClr>
                <a:srgbClr val="CCFF33"/>
              </a:buClr>
              <a:buSzPct val="70000"/>
              <a:buNone/>
            </a:pPr>
            <a:r>
              <a:rPr kumimoji="1" lang="en-US" altLang="zh-CN" sz="2800" dirty="0" smtClean="0">
                <a:latin typeface="Arial" charset="0"/>
                <a:sym typeface="Symbol" pitchFamily="18" charset="2"/>
              </a:rPr>
              <a:t>2</a:t>
            </a:r>
            <a:r>
              <a:rPr kumimoji="1" lang="zh-CN" altLang="en-US" sz="2800" dirty="0" smtClean="0">
                <a:latin typeface="Arial" charset="0"/>
                <a:sym typeface="Symbol" pitchFamily="18" charset="2"/>
              </a:rPr>
              <a:t>）</a:t>
            </a:r>
            <a:r>
              <a:rPr kumimoji="1" lang="zh-CN" altLang="en-US" sz="2800" dirty="0" smtClean="0">
                <a:solidFill>
                  <a:srgbClr val="000000"/>
                </a:solidFill>
                <a:latin typeface="Arial" charset="0"/>
                <a:sym typeface="Symbol" pitchFamily="18" charset="2"/>
              </a:rPr>
              <a:t>恒容绝热化学反应过程终温</a:t>
            </a:r>
            <a:r>
              <a:rPr kumimoji="1" lang="zh-CN" altLang="en-US" sz="2800" dirty="0">
                <a:solidFill>
                  <a:srgbClr val="000000"/>
                </a:solidFill>
                <a:latin typeface="Arial" charset="0"/>
                <a:sym typeface="Symbol" pitchFamily="18" charset="2"/>
              </a:rPr>
              <a:t>计算（如计算</a:t>
            </a:r>
            <a:r>
              <a:rPr kumimoji="1" lang="zh-CN" altLang="en-US" sz="2800" dirty="0" smtClean="0">
                <a:solidFill>
                  <a:srgbClr val="000000"/>
                </a:solidFill>
                <a:latin typeface="Arial" charset="0"/>
                <a:sym typeface="Symbol" pitchFamily="18" charset="2"/>
              </a:rPr>
              <a:t>恒容燃烧爆炸的最高温度，最高压力</a:t>
            </a:r>
            <a:r>
              <a:rPr kumimoji="1" lang="en-US" altLang="zh-CN" sz="2800" dirty="0" smtClean="0">
                <a:solidFill>
                  <a:srgbClr val="000000"/>
                </a:solidFill>
                <a:latin typeface="Arial" charset="0"/>
                <a:sym typeface="Symbol" pitchFamily="18" charset="2"/>
              </a:rPr>
              <a:t>)</a:t>
            </a:r>
            <a:endParaRPr kumimoji="1" lang="zh-CN" altLang="en-US" sz="2800" dirty="0" smtClean="0">
              <a:solidFill>
                <a:srgbClr val="000000"/>
              </a:solidFill>
              <a:latin typeface="Arial" charset="0"/>
              <a:sym typeface="Symbol" pitchFamily="18" charset="2"/>
            </a:endParaRPr>
          </a:p>
          <a:p>
            <a:pPr eaLnBrk="1" hangingPunct="1">
              <a:spcBef>
                <a:spcPct val="25000"/>
              </a:spcBef>
              <a:buClr>
                <a:srgbClr val="CCFF33"/>
              </a:buClr>
              <a:buSzPct val="70000"/>
              <a:buFont typeface="Wingdings" pitchFamily="2" charset="2"/>
              <a:buNone/>
            </a:pPr>
            <a:r>
              <a:rPr kumimoji="1" lang="en-US" altLang="zh-CN" sz="2800" dirty="0" smtClean="0">
                <a:solidFill>
                  <a:srgbClr val="0000FF"/>
                </a:solidFill>
                <a:latin typeface="宋体" charset="-122"/>
                <a:sym typeface="Symbol" pitchFamily="18" charset="2"/>
              </a:rPr>
              <a:t>Qv=U=0 </a:t>
            </a:r>
            <a:r>
              <a:rPr kumimoji="1" lang="zh-CN" altLang="en-US" sz="2800" dirty="0" smtClean="0">
                <a:solidFill>
                  <a:srgbClr val="0000FF"/>
                </a:solidFill>
                <a:latin typeface="宋体" charset="-122"/>
                <a:sym typeface="Symbol" pitchFamily="18" charset="2"/>
              </a:rPr>
              <a:t>设计过程计算</a:t>
            </a:r>
            <a:r>
              <a:rPr kumimoji="1" lang="en-US" altLang="zh-CN" sz="2800" dirty="0" smtClean="0">
                <a:solidFill>
                  <a:srgbClr val="0000FF"/>
                </a:solidFill>
                <a:latin typeface="宋体" charset="-122"/>
                <a:sym typeface="Symbol" pitchFamily="18" charset="2"/>
              </a:rPr>
              <a:t>U，</a:t>
            </a:r>
            <a:r>
              <a:rPr kumimoji="1" lang="zh-CN" altLang="en-US" sz="2800" dirty="0" smtClean="0">
                <a:solidFill>
                  <a:srgbClr val="0000FF"/>
                </a:solidFill>
                <a:latin typeface="宋体" charset="-122"/>
                <a:sym typeface="Symbol" pitchFamily="18" charset="2"/>
              </a:rPr>
              <a:t>求</a:t>
            </a:r>
            <a:r>
              <a:rPr kumimoji="1" lang="en-US" altLang="zh-CN" sz="2800" dirty="0" smtClean="0">
                <a:solidFill>
                  <a:srgbClr val="0000FF"/>
                </a:solidFill>
                <a:latin typeface="宋体" charset="-122"/>
                <a:sym typeface="Symbol" pitchFamily="18" charset="2"/>
              </a:rPr>
              <a:t>U=0</a:t>
            </a:r>
            <a:r>
              <a:rPr kumimoji="1" lang="zh-CN" altLang="en-US" sz="2800" dirty="0" smtClean="0">
                <a:solidFill>
                  <a:srgbClr val="0000FF"/>
                </a:solidFill>
                <a:latin typeface="宋体" charset="-122"/>
                <a:sym typeface="Symbol" pitchFamily="18" charset="2"/>
              </a:rPr>
              <a:t>的解可得。</a:t>
            </a:r>
          </a:p>
        </p:txBody>
      </p:sp>
    </p:spTree>
    <p:extLst>
      <p:ext uri="{BB962C8B-B14F-4D97-AF65-F5344CB8AC3E}">
        <p14:creationId xmlns:p14="http://schemas.microsoft.com/office/powerpoint/2010/main" val="211293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 calcmode="lin" valueType="num">
                                      <p:cBhvr additive="base">
                                        <p:cTn id="24"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 calcmode="lin" valueType="num">
                                      <p:cBhvr additive="base">
                                        <p:cTn id="30"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autoUpdateAnimBg="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Text Box 5"/>
          <p:cNvSpPr txBox="1">
            <a:spLocks noChangeArrowheads="1"/>
          </p:cNvSpPr>
          <p:nvPr/>
        </p:nvSpPr>
        <p:spPr bwMode="auto">
          <a:xfrm>
            <a:off x="306814" y="1556792"/>
            <a:ext cx="8568952" cy="4031873"/>
          </a:xfrm>
          <a:prstGeom prst="rect">
            <a:avLst/>
          </a:prstGeom>
          <a:solidFill>
            <a:schemeClr val="bg1"/>
          </a:solidFill>
          <a:ln w="38100">
            <a:solidFill>
              <a:srgbClr val="A50021"/>
            </a:solidFill>
            <a:miter lim="800000"/>
            <a:headEnd/>
            <a:tailEnd/>
          </a:ln>
        </p:spPr>
        <p:txBody>
          <a:bodyPr wrap="square">
            <a:spAutoFit/>
          </a:bodyPr>
          <a:lstStyle/>
          <a:p>
            <a:pPr>
              <a:lnSpc>
                <a:spcPct val="120000"/>
              </a:lnSpc>
              <a:spcBef>
                <a:spcPct val="20000"/>
              </a:spcBef>
            </a:pPr>
            <a:r>
              <a:rPr lang="zh-CN" altLang="en-US" sz="3200" b="1" dirty="0">
                <a:solidFill>
                  <a:srgbClr val="0070C0"/>
                </a:solidFill>
                <a:latin typeface="宋体" charset="-122"/>
                <a:sym typeface="Symbol" pitchFamily="18" charset="2"/>
              </a:rPr>
              <a:t>例： </a:t>
            </a:r>
            <a:r>
              <a:rPr lang="en-US" altLang="zh-CN" sz="3200" b="1" dirty="0">
                <a:solidFill>
                  <a:srgbClr val="0070C0"/>
                </a:solidFill>
                <a:latin typeface="宋体" charset="-122"/>
                <a:sym typeface="Symbol" pitchFamily="18" charset="2"/>
              </a:rPr>
              <a:t>25</a:t>
            </a:r>
            <a:r>
              <a:rPr lang="en-US" altLang="zh-CN" sz="3200" b="1" dirty="0">
                <a:solidFill>
                  <a:srgbClr val="0070C0"/>
                </a:solidFill>
                <a:latin typeface="Times New Roman" pitchFamily="18" charset="0"/>
                <a:sym typeface="Symbol" pitchFamily="18" charset="2"/>
              </a:rPr>
              <a:t>℃</a:t>
            </a:r>
            <a:r>
              <a:rPr lang="zh-CN" altLang="en-US" sz="3200" b="1" dirty="0">
                <a:solidFill>
                  <a:srgbClr val="0070C0"/>
                </a:solidFill>
                <a:latin typeface="宋体" charset="-122"/>
                <a:sym typeface="Symbol" pitchFamily="18" charset="2"/>
              </a:rPr>
              <a:t>时:    </a:t>
            </a:r>
            <a:r>
              <a:rPr lang="en-US" altLang="zh-CN" sz="3200" b="1" dirty="0">
                <a:solidFill>
                  <a:srgbClr val="0070C0"/>
                </a:solidFill>
                <a:latin typeface="宋体" charset="-122"/>
                <a:sym typeface="Symbol" pitchFamily="18" charset="2"/>
              </a:rPr>
              <a:t>CO(g)   H</a:t>
            </a:r>
            <a:r>
              <a:rPr lang="en-US" altLang="zh-CN" sz="3200" b="1" baseline="-25000" dirty="0">
                <a:solidFill>
                  <a:srgbClr val="0070C0"/>
                </a:solidFill>
                <a:latin typeface="宋体" charset="-122"/>
                <a:sym typeface="Symbol" pitchFamily="18" charset="2"/>
              </a:rPr>
              <a:t>2</a:t>
            </a:r>
            <a:r>
              <a:rPr lang="en-US" altLang="zh-CN" sz="3200" b="1" dirty="0">
                <a:solidFill>
                  <a:srgbClr val="0070C0"/>
                </a:solidFill>
                <a:latin typeface="宋体" charset="-122"/>
                <a:sym typeface="Symbol" pitchFamily="18" charset="2"/>
              </a:rPr>
              <a:t>(g)   CH</a:t>
            </a:r>
            <a:r>
              <a:rPr lang="en-US" altLang="zh-CN" sz="3200" b="1" baseline="-25000" dirty="0">
                <a:solidFill>
                  <a:srgbClr val="0070C0"/>
                </a:solidFill>
                <a:latin typeface="宋体" charset="-122"/>
                <a:sym typeface="Symbol" pitchFamily="18" charset="2"/>
              </a:rPr>
              <a:t>3</a:t>
            </a:r>
            <a:r>
              <a:rPr lang="en-US" altLang="zh-CN" sz="3200" b="1" dirty="0">
                <a:solidFill>
                  <a:srgbClr val="0070C0"/>
                </a:solidFill>
                <a:latin typeface="宋体" charset="-122"/>
                <a:sym typeface="Symbol" pitchFamily="18" charset="2"/>
              </a:rPr>
              <a:t>OH(g)</a:t>
            </a:r>
          </a:p>
          <a:p>
            <a:pPr>
              <a:lnSpc>
                <a:spcPct val="120000"/>
              </a:lnSpc>
              <a:spcBef>
                <a:spcPct val="20000"/>
              </a:spcBef>
            </a:pPr>
            <a:r>
              <a:rPr kumimoji="1" lang="zh-CN" altLang="en-US" sz="3200" dirty="0">
                <a:solidFill>
                  <a:srgbClr val="0070C0"/>
                </a:solidFill>
                <a:latin typeface="宋体" charset="-122"/>
                <a:sym typeface="Symbol" pitchFamily="18" charset="2"/>
              </a:rPr>
              <a:t></a:t>
            </a:r>
            <a:r>
              <a:rPr kumimoji="1" lang="en-US" altLang="zh-CN" sz="3200" baseline="-25000" dirty="0" err="1">
                <a:solidFill>
                  <a:srgbClr val="0070C0"/>
                </a:solidFill>
                <a:latin typeface="宋体" charset="-122"/>
                <a:sym typeface="Symbol" pitchFamily="18" charset="2"/>
              </a:rPr>
              <a:t>f</a:t>
            </a:r>
            <a:r>
              <a:rPr kumimoji="1" lang="en-US" altLang="zh-CN" sz="3200" dirty="0" err="1">
                <a:solidFill>
                  <a:srgbClr val="0070C0"/>
                </a:solidFill>
                <a:latin typeface="宋体" charset="-122"/>
                <a:sym typeface="Symbol" pitchFamily="18" charset="2"/>
              </a:rPr>
              <a:t>H</a:t>
            </a:r>
            <a:r>
              <a:rPr kumimoji="1" lang="en-US" altLang="zh-CN" sz="3200" baseline="-25000" dirty="0" err="1">
                <a:solidFill>
                  <a:srgbClr val="0070C0"/>
                </a:solidFill>
                <a:latin typeface="宋体" charset="-122"/>
                <a:sym typeface="Symbol" pitchFamily="18" charset="2"/>
              </a:rPr>
              <a:t>m</a:t>
            </a:r>
            <a:r>
              <a:rPr lang="en-US" altLang="zh-CN" sz="3200" b="1" dirty="0">
                <a:solidFill>
                  <a:srgbClr val="0070C0"/>
                </a:solidFill>
                <a:latin typeface="宋体" charset="-122"/>
                <a:sym typeface="Symbol" pitchFamily="18" charset="2"/>
              </a:rPr>
              <a:t>/(kJmol</a:t>
            </a:r>
            <a:r>
              <a:rPr lang="en-US" altLang="zh-CN" sz="3200" b="1" baseline="30000" dirty="0">
                <a:solidFill>
                  <a:srgbClr val="0070C0"/>
                </a:solidFill>
                <a:latin typeface="宋体" charset="-122"/>
                <a:sym typeface="Symbol" pitchFamily="18" charset="2"/>
              </a:rPr>
              <a:t>-1</a:t>
            </a:r>
            <a:r>
              <a:rPr lang="en-US" altLang="zh-CN" sz="3200" b="1" dirty="0">
                <a:solidFill>
                  <a:srgbClr val="0070C0"/>
                </a:solidFill>
                <a:latin typeface="宋体" charset="-122"/>
                <a:sym typeface="Symbol" pitchFamily="18" charset="2"/>
              </a:rPr>
              <a:t>) -110.52    0     -200.7</a:t>
            </a:r>
          </a:p>
          <a:p>
            <a:pPr>
              <a:lnSpc>
                <a:spcPct val="120000"/>
              </a:lnSpc>
              <a:spcBef>
                <a:spcPct val="20000"/>
              </a:spcBef>
            </a:pPr>
            <a:r>
              <a:rPr lang="en-US" altLang="zh-CN" sz="3200" b="1" dirty="0" err="1">
                <a:solidFill>
                  <a:srgbClr val="0070C0"/>
                </a:solidFill>
                <a:latin typeface="宋体" charset="-122"/>
                <a:sym typeface="Symbol" pitchFamily="18" charset="2"/>
              </a:rPr>
              <a:t>C</a:t>
            </a:r>
            <a:r>
              <a:rPr lang="en-US" altLang="zh-CN" sz="3200" b="1" baseline="-25000" dirty="0" err="1">
                <a:solidFill>
                  <a:srgbClr val="0070C0"/>
                </a:solidFill>
                <a:latin typeface="宋体" charset="-122"/>
                <a:sym typeface="Symbol" pitchFamily="18" charset="2"/>
              </a:rPr>
              <a:t>P,m</a:t>
            </a:r>
            <a:r>
              <a:rPr lang="en-US" altLang="zh-CN" sz="3200" b="1" dirty="0">
                <a:solidFill>
                  <a:srgbClr val="0070C0"/>
                </a:solidFill>
                <a:latin typeface="宋体" charset="-122"/>
                <a:sym typeface="Symbol" pitchFamily="18" charset="2"/>
              </a:rPr>
              <a:t>/(JK</a:t>
            </a:r>
            <a:r>
              <a:rPr lang="en-US" altLang="zh-CN" sz="3200" b="1" baseline="30000" dirty="0">
                <a:solidFill>
                  <a:srgbClr val="0070C0"/>
                </a:solidFill>
                <a:latin typeface="宋体" charset="-122"/>
                <a:sym typeface="Symbol" pitchFamily="18" charset="2"/>
              </a:rPr>
              <a:t>-1</a:t>
            </a:r>
            <a:r>
              <a:rPr lang="en-US" altLang="zh-CN" sz="3200" b="1" dirty="0">
                <a:solidFill>
                  <a:srgbClr val="0070C0"/>
                </a:solidFill>
                <a:latin typeface="宋体" charset="-122"/>
                <a:sym typeface="Symbol" pitchFamily="18" charset="2"/>
              </a:rPr>
              <a:t>mol</a:t>
            </a:r>
            <a:r>
              <a:rPr lang="en-US" altLang="zh-CN" sz="3200" b="1" baseline="30000" dirty="0">
                <a:solidFill>
                  <a:srgbClr val="0070C0"/>
                </a:solidFill>
                <a:latin typeface="宋体" charset="-122"/>
                <a:sym typeface="Symbol" pitchFamily="18" charset="2"/>
              </a:rPr>
              <a:t>-1</a:t>
            </a:r>
            <a:r>
              <a:rPr lang="en-US" altLang="zh-CN" sz="3200" b="1" dirty="0">
                <a:solidFill>
                  <a:srgbClr val="0070C0"/>
                </a:solidFill>
                <a:latin typeface="宋体" charset="-122"/>
                <a:sym typeface="Symbol" pitchFamily="18" charset="2"/>
              </a:rPr>
              <a:t>) 29.12   28.82    43.89</a:t>
            </a:r>
          </a:p>
          <a:p>
            <a:pPr>
              <a:lnSpc>
                <a:spcPct val="120000"/>
              </a:lnSpc>
              <a:spcBef>
                <a:spcPct val="20000"/>
              </a:spcBef>
            </a:pPr>
            <a:r>
              <a:rPr lang="zh-CN" altLang="en-US" sz="3200" b="1" dirty="0">
                <a:solidFill>
                  <a:srgbClr val="0070C0"/>
                </a:solidFill>
                <a:latin typeface="宋体" charset="-122"/>
                <a:sym typeface="Symbol" pitchFamily="18" charset="2"/>
              </a:rPr>
              <a:t>计算400</a:t>
            </a:r>
            <a:r>
              <a:rPr lang="zh-CN" altLang="en-US" sz="3200" b="1" dirty="0">
                <a:solidFill>
                  <a:srgbClr val="0070C0"/>
                </a:solidFill>
                <a:latin typeface="Times New Roman" pitchFamily="18" charset="0"/>
                <a:sym typeface="Symbol" pitchFamily="18" charset="2"/>
              </a:rPr>
              <a:t>℃时合成甲醇反应的标准反应焓</a:t>
            </a:r>
            <a:r>
              <a:rPr lang="en-US" altLang="zh-CN" sz="3200" b="1" dirty="0">
                <a:solidFill>
                  <a:srgbClr val="0070C0"/>
                </a:solidFill>
                <a:latin typeface="宋体" charset="-122"/>
                <a:sym typeface="Symbol" pitchFamily="18" charset="2"/>
              </a:rPr>
              <a:t></a:t>
            </a:r>
            <a:r>
              <a:rPr lang="en-US" altLang="zh-CN" sz="3200" b="1" baseline="-25000" dirty="0" err="1">
                <a:solidFill>
                  <a:srgbClr val="0070C0"/>
                </a:solidFill>
                <a:latin typeface="宋体" charset="-122"/>
                <a:sym typeface="Symbol" pitchFamily="18" charset="2"/>
              </a:rPr>
              <a:t>r</a:t>
            </a:r>
            <a:r>
              <a:rPr lang="en-US" altLang="zh-CN" sz="3200" b="1" dirty="0" err="1">
                <a:solidFill>
                  <a:srgbClr val="0070C0"/>
                </a:solidFill>
                <a:latin typeface="宋体" charset="-122"/>
                <a:sym typeface="Symbol" pitchFamily="18" charset="2"/>
              </a:rPr>
              <a:t>H</a:t>
            </a:r>
            <a:r>
              <a:rPr lang="en-US" altLang="zh-CN" sz="3200" b="1" baseline="-25000" dirty="0" err="1">
                <a:solidFill>
                  <a:srgbClr val="0070C0"/>
                </a:solidFill>
                <a:latin typeface="宋体" charset="-122"/>
                <a:sym typeface="Symbol" pitchFamily="18" charset="2"/>
              </a:rPr>
              <a:t>m</a:t>
            </a:r>
            <a:r>
              <a:rPr lang="en-US" altLang="zh-CN" sz="3200" b="1" dirty="0">
                <a:solidFill>
                  <a:srgbClr val="0070C0"/>
                </a:solidFill>
                <a:latin typeface="Times New Roman" pitchFamily="18" charset="0"/>
                <a:sym typeface="Symbol" pitchFamily="18" charset="2"/>
              </a:rPr>
              <a:t> 。</a:t>
            </a:r>
          </a:p>
          <a:p>
            <a:pPr>
              <a:lnSpc>
                <a:spcPct val="120000"/>
              </a:lnSpc>
              <a:spcBef>
                <a:spcPct val="20000"/>
              </a:spcBef>
            </a:pPr>
            <a:r>
              <a:rPr lang="zh-CN" altLang="en-US" sz="3200" b="1" dirty="0">
                <a:solidFill>
                  <a:srgbClr val="0070C0"/>
                </a:solidFill>
                <a:latin typeface="华文宋体"/>
                <a:ea typeface="华文宋体"/>
                <a:cs typeface="华文宋体"/>
                <a:sym typeface="Symbol" pitchFamily="18" charset="2"/>
              </a:rPr>
              <a:t>计算400℃时，在恒温、恒容条件下生成</a:t>
            </a:r>
            <a:r>
              <a:rPr lang="en-US" altLang="zh-CN" sz="3200" b="1" dirty="0">
                <a:solidFill>
                  <a:srgbClr val="0070C0"/>
                </a:solidFill>
                <a:latin typeface="华文宋体"/>
                <a:ea typeface="华文宋体"/>
                <a:cs typeface="华文宋体"/>
                <a:sym typeface="Symbol" pitchFamily="18" charset="2"/>
              </a:rPr>
              <a:t>1mol </a:t>
            </a:r>
            <a:r>
              <a:rPr lang="en-US" altLang="zh-CN" sz="3200" b="1" dirty="0">
                <a:solidFill>
                  <a:srgbClr val="0070C0"/>
                </a:solidFill>
                <a:latin typeface="宋体" charset="-122"/>
                <a:sym typeface="Symbol" pitchFamily="18" charset="2"/>
              </a:rPr>
              <a:t>CH</a:t>
            </a:r>
            <a:r>
              <a:rPr lang="en-US" altLang="zh-CN" sz="3200" b="1" baseline="-25000" dirty="0">
                <a:solidFill>
                  <a:srgbClr val="0070C0"/>
                </a:solidFill>
                <a:latin typeface="宋体" charset="-122"/>
                <a:sym typeface="Symbol" pitchFamily="18" charset="2"/>
              </a:rPr>
              <a:t>3</a:t>
            </a:r>
            <a:r>
              <a:rPr lang="en-US" altLang="zh-CN" sz="3200" b="1" dirty="0">
                <a:solidFill>
                  <a:srgbClr val="0070C0"/>
                </a:solidFill>
                <a:latin typeface="宋体" charset="-122"/>
                <a:sym typeface="Symbol" pitchFamily="18" charset="2"/>
              </a:rPr>
              <a:t>OH</a:t>
            </a:r>
            <a:r>
              <a:rPr lang="en-US" altLang="zh-CN" sz="3200" b="1" dirty="0">
                <a:solidFill>
                  <a:srgbClr val="0070C0"/>
                </a:solidFill>
                <a:latin typeface="华文宋体"/>
                <a:ea typeface="华文宋体"/>
                <a:cs typeface="华文宋体"/>
                <a:sym typeface="Symbol" pitchFamily="18" charset="2"/>
              </a:rPr>
              <a:t> </a:t>
            </a:r>
            <a:r>
              <a:rPr lang="zh-CN" altLang="en-US" sz="3200" b="1" dirty="0">
                <a:solidFill>
                  <a:srgbClr val="0070C0"/>
                </a:solidFill>
                <a:latin typeface="华文宋体"/>
                <a:ea typeface="华文宋体"/>
                <a:cs typeface="华文宋体"/>
                <a:sym typeface="Symbol" pitchFamily="18" charset="2"/>
              </a:rPr>
              <a:t>反应的恒容热。</a:t>
            </a: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Grp="1" noChangeArrowheads="1"/>
          </p:cNvSpPr>
          <p:nvPr>
            <p:ph idx="1"/>
          </p:nvPr>
        </p:nvSpPr>
        <p:spPr>
          <a:xfrm>
            <a:off x="323528" y="620688"/>
            <a:ext cx="8640960" cy="4160113"/>
          </a:xfrm>
          <a:solidFill>
            <a:schemeClr val="bg1"/>
          </a:solidFill>
          <a:ln w="38100">
            <a:solidFill>
              <a:srgbClr val="A50021"/>
            </a:solidFill>
          </a:ln>
        </p:spPr>
        <p:txBody>
          <a:bodyPr wrap="square">
            <a:spAutoFit/>
          </a:bodyPr>
          <a:lstStyle/>
          <a:p>
            <a:pPr eaLnBrk="1" hangingPunct="1">
              <a:lnSpc>
                <a:spcPct val="90000"/>
              </a:lnSpc>
              <a:buFontTx/>
              <a:buChar char="•"/>
            </a:pPr>
            <a:r>
              <a:rPr kumimoji="1" lang="zh-CN" altLang="en-US" b="1" dirty="0" smtClean="0">
                <a:solidFill>
                  <a:schemeClr val="tx1"/>
                </a:solidFill>
                <a:latin typeface="华文宋体"/>
                <a:ea typeface="华文宋体"/>
                <a:cs typeface="华文宋体"/>
                <a:sym typeface="Symbol" pitchFamily="18" charset="2"/>
              </a:rPr>
              <a:t>解：</a:t>
            </a:r>
            <a:r>
              <a:rPr kumimoji="1" lang="zh-CN" altLang="en-US" dirty="0" smtClean="0">
                <a:solidFill>
                  <a:schemeClr val="tx1"/>
                </a:solidFill>
                <a:latin typeface="华文宋体"/>
                <a:ea typeface="华文宋体"/>
                <a:cs typeface="华文宋体"/>
                <a:sym typeface="Symbol" pitchFamily="18" charset="2"/>
              </a:rPr>
              <a:t>反应式 </a:t>
            </a:r>
            <a:r>
              <a:rPr kumimoji="1" lang="en-US" altLang="zh-CN" dirty="0" smtClean="0">
                <a:solidFill>
                  <a:schemeClr val="tx1"/>
                </a:solidFill>
                <a:latin typeface="华文宋体"/>
                <a:ea typeface="华文宋体"/>
                <a:cs typeface="华文宋体"/>
                <a:sym typeface="Symbol" pitchFamily="18" charset="2"/>
              </a:rPr>
              <a:t>CO(g)+2H</a:t>
            </a:r>
            <a:r>
              <a:rPr kumimoji="1" lang="en-US" altLang="zh-CN" baseline="-25000" dirty="0" smtClean="0">
                <a:solidFill>
                  <a:schemeClr val="tx1"/>
                </a:solidFill>
                <a:latin typeface="华文宋体"/>
                <a:ea typeface="华文宋体"/>
                <a:cs typeface="华文宋体"/>
                <a:sym typeface="Symbol" pitchFamily="18" charset="2"/>
              </a:rPr>
              <a:t>2</a:t>
            </a:r>
            <a:r>
              <a:rPr kumimoji="1" lang="en-US" altLang="zh-CN" dirty="0" smtClean="0">
                <a:solidFill>
                  <a:schemeClr val="tx1"/>
                </a:solidFill>
                <a:latin typeface="华文宋体"/>
                <a:ea typeface="华文宋体"/>
                <a:cs typeface="华文宋体"/>
                <a:sym typeface="Symbol" pitchFamily="18" charset="2"/>
              </a:rPr>
              <a:t>(g)=CH</a:t>
            </a:r>
            <a:r>
              <a:rPr kumimoji="1" lang="en-US" altLang="zh-CN" baseline="-25000" dirty="0" smtClean="0">
                <a:solidFill>
                  <a:schemeClr val="tx1"/>
                </a:solidFill>
                <a:latin typeface="华文宋体"/>
                <a:ea typeface="华文宋体"/>
                <a:cs typeface="华文宋体"/>
                <a:sym typeface="Symbol" pitchFamily="18" charset="2"/>
              </a:rPr>
              <a:t>3</a:t>
            </a:r>
            <a:r>
              <a:rPr kumimoji="1" lang="en-US" altLang="zh-CN" dirty="0" smtClean="0">
                <a:solidFill>
                  <a:schemeClr val="tx1"/>
                </a:solidFill>
                <a:latin typeface="华文宋体"/>
                <a:ea typeface="华文宋体"/>
                <a:cs typeface="华文宋体"/>
                <a:sym typeface="Symbol" pitchFamily="18" charset="2"/>
              </a:rPr>
              <a:t>OH(g)</a:t>
            </a:r>
          </a:p>
          <a:p>
            <a:pPr eaLnBrk="1" hangingPunct="1">
              <a:lnSpc>
                <a:spcPct val="90000"/>
              </a:lnSpc>
            </a:pPr>
            <a:r>
              <a:rPr kumimoji="1" lang="en-US" altLang="zh-CN" dirty="0" smtClean="0">
                <a:solidFill>
                  <a:schemeClr val="tx1"/>
                </a:solidFill>
                <a:latin typeface="宋体" charset="-122"/>
                <a:sym typeface="Symbol" pitchFamily="18" charset="2"/>
              </a:rPr>
              <a:t></a:t>
            </a:r>
            <a:r>
              <a:rPr kumimoji="1" lang="en-US" altLang="zh-CN" baseline="-25000" dirty="0" err="1" smtClean="0">
                <a:solidFill>
                  <a:schemeClr val="tx1"/>
                </a:solidFill>
                <a:latin typeface="宋体" charset="-122"/>
                <a:sym typeface="Symbol" pitchFamily="18" charset="2"/>
              </a:rPr>
              <a:t>r</a:t>
            </a:r>
            <a:r>
              <a:rPr kumimoji="1" lang="en-US" altLang="zh-CN" dirty="0" err="1" smtClean="0">
                <a:solidFill>
                  <a:schemeClr val="tx1"/>
                </a:solidFill>
                <a:latin typeface="宋体" charset="-122"/>
                <a:sym typeface="Symbol" pitchFamily="18" charset="2"/>
              </a:rPr>
              <a:t>H</a:t>
            </a:r>
            <a:r>
              <a:rPr kumimoji="1" lang="en-US" altLang="zh-CN" baseline="-25000" dirty="0" err="1" smtClean="0">
                <a:solidFill>
                  <a:schemeClr val="tx1"/>
                </a:solidFill>
                <a:latin typeface="宋体" charset="-122"/>
                <a:sym typeface="Symbol" pitchFamily="18" charset="2"/>
              </a:rPr>
              <a:t>m</a:t>
            </a:r>
            <a:r>
              <a:rPr kumimoji="1" lang="en-US" altLang="zh-CN" dirty="0" smtClean="0">
                <a:solidFill>
                  <a:schemeClr val="tx1"/>
                </a:solidFill>
                <a:latin typeface="宋体" charset="-122"/>
                <a:sym typeface="Symbol" pitchFamily="18" charset="2"/>
              </a:rPr>
              <a:t>(298K)=</a:t>
            </a:r>
            <a:r>
              <a:rPr kumimoji="1" lang="en-US" altLang="zh-CN" dirty="0" smtClean="0">
                <a:solidFill>
                  <a:schemeClr val="tx1"/>
                </a:solidFill>
                <a:latin typeface="Impact" pitchFamily="34" charset="0"/>
                <a:sym typeface="Symbol" pitchFamily="18" charset="2"/>
              </a:rPr>
              <a:t></a:t>
            </a:r>
            <a:r>
              <a:rPr kumimoji="1" lang="en-US" altLang="zh-CN" dirty="0" smtClean="0">
                <a:solidFill>
                  <a:schemeClr val="tx1"/>
                </a:solidFill>
                <a:latin typeface="宋体" charset="-122"/>
                <a:sym typeface="Symbol" pitchFamily="18" charset="2"/>
              </a:rPr>
              <a:t></a:t>
            </a:r>
            <a:r>
              <a:rPr kumimoji="1" lang="en-US" altLang="zh-CN" baseline="-25000" dirty="0" smtClean="0">
                <a:solidFill>
                  <a:schemeClr val="tx1"/>
                </a:solidFill>
                <a:latin typeface="宋体" charset="-122"/>
                <a:sym typeface="Symbol" pitchFamily="18" charset="2"/>
              </a:rPr>
              <a:t>B </a:t>
            </a:r>
            <a:r>
              <a:rPr kumimoji="1" lang="en-US" altLang="zh-CN" dirty="0" smtClean="0">
                <a:solidFill>
                  <a:schemeClr val="tx1"/>
                </a:solidFill>
                <a:latin typeface="宋体" charset="-122"/>
                <a:sym typeface="Symbol" pitchFamily="18" charset="2"/>
              </a:rPr>
              <a:t></a:t>
            </a:r>
            <a:r>
              <a:rPr kumimoji="1" lang="en-US" altLang="zh-CN" baseline="-25000" dirty="0" err="1" smtClean="0">
                <a:solidFill>
                  <a:schemeClr val="tx1"/>
                </a:solidFill>
                <a:latin typeface="宋体" charset="-122"/>
                <a:sym typeface="Symbol" pitchFamily="18" charset="2"/>
              </a:rPr>
              <a:t>f</a:t>
            </a:r>
            <a:r>
              <a:rPr kumimoji="1" lang="en-US" altLang="zh-CN" dirty="0" err="1" smtClean="0">
                <a:solidFill>
                  <a:schemeClr val="tx1"/>
                </a:solidFill>
                <a:latin typeface="宋体" charset="-122"/>
                <a:sym typeface="Symbol" pitchFamily="18" charset="2"/>
              </a:rPr>
              <a:t>H</a:t>
            </a:r>
            <a:r>
              <a:rPr kumimoji="1" lang="en-US" altLang="zh-CN" baseline="-25000" dirty="0" err="1" smtClean="0">
                <a:solidFill>
                  <a:schemeClr val="tx1"/>
                </a:solidFill>
                <a:latin typeface="宋体" charset="-122"/>
                <a:sym typeface="Symbol" pitchFamily="18" charset="2"/>
              </a:rPr>
              <a:t>m</a:t>
            </a:r>
            <a:r>
              <a:rPr kumimoji="1" lang="en-US" altLang="zh-CN" dirty="0" smtClean="0">
                <a:solidFill>
                  <a:schemeClr val="tx1"/>
                </a:solidFill>
                <a:latin typeface="宋体" charset="-122"/>
                <a:sym typeface="Symbol" pitchFamily="18" charset="2"/>
              </a:rPr>
              <a:t> (B,298K)</a:t>
            </a:r>
          </a:p>
          <a:p>
            <a:pPr eaLnBrk="1" hangingPunct="1">
              <a:lnSpc>
                <a:spcPct val="90000"/>
              </a:lnSpc>
            </a:pPr>
            <a:r>
              <a:rPr kumimoji="1" lang="en-US" altLang="zh-CN" dirty="0" smtClean="0">
                <a:solidFill>
                  <a:schemeClr val="tx1"/>
                </a:solidFill>
                <a:latin typeface="宋体" charset="-122"/>
                <a:sym typeface="Symbol" pitchFamily="18" charset="2"/>
              </a:rPr>
              <a:t>=[1(</a:t>
            </a:r>
            <a:r>
              <a:rPr lang="en-US" altLang="zh-CN" dirty="0" smtClean="0">
                <a:solidFill>
                  <a:schemeClr val="tx1"/>
                </a:solidFill>
                <a:latin typeface="宋体" charset="-122"/>
                <a:sym typeface="Symbol" pitchFamily="18" charset="2"/>
              </a:rPr>
              <a:t>-200.7)</a:t>
            </a:r>
            <a:r>
              <a:rPr kumimoji="1" lang="en-US" altLang="zh-CN" dirty="0" smtClean="0">
                <a:solidFill>
                  <a:schemeClr val="tx1"/>
                </a:solidFill>
                <a:latin typeface="宋体" charset="-122"/>
                <a:sym typeface="Symbol" pitchFamily="18" charset="2"/>
              </a:rPr>
              <a:t>-1(</a:t>
            </a:r>
            <a:r>
              <a:rPr lang="en-US" altLang="zh-CN" dirty="0" smtClean="0">
                <a:solidFill>
                  <a:schemeClr val="tx1"/>
                </a:solidFill>
                <a:latin typeface="宋体" charset="-122"/>
                <a:sym typeface="Symbol" pitchFamily="18" charset="2"/>
              </a:rPr>
              <a:t>-110.52 </a:t>
            </a:r>
            <a:r>
              <a:rPr kumimoji="1" lang="en-US" altLang="zh-CN" dirty="0" smtClean="0">
                <a:solidFill>
                  <a:schemeClr val="tx1"/>
                </a:solidFill>
                <a:latin typeface="宋体" charset="-122"/>
                <a:sym typeface="Symbol" pitchFamily="18" charset="2"/>
              </a:rPr>
              <a:t>)-20]kJmol</a:t>
            </a:r>
            <a:r>
              <a:rPr kumimoji="1" lang="en-US" altLang="zh-CN" baseline="30000" dirty="0" smtClean="0">
                <a:solidFill>
                  <a:schemeClr val="tx1"/>
                </a:solidFill>
                <a:latin typeface="宋体" charset="-122"/>
                <a:sym typeface="Symbol" pitchFamily="18" charset="2"/>
              </a:rPr>
              <a:t>-1</a:t>
            </a:r>
            <a:r>
              <a:rPr kumimoji="1" lang="en-US" altLang="zh-CN" dirty="0" smtClean="0">
                <a:solidFill>
                  <a:schemeClr val="tx1"/>
                </a:solidFill>
                <a:latin typeface="宋体" charset="-122"/>
                <a:sym typeface="Symbol" pitchFamily="18" charset="2"/>
              </a:rPr>
              <a:t> =-90.18kJmol</a:t>
            </a:r>
            <a:r>
              <a:rPr kumimoji="1" lang="en-US" altLang="zh-CN" baseline="30000" dirty="0" smtClean="0">
                <a:solidFill>
                  <a:schemeClr val="tx1"/>
                </a:solidFill>
                <a:latin typeface="宋体" charset="-122"/>
                <a:sym typeface="Symbol" pitchFamily="18" charset="2"/>
              </a:rPr>
              <a:t>-1</a:t>
            </a:r>
            <a:r>
              <a:rPr kumimoji="1" lang="en-US" altLang="zh-CN" dirty="0" smtClean="0">
                <a:solidFill>
                  <a:schemeClr val="tx1"/>
                </a:solidFill>
                <a:latin typeface="宋体" charset="-122"/>
                <a:sym typeface="Symbol" pitchFamily="18" charset="2"/>
              </a:rPr>
              <a:t> </a:t>
            </a:r>
          </a:p>
          <a:p>
            <a:pPr eaLnBrk="1" hangingPunct="1">
              <a:lnSpc>
                <a:spcPct val="90000"/>
              </a:lnSpc>
            </a:pPr>
            <a:r>
              <a:rPr kumimoji="1" lang="en-US" altLang="zh-CN" dirty="0" smtClean="0">
                <a:solidFill>
                  <a:schemeClr val="tx1"/>
                </a:solidFill>
                <a:latin typeface="宋体" charset="-122"/>
                <a:sym typeface="Symbol" pitchFamily="18" charset="2"/>
              </a:rPr>
              <a:t></a:t>
            </a:r>
            <a:r>
              <a:rPr kumimoji="1" lang="en-US" altLang="zh-CN" baseline="-25000" dirty="0" err="1" smtClean="0">
                <a:solidFill>
                  <a:schemeClr val="tx1"/>
                </a:solidFill>
                <a:latin typeface="宋体" charset="-122"/>
                <a:sym typeface="Symbol" pitchFamily="18" charset="2"/>
              </a:rPr>
              <a:t>r</a:t>
            </a:r>
            <a:r>
              <a:rPr kumimoji="1" lang="en-US" altLang="zh-CN" dirty="0" err="1" smtClean="0">
                <a:solidFill>
                  <a:schemeClr val="tx1"/>
                </a:solidFill>
                <a:latin typeface="宋体" charset="-122"/>
                <a:sym typeface="Symbol" pitchFamily="18" charset="2"/>
              </a:rPr>
              <a:t>C</a:t>
            </a:r>
            <a:r>
              <a:rPr kumimoji="1" lang="en-US" altLang="zh-CN" baseline="-25000" dirty="0" err="1" smtClean="0">
                <a:solidFill>
                  <a:schemeClr val="tx1"/>
                </a:solidFill>
                <a:latin typeface="宋体" charset="-122"/>
                <a:sym typeface="Symbol" pitchFamily="18" charset="2"/>
              </a:rPr>
              <a:t>P,m</a:t>
            </a:r>
            <a:r>
              <a:rPr kumimoji="1" lang="en-US" altLang="zh-CN" dirty="0" smtClean="0">
                <a:solidFill>
                  <a:schemeClr val="tx1"/>
                </a:solidFill>
                <a:latin typeface="宋体" charset="-122"/>
                <a:sym typeface="Symbol" pitchFamily="18" charset="2"/>
              </a:rPr>
              <a:t>=(143.89-129.12-228.82)JK</a:t>
            </a:r>
            <a:r>
              <a:rPr kumimoji="1" lang="en-US" altLang="zh-CN" baseline="30000" dirty="0" smtClean="0">
                <a:solidFill>
                  <a:schemeClr val="tx1"/>
                </a:solidFill>
                <a:latin typeface="宋体" charset="-122"/>
                <a:sym typeface="Symbol" pitchFamily="18" charset="2"/>
              </a:rPr>
              <a:t>-1</a:t>
            </a:r>
            <a:r>
              <a:rPr kumimoji="1" lang="en-US" altLang="zh-CN" dirty="0" smtClean="0">
                <a:solidFill>
                  <a:schemeClr val="tx1"/>
                </a:solidFill>
                <a:latin typeface="宋体" charset="-122"/>
                <a:sym typeface="Symbol" pitchFamily="18" charset="2"/>
              </a:rPr>
              <a:t>mol</a:t>
            </a:r>
            <a:r>
              <a:rPr kumimoji="1" lang="en-US" altLang="zh-CN" baseline="30000" dirty="0" smtClean="0">
                <a:solidFill>
                  <a:schemeClr val="tx1"/>
                </a:solidFill>
                <a:latin typeface="宋体" charset="-122"/>
                <a:sym typeface="Symbol" pitchFamily="18" charset="2"/>
              </a:rPr>
              <a:t>-1</a:t>
            </a:r>
            <a:r>
              <a:rPr kumimoji="1" lang="en-US" altLang="zh-CN" dirty="0" smtClean="0">
                <a:solidFill>
                  <a:schemeClr val="tx1"/>
                </a:solidFill>
                <a:latin typeface="宋体" charset="-122"/>
                <a:sym typeface="Symbol" pitchFamily="18" charset="2"/>
              </a:rPr>
              <a:t> </a:t>
            </a:r>
          </a:p>
          <a:p>
            <a:pPr eaLnBrk="1" hangingPunct="1">
              <a:lnSpc>
                <a:spcPct val="90000"/>
              </a:lnSpc>
            </a:pPr>
            <a:r>
              <a:rPr kumimoji="1" lang="en-US" altLang="zh-CN" dirty="0">
                <a:solidFill>
                  <a:schemeClr val="tx1"/>
                </a:solidFill>
                <a:latin typeface="宋体" charset="-122"/>
                <a:sym typeface="Symbol" pitchFamily="18" charset="2"/>
              </a:rPr>
              <a:t> </a:t>
            </a:r>
            <a:r>
              <a:rPr kumimoji="1" lang="en-US" altLang="zh-CN" dirty="0" smtClean="0">
                <a:solidFill>
                  <a:schemeClr val="tx1"/>
                </a:solidFill>
                <a:latin typeface="宋体" charset="-122"/>
                <a:sym typeface="Symbol" pitchFamily="18" charset="2"/>
              </a:rPr>
              <a:t>     =-42.87JK</a:t>
            </a:r>
            <a:r>
              <a:rPr kumimoji="1" lang="en-US" altLang="zh-CN" baseline="30000" dirty="0" smtClean="0">
                <a:solidFill>
                  <a:schemeClr val="tx1"/>
                </a:solidFill>
                <a:latin typeface="宋体" charset="-122"/>
                <a:sym typeface="Symbol" pitchFamily="18" charset="2"/>
              </a:rPr>
              <a:t>-1</a:t>
            </a:r>
            <a:r>
              <a:rPr kumimoji="1" lang="en-US" altLang="zh-CN" dirty="0" smtClean="0">
                <a:solidFill>
                  <a:schemeClr val="tx1"/>
                </a:solidFill>
                <a:latin typeface="宋体" charset="-122"/>
                <a:sym typeface="Symbol" pitchFamily="18" charset="2"/>
              </a:rPr>
              <a:t>mol</a:t>
            </a:r>
            <a:r>
              <a:rPr kumimoji="1" lang="en-US" altLang="zh-CN" baseline="30000" dirty="0" smtClean="0">
                <a:solidFill>
                  <a:schemeClr val="tx1"/>
                </a:solidFill>
                <a:latin typeface="宋体" charset="-122"/>
                <a:sym typeface="Symbol" pitchFamily="18" charset="2"/>
              </a:rPr>
              <a:t>-1</a:t>
            </a:r>
          </a:p>
          <a:p>
            <a:pPr eaLnBrk="1" hangingPunct="1">
              <a:lnSpc>
                <a:spcPct val="90000"/>
              </a:lnSpc>
              <a:buFont typeface="Arial" charset="0"/>
              <a:buNone/>
            </a:pPr>
            <a:endParaRPr kumimoji="1" lang="en-US" altLang="zh-CN" sz="2000" baseline="30000" dirty="0" smtClean="0">
              <a:solidFill>
                <a:schemeClr val="accent1"/>
              </a:solidFill>
              <a:latin typeface="宋体" charset="-122"/>
              <a:sym typeface="Symbol" pitchFamily="18" charset="2"/>
            </a:endParaRPr>
          </a:p>
          <a:p>
            <a:pPr eaLnBrk="1" hangingPunct="1">
              <a:lnSpc>
                <a:spcPct val="90000"/>
              </a:lnSpc>
            </a:pPr>
            <a:endParaRPr kumimoji="1" lang="en-US" altLang="zh-CN" sz="2000" baseline="30000" dirty="0" smtClean="0">
              <a:solidFill>
                <a:schemeClr val="accent1"/>
              </a:solidFill>
              <a:latin typeface="宋体" charset="-122"/>
              <a:sym typeface="Symbol" pitchFamily="18" charset="2"/>
            </a:endParaRPr>
          </a:p>
          <a:p>
            <a:pPr eaLnBrk="1" hangingPunct="1">
              <a:lnSpc>
                <a:spcPct val="90000"/>
              </a:lnSpc>
            </a:pPr>
            <a:endParaRPr kumimoji="1" lang="en-US" altLang="zh-CN" sz="2000" baseline="30000" dirty="0" smtClean="0">
              <a:solidFill>
                <a:schemeClr val="accent1"/>
              </a:solidFill>
              <a:latin typeface="宋体" charset="-122"/>
              <a:sym typeface="Symbol" pitchFamily="18" charset="2"/>
            </a:endParaRPr>
          </a:p>
          <a:p>
            <a:pPr eaLnBrk="1" hangingPunct="1">
              <a:lnSpc>
                <a:spcPct val="90000"/>
              </a:lnSpc>
            </a:pPr>
            <a:endParaRPr kumimoji="1" lang="en-US" altLang="zh-CN" sz="2000" baseline="30000" dirty="0" smtClean="0">
              <a:solidFill>
                <a:schemeClr val="accent1"/>
              </a:solidFill>
              <a:latin typeface="宋体" charset="-122"/>
              <a:sym typeface="Symbol" pitchFamily="18" charset="2"/>
            </a:endParaRPr>
          </a:p>
          <a:p>
            <a:pPr eaLnBrk="1" hangingPunct="1">
              <a:lnSpc>
                <a:spcPct val="90000"/>
              </a:lnSpc>
            </a:pPr>
            <a:endParaRPr kumimoji="1" lang="en-US" altLang="zh-CN" sz="2000" baseline="30000" dirty="0" smtClean="0">
              <a:solidFill>
                <a:schemeClr val="accent1"/>
              </a:solidFill>
              <a:latin typeface="宋体" charset="-122"/>
              <a:sym typeface="Symbol" pitchFamily="18" charset="2"/>
            </a:endParaRPr>
          </a:p>
          <a:p>
            <a:pPr eaLnBrk="1" hangingPunct="1">
              <a:lnSpc>
                <a:spcPct val="90000"/>
              </a:lnSpc>
            </a:pPr>
            <a:endParaRPr kumimoji="1" lang="en-US" altLang="zh-CN" sz="2000" baseline="30000" dirty="0" smtClean="0">
              <a:solidFill>
                <a:schemeClr val="accent1"/>
              </a:solidFill>
              <a:latin typeface="宋体" charset="-122"/>
              <a:sym typeface="Symbol" pitchFamily="18" charset="2"/>
            </a:endParaRPr>
          </a:p>
          <a:p>
            <a:pPr eaLnBrk="1" hangingPunct="1">
              <a:lnSpc>
                <a:spcPct val="90000"/>
              </a:lnSpc>
            </a:pPr>
            <a:endParaRPr kumimoji="1" lang="en-US" altLang="zh-CN" sz="2000" baseline="30000" dirty="0" smtClean="0">
              <a:solidFill>
                <a:schemeClr val="accent1"/>
              </a:solidFill>
              <a:latin typeface="宋体" charset="-122"/>
              <a:sym typeface="Symbol" pitchFamily="18" charset="2"/>
            </a:endParaRPr>
          </a:p>
          <a:p>
            <a:pPr eaLnBrk="1" hangingPunct="1">
              <a:lnSpc>
                <a:spcPct val="90000"/>
              </a:lnSpc>
            </a:pPr>
            <a:endParaRPr kumimoji="1" lang="en-US" altLang="zh-CN" sz="2000" baseline="30000" dirty="0" smtClean="0">
              <a:solidFill>
                <a:schemeClr val="accent1"/>
              </a:solidFill>
              <a:latin typeface="宋体" charset="-122"/>
              <a:sym typeface="Symbol" pitchFamily="18" charset="2"/>
            </a:endParaRPr>
          </a:p>
          <a:p>
            <a:pPr eaLnBrk="1" hangingPunct="1">
              <a:lnSpc>
                <a:spcPct val="90000"/>
              </a:lnSpc>
            </a:pPr>
            <a:endParaRPr lang="zh-CN" altLang="en-US" sz="1800" b="1" dirty="0" smtClean="0">
              <a:solidFill>
                <a:schemeClr val="folHlink"/>
              </a:solidFill>
              <a:latin typeface="华文宋体"/>
              <a:ea typeface="华文宋体"/>
              <a:cs typeface="华文宋体"/>
              <a:sym typeface="Symbol" pitchFamily="18" charset="2"/>
            </a:endParaRPr>
          </a:p>
        </p:txBody>
      </p:sp>
      <p:sp>
        <p:nvSpPr>
          <p:cNvPr id="5" name="Text Box 2"/>
          <p:cNvSpPr txBox="1">
            <a:spLocks noChangeArrowheads="1"/>
          </p:cNvSpPr>
          <p:nvPr/>
        </p:nvSpPr>
        <p:spPr bwMode="auto">
          <a:xfrm>
            <a:off x="323528" y="4173903"/>
            <a:ext cx="8640960" cy="1477328"/>
          </a:xfrm>
          <a:prstGeom prst="rect">
            <a:avLst/>
          </a:prstGeom>
          <a:solidFill>
            <a:schemeClr val="bg1"/>
          </a:solidFill>
          <a:ln w="38100">
            <a:solidFill>
              <a:srgbClr val="A50021"/>
            </a:solidFill>
            <a:miter lim="800000"/>
            <a:headEnd/>
            <a:tailEnd/>
          </a:ln>
        </p:spPr>
        <p:txBody>
          <a:bodyPr wrap="square">
            <a:spAutoFit/>
          </a:bodyPr>
          <a:lstStyle/>
          <a:p>
            <a:pPr>
              <a:lnSpc>
                <a:spcPct val="115000"/>
              </a:lnSpc>
              <a:spcBef>
                <a:spcPct val="15000"/>
              </a:spcBef>
              <a:buClr>
                <a:srgbClr val="CCFF33"/>
              </a:buClr>
              <a:buSzPct val="70000"/>
              <a:buFont typeface="Wingdings" pitchFamily="2" charset="2"/>
              <a:buNone/>
            </a:pPr>
            <a:r>
              <a:rPr kumimoji="1" lang="en-US" altLang="zh-CN" sz="2400" dirty="0">
                <a:latin typeface="宋体" charset="-122"/>
                <a:sym typeface="Symbol" pitchFamily="18" charset="2"/>
              </a:rPr>
              <a:t></a:t>
            </a:r>
            <a:r>
              <a:rPr kumimoji="1" lang="en-US" altLang="zh-CN" sz="2400" baseline="-25000" dirty="0" err="1">
                <a:latin typeface="宋体" charset="-122"/>
                <a:sym typeface="Symbol" pitchFamily="18" charset="2"/>
              </a:rPr>
              <a:t>r</a:t>
            </a:r>
            <a:r>
              <a:rPr kumimoji="1" lang="en-US" altLang="zh-CN" sz="2400" dirty="0" err="1">
                <a:latin typeface="宋体" charset="-122"/>
                <a:sym typeface="Symbol" pitchFamily="18" charset="2"/>
              </a:rPr>
              <a:t>U</a:t>
            </a:r>
            <a:r>
              <a:rPr kumimoji="1" lang="en-US" altLang="zh-CN" sz="2400" baseline="-25000" dirty="0" err="1">
                <a:latin typeface="宋体" charset="-122"/>
                <a:sym typeface="Symbol" pitchFamily="18" charset="2"/>
              </a:rPr>
              <a:t>m</a:t>
            </a:r>
            <a:r>
              <a:rPr kumimoji="1" lang="en-US" altLang="zh-CN" sz="2400" dirty="0">
                <a:latin typeface="宋体" charset="-122"/>
                <a:sym typeface="Symbol" pitchFamily="18" charset="2"/>
              </a:rPr>
              <a:t>(673K)=</a:t>
            </a:r>
            <a:r>
              <a:rPr kumimoji="1" lang="en-US" altLang="zh-CN" sz="2400" baseline="-25000" dirty="0" err="1">
                <a:latin typeface="宋体" charset="-122"/>
                <a:sym typeface="Symbol" pitchFamily="18" charset="2"/>
              </a:rPr>
              <a:t>r</a:t>
            </a:r>
            <a:r>
              <a:rPr kumimoji="1" lang="en-US" altLang="zh-CN" sz="2400" dirty="0" err="1">
                <a:latin typeface="宋体" charset="-122"/>
                <a:sym typeface="Symbol" pitchFamily="18" charset="2"/>
              </a:rPr>
              <a:t>H</a:t>
            </a:r>
            <a:r>
              <a:rPr kumimoji="1" lang="en-US" altLang="zh-CN" sz="2400" baseline="-25000" dirty="0" err="1">
                <a:latin typeface="宋体" charset="-122"/>
                <a:sym typeface="Symbol" pitchFamily="18" charset="2"/>
              </a:rPr>
              <a:t>m</a:t>
            </a:r>
            <a:r>
              <a:rPr kumimoji="1" lang="en-US" altLang="zh-CN" sz="2400" dirty="0">
                <a:latin typeface="宋体" charset="-122"/>
                <a:sym typeface="Symbol" pitchFamily="18" charset="2"/>
              </a:rPr>
              <a:t>(673K)-</a:t>
            </a:r>
            <a:r>
              <a:rPr kumimoji="1" lang="en-US" altLang="zh-CN" sz="2400" baseline="-25000" dirty="0">
                <a:latin typeface="宋体" charset="-122"/>
                <a:sym typeface="Symbol" pitchFamily="18" charset="2"/>
              </a:rPr>
              <a:t>B</a:t>
            </a:r>
            <a:r>
              <a:rPr kumimoji="1" lang="en-US" altLang="zh-CN" sz="2400" dirty="0">
                <a:latin typeface="宋体" charset="-122"/>
                <a:sym typeface="Symbol" pitchFamily="18" charset="2"/>
              </a:rPr>
              <a:t>(g)</a:t>
            </a:r>
            <a:r>
              <a:rPr kumimoji="1" lang="en-US" altLang="zh-CN" sz="2400" dirty="0" smtClean="0">
                <a:latin typeface="宋体" charset="-122"/>
                <a:sym typeface="Symbol" pitchFamily="18" charset="2"/>
              </a:rPr>
              <a:t>RT=</a:t>
            </a:r>
            <a:r>
              <a:rPr kumimoji="1" lang="en-US" altLang="zh-CN" sz="2400" dirty="0">
                <a:latin typeface="宋体" charset="-122"/>
                <a:sym typeface="Symbol" pitchFamily="18" charset="2"/>
              </a:rPr>
              <a:t></a:t>
            </a:r>
            <a:r>
              <a:rPr kumimoji="1" lang="en-US" altLang="zh-CN" sz="2400" baseline="-25000" dirty="0" err="1">
                <a:latin typeface="宋体" charset="-122"/>
                <a:sym typeface="Symbol" pitchFamily="18" charset="2"/>
              </a:rPr>
              <a:t>r</a:t>
            </a:r>
            <a:r>
              <a:rPr kumimoji="1" lang="en-US" altLang="zh-CN" sz="2400" dirty="0" err="1">
                <a:latin typeface="宋体" charset="-122"/>
                <a:sym typeface="Symbol" pitchFamily="18" charset="2"/>
              </a:rPr>
              <a:t>H</a:t>
            </a:r>
            <a:r>
              <a:rPr kumimoji="1" lang="en-US" altLang="zh-CN" sz="2400" baseline="-25000" dirty="0" err="1">
                <a:latin typeface="宋体" charset="-122"/>
                <a:sym typeface="Symbol" pitchFamily="18" charset="2"/>
              </a:rPr>
              <a:t>m</a:t>
            </a:r>
            <a:r>
              <a:rPr kumimoji="1" lang="en-US" altLang="zh-CN" sz="2400" dirty="0">
                <a:latin typeface="宋体" charset="-122"/>
                <a:sym typeface="Symbol" pitchFamily="18" charset="2"/>
              </a:rPr>
              <a:t>(673K)-(-2)RT</a:t>
            </a:r>
          </a:p>
          <a:p>
            <a:pPr>
              <a:lnSpc>
                <a:spcPct val="115000"/>
              </a:lnSpc>
              <a:spcBef>
                <a:spcPct val="15000"/>
              </a:spcBef>
            </a:pPr>
            <a:r>
              <a:rPr kumimoji="1" lang="en-US" altLang="zh-CN" sz="2400" dirty="0" smtClean="0">
                <a:latin typeface="宋体" charset="-122"/>
                <a:sym typeface="Symbol" pitchFamily="18" charset="2"/>
              </a:rPr>
              <a:t>=[-</a:t>
            </a:r>
            <a:r>
              <a:rPr kumimoji="1" lang="en-US" altLang="zh-CN" sz="2400" dirty="0">
                <a:latin typeface="宋体" charset="-122"/>
                <a:sym typeface="Symbol" pitchFamily="18" charset="2"/>
              </a:rPr>
              <a:t>90.18+2</a:t>
            </a:r>
            <a:r>
              <a:rPr kumimoji="1" lang="en-US" altLang="zh-CN" sz="2400" dirty="0">
                <a:latin typeface="华文宋体"/>
                <a:ea typeface="华文宋体"/>
                <a:cs typeface="华文宋体"/>
                <a:sym typeface="Symbol" pitchFamily="18" charset="2"/>
              </a:rPr>
              <a:t></a:t>
            </a:r>
            <a:r>
              <a:rPr kumimoji="1" lang="en-US" altLang="zh-CN" sz="2400" dirty="0">
                <a:latin typeface="宋体" charset="-122"/>
                <a:sym typeface="Symbol" pitchFamily="18" charset="2"/>
              </a:rPr>
              <a:t>8.315</a:t>
            </a:r>
            <a:r>
              <a:rPr kumimoji="1" lang="en-US" altLang="zh-CN" sz="2400" dirty="0">
                <a:latin typeface="华文宋体"/>
                <a:ea typeface="华文宋体"/>
                <a:cs typeface="华文宋体"/>
                <a:sym typeface="Symbol" pitchFamily="18" charset="2"/>
              </a:rPr>
              <a:t>67310</a:t>
            </a:r>
            <a:r>
              <a:rPr kumimoji="1" lang="en-US" altLang="zh-CN" sz="2400" baseline="30000" dirty="0">
                <a:latin typeface="华文宋体"/>
                <a:ea typeface="华文宋体"/>
                <a:cs typeface="华文宋体"/>
                <a:sym typeface="Symbol" pitchFamily="18" charset="2"/>
              </a:rPr>
              <a:t>-3</a:t>
            </a:r>
            <a:r>
              <a:rPr kumimoji="1" lang="en-US" altLang="zh-CN" sz="2400" dirty="0">
                <a:latin typeface="华文宋体"/>
                <a:ea typeface="华文宋体"/>
                <a:cs typeface="华文宋体"/>
                <a:sym typeface="Symbol" pitchFamily="18" charset="2"/>
              </a:rPr>
              <a:t>]</a:t>
            </a:r>
            <a:r>
              <a:rPr kumimoji="1" lang="en-US" altLang="zh-CN" sz="2400" dirty="0">
                <a:latin typeface="宋体" charset="-122"/>
                <a:sym typeface="Symbol" pitchFamily="18" charset="2"/>
              </a:rPr>
              <a:t>kJmol</a:t>
            </a:r>
            <a:r>
              <a:rPr kumimoji="1" lang="en-US" altLang="zh-CN" sz="2400" baseline="30000" dirty="0">
                <a:latin typeface="宋体" charset="-122"/>
                <a:sym typeface="Symbol" pitchFamily="18" charset="2"/>
              </a:rPr>
              <a:t>-1</a:t>
            </a:r>
            <a:r>
              <a:rPr kumimoji="1" lang="en-US" altLang="zh-CN" sz="2400" dirty="0">
                <a:latin typeface="宋体" charset="-122"/>
                <a:sym typeface="Symbol" pitchFamily="18" charset="2"/>
              </a:rPr>
              <a:t>=-78.99kJmol</a:t>
            </a:r>
            <a:r>
              <a:rPr kumimoji="1" lang="en-US" altLang="zh-CN" sz="2400" baseline="30000" dirty="0">
                <a:latin typeface="宋体" charset="-122"/>
                <a:sym typeface="Symbol" pitchFamily="18" charset="2"/>
              </a:rPr>
              <a:t>-1</a:t>
            </a:r>
            <a:r>
              <a:rPr kumimoji="1" lang="en-US" altLang="zh-CN" sz="2400" dirty="0">
                <a:latin typeface="宋体" charset="-122"/>
                <a:sym typeface="Symbol" pitchFamily="18" charset="2"/>
              </a:rPr>
              <a:t> </a:t>
            </a:r>
          </a:p>
          <a:p>
            <a:pPr>
              <a:lnSpc>
                <a:spcPct val="115000"/>
              </a:lnSpc>
              <a:spcBef>
                <a:spcPct val="15000"/>
              </a:spcBef>
              <a:buClr>
                <a:srgbClr val="CCFF33"/>
              </a:buClr>
              <a:buSzPct val="70000"/>
              <a:buFont typeface="Wingdings" pitchFamily="2" charset="2"/>
              <a:buNone/>
            </a:pPr>
            <a:r>
              <a:rPr kumimoji="1" lang="zh-CN" altLang="en-US" sz="2400" dirty="0">
                <a:latin typeface="华文宋体"/>
                <a:ea typeface="华文宋体"/>
                <a:cs typeface="华文宋体"/>
                <a:sym typeface="Symbol" pitchFamily="18" charset="2"/>
              </a:rPr>
              <a:t>  </a:t>
            </a:r>
            <a:r>
              <a:rPr kumimoji="1" lang="en-US" altLang="zh-CN" sz="2400" dirty="0">
                <a:latin typeface="华文宋体"/>
                <a:ea typeface="华文宋体"/>
                <a:cs typeface="华文宋体"/>
                <a:sym typeface="Symbol" pitchFamily="18" charset="2"/>
              </a:rPr>
              <a:t>=1mol    </a:t>
            </a:r>
            <a:r>
              <a:rPr kumimoji="1" lang="zh-CN" altLang="en-US" sz="2400" dirty="0">
                <a:latin typeface="华文宋体"/>
                <a:ea typeface="华文宋体"/>
                <a:cs typeface="华文宋体"/>
                <a:sym typeface="Symbol" pitchFamily="18" charset="2"/>
              </a:rPr>
              <a:t>Ｑ</a:t>
            </a:r>
            <a:r>
              <a:rPr kumimoji="1" lang="zh-CN" altLang="en-US" sz="2400" baseline="-25000" dirty="0">
                <a:latin typeface="华文宋体"/>
                <a:ea typeface="华文宋体"/>
                <a:cs typeface="华文宋体"/>
                <a:sym typeface="Symbol" pitchFamily="18" charset="2"/>
              </a:rPr>
              <a:t>Ｖ</a:t>
            </a:r>
            <a:r>
              <a:rPr kumimoji="1" lang="zh-CN" altLang="en-US" sz="2400" dirty="0">
                <a:latin typeface="华文宋体"/>
                <a:ea typeface="华文宋体"/>
                <a:cs typeface="华文宋体"/>
                <a:sym typeface="Symbol" pitchFamily="18" charset="2"/>
              </a:rPr>
              <a:t>＝</a:t>
            </a:r>
            <a:r>
              <a:rPr kumimoji="1" lang="zh-CN" altLang="en-US" sz="2400" baseline="-25000" dirty="0">
                <a:latin typeface="华文宋体"/>
                <a:ea typeface="华文宋体"/>
                <a:cs typeface="华文宋体"/>
                <a:sym typeface="Symbol" pitchFamily="18" charset="2"/>
              </a:rPr>
              <a:t>Ｖ</a:t>
            </a:r>
            <a:r>
              <a:rPr kumimoji="1" lang="zh-CN" altLang="en-US" sz="2400" dirty="0">
                <a:latin typeface="华文宋体"/>
                <a:ea typeface="华文宋体"/>
                <a:cs typeface="华文宋体"/>
                <a:sym typeface="Symbol" pitchFamily="18" charset="2"/>
              </a:rPr>
              <a:t>Ｕ＝ </a:t>
            </a:r>
            <a:r>
              <a:rPr kumimoji="1" lang="en-US" altLang="zh-CN" sz="2400" baseline="-25000" dirty="0">
                <a:latin typeface="华文宋体"/>
                <a:ea typeface="华文宋体"/>
                <a:cs typeface="华文宋体"/>
                <a:sym typeface="Symbol" pitchFamily="18" charset="2"/>
              </a:rPr>
              <a:t>r</a:t>
            </a:r>
            <a:r>
              <a:rPr kumimoji="1" lang="zh-CN" altLang="en-US" sz="2400" dirty="0">
                <a:latin typeface="华文宋体"/>
                <a:ea typeface="华文宋体"/>
                <a:cs typeface="华文宋体"/>
                <a:sym typeface="Symbol" pitchFamily="18" charset="2"/>
              </a:rPr>
              <a:t>Ｕ</a:t>
            </a:r>
            <a:r>
              <a:rPr kumimoji="1" lang="en-US" altLang="zh-CN" sz="2400" baseline="-25000" dirty="0">
                <a:latin typeface="华文宋体"/>
                <a:ea typeface="华文宋体"/>
                <a:cs typeface="华文宋体"/>
                <a:sym typeface="Symbol" pitchFamily="18" charset="2"/>
              </a:rPr>
              <a:t>m </a:t>
            </a:r>
            <a:r>
              <a:rPr kumimoji="1" lang="en-US" altLang="zh-CN" sz="2400" dirty="0">
                <a:latin typeface="宋体" charset="-122"/>
                <a:sym typeface="Symbol" pitchFamily="18" charset="2"/>
              </a:rPr>
              <a:t>=1(-78.99)kJ=-78.99kJ</a:t>
            </a:r>
            <a:endParaRPr kumimoji="1" lang="en-US" altLang="zh-CN" sz="2400" dirty="0">
              <a:latin typeface="华文宋体"/>
              <a:ea typeface="华文宋体"/>
              <a:cs typeface="华文宋体"/>
              <a:sym typeface="Symbol" pitchFamily="18" charset="2"/>
            </a:endParaRPr>
          </a:p>
        </p:txBody>
      </p:sp>
      <p:grpSp>
        <p:nvGrpSpPr>
          <p:cNvPr id="6" name="Group 11"/>
          <p:cNvGrpSpPr>
            <a:grpSpLocks/>
          </p:cNvGrpSpPr>
          <p:nvPr/>
        </p:nvGrpSpPr>
        <p:grpSpPr bwMode="auto">
          <a:xfrm>
            <a:off x="503573" y="2780928"/>
            <a:ext cx="8172883" cy="908373"/>
            <a:chOff x="258" y="3015"/>
            <a:chExt cx="5253" cy="615"/>
          </a:xfrm>
        </p:grpSpPr>
        <p:graphicFrame>
          <p:nvGraphicFramePr>
            <p:cNvPr id="7" name="Object 8"/>
            <p:cNvGraphicFramePr>
              <a:graphicFrameLocks noChangeAspect="1"/>
            </p:cNvGraphicFramePr>
            <p:nvPr/>
          </p:nvGraphicFramePr>
          <p:xfrm>
            <a:off x="258" y="3015"/>
            <a:ext cx="5253" cy="615"/>
          </p:xfrm>
          <a:graphic>
            <a:graphicData uri="http://schemas.openxmlformats.org/presentationml/2006/ole">
              <mc:AlternateContent xmlns:mc="http://schemas.openxmlformats.org/markup-compatibility/2006">
                <mc:Choice xmlns:v="urn:schemas-microsoft-com:vml" Requires="v">
                  <p:oleObj spid="_x0000_s794727" name="公式" r:id="rId4" imgW="4520880" imgH="482400" progId="Equation.3">
                    <p:embed/>
                  </p:oleObj>
                </mc:Choice>
                <mc:Fallback>
                  <p:oleObj name="公式" r:id="rId4" imgW="4520880" imgH="482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 y="3015"/>
                          <a:ext cx="5253" cy="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9"/>
            <p:cNvSpPr txBox="1">
              <a:spLocks noChangeArrowheads="1"/>
            </p:cNvSpPr>
            <p:nvPr/>
          </p:nvSpPr>
          <p:spPr bwMode="auto">
            <a:xfrm flipV="1">
              <a:off x="521" y="3158"/>
              <a:ext cx="23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eaLnBrk="0" hangingPunct="0">
                <a:spcBef>
                  <a:spcPct val="50000"/>
                </a:spcBef>
              </a:pPr>
              <a:r>
                <a:rPr lang="en-US" altLang="zh-CN" sz="1200" dirty="0">
                  <a:solidFill>
                    <a:schemeClr val="folHlink"/>
                  </a:solidFill>
                  <a:latin typeface="Times New Roman" pitchFamily="18" charset="0"/>
                  <a:sym typeface="Symbol" pitchFamily="18" charset="2"/>
                </a:rPr>
                <a:t></a:t>
              </a:r>
              <a:endParaRPr lang="en-US" altLang="zh-CN" sz="8000" dirty="0">
                <a:solidFill>
                  <a:schemeClr val="folHlink"/>
                </a:solidFill>
                <a:latin typeface="Times New Roman" pitchFamily="18" charset="0"/>
                <a:sym typeface="Symbol" pitchFamily="18" charset="2"/>
              </a:endParaRPr>
            </a:p>
          </p:txBody>
        </p:sp>
        <p:sp>
          <p:nvSpPr>
            <p:cNvPr id="9" name="Text Box 10"/>
            <p:cNvSpPr txBox="1">
              <a:spLocks noChangeArrowheads="1"/>
            </p:cNvSpPr>
            <p:nvPr/>
          </p:nvSpPr>
          <p:spPr bwMode="auto">
            <a:xfrm flipV="1">
              <a:off x="1588" y="3158"/>
              <a:ext cx="23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eaLnBrk="0" hangingPunct="0">
                <a:spcBef>
                  <a:spcPct val="50000"/>
                </a:spcBef>
              </a:pPr>
              <a:r>
                <a:rPr lang="en-US" altLang="zh-CN" sz="1200">
                  <a:solidFill>
                    <a:schemeClr val="folHlink"/>
                  </a:solidFill>
                  <a:latin typeface="Times New Roman" pitchFamily="18" charset="0"/>
                  <a:sym typeface="Symbol" pitchFamily="18" charset="2"/>
                </a:rPr>
                <a:t></a:t>
              </a:r>
              <a:endParaRPr lang="en-US" altLang="zh-CN" sz="8000">
                <a:solidFill>
                  <a:schemeClr val="folHlink"/>
                </a:solidFill>
                <a:latin typeface="Times New Roman" pitchFamily="18" charset="0"/>
                <a:sym typeface="Symbol" pitchFamily="18" charset="2"/>
              </a:endParaRPr>
            </a:p>
          </p:txBody>
        </p:sp>
      </p:grpSp>
      <p:sp>
        <p:nvSpPr>
          <p:cNvPr id="10" name="Text Box 9"/>
          <p:cNvSpPr txBox="1">
            <a:spLocks noChangeArrowheads="1"/>
          </p:cNvSpPr>
          <p:nvPr/>
        </p:nvSpPr>
        <p:spPr bwMode="auto">
          <a:xfrm flipV="1">
            <a:off x="1069324" y="980728"/>
            <a:ext cx="338820" cy="119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eaLnBrk="0" hangingPunct="0">
              <a:spcBef>
                <a:spcPct val="50000"/>
              </a:spcBef>
            </a:pPr>
            <a:r>
              <a:rPr lang="en-US" altLang="zh-CN" sz="1200" dirty="0">
                <a:solidFill>
                  <a:schemeClr val="folHlink"/>
                </a:solidFill>
                <a:latin typeface="Times New Roman" pitchFamily="18" charset="0"/>
                <a:sym typeface="Symbol" pitchFamily="18" charset="2"/>
              </a:rPr>
              <a:t></a:t>
            </a:r>
            <a:endParaRPr lang="en-US" altLang="zh-CN" sz="8000" dirty="0">
              <a:solidFill>
                <a:schemeClr val="folHlink"/>
              </a:solidFill>
              <a:latin typeface="Times New Roman"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additive="base">
                                        <p:cTn id="31"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 calcmode="lin" valueType="num">
                                      <p:cBhvr additive="base">
                                        <p:cTn id="37"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
                                            <p:bg/>
                                          </p:spTgt>
                                        </p:tgtEl>
                                        <p:attrNameLst>
                                          <p:attrName>style.visibility</p:attrName>
                                        </p:attrNameLst>
                                      </p:cBhvr>
                                      <p:to>
                                        <p:strVal val="visible"/>
                                      </p:to>
                                    </p:set>
                                    <p:anim calcmode="lin" valueType="num">
                                      <p:cBhvr additive="base">
                                        <p:cTn id="43" dur="500" fill="hold"/>
                                        <p:tgtEl>
                                          <p:spTgt spid="5">
                                            <p:bg/>
                                          </p:spTgt>
                                        </p:tgtEl>
                                        <p:attrNameLst>
                                          <p:attrName>ppt_x</p:attrName>
                                        </p:attrNameLst>
                                      </p:cBhvr>
                                      <p:tavLst>
                                        <p:tav tm="0">
                                          <p:val>
                                            <p:strVal val="0-#ppt_w/2"/>
                                          </p:val>
                                        </p:tav>
                                        <p:tav tm="100000">
                                          <p:val>
                                            <p:strVal val="#ppt_x"/>
                                          </p:val>
                                        </p:tav>
                                      </p:tavLst>
                                    </p:anim>
                                    <p:anim calcmode="lin" valueType="num">
                                      <p:cBhvr additive="base">
                                        <p:cTn id="44" dur="500" fill="hold"/>
                                        <p:tgtEl>
                                          <p:spTgt spid="5">
                                            <p:bg/>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
                                            <p:txEl>
                                              <p:pRg st="0" end="0"/>
                                            </p:txEl>
                                          </p:spTgt>
                                        </p:tgtEl>
                                        <p:attrNameLst>
                                          <p:attrName>style.visibility</p:attrName>
                                        </p:attrNameLst>
                                      </p:cBhvr>
                                      <p:to>
                                        <p:strVal val="visible"/>
                                      </p:to>
                                    </p:set>
                                    <p:anim calcmode="lin" valueType="num">
                                      <p:cBhvr additive="base">
                                        <p:cTn id="49"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
                                            <p:txEl>
                                              <p:pRg st="1" end="1"/>
                                            </p:txEl>
                                          </p:spTgt>
                                        </p:tgtEl>
                                        <p:attrNameLst>
                                          <p:attrName>style.visibility</p:attrName>
                                        </p:attrNameLst>
                                      </p:cBhvr>
                                      <p:to>
                                        <p:strVal val="visible"/>
                                      </p:to>
                                    </p:set>
                                    <p:anim calcmode="lin" valueType="num">
                                      <p:cBhvr additive="base">
                                        <p:cTn id="55"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5">
                                            <p:txEl>
                                              <p:pRg st="2" end="2"/>
                                            </p:txEl>
                                          </p:spTgt>
                                        </p:tgtEl>
                                        <p:attrNameLst>
                                          <p:attrName>style.visibility</p:attrName>
                                        </p:attrNameLst>
                                      </p:cBhvr>
                                      <p:to>
                                        <p:strVal val="visible"/>
                                      </p:to>
                                    </p:set>
                                    <p:anim calcmode="lin" valueType="num">
                                      <p:cBhvr additive="base">
                                        <p:cTn id="61"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0-#ppt_w/2"/>
                                          </p:val>
                                        </p:tav>
                                        <p:tav tm="100000">
                                          <p:val>
                                            <p:strVal val="#ppt_x"/>
                                          </p:val>
                                        </p:tav>
                                      </p:tavLst>
                                    </p:anim>
                                    <p:anim calcmode="lin" valueType="num">
                                      <p:cBhvr additive="base">
                                        <p:cTn id="6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29" name="Text Box 2"/>
          <p:cNvSpPr>
            <a:spLocks noGrp="1" noChangeArrowheads="1"/>
          </p:cNvSpPr>
          <p:nvPr>
            <p:ph idx="1"/>
          </p:nvPr>
        </p:nvSpPr>
        <p:spPr>
          <a:xfrm>
            <a:off x="492961" y="3068960"/>
            <a:ext cx="8179178" cy="3342453"/>
          </a:xfrm>
          <a:solidFill>
            <a:schemeClr val="bg1"/>
          </a:solidFill>
          <a:ln w="38100">
            <a:solidFill>
              <a:srgbClr val="A50021"/>
            </a:solidFill>
          </a:ln>
        </p:spPr>
        <p:txBody>
          <a:bodyPr wrap="square">
            <a:spAutoFit/>
          </a:bodyPr>
          <a:lstStyle/>
          <a:p>
            <a:pPr marL="0" indent="0" algn="just">
              <a:lnSpc>
                <a:spcPct val="130000"/>
              </a:lnSpc>
              <a:buNone/>
            </a:pPr>
            <a:r>
              <a:rPr lang="zh-CN" altLang="en-US" dirty="0" smtClean="0">
                <a:solidFill>
                  <a:srgbClr val="000000"/>
                </a:solidFill>
                <a:latin typeface="Times New Roman" pitchFamily="18" charset="0"/>
                <a:cs typeface="Times New Roman" pitchFamily="18" charset="0"/>
                <a:sym typeface="Symbol" pitchFamily="18" charset="2"/>
              </a:rPr>
              <a:t>解：因反应时间很快，来不及散热。</a:t>
            </a:r>
            <a:r>
              <a:rPr lang="zh-CN" altLang="zh-CN" b="1" dirty="0" smtClean="0">
                <a:latin typeface="华文宋体"/>
                <a:cs typeface="Times New Roman" pitchFamily="18" charset="0"/>
                <a:sym typeface="Symbol" pitchFamily="18" charset="2"/>
              </a:rPr>
              <a:t>∴</a:t>
            </a:r>
            <a:r>
              <a:rPr lang="zh-CN" altLang="en-US" dirty="0" smtClean="0">
                <a:solidFill>
                  <a:srgbClr val="000000"/>
                </a:solidFill>
                <a:latin typeface="Times New Roman" pitchFamily="18" charset="0"/>
                <a:cs typeface="Times New Roman" pitchFamily="18" charset="0"/>
                <a:sym typeface="Symbol" pitchFamily="18" charset="2"/>
              </a:rPr>
              <a:t></a:t>
            </a:r>
            <a:r>
              <a:rPr lang="en-US" altLang="zh-CN" dirty="0" smtClean="0">
                <a:solidFill>
                  <a:srgbClr val="000000"/>
                </a:solidFill>
                <a:latin typeface="宋体" charset="-122"/>
                <a:cs typeface="Times New Roman" pitchFamily="18" charset="0"/>
                <a:sym typeface="Symbol" pitchFamily="18" charset="2"/>
              </a:rPr>
              <a:t>U=Q=0</a:t>
            </a:r>
            <a:endParaRPr lang="en-US" altLang="zh-CN" dirty="0" smtClean="0">
              <a:solidFill>
                <a:srgbClr val="000000"/>
              </a:solidFill>
              <a:latin typeface="Times New Roman" pitchFamily="18" charset="0"/>
              <a:cs typeface="Times New Roman" pitchFamily="18" charset="0"/>
              <a:sym typeface="Symbol" pitchFamily="18" charset="2"/>
            </a:endParaRPr>
          </a:p>
          <a:p>
            <a:pPr algn="just">
              <a:lnSpc>
                <a:spcPct val="130000"/>
              </a:lnSpc>
            </a:pPr>
            <a:r>
              <a:rPr lang="zh-CN" altLang="en-US" dirty="0">
                <a:solidFill>
                  <a:srgbClr val="000000"/>
                </a:solidFill>
                <a:latin typeface="Times New Roman" pitchFamily="18" charset="0"/>
                <a:cs typeface="Times New Roman" pitchFamily="18" charset="0"/>
                <a:sym typeface="Symbol" pitchFamily="18" charset="2"/>
              </a:rPr>
              <a:t>所以</a:t>
            </a:r>
            <a:r>
              <a:rPr lang="zh-CN" altLang="en-US" dirty="0" smtClean="0">
                <a:solidFill>
                  <a:srgbClr val="000000"/>
                </a:solidFill>
                <a:latin typeface="Times New Roman" pitchFamily="18" charset="0"/>
                <a:cs typeface="Times New Roman" pitchFamily="18" charset="0"/>
                <a:sym typeface="Symbol" pitchFamily="18" charset="2"/>
              </a:rPr>
              <a:t>爆炸</a:t>
            </a:r>
            <a:r>
              <a:rPr lang="zh-CN" altLang="en-US" dirty="0">
                <a:solidFill>
                  <a:srgbClr val="000000"/>
                </a:solidFill>
                <a:latin typeface="Times New Roman" pitchFamily="18" charset="0"/>
                <a:cs typeface="Times New Roman" pitchFamily="18" charset="0"/>
                <a:sym typeface="Symbol" pitchFamily="18" charset="2"/>
              </a:rPr>
              <a:t>过程为绝热过程，恒容爆炸过程反应   </a:t>
            </a:r>
            <a:endParaRPr lang="en-US" altLang="zh-CN" dirty="0" smtClean="0">
              <a:solidFill>
                <a:srgbClr val="000000"/>
              </a:solidFill>
              <a:latin typeface="Times New Roman" pitchFamily="18" charset="0"/>
              <a:cs typeface="Times New Roman" pitchFamily="18" charset="0"/>
              <a:sym typeface="Symbol" pitchFamily="18" charset="2"/>
            </a:endParaRPr>
          </a:p>
          <a:p>
            <a:pPr algn="just">
              <a:lnSpc>
                <a:spcPct val="130000"/>
              </a:lnSpc>
            </a:pPr>
            <a:r>
              <a:rPr lang="zh-CN" altLang="en-US" dirty="0" smtClean="0">
                <a:solidFill>
                  <a:srgbClr val="000000"/>
                </a:solidFill>
                <a:latin typeface="Times New Roman" pitchFamily="18" charset="0"/>
                <a:cs typeface="Times New Roman" pitchFamily="18" charset="0"/>
                <a:sym typeface="Symbol" pitchFamily="18" charset="2"/>
              </a:rPr>
              <a:t> </a:t>
            </a:r>
            <a:r>
              <a:rPr kumimoji="1" lang="en-US" altLang="zh-CN" b="1" dirty="0">
                <a:solidFill>
                  <a:schemeClr val="folHlink"/>
                </a:solidFill>
                <a:latin typeface="宋体" charset="-122"/>
                <a:sym typeface="Symbol" pitchFamily="18" charset="2"/>
              </a:rPr>
              <a:t>H</a:t>
            </a:r>
            <a:r>
              <a:rPr kumimoji="1" lang="en-US" altLang="zh-CN" b="1" baseline="-25000" dirty="0">
                <a:solidFill>
                  <a:schemeClr val="folHlink"/>
                </a:solidFill>
                <a:latin typeface="宋体" charset="-122"/>
                <a:sym typeface="Symbol" pitchFamily="18" charset="2"/>
              </a:rPr>
              <a:t>2</a:t>
            </a:r>
            <a:r>
              <a:rPr kumimoji="1" lang="en-US" altLang="zh-CN" b="1" dirty="0">
                <a:solidFill>
                  <a:schemeClr val="folHlink"/>
                </a:solidFill>
                <a:latin typeface="宋体" charset="-122"/>
                <a:sym typeface="Symbol" pitchFamily="18" charset="2"/>
              </a:rPr>
              <a:t>+0.5O</a:t>
            </a:r>
            <a:r>
              <a:rPr kumimoji="1" lang="en-US" altLang="zh-CN" b="1" baseline="-25000" dirty="0">
                <a:solidFill>
                  <a:schemeClr val="folHlink"/>
                </a:solidFill>
                <a:latin typeface="宋体" charset="-122"/>
                <a:sym typeface="Symbol" pitchFamily="18" charset="2"/>
              </a:rPr>
              <a:t>2</a:t>
            </a:r>
            <a:r>
              <a:rPr kumimoji="1" lang="en-US" altLang="zh-CN" b="1" dirty="0">
                <a:solidFill>
                  <a:schemeClr val="folHlink"/>
                </a:solidFill>
                <a:latin typeface="宋体" charset="-122"/>
                <a:sym typeface="Symbol" pitchFamily="18" charset="2"/>
              </a:rPr>
              <a:t>      H</a:t>
            </a:r>
            <a:r>
              <a:rPr kumimoji="1" lang="en-US" altLang="zh-CN" b="1" baseline="-25000" dirty="0">
                <a:solidFill>
                  <a:schemeClr val="folHlink"/>
                </a:solidFill>
                <a:latin typeface="宋体" charset="-122"/>
                <a:sym typeface="Symbol" pitchFamily="18" charset="2"/>
              </a:rPr>
              <a:t>2</a:t>
            </a:r>
            <a:r>
              <a:rPr kumimoji="1" lang="en-US" altLang="zh-CN" b="1" dirty="0">
                <a:solidFill>
                  <a:schemeClr val="folHlink"/>
                </a:solidFill>
                <a:latin typeface="宋体" charset="-122"/>
                <a:sym typeface="Symbol" pitchFamily="18" charset="2"/>
              </a:rPr>
              <a:t>0</a:t>
            </a:r>
            <a:endParaRPr kumimoji="1" lang="zh-CN" altLang="en-US" b="1" dirty="0">
              <a:solidFill>
                <a:schemeClr val="folHlink"/>
              </a:solidFill>
              <a:latin typeface="宋体" charset="-122"/>
              <a:sym typeface="Symbol" pitchFamily="18" charset="2"/>
            </a:endParaRPr>
          </a:p>
          <a:p>
            <a:pPr marL="0" indent="0" algn="just">
              <a:lnSpc>
                <a:spcPct val="130000"/>
              </a:lnSpc>
              <a:buNone/>
            </a:pPr>
            <a:r>
              <a:rPr lang="zh-CN" altLang="en-US" dirty="0" smtClean="0">
                <a:solidFill>
                  <a:srgbClr val="000000"/>
                </a:solidFill>
                <a:latin typeface="Times New Roman" pitchFamily="18" charset="0"/>
                <a:cs typeface="Times New Roman" pitchFamily="18" charset="0"/>
                <a:sym typeface="Symbol" pitchFamily="18" charset="2"/>
              </a:rPr>
              <a:t>爆炸前空气</a:t>
            </a:r>
            <a:r>
              <a:rPr lang="en-US" altLang="zh-CN" dirty="0" smtClean="0">
                <a:solidFill>
                  <a:srgbClr val="000000"/>
                </a:solidFill>
                <a:latin typeface="宋体" charset="-122"/>
                <a:cs typeface="Times New Roman" pitchFamily="18" charset="0"/>
                <a:sym typeface="Symbol" pitchFamily="18" charset="2"/>
              </a:rPr>
              <a:t>O</a:t>
            </a:r>
            <a:r>
              <a:rPr lang="en-US" altLang="zh-CN" baseline="-30000" dirty="0" smtClean="0">
                <a:solidFill>
                  <a:srgbClr val="000000"/>
                </a:solidFill>
                <a:latin typeface="宋体" charset="-122"/>
                <a:cs typeface="Times New Roman" pitchFamily="18" charset="0"/>
                <a:sym typeface="Symbol" pitchFamily="18" charset="2"/>
              </a:rPr>
              <a:t>2</a:t>
            </a:r>
            <a:r>
              <a:rPr lang="zh-CN" altLang="en-US" dirty="0" smtClean="0">
                <a:solidFill>
                  <a:srgbClr val="000000"/>
                </a:solidFill>
                <a:latin typeface="Times New Roman" pitchFamily="18" charset="0"/>
                <a:cs typeface="Times New Roman" pitchFamily="18" charset="0"/>
                <a:sym typeface="Symbol" pitchFamily="18" charset="2"/>
              </a:rPr>
              <a:t>的量为</a:t>
            </a:r>
            <a:r>
              <a:rPr lang="zh-CN" altLang="en-US" dirty="0" smtClean="0">
                <a:solidFill>
                  <a:srgbClr val="000000"/>
                </a:solidFill>
                <a:latin typeface="Times New Roman" pitchFamily="18" charset="0"/>
                <a:cs typeface="Times New Roman" pitchFamily="18" charset="0"/>
                <a:sym typeface="Symbol" pitchFamily="18" charset="2"/>
              </a:rPr>
              <a:t>：</a:t>
            </a:r>
            <a:r>
              <a:rPr lang="en-US" altLang="zh-CN" dirty="0" smtClean="0">
                <a:solidFill>
                  <a:srgbClr val="000000"/>
                </a:solidFill>
                <a:latin typeface="Times New Roman" pitchFamily="18" charset="0"/>
                <a:cs typeface="Times New Roman" pitchFamily="18" charset="0"/>
                <a:sym typeface="Symbol" pitchFamily="18" charset="2"/>
              </a:rPr>
              <a:t>0</a:t>
            </a:r>
            <a:r>
              <a:rPr lang="en-US" altLang="zh-CN" dirty="0" smtClean="0">
                <a:solidFill>
                  <a:srgbClr val="000000"/>
                </a:solidFill>
                <a:latin typeface="Times New Roman" pitchFamily="18" charset="0"/>
                <a:cs typeface="Times New Roman" pitchFamily="18" charset="0"/>
                <a:sym typeface="Symbol" pitchFamily="18" charset="2"/>
              </a:rPr>
              <a:t>.5+0.5</a:t>
            </a:r>
            <a:r>
              <a:rPr lang="en-US" altLang="zh-CN" dirty="0">
                <a:solidFill>
                  <a:srgbClr val="000000"/>
                </a:solidFill>
                <a:latin typeface="华文宋体"/>
                <a:cs typeface="Times New Roman" pitchFamily="18" charset="0"/>
                <a:sym typeface="Symbol" pitchFamily="18" charset="2"/>
              </a:rPr>
              <a:t>×</a:t>
            </a:r>
            <a:r>
              <a:rPr lang="en-US" altLang="zh-CN" dirty="0" smtClean="0">
                <a:solidFill>
                  <a:srgbClr val="000000"/>
                </a:solidFill>
                <a:latin typeface="宋体" charset="-122"/>
                <a:cs typeface="Times New Roman" pitchFamily="18" charset="0"/>
                <a:sym typeface="Symbol" pitchFamily="18" charset="2"/>
              </a:rPr>
              <a:t>50%</a:t>
            </a:r>
            <a:r>
              <a:rPr lang="en-US" altLang="zh-CN" dirty="0" smtClean="0">
                <a:solidFill>
                  <a:srgbClr val="000000"/>
                </a:solidFill>
                <a:latin typeface="宋体" charset="-122"/>
                <a:cs typeface="Times New Roman" pitchFamily="18" charset="0"/>
                <a:sym typeface="Symbol" pitchFamily="18" charset="2"/>
              </a:rPr>
              <a:t>=0.75mol</a:t>
            </a:r>
            <a:endParaRPr lang="en-US" altLang="zh-CN" dirty="0" smtClean="0">
              <a:solidFill>
                <a:srgbClr val="000000"/>
              </a:solidFill>
              <a:latin typeface="Times New Roman" pitchFamily="18" charset="0"/>
              <a:cs typeface="Times New Roman" pitchFamily="18" charset="0"/>
              <a:sym typeface="Symbol" pitchFamily="18" charset="2"/>
            </a:endParaRPr>
          </a:p>
          <a:p>
            <a:pPr algn="just" eaLnBrk="1" hangingPunct="1">
              <a:lnSpc>
                <a:spcPct val="130000"/>
              </a:lnSpc>
            </a:pPr>
            <a:r>
              <a:rPr lang="zh-CN" altLang="en-US" dirty="0" smtClean="0">
                <a:solidFill>
                  <a:srgbClr val="000000"/>
                </a:solidFill>
                <a:latin typeface="Times New Roman" pitchFamily="18" charset="0"/>
                <a:cs typeface="Times New Roman" pitchFamily="18" charset="0"/>
                <a:sym typeface="Symbol" pitchFamily="18" charset="2"/>
              </a:rPr>
              <a:t>爆炸后空气</a:t>
            </a:r>
            <a:r>
              <a:rPr lang="en-US" altLang="zh-CN" dirty="0" smtClean="0">
                <a:solidFill>
                  <a:srgbClr val="000000"/>
                </a:solidFill>
                <a:latin typeface="宋体" charset="-122"/>
                <a:cs typeface="Times New Roman" pitchFamily="18" charset="0"/>
                <a:sym typeface="Symbol" pitchFamily="18" charset="2"/>
              </a:rPr>
              <a:t>O</a:t>
            </a:r>
            <a:r>
              <a:rPr lang="en-US" altLang="zh-CN" baseline="-30000" dirty="0" smtClean="0">
                <a:solidFill>
                  <a:srgbClr val="000000"/>
                </a:solidFill>
                <a:latin typeface="宋体" charset="-122"/>
                <a:cs typeface="Times New Roman" pitchFamily="18" charset="0"/>
                <a:sym typeface="Symbol" pitchFamily="18" charset="2"/>
              </a:rPr>
              <a:t>2</a:t>
            </a:r>
            <a:r>
              <a:rPr lang="zh-CN" altLang="en-US" dirty="0" smtClean="0">
                <a:solidFill>
                  <a:srgbClr val="000000"/>
                </a:solidFill>
                <a:latin typeface="Times New Roman" pitchFamily="18" charset="0"/>
                <a:cs typeface="Times New Roman" pitchFamily="18" charset="0"/>
                <a:sym typeface="Symbol" pitchFamily="18" charset="2"/>
              </a:rPr>
              <a:t>的量为：</a:t>
            </a:r>
            <a:r>
              <a:rPr lang="en-US" altLang="zh-CN" dirty="0" smtClean="0">
                <a:solidFill>
                  <a:srgbClr val="000000"/>
                </a:solidFill>
                <a:latin typeface="宋体" charset="-122"/>
                <a:cs typeface="Times New Roman" pitchFamily="18" charset="0"/>
                <a:sym typeface="Symbol" pitchFamily="18" charset="2"/>
              </a:rPr>
              <a:t>(0.75-0.5)</a:t>
            </a:r>
            <a:r>
              <a:rPr lang="en-US" altLang="zh-CN" dirty="0" err="1" smtClean="0">
                <a:solidFill>
                  <a:srgbClr val="000000"/>
                </a:solidFill>
                <a:latin typeface="宋体" charset="-122"/>
                <a:cs typeface="Times New Roman" pitchFamily="18" charset="0"/>
                <a:sym typeface="Symbol" pitchFamily="18" charset="2"/>
              </a:rPr>
              <a:t>mol</a:t>
            </a:r>
            <a:r>
              <a:rPr lang="en-US" altLang="zh-CN" dirty="0" smtClean="0">
                <a:solidFill>
                  <a:srgbClr val="000000"/>
                </a:solidFill>
                <a:latin typeface="宋体" charset="-122"/>
                <a:cs typeface="Times New Roman" pitchFamily="18" charset="0"/>
                <a:sym typeface="Symbol" pitchFamily="18" charset="2"/>
              </a:rPr>
              <a:t>=0.25mol</a:t>
            </a:r>
          </a:p>
          <a:p>
            <a:pPr algn="just" eaLnBrk="1" hangingPunct="1">
              <a:lnSpc>
                <a:spcPct val="130000"/>
              </a:lnSpc>
            </a:pPr>
            <a:r>
              <a:rPr lang="en-US" altLang="zh-CN" dirty="0" smtClean="0">
                <a:solidFill>
                  <a:srgbClr val="000000"/>
                </a:solidFill>
                <a:latin typeface="宋体" charset="-122"/>
                <a:cs typeface="Times New Roman" pitchFamily="18" charset="0"/>
                <a:sym typeface="Symbol" pitchFamily="18" charset="2"/>
              </a:rPr>
              <a:t>N</a:t>
            </a:r>
            <a:r>
              <a:rPr lang="en-US" altLang="zh-CN" baseline="-30000" dirty="0" smtClean="0">
                <a:solidFill>
                  <a:srgbClr val="000000"/>
                </a:solidFill>
                <a:latin typeface="宋体" charset="-122"/>
                <a:cs typeface="Times New Roman" pitchFamily="18" charset="0"/>
                <a:sym typeface="Symbol" pitchFamily="18" charset="2"/>
              </a:rPr>
              <a:t>2</a:t>
            </a:r>
            <a:r>
              <a:rPr lang="zh-CN" altLang="en-US" dirty="0" smtClean="0">
                <a:solidFill>
                  <a:srgbClr val="000000"/>
                </a:solidFill>
                <a:latin typeface="Times New Roman" pitchFamily="18" charset="0"/>
                <a:cs typeface="Times New Roman" pitchFamily="18" charset="0"/>
                <a:sym typeface="Symbol" pitchFamily="18" charset="2"/>
              </a:rPr>
              <a:t>的量为：</a:t>
            </a:r>
            <a:r>
              <a:rPr lang="en-US" altLang="zh-CN" dirty="0" smtClean="0">
                <a:solidFill>
                  <a:srgbClr val="000000"/>
                </a:solidFill>
                <a:latin typeface="华文宋体"/>
                <a:cs typeface="Times New Roman" pitchFamily="18" charset="0"/>
                <a:sym typeface="Symbol" pitchFamily="18" charset="2"/>
              </a:rPr>
              <a:t> 0.75</a:t>
            </a:r>
            <a:r>
              <a:rPr lang="en-US" altLang="zh-CN" dirty="0" smtClean="0">
                <a:solidFill>
                  <a:srgbClr val="000000"/>
                </a:solidFill>
                <a:latin typeface="宋体" charset="-122"/>
                <a:cs typeface="Times New Roman" pitchFamily="18" charset="0"/>
                <a:sym typeface="Symbol" pitchFamily="18" charset="2"/>
              </a:rPr>
              <a:t>mol</a:t>
            </a:r>
            <a:r>
              <a:rPr lang="en-US" altLang="zh-CN" dirty="0" smtClean="0">
                <a:solidFill>
                  <a:srgbClr val="000000"/>
                </a:solidFill>
                <a:latin typeface="华文宋体"/>
                <a:cs typeface="Times New Roman" pitchFamily="18" charset="0"/>
                <a:sym typeface="Symbol" pitchFamily="18" charset="2"/>
              </a:rPr>
              <a:t>×79/21</a:t>
            </a:r>
            <a:r>
              <a:rPr lang="en-US" altLang="zh-CN" dirty="0" smtClean="0">
                <a:solidFill>
                  <a:srgbClr val="000000"/>
                </a:solidFill>
                <a:latin typeface="宋体" charset="-122"/>
                <a:cs typeface="Times New Roman" pitchFamily="18" charset="0"/>
                <a:sym typeface="Symbol" pitchFamily="18" charset="2"/>
              </a:rPr>
              <a:t>=2.821mol     </a:t>
            </a:r>
            <a:r>
              <a:rPr kumimoji="1" lang="zh-CN" altLang="en-US" b="1" dirty="0" smtClean="0">
                <a:solidFill>
                  <a:srgbClr val="000000"/>
                </a:solidFill>
                <a:latin typeface="华文宋体"/>
                <a:cs typeface="Times New Roman" pitchFamily="18" charset="0"/>
                <a:sym typeface="Symbol" pitchFamily="18" charset="2"/>
              </a:rPr>
              <a:t></a:t>
            </a:r>
            <a:r>
              <a:rPr kumimoji="1" lang="en-US" altLang="zh-CN" b="1" dirty="0" smtClean="0">
                <a:solidFill>
                  <a:srgbClr val="000000"/>
                </a:solidFill>
                <a:latin typeface="华文宋体"/>
                <a:cs typeface="Times New Roman" pitchFamily="18" charset="0"/>
                <a:sym typeface="Symbol" pitchFamily="18" charset="2"/>
              </a:rPr>
              <a:t>=</a:t>
            </a:r>
            <a:r>
              <a:rPr lang="en-US" altLang="zh-CN" dirty="0" smtClean="0">
                <a:solidFill>
                  <a:srgbClr val="000000"/>
                </a:solidFill>
                <a:latin typeface="华文宋体"/>
                <a:cs typeface="Times New Roman" pitchFamily="18" charset="0"/>
                <a:sym typeface="Symbol" pitchFamily="18" charset="2"/>
              </a:rPr>
              <a:t>1mol</a:t>
            </a:r>
            <a:endParaRPr lang="zh-CN" altLang="en-US" dirty="0" smtClean="0">
              <a:solidFill>
                <a:srgbClr val="000000"/>
              </a:solidFill>
              <a:latin typeface="宋体" charset="-122"/>
              <a:cs typeface="Times New Roman" pitchFamily="18" charset="0"/>
              <a:sym typeface="Symbol" pitchFamily="18" charset="2"/>
            </a:endParaRPr>
          </a:p>
        </p:txBody>
      </p:sp>
      <p:sp>
        <p:nvSpPr>
          <p:cNvPr id="9" name="矩形 8"/>
          <p:cNvSpPr/>
          <p:nvPr/>
        </p:nvSpPr>
        <p:spPr>
          <a:xfrm>
            <a:off x="301067" y="332656"/>
            <a:ext cx="8383309" cy="1772793"/>
          </a:xfrm>
          <a:prstGeom prst="rect">
            <a:avLst/>
          </a:prstGeom>
        </p:spPr>
        <p:txBody>
          <a:bodyPr wrap="square">
            <a:spAutoFit/>
          </a:bodyPr>
          <a:lstStyle/>
          <a:p>
            <a:pPr eaLnBrk="1" hangingPunct="1">
              <a:lnSpc>
                <a:spcPct val="130000"/>
              </a:lnSpc>
              <a:buFont typeface="Arial" charset="0"/>
              <a:buNone/>
            </a:pPr>
            <a:r>
              <a:rPr lang="zh-CN" altLang="en-US" sz="2800" b="1" dirty="0" smtClean="0">
                <a:solidFill>
                  <a:srgbClr val="000000"/>
                </a:solidFill>
                <a:latin typeface="宋体" charset="-122"/>
                <a:sym typeface="Symbol" pitchFamily="18" charset="2"/>
              </a:rPr>
              <a:t>例：</a:t>
            </a:r>
            <a:r>
              <a:rPr lang="en-US" altLang="zh-CN" sz="2800" b="1" dirty="0" smtClean="0">
                <a:solidFill>
                  <a:srgbClr val="000000"/>
                </a:solidFill>
                <a:latin typeface="宋体" charset="-122"/>
                <a:sym typeface="Symbol" pitchFamily="18" charset="2"/>
              </a:rPr>
              <a:t>1molH</a:t>
            </a:r>
            <a:r>
              <a:rPr lang="en-US" altLang="zh-CN" sz="2800" b="1" baseline="-30000" dirty="0" smtClean="0">
                <a:solidFill>
                  <a:srgbClr val="000000"/>
                </a:solidFill>
                <a:latin typeface="宋体" charset="-122"/>
                <a:sym typeface="Symbol" pitchFamily="18" charset="2"/>
              </a:rPr>
              <a:t>2</a:t>
            </a:r>
            <a:r>
              <a:rPr lang="zh-CN" altLang="en-US" sz="2800" b="1" dirty="0">
                <a:solidFill>
                  <a:srgbClr val="000000"/>
                </a:solidFill>
                <a:latin typeface="宋体" charset="-122"/>
                <a:cs typeface="Times New Roman" pitchFamily="18" charset="0"/>
                <a:sym typeface="Symbol" pitchFamily="18" charset="2"/>
              </a:rPr>
              <a:t>与过量</a:t>
            </a:r>
            <a:r>
              <a:rPr lang="en-US" altLang="zh-CN" sz="2800" b="1" dirty="0">
                <a:solidFill>
                  <a:srgbClr val="000000"/>
                </a:solidFill>
                <a:latin typeface="宋体" charset="-122"/>
                <a:sym typeface="Symbol" pitchFamily="18" charset="2"/>
              </a:rPr>
              <a:t>50%</a:t>
            </a:r>
            <a:r>
              <a:rPr lang="zh-CN" altLang="en-US" sz="2800" b="1" dirty="0">
                <a:solidFill>
                  <a:srgbClr val="000000"/>
                </a:solidFill>
                <a:latin typeface="宋体" charset="-122"/>
                <a:sym typeface="Symbol" pitchFamily="18" charset="2"/>
              </a:rPr>
              <a:t>的空气混合物的始态为</a:t>
            </a:r>
            <a:r>
              <a:rPr lang="en-US" altLang="zh-CN" sz="2800" b="1" dirty="0">
                <a:solidFill>
                  <a:srgbClr val="000000"/>
                </a:solidFill>
                <a:latin typeface="宋体" charset="-122"/>
                <a:sym typeface="Symbol" pitchFamily="18" charset="2"/>
              </a:rPr>
              <a:t>25℃</a:t>
            </a:r>
            <a:r>
              <a:rPr lang="zh-CN" altLang="en-US" sz="2800" b="1" dirty="0">
                <a:solidFill>
                  <a:srgbClr val="000000"/>
                </a:solidFill>
                <a:latin typeface="宋体" charset="-122"/>
                <a:sym typeface="Symbol" pitchFamily="18" charset="2"/>
              </a:rPr>
              <a:t>、</a:t>
            </a:r>
            <a:r>
              <a:rPr lang="en-US" altLang="zh-CN" sz="2800" b="1" dirty="0">
                <a:solidFill>
                  <a:srgbClr val="000000"/>
                </a:solidFill>
                <a:latin typeface="宋体" charset="-122"/>
                <a:sym typeface="Symbol" pitchFamily="18" charset="2"/>
              </a:rPr>
              <a:t>101.325kPa</a:t>
            </a:r>
            <a:r>
              <a:rPr lang="zh-CN" altLang="en-US" sz="2800" b="1" dirty="0">
                <a:solidFill>
                  <a:srgbClr val="000000"/>
                </a:solidFill>
                <a:latin typeface="宋体" charset="-122"/>
                <a:sym typeface="Symbol" pitchFamily="18" charset="2"/>
              </a:rPr>
              <a:t>，若该混合气体于恒容容器中发生爆炸</a:t>
            </a:r>
            <a:r>
              <a:rPr lang="zh-CN" altLang="en-US" sz="2800" b="1" dirty="0" smtClean="0">
                <a:solidFill>
                  <a:srgbClr val="000000"/>
                </a:solidFill>
                <a:latin typeface="宋体" charset="-122"/>
                <a:sym typeface="Symbol" pitchFamily="18" charset="2"/>
              </a:rPr>
              <a:t>，试</a:t>
            </a:r>
            <a:r>
              <a:rPr lang="zh-CN" altLang="en-US" sz="2800" b="1" dirty="0">
                <a:solidFill>
                  <a:srgbClr val="000000"/>
                </a:solidFill>
                <a:latin typeface="宋体" charset="-122"/>
                <a:sym typeface="Symbol" pitchFamily="18" charset="2"/>
              </a:rPr>
              <a:t>估算气体所能达到的最高爆炸温度</a:t>
            </a:r>
            <a:endParaRPr lang="zh-CN" altLang="en-US" sz="2800" b="1" dirty="0">
              <a:solidFill>
                <a:schemeClr val="folHlink"/>
              </a:solidFill>
              <a:latin typeface="宋体" charset="-122"/>
              <a:sym typeface="Symbol" pitchFamily="18" charset="2"/>
            </a:endParaRPr>
          </a:p>
        </p:txBody>
      </p:sp>
      <p:cxnSp>
        <p:nvCxnSpPr>
          <p:cNvPr id="23" name="直接箭头连接符 22"/>
          <p:cNvCxnSpPr/>
          <p:nvPr/>
        </p:nvCxnSpPr>
        <p:spPr>
          <a:xfrm>
            <a:off x="7259547" y="1700808"/>
            <a:ext cx="5762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539552" y="2105449"/>
            <a:ext cx="8144824" cy="849528"/>
          </a:xfrm>
          <a:prstGeom prst="rect">
            <a:avLst/>
          </a:prstGeom>
        </p:spPr>
        <p:txBody>
          <a:bodyPr wrap="square">
            <a:spAutoFit/>
          </a:bodyPr>
          <a:lstStyle/>
          <a:p>
            <a:pPr eaLnBrk="1" hangingPunct="1">
              <a:lnSpc>
                <a:spcPct val="130000"/>
              </a:lnSpc>
              <a:buFont typeface="Arial" charset="0"/>
              <a:buNone/>
            </a:pPr>
            <a:r>
              <a:rPr lang="zh-CN" altLang="en-US" sz="2000" b="1" dirty="0">
                <a:solidFill>
                  <a:srgbClr val="000000"/>
                </a:solidFill>
                <a:latin typeface="宋体" charset="-122"/>
                <a:sym typeface="Symbol" pitchFamily="18" charset="2"/>
              </a:rPr>
              <a:t>已知：</a:t>
            </a:r>
            <a:r>
              <a:rPr lang="en-US" altLang="zh-CN" sz="2000" b="1" dirty="0">
                <a:solidFill>
                  <a:srgbClr val="000000"/>
                </a:solidFill>
                <a:latin typeface="宋体" charset="-122"/>
                <a:sym typeface="Symbol" pitchFamily="18" charset="2"/>
              </a:rPr>
              <a:t>25℃</a:t>
            </a:r>
            <a:r>
              <a:rPr lang="zh-CN" altLang="en-US" sz="2000" b="1" dirty="0">
                <a:solidFill>
                  <a:srgbClr val="000000"/>
                </a:solidFill>
                <a:latin typeface="宋体" charset="-122"/>
                <a:sym typeface="Symbol" pitchFamily="18" charset="2"/>
              </a:rPr>
              <a:t>时</a:t>
            </a:r>
            <a:r>
              <a:rPr kumimoji="1" lang="en-US" altLang="zh-CN" sz="2000" b="1" dirty="0">
                <a:solidFill>
                  <a:schemeClr val="folHlink"/>
                </a:solidFill>
                <a:latin typeface="宋体" charset="-122"/>
                <a:sym typeface="Symbol" pitchFamily="18" charset="2"/>
              </a:rPr>
              <a:t></a:t>
            </a:r>
            <a:r>
              <a:rPr kumimoji="1" lang="en-US" altLang="zh-CN" sz="2000" b="1" baseline="-25000" dirty="0" err="1">
                <a:solidFill>
                  <a:schemeClr val="folHlink"/>
                </a:solidFill>
                <a:latin typeface="宋体" charset="-122"/>
                <a:sym typeface="Symbol" pitchFamily="18" charset="2"/>
              </a:rPr>
              <a:t>f</a:t>
            </a:r>
            <a:r>
              <a:rPr kumimoji="1" lang="en-US" altLang="zh-CN" sz="2000" b="1" dirty="0" err="1">
                <a:solidFill>
                  <a:schemeClr val="folHlink"/>
                </a:solidFill>
                <a:latin typeface="宋体" charset="-122"/>
                <a:sym typeface="Symbol" pitchFamily="18" charset="2"/>
              </a:rPr>
              <a:t>H</a:t>
            </a:r>
            <a:r>
              <a:rPr kumimoji="1" lang="en-US" altLang="zh-CN" sz="2000" b="1" baseline="-25000" dirty="0" err="1">
                <a:solidFill>
                  <a:schemeClr val="folHlink"/>
                </a:solidFill>
                <a:latin typeface="宋体" charset="-122"/>
                <a:sym typeface="Symbol" pitchFamily="18" charset="2"/>
              </a:rPr>
              <a:t>m</a:t>
            </a:r>
            <a:r>
              <a:rPr lang="en-US" altLang="zh-CN" sz="2000" b="1" dirty="0">
                <a:solidFill>
                  <a:srgbClr val="000000"/>
                </a:solidFill>
                <a:latin typeface="宋体" charset="-122"/>
                <a:sym typeface="Symbol" pitchFamily="18" charset="2"/>
              </a:rPr>
              <a:t>(H</a:t>
            </a:r>
            <a:r>
              <a:rPr lang="en-US" altLang="zh-CN" sz="2000" b="1" baseline="-30000" dirty="0">
                <a:solidFill>
                  <a:srgbClr val="000000"/>
                </a:solidFill>
                <a:latin typeface="宋体" charset="-122"/>
                <a:sym typeface="Symbol" pitchFamily="18" charset="2"/>
              </a:rPr>
              <a:t>2</a:t>
            </a:r>
            <a:r>
              <a:rPr lang="en-US" altLang="zh-CN" sz="2000" b="1" dirty="0">
                <a:solidFill>
                  <a:srgbClr val="000000"/>
                </a:solidFill>
                <a:latin typeface="宋体" charset="-122"/>
                <a:sym typeface="Symbol" pitchFamily="18" charset="2"/>
              </a:rPr>
              <a:t>O,g)=-241.82 kJmol</a:t>
            </a:r>
            <a:r>
              <a:rPr lang="en-US" altLang="zh-CN" sz="2000" b="1" baseline="30000" dirty="0">
                <a:solidFill>
                  <a:srgbClr val="000000"/>
                </a:solidFill>
                <a:latin typeface="宋体" charset="-122"/>
                <a:sym typeface="Symbol" pitchFamily="18" charset="2"/>
              </a:rPr>
              <a:t>-1</a:t>
            </a:r>
            <a:r>
              <a:rPr lang="zh-CN" altLang="en-US" sz="2000" b="1" dirty="0">
                <a:solidFill>
                  <a:srgbClr val="000000"/>
                </a:solidFill>
                <a:latin typeface="宋体" charset="-122"/>
                <a:sym typeface="Symbol" pitchFamily="18" charset="2"/>
              </a:rPr>
              <a:t>，</a:t>
            </a:r>
            <a:r>
              <a:rPr lang="en-US" altLang="zh-CN" sz="2000" b="1" dirty="0" err="1">
                <a:solidFill>
                  <a:srgbClr val="000000"/>
                </a:solidFill>
                <a:latin typeface="宋体" charset="-122"/>
                <a:sym typeface="Symbol" pitchFamily="18" charset="2"/>
              </a:rPr>
              <a:t>C</a:t>
            </a:r>
            <a:r>
              <a:rPr lang="en-US" altLang="zh-CN" sz="2000" b="1" i="1" baseline="-30000" dirty="0" err="1">
                <a:solidFill>
                  <a:srgbClr val="000000"/>
                </a:solidFill>
                <a:latin typeface="宋体" charset="-122"/>
                <a:sym typeface="Symbol" pitchFamily="18" charset="2"/>
              </a:rPr>
              <a:t>V</a:t>
            </a:r>
            <a:r>
              <a:rPr lang="en-US" altLang="zh-CN" sz="2000" b="1" baseline="-30000" dirty="0" err="1">
                <a:solidFill>
                  <a:srgbClr val="000000"/>
                </a:solidFill>
                <a:latin typeface="宋体" charset="-122"/>
                <a:sym typeface="Symbol" pitchFamily="18" charset="2"/>
              </a:rPr>
              <a:t>,m</a:t>
            </a:r>
            <a:r>
              <a:rPr lang="en-US" altLang="zh-CN" sz="2000" b="1" dirty="0">
                <a:solidFill>
                  <a:srgbClr val="000000"/>
                </a:solidFill>
                <a:latin typeface="宋体" charset="-122"/>
                <a:sym typeface="Symbol" pitchFamily="18" charset="2"/>
              </a:rPr>
              <a:t>(H</a:t>
            </a:r>
            <a:r>
              <a:rPr lang="en-US" altLang="zh-CN" sz="2000" b="1" baseline="-30000" dirty="0">
                <a:solidFill>
                  <a:srgbClr val="000000"/>
                </a:solidFill>
                <a:latin typeface="宋体" charset="-122"/>
                <a:sym typeface="Symbol" pitchFamily="18" charset="2"/>
              </a:rPr>
              <a:t>2</a:t>
            </a:r>
            <a:r>
              <a:rPr lang="en-US" altLang="zh-CN" sz="2000" b="1" dirty="0">
                <a:solidFill>
                  <a:srgbClr val="000000"/>
                </a:solidFill>
                <a:latin typeface="宋体" charset="-122"/>
                <a:sym typeface="Symbol" pitchFamily="18" charset="2"/>
              </a:rPr>
              <a:t>O,g)=37.66 JK</a:t>
            </a:r>
            <a:r>
              <a:rPr lang="en-US" altLang="zh-CN" sz="2000" b="1" baseline="30000" dirty="0">
                <a:solidFill>
                  <a:srgbClr val="000000"/>
                </a:solidFill>
                <a:latin typeface="宋体" charset="-122"/>
                <a:sym typeface="Symbol" pitchFamily="18" charset="2"/>
              </a:rPr>
              <a:t>-1</a:t>
            </a:r>
            <a:r>
              <a:rPr lang="en-US" altLang="zh-CN" sz="2000" b="1" dirty="0">
                <a:solidFill>
                  <a:srgbClr val="000000"/>
                </a:solidFill>
                <a:latin typeface="宋体" charset="-122"/>
                <a:sym typeface="Symbol" pitchFamily="18" charset="2"/>
              </a:rPr>
              <a:t>mol</a:t>
            </a:r>
            <a:r>
              <a:rPr lang="en-US" altLang="zh-CN" sz="2000" b="1" baseline="30000" dirty="0">
                <a:solidFill>
                  <a:srgbClr val="000000"/>
                </a:solidFill>
                <a:latin typeface="宋体" charset="-122"/>
                <a:sym typeface="Symbol" pitchFamily="18" charset="2"/>
              </a:rPr>
              <a:t>-1</a:t>
            </a:r>
            <a:r>
              <a:rPr lang="zh-CN" altLang="en-US" sz="2000" b="1" dirty="0">
                <a:solidFill>
                  <a:srgbClr val="000000"/>
                </a:solidFill>
                <a:latin typeface="宋体" charset="-122"/>
                <a:sym typeface="Symbol" pitchFamily="18" charset="2"/>
              </a:rPr>
              <a:t>，</a:t>
            </a:r>
            <a:r>
              <a:rPr lang="en-US" altLang="zh-CN" sz="2000" b="1" dirty="0" err="1">
                <a:solidFill>
                  <a:srgbClr val="000000"/>
                </a:solidFill>
                <a:latin typeface="宋体" charset="-122"/>
                <a:sym typeface="Symbol" pitchFamily="18" charset="2"/>
              </a:rPr>
              <a:t>C</a:t>
            </a:r>
            <a:r>
              <a:rPr lang="en-US" altLang="zh-CN" sz="2000" b="1" i="1" baseline="-30000" dirty="0" err="1">
                <a:solidFill>
                  <a:srgbClr val="000000"/>
                </a:solidFill>
                <a:latin typeface="宋体" charset="-122"/>
                <a:sym typeface="Symbol" pitchFamily="18" charset="2"/>
              </a:rPr>
              <a:t>V</a:t>
            </a:r>
            <a:r>
              <a:rPr lang="en-US" altLang="zh-CN" sz="2000" b="1" baseline="-30000" dirty="0" err="1">
                <a:solidFill>
                  <a:srgbClr val="000000"/>
                </a:solidFill>
                <a:latin typeface="宋体" charset="-122"/>
                <a:sym typeface="Symbol" pitchFamily="18" charset="2"/>
              </a:rPr>
              <a:t>,m</a:t>
            </a:r>
            <a:r>
              <a:rPr lang="en-US" altLang="zh-CN" sz="2000" b="1" dirty="0">
                <a:solidFill>
                  <a:srgbClr val="000000"/>
                </a:solidFill>
                <a:latin typeface="宋体" charset="-122"/>
                <a:sym typeface="Symbol" pitchFamily="18" charset="2"/>
              </a:rPr>
              <a:t>(O</a:t>
            </a:r>
            <a:r>
              <a:rPr lang="en-US" altLang="zh-CN" sz="2000" b="1" baseline="-30000" dirty="0">
                <a:solidFill>
                  <a:srgbClr val="000000"/>
                </a:solidFill>
                <a:latin typeface="宋体" charset="-122"/>
                <a:sym typeface="Symbol" pitchFamily="18" charset="2"/>
              </a:rPr>
              <a:t> 2</a:t>
            </a:r>
            <a:r>
              <a:rPr lang="en-US" altLang="zh-CN" sz="2000" b="1" dirty="0">
                <a:solidFill>
                  <a:srgbClr val="000000"/>
                </a:solidFill>
                <a:latin typeface="宋体" charset="-122"/>
                <a:sym typeface="Symbol" pitchFamily="18" charset="2"/>
              </a:rPr>
              <a:t>,g)=</a:t>
            </a:r>
            <a:r>
              <a:rPr lang="en-US" altLang="zh-CN" sz="2000" b="1" dirty="0" err="1">
                <a:solidFill>
                  <a:srgbClr val="000000"/>
                </a:solidFill>
                <a:latin typeface="宋体" charset="-122"/>
                <a:sym typeface="Symbol" pitchFamily="18" charset="2"/>
              </a:rPr>
              <a:t>C</a:t>
            </a:r>
            <a:r>
              <a:rPr lang="en-US" altLang="zh-CN" sz="2000" b="1" i="1" baseline="-30000" dirty="0" err="1">
                <a:solidFill>
                  <a:srgbClr val="000000"/>
                </a:solidFill>
                <a:latin typeface="宋体" charset="-122"/>
                <a:sym typeface="Symbol" pitchFamily="18" charset="2"/>
              </a:rPr>
              <a:t>V</a:t>
            </a:r>
            <a:r>
              <a:rPr lang="en-US" altLang="zh-CN" sz="2000" b="1" baseline="-30000" dirty="0" err="1">
                <a:solidFill>
                  <a:srgbClr val="000000"/>
                </a:solidFill>
                <a:latin typeface="宋体" charset="-122"/>
                <a:sym typeface="Symbol" pitchFamily="18" charset="2"/>
              </a:rPr>
              <a:t>,m</a:t>
            </a:r>
            <a:r>
              <a:rPr lang="en-US" altLang="zh-CN" sz="2000" b="1" dirty="0">
                <a:solidFill>
                  <a:srgbClr val="000000"/>
                </a:solidFill>
                <a:latin typeface="宋体" charset="-122"/>
                <a:sym typeface="Symbol" pitchFamily="18" charset="2"/>
              </a:rPr>
              <a:t>(N</a:t>
            </a:r>
            <a:r>
              <a:rPr lang="en-US" altLang="zh-CN" sz="2000" b="1" baseline="-30000" dirty="0">
                <a:solidFill>
                  <a:srgbClr val="000000"/>
                </a:solidFill>
                <a:latin typeface="宋体" charset="-122"/>
                <a:sym typeface="Symbol" pitchFamily="18" charset="2"/>
              </a:rPr>
              <a:t>2</a:t>
            </a:r>
            <a:r>
              <a:rPr lang="en-US" altLang="zh-CN" sz="2000" b="1" dirty="0">
                <a:solidFill>
                  <a:srgbClr val="000000"/>
                </a:solidFill>
                <a:latin typeface="宋体" charset="-122"/>
                <a:sym typeface="Symbol" pitchFamily="18" charset="2"/>
              </a:rPr>
              <a:t>,g)=25.10 JK</a:t>
            </a:r>
            <a:r>
              <a:rPr lang="en-US" altLang="zh-CN" sz="2000" b="1" baseline="30000" dirty="0">
                <a:solidFill>
                  <a:srgbClr val="000000"/>
                </a:solidFill>
                <a:latin typeface="宋体" charset="-122"/>
                <a:sym typeface="Symbol" pitchFamily="18" charset="2"/>
              </a:rPr>
              <a:t>-1</a:t>
            </a:r>
            <a:r>
              <a:rPr lang="en-US" altLang="zh-CN" sz="2000" b="1" dirty="0">
                <a:solidFill>
                  <a:srgbClr val="000000"/>
                </a:solidFill>
                <a:latin typeface="宋体" charset="-122"/>
                <a:sym typeface="Symbol" pitchFamily="18" charset="2"/>
              </a:rPr>
              <a:t>mol</a:t>
            </a:r>
            <a:r>
              <a:rPr lang="en-US" altLang="zh-CN" sz="2000" b="1" baseline="30000" dirty="0">
                <a:solidFill>
                  <a:srgbClr val="000000"/>
                </a:solidFill>
                <a:latin typeface="宋体" charset="-122"/>
                <a:sym typeface="Symbol" pitchFamily="18" charset="2"/>
              </a:rPr>
              <a:t>-1</a:t>
            </a:r>
            <a:r>
              <a:rPr lang="zh-CN" altLang="en-US" sz="2000" b="1" dirty="0">
                <a:solidFill>
                  <a:srgbClr val="000000"/>
                </a:solidFill>
                <a:latin typeface="宋体" charset="-122"/>
                <a:sym typeface="Symbol" pitchFamily="18" charset="2"/>
              </a:rPr>
              <a:t>。</a:t>
            </a:r>
            <a:endParaRPr lang="zh-CN" altLang="en-US" sz="2000" b="1" dirty="0">
              <a:solidFill>
                <a:schemeClr val="folHlink"/>
              </a:solidFill>
              <a:latin typeface="Times New Roman" pitchFamily="18" charset="0"/>
              <a:sym typeface="Symbol" pitchFamily="18" charset="2"/>
            </a:endParaRPr>
          </a:p>
        </p:txBody>
      </p:sp>
      <p:cxnSp>
        <p:nvCxnSpPr>
          <p:cNvPr id="4" name="直接箭头连接符 3"/>
          <p:cNvCxnSpPr/>
          <p:nvPr/>
        </p:nvCxnSpPr>
        <p:spPr>
          <a:xfrm>
            <a:off x="2411760" y="4509120"/>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a:spLocks noGrp="1" noChangeArrowheads="1"/>
          </p:cNvSpPr>
          <p:nvPr>
            <p:ph idx="1"/>
          </p:nvPr>
        </p:nvSpPr>
        <p:spPr>
          <a:xfrm>
            <a:off x="323528" y="3068960"/>
            <a:ext cx="8229600" cy="1938338"/>
          </a:xfrm>
          <a:solidFill>
            <a:schemeClr val="bg1"/>
          </a:solidFill>
          <a:ln w="38100">
            <a:solidFill>
              <a:srgbClr val="A50021"/>
            </a:solidFill>
          </a:ln>
        </p:spPr>
        <p:txBody>
          <a:bodyPr>
            <a:spAutoFit/>
          </a:bodyPr>
          <a:lstStyle/>
          <a:p>
            <a:pPr eaLnBrk="1" hangingPunct="1">
              <a:lnSpc>
                <a:spcPct val="135000"/>
              </a:lnSpc>
            </a:pPr>
            <a:r>
              <a:rPr kumimoji="1" lang="en-US" altLang="zh-CN" sz="2000" dirty="0" smtClean="0">
                <a:solidFill>
                  <a:schemeClr val="folHlink"/>
                </a:solidFill>
                <a:latin typeface="宋体" charset="-122"/>
                <a:sym typeface="Symbol" pitchFamily="18" charset="2"/>
              </a:rPr>
              <a:t>  </a:t>
            </a:r>
            <a:r>
              <a:rPr kumimoji="1" lang="en-US" altLang="zh-CN" sz="2000" b="1" dirty="0" smtClean="0">
                <a:solidFill>
                  <a:schemeClr val="folHlink"/>
                </a:solidFill>
                <a:latin typeface="宋体" charset="-122"/>
                <a:sym typeface="Symbol" pitchFamily="18" charset="2"/>
              </a:rPr>
              <a:t>H</a:t>
            </a:r>
            <a:r>
              <a:rPr kumimoji="1" lang="en-US" altLang="zh-CN" sz="2000" b="1" baseline="-25000" dirty="0" smtClean="0">
                <a:solidFill>
                  <a:schemeClr val="folHlink"/>
                </a:solidFill>
                <a:latin typeface="宋体" charset="-122"/>
                <a:sym typeface="Symbol" pitchFamily="18" charset="2"/>
              </a:rPr>
              <a:t>2</a:t>
            </a:r>
            <a:r>
              <a:rPr kumimoji="1" lang="en-US" altLang="zh-CN" sz="2000" b="1" dirty="0" smtClean="0">
                <a:solidFill>
                  <a:schemeClr val="folHlink"/>
                </a:solidFill>
                <a:latin typeface="宋体" charset="-122"/>
                <a:sym typeface="Symbol" pitchFamily="18" charset="2"/>
              </a:rPr>
              <a:t>+0.5O</a:t>
            </a:r>
            <a:r>
              <a:rPr kumimoji="1" lang="en-US" altLang="zh-CN" sz="2000" b="1" baseline="-25000" dirty="0" smtClean="0">
                <a:solidFill>
                  <a:schemeClr val="folHlink"/>
                </a:solidFill>
                <a:latin typeface="宋体" charset="-122"/>
                <a:sym typeface="Symbol" pitchFamily="18" charset="2"/>
              </a:rPr>
              <a:t>2</a:t>
            </a:r>
            <a:r>
              <a:rPr kumimoji="1" lang="en-US" altLang="zh-CN" sz="2000" b="1" dirty="0" smtClean="0">
                <a:solidFill>
                  <a:schemeClr val="folHlink"/>
                </a:solidFill>
                <a:latin typeface="宋体" charset="-122"/>
                <a:sym typeface="Symbol" pitchFamily="18" charset="2"/>
              </a:rPr>
              <a:t>      H</a:t>
            </a:r>
            <a:r>
              <a:rPr kumimoji="1" lang="en-US" altLang="zh-CN" sz="2000" b="1" baseline="-25000" dirty="0" smtClean="0">
                <a:solidFill>
                  <a:schemeClr val="folHlink"/>
                </a:solidFill>
                <a:latin typeface="宋体" charset="-122"/>
                <a:sym typeface="Symbol" pitchFamily="18" charset="2"/>
              </a:rPr>
              <a:t>2</a:t>
            </a:r>
            <a:r>
              <a:rPr kumimoji="1" lang="en-US" altLang="zh-CN" sz="2000" b="1" dirty="0" smtClean="0">
                <a:solidFill>
                  <a:schemeClr val="folHlink"/>
                </a:solidFill>
                <a:latin typeface="宋体" charset="-122"/>
                <a:sym typeface="Symbol" pitchFamily="18" charset="2"/>
              </a:rPr>
              <a:t>0</a:t>
            </a:r>
            <a:endParaRPr kumimoji="1" lang="zh-CN" altLang="en-US" sz="2000" b="1" dirty="0" smtClean="0">
              <a:solidFill>
                <a:schemeClr val="folHlink"/>
              </a:solidFill>
              <a:latin typeface="宋体" charset="-122"/>
              <a:sym typeface="Symbol" pitchFamily="18" charset="2"/>
            </a:endParaRPr>
          </a:p>
          <a:p>
            <a:pPr eaLnBrk="1" hangingPunct="1">
              <a:lnSpc>
                <a:spcPct val="135000"/>
              </a:lnSpc>
            </a:pPr>
            <a:r>
              <a:rPr kumimoji="1" lang="en-US" altLang="zh-CN" sz="2000" b="1" dirty="0" smtClean="0">
                <a:solidFill>
                  <a:schemeClr val="folHlink"/>
                </a:solidFill>
                <a:latin typeface="宋体" charset="-122"/>
                <a:sym typeface="Symbol" pitchFamily="18" charset="2"/>
              </a:rPr>
              <a:t></a:t>
            </a:r>
            <a:r>
              <a:rPr kumimoji="1" lang="en-US" altLang="zh-CN" sz="2000" b="1" baseline="-25000" dirty="0" err="1" smtClean="0">
                <a:solidFill>
                  <a:schemeClr val="folHlink"/>
                </a:solidFill>
                <a:latin typeface="宋体" charset="-122"/>
                <a:sym typeface="Symbol" pitchFamily="18" charset="2"/>
              </a:rPr>
              <a:t>r</a:t>
            </a:r>
            <a:r>
              <a:rPr kumimoji="1" lang="en-US" altLang="zh-CN" sz="2000" b="1" dirty="0" err="1" smtClean="0">
                <a:solidFill>
                  <a:schemeClr val="folHlink"/>
                </a:solidFill>
                <a:latin typeface="宋体" charset="-122"/>
                <a:sym typeface="Symbol" pitchFamily="18" charset="2"/>
              </a:rPr>
              <a:t>H</a:t>
            </a:r>
            <a:r>
              <a:rPr kumimoji="1" lang="en-US" altLang="zh-CN" sz="2000" b="1" baseline="-25000" dirty="0" err="1" smtClean="0">
                <a:solidFill>
                  <a:schemeClr val="folHlink"/>
                </a:solidFill>
                <a:latin typeface="宋体" charset="-122"/>
                <a:sym typeface="Symbol" pitchFamily="18" charset="2"/>
              </a:rPr>
              <a:t>m</a:t>
            </a:r>
            <a:r>
              <a:rPr kumimoji="1" lang="en-US" altLang="zh-CN" sz="2000" b="1" baseline="-25000" dirty="0" smtClean="0">
                <a:solidFill>
                  <a:schemeClr val="folHlink"/>
                </a:solidFill>
                <a:latin typeface="宋体" charset="-122"/>
                <a:sym typeface="Symbol" pitchFamily="18" charset="2"/>
              </a:rPr>
              <a:t> </a:t>
            </a:r>
            <a:r>
              <a:rPr lang="en-US" altLang="zh-CN" sz="2000" b="1" dirty="0" smtClean="0">
                <a:solidFill>
                  <a:srgbClr val="000000"/>
                </a:solidFill>
                <a:latin typeface="宋体" charset="-122"/>
                <a:cs typeface="Times New Roman" pitchFamily="18" charset="0"/>
                <a:sym typeface="Symbol" pitchFamily="18" charset="2"/>
              </a:rPr>
              <a:t>(298K)= </a:t>
            </a:r>
            <a:r>
              <a:rPr kumimoji="1" lang="en-US" altLang="zh-CN" sz="2000" b="1" dirty="0" smtClean="0">
                <a:solidFill>
                  <a:schemeClr val="folHlink"/>
                </a:solidFill>
                <a:latin typeface="宋体" charset="-122"/>
                <a:sym typeface="Symbol" pitchFamily="18" charset="2"/>
              </a:rPr>
              <a:t></a:t>
            </a:r>
            <a:r>
              <a:rPr kumimoji="1" lang="en-US" altLang="zh-CN" sz="2000" b="1" baseline="-25000" dirty="0" err="1" smtClean="0">
                <a:solidFill>
                  <a:schemeClr val="folHlink"/>
                </a:solidFill>
                <a:latin typeface="宋体" charset="-122"/>
                <a:sym typeface="Symbol" pitchFamily="18" charset="2"/>
              </a:rPr>
              <a:t>f</a:t>
            </a:r>
            <a:r>
              <a:rPr kumimoji="1" lang="en-US" altLang="zh-CN" sz="2000" b="1" dirty="0" err="1" smtClean="0">
                <a:solidFill>
                  <a:schemeClr val="folHlink"/>
                </a:solidFill>
                <a:latin typeface="宋体" charset="-122"/>
                <a:sym typeface="Symbol" pitchFamily="18" charset="2"/>
              </a:rPr>
              <a:t>H</a:t>
            </a:r>
            <a:r>
              <a:rPr kumimoji="1" lang="en-US" altLang="zh-CN" sz="2000" b="1" baseline="-25000" dirty="0" err="1" smtClean="0">
                <a:solidFill>
                  <a:schemeClr val="folHlink"/>
                </a:solidFill>
                <a:latin typeface="宋体" charset="-122"/>
                <a:sym typeface="Symbol" pitchFamily="18" charset="2"/>
              </a:rPr>
              <a:t>m</a:t>
            </a:r>
            <a:r>
              <a:rPr kumimoji="1" lang="en-US" altLang="zh-CN" sz="2000" b="1" baseline="-25000" dirty="0" smtClean="0">
                <a:solidFill>
                  <a:schemeClr val="folHlink"/>
                </a:solidFill>
                <a:latin typeface="宋体" charset="-122"/>
                <a:sym typeface="Symbol" pitchFamily="18" charset="2"/>
              </a:rPr>
              <a:t> </a:t>
            </a:r>
            <a:r>
              <a:rPr lang="en-US" altLang="zh-CN" sz="2000" b="1" dirty="0" smtClean="0">
                <a:solidFill>
                  <a:srgbClr val="000000"/>
                </a:solidFill>
                <a:latin typeface="宋体" charset="-122"/>
                <a:sym typeface="Symbol" pitchFamily="18" charset="2"/>
              </a:rPr>
              <a:t>(H</a:t>
            </a:r>
            <a:r>
              <a:rPr lang="en-US" altLang="zh-CN" sz="2000" b="1" baseline="-30000" dirty="0" smtClean="0">
                <a:solidFill>
                  <a:srgbClr val="000000"/>
                </a:solidFill>
                <a:latin typeface="宋体" charset="-122"/>
                <a:sym typeface="Symbol" pitchFamily="18" charset="2"/>
              </a:rPr>
              <a:t>2</a:t>
            </a:r>
            <a:r>
              <a:rPr lang="en-US" altLang="zh-CN" sz="2000" b="1" dirty="0" smtClean="0">
                <a:solidFill>
                  <a:srgbClr val="000000"/>
                </a:solidFill>
                <a:latin typeface="宋体" charset="-122"/>
                <a:sym typeface="Symbol" pitchFamily="18" charset="2"/>
              </a:rPr>
              <a:t>O,g)=-241.82 kJmol</a:t>
            </a:r>
            <a:r>
              <a:rPr lang="en-US" altLang="zh-CN" sz="2000" b="1" baseline="30000" dirty="0" smtClean="0">
                <a:solidFill>
                  <a:srgbClr val="000000"/>
                </a:solidFill>
                <a:latin typeface="宋体" charset="-122"/>
                <a:sym typeface="Symbol" pitchFamily="18" charset="2"/>
              </a:rPr>
              <a:t>-1</a:t>
            </a:r>
          </a:p>
          <a:p>
            <a:pPr eaLnBrk="1" hangingPunct="1">
              <a:lnSpc>
                <a:spcPct val="135000"/>
              </a:lnSpc>
            </a:pPr>
            <a:r>
              <a:rPr lang="en-US" altLang="zh-CN" sz="2000" b="1" dirty="0" smtClean="0">
                <a:solidFill>
                  <a:srgbClr val="000000"/>
                </a:solidFill>
                <a:latin typeface="宋体" charset="-122"/>
                <a:sym typeface="Symbol" pitchFamily="18" charset="2"/>
              </a:rPr>
              <a:t></a:t>
            </a:r>
            <a:r>
              <a:rPr lang="en-US" altLang="zh-CN" sz="2000" b="1" baseline="-30000" dirty="0" smtClean="0">
                <a:solidFill>
                  <a:srgbClr val="000000"/>
                </a:solidFill>
                <a:latin typeface="宋体" charset="-122"/>
                <a:sym typeface="Symbol" pitchFamily="18" charset="2"/>
              </a:rPr>
              <a:t>1</a:t>
            </a:r>
            <a:r>
              <a:rPr lang="en-US" altLang="zh-CN" sz="2000" b="1" dirty="0" smtClean="0">
                <a:solidFill>
                  <a:srgbClr val="000000"/>
                </a:solidFill>
                <a:latin typeface="宋体" charset="-122"/>
                <a:sym typeface="Symbol" pitchFamily="18" charset="2"/>
              </a:rPr>
              <a:t>U= </a:t>
            </a:r>
            <a:r>
              <a:rPr kumimoji="1" lang="zh-CN" altLang="en-US" sz="2000" b="1" dirty="0" smtClean="0">
                <a:solidFill>
                  <a:srgbClr val="000000"/>
                </a:solidFill>
                <a:latin typeface="华文宋体"/>
                <a:ea typeface="华文宋体"/>
                <a:cs typeface="华文宋体"/>
                <a:sym typeface="Symbol" pitchFamily="18" charset="2"/>
              </a:rPr>
              <a:t></a:t>
            </a:r>
            <a:r>
              <a:rPr lang="en-US" altLang="zh-CN" sz="2000" b="1" dirty="0" smtClean="0">
                <a:solidFill>
                  <a:srgbClr val="0000FF"/>
                </a:solidFill>
                <a:latin typeface="华文宋体"/>
                <a:ea typeface="华文宋体"/>
                <a:cs typeface="华文宋体"/>
                <a:sym typeface="Symbol" pitchFamily="18" charset="2"/>
              </a:rPr>
              <a:t> </a:t>
            </a:r>
            <a:r>
              <a:rPr kumimoji="1" lang="en-US" altLang="zh-CN" sz="2000" b="1" dirty="0" smtClean="0">
                <a:solidFill>
                  <a:schemeClr val="folHlink"/>
                </a:solidFill>
                <a:latin typeface="宋体" charset="-122"/>
                <a:sym typeface="Symbol" pitchFamily="18" charset="2"/>
              </a:rPr>
              <a:t></a:t>
            </a:r>
            <a:r>
              <a:rPr kumimoji="1" lang="en-US" altLang="zh-CN" sz="2000" b="1" baseline="-25000" dirty="0" err="1" smtClean="0">
                <a:solidFill>
                  <a:schemeClr val="folHlink"/>
                </a:solidFill>
                <a:latin typeface="宋体" charset="-122"/>
                <a:sym typeface="Symbol" pitchFamily="18" charset="2"/>
              </a:rPr>
              <a:t>r</a:t>
            </a:r>
            <a:r>
              <a:rPr kumimoji="1" lang="en-US" altLang="zh-CN" sz="2000" b="1" dirty="0" err="1" smtClean="0">
                <a:solidFill>
                  <a:schemeClr val="folHlink"/>
                </a:solidFill>
                <a:latin typeface="宋体" charset="-122"/>
                <a:sym typeface="Symbol" pitchFamily="18" charset="2"/>
              </a:rPr>
              <a:t>U</a:t>
            </a:r>
            <a:r>
              <a:rPr kumimoji="1" lang="en-US" altLang="zh-CN" sz="2000" b="1" baseline="-25000" dirty="0" err="1" smtClean="0">
                <a:solidFill>
                  <a:schemeClr val="folHlink"/>
                </a:solidFill>
                <a:latin typeface="宋体" charset="-122"/>
                <a:sym typeface="Symbol" pitchFamily="18" charset="2"/>
              </a:rPr>
              <a:t>m</a:t>
            </a:r>
            <a:r>
              <a:rPr lang="en-US" altLang="zh-CN" sz="2000" b="1" dirty="0" smtClean="0">
                <a:solidFill>
                  <a:srgbClr val="000000"/>
                </a:solidFill>
                <a:latin typeface="宋体" charset="-122"/>
                <a:sym typeface="Symbol" pitchFamily="18" charset="2"/>
              </a:rPr>
              <a:t>(298K)= </a:t>
            </a:r>
            <a:r>
              <a:rPr kumimoji="1" lang="zh-CN" altLang="en-US" sz="2000" b="1" dirty="0" smtClean="0">
                <a:solidFill>
                  <a:srgbClr val="000000"/>
                </a:solidFill>
                <a:latin typeface="华文宋体"/>
                <a:ea typeface="华文宋体"/>
                <a:cs typeface="华文宋体"/>
                <a:sym typeface="Symbol" pitchFamily="18" charset="2"/>
              </a:rPr>
              <a:t></a:t>
            </a:r>
            <a:r>
              <a:rPr lang="en-US" altLang="zh-CN" sz="2000" b="1" dirty="0" smtClean="0">
                <a:solidFill>
                  <a:srgbClr val="000000"/>
                </a:solidFill>
                <a:latin typeface="宋体" charset="-122"/>
                <a:sym typeface="Symbol" pitchFamily="18" charset="2"/>
              </a:rPr>
              <a:t>[</a:t>
            </a:r>
            <a:r>
              <a:rPr kumimoji="1" lang="en-US" altLang="zh-CN" sz="2000" b="1" dirty="0" smtClean="0">
                <a:solidFill>
                  <a:schemeClr val="folHlink"/>
                </a:solidFill>
                <a:latin typeface="宋体" charset="-122"/>
                <a:sym typeface="Symbol" pitchFamily="18" charset="2"/>
              </a:rPr>
              <a:t></a:t>
            </a:r>
            <a:r>
              <a:rPr kumimoji="1" lang="en-US" altLang="zh-CN" sz="2000" b="1" baseline="-25000" dirty="0" err="1" smtClean="0">
                <a:solidFill>
                  <a:schemeClr val="folHlink"/>
                </a:solidFill>
                <a:latin typeface="宋体" charset="-122"/>
                <a:sym typeface="Symbol" pitchFamily="18" charset="2"/>
              </a:rPr>
              <a:t>r</a:t>
            </a:r>
            <a:r>
              <a:rPr kumimoji="1" lang="en-US" altLang="zh-CN" sz="2000" b="1" dirty="0" err="1" smtClean="0">
                <a:solidFill>
                  <a:schemeClr val="folHlink"/>
                </a:solidFill>
                <a:latin typeface="宋体" charset="-122"/>
                <a:sym typeface="Symbol" pitchFamily="18" charset="2"/>
              </a:rPr>
              <a:t>H</a:t>
            </a:r>
            <a:r>
              <a:rPr kumimoji="1" lang="en-US" altLang="zh-CN" sz="2000" b="1" baseline="-25000" dirty="0" err="1" smtClean="0">
                <a:solidFill>
                  <a:schemeClr val="folHlink"/>
                </a:solidFill>
                <a:latin typeface="宋体" charset="-122"/>
                <a:sym typeface="Symbol" pitchFamily="18" charset="2"/>
              </a:rPr>
              <a:t>m</a:t>
            </a:r>
            <a:r>
              <a:rPr kumimoji="1" lang="en-US" altLang="zh-CN" sz="2000" b="1" baseline="-25000" dirty="0" smtClean="0">
                <a:solidFill>
                  <a:schemeClr val="folHlink"/>
                </a:solidFill>
                <a:latin typeface="宋体" charset="-122"/>
                <a:sym typeface="Symbol" pitchFamily="18" charset="2"/>
              </a:rPr>
              <a:t> </a:t>
            </a:r>
            <a:r>
              <a:rPr lang="en-US" altLang="zh-CN" sz="2000" b="1" dirty="0" smtClean="0">
                <a:solidFill>
                  <a:srgbClr val="000000"/>
                </a:solidFill>
                <a:latin typeface="宋体" charset="-122"/>
                <a:sym typeface="Symbol" pitchFamily="18" charset="2"/>
              </a:rPr>
              <a:t>(298K)-</a:t>
            </a:r>
            <a:r>
              <a:rPr lang="en-US" altLang="zh-CN" sz="2000" b="1" baseline="-25000" dirty="0" smtClean="0">
                <a:solidFill>
                  <a:srgbClr val="000000"/>
                </a:solidFill>
                <a:latin typeface="宋体" charset="-122"/>
                <a:sym typeface="Symbol" pitchFamily="18" charset="2"/>
              </a:rPr>
              <a:t>B</a:t>
            </a:r>
            <a:r>
              <a:rPr lang="en-US" altLang="zh-CN" sz="2000" b="1" dirty="0" smtClean="0">
                <a:solidFill>
                  <a:srgbClr val="000000"/>
                </a:solidFill>
                <a:latin typeface="宋体" charset="-122"/>
                <a:sym typeface="Symbol" pitchFamily="18" charset="2"/>
              </a:rPr>
              <a:t>(g)RT]</a:t>
            </a:r>
            <a:endParaRPr lang="en-US" altLang="zh-CN" sz="2000" b="1" i="1" dirty="0" smtClean="0">
              <a:solidFill>
                <a:srgbClr val="000000"/>
              </a:solidFill>
              <a:latin typeface="宋体" charset="-122"/>
              <a:sym typeface="Symbol" pitchFamily="18" charset="2"/>
            </a:endParaRPr>
          </a:p>
          <a:p>
            <a:pPr eaLnBrk="1" hangingPunct="1">
              <a:lnSpc>
                <a:spcPct val="135000"/>
              </a:lnSpc>
            </a:pPr>
            <a:r>
              <a:rPr lang="en-US" altLang="zh-CN" sz="2000" b="1" i="1" dirty="0" smtClean="0">
                <a:solidFill>
                  <a:srgbClr val="000000"/>
                </a:solidFill>
                <a:latin typeface="宋体" charset="-122"/>
                <a:sym typeface="Symbol" pitchFamily="18" charset="2"/>
              </a:rPr>
              <a:t> </a:t>
            </a:r>
            <a:r>
              <a:rPr lang="en-US" altLang="zh-CN" sz="2000" b="1" dirty="0" smtClean="0">
                <a:solidFill>
                  <a:srgbClr val="000000"/>
                </a:solidFill>
                <a:latin typeface="宋体" charset="-122"/>
                <a:sym typeface="Symbol" pitchFamily="18" charset="2"/>
              </a:rPr>
              <a:t>  =1[-241.8210</a:t>
            </a:r>
            <a:r>
              <a:rPr lang="en-US" altLang="zh-CN" sz="2000" b="1" baseline="30000" dirty="0" smtClean="0">
                <a:solidFill>
                  <a:srgbClr val="000000"/>
                </a:solidFill>
                <a:latin typeface="宋体" charset="-122"/>
                <a:sym typeface="Symbol" pitchFamily="18" charset="2"/>
              </a:rPr>
              <a:t>3</a:t>
            </a:r>
            <a:r>
              <a:rPr lang="en-US" altLang="zh-CN" sz="2000" b="1" dirty="0" smtClean="0">
                <a:solidFill>
                  <a:srgbClr val="000000"/>
                </a:solidFill>
                <a:latin typeface="宋体" charset="-122"/>
                <a:sym typeface="Symbol" pitchFamily="18" charset="2"/>
              </a:rPr>
              <a:t>–(-0.58.314298)]J=-240.5810</a:t>
            </a:r>
            <a:r>
              <a:rPr lang="en-US" altLang="zh-CN" sz="2000" b="1" baseline="30000" dirty="0" smtClean="0">
                <a:solidFill>
                  <a:srgbClr val="000000"/>
                </a:solidFill>
                <a:latin typeface="宋体" charset="-122"/>
                <a:sym typeface="Symbol" pitchFamily="18" charset="2"/>
              </a:rPr>
              <a:t>3</a:t>
            </a:r>
            <a:r>
              <a:rPr lang="en-US" altLang="zh-CN" sz="2000" b="1" dirty="0" smtClean="0">
                <a:solidFill>
                  <a:srgbClr val="000000"/>
                </a:solidFill>
                <a:latin typeface="宋体" charset="-122"/>
                <a:sym typeface="Symbol" pitchFamily="18" charset="2"/>
              </a:rPr>
              <a:t>J</a:t>
            </a:r>
          </a:p>
        </p:txBody>
      </p:sp>
      <p:cxnSp>
        <p:nvCxnSpPr>
          <p:cNvPr id="7" name="直接箭头连接符 6"/>
          <p:cNvCxnSpPr/>
          <p:nvPr/>
        </p:nvCxnSpPr>
        <p:spPr>
          <a:xfrm>
            <a:off x="2051720" y="3284984"/>
            <a:ext cx="5762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1156" name="Rectangle 10"/>
          <p:cNvSpPr>
            <a:spLocks noChangeArrowheads="1"/>
          </p:cNvSpPr>
          <p:nvPr/>
        </p:nvSpPr>
        <p:spPr bwMode="auto">
          <a:xfrm>
            <a:off x="323528" y="5085184"/>
            <a:ext cx="8424862" cy="1584325"/>
          </a:xfrm>
          <a:prstGeom prst="rect">
            <a:avLst/>
          </a:prstGeom>
          <a:solidFill>
            <a:schemeClr val="bg1"/>
          </a:solidFill>
          <a:ln w="38100">
            <a:solidFill>
              <a:srgbClr val="0000CC"/>
            </a:solidFill>
            <a:miter lim="800000"/>
            <a:headEnd/>
            <a:tailEnd/>
          </a:ln>
        </p:spPr>
        <p:txBody>
          <a:bodyPr anchor="ctr">
            <a:spAutoFit/>
          </a:bodyPr>
          <a:lstStyle/>
          <a:p>
            <a:pPr>
              <a:lnSpc>
                <a:spcPct val="110000"/>
              </a:lnSpc>
              <a:spcBef>
                <a:spcPct val="15000"/>
              </a:spcBef>
            </a:pPr>
            <a:r>
              <a:rPr lang="en-US" altLang="zh-CN" sz="2000" b="1" dirty="0">
                <a:solidFill>
                  <a:srgbClr val="000000"/>
                </a:solidFill>
                <a:latin typeface="宋体" charset="-122"/>
                <a:cs typeface="Times New Roman" pitchFamily="18" charset="0"/>
                <a:sym typeface="Symbol" pitchFamily="18" charset="2"/>
              </a:rPr>
              <a:t></a:t>
            </a:r>
            <a:r>
              <a:rPr lang="en-US" altLang="zh-CN" sz="2000" b="1" baseline="-30000" dirty="0">
                <a:solidFill>
                  <a:srgbClr val="000000"/>
                </a:solidFill>
                <a:latin typeface="宋体" charset="-122"/>
                <a:cs typeface="Times New Roman" pitchFamily="18" charset="0"/>
                <a:sym typeface="Symbol" pitchFamily="18" charset="2"/>
              </a:rPr>
              <a:t>2</a:t>
            </a:r>
            <a:r>
              <a:rPr lang="en-US" altLang="zh-CN" sz="2000" b="1" dirty="0">
                <a:solidFill>
                  <a:srgbClr val="000000"/>
                </a:solidFill>
                <a:latin typeface="宋体" charset="-122"/>
                <a:cs typeface="Times New Roman" pitchFamily="18" charset="0"/>
                <a:sym typeface="Symbol" pitchFamily="18" charset="2"/>
              </a:rPr>
              <a:t>U= </a:t>
            </a:r>
            <a:r>
              <a:rPr kumimoji="1" lang="zh-CN" altLang="en-US" sz="2000" b="1" dirty="0">
                <a:solidFill>
                  <a:srgbClr val="000000"/>
                </a:solidFill>
                <a:latin typeface="华文宋体"/>
                <a:cs typeface="Times New Roman" pitchFamily="18" charset="0"/>
                <a:sym typeface="Symbol" pitchFamily="18" charset="2"/>
              </a:rPr>
              <a:t></a:t>
            </a:r>
            <a:r>
              <a:rPr lang="en-US" altLang="zh-CN" sz="2000" b="1" dirty="0">
                <a:solidFill>
                  <a:srgbClr val="0000FF"/>
                </a:solidFill>
                <a:latin typeface="华文宋体"/>
                <a:cs typeface="Times New Roman" pitchFamily="18" charset="0"/>
                <a:sym typeface="Symbol" pitchFamily="18" charset="2"/>
              </a:rPr>
              <a:t> </a:t>
            </a:r>
            <a:r>
              <a:rPr lang="en-US" altLang="zh-CN" sz="2000" b="1" dirty="0">
                <a:solidFill>
                  <a:srgbClr val="000000"/>
                </a:solidFill>
                <a:latin typeface="宋体" charset="-122"/>
                <a:cs typeface="Times New Roman" pitchFamily="18" charset="0"/>
                <a:sym typeface="Symbol" pitchFamily="18" charset="2"/>
              </a:rPr>
              <a:t>[</a:t>
            </a:r>
            <a:r>
              <a:rPr lang="en-US" altLang="zh-CN" sz="2000" b="1" dirty="0" err="1">
                <a:solidFill>
                  <a:srgbClr val="000000"/>
                </a:solidFill>
                <a:latin typeface="宋体" charset="-122"/>
                <a:cs typeface="Times New Roman" pitchFamily="18" charset="0"/>
                <a:sym typeface="Symbol" pitchFamily="18" charset="2"/>
              </a:rPr>
              <a:t>C</a:t>
            </a:r>
            <a:r>
              <a:rPr lang="en-US" altLang="zh-CN" sz="2000" b="1" baseline="-30000" dirty="0" err="1">
                <a:solidFill>
                  <a:srgbClr val="000000"/>
                </a:solidFill>
                <a:latin typeface="宋体" charset="-122"/>
                <a:cs typeface="Times New Roman" pitchFamily="18" charset="0"/>
                <a:sym typeface="Symbol" pitchFamily="18" charset="2"/>
              </a:rPr>
              <a:t>V,m</a:t>
            </a:r>
            <a:r>
              <a:rPr lang="en-US" altLang="zh-CN" sz="2000" b="1" dirty="0">
                <a:solidFill>
                  <a:srgbClr val="000000"/>
                </a:solidFill>
                <a:latin typeface="宋体" charset="-122"/>
                <a:cs typeface="Times New Roman" pitchFamily="18" charset="0"/>
                <a:sym typeface="Symbol" pitchFamily="18" charset="2"/>
              </a:rPr>
              <a:t>(H</a:t>
            </a:r>
            <a:r>
              <a:rPr lang="en-US" altLang="zh-CN" sz="2000" b="1" baseline="-30000" dirty="0">
                <a:solidFill>
                  <a:srgbClr val="000000"/>
                </a:solidFill>
                <a:latin typeface="宋体" charset="-122"/>
                <a:cs typeface="Times New Roman" pitchFamily="18" charset="0"/>
                <a:sym typeface="Symbol" pitchFamily="18" charset="2"/>
              </a:rPr>
              <a:t>2</a:t>
            </a:r>
            <a:r>
              <a:rPr lang="en-US" altLang="zh-CN" sz="2000" b="1" dirty="0">
                <a:solidFill>
                  <a:srgbClr val="000000"/>
                </a:solidFill>
                <a:latin typeface="宋体" charset="-122"/>
                <a:cs typeface="Times New Roman" pitchFamily="18" charset="0"/>
                <a:sym typeface="Symbol" pitchFamily="18" charset="2"/>
              </a:rPr>
              <a:t>O,g)+0.25C</a:t>
            </a:r>
            <a:r>
              <a:rPr lang="en-US" altLang="zh-CN" sz="2000" b="1" baseline="-30000" dirty="0">
                <a:solidFill>
                  <a:srgbClr val="000000"/>
                </a:solidFill>
                <a:latin typeface="宋体" charset="-122"/>
                <a:cs typeface="Times New Roman" pitchFamily="18" charset="0"/>
                <a:sym typeface="Symbol" pitchFamily="18" charset="2"/>
              </a:rPr>
              <a:t>V,m</a:t>
            </a:r>
            <a:r>
              <a:rPr lang="en-US" altLang="zh-CN" sz="2000" b="1" dirty="0">
                <a:solidFill>
                  <a:srgbClr val="000000"/>
                </a:solidFill>
                <a:latin typeface="宋体" charset="-122"/>
                <a:cs typeface="Times New Roman" pitchFamily="18" charset="0"/>
                <a:sym typeface="Symbol" pitchFamily="18" charset="2"/>
              </a:rPr>
              <a:t>(O</a:t>
            </a:r>
            <a:r>
              <a:rPr lang="en-US" altLang="zh-CN" sz="2000" b="1" baseline="-30000" dirty="0">
                <a:solidFill>
                  <a:srgbClr val="000000"/>
                </a:solidFill>
                <a:latin typeface="宋体" charset="-122"/>
                <a:cs typeface="Times New Roman" pitchFamily="18" charset="0"/>
                <a:sym typeface="Symbol" pitchFamily="18" charset="2"/>
              </a:rPr>
              <a:t> 2</a:t>
            </a:r>
            <a:r>
              <a:rPr lang="en-US" altLang="zh-CN" sz="2000" b="1" dirty="0">
                <a:solidFill>
                  <a:srgbClr val="000000"/>
                </a:solidFill>
                <a:latin typeface="宋体" charset="-122"/>
                <a:cs typeface="Times New Roman" pitchFamily="18" charset="0"/>
                <a:sym typeface="Symbol" pitchFamily="18" charset="2"/>
              </a:rPr>
              <a:t>,g)+2.821C</a:t>
            </a:r>
            <a:r>
              <a:rPr lang="en-US" altLang="zh-CN" sz="2000" b="1" baseline="-30000" dirty="0">
                <a:solidFill>
                  <a:srgbClr val="000000"/>
                </a:solidFill>
                <a:latin typeface="宋体" charset="-122"/>
                <a:cs typeface="Times New Roman" pitchFamily="18" charset="0"/>
                <a:sym typeface="Symbol" pitchFamily="18" charset="2"/>
              </a:rPr>
              <a:t>V,m</a:t>
            </a:r>
            <a:r>
              <a:rPr lang="en-US" altLang="zh-CN" sz="2000" b="1" dirty="0">
                <a:solidFill>
                  <a:srgbClr val="000000"/>
                </a:solidFill>
                <a:latin typeface="宋体" charset="-122"/>
                <a:cs typeface="Times New Roman" pitchFamily="18" charset="0"/>
                <a:sym typeface="Symbol" pitchFamily="18" charset="2"/>
              </a:rPr>
              <a:t>(N</a:t>
            </a:r>
            <a:r>
              <a:rPr lang="en-US" altLang="zh-CN" sz="2000" b="1" baseline="-30000" dirty="0">
                <a:solidFill>
                  <a:srgbClr val="000000"/>
                </a:solidFill>
                <a:latin typeface="宋体" charset="-122"/>
                <a:cs typeface="Times New Roman" pitchFamily="18" charset="0"/>
                <a:sym typeface="Symbol" pitchFamily="18" charset="2"/>
              </a:rPr>
              <a:t>2</a:t>
            </a:r>
            <a:r>
              <a:rPr lang="en-US" altLang="zh-CN" sz="2000" b="1" dirty="0">
                <a:solidFill>
                  <a:srgbClr val="000000"/>
                </a:solidFill>
                <a:latin typeface="宋体" charset="-122"/>
                <a:cs typeface="Times New Roman" pitchFamily="18" charset="0"/>
                <a:sym typeface="Symbol" pitchFamily="18" charset="2"/>
              </a:rPr>
              <a:t>,g)](T-298K)</a:t>
            </a:r>
          </a:p>
          <a:p>
            <a:pPr>
              <a:lnSpc>
                <a:spcPct val="110000"/>
              </a:lnSpc>
              <a:spcBef>
                <a:spcPct val="15000"/>
              </a:spcBef>
            </a:pPr>
            <a:r>
              <a:rPr lang="en-US" altLang="zh-CN" sz="2000" b="1" dirty="0">
                <a:solidFill>
                  <a:srgbClr val="000000"/>
                </a:solidFill>
                <a:latin typeface="宋体" charset="-122"/>
                <a:cs typeface="Times New Roman" pitchFamily="18" charset="0"/>
                <a:sym typeface="Symbol" pitchFamily="18" charset="2"/>
              </a:rPr>
              <a:t>=1(37.66+0.2525.10+2.82125.10)(T/K-298)J=114.75(T/K-298)J</a:t>
            </a:r>
          </a:p>
          <a:p>
            <a:pPr>
              <a:lnSpc>
                <a:spcPct val="110000"/>
              </a:lnSpc>
              <a:spcBef>
                <a:spcPct val="15000"/>
              </a:spcBef>
            </a:pPr>
            <a:r>
              <a:rPr lang="zh-CN" altLang="en-US" sz="2000" b="1" dirty="0">
                <a:solidFill>
                  <a:srgbClr val="000000"/>
                </a:solidFill>
                <a:latin typeface="宋体" charset="-122"/>
                <a:cs typeface="Times New Roman" pitchFamily="18" charset="0"/>
                <a:sym typeface="Symbol" pitchFamily="18" charset="2"/>
              </a:rPr>
              <a:t></a:t>
            </a:r>
            <a:r>
              <a:rPr lang="en-US" altLang="zh-CN" sz="2000" b="1" dirty="0">
                <a:solidFill>
                  <a:srgbClr val="000000"/>
                </a:solidFill>
                <a:latin typeface="宋体" charset="-122"/>
                <a:cs typeface="Times New Roman" pitchFamily="18" charset="0"/>
                <a:sym typeface="Symbol" pitchFamily="18" charset="2"/>
              </a:rPr>
              <a:t>U=</a:t>
            </a:r>
            <a:r>
              <a:rPr lang="en-US" altLang="zh-CN" sz="2000" b="1" baseline="-30000" dirty="0">
                <a:solidFill>
                  <a:srgbClr val="000000"/>
                </a:solidFill>
                <a:latin typeface="宋体" charset="-122"/>
                <a:cs typeface="Times New Roman" pitchFamily="18" charset="0"/>
                <a:sym typeface="Symbol" pitchFamily="18" charset="2"/>
              </a:rPr>
              <a:t>1</a:t>
            </a:r>
            <a:r>
              <a:rPr lang="en-US" altLang="zh-CN" sz="2000" b="1" dirty="0">
                <a:solidFill>
                  <a:srgbClr val="000000"/>
                </a:solidFill>
                <a:latin typeface="宋体" charset="-122"/>
                <a:cs typeface="Times New Roman" pitchFamily="18" charset="0"/>
                <a:sym typeface="Symbol" pitchFamily="18" charset="2"/>
              </a:rPr>
              <a:t>U+</a:t>
            </a:r>
            <a:r>
              <a:rPr lang="en-US" altLang="zh-CN" sz="2000" b="1" baseline="-30000" dirty="0">
                <a:solidFill>
                  <a:srgbClr val="000000"/>
                </a:solidFill>
                <a:latin typeface="宋体" charset="-122"/>
                <a:cs typeface="Times New Roman" pitchFamily="18" charset="0"/>
                <a:sym typeface="Symbol" pitchFamily="18" charset="2"/>
              </a:rPr>
              <a:t>2</a:t>
            </a:r>
            <a:r>
              <a:rPr lang="en-US" altLang="zh-CN" sz="2000" b="1" dirty="0">
                <a:solidFill>
                  <a:srgbClr val="000000"/>
                </a:solidFill>
                <a:latin typeface="宋体" charset="-122"/>
                <a:cs typeface="Times New Roman" pitchFamily="18" charset="0"/>
                <a:sym typeface="Symbol" pitchFamily="18" charset="2"/>
              </a:rPr>
              <a:t>U=0 </a:t>
            </a:r>
          </a:p>
          <a:p>
            <a:pPr>
              <a:lnSpc>
                <a:spcPct val="110000"/>
              </a:lnSpc>
              <a:spcBef>
                <a:spcPct val="15000"/>
              </a:spcBef>
            </a:pPr>
            <a:r>
              <a:rPr lang="en-US" altLang="zh-CN" sz="2000" b="1" dirty="0">
                <a:solidFill>
                  <a:srgbClr val="000000"/>
                </a:solidFill>
                <a:latin typeface="宋体" charset="-122"/>
                <a:cs typeface="Times New Roman" pitchFamily="18" charset="0"/>
                <a:sym typeface="Symbol" pitchFamily="18" charset="2"/>
              </a:rPr>
              <a:t>-240.5810</a:t>
            </a:r>
            <a:r>
              <a:rPr lang="en-US" altLang="zh-CN" sz="2000" b="1" baseline="30000" dirty="0">
                <a:solidFill>
                  <a:srgbClr val="000000"/>
                </a:solidFill>
                <a:latin typeface="宋体" charset="-122"/>
                <a:cs typeface="Times New Roman" pitchFamily="18" charset="0"/>
                <a:sym typeface="Symbol" pitchFamily="18" charset="2"/>
              </a:rPr>
              <a:t>3</a:t>
            </a:r>
            <a:r>
              <a:rPr lang="en-US" altLang="zh-CN" sz="2000" b="1" dirty="0">
                <a:solidFill>
                  <a:srgbClr val="000000"/>
                </a:solidFill>
                <a:latin typeface="宋体" charset="-122"/>
                <a:cs typeface="Times New Roman" pitchFamily="18" charset="0"/>
                <a:sym typeface="Symbol" pitchFamily="18" charset="2"/>
              </a:rPr>
              <a:t>+114.75(T/K-298)=0     T=2395K=2122℃ </a:t>
            </a:r>
            <a:endParaRPr lang="zh-CN" altLang="en-US" sz="2000" b="1" dirty="0">
              <a:solidFill>
                <a:srgbClr val="000000"/>
              </a:solidFill>
              <a:latin typeface="宋体" charset="-122"/>
              <a:cs typeface="Times New Roman" pitchFamily="18" charset="0"/>
              <a:sym typeface="Symbol" pitchFamily="18" charset="2"/>
            </a:endParaRPr>
          </a:p>
        </p:txBody>
      </p:sp>
      <p:grpSp>
        <p:nvGrpSpPr>
          <p:cNvPr id="5" name="Group 17"/>
          <p:cNvGrpSpPr>
            <a:grpSpLocks/>
          </p:cNvGrpSpPr>
          <p:nvPr/>
        </p:nvGrpSpPr>
        <p:grpSpPr bwMode="auto">
          <a:xfrm>
            <a:off x="611560" y="404664"/>
            <a:ext cx="8034337" cy="1368425"/>
            <a:chOff x="223" y="1253"/>
            <a:chExt cx="5061" cy="680"/>
          </a:xfrm>
        </p:grpSpPr>
        <p:sp>
          <p:nvSpPr>
            <p:cNvPr id="6" name="Text Box 5"/>
            <p:cNvSpPr txBox="1">
              <a:spLocks noChangeArrowheads="1"/>
            </p:cNvSpPr>
            <p:nvPr/>
          </p:nvSpPr>
          <p:spPr bwMode="auto">
            <a:xfrm>
              <a:off x="223" y="1303"/>
              <a:ext cx="1841" cy="630"/>
            </a:xfrm>
            <a:prstGeom prst="rect">
              <a:avLst/>
            </a:prstGeom>
            <a:noFill/>
            <a:ln w="38100">
              <a:solidFill>
                <a:schemeClr val="tx1"/>
              </a:solidFill>
              <a:miter lim="800000"/>
              <a:headEnd/>
              <a:tailEnd/>
            </a:ln>
          </p:spPr>
          <p:txBody>
            <a:bodyPr anchor="ctr"/>
            <a:lstStyle/>
            <a:p>
              <a:pPr algn="just"/>
              <a:r>
                <a:rPr kumimoji="1" lang="en-US" altLang="zh-CN" sz="2000" dirty="0">
                  <a:solidFill>
                    <a:srgbClr val="000000"/>
                  </a:solidFill>
                  <a:latin typeface="宋体" charset="-122"/>
                  <a:sym typeface="Symbol" pitchFamily="18" charset="2"/>
                </a:rPr>
                <a:t>H</a:t>
              </a:r>
              <a:r>
                <a:rPr kumimoji="1" lang="en-US" altLang="zh-CN" sz="2000" baseline="-25000" dirty="0">
                  <a:solidFill>
                    <a:srgbClr val="000000"/>
                  </a:solidFill>
                  <a:latin typeface="宋体" charset="-122"/>
                  <a:sym typeface="Symbol" pitchFamily="18" charset="2"/>
                </a:rPr>
                <a:t>2</a:t>
              </a:r>
              <a:r>
                <a:rPr kumimoji="1" lang="en-US" altLang="zh-CN" sz="2000" dirty="0">
                  <a:solidFill>
                    <a:srgbClr val="000000"/>
                  </a:solidFill>
                  <a:latin typeface="宋体" charset="-122"/>
                  <a:sym typeface="Symbol" pitchFamily="18" charset="2"/>
                </a:rPr>
                <a:t>+0.75O</a:t>
              </a:r>
              <a:r>
                <a:rPr kumimoji="1" lang="en-US" altLang="zh-CN" sz="2000" baseline="-25000" dirty="0">
                  <a:solidFill>
                    <a:srgbClr val="000000"/>
                  </a:solidFill>
                  <a:latin typeface="宋体" charset="-122"/>
                  <a:sym typeface="Symbol" pitchFamily="18" charset="2"/>
                </a:rPr>
                <a:t>2</a:t>
              </a:r>
              <a:r>
                <a:rPr kumimoji="1" lang="en-US" altLang="zh-CN" sz="2000" dirty="0">
                  <a:solidFill>
                    <a:srgbClr val="000000"/>
                  </a:solidFill>
                  <a:latin typeface="宋体" charset="-122"/>
                  <a:sym typeface="Symbol" pitchFamily="18" charset="2"/>
                </a:rPr>
                <a:t>+2.821N</a:t>
              </a:r>
              <a:r>
                <a:rPr kumimoji="1" lang="en-US" altLang="zh-CN" sz="2000" baseline="-25000" dirty="0">
                  <a:solidFill>
                    <a:srgbClr val="000000"/>
                  </a:solidFill>
                  <a:latin typeface="宋体" charset="-122"/>
                  <a:sym typeface="Symbol" pitchFamily="18" charset="2"/>
                </a:rPr>
                <a:t>2</a:t>
              </a:r>
            </a:p>
            <a:p>
              <a:pPr algn="just"/>
              <a:r>
                <a:rPr kumimoji="1" lang="en-US" altLang="zh-CN" sz="2000" dirty="0">
                  <a:solidFill>
                    <a:srgbClr val="000000"/>
                  </a:solidFill>
                  <a:latin typeface="宋体" charset="-122"/>
                  <a:sym typeface="Symbol" pitchFamily="18" charset="2"/>
                </a:rPr>
                <a:t>25℃</a:t>
              </a:r>
              <a:r>
                <a:rPr kumimoji="1" lang="zh-CN" altLang="en-US" sz="2000" dirty="0">
                  <a:solidFill>
                    <a:srgbClr val="000000"/>
                  </a:solidFill>
                  <a:latin typeface="宋体" charset="-122"/>
                  <a:sym typeface="Symbol" pitchFamily="18" charset="2"/>
                </a:rPr>
                <a:t>、</a:t>
              </a:r>
              <a:r>
                <a:rPr kumimoji="1" lang="en-US" altLang="zh-CN" sz="2000" dirty="0">
                  <a:solidFill>
                    <a:srgbClr val="000000"/>
                  </a:solidFill>
                  <a:latin typeface="宋体" charset="-122"/>
                  <a:sym typeface="Symbol" pitchFamily="18" charset="2"/>
                </a:rPr>
                <a:t>101.325kPa</a:t>
              </a:r>
              <a:endParaRPr kumimoji="1" lang="en-US" altLang="zh-CN" sz="2000" b="1" dirty="0">
                <a:solidFill>
                  <a:srgbClr val="0000FF"/>
                </a:solidFill>
                <a:latin typeface="宋体" charset="-122"/>
                <a:sym typeface="Symbol" pitchFamily="18" charset="2"/>
              </a:endParaRPr>
            </a:p>
          </p:txBody>
        </p:sp>
        <p:sp>
          <p:nvSpPr>
            <p:cNvPr id="8" name="Text Box 6"/>
            <p:cNvSpPr txBox="1">
              <a:spLocks noChangeArrowheads="1"/>
            </p:cNvSpPr>
            <p:nvPr/>
          </p:nvSpPr>
          <p:spPr bwMode="auto">
            <a:xfrm>
              <a:off x="3470" y="1298"/>
              <a:ext cx="1814" cy="635"/>
            </a:xfrm>
            <a:prstGeom prst="rect">
              <a:avLst/>
            </a:prstGeom>
            <a:noFill/>
            <a:ln w="38100">
              <a:solidFill>
                <a:schemeClr val="tx1"/>
              </a:solidFill>
              <a:miter lim="800000"/>
              <a:headEnd/>
              <a:tailEnd/>
            </a:ln>
          </p:spPr>
          <p:txBody>
            <a:bodyPr anchor="ctr"/>
            <a:lstStyle/>
            <a:p>
              <a:pPr algn="ctr"/>
              <a:r>
                <a:rPr kumimoji="1" lang="en-US" altLang="zh-CN" sz="2000">
                  <a:latin typeface="宋体" charset="-122"/>
                  <a:sym typeface="Symbol" pitchFamily="18" charset="2"/>
                </a:rPr>
                <a:t>H</a:t>
              </a:r>
              <a:r>
                <a:rPr kumimoji="1" lang="en-US" altLang="zh-CN" sz="2000" baseline="-25000">
                  <a:latin typeface="宋体" charset="-122"/>
                  <a:sym typeface="Symbol" pitchFamily="18" charset="2"/>
                </a:rPr>
                <a:t>2</a:t>
              </a:r>
              <a:r>
                <a:rPr kumimoji="1" lang="en-US" altLang="zh-CN" sz="2000">
                  <a:latin typeface="宋体" charset="-122"/>
                  <a:sym typeface="Symbol" pitchFamily="18" charset="2"/>
                </a:rPr>
                <a:t>O(g)+0.25O</a:t>
              </a:r>
              <a:r>
                <a:rPr kumimoji="1" lang="en-US" altLang="zh-CN" sz="2000" baseline="-25000">
                  <a:latin typeface="宋体" charset="-122"/>
                  <a:sym typeface="Symbol" pitchFamily="18" charset="2"/>
                </a:rPr>
                <a:t>2</a:t>
              </a:r>
              <a:r>
                <a:rPr kumimoji="1" lang="en-US" altLang="zh-CN" sz="2000">
                  <a:latin typeface="宋体" charset="-122"/>
                  <a:sym typeface="Symbol" pitchFamily="18" charset="2"/>
                </a:rPr>
                <a:t>+2.821N</a:t>
              </a:r>
              <a:r>
                <a:rPr kumimoji="1" lang="en-US" altLang="zh-CN" sz="2000" baseline="-25000">
                  <a:latin typeface="宋体" charset="-122"/>
                  <a:sym typeface="Symbol" pitchFamily="18" charset="2"/>
                </a:rPr>
                <a:t>2</a:t>
              </a:r>
            </a:p>
            <a:p>
              <a:pPr algn="ctr"/>
              <a:r>
                <a:rPr kumimoji="1" lang="en-US" altLang="zh-CN" sz="2000" i="1">
                  <a:latin typeface="宋体" charset="-122"/>
                  <a:sym typeface="Symbol" pitchFamily="18" charset="2"/>
                </a:rPr>
                <a:t>T</a:t>
              </a:r>
              <a:r>
                <a:rPr kumimoji="1" lang="zh-CN" altLang="en-US" sz="2000">
                  <a:latin typeface="宋体" charset="-122"/>
                  <a:sym typeface="Symbol" pitchFamily="18" charset="2"/>
                </a:rPr>
                <a:t>、</a:t>
              </a:r>
              <a:r>
                <a:rPr kumimoji="1" lang="en-US" altLang="zh-CN" sz="2000" i="1">
                  <a:latin typeface="宋体" charset="-122"/>
                  <a:sym typeface="Symbol" pitchFamily="18" charset="2"/>
                </a:rPr>
                <a:t>p</a:t>
              </a:r>
              <a:endParaRPr kumimoji="1" lang="en-US" altLang="zh-CN" sz="2000" b="1">
                <a:latin typeface="宋体" charset="-122"/>
                <a:sym typeface="Symbol" pitchFamily="18" charset="2"/>
              </a:endParaRPr>
            </a:p>
          </p:txBody>
        </p:sp>
        <p:sp>
          <p:nvSpPr>
            <p:cNvPr id="9" name="Line 8"/>
            <p:cNvSpPr>
              <a:spLocks noChangeShapeType="1"/>
            </p:cNvSpPr>
            <p:nvPr/>
          </p:nvSpPr>
          <p:spPr bwMode="auto">
            <a:xfrm>
              <a:off x="2064" y="1616"/>
              <a:ext cx="1406" cy="0"/>
            </a:xfrm>
            <a:prstGeom prst="line">
              <a:avLst/>
            </a:prstGeom>
            <a:noFill/>
            <a:ln w="38100">
              <a:solidFill>
                <a:schemeClr val="tx1"/>
              </a:solidFill>
              <a:round/>
              <a:headEnd/>
              <a:tailEnd type="triangle" w="med" len="med"/>
            </a:ln>
          </p:spPr>
          <p:txBody>
            <a:bodyPr anchor="b">
              <a:spAutoFit/>
            </a:bodyPr>
            <a:lstStyle/>
            <a:p>
              <a:endParaRPr lang="zh-CN" altLang="en-US"/>
            </a:p>
          </p:txBody>
        </p:sp>
        <p:sp>
          <p:nvSpPr>
            <p:cNvPr id="10" name="Text Box 9"/>
            <p:cNvSpPr txBox="1">
              <a:spLocks noChangeArrowheads="1"/>
            </p:cNvSpPr>
            <p:nvPr/>
          </p:nvSpPr>
          <p:spPr bwMode="auto">
            <a:xfrm>
              <a:off x="2200" y="1253"/>
              <a:ext cx="1088" cy="635"/>
            </a:xfrm>
            <a:prstGeom prst="rect">
              <a:avLst/>
            </a:prstGeom>
            <a:noFill/>
            <a:ln w="9525">
              <a:noFill/>
              <a:miter lim="800000"/>
              <a:headEnd/>
              <a:tailEnd/>
            </a:ln>
          </p:spPr>
          <p:txBody>
            <a:bodyPr anchor="ctr"/>
            <a:lstStyle/>
            <a:p>
              <a:pPr algn="ctr"/>
              <a:r>
                <a:rPr kumimoji="1" lang="zh-CN" altLang="en-US" sz="2400">
                  <a:latin typeface="宋体" charset="-122"/>
                  <a:sym typeface="Symbol" pitchFamily="18" charset="2"/>
                </a:rPr>
                <a:t>恒容、绝热</a:t>
              </a:r>
            </a:p>
            <a:p>
              <a:pPr algn="ctr"/>
              <a:r>
                <a:rPr kumimoji="1" lang="zh-CN" altLang="en-US" sz="2400">
                  <a:latin typeface="宋体" charset="-122"/>
                  <a:sym typeface="Symbol" pitchFamily="18" charset="2"/>
                </a:rPr>
                <a:t></a:t>
              </a:r>
              <a:r>
                <a:rPr kumimoji="1" lang="en-US" altLang="zh-CN" sz="2400" i="1">
                  <a:latin typeface="宋体" charset="-122"/>
                  <a:sym typeface="Symbol" pitchFamily="18" charset="2"/>
                </a:rPr>
                <a:t>U</a:t>
              </a:r>
              <a:r>
                <a:rPr kumimoji="1" lang="en-US" altLang="zh-CN" sz="2400">
                  <a:latin typeface="宋体" charset="-122"/>
                  <a:sym typeface="Symbol" pitchFamily="18" charset="2"/>
                </a:rPr>
                <a:t>= 0</a:t>
              </a:r>
              <a:endParaRPr kumimoji="1" lang="en-US" altLang="zh-CN" sz="2400" b="1">
                <a:latin typeface="宋体" charset="-122"/>
                <a:sym typeface="Symbol" pitchFamily="18" charset="2"/>
              </a:endParaRPr>
            </a:p>
          </p:txBody>
        </p:sp>
      </p:grpSp>
      <p:sp>
        <p:nvSpPr>
          <p:cNvPr id="11" name="Text Box 7"/>
          <p:cNvSpPr txBox="1">
            <a:spLocks noChangeArrowheads="1"/>
          </p:cNvSpPr>
          <p:nvPr/>
        </p:nvSpPr>
        <p:spPr bwMode="auto">
          <a:xfrm>
            <a:off x="2994396" y="2060848"/>
            <a:ext cx="3311525" cy="831850"/>
          </a:xfrm>
          <a:prstGeom prst="rect">
            <a:avLst/>
          </a:prstGeom>
          <a:noFill/>
          <a:ln w="38100">
            <a:solidFill>
              <a:schemeClr val="tx1"/>
            </a:solidFill>
            <a:miter lim="800000"/>
            <a:headEnd/>
            <a:tailEnd/>
          </a:ln>
        </p:spPr>
        <p:txBody>
          <a:bodyPr anchor="ctr"/>
          <a:lstStyle/>
          <a:p>
            <a:pPr algn="ctr"/>
            <a:r>
              <a:rPr kumimoji="1" lang="en-US" altLang="zh-CN" sz="2400" dirty="0">
                <a:solidFill>
                  <a:srgbClr val="0000FF"/>
                </a:solidFill>
                <a:latin typeface="宋体" charset="-122"/>
                <a:sym typeface="Symbol" pitchFamily="18" charset="2"/>
              </a:rPr>
              <a:t>H</a:t>
            </a:r>
            <a:r>
              <a:rPr kumimoji="1" lang="en-US" altLang="zh-CN" sz="2400" baseline="-25000" dirty="0">
                <a:solidFill>
                  <a:srgbClr val="0000FF"/>
                </a:solidFill>
                <a:latin typeface="宋体" charset="-122"/>
                <a:sym typeface="Symbol" pitchFamily="18" charset="2"/>
              </a:rPr>
              <a:t>2</a:t>
            </a:r>
            <a:r>
              <a:rPr kumimoji="1" lang="en-US" altLang="zh-CN" sz="2400" dirty="0">
                <a:solidFill>
                  <a:srgbClr val="0000FF"/>
                </a:solidFill>
                <a:latin typeface="宋体" charset="-122"/>
                <a:sym typeface="Symbol" pitchFamily="18" charset="2"/>
              </a:rPr>
              <a:t>O(g)+0.25O</a:t>
            </a:r>
            <a:r>
              <a:rPr kumimoji="1" lang="en-US" altLang="zh-CN" sz="2400" baseline="-25000" dirty="0">
                <a:solidFill>
                  <a:srgbClr val="0000FF"/>
                </a:solidFill>
                <a:latin typeface="宋体" charset="-122"/>
                <a:sym typeface="Symbol" pitchFamily="18" charset="2"/>
              </a:rPr>
              <a:t>2</a:t>
            </a:r>
            <a:r>
              <a:rPr kumimoji="1" lang="en-US" altLang="zh-CN" sz="2400" dirty="0">
                <a:solidFill>
                  <a:srgbClr val="0000FF"/>
                </a:solidFill>
                <a:latin typeface="宋体" charset="-122"/>
                <a:sym typeface="Symbol" pitchFamily="18" charset="2"/>
              </a:rPr>
              <a:t>+2.821N</a:t>
            </a:r>
            <a:r>
              <a:rPr kumimoji="1" lang="en-US" altLang="zh-CN" sz="2400" baseline="-25000" dirty="0">
                <a:solidFill>
                  <a:srgbClr val="0000FF"/>
                </a:solidFill>
                <a:latin typeface="宋体" charset="-122"/>
                <a:sym typeface="Symbol" pitchFamily="18" charset="2"/>
              </a:rPr>
              <a:t>2</a:t>
            </a:r>
          </a:p>
          <a:p>
            <a:pPr algn="ctr"/>
            <a:r>
              <a:rPr kumimoji="1" lang="en-US" altLang="zh-CN" sz="2400" dirty="0">
                <a:solidFill>
                  <a:srgbClr val="000000"/>
                </a:solidFill>
                <a:latin typeface="宋体" charset="-122"/>
                <a:sym typeface="Symbol" pitchFamily="18" charset="2"/>
              </a:rPr>
              <a:t>25℃</a:t>
            </a:r>
          </a:p>
        </p:txBody>
      </p:sp>
      <p:cxnSp>
        <p:nvCxnSpPr>
          <p:cNvPr id="12" name="直接连接符 11"/>
          <p:cNvCxnSpPr/>
          <p:nvPr/>
        </p:nvCxnSpPr>
        <p:spPr>
          <a:xfrm>
            <a:off x="1187624" y="1773089"/>
            <a:ext cx="0" cy="863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8028384" y="1773088"/>
            <a:ext cx="0" cy="863823"/>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 Box 15"/>
          <p:cNvSpPr txBox="1">
            <a:spLocks noChangeArrowheads="1"/>
          </p:cNvSpPr>
          <p:nvPr/>
        </p:nvSpPr>
        <p:spPr bwMode="auto">
          <a:xfrm>
            <a:off x="1469411" y="1916832"/>
            <a:ext cx="1374397" cy="807726"/>
          </a:xfrm>
          <a:prstGeom prst="rect">
            <a:avLst/>
          </a:prstGeom>
          <a:noFill/>
          <a:ln w="9525">
            <a:noFill/>
            <a:miter lim="800000"/>
            <a:headEnd/>
            <a:tailEnd/>
          </a:ln>
        </p:spPr>
        <p:txBody>
          <a:bodyPr anchor="ctr"/>
          <a:lstStyle/>
          <a:p>
            <a:r>
              <a:rPr kumimoji="1" lang="zh-CN" altLang="en-US" sz="1400" dirty="0">
                <a:latin typeface="宋体" charset="-122"/>
                <a:sym typeface="Symbol" pitchFamily="18" charset="2"/>
              </a:rPr>
              <a:t>恒容 恒温 </a:t>
            </a:r>
            <a:r>
              <a:rPr kumimoji="1" lang="en-US" altLang="zh-CN" sz="1400" baseline="-25000" dirty="0">
                <a:latin typeface="宋体" charset="-122"/>
                <a:sym typeface="Symbol" pitchFamily="18" charset="2"/>
              </a:rPr>
              <a:t>1</a:t>
            </a:r>
            <a:r>
              <a:rPr kumimoji="1" lang="en-US" altLang="zh-CN" sz="1400" dirty="0">
                <a:latin typeface="宋体" charset="-122"/>
                <a:sym typeface="Symbol" pitchFamily="18" charset="2"/>
              </a:rPr>
              <a:t>U</a:t>
            </a:r>
          </a:p>
        </p:txBody>
      </p:sp>
      <p:cxnSp>
        <p:nvCxnSpPr>
          <p:cNvPr id="15" name="直接箭头连接符 14"/>
          <p:cNvCxnSpPr/>
          <p:nvPr/>
        </p:nvCxnSpPr>
        <p:spPr>
          <a:xfrm>
            <a:off x="1183449" y="2693602"/>
            <a:ext cx="166035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318250" y="2621996"/>
            <a:ext cx="1710134" cy="14916"/>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 Box 16"/>
          <p:cNvSpPr txBox="1">
            <a:spLocks noChangeArrowheads="1"/>
          </p:cNvSpPr>
          <p:nvPr/>
        </p:nvSpPr>
        <p:spPr bwMode="auto">
          <a:xfrm>
            <a:off x="6444208" y="1916832"/>
            <a:ext cx="1763713" cy="1079500"/>
          </a:xfrm>
          <a:prstGeom prst="rect">
            <a:avLst/>
          </a:prstGeom>
          <a:noFill/>
          <a:ln w="9525">
            <a:noFill/>
            <a:miter lim="800000"/>
            <a:headEnd/>
            <a:tailEnd/>
          </a:ln>
        </p:spPr>
        <p:txBody>
          <a:bodyPr anchor="ctr"/>
          <a:lstStyle/>
          <a:p>
            <a:r>
              <a:rPr kumimoji="1" lang="zh-CN" altLang="en-US" sz="1400" dirty="0">
                <a:latin typeface="宋体" charset="-122"/>
                <a:sym typeface="Symbol" pitchFamily="18" charset="2"/>
              </a:rPr>
              <a:t>恒容 升温 </a:t>
            </a:r>
            <a:r>
              <a:rPr kumimoji="1" lang="en-US" altLang="zh-CN" sz="1400" baseline="-25000" dirty="0">
                <a:latin typeface="宋体" charset="-122"/>
                <a:sym typeface="Symbol" pitchFamily="18" charset="2"/>
              </a:rPr>
              <a:t>2</a:t>
            </a:r>
            <a:r>
              <a:rPr kumimoji="1" lang="en-US" altLang="zh-CN" sz="1400" dirty="0">
                <a:latin typeface="宋体" charset="-122"/>
                <a:sym typeface="Symbol" pitchFamily="18" charset="2"/>
              </a:rPr>
              <a:t>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1125538"/>
            <a:ext cx="8229600" cy="4525962"/>
          </a:xfrm>
        </p:spPr>
        <p:txBody>
          <a:bodyPr rtlCol="0">
            <a:normAutofit fontScale="25000" lnSpcReduction="20000"/>
          </a:bodyPr>
          <a:lstStyle/>
          <a:p>
            <a:pPr marL="6350" indent="358775" eaLnBrk="1" fontAlgn="auto" hangingPunct="1">
              <a:lnSpc>
                <a:spcPct val="160000"/>
              </a:lnSpc>
              <a:spcAft>
                <a:spcPts val="0"/>
              </a:spcAft>
              <a:buFont typeface="Wingdings" pitchFamily="2" charset="2"/>
              <a:buNone/>
              <a:tabLst>
                <a:tab pos="441325" algn="l"/>
              </a:tabLst>
              <a:defRPr/>
            </a:pPr>
            <a:r>
              <a:rPr lang="zh-CN" altLang="en-US" sz="9600" b="1" dirty="0">
                <a:solidFill>
                  <a:schemeClr val="tx1"/>
                </a:solidFill>
              </a:rPr>
              <a:t>本章介绍了许多热力学基本概念和基础数据，讨论了热力学第一定律在纯</a:t>
            </a:r>
            <a:r>
              <a:rPr lang="en-US" altLang="zh-CN" sz="9600" b="1" dirty="0">
                <a:solidFill>
                  <a:schemeClr val="tx1"/>
                </a:solidFill>
                <a:latin typeface="宋体" pitchFamily="2" charset="-122"/>
              </a:rPr>
              <a:t>PVT</a:t>
            </a:r>
            <a:r>
              <a:rPr lang="zh-CN" altLang="en-US" sz="9600" b="1" dirty="0">
                <a:solidFill>
                  <a:schemeClr val="tx1"/>
                </a:solidFill>
              </a:rPr>
              <a:t>变化、相变化及化学变化中的应用。</a:t>
            </a:r>
          </a:p>
          <a:p>
            <a:pPr marL="6350" indent="358775" eaLnBrk="1" fontAlgn="auto" hangingPunct="1">
              <a:lnSpc>
                <a:spcPct val="160000"/>
              </a:lnSpc>
              <a:spcAft>
                <a:spcPts val="0"/>
              </a:spcAft>
              <a:buFont typeface="Wingdings" pitchFamily="2" charset="2"/>
              <a:buNone/>
              <a:tabLst>
                <a:tab pos="441325" algn="l"/>
              </a:tabLst>
              <a:defRPr/>
            </a:pPr>
            <a:r>
              <a:rPr lang="zh-CN" altLang="en-US" sz="9600" b="1" dirty="0">
                <a:solidFill>
                  <a:srgbClr val="000000"/>
                </a:solidFill>
              </a:rPr>
              <a:t>１．基本概念和基础数据</a:t>
            </a:r>
          </a:p>
          <a:p>
            <a:pPr marL="6350" indent="358775" eaLnBrk="1" fontAlgn="auto" hangingPunct="1">
              <a:lnSpc>
                <a:spcPct val="160000"/>
              </a:lnSpc>
              <a:spcAft>
                <a:spcPts val="0"/>
              </a:spcAft>
              <a:buFont typeface="Wingdings" pitchFamily="2" charset="2"/>
              <a:buNone/>
              <a:tabLst>
                <a:tab pos="441325" algn="l"/>
              </a:tabLst>
              <a:defRPr/>
            </a:pPr>
            <a:r>
              <a:rPr lang="zh-CN" altLang="en-US" sz="9600" dirty="0">
                <a:solidFill>
                  <a:srgbClr val="0000FF"/>
                </a:solidFill>
              </a:rPr>
              <a:t>主要概念有：系统与环境、内能与焓、可逆过程、热与功、标准态与标准摩尔反应焓；</a:t>
            </a:r>
          </a:p>
          <a:p>
            <a:pPr marL="6350" indent="358775" eaLnBrk="1" fontAlgn="auto" hangingPunct="1">
              <a:lnSpc>
                <a:spcPct val="160000"/>
              </a:lnSpc>
              <a:spcAft>
                <a:spcPts val="0"/>
              </a:spcAft>
              <a:buFont typeface="Wingdings" pitchFamily="2" charset="2"/>
              <a:buNone/>
              <a:tabLst>
                <a:tab pos="441325" algn="l"/>
              </a:tabLst>
              <a:defRPr/>
            </a:pPr>
            <a:r>
              <a:rPr lang="zh-CN" altLang="en-US" sz="9600" dirty="0">
                <a:solidFill>
                  <a:srgbClr val="0000FF"/>
                </a:solidFill>
              </a:rPr>
              <a:t>物质的基础数据有：定容摩尔热容、定压摩尔热容、（摩尔）相变焓、标准摩尔生成焓、标准摩尔燃烧焓。</a:t>
            </a:r>
          </a:p>
          <a:p>
            <a:pPr marL="6350" indent="358775" eaLnBrk="1" fontAlgn="auto" hangingPunct="1">
              <a:lnSpc>
                <a:spcPct val="160000"/>
              </a:lnSpc>
              <a:spcBef>
                <a:spcPct val="10000"/>
              </a:spcBef>
              <a:spcAft>
                <a:spcPts val="0"/>
              </a:spcAft>
              <a:buFont typeface="Wingdings" pitchFamily="2" charset="2"/>
              <a:buNone/>
              <a:tabLst>
                <a:tab pos="441325" algn="l"/>
              </a:tabLst>
              <a:defRPr/>
            </a:pPr>
            <a:r>
              <a:rPr lang="zh-CN" altLang="en-US" sz="9600" b="1" dirty="0">
                <a:solidFill>
                  <a:srgbClr val="000000"/>
                </a:solidFill>
              </a:rPr>
              <a:t>２．热力学第一定律</a:t>
            </a:r>
          </a:p>
          <a:p>
            <a:pPr marL="6350" indent="358775" eaLnBrk="1" fontAlgn="auto" hangingPunct="1">
              <a:lnSpc>
                <a:spcPct val="160000"/>
              </a:lnSpc>
              <a:spcBef>
                <a:spcPct val="10000"/>
              </a:spcBef>
              <a:spcAft>
                <a:spcPts val="0"/>
              </a:spcAft>
              <a:buFont typeface="Wingdings" pitchFamily="2" charset="2"/>
              <a:buNone/>
              <a:tabLst>
                <a:tab pos="441325" algn="l"/>
              </a:tabLst>
              <a:defRPr/>
            </a:pPr>
            <a:r>
              <a:rPr lang="zh-CN" altLang="en-US" sz="9600" dirty="0">
                <a:solidFill>
                  <a:srgbClr val="0000FF"/>
                </a:solidFill>
              </a:rPr>
              <a:t>热力学第一定律就是能量守恒定律，在封闭系统中的数学表达式为　</a:t>
            </a:r>
            <a:r>
              <a:rPr lang="zh-CN" altLang="en-US" sz="9600" dirty="0">
                <a:solidFill>
                  <a:srgbClr val="0000FF"/>
                </a:solidFill>
                <a:sym typeface="Symbol" pitchFamily="18" charset="2"/>
              </a:rPr>
              <a:t>Ｕ＝Ｑ＋Ｗ</a:t>
            </a:r>
          </a:p>
          <a:p>
            <a:pPr marL="6350" indent="358775" eaLnBrk="1" fontAlgn="auto" hangingPunct="1">
              <a:lnSpc>
                <a:spcPct val="160000"/>
              </a:lnSpc>
              <a:spcBef>
                <a:spcPct val="10000"/>
              </a:spcBef>
              <a:spcAft>
                <a:spcPts val="0"/>
              </a:spcAft>
              <a:buFont typeface="Wingdings" pitchFamily="2" charset="2"/>
              <a:buNone/>
              <a:tabLst>
                <a:tab pos="441325" algn="l"/>
              </a:tabLst>
              <a:defRPr/>
            </a:pPr>
            <a:endParaRPr lang="zh-CN" altLang="en-US" sz="9600" dirty="0" smtClean="0">
              <a:solidFill>
                <a:srgbClr val="0000FF"/>
              </a:solidFill>
            </a:endParaRPr>
          </a:p>
          <a:p>
            <a:pPr eaLnBrk="1" fontAlgn="auto" hangingPunct="1">
              <a:spcAft>
                <a:spcPts val="0"/>
              </a:spcAft>
              <a:buFont typeface="Arial" panose="020B0604020202020204" pitchFamily="34" charset="0"/>
              <a:buChar char="•"/>
              <a:defRPr/>
            </a:pPr>
            <a:endParaRPr lang="zh-CN" altLang="en-US" dirty="0"/>
          </a:p>
        </p:txBody>
      </p:sp>
      <p:sp>
        <p:nvSpPr>
          <p:cNvPr id="562177" name="标题 1"/>
          <p:cNvSpPr>
            <a:spLocks noGrp="1"/>
          </p:cNvSpPr>
          <p:nvPr>
            <p:ph type="title"/>
          </p:nvPr>
        </p:nvSpPr>
        <p:spPr/>
        <p:txBody>
          <a:bodyPr>
            <a:normAutofit/>
          </a:bodyPr>
          <a:lstStyle/>
          <a:p>
            <a:pPr eaLnBrk="1" hangingPunct="1"/>
            <a:r>
              <a:rPr lang="zh-CN" altLang="en-US" sz="3200" b="1" dirty="0" smtClean="0">
                <a:solidFill>
                  <a:srgbClr val="FF0000"/>
                </a:solidFill>
                <a:latin typeface="宋体" charset="-122"/>
                <a:sym typeface="Symbol" pitchFamily="18" charset="2"/>
              </a:rPr>
              <a:t>本章小结与学习指导</a:t>
            </a:r>
            <a:endParaRPr lang="zh-CN" altLang="en-US" sz="3200" dirty="0" smtClean="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4825" y="1989138"/>
            <a:ext cx="8229600" cy="4525962"/>
          </a:xfrm>
        </p:spPr>
        <p:txBody>
          <a:bodyPr rtlCol="0">
            <a:normAutofit fontScale="92500" lnSpcReduction="20000"/>
          </a:bodyPr>
          <a:lstStyle/>
          <a:p>
            <a:pPr marL="6350" indent="358775" eaLnBrk="1" fontAlgn="auto" hangingPunct="1">
              <a:lnSpc>
                <a:spcPct val="170000"/>
              </a:lnSpc>
              <a:spcBef>
                <a:spcPct val="10000"/>
              </a:spcBef>
              <a:spcAft>
                <a:spcPts val="0"/>
              </a:spcAft>
              <a:buClr>
                <a:schemeClr val="tx1"/>
              </a:buClr>
              <a:buFont typeface="Arial" panose="020B0604020202020204" pitchFamily="34" charset="0"/>
              <a:buNone/>
              <a:tabLst>
                <a:tab pos="441325" algn="l"/>
              </a:tabLst>
              <a:defRPr/>
            </a:pPr>
            <a:r>
              <a:rPr lang="zh-CN" altLang="en-US" sz="2200" b="1" dirty="0">
                <a:solidFill>
                  <a:srgbClr val="0000FF"/>
                </a:solidFill>
              </a:rPr>
              <a:t>内能和焓均为状态函数、广延性质。</a:t>
            </a:r>
          </a:p>
          <a:p>
            <a:pPr marL="6350" indent="358775" eaLnBrk="1" fontAlgn="auto" hangingPunct="1">
              <a:lnSpc>
                <a:spcPct val="170000"/>
              </a:lnSpc>
              <a:spcBef>
                <a:spcPct val="10000"/>
              </a:spcBef>
              <a:spcAft>
                <a:spcPts val="0"/>
              </a:spcAft>
              <a:buClr>
                <a:schemeClr val="tx1"/>
              </a:buClr>
              <a:buFont typeface="Arial" panose="020B0604020202020204" pitchFamily="34" charset="0"/>
              <a:buNone/>
              <a:tabLst>
                <a:tab pos="441325" algn="l"/>
              </a:tabLst>
              <a:defRPr/>
            </a:pPr>
            <a:r>
              <a:rPr lang="zh-CN" altLang="en-US" sz="2200" b="1" dirty="0">
                <a:solidFill>
                  <a:srgbClr val="0000FF"/>
                </a:solidFill>
              </a:rPr>
              <a:t>它们的改变量只取决于系统的始、末状态，与系统变化的途经无关。</a:t>
            </a:r>
          </a:p>
          <a:p>
            <a:pPr marL="6350" indent="358775" eaLnBrk="1" fontAlgn="auto" hangingPunct="1">
              <a:lnSpc>
                <a:spcPct val="170000"/>
              </a:lnSpc>
              <a:spcBef>
                <a:spcPct val="10000"/>
              </a:spcBef>
              <a:spcAft>
                <a:spcPts val="0"/>
              </a:spcAft>
              <a:buClr>
                <a:schemeClr val="tx1"/>
              </a:buClr>
              <a:buFont typeface="Arial" panose="020B0604020202020204" pitchFamily="34" charset="0"/>
              <a:buNone/>
              <a:tabLst>
                <a:tab pos="441325" algn="l"/>
              </a:tabLst>
              <a:defRPr/>
            </a:pPr>
            <a:r>
              <a:rPr lang="zh-CN" altLang="en-US" sz="2200" b="1" dirty="0">
                <a:solidFill>
                  <a:srgbClr val="0000FF"/>
                </a:solidFill>
              </a:rPr>
              <a:t>可以通过在系统的始、末状态间虚拟一途经来计算。</a:t>
            </a:r>
          </a:p>
          <a:p>
            <a:pPr marL="6350" indent="358775" eaLnBrk="1" fontAlgn="auto" hangingPunct="1">
              <a:lnSpc>
                <a:spcPct val="170000"/>
              </a:lnSpc>
              <a:spcBef>
                <a:spcPct val="10000"/>
              </a:spcBef>
              <a:spcAft>
                <a:spcPts val="0"/>
              </a:spcAft>
              <a:buClr>
                <a:schemeClr val="tx1"/>
              </a:buClr>
              <a:buFont typeface="Arial" panose="020B0604020202020204" pitchFamily="34" charset="0"/>
              <a:buNone/>
              <a:tabLst>
                <a:tab pos="441325" algn="l"/>
              </a:tabLst>
              <a:defRPr/>
            </a:pPr>
            <a:r>
              <a:rPr lang="zh-CN" altLang="en-US" sz="2200" b="1" dirty="0">
                <a:solidFill>
                  <a:srgbClr val="0000FF"/>
                </a:solidFill>
              </a:rPr>
              <a:t>热Ｑ与功Ｗ是系统发生变化时与环境交换能量的两种形式，只有在系统发生变化时才存在。</a:t>
            </a:r>
          </a:p>
          <a:p>
            <a:pPr marL="6350" indent="358775" eaLnBrk="1" fontAlgn="auto" hangingPunct="1">
              <a:lnSpc>
                <a:spcPct val="170000"/>
              </a:lnSpc>
              <a:spcBef>
                <a:spcPct val="10000"/>
              </a:spcBef>
              <a:spcAft>
                <a:spcPts val="0"/>
              </a:spcAft>
              <a:buClr>
                <a:schemeClr val="tx1"/>
              </a:buClr>
              <a:buFont typeface="Arial" panose="020B0604020202020204" pitchFamily="34" charset="0"/>
              <a:buNone/>
              <a:tabLst>
                <a:tab pos="441325" algn="l"/>
              </a:tabLst>
              <a:defRPr/>
            </a:pPr>
            <a:r>
              <a:rPr lang="zh-CN" altLang="en-US" sz="2200" b="1" dirty="0">
                <a:solidFill>
                  <a:srgbClr val="0000FF"/>
                </a:solidFill>
              </a:rPr>
              <a:t>它们是途径函数，其大小不仅取决于系统的始、末状态，还与系统变化的途径有关。</a:t>
            </a:r>
          </a:p>
          <a:p>
            <a:pPr marL="6350" indent="358775" eaLnBrk="1" fontAlgn="auto" hangingPunct="1">
              <a:lnSpc>
                <a:spcPct val="170000"/>
              </a:lnSpc>
              <a:spcBef>
                <a:spcPct val="10000"/>
              </a:spcBef>
              <a:spcAft>
                <a:spcPts val="0"/>
              </a:spcAft>
              <a:buClr>
                <a:schemeClr val="tx1"/>
              </a:buClr>
              <a:buFont typeface="Arial" panose="020B0604020202020204" pitchFamily="34" charset="0"/>
              <a:buNone/>
              <a:tabLst>
                <a:tab pos="441325" algn="l"/>
              </a:tabLst>
              <a:defRPr/>
            </a:pPr>
            <a:r>
              <a:rPr lang="zh-CN" altLang="en-US" sz="2200" b="1" dirty="0">
                <a:solidFill>
                  <a:srgbClr val="0000FF"/>
                </a:solidFill>
              </a:rPr>
              <a:t>热Ｑ和功Ｗ只能用真实过程计算，不能用虚拟途经计算。</a:t>
            </a:r>
          </a:p>
          <a:p>
            <a:pPr marL="0" indent="0" eaLnBrk="1" fontAlgn="auto" hangingPunct="1">
              <a:lnSpc>
                <a:spcPct val="120000"/>
              </a:lnSpc>
              <a:spcAft>
                <a:spcPts val="0"/>
              </a:spcAft>
              <a:buClr>
                <a:schemeClr val="tx1"/>
              </a:buClr>
              <a:buFont typeface="Wingdings" pitchFamily="2" charset="2"/>
              <a:buChar char="l"/>
              <a:defRPr/>
            </a:pPr>
            <a:r>
              <a:rPr lang="zh-CN" altLang="en-US" sz="2800" dirty="0">
                <a:solidFill>
                  <a:srgbClr val="0000FF"/>
                </a:solidFill>
                <a:ea typeface="华文行楷" pitchFamily="2" charset="-122"/>
              </a:rPr>
              <a:t>区分状态函数与途径函数是学好化学热力学的关键</a:t>
            </a:r>
          </a:p>
          <a:p>
            <a:pPr eaLnBrk="1" fontAlgn="auto" hangingPunct="1">
              <a:spcAft>
                <a:spcPts val="0"/>
              </a:spcAft>
              <a:buFont typeface="Arial" panose="020B0604020202020204" pitchFamily="34" charset="0"/>
              <a:buChar char="•"/>
              <a:defRPr/>
            </a:pPr>
            <a:endParaRPr lang="zh-CN" altLang="en-US" dirty="0"/>
          </a:p>
        </p:txBody>
      </p:sp>
      <p:sp>
        <p:nvSpPr>
          <p:cNvPr id="563202" name="矩形 5"/>
          <p:cNvSpPr>
            <a:spLocks noChangeArrowheads="1"/>
          </p:cNvSpPr>
          <p:nvPr/>
        </p:nvSpPr>
        <p:spPr bwMode="auto">
          <a:xfrm>
            <a:off x="179388" y="404813"/>
            <a:ext cx="7921625" cy="1625060"/>
          </a:xfrm>
          <a:prstGeom prst="rect">
            <a:avLst/>
          </a:prstGeom>
          <a:noFill/>
          <a:ln w="9525">
            <a:noFill/>
            <a:miter lim="800000"/>
            <a:headEnd/>
            <a:tailEnd/>
          </a:ln>
        </p:spPr>
        <p:txBody>
          <a:bodyPr>
            <a:spAutoFit/>
          </a:bodyPr>
          <a:lstStyle/>
          <a:p>
            <a:pPr marL="6350" indent="358775">
              <a:lnSpc>
                <a:spcPct val="160000"/>
              </a:lnSpc>
              <a:spcBef>
                <a:spcPct val="10000"/>
              </a:spcBef>
              <a:buFont typeface="Wingdings" pitchFamily="2" charset="2"/>
              <a:buNone/>
              <a:tabLst>
                <a:tab pos="441325" algn="l"/>
              </a:tabLst>
            </a:pPr>
            <a:r>
              <a:rPr lang="zh-CN" altLang="en-US" sz="2400" dirty="0">
                <a:solidFill>
                  <a:srgbClr val="000000"/>
                </a:solidFill>
                <a:latin typeface="Calibri" pitchFamily="34" charset="0"/>
              </a:rPr>
              <a:t>３．内能、焓、热和功</a:t>
            </a:r>
          </a:p>
          <a:p>
            <a:pPr marL="6350" indent="358775">
              <a:lnSpc>
                <a:spcPct val="160000"/>
              </a:lnSpc>
              <a:spcBef>
                <a:spcPct val="10000"/>
              </a:spcBef>
              <a:buFont typeface="Wingdings" pitchFamily="2" charset="2"/>
              <a:buNone/>
              <a:tabLst>
                <a:tab pos="441325" algn="l"/>
              </a:tabLst>
            </a:pPr>
            <a:r>
              <a:rPr lang="zh-CN" altLang="en-US" b="1" dirty="0">
                <a:latin typeface="Calibri" pitchFamily="34" charset="0"/>
              </a:rPr>
              <a:t>内能Ｕ是系统所有微观粒子的能量总和。</a:t>
            </a:r>
          </a:p>
          <a:p>
            <a:pPr marL="6350" indent="358775">
              <a:lnSpc>
                <a:spcPct val="160000"/>
              </a:lnSpc>
              <a:spcBef>
                <a:spcPct val="10000"/>
              </a:spcBef>
              <a:buFont typeface="Wingdings" pitchFamily="2" charset="2"/>
              <a:buNone/>
              <a:tabLst>
                <a:tab pos="441325" algn="l"/>
              </a:tabLst>
            </a:pPr>
            <a:r>
              <a:rPr lang="zh-CN" altLang="en-US" b="1" dirty="0">
                <a:latin typeface="Calibri" pitchFamily="34" charset="0"/>
              </a:rPr>
              <a:t>焓Ｈ＝Ｕ＋ＰＶ是为了热力学应用的方便人为定义的函数，没有明确</a:t>
            </a:r>
          </a:p>
        </p:txBody>
      </p:sp>
      <p:sp>
        <p:nvSpPr>
          <p:cNvPr id="2" name="矩形 1"/>
          <p:cNvSpPr/>
          <p:nvPr/>
        </p:nvSpPr>
        <p:spPr>
          <a:xfrm>
            <a:off x="7596336" y="1579354"/>
            <a:ext cx="1338828" cy="369332"/>
          </a:xfrm>
          <a:prstGeom prst="rect">
            <a:avLst/>
          </a:prstGeom>
        </p:spPr>
        <p:txBody>
          <a:bodyPr wrap="none">
            <a:spAutoFit/>
          </a:bodyPr>
          <a:lstStyle/>
          <a:p>
            <a:r>
              <a:rPr lang="zh-CN" altLang="en-US" b="1" dirty="0"/>
              <a:t>的物理意义</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692150"/>
            <a:ext cx="8446393" cy="5761186"/>
          </a:xfrm>
        </p:spPr>
        <p:txBody>
          <a:bodyPr rtlCol="0">
            <a:normAutofit fontScale="85000" lnSpcReduction="20000"/>
          </a:bodyPr>
          <a:lstStyle/>
          <a:p>
            <a:pPr marL="0" indent="0" eaLnBrk="1" fontAlgn="auto" hangingPunct="1">
              <a:lnSpc>
                <a:spcPct val="105000"/>
              </a:lnSpc>
              <a:spcAft>
                <a:spcPts val="0"/>
              </a:spcAft>
              <a:buFont typeface="Wingdings" pitchFamily="2" charset="2"/>
              <a:buNone/>
              <a:defRPr/>
            </a:pPr>
            <a:r>
              <a:rPr lang="zh-CN" altLang="en-US" sz="2800" b="1" dirty="0">
                <a:solidFill>
                  <a:srgbClr val="000000"/>
                </a:solidFill>
                <a:latin typeface="宋体" pitchFamily="2" charset="-122"/>
              </a:rPr>
              <a:t>４．理想气体特征</a:t>
            </a:r>
            <a:endParaRPr lang="zh-CN" altLang="en-US" sz="2800" b="1" dirty="0">
              <a:solidFill>
                <a:srgbClr val="0000FF"/>
              </a:solidFill>
              <a:latin typeface="宋体" pitchFamily="2" charset="-122"/>
            </a:endParaRPr>
          </a:p>
          <a:p>
            <a:pPr marL="0" indent="0" eaLnBrk="1" fontAlgn="auto" hangingPunct="1">
              <a:lnSpc>
                <a:spcPct val="120000"/>
              </a:lnSpc>
              <a:spcBef>
                <a:spcPct val="25000"/>
              </a:spcBef>
              <a:spcAft>
                <a:spcPts val="0"/>
              </a:spcAft>
              <a:buFont typeface="Wingdings" pitchFamily="2" charset="2"/>
              <a:buNone/>
              <a:defRPr/>
            </a:pPr>
            <a:r>
              <a:rPr lang="zh-CN" altLang="en-US" sz="2800" b="1" dirty="0">
                <a:solidFill>
                  <a:srgbClr val="0000FF"/>
                </a:solidFill>
                <a:latin typeface="宋体" pitchFamily="2" charset="-122"/>
              </a:rPr>
              <a:t>　本章进一步讨论理想气体的特征。理想气体的内能和焓仅是温度的单一函数，与压力、体积无关</a:t>
            </a:r>
            <a:r>
              <a:rPr lang="zh-CN" altLang="en-US" sz="2800" b="1" dirty="0" smtClean="0">
                <a:solidFill>
                  <a:srgbClr val="0000FF"/>
                </a:solidFill>
                <a:latin typeface="宋体" pitchFamily="2" charset="-122"/>
              </a:rPr>
              <a:t>。实际上</a:t>
            </a:r>
            <a:r>
              <a:rPr lang="zh-CN" altLang="en-US" sz="2800" b="1" dirty="0">
                <a:solidFill>
                  <a:srgbClr val="0000FF"/>
                </a:solidFill>
                <a:latin typeface="宋体" pitchFamily="2" charset="-122"/>
              </a:rPr>
              <a:t>温度、内能、焓三者</a:t>
            </a:r>
            <a:r>
              <a:rPr lang="zh-CN" altLang="en-US" sz="2800" b="1" dirty="0" smtClean="0">
                <a:solidFill>
                  <a:srgbClr val="0000FF"/>
                </a:solidFill>
                <a:latin typeface="宋体" pitchFamily="2" charset="-122"/>
              </a:rPr>
              <a:t>一一对应      </a:t>
            </a:r>
            <a:r>
              <a:rPr lang="en-US" altLang="zh-CN" sz="2800" b="1" dirty="0" smtClean="0">
                <a:solidFill>
                  <a:srgbClr val="3333FF"/>
                </a:solidFill>
                <a:latin typeface="宋体" pitchFamily="2" charset="-122"/>
              </a:rPr>
              <a:t>U=f(T</a:t>
            </a:r>
            <a:r>
              <a:rPr lang="en-US" altLang="zh-CN" sz="2800" b="1" dirty="0">
                <a:solidFill>
                  <a:srgbClr val="3333FF"/>
                </a:solidFill>
                <a:latin typeface="宋体" pitchFamily="2" charset="-122"/>
              </a:rPr>
              <a:t>),</a:t>
            </a:r>
            <a:r>
              <a:rPr lang="en-US" altLang="zh-CN" sz="2800" b="1" dirty="0">
                <a:solidFill>
                  <a:srgbClr val="3333FF"/>
                </a:solidFill>
                <a:latin typeface="宋体" pitchFamily="2" charset="-122"/>
                <a:sym typeface="Symbol" pitchFamily="18" charset="2"/>
              </a:rPr>
              <a:t> (U/V</a:t>
            </a:r>
            <a:r>
              <a:rPr lang="en-US" altLang="zh-CN" sz="2800" b="1" dirty="0">
                <a:solidFill>
                  <a:srgbClr val="3333FF"/>
                </a:solidFill>
                <a:latin typeface="宋体" pitchFamily="2" charset="-122"/>
              </a:rPr>
              <a:t>)</a:t>
            </a:r>
            <a:r>
              <a:rPr lang="en-US" altLang="zh-CN" sz="2800" b="1" baseline="-25000" dirty="0">
                <a:solidFill>
                  <a:srgbClr val="3333FF"/>
                </a:solidFill>
                <a:latin typeface="宋体" pitchFamily="2" charset="-122"/>
              </a:rPr>
              <a:t>T</a:t>
            </a:r>
            <a:r>
              <a:rPr lang="en-US" altLang="zh-CN" sz="2800" b="1" dirty="0">
                <a:solidFill>
                  <a:srgbClr val="3333FF"/>
                </a:solidFill>
                <a:latin typeface="宋体" pitchFamily="2" charset="-122"/>
              </a:rPr>
              <a:t>=0 ,</a:t>
            </a:r>
            <a:r>
              <a:rPr lang="zh-CN" altLang="en-US" sz="2800" b="1" dirty="0">
                <a:solidFill>
                  <a:srgbClr val="3333FF"/>
                </a:solidFill>
                <a:latin typeface="宋体" pitchFamily="2" charset="-122"/>
              </a:rPr>
              <a:t> </a:t>
            </a:r>
            <a:r>
              <a:rPr lang="en-US" altLang="zh-CN" sz="2800" b="1" dirty="0">
                <a:solidFill>
                  <a:srgbClr val="3333FF"/>
                </a:solidFill>
                <a:latin typeface="宋体" pitchFamily="2" charset="-122"/>
                <a:sym typeface="Symbol" pitchFamily="18" charset="2"/>
              </a:rPr>
              <a:t>(U/P</a:t>
            </a:r>
            <a:r>
              <a:rPr lang="en-US" altLang="zh-CN" sz="2800" b="1" dirty="0">
                <a:solidFill>
                  <a:srgbClr val="3333FF"/>
                </a:solidFill>
                <a:latin typeface="宋体" pitchFamily="2" charset="-122"/>
              </a:rPr>
              <a:t>)</a:t>
            </a:r>
            <a:r>
              <a:rPr lang="en-US" altLang="zh-CN" sz="2800" b="1" baseline="-25000" dirty="0">
                <a:solidFill>
                  <a:srgbClr val="3333FF"/>
                </a:solidFill>
                <a:latin typeface="宋体" pitchFamily="2" charset="-122"/>
              </a:rPr>
              <a:t>T</a:t>
            </a:r>
            <a:r>
              <a:rPr lang="en-US" altLang="zh-CN" sz="2800" b="1" dirty="0">
                <a:solidFill>
                  <a:srgbClr val="3333FF"/>
                </a:solidFill>
                <a:latin typeface="宋体" pitchFamily="2" charset="-122"/>
              </a:rPr>
              <a:t>=0</a:t>
            </a:r>
          </a:p>
          <a:p>
            <a:pPr marL="0" indent="0" eaLnBrk="1" fontAlgn="auto" hangingPunct="1">
              <a:lnSpc>
                <a:spcPct val="105000"/>
              </a:lnSpc>
              <a:spcAft>
                <a:spcPts val="0"/>
              </a:spcAft>
              <a:buFont typeface="Wingdings" pitchFamily="2" charset="2"/>
              <a:buNone/>
              <a:defRPr/>
            </a:pPr>
            <a:r>
              <a:rPr lang="en-US" altLang="zh-CN" sz="2800" b="1" dirty="0" smtClean="0">
                <a:solidFill>
                  <a:srgbClr val="3333FF"/>
                </a:solidFill>
                <a:latin typeface="宋体" pitchFamily="2" charset="-122"/>
              </a:rPr>
              <a:t>                  H=g(T</a:t>
            </a:r>
            <a:r>
              <a:rPr lang="en-US" altLang="zh-CN" sz="2800" b="1" dirty="0">
                <a:solidFill>
                  <a:srgbClr val="3333FF"/>
                </a:solidFill>
                <a:latin typeface="宋体" pitchFamily="2" charset="-122"/>
              </a:rPr>
              <a:t>),</a:t>
            </a:r>
            <a:r>
              <a:rPr lang="en-US" altLang="zh-CN" sz="2800" b="1" dirty="0">
                <a:solidFill>
                  <a:srgbClr val="3333FF"/>
                </a:solidFill>
                <a:latin typeface="宋体" pitchFamily="2" charset="-122"/>
                <a:sym typeface="Symbol" pitchFamily="18" charset="2"/>
              </a:rPr>
              <a:t> (H/P</a:t>
            </a:r>
            <a:r>
              <a:rPr lang="en-US" altLang="zh-CN" sz="2800" b="1" dirty="0">
                <a:solidFill>
                  <a:srgbClr val="3333FF"/>
                </a:solidFill>
                <a:latin typeface="宋体" pitchFamily="2" charset="-122"/>
              </a:rPr>
              <a:t>)</a:t>
            </a:r>
            <a:r>
              <a:rPr lang="en-US" altLang="zh-CN" sz="2800" b="1" baseline="-25000" dirty="0">
                <a:solidFill>
                  <a:srgbClr val="3333FF"/>
                </a:solidFill>
                <a:latin typeface="宋体" pitchFamily="2" charset="-122"/>
              </a:rPr>
              <a:t>T</a:t>
            </a:r>
            <a:r>
              <a:rPr lang="en-US" altLang="zh-CN" sz="2800" b="1" dirty="0">
                <a:solidFill>
                  <a:srgbClr val="3333FF"/>
                </a:solidFill>
                <a:latin typeface="宋体" pitchFamily="2" charset="-122"/>
              </a:rPr>
              <a:t>=0 ,</a:t>
            </a:r>
            <a:r>
              <a:rPr lang="zh-CN" altLang="en-US" sz="2800" b="1" dirty="0">
                <a:solidFill>
                  <a:srgbClr val="3333FF"/>
                </a:solidFill>
                <a:latin typeface="宋体" pitchFamily="2" charset="-122"/>
              </a:rPr>
              <a:t> </a:t>
            </a:r>
            <a:r>
              <a:rPr lang="en-US" altLang="zh-CN" sz="2800" b="1" dirty="0">
                <a:solidFill>
                  <a:srgbClr val="3333FF"/>
                </a:solidFill>
                <a:latin typeface="宋体" pitchFamily="2" charset="-122"/>
                <a:sym typeface="Symbol" pitchFamily="18" charset="2"/>
              </a:rPr>
              <a:t>(H/V</a:t>
            </a:r>
            <a:r>
              <a:rPr lang="en-US" altLang="zh-CN" sz="2800" b="1" dirty="0">
                <a:solidFill>
                  <a:srgbClr val="3333FF"/>
                </a:solidFill>
                <a:latin typeface="宋体" pitchFamily="2" charset="-122"/>
              </a:rPr>
              <a:t>)</a:t>
            </a:r>
            <a:r>
              <a:rPr lang="en-US" altLang="zh-CN" sz="2800" b="1" baseline="-25000" dirty="0">
                <a:solidFill>
                  <a:srgbClr val="3333FF"/>
                </a:solidFill>
                <a:latin typeface="宋体" pitchFamily="2" charset="-122"/>
              </a:rPr>
              <a:t>T</a:t>
            </a:r>
            <a:r>
              <a:rPr lang="en-US" altLang="zh-CN" sz="2800" b="1" dirty="0">
                <a:solidFill>
                  <a:srgbClr val="3333FF"/>
                </a:solidFill>
                <a:latin typeface="宋体" pitchFamily="2" charset="-122"/>
              </a:rPr>
              <a:t>=0</a:t>
            </a:r>
          </a:p>
          <a:p>
            <a:pPr marL="6350" indent="22225" eaLnBrk="1" fontAlgn="auto" hangingPunct="1">
              <a:lnSpc>
                <a:spcPct val="120000"/>
              </a:lnSpc>
              <a:spcAft>
                <a:spcPts val="0"/>
              </a:spcAft>
              <a:buFont typeface="Wingdings" pitchFamily="2" charset="2"/>
              <a:buNone/>
              <a:defRPr/>
            </a:pPr>
            <a:r>
              <a:rPr lang="en-US" altLang="zh-CN" sz="2800" b="1" dirty="0">
                <a:solidFill>
                  <a:srgbClr val="3333FF"/>
                </a:solidFill>
                <a:latin typeface="宋体" pitchFamily="2" charset="-122"/>
                <a:sym typeface="Symbol" pitchFamily="18" charset="2"/>
              </a:rPr>
              <a:t>        </a:t>
            </a:r>
            <a:r>
              <a:rPr lang="en-US" altLang="zh-CN" sz="2800" b="1" dirty="0" smtClean="0">
                <a:solidFill>
                  <a:srgbClr val="3333FF"/>
                </a:solidFill>
                <a:latin typeface="宋体" pitchFamily="2" charset="-122"/>
                <a:sym typeface="Symbol" pitchFamily="18" charset="2"/>
              </a:rPr>
              <a:t>                  (</a:t>
            </a:r>
            <a:r>
              <a:rPr lang="en-US" altLang="zh-CN" sz="2800" b="1" dirty="0">
                <a:solidFill>
                  <a:srgbClr val="3333FF"/>
                </a:solidFill>
                <a:latin typeface="宋体" pitchFamily="2" charset="-122"/>
                <a:sym typeface="Symbol" pitchFamily="18" charset="2"/>
              </a:rPr>
              <a:t>T/P</a:t>
            </a:r>
            <a:r>
              <a:rPr lang="en-US" altLang="zh-CN" sz="2800" b="1" dirty="0">
                <a:solidFill>
                  <a:srgbClr val="3333FF"/>
                </a:solidFill>
                <a:latin typeface="宋体" pitchFamily="2" charset="-122"/>
              </a:rPr>
              <a:t>)</a:t>
            </a:r>
            <a:r>
              <a:rPr lang="en-US" altLang="zh-CN" sz="2800" b="1" baseline="-25000" dirty="0">
                <a:solidFill>
                  <a:srgbClr val="3333FF"/>
                </a:solidFill>
                <a:latin typeface="宋体" pitchFamily="2" charset="-122"/>
              </a:rPr>
              <a:t>H</a:t>
            </a:r>
            <a:r>
              <a:rPr lang="en-US" altLang="zh-CN" sz="2800" b="1" dirty="0">
                <a:solidFill>
                  <a:srgbClr val="3333FF"/>
                </a:solidFill>
                <a:latin typeface="宋体" pitchFamily="2" charset="-122"/>
              </a:rPr>
              <a:t>=0 ,</a:t>
            </a:r>
            <a:r>
              <a:rPr lang="zh-CN" altLang="en-US" sz="2800" b="1" dirty="0">
                <a:solidFill>
                  <a:srgbClr val="3333FF"/>
                </a:solidFill>
                <a:latin typeface="宋体" pitchFamily="2" charset="-122"/>
              </a:rPr>
              <a:t> </a:t>
            </a:r>
            <a:r>
              <a:rPr lang="en-US" altLang="zh-CN" sz="2800" b="1" dirty="0">
                <a:solidFill>
                  <a:srgbClr val="3333FF"/>
                </a:solidFill>
                <a:latin typeface="宋体" pitchFamily="2" charset="-122"/>
                <a:sym typeface="Symbol" pitchFamily="18" charset="2"/>
              </a:rPr>
              <a:t>(T/</a:t>
            </a:r>
            <a:r>
              <a:rPr lang="en-US" altLang="zh-CN" sz="2800" b="1" dirty="0" smtClean="0">
                <a:solidFill>
                  <a:srgbClr val="3333FF"/>
                </a:solidFill>
                <a:latin typeface="宋体" pitchFamily="2" charset="-122"/>
                <a:sym typeface="Symbol" pitchFamily="18" charset="2"/>
              </a:rPr>
              <a:t>V</a:t>
            </a:r>
            <a:r>
              <a:rPr lang="en-US" altLang="zh-CN" sz="2800" b="1" dirty="0" smtClean="0">
                <a:solidFill>
                  <a:srgbClr val="3333FF"/>
                </a:solidFill>
                <a:latin typeface="宋体" pitchFamily="2" charset="-122"/>
              </a:rPr>
              <a:t>)</a:t>
            </a:r>
            <a:r>
              <a:rPr lang="en-US" altLang="zh-CN" sz="2800" b="1" baseline="-25000" dirty="0" smtClean="0">
                <a:solidFill>
                  <a:srgbClr val="3333FF"/>
                </a:solidFill>
                <a:latin typeface="宋体" pitchFamily="2" charset="-122"/>
              </a:rPr>
              <a:t>U</a:t>
            </a:r>
            <a:r>
              <a:rPr lang="en-US" altLang="zh-CN" sz="2800" b="1" dirty="0" smtClean="0">
                <a:solidFill>
                  <a:srgbClr val="3333FF"/>
                </a:solidFill>
                <a:latin typeface="宋体" pitchFamily="2" charset="-122"/>
              </a:rPr>
              <a:t>=0</a:t>
            </a:r>
          </a:p>
          <a:p>
            <a:pPr marL="6350" indent="22225" eaLnBrk="1" fontAlgn="auto" hangingPunct="1">
              <a:lnSpc>
                <a:spcPct val="120000"/>
              </a:lnSpc>
              <a:spcAft>
                <a:spcPts val="0"/>
              </a:spcAft>
              <a:buFont typeface="Wingdings" pitchFamily="2" charset="2"/>
              <a:buNone/>
              <a:defRPr/>
            </a:pPr>
            <a:r>
              <a:rPr lang="zh-CN" altLang="en-US" sz="2800" b="1" dirty="0" smtClean="0">
                <a:solidFill>
                  <a:srgbClr val="000000"/>
                </a:solidFill>
                <a:latin typeface="宋体" pitchFamily="2" charset="-122"/>
              </a:rPr>
              <a:t>５</a:t>
            </a:r>
            <a:r>
              <a:rPr lang="zh-CN" altLang="en-US" sz="2800" b="1" dirty="0">
                <a:solidFill>
                  <a:srgbClr val="000000"/>
                </a:solidFill>
                <a:latin typeface="宋体" pitchFamily="2" charset="-122"/>
              </a:rPr>
              <a:t>．化学反应计量通式和反应进度</a:t>
            </a:r>
          </a:p>
          <a:p>
            <a:pPr marL="6350" indent="22225" eaLnBrk="1" fontAlgn="auto" hangingPunct="1">
              <a:lnSpc>
                <a:spcPct val="120000"/>
              </a:lnSpc>
              <a:spcAft>
                <a:spcPts val="0"/>
              </a:spcAft>
              <a:buClr>
                <a:schemeClr val="tx1"/>
              </a:buClr>
              <a:buFont typeface="Wingdings" pitchFamily="2" charset="2"/>
              <a:buChar char="l"/>
              <a:defRPr/>
            </a:pPr>
            <a:r>
              <a:rPr lang="zh-CN" altLang="en-US" sz="2800" b="1" dirty="0">
                <a:solidFill>
                  <a:srgbClr val="0000FF"/>
                </a:solidFill>
                <a:latin typeface="宋体" pitchFamily="2" charset="-122"/>
              </a:rPr>
              <a:t>化学反应计量通式为０＝</a:t>
            </a:r>
            <a:r>
              <a:rPr lang="zh-CN" altLang="en-US" sz="2800" b="1" dirty="0">
                <a:solidFill>
                  <a:srgbClr val="0000FF"/>
                </a:solidFill>
                <a:latin typeface="宋体" pitchFamily="2" charset="-122"/>
                <a:sym typeface="Symbol" pitchFamily="18" charset="2"/>
              </a:rPr>
              <a:t></a:t>
            </a:r>
            <a:r>
              <a:rPr lang="en-US" altLang="zh-CN" sz="2800" b="1" baseline="-25000" dirty="0">
                <a:solidFill>
                  <a:srgbClr val="0000FF"/>
                </a:solidFill>
                <a:latin typeface="宋体" pitchFamily="2" charset="-122"/>
                <a:sym typeface="Symbol" pitchFamily="18" charset="2"/>
              </a:rPr>
              <a:t>B</a:t>
            </a:r>
            <a:r>
              <a:rPr lang="en-US" altLang="zh-CN" sz="2800" b="1" dirty="0">
                <a:solidFill>
                  <a:srgbClr val="0000FF"/>
                </a:solidFill>
                <a:latin typeface="宋体" pitchFamily="2" charset="-122"/>
                <a:sym typeface="Symbol" pitchFamily="18" charset="2"/>
              </a:rPr>
              <a:t>B </a:t>
            </a:r>
            <a:r>
              <a:rPr lang="zh-CN" altLang="en-US" sz="2800" b="1" dirty="0">
                <a:solidFill>
                  <a:srgbClr val="0000FF"/>
                </a:solidFill>
                <a:latin typeface="宋体" pitchFamily="2" charset="-122"/>
              </a:rPr>
              <a:t>形式。式中</a:t>
            </a:r>
            <a:r>
              <a:rPr lang="zh-CN" altLang="en-US" sz="2800" b="1" dirty="0">
                <a:solidFill>
                  <a:srgbClr val="0000FF"/>
                </a:solidFill>
                <a:latin typeface="宋体" pitchFamily="2" charset="-122"/>
                <a:sym typeface="Symbol" pitchFamily="18" charset="2"/>
              </a:rPr>
              <a:t></a:t>
            </a:r>
            <a:r>
              <a:rPr lang="en-US" altLang="zh-CN" sz="2800" b="1" baseline="-25000" dirty="0">
                <a:solidFill>
                  <a:srgbClr val="0000FF"/>
                </a:solidFill>
                <a:latin typeface="宋体" pitchFamily="2" charset="-122"/>
                <a:sym typeface="Symbol" pitchFamily="18" charset="2"/>
              </a:rPr>
              <a:t>B</a:t>
            </a:r>
            <a:r>
              <a:rPr lang="zh-CN" altLang="en-US" sz="2800" b="1" dirty="0">
                <a:solidFill>
                  <a:srgbClr val="0000FF"/>
                </a:solidFill>
                <a:latin typeface="宋体" pitchFamily="2" charset="-122"/>
                <a:sym typeface="Symbol" pitchFamily="18" charset="2"/>
              </a:rPr>
              <a:t>为物质</a:t>
            </a:r>
            <a:r>
              <a:rPr lang="en-US" altLang="zh-CN" sz="2800" b="1" dirty="0">
                <a:solidFill>
                  <a:srgbClr val="0000FF"/>
                </a:solidFill>
                <a:latin typeface="宋体" pitchFamily="2" charset="-122"/>
                <a:sym typeface="Symbol" pitchFamily="18" charset="2"/>
              </a:rPr>
              <a:t>B</a:t>
            </a:r>
            <a:r>
              <a:rPr lang="zh-CN" altLang="en-US" sz="2800" b="1" dirty="0">
                <a:solidFill>
                  <a:srgbClr val="0000FF"/>
                </a:solidFill>
                <a:latin typeface="宋体" pitchFamily="2" charset="-122"/>
                <a:sym typeface="Symbol" pitchFamily="18" charset="2"/>
              </a:rPr>
              <a:t>的化学计量数，对产物</a:t>
            </a:r>
            <a:r>
              <a:rPr lang="en-US" altLang="zh-CN" sz="2800" b="1" baseline="-25000" dirty="0">
                <a:solidFill>
                  <a:srgbClr val="0000FF"/>
                </a:solidFill>
                <a:latin typeface="宋体" pitchFamily="2" charset="-122"/>
                <a:sym typeface="Symbol" pitchFamily="18" charset="2"/>
              </a:rPr>
              <a:t>B</a:t>
            </a:r>
            <a:r>
              <a:rPr lang="en-US" altLang="zh-CN" sz="2800" b="1" dirty="0">
                <a:solidFill>
                  <a:srgbClr val="0000FF"/>
                </a:solidFill>
                <a:latin typeface="宋体" pitchFamily="2" charset="-122"/>
                <a:sym typeface="Symbol" pitchFamily="18" charset="2"/>
              </a:rPr>
              <a:t>&gt;0，</a:t>
            </a:r>
            <a:r>
              <a:rPr lang="zh-CN" altLang="en-US" sz="2800" b="1" dirty="0">
                <a:solidFill>
                  <a:srgbClr val="0000FF"/>
                </a:solidFill>
                <a:latin typeface="宋体" pitchFamily="2" charset="-122"/>
                <a:sym typeface="Symbol" pitchFamily="18" charset="2"/>
              </a:rPr>
              <a:t>对反应物</a:t>
            </a:r>
            <a:r>
              <a:rPr lang="en-US" altLang="zh-CN" sz="2800" b="1" baseline="-25000" dirty="0">
                <a:solidFill>
                  <a:srgbClr val="0000FF"/>
                </a:solidFill>
                <a:latin typeface="宋体" pitchFamily="2" charset="-122"/>
                <a:sym typeface="Symbol" pitchFamily="18" charset="2"/>
              </a:rPr>
              <a:t>B</a:t>
            </a:r>
            <a:r>
              <a:rPr lang="en-US" altLang="zh-CN" sz="2800" b="1" dirty="0">
                <a:solidFill>
                  <a:srgbClr val="0000FF"/>
                </a:solidFill>
                <a:latin typeface="宋体" pitchFamily="2" charset="-122"/>
                <a:sym typeface="Symbol" pitchFamily="18" charset="2"/>
              </a:rPr>
              <a:t>&lt;0。</a:t>
            </a:r>
          </a:p>
          <a:p>
            <a:pPr marL="6350" indent="22225" eaLnBrk="1" fontAlgn="auto" hangingPunct="1">
              <a:lnSpc>
                <a:spcPct val="120000"/>
              </a:lnSpc>
              <a:spcAft>
                <a:spcPts val="0"/>
              </a:spcAft>
              <a:buClr>
                <a:schemeClr val="tx1"/>
              </a:buClr>
              <a:buFont typeface="Wingdings" pitchFamily="2" charset="2"/>
              <a:buChar char="l"/>
              <a:defRPr/>
            </a:pPr>
            <a:r>
              <a:rPr lang="zh-CN" altLang="en-US" sz="2800" b="1" dirty="0">
                <a:solidFill>
                  <a:srgbClr val="0000FF"/>
                </a:solidFill>
                <a:latin typeface="宋体" pitchFamily="2" charset="-122"/>
              </a:rPr>
              <a:t>反应进度定义为  </a:t>
            </a:r>
            <a:r>
              <a:rPr lang="zh-CN" altLang="en-US" sz="2800" b="1" dirty="0">
                <a:solidFill>
                  <a:srgbClr val="0000FF"/>
                </a:solidFill>
                <a:latin typeface="宋体" pitchFamily="2" charset="-122"/>
                <a:sym typeface="Symbol" pitchFamily="18" charset="2"/>
              </a:rPr>
              <a:t>=[</a:t>
            </a:r>
            <a:r>
              <a:rPr lang="en-US" altLang="zh-CN" sz="2800" b="1" dirty="0" err="1">
                <a:solidFill>
                  <a:srgbClr val="0000FF"/>
                </a:solidFill>
                <a:latin typeface="宋体" pitchFamily="2" charset="-122"/>
              </a:rPr>
              <a:t>n</a:t>
            </a:r>
            <a:r>
              <a:rPr lang="en-US" altLang="zh-CN" sz="2800" b="1" baseline="-25000" dirty="0" err="1">
                <a:solidFill>
                  <a:srgbClr val="0000FF"/>
                </a:solidFill>
                <a:latin typeface="宋体" pitchFamily="2" charset="-122"/>
              </a:rPr>
              <a:t>B</a:t>
            </a:r>
            <a:r>
              <a:rPr lang="en-US" altLang="zh-CN" sz="2800" b="1" dirty="0">
                <a:solidFill>
                  <a:srgbClr val="0000FF"/>
                </a:solidFill>
                <a:latin typeface="宋体" pitchFamily="2" charset="-122"/>
              </a:rPr>
              <a:t>(</a:t>
            </a:r>
            <a:r>
              <a:rPr lang="en-US" altLang="zh-CN" sz="2800" b="1" dirty="0">
                <a:solidFill>
                  <a:srgbClr val="0000FF"/>
                </a:solidFill>
                <a:latin typeface="宋体" pitchFamily="2" charset="-122"/>
                <a:sym typeface="Symbol" pitchFamily="18" charset="2"/>
              </a:rPr>
              <a:t>)-</a:t>
            </a:r>
            <a:r>
              <a:rPr lang="en-US" altLang="zh-CN" sz="2800" b="1" dirty="0" err="1">
                <a:solidFill>
                  <a:srgbClr val="0000FF"/>
                </a:solidFill>
                <a:latin typeface="宋体" pitchFamily="2" charset="-122"/>
              </a:rPr>
              <a:t>n</a:t>
            </a:r>
            <a:r>
              <a:rPr lang="en-US" altLang="zh-CN" sz="2800" b="1" baseline="-25000" dirty="0" err="1">
                <a:solidFill>
                  <a:srgbClr val="0000FF"/>
                </a:solidFill>
                <a:latin typeface="宋体" pitchFamily="2" charset="-122"/>
              </a:rPr>
              <a:t>B</a:t>
            </a:r>
            <a:r>
              <a:rPr lang="en-US" altLang="zh-CN" sz="2800" b="1" dirty="0">
                <a:solidFill>
                  <a:srgbClr val="0000FF"/>
                </a:solidFill>
                <a:latin typeface="宋体" pitchFamily="2" charset="-122"/>
              </a:rPr>
              <a:t>(</a:t>
            </a:r>
            <a:r>
              <a:rPr lang="en-US" altLang="zh-CN" sz="2800" b="1" dirty="0">
                <a:solidFill>
                  <a:srgbClr val="0000FF"/>
                </a:solidFill>
                <a:latin typeface="宋体" pitchFamily="2" charset="-122"/>
                <a:sym typeface="Symbol" pitchFamily="18" charset="2"/>
              </a:rPr>
              <a:t>0)]/</a:t>
            </a:r>
            <a:r>
              <a:rPr lang="en-US" altLang="zh-CN" sz="2800" b="1" baseline="-25000" dirty="0" err="1">
                <a:solidFill>
                  <a:srgbClr val="0000FF"/>
                </a:solidFill>
                <a:latin typeface="宋体" pitchFamily="2" charset="-122"/>
                <a:sym typeface="Symbol" pitchFamily="18" charset="2"/>
              </a:rPr>
              <a:t>B</a:t>
            </a:r>
            <a:r>
              <a:rPr lang="en-US" altLang="zh-CN" sz="2800" b="1" dirty="0" err="1">
                <a:solidFill>
                  <a:srgbClr val="0000FF"/>
                </a:solidFill>
                <a:latin typeface="宋体" pitchFamily="2" charset="-122"/>
                <a:sym typeface="Symbol" pitchFamily="18" charset="2"/>
              </a:rPr>
              <a:t>，d</a:t>
            </a:r>
            <a:r>
              <a:rPr lang="en-US" altLang="zh-CN" sz="2800" b="1" dirty="0">
                <a:solidFill>
                  <a:srgbClr val="0000FF"/>
                </a:solidFill>
                <a:latin typeface="宋体" pitchFamily="2" charset="-122"/>
                <a:sym typeface="Symbol" pitchFamily="18" charset="2"/>
              </a:rPr>
              <a:t>=</a:t>
            </a:r>
            <a:r>
              <a:rPr lang="en-US" altLang="zh-CN" sz="2800" b="1" dirty="0" err="1">
                <a:solidFill>
                  <a:srgbClr val="0000FF"/>
                </a:solidFill>
                <a:latin typeface="宋体" pitchFamily="2" charset="-122"/>
                <a:sym typeface="Symbol" pitchFamily="18" charset="2"/>
              </a:rPr>
              <a:t>dn</a:t>
            </a:r>
            <a:r>
              <a:rPr lang="en-US" altLang="zh-CN" sz="2800" b="1" baseline="-25000" dirty="0" err="1">
                <a:solidFill>
                  <a:srgbClr val="0000FF"/>
                </a:solidFill>
                <a:latin typeface="宋体" pitchFamily="2" charset="-122"/>
                <a:sym typeface="Symbol" pitchFamily="18" charset="2"/>
              </a:rPr>
              <a:t>B</a:t>
            </a:r>
            <a:r>
              <a:rPr lang="en-US" altLang="zh-CN" sz="2800" b="1" dirty="0">
                <a:solidFill>
                  <a:srgbClr val="0000FF"/>
                </a:solidFill>
                <a:latin typeface="宋体" pitchFamily="2" charset="-122"/>
                <a:sym typeface="Symbol" pitchFamily="18" charset="2"/>
              </a:rPr>
              <a:t>/</a:t>
            </a:r>
            <a:r>
              <a:rPr lang="en-US" altLang="zh-CN" sz="2800" b="1" baseline="-25000" dirty="0">
                <a:solidFill>
                  <a:srgbClr val="0000FF"/>
                </a:solidFill>
                <a:latin typeface="宋体" pitchFamily="2" charset="-122"/>
                <a:sym typeface="Symbol" pitchFamily="18" charset="2"/>
              </a:rPr>
              <a:t>B </a:t>
            </a:r>
            <a:r>
              <a:rPr lang="en-US" altLang="zh-CN" sz="2800" b="1" dirty="0">
                <a:solidFill>
                  <a:srgbClr val="0000FF"/>
                </a:solidFill>
                <a:latin typeface="宋体" pitchFamily="2" charset="-122"/>
                <a:sym typeface="Symbol" pitchFamily="18" charset="2"/>
              </a:rPr>
              <a:t>，=</a:t>
            </a:r>
            <a:r>
              <a:rPr lang="en-US" altLang="zh-CN" sz="2800" b="1" dirty="0" err="1">
                <a:solidFill>
                  <a:srgbClr val="0000FF"/>
                </a:solidFill>
                <a:latin typeface="宋体" pitchFamily="2" charset="-122"/>
                <a:sym typeface="Symbol" pitchFamily="18" charset="2"/>
              </a:rPr>
              <a:t>n</a:t>
            </a:r>
            <a:r>
              <a:rPr lang="en-US" altLang="zh-CN" sz="2800" b="1" baseline="-25000" dirty="0" err="1">
                <a:solidFill>
                  <a:srgbClr val="0000FF"/>
                </a:solidFill>
                <a:latin typeface="宋体" pitchFamily="2" charset="-122"/>
                <a:sym typeface="Symbol" pitchFamily="18" charset="2"/>
              </a:rPr>
              <a:t>B</a:t>
            </a:r>
            <a:r>
              <a:rPr lang="en-US" altLang="zh-CN" sz="2800" b="1" dirty="0">
                <a:solidFill>
                  <a:srgbClr val="0000FF"/>
                </a:solidFill>
                <a:latin typeface="宋体" pitchFamily="2" charset="-122"/>
                <a:sym typeface="Symbol" pitchFamily="18" charset="2"/>
              </a:rPr>
              <a:t>/</a:t>
            </a:r>
            <a:r>
              <a:rPr lang="en-US" altLang="zh-CN" sz="2800" b="1" baseline="-25000" dirty="0">
                <a:solidFill>
                  <a:srgbClr val="0000FF"/>
                </a:solidFill>
                <a:latin typeface="宋体" pitchFamily="2" charset="-122"/>
                <a:sym typeface="Symbol" pitchFamily="18" charset="2"/>
              </a:rPr>
              <a:t>B </a:t>
            </a:r>
            <a:r>
              <a:rPr lang="en-US" altLang="zh-CN" sz="2800" b="1" dirty="0">
                <a:solidFill>
                  <a:srgbClr val="0000FF"/>
                </a:solidFill>
                <a:latin typeface="宋体" pitchFamily="2" charset="-122"/>
                <a:sym typeface="Symbol" pitchFamily="18" charset="2"/>
              </a:rPr>
              <a:t>。</a:t>
            </a:r>
          </a:p>
          <a:p>
            <a:pPr marL="6350" indent="22225" eaLnBrk="1" fontAlgn="auto" hangingPunct="1">
              <a:lnSpc>
                <a:spcPct val="120000"/>
              </a:lnSpc>
              <a:spcAft>
                <a:spcPts val="0"/>
              </a:spcAft>
              <a:buClr>
                <a:schemeClr val="tx1"/>
              </a:buClr>
              <a:buFont typeface="Wingdings" pitchFamily="2" charset="2"/>
              <a:buChar char="l"/>
              <a:defRPr/>
            </a:pPr>
            <a:r>
              <a:rPr lang="zh-CN" altLang="en-US" sz="2800" b="1" dirty="0">
                <a:solidFill>
                  <a:srgbClr val="0000FF"/>
                </a:solidFill>
                <a:latin typeface="宋体" pitchFamily="2" charset="-122"/>
              </a:rPr>
              <a:t>化学反应计量通式和反应进度的引入，对掌握热力学理论在化学反应中的应用具有重要意义。它体现了状态函数在变化过程中的改变量等于末态减始态的性质。</a:t>
            </a:r>
          </a:p>
          <a:p>
            <a:pPr marL="0" indent="0" eaLnBrk="1" fontAlgn="auto" hangingPunct="1">
              <a:lnSpc>
                <a:spcPct val="105000"/>
              </a:lnSpc>
              <a:spcAft>
                <a:spcPts val="0"/>
              </a:spcAft>
              <a:buFont typeface="Wingdings" pitchFamily="2" charset="2"/>
              <a:buNone/>
              <a:defRPr/>
            </a:pPr>
            <a:endParaRPr lang="zh-CN" altLang="en-US" sz="2200" dirty="0">
              <a:solidFill>
                <a:srgbClr val="3333FF"/>
              </a:solidFill>
              <a:latin typeface="宋体" pitchFamily="2" charset="-122"/>
            </a:endParaRPr>
          </a:p>
          <a:p>
            <a:pPr eaLnBrk="1" fontAlgn="auto" hangingPunct="1">
              <a:spcAft>
                <a:spcPts val="0"/>
              </a:spcAft>
              <a:buFont typeface="Arial" panose="020B0604020202020204" pitchFamily="34" charset="0"/>
              <a:buChar char="•"/>
              <a:defRPr/>
            </a:pPr>
            <a:endParaRPr lang="zh-CN" altLang="en-US"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1" y="836612"/>
            <a:ext cx="8158361" cy="5616723"/>
          </a:xfrm>
        </p:spPr>
        <p:txBody>
          <a:bodyPr rtlCol="0">
            <a:normAutofit fontScale="92500" lnSpcReduction="10000"/>
          </a:bodyPr>
          <a:lstStyle/>
          <a:p>
            <a:pPr eaLnBrk="1" fontAlgn="auto" hangingPunct="1">
              <a:lnSpc>
                <a:spcPct val="125000"/>
              </a:lnSpc>
              <a:spcBef>
                <a:spcPct val="25000"/>
              </a:spcBef>
              <a:spcAft>
                <a:spcPts val="0"/>
              </a:spcAft>
              <a:buFont typeface="Wingdings" pitchFamily="2" charset="2"/>
              <a:buNone/>
              <a:defRPr/>
            </a:pPr>
            <a:r>
              <a:rPr lang="en-US" altLang="zh-CN" b="1" dirty="0">
                <a:solidFill>
                  <a:srgbClr val="C00000"/>
                </a:solidFill>
                <a:latin typeface="宋体" pitchFamily="2" charset="-122"/>
              </a:rPr>
              <a:t>6</a:t>
            </a:r>
            <a:r>
              <a:rPr lang="zh-CN" altLang="en-US" b="1" dirty="0" smtClean="0">
                <a:solidFill>
                  <a:srgbClr val="C00000"/>
                </a:solidFill>
                <a:latin typeface="宋体" pitchFamily="2" charset="-122"/>
              </a:rPr>
              <a:t>．</a:t>
            </a:r>
            <a:r>
              <a:rPr lang="zh-CN" altLang="en-US" b="1" dirty="0">
                <a:solidFill>
                  <a:srgbClr val="C00000"/>
                </a:solidFill>
                <a:latin typeface="宋体" pitchFamily="2" charset="-122"/>
              </a:rPr>
              <a:t>解答热力学习题的一般方法</a:t>
            </a:r>
          </a:p>
          <a:p>
            <a:pPr eaLnBrk="1" fontAlgn="auto" hangingPunct="1">
              <a:lnSpc>
                <a:spcPct val="125000"/>
              </a:lnSpc>
              <a:spcBef>
                <a:spcPct val="25000"/>
              </a:spcBef>
              <a:spcAft>
                <a:spcPts val="0"/>
              </a:spcAft>
              <a:buFont typeface="Wingdings" pitchFamily="2" charset="2"/>
              <a:buNone/>
              <a:defRPr/>
            </a:pPr>
            <a:r>
              <a:rPr lang="zh-CN" altLang="en-US" b="1" dirty="0">
                <a:solidFill>
                  <a:srgbClr val="0000FF"/>
                </a:solidFill>
                <a:latin typeface="宋体" pitchFamily="2" charset="-122"/>
              </a:rPr>
              <a:t>(1)认真阅读习题,明确题目的已知条件和所求物理量,并确定哪是系统、哪是环境。</a:t>
            </a:r>
          </a:p>
          <a:p>
            <a:pPr eaLnBrk="1" fontAlgn="auto" hangingPunct="1">
              <a:lnSpc>
                <a:spcPct val="125000"/>
              </a:lnSpc>
              <a:spcBef>
                <a:spcPct val="25000"/>
              </a:spcBef>
              <a:spcAft>
                <a:spcPts val="0"/>
              </a:spcAft>
              <a:buFont typeface="Wingdings" pitchFamily="2" charset="2"/>
              <a:buNone/>
              <a:defRPr/>
            </a:pPr>
            <a:r>
              <a:rPr lang="zh-CN" altLang="en-US" b="1" dirty="0">
                <a:solidFill>
                  <a:srgbClr val="0000FF"/>
                </a:solidFill>
                <a:latin typeface="宋体" pitchFamily="2" charset="-122"/>
              </a:rPr>
              <a:t>(2)画出框图，标明系统始、末状态的物质种类、物质的量、相态及</a:t>
            </a:r>
            <a:r>
              <a:rPr lang="en-US" altLang="zh-CN" b="1" dirty="0">
                <a:solidFill>
                  <a:srgbClr val="0000FF"/>
                </a:solidFill>
                <a:latin typeface="宋体" pitchFamily="2" charset="-122"/>
              </a:rPr>
              <a:t>P、V、T</a:t>
            </a:r>
            <a:r>
              <a:rPr lang="zh-CN" altLang="en-US" b="1" dirty="0">
                <a:solidFill>
                  <a:srgbClr val="0000FF"/>
                </a:solidFill>
                <a:latin typeface="宋体" pitchFamily="2" charset="-122"/>
              </a:rPr>
              <a:t>等。</a:t>
            </a:r>
          </a:p>
          <a:p>
            <a:pPr eaLnBrk="1" fontAlgn="auto" hangingPunct="1">
              <a:lnSpc>
                <a:spcPct val="125000"/>
              </a:lnSpc>
              <a:spcBef>
                <a:spcPct val="25000"/>
              </a:spcBef>
              <a:spcAft>
                <a:spcPts val="0"/>
              </a:spcAft>
              <a:buFont typeface="Wingdings" pitchFamily="2" charset="2"/>
              <a:buNone/>
              <a:defRPr/>
            </a:pPr>
            <a:r>
              <a:rPr lang="zh-CN" altLang="en-US" sz="2400" b="1" dirty="0">
                <a:solidFill>
                  <a:srgbClr val="0000FF"/>
                </a:solidFill>
                <a:latin typeface="宋体" pitchFamily="2" charset="-122"/>
              </a:rPr>
              <a:t>(3)判断过程的特点。即：是</a:t>
            </a:r>
            <a:r>
              <a:rPr lang="en-US" altLang="zh-CN" sz="2400" b="1" dirty="0">
                <a:solidFill>
                  <a:srgbClr val="0000FF"/>
                </a:solidFill>
                <a:latin typeface="宋体" pitchFamily="2" charset="-122"/>
              </a:rPr>
              <a:t>PVT</a:t>
            </a:r>
            <a:r>
              <a:rPr lang="zh-CN" altLang="en-US" sz="2400" b="1" dirty="0">
                <a:solidFill>
                  <a:srgbClr val="0000FF"/>
                </a:solidFill>
                <a:latin typeface="宋体" pitchFamily="2" charset="-122"/>
              </a:rPr>
              <a:t>变化、还是相变化或是化学变化；是恒温、恒容、恒压，还是绝热过程；是可逆过程，还是不可逆过程</a:t>
            </a:r>
          </a:p>
          <a:p>
            <a:pPr eaLnBrk="1" fontAlgn="auto" hangingPunct="1">
              <a:lnSpc>
                <a:spcPct val="125000"/>
              </a:lnSpc>
              <a:spcBef>
                <a:spcPct val="25000"/>
              </a:spcBef>
              <a:spcAft>
                <a:spcPts val="0"/>
              </a:spcAft>
              <a:buFont typeface="Wingdings" pitchFamily="2" charset="2"/>
              <a:buNone/>
              <a:defRPr/>
            </a:pPr>
            <a:r>
              <a:rPr lang="zh-CN" altLang="en-US" sz="2400" b="1" dirty="0">
                <a:solidFill>
                  <a:srgbClr val="0000FF"/>
                </a:solidFill>
                <a:latin typeface="宋体" pitchFamily="2" charset="-122"/>
              </a:rPr>
              <a:t>(4)根据过程的特点，选择有关公式进行求解</a:t>
            </a:r>
          </a:p>
          <a:p>
            <a:pPr eaLnBrk="1" fontAlgn="auto" hangingPunct="1">
              <a:lnSpc>
                <a:spcPct val="125000"/>
              </a:lnSpc>
              <a:spcBef>
                <a:spcPct val="25000"/>
              </a:spcBef>
              <a:spcAft>
                <a:spcPts val="0"/>
              </a:spcAft>
              <a:buClr>
                <a:schemeClr val="tx1"/>
              </a:buClr>
              <a:buFont typeface="Wingdings" pitchFamily="2" charset="2"/>
              <a:buChar char="l"/>
              <a:defRPr/>
            </a:pPr>
            <a:r>
              <a:rPr lang="zh-CN" altLang="en-US" sz="2400" b="1" dirty="0">
                <a:solidFill>
                  <a:srgbClr val="0000FF"/>
                </a:solidFill>
                <a:latin typeface="宋体" pitchFamily="2" charset="-122"/>
              </a:rPr>
              <a:t>对状态函数的变化量可以设计虚拟途径计算</a:t>
            </a:r>
          </a:p>
          <a:p>
            <a:pPr eaLnBrk="1" fontAlgn="auto" hangingPunct="1">
              <a:lnSpc>
                <a:spcPct val="125000"/>
              </a:lnSpc>
              <a:spcBef>
                <a:spcPct val="25000"/>
              </a:spcBef>
              <a:spcAft>
                <a:spcPts val="0"/>
              </a:spcAft>
              <a:buClr>
                <a:schemeClr val="tx1"/>
              </a:buClr>
              <a:buFont typeface="Wingdings" pitchFamily="2" charset="2"/>
              <a:buChar char="l"/>
              <a:defRPr/>
            </a:pPr>
            <a:r>
              <a:rPr lang="zh-CN" altLang="en-US" sz="2400" b="1" dirty="0">
                <a:solidFill>
                  <a:srgbClr val="0000FF"/>
                </a:solidFill>
                <a:latin typeface="宋体" pitchFamily="2" charset="-122"/>
              </a:rPr>
              <a:t>尤其是不可逆相变，往往需要设计多步</a:t>
            </a:r>
            <a:r>
              <a:rPr lang="zh-CN" altLang="en-US" sz="2400" b="1" dirty="0" smtClean="0">
                <a:solidFill>
                  <a:srgbClr val="0000FF"/>
                </a:solidFill>
                <a:latin typeface="宋体" pitchFamily="2" charset="-122"/>
              </a:rPr>
              <a:t>可逆过程</a:t>
            </a:r>
            <a:endParaRPr lang="en-US" altLang="zh-CN" sz="2400" b="1" dirty="0" smtClean="0">
              <a:solidFill>
                <a:srgbClr val="0000FF"/>
              </a:solidFill>
              <a:latin typeface="宋体" pitchFamily="2" charset="-122"/>
            </a:endParaRPr>
          </a:p>
          <a:p>
            <a:pPr>
              <a:lnSpc>
                <a:spcPct val="125000"/>
              </a:lnSpc>
              <a:spcBef>
                <a:spcPct val="25000"/>
              </a:spcBef>
              <a:buClr>
                <a:schemeClr val="tx1"/>
              </a:buClr>
              <a:buFont typeface="Wingdings" pitchFamily="2" charset="2"/>
              <a:buChar char="l"/>
              <a:defRPr/>
            </a:pPr>
            <a:r>
              <a:rPr lang="zh-CN" altLang="en-US" b="1" dirty="0">
                <a:solidFill>
                  <a:srgbClr val="0000FF"/>
                </a:solidFill>
              </a:rPr>
              <a:t>热Ｑ和功Ｗ只能用真实过程计算，不能用虚拟途经计算。</a:t>
            </a:r>
          </a:p>
          <a:p>
            <a:pPr eaLnBrk="1" fontAlgn="auto" hangingPunct="1">
              <a:lnSpc>
                <a:spcPct val="125000"/>
              </a:lnSpc>
              <a:spcBef>
                <a:spcPct val="25000"/>
              </a:spcBef>
              <a:spcAft>
                <a:spcPts val="0"/>
              </a:spcAft>
              <a:buClr>
                <a:schemeClr val="tx1"/>
              </a:buClr>
              <a:buFont typeface="Wingdings" pitchFamily="2" charset="2"/>
              <a:buChar char="l"/>
              <a:defRPr/>
            </a:pPr>
            <a:endParaRPr lang="zh-CN" altLang="en-US" sz="2400" dirty="0">
              <a:solidFill>
                <a:srgbClr val="0000FF"/>
              </a:solidFill>
              <a:latin typeface="宋体" pitchFamily="2" charset="-122"/>
            </a:endParaRPr>
          </a:p>
          <a:p>
            <a:pPr eaLnBrk="1" fontAlgn="auto" hangingPunct="1">
              <a:spcAft>
                <a:spcPts val="0"/>
              </a:spcAft>
              <a:buFont typeface="Arial" panose="020B0604020202020204" pitchFamily="34" charset="0"/>
              <a:buChar char="•"/>
              <a:defRPr/>
            </a:pPr>
            <a:endParaRPr lang="zh-CN" altLang="en-US" dirty="0"/>
          </a:p>
        </p:txBody>
      </p:sp>
      <p:graphicFrame>
        <p:nvGraphicFramePr>
          <p:cNvPr id="2" name="对象 1"/>
          <p:cNvGraphicFramePr>
            <a:graphicFrameLocks noChangeAspect="1"/>
          </p:cNvGraphicFramePr>
          <p:nvPr/>
        </p:nvGraphicFramePr>
        <p:xfrm>
          <a:off x="7586663" y="4554538"/>
          <a:ext cx="1193800" cy="1665287"/>
        </p:xfrm>
        <a:graphic>
          <a:graphicData uri="http://schemas.openxmlformats.org/presentationml/2006/ole">
            <mc:AlternateContent xmlns:mc="http://schemas.openxmlformats.org/markup-compatibility/2006">
              <mc:Choice xmlns:v="urn:schemas-microsoft-com:vml" Requires="v">
                <p:oleObj spid="_x0000_s751839" name="剪辑" r:id="rId3" imgW="1644650" imgH="2292350" progId="MS_ClipArt_Gallery.2">
                  <p:embed/>
                </p:oleObj>
              </mc:Choice>
              <mc:Fallback>
                <p:oleObj name="剪辑" r:id="rId3" imgW="1644650" imgH="2292350" progId="MS_ClipArt_Gallery.2">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6663" y="4554538"/>
                        <a:ext cx="1193800" cy="166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内容占位符 2"/>
          <p:cNvSpPr>
            <a:spLocks noGrp="1"/>
          </p:cNvSpPr>
          <p:nvPr>
            <p:ph idx="1"/>
          </p:nvPr>
        </p:nvSpPr>
        <p:spPr>
          <a:xfrm>
            <a:off x="467544" y="692696"/>
            <a:ext cx="7408333" cy="3450696"/>
          </a:xfrm>
        </p:spPr>
        <p:txBody>
          <a:bodyPr>
            <a:noAutofit/>
          </a:bodyPr>
          <a:lstStyle/>
          <a:p>
            <a:pPr eaLnBrk="1" hangingPunct="1">
              <a:spcBef>
                <a:spcPct val="10000"/>
              </a:spcBef>
              <a:buFont typeface="Wingdings" pitchFamily="2" charset="2"/>
              <a:buNone/>
            </a:pPr>
            <a:r>
              <a:rPr lang="zh-CN" altLang="en-US" sz="2800" b="1" dirty="0" smtClean="0">
                <a:latin typeface="宋体" charset="-122"/>
              </a:rPr>
              <a:t>２功：</a:t>
            </a:r>
            <a:r>
              <a:rPr lang="zh-CN" altLang="en-US" sz="2800" b="1" dirty="0" smtClean="0">
                <a:solidFill>
                  <a:srgbClr val="0000FF"/>
                </a:solidFill>
                <a:latin typeface="宋体" charset="-122"/>
              </a:rPr>
              <a:t>除热之外的系统与环境交换的能量</a:t>
            </a:r>
            <a:r>
              <a:rPr lang="zh-CN" altLang="en-US" sz="2800" b="1" dirty="0" smtClean="0">
                <a:latin typeface="宋体" charset="-122"/>
              </a:rPr>
              <a:t> </a:t>
            </a:r>
          </a:p>
          <a:p>
            <a:pPr eaLnBrk="1" hangingPunct="1">
              <a:buClr>
                <a:schemeClr val="tx1"/>
              </a:buClr>
              <a:buFont typeface="Wingdings" pitchFamily="2" charset="2"/>
              <a:buChar char="l"/>
            </a:pPr>
            <a:r>
              <a:rPr lang="zh-CN" altLang="en-US" sz="2800" b="1" dirty="0" smtClean="0">
                <a:latin typeface="宋体" charset="-122"/>
              </a:rPr>
              <a:t>功：</a:t>
            </a:r>
            <a:r>
              <a:rPr lang="zh-CN" altLang="en-US" sz="2800" b="1" dirty="0" smtClean="0">
                <a:solidFill>
                  <a:srgbClr val="0000FF"/>
                </a:solidFill>
                <a:latin typeface="宋体" charset="-122"/>
              </a:rPr>
              <a:t>用Ｗ表示</a:t>
            </a:r>
          </a:p>
          <a:p>
            <a:pPr eaLnBrk="1" hangingPunct="1">
              <a:buClr>
                <a:schemeClr val="tx1"/>
              </a:buClr>
              <a:buFont typeface="Wingdings" pitchFamily="2" charset="2"/>
              <a:buChar char="l"/>
            </a:pPr>
            <a:r>
              <a:rPr lang="zh-CN" altLang="en-US" sz="2800" b="1" dirty="0" smtClean="0">
                <a:latin typeface="宋体" charset="-122"/>
              </a:rPr>
              <a:t>规定：</a:t>
            </a:r>
            <a:r>
              <a:rPr lang="zh-CN" altLang="en-US" sz="2800" b="1" dirty="0" smtClean="0">
                <a:solidFill>
                  <a:srgbClr val="0000FF"/>
                </a:solidFill>
                <a:latin typeface="宋体" charset="-122"/>
              </a:rPr>
              <a:t>Ｗ＞０（正值）表示系统接受功</a:t>
            </a:r>
          </a:p>
          <a:p>
            <a:pPr eaLnBrk="1" hangingPunct="1">
              <a:buClr>
                <a:schemeClr val="tx1"/>
              </a:buClr>
              <a:buFont typeface="Wingdings" pitchFamily="2" charset="2"/>
              <a:buNone/>
            </a:pPr>
            <a:r>
              <a:rPr lang="zh-CN" altLang="en-US" sz="2800" b="1" dirty="0" smtClean="0">
                <a:solidFill>
                  <a:srgbClr val="0000FF"/>
                </a:solidFill>
                <a:latin typeface="宋体" charset="-122"/>
              </a:rPr>
              <a:t>        Ｗ＜０(负值) 表示系统对外作功</a:t>
            </a:r>
          </a:p>
          <a:p>
            <a:pPr eaLnBrk="1" hangingPunct="1">
              <a:buClr>
                <a:schemeClr val="tx1"/>
              </a:buClr>
              <a:buFont typeface="Wingdings" pitchFamily="2" charset="2"/>
              <a:buChar char="l"/>
            </a:pPr>
            <a:r>
              <a:rPr lang="zh-CN" altLang="en-US" sz="2800" b="1" dirty="0" smtClean="0">
                <a:latin typeface="宋体" charset="-122"/>
              </a:rPr>
              <a:t>功单位：</a:t>
            </a:r>
            <a:r>
              <a:rPr lang="en-US" altLang="zh-CN" sz="2800" b="1" dirty="0" err="1" smtClean="0">
                <a:solidFill>
                  <a:srgbClr val="0000FF"/>
                </a:solidFill>
                <a:latin typeface="宋体" charset="-122"/>
              </a:rPr>
              <a:t>J,kJ</a:t>
            </a:r>
            <a:endParaRPr lang="en-US" altLang="zh-CN" sz="2800" b="1" dirty="0" smtClean="0">
              <a:solidFill>
                <a:srgbClr val="0000FF"/>
              </a:solidFill>
              <a:latin typeface="宋体" charset="-122"/>
            </a:endParaRPr>
          </a:p>
          <a:p>
            <a:pPr>
              <a:buClr>
                <a:schemeClr val="tx1"/>
              </a:buClr>
              <a:buFont typeface="Wingdings" pitchFamily="2" charset="2"/>
              <a:buChar char="l"/>
            </a:pPr>
            <a:r>
              <a:rPr lang="zh-CN" altLang="en-US" sz="2800" b="1" dirty="0" smtClean="0">
                <a:latin typeface="宋体" charset="-122"/>
              </a:rPr>
              <a:t>主要讨论：</a:t>
            </a:r>
            <a:r>
              <a:rPr lang="zh-CN" altLang="en-US" sz="2800" b="1" dirty="0" smtClean="0">
                <a:solidFill>
                  <a:srgbClr val="0000FF"/>
                </a:solidFill>
                <a:latin typeface="宋体" charset="-122"/>
              </a:rPr>
              <a:t>体积功：</a:t>
            </a:r>
            <a:r>
              <a:rPr lang="zh-CN" altLang="en-US" sz="2800" dirty="0" smtClean="0">
                <a:solidFill>
                  <a:srgbClr val="0000FF"/>
                </a:solidFill>
                <a:latin typeface="宋体" charset="-122"/>
              </a:rPr>
              <a:t>由于</a:t>
            </a:r>
            <a:r>
              <a:rPr lang="zh-CN" altLang="en-US" sz="2800" dirty="0">
                <a:solidFill>
                  <a:srgbClr val="0000FF"/>
                </a:solidFill>
                <a:latin typeface="宋体" charset="-122"/>
              </a:rPr>
              <a:t>系统体积变化，</a:t>
            </a:r>
            <a:r>
              <a:rPr lang="zh-CN" altLang="en-US" sz="2800" dirty="0">
                <a:solidFill>
                  <a:srgbClr val="0000FF"/>
                </a:solidFill>
              </a:rPr>
              <a:t>系统与环境交换的功称为体积功</a:t>
            </a:r>
            <a:r>
              <a:rPr lang="zh-CN" altLang="en-US" sz="2800" dirty="0" smtClean="0">
                <a:solidFill>
                  <a:srgbClr val="0000FF"/>
                </a:solidFill>
              </a:rPr>
              <a:t>。</a:t>
            </a:r>
            <a:endParaRPr lang="zh-CN" altLang="en-US" sz="2800" dirty="0">
              <a:solidFill>
                <a:srgbClr val="0000FF"/>
              </a:solidFill>
            </a:endParaRPr>
          </a:p>
          <a:p>
            <a:pPr marL="0" indent="0">
              <a:buClr>
                <a:schemeClr val="tx1"/>
              </a:buClr>
              <a:buNone/>
            </a:pPr>
            <a:r>
              <a:rPr lang="zh-CN" altLang="en-US" sz="2800" b="1" dirty="0" smtClean="0">
                <a:solidFill>
                  <a:srgbClr val="0000FF"/>
                </a:solidFill>
                <a:latin typeface="宋体" charset="-122"/>
              </a:rPr>
              <a:t>            非体积功：</a:t>
            </a:r>
            <a:r>
              <a:rPr lang="zh-CN" altLang="en-US" sz="2800" b="1" dirty="0" smtClean="0"/>
              <a:t>除</a:t>
            </a:r>
            <a:r>
              <a:rPr lang="zh-CN" altLang="en-US" sz="2800" b="1" dirty="0"/>
              <a:t>体积功之外的其他功</a:t>
            </a:r>
            <a:r>
              <a:rPr lang="en-US" altLang="zh-CN" sz="2800" b="1" dirty="0"/>
              <a:t>(</a:t>
            </a:r>
            <a:r>
              <a:rPr lang="zh-CN" altLang="en-US" sz="2800" b="1" dirty="0" smtClean="0"/>
              <a:t>表面 功，电功</a:t>
            </a:r>
            <a:r>
              <a:rPr lang="zh-CN" altLang="en-US" sz="2800" b="1" dirty="0"/>
              <a:t>等</a:t>
            </a:r>
            <a:r>
              <a:rPr lang="en-US" altLang="zh-CN" sz="2800" b="1" dirty="0" smtClean="0"/>
              <a:t>)</a:t>
            </a:r>
            <a:r>
              <a:rPr lang="zh-CN" altLang="en-US" sz="2800" b="1" dirty="0">
                <a:solidFill>
                  <a:srgbClr val="0000FF"/>
                </a:solidFill>
                <a:latin typeface="宋体" charset="-122"/>
              </a:rPr>
              <a:t>非体积功用Ｗ′表示，</a:t>
            </a:r>
            <a:endParaRPr lang="zh-CN" altLang="en-US" sz="2800" b="1" dirty="0" smtClean="0">
              <a:solidFill>
                <a:srgbClr val="0000FF"/>
              </a:solidFill>
              <a:latin typeface="宋体" charset="-122"/>
            </a:endParaRPr>
          </a:p>
          <a:p>
            <a:pPr eaLnBrk="1" hangingPunct="1"/>
            <a:endParaRPr lang="zh-CN" altLang="en-US" dirty="0" smtClean="0"/>
          </a:p>
        </p:txBody>
      </p:sp>
      <p:sp>
        <p:nvSpPr>
          <p:cNvPr id="2" name="标题 1"/>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549275"/>
            <a:ext cx="8229600" cy="4525963"/>
          </a:xfrm>
        </p:spPr>
        <p:txBody>
          <a:bodyPr rtlCol="0">
            <a:normAutofit/>
          </a:bodyPr>
          <a:lstStyle/>
          <a:p>
            <a:pPr marL="6350" indent="-6350" eaLnBrk="1" fontAlgn="auto" hangingPunct="1">
              <a:lnSpc>
                <a:spcPct val="120000"/>
              </a:lnSpc>
              <a:spcAft>
                <a:spcPts val="0"/>
              </a:spcAft>
              <a:buFont typeface="Wingdings" pitchFamily="2" charset="2"/>
              <a:buNone/>
              <a:defRPr/>
            </a:pPr>
            <a:r>
              <a:rPr lang="zh-CN" altLang="en-US" sz="2000" b="1" dirty="0">
                <a:solidFill>
                  <a:srgbClr val="000000"/>
                </a:solidFill>
                <a:latin typeface="宋体" pitchFamily="2" charset="-122"/>
              </a:rPr>
              <a:t>７．掌握公式的使用条件</a:t>
            </a:r>
          </a:p>
          <a:p>
            <a:pPr marL="6350" indent="-6350" eaLnBrk="1" fontAlgn="auto" hangingPunct="1">
              <a:lnSpc>
                <a:spcPct val="120000"/>
              </a:lnSpc>
              <a:spcAft>
                <a:spcPts val="0"/>
              </a:spcAft>
              <a:buFont typeface="Wingdings" pitchFamily="2" charset="2"/>
              <a:buNone/>
              <a:defRPr/>
            </a:pPr>
            <a:r>
              <a:rPr lang="zh-CN" altLang="en-US" sz="2000" b="1" dirty="0">
                <a:solidFill>
                  <a:srgbClr val="0000FF"/>
                </a:solidFill>
                <a:latin typeface="宋体" pitchFamily="2" charset="-122"/>
              </a:rPr>
              <a:t>  化学热力学中的公式很多，使用条件十分严格。要掌握公式的使用条件，首先应掌握一些基本的不需要什么条件的公式，再记住其他公式推导过程中加入的条件。一般来说，在推导过程中加入了什么条件，得到的公式也就在相应的条件下适用。</a:t>
            </a:r>
            <a:endParaRPr lang="en-US" altLang="zh-CN" sz="2000" b="1" dirty="0">
              <a:solidFill>
                <a:srgbClr val="0000FF"/>
              </a:solidFill>
              <a:sym typeface="Wingdings" pitchFamily="2" charset="2"/>
            </a:endParaRPr>
          </a:p>
          <a:p>
            <a:pPr eaLnBrk="1" fontAlgn="auto" hangingPunct="1">
              <a:spcAft>
                <a:spcPts val="0"/>
              </a:spcAft>
              <a:buFont typeface="Arial" panose="020B0604020202020204" pitchFamily="34" charset="0"/>
              <a:buChar char="•"/>
              <a:defRPr/>
            </a:pPr>
            <a:endParaRPr lang="zh-CN" altLang="en-US" b="1" dirty="0"/>
          </a:p>
        </p:txBody>
      </p:sp>
      <p:sp>
        <p:nvSpPr>
          <p:cNvPr id="39389" name="矩形 3"/>
          <p:cNvSpPr>
            <a:spLocks noChangeArrowheads="1"/>
          </p:cNvSpPr>
          <p:nvPr/>
        </p:nvSpPr>
        <p:spPr bwMode="auto">
          <a:xfrm>
            <a:off x="467544" y="2565400"/>
            <a:ext cx="7992244" cy="2931572"/>
          </a:xfrm>
          <a:prstGeom prst="rect">
            <a:avLst/>
          </a:prstGeom>
          <a:noFill/>
          <a:ln w="9525">
            <a:noFill/>
            <a:miter lim="800000"/>
            <a:headEnd/>
            <a:tailEnd/>
          </a:ln>
        </p:spPr>
        <p:txBody>
          <a:bodyPr wrap="square">
            <a:spAutoFit/>
          </a:bodyPr>
          <a:lstStyle/>
          <a:p>
            <a:pPr>
              <a:lnSpc>
                <a:spcPct val="125000"/>
              </a:lnSpc>
              <a:spcBef>
                <a:spcPct val="25000"/>
              </a:spcBef>
              <a:buFont typeface="Wingdings" pitchFamily="2" charset="2"/>
              <a:buNone/>
            </a:pPr>
            <a:r>
              <a:rPr lang="zh-CN" altLang="en-US" b="1" dirty="0">
                <a:solidFill>
                  <a:srgbClr val="000000"/>
                </a:solidFill>
                <a:latin typeface="宋体" charset="-122"/>
              </a:rPr>
              <a:t>８．本章主要计算公式</a:t>
            </a:r>
          </a:p>
          <a:p>
            <a:pPr>
              <a:lnSpc>
                <a:spcPct val="125000"/>
              </a:lnSpc>
              <a:spcBef>
                <a:spcPct val="25000"/>
              </a:spcBef>
              <a:buFont typeface="Wingdings" pitchFamily="2" charset="2"/>
              <a:buNone/>
            </a:pPr>
            <a:r>
              <a:rPr lang="zh-CN" altLang="en-US" b="1" dirty="0">
                <a:solidFill>
                  <a:srgbClr val="0000FF"/>
                </a:solidFill>
                <a:latin typeface="宋体" charset="-122"/>
              </a:rPr>
              <a:t>(1)计算</a:t>
            </a:r>
            <a:r>
              <a:rPr lang="zh-CN" altLang="en-US" b="1" dirty="0">
                <a:solidFill>
                  <a:srgbClr val="0000FF"/>
                </a:solidFill>
                <a:latin typeface="宋体" charset="-122"/>
                <a:sym typeface="Symbol" pitchFamily="18" charset="2"/>
              </a:rPr>
              <a:t>Ｕ、Ｈ及Ｑ、Ｗ的通式</a:t>
            </a:r>
          </a:p>
          <a:p>
            <a:pPr>
              <a:lnSpc>
                <a:spcPct val="125000"/>
              </a:lnSpc>
              <a:spcBef>
                <a:spcPct val="25000"/>
              </a:spcBef>
              <a:buFont typeface="Wingdings" pitchFamily="2" charset="2"/>
              <a:buNone/>
            </a:pPr>
            <a:r>
              <a:rPr lang="zh-CN" altLang="en-US" b="1" dirty="0">
                <a:solidFill>
                  <a:srgbClr val="0000FF"/>
                </a:solidFill>
                <a:latin typeface="宋体" charset="-122"/>
                <a:sym typeface="Wingdings" pitchFamily="2" charset="2"/>
              </a:rPr>
              <a:t></a:t>
            </a:r>
            <a:r>
              <a:rPr lang="zh-CN" altLang="en-US" b="1" dirty="0">
                <a:solidFill>
                  <a:srgbClr val="0000FF"/>
                </a:solidFill>
                <a:latin typeface="宋体" charset="-122"/>
              </a:rPr>
              <a:t>封闭系统热力学第一定律：　</a:t>
            </a:r>
            <a:r>
              <a:rPr lang="zh-CN" altLang="en-US" b="1" dirty="0">
                <a:solidFill>
                  <a:srgbClr val="0000FF"/>
                </a:solidFill>
                <a:latin typeface="宋体" charset="-122"/>
                <a:sym typeface="Symbol" pitchFamily="18" charset="2"/>
              </a:rPr>
              <a:t>Ｕ＝Ｑ＋Ｗ</a:t>
            </a:r>
          </a:p>
          <a:p>
            <a:pPr>
              <a:lnSpc>
                <a:spcPct val="125000"/>
              </a:lnSpc>
              <a:spcBef>
                <a:spcPct val="25000"/>
              </a:spcBef>
              <a:buFont typeface="Wingdings" pitchFamily="2" charset="2"/>
              <a:buNone/>
            </a:pPr>
            <a:r>
              <a:rPr lang="zh-CN" altLang="en-US" b="1" dirty="0">
                <a:solidFill>
                  <a:srgbClr val="0000FF"/>
                </a:solidFill>
                <a:latin typeface="宋体" charset="-122"/>
                <a:sym typeface="Wingdings" pitchFamily="2" charset="2"/>
              </a:rPr>
              <a:t></a:t>
            </a:r>
            <a:r>
              <a:rPr lang="zh-CN" altLang="en-US" b="1" dirty="0">
                <a:solidFill>
                  <a:srgbClr val="0000FF"/>
                </a:solidFill>
                <a:latin typeface="宋体" charset="-122"/>
                <a:sym typeface="Symbol" pitchFamily="18" charset="2"/>
              </a:rPr>
              <a:t>当</a:t>
            </a:r>
            <a:r>
              <a:rPr lang="en-US" altLang="zh-CN" b="1" dirty="0">
                <a:solidFill>
                  <a:srgbClr val="0000FF"/>
                </a:solidFill>
                <a:latin typeface="宋体" charset="-122"/>
                <a:sym typeface="Symbol" pitchFamily="18" charset="2"/>
              </a:rPr>
              <a:t>W=0</a:t>
            </a:r>
            <a:r>
              <a:rPr lang="zh-CN" altLang="en-US" b="1" dirty="0">
                <a:solidFill>
                  <a:srgbClr val="0000FF"/>
                </a:solidFill>
                <a:latin typeface="宋体" charset="-122"/>
                <a:sym typeface="Symbol" pitchFamily="18" charset="2"/>
              </a:rPr>
              <a:t>时，功为体积功：</a:t>
            </a:r>
          </a:p>
          <a:p>
            <a:pPr>
              <a:lnSpc>
                <a:spcPct val="125000"/>
              </a:lnSpc>
              <a:spcBef>
                <a:spcPct val="25000"/>
              </a:spcBef>
              <a:buFont typeface="Wingdings" pitchFamily="2" charset="2"/>
              <a:buNone/>
            </a:pPr>
            <a:endParaRPr lang="en-US" altLang="zh-CN" dirty="0">
              <a:solidFill>
                <a:srgbClr val="0000FF"/>
              </a:solidFill>
              <a:latin typeface="宋体" charset="-122"/>
              <a:sym typeface="Symbol" pitchFamily="18" charset="2"/>
            </a:endParaRPr>
          </a:p>
          <a:p>
            <a:pPr>
              <a:lnSpc>
                <a:spcPct val="125000"/>
              </a:lnSpc>
              <a:spcBef>
                <a:spcPct val="25000"/>
              </a:spcBef>
              <a:buFont typeface="Wingdings" pitchFamily="2" charset="2"/>
              <a:buNone/>
            </a:pPr>
            <a:r>
              <a:rPr lang="zh-CN" altLang="en-US" b="1" dirty="0">
                <a:solidFill>
                  <a:srgbClr val="0000FF"/>
                </a:solidFill>
                <a:latin typeface="宋体" charset="-122"/>
                <a:sym typeface="Symbol" pitchFamily="18" charset="2"/>
              </a:rPr>
              <a:t>可逆体积功为：</a:t>
            </a:r>
          </a:p>
          <a:p>
            <a:pPr>
              <a:lnSpc>
                <a:spcPct val="125000"/>
              </a:lnSpc>
              <a:spcBef>
                <a:spcPct val="25000"/>
              </a:spcBef>
              <a:buFont typeface="Wingdings" pitchFamily="2" charset="2"/>
              <a:buNone/>
            </a:pPr>
            <a:r>
              <a:rPr lang="zh-CN" altLang="en-US" b="1" dirty="0">
                <a:solidFill>
                  <a:srgbClr val="0000FF"/>
                </a:solidFill>
                <a:latin typeface="宋体" charset="-122"/>
                <a:sym typeface="Wingdings" pitchFamily="2" charset="2"/>
              </a:rPr>
              <a:t>利用焓的定义式 ： </a:t>
            </a:r>
            <a:r>
              <a:rPr lang="zh-CN" altLang="en-US" b="1" dirty="0">
                <a:solidFill>
                  <a:srgbClr val="0000FF"/>
                </a:solidFill>
                <a:latin typeface="宋体" charset="-122"/>
                <a:sym typeface="Symbol" pitchFamily="18" charset="2"/>
              </a:rPr>
              <a:t>Ｈ=Ｕ+(</a:t>
            </a:r>
            <a:r>
              <a:rPr lang="en-US" altLang="zh-CN" b="1" dirty="0">
                <a:solidFill>
                  <a:srgbClr val="0000FF"/>
                </a:solidFill>
                <a:latin typeface="宋体" charset="-122"/>
                <a:sym typeface="Symbol" pitchFamily="18" charset="2"/>
              </a:rPr>
              <a:t>PV)</a:t>
            </a:r>
            <a:endParaRPr lang="en-US" altLang="zh-CN" b="1" dirty="0">
              <a:solidFill>
                <a:srgbClr val="0000FF"/>
              </a:solidFill>
              <a:latin typeface="宋体" charset="-122"/>
              <a:sym typeface="Wingdings" pitchFamily="2" charset="2"/>
            </a:endParaRPr>
          </a:p>
        </p:txBody>
      </p:sp>
      <p:graphicFrame>
        <p:nvGraphicFramePr>
          <p:cNvPr id="39386" name="Object 474"/>
          <p:cNvGraphicFramePr>
            <a:graphicFrameLocks noChangeAspect="1"/>
          </p:cNvGraphicFramePr>
          <p:nvPr>
            <p:extLst>
              <p:ext uri="{D42A27DB-BD31-4B8C-83A1-F6EECF244321}">
                <p14:modId xmlns:p14="http://schemas.microsoft.com/office/powerpoint/2010/main" val="1980005298"/>
              </p:ext>
            </p:extLst>
          </p:nvPr>
        </p:nvGraphicFramePr>
        <p:xfrm>
          <a:off x="5305425" y="3908425"/>
          <a:ext cx="2133600" cy="493713"/>
        </p:xfrm>
        <a:graphic>
          <a:graphicData uri="http://schemas.openxmlformats.org/presentationml/2006/ole">
            <mc:AlternateContent xmlns:mc="http://schemas.openxmlformats.org/markup-compatibility/2006">
              <mc:Choice xmlns:v="urn:schemas-microsoft-com:vml" Requires="v">
                <p:oleObj spid="_x0000_s39864" name="公式" r:id="rId3" imgW="2133360" imgH="495000" progId="Equation.3">
                  <p:embed/>
                </p:oleObj>
              </mc:Choice>
              <mc:Fallback>
                <p:oleObj name="公式" r:id="rId3" imgW="2133360" imgH="495000" progId="Equation.3">
                  <p:embed/>
                  <p:pic>
                    <p:nvPicPr>
                      <p:cNvPr id="0" name="Picture 474"/>
                      <p:cNvPicPr>
                        <a:picLocks noChangeAspect="1" noChangeArrowheads="1"/>
                      </p:cNvPicPr>
                      <p:nvPr/>
                    </p:nvPicPr>
                    <p:blipFill>
                      <a:blip r:embed="rId4"/>
                      <a:srcRect/>
                      <a:stretch>
                        <a:fillRect/>
                      </a:stretch>
                    </p:blipFill>
                    <p:spPr bwMode="auto">
                      <a:xfrm>
                        <a:off x="5305425" y="3908425"/>
                        <a:ext cx="2133600"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387" name="Object 475"/>
          <p:cNvGraphicFramePr>
            <a:graphicFrameLocks noChangeAspect="1"/>
          </p:cNvGraphicFramePr>
          <p:nvPr>
            <p:extLst>
              <p:ext uri="{D42A27DB-BD31-4B8C-83A1-F6EECF244321}">
                <p14:modId xmlns:p14="http://schemas.microsoft.com/office/powerpoint/2010/main" val="455567454"/>
              </p:ext>
            </p:extLst>
          </p:nvPr>
        </p:nvGraphicFramePr>
        <p:xfrm>
          <a:off x="3681413" y="4500563"/>
          <a:ext cx="1638300" cy="493712"/>
        </p:xfrm>
        <a:graphic>
          <a:graphicData uri="http://schemas.openxmlformats.org/presentationml/2006/ole">
            <mc:AlternateContent xmlns:mc="http://schemas.openxmlformats.org/markup-compatibility/2006">
              <mc:Choice xmlns:v="urn:schemas-microsoft-com:vml" Requires="v">
                <p:oleObj spid="_x0000_s39865" name="公式" r:id="rId5" imgW="1638000" imgH="495000" progId="Equation.3">
                  <p:embed/>
                </p:oleObj>
              </mc:Choice>
              <mc:Fallback>
                <p:oleObj name="公式" r:id="rId5" imgW="1638000" imgH="495000" progId="Equation.3">
                  <p:embed/>
                  <p:pic>
                    <p:nvPicPr>
                      <p:cNvPr id="0" name="Picture 475"/>
                      <p:cNvPicPr>
                        <a:picLocks noChangeAspect="1" noChangeArrowheads="1"/>
                      </p:cNvPicPr>
                      <p:nvPr/>
                    </p:nvPicPr>
                    <p:blipFill>
                      <a:blip r:embed="rId6"/>
                      <a:srcRect/>
                      <a:stretch>
                        <a:fillRect/>
                      </a:stretch>
                    </p:blipFill>
                    <p:spPr bwMode="auto">
                      <a:xfrm>
                        <a:off x="3681413" y="4500563"/>
                        <a:ext cx="1638300" cy="493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764704"/>
            <a:ext cx="8445624" cy="5760640"/>
          </a:xfrm>
        </p:spPr>
        <p:txBody>
          <a:bodyPr rtlCol="0">
            <a:normAutofit/>
          </a:bodyPr>
          <a:lstStyle/>
          <a:p>
            <a:pPr eaLnBrk="1" fontAlgn="auto" hangingPunct="1">
              <a:lnSpc>
                <a:spcPct val="125000"/>
              </a:lnSpc>
              <a:spcBef>
                <a:spcPct val="25000"/>
              </a:spcBef>
              <a:spcAft>
                <a:spcPts val="0"/>
              </a:spcAft>
              <a:buFont typeface="Wingdings" pitchFamily="2" charset="2"/>
              <a:buNone/>
              <a:defRPr/>
            </a:pPr>
            <a:r>
              <a:rPr lang="zh-CN" altLang="en-US" dirty="0">
                <a:solidFill>
                  <a:srgbClr val="0000FF"/>
                </a:solidFill>
                <a:sym typeface="Wingdings" pitchFamily="2" charset="2"/>
              </a:rPr>
              <a:t></a:t>
            </a:r>
            <a:r>
              <a:rPr lang="zh-CN" altLang="en-US" dirty="0">
                <a:solidFill>
                  <a:srgbClr val="0000FF"/>
                </a:solidFill>
              </a:rPr>
              <a:t>封闭系统、恒压且</a:t>
            </a:r>
            <a:r>
              <a:rPr lang="en-US" altLang="zh-CN" dirty="0">
                <a:solidFill>
                  <a:srgbClr val="0000FF"/>
                </a:solidFill>
                <a:latin typeface="宋体" pitchFamily="2" charset="-122"/>
                <a:sym typeface="Symbol" pitchFamily="18" charset="2"/>
              </a:rPr>
              <a:t>W=0</a:t>
            </a:r>
            <a:r>
              <a:rPr lang="zh-CN" altLang="en-US" dirty="0">
                <a:solidFill>
                  <a:srgbClr val="0000FF"/>
                </a:solidFill>
                <a:latin typeface="宋体" pitchFamily="2" charset="-122"/>
                <a:sym typeface="Symbol" pitchFamily="18" charset="2"/>
              </a:rPr>
              <a:t>时，</a:t>
            </a:r>
            <a:r>
              <a:rPr lang="en-US" altLang="zh-CN" dirty="0">
                <a:solidFill>
                  <a:srgbClr val="0000FF"/>
                </a:solidFill>
                <a:latin typeface="宋体" pitchFamily="2" charset="-122"/>
                <a:sym typeface="Symbol" pitchFamily="18" charset="2"/>
              </a:rPr>
              <a:t>Q</a:t>
            </a:r>
            <a:r>
              <a:rPr lang="en-US" altLang="zh-CN" baseline="-25000" dirty="0">
                <a:solidFill>
                  <a:srgbClr val="0000FF"/>
                </a:solidFill>
                <a:latin typeface="宋体" pitchFamily="2" charset="-122"/>
                <a:sym typeface="Symbol" pitchFamily="18" charset="2"/>
              </a:rPr>
              <a:t>P</a:t>
            </a:r>
            <a:r>
              <a:rPr lang="en-US" altLang="zh-CN" dirty="0">
                <a:solidFill>
                  <a:srgbClr val="0000FF"/>
                </a:solidFill>
                <a:latin typeface="宋体" pitchFamily="2" charset="-122"/>
                <a:sym typeface="Symbol" pitchFamily="18" charset="2"/>
              </a:rPr>
              <a:t>=</a:t>
            </a:r>
            <a:r>
              <a:rPr lang="zh-CN" altLang="en-US" dirty="0">
                <a:solidFill>
                  <a:srgbClr val="0000FF"/>
                </a:solidFill>
                <a:latin typeface="宋体" pitchFamily="2" charset="-122"/>
                <a:sym typeface="Symbol" pitchFamily="18" charset="2"/>
              </a:rPr>
              <a:t>Ｈ，</a:t>
            </a:r>
            <a:r>
              <a:rPr lang="en-US" altLang="zh-CN" dirty="0">
                <a:solidFill>
                  <a:srgbClr val="0000FF"/>
                </a:solidFill>
                <a:latin typeface="宋体" pitchFamily="2" charset="-122"/>
                <a:sym typeface="Symbol" pitchFamily="18" charset="2"/>
              </a:rPr>
              <a:t>W=-P(V</a:t>
            </a:r>
            <a:r>
              <a:rPr lang="en-US" altLang="zh-CN" baseline="-25000" dirty="0">
                <a:solidFill>
                  <a:srgbClr val="0000FF"/>
                </a:solidFill>
                <a:latin typeface="宋体" pitchFamily="2" charset="-122"/>
                <a:sym typeface="Symbol" pitchFamily="18" charset="2"/>
              </a:rPr>
              <a:t>2</a:t>
            </a:r>
            <a:r>
              <a:rPr lang="en-US" altLang="zh-CN" dirty="0">
                <a:solidFill>
                  <a:srgbClr val="0000FF"/>
                </a:solidFill>
                <a:latin typeface="宋体" pitchFamily="2" charset="-122"/>
                <a:sym typeface="Symbol" pitchFamily="18" charset="2"/>
              </a:rPr>
              <a:t>-V</a:t>
            </a:r>
            <a:r>
              <a:rPr lang="en-US" altLang="zh-CN" baseline="-25000" dirty="0">
                <a:solidFill>
                  <a:srgbClr val="0000FF"/>
                </a:solidFill>
                <a:latin typeface="宋体" pitchFamily="2" charset="-122"/>
                <a:sym typeface="Symbol" pitchFamily="18" charset="2"/>
              </a:rPr>
              <a:t>1</a:t>
            </a:r>
            <a:r>
              <a:rPr lang="en-US" altLang="zh-CN" dirty="0">
                <a:solidFill>
                  <a:srgbClr val="0000FF"/>
                </a:solidFill>
                <a:latin typeface="宋体" pitchFamily="2" charset="-122"/>
                <a:sym typeface="Symbol" pitchFamily="18" charset="2"/>
              </a:rPr>
              <a:t>)</a:t>
            </a:r>
          </a:p>
          <a:p>
            <a:pPr eaLnBrk="1" fontAlgn="auto" hangingPunct="1">
              <a:lnSpc>
                <a:spcPct val="125000"/>
              </a:lnSpc>
              <a:spcBef>
                <a:spcPct val="25000"/>
              </a:spcBef>
              <a:spcAft>
                <a:spcPts val="0"/>
              </a:spcAft>
              <a:buFont typeface="Wingdings" pitchFamily="2" charset="2"/>
              <a:buNone/>
              <a:defRPr/>
            </a:pPr>
            <a:r>
              <a:rPr lang="zh-CN" altLang="en-US" dirty="0">
                <a:solidFill>
                  <a:srgbClr val="0000FF"/>
                </a:solidFill>
                <a:latin typeface="宋体" pitchFamily="2" charset="-122"/>
                <a:sym typeface="Symbol" pitchFamily="18" charset="2"/>
              </a:rPr>
              <a:t>  </a:t>
            </a:r>
            <a:r>
              <a:rPr lang="zh-CN" altLang="en-US" dirty="0">
                <a:solidFill>
                  <a:srgbClr val="0000FF"/>
                </a:solidFill>
              </a:rPr>
              <a:t>封闭系统、恒容且</a:t>
            </a:r>
            <a:r>
              <a:rPr lang="en-US" altLang="zh-CN" dirty="0">
                <a:solidFill>
                  <a:srgbClr val="0000FF"/>
                </a:solidFill>
                <a:latin typeface="宋体" pitchFamily="2" charset="-122"/>
                <a:sym typeface="Symbol" pitchFamily="18" charset="2"/>
              </a:rPr>
              <a:t>W=0</a:t>
            </a:r>
            <a:r>
              <a:rPr lang="zh-CN" altLang="en-US" dirty="0">
                <a:solidFill>
                  <a:srgbClr val="0000FF"/>
                </a:solidFill>
                <a:latin typeface="宋体" pitchFamily="2" charset="-122"/>
                <a:sym typeface="Symbol" pitchFamily="18" charset="2"/>
              </a:rPr>
              <a:t>时，</a:t>
            </a:r>
            <a:r>
              <a:rPr lang="en-US" altLang="zh-CN" dirty="0">
                <a:solidFill>
                  <a:srgbClr val="0000FF"/>
                </a:solidFill>
                <a:latin typeface="宋体" pitchFamily="2" charset="-122"/>
                <a:sym typeface="Symbol" pitchFamily="18" charset="2"/>
              </a:rPr>
              <a:t>Q</a:t>
            </a:r>
            <a:r>
              <a:rPr lang="en-US" altLang="zh-CN" baseline="-25000" dirty="0">
                <a:solidFill>
                  <a:srgbClr val="0000FF"/>
                </a:solidFill>
                <a:latin typeface="宋体" pitchFamily="2" charset="-122"/>
                <a:sym typeface="Symbol" pitchFamily="18" charset="2"/>
              </a:rPr>
              <a:t>V</a:t>
            </a:r>
            <a:r>
              <a:rPr lang="en-US" altLang="zh-CN" dirty="0">
                <a:solidFill>
                  <a:srgbClr val="0000FF"/>
                </a:solidFill>
                <a:latin typeface="宋体" pitchFamily="2" charset="-122"/>
                <a:sym typeface="Symbol" pitchFamily="18" charset="2"/>
              </a:rPr>
              <a:t>=U，W=0        </a:t>
            </a:r>
            <a:endParaRPr lang="en-US" altLang="zh-CN" dirty="0" smtClean="0">
              <a:solidFill>
                <a:srgbClr val="0000FF"/>
              </a:solidFill>
              <a:latin typeface="宋体" pitchFamily="2" charset="-122"/>
              <a:sym typeface="Symbol" pitchFamily="18" charset="2"/>
            </a:endParaRPr>
          </a:p>
          <a:p>
            <a:pPr eaLnBrk="1" fontAlgn="auto" hangingPunct="1">
              <a:lnSpc>
                <a:spcPct val="125000"/>
              </a:lnSpc>
              <a:spcBef>
                <a:spcPct val="25000"/>
              </a:spcBef>
              <a:spcAft>
                <a:spcPts val="0"/>
              </a:spcAft>
              <a:buFont typeface="Wingdings" pitchFamily="2" charset="2"/>
              <a:buNone/>
              <a:defRPr/>
            </a:pPr>
            <a:r>
              <a:rPr lang="en-US" altLang="zh-CN" dirty="0" smtClean="0">
                <a:solidFill>
                  <a:srgbClr val="0000FF"/>
                </a:solidFill>
                <a:latin typeface="宋体" pitchFamily="2" charset="-122"/>
                <a:sym typeface="Symbol" pitchFamily="18" charset="2"/>
              </a:rPr>
              <a:t> </a:t>
            </a:r>
            <a:r>
              <a:rPr lang="zh-CN" altLang="en-US" dirty="0">
                <a:solidFill>
                  <a:srgbClr val="0000FF"/>
                </a:solidFill>
              </a:rPr>
              <a:t>封闭系统、</a:t>
            </a:r>
            <a:r>
              <a:rPr lang="zh-CN" altLang="en-US" dirty="0">
                <a:solidFill>
                  <a:srgbClr val="0000FF"/>
                </a:solidFill>
                <a:latin typeface="宋体" pitchFamily="2" charset="-122"/>
                <a:sym typeface="Symbol" pitchFamily="18" charset="2"/>
              </a:rPr>
              <a:t>绝热过程  </a:t>
            </a:r>
            <a:r>
              <a:rPr lang="en-US" altLang="zh-CN" dirty="0">
                <a:solidFill>
                  <a:srgbClr val="0000FF"/>
                </a:solidFill>
                <a:latin typeface="宋体" pitchFamily="2" charset="-122"/>
                <a:sym typeface="Symbol" pitchFamily="18" charset="2"/>
              </a:rPr>
              <a:t>Q=0， </a:t>
            </a:r>
            <a:r>
              <a:rPr lang="zh-CN" altLang="en-US" dirty="0">
                <a:solidFill>
                  <a:srgbClr val="0000FF"/>
                </a:solidFill>
                <a:latin typeface="宋体" pitchFamily="2" charset="-122"/>
                <a:sym typeface="Symbol" pitchFamily="18" charset="2"/>
              </a:rPr>
              <a:t>Ｕ=</a:t>
            </a:r>
            <a:r>
              <a:rPr lang="en-US" altLang="zh-CN" dirty="0">
                <a:solidFill>
                  <a:srgbClr val="0000FF"/>
                </a:solidFill>
                <a:latin typeface="宋体" pitchFamily="2" charset="-122"/>
                <a:sym typeface="Symbol" pitchFamily="18" charset="2"/>
              </a:rPr>
              <a:t>W</a:t>
            </a:r>
            <a:endParaRPr lang="en-US" altLang="zh-CN" dirty="0">
              <a:solidFill>
                <a:srgbClr val="0000FF"/>
              </a:solidFill>
              <a:sym typeface="Wingdings" pitchFamily="2" charset="2"/>
            </a:endParaRPr>
          </a:p>
          <a:p>
            <a:pPr eaLnBrk="1" fontAlgn="auto" hangingPunct="1">
              <a:lnSpc>
                <a:spcPct val="125000"/>
              </a:lnSpc>
              <a:spcBef>
                <a:spcPct val="25000"/>
              </a:spcBef>
              <a:spcAft>
                <a:spcPts val="0"/>
              </a:spcAft>
              <a:buFont typeface="Wingdings" pitchFamily="2" charset="2"/>
              <a:buNone/>
              <a:defRPr/>
            </a:pPr>
            <a:r>
              <a:rPr lang="en-US" altLang="zh-CN" sz="2000" b="1" dirty="0">
                <a:solidFill>
                  <a:srgbClr val="0000FF"/>
                </a:solidFill>
                <a:latin typeface="宋体" pitchFamily="2" charset="-122"/>
                <a:sym typeface="Wingdings" pitchFamily="2" charset="2"/>
              </a:rPr>
              <a:t>(2)</a:t>
            </a:r>
            <a:r>
              <a:rPr lang="zh-CN" altLang="en-US" sz="2000" b="1" dirty="0">
                <a:solidFill>
                  <a:srgbClr val="0000FF"/>
                </a:solidFill>
                <a:latin typeface="宋体" pitchFamily="2" charset="-122"/>
                <a:sym typeface="Wingdings" pitchFamily="2" charset="2"/>
              </a:rPr>
              <a:t>凝聚系统纯</a:t>
            </a:r>
            <a:r>
              <a:rPr lang="en-US" altLang="zh-CN" sz="2000" b="1" dirty="0">
                <a:solidFill>
                  <a:srgbClr val="0000FF"/>
                </a:solidFill>
                <a:latin typeface="宋体" pitchFamily="2" charset="-122"/>
                <a:sym typeface="Wingdings" pitchFamily="2" charset="2"/>
              </a:rPr>
              <a:t>PVT</a:t>
            </a:r>
            <a:r>
              <a:rPr lang="zh-CN" altLang="en-US" sz="2000" b="1" dirty="0">
                <a:solidFill>
                  <a:srgbClr val="0000FF"/>
                </a:solidFill>
                <a:latin typeface="宋体" pitchFamily="2" charset="-122"/>
                <a:sym typeface="Wingdings" pitchFamily="2" charset="2"/>
              </a:rPr>
              <a:t>变化</a:t>
            </a:r>
          </a:p>
          <a:p>
            <a:pPr eaLnBrk="1" fontAlgn="auto" hangingPunct="1">
              <a:lnSpc>
                <a:spcPct val="120000"/>
              </a:lnSpc>
              <a:spcAft>
                <a:spcPts val="0"/>
              </a:spcAft>
              <a:buFont typeface="Wingdings" pitchFamily="2" charset="2"/>
              <a:buNone/>
              <a:defRPr/>
            </a:pPr>
            <a:r>
              <a:rPr lang="en-US" altLang="zh-CN" sz="2000" dirty="0">
                <a:solidFill>
                  <a:srgbClr val="0000FF"/>
                </a:solidFill>
                <a:latin typeface="宋体" pitchFamily="2" charset="-122"/>
                <a:sym typeface="Wingdings" pitchFamily="2" charset="2"/>
              </a:rPr>
              <a:t>   </a:t>
            </a:r>
            <a:r>
              <a:rPr lang="en-US" altLang="zh-CN" sz="2000" dirty="0" err="1">
                <a:solidFill>
                  <a:srgbClr val="0000FF"/>
                </a:solidFill>
                <a:latin typeface="宋体" pitchFamily="2" charset="-122"/>
                <a:sym typeface="Wingdings" pitchFamily="2" charset="2"/>
              </a:rPr>
              <a:t>C</a:t>
            </a:r>
            <a:r>
              <a:rPr lang="en-US" altLang="zh-CN" sz="2000" baseline="-25000" dirty="0" err="1">
                <a:solidFill>
                  <a:srgbClr val="0000FF"/>
                </a:solidFill>
                <a:latin typeface="宋体" pitchFamily="2" charset="-122"/>
                <a:sym typeface="Wingdings" pitchFamily="2" charset="2"/>
              </a:rPr>
              <a:t>P,m</a:t>
            </a:r>
            <a:r>
              <a:rPr lang="en-US" altLang="zh-CN" sz="2000" dirty="0">
                <a:solidFill>
                  <a:srgbClr val="0000FF"/>
                </a:solidFill>
                <a:latin typeface="宋体" pitchFamily="2" charset="-122"/>
                <a:sym typeface="Symbol" pitchFamily="18" charset="2"/>
              </a:rPr>
              <a:t></a:t>
            </a:r>
            <a:r>
              <a:rPr lang="en-US" altLang="zh-CN" sz="2000" dirty="0">
                <a:solidFill>
                  <a:srgbClr val="0000FF"/>
                </a:solidFill>
                <a:latin typeface="宋体" pitchFamily="2" charset="-122"/>
                <a:sym typeface="Wingdings" pitchFamily="2" charset="2"/>
              </a:rPr>
              <a:t> </a:t>
            </a:r>
            <a:r>
              <a:rPr lang="en-US" altLang="zh-CN" sz="2000" dirty="0" err="1" smtClean="0">
                <a:solidFill>
                  <a:srgbClr val="0000FF"/>
                </a:solidFill>
                <a:latin typeface="宋体" pitchFamily="2" charset="-122"/>
                <a:sym typeface="Wingdings" pitchFamily="2" charset="2"/>
              </a:rPr>
              <a:t>C</a:t>
            </a:r>
            <a:r>
              <a:rPr lang="en-US" altLang="zh-CN" sz="2000" baseline="-25000" dirty="0" err="1" smtClean="0">
                <a:solidFill>
                  <a:srgbClr val="0000FF"/>
                </a:solidFill>
                <a:latin typeface="宋体" pitchFamily="2" charset="-122"/>
                <a:sym typeface="Wingdings" pitchFamily="2" charset="2"/>
              </a:rPr>
              <a:t>V,m</a:t>
            </a:r>
            <a:r>
              <a:rPr lang="en-US" altLang="zh-CN" sz="2000" b="1" dirty="0">
                <a:solidFill>
                  <a:srgbClr val="0000FF"/>
                </a:solidFill>
                <a:latin typeface="宋体" pitchFamily="2" charset="-122"/>
                <a:sym typeface="Wingdings" pitchFamily="2" charset="2"/>
              </a:rPr>
              <a:t> </a:t>
            </a:r>
            <a:r>
              <a:rPr lang="en-US" altLang="zh-CN" sz="2000" b="1" dirty="0" smtClean="0">
                <a:solidFill>
                  <a:srgbClr val="0000FF"/>
                </a:solidFill>
                <a:latin typeface="宋体" pitchFamily="2" charset="-122"/>
                <a:sym typeface="Wingdings" pitchFamily="2" charset="2"/>
              </a:rPr>
              <a:t>        </a:t>
            </a:r>
          </a:p>
          <a:p>
            <a:pPr eaLnBrk="1" fontAlgn="auto" hangingPunct="1">
              <a:lnSpc>
                <a:spcPct val="120000"/>
              </a:lnSpc>
              <a:spcAft>
                <a:spcPts val="0"/>
              </a:spcAft>
              <a:buFont typeface="Wingdings" pitchFamily="2" charset="2"/>
              <a:buNone/>
              <a:defRPr/>
            </a:pPr>
            <a:r>
              <a:rPr lang="en-US" altLang="zh-CN" sz="2000" b="1" dirty="0" smtClean="0">
                <a:solidFill>
                  <a:srgbClr val="0000FF"/>
                </a:solidFill>
                <a:latin typeface="宋体" pitchFamily="2" charset="-122"/>
                <a:sym typeface="Wingdings" pitchFamily="2" charset="2"/>
              </a:rPr>
              <a:t>(</a:t>
            </a:r>
            <a:r>
              <a:rPr lang="en-US" altLang="zh-CN" sz="2000" b="1" dirty="0">
                <a:solidFill>
                  <a:srgbClr val="0000FF"/>
                </a:solidFill>
                <a:latin typeface="宋体" pitchFamily="2" charset="-122"/>
                <a:sym typeface="Wingdings" pitchFamily="2" charset="2"/>
              </a:rPr>
              <a:t>3)</a:t>
            </a:r>
            <a:r>
              <a:rPr lang="zh-CN" altLang="en-US" sz="2000" b="1" dirty="0">
                <a:solidFill>
                  <a:srgbClr val="0000FF"/>
                </a:solidFill>
                <a:latin typeface="宋体" pitchFamily="2" charset="-122"/>
                <a:sym typeface="Wingdings" pitchFamily="2" charset="2"/>
              </a:rPr>
              <a:t>理想气体纯</a:t>
            </a:r>
            <a:r>
              <a:rPr lang="en-US" altLang="zh-CN" sz="2000" b="1" dirty="0">
                <a:solidFill>
                  <a:srgbClr val="0000FF"/>
                </a:solidFill>
                <a:latin typeface="宋体" pitchFamily="2" charset="-122"/>
                <a:sym typeface="Wingdings" pitchFamily="2" charset="2"/>
              </a:rPr>
              <a:t>PVT</a:t>
            </a:r>
            <a:r>
              <a:rPr lang="zh-CN" altLang="en-US" sz="2000" b="1" dirty="0">
                <a:solidFill>
                  <a:srgbClr val="0000FF"/>
                </a:solidFill>
                <a:latin typeface="宋体" pitchFamily="2" charset="-122"/>
                <a:sym typeface="Wingdings" pitchFamily="2" charset="2"/>
              </a:rPr>
              <a:t>变化</a:t>
            </a:r>
          </a:p>
          <a:p>
            <a:pPr eaLnBrk="1" fontAlgn="auto" hangingPunct="1">
              <a:lnSpc>
                <a:spcPct val="120000"/>
              </a:lnSpc>
              <a:spcAft>
                <a:spcPts val="0"/>
              </a:spcAft>
              <a:buFont typeface="Wingdings" pitchFamily="2" charset="2"/>
              <a:buNone/>
              <a:defRPr/>
            </a:pPr>
            <a:r>
              <a:rPr lang="zh-CN" altLang="en-US" sz="2000" b="1" dirty="0">
                <a:solidFill>
                  <a:srgbClr val="0000FF"/>
                </a:solidFill>
                <a:latin typeface="宋体" pitchFamily="2" charset="-122"/>
                <a:sym typeface="Wingdings" pitchFamily="2" charset="2"/>
              </a:rPr>
              <a:t> </a:t>
            </a:r>
            <a:r>
              <a:rPr lang="zh-CN" altLang="en-US" sz="2000" b="1" dirty="0">
                <a:solidFill>
                  <a:srgbClr val="0000FF"/>
                </a:solidFill>
                <a:latin typeface="宋体" pitchFamily="2" charset="-122"/>
                <a:sym typeface="Symbol" pitchFamily="18" charset="2"/>
              </a:rPr>
              <a:t></a:t>
            </a:r>
            <a:r>
              <a:rPr lang="en-US" altLang="zh-CN" sz="2000" b="1" dirty="0">
                <a:solidFill>
                  <a:srgbClr val="0000FF"/>
                </a:solidFill>
                <a:latin typeface="宋体" pitchFamily="2" charset="-122"/>
                <a:sym typeface="Symbol" pitchFamily="18" charset="2"/>
              </a:rPr>
              <a:t>U</a:t>
            </a:r>
            <a:r>
              <a:rPr lang="zh-CN" altLang="en-US" sz="2000" b="1" dirty="0">
                <a:solidFill>
                  <a:srgbClr val="0000FF"/>
                </a:solidFill>
                <a:latin typeface="宋体" pitchFamily="2" charset="-122"/>
                <a:sym typeface="Symbol" pitchFamily="18" charset="2"/>
              </a:rPr>
              <a:t>和</a:t>
            </a:r>
            <a:r>
              <a:rPr lang="en-US" altLang="zh-CN" sz="2000" b="1" dirty="0">
                <a:solidFill>
                  <a:srgbClr val="0000FF"/>
                </a:solidFill>
                <a:latin typeface="宋体" pitchFamily="2" charset="-122"/>
                <a:sym typeface="Symbol" pitchFamily="18" charset="2"/>
              </a:rPr>
              <a:t>H</a:t>
            </a:r>
            <a:r>
              <a:rPr lang="zh-CN" altLang="en-US" sz="2000" b="1" dirty="0">
                <a:solidFill>
                  <a:srgbClr val="0000FF"/>
                </a:solidFill>
                <a:latin typeface="宋体" pitchFamily="2" charset="-122"/>
                <a:sym typeface="Symbol" pitchFamily="18" charset="2"/>
              </a:rPr>
              <a:t>的计算</a:t>
            </a:r>
            <a:r>
              <a:rPr lang="zh-CN" altLang="en-US" sz="2000" dirty="0">
                <a:solidFill>
                  <a:srgbClr val="0000FF"/>
                </a:solidFill>
                <a:latin typeface="宋体" pitchFamily="2" charset="-122"/>
                <a:sym typeface="Symbol" pitchFamily="18" charset="2"/>
              </a:rPr>
              <a:t>：            </a:t>
            </a:r>
            <a:endParaRPr lang="zh-CN" altLang="en-US" sz="2000" dirty="0">
              <a:solidFill>
                <a:srgbClr val="0000FF"/>
              </a:solidFill>
              <a:latin typeface="宋体" pitchFamily="2" charset="-122"/>
              <a:sym typeface="Wingdings" pitchFamily="2" charset="2"/>
            </a:endParaRPr>
          </a:p>
          <a:p>
            <a:pPr eaLnBrk="1" fontAlgn="auto" hangingPunct="1">
              <a:lnSpc>
                <a:spcPct val="120000"/>
              </a:lnSpc>
              <a:spcAft>
                <a:spcPts val="0"/>
              </a:spcAft>
              <a:buFont typeface="Wingdings" pitchFamily="2" charset="2"/>
              <a:buNone/>
              <a:defRPr/>
            </a:pPr>
            <a:endParaRPr lang="en-US" altLang="zh-CN" sz="2000" dirty="0" smtClean="0">
              <a:solidFill>
                <a:srgbClr val="0000FF"/>
              </a:solidFill>
              <a:latin typeface="宋体" pitchFamily="2" charset="-122"/>
              <a:sym typeface="Wingdings" pitchFamily="2" charset="2"/>
            </a:endParaRPr>
          </a:p>
          <a:p>
            <a:pPr eaLnBrk="1" fontAlgn="auto" hangingPunct="1">
              <a:lnSpc>
                <a:spcPct val="120000"/>
              </a:lnSpc>
              <a:spcAft>
                <a:spcPts val="0"/>
              </a:spcAft>
              <a:buFont typeface="Wingdings" pitchFamily="2" charset="2"/>
              <a:buNone/>
              <a:defRPr/>
            </a:pPr>
            <a:r>
              <a:rPr lang="zh-CN" altLang="en-US" sz="2000" b="1" dirty="0" smtClean="0">
                <a:solidFill>
                  <a:srgbClr val="0000FF"/>
                </a:solidFill>
                <a:latin typeface="宋体" pitchFamily="2" charset="-122"/>
                <a:sym typeface="Wingdings" pitchFamily="2" charset="2"/>
              </a:rPr>
              <a:t></a:t>
            </a:r>
            <a:r>
              <a:rPr lang="zh-CN" altLang="en-US" sz="2000" b="1" dirty="0">
                <a:solidFill>
                  <a:srgbClr val="0000FF"/>
                </a:solidFill>
                <a:latin typeface="宋体" pitchFamily="2" charset="-122"/>
                <a:sym typeface="Wingdings" pitchFamily="2" charset="2"/>
              </a:rPr>
              <a:t>恒温可逆过程</a:t>
            </a:r>
            <a:r>
              <a:rPr lang="en-US" altLang="zh-CN" sz="2000" b="1" dirty="0">
                <a:solidFill>
                  <a:srgbClr val="0000FF"/>
                </a:solidFill>
                <a:latin typeface="宋体" pitchFamily="2" charset="-122"/>
                <a:sym typeface="Wingdings" pitchFamily="2" charset="2"/>
              </a:rPr>
              <a:t>Q、W</a:t>
            </a:r>
            <a:r>
              <a:rPr lang="zh-CN" altLang="en-US" sz="2000" b="1" dirty="0">
                <a:solidFill>
                  <a:srgbClr val="0000FF"/>
                </a:solidFill>
                <a:latin typeface="宋体" pitchFamily="2" charset="-122"/>
                <a:sym typeface="Wingdings" pitchFamily="2" charset="2"/>
              </a:rPr>
              <a:t>的计算：     </a:t>
            </a:r>
            <a:r>
              <a:rPr lang="en-US" altLang="zh-CN" sz="2000" b="1" dirty="0" err="1" smtClean="0">
                <a:solidFill>
                  <a:srgbClr val="0000FF"/>
                </a:solidFill>
                <a:latin typeface="宋体" pitchFamily="2" charset="-122"/>
                <a:sym typeface="Wingdings" pitchFamily="2" charset="2"/>
              </a:rPr>
              <a:t>Q</a:t>
            </a:r>
            <a:r>
              <a:rPr lang="en-US" altLang="zh-CN" sz="2000" b="1" baseline="-25000" dirty="0" err="1" smtClean="0">
                <a:solidFill>
                  <a:srgbClr val="0000FF"/>
                </a:solidFill>
                <a:latin typeface="宋体" pitchFamily="2" charset="-122"/>
                <a:sym typeface="Wingdings" pitchFamily="2" charset="2"/>
              </a:rPr>
              <a:t>r</a:t>
            </a:r>
            <a:r>
              <a:rPr lang="en-US" altLang="zh-CN" sz="2000" b="1" dirty="0" smtClean="0">
                <a:solidFill>
                  <a:srgbClr val="0000FF"/>
                </a:solidFill>
                <a:latin typeface="宋体" pitchFamily="2" charset="-122"/>
                <a:sym typeface="Wingdings" pitchFamily="2" charset="2"/>
              </a:rPr>
              <a:t>=</a:t>
            </a:r>
            <a:r>
              <a:rPr lang="en-US" altLang="zh-CN" sz="2000" b="1" dirty="0" err="1" smtClean="0">
                <a:solidFill>
                  <a:srgbClr val="0000FF"/>
                </a:solidFill>
                <a:latin typeface="宋体" pitchFamily="2" charset="-122"/>
                <a:sym typeface="Wingdings" pitchFamily="2" charset="2"/>
              </a:rPr>
              <a:t>W</a:t>
            </a:r>
            <a:r>
              <a:rPr lang="en-US" altLang="zh-CN" sz="2000" b="1" baseline="-25000" dirty="0" err="1" smtClean="0">
                <a:solidFill>
                  <a:srgbClr val="0000FF"/>
                </a:solidFill>
                <a:latin typeface="宋体" pitchFamily="2" charset="-122"/>
                <a:sym typeface="Wingdings" pitchFamily="2" charset="2"/>
              </a:rPr>
              <a:t>r</a:t>
            </a:r>
            <a:r>
              <a:rPr lang="en-US" altLang="zh-CN" sz="2000" b="1" dirty="0">
                <a:solidFill>
                  <a:srgbClr val="0000FF"/>
                </a:solidFill>
                <a:latin typeface="宋体" pitchFamily="2" charset="-122"/>
                <a:sym typeface="Wingdings" pitchFamily="2" charset="2"/>
              </a:rPr>
              <a:t>=-</a:t>
            </a:r>
            <a:r>
              <a:rPr lang="en-US" altLang="zh-CN" sz="2000" b="1" dirty="0" err="1">
                <a:solidFill>
                  <a:srgbClr val="0000FF"/>
                </a:solidFill>
                <a:latin typeface="宋体" pitchFamily="2" charset="-122"/>
                <a:sym typeface="Wingdings" pitchFamily="2" charset="2"/>
              </a:rPr>
              <a:t>nRTln</a:t>
            </a:r>
            <a:r>
              <a:rPr lang="en-US" altLang="zh-CN" sz="2000" b="1" dirty="0">
                <a:solidFill>
                  <a:srgbClr val="0000FF"/>
                </a:solidFill>
                <a:latin typeface="宋体" pitchFamily="2" charset="-122"/>
                <a:sym typeface="Wingdings" pitchFamily="2" charset="2"/>
              </a:rPr>
              <a:t>(V</a:t>
            </a:r>
            <a:r>
              <a:rPr lang="en-US" altLang="zh-CN" sz="2000" b="1" baseline="-25000" dirty="0">
                <a:solidFill>
                  <a:srgbClr val="0000FF"/>
                </a:solidFill>
                <a:latin typeface="宋体" pitchFamily="2" charset="-122"/>
                <a:sym typeface="Wingdings" pitchFamily="2" charset="2"/>
              </a:rPr>
              <a:t>2</a:t>
            </a:r>
            <a:r>
              <a:rPr lang="en-US" altLang="zh-CN" sz="2000" b="1" dirty="0">
                <a:solidFill>
                  <a:srgbClr val="0000FF"/>
                </a:solidFill>
                <a:latin typeface="宋体" pitchFamily="2" charset="-122"/>
                <a:sym typeface="Wingdings" pitchFamily="2" charset="2"/>
              </a:rPr>
              <a:t>/V</a:t>
            </a:r>
            <a:r>
              <a:rPr lang="en-US" altLang="zh-CN" sz="2000" b="1" baseline="-25000" dirty="0">
                <a:solidFill>
                  <a:srgbClr val="0000FF"/>
                </a:solidFill>
                <a:latin typeface="宋体" pitchFamily="2" charset="-122"/>
                <a:sym typeface="Wingdings" pitchFamily="2" charset="2"/>
              </a:rPr>
              <a:t>1</a:t>
            </a:r>
            <a:r>
              <a:rPr lang="en-US" altLang="zh-CN" sz="2000" b="1" dirty="0">
                <a:solidFill>
                  <a:srgbClr val="0000FF"/>
                </a:solidFill>
                <a:latin typeface="宋体" pitchFamily="2" charset="-122"/>
                <a:sym typeface="Wingdings" pitchFamily="2" charset="2"/>
              </a:rPr>
              <a:t>)=-</a:t>
            </a:r>
            <a:r>
              <a:rPr lang="en-US" altLang="zh-CN" sz="2000" b="1" dirty="0" err="1">
                <a:solidFill>
                  <a:srgbClr val="0000FF"/>
                </a:solidFill>
                <a:latin typeface="宋体" pitchFamily="2" charset="-122"/>
                <a:sym typeface="Wingdings" pitchFamily="2" charset="2"/>
              </a:rPr>
              <a:t>nRTln</a:t>
            </a:r>
            <a:r>
              <a:rPr lang="en-US" altLang="zh-CN" sz="2000" b="1" dirty="0">
                <a:solidFill>
                  <a:srgbClr val="0000FF"/>
                </a:solidFill>
                <a:latin typeface="宋体" pitchFamily="2" charset="-122"/>
                <a:sym typeface="Wingdings" pitchFamily="2" charset="2"/>
              </a:rPr>
              <a:t>(P</a:t>
            </a:r>
            <a:r>
              <a:rPr lang="en-US" altLang="zh-CN" sz="2000" b="1" baseline="-25000" dirty="0">
                <a:solidFill>
                  <a:srgbClr val="0000FF"/>
                </a:solidFill>
                <a:latin typeface="宋体" pitchFamily="2" charset="-122"/>
                <a:sym typeface="Wingdings" pitchFamily="2" charset="2"/>
              </a:rPr>
              <a:t>1</a:t>
            </a:r>
            <a:r>
              <a:rPr lang="en-US" altLang="zh-CN" sz="2000" b="1" dirty="0">
                <a:solidFill>
                  <a:srgbClr val="0000FF"/>
                </a:solidFill>
                <a:latin typeface="宋体" pitchFamily="2" charset="-122"/>
                <a:sym typeface="Wingdings" pitchFamily="2" charset="2"/>
              </a:rPr>
              <a:t>/P</a:t>
            </a:r>
            <a:r>
              <a:rPr lang="en-US" altLang="zh-CN" sz="2000" b="1" baseline="-25000" dirty="0">
                <a:solidFill>
                  <a:srgbClr val="0000FF"/>
                </a:solidFill>
                <a:latin typeface="宋体" pitchFamily="2" charset="-122"/>
                <a:sym typeface="Wingdings" pitchFamily="2" charset="2"/>
              </a:rPr>
              <a:t>2</a:t>
            </a:r>
            <a:r>
              <a:rPr lang="en-US" altLang="zh-CN" sz="2000" b="1" dirty="0">
                <a:solidFill>
                  <a:srgbClr val="0000FF"/>
                </a:solidFill>
                <a:latin typeface="宋体" pitchFamily="2" charset="-122"/>
                <a:sym typeface="Wingdings" pitchFamily="2" charset="2"/>
              </a:rPr>
              <a:t>)</a:t>
            </a:r>
          </a:p>
          <a:p>
            <a:pPr eaLnBrk="1" fontAlgn="auto" hangingPunct="1">
              <a:lnSpc>
                <a:spcPct val="120000"/>
              </a:lnSpc>
              <a:spcAft>
                <a:spcPts val="0"/>
              </a:spcAft>
              <a:buFont typeface="Wingdings" pitchFamily="2" charset="2"/>
              <a:buNone/>
              <a:defRPr/>
            </a:pPr>
            <a:r>
              <a:rPr lang="en-US" altLang="zh-CN" sz="2000" b="1" dirty="0">
                <a:solidFill>
                  <a:srgbClr val="0000FF"/>
                </a:solidFill>
                <a:latin typeface="宋体" pitchFamily="2" charset="-122"/>
                <a:sym typeface="Wingdings" pitchFamily="2" charset="2"/>
              </a:rPr>
              <a:t></a:t>
            </a:r>
            <a:r>
              <a:rPr lang="zh-CN" altLang="en-US" sz="2000" b="1" dirty="0">
                <a:solidFill>
                  <a:srgbClr val="0000FF"/>
                </a:solidFill>
                <a:latin typeface="宋体" pitchFamily="2" charset="-122"/>
                <a:sym typeface="Wingdings" pitchFamily="2" charset="2"/>
              </a:rPr>
              <a:t>其它过程</a:t>
            </a:r>
            <a:r>
              <a:rPr lang="en-US" altLang="zh-CN" sz="2000" b="1" dirty="0">
                <a:solidFill>
                  <a:srgbClr val="0000FF"/>
                </a:solidFill>
                <a:latin typeface="宋体" pitchFamily="2" charset="-122"/>
                <a:sym typeface="Wingdings" pitchFamily="2" charset="2"/>
              </a:rPr>
              <a:t>Q、W</a:t>
            </a:r>
            <a:r>
              <a:rPr lang="zh-CN" altLang="en-US" sz="2000" b="1" dirty="0">
                <a:solidFill>
                  <a:srgbClr val="0000FF"/>
                </a:solidFill>
                <a:latin typeface="宋体" pitchFamily="2" charset="-122"/>
                <a:sym typeface="Wingdings" pitchFamily="2" charset="2"/>
              </a:rPr>
              <a:t>的计算可利用通式</a:t>
            </a:r>
          </a:p>
          <a:p>
            <a:pPr eaLnBrk="1" fontAlgn="auto" hangingPunct="1">
              <a:lnSpc>
                <a:spcPct val="120000"/>
              </a:lnSpc>
              <a:spcAft>
                <a:spcPts val="0"/>
              </a:spcAft>
              <a:buFont typeface="Wingdings" pitchFamily="2" charset="2"/>
              <a:buNone/>
              <a:defRPr/>
            </a:pPr>
            <a:r>
              <a:rPr lang="zh-CN" altLang="en-US" sz="2000" b="1" dirty="0">
                <a:solidFill>
                  <a:srgbClr val="0000FF"/>
                </a:solidFill>
                <a:latin typeface="宋体" pitchFamily="2" charset="-122"/>
                <a:sym typeface="Wingdings" pitchFamily="2" charset="2"/>
              </a:rPr>
              <a:t>绝热可逆过程过程方程</a:t>
            </a:r>
            <a:r>
              <a:rPr lang="en-US" altLang="zh-CN" sz="2000" b="1" dirty="0" smtClean="0">
                <a:solidFill>
                  <a:srgbClr val="0000FF"/>
                </a:solidFill>
                <a:sym typeface="Wingdings" pitchFamily="2" charset="2"/>
              </a:rPr>
              <a:t>,</a:t>
            </a:r>
            <a:endParaRPr lang="zh-CN" altLang="en-US" sz="2000" b="1" dirty="0"/>
          </a:p>
        </p:txBody>
      </p:sp>
      <p:graphicFrame>
        <p:nvGraphicFramePr>
          <p:cNvPr id="40873" name="Object 937"/>
          <p:cNvGraphicFramePr>
            <a:graphicFrameLocks noChangeAspect="1"/>
          </p:cNvGraphicFramePr>
          <p:nvPr>
            <p:extLst>
              <p:ext uri="{D42A27DB-BD31-4B8C-83A1-F6EECF244321}">
                <p14:modId xmlns:p14="http://schemas.microsoft.com/office/powerpoint/2010/main" val="4245525440"/>
              </p:ext>
            </p:extLst>
          </p:nvPr>
        </p:nvGraphicFramePr>
        <p:xfrm>
          <a:off x="3923928" y="2197592"/>
          <a:ext cx="3528391" cy="1147303"/>
        </p:xfrm>
        <a:graphic>
          <a:graphicData uri="http://schemas.openxmlformats.org/presentationml/2006/ole">
            <mc:AlternateContent xmlns:mc="http://schemas.openxmlformats.org/markup-compatibility/2006">
              <mc:Choice xmlns:v="urn:schemas-microsoft-com:vml" Requires="v">
                <p:oleObj spid="_x0000_s40213" name="公式" r:id="rId3" imgW="1942920" imgH="685800" progId="Equation.3">
                  <p:embed/>
                </p:oleObj>
              </mc:Choice>
              <mc:Fallback>
                <p:oleObj name="公式" r:id="rId3" imgW="1942920" imgH="685800" progId="Equation.3">
                  <p:embed/>
                  <p:pic>
                    <p:nvPicPr>
                      <p:cNvPr id="0" name="Picture 937"/>
                      <p:cNvPicPr>
                        <a:picLocks noChangeAspect="1" noChangeArrowheads="1"/>
                      </p:cNvPicPr>
                      <p:nvPr/>
                    </p:nvPicPr>
                    <p:blipFill>
                      <a:blip r:embed="rId4"/>
                      <a:srcRect/>
                      <a:stretch>
                        <a:fillRect/>
                      </a:stretch>
                    </p:blipFill>
                    <p:spPr bwMode="auto">
                      <a:xfrm>
                        <a:off x="3923928" y="2197592"/>
                        <a:ext cx="3528391" cy="1147303"/>
                      </a:xfrm>
                      <a:prstGeom prst="rect">
                        <a:avLst/>
                      </a:prstGeom>
                      <a:noFill/>
                      <a:extLst/>
                    </p:spPr>
                  </p:pic>
                </p:oleObj>
              </mc:Fallback>
            </mc:AlternateContent>
          </a:graphicData>
        </a:graphic>
      </p:graphicFrame>
      <p:graphicFrame>
        <p:nvGraphicFramePr>
          <p:cNvPr id="40874" name="Object 938"/>
          <p:cNvGraphicFramePr>
            <a:graphicFrameLocks noChangeAspect="1"/>
          </p:cNvGraphicFramePr>
          <p:nvPr>
            <p:extLst>
              <p:ext uri="{D42A27DB-BD31-4B8C-83A1-F6EECF244321}">
                <p14:modId xmlns:p14="http://schemas.microsoft.com/office/powerpoint/2010/main" val="1560016787"/>
              </p:ext>
            </p:extLst>
          </p:nvPr>
        </p:nvGraphicFramePr>
        <p:xfrm>
          <a:off x="6444208" y="3429000"/>
          <a:ext cx="1743671" cy="685800"/>
        </p:xfrm>
        <a:graphic>
          <a:graphicData uri="http://schemas.openxmlformats.org/presentationml/2006/ole">
            <mc:AlternateContent xmlns:mc="http://schemas.openxmlformats.org/markup-compatibility/2006">
              <mc:Choice xmlns:v="urn:schemas-microsoft-com:vml" Requires="v">
                <p:oleObj spid="_x0000_s40214" name="公式" r:id="rId5" imgW="2336800" imgH="825500" progId="Equation.3">
                  <p:embed/>
                </p:oleObj>
              </mc:Choice>
              <mc:Fallback>
                <p:oleObj name="公式" r:id="rId5" imgW="2336800" imgH="825500" progId="Equation.3">
                  <p:embed/>
                  <p:pic>
                    <p:nvPicPr>
                      <p:cNvPr id="0" name="Picture 9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4208" y="3429000"/>
                        <a:ext cx="1743671" cy="685800"/>
                      </a:xfrm>
                      <a:prstGeom prst="rect">
                        <a:avLst/>
                      </a:prstGeom>
                      <a:noFill/>
                      <a:extLst/>
                    </p:spPr>
                  </p:pic>
                </p:oleObj>
              </mc:Fallback>
            </mc:AlternateContent>
          </a:graphicData>
        </a:graphic>
      </p:graphicFrame>
      <p:graphicFrame>
        <p:nvGraphicFramePr>
          <p:cNvPr id="40875" name="Object 939"/>
          <p:cNvGraphicFramePr>
            <a:graphicFrameLocks noChangeAspect="1"/>
          </p:cNvGraphicFramePr>
          <p:nvPr>
            <p:extLst>
              <p:ext uri="{D42A27DB-BD31-4B8C-83A1-F6EECF244321}">
                <p14:modId xmlns:p14="http://schemas.microsoft.com/office/powerpoint/2010/main" val="718547093"/>
              </p:ext>
            </p:extLst>
          </p:nvPr>
        </p:nvGraphicFramePr>
        <p:xfrm>
          <a:off x="3491880" y="3501008"/>
          <a:ext cx="2286000" cy="685800"/>
        </p:xfrm>
        <a:graphic>
          <a:graphicData uri="http://schemas.openxmlformats.org/presentationml/2006/ole">
            <mc:AlternateContent xmlns:mc="http://schemas.openxmlformats.org/markup-compatibility/2006">
              <mc:Choice xmlns:v="urn:schemas-microsoft-com:vml" Requires="v">
                <p:oleObj spid="_x0000_s40215" name="公式" r:id="rId7" imgW="2336800" imgH="825500" progId="Equation.3">
                  <p:embed/>
                </p:oleObj>
              </mc:Choice>
              <mc:Fallback>
                <p:oleObj name="公式" r:id="rId7" imgW="2336800" imgH="825500" progId="Equation.3">
                  <p:embed/>
                  <p:pic>
                    <p:nvPicPr>
                      <p:cNvPr id="0" name="Picture 9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1880" y="3501008"/>
                        <a:ext cx="22860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Grp="1" noChangeAspect="1"/>
          </p:cNvGraphicFramePr>
          <p:nvPr>
            <p:extLst>
              <p:ext uri="{D42A27DB-BD31-4B8C-83A1-F6EECF244321}">
                <p14:modId xmlns:p14="http://schemas.microsoft.com/office/powerpoint/2010/main" val="624262087"/>
              </p:ext>
            </p:extLst>
          </p:nvPr>
        </p:nvGraphicFramePr>
        <p:xfrm>
          <a:off x="4572000" y="5157192"/>
          <a:ext cx="4355976" cy="1462897"/>
        </p:xfrm>
        <a:graphic>
          <a:graphicData uri="http://schemas.openxmlformats.org/presentationml/2006/ole">
            <mc:AlternateContent xmlns:mc="http://schemas.openxmlformats.org/markup-compatibility/2006">
              <mc:Choice xmlns:v="urn:schemas-microsoft-com:vml" Requires="v">
                <p:oleObj spid="_x0000_s40216" name="公式" r:id="rId9" imgW="2869920" imgH="965160" progId="Equation.3">
                  <p:embed/>
                </p:oleObj>
              </mc:Choice>
              <mc:Fallback>
                <p:oleObj name="公式" r:id="rId9" imgW="2869920" imgH="965160" progId="Equation.3">
                  <p:embed/>
                  <p:pic>
                    <p:nvPicPr>
                      <p:cNvPr id="0" name="对象 3"/>
                      <p:cNvPicPr>
                        <a:picLocks noGrp="1" noChangeAspect="1" noChangeArrowheads="1"/>
                      </p:cNvPicPr>
                      <p:nvPr/>
                    </p:nvPicPr>
                    <p:blipFill>
                      <a:blip r:embed="rId10"/>
                      <a:srcRect/>
                      <a:stretch>
                        <a:fillRect/>
                      </a:stretch>
                    </p:blipFill>
                    <p:spPr bwMode="auto">
                      <a:xfrm>
                        <a:off x="4572000" y="5157192"/>
                        <a:ext cx="4355976" cy="1462897"/>
                      </a:xfrm>
                      <a:prstGeom prst="rect">
                        <a:avLst/>
                      </a:prstGeom>
                      <a:solidFill>
                        <a:srgbClr val="FFC000"/>
                      </a:solid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28" name="内容占位符 2"/>
          <p:cNvSpPr>
            <a:spLocks noGrp="1"/>
          </p:cNvSpPr>
          <p:nvPr>
            <p:ph idx="1"/>
          </p:nvPr>
        </p:nvSpPr>
        <p:spPr>
          <a:xfrm>
            <a:off x="539750" y="703262"/>
            <a:ext cx="8229600" cy="4525963"/>
          </a:xfrm>
        </p:spPr>
        <p:txBody>
          <a:bodyPr/>
          <a:lstStyle/>
          <a:p>
            <a:pPr eaLnBrk="1" hangingPunct="1">
              <a:buFont typeface="Wingdings" pitchFamily="2" charset="2"/>
              <a:buNone/>
            </a:pPr>
            <a:r>
              <a:rPr lang="zh-CN" altLang="en-US" sz="2000" b="1" dirty="0" smtClean="0">
                <a:solidFill>
                  <a:srgbClr val="0000FF"/>
                </a:solidFill>
                <a:latin typeface="宋体" charset="-122"/>
              </a:rPr>
              <a:t>(4)相变过程</a:t>
            </a:r>
            <a:r>
              <a:rPr lang="zh-CN" altLang="en-US" sz="2000" b="1" dirty="0" smtClean="0">
                <a:solidFill>
                  <a:srgbClr val="0000FF"/>
                </a:solidFill>
                <a:latin typeface="宋体" charset="-122"/>
                <a:sym typeface="Symbol" pitchFamily="18" charset="2"/>
              </a:rPr>
              <a:t>Ｕ、Ｈ及Ｑ、Ｗ的计算</a:t>
            </a:r>
          </a:p>
          <a:p>
            <a:pPr eaLnBrk="1" hangingPunct="1">
              <a:buFont typeface="Wingdings" pitchFamily="2" charset="2"/>
              <a:buNone/>
            </a:pPr>
            <a:r>
              <a:rPr lang="zh-CN" altLang="en-US" sz="2000" dirty="0" smtClean="0">
                <a:solidFill>
                  <a:srgbClr val="0000FF"/>
                </a:solidFill>
                <a:latin typeface="宋体" charset="-122"/>
                <a:sym typeface="Wingdings" pitchFamily="2" charset="2"/>
              </a:rPr>
              <a:t>可逆</a:t>
            </a:r>
            <a:r>
              <a:rPr lang="zh-CN" altLang="en-US" sz="2000" dirty="0" smtClean="0">
                <a:solidFill>
                  <a:srgbClr val="0000FF"/>
                </a:solidFill>
                <a:latin typeface="宋体" charset="-122"/>
              </a:rPr>
              <a:t>相变  </a:t>
            </a:r>
          </a:p>
          <a:p>
            <a:pPr eaLnBrk="1" hangingPunct="1">
              <a:buFont typeface="Wingdings" pitchFamily="2" charset="2"/>
              <a:buNone/>
            </a:pPr>
            <a:r>
              <a:rPr lang="en-US" altLang="zh-CN" sz="2000" dirty="0" smtClean="0">
                <a:solidFill>
                  <a:srgbClr val="0000FF"/>
                </a:solidFill>
                <a:latin typeface="宋体" charset="-122"/>
                <a:sym typeface="Symbol" pitchFamily="18" charset="2"/>
              </a:rPr>
              <a:t>Q=H=n</a:t>
            </a:r>
            <a:r>
              <a:rPr lang="zh-CN" altLang="en-US" sz="2000" baseline="-25000" dirty="0" smtClean="0">
                <a:solidFill>
                  <a:srgbClr val="0000FF"/>
                </a:solidFill>
                <a:latin typeface="宋体" charset="-122"/>
                <a:sym typeface="Symbol" pitchFamily="18" charset="2"/>
              </a:rPr>
              <a:t>相变</a:t>
            </a:r>
            <a:r>
              <a:rPr lang="en-US" altLang="zh-CN" sz="2000" dirty="0" err="1" smtClean="0">
                <a:solidFill>
                  <a:srgbClr val="0000FF"/>
                </a:solidFill>
                <a:latin typeface="宋体" charset="-122"/>
                <a:sym typeface="Symbol" pitchFamily="18" charset="2"/>
              </a:rPr>
              <a:t>H</a:t>
            </a:r>
            <a:r>
              <a:rPr lang="en-US" altLang="zh-CN" sz="2000" baseline="-25000" dirty="0" err="1" smtClean="0">
                <a:solidFill>
                  <a:srgbClr val="0000FF"/>
                </a:solidFill>
                <a:latin typeface="宋体" charset="-122"/>
                <a:sym typeface="Symbol" pitchFamily="18" charset="2"/>
              </a:rPr>
              <a:t>m</a:t>
            </a:r>
            <a:r>
              <a:rPr lang="en-US" altLang="zh-CN" sz="2000" dirty="0" smtClean="0">
                <a:solidFill>
                  <a:srgbClr val="0000FF"/>
                </a:solidFill>
                <a:latin typeface="宋体" charset="-122"/>
                <a:sym typeface="Symbol" pitchFamily="18" charset="2"/>
              </a:rPr>
              <a:t>(T)，U=H-PV，W=-PV</a:t>
            </a:r>
            <a:endParaRPr lang="en-US" altLang="zh-CN" sz="2000" dirty="0" smtClean="0">
              <a:solidFill>
                <a:srgbClr val="0000FF"/>
              </a:solidFill>
              <a:latin typeface="宋体" charset="-122"/>
              <a:sym typeface="Wingdings" pitchFamily="2" charset="2"/>
            </a:endParaRPr>
          </a:p>
          <a:p>
            <a:pPr eaLnBrk="1" hangingPunct="1">
              <a:buFont typeface="Wingdings" pitchFamily="2" charset="2"/>
              <a:buNone/>
            </a:pPr>
            <a:r>
              <a:rPr lang="en-US" altLang="zh-CN" sz="2000" dirty="0" smtClean="0">
                <a:solidFill>
                  <a:srgbClr val="0000FF"/>
                </a:solidFill>
                <a:latin typeface="宋体" charset="-122"/>
                <a:sym typeface="Wingdings" pitchFamily="2" charset="2"/>
              </a:rPr>
              <a:t></a:t>
            </a:r>
            <a:r>
              <a:rPr lang="zh-CN" altLang="en-US" sz="2000" dirty="0" smtClean="0">
                <a:solidFill>
                  <a:srgbClr val="0000FF"/>
                </a:solidFill>
              </a:rPr>
              <a:t>相变焓与温度关系</a:t>
            </a:r>
          </a:p>
          <a:p>
            <a:pPr eaLnBrk="1" hangingPunct="1"/>
            <a:endParaRPr lang="zh-CN" altLang="en-US" dirty="0" smtClean="0"/>
          </a:p>
        </p:txBody>
      </p:sp>
      <p:graphicFrame>
        <p:nvGraphicFramePr>
          <p:cNvPr id="41425" name="Object 465"/>
          <p:cNvGraphicFramePr>
            <a:graphicFrameLocks noChangeAspect="1"/>
          </p:cNvGraphicFramePr>
          <p:nvPr>
            <p:extLst>
              <p:ext uri="{D42A27DB-BD31-4B8C-83A1-F6EECF244321}">
                <p14:modId xmlns:p14="http://schemas.microsoft.com/office/powerpoint/2010/main" val="92359874"/>
              </p:ext>
            </p:extLst>
          </p:nvPr>
        </p:nvGraphicFramePr>
        <p:xfrm>
          <a:off x="611560" y="2276872"/>
          <a:ext cx="5886450" cy="1676400"/>
        </p:xfrm>
        <a:graphic>
          <a:graphicData uri="http://schemas.openxmlformats.org/presentationml/2006/ole">
            <mc:AlternateContent xmlns:mc="http://schemas.openxmlformats.org/markup-compatibility/2006">
              <mc:Choice xmlns:v="urn:schemas-microsoft-com:vml" Requires="v">
                <p:oleObj spid="_x0000_s41903" name="公式" r:id="rId3" imgW="2616120" imgH="761760" progId="Equation.3">
                  <p:embed/>
                </p:oleObj>
              </mc:Choice>
              <mc:Fallback>
                <p:oleObj name="公式" r:id="rId3" imgW="2616120" imgH="761760" progId="Equation.3">
                  <p:embed/>
                  <p:pic>
                    <p:nvPicPr>
                      <p:cNvPr id="0" name="Picture 4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2276872"/>
                        <a:ext cx="588645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1429" name="矩形 4"/>
          <p:cNvSpPr>
            <a:spLocks noChangeArrowheads="1"/>
          </p:cNvSpPr>
          <p:nvPr/>
        </p:nvSpPr>
        <p:spPr bwMode="auto">
          <a:xfrm>
            <a:off x="539750" y="4221163"/>
            <a:ext cx="8353425" cy="1504950"/>
          </a:xfrm>
          <a:prstGeom prst="rect">
            <a:avLst/>
          </a:prstGeom>
          <a:noFill/>
          <a:ln w="9525">
            <a:noFill/>
            <a:miter lim="800000"/>
            <a:headEnd/>
            <a:tailEnd/>
          </a:ln>
        </p:spPr>
        <p:txBody>
          <a:bodyPr>
            <a:spAutoFit/>
          </a:bodyPr>
          <a:lstStyle/>
          <a:p>
            <a:pPr>
              <a:buFont typeface="Wingdings" pitchFamily="2" charset="2"/>
              <a:buNone/>
            </a:pPr>
            <a:r>
              <a:rPr lang="zh-CN" altLang="en-US" b="1" dirty="0">
                <a:solidFill>
                  <a:srgbClr val="0000FF"/>
                </a:solidFill>
                <a:latin typeface="宋体" charset="-122"/>
              </a:rPr>
              <a:t>(5)化学反应过程有关计算：</a:t>
            </a:r>
          </a:p>
          <a:p>
            <a:pPr>
              <a:lnSpc>
                <a:spcPct val="120000"/>
              </a:lnSpc>
              <a:spcBef>
                <a:spcPct val="25000"/>
              </a:spcBef>
              <a:buFont typeface="Wingdings" pitchFamily="2" charset="2"/>
              <a:buNone/>
            </a:pPr>
            <a:r>
              <a:rPr lang="zh-CN" altLang="en-US" dirty="0">
                <a:solidFill>
                  <a:srgbClr val="0000FF"/>
                </a:solidFill>
                <a:latin typeface="宋体" charset="-122"/>
                <a:sym typeface="Wingdings" pitchFamily="2" charset="2"/>
              </a:rPr>
              <a:t> </a:t>
            </a:r>
            <a:r>
              <a:rPr lang="zh-CN" altLang="en-US" dirty="0">
                <a:solidFill>
                  <a:srgbClr val="0000FF"/>
                </a:solidFill>
                <a:latin typeface="宋体" charset="-122"/>
                <a:sym typeface="Symbol" pitchFamily="18" charset="2"/>
              </a:rPr>
              <a:t></a:t>
            </a:r>
            <a:r>
              <a:rPr lang="en-US" altLang="zh-CN" baseline="-25000" dirty="0">
                <a:solidFill>
                  <a:srgbClr val="0000FF"/>
                </a:solidFill>
                <a:latin typeface="宋体" charset="-122"/>
                <a:sym typeface="Symbol" pitchFamily="18" charset="2"/>
              </a:rPr>
              <a:t>r</a:t>
            </a:r>
            <a:r>
              <a:rPr lang="en-US" altLang="zh-CN" dirty="0">
                <a:solidFill>
                  <a:srgbClr val="0000FF"/>
                </a:solidFill>
                <a:latin typeface="宋体" charset="-122"/>
                <a:sym typeface="Symbol" pitchFamily="18" charset="2"/>
              </a:rPr>
              <a:t>H</a:t>
            </a:r>
            <a:r>
              <a:rPr lang="en-US" altLang="zh-CN" baseline="-25000" dirty="0">
                <a:solidFill>
                  <a:srgbClr val="0000FF"/>
                </a:solidFill>
                <a:latin typeface="宋体" charset="-122"/>
                <a:sym typeface="Symbol" pitchFamily="18" charset="2"/>
              </a:rPr>
              <a:t>m</a:t>
            </a:r>
            <a:r>
              <a:rPr lang="en-US" altLang="zh-CN" dirty="0">
                <a:solidFill>
                  <a:srgbClr val="0000FF"/>
                </a:solidFill>
                <a:latin typeface="宋体" charset="-122"/>
                <a:sym typeface="Symbol" pitchFamily="18" charset="2"/>
              </a:rPr>
              <a:t>（298.15K）</a:t>
            </a:r>
            <a:r>
              <a:rPr lang="zh-CN" altLang="en-US" dirty="0">
                <a:solidFill>
                  <a:srgbClr val="0000FF"/>
                </a:solidFill>
                <a:latin typeface="宋体" charset="-122"/>
                <a:sym typeface="Symbol" pitchFamily="18" charset="2"/>
              </a:rPr>
              <a:t>的计算方法        </a:t>
            </a:r>
            <a:r>
              <a:rPr lang="en-US" altLang="zh-CN" baseline="-25000" dirty="0">
                <a:solidFill>
                  <a:srgbClr val="0000FF"/>
                </a:solidFill>
                <a:latin typeface="宋体" charset="-122"/>
                <a:sym typeface="Symbol" pitchFamily="18" charset="2"/>
              </a:rPr>
              <a:t>r</a:t>
            </a:r>
            <a:r>
              <a:rPr lang="en-US" altLang="zh-CN" dirty="0">
                <a:solidFill>
                  <a:srgbClr val="0000FF"/>
                </a:solidFill>
                <a:latin typeface="宋体" charset="-122"/>
                <a:sym typeface="Symbol" pitchFamily="18" charset="2"/>
              </a:rPr>
              <a:t>H</a:t>
            </a:r>
            <a:r>
              <a:rPr lang="en-US" altLang="zh-CN" baseline="-25000" dirty="0">
                <a:solidFill>
                  <a:srgbClr val="0000FF"/>
                </a:solidFill>
                <a:latin typeface="宋体" charset="-122"/>
                <a:sym typeface="Symbol" pitchFamily="18" charset="2"/>
              </a:rPr>
              <a:t>m</a:t>
            </a:r>
            <a:r>
              <a:rPr lang="en-US" altLang="zh-CN" dirty="0">
                <a:solidFill>
                  <a:srgbClr val="0000FF"/>
                </a:solidFill>
                <a:latin typeface="宋体" charset="-122"/>
                <a:sym typeface="Symbol" pitchFamily="18" charset="2"/>
              </a:rPr>
              <a:t>（298.15K）= </a:t>
            </a:r>
            <a:r>
              <a:rPr lang="en-US" altLang="zh-CN" baseline="-25000" dirty="0">
                <a:solidFill>
                  <a:srgbClr val="0000FF"/>
                </a:solidFill>
                <a:latin typeface="宋体" charset="-122"/>
                <a:sym typeface="Symbol" pitchFamily="18" charset="2"/>
              </a:rPr>
              <a:t>B</a:t>
            </a:r>
            <a:r>
              <a:rPr lang="en-US" altLang="zh-CN" dirty="0">
                <a:solidFill>
                  <a:srgbClr val="0000FF"/>
                </a:solidFill>
                <a:latin typeface="宋体" charset="-122"/>
                <a:sym typeface="Symbol" pitchFamily="18" charset="2"/>
              </a:rPr>
              <a:t> </a:t>
            </a:r>
            <a:r>
              <a:rPr lang="en-US" altLang="zh-CN" baseline="-25000" dirty="0" err="1">
                <a:solidFill>
                  <a:srgbClr val="0000FF"/>
                </a:solidFill>
                <a:latin typeface="宋体" charset="-122"/>
                <a:sym typeface="Symbol" pitchFamily="18" charset="2"/>
              </a:rPr>
              <a:t>f</a:t>
            </a:r>
            <a:r>
              <a:rPr lang="en-US" altLang="zh-CN" dirty="0" err="1">
                <a:solidFill>
                  <a:srgbClr val="0000FF"/>
                </a:solidFill>
                <a:latin typeface="宋体" charset="-122"/>
                <a:sym typeface="Symbol" pitchFamily="18" charset="2"/>
              </a:rPr>
              <a:t>H</a:t>
            </a:r>
            <a:r>
              <a:rPr lang="en-US" altLang="zh-CN" baseline="-25000" dirty="0" err="1">
                <a:solidFill>
                  <a:srgbClr val="0000FF"/>
                </a:solidFill>
                <a:latin typeface="宋体" charset="-122"/>
                <a:sym typeface="Symbol" pitchFamily="18" charset="2"/>
              </a:rPr>
              <a:t>m</a:t>
            </a:r>
            <a:r>
              <a:rPr lang="en-US" altLang="zh-CN" dirty="0">
                <a:solidFill>
                  <a:srgbClr val="0000FF"/>
                </a:solidFill>
                <a:latin typeface="宋体" charset="-122"/>
                <a:sym typeface="Symbol" pitchFamily="18" charset="2"/>
              </a:rPr>
              <a:t>(B，298.15K)</a:t>
            </a:r>
            <a:r>
              <a:rPr lang="en-US" altLang="zh-CN" dirty="0">
                <a:solidFill>
                  <a:srgbClr val="0000FF"/>
                </a:solidFill>
                <a:latin typeface="宋体" charset="-122"/>
                <a:sym typeface="Wingdings" pitchFamily="2" charset="2"/>
              </a:rPr>
              <a:t>     </a:t>
            </a:r>
            <a:r>
              <a:rPr lang="en-US" altLang="zh-CN" dirty="0">
                <a:solidFill>
                  <a:srgbClr val="0000FF"/>
                </a:solidFill>
                <a:latin typeface="宋体" charset="-122"/>
                <a:sym typeface="Symbol" pitchFamily="18" charset="2"/>
              </a:rPr>
              <a:t></a:t>
            </a:r>
            <a:r>
              <a:rPr lang="en-US" altLang="zh-CN" baseline="-25000" dirty="0">
                <a:solidFill>
                  <a:srgbClr val="0000FF"/>
                </a:solidFill>
                <a:latin typeface="宋体" charset="-122"/>
                <a:sym typeface="Symbol" pitchFamily="18" charset="2"/>
              </a:rPr>
              <a:t>r</a:t>
            </a:r>
            <a:r>
              <a:rPr lang="en-US" altLang="zh-CN" dirty="0">
                <a:solidFill>
                  <a:srgbClr val="0000FF"/>
                </a:solidFill>
                <a:latin typeface="宋体" charset="-122"/>
                <a:sym typeface="Symbol" pitchFamily="18" charset="2"/>
              </a:rPr>
              <a:t>H</a:t>
            </a:r>
            <a:r>
              <a:rPr lang="en-US" altLang="zh-CN" baseline="-25000" dirty="0">
                <a:solidFill>
                  <a:srgbClr val="0000FF"/>
                </a:solidFill>
                <a:latin typeface="宋体" charset="-122"/>
                <a:sym typeface="Symbol" pitchFamily="18" charset="2"/>
              </a:rPr>
              <a:t>m</a:t>
            </a:r>
            <a:r>
              <a:rPr lang="en-US" altLang="zh-CN" dirty="0">
                <a:solidFill>
                  <a:srgbClr val="0000FF"/>
                </a:solidFill>
                <a:latin typeface="宋体" charset="-122"/>
                <a:sym typeface="Symbol" pitchFamily="18" charset="2"/>
              </a:rPr>
              <a:t>（298.15K）= - </a:t>
            </a:r>
            <a:r>
              <a:rPr lang="en-US" altLang="zh-CN" baseline="-25000" dirty="0">
                <a:solidFill>
                  <a:srgbClr val="0000FF"/>
                </a:solidFill>
                <a:latin typeface="宋体" charset="-122"/>
                <a:sym typeface="Symbol" pitchFamily="18" charset="2"/>
              </a:rPr>
              <a:t>B</a:t>
            </a:r>
            <a:r>
              <a:rPr lang="en-US" altLang="zh-CN" dirty="0">
                <a:solidFill>
                  <a:srgbClr val="0000FF"/>
                </a:solidFill>
                <a:latin typeface="宋体" charset="-122"/>
                <a:sym typeface="Symbol" pitchFamily="18" charset="2"/>
              </a:rPr>
              <a:t> </a:t>
            </a:r>
            <a:r>
              <a:rPr lang="en-US" altLang="zh-CN" baseline="-25000" dirty="0" err="1">
                <a:solidFill>
                  <a:srgbClr val="0000FF"/>
                </a:solidFill>
                <a:latin typeface="宋体" charset="-122"/>
                <a:sym typeface="Symbol" pitchFamily="18" charset="2"/>
              </a:rPr>
              <a:t>C</a:t>
            </a:r>
            <a:r>
              <a:rPr lang="en-US" altLang="zh-CN" dirty="0" err="1">
                <a:solidFill>
                  <a:srgbClr val="0000FF"/>
                </a:solidFill>
                <a:latin typeface="宋体" charset="-122"/>
                <a:sym typeface="Symbol" pitchFamily="18" charset="2"/>
              </a:rPr>
              <a:t>H</a:t>
            </a:r>
            <a:r>
              <a:rPr lang="en-US" altLang="zh-CN" baseline="-25000" dirty="0" err="1">
                <a:solidFill>
                  <a:srgbClr val="0000FF"/>
                </a:solidFill>
                <a:latin typeface="宋体" charset="-122"/>
                <a:sym typeface="Symbol" pitchFamily="18" charset="2"/>
              </a:rPr>
              <a:t>m</a:t>
            </a:r>
            <a:r>
              <a:rPr lang="en-US" altLang="zh-CN" dirty="0">
                <a:solidFill>
                  <a:srgbClr val="0000FF"/>
                </a:solidFill>
                <a:latin typeface="宋体" charset="-122"/>
                <a:sym typeface="Symbol" pitchFamily="18" charset="2"/>
              </a:rPr>
              <a:t>(B，298.15K)</a:t>
            </a:r>
          </a:p>
          <a:p>
            <a:pPr>
              <a:lnSpc>
                <a:spcPct val="120000"/>
              </a:lnSpc>
              <a:spcBef>
                <a:spcPct val="25000"/>
              </a:spcBef>
              <a:buFont typeface="Wingdings" pitchFamily="2" charset="2"/>
              <a:buNone/>
            </a:pPr>
            <a:r>
              <a:rPr lang="en-US" altLang="zh-CN" dirty="0">
                <a:solidFill>
                  <a:srgbClr val="0000FF"/>
                </a:solidFill>
                <a:latin typeface="宋体" charset="-122"/>
                <a:sym typeface="Wingdings" pitchFamily="2" charset="2"/>
              </a:rPr>
              <a:t> </a:t>
            </a:r>
            <a:r>
              <a:rPr lang="en-US" altLang="zh-CN" dirty="0">
                <a:solidFill>
                  <a:srgbClr val="0000FF"/>
                </a:solidFill>
                <a:latin typeface="宋体" charset="-122"/>
                <a:sym typeface="Symbol" pitchFamily="18" charset="2"/>
              </a:rPr>
              <a:t></a:t>
            </a:r>
            <a:r>
              <a:rPr lang="en-US" altLang="zh-CN" baseline="-25000" dirty="0" err="1">
                <a:solidFill>
                  <a:srgbClr val="0000FF"/>
                </a:solidFill>
                <a:latin typeface="宋体" charset="-122"/>
                <a:sym typeface="Symbol" pitchFamily="18" charset="2"/>
              </a:rPr>
              <a:t>r</a:t>
            </a:r>
            <a:r>
              <a:rPr lang="en-US" altLang="zh-CN" dirty="0" err="1">
                <a:solidFill>
                  <a:srgbClr val="0000FF"/>
                </a:solidFill>
                <a:latin typeface="宋体" charset="-122"/>
                <a:sym typeface="Symbol" pitchFamily="18" charset="2"/>
              </a:rPr>
              <a:t>H</a:t>
            </a:r>
            <a:r>
              <a:rPr lang="en-US" altLang="zh-CN" baseline="-25000" dirty="0" err="1">
                <a:solidFill>
                  <a:srgbClr val="0000FF"/>
                </a:solidFill>
                <a:latin typeface="宋体" charset="-122"/>
                <a:sym typeface="Symbol" pitchFamily="18" charset="2"/>
              </a:rPr>
              <a:t>m</a:t>
            </a:r>
            <a:r>
              <a:rPr lang="en-US" altLang="zh-CN" dirty="0" err="1">
                <a:solidFill>
                  <a:srgbClr val="0000FF"/>
                </a:solidFill>
                <a:latin typeface="宋体" charset="-122"/>
                <a:sym typeface="Symbol" pitchFamily="18" charset="2"/>
              </a:rPr>
              <a:t>（T</a:t>
            </a:r>
            <a:r>
              <a:rPr lang="en-US" altLang="zh-CN" dirty="0">
                <a:solidFill>
                  <a:srgbClr val="0000FF"/>
                </a:solidFill>
                <a:latin typeface="宋体" charset="-122"/>
                <a:sym typeface="Symbol" pitchFamily="18" charset="2"/>
              </a:rPr>
              <a:t>）</a:t>
            </a:r>
            <a:r>
              <a:rPr lang="zh-CN" altLang="en-US" dirty="0">
                <a:solidFill>
                  <a:srgbClr val="0000FF"/>
                </a:solidFill>
                <a:latin typeface="宋体" charset="-122"/>
                <a:sym typeface="Symbol" pitchFamily="18" charset="2"/>
              </a:rPr>
              <a:t>与 </a:t>
            </a:r>
            <a:r>
              <a:rPr lang="en-US" altLang="zh-CN" dirty="0">
                <a:solidFill>
                  <a:srgbClr val="0000FF"/>
                </a:solidFill>
                <a:latin typeface="宋体" charset="-122"/>
                <a:sym typeface="Symbol" pitchFamily="18" charset="2"/>
              </a:rPr>
              <a:t>T </a:t>
            </a:r>
            <a:r>
              <a:rPr lang="zh-CN" altLang="en-US" dirty="0">
                <a:solidFill>
                  <a:srgbClr val="0000FF"/>
                </a:solidFill>
                <a:latin typeface="宋体" charset="-122"/>
                <a:sym typeface="Symbol" pitchFamily="18" charset="2"/>
              </a:rPr>
              <a:t>的关系</a:t>
            </a:r>
          </a:p>
        </p:txBody>
      </p:sp>
      <p:grpSp>
        <p:nvGrpSpPr>
          <p:cNvPr id="41430" name="Group 21"/>
          <p:cNvGrpSpPr>
            <a:grpSpLocks/>
          </p:cNvGrpSpPr>
          <p:nvPr/>
        </p:nvGrpSpPr>
        <p:grpSpPr bwMode="auto">
          <a:xfrm>
            <a:off x="1109813" y="5227086"/>
            <a:ext cx="7643514" cy="1298258"/>
            <a:chOff x="835" y="3024"/>
            <a:chExt cx="2025" cy="522"/>
          </a:xfrm>
        </p:grpSpPr>
        <p:graphicFrame>
          <p:nvGraphicFramePr>
            <p:cNvPr id="41426" name="Object 466"/>
            <p:cNvGraphicFramePr>
              <a:graphicFrameLocks noChangeAspect="1"/>
            </p:cNvGraphicFramePr>
            <p:nvPr>
              <p:extLst>
                <p:ext uri="{D42A27DB-BD31-4B8C-83A1-F6EECF244321}">
                  <p14:modId xmlns:p14="http://schemas.microsoft.com/office/powerpoint/2010/main" val="1770940123"/>
                </p:ext>
              </p:extLst>
            </p:nvPr>
          </p:nvGraphicFramePr>
          <p:xfrm>
            <a:off x="1442" y="3031"/>
            <a:ext cx="1418" cy="515"/>
          </p:xfrm>
          <a:graphic>
            <a:graphicData uri="http://schemas.openxmlformats.org/presentationml/2006/ole">
              <mc:AlternateContent xmlns:mc="http://schemas.openxmlformats.org/markup-compatibility/2006">
                <mc:Choice xmlns:v="urn:schemas-microsoft-com:vml" Requires="v">
                  <p:oleObj spid="_x0000_s41904" name="公式" r:id="rId5" imgW="2286000" imgH="914400" progId="Equation.3">
                    <p:embed/>
                  </p:oleObj>
                </mc:Choice>
                <mc:Fallback>
                  <p:oleObj name="公式" r:id="rId5" imgW="2286000" imgH="914400" progId="Equation.3">
                    <p:embed/>
                    <p:pic>
                      <p:nvPicPr>
                        <p:cNvPr id="0" name="Picture 46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2" y="3031"/>
                          <a:ext cx="1418" cy="5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431" name="Text Box 9"/>
            <p:cNvSpPr txBox="1">
              <a:spLocks noChangeArrowheads="1"/>
            </p:cNvSpPr>
            <p:nvPr/>
          </p:nvSpPr>
          <p:spPr bwMode="auto">
            <a:xfrm flipV="1">
              <a:off x="835" y="3024"/>
              <a:ext cx="231" cy="96"/>
            </a:xfrm>
            <a:prstGeom prst="rect">
              <a:avLst/>
            </a:prstGeom>
            <a:noFill/>
            <a:ln w="9525">
              <a:noFill/>
              <a:miter lim="800000"/>
              <a:headEnd/>
              <a:tailEnd/>
            </a:ln>
          </p:spPr>
          <p:txBody>
            <a:bodyPr vert="eaVert">
              <a:spAutoFit/>
            </a:bodyPr>
            <a:lstStyle/>
            <a:p>
              <a:pPr>
                <a:spcBef>
                  <a:spcPct val="50000"/>
                </a:spcBef>
              </a:pPr>
              <a:r>
                <a:rPr lang="zh-CN" altLang="en-US" sz="1200" dirty="0">
                  <a:latin typeface="Times New Roman" pitchFamily="18" charset="0"/>
                  <a:sym typeface="Symbol" pitchFamily="18" charset="2"/>
                </a:rPr>
                <a:t></a:t>
              </a:r>
              <a:endParaRPr lang="zh-CN" altLang="en-US" sz="8000" dirty="0">
                <a:latin typeface="Times New Roman" pitchFamily="18" charset="0"/>
                <a:sym typeface="Symbol" pitchFamily="18" charset="2"/>
              </a:endParaRPr>
            </a:p>
          </p:txBody>
        </p:sp>
        <p:sp>
          <p:nvSpPr>
            <p:cNvPr id="41432" name="Text Box 10"/>
            <p:cNvSpPr txBox="1">
              <a:spLocks noChangeArrowheads="1"/>
            </p:cNvSpPr>
            <p:nvPr/>
          </p:nvSpPr>
          <p:spPr bwMode="auto">
            <a:xfrm flipV="1">
              <a:off x="2096" y="3072"/>
              <a:ext cx="231" cy="96"/>
            </a:xfrm>
            <a:prstGeom prst="rect">
              <a:avLst/>
            </a:prstGeom>
            <a:noFill/>
            <a:ln w="9525">
              <a:noFill/>
              <a:miter lim="800000"/>
              <a:headEnd/>
              <a:tailEnd/>
            </a:ln>
          </p:spPr>
          <p:txBody>
            <a:bodyPr vert="eaVert">
              <a:spAutoFit/>
            </a:bodyPr>
            <a:lstStyle/>
            <a:p>
              <a:pPr>
                <a:spcBef>
                  <a:spcPct val="50000"/>
                </a:spcBef>
              </a:pPr>
              <a:r>
                <a:rPr lang="zh-CN" altLang="en-US" sz="1200" dirty="0">
                  <a:latin typeface="Times New Roman" pitchFamily="18" charset="0"/>
                  <a:sym typeface="Symbol" pitchFamily="18" charset="2"/>
                </a:rPr>
                <a:t></a:t>
              </a:r>
              <a:endParaRPr lang="zh-CN" altLang="en-US" sz="8000" dirty="0">
                <a:latin typeface="Times New Roman" pitchFamily="18" charset="0"/>
                <a:sym typeface="Symbol" pitchFamily="18" charset="2"/>
              </a:endParaRPr>
            </a:p>
          </p:txBody>
        </p:sp>
      </p:grpSp>
      <p:sp>
        <p:nvSpPr>
          <p:cNvPr id="9" name="Text Box 9"/>
          <p:cNvSpPr txBox="1">
            <a:spLocks noChangeArrowheads="1"/>
          </p:cNvSpPr>
          <p:nvPr/>
        </p:nvSpPr>
        <p:spPr bwMode="auto">
          <a:xfrm flipV="1">
            <a:off x="3830841" y="5379075"/>
            <a:ext cx="871927" cy="238760"/>
          </a:xfrm>
          <a:prstGeom prst="rect">
            <a:avLst/>
          </a:prstGeom>
          <a:noFill/>
          <a:ln w="9525">
            <a:noFill/>
            <a:miter lim="800000"/>
            <a:headEnd/>
            <a:tailEnd/>
          </a:ln>
        </p:spPr>
        <p:txBody>
          <a:bodyPr vert="eaVert">
            <a:spAutoFit/>
          </a:bodyPr>
          <a:lstStyle/>
          <a:p>
            <a:pPr>
              <a:spcBef>
                <a:spcPct val="50000"/>
              </a:spcBef>
            </a:pPr>
            <a:r>
              <a:rPr lang="zh-CN" altLang="en-US" sz="1200" dirty="0">
                <a:latin typeface="Times New Roman" pitchFamily="18" charset="0"/>
                <a:sym typeface="Symbol" pitchFamily="18" charset="2"/>
              </a:rPr>
              <a:t></a:t>
            </a:r>
            <a:endParaRPr lang="zh-CN" altLang="en-US" sz="8000" dirty="0">
              <a:latin typeface="Times New Roman" pitchFamily="18" charset="0"/>
              <a:sym typeface="Symbol" pitchFamily="18" charset="2"/>
            </a:endParaRP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188" y="981075"/>
            <a:ext cx="8229600" cy="4525963"/>
          </a:xfrm>
        </p:spPr>
        <p:txBody>
          <a:bodyPr rtlCol="0">
            <a:normAutofit/>
          </a:bodyPr>
          <a:lstStyle/>
          <a:p>
            <a:pPr>
              <a:buNone/>
              <a:defRPr/>
            </a:pPr>
            <a:r>
              <a:rPr lang="zh-CN" altLang="en-US" dirty="0">
                <a:solidFill>
                  <a:srgbClr val="0000FF"/>
                </a:solidFill>
                <a:latin typeface="宋体" pitchFamily="2" charset="-122"/>
                <a:sym typeface="Wingdings" pitchFamily="2" charset="2"/>
              </a:rPr>
              <a:t> </a:t>
            </a:r>
            <a:r>
              <a:rPr lang="en-US" altLang="zh-CN" dirty="0" smtClean="0">
                <a:solidFill>
                  <a:srgbClr val="0000FF"/>
                </a:solidFill>
                <a:latin typeface="宋体" pitchFamily="2" charset="-122"/>
                <a:sym typeface="Symbol" pitchFamily="18" charset="2"/>
              </a:rPr>
              <a:t></a:t>
            </a:r>
            <a:r>
              <a:rPr lang="en-US" altLang="zh-CN" baseline="-25000" dirty="0" err="1">
                <a:solidFill>
                  <a:srgbClr val="0000FF"/>
                </a:solidFill>
                <a:latin typeface="宋体" pitchFamily="2" charset="-122"/>
                <a:sym typeface="Symbol" pitchFamily="18" charset="2"/>
              </a:rPr>
              <a:t>r</a:t>
            </a:r>
            <a:r>
              <a:rPr lang="en-US" altLang="zh-CN" dirty="0" err="1">
                <a:solidFill>
                  <a:srgbClr val="0000FF"/>
                </a:solidFill>
                <a:latin typeface="宋体" pitchFamily="2" charset="-122"/>
                <a:sym typeface="Symbol" pitchFamily="18" charset="2"/>
              </a:rPr>
              <a:t>U</a:t>
            </a:r>
            <a:r>
              <a:rPr lang="en-US" altLang="zh-CN" baseline="-25000" dirty="0" err="1">
                <a:solidFill>
                  <a:srgbClr val="0000FF"/>
                </a:solidFill>
                <a:latin typeface="宋体" pitchFamily="2" charset="-122"/>
                <a:sym typeface="Symbol" pitchFamily="18" charset="2"/>
              </a:rPr>
              <a:t>m</a:t>
            </a:r>
            <a:r>
              <a:rPr lang="en-US" altLang="zh-CN" dirty="0" err="1">
                <a:solidFill>
                  <a:srgbClr val="0000FF"/>
                </a:solidFill>
                <a:latin typeface="宋体" pitchFamily="2" charset="-122"/>
                <a:sym typeface="Symbol" pitchFamily="18" charset="2"/>
              </a:rPr>
              <a:t>（T</a:t>
            </a:r>
            <a:r>
              <a:rPr lang="en-US" altLang="zh-CN" dirty="0">
                <a:solidFill>
                  <a:srgbClr val="0000FF"/>
                </a:solidFill>
                <a:latin typeface="宋体" pitchFamily="2" charset="-122"/>
                <a:sym typeface="Symbol" pitchFamily="18" charset="2"/>
              </a:rPr>
              <a:t>）</a:t>
            </a:r>
            <a:r>
              <a:rPr lang="zh-CN" altLang="en-US" dirty="0">
                <a:solidFill>
                  <a:srgbClr val="0000FF"/>
                </a:solidFill>
                <a:latin typeface="宋体" pitchFamily="2" charset="-122"/>
                <a:sym typeface="Symbol" pitchFamily="18" charset="2"/>
              </a:rPr>
              <a:t>与</a:t>
            </a:r>
            <a:r>
              <a:rPr lang="en-US" altLang="zh-CN" baseline="-25000" dirty="0" err="1">
                <a:solidFill>
                  <a:srgbClr val="0000FF"/>
                </a:solidFill>
                <a:latin typeface="宋体" pitchFamily="2" charset="-122"/>
                <a:sym typeface="Symbol" pitchFamily="18" charset="2"/>
              </a:rPr>
              <a:t>r</a:t>
            </a:r>
            <a:r>
              <a:rPr lang="en-US" altLang="zh-CN" dirty="0" err="1">
                <a:solidFill>
                  <a:srgbClr val="0000FF"/>
                </a:solidFill>
                <a:latin typeface="宋体" pitchFamily="2" charset="-122"/>
                <a:sym typeface="Symbol" pitchFamily="18" charset="2"/>
              </a:rPr>
              <a:t>H</a:t>
            </a:r>
            <a:r>
              <a:rPr lang="en-US" altLang="zh-CN" baseline="-25000" dirty="0" err="1">
                <a:solidFill>
                  <a:srgbClr val="0000FF"/>
                </a:solidFill>
                <a:latin typeface="宋体" pitchFamily="2" charset="-122"/>
                <a:sym typeface="Symbol" pitchFamily="18" charset="2"/>
              </a:rPr>
              <a:t>m</a:t>
            </a:r>
            <a:r>
              <a:rPr lang="en-US" altLang="zh-CN" dirty="0" err="1">
                <a:solidFill>
                  <a:srgbClr val="0000FF"/>
                </a:solidFill>
                <a:latin typeface="宋体" pitchFamily="2" charset="-122"/>
                <a:sym typeface="Symbol" pitchFamily="18" charset="2"/>
              </a:rPr>
              <a:t>（T</a:t>
            </a:r>
            <a:r>
              <a:rPr lang="en-US" altLang="zh-CN" dirty="0">
                <a:solidFill>
                  <a:srgbClr val="0000FF"/>
                </a:solidFill>
                <a:latin typeface="宋体" pitchFamily="2" charset="-122"/>
                <a:sym typeface="Symbol" pitchFamily="18" charset="2"/>
              </a:rPr>
              <a:t>）</a:t>
            </a:r>
            <a:r>
              <a:rPr lang="zh-CN" altLang="en-US" dirty="0">
                <a:solidFill>
                  <a:srgbClr val="0000FF"/>
                </a:solidFill>
                <a:latin typeface="宋体" pitchFamily="2" charset="-122"/>
                <a:sym typeface="Symbol" pitchFamily="18" charset="2"/>
              </a:rPr>
              <a:t>的</a:t>
            </a:r>
            <a:r>
              <a:rPr lang="zh-CN" altLang="en-US" dirty="0" smtClean="0">
                <a:solidFill>
                  <a:srgbClr val="0000FF"/>
                </a:solidFill>
                <a:latin typeface="宋体" pitchFamily="2" charset="-122"/>
                <a:sym typeface="Symbol" pitchFamily="18" charset="2"/>
              </a:rPr>
              <a:t>关系（</a:t>
            </a:r>
            <a:r>
              <a:rPr lang="zh-CN" altLang="en-US" dirty="0" smtClean="0">
                <a:solidFill>
                  <a:srgbClr val="0000FF"/>
                </a:solidFill>
                <a:latin typeface="宋体" pitchFamily="2" charset="-122"/>
              </a:rPr>
              <a:t>Ｑ</a:t>
            </a:r>
            <a:r>
              <a:rPr lang="zh-CN" altLang="en-US" baseline="-25000" dirty="0" smtClean="0">
                <a:solidFill>
                  <a:srgbClr val="0000FF"/>
                </a:solidFill>
                <a:latin typeface="宋体" pitchFamily="2" charset="-122"/>
              </a:rPr>
              <a:t>Ｖ</a:t>
            </a:r>
            <a:r>
              <a:rPr lang="zh-CN" altLang="en-US" dirty="0">
                <a:solidFill>
                  <a:srgbClr val="0000FF"/>
                </a:solidFill>
                <a:latin typeface="宋体" pitchFamily="2" charset="-122"/>
              </a:rPr>
              <a:t>与</a:t>
            </a:r>
            <a:r>
              <a:rPr lang="zh-CN" altLang="en-US" dirty="0" smtClean="0">
                <a:solidFill>
                  <a:srgbClr val="0000FF"/>
                </a:solidFill>
                <a:latin typeface="宋体" pitchFamily="2" charset="-122"/>
              </a:rPr>
              <a:t>Ｑ</a:t>
            </a:r>
            <a:r>
              <a:rPr lang="zh-CN" altLang="en-US" baseline="-25000" dirty="0" smtClean="0">
                <a:solidFill>
                  <a:srgbClr val="0000FF"/>
                </a:solidFill>
                <a:latin typeface="宋体" pitchFamily="2" charset="-122"/>
              </a:rPr>
              <a:t>Ｐ</a:t>
            </a:r>
            <a:r>
              <a:rPr lang="zh-CN" altLang="en-US" dirty="0">
                <a:solidFill>
                  <a:srgbClr val="0000FF"/>
                </a:solidFill>
                <a:latin typeface="宋体" pitchFamily="2" charset="-122"/>
              </a:rPr>
              <a:t>的关系</a:t>
            </a:r>
            <a:r>
              <a:rPr lang="zh-CN" altLang="en-US" dirty="0" smtClean="0">
                <a:solidFill>
                  <a:srgbClr val="0000FF"/>
                </a:solidFill>
                <a:latin typeface="宋体" pitchFamily="2" charset="-122"/>
                <a:sym typeface="Symbol" pitchFamily="18" charset="2"/>
              </a:rPr>
              <a:t>）</a:t>
            </a:r>
            <a:endParaRPr lang="zh-CN" altLang="en-US" dirty="0">
              <a:solidFill>
                <a:srgbClr val="0000FF"/>
              </a:solidFill>
              <a:latin typeface="宋体" pitchFamily="2" charset="-122"/>
              <a:sym typeface="Symbol" pitchFamily="18" charset="2"/>
            </a:endParaRPr>
          </a:p>
          <a:p>
            <a:pPr eaLnBrk="1" fontAlgn="auto" hangingPunct="1">
              <a:spcAft>
                <a:spcPts val="0"/>
              </a:spcAft>
              <a:buFont typeface="Wingdings" pitchFamily="2" charset="2"/>
              <a:buNone/>
              <a:defRPr/>
            </a:pPr>
            <a:r>
              <a:rPr lang="en-US" altLang="zh-CN" dirty="0" smtClean="0">
                <a:solidFill>
                  <a:srgbClr val="0000FF"/>
                </a:solidFill>
                <a:latin typeface="宋体" pitchFamily="2" charset="-122"/>
                <a:sym typeface="Symbol" pitchFamily="18" charset="2"/>
              </a:rPr>
              <a:t></a:t>
            </a:r>
            <a:r>
              <a:rPr lang="en-US" altLang="zh-CN" baseline="-25000" dirty="0" err="1">
                <a:solidFill>
                  <a:srgbClr val="0000FF"/>
                </a:solidFill>
                <a:latin typeface="宋体" pitchFamily="2" charset="-122"/>
                <a:sym typeface="Symbol" pitchFamily="18" charset="2"/>
              </a:rPr>
              <a:t>r</a:t>
            </a:r>
            <a:r>
              <a:rPr lang="en-US" altLang="zh-CN" dirty="0" err="1">
                <a:solidFill>
                  <a:srgbClr val="0000FF"/>
                </a:solidFill>
                <a:latin typeface="宋体" pitchFamily="2" charset="-122"/>
                <a:sym typeface="Symbol" pitchFamily="18" charset="2"/>
              </a:rPr>
              <a:t>U</a:t>
            </a:r>
            <a:r>
              <a:rPr lang="en-US" altLang="zh-CN" baseline="-25000" dirty="0" err="1">
                <a:solidFill>
                  <a:srgbClr val="0000FF"/>
                </a:solidFill>
                <a:latin typeface="宋体" pitchFamily="2" charset="-122"/>
                <a:sym typeface="Symbol" pitchFamily="18" charset="2"/>
              </a:rPr>
              <a:t>m</a:t>
            </a:r>
            <a:r>
              <a:rPr lang="en-US" altLang="zh-CN" dirty="0" err="1">
                <a:solidFill>
                  <a:srgbClr val="0000FF"/>
                </a:solidFill>
                <a:latin typeface="宋体" pitchFamily="2" charset="-122"/>
                <a:sym typeface="Symbol" pitchFamily="18" charset="2"/>
              </a:rPr>
              <a:t>（T</a:t>
            </a:r>
            <a:r>
              <a:rPr lang="en-US" altLang="zh-CN" dirty="0">
                <a:solidFill>
                  <a:srgbClr val="0000FF"/>
                </a:solidFill>
                <a:latin typeface="宋体" pitchFamily="2" charset="-122"/>
                <a:sym typeface="Symbol" pitchFamily="18" charset="2"/>
              </a:rPr>
              <a:t>）=</a:t>
            </a:r>
            <a:r>
              <a:rPr lang="en-US" altLang="zh-CN" baseline="-25000" dirty="0" err="1">
                <a:solidFill>
                  <a:srgbClr val="0000FF"/>
                </a:solidFill>
                <a:latin typeface="宋体" pitchFamily="2" charset="-122"/>
                <a:sym typeface="Symbol" pitchFamily="18" charset="2"/>
              </a:rPr>
              <a:t>r</a:t>
            </a:r>
            <a:r>
              <a:rPr lang="en-US" altLang="zh-CN" dirty="0" err="1">
                <a:solidFill>
                  <a:srgbClr val="0000FF"/>
                </a:solidFill>
                <a:latin typeface="宋体" pitchFamily="2" charset="-122"/>
                <a:sym typeface="Symbol" pitchFamily="18" charset="2"/>
              </a:rPr>
              <a:t>H</a:t>
            </a:r>
            <a:r>
              <a:rPr lang="en-US" altLang="zh-CN" baseline="-25000" dirty="0" err="1">
                <a:solidFill>
                  <a:srgbClr val="0000FF"/>
                </a:solidFill>
                <a:latin typeface="宋体" pitchFamily="2" charset="-122"/>
                <a:sym typeface="Symbol" pitchFamily="18" charset="2"/>
              </a:rPr>
              <a:t>m</a:t>
            </a:r>
            <a:r>
              <a:rPr lang="en-US" altLang="zh-CN" dirty="0" err="1">
                <a:solidFill>
                  <a:srgbClr val="0000FF"/>
                </a:solidFill>
                <a:latin typeface="宋体" pitchFamily="2" charset="-122"/>
                <a:sym typeface="Symbol" pitchFamily="18" charset="2"/>
              </a:rPr>
              <a:t>（T</a:t>
            </a:r>
            <a:r>
              <a:rPr lang="en-US" altLang="zh-CN" dirty="0" smtClean="0">
                <a:solidFill>
                  <a:srgbClr val="0000FF"/>
                </a:solidFill>
                <a:latin typeface="宋体" pitchFamily="2" charset="-122"/>
                <a:sym typeface="Symbol" pitchFamily="18" charset="2"/>
              </a:rPr>
              <a:t>）</a:t>
            </a:r>
            <a:r>
              <a:rPr lang="en-US" altLang="zh-CN" dirty="0">
                <a:solidFill>
                  <a:srgbClr val="0000FF"/>
                </a:solidFill>
                <a:latin typeface="宋体" pitchFamily="2" charset="-122"/>
                <a:sym typeface="Symbol" pitchFamily="18" charset="2"/>
              </a:rPr>
              <a:t>=</a:t>
            </a:r>
            <a:r>
              <a:rPr lang="zh-CN" altLang="en-US" dirty="0" smtClean="0">
                <a:solidFill>
                  <a:srgbClr val="0000FF"/>
                </a:solidFill>
                <a:latin typeface="宋体" pitchFamily="2" charset="-122"/>
                <a:sym typeface="Symbol" pitchFamily="18" charset="2"/>
              </a:rPr>
              <a:t></a:t>
            </a:r>
            <a:r>
              <a:rPr lang="en-US" altLang="zh-CN" baseline="-25000" dirty="0">
                <a:solidFill>
                  <a:srgbClr val="0000FF"/>
                </a:solidFill>
                <a:latin typeface="宋体" pitchFamily="2" charset="-122"/>
                <a:sym typeface="Symbol" pitchFamily="18" charset="2"/>
              </a:rPr>
              <a:t>B</a:t>
            </a:r>
            <a:r>
              <a:rPr lang="en-US" altLang="zh-CN" dirty="0">
                <a:solidFill>
                  <a:srgbClr val="0000FF"/>
                </a:solidFill>
                <a:latin typeface="宋体" pitchFamily="2" charset="-122"/>
                <a:sym typeface="Symbol" pitchFamily="18" charset="2"/>
              </a:rPr>
              <a:t>(g)RT</a:t>
            </a:r>
          </a:p>
          <a:p>
            <a:pPr eaLnBrk="1" fontAlgn="auto" hangingPunct="1">
              <a:spcAft>
                <a:spcPts val="0"/>
              </a:spcAft>
              <a:buFont typeface="Wingdings" pitchFamily="2" charset="2"/>
              <a:buNone/>
              <a:defRPr/>
            </a:pPr>
            <a:r>
              <a:rPr lang="zh-CN" altLang="en-US" dirty="0">
                <a:solidFill>
                  <a:srgbClr val="0000FF"/>
                </a:solidFill>
                <a:latin typeface="宋体" pitchFamily="2" charset="-122"/>
              </a:rPr>
              <a:t>Ｑ</a:t>
            </a:r>
            <a:r>
              <a:rPr lang="zh-CN" altLang="en-US" baseline="-25000" dirty="0">
                <a:solidFill>
                  <a:srgbClr val="0000FF"/>
                </a:solidFill>
                <a:latin typeface="宋体" pitchFamily="2" charset="-122"/>
              </a:rPr>
              <a:t>Ｐ</a:t>
            </a:r>
            <a:r>
              <a:rPr lang="zh-CN" altLang="en-US" dirty="0">
                <a:solidFill>
                  <a:srgbClr val="0000FF"/>
                </a:solidFill>
                <a:latin typeface="宋体" pitchFamily="2" charset="-122"/>
              </a:rPr>
              <a:t>＝</a:t>
            </a:r>
            <a:r>
              <a:rPr lang="zh-CN" altLang="en-US" dirty="0">
                <a:solidFill>
                  <a:srgbClr val="0000FF"/>
                </a:solidFill>
                <a:latin typeface="宋体" pitchFamily="2" charset="-122"/>
                <a:sym typeface="Symbol" pitchFamily="18" charset="2"/>
              </a:rPr>
              <a:t></a:t>
            </a:r>
            <a:r>
              <a:rPr lang="zh-CN" altLang="en-US" baseline="-25000" dirty="0">
                <a:solidFill>
                  <a:srgbClr val="0000FF"/>
                </a:solidFill>
                <a:latin typeface="宋体" pitchFamily="2" charset="-122"/>
                <a:sym typeface="Symbol" pitchFamily="18" charset="2"/>
              </a:rPr>
              <a:t>Ｐ</a:t>
            </a:r>
            <a:r>
              <a:rPr lang="zh-CN" altLang="en-US" dirty="0">
                <a:solidFill>
                  <a:srgbClr val="0000FF"/>
                </a:solidFill>
                <a:latin typeface="宋体" pitchFamily="2" charset="-122"/>
                <a:sym typeface="Symbol" pitchFamily="18" charset="2"/>
              </a:rPr>
              <a:t>Ｈ＝ </a:t>
            </a:r>
            <a:r>
              <a:rPr lang="en-US" altLang="zh-CN" baseline="-25000" dirty="0">
                <a:solidFill>
                  <a:srgbClr val="0000FF"/>
                </a:solidFill>
                <a:latin typeface="宋体" pitchFamily="2" charset="-122"/>
                <a:sym typeface="Symbol" pitchFamily="18" charset="2"/>
              </a:rPr>
              <a:t>r</a:t>
            </a:r>
            <a:r>
              <a:rPr lang="zh-CN" altLang="en-US" dirty="0">
                <a:solidFill>
                  <a:srgbClr val="0000FF"/>
                </a:solidFill>
                <a:latin typeface="宋体" pitchFamily="2" charset="-122"/>
                <a:sym typeface="Symbol" pitchFamily="18" charset="2"/>
              </a:rPr>
              <a:t>Ｈ</a:t>
            </a:r>
            <a:r>
              <a:rPr lang="en-US" altLang="zh-CN" baseline="-25000" dirty="0">
                <a:solidFill>
                  <a:srgbClr val="0000FF"/>
                </a:solidFill>
                <a:latin typeface="宋体" pitchFamily="2" charset="-122"/>
                <a:sym typeface="Symbol" pitchFamily="18" charset="2"/>
              </a:rPr>
              <a:t>m</a:t>
            </a:r>
            <a:endParaRPr lang="en-US" altLang="zh-CN" dirty="0">
              <a:solidFill>
                <a:srgbClr val="0000FF"/>
              </a:solidFill>
              <a:latin typeface="宋体" pitchFamily="2" charset="-122"/>
            </a:endParaRPr>
          </a:p>
          <a:p>
            <a:pPr eaLnBrk="1" fontAlgn="auto" hangingPunct="1">
              <a:lnSpc>
                <a:spcPct val="90000"/>
              </a:lnSpc>
              <a:spcAft>
                <a:spcPts val="0"/>
              </a:spcAft>
              <a:buFont typeface="Wingdings" pitchFamily="2" charset="2"/>
              <a:buNone/>
              <a:defRPr/>
            </a:pPr>
            <a:r>
              <a:rPr lang="zh-CN" altLang="en-US" dirty="0">
                <a:solidFill>
                  <a:srgbClr val="0000FF"/>
                </a:solidFill>
                <a:latin typeface="宋体" pitchFamily="2" charset="-122"/>
              </a:rPr>
              <a:t>Ｑ</a:t>
            </a:r>
            <a:r>
              <a:rPr lang="zh-CN" altLang="en-US" baseline="-25000" dirty="0">
                <a:solidFill>
                  <a:srgbClr val="0000FF"/>
                </a:solidFill>
                <a:latin typeface="宋体" pitchFamily="2" charset="-122"/>
              </a:rPr>
              <a:t>Ｖ</a:t>
            </a:r>
            <a:r>
              <a:rPr lang="zh-CN" altLang="en-US" dirty="0">
                <a:solidFill>
                  <a:srgbClr val="0000FF"/>
                </a:solidFill>
                <a:latin typeface="宋体" pitchFamily="2" charset="-122"/>
              </a:rPr>
              <a:t>＝</a:t>
            </a:r>
            <a:r>
              <a:rPr lang="zh-CN" altLang="en-US" dirty="0">
                <a:solidFill>
                  <a:srgbClr val="0000FF"/>
                </a:solidFill>
                <a:latin typeface="宋体" pitchFamily="2" charset="-122"/>
                <a:sym typeface="Symbol" pitchFamily="18" charset="2"/>
              </a:rPr>
              <a:t></a:t>
            </a:r>
            <a:r>
              <a:rPr lang="zh-CN" altLang="en-US" baseline="-25000" dirty="0">
                <a:solidFill>
                  <a:srgbClr val="0000FF"/>
                </a:solidFill>
                <a:latin typeface="宋体" pitchFamily="2" charset="-122"/>
                <a:sym typeface="Symbol" pitchFamily="18" charset="2"/>
              </a:rPr>
              <a:t>Ｖ</a:t>
            </a:r>
            <a:r>
              <a:rPr lang="zh-CN" altLang="en-US" dirty="0">
                <a:solidFill>
                  <a:srgbClr val="0000FF"/>
                </a:solidFill>
                <a:latin typeface="宋体" pitchFamily="2" charset="-122"/>
                <a:sym typeface="Symbol" pitchFamily="18" charset="2"/>
              </a:rPr>
              <a:t>Ｕ＝ </a:t>
            </a:r>
            <a:r>
              <a:rPr lang="en-US" altLang="zh-CN" baseline="-25000" dirty="0">
                <a:solidFill>
                  <a:srgbClr val="0000FF"/>
                </a:solidFill>
                <a:latin typeface="宋体" pitchFamily="2" charset="-122"/>
                <a:sym typeface="Symbol" pitchFamily="18" charset="2"/>
              </a:rPr>
              <a:t>r</a:t>
            </a:r>
            <a:r>
              <a:rPr lang="zh-CN" altLang="en-US" dirty="0">
                <a:solidFill>
                  <a:srgbClr val="0000FF"/>
                </a:solidFill>
                <a:latin typeface="宋体" pitchFamily="2" charset="-122"/>
                <a:sym typeface="Symbol" pitchFamily="18" charset="2"/>
              </a:rPr>
              <a:t>Ｕ</a:t>
            </a:r>
            <a:r>
              <a:rPr lang="en-US" altLang="zh-CN" baseline="-25000" dirty="0" smtClean="0">
                <a:solidFill>
                  <a:srgbClr val="0000FF"/>
                </a:solidFill>
                <a:latin typeface="宋体" pitchFamily="2" charset="-122"/>
                <a:sym typeface="Symbol" pitchFamily="18" charset="2"/>
              </a:rPr>
              <a:t>m</a:t>
            </a:r>
          </a:p>
          <a:p>
            <a:pPr>
              <a:lnSpc>
                <a:spcPct val="90000"/>
              </a:lnSpc>
              <a:buNone/>
              <a:defRPr/>
            </a:pPr>
            <a:r>
              <a:rPr lang="zh-CN" altLang="en-US" dirty="0" smtClean="0">
                <a:solidFill>
                  <a:srgbClr val="0000FF"/>
                </a:solidFill>
                <a:latin typeface="宋体" pitchFamily="2" charset="-122"/>
              </a:rPr>
              <a:t>Ｑ</a:t>
            </a:r>
            <a:r>
              <a:rPr lang="zh-CN" altLang="en-US" baseline="-25000" dirty="0" smtClean="0">
                <a:solidFill>
                  <a:srgbClr val="0000FF"/>
                </a:solidFill>
                <a:latin typeface="宋体" pitchFamily="2" charset="-122"/>
              </a:rPr>
              <a:t>Ｖ</a:t>
            </a:r>
            <a:r>
              <a:rPr lang="en-US" altLang="zh-CN" dirty="0" smtClean="0">
                <a:solidFill>
                  <a:srgbClr val="0000FF"/>
                </a:solidFill>
                <a:latin typeface="宋体" pitchFamily="2" charset="-122"/>
                <a:sym typeface="Symbol" pitchFamily="18" charset="2"/>
              </a:rPr>
              <a:t>=</a:t>
            </a:r>
            <a:r>
              <a:rPr lang="zh-CN" altLang="en-US" dirty="0">
                <a:solidFill>
                  <a:srgbClr val="0000FF"/>
                </a:solidFill>
                <a:latin typeface="宋体" pitchFamily="2" charset="-122"/>
              </a:rPr>
              <a:t>Ｑ</a:t>
            </a:r>
            <a:r>
              <a:rPr lang="zh-CN" altLang="en-US" baseline="-25000" dirty="0">
                <a:solidFill>
                  <a:srgbClr val="0000FF"/>
                </a:solidFill>
                <a:latin typeface="宋体" pitchFamily="2" charset="-122"/>
              </a:rPr>
              <a:t>Ｐ</a:t>
            </a:r>
            <a:r>
              <a:rPr lang="zh-CN" altLang="en-US" dirty="0" smtClean="0">
                <a:solidFill>
                  <a:srgbClr val="0000FF"/>
                </a:solidFill>
                <a:latin typeface="宋体" pitchFamily="2" charset="-122"/>
                <a:sym typeface="Symbol" pitchFamily="18" charset="2"/>
              </a:rPr>
              <a:t>－ </a:t>
            </a:r>
            <a:r>
              <a:rPr lang="zh-CN" altLang="en-US" dirty="0">
                <a:solidFill>
                  <a:srgbClr val="0000FF"/>
                </a:solidFill>
                <a:latin typeface="宋体" pitchFamily="2" charset="-122"/>
                <a:sym typeface="Symbol" pitchFamily="18" charset="2"/>
              </a:rPr>
              <a:t></a:t>
            </a:r>
            <a:r>
              <a:rPr lang="en-US" altLang="zh-CN" baseline="-25000" dirty="0">
                <a:solidFill>
                  <a:srgbClr val="0000FF"/>
                </a:solidFill>
                <a:latin typeface="宋体" pitchFamily="2" charset="-122"/>
                <a:sym typeface="Symbol" pitchFamily="18" charset="2"/>
              </a:rPr>
              <a:t>B</a:t>
            </a:r>
            <a:r>
              <a:rPr lang="en-US" altLang="zh-CN" dirty="0">
                <a:solidFill>
                  <a:srgbClr val="0000FF"/>
                </a:solidFill>
                <a:latin typeface="宋体" pitchFamily="2" charset="-122"/>
                <a:sym typeface="Symbol" pitchFamily="18" charset="2"/>
              </a:rPr>
              <a:t>(g)RT</a:t>
            </a:r>
          </a:p>
          <a:p>
            <a:pPr>
              <a:lnSpc>
                <a:spcPct val="90000"/>
              </a:lnSpc>
              <a:buNone/>
              <a:defRPr/>
            </a:pPr>
            <a:endParaRPr lang="en-US" altLang="zh-CN" dirty="0">
              <a:solidFill>
                <a:srgbClr val="0000FF"/>
              </a:solidFill>
              <a:latin typeface="宋体" pitchFamily="2" charset="-122"/>
            </a:endParaRPr>
          </a:p>
          <a:p>
            <a:pPr eaLnBrk="1" fontAlgn="auto" hangingPunct="1">
              <a:lnSpc>
                <a:spcPct val="90000"/>
              </a:lnSpc>
              <a:spcAft>
                <a:spcPts val="0"/>
              </a:spcAft>
              <a:buFont typeface="Wingdings" pitchFamily="2" charset="2"/>
              <a:buNone/>
              <a:defRPr/>
            </a:pPr>
            <a:endParaRPr lang="zh-CN" altLang="en-US" dirty="0">
              <a:solidFill>
                <a:schemeClr val="folHlink"/>
              </a:solidFill>
              <a:latin typeface="宋体" pitchFamily="2" charset="-122"/>
              <a:sym typeface="Symbol" pitchFamily="18" charset="2"/>
            </a:endParaRPr>
          </a:p>
          <a:p>
            <a:pPr eaLnBrk="1" fontAlgn="auto" hangingPunct="1">
              <a:lnSpc>
                <a:spcPct val="90000"/>
              </a:lnSpc>
              <a:spcAft>
                <a:spcPts val="0"/>
              </a:spcAft>
              <a:buFont typeface="Wingdings" pitchFamily="2" charset="2"/>
              <a:buNone/>
              <a:defRPr/>
            </a:pPr>
            <a:r>
              <a:rPr lang="zh-CN" altLang="en-US" dirty="0">
                <a:solidFill>
                  <a:srgbClr val="C00000"/>
                </a:solidFill>
                <a:latin typeface="宋体" pitchFamily="2" charset="-122"/>
                <a:sym typeface="Symbol" pitchFamily="18" charset="2"/>
              </a:rPr>
              <a:t>最后强调：</a:t>
            </a:r>
          </a:p>
          <a:p>
            <a:pPr eaLnBrk="1" fontAlgn="auto" hangingPunct="1">
              <a:spcAft>
                <a:spcPts val="0"/>
              </a:spcAft>
              <a:buClr>
                <a:schemeClr val="tx1"/>
              </a:buClr>
              <a:buFont typeface="Wingdings" pitchFamily="2" charset="2"/>
              <a:buChar char="l"/>
              <a:defRPr/>
            </a:pPr>
            <a:r>
              <a:rPr lang="zh-CN" altLang="en-US" dirty="0">
                <a:solidFill>
                  <a:srgbClr val="C00000"/>
                </a:solidFill>
                <a:latin typeface="宋体" pitchFamily="2" charset="-122"/>
                <a:sym typeface="Symbol" pitchFamily="18" charset="2"/>
              </a:rPr>
              <a:t>本章计算各种过程的</a:t>
            </a:r>
            <a:r>
              <a:rPr lang="zh-CN" altLang="en-US" b="1" dirty="0">
                <a:solidFill>
                  <a:srgbClr val="C00000"/>
                </a:solidFill>
                <a:latin typeface="宋体" pitchFamily="2" charset="-122"/>
                <a:sym typeface="Symbol" pitchFamily="18" charset="2"/>
              </a:rPr>
              <a:t>Ｕ、Ｈ、Ｑ、Ｗ </a:t>
            </a:r>
          </a:p>
          <a:p>
            <a:pPr eaLnBrk="1" fontAlgn="auto" hangingPunct="1">
              <a:spcAft>
                <a:spcPts val="0"/>
              </a:spcAft>
              <a:buFont typeface="Arial" panose="020B0604020202020204" pitchFamily="34" charset="0"/>
              <a:buChar char="•"/>
              <a:defRPr/>
            </a:pPr>
            <a:endParaRPr lang="zh-CN" altLang="en-US" dirty="0"/>
          </a:p>
        </p:txBody>
      </p:sp>
      <p:graphicFrame>
        <p:nvGraphicFramePr>
          <p:cNvPr id="2" name="对象 1"/>
          <p:cNvGraphicFramePr>
            <a:graphicFrameLocks noChangeAspect="1"/>
          </p:cNvGraphicFramePr>
          <p:nvPr/>
        </p:nvGraphicFramePr>
        <p:xfrm>
          <a:off x="7586663" y="4554538"/>
          <a:ext cx="1193800" cy="1665287"/>
        </p:xfrm>
        <a:graphic>
          <a:graphicData uri="http://schemas.openxmlformats.org/presentationml/2006/ole">
            <mc:AlternateContent xmlns:mc="http://schemas.openxmlformats.org/markup-compatibility/2006">
              <mc:Choice xmlns:v="urn:schemas-microsoft-com:vml" Requires="v">
                <p:oleObj spid="_x0000_s750814" name="剪辑" r:id="rId3" imgW="1644650" imgH="2292350" progId="MS_ClipArt_Gallery.2">
                  <p:embed/>
                </p:oleObj>
              </mc:Choice>
              <mc:Fallback>
                <p:oleObj name="剪辑" r:id="rId3" imgW="1644650" imgH="2292350" progId="MS_ClipArt_Gallery.2">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6663" y="4554538"/>
                        <a:ext cx="1193800" cy="166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en-US" b="1" dirty="0" err="1">
                <a:solidFill>
                  <a:srgbClr val="FF0000"/>
                </a:solidFill>
                <a:latin typeface="华文宋体" pitchFamily="2" charset="-122"/>
                <a:ea typeface="华文宋体" pitchFamily="2" charset="-122"/>
              </a:rPr>
              <a:t>本章基本要求</a:t>
            </a:r>
            <a:r>
              <a:rPr lang="en-US" altLang="en-US" b="1" dirty="0">
                <a:solidFill>
                  <a:srgbClr val="FF0000"/>
                </a:solidFill>
                <a:latin typeface="华文宋体" pitchFamily="2" charset="-122"/>
                <a:ea typeface="华文宋体" pitchFamily="2" charset="-122"/>
              </a:rPr>
              <a:t/>
            </a:r>
            <a:br>
              <a:rPr lang="en-US" altLang="en-US" b="1" dirty="0">
                <a:solidFill>
                  <a:srgbClr val="FF0000"/>
                </a:solidFill>
                <a:latin typeface="华文宋体" pitchFamily="2" charset="-122"/>
                <a:ea typeface="华文宋体" pitchFamily="2" charset="-122"/>
              </a:rPr>
            </a:br>
            <a:endParaRPr lang="zh-CN" altLang="en-US" dirty="0"/>
          </a:p>
        </p:txBody>
      </p:sp>
      <p:sp>
        <p:nvSpPr>
          <p:cNvPr id="4" name="内容占位符 2"/>
          <p:cNvSpPr txBox="1">
            <a:spLocks/>
          </p:cNvSpPr>
          <p:nvPr/>
        </p:nvSpPr>
        <p:spPr>
          <a:xfrm>
            <a:off x="251520" y="1196752"/>
            <a:ext cx="7840381" cy="5400600"/>
          </a:xfrm>
          <a:prstGeom prst="rect">
            <a:avLst/>
          </a:prstGeom>
        </p:spPr>
        <p:txBody>
          <a:bodyPr vert="horz" lIns="91440" tIns="45720" rIns="91440" bIns="45720" rtlCol="0">
            <a:normAutofit fontScale="32500" lnSpcReduction="200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fontAlgn="auto">
              <a:spcAft>
                <a:spcPts val="0"/>
              </a:spcAft>
              <a:buFont typeface="Arial" panose="020B0604020202020204" pitchFamily="34" charset="0"/>
              <a:buChar char="•"/>
              <a:defRPr/>
            </a:pPr>
            <a:endParaRPr lang="en-US" altLang="en-US" sz="5000" b="1" dirty="0" smtClean="0">
              <a:solidFill>
                <a:srgbClr val="FF0000"/>
              </a:solidFill>
              <a:latin typeface="华文宋体" pitchFamily="2" charset="-122"/>
              <a:ea typeface="华文宋体" pitchFamily="2" charset="-122"/>
            </a:endParaRPr>
          </a:p>
          <a:p>
            <a:pPr marL="0" indent="0" fontAlgn="auto">
              <a:lnSpc>
                <a:spcPct val="170000"/>
              </a:lnSpc>
              <a:spcAft>
                <a:spcPts val="0"/>
              </a:spcAft>
              <a:buClr>
                <a:schemeClr val="tx1"/>
              </a:buClr>
              <a:buFont typeface="Wingdings" pitchFamily="2" charset="2"/>
              <a:buChar char="l"/>
              <a:defRPr/>
            </a:pPr>
            <a:r>
              <a:rPr lang="zh-CN" altLang="en-US" sz="7400" b="1" dirty="0" smtClean="0">
                <a:solidFill>
                  <a:srgbClr val="000000"/>
                </a:solidFill>
                <a:latin typeface="宋体" pitchFamily="2" charset="-122"/>
              </a:rPr>
              <a:t>理解系统与环境、状态、过程、状态函数与途径函数等基本概念，了解可逆过程的概念</a:t>
            </a:r>
          </a:p>
          <a:p>
            <a:pPr marL="0" indent="0" fontAlgn="auto">
              <a:lnSpc>
                <a:spcPct val="170000"/>
              </a:lnSpc>
              <a:spcAft>
                <a:spcPts val="0"/>
              </a:spcAft>
              <a:buClr>
                <a:schemeClr val="tx1"/>
              </a:buClr>
              <a:buFont typeface="Wingdings" pitchFamily="2" charset="2"/>
              <a:buChar char="l"/>
              <a:defRPr/>
            </a:pPr>
            <a:r>
              <a:rPr lang="zh-CN" altLang="en-US" sz="7400" b="1" dirty="0" smtClean="0">
                <a:solidFill>
                  <a:srgbClr val="000000"/>
                </a:solidFill>
                <a:latin typeface="宋体" pitchFamily="2" charset="-122"/>
              </a:rPr>
              <a:t>掌握热力学第一定律文字表述和数学表达式</a:t>
            </a:r>
          </a:p>
          <a:p>
            <a:pPr marL="0" indent="0" fontAlgn="auto">
              <a:lnSpc>
                <a:spcPct val="170000"/>
              </a:lnSpc>
              <a:spcAft>
                <a:spcPts val="0"/>
              </a:spcAft>
              <a:buClr>
                <a:schemeClr val="tx1"/>
              </a:buClr>
              <a:buFont typeface="Wingdings" pitchFamily="2" charset="2"/>
              <a:buChar char="l"/>
              <a:defRPr/>
            </a:pPr>
            <a:r>
              <a:rPr lang="zh-CN" altLang="en-US" sz="7400" b="1" dirty="0" smtClean="0">
                <a:solidFill>
                  <a:srgbClr val="000000"/>
                </a:solidFill>
                <a:latin typeface="宋体" pitchFamily="2" charset="-122"/>
              </a:rPr>
              <a:t>理解功、热、内能、焓、热容、摩尔相变焓、标准摩尔反应焓、标准摩尔生成焓、标准摩尔燃烧焓等概念</a:t>
            </a:r>
          </a:p>
          <a:p>
            <a:pPr marL="0" indent="0" fontAlgn="auto">
              <a:lnSpc>
                <a:spcPct val="170000"/>
              </a:lnSpc>
              <a:spcAft>
                <a:spcPts val="0"/>
              </a:spcAft>
              <a:buClr>
                <a:schemeClr val="tx1"/>
              </a:buClr>
              <a:buFont typeface="Wingdings" pitchFamily="2" charset="2"/>
              <a:buChar char="l"/>
              <a:defRPr/>
            </a:pPr>
            <a:r>
              <a:rPr lang="zh-CN" altLang="en-US" sz="7400" b="1" dirty="0" smtClean="0">
                <a:solidFill>
                  <a:srgbClr val="000000"/>
                </a:solidFill>
                <a:latin typeface="宋体" pitchFamily="2" charset="-122"/>
              </a:rPr>
              <a:t>掌握热力学第一定律在纯</a:t>
            </a:r>
            <a:r>
              <a:rPr lang="en-US" altLang="zh-CN" sz="7400" b="1" dirty="0" smtClean="0">
                <a:solidFill>
                  <a:srgbClr val="000000"/>
                </a:solidFill>
                <a:latin typeface="宋体" pitchFamily="2" charset="-122"/>
              </a:rPr>
              <a:t>P V T</a:t>
            </a:r>
            <a:r>
              <a:rPr lang="zh-CN" altLang="en-US" sz="7400" b="1" dirty="0" smtClean="0">
                <a:solidFill>
                  <a:srgbClr val="000000"/>
                </a:solidFill>
                <a:latin typeface="宋体" pitchFamily="2" charset="-122"/>
              </a:rPr>
              <a:t>变化、在相变化及化学变化中的应用，掌握计算各种过程的功、热、内能变、焓变的方法</a:t>
            </a:r>
          </a:p>
          <a:p>
            <a:pPr fontAlgn="auto">
              <a:spcAft>
                <a:spcPts val="0"/>
              </a:spcAft>
              <a:buFont typeface="Arial" panose="020B0604020202020204" pitchFamily="34" charset="0"/>
              <a:buChar char="•"/>
              <a:defRPr/>
            </a:pPr>
            <a:endParaRPr lang="zh-CN" altLang="en-US" dirty="0"/>
          </a:p>
        </p:txBody>
      </p:sp>
    </p:spTree>
    <p:extLst>
      <p:ext uri="{BB962C8B-B14F-4D97-AF65-F5344CB8AC3E}">
        <p14:creationId xmlns:p14="http://schemas.microsoft.com/office/powerpoint/2010/main" val="3343359124"/>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a:spLocks noGrp="1" noChangeArrowheads="1"/>
          </p:cNvSpPr>
          <p:nvPr>
            <p:ph idx="1"/>
          </p:nvPr>
        </p:nvSpPr>
        <p:spPr bwMode="auto">
          <a:xfrm>
            <a:off x="539552" y="1556792"/>
            <a:ext cx="7408333" cy="4721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黑体" pitchFamily="49" charset="-122"/>
              </a:defRPr>
            </a:lvl1pPr>
            <a:lvl2pPr marL="742950" indent="-285750" eaLnBrk="0" hangingPunct="0">
              <a:defRPr sz="2800" b="1">
                <a:solidFill>
                  <a:schemeClr val="tx1"/>
                </a:solidFill>
                <a:latin typeface="Times New Roman" pitchFamily="18" charset="0"/>
                <a:ea typeface="黑体" pitchFamily="49" charset="-122"/>
              </a:defRPr>
            </a:lvl2pPr>
            <a:lvl3pPr marL="1143000" indent="-228600" eaLnBrk="0" hangingPunct="0">
              <a:defRPr sz="2800" b="1">
                <a:solidFill>
                  <a:schemeClr val="tx1"/>
                </a:solidFill>
                <a:latin typeface="Times New Roman" pitchFamily="18" charset="0"/>
                <a:ea typeface="黑体" pitchFamily="49" charset="-122"/>
              </a:defRPr>
            </a:lvl3pPr>
            <a:lvl4pPr marL="1600200" indent="-228600" eaLnBrk="0" hangingPunct="0">
              <a:defRPr sz="2800" b="1">
                <a:solidFill>
                  <a:schemeClr val="tx1"/>
                </a:solidFill>
                <a:latin typeface="Times New Roman" pitchFamily="18" charset="0"/>
                <a:ea typeface="黑体" pitchFamily="49" charset="-122"/>
              </a:defRPr>
            </a:lvl4pPr>
            <a:lvl5pPr marL="2057400" indent="-228600" eaLnBrk="0" hangingPunct="0">
              <a:defRPr sz="28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49" charset="-122"/>
              </a:defRPr>
            </a:lvl9pPr>
          </a:lstStyle>
          <a:p>
            <a:pPr eaLnBrk="1" hangingPunct="1">
              <a:lnSpc>
                <a:spcPct val="150000"/>
              </a:lnSpc>
            </a:pPr>
            <a:r>
              <a:rPr lang="zh-CN" altLang="en-US" sz="3200" dirty="0"/>
              <a:t>作业：</a:t>
            </a:r>
            <a:r>
              <a:rPr lang="en-US" altLang="zh-CN" sz="3200" dirty="0" smtClean="0"/>
              <a:t>P91-97</a:t>
            </a:r>
            <a:endParaRPr lang="en-US" altLang="zh-CN" sz="3200" dirty="0"/>
          </a:p>
          <a:p>
            <a:pPr eaLnBrk="1" hangingPunct="1">
              <a:lnSpc>
                <a:spcPct val="150000"/>
              </a:lnSpc>
            </a:pPr>
            <a:r>
              <a:rPr lang="zh-CN" altLang="en-US" sz="3200" dirty="0"/>
              <a:t>习题</a:t>
            </a:r>
            <a:endParaRPr lang="en-US" altLang="zh-CN" sz="3200" dirty="0"/>
          </a:p>
          <a:p>
            <a:pPr eaLnBrk="1" hangingPunct="1">
              <a:lnSpc>
                <a:spcPct val="150000"/>
              </a:lnSpc>
            </a:pPr>
            <a:r>
              <a:rPr lang="en-US" altLang="zh-CN" sz="3200" dirty="0"/>
              <a:t>	</a:t>
            </a:r>
            <a:r>
              <a:rPr lang="en-US" altLang="zh-CN" sz="3200" dirty="0" smtClean="0"/>
              <a:t>2.3</a:t>
            </a:r>
            <a:r>
              <a:rPr lang="zh-CN" altLang="en-US" sz="3200" dirty="0"/>
              <a:t>、</a:t>
            </a:r>
            <a:r>
              <a:rPr lang="en-US" altLang="zh-CN" sz="3200" dirty="0"/>
              <a:t>2.5</a:t>
            </a:r>
            <a:r>
              <a:rPr lang="zh-CN" altLang="en-US" sz="3200" dirty="0"/>
              <a:t>、</a:t>
            </a:r>
            <a:r>
              <a:rPr lang="en-US" altLang="zh-CN" sz="3200" dirty="0"/>
              <a:t>2.6</a:t>
            </a:r>
            <a:r>
              <a:rPr lang="zh-CN" altLang="en-US" sz="3200" dirty="0" smtClean="0"/>
              <a:t>、</a:t>
            </a:r>
            <a:r>
              <a:rPr lang="en-US" altLang="zh-CN" sz="3200" dirty="0" smtClean="0"/>
              <a:t>2.7  2.8  2.10</a:t>
            </a:r>
            <a:r>
              <a:rPr lang="zh-CN" altLang="en-US" sz="3200" dirty="0"/>
              <a:t>、</a:t>
            </a:r>
            <a:r>
              <a:rPr lang="en-US" altLang="zh-CN" sz="3200" dirty="0" smtClean="0"/>
              <a:t>2.11  2.12</a:t>
            </a:r>
            <a:r>
              <a:rPr lang="en-US" altLang="zh-CN" sz="3200" dirty="0"/>
              <a:t> </a:t>
            </a:r>
            <a:r>
              <a:rPr lang="en-US" altLang="zh-CN" sz="3200" dirty="0" smtClean="0"/>
              <a:t>  2.21</a:t>
            </a:r>
            <a:r>
              <a:rPr lang="zh-CN" altLang="en-US" sz="3200" dirty="0" smtClean="0"/>
              <a:t>、</a:t>
            </a:r>
            <a:r>
              <a:rPr lang="en-US" altLang="zh-CN" sz="3200" dirty="0" smtClean="0"/>
              <a:t>2</a:t>
            </a:r>
            <a:r>
              <a:rPr lang="en-US" altLang="zh-CN" sz="3200" dirty="0"/>
              <a:t>.</a:t>
            </a:r>
            <a:r>
              <a:rPr lang="en-US" altLang="zh-CN" sz="3200" dirty="0" smtClean="0"/>
              <a:t>24 </a:t>
            </a:r>
            <a:r>
              <a:rPr lang="zh-CN" altLang="en-US" sz="3200" dirty="0" smtClean="0"/>
              <a:t>、</a:t>
            </a:r>
            <a:r>
              <a:rPr lang="en-US" altLang="zh-CN" sz="3200" dirty="0" smtClean="0"/>
              <a:t>2.25 </a:t>
            </a:r>
            <a:r>
              <a:rPr lang="zh-CN" altLang="en-US" sz="3200" dirty="0" smtClean="0"/>
              <a:t>、</a:t>
            </a:r>
            <a:r>
              <a:rPr lang="en-US" altLang="zh-CN" sz="3200" dirty="0" smtClean="0"/>
              <a:t>2.26</a:t>
            </a:r>
            <a:r>
              <a:rPr lang="zh-CN" altLang="en-US" sz="3200" dirty="0" smtClean="0"/>
              <a:t>、</a:t>
            </a:r>
            <a:r>
              <a:rPr lang="en-US" altLang="zh-CN" sz="3200" dirty="0"/>
              <a:t> </a:t>
            </a:r>
            <a:r>
              <a:rPr lang="en-US" altLang="zh-CN" sz="3200" dirty="0" smtClean="0">
                <a:solidFill>
                  <a:srgbClr val="FF0000"/>
                </a:solidFill>
              </a:rPr>
              <a:t>2.27  </a:t>
            </a:r>
            <a:r>
              <a:rPr lang="en-US" altLang="zh-CN" sz="3200" dirty="0">
                <a:solidFill>
                  <a:srgbClr val="FF0000"/>
                </a:solidFill>
              </a:rPr>
              <a:t>2.29</a:t>
            </a:r>
            <a:r>
              <a:rPr lang="zh-CN" altLang="en-US" sz="3200" dirty="0">
                <a:solidFill>
                  <a:srgbClr val="FF0000"/>
                </a:solidFill>
              </a:rPr>
              <a:t>、</a:t>
            </a:r>
            <a:r>
              <a:rPr lang="en-US" altLang="zh-CN" sz="3200" dirty="0">
                <a:solidFill>
                  <a:srgbClr val="FF0000"/>
                </a:solidFill>
              </a:rPr>
              <a:t>2.31</a:t>
            </a:r>
            <a:r>
              <a:rPr lang="zh-CN" altLang="en-US" sz="3200" dirty="0">
                <a:solidFill>
                  <a:srgbClr val="FF0000"/>
                </a:solidFill>
              </a:rPr>
              <a:t>、</a:t>
            </a:r>
            <a:r>
              <a:rPr lang="en-US" altLang="zh-CN" sz="3200" dirty="0">
                <a:solidFill>
                  <a:srgbClr val="FF0000"/>
                </a:solidFill>
              </a:rPr>
              <a:t> </a:t>
            </a:r>
            <a:r>
              <a:rPr lang="en-US" altLang="zh-CN" sz="3200" dirty="0" smtClean="0">
                <a:solidFill>
                  <a:srgbClr val="FF0000"/>
                </a:solidFill>
              </a:rPr>
              <a:t>2.34  </a:t>
            </a:r>
            <a:r>
              <a:rPr lang="en-US" altLang="zh-CN" sz="3200" dirty="0" smtClean="0"/>
              <a:t> 2.38</a:t>
            </a:r>
            <a:r>
              <a:rPr lang="zh-CN" altLang="en-US" sz="3200" dirty="0"/>
              <a:t>、 </a:t>
            </a:r>
            <a:r>
              <a:rPr lang="en-US" altLang="zh-CN" sz="3200" dirty="0" smtClean="0"/>
              <a:t>2.39</a:t>
            </a:r>
            <a:r>
              <a:rPr lang="zh-CN" altLang="en-US" sz="3200" dirty="0" smtClean="0"/>
              <a:t>，选做</a:t>
            </a:r>
            <a:r>
              <a:rPr lang="en-US" altLang="zh-CN" sz="3200" dirty="0" smtClean="0"/>
              <a:t>2.23</a:t>
            </a:r>
            <a:endParaRPr lang="zh-CN" altLang="en-US" sz="3200" dirty="0"/>
          </a:p>
        </p:txBody>
      </p:sp>
      <p:graphicFrame>
        <p:nvGraphicFramePr>
          <p:cNvPr id="5" name="对象 4"/>
          <p:cNvGraphicFramePr>
            <a:graphicFrameLocks noChangeAspect="1"/>
          </p:cNvGraphicFramePr>
          <p:nvPr>
            <p:extLst>
              <p:ext uri="{D42A27DB-BD31-4B8C-83A1-F6EECF244321}">
                <p14:modId xmlns:p14="http://schemas.microsoft.com/office/powerpoint/2010/main" val="3811328071"/>
              </p:ext>
            </p:extLst>
          </p:nvPr>
        </p:nvGraphicFramePr>
        <p:xfrm>
          <a:off x="5940152" y="1052736"/>
          <a:ext cx="2313779" cy="1925712"/>
        </p:xfrm>
        <a:graphic>
          <a:graphicData uri="http://schemas.openxmlformats.org/presentationml/2006/ole">
            <mc:AlternateContent xmlns:mc="http://schemas.openxmlformats.org/markup-compatibility/2006">
              <mc:Choice xmlns:v="urn:schemas-microsoft-com:vml" Requires="v">
                <p:oleObj spid="_x0000_s789627" name="剪辑" r:id="rId3" imgW="4006850" imgH="2857500" progId="MS_ClipArt_Gallery.2">
                  <p:embed/>
                </p:oleObj>
              </mc:Choice>
              <mc:Fallback>
                <p:oleObj name="剪辑" r:id="rId3" imgW="4006850" imgH="285750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152" y="1052736"/>
                        <a:ext cx="2313779" cy="192571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3148301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323528" y="476672"/>
            <a:ext cx="7470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黑体" pitchFamily="49" charset="-122"/>
              </a:defRPr>
            </a:lvl1pPr>
            <a:lvl2pPr marL="742950" indent="-285750" eaLnBrk="0" hangingPunct="0">
              <a:defRPr sz="2800" b="1">
                <a:solidFill>
                  <a:schemeClr val="tx1"/>
                </a:solidFill>
                <a:latin typeface="Times New Roman" pitchFamily="18" charset="0"/>
                <a:ea typeface="黑体" pitchFamily="49" charset="-122"/>
              </a:defRPr>
            </a:lvl2pPr>
            <a:lvl3pPr marL="1143000" indent="-228600" eaLnBrk="0" hangingPunct="0">
              <a:defRPr sz="2800" b="1">
                <a:solidFill>
                  <a:schemeClr val="tx1"/>
                </a:solidFill>
                <a:latin typeface="Times New Roman" pitchFamily="18" charset="0"/>
                <a:ea typeface="黑体" pitchFamily="49" charset="-122"/>
              </a:defRPr>
            </a:lvl3pPr>
            <a:lvl4pPr marL="1600200" indent="-228600" eaLnBrk="0" hangingPunct="0">
              <a:defRPr sz="2800" b="1">
                <a:solidFill>
                  <a:schemeClr val="tx1"/>
                </a:solidFill>
                <a:latin typeface="Times New Roman" pitchFamily="18" charset="0"/>
                <a:ea typeface="黑体" pitchFamily="49" charset="-122"/>
              </a:defRPr>
            </a:lvl4pPr>
            <a:lvl5pPr marL="2057400" indent="-228600" eaLnBrk="0" hangingPunct="0">
              <a:defRPr sz="28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49" charset="-122"/>
              </a:defRPr>
            </a:lvl9pPr>
          </a:lstStyle>
          <a:p>
            <a:pPr eaLnBrk="1" hangingPunct="1">
              <a:spcBef>
                <a:spcPct val="50000"/>
              </a:spcBef>
            </a:pPr>
            <a:r>
              <a:rPr lang="zh-CN" altLang="en-US" dirty="0" smtClean="0">
                <a:solidFill>
                  <a:srgbClr val="FF0000"/>
                </a:solidFill>
              </a:rPr>
              <a:t>体积功的推导和讨论：</a:t>
            </a:r>
            <a:endParaRPr lang="zh-CN" altLang="en-US" dirty="0"/>
          </a:p>
        </p:txBody>
      </p:sp>
      <p:grpSp>
        <p:nvGrpSpPr>
          <p:cNvPr id="5" name="Group 30"/>
          <p:cNvGrpSpPr>
            <a:grpSpLocks/>
          </p:cNvGrpSpPr>
          <p:nvPr/>
        </p:nvGrpSpPr>
        <p:grpSpPr bwMode="auto">
          <a:xfrm>
            <a:off x="215900" y="1545708"/>
            <a:ext cx="3581400" cy="3295650"/>
            <a:chOff x="2832" y="1920"/>
            <a:chExt cx="2256" cy="2076"/>
          </a:xfrm>
        </p:grpSpPr>
        <p:sp>
          <p:nvSpPr>
            <p:cNvPr id="6" name="Rectangle 8"/>
            <p:cNvSpPr>
              <a:spLocks noChangeArrowheads="1"/>
            </p:cNvSpPr>
            <p:nvPr/>
          </p:nvSpPr>
          <p:spPr bwMode="auto">
            <a:xfrm>
              <a:off x="2880" y="1920"/>
              <a:ext cx="2064" cy="172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chemeClr val="tx1"/>
                  </a:solidFill>
                  <a:latin typeface="Times New Roman" pitchFamily="18" charset="0"/>
                  <a:ea typeface="黑体" pitchFamily="49" charset="-122"/>
                </a:defRPr>
              </a:lvl1pPr>
              <a:lvl2pPr marL="742950" indent="-285750" eaLnBrk="0" hangingPunct="0">
                <a:defRPr sz="2800" b="1">
                  <a:solidFill>
                    <a:schemeClr val="tx1"/>
                  </a:solidFill>
                  <a:latin typeface="Times New Roman" pitchFamily="18" charset="0"/>
                  <a:ea typeface="黑体" pitchFamily="49" charset="-122"/>
                </a:defRPr>
              </a:lvl2pPr>
              <a:lvl3pPr marL="1143000" indent="-228600" eaLnBrk="0" hangingPunct="0">
                <a:defRPr sz="2800" b="1">
                  <a:solidFill>
                    <a:schemeClr val="tx1"/>
                  </a:solidFill>
                  <a:latin typeface="Times New Roman" pitchFamily="18" charset="0"/>
                  <a:ea typeface="黑体" pitchFamily="49" charset="-122"/>
                </a:defRPr>
              </a:lvl3pPr>
              <a:lvl4pPr marL="1600200" indent="-228600" eaLnBrk="0" hangingPunct="0">
                <a:defRPr sz="2800" b="1">
                  <a:solidFill>
                    <a:schemeClr val="tx1"/>
                  </a:solidFill>
                  <a:latin typeface="Times New Roman" pitchFamily="18" charset="0"/>
                  <a:ea typeface="黑体" pitchFamily="49" charset="-122"/>
                </a:defRPr>
              </a:lvl4pPr>
              <a:lvl5pPr marL="2057400" indent="-228600" eaLnBrk="0" hangingPunct="0">
                <a:defRPr sz="28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49" charset="-122"/>
                </a:defRPr>
              </a:lvl9pPr>
            </a:lstStyle>
            <a:p>
              <a:pPr eaLnBrk="1" hangingPunct="1"/>
              <a:endParaRPr lang="zh-CN" altLang="en-US">
                <a:solidFill>
                  <a:srgbClr val="000000"/>
                </a:solidFill>
              </a:endParaRPr>
            </a:p>
          </p:txBody>
        </p:sp>
        <p:grpSp>
          <p:nvGrpSpPr>
            <p:cNvPr id="7" name="Group 9"/>
            <p:cNvGrpSpPr>
              <a:grpSpLocks/>
            </p:cNvGrpSpPr>
            <p:nvPr/>
          </p:nvGrpSpPr>
          <p:grpSpPr bwMode="auto">
            <a:xfrm>
              <a:off x="3072" y="2448"/>
              <a:ext cx="1488" cy="816"/>
              <a:chOff x="1920" y="1632"/>
              <a:chExt cx="1488" cy="816"/>
            </a:xfrm>
          </p:grpSpPr>
          <p:sp>
            <p:nvSpPr>
              <p:cNvPr id="24" name="Line 10"/>
              <p:cNvSpPr>
                <a:spLocks noChangeShapeType="1"/>
              </p:cNvSpPr>
              <p:nvPr/>
            </p:nvSpPr>
            <p:spPr bwMode="auto">
              <a:xfrm>
                <a:off x="1920" y="1632"/>
                <a:ext cx="14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11"/>
              <p:cNvSpPr>
                <a:spLocks noChangeShapeType="1"/>
              </p:cNvSpPr>
              <p:nvPr/>
            </p:nvSpPr>
            <p:spPr bwMode="auto">
              <a:xfrm>
                <a:off x="1920" y="1632"/>
                <a:ext cx="0" cy="8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12"/>
              <p:cNvSpPr>
                <a:spLocks noChangeShapeType="1"/>
              </p:cNvSpPr>
              <p:nvPr/>
            </p:nvSpPr>
            <p:spPr bwMode="auto">
              <a:xfrm>
                <a:off x="1920" y="2448"/>
                <a:ext cx="14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 name="Line 13"/>
            <p:cNvSpPr>
              <a:spLocks noChangeShapeType="1"/>
            </p:cNvSpPr>
            <p:nvPr/>
          </p:nvSpPr>
          <p:spPr bwMode="auto">
            <a:xfrm>
              <a:off x="3840" y="2448"/>
              <a:ext cx="0" cy="816"/>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14"/>
            <p:cNvSpPr>
              <a:spLocks noChangeArrowheads="1"/>
            </p:cNvSpPr>
            <p:nvPr/>
          </p:nvSpPr>
          <p:spPr bwMode="auto">
            <a:xfrm>
              <a:off x="3984" y="2448"/>
              <a:ext cx="48" cy="816"/>
            </a:xfrm>
            <a:prstGeom prst="rect">
              <a:avLst/>
            </a:prstGeom>
            <a:solidFill>
              <a:srgbClr val="0066FF"/>
            </a:solidFill>
            <a:ln w="9525">
              <a:solidFill>
                <a:schemeClr val="tx1"/>
              </a:solidFill>
              <a:miter lim="800000"/>
              <a:headEnd/>
              <a:tailEnd/>
            </a:ln>
          </p:spPr>
          <p:txBody>
            <a:bodyPr wrap="none" anchor="ctr"/>
            <a:lstStyle>
              <a:lvl1pPr eaLnBrk="0" hangingPunct="0">
                <a:defRPr sz="2800" b="1">
                  <a:solidFill>
                    <a:schemeClr val="tx1"/>
                  </a:solidFill>
                  <a:latin typeface="Times New Roman" pitchFamily="18" charset="0"/>
                  <a:ea typeface="黑体" pitchFamily="49" charset="-122"/>
                </a:defRPr>
              </a:lvl1pPr>
              <a:lvl2pPr marL="742950" indent="-285750" eaLnBrk="0" hangingPunct="0">
                <a:defRPr sz="2800" b="1">
                  <a:solidFill>
                    <a:schemeClr val="tx1"/>
                  </a:solidFill>
                  <a:latin typeface="Times New Roman" pitchFamily="18" charset="0"/>
                  <a:ea typeface="黑体" pitchFamily="49" charset="-122"/>
                </a:defRPr>
              </a:lvl2pPr>
              <a:lvl3pPr marL="1143000" indent="-228600" eaLnBrk="0" hangingPunct="0">
                <a:defRPr sz="2800" b="1">
                  <a:solidFill>
                    <a:schemeClr val="tx1"/>
                  </a:solidFill>
                  <a:latin typeface="Times New Roman" pitchFamily="18" charset="0"/>
                  <a:ea typeface="黑体" pitchFamily="49" charset="-122"/>
                </a:defRPr>
              </a:lvl3pPr>
              <a:lvl4pPr marL="1600200" indent="-228600" eaLnBrk="0" hangingPunct="0">
                <a:defRPr sz="2800" b="1">
                  <a:solidFill>
                    <a:schemeClr val="tx1"/>
                  </a:solidFill>
                  <a:latin typeface="Times New Roman" pitchFamily="18" charset="0"/>
                  <a:ea typeface="黑体" pitchFamily="49" charset="-122"/>
                </a:defRPr>
              </a:lvl4pPr>
              <a:lvl5pPr marL="2057400" indent="-228600" eaLnBrk="0" hangingPunct="0">
                <a:defRPr sz="28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49" charset="-122"/>
                </a:defRPr>
              </a:lvl9pPr>
            </a:lstStyle>
            <a:p>
              <a:pPr eaLnBrk="1" hangingPunct="1"/>
              <a:endParaRPr lang="zh-CN" altLang="en-US">
                <a:solidFill>
                  <a:srgbClr val="000000"/>
                </a:solidFill>
              </a:endParaRPr>
            </a:p>
          </p:txBody>
        </p:sp>
        <p:sp>
          <p:nvSpPr>
            <p:cNvPr id="10" name="Line 15"/>
            <p:cNvSpPr>
              <a:spLocks noChangeShapeType="1"/>
            </p:cNvSpPr>
            <p:nvPr/>
          </p:nvSpPr>
          <p:spPr bwMode="auto">
            <a:xfrm>
              <a:off x="4032" y="2880"/>
              <a:ext cx="336" cy="0"/>
            </a:xfrm>
            <a:prstGeom prst="line">
              <a:avLst/>
            </a:prstGeom>
            <a:noFill/>
            <a:ln w="381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 name="Text Box 16"/>
            <p:cNvSpPr txBox="1">
              <a:spLocks noChangeArrowheads="1"/>
            </p:cNvSpPr>
            <p:nvPr/>
          </p:nvSpPr>
          <p:spPr bwMode="auto">
            <a:xfrm>
              <a:off x="3168" y="2592"/>
              <a:ext cx="6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黑体" pitchFamily="49" charset="-122"/>
                </a:defRPr>
              </a:lvl1pPr>
              <a:lvl2pPr marL="742950" indent="-285750" eaLnBrk="0" hangingPunct="0">
                <a:defRPr sz="2800" b="1">
                  <a:solidFill>
                    <a:schemeClr val="tx1"/>
                  </a:solidFill>
                  <a:latin typeface="Times New Roman" pitchFamily="18" charset="0"/>
                  <a:ea typeface="黑体" pitchFamily="49" charset="-122"/>
                </a:defRPr>
              </a:lvl2pPr>
              <a:lvl3pPr marL="1143000" indent="-228600" eaLnBrk="0" hangingPunct="0">
                <a:defRPr sz="2800" b="1">
                  <a:solidFill>
                    <a:schemeClr val="tx1"/>
                  </a:solidFill>
                  <a:latin typeface="Times New Roman" pitchFamily="18" charset="0"/>
                  <a:ea typeface="黑体" pitchFamily="49" charset="-122"/>
                </a:defRPr>
              </a:lvl3pPr>
              <a:lvl4pPr marL="1600200" indent="-228600" eaLnBrk="0" hangingPunct="0">
                <a:defRPr sz="2800" b="1">
                  <a:solidFill>
                    <a:schemeClr val="tx1"/>
                  </a:solidFill>
                  <a:latin typeface="Times New Roman" pitchFamily="18" charset="0"/>
                  <a:ea typeface="黑体" pitchFamily="49" charset="-122"/>
                </a:defRPr>
              </a:lvl4pPr>
              <a:lvl5pPr marL="2057400" indent="-228600" eaLnBrk="0" hangingPunct="0">
                <a:defRPr sz="28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49" charset="-122"/>
                </a:defRPr>
              </a:lvl9pPr>
            </a:lstStyle>
            <a:p>
              <a:pPr eaLnBrk="1" hangingPunct="1">
                <a:spcBef>
                  <a:spcPct val="50000"/>
                </a:spcBef>
              </a:pPr>
              <a:r>
                <a:rPr lang="zh-CN" altLang="en-US" sz="2400">
                  <a:solidFill>
                    <a:srgbClr val="000000"/>
                  </a:solidFill>
                </a:rPr>
                <a:t>气体</a:t>
              </a:r>
              <a:r>
                <a:rPr lang="zh-CN" altLang="en-US" sz="2400" i="1">
                  <a:solidFill>
                    <a:srgbClr val="000000"/>
                  </a:solidFill>
                </a:rPr>
                <a:t>   </a:t>
              </a:r>
            </a:p>
          </p:txBody>
        </p:sp>
        <p:sp>
          <p:nvSpPr>
            <p:cNvPr id="12" name="Line 17"/>
            <p:cNvSpPr>
              <a:spLocks noChangeShapeType="1"/>
            </p:cNvSpPr>
            <p:nvPr/>
          </p:nvSpPr>
          <p:spPr bwMode="auto">
            <a:xfrm>
              <a:off x="3840" y="3312"/>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8"/>
            <p:cNvSpPr>
              <a:spLocks noChangeShapeType="1"/>
            </p:cNvSpPr>
            <p:nvPr/>
          </p:nvSpPr>
          <p:spPr bwMode="auto">
            <a:xfrm>
              <a:off x="3984" y="3312"/>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9"/>
            <p:cNvSpPr>
              <a:spLocks noChangeShapeType="1"/>
            </p:cNvSpPr>
            <p:nvPr/>
          </p:nvSpPr>
          <p:spPr bwMode="auto">
            <a:xfrm>
              <a:off x="3648" y="3456"/>
              <a:ext cx="19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Line 20"/>
            <p:cNvSpPr>
              <a:spLocks noChangeShapeType="1"/>
            </p:cNvSpPr>
            <p:nvPr/>
          </p:nvSpPr>
          <p:spPr bwMode="auto">
            <a:xfrm flipH="1">
              <a:off x="3984" y="3456"/>
              <a:ext cx="2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Text Box 21"/>
            <p:cNvSpPr txBox="1">
              <a:spLocks noChangeArrowheads="1"/>
            </p:cNvSpPr>
            <p:nvPr/>
          </p:nvSpPr>
          <p:spPr bwMode="auto">
            <a:xfrm>
              <a:off x="4224" y="3312"/>
              <a:ext cx="37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黑体" pitchFamily="49" charset="-122"/>
                </a:defRPr>
              </a:lvl1pPr>
              <a:lvl2pPr marL="742950" indent="-285750" eaLnBrk="0" hangingPunct="0">
                <a:defRPr sz="2800" b="1">
                  <a:solidFill>
                    <a:schemeClr val="tx1"/>
                  </a:solidFill>
                  <a:latin typeface="Times New Roman" pitchFamily="18" charset="0"/>
                  <a:ea typeface="黑体" pitchFamily="49" charset="-122"/>
                </a:defRPr>
              </a:lvl2pPr>
              <a:lvl3pPr marL="1143000" indent="-228600" eaLnBrk="0" hangingPunct="0">
                <a:defRPr sz="2800" b="1">
                  <a:solidFill>
                    <a:schemeClr val="tx1"/>
                  </a:solidFill>
                  <a:latin typeface="Times New Roman" pitchFamily="18" charset="0"/>
                  <a:ea typeface="黑体" pitchFamily="49" charset="-122"/>
                </a:defRPr>
              </a:lvl3pPr>
              <a:lvl4pPr marL="1600200" indent="-228600" eaLnBrk="0" hangingPunct="0">
                <a:defRPr sz="2800" b="1">
                  <a:solidFill>
                    <a:schemeClr val="tx1"/>
                  </a:solidFill>
                  <a:latin typeface="Times New Roman" pitchFamily="18" charset="0"/>
                  <a:ea typeface="黑体" pitchFamily="49" charset="-122"/>
                </a:defRPr>
              </a:lvl4pPr>
              <a:lvl5pPr marL="2057400" indent="-228600" eaLnBrk="0" hangingPunct="0">
                <a:defRPr sz="28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49" charset="-122"/>
                </a:defRPr>
              </a:lvl9pPr>
            </a:lstStyle>
            <a:p>
              <a:pPr eaLnBrk="1" hangingPunct="1">
                <a:spcBef>
                  <a:spcPct val="50000"/>
                </a:spcBef>
              </a:pPr>
              <a:r>
                <a:rPr lang="en-US" altLang="zh-CN" i="1">
                  <a:solidFill>
                    <a:srgbClr val="000000"/>
                  </a:solidFill>
                </a:rPr>
                <a:t>dl</a:t>
              </a:r>
            </a:p>
          </p:txBody>
        </p:sp>
        <p:sp>
          <p:nvSpPr>
            <p:cNvPr id="17" name="Text Box 22"/>
            <p:cNvSpPr txBox="1">
              <a:spLocks noChangeArrowheads="1"/>
            </p:cNvSpPr>
            <p:nvPr/>
          </p:nvSpPr>
          <p:spPr bwMode="auto">
            <a:xfrm>
              <a:off x="4416" y="2736"/>
              <a:ext cx="54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黑体" pitchFamily="49" charset="-122"/>
                </a:defRPr>
              </a:lvl1pPr>
              <a:lvl2pPr marL="742950" indent="-285750" eaLnBrk="0" hangingPunct="0">
                <a:defRPr sz="2800" b="1">
                  <a:solidFill>
                    <a:schemeClr val="tx1"/>
                  </a:solidFill>
                  <a:latin typeface="Times New Roman" pitchFamily="18" charset="0"/>
                  <a:ea typeface="黑体" pitchFamily="49" charset="-122"/>
                </a:defRPr>
              </a:lvl2pPr>
              <a:lvl3pPr marL="1143000" indent="-228600" eaLnBrk="0" hangingPunct="0">
                <a:defRPr sz="2800" b="1">
                  <a:solidFill>
                    <a:schemeClr val="tx1"/>
                  </a:solidFill>
                  <a:latin typeface="Times New Roman" pitchFamily="18" charset="0"/>
                  <a:ea typeface="黑体" pitchFamily="49" charset="-122"/>
                </a:defRPr>
              </a:lvl3pPr>
              <a:lvl4pPr marL="1600200" indent="-228600" eaLnBrk="0" hangingPunct="0">
                <a:defRPr sz="2800" b="1">
                  <a:solidFill>
                    <a:schemeClr val="tx1"/>
                  </a:solidFill>
                  <a:latin typeface="Times New Roman" pitchFamily="18" charset="0"/>
                  <a:ea typeface="黑体" pitchFamily="49" charset="-122"/>
                </a:defRPr>
              </a:lvl4pPr>
              <a:lvl5pPr marL="2057400" indent="-228600" eaLnBrk="0" hangingPunct="0">
                <a:defRPr sz="28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49" charset="-122"/>
                </a:defRPr>
              </a:lvl9pPr>
            </a:lstStyle>
            <a:p>
              <a:pPr eaLnBrk="1" hangingPunct="1">
                <a:spcBef>
                  <a:spcPct val="50000"/>
                </a:spcBef>
              </a:pPr>
              <a:r>
                <a:rPr lang="en-US" altLang="zh-CN" i="1">
                  <a:solidFill>
                    <a:srgbClr val="000000"/>
                  </a:solidFill>
                </a:rPr>
                <a:t>p</a:t>
              </a:r>
              <a:r>
                <a:rPr lang="en-US" altLang="zh-CN" i="1" baseline="-25000">
                  <a:solidFill>
                    <a:srgbClr val="000000"/>
                  </a:solidFill>
                </a:rPr>
                <a:t>amb</a:t>
              </a:r>
            </a:p>
          </p:txBody>
        </p:sp>
        <p:sp>
          <p:nvSpPr>
            <p:cNvPr id="18" name="Text Box 23"/>
            <p:cNvSpPr txBox="1">
              <a:spLocks noChangeArrowheads="1"/>
            </p:cNvSpPr>
            <p:nvPr/>
          </p:nvSpPr>
          <p:spPr bwMode="auto">
            <a:xfrm>
              <a:off x="3456" y="2016"/>
              <a:ext cx="158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黑体" pitchFamily="49" charset="-122"/>
                </a:defRPr>
              </a:lvl1pPr>
              <a:lvl2pPr marL="742950" indent="-285750" eaLnBrk="0" hangingPunct="0">
                <a:defRPr sz="2800" b="1">
                  <a:solidFill>
                    <a:schemeClr val="tx1"/>
                  </a:solidFill>
                  <a:latin typeface="Times New Roman" pitchFamily="18" charset="0"/>
                  <a:ea typeface="黑体" pitchFamily="49" charset="-122"/>
                </a:defRPr>
              </a:lvl2pPr>
              <a:lvl3pPr marL="1143000" indent="-228600" eaLnBrk="0" hangingPunct="0">
                <a:defRPr sz="2800" b="1">
                  <a:solidFill>
                    <a:schemeClr val="tx1"/>
                  </a:solidFill>
                  <a:latin typeface="Times New Roman" pitchFamily="18" charset="0"/>
                  <a:ea typeface="黑体" pitchFamily="49" charset="-122"/>
                </a:defRPr>
              </a:lvl3pPr>
              <a:lvl4pPr marL="1600200" indent="-228600" eaLnBrk="0" hangingPunct="0">
                <a:defRPr sz="2800" b="1">
                  <a:solidFill>
                    <a:schemeClr val="tx1"/>
                  </a:solidFill>
                  <a:latin typeface="Times New Roman" pitchFamily="18" charset="0"/>
                  <a:ea typeface="黑体" pitchFamily="49" charset="-122"/>
                </a:defRPr>
              </a:lvl4pPr>
              <a:lvl5pPr marL="2057400" indent="-228600" eaLnBrk="0" hangingPunct="0">
                <a:defRPr sz="28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49" charset="-122"/>
                </a:defRPr>
              </a:lvl9pPr>
            </a:lstStyle>
            <a:p>
              <a:pPr eaLnBrk="1" hangingPunct="1">
                <a:spcBef>
                  <a:spcPct val="50000"/>
                </a:spcBef>
              </a:pPr>
              <a:r>
                <a:rPr lang="zh-CN" altLang="en-US" sz="2400">
                  <a:solidFill>
                    <a:srgbClr val="000000"/>
                  </a:solidFill>
                </a:rPr>
                <a:t>活塞，面积</a:t>
              </a:r>
              <a:r>
                <a:rPr lang="en-US" altLang="zh-CN" sz="2400" i="1">
                  <a:solidFill>
                    <a:srgbClr val="000000"/>
                  </a:solidFill>
                </a:rPr>
                <a:t>A</a:t>
              </a:r>
              <a:endParaRPr lang="en-US" altLang="zh-CN" sz="2400" i="1" baseline="-25000">
                <a:solidFill>
                  <a:srgbClr val="000000"/>
                </a:solidFill>
              </a:endParaRPr>
            </a:p>
          </p:txBody>
        </p:sp>
        <p:sp>
          <p:nvSpPr>
            <p:cNvPr id="19" name="Line 24"/>
            <p:cNvSpPr>
              <a:spLocks noChangeShapeType="1"/>
            </p:cNvSpPr>
            <p:nvPr/>
          </p:nvSpPr>
          <p:spPr bwMode="auto">
            <a:xfrm flipH="1" flipV="1">
              <a:off x="3792" y="2256"/>
              <a:ext cx="192" cy="3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 Box 25"/>
            <p:cNvSpPr txBox="1">
              <a:spLocks noChangeArrowheads="1"/>
            </p:cNvSpPr>
            <p:nvPr/>
          </p:nvSpPr>
          <p:spPr bwMode="auto">
            <a:xfrm>
              <a:off x="2832" y="3744"/>
              <a:ext cx="225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黑体" pitchFamily="49" charset="-122"/>
                </a:defRPr>
              </a:lvl1pPr>
              <a:lvl2pPr marL="742950" indent="-285750" eaLnBrk="0" hangingPunct="0">
                <a:defRPr sz="2800" b="1">
                  <a:solidFill>
                    <a:schemeClr val="tx1"/>
                  </a:solidFill>
                  <a:latin typeface="Times New Roman" pitchFamily="18" charset="0"/>
                  <a:ea typeface="黑体" pitchFamily="49" charset="-122"/>
                </a:defRPr>
              </a:lvl2pPr>
              <a:lvl3pPr marL="1143000" indent="-228600" eaLnBrk="0" hangingPunct="0">
                <a:defRPr sz="2800" b="1">
                  <a:solidFill>
                    <a:schemeClr val="tx1"/>
                  </a:solidFill>
                  <a:latin typeface="Times New Roman" pitchFamily="18" charset="0"/>
                  <a:ea typeface="黑体" pitchFamily="49" charset="-122"/>
                </a:defRPr>
              </a:lvl3pPr>
              <a:lvl4pPr marL="1600200" indent="-228600" eaLnBrk="0" hangingPunct="0">
                <a:defRPr sz="2800" b="1">
                  <a:solidFill>
                    <a:schemeClr val="tx1"/>
                  </a:solidFill>
                  <a:latin typeface="Times New Roman" pitchFamily="18" charset="0"/>
                  <a:ea typeface="黑体" pitchFamily="49" charset="-122"/>
                </a:defRPr>
              </a:lvl4pPr>
              <a:lvl5pPr marL="2057400" indent="-228600" eaLnBrk="0" hangingPunct="0">
                <a:defRPr sz="28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49" charset="-122"/>
                </a:defRPr>
              </a:lvl9pPr>
            </a:lstStyle>
            <a:p>
              <a:pPr algn="ctr" eaLnBrk="1" hangingPunct="1">
                <a:spcBef>
                  <a:spcPct val="50000"/>
                </a:spcBef>
              </a:pPr>
              <a:r>
                <a:rPr lang="zh-CN" altLang="en-US" sz="2000"/>
                <a:t>体积功示意图</a:t>
              </a:r>
            </a:p>
          </p:txBody>
        </p:sp>
        <p:sp>
          <p:nvSpPr>
            <p:cNvPr id="21" name="Line 27"/>
            <p:cNvSpPr>
              <a:spLocks noChangeShapeType="1"/>
            </p:cNvSpPr>
            <p:nvPr/>
          </p:nvSpPr>
          <p:spPr bwMode="auto">
            <a:xfrm flipH="1">
              <a:off x="3072" y="3120"/>
              <a:ext cx="33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28"/>
            <p:cNvSpPr>
              <a:spLocks noChangeShapeType="1"/>
            </p:cNvSpPr>
            <p:nvPr/>
          </p:nvSpPr>
          <p:spPr bwMode="auto">
            <a:xfrm>
              <a:off x="3648" y="3120"/>
              <a:ext cx="33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Text Box 29"/>
            <p:cNvSpPr txBox="1">
              <a:spLocks noChangeArrowheads="1"/>
            </p:cNvSpPr>
            <p:nvPr/>
          </p:nvSpPr>
          <p:spPr bwMode="auto">
            <a:xfrm>
              <a:off x="3360" y="2976"/>
              <a:ext cx="28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黑体" pitchFamily="49" charset="-122"/>
                </a:defRPr>
              </a:lvl1pPr>
              <a:lvl2pPr marL="742950" indent="-285750" eaLnBrk="0" hangingPunct="0">
                <a:defRPr sz="2800" b="1">
                  <a:solidFill>
                    <a:schemeClr val="tx1"/>
                  </a:solidFill>
                  <a:latin typeface="Times New Roman" pitchFamily="18" charset="0"/>
                  <a:ea typeface="黑体" pitchFamily="49" charset="-122"/>
                </a:defRPr>
              </a:lvl2pPr>
              <a:lvl3pPr marL="1143000" indent="-228600" eaLnBrk="0" hangingPunct="0">
                <a:defRPr sz="2800" b="1">
                  <a:solidFill>
                    <a:schemeClr val="tx1"/>
                  </a:solidFill>
                  <a:latin typeface="Times New Roman" pitchFamily="18" charset="0"/>
                  <a:ea typeface="黑体" pitchFamily="49" charset="-122"/>
                </a:defRPr>
              </a:lvl3pPr>
              <a:lvl4pPr marL="1600200" indent="-228600" eaLnBrk="0" hangingPunct="0">
                <a:defRPr sz="2800" b="1">
                  <a:solidFill>
                    <a:schemeClr val="tx1"/>
                  </a:solidFill>
                  <a:latin typeface="Times New Roman" pitchFamily="18" charset="0"/>
                  <a:ea typeface="黑体" pitchFamily="49" charset="-122"/>
                </a:defRPr>
              </a:lvl4pPr>
              <a:lvl5pPr marL="2057400" indent="-228600" eaLnBrk="0" hangingPunct="0">
                <a:defRPr sz="28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49" charset="-122"/>
                </a:defRPr>
              </a:lvl9pPr>
            </a:lstStyle>
            <a:p>
              <a:pPr eaLnBrk="1" hangingPunct="1">
                <a:spcBef>
                  <a:spcPct val="50000"/>
                </a:spcBef>
              </a:pPr>
              <a:r>
                <a:rPr lang="en-US" altLang="zh-CN" i="1">
                  <a:solidFill>
                    <a:srgbClr val="000000"/>
                  </a:solidFill>
                </a:rPr>
                <a:t> l</a:t>
              </a:r>
            </a:p>
          </p:txBody>
        </p:sp>
      </p:grpSp>
      <p:sp>
        <p:nvSpPr>
          <p:cNvPr id="27" name="Text Box 6"/>
          <p:cNvSpPr txBox="1">
            <a:spLocks noChangeArrowheads="1"/>
          </p:cNvSpPr>
          <p:nvPr/>
        </p:nvSpPr>
        <p:spPr bwMode="auto">
          <a:xfrm>
            <a:off x="3588341" y="1055392"/>
            <a:ext cx="5289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黑体" pitchFamily="49" charset="-122"/>
              </a:defRPr>
            </a:lvl1pPr>
            <a:lvl2pPr marL="742950" indent="-285750" eaLnBrk="0" hangingPunct="0">
              <a:defRPr sz="2800" b="1">
                <a:solidFill>
                  <a:schemeClr val="tx1"/>
                </a:solidFill>
                <a:latin typeface="Times New Roman" pitchFamily="18" charset="0"/>
                <a:ea typeface="黑体" pitchFamily="49" charset="-122"/>
              </a:defRPr>
            </a:lvl2pPr>
            <a:lvl3pPr marL="1143000" indent="-228600" eaLnBrk="0" hangingPunct="0">
              <a:defRPr sz="2800" b="1">
                <a:solidFill>
                  <a:schemeClr val="tx1"/>
                </a:solidFill>
                <a:latin typeface="Times New Roman" pitchFamily="18" charset="0"/>
                <a:ea typeface="黑体" pitchFamily="49" charset="-122"/>
              </a:defRPr>
            </a:lvl3pPr>
            <a:lvl4pPr marL="1600200" indent="-228600" eaLnBrk="0" hangingPunct="0">
              <a:defRPr sz="2800" b="1">
                <a:solidFill>
                  <a:schemeClr val="tx1"/>
                </a:solidFill>
                <a:latin typeface="Times New Roman" pitchFamily="18" charset="0"/>
                <a:ea typeface="黑体" pitchFamily="49" charset="-122"/>
              </a:defRPr>
            </a:lvl4pPr>
            <a:lvl5pPr marL="2057400" indent="-228600" eaLnBrk="0" hangingPunct="0">
              <a:defRPr sz="28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49" charset="-122"/>
              </a:defRPr>
            </a:lvl9pPr>
          </a:lstStyle>
          <a:p>
            <a:pPr eaLnBrk="1" hangingPunct="1">
              <a:spcBef>
                <a:spcPct val="50000"/>
              </a:spcBef>
            </a:pPr>
            <a:r>
              <a:rPr lang="en-US" altLang="zh-CN" dirty="0">
                <a:sym typeface="Symbol" pitchFamily="18" charset="2"/>
              </a:rPr>
              <a:t></a:t>
            </a:r>
            <a:r>
              <a:rPr lang="en-US" altLang="zh-CN" i="1" dirty="0">
                <a:sym typeface="Symbol" pitchFamily="18" charset="2"/>
              </a:rPr>
              <a:t>W=</a:t>
            </a:r>
            <a:r>
              <a:rPr lang="en-US" altLang="zh-CN" i="1" dirty="0" err="1">
                <a:sym typeface="Symbol" pitchFamily="18" charset="2"/>
              </a:rPr>
              <a:t>F</a:t>
            </a:r>
            <a:r>
              <a:rPr kumimoji="1" lang="en-US" altLang="zh-CN" i="1" dirty="0" err="1"/>
              <a:t>·dl</a:t>
            </a:r>
            <a:r>
              <a:rPr kumimoji="1" lang="en-US" altLang="zh-CN" dirty="0"/>
              <a:t>=(</a:t>
            </a:r>
            <a:r>
              <a:rPr kumimoji="1" lang="en-US" altLang="zh-CN" i="1" dirty="0"/>
              <a:t>F</a:t>
            </a:r>
            <a:r>
              <a:rPr kumimoji="1" lang="en-US" altLang="zh-CN" dirty="0"/>
              <a:t>/</a:t>
            </a:r>
            <a:r>
              <a:rPr kumimoji="1" lang="en-US" altLang="zh-CN" i="1" dirty="0"/>
              <a:t>A</a:t>
            </a:r>
            <a:r>
              <a:rPr kumimoji="1" lang="en-US" altLang="zh-CN" dirty="0"/>
              <a:t>)(</a:t>
            </a:r>
            <a:r>
              <a:rPr kumimoji="1" lang="en-US" altLang="zh-CN" i="1" dirty="0"/>
              <a:t>A</a:t>
            </a:r>
            <a:r>
              <a:rPr kumimoji="1" lang="en-US" altLang="zh-CN" dirty="0"/>
              <a:t> ·d</a:t>
            </a:r>
            <a:r>
              <a:rPr kumimoji="1" lang="en-US" altLang="zh-CN" i="1" dirty="0"/>
              <a:t>l</a:t>
            </a:r>
            <a:r>
              <a:rPr kumimoji="1" lang="en-US" altLang="zh-CN" dirty="0"/>
              <a:t>)= </a:t>
            </a:r>
            <a:r>
              <a:rPr kumimoji="1" lang="en-US" altLang="zh-CN" i="1" dirty="0"/>
              <a:t>p</a:t>
            </a:r>
            <a:r>
              <a:rPr kumimoji="1" lang="zh-CN" altLang="en-US" baseline="-25000" dirty="0"/>
              <a:t>环</a:t>
            </a:r>
            <a:r>
              <a:rPr kumimoji="1" lang="zh-CN" altLang="zh-CN" dirty="0"/>
              <a:t>·</a:t>
            </a:r>
            <a:r>
              <a:rPr kumimoji="1" lang="en-US" altLang="zh-CN" dirty="0" err="1"/>
              <a:t>d</a:t>
            </a:r>
            <a:r>
              <a:rPr kumimoji="1" lang="en-US" altLang="zh-CN" i="1" dirty="0" err="1"/>
              <a:t>V</a:t>
            </a:r>
            <a:endParaRPr kumimoji="1" lang="en-US" altLang="zh-CN" i="1" dirty="0"/>
          </a:p>
        </p:txBody>
      </p:sp>
      <p:sp>
        <p:nvSpPr>
          <p:cNvPr id="30" name="矩形 29"/>
          <p:cNvSpPr/>
          <p:nvPr/>
        </p:nvSpPr>
        <p:spPr>
          <a:xfrm>
            <a:off x="3568700" y="1837808"/>
            <a:ext cx="5111750" cy="1200329"/>
          </a:xfrm>
          <a:prstGeom prst="rect">
            <a:avLst/>
          </a:prstGeom>
        </p:spPr>
        <p:txBody>
          <a:bodyPr>
            <a:spAutoFit/>
          </a:bodyPr>
          <a:lstStyle/>
          <a:p>
            <a:pPr marL="514350" indent="-514350">
              <a:spcBef>
                <a:spcPts val="0"/>
              </a:spcBef>
              <a:buFont typeface="Arial" pitchFamily="34" charset="0"/>
              <a:buChar char="•"/>
              <a:defRPr/>
            </a:pPr>
            <a:r>
              <a:rPr kumimoji="1" lang="en-US" altLang="zh-CN" sz="2400" i="1" dirty="0" err="1">
                <a:solidFill>
                  <a:srgbClr val="C00000"/>
                </a:solidFill>
                <a:ea typeface="黑体" pitchFamily="2" charset="-122"/>
              </a:rPr>
              <a:t>p</a:t>
            </a:r>
            <a:r>
              <a:rPr kumimoji="1" lang="en-US" altLang="zh-CN" sz="2400" baseline="-25000" dirty="0" err="1">
                <a:solidFill>
                  <a:srgbClr val="C00000"/>
                </a:solidFill>
                <a:ea typeface="黑体" pitchFamily="2" charset="-122"/>
              </a:rPr>
              <a:t>amb</a:t>
            </a:r>
            <a:r>
              <a:rPr kumimoji="1" lang="en-US" altLang="zh-CN" sz="2400" baseline="-25000" dirty="0">
                <a:solidFill>
                  <a:srgbClr val="C00000"/>
                </a:solidFill>
                <a:ea typeface="黑体" pitchFamily="2" charset="-122"/>
              </a:rPr>
              <a:t>  </a:t>
            </a:r>
            <a:r>
              <a:rPr kumimoji="1" lang="en-US" altLang="zh-CN" sz="2400" dirty="0">
                <a:solidFill>
                  <a:srgbClr val="C00000"/>
                </a:solidFill>
                <a:ea typeface="黑体" pitchFamily="2" charset="-122"/>
              </a:rPr>
              <a:t>&lt;</a:t>
            </a:r>
            <a:r>
              <a:rPr kumimoji="1" lang="en-US" altLang="zh-CN" sz="2400" i="1" dirty="0">
                <a:solidFill>
                  <a:srgbClr val="C00000"/>
                </a:solidFill>
                <a:ea typeface="黑体" pitchFamily="2" charset="-122"/>
              </a:rPr>
              <a:t> p</a:t>
            </a:r>
            <a:r>
              <a:rPr kumimoji="1" lang="zh-CN" altLang="en-US" sz="2400" dirty="0">
                <a:solidFill>
                  <a:srgbClr val="C00000"/>
                </a:solidFill>
                <a:ea typeface="黑体" pitchFamily="2" charset="-122"/>
              </a:rPr>
              <a:t>：</a:t>
            </a:r>
            <a:endParaRPr kumimoji="1" lang="en-US" altLang="zh-CN" sz="2400" dirty="0">
              <a:solidFill>
                <a:srgbClr val="C00000"/>
              </a:solidFill>
              <a:ea typeface="黑体" pitchFamily="2" charset="-122"/>
            </a:endParaRPr>
          </a:p>
          <a:p>
            <a:pPr>
              <a:spcBef>
                <a:spcPts val="0"/>
              </a:spcBef>
              <a:defRPr/>
            </a:pPr>
            <a:r>
              <a:rPr kumimoji="1" lang="en-US" altLang="zh-CN" sz="2400" dirty="0">
                <a:solidFill>
                  <a:srgbClr val="C00000"/>
                </a:solidFill>
                <a:ea typeface="黑体" pitchFamily="2" charset="-122"/>
              </a:rPr>
              <a:t>           </a:t>
            </a:r>
            <a:r>
              <a:rPr kumimoji="1" lang="en-US" altLang="zh-CN" sz="2400" dirty="0" err="1">
                <a:solidFill>
                  <a:srgbClr val="C00000"/>
                </a:solidFill>
                <a:ea typeface="黑体" pitchFamily="2" charset="-122"/>
              </a:rPr>
              <a:t>d</a:t>
            </a:r>
            <a:r>
              <a:rPr kumimoji="1" lang="en-US" altLang="zh-CN" sz="2400" i="1" dirty="0" err="1">
                <a:solidFill>
                  <a:srgbClr val="C00000"/>
                </a:solidFill>
                <a:ea typeface="黑体" pitchFamily="2" charset="-122"/>
              </a:rPr>
              <a:t>V</a:t>
            </a:r>
            <a:r>
              <a:rPr kumimoji="1" lang="en-US" altLang="zh-CN" sz="2400" dirty="0">
                <a:solidFill>
                  <a:srgbClr val="C00000"/>
                </a:solidFill>
                <a:ea typeface="黑体" pitchFamily="2" charset="-122"/>
              </a:rPr>
              <a:t>&gt;0</a:t>
            </a:r>
            <a:r>
              <a:rPr kumimoji="1" lang="zh-CN" altLang="en-US" sz="2400" dirty="0">
                <a:solidFill>
                  <a:srgbClr val="C00000"/>
                </a:solidFill>
                <a:ea typeface="黑体" pitchFamily="2" charset="-122"/>
              </a:rPr>
              <a:t>，膨胀，</a:t>
            </a:r>
            <a:endParaRPr kumimoji="1" lang="en-US" altLang="zh-CN" sz="2400" dirty="0">
              <a:solidFill>
                <a:srgbClr val="C00000"/>
              </a:solidFill>
              <a:ea typeface="黑体" pitchFamily="2" charset="-122"/>
            </a:endParaRPr>
          </a:p>
          <a:p>
            <a:pPr>
              <a:spcBef>
                <a:spcPts val="0"/>
              </a:spcBef>
              <a:defRPr/>
            </a:pPr>
            <a:r>
              <a:rPr kumimoji="1" lang="en-US" altLang="zh-CN" sz="2400" dirty="0">
                <a:solidFill>
                  <a:srgbClr val="C00000"/>
                </a:solidFill>
                <a:ea typeface="黑体" pitchFamily="2" charset="-122"/>
              </a:rPr>
              <a:t>           </a:t>
            </a:r>
            <a:r>
              <a:rPr kumimoji="1" lang="zh-CN" altLang="en-US" sz="2400" dirty="0">
                <a:solidFill>
                  <a:srgbClr val="C00000"/>
                </a:solidFill>
                <a:ea typeface="黑体" pitchFamily="2" charset="-122"/>
              </a:rPr>
              <a:t>系统对外作功 </a:t>
            </a:r>
            <a:r>
              <a:rPr lang="zh-CN" altLang="en-US" sz="2400" dirty="0">
                <a:solidFill>
                  <a:srgbClr val="C00000"/>
                </a:solidFill>
                <a:ea typeface="黑体" pitchFamily="2" charset="-122"/>
                <a:sym typeface="Symbol" pitchFamily="18" charset="2"/>
              </a:rPr>
              <a:t></a:t>
            </a:r>
            <a:r>
              <a:rPr lang="en-US" altLang="zh-CN" sz="2400" dirty="0">
                <a:solidFill>
                  <a:srgbClr val="C00000"/>
                </a:solidFill>
                <a:ea typeface="黑体" pitchFamily="2" charset="-122"/>
                <a:sym typeface="Symbol" pitchFamily="18" charset="2"/>
              </a:rPr>
              <a:t>W&lt;0</a:t>
            </a:r>
            <a:endParaRPr kumimoji="1" lang="en-US" altLang="zh-CN" sz="2400" dirty="0">
              <a:solidFill>
                <a:srgbClr val="C00000"/>
              </a:solidFill>
              <a:ea typeface="黑体" pitchFamily="2" charset="-122"/>
            </a:endParaRPr>
          </a:p>
        </p:txBody>
      </p:sp>
      <p:sp>
        <p:nvSpPr>
          <p:cNvPr id="31" name="矩形 30"/>
          <p:cNvSpPr/>
          <p:nvPr/>
        </p:nvSpPr>
        <p:spPr>
          <a:xfrm>
            <a:off x="3619500" y="3103045"/>
            <a:ext cx="5111750" cy="1569660"/>
          </a:xfrm>
          <a:prstGeom prst="rect">
            <a:avLst/>
          </a:prstGeom>
        </p:spPr>
        <p:txBody>
          <a:bodyPr>
            <a:spAutoFit/>
          </a:bodyPr>
          <a:lstStyle/>
          <a:p>
            <a:pPr marL="514350" indent="-514350">
              <a:spcBef>
                <a:spcPts val="0"/>
              </a:spcBef>
              <a:buFont typeface="Arial" pitchFamily="34" charset="0"/>
              <a:buChar char="•"/>
              <a:defRPr/>
            </a:pPr>
            <a:r>
              <a:rPr kumimoji="1" lang="en-US" altLang="zh-CN" sz="2400" i="1" dirty="0" smtClean="0">
                <a:solidFill>
                  <a:srgbClr val="C00000"/>
                </a:solidFill>
                <a:ea typeface="黑体" pitchFamily="2" charset="-122"/>
              </a:rPr>
              <a:t> </a:t>
            </a:r>
            <a:r>
              <a:rPr kumimoji="1" lang="en-US" altLang="zh-CN" sz="2400" i="1" dirty="0" err="1">
                <a:solidFill>
                  <a:srgbClr val="C00000"/>
                </a:solidFill>
                <a:ea typeface="黑体" pitchFamily="2" charset="-122"/>
              </a:rPr>
              <a:t>p</a:t>
            </a:r>
            <a:r>
              <a:rPr kumimoji="1" lang="en-US" altLang="zh-CN" sz="2400" baseline="-25000" dirty="0" err="1">
                <a:solidFill>
                  <a:srgbClr val="C00000"/>
                </a:solidFill>
                <a:ea typeface="黑体" pitchFamily="2" charset="-122"/>
              </a:rPr>
              <a:t>amb</a:t>
            </a:r>
            <a:r>
              <a:rPr kumimoji="1" lang="en-US" altLang="zh-CN" sz="2400" baseline="-25000" dirty="0">
                <a:solidFill>
                  <a:srgbClr val="C00000"/>
                </a:solidFill>
                <a:ea typeface="黑体" pitchFamily="2" charset="-122"/>
              </a:rPr>
              <a:t> </a:t>
            </a:r>
            <a:r>
              <a:rPr kumimoji="1" lang="en-US" altLang="zh-CN" sz="2400" i="1" dirty="0" smtClean="0">
                <a:solidFill>
                  <a:srgbClr val="C00000"/>
                </a:solidFill>
                <a:ea typeface="黑体" pitchFamily="2" charset="-122"/>
              </a:rPr>
              <a:t>&gt; </a:t>
            </a:r>
            <a:r>
              <a:rPr kumimoji="1" lang="en-US" altLang="zh-CN" sz="2400" i="1" dirty="0">
                <a:solidFill>
                  <a:srgbClr val="C00000"/>
                </a:solidFill>
                <a:ea typeface="黑体" pitchFamily="2" charset="-122"/>
              </a:rPr>
              <a:t>p</a:t>
            </a:r>
            <a:r>
              <a:rPr kumimoji="1" lang="zh-CN" altLang="en-US" sz="2400" i="1" dirty="0">
                <a:solidFill>
                  <a:srgbClr val="C00000"/>
                </a:solidFill>
                <a:ea typeface="黑体" pitchFamily="2" charset="-122"/>
              </a:rPr>
              <a:t>：</a:t>
            </a:r>
            <a:endParaRPr kumimoji="1" lang="en-US" altLang="zh-CN" sz="2400" i="1" dirty="0">
              <a:solidFill>
                <a:srgbClr val="C00000"/>
              </a:solidFill>
              <a:ea typeface="黑体" pitchFamily="2" charset="-122"/>
            </a:endParaRPr>
          </a:p>
          <a:p>
            <a:pPr>
              <a:spcBef>
                <a:spcPts val="0"/>
              </a:spcBef>
              <a:defRPr/>
            </a:pPr>
            <a:r>
              <a:rPr kumimoji="1" lang="en-US" altLang="zh-CN" sz="2400" i="1" dirty="0">
                <a:solidFill>
                  <a:srgbClr val="C00000"/>
                </a:solidFill>
                <a:ea typeface="黑体" pitchFamily="2" charset="-122"/>
              </a:rPr>
              <a:t>           </a:t>
            </a:r>
            <a:r>
              <a:rPr kumimoji="1" lang="en-US" altLang="zh-CN" sz="2400" i="1" dirty="0" err="1">
                <a:solidFill>
                  <a:srgbClr val="C00000"/>
                </a:solidFill>
                <a:ea typeface="黑体" pitchFamily="2" charset="-122"/>
              </a:rPr>
              <a:t>dV</a:t>
            </a:r>
            <a:r>
              <a:rPr kumimoji="1" lang="en-US" altLang="zh-CN" sz="2400" i="1" dirty="0">
                <a:solidFill>
                  <a:srgbClr val="C00000"/>
                </a:solidFill>
                <a:ea typeface="黑体" pitchFamily="2" charset="-122"/>
              </a:rPr>
              <a:t>&lt;0</a:t>
            </a:r>
            <a:r>
              <a:rPr kumimoji="1" lang="zh-CN" altLang="en-US" sz="2400" i="1" dirty="0">
                <a:solidFill>
                  <a:srgbClr val="C00000"/>
                </a:solidFill>
                <a:ea typeface="黑体" pitchFamily="2" charset="-122"/>
              </a:rPr>
              <a:t>，压缩，</a:t>
            </a:r>
            <a:endParaRPr kumimoji="1" lang="en-US" altLang="zh-CN" sz="2400" i="1" dirty="0">
              <a:solidFill>
                <a:srgbClr val="C00000"/>
              </a:solidFill>
              <a:ea typeface="黑体" pitchFamily="2" charset="-122"/>
            </a:endParaRPr>
          </a:p>
          <a:p>
            <a:pPr>
              <a:spcBef>
                <a:spcPts val="0"/>
              </a:spcBef>
              <a:defRPr/>
            </a:pPr>
            <a:r>
              <a:rPr kumimoji="1" lang="en-US" altLang="zh-CN" sz="2400" i="1" dirty="0">
                <a:solidFill>
                  <a:srgbClr val="C00000"/>
                </a:solidFill>
                <a:ea typeface="黑体" pitchFamily="2" charset="-122"/>
              </a:rPr>
              <a:t>           </a:t>
            </a:r>
            <a:r>
              <a:rPr kumimoji="1" lang="zh-CN" altLang="en-US" sz="2400" i="1" dirty="0">
                <a:solidFill>
                  <a:srgbClr val="C00000"/>
                </a:solidFill>
                <a:ea typeface="黑体" pitchFamily="2" charset="-122"/>
              </a:rPr>
              <a:t>系统得到功 </a:t>
            </a:r>
            <a:r>
              <a:rPr kumimoji="1" lang="zh-CN" altLang="en-US" sz="2400" i="1" dirty="0">
                <a:solidFill>
                  <a:srgbClr val="C00000"/>
                </a:solidFill>
                <a:ea typeface="黑体" pitchFamily="2" charset="-122"/>
                <a:sym typeface="Symbol" pitchFamily="18" charset="2"/>
              </a:rPr>
              <a:t></a:t>
            </a:r>
            <a:r>
              <a:rPr kumimoji="1" lang="en-US" altLang="zh-CN" sz="2400" i="1" dirty="0" smtClean="0">
                <a:solidFill>
                  <a:srgbClr val="C00000"/>
                </a:solidFill>
                <a:ea typeface="黑体" pitchFamily="2" charset="-122"/>
                <a:sym typeface="Symbol" pitchFamily="18" charset="2"/>
              </a:rPr>
              <a:t>W&gt;0</a:t>
            </a:r>
          </a:p>
          <a:p>
            <a:pPr>
              <a:spcBef>
                <a:spcPts val="0"/>
              </a:spcBef>
              <a:defRPr/>
            </a:pPr>
            <a:r>
              <a:rPr kumimoji="1" lang="zh-CN" altLang="en-US" sz="2400" i="1" dirty="0" smtClean="0">
                <a:solidFill>
                  <a:srgbClr val="C00000"/>
                </a:solidFill>
                <a:ea typeface="黑体" pitchFamily="2" charset="-122"/>
                <a:sym typeface="Symbol" pitchFamily="18" charset="2"/>
              </a:rPr>
              <a:t>体积功的定义式为：</a:t>
            </a:r>
            <a:endParaRPr kumimoji="1" lang="en-US" altLang="zh-CN" sz="2400" i="1" dirty="0">
              <a:solidFill>
                <a:srgbClr val="C00000"/>
              </a:solidFill>
              <a:ea typeface="黑体" pitchFamily="2" charset="-122"/>
            </a:endParaRPr>
          </a:p>
        </p:txBody>
      </p:sp>
      <p:graphicFrame>
        <p:nvGraphicFramePr>
          <p:cNvPr id="33" name="对象 32"/>
          <p:cNvGraphicFramePr>
            <a:graphicFrameLocks noChangeAspect="1"/>
          </p:cNvGraphicFramePr>
          <p:nvPr>
            <p:extLst>
              <p:ext uri="{D42A27DB-BD31-4B8C-83A1-F6EECF244321}">
                <p14:modId xmlns:p14="http://schemas.microsoft.com/office/powerpoint/2010/main" val="784842658"/>
              </p:ext>
            </p:extLst>
          </p:nvPr>
        </p:nvGraphicFramePr>
        <p:xfrm>
          <a:off x="3776035" y="4672705"/>
          <a:ext cx="2730500" cy="430212"/>
        </p:xfrm>
        <a:graphic>
          <a:graphicData uri="http://schemas.openxmlformats.org/presentationml/2006/ole">
            <mc:AlternateContent xmlns:mc="http://schemas.openxmlformats.org/markup-compatibility/2006">
              <mc:Choice xmlns:v="urn:schemas-microsoft-com:vml" Requires="v">
                <p:oleObj spid="_x0000_s763112" name="公式" r:id="rId4" imgW="2730500" imgH="431800" progId="Equation.3">
                  <p:embed/>
                </p:oleObj>
              </mc:Choice>
              <mc:Fallback>
                <p:oleObj name="公式" r:id="rId4" imgW="2730500" imgH="431800" progId="Equation.3">
                  <p:embed/>
                  <p:pic>
                    <p:nvPicPr>
                      <p:cNvPr id="0" name="Object 6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6035" y="4672705"/>
                        <a:ext cx="2730500" cy="430212"/>
                      </a:xfrm>
                      <a:prstGeom prst="rect">
                        <a:avLst/>
                      </a:prstGeom>
                      <a:solidFill>
                        <a:srgbClr val="FFC000"/>
                      </a:solidFill>
                      <a:ln>
                        <a:solidFill>
                          <a:schemeClr val="accent1"/>
                        </a:solidFill>
                      </a:ln>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616789560"/>
              </p:ext>
            </p:extLst>
          </p:nvPr>
        </p:nvGraphicFramePr>
        <p:xfrm>
          <a:off x="231084" y="5445224"/>
          <a:ext cx="3771900" cy="965200"/>
        </p:xfrm>
        <a:graphic>
          <a:graphicData uri="http://schemas.openxmlformats.org/presentationml/2006/ole">
            <mc:AlternateContent xmlns:mc="http://schemas.openxmlformats.org/markup-compatibility/2006">
              <mc:Choice xmlns:v="urn:schemas-microsoft-com:vml" Requires="v">
                <p:oleObj spid="_x0000_s763113" name="公式" r:id="rId6" imgW="3771720" imgH="965160" progId="Equation.3">
                  <p:embed/>
                </p:oleObj>
              </mc:Choice>
              <mc:Fallback>
                <p:oleObj name="公式" r:id="rId6" imgW="3771720" imgH="965160" progId="Equation.3">
                  <p:embed/>
                  <p:pic>
                    <p:nvPicPr>
                      <p:cNvPr id="0" name="Object 68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1084" y="5445224"/>
                        <a:ext cx="3771900" cy="965200"/>
                      </a:xfrm>
                      <a:prstGeom prst="rect">
                        <a:avLst/>
                      </a:prstGeom>
                      <a:solidFill>
                        <a:srgbClr val="FFC000"/>
                      </a:solidFill>
                      <a:ln>
                        <a:noFill/>
                      </a:ln>
                    </p:spPr>
                  </p:pic>
                </p:oleObj>
              </mc:Fallback>
            </mc:AlternateContent>
          </a:graphicData>
        </a:graphic>
      </p:graphicFrame>
      <p:sp>
        <p:nvSpPr>
          <p:cNvPr id="32" name="Text Box 5"/>
          <p:cNvSpPr txBox="1">
            <a:spLocks noChangeArrowheads="1"/>
          </p:cNvSpPr>
          <p:nvPr/>
        </p:nvSpPr>
        <p:spPr bwMode="auto">
          <a:xfrm>
            <a:off x="4045560" y="5445224"/>
            <a:ext cx="7470775"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黑体" pitchFamily="49" charset="-122"/>
              </a:defRPr>
            </a:lvl1pPr>
            <a:lvl2pPr marL="742950" indent="-285750" eaLnBrk="0" hangingPunct="0">
              <a:defRPr sz="2800" b="1">
                <a:solidFill>
                  <a:schemeClr val="tx1"/>
                </a:solidFill>
                <a:latin typeface="Times New Roman" pitchFamily="18" charset="0"/>
                <a:ea typeface="黑体" pitchFamily="49" charset="-122"/>
              </a:defRPr>
            </a:lvl2pPr>
            <a:lvl3pPr marL="1143000" indent="-228600" eaLnBrk="0" hangingPunct="0">
              <a:defRPr sz="2800" b="1">
                <a:solidFill>
                  <a:schemeClr val="tx1"/>
                </a:solidFill>
                <a:latin typeface="Times New Roman" pitchFamily="18" charset="0"/>
                <a:ea typeface="黑体" pitchFamily="49" charset="-122"/>
              </a:defRPr>
            </a:lvl3pPr>
            <a:lvl4pPr marL="1600200" indent="-228600" eaLnBrk="0" hangingPunct="0">
              <a:defRPr sz="2800" b="1">
                <a:solidFill>
                  <a:schemeClr val="tx1"/>
                </a:solidFill>
                <a:latin typeface="Times New Roman" pitchFamily="18" charset="0"/>
                <a:ea typeface="黑体" pitchFamily="49" charset="-122"/>
              </a:defRPr>
            </a:lvl4pPr>
            <a:lvl5pPr marL="2057400" indent="-228600" eaLnBrk="0" hangingPunct="0">
              <a:defRPr sz="28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49" charset="-122"/>
              </a:defRPr>
            </a:lvl9pPr>
          </a:lstStyle>
          <a:p>
            <a:pPr eaLnBrk="1" hangingPunct="1">
              <a:spcBef>
                <a:spcPct val="50000"/>
              </a:spcBef>
            </a:pPr>
            <a:r>
              <a:rPr lang="en-US" altLang="zh-CN" dirty="0" smtClean="0">
                <a:solidFill>
                  <a:srgbClr val="FF0000"/>
                </a:solidFill>
              </a:rPr>
              <a:t>——</a:t>
            </a:r>
            <a:r>
              <a:rPr lang="zh-CN" altLang="en-US" dirty="0" smtClean="0">
                <a:solidFill>
                  <a:srgbClr val="FF0000"/>
                </a:solidFill>
              </a:rPr>
              <a:t>体积功的计算公式</a:t>
            </a:r>
            <a:endParaRPr lang="en-US" altLang="zh-CN" dirty="0" smtClean="0">
              <a:solidFill>
                <a:srgbClr val="FF0000"/>
              </a:solidFill>
            </a:endParaRPr>
          </a:p>
          <a:p>
            <a:pPr eaLnBrk="1" hangingPunct="1">
              <a:spcBef>
                <a:spcPct val="50000"/>
              </a:spcBef>
            </a:pPr>
            <a:r>
              <a:rPr lang="zh-CN" altLang="en-US" dirty="0" smtClean="0">
                <a:solidFill>
                  <a:srgbClr val="0000FF"/>
                </a:solidFill>
                <a:latin typeface="宋体" charset="-122"/>
              </a:rPr>
              <a:t>（</a:t>
            </a:r>
            <a:r>
              <a:rPr lang="zh-CN" altLang="en-US" dirty="0">
                <a:solidFill>
                  <a:srgbClr val="0000FF"/>
                </a:solidFill>
                <a:latin typeface="宋体" charset="-122"/>
              </a:rPr>
              <a:t>条件</a:t>
            </a:r>
            <a:r>
              <a:rPr lang="zh-CN" altLang="en-US" dirty="0">
                <a:solidFill>
                  <a:srgbClr val="0000FF"/>
                </a:solidFill>
              </a:rPr>
              <a:t>Ｗ</a:t>
            </a:r>
            <a:r>
              <a:rPr lang="zh-CN" altLang="en-US" dirty="0">
                <a:solidFill>
                  <a:srgbClr val="0000FF"/>
                </a:solidFill>
                <a:ea typeface="幼圆"/>
                <a:cs typeface="幼圆"/>
                <a:sym typeface="Symbol" pitchFamily="18" charset="2"/>
              </a:rPr>
              <a:t></a:t>
            </a:r>
            <a:r>
              <a:rPr lang="zh-CN" altLang="en-US" dirty="0">
                <a:solidFill>
                  <a:srgbClr val="0000FF"/>
                </a:solidFill>
              </a:rPr>
              <a:t> ＝０）</a:t>
            </a:r>
          </a:p>
          <a:p>
            <a:pPr eaLnBrk="1" hangingPunct="1">
              <a:spcBef>
                <a:spcPct val="50000"/>
              </a:spcBef>
            </a:pPr>
            <a:endParaRPr lang="zh-CN" altLang="en-US" dirty="0"/>
          </a:p>
        </p:txBody>
      </p:sp>
    </p:spTree>
    <p:extLst>
      <p:ext uri="{BB962C8B-B14F-4D97-AF65-F5344CB8AC3E}">
        <p14:creationId xmlns:p14="http://schemas.microsoft.com/office/powerpoint/2010/main" val="3463411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slide(fromTop)">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1+#ppt_w/2"/>
                                          </p:val>
                                        </p:tav>
                                        <p:tav tm="100000">
                                          <p:val>
                                            <p:strVal val="#ppt_x"/>
                                          </p:val>
                                        </p:tav>
                                      </p:tavLst>
                                    </p:anim>
                                    <p:anim calcmode="lin" valueType="num">
                                      <p:cBhvr additive="base">
                                        <p:cTn id="19" dur="500" fill="hold"/>
                                        <p:tgtEl>
                                          <p:spTgt spid="2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3" name="TYPE.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1+#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500" fill="hold"/>
                                        <p:tgtEl>
                                          <p:spTgt spid="31"/>
                                        </p:tgtEl>
                                        <p:attrNameLst>
                                          <p:attrName>ppt_x</p:attrName>
                                        </p:attrNameLst>
                                      </p:cBhvr>
                                      <p:tavLst>
                                        <p:tav tm="0">
                                          <p:val>
                                            <p:strVal val="1+#ppt_w/2"/>
                                          </p:val>
                                        </p:tav>
                                        <p:tav tm="100000">
                                          <p:val>
                                            <p:strVal val="#ppt_x"/>
                                          </p:val>
                                        </p:tav>
                                      </p:tavLst>
                                    </p:anim>
                                    <p:anim calcmode="lin" valueType="num">
                                      <p:cBhvr additive="base">
                                        <p:cTn id="31" dur="500" fill="hold"/>
                                        <p:tgtEl>
                                          <p:spTgt spid="31"/>
                                        </p:tgtEl>
                                        <p:attrNameLst>
                                          <p:attrName>ppt_y</p:attrName>
                                        </p:attrNameLst>
                                      </p:cBhvr>
                                      <p:tavLst>
                                        <p:tav tm="0">
                                          <p:val>
                                            <p:strVal val="#ppt_y"/>
                                          </p:val>
                                        </p:tav>
                                        <p:tav tm="100000">
                                          <p:val>
                                            <p:strVal val="#ppt_y"/>
                                          </p:val>
                                        </p:tav>
                                      </p:tavLst>
                                    </p:anim>
                                  </p:childTnLst>
                                </p:cTn>
                              </p:par>
                            </p:childTnLst>
                          </p:cTn>
                        </p:par>
                        <p:par>
                          <p:cTn id="32" fill="hold">
                            <p:stCondLst>
                              <p:cond delay="500"/>
                            </p:stCondLst>
                            <p:childTnLst>
                              <p:par>
                                <p:cTn id="33" presetID="2" presetClass="entr" presetSubtype="8" fill="hold" nodeType="after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additive="base">
                                        <p:cTn id="35" dur="500" fill="hold"/>
                                        <p:tgtEl>
                                          <p:spTgt spid="33"/>
                                        </p:tgtEl>
                                        <p:attrNameLst>
                                          <p:attrName>ppt_x</p:attrName>
                                        </p:attrNameLst>
                                      </p:cBhvr>
                                      <p:tavLst>
                                        <p:tav tm="0">
                                          <p:val>
                                            <p:strVal val="0-#ppt_w/2"/>
                                          </p:val>
                                        </p:tav>
                                        <p:tav tm="100000">
                                          <p:val>
                                            <p:strVal val="#ppt_x"/>
                                          </p:val>
                                        </p:tav>
                                      </p:tavLst>
                                    </p:anim>
                                    <p:anim calcmode="lin" valueType="num">
                                      <p:cBhvr additive="base">
                                        <p:cTn id="36" dur="500" fill="hold"/>
                                        <p:tgtEl>
                                          <p:spTgt spid="33"/>
                                        </p:tgtEl>
                                        <p:attrNameLst>
                                          <p:attrName>ppt_y</p:attrName>
                                        </p:attrNameLst>
                                      </p:cBhvr>
                                      <p:tavLst>
                                        <p:tav tm="0">
                                          <p:val>
                                            <p:strVal val="#ppt_y"/>
                                          </p:val>
                                        </p:tav>
                                        <p:tav tm="100000">
                                          <p:val>
                                            <p:strVal val="#ppt_y"/>
                                          </p:val>
                                        </p:tav>
                                      </p:tavLst>
                                    </p:anim>
                                  </p:childTnLst>
                                </p:cTn>
                              </p:par>
                            </p:childTnLst>
                          </p:cTn>
                        </p:par>
                        <p:par>
                          <p:cTn id="37" fill="hold">
                            <p:stCondLst>
                              <p:cond delay="1000"/>
                            </p:stCondLst>
                            <p:childTnLst>
                              <p:par>
                                <p:cTn id="38" presetID="2" presetClass="entr" presetSubtype="8" fill="hold" nodeType="afterEffect">
                                  <p:stCondLst>
                                    <p:cond delay="0"/>
                                  </p:stCondLst>
                                  <p:childTnLst>
                                    <p:set>
                                      <p:cBhvr>
                                        <p:cTn id="39" dur="1" fill="hold">
                                          <p:stCondLst>
                                            <p:cond delay="0"/>
                                          </p:stCondLst>
                                        </p:cTn>
                                        <p:tgtEl>
                                          <p:spTgt spid="2"/>
                                        </p:tgtEl>
                                        <p:attrNameLst>
                                          <p:attrName>style.visibility</p:attrName>
                                        </p:attrNameLst>
                                      </p:cBhvr>
                                      <p:to>
                                        <p:strVal val="visible"/>
                                      </p:to>
                                    </p:set>
                                    <p:anim calcmode="lin" valueType="num">
                                      <p:cBhvr additive="base">
                                        <p:cTn id="40" dur="500" fill="hold"/>
                                        <p:tgtEl>
                                          <p:spTgt spid="2"/>
                                        </p:tgtEl>
                                        <p:attrNameLst>
                                          <p:attrName>ppt_x</p:attrName>
                                        </p:attrNameLst>
                                      </p:cBhvr>
                                      <p:tavLst>
                                        <p:tav tm="0">
                                          <p:val>
                                            <p:strVal val="0-#ppt_w/2"/>
                                          </p:val>
                                        </p:tav>
                                        <p:tav tm="100000">
                                          <p:val>
                                            <p:strVal val="#ppt_x"/>
                                          </p:val>
                                        </p:tav>
                                      </p:tavLst>
                                    </p:anim>
                                    <p:anim calcmode="lin" valueType="num">
                                      <p:cBhvr additive="base">
                                        <p:cTn id="41"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32"/>
                                        </p:tgtEl>
                                        <p:attrNameLst>
                                          <p:attrName>style.visibility</p:attrName>
                                        </p:attrNameLst>
                                      </p:cBhvr>
                                      <p:to>
                                        <p:strVal val="visible"/>
                                      </p:to>
                                    </p:set>
                                    <p:anim calcmode="lin" valueType="num">
                                      <p:cBhvr additive="base">
                                        <p:cTn id="46" dur="500" fill="hold"/>
                                        <p:tgtEl>
                                          <p:spTgt spid="32"/>
                                        </p:tgtEl>
                                        <p:attrNameLst>
                                          <p:attrName>ppt_x</p:attrName>
                                        </p:attrNameLst>
                                      </p:cBhvr>
                                      <p:tavLst>
                                        <p:tav tm="0">
                                          <p:val>
                                            <p:strVal val="0-#ppt_w/2"/>
                                          </p:val>
                                        </p:tav>
                                        <p:tav tm="100000">
                                          <p:val>
                                            <p:strVal val="#ppt_x"/>
                                          </p:val>
                                        </p:tav>
                                      </p:tavLst>
                                    </p:anim>
                                    <p:anim calcmode="lin" valueType="num">
                                      <p:cBhvr additive="base">
                                        <p:cTn id="47"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27" grpId="0" autoUpdateAnimBg="0"/>
      <p:bldP spid="30" grpId="0"/>
      <p:bldP spid="31" grpId="0"/>
      <p:bldP spid="32"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49" name="内容占位符 2"/>
          <p:cNvSpPr>
            <a:spLocks noGrp="1"/>
          </p:cNvSpPr>
          <p:nvPr>
            <p:ph idx="1"/>
          </p:nvPr>
        </p:nvSpPr>
        <p:spPr>
          <a:xfrm>
            <a:off x="395536" y="1628800"/>
            <a:ext cx="7408333" cy="3450696"/>
          </a:xfrm>
        </p:spPr>
        <p:txBody>
          <a:bodyPr/>
          <a:lstStyle/>
          <a:p>
            <a:pPr eaLnBrk="1" hangingPunct="1">
              <a:buFont typeface="Wingdings" pitchFamily="2" charset="2"/>
              <a:buNone/>
            </a:pPr>
            <a:endParaRPr lang="zh-CN" altLang="en-US" dirty="0" smtClean="0">
              <a:solidFill>
                <a:srgbClr val="0000FF"/>
              </a:solidFill>
            </a:endParaRPr>
          </a:p>
          <a:p>
            <a:pPr eaLnBrk="1" hangingPunct="1"/>
            <a:endParaRPr lang="zh-CN" altLang="en-US" dirty="0" smtClean="0"/>
          </a:p>
        </p:txBody>
      </p:sp>
      <p:sp>
        <p:nvSpPr>
          <p:cNvPr id="11948" name="标题 1"/>
          <p:cNvSpPr>
            <a:spLocks noGrp="1"/>
          </p:cNvSpPr>
          <p:nvPr>
            <p:ph type="title"/>
          </p:nvPr>
        </p:nvSpPr>
        <p:spPr/>
        <p:txBody>
          <a:bodyPr/>
          <a:lstStyle/>
          <a:p>
            <a:pPr eaLnBrk="1" hangingPunct="1"/>
            <a:r>
              <a:rPr lang="en-US" altLang="zh-CN" b="1" smtClean="0">
                <a:solidFill>
                  <a:srgbClr val="FF0000"/>
                </a:solidFill>
                <a:latin typeface="华文宋体"/>
                <a:ea typeface="华文宋体"/>
                <a:cs typeface="华文宋体"/>
              </a:rPr>
              <a:t>§2-1 </a:t>
            </a:r>
            <a:r>
              <a:rPr lang="zh-CN" altLang="en-US" b="1" smtClean="0">
                <a:solidFill>
                  <a:srgbClr val="FF0000"/>
                </a:solidFill>
                <a:latin typeface="华文宋体"/>
                <a:ea typeface="华文宋体"/>
                <a:cs typeface="华文宋体"/>
              </a:rPr>
              <a:t>热力学基本概念及术语</a:t>
            </a:r>
            <a:endParaRPr lang="zh-CN" altLang="en-US" smtClean="0"/>
          </a:p>
        </p:txBody>
      </p:sp>
      <p:sp>
        <p:nvSpPr>
          <p:cNvPr id="9" name="内容占位符 2"/>
          <p:cNvSpPr txBox="1">
            <a:spLocks/>
          </p:cNvSpPr>
          <p:nvPr/>
        </p:nvSpPr>
        <p:spPr>
          <a:xfrm>
            <a:off x="703454" y="2132856"/>
            <a:ext cx="7408333" cy="3450696"/>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fontAlgn="auto">
              <a:spcAft>
                <a:spcPts val="0"/>
              </a:spcAft>
              <a:buFont typeface="Wingdings" pitchFamily="2" charset="2"/>
              <a:buNone/>
            </a:pPr>
            <a:r>
              <a:rPr lang="zh-CN" altLang="en-US" b="1" dirty="0">
                <a:solidFill>
                  <a:srgbClr val="000000"/>
                </a:solidFill>
                <a:latin typeface="宋体" charset="-122"/>
              </a:rPr>
              <a:t>举</a:t>
            </a:r>
            <a:r>
              <a:rPr lang="zh-CN" altLang="en-US" b="1" dirty="0" smtClean="0">
                <a:solidFill>
                  <a:srgbClr val="000000"/>
                </a:solidFill>
                <a:latin typeface="宋体" charset="-122"/>
              </a:rPr>
              <a:t>例：</a:t>
            </a:r>
            <a:endParaRPr lang="en-US" altLang="zh-CN" b="1" dirty="0" smtClean="0">
              <a:solidFill>
                <a:srgbClr val="000000"/>
              </a:solidFill>
              <a:latin typeface="宋体" charset="-122"/>
            </a:endParaRPr>
          </a:p>
          <a:p>
            <a:pPr fontAlgn="auto">
              <a:spcAft>
                <a:spcPts val="0"/>
              </a:spcAft>
              <a:buFont typeface="Wingdings" pitchFamily="2" charset="2"/>
              <a:buNone/>
            </a:pPr>
            <a:r>
              <a:rPr lang="en-US" altLang="zh-CN" b="1" dirty="0" smtClean="0">
                <a:solidFill>
                  <a:srgbClr val="000000"/>
                </a:solidFill>
                <a:latin typeface="宋体" charset="-122"/>
              </a:rPr>
              <a:t>1mol</a:t>
            </a:r>
            <a:r>
              <a:rPr lang="zh-CN" altLang="en-US" b="1" dirty="0" smtClean="0">
                <a:solidFill>
                  <a:srgbClr val="000000"/>
                </a:solidFill>
                <a:latin typeface="宋体" charset="-122"/>
              </a:rPr>
              <a:t>理想气体在恒压下温度升高</a:t>
            </a:r>
            <a:r>
              <a:rPr lang="en-US" altLang="zh-CN" b="1" dirty="0" smtClean="0">
                <a:solidFill>
                  <a:srgbClr val="000000"/>
                </a:solidFill>
                <a:latin typeface="宋体" charset="-122"/>
              </a:rPr>
              <a:t>1</a:t>
            </a:r>
            <a:r>
              <a:rPr lang="zh-CN" altLang="en-US" b="1" dirty="0" smtClean="0">
                <a:solidFill>
                  <a:srgbClr val="000000"/>
                </a:solidFill>
                <a:latin typeface="宋体" charset="-122"/>
              </a:rPr>
              <a:t>度，计算此过程系统与环境交换的功。</a:t>
            </a:r>
          </a:p>
          <a:p>
            <a:pPr fontAlgn="auto">
              <a:spcAft>
                <a:spcPts val="0"/>
              </a:spcAft>
              <a:buFont typeface="Wingdings" pitchFamily="2" charset="2"/>
              <a:buNone/>
            </a:pPr>
            <a:r>
              <a:rPr lang="zh-CN" altLang="en-US" b="1" dirty="0" smtClean="0">
                <a:solidFill>
                  <a:srgbClr val="000000"/>
                </a:solidFill>
                <a:latin typeface="宋体" charset="-122"/>
              </a:rPr>
              <a:t>解：</a:t>
            </a:r>
          </a:p>
          <a:p>
            <a:pPr fontAlgn="auto">
              <a:spcAft>
                <a:spcPts val="0"/>
              </a:spcAft>
            </a:pPr>
            <a:endParaRPr lang="zh-CN" altLang="en-US" dirty="0" smtClean="0"/>
          </a:p>
        </p:txBody>
      </p:sp>
      <p:graphicFrame>
        <p:nvGraphicFramePr>
          <p:cNvPr id="2" name="对象 1"/>
          <p:cNvGraphicFramePr>
            <a:graphicFrameLocks noChangeAspect="1"/>
          </p:cNvGraphicFramePr>
          <p:nvPr>
            <p:extLst>
              <p:ext uri="{D42A27DB-BD31-4B8C-83A1-F6EECF244321}">
                <p14:modId xmlns:p14="http://schemas.microsoft.com/office/powerpoint/2010/main" val="2309054929"/>
              </p:ext>
            </p:extLst>
          </p:nvPr>
        </p:nvGraphicFramePr>
        <p:xfrm>
          <a:off x="1907704" y="3573016"/>
          <a:ext cx="4878586" cy="772395"/>
        </p:xfrm>
        <a:graphic>
          <a:graphicData uri="http://schemas.openxmlformats.org/presentationml/2006/ole">
            <mc:AlternateContent xmlns:mc="http://schemas.openxmlformats.org/markup-compatibility/2006">
              <mc:Choice xmlns:v="urn:schemas-microsoft-com:vml" Requires="v">
                <p:oleObj spid="_x0000_s11654" name="公式" r:id="rId3" imgW="1879600" imgH="355600" progId="Equation.3">
                  <p:embed/>
                </p:oleObj>
              </mc:Choice>
              <mc:Fallback>
                <p:oleObj name="公式" r:id="rId3" imgW="1879600" imgH="355600" progId="Equation.3">
                  <p:embed/>
                  <p:pic>
                    <p:nvPicPr>
                      <p:cNvPr id="0" name="Object 10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3573016"/>
                        <a:ext cx="4878586" cy="772395"/>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246221248"/>
              </p:ext>
            </p:extLst>
          </p:nvPr>
        </p:nvGraphicFramePr>
        <p:xfrm>
          <a:off x="1907704" y="4437112"/>
          <a:ext cx="6461720" cy="534563"/>
        </p:xfrm>
        <a:graphic>
          <a:graphicData uri="http://schemas.openxmlformats.org/presentationml/2006/ole">
            <mc:AlternateContent xmlns:mc="http://schemas.openxmlformats.org/markup-compatibility/2006">
              <mc:Choice xmlns:v="urn:schemas-microsoft-com:vml" Requires="v">
                <p:oleObj spid="_x0000_s11655" name="公式" r:id="rId5" imgW="2717800" imgH="215900" progId="Equation.3">
                  <p:embed/>
                </p:oleObj>
              </mc:Choice>
              <mc:Fallback>
                <p:oleObj name="公式" r:id="rId5" imgW="2717800" imgH="215900" progId="Equation.3">
                  <p:embed/>
                  <p:pic>
                    <p:nvPicPr>
                      <p:cNvPr id="0" name="Object 10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7704" y="4437112"/>
                        <a:ext cx="6461720" cy="534563"/>
                      </a:xfrm>
                      <a:prstGeom prst="rect">
                        <a:avLst/>
                      </a:prstGeom>
                      <a:noFill/>
                      <a:ln>
                        <a:noFill/>
                      </a:ln>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654816441"/>
              </p:ext>
            </p:extLst>
          </p:nvPr>
        </p:nvGraphicFramePr>
        <p:xfrm>
          <a:off x="1547664" y="5327848"/>
          <a:ext cx="6852295" cy="511408"/>
        </p:xfrm>
        <a:graphic>
          <a:graphicData uri="http://schemas.openxmlformats.org/presentationml/2006/ole">
            <mc:AlternateContent xmlns:mc="http://schemas.openxmlformats.org/markup-compatibility/2006">
              <mc:Choice xmlns:v="urn:schemas-microsoft-com:vml" Requires="v">
                <p:oleObj spid="_x0000_s11656" name="公式" r:id="rId7" imgW="2336760" imgH="203040" progId="Equation.3">
                  <p:embed/>
                </p:oleObj>
              </mc:Choice>
              <mc:Fallback>
                <p:oleObj name="公式" r:id="rId7" imgW="2336760" imgH="203040" progId="Equation.3">
                  <p:embed/>
                  <p:pic>
                    <p:nvPicPr>
                      <p:cNvPr id="0" name="Object 10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664" y="5327848"/>
                        <a:ext cx="6852295" cy="511408"/>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1628800"/>
            <a:ext cx="7624357" cy="4896544"/>
          </a:xfrm>
        </p:spPr>
        <p:txBody>
          <a:bodyPr rtlCol="0">
            <a:normAutofit/>
          </a:bodyPr>
          <a:lstStyle/>
          <a:p>
            <a:pPr eaLnBrk="1" fontAlgn="auto" hangingPunct="1">
              <a:spcAft>
                <a:spcPts val="0"/>
              </a:spcAft>
              <a:buFont typeface="Wingdings" pitchFamily="2" charset="2"/>
              <a:buNone/>
              <a:defRPr/>
            </a:pPr>
            <a:r>
              <a:rPr lang="en-US" altLang="zh-CN" b="1" dirty="0">
                <a:sym typeface="Symbol" pitchFamily="18" charset="2"/>
              </a:rPr>
              <a:t>3</a:t>
            </a:r>
            <a:r>
              <a:rPr lang="zh-CN" altLang="en-US" b="1" dirty="0" smtClean="0">
                <a:sym typeface="Symbol" pitchFamily="18" charset="2"/>
              </a:rPr>
              <a:t>．</a:t>
            </a:r>
            <a:r>
              <a:rPr lang="zh-CN" altLang="en-US" b="1" dirty="0">
                <a:sym typeface="Symbol" pitchFamily="18" charset="2"/>
              </a:rPr>
              <a:t>过程函数的特点</a:t>
            </a:r>
          </a:p>
          <a:p>
            <a:pPr eaLnBrk="1" fontAlgn="auto" hangingPunct="1">
              <a:spcAft>
                <a:spcPts val="0"/>
              </a:spcAft>
              <a:buFont typeface="Wingdings" pitchFamily="2" charset="2"/>
              <a:buNone/>
              <a:defRPr/>
            </a:pPr>
            <a:r>
              <a:rPr lang="zh-CN" altLang="en-US" b="1" dirty="0">
                <a:sym typeface="Wingdings" pitchFamily="2" charset="2"/>
              </a:rPr>
              <a:t>只有系统发生一个变化时才有过程函数</a:t>
            </a:r>
          </a:p>
          <a:p>
            <a:pPr eaLnBrk="1" fontAlgn="auto" hangingPunct="1">
              <a:spcAft>
                <a:spcPts val="0"/>
              </a:spcAft>
              <a:buFont typeface="Wingdings" pitchFamily="2" charset="2"/>
              <a:buNone/>
              <a:defRPr/>
            </a:pPr>
            <a:r>
              <a:rPr lang="zh-CN" altLang="en-US" b="1" dirty="0">
                <a:solidFill>
                  <a:srgbClr val="0000CC"/>
                </a:solidFill>
                <a:latin typeface="宋体" pitchFamily="2" charset="-122"/>
              </a:rPr>
              <a:t>热和</a:t>
            </a:r>
            <a:r>
              <a:rPr lang="zh-CN" altLang="en-US" b="1" dirty="0">
                <a:solidFill>
                  <a:srgbClr val="0000CC"/>
                </a:solidFill>
              </a:rPr>
              <a:t>功本身就是变化量，不能写成</a:t>
            </a:r>
            <a:r>
              <a:rPr lang="el-GR" altLang="zh-CN" b="1" dirty="0">
                <a:solidFill>
                  <a:srgbClr val="0000CC"/>
                </a:solidFill>
                <a:latin typeface="宋体" pitchFamily="2" charset="-122"/>
                <a:sym typeface="Symbol" pitchFamily="18" charset="2"/>
              </a:rPr>
              <a:t>Δ</a:t>
            </a:r>
            <a:r>
              <a:rPr lang="en-US" altLang="zh-CN" b="1" dirty="0">
                <a:solidFill>
                  <a:srgbClr val="0000CC"/>
                </a:solidFill>
                <a:sym typeface="Symbol" pitchFamily="18" charset="2"/>
              </a:rPr>
              <a:t>Q、</a:t>
            </a:r>
            <a:r>
              <a:rPr lang="el-GR" altLang="zh-CN" b="1" dirty="0">
                <a:solidFill>
                  <a:srgbClr val="0000CC"/>
                </a:solidFill>
                <a:latin typeface="宋体" pitchFamily="2" charset="-122"/>
                <a:sym typeface="Symbol" pitchFamily="18" charset="2"/>
              </a:rPr>
              <a:t>Δ</a:t>
            </a:r>
            <a:r>
              <a:rPr lang="en-US" altLang="zh-CN" b="1" dirty="0">
                <a:solidFill>
                  <a:srgbClr val="0000CC"/>
                </a:solidFill>
                <a:sym typeface="Symbol" pitchFamily="18" charset="2"/>
              </a:rPr>
              <a:t>W</a:t>
            </a:r>
            <a:endParaRPr lang="zh-CN" altLang="en-US" b="1" dirty="0">
              <a:solidFill>
                <a:srgbClr val="0000CC"/>
              </a:solidFill>
              <a:sym typeface="Wingdings" pitchFamily="2" charset="2"/>
            </a:endParaRPr>
          </a:p>
          <a:p>
            <a:pPr eaLnBrk="1" fontAlgn="auto" hangingPunct="1">
              <a:spcAft>
                <a:spcPts val="0"/>
              </a:spcAft>
              <a:buFont typeface="Wingdings" pitchFamily="2" charset="2"/>
              <a:buNone/>
              <a:defRPr/>
            </a:pPr>
            <a:r>
              <a:rPr lang="zh-CN" altLang="en-US" b="1" dirty="0">
                <a:sym typeface="Wingdings" pitchFamily="2" charset="2"/>
              </a:rPr>
              <a:t></a:t>
            </a:r>
            <a:r>
              <a:rPr lang="zh-CN" altLang="en-US" b="1" dirty="0">
                <a:sym typeface="Symbol" pitchFamily="18" charset="2"/>
              </a:rPr>
              <a:t>过程函数不仅与始、终态有关，还与途径有关</a:t>
            </a:r>
          </a:p>
          <a:p>
            <a:pPr eaLnBrk="1" fontAlgn="auto" hangingPunct="1">
              <a:spcAft>
                <a:spcPts val="0"/>
              </a:spcAft>
              <a:buFont typeface="Wingdings" pitchFamily="2" charset="2"/>
              <a:buNone/>
              <a:defRPr/>
            </a:pPr>
            <a:r>
              <a:rPr lang="zh-CN" altLang="en-US" b="1" dirty="0">
                <a:solidFill>
                  <a:srgbClr val="0000CC"/>
                </a:solidFill>
                <a:sym typeface="Symbol" pitchFamily="18" charset="2"/>
              </a:rPr>
              <a:t>过程函数只能用原过程计算，不能设计过程计算</a:t>
            </a:r>
            <a:endParaRPr lang="zh-CN" altLang="en-US" b="1" dirty="0">
              <a:solidFill>
                <a:srgbClr val="0000CC"/>
              </a:solidFill>
              <a:sym typeface="Wingdings" pitchFamily="2" charset="2"/>
            </a:endParaRPr>
          </a:p>
          <a:p>
            <a:pPr eaLnBrk="1" fontAlgn="auto" hangingPunct="1">
              <a:spcAft>
                <a:spcPts val="0"/>
              </a:spcAft>
              <a:buFont typeface="Wingdings" pitchFamily="2" charset="2"/>
              <a:buNone/>
              <a:defRPr/>
            </a:pPr>
            <a:r>
              <a:rPr lang="zh-CN" altLang="en-US" b="1" dirty="0">
                <a:sym typeface="Wingdings" pitchFamily="2" charset="2"/>
              </a:rPr>
              <a:t></a:t>
            </a:r>
            <a:r>
              <a:rPr lang="zh-CN" altLang="en-US" b="1" dirty="0">
                <a:sym typeface="Monotype Sorts" pitchFamily="2" charset="2"/>
              </a:rPr>
              <a:t> 没有全微分，只有微小量。</a:t>
            </a:r>
            <a:r>
              <a:rPr lang="zh-CN" altLang="en-US" b="1" dirty="0">
                <a:solidFill>
                  <a:srgbClr val="0000CC"/>
                </a:solidFill>
                <a:sym typeface="Monotype Sorts" pitchFamily="2" charset="2"/>
              </a:rPr>
              <a:t>用</a:t>
            </a:r>
            <a:r>
              <a:rPr lang="zh-CN" altLang="en-US" b="1" dirty="0">
                <a:solidFill>
                  <a:srgbClr val="0000CC"/>
                </a:solidFill>
                <a:sym typeface="Symbol" pitchFamily="18" charset="2"/>
              </a:rPr>
              <a:t></a:t>
            </a:r>
            <a:r>
              <a:rPr lang="en-US" altLang="zh-CN" b="1" dirty="0">
                <a:solidFill>
                  <a:srgbClr val="0000CC"/>
                </a:solidFill>
                <a:sym typeface="Symbol" pitchFamily="18" charset="2"/>
              </a:rPr>
              <a:t>Q、 W</a:t>
            </a:r>
            <a:r>
              <a:rPr lang="zh-CN" altLang="en-US" b="1" dirty="0">
                <a:solidFill>
                  <a:srgbClr val="0000CC"/>
                </a:solidFill>
                <a:sym typeface="Symbol" pitchFamily="18" charset="2"/>
              </a:rPr>
              <a:t>表示</a:t>
            </a:r>
            <a:endParaRPr lang="zh-CN" altLang="en-US" b="1" dirty="0">
              <a:solidFill>
                <a:srgbClr val="0000CC"/>
              </a:solidFill>
              <a:sym typeface="Wingdings" pitchFamily="2" charset="2"/>
            </a:endParaRPr>
          </a:p>
          <a:p>
            <a:pPr eaLnBrk="1" fontAlgn="auto" hangingPunct="1">
              <a:spcAft>
                <a:spcPts val="0"/>
              </a:spcAft>
              <a:buFont typeface="Wingdings" pitchFamily="2" charset="2"/>
              <a:buNone/>
              <a:defRPr/>
            </a:pPr>
            <a:r>
              <a:rPr lang="zh-CN" altLang="en-US" b="1" dirty="0">
                <a:sym typeface="Wingdings" pitchFamily="2" charset="2"/>
              </a:rPr>
              <a:t>环积分不一定为零。</a:t>
            </a:r>
            <a:r>
              <a:rPr lang="zh-CN" altLang="en-US" b="1" dirty="0">
                <a:solidFill>
                  <a:srgbClr val="0000CC"/>
                </a:solidFill>
                <a:sym typeface="Wingdings" pitchFamily="2" charset="2"/>
              </a:rPr>
              <a:t>（不一定</a:t>
            </a:r>
            <a:r>
              <a:rPr lang="zh-CN" altLang="en-US" b="1" dirty="0">
                <a:solidFill>
                  <a:srgbClr val="0000CC"/>
                </a:solidFill>
              </a:rPr>
              <a:t>∮</a:t>
            </a:r>
            <a:r>
              <a:rPr lang="zh-CN" altLang="en-US" b="1" dirty="0">
                <a:solidFill>
                  <a:srgbClr val="0000CC"/>
                </a:solidFill>
                <a:sym typeface="Symbol" pitchFamily="18" charset="2"/>
              </a:rPr>
              <a:t></a:t>
            </a:r>
            <a:r>
              <a:rPr lang="en-US" altLang="zh-CN" b="1" dirty="0">
                <a:solidFill>
                  <a:srgbClr val="0000CC"/>
                </a:solidFill>
                <a:sym typeface="Symbol" pitchFamily="18" charset="2"/>
              </a:rPr>
              <a:t>Q=0</a:t>
            </a:r>
            <a:r>
              <a:rPr lang="en-US" altLang="zh-CN" b="1" dirty="0" smtClean="0">
                <a:solidFill>
                  <a:srgbClr val="0000CC"/>
                </a:solidFill>
                <a:sym typeface="Symbol" pitchFamily="18" charset="2"/>
              </a:rPr>
              <a:t>）</a:t>
            </a:r>
          </a:p>
          <a:p>
            <a:pPr eaLnBrk="1" fontAlgn="auto" hangingPunct="1">
              <a:spcAft>
                <a:spcPts val="0"/>
              </a:spcAft>
              <a:buFont typeface="Wingdings" pitchFamily="2" charset="2"/>
              <a:buNone/>
              <a:defRPr/>
            </a:pPr>
            <a:r>
              <a:rPr lang="zh-CN" altLang="en-US" b="1" dirty="0" smtClean="0">
                <a:solidFill>
                  <a:srgbClr val="0000CC"/>
                </a:solidFill>
                <a:sym typeface="Symbol" pitchFamily="18" charset="2"/>
              </a:rPr>
              <a:t>功和热的本质区别：</a:t>
            </a:r>
            <a:endParaRPr lang="en-US" altLang="zh-CN" b="1" dirty="0" smtClean="0">
              <a:solidFill>
                <a:srgbClr val="0000CC"/>
              </a:solidFill>
              <a:sym typeface="Symbol" pitchFamily="18" charset="2"/>
            </a:endParaRPr>
          </a:p>
          <a:p>
            <a:pPr eaLnBrk="1" fontAlgn="auto" hangingPunct="1">
              <a:spcAft>
                <a:spcPts val="0"/>
              </a:spcAft>
              <a:buFont typeface="Wingdings" pitchFamily="2" charset="2"/>
              <a:buNone/>
              <a:defRPr/>
            </a:pPr>
            <a:r>
              <a:rPr lang="zh-CN" altLang="en-US" b="1" dirty="0" smtClean="0">
                <a:solidFill>
                  <a:srgbClr val="0000CC"/>
                </a:solidFill>
                <a:sym typeface="Symbol" pitchFamily="18" charset="2"/>
              </a:rPr>
              <a:t>功：系统有序运动时与环境交换的能</a:t>
            </a:r>
            <a:endParaRPr lang="en-US" altLang="zh-CN" b="1" dirty="0" smtClean="0">
              <a:solidFill>
                <a:srgbClr val="0000CC"/>
              </a:solidFill>
              <a:sym typeface="Symbol" pitchFamily="18" charset="2"/>
            </a:endParaRPr>
          </a:p>
          <a:p>
            <a:pPr eaLnBrk="1" fontAlgn="auto" hangingPunct="1">
              <a:spcAft>
                <a:spcPts val="0"/>
              </a:spcAft>
              <a:buFont typeface="Wingdings" pitchFamily="2" charset="2"/>
              <a:buNone/>
              <a:defRPr/>
            </a:pPr>
            <a:r>
              <a:rPr lang="zh-CN" altLang="en-US" b="1" dirty="0" smtClean="0">
                <a:solidFill>
                  <a:srgbClr val="0000CC"/>
                </a:solidFill>
                <a:sym typeface="Symbol" pitchFamily="18" charset="2"/>
              </a:rPr>
              <a:t>热：系统无序运动时与环境交换的能</a:t>
            </a:r>
            <a:endParaRPr lang="en-US" altLang="zh-CN" b="1" dirty="0" smtClean="0">
              <a:solidFill>
                <a:srgbClr val="0000CC"/>
              </a:solidFill>
              <a:sym typeface="Symbol" pitchFamily="18" charset="2"/>
            </a:endParaRPr>
          </a:p>
          <a:p>
            <a:pPr eaLnBrk="1" fontAlgn="auto" hangingPunct="1">
              <a:spcAft>
                <a:spcPts val="0"/>
              </a:spcAft>
              <a:buFont typeface="Wingdings" pitchFamily="2" charset="2"/>
              <a:buNone/>
              <a:defRPr/>
            </a:pPr>
            <a:endParaRPr lang="zh-CN" altLang="en-US" b="1" dirty="0">
              <a:solidFill>
                <a:srgbClr val="0000CC"/>
              </a:solidFill>
              <a:sym typeface="Symbol" pitchFamily="18" charset="2"/>
            </a:endParaRPr>
          </a:p>
          <a:p>
            <a:pPr eaLnBrk="1" fontAlgn="auto" hangingPunct="1">
              <a:spcAft>
                <a:spcPts val="0"/>
              </a:spcAft>
              <a:buFont typeface="Arial" panose="020B0604020202020204" pitchFamily="34" charset="0"/>
              <a:buChar char="•"/>
              <a:defRPr/>
            </a:pPr>
            <a:endParaRPr lang="zh-CN" altLang="en-US" dirty="0"/>
          </a:p>
        </p:txBody>
      </p:sp>
      <p:sp>
        <p:nvSpPr>
          <p:cNvPr id="457729" name="标题 1"/>
          <p:cNvSpPr>
            <a:spLocks noGrp="1"/>
          </p:cNvSpPr>
          <p:nvPr>
            <p:ph type="title"/>
          </p:nvPr>
        </p:nvSpPr>
        <p:spPr/>
        <p:txBody>
          <a:bodyPr/>
          <a:lstStyle/>
          <a:p>
            <a:pPr eaLnBrk="1" hangingPunct="1"/>
            <a:r>
              <a:rPr lang="en-US" altLang="zh-CN" b="1" smtClean="0">
                <a:solidFill>
                  <a:srgbClr val="FF0000"/>
                </a:solidFill>
                <a:latin typeface="华文宋体"/>
                <a:ea typeface="华文宋体"/>
                <a:cs typeface="华文宋体"/>
              </a:rPr>
              <a:t>§2-1 </a:t>
            </a:r>
            <a:r>
              <a:rPr lang="zh-CN" altLang="en-US" b="1" smtClean="0">
                <a:solidFill>
                  <a:srgbClr val="FF0000"/>
                </a:solidFill>
                <a:latin typeface="华文宋体"/>
                <a:ea typeface="华文宋体"/>
                <a:cs typeface="华文宋体"/>
              </a:rPr>
              <a:t>热力学基本概念及术语</a:t>
            </a:r>
            <a:endParaRPr lang="zh-CN" alt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6491" y="1794594"/>
            <a:ext cx="8208912" cy="2677656"/>
          </a:xfrm>
          <a:prstGeom prst="rect">
            <a:avLst/>
          </a:prstGeom>
        </p:spPr>
        <p:txBody>
          <a:bodyPr wrap="square">
            <a:spAutoFit/>
          </a:bodyPr>
          <a:lstStyle/>
          <a:p>
            <a:r>
              <a:rPr lang="zh-CN" altLang="en-US" sz="2800" b="1" dirty="0">
                <a:solidFill>
                  <a:srgbClr val="C00000"/>
                </a:solidFill>
              </a:rPr>
              <a:t>可逆过程的特点</a:t>
            </a:r>
            <a:r>
              <a:rPr lang="zh-CN" altLang="en-US" sz="2800" b="1" dirty="0"/>
              <a:t>：</a:t>
            </a:r>
          </a:p>
          <a:p>
            <a:r>
              <a:rPr lang="en-US" altLang="zh-CN" sz="2800" b="1" dirty="0"/>
              <a:t>(1)</a:t>
            </a:r>
            <a:r>
              <a:rPr lang="zh-CN" altLang="en-US" sz="2800" b="1" dirty="0"/>
              <a:t>过程进行的推动力</a:t>
            </a:r>
            <a:r>
              <a:rPr lang="zh-CN" altLang="en-US" sz="2800" b="1" dirty="0" smtClean="0"/>
              <a:t>无限小</a:t>
            </a:r>
            <a:r>
              <a:rPr lang="zh-CN" altLang="en-US" sz="2800" b="1" dirty="0"/>
              <a:t>；</a:t>
            </a:r>
            <a:r>
              <a:rPr lang="zh-CN" altLang="en-US" sz="2800" b="1" dirty="0" smtClean="0"/>
              <a:t>     </a:t>
            </a:r>
            <a:endParaRPr lang="en-US" altLang="zh-CN" sz="2800" b="1" dirty="0"/>
          </a:p>
          <a:p>
            <a:r>
              <a:rPr lang="en-US" altLang="zh-CN" sz="2800" b="1" dirty="0" smtClean="0"/>
              <a:t>(</a:t>
            </a:r>
            <a:r>
              <a:rPr lang="en-US" altLang="zh-CN" sz="2800" b="1" dirty="0"/>
              <a:t>2)</a:t>
            </a:r>
            <a:r>
              <a:rPr lang="zh-CN" altLang="en-US" sz="2800" b="1" dirty="0"/>
              <a:t>进程进行无限缓慢；</a:t>
            </a:r>
          </a:p>
          <a:p>
            <a:r>
              <a:rPr lang="en-US" altLang="zh-CN" sz="2800" b="1" dirty="0"/>
              <a:t>(3)</a:t>
            </a:r>
            <a:r>
              <a:rPr lang="zh-CN" altLang="en-US" sz="2800" b="1" dirty="0"/>
              <a:t>系统和环境均能由终态，沿着原来的途径从相反方向步步回复到原来的</a:t>
            </a:r>
            <a:r>
              <a:rPr lang="zh-CN" altLang="en-US" sz="2800" b="1" dirty="0" smtClean="0"/>
              <a:t>状态。系统和环境均未发生任何变化</a:t>
            </a:r>
            <a:endParaRPr lang="en-US" altLang="zh-CN" sz="2800" b="1" dirty="0">
              <a:solidFill>
                <a:srgbClr val="FF0000"/>
              </a:solidFill>
            </a:endParaRPr>
          </a:p>
        </p:txBody>
      </p:sp>
      <p:sp>
        <p:nvSpPr>
          <p:cNvPr id="5" name="矩形 4"/>
          <p:cNvSpPr/>
          <p:nvPr/>
        </p:nvSpPr>
        <p:spPr>
          <a:xfrm>
            <a:off x="208224" y="404664"/>
            <a:ext cx="8505446" cy="1384995"/>
          </a:xfrm>
          <a:prstGeom prst="rect">
            <a:avLst/>
          </a:prstGeom>
        </p:spPr>
        <p:txBody>
          <a:bodyPr wrap="square">
            <a:spAutoFit/>
          </a:bodyPr>
          <a:lstStyle/>
          <a:p>
            <a:pPr eaLnBrk="1" hangingPunct="1"/>
            <a:r>
              <a:rPr lang="zh-CN" altLang="en-US" sz="2800" b="1" dirty="0"/>
              <a:t>七、可逆体积功</a:t>
            </a:r>
            <a:endParaRPr lang="en-US" altLang="zh-CN" sz="2800" b="1" dirty="0"/>
          </a:p>
          <a:p>
            <a:pPr eaLnBrk="1" hangingPunct="1"/>
            <a:r>
              <a:rPr lang="zh-CN" altLang="en-US" sz="2800" b="1" dirty="0"/>
              <a:t>１．可逆过程：在一系列无限接近平衡条件下进行的过程，称为可逆过程，否则称为</a:t>
            </a:r>
            <a:r>
              <a:rPr lang="zh-CN" altLang="en-US" sz="2800" b="1" dirty="0" smtClean="0"/>
              <a:t>不可逆过程。</a:t>
            </a:r>
            <a:endParaRPr lang="zh-CN" altLang="en-US" sz="2800" b="1" dirty="0"/>
          </a:p>
        </p:txBody>
      </p:sp>
      <p:sp>
        <p:nvSpPr>
          <p:cNvPr id="6" name="矩形 5"/>
          <p:cNvSpPr/>
          <p:nvPr/>
        </p:nvSpPr>
        <p:spPr>
          <a:xfrm>
            <a:off x="435357" y="4472250"/>
            <a:ext cx="8051179" cy="1569660"/>
          </a:xfrm>
          <a:prstGeom prst="rect">
            <a:avLst/>
          </a:prstGeom>
        </p:spPr>
        <p:txBody>
          <a:bodyPr wrap="square">
            <a:spAutoFit/>
          </a:bodyPr>
          <a:lstStyle/>
          <a:p>
            <a:pPr eaLnBrk="1" hangingPunct="1"/>
            <a:r>
              <a:rPr lang="zh-CN" altLang="en-US" sz="2400" b="1" dirty="0" smtClean="0">
                <a:solidFill>
                  <a:srgbClr val="C00000"/>
                </a:solidFill>
              </a:rPr>
              <a:t>注意：</a:t>
            </a:r>
            <a:r>
              <a:rPr lang="zh-CN" altLang="en-US" sz="2400" b="1" dirty="0" smtClean="0"/>
              <a:t>可逆过程</a:t>
            </a:r>
            <a:r>
              <a:rPr lang="zh-CN" altLang="en-US" sz="2400" b="1" dirty="0"/>
              <a:t>实际并不</a:t>
            </a:r>
            <a:r>
              <a:rPr lang="zh-CN" altLang="en-US" sz="2400" b="1" dirty="0" smtClean="0"/>
              <a:t>存在，但</a:t>
            </a:r>
            <a:r>
              <a:rPr lang="zh-CN" altLang="en-US" sz="2400" b="1" dirty="0"/>
              <a:t>有些过程可</a:t>
            </a:r>
            <a:r>
              <a:rPr lang="zh-CN" altLang="en-US" sz="2400" b="1" dirty="0" smtClean="0"/>
              <a:t>近似看做是可逆过程：</a:t>
            </a:r>
            <a:endParaRPr lang="en-US" altLang="zh-CN" sz="2400" b="1" dirty="0" smtClean="0"/>
          </a:p>
          <a:p>
            <a:pPr eaLnBrk="1" hangingPunct="1"/>
            <a:r>
              <a:rPr lang="zh-CN" altLang="en-US" sz="2400" b="1" dirty="0" smtClean="0"/>
              <a:t>如平衡相变，化学平衡。</a:t>
            </a:r>
            <a:endParaRPr lang="en-US" altLang="zh-CN" sz="2400" b="1" dirty="0" smtClean="0"/>
          </a:p>
          <a:p>
            <a:pPr eaLnBrk="1" hangingPunct="1"/>
            <a:r>
              <a:rPr lang="zh-CN" altLang="en-US" sz="2400" b="1" dirty="0" smtClean="0"/>
              <a:t>人为设计的可逆过程，可逆电池等</a:t>
            </a:r>
            <a:endParaRPr lang="en-US" altLang="zh-CN" sz="2400" b="1" dirty="0"/>
          </a:p>
        </p:txBody>
      </p:sp>
    </p:spTree>
    <p:extLst>
      <p:ext uri="{BB962C8B-B14F-4D97-AF65-F5344CB8AC3E}">
        <p14:creationId xmlns:p14="http://schemas.microsoft.com/office/powerpoint/2010/main" val="303356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内容占位符 2"/>
          <p:cNvSpPr>
            <a:spLocks noGrp="1"/>
          </p:cNvSpPr>
          <p:nvPr>
            <p:ph idx="1"/>
          </p:nvPr>
        </p:nvSpPr>
        <p:spPr>
          <a:xfrm>
            <a:off x="1403648" y="2132856"/>
            <a:ext cx="7840381" cy="4536504"/>
          </a:xfrm>
        </p:spPr>
        <p:txBody>
          <a:bodyPr>
            <a:normAutofit/>
          </a:bodyPr>
          <a:lstStyle/>
          <a:p>
            <a:pPr>
              <a:lnSpc>
                <a:spcPct val="90000"/>
              </a:lnSpc>
              <a:buNone/>
            </a:pPr>
            <a:r>
              <a:rPr lang="zh-CN" altLang="en-US" b="1" dirty="0">
                <a:solidFill>
                  <a:schemeClr val="tx1"/>
                </a:solidFill>
                <a:latin typeface="Times New Roman" pitchFamily="18" charset="0"/>
                <a:hlinkClick r:id="rId2" action="ppaction://hlinksldjump"/>
              </a:rPr>
              <a:t>一、</a:t>
            </a:r>
            <a:r>
              <a:rPr lang="zh-CN" altLang="en-US" b="1" dirty="0" smtClean="0">
                <a:solidFill>
                  <a:schemeClr val="tx1"/>
                </a:solidFill>
                <a:latin typeface="Times New Roman" pitchFamily="18" charset="0"/>
                <a:hlinkClick r:id="rId2" action="ppaction://hlinksldjump"/>
              </a:rPr>
              <a:t>系统与</a:t>
            </a:r>
            <a:r>
              <a:rPr lang="zh-CN" altLang="en-US" b="1" dirty="0">
                <a:solidFill>
                  <a:schemeClr val="tx1"/>
                </a:solidFill>
                <a:latin typeface="Times New Roman" pitchFamily="18" charset="0"/>
                <a:hlinkClick r:id="rId2" action="ppaction://hlinksldjump"/>
              </a:rPr>
              <a:t>环境</a:t>
            </a:r>
          </a:p>
          <a:p>
            <a:pPr eaLnBrk="1" hangingPunct="1">
              <a:lnSpc>
                <a:spcPct val="90000"/>
              </a:lnSpc>
              <a:buFont typeface="Wingdings" pitchFamily="2" charset="2"/>
              <a:buNone/>
            </a:pPr>
            <a:r>
              <a:rPr lang="zh-CN" altLang="en-US" b="1" dirty="0" smtClean="0">
                <a:solidFill>
                  <a:schemeClr val="tx1"/>
                </a:solidFill>
                <a:latin typeface="Times New Roman" pitchFamily="18" charset="0"/>
              </a:rPr>
              <a:t>二、系统的性质</a:t>
            </a:r>
            <a:endParaRPr lang="zh-CN" altLang="en-US" b="1" dirty="0" smtClean="0">
              <a:solidFill>
                <a:schemeClr val="tx1"/>
              </a:solidFill>
              <a:latin typeface="Times New Roman" pitchFamily="18" charset="0"/>
              <a:hlinkClick r:id="rId3" action="ppaction://hlinksldjump"/>
            </a:endParaRPr>
          </a:p>
          <a:p>
            <a:pPr eaLnBrk="1" hangingPunct="1">
              <a:lnSpc>
                <a:spcPct val="90000"/>
              </a:lnSpc>
              <a:buFont typeface="Wingdings" pitchFamily="2" charset="2"/>
              <a:buNone/>
            </a:pPr>
            <a:r>
              <a:rPr lang="zh-CN" altLang="en-US" b="1" dirty="0" smtClean="0">
                <a:solidFill>
                  <a:schemeClr val="tx1"/>
                </a:solidFill>
                <a:latin typeface="Times New Roman" pitchFamily="18" charset="0"/>
              </a:rPr>
              <a:t>三、状态和状态函数</a:t>
            </a:r>
          </a:p>
          <a:p>
            <a:pPr eaLnBrk="1" hangingPunct="1">
              <a:lnSpc>
                <a:spcPct val="90000"/>
              </a:lnSpc>
              <a:buFont typeface="Wingdings" pitchFamily="2" charset="2"/>
              <a:buNone/>
            </a:pPr>
            <a:r>
              <a:rPr lang="zh-CN" altLang="en-US" b="1" dirty="0" smtClean="0">
                <a:solidFill>
                  <a:schemeClr val="tx1"/>
                </a:solidFill>
                <a:latin typeface="Times New Roman" pitchFamily="18" charset="0"/>
              </a:rPr>
              <a:t>四、平衡态</a:t>
            </a:r>
          </a:p>
          <a:p>
            <a:pPr eaLnBrk="1" hangingPunct="1">
              <a:lnSpc>
                <a:spcPct val="90000"/>
              </a:lnSpc>
              <a:buFont typeface="Wingdings" pitchFamily="2" charset="2"/>
              <a:buNone/>
            </a:pPr>
            <a:r>
              <a:rPr lang="zh-CN" altLang="en-US" b="1" dirty="0" smtClean="0">
                <a:solidFill>
                  <a:schemeClr val="tx1"/>
                </a:solidFill>
                <a:latin typeface="Times New Roman" pitchFamily="18" charset="0"/>
              </a:rPr>
              <a:t>五、过程和途径</a:t>
            </a:r>
          </a:p>
          <a:p>
            <a:pPr eaLnBrk="1" hangingPunct="1">
              <a:lnSpc>
                <a:spcPct val="90000"/>
              </a:lnSpc>
              <a:buFont typeface="Wingdings" pitchFamily="2" charset="2"/>
              <a:buNone/>
            </a:pPr>
            <a:r>
              <a:rPr lang="zh-CN" altLang="en-US" b="1" dirty="0" smtClean="0">
                <a:solidFill>
                  <a:schemeClr val="tx1"/>
                </a:solidFill>
                <a:latin typeface="Times New Roman" pitchFamily="18" charset="0"/>
              </a:rPr>
              <a:t>六、过程函数</a:t>
            </a:r>
          </a:p>
          <a:p>
            <a:pPr eaLnBrk="1" hangingPunct="1">
              <a:lnSpc>
                <a:spcPct val="90000"/>
              </a:lnSpc>
              <a:buFont typeface="Wingdings" pitchFamily="2" charset="2"/>
              <a:buNone/>
            </a:pPr>
            <a:r>
              <a:rPr lang="zh-CN" altLang="en-US" b="1" dirty="0" smtClean="0">
                <a:solidFill>
                  <a:schemeClr val="tx1"/>
                </a:solidFill>
                <a:latin typeface="Times New Roman" pitchFamily="18" charset="0"/>
              </a:rPr>
              <a:t>七、可逆体积功</a:t>
            </a:r>
            <a:endParaRPr lang="zh-CN" altLang="en-US" b="1" dirty="0" smtClean="0">
              <a:solidFill>
                <a:schemeClr val="tx1"/>
              </a:solidFill>
              <a:latin typeface="Times New Roman" pitchFamily="18" charset="0"/>
              <a:hlinkClick r:id="rId4" action="ppaction://hlinksldjump"/>
            </a:endParaRPr>
          </a:p>
          <a:p>
            <a:pPr eaLnBrk="1" hangingPunct="1">
              <a:lnSpc>
                <a:spcPct val="90000"/>
              </a:lnSpc>
              <a:buFont typeface="Wingdings" pitchFamily="2" charset="2"/>
              <a:buNone/>
            </a:pPr>
            <a:r>
              <a:rPr lang="zh-CN" altLang="en-US" b="1" dirty="0" smtClean="0">
                <a:solidFill>
                  <a:schemeClr val="tx1"/>
                </a:solidFill>
                <a:latin typeface="Times New Roman" pitchFamily="18" charset="0"/>
              </a:rPr>
              <a:t>八、内能</a:t>
            </a:r>
            <a:endParaRPr lang="en-US" altLang="zh-CN" b="1" dirty="0" smtClean="0">
              <a:solidFill>
                <a:schemeClr val="tx1"/>
              </a:solidFill>
              <a:latin typeface="Times New Roman" pitchFamily="18" charset="0"/>
            </a:endParaRPr>
          </a:p>
          <a:p>
            <a:pPr eaLnBrk="1" hangingPunct="1">
              <a:lnSpc>
                <a:spcPct val="90000"/>
              </a:lnSpc>
              <a:buFont typeface="Wingdings" pitchFamily="2" charset="2"/>
              <a:buNone/>
            </a:pPr>
            <a:r>
              <a:rPr lang="zh-CN" altLang="en-US" b="1" dirty="0" smtClean="0">
                <a:solidFill>
                  <a:schemeClr val="tx1"/>
                </a:solidFill>
                <a:latin typeface="Times New Roman" pitchFamily="18" charset="0"/>
              </a:rPr>
              <a:t>九、焓</a:t>
            </a:r>
            <a:endParaRPr lang="en-US" altLang="zh-CN" b="1" dirty="0" smtClean="0">
              <a:solidFill>
                <a:schemeClr val="tx1"/>
              </a:solidFill>
              <a:latin typeface="Times New Roman" pitchFamily="18" charset="0"/>
            </a:endParaRPr>
          </a:p>
          <a:p>
            <a:pPr eaLnBrk="1" hangingPunct="1">
              <a:lnSpc>
                <a:spcPct val="90000"/>
              </a:lnSpc>
              <a:buFont typeface="Wingdings" pitchFamily="2" charset="2"/>
              <a:buNone/>
            </a:pPr>
            <a:endParaRPr lang="zh-CN" altLang="en-US" b="1" dirty="0" smtClean="0">
              <a:solidFill>
                <a:schemeClr val="tx1"/>
              </a:solidFill>
              <a:latin typeface="Times New Roman" pitchFamily="18" charset="0"/>
            </a:endParaRPr>
          </a:p>
          <a:p>
            <a:pPr eaLnBrk="1" hangingPunct="1"/>
            <a:endParaRPr lang="zh-CN" altLang="en-US" dirty="0" smtClean="0">
              <a:solidFill>
                <a:schemeClr val="tx1"/>
              </a:solidFill>
            </a:endParaRPr>
          </a:p>
        </p:txBody>
      </p:sp>
      <p:sp>
        <p:nvSpPr>
          <p:cNvPr id="2" name="标题 1"/>
          <p:cNvSpPr>
            <a:spLocks noGrp="1"/>
          </p:cNvSpPr>
          <p:nvPr>
            <p:ph type="title"/>
          </p:nvPr>
        </p:nvSpPr>
        <p:spPr>
          <a:xfrm>
            <a:off x="395536" y="764704"/>
            <a:ext cx="8229600" cy="1252728"/>
          </a:xfrm>
        </p:spPr>
        <p:txBody>
          <a:bodyPr rtlCol="0">
            <a:normAutofit fontScale="90000"/>
          </a:bodyPr>
          <a:lstStyle/>
          <a:p>
            <a:pPr eaLnBrk="1" fontAlgn="auto" hangingPunct="1">
              <a:spcAft>
                <a:spcPts val="0"/>
              </a:spcAft>
              <a:defRPr/>
            </a:pPr>
            <a:r>
              <a:rPr lang="en-US" altLang="zh-CN" b="1" dirty="0">
                <a:solidFill>
                  <a:srgbClr val="FF0000"/>
                </a:solidFill>
                <a:latin typeface="华文宋体" pitchFamily="2" charset="-122"/>
                <a:ea typeface="华文宋体" pitchFamily="2" charset="-122"/>
              </a:rPr>
              <a:t>§2-1 </a:t>
            </a:r>
            <a:r>
              <a:rPr lang="zh-CN" altLang="en-US" b="1" dirty="0">
                <a:solidFill>
                  <a:srgbClr val="FF0000"/>
                </a:solidFill>
                <a:latin typeface="华文宋体" pitchFamily="2" charset="-122"/>
                <a:ea typeface="华文宋体" pitchFamily="2" charset="-122"/>
              </a:rPr>
              <a:t>热力学基本概念及术语</a:t>
            </a:r>
            <a:br>
              <a:rPr lang="zh-CN" altLang="en-US" b="1" dirty="0">
                <a:solidFill>
                  <a:srgbClr val="FF0000"/>
                </a:solidFill>
                <a:latin typeface="华文宋体" pitchFamily="2" charset="-122"/>
                <a:ea typeface="华文宋体" pitchFamily="2" charset="-122"/>
              </a:rPr>
            </a:b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29" name="内容占位符 2"/>
          <p:cNvSpPr>
            <a:spLocks noGrp="1"/>
          </p:cNvSpPr>
          <p:nvPr>
            <p:ph idx="1"/>
          </p:nvPr>
        </p:nvSpPr>
        <p:spPr>
          <a:xfrm>
            <a:off x="251520" y="548680"/>
            <a:ext cx="8568952" cy="3450696"/>
          </a:xfrm>
        </p:spPr>
        <p:txBody>
          <a:bodyPr>
            <a:normAutofit/>
          </a:bodyPr>
          <a:lstStyle/>
          <a:p>
            <a:pPr eaLnBrk="1" hangingPunct="1">
              <a:buFont typeface="Wingdings" pitchFamily="2" charset="2"/>
              <a:buNone/>
            </a:pPr>
            <a:r>
              <a:rPr lang="zh-CN" altLang="en-US" sz="3200" b="1" dirty="0" smtClean="0">
                <a:solidFill>
                  <a:srgbClr val="C00000"/>
                </a:solidFill>
              </a:rPr>
              <a:t>２</a:t>
            </a:r>
            <a:r>
              <a:rPr lang="zh-CN" altLang="en-US" sz="3200" b="1" dirty="0" smtClean="0">
                <a:solidFill>
                  <a:srgbClr val="C00000"/>
                </a:solidFill>
                <a:latin typeface="宋体" charset="-122"/>
              </a:rPr>
              <a:t>．可逆体积功计算</a:t>
            </a:r>
            <a:r>
              <a:rPr lang="zh-CN" altLang="en-US" dirty="0" smtClean="0">
                <a:solidFill>
                  <a:srgbClr val="000000"/>
                </a:solidFill>
                <a:latin typeface="宋体" charset="-122"/>
              </a:rPr>
              <a:t>［</a:t>
            </a:r>
            <a:r>
              <a:rPr lang="zh-CN" altLang="en-US" sz="2800" dirty="0" smtClean="0">
                <a:solidFill>
                  <a:srgbClr val="000000"/>
                </a:solidFill>
                <a:latin typeface="宋体" charset="-122"/>
              </a:rPr>
              <a:t>Ｗ</a:t>
            </a:r>
            <a:r>
              <a:rPr lang="zh-CN" altLang="en-US" sz="2800" dirty="0" smtClean="0">
                <a:solidFill>
                  <a:srgbClr val="000000"/>
                </a:solidFill>
                <a:latin typeface="宋体" charset="-122"/>
                <a:sym typeface="Symbol" pitchFamily="18" charset="2"/>
              </a:rPr>
              <a:t></a:t>
            </a:r>
            <a:r>
              <a:rPr lang="zh-CN" altLang="en-US" sz="2800" dirty="0" smtClean="0">
                <a:solidFill>
                  <a:srgbClr val="000000"/>
                </a:solidFill>
                <a:latin typeface="宋体" charset="-122"/>
              </a:rPr>
              <a:t> ＝0，Ｗ</a:t>
            </a:r>
            <a:r>
              <a:rPr lang="en-US" altLang="zh-CN" sz="2800" dirty="0" smtClean="0">
                <a:solidFill>
                  <a:srgbClr val="000000"/>
                </a:solidFill>
                <a:latin typeface="宋体" charset="-122"/>
              </a:rPr>
              <a:t>r(</a:t>
            </a:r>
            <a:r>
              <a:rPr lang="zh-CN" altLang="en-US" sz="2800" dirty="0" smtClean="0">
                <a:solidFill>
                  <a:srgbClr val="000000"/>
                </a:solidFill>
                <a:latin typeface="宋体" charset="-122"/>
              </a:rPr>
              <a:t>体)＝Ｗ</a:t>
            </a:r>
            <a:r>
              <a:rPr lang="zh-CN" altLang="en-US" dirty="0" smtClean="0">
                <a:solidFill>
                  <a:srgbClr val="000000"/>
                </a:solidFill>
                <a:latin typeface="宋体" charset="-122"/>
              </a:rPr>
              <a:t>］</a:t>
            </a:r>
          </a:p>
          <a:p>
            <a:pPr eaLnBrk="1" hangingPunct="1">
              <a:buFont typeface="Wingdings" pitchFamily="2" charset="2"/>
              <a:buNone/>
            </a:pPr>
            <a:r>
              <a:rPr lang="zh-CN" altLang="en-US" dirty="0" smtClean="0">
                <a:solidFill>
                  <a:srgbClr val="000000"/>
                </a:solidFill>
              </a:rPr>
              <a:t>　</a:t>
            </a:r>
            <a:r>
              <a:rPr lang="zh-CN" altLang="en-US" dirty="0" smtClean="0">
                <a:solidFill>
                  <a:srgbClr val="0000FF"/>
                </a:solidFill>
              </a:rPr>
              <a:t>　</a:t>
            </a:r>
            <a:r>
              <a:rPr lang="zh-CN" altLang="en-US" dirty="0" smtClean="0">
                <a:solidFill>
                  <a:srgbClr val="0000FF"/>
                </a:solidFill>
                <a:latin typeface="宋体" charset="-122"/>
              </a:rPr>
              <a:t>　</a:t>
            </a:r>
          </a:p>
          <a:p>
            <a:pPr eaLnBrk="1" hangingPunct="1">
              <a:lnSpc>
                <a:spcPct val="105000"/>
              </a:lnSpc>
              <a:buFont typeface="Wingdings" pitchFamily="2" charset="2"/>
              <a:buNone/>
            </a:pPr>
            <a:r>
              <a:rPr lang="zh-CN" altLang="en-US" dirty="0" smtClean="0">
                <a:solidFill>
                  <a:srgbClr val="0000FF"/>
                </a:solidFill>
              </a:rPr>
              <a:t>　　         　</a:t>
            </a:r>
            <a:r>
              <a:rPr lang="zh-CN" altLang="en-US" dirty="0" smtClean="0">
                <a:solidFill>
                  <a:srgbClr val="000000"/>
                </a:solidFill>
              </a:rPr>
              <a:t>　</a:t>
            </a:r>
          </a:p>
          <a:p>
            <a:pPr eaLnBrk="1" hangingPunct="1"/>
            <a:endParaRPr lang="zh-CN" altLang="en-US" dirty="0" smtClean="0"/>
          </a:p>
        </p:txBody>
      </p:sp>
      <p:graphicFrame>
        <p:nvGraphicFramePr>
          <p:cNvPr id="14325" name="Object 1013"/>
          <p:cNvGraphicFramePr>
            <a:graphicFrameLocks noChangeAspect="1"/>
          </p:cNvGraphicFramePr>
          <p:nvPr>
            <p:extLst>
              <p:ext uri="{D42A27DB-BD31-4B8C-83A1-F6EECF244321}">
                <p14:modId xmlns:p14="http://schemas.microsoft.com/office/powerpoint/2010/main" val="3976687719"/>
              </p:ext>
            </p:extLst>
          </p:nvPr>
        </p:nvGraphicFramePr>
        <p:xfrm>
          <a:off x="1269281" y="1196752"/>
          <a:ext cx="4673600" cy="431800"/>
        </p:xfrm>
        <a:graphic>
          <a:graphicData uri="http://schemas.openxmlformats.org/presentationml/2006/ole">
            <mc:AlternateContent xmlns:mc="http://schemas.openxmlformats.org/markup-compatibility/2006">
              <mc:Choice xmlns:v="urn:schemas-microsoft-com:vml" Requires="v">
                <p:oleObj spid="_x0000_s14266" name="Microsoft 公式 3.0" r:id="rId3" imgW="4254500" imgH="419100" progId="Equation.3">
                  <p:embed/>
                </p:oleObj>
              </mc:Choice>
              <mc:Fallback>
                <p:oleObj name="Microsoft 公式 3.0" r:id="rId3" imgW="4254500" imgH="419100" progId="Equation.3">
                  <p:embed/>
                  <p:pic>
                    <p:nvPicPr>
                      <p:cNvPr id="0" name="Picture 10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9281" y="1196752"/>
                        <a:ext cx="46736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0"/>
          <p:cNvSpPr>
            <a:spLocks noChangeArrowheads="1"/>
          </p:cNvSpPr>
          <p:nvPr/>
        </p:nvSpPr>
        <p:spPr bwMode="auto">
          <a:xfrm>
            <a:off x="435984" y="2564904"/>
            <a:ext cx="8748464"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US" altLang="zh-CN" sz="2000" b="1" dirty="0" smtClean="0"/>
          </a:p>
          <a:p>
            <a:endParaRPr lang="en-US" altLang="zh-CN" sz="2000" b="1" dirty="0" smtClean="0"/>
          </a:p>
          <a:p>
            <a:endParaRPr lang="en-US" altLang="zh-CN" sz="2000" b="1" dirty="0" smtClean="0"/>
          </a:p>
          <a:p>
            <a:endParaRPr lang="en-US" altLang="zh-CN" sz="2000" b="1" dirty="0" smtClean="0"/>
          </a:p>
          <a:p>
            <a:endParaRPr lang="zh-CN" altLang="en-US" sz="2000" b="1" dirty="0"/>
          </a:p>
        </p:txBody>
      </p:sp>
      <p:sp>
        <p:nvSpPr>
          <p:cNvPr id="14" name="Rectangle 11"/>
          <p:cNvSpPr>
            <a:spLocks noChangeArrowheads="1"/>
          </p:cNvSpPr>
          <p:nvPr/>
        </p:nvSpPr>
        <p:spPr bwMode="auto">
          <a:xfrm>
            <a:off x="323528" y="1700808"/>
            <a:ext cx="1690687" cy="519113"/>
          </a:xfrm>
          <a:prstGeom prst="rect">
            <a:avLst/>
          </a:prstGeom>
          <a:noFill/>
          <a:ln w="9525">
            <a:noFill/>
            <a:miter lim="800000"/>
            <a:headEnd/>
            <a:tailEnd/>
          </a:ln>
        </p:spPr>
        <p:txBody>
          <a:bodyPr>
            <a:spAutoFit/>
          </a:bodyPr>
          <a:lstStyle/>
          <a:p>
            <a:pPr>
              <a:spcBef>
                <a:spcPct val="50000"/>
              </a:spcBef>
            </a:pPr>
            <a:r>
              <a:rPr kumimoji="1" lang="zh-CN" altLang="en-US" sz="2800" dirty="0">
                <a:solidFill>
                  <a:srgbClr val="0000FF"/>
                </a:solidFill>
                <a:latin typeface="Impact" pitchFamily="34" charset="0"/>
                <a:sym typeface="Symbol" pitchFamily="18" charset="2"/>
              </a:rPr>
              <a:t>微小功：</a:t>
            </a:r>
          </a:p>
        </p:txBody>
      </p:sp>
      <p:graphicFrame>
        <p:nvGraphicFramePr>
          <p:cNvPr id="4" name="对象 3"/>
          <p:cNvGraphicFramePr>
            <a:graphicFrameLocks noChangeAspect="1"/>
          </p:cNvGraphicFramePr>
          <p:nvPr>
            <p:extLst>
              <p:ext uri="{D42A27DB-BD31-4B8C-83A1-F6EECF244321}">
                <p14:modId xmlns:p14="http://schemas.microsoft.com/office/powerpoint/2010/main" val="4002825953"/>
              </p:ext>
            </p:extLst>
          </p:nvPr>
        </p:nvGraphicFramePr>
        <p:xfrm>
          <a:off x="2483768" y="1738908"/>
          <a:ext cx="6229350" cy="481013"/>
        </p:xfrm>
        <a:graphic>
          <a:graphicData uri="http://schemas.openxmlformats.org/presentationml/2006/ole">
            <mc:AlternateContent xmlns:mc="http://schemas.openxmlformats.org/markup-compatibility/2006">
              <mc:Choice xmlns:v="urn:schemas-microsoft-com:vml" Requires="v">
                <p:oleObj spid="_x0000_s14267" name="公式" r:id="rId5" imgW="5918200" imgH="482600" progId="Equation.3">
                  <p:embed/>
                </p:oleObj>
              </mc:Choice>
              <mc:Fallback>
                <p:oleObj name="公式" r:id="rId5" imgW="5918200" imgH="482600" progId="Equation.3">
                  <p:embed/>
                  <p:pic>
                    <p:nvPicPr>
                      <p:cNvPr id="0" name="对象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3768" y="1738908"/>
                        <a:ext cx="622935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6" name="Group 13"/>
          <p:cNvGrpSpPr>
            <a:grpSpLocks/>
          </p:cNvGrpSpPr>
          <p:nvPr/>
        </p:nvGrpSpPr>
        <p:grpSpPr bwMode="auto">
          <a:xfrm>
            <a:off x="453074" y="2322143"/>
            <a:ext cx="5532102" cy="485522"/>
            <a:chOff x="789" y="3212"/>
            <a:chExt cx="2071" cy="327"/>
          </a:xfrm>
        </p:grpSpPr>
        <p:graphicFrame>
          <p:nvGraphicFramePr>
            <p:cNvPr id="17" name="Object 1015"/>
            <p:cNvGraphicFramePr>
              <a:graphicFrameLocks noChangeAspect="1"/>
            </p:cNvGraphicFramePr>
            <p:nvPr>
              <p:extLst>
                <p:ext uri="{D42A27DB-BD31-4B8C-83A1-F6EECF244321}">
                  <p14:modId xmlns:p14="http://schemas.microsoft.com/office/powerpoint/2010/main" val="3484879177"/>
                </p:ext>
              </p:extLst>
            </p:nvPr>
          </p:nvGraphicFramePr>
          <p:xfrm>
            <a:off x="1308" y="3212"/>
            <a:ext cx="1552" cy="311"/>
          </p:xfrm>
          <a:graphic>
            <a:graphicData uri="http://schemas.openxmlformats.org/presentationml/2006/ole">
              <mc:AlternateContent xmlns:mc="http://schemas.openxmlformats.org/markup-compatibility/2006">
                <mc:Choice xmlns:v="urn:schemas-microsoft-com:vml" Requires="v">
                  <p:oleObj spid="_x0000_s14268" name="Equation" r:id="rId7" imgW="2463800" imgH="495300" progId="Equation.3">
                    <p:embed/>
                  </p:oleObj>
                </mc:Choice>
                <mc:Fallback>
                  <p:oleObj name="Equation" r:id="rId7" imgW="2463800" imgH="495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08" y="3212"/>
                          <a:ext cx="1552" cy="3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 Box 10"/>
            <p:cNvSpPr txBox="1">
              <a:spLocks noChangeArrowheads="1"/>
            </p:cNvSpPr>
            <p:nvPr/>
          </p:nvSpPr>
          <p:spPr bwMode="auto">
            <a:xfrm>
              <a:off x="789" y="3212"/>
              <a:ext cx="624" cy="327"/>
            </a:xfrm>
            <a:prstGeom prst="rect">
              <a:avLst/>
            </a:prstGeom>
            <a:noFill/>
            <a:ln w="9525">
              <a:noFill/>
              <a:miter lim="800000"/>
              <a:headEnd/>
              <a:tailEnd/>
            </a:ln>
          </p:spPr>
          <p:txBody>
            <a:bodyPr>
              <a:spAutoFit/>
            </a:bodyPr>
            <a:lstStyle/>
            <a:p>
              <a:pPr>
                <a:spcBef>
                  <a:spcPct val="50000"/>
                </a:spcBef>
              </a:pPr>
              <a:r>
                <a:rPr kumimoji="1" lang="zh-CN" altLang="en-US" sz="2800" dirty="0">
                  <a:solidFill>
                    <a:srgbClr val="0000FF"/>
                  </a:solidFill>
                  <a:latin typeface="Impact" pitchFamily="34" charset="0"/>
                  <a:sym typeface="Symbol" pitchFamily="18" charset="2"/>
                </a:rPr>
                <a:t>功：</a:t>
              </a:r>
            </a:p>
          </p:txBody>
        </p:sp>
      </p:grpSp>
      <p:sp>
        <p:nvSpPr>
          <p:cNvPr id="5" name="矩形 4"/>
          <p:cNvSpPr/>
          <p:nvPr/>
        </p:nvSpPr>
        <p:spPr>
          <a:xfrm>
            <a:off x="453074" y="2876292"/>
            <a:ext cx="6340197" cy="584775"/>
          </a:xfrm>
          <a:prstGeom prst="rect">
            <a:avLst/>
          </a:prstGeom>
        </p:spPr>
        <p:txBody>
          <a:bodyPr wrap="none">
            <a:spAutoFit/>
          </a:bodyPr>
          <a:lstStyle/>
          <a:p>
            <a:r>
              <a:rPr lang="zh-CN" altLang="en-US" sz="3200" b="1" dirty="0">
                <a:solidFill>
                  <a:srgbClr val="C00000"/>
                </a:solidFill>
                <a:latin typeface="宋体" charset="-122"/>
                <a:ea typeface="+mn-ea"/>
              </a:rPr>
              <a:t>３．理想气体恒温可逆体积功</a:t>
            </a:r>
            <a:r>
              <a:rPr lang="zh-CN" altLang="en-US" sz="3200" b="1" dirty="0" smtClean="0">
                <a:solidFill>
                  <a:srgbClr val="C00000"/>
                </a:solidFill>
                <a:latin typeface="宋体" charset="-122"/>
                <a:ea typeface="+mn-ea"/>
              </a:rPr>
              <a:t>推导</a:t>
            </a:r>
            <a:endParaRPr lang="zh-CN" altLang="en-US" sz="3200" b="1" dirty="0">
              <a:solidFill>
                <a:srgbClr val="C00000"/>
              </a:solidFill>
              <a:latin typeface="宋体" charset="-122"/>
              <a:ea typeface="+mn-ea"/>
            </a:endParaRPr>
          </a:p>
        </p:txBody>
      </p:sp>
      <p:sp>
        <p:nvSpPr>
          <p:cNvPr id="21" name="内容占位符 2"/>
          <p:cNvSpPr txBox="1">
            <a:spLocks/>
          </p:cNvSpPr>
          <p:nvPr/>
        </p:nvSpPr>
        <p:spPr>
          <a:xfrm>
            <a:off x="555835" y="3284984"/>
            <a:ext cx="7408333" cy="3450696"/>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fontAlgn="auto">
              <a:spcAft>
                <a:spcPts val="0"/>
              </a:spcAft>
              <a:buFont typeface="Wingdings" pitchFamily="2" charset="2"/>
              <a:buNone/>
            </a:pPr>
            <a:r>
              <a:rPr lang="zh-CN" altLang="en-US" dirty="0">
                <a:solidFill>
                  <a:srgbClr val="000000"/>
                </a:solidFill>
                <a:latin typeface="宋体" charset="-122"/>
              </a:rPr>
              <a:t>Ｗ</a:t>
            </a:r>
            <a:r>
              <a:rPr lang="zh-CN" altLang="en-US" dirty="0">
                <a:solidFill>
                  <a:srgbClr val="000000"/>
                </a:solidFill>
                <a:latin typeface="宋体" charset="-122"/>
                <a:sym typeface="Symbol" pitchFamily="18" charset="2"/>
              </a:rPr>
              <a:t></a:t>
            </a:r>
            <a:r>
              <a:rPr lang="zh-CN" altLang="en-US" dirty="0">
                <a:solidFill>
                  <a:srgbClr val="000000"/>
                </a:solidFill>
                <a:latin typeface="宋体" charset="-122"/>
              </a:rPr>
              <a:t> ＝0，Ｗ</a:t>
            </a:r>
            <a:r>
              <a:rPr lang="en-US" altLang="zh-CN" dirty="0">
                <a:solidFill>
                  <a:srgbClr val="000000"/>
                </a:solidFill>
                <a:latin typeface="宋体" charset="-122"/>
              </a:rPr>
              <a:t>r(</a:t>
            </a:r>
            <a:r>
              <a:rPr lang="zh-CN" altLang="en-US" dirty="0">
                <a:solidFill>
                  <a:srgbClr val="000000"/>
                </a:solidFill>
                <a:latin typeface="宋体" charset="-122"/>
              </a:rPr>
              <a:t>体)＝Ｗ</a:t>
            </a:r>
            <a:endParaRPr lang="zh-CN" altLang="en-US" b="1" dirty="0" smtClean="0">
              <a:solidFill>
                <a:srgbClr val="000000"/>
              </a:solidFill>
            </a:endParaRPr>
          </a:p>
          <a:p>
            <a:pPr fontAlgn="auto">
              <a:spcAft>
                <a:spcPts val="0"/>
              </a:spcAft>
              <a:buFont typeface="Wingdings" pitchFamily="2" charset="2"/>
              <a:buNone/>
            </a:pPr>
            <a:endParaRPr lang="zh-CN" altLang="en-US" dirty="0" smtClean="0">
              <a:solidFill>
                <a:srgbClr val="3333FF"/>
              </a:solidFill>
            </a:endParaRPr>
          </a:p>
          <a:p>
            <a:pPr marL="0" indent="0" fontAlgn="auto">
              <a:spcAft>
                <a:spcPts val="0"/>
              </a:spcAft>
              <a:buNone/>
            </a:pPr>
            <a:r>
              <a:rPr lang="zh-CN" altLang="en-US" dirty="0" smtClean="0">
                <a:solidFill>
                  <a:srgbClr val="3333FF"/>
                </a:solidFill>
                <a:latin typeface="华文宋体"/>
                <a:ea typeface="华文宋体"/>
                <a:cs typeface="华文宋体"/>
              </a:rPr>
              <a:t>理想气体，封闭系统、恒温</a:t>
            </a:r>
          </a:p>
          <a:p>
            <a:pPr fontAlgn="auto">
              <a:spcAft>
                <a:spcPts val="0"/>
              </a:spcAft>
            </a:pPr>
            <a:endParaRPr lang="zh-CN" altLang="en-US" dirty="0" smtClean="0"/>
          </a:p>
        </p:txBody>
      </p:sp>
      <p:grpSp>
        <p:nvGrpSpPr>
          <p:cNvPr id="23" name="Group 13"/>
          <p:cNvGrpSpPr>
            <a:grpSpLocks/>
          </p:cNvGrpSpPr>
          <p:nvPr/>
        </p:nvGrpSpPr>
        <p:grpSpPr bwMode="auto">
          <a:xfrm>
            <a:off x="683568" y="3777758"/>
            <a:ext cx="6883055" cy="580233"/>
            <a:chOff x="592" y="3183"/>
            <a:chExt cx="2268" cy="340"/>
          </a:xfrm>
        </p:grpSpPr>
        <p:graphicFrame>
          <p:nvGraphicFramePr>
            <p:cNvPr id="24" name="Object 1015"/>
            <p:cNvGraphicFramePr>
              <a:graphicFrameLocks noChangeAspect="1"/>
            </p:cNvGraphicFramePr>
            <p:nvPr>
              <p:extLst>
                <p:ext uri="{D42A27DB-BD31-4B8C-83A1-F6EECF244321}">
                  <p14:modId xmlns:p14="http://schemas.microsoft.com/office/powerpoint/2010/main" val="1877210655"/>
                </p:ext>
              </p:extLst>
            </p:nvPr>
          </p:nvGraphicFramePr>
          <p:xfrm>
            <a:off x="1308" y="3212"/>
            <a:ext cx="1552" cy="311"/>
          </p:xfrm>
          <a:graphic>
            <a:graphicData uri="http://schemas.openxmlformats.org/presentationml/2006/ole">
              <mc:AlternateContent xmlns:mc="http://schemas.openxmlformats.org/markup-compatibility/2006">
                <mc:Choice xmlns:v="urn:schemas-microsoft-com:vml" Requires="v">
                  <p:oleObj spid="_x0000_s14269" name="Equation" r:id="rId9" imgW="2463800" imgH="495300" progId="Equation.3">
                    <p:embed/>
                  </p:oleObj>
                </mc:Choice>
                <mc:Fallback>
                  <p:oleObj name="Equation" r:id="rId9" imgW="2463800" imgH="495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08" y="3212"/>
                          <a:ext cx="1552" cy="3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Text Box 10"/>
            <p:cNvSpPr txBox="1">
              <a:spLocks noChangeArrowheads="1"/>
            </p:cNvSpPr>
            <p:nvPr/>
          </p:nvSpPr>
          <p:spPr bwMode="auto">
            <a:xfrm>
              <a:off x="592" y="3183"/>
              <a:ext cx="666" cy="249"/>
            </a:xfrm>
            <a:prstGeom prst="rect">
              <a:avLst/>
            </a:prstGeom>
            <a:noFill/>
            <a:ln w="9525">
              <a:noFill/>
              <a:miter lim="800000"/>
              <a:headEnd/>
              <a:tailEnd/>
            </a:ln>
          </p:spPr>
          <p:txBody>
            <a:bodyPr wrap="square">
              <a:spAutoFit/>
            </a:bodyPr>
            <a:lstStyle/>
            <a:p>
              <a:pPr>
                <a:spcBef>
                  <a:spcPct val="50000"/>
                </a:spcBef>
              </a:pPr>
              <a:r>
                <a:rPr kumimoji="1" lang="zh-CN" altLang="en-US" sz="2800" dirty="0" smtClean="0">
                  <a:solidFill>
                    <a:srgbClr val="0000FF"/>
                  </a:solidFill>
                  <a:latin typeface="Impact" pitchFamily="34" charset="0"/>
                  <a:sym typeface="Symbol" pitchFamily="18" charset="2"/>
                </a:rPr>
                <a:t>可逆体积功</a:t>
              </a:r>
              <a:r>
                <a:rPr kumimoji="1" lang="zh-CN" altLang="en-US" sz="2800" dirty="0">
                  <a:solidFill>
                    <a:srgbClr val="0000FF"/>
                  </a:solidFill>
                  <a:latin typeface="Impact" pitchFamily="34" charset="0"/>
                  <a:sym typeface="Symbol" pitchFamily="18" charset="2"/>
                </a:rPr>
                <a:t>：</a:t>
              </a:r>
            </a:p>
          </p:txBody>
        </p:sp>
      </p:grpSp>
      <p:graphicFrame>
        <p:nvGraphicFramePr>
          <p:cNvPr id="8" name="对象 7"/>
          <p:cNvGraphicFramePr>
            <a:graphicFrameLocks noChangeAspect="1"/>
          </p:cNvGraphicFramePr>
          <p:nvPr>
            <p:extLst>
              <p:ext uri="{D42A27DB-BD31-4B8C-83A1-F6EECF244321}">
                <p14:modId xmlns:p14="http://schemas.microsoft.com/office/powerpoint/2010/main" val="2822115227"/>
              </p:ext>
            </p:extLst>
          </p:nvPr>
        </p:nvGraphicFramePr>
        <p:xfrm>
          <a:off x="592060" y="4815258"/>
          <a:ext cx="1884495" cy="624805"/>
        </p:xfrm>
        <a:graphic>
          <a:graphicData uri="http://schemas.openxmlformats.org/presentationml/2006/ole">
            <mc:AlternateContent xmlns:mc="http://schemas.openxmlformats.org/markup-compatibility/2006">
              <mc:Choice xmlns:v="urn:schemas-microsoft-com:vml" Requires="v">
                <p:oleObj spid="_x0000_s14270" name="公式" r:id="rId10" imgW="2374900" imgH="787400" progId="Equation.3">
                  <p:embed/>
                </p:oleObj>
              </mc:Choice>
              <mc:Fallback>
                <p:oleObj name="公式" r:id="rId10" imgW="2374900" imgH="787400" progId="Equation.3">
                  <p:embed/>
                  <p:pic>
                    <p:nvPicPr>
                      <p:cNvPr id="0" name="Object 167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2060" y="4815258"/>
                        <a:ext cx="1884495" cy="624805"/>
                      </a:xfrm>
                      <a:prstGeom prst="rect">
                        <a:avLst/>
                      </a:prstGeom>
                      <a:noFill/>
                      <a:ln>
                        <a:noFill/>
                      </a:ln>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155519921"/>
              </p:ext>
            </p:extLst>
          </p:nvPr>
        </p:nvGraphicFramePr>
        <p:xfrm>
          <a:off x="2721884" y="4783594"/>
          <a:ext cx="2088332" cy="648103"/>
        </p:xfrm>
        <a:graphic>
          <a:graphicData uri="http://schemas.openxmlformats.org/presentationml/2006/ole">
            <mc:AlternateContent xmlns:mc="http://schemas.openxmlformats.org/markup-compatibility/2006">
              <mc:Choice xmlns:v="urn:schemas-microsoft-com:vml" Requires="v">
                <p:oleObj spid="_x0000_s14271" name="公式" r:id="rId12" imgW="2578100" imgH="800100" progId="Equation.3">
                  <p:embed/>
                </p:oleObj>
              </mc:Choice>
              <mc:Fallback>
                <p:oleObj name="公式" r:id="rId12" imgW="2578100" imgH="800100" progId="Equation.3">
                  <p:embed/>
                  <p:pic>
                    <p:nvPicPr>
                      <p:cNvPr id="0" name="Object 168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21884" y="4783594"/>
                        <a:ext cx="2088332" cy="648103"/>
                      </a:xfrm>
                      <a:prstGeom prst="rect">
                        <a:avLst/>
                      </a:prstGeom>
                      <a:noFill/>
                      <a:ln>
                        <a:noFill/>
                      </a:ln>
                    </p:spPr>
                  </p:pic>
                </p:oleObj>
              </mc:Fallback>
            </mc:AlternateContent>
          </a:graphicData>
        </a:graphic>
      </p:graphicFrame>
      <p:sp>
        <p:nvSpPr>
          <p:cNvPr id="28" name="矩形 9"/>
          <p:cNvSpPr>
            <a:spLocks noChangeArrowheads="1"/>
          </p:cNvSpPr>
          <p:nvPr/>
        </p:nvSpPr>
        <p:spPr bwMode="auto">
          <a:xfrm>
            <a:off x="4826717" y="4815258"/>
            <a:ext cx="1229568" cy="584775"/>
          </a:xfrm>
          <a:prstGeom prst="rect">
            <a:avLst/>
          </a:prstGeom>
          <a:noFill/>
          <a:ln w="9525">
            <a:noFill/>
            <a:miter lim="800000"/>
            <a:headEnd/>
            <a:tailEnd/>
          </a:ln>
        </p:spPr>
        <p:txBody>
          <a:bodyPr wrap="square">
            <a:spAutoFit/>
          </a:bodyPr>
          <a:lstStyle/>
          <a:p>
            <a:r>
              <a:rPr lang="zh-CN" altLang="en-US" sz="2800" dirty="0">
                <a:solidFill>
                  <a:srgbClr val="3333FF"/>
                </a:solidFill>
                <a:latin typeface="华文宋体"/>
                <a:ea typeface="华文宋体"/>
                <a:cs typeface="华文宋体"/>
              </a:rPr>
              <a:t>积分：</a:t>
            </a:r>
            <a:r>
              <a:rPr lang="zh-CN" altLang="en-US" sz="3200" dirty="0">
                <a:solidFill>
                  <a:srgbClr val="3333FF"/>
                </a:solidFill>
                <a:latin typeface="华文宋体"/>
                <a:ea typeface="华文宋体"/>
                <a:cs typeface="华文宋体"/>
              </a:rPr>
              <a:t> </a:t>
            </a:r>
          </a:p>
        </p:txBody>
      </p:sp>
      <p:graphicFrame>
        <p:nvGraphicFramePr>
          <p:cNvPr id="12" name="对象 11"/>
          <p:cNvGraphicFramePr>
            <a:graphicFrameLocks noChangeAspect="1"/>
          </p:cNvGraphicFramePr>
          <p:nvPr>
            <p:extLst>
              <p:ext uri="{D42A27DB-BD31-4B8C-83A1-F6EECF244321}">
                <p14:modId xmlns:p14="http://schemas.microsoft.com/office/powerpoint/2010/main" val="3882388912"/>
              </p:ext>
            </p:extLst>
          </p:nvPr>
        </p:nvGraphicFramePr>
        <p:xfrm>
          <a:off x="6013290" y="4815258"/>
          <a:ext cx="2660650" cy="444500"/>
        </p:xfrm>
        <a:graphic>
          <a:graphicData uri="http://schemas.openxmlformats.org/presentationml/2006/ole">
            <mc:AlternateContent xmlns:mc="http://schemas.openxmlformats.org/markup-compatibility/2006">
              <mc:Choice xmlns:v="urn:schemas-microsoft-com:vml" Requires="v">
                <p:oleObj spid="_x0000_s14272" name="公式" r:id="rId14" imgW="2501900" imgH="444500" progId="Equation.3">
                  <p:embed/>
                </p:oleObj>
              </mc:Choice>
              <mc:Fallback>
                <p:oleObj name="公式" r:id="rId14" imgW="2501900" imgH="444500" progId="Equation.3">
                  <p:embed/>
                  <p:pic>
                    <p:nvPicPr>
                      <p:cNvPr id="0" name="Object 168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13290" y="4815258"/>
                        <a:ext cx="2660650" cy="444500"/>
                      </a:xfrm>
                      <a:prstGeom prst="rect">
                        <a:avLst/>
                      </a:prstGeom>
                      <a:noFill/>
                      <a:ln>
                        <a:noFill/>
                      </a:ln>
                    </p:spPr>
                  </p:pic>
                </p:oleObj>
              </mc:Fallback>
            </mc:AlternateContent>
          </a:graphicData>
        </a:graphic>
      </p:graphicFrame>
      <p:sp>
        <p:nvSpPr>
          <p:cNvPr id="30" name="矩形 29"/>
          <p:cNvSpPr/>
          <p:nvPr/>
        </p:nvSpPr>
        <p:spPr>
          <a:xfrm>
            <a:off x="827584" y="5435932"/>
            <a:ext cx="7848872" cy="369332"/>
          </a:xfrm>
          <a:prstGeom prst="rect">
            <a:avLst/>
          </a:prstGeom>
        </p:spPr>
        <p:txBody>
          <a:bodyPr wrap="square">
            <a:spAutoFit/>
          </a:bodyPr>
          <a:lstStyle/>
          <a:p>
            <a:pPr eaLnBrk="1" hangingPunct="1">
              <a:buClr>
                <a:schemeClr val="tx1"/>
              </a:buClr>
              <a:buFont typeface="Wingdings" pitchFamily="2" charset="2"/>
              <a:buChar char="l"/>
            </a:pPr>
            <a:r>
              <a:rPr lang="zh-CN" altLang="en-US" b="1" dirty="0">
                <a:solidFill>
                  <a:srgbClr val="000000"/>
                </a:solidFill>
              </a:rPr>
              <a:t>适用条件：</a:t>
            </a:r>
            <a:r>
              <a:rPr lang="zh-CN" altLang="en-US" b="1" dirty="0">
                <a:solidFill>
                  <a:srgbClr val="0000CC"/>
                </a:solidFill>
              </a:rPr>
              <a:t>封闭系统、理想气体、 </a:t>
            </a:r>
            <a:r>
              <a:rPr lang="en-US" altLang="zh-CN" b="1" dirty="0">
                <a:solidFill>
                  <a:srgbClr val="0000CC"/>
                </a:solidFill>
              </a:rPr>
              <a:t>W</a:t>
            </a:r>
            <a:r>
              <a:rPr lang="en-US" altLang="zh-CN" b="1" dirty="0">
                <a:solidFill>
                  <a:srgbClr val="0000CC"/>
                </a:solidFill>
                <a:sym typeface="Symbol" pitchFamily="18" charset="2"/>
              </a:rPr>
              <a:t></a:t>
            </a:r>
            <a:r>
              <a:rPr lang="en-US" altLang="zh-CN" b="1" dirty="0">
                <a:solidFill>
                  <a:srgbClr val="0000CC"/>
                </a:solidFill>
              </a:rPr>
              <a:t> ＝0、</a:t>
            </a:r>
            <a:r>
              <a:rPr lang="zh-CN" altLang="en-US" b="1" dirty="0">
                <a:solidFill>
                  <a:srgbClr val="0000CC"/>
                </a:solidFill>
              </a:rPr>
              <a:t>恒温、可逆过程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0-#ppt_w/2"/>
                                          </p:val>
                                        </p:tav>
                                        <p:tav tm="100000">
                                          <p:val>
                                            <p:strVal val="#ppt_x"/>
                                          </p:val>
                                        </p:tav>
                                      </p:tavLst>
                                    </p:anim>
                                    <p:anim calcmode="lin" valueType="num">
                                      <p:cBhvr additive="base">
                                        <p:cTn id="1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0-#ppt_w/2"/>
                                          </p:val>
                                        </p:tav>
                                        <p:tav tm="100000">
                                          <p:val>
                                            <p:strVal val="#ppt_x"/>
                                          </p:val>
                                        </p:tav>
                                      </p:tavLst>
                                    </p:anim>
                                    <p:anim calcmode="lin" valueType="num">
                                      <p:cBhvr additive="base">
                                        <p:cTn id="20"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62412" y="764703"/>
            <a:ext cx="8787942" cy="27806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lvl1pPr marL="469900" indent="-469900">
              <a:spcBef>
                <a:spcPct val="20000"/>
              </a:spcBef>
              <a:buClr>
                <a:schemeClr val="accent2"/>
              </a:buClr>
              <a:buFont typeface="Wingdings" pitchFamily="2" charset="2"/>
              <a:buChar char="o"/>
              <a:defRPr sz="2600">
                <a:solidFill>
                  <a:schemeClr val="tx1"/>
                </a:solidFill>
                <a:latin typeface="Verdana" pitchFamily="34" charset="0"/>
                <a:ea typeface="宋体" pitchFamily="2" charset="-122"/>
              </a:defRPr>
            </a:lvl1pPr>
            <a:lvl2pPr marL="908050" indent="-436563">
              <a:spcBef>
                <a:spcPct val="20000"/>
              </a:spcBef>
              <a:buClr>
                <a:schemeClr val="accent2"/>
              </a:buClr>
              <a:buFont typeface="Wingdings" pitchFamily="2" charset="2"/>
              <a:buChar char="n"/>
              <a:defRPr sz="2200">
                <a:solidFill>
                  <a:schemeClr val="tx1"/>
                </a:solidFill>
                <a:latin typeface="Verdana" pitchFamily="34" charset="0"/>
                <a:ea typeface="宋体" pitchFamily="2" charset="-122"/>
              </a:defRPr>
            </a:lvl2pPr>
            <a:lvl3pPr marL="1304925" indent="-395288">
              <a:spcBef>
                <a:spcPct val="20000"/>
              </a:spcBef>
              <a:buClr>
                <a:schemeClr val="accent2"/>
              </a:buClr>
              <a:buFont typeface="Wingdings" pitchFamily="2" charset="2"/>
              <a:buChar char="o"/>
              <a:defRPr sz="2100">
                <a:solidFill>
                  <a:schemeClr val="tx1"/>
                </a:solidFill>
                <a:latin typeface="Verdana" pitchFamily="34" charset="0"/>
                <a:ea typeface="宋体" pitchFamily="2" charset="-122"/>
              </a:defRPr>
            </a:lvl3pPr>
            <a:lvl4pPr marL="1693863" indent="-387350">
              <a:spcBef>
                <a:spcPct val="20000"/>
              </a:spcBef>
              <a:buClr>
                <a:schemeClr val="accent2"/>
              </a:buClr>
              <a:buFont typeface="Wingdings" pitchFamily="2" charset="2"/>
              <a:buChar char="n"/>
              <a:defRPr>
                <a:solidFill>
                  <a:schemeClr val="tx1"/>
                </a:solidFill>
                <a:latin typeface="Verdana" pitchFamily="34" charset="0"/>
                <a:ea typeface="宋体" pitchFamily="2" charset="-122"/>
              </a:defRPr>
            </a:lvl4pPr>
            <a:lvl5pPr marL="2093913" indent="-398463">
              <a:spcBef>
                <a:spcPct val="25000"/>
              </a:spcBef>
              <a:buClr>
                <a:schemeClr val="accent2"/>
              </a:buClr>
              <a:buFont typeface="Wingdings" pitchFamily="2" charset="2"/>
              <a:buChar char="§"/>
              <a:defRPr>
                <a:solidFill>
                  <a:schemeClr val="tx1"/>
                </a:solidFill>
                <a:latin typeface="Verdana" pitchFamily="34" charset="0"/>
                <a:ea typeface="宋体" pitchFamily="2" charset="-122"/>
              </a:defRPr>
            </a:lvl5pPr>
            <a:lvl6pPr marL="2551113" indent="-398463"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008313" indent="-398463"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465513" indent="-398463"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3922713" indent="-398463"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buFont typeface="Wingdings" pitchFamily="2" charset="2"/>
              <a:buNone/>
            </a:pPr>
            <a:r>
              <a:rPr lang="zh-CN" altLang="en-US" sz="2400" dirty="0" smtClean="0">
                <a:solidFill>
                  <a:srgbClr val="CC0000"/>
                </a:solidFill>
                <a:sym typeface="Wingdings" panose="05000000000000000000" pitchFamily="2" charset="2"/>
              </a:rPr>
              <a:t>        功的讨论</a:t>
            </a:r>
            <a:endParaRPr lang="en-US" altLang="zh-CN" sz="2400" dirty="0">
              <a:solidFill>
                <a:srgbClr val="CC0000"/>
              </a:solidFill>
              <a:sym typeface="Wingdings" panose="05000000000000000000" pitchFamily="2" charset="2"/>
            </a:endParaRPr>
          </a:p>
          <a:p>
            <a:pPr>
              <a:buFont typeface="Wingdings" pitchFamily="2" charset="2"/>
              <a:buNone/>
            </a:pPr>
            <a:r>
              <a:rPr lang="zh-CN" altLang="en-US" sz="2000" dirty="0" smtClean="0">
                <a:solidFill>
                  <a:srgbClr val="CC0000"/>
                </a:solidFill>
                <a:sym typeface="Wingdings" panose="05000000000000000000" pitchFamily="2" charset="2"/>
              </a:rPr>
              <a:t>（</a:t>
            </a:r>
            <a:r>
              <a:rPr lang="en-US" altLang="zh-CN" sz="2000" dirty="0" smtClean="0">
                <a:solidFill>
                  <a:srgbClr val="CC0000"/>
                </a:solidFill>
                <a:sym typeface="Wingdings" panose="05000000000000000000" pitchFamily="2" charset="2"/>
              </a:rPr>
              <a:t>1</a:t>
            </a:r>
            <a:r>
              <a:rPr lang="zh-CN" altLang="en-US" sz="2000" dirty="0" smtClean="0">
                <a:solidFill>
                  <a:srgbClr val="CC0000"/>
                </a:solidFill>
                <a:sym typeface="Wingdings" panose="05000000000000000000" pitchFamily="2" charset="2"/>
              </a:rPr>
              <a:t>）</a:t>
            </a:r>
            <a:r>
              <a:rPr lang="zh-CN" altLang="en-US" sz="2400" dirty="0" smtClean="0"/>
              <a:t>不论</a:t>
            </a:r>
            <a:r>
              <a:rPr lang="zh-CN" altLang="en-US" sz="2400" dirty="0"/>
              <a:t>是膨胀还是压缩，体积功都</a:t>
            </a:r>
            <a:r>
              <a:rPr lang="zh-CN" altLang="en-US" sz="2400" dirty="0" smtClean="0"/>
              <a:t>用</a:t>
            </a:r>
            <a:r>
              <a:rPr lang="en-US" altLang="zh-CN" sz="2400" dirty="0" smtClean="0"/>
              <a:t>w=</a:t>
            </a:r>
            <a:r>
              <a:rPr lang="zh-CN" altLang="en-US" sz="2400" dirty="0" smtClean="0"/>
              <a:t>　　　　　　计算</a:t>
            </a:r>
            <a:endParaRPr lang="zh-CN" altLang="en-US" sz="2400" dirty="0"/>
          </a:p>
          <a:p>
            <a:pPr marL="0" indent="0">
              <a:buNone/>
            </a:pPr>
            <a:r>
              <a:rPr lang="zh-CN" altLang="en-US" sz="2400" dirty="0">
                <a:solidFill>
                  <a:srgbClr val="CC0000"/>
                </a:solidFill>
              </a:rPr>
              <a:t>（</a:t>
            </a:r>
            <a:r>
              <a:rPr lang="en-US" altLang="zh-CN" sz="2400" dirty="0">
                <a:solidFill>
                  <a:srgbClr val="CC0000"/>
                </a:solidFill>
              </a:rPr>
              <a:t>2</a:t>
            </a:r>
            <a:r>
              <a:rPr lang="zh-CN" altLang="en-US" sz="2400" dirty="0">
                <a:solidFill>
                  <a:srgbClr val="CC0000"/>
                </a:solidFill>
              </a:rPr>
              <a:t>）</a:t>
            </a:r>
            <a:r>
              <a:rPr lang="zh-CN" altLang="en-US" sz="2400" dirty="0" smtClean="0"/>
              <a:t>特别</a:t>
            </a:r>
            <a:r>
              <a:rPr lang="zh-CN" altLang="en-US" sz="2400" dirty="0"/>
              <a:t>情形：恒压过程  </a:t>
            </a:r>
            <a:r>
              <a:rPr lang="en-US" altLang="zh-CN" sz="2400" b="1" i="1" dirty="0" err="1" smtClean="0">
                <a:solidFill>
                  <a:srgbClr val="000000"/>
                </a:solidFill>
              </a:rPr>
              <a:t>p</a:t>
            </a:r>
            <a:r>
              <a:rPr lang="en-US" altLang="zh-CN" sz="2400" b="1" baseline="-25000" dirty="0" err="1" smtClean="0">
                <a:solidFill>
                  <a:srgbClr val="000000"/>
                </a:solidFill>
              </a:rPr>
              <a:t>amb</a:t>
            </a:r>
            <a:r>
              <a:rPr lang="en-US" altLang="zh-CN" sz="2400" b="1" dirty="0" smtClean="0">
                <a:solidFill>
                  <a:srgbClr val="000000"/>
                </a:solidFill>
              </a:rPr>
              <a:t>=</a:t>
            </a:r>
            <a:r>
              <a:rPr lang="en-US" altLang="zh-CN" sz="2400" b="1" i="1" dirty="0" smtClean="0">
                <a:solidFill>
                  <a:srgbClr val="000000"/>
                </a:solidFill>
              </a:rPr>
              <a:t>p</a:t>
            </a:r>
            <a:r>
              <a:rPr lang="en-US" altLang="zh-CN" sz="2400" b="1" dirty="0">
                <a:solidFill>
                  <a:srgbClr val="000000"/>
                </a:solidFill>
              </a:rPr>
              <a:t>=</a:t>
            </a:r>
            <a:r>
              <a:rPr lang="zh-CN" altLang="en-US" sz="2400" b="1" dirty="0">
                <a:solidFill>
                  <a:srgbClr val="000000"/>
                </a:solidFill>
              </a:rPr>
              <a:t>定</a:t>
            </a:r>
            <a:r>
              <a:rPr lang="zh-CN" altLang="en-US" sz="2400" b="1" dirty="0" smtClean="0">
                <a:solidFill>
                  <a:srgbClr val="000000"/>
                </a:solidFill>
              </a:rPr>
              <a:t>值</a:t>
            </a:r>
            <a:r>
              <a:rPr lang="en-US" altLang="zh-CN" sz="2400" b="1" i="1" dirty="0" smtClean="0">
                <a:solidFill>
                  <a:srgbClr val="000000"/>
                </a:solidFill>
              </a:rPr>
              <a:t> W</a:t>
            </a:r>
            <a:r>
              <a:rPr lang="en-US" altLang="zh-CN" sz="2400" b="1" dirty="0" smtClean="0">
                <a:solidFill>
                  <a:srgbClr val="000000"/>
                </a:solidFill>
              </a:rPr>
              <a:t> </a:t>
            </a:r>
            <a:r>
              <a:rPr lang="en-US" altLang="zh-CN" sz="2400" b="1" dirty="0">
                <a:solidFill>
                  <a:srgbClr val="000000"/>
                </a:solidFill>
              </a:rPr>
              <a:t>= - </a:t>
            </a:r>
            <a:r>
              <a:rPr lang="en-US" altLang="zh-CN" sz="2400" b="1" i="1" dirty="0" err="1" smtClean="0">
                <a:solidFill>
                  <a:srgbClr val="000000"/>
                </a:solidFill>
              </a:rPr>
              <a:t>p</a:t>
            </a:r>
            <a:r>
              <a:rPr lang="en-US" altLang="zh-CN" sz="2400" b="1" dirty="0" err="1">
                <a:solidFill>
                  <a:srgbClr val="000000"/>
                </a:solidFill>
              </a:rPr>
              <a:t>∆</a:t>
            </a:r>
            <a:r>
              <a:rPr lang="en-US" altLang="zh-CN" sz="2400" b="1" i="1" dirty="0" err="1" smtClean="0">
                <a:solidFill>
                  <a:srgbClr val="000000"/>
                </a:solidFill>
              </a:rPr>
              <a:t>V</a:t>
            </a:r>
            <a:endParaRPr lang="en-US" altLang="zh-CN" sz="2400" b="1" i="1" dirty="0" smtClean="0">
              <a:solidFill>
                <a:srgbClr val="000000"/>
              </a:solidFill>
            </a:endParaRPr>
          </a:p>
          <a:p>
            <a:pPr marL="0" indent="0">
              <a:buNone/>
            </a:pPr>
            <a:r>
              <a:rPr lang="en-US" altLang="zh-CN" sz="2400" b="1" i="1" dirty="0">
                <a:solidFill>
                  <a:srgbClr val="000000"/>
                </a:solidFill>
              </a:rPr>
              <a:t> </a:t>
            </a:r>
            <a:r>
              <a:rPr lang="en-US" altLang="zh-CN" sz="2400" b="1" i="1" dirty="0" smtClean="0">
                <a:solidFill>
                  <a:srgbClr val="000000"/>
                </a:solidFill>
              </a:rPr>
              <a:t>                     </a:t>
            </a:r>
            <a:r>
              <a:rPr lang="zh-CN" altLang="en-US" sz="2400" dirty="0" smtClean="0"/>
              <a:t>恒温可逆（理想气体？实际气体</a:t>
            </a:r>
            <a:r>
              <a:rPr lang="en-US" altLang="zh-CN" sz="2400" dirty="0" smtClean="0"/>
              <a:t>?</a:t>
            </a:r>
            <a:r>
              <a:rPr lang="zh-CN" altLang="en-US" sz="2400" dirty="0" smtClean="0"/>
              <a:t>）</a:t>
            </a:r>
            <a:endParaRPr lang="en-US" altLang="zh-CN" sz="2400" dirty="0" smtClean="0"/>
          </a:p>
          <a:p>
            <a:pPr marL="0" indent="0">
              <a:buNone/>
            </a:pPr>
            <a:r>
              <a:rPr lang="en-US" altLang="zh-CN" sz="2400" dirty="0"/>
              <a:t> </a:t>
            </a:r>
            <a:r>
              <a:rPr lang="en-US" altLang="zh-CN" sz="2400" dirty="0" smtClean="0"/>
              <a:t>                     </a:t>
            </a:r>
            <a:r>
              <a:rPr lang="zh-CN" altLang="en-US" sz="2400" dirty="0" smtClean="0"/>
              <a:t>自由膨胀：</a:t>
            </a:r>
            <a:r>
              <a:rPr lang="en-US" altLang="zh-CN" sz="2400" dirty="0" smtClean="0"/>
              <a:t>W=0</a:t>
            </a:r>
          </a:p>
          <a:p>
            <a:pPr marL="0" indent="0">
              <a:buNone/>
            </a:pPr>
            <a:r>
              <a:rPr lang="en-US" altLang="zh-CN" sz="2400" dirty="0"/>
              <a:t> </a:t>
            </a:r>
            <a:r>
              <a:rPr lang="en-US" altLang="zh-CN" sz="2400" dirty="0" smtClean="0"/>
              <a:t>                     </a:t>
            </a:r>
            <a:r>
              <a:rPr lang="zh-CN" altLang="en-US" sz="2400" dirty="0" smtClean="0"/>
              <a:t>恒容过程：</a:t>
            </a:r>
            <a:r>
              <a:rPr lang="en-US" altLang="zh-CN" sz="2400" dirty="0"/>
              <a:t>W=0</a:t>
            </a:r>
          </a:p>
          <a:p>
            <a:pPr marL="0" indent="0">
              <a:buNone/>
            </a:pPr>
            <a:endParaRPr lang="en-US" altLang="zh-CN" sz="2400" dirty="0" smtClean="0"/>
          </a:p>
          <a:p>
            <a:pPr marL="0" indent="0">
              <a:buNone/>
            </a:pPr>
            <a:endParaRPr lang="en-US" altLang="zh-CN" sz="2400" dirty="0" smtClean="0"/>
          </a:p>
          <a:p>
            <a:pPr marL="0" indent="0">
              <a:buNone/>
            </a:pPr>
            <a:endParaRPr lang="en-US" altLang="zh-CN" sz="2400" dirty="0"/>
          </a:p>
        </p:txBody>
      </p:sp>
      <p:sp>
        <p:nvSpPr>
          <p:cNvPr id="5" name="AutoShape 1058"/>
          <p:cNvSpPr>
            <a:spLocks noChangeArrowheads="1"/>
          </p:cNvSpPr>
          <p:nvPr/>
        </p:nvSpPr>
        <p:spPr bwMode="auto">
          <a:xfrm>
            <a:off x="467544" y="764704"/>
            <a:ext cx="640234" cy="463426"/>
          </a:xfrm>
          <a:prstGeom prst="star16">
            <a:avLst>
              <a:gd name="adj" fmla="val 26486"/>
            </a:avLst>
          </a:prstGeom>
          <a:solidFill>
            <a:srgbClr val="FF0000"/>
          </a:solidFill>
          <a:ln>
            <a:noFill/>
          </a:ln>
        </p:spPr>
        <p:txBody>
          <a:bodyPr wrap="none" anchor="ctr"/>
          <a:lstStyle>
            <a:lvl1pPr algn="l" eaLnBrk="0" hangingPunct="0">
              <a:spcBef>
                <a:spcPct val="20000"/>
              </a:spcBef>
              <a:buClr>
                <a:schemeClr val="folHlink"/>
              </a:buClr>
              <a:buSzPct val="90000"/>
              <a:buFont typeface="Wingdings" pitchFamily="2" charset="2"/>
              <a:buChar char="n"/>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1"/>
              </a:buClr>
              <a:buSzPct val="75000"/>
              <a:buFont typeface="Wingdings" pitchFamily="2" charset="2"/>
              <a:buChar char="n"/>
              <a:defRPr sz="2600">
                <a:solidFill>
                  <a:schemeClr val="tx1"/>
                </a:solidFill>
                <a:latin typeface="Arial" pitchFamily="34" charset="0"/>
                <a:ea typeface="宋体" pitchFamily="2" charset="-122"/>
              </a:defRPr>
            </a:lvl2pPr>
            <a:lvl3pPr marL="1143000" indent="-228600" algn="l" eaLnBrk="0" hangingPunct="0">
              <a:spcBef>
                <a:spcPct val="20000"/>
              </a:spcBef>
              <a:buClr>
                <a:schemeClr val="folHlink"/>
              </a:buClr>
              <a:buSzPct val="55000"/>
              <a:buFont typeface="Wingdings" pitchFamily="2" charset="2"/>
              <a:buChar char="n"/>
              <a:defRPr sz="2300">
                <a:solidFill>
                  <a:schemeClr val="tx1"/>
                </a:solidFill>
                <a:latin typeface="Arial" pitchFamily="34" charset="0"/>
                <a:ea typeface="宋体" pitchFamily="2" charset="-122"/>
              </a:defRPr>
            </a:lvl3pPr>
            <a:lvl4pPr marL="1600200" indent="-228600" algn="l"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4pPr>
            <a:lvl5pPr marL="2057400" indent="-228600" algn="l"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kumimoji="1" lang="zh-CN" altLang="zh-CN" sz="2400">
              <a:solidFill>
                <a:srgbClr val="C00000"/>
              </a:solidFill>
              <a:latin typeface="华文行楷" pitchFamily="2" charset="-122"/>
              <a:ea typeface="华文行楷" pitchFamily="2" charset="-122"/>
              <a:sym typeface="Symbol" pitchFamily="18" charset="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6210324"/>
              </p:ext>
            </p:extLst>
          </p:nvPr>
        </p:nvGraphicFramePr>
        <p:xfrm>
          <a:off x="6300192" y="1169504"/>
          <a:ext cx="1714500" cy="495300"/>
        </p:xfrm>
        <a:graphic>
          <a:graphicData uri="http://schemas.openxmlformats.org/presentationml/2006/ole">
            <mc:AlternateContent xmlns:mc="http://schemas.openxmlformats.org/markup-compatibility/2006">
              <mc:Choice xmlns:v="urn:schemas-microsoft-com:vml" Requires="v">
                <p:oleObj spid="_x0000_s793716" name="公式" r:id="rId3" imgW="1714320" imgH="495000" progId="Equation.3">
                  <p:embed/>
                </p:oleObj>
              </mc:Choice>
              <mc:Fallback>
                <p:oleObj name="公式" r:id="rId3" imgW="1714320" imgH="495000" progId="Equation.3">
                  <p:embed/>
                  <p:pic>
                    <p:nvPicPr>
                      <p:cNvPr id="0" name="对象 2"/>
                      <p:cNvPicPr>
                        <a:picLocks noChangeAspect="1" noChangeArrowheads="1"/>
                      </p:cNvPicPr>
                      <p:nvPr/>
                    </p:nvPicPr>
                    <p:blipFill>
                      <a:blip r:embed="rId4"/>
                      <a:srcRect/>
                      <a:stretch>
                        <a:fillRect/>
                      </a:stretch>
                    </p:blipFill>
                    <p:spPr bwMode="auto">
                      <a:xfrm>
                        <a:off x="6300192" y="1169504"/>
                        <a:ext cx="17145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矩形 9"/>
          <p:cNvSpPr/>
          <p:nvPr/>
        </p:nvSpPr>
        <p:spPr>
          <a:xfrm>
            <a:off x="362412" y="3717032"/>
            <a:ext cx="7992888" cy="1846659"/>
          </a:xfrm>
          <a:prstGeom prst="rect">
            <a:avLst/>
          </a:prstGeom>
        </p:spPr>
        <p:txBody>
          <a:bodyPr wrap="square">
            <a:spAutoFit/>
          </a:bodyPr>
          <a:lstStyle/>
          <a:p>
            <a:pPr eaLnBrk="1" fontAlgn="auto" hangingPunct="1">
              <a:lnSpc>
                <a:spcPct val="115000"/>
              </a:lnSpc>
              <a:spcBef>
                <a:spcPct val="15000"/>
              </a:spcBef>
              <a:spcAft>
                <a:spcPts val="0"/>
              </a:spcAft>
              <a:buClr>
                <a:schemeClr val="tx1"/>
              </a:buClr>
              <a:defRPr/>
            </a:pPr>
            <a:r>
              <a:rPr kumimoji="1" lang="zh-CN" altLang="en-US" sz="2400" dirty="0" smtClean="0">
                <a:solidFill>
                  <a:srgbClr val="C00000"/>
                </a:solidFill>
              </a:rPr>
              <a:t>（</a:t>
            </a:r>
            <a:r>
              <a:rPr kumimoji="1" lang="en-US" altLang="zh-CN" sz="2400" dirty="0" smtClean="0">
                <a:solidFill>
                  <a:srgbClr val="C00000"/>
                </a:solidFill>
              </a:rPr>
              <a:t>3</a:t>
            </a:r>
            <a:r>
              <a:rPr kumimoji="1" lang="zh-CN" altLang="en-US" sz="2400" dirty="0" smtClean="0">
                <a:solidFill>
                  <a:srgbClr val="C00000"/>
                </a:solidFill>
              </a:rPr>
              <a:t>）气体</a:t>
            </a:r>
            <a:r>
              <a:rPr kumimoji="1" lang="zh-CN" altLang="en-US" sz="2400" dirty="0">
                <a:solidFill>
                  <a:srgbClr val="C00000"/>
                </a:solidFill>
              </a:rPr>
              <a:t>恒温膨胀时</a:t>
            </a:r>
            <a:r>
              <a:rPr kumimoji="1" lang="en-US" altLang="zh-CN" sz="2400" dirty="0">
                <a:solidFill>
                  <a:srgbClr val="C00000"/>
                </a:solidFill>
              </a:rPr>
              <a:t>,</a:t>
            </a:r>
            <a:r>
              <a:rPr kumimoji="1" lang="zh-CN" altLang="en-US" sz="2400" dirty="0">
                <a:solidFill>
                  <a:srgbClr val="C00000"/>
                </a:solidFill>
              </a:rPr>
              <a:t>恒温可逆过程系统对环境做的功</a:t>
            </a:r>
            <a:r>
              <a:rPr kumimoji="1" lang="en-US" altLang="zh-CN" sz="2400" dirty="0">
                <a:solidFill>
                  <a:srgbClr val="C00000"/>
                </a:solidFill>
              </a:rPr>
              <a:t>-</a:t>
            </a:r>
            <a:r>
              <a:rPr kumimoji="1" lang="en-US" altLang="zh-CN" sz="2400" dirty="0" smtClean="0">
                <a:solidFill>
                  <a:srgbClr val="C00000"/>
                </a:solidFill>
              </a:rPr>
              <a:t>W</a:t>
            </a:r>
            <a:r>
              <a:rPr kumimoji="1" lang="zh-CN" altLang="en-US" sz="2400" dirty="0" smtClean="0">
                <a:solidFill>
                  <a:srgbClr val="C00000"/>
                </a:solidFill>
              </a:rPr>
              <a:t>（功的绝对值）最大。</a:t>
            </a:r>
            <a:endParaRPr kumimoji="1" lang="zh-CN" altLang="en-US" sz="2400" dirty="0">
              <a:solidFill>
                <a:srgbClr val="C00000"/>
              </a:solidFill>
            </a:endParaRPr>
          </a:p>
          <a:p>
            <a:pPr eaLnBrk="1" fontAlgn="auto" hangingPunct="1">
              <a:lnSpc>
                <a:spcPct val="115000"/>
              </a:lnSpc>
              <a:spcBef>
                <a:spcPct val="15000"/>
              </a:spcBef>
              <a:spcAft>
                <a:spcPts val="0"/>
              </a:spcAft>
              <a:buClr>
                <a:schemeClr val="tx1"/>
              </a:buClr>
              <a:defRPr/>
            </a:pPr>
            <a:r>
              <a:rPr kumimoji="1" lang="zh-CN" altLang="en-US" sz="2400" dirty="0">
                <a:solidFill>
                  <a:srgbClr val="C00000"/>
                </a:solidFill>
              </a:rPr>
              <a:t>气体恒温压缩时</a:t>
            </a:r>
            <a:r>
              <a:rPr kumimoji="1" lang="en-US" altLang="zh-CN" sz="2400" dirty="0">
                <a:solidFill>
                  <a:srgbClr val="C00000"/>
                </a:solidFill>
              </a:rPr>
              <a:t>,</a:t>
            </a:r>
            <a:r>
              <a:rPr kumimoji="1" lang="zh-CN" altLang="en-US" sz="2400" dirty="0">
                <a:solidFill>
                  <a:srgbClr val="C00000"/>
                </a:solidFill>
              </a:rPr>
              <a:t>恒温可逆过程系统从环境中得到的功</a:t>
            </a:r>
            <a:r>
              <a:rPr kumimoji="1" lang="en-US" altLang="zh-CN" sz="2400" dirty="0">
                <a:solidFill>
                  <a:srgbClr val="C00000"/>
                </a:solidFill>
              </a:rPr>
              <a:t>W</a:t>
            </a:r>
            <a:r>
              <a:rPr kumimoji="1" lang="zh-CN" altLang="en-US" sz="2400" dirty="0">
                <a:solidFill>
                  <a:srgbClr val="C00000"/>
                </a:solidFill>
              </a:rPr>
              <a:t>最小</a:t>
            </a:r>
            <a:endParaRPr lang="zh-CN" altLang="en-US" sz="2400" dirty="0">
              <a:solidFill>
                <a:srgbClr val="C00000"/>
              </a:solidFill>
            </a:endParaRPr>
          </a:p>
        </p:txBody>
      </p:sp>
      <p:sp>
        <p:nvSpPr>
          <p:cNvPr id="12" name="矩形 11"/>
          <p:cNvSpPr/>
          <p:nvPr/>
        </p:nvSpPr>
        <p:spPr>
          <a:xfrm>
            <a:off x="1140340" y="5555880"/>
            <a:ext cx="2621230" cy="410882"/>
          </a:xfrm>
          <a:prstGeom prst="rect">
            <a:avLst/>
          </a:prstGeom>
        </p:spPr>
        <p:txBody>
          <a:bodyPr wrap="none">
            <a:spAutoFit/>
          </a:bodyPr>
          <a:lstStyle/>
          <a:p>
            <a:pPr eaLnBrk="1" fontAlgn="auto" hangingPunct="1">
              <a:lnSpc>
                <a:spcPct val="115000"/>
              </a:lnSpc>
              <a:spcBef>
                <a:spcPct val="15000"/>
              </a:spcBef>
              <a:spcAft>
                <a:spcPts val="0"/>
              </a:spcAft>
              <a:buClr>
                <a:schemeClr val="tx1"/>
              </a:buClr>
              <a:defRPr/>
            </a:pPr>
            <a:r>
              <a:rPr kumimoji="1" lang="zh-CN" altLang="en-US" dirty="0" smtClean="0">
                <a:solidFill>
                  <a:schemeClr val="tx2"/>
                </a:solidFill>
              </a:rPr>
              <a:t>备注：内容见书</a:t>
            </a:r>
            <a:r>
              <a:rPr kumimoji="1" lang="en-US" altLang="zh-CN" dirty="0" smtClean="0">
                <a:solidFill>
                  <a:schemeClr val="tx2"/>
                </a:solidFill>
              </a:rPr>
              <a:t>77-79</a:t>
            </a:r>
            <a:r>
              <a:rPr kumimoji="1" lang="zh-CN" altLang="en-US" dirty="0">
                <a:solidFill>
                  <a:schemeClr val="tx2"/>
                </a:solidFill>
              </a:rPr>
              <a:t>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内容占位符 2"/>
          <p:cNvSpPr>
            <a:spLocks noGrp="1"/>
          </p:cNvSpPr>
          <p:nvPr>
            <p:ph idx="1"/>
          </p:nvPr>
        </p:nvSpPr>
        <p:spPr>
          <a:xfrm>
            <a:off x="539552" y="1484784"/>
            <a:ext cx="8280920" cy="4968552"/>
          </a:xfrm>
        </p:spPr>
        <p:txBody>
          <a:bodyPr>
            <a:normAutofit/>
          </a:bodyPr>
          <a:lstStyle/>
          <a:p>
            <a:pPr eaLnBrk="1" hangingPunct="1"/>
            <a:r>
              <a:rPr lang="zh-CN" altLang="en-US" sz="3200" dirty="0" smtClean="0"/>
              <a:t>八、内能（热力学能）</a:t>
            </a:r>
            <a:endParaRPr lang="en-US" altLang="zh-CN" sz="3200" dirty="0" smtClean="0"/>
          </a:p>
          <a:p>
            <a:pPr eaLnBrk="1" hangingPunct="1">
              <a:buClr>
                <a:schemeClr val="tx1"/>
              </a:buClr>
              <a:buFont typeface="Wingdings" pitchFamily="2" charset="2"/>
              <a:buChar char="l"/>
            </a:pPr>
            <a:r>
              <a:rPr lang="zh-CN" altLang="en-US" sz="3200" b="1" dirty="0" smtClean="0">
                <a:solidFill>
                  <a:srgbClr val="3333FF"/>
                </a:solidFill>
              </a:rPr>
              <a:t>系统的能量包括：动能、势能和内能</a:t>
            </a:r>
          </a:p>
          <a:p>
            <a:pPr eaLnBrk="1" hangingPunct="1">
              <a:buClr>
                <a:schemeClr val="tx1"/>
              </a:buClr>
              <a:buFont typeface="Wingdings" pitchFamily="2" charset="2"/>
              <a:buChar char="l"/>
            </a:pPr>
            <a:r>
              <a:rPr lang="zh-CN" altLang="en-US" sz="3200" b="1" dirty="0" smtClean="0">
                <a:solidFill>
                  <a:srgbClr val="3333FF"/>
                </a:solidFill>
              </a:rPr>
              <a:t>热力学研究中只关注内能，因此内能又称为热力学能</a:t>
            </a:r>
          </a:p>
          <a:p>
            <a:pPr eaLnBrk="1" hangingPunct="1">
              <a:buFont typeface="Wingdings" pitchFamily="2" charset="2"/>
              <a:buNone/>
            </a:pPr>
            <a:r>
              <a:rPr lang="zh-CN" altLang="en-US" sz="3200" b="1" dirty="0" smtClean="0">
                <a:solidFill>
                  <a:srgbClr val="000000"/>
                </a:solidFill>
              </a:rPr>
              <a:t>１．内能定义：</a:t>
            </a:r>
            <a:r>
              <a:rPr lang="zh-CN" altLang="en-US" sz="3200" b="1" dirty="0" smtClean="0">
                <a:solidFill>
                  <a:srgbClr val="3333FF"/>
                </a:solidFill>
              </a:rPr>
              <a:t>系统内部所有粒子</a:t>
            </a:r>
            <a:r>
              <a:rPr lang="zh-CN" altLang="en-US" sz="3200" b="1" dirty="0" smtClean="0">
                <a:solidFill>
                  <a:srgbClr val="FF0000"/>
                </a:solidFill>
              </a:rPr>
              <a:t>微观能量</a:t>
            </a:r>
            <a:r>
              <a:rPr lang="zh-CN" altLang="en-US" sz="3200" b="1" dirty="0" smtClean="0">
                <a:solidFill>
                  <a:srgbClr val="3333FF"/>
                </a:solidFill>
              </a:rPr>
              <a:t>总和</a:t>
            </a:r>
            <a:endParaRPr lang="en-US" altLang="zh-CN" sz="3200" b="1" dirty="0" smtClean="0">
              <a:solidFill>
                <a:srgbClr val="3333FF"/>
              </a:solidFill>
            </a:endParaRPr>
          </a:p>
          <a:p>
            <a:pPr eaLnBrk="1" hangingPunct="1">
              <a:buFont typeface="Wingdings" pitchFamily="2" charset="2"/>
              <a:buNone/>
            </a:pPr>
            <a:r>
              <a:rPr lang="zh-CN" altLang="en-US" sz="3200" b="1" dirty="0" smtClean="0">
                <a:solidFill>
                  <a:srgbClr val="000000"/>
                </a:solidFill>
              </a:rPr>
              <a:t>内能：</a:t>
            </a:r>
            <a:r>
              <a:rPr lang="zh-CN" altLang="en-US" sz="3200" b="1" dirty="0" smtClean="0">
                <a:solidFill>
                  <a:srgbClr val="3333FF"/>
                </a:solidFill>
              </a:rPr>
              <a:t>用Ｕ表示</a:t>
            </a:r>
          </a:p>
          <a:p>
            <a:pPr eaLnBrk="1" hangingPunct="1">
              <a:buFont typeface="Wingdings" pitchFamily="2" charset="2"/>
              <a:buNone/>
            </a:pPr>
            <a:r>
              <a:rPr lang="zh-CN" altLang="en-US" sz="3200" b="1" dirty="0" smtClean="0">
                <a:solidFill>
                  <a:srgbClr val="000000"/>
                </a:solidFill>
              </a:rPr>
              <a:t>内能单位为：</a:t>
            </a:r>
            <a:r>
              <a:rPr lang="zh-CN" altLang="en-US" sz="3200" b="1" dirty="0" smtClean="0">
                <a:solidFill>
                  <a:srgbClr val="3333FF"/>
                </a:solidFill>
              </a:rPr>
              <a:t>Ｊ，</a:t>
            </a:r>
            <a:r>
              <a:rPr lang="en-US" altLang="zh-CN" sz="3200" b="1" dirty="0" smtClean="0">
                <a:solidFill>
                  <a:srgbClr val="3333FF"/>
                </a:solidFill>
                <a:latin typeface="宋体" charset="-122"/>
              </a:rPr>
              <a:t>k</a:t>
            </a:r>
            <a:r>
              <a:rPr lang="zh-CN" altLang="en-US" sz="3200" b="1" dirty="0" smtClean="0">
                <a:solidFill>
                  <a:srgbClr val="3333FF"/>
                </a:solidFill>
                <a:latin typeface="宋体" charset="-122"/>
              </a:rPr>
              <a:t>Ｊ</a:t>
            </a:r>
          </a:p>
          <a:p>
            <a:pPr eaLnBrk="1" hangingPunct="1"/>
            <a:endParaRPr lang="zh-CN" altLang="en-US" dirty="0" smtClean="0"/>
          </a:p>
        </p:txBody>
      </p:sp>
      <p:sp>
        <p:nvSpPr>
          <p:cNvPr id="463873" name="标题 1"/>
          <p:cNvSpPr>
            <a:spLocks noGrp="1"/>
          </p:cNvSpPr>
          <p:nvPr>
            <p:ph type="title"/>
          </p:nvPr>
        </p:nvSpPr>
        <p:spPr>
          <a:xfrm>
            <a:off x="457200" y="414338"/>
            <a:ext cx="8229600" cy="1143000"/>
          </a:xfrm>
        </p:spPr>
        <p:txBody>
          <a:bodyPr/>
          <a:lstStyle/>
          <a:p>
            <a:pPr eaLnBrk="1" hangingPunct="1"/>
            <a:r>
              <a:rPr lang="en-US" altLang="zh-CN" b="1" smtClean="0">
                <a:solidFill>
                  <a:srgbClr val="FF0000"/>
                </a:solidFill>
                <a:latin typeface="华文宋体"/>
                <a:ea typeface="华文宋体"/>
                <a:cs typeface="华文宋体"/>
              </a:rPr>
              <a:t>§2-1 </a:t>
            </a:r>
            <a:r>
              <a:rPr lang="zh-CN" altLang="en-US" b="1" smtClean="0">
                <a:solidFill>
                  <a:srgbClr val="FF0000"/>
                </a:solidFill>
                <a:latin typeface="华文宋体"/>
                <a:ea typeface="华文宋体"/>
                <a:cs typeface="华文宋体"/>
              </a:rPr>
              <a:t>热力学基本概念及术语</a:t>
            </a:r>
            <a:endParaRPr lang="zh-CN" alt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196752"/>
            <a:ext cx="7408333" cy="4824536"/>
          </a:xfrm>
        </p:spPr>
        <p:txBody>
          <a:bodyPr rtlCol="0">
            <a:normAutofit fontScale="92500"/>
          </a:bodyPr>
          <a:lstStyle/>
          <a:p>
            <a:pPr eaLnBrk="1" fontAlgn="auto" hangingPunct="1">
              <a:spcBef>
                <a:spcPct val="10000"/>
              </a:spcBef>
              <a:spcAft>
                <a:spcPts val="0"/>
              </a:spcAft>
              <a:buFont typeface="Wingdings" pitchFamily="2" charset="2"/>
              <a:buNone/>
              <a:defRPr/>
            </a:pPr>
            <a:r>
              <a:rPr lang="zh-CN" altLang="en-US" sz="3000" b="1" dirty="0">
                <a:solidFill>
                  <a:srgbClr val="000000"/>
                </a:solidFill>
                <a:ea typeface="华文宋体" pitchFamily="2" charset="-122"/>
              </a:rPr>
              <a:t>２．内能组成：</a:t>
            </a:r>
          </a:p>
          <a:p>
            <a:pPr eaLnBrk="1" fontAlgn="auto" hangingPunct="1">
              <a:spcBef>
                <a:spcPct val="10000"/>
              </a:spcBef>
              <a:spcAft>
                <a:spcPts val="0"/>
              </a:spcAft>
              <a:buFont typeface="Wingdings" pitchFamily="2" charset="2"/>
              <a:buNone/>
              <a:defRPr/>
            </a:pPr>
            <a:r>
              <a:rPr lang="zh-CN" altLang="en-US" sz="3000" b="1" dirty="0">
                <a:solidFill>
                  <a:schemeClr val="tx1"/>
                </a:solidFill>
                <a:ea typeface="华文宋体" pitchFamily="2" charset="-122"/>
                <a:sym typeface="Wingdings" pitchFamily="2" charset="2"/>
              </a:rPr>
              <a:t>①分子的</a:t>
            </a:r>
            <a:r>
              <a:rPr lang="zh-CN" altLang="en-US" sz="3000" b="1" dirty="0">
                <a:solidFill>
                  <a:schemeClr val="tx1"/>
                </a:solidFill>
                <a:ea typeface="华文宋体" pitchFamily="2" charset="-122"/>
              </a:rPr>
              <a:t>动能</a:t>
            </a:r>
            <a:r>
              <a:rPr lang="zh-CN" altLang="en-US" sz="3000" dirty="0">
                <a:solidFill>
                  <a:srgbClr val="3333FF"/>
                </a:solidFill>
                <a:latin typeface="华文宋体" pitchFamily="2" charset="-122"/>
                <a:ea typeface="华文宋体" pitchFamily="2" charset="-122"/>
              </a:rPr>
              <a:t>——</a:t>
            </a:r>
            <a:r>
              <a:rPr lang="zh-CN" altLang="en-US" sz="3000" dirty="0">
                <a:solidFill>
                  <a:srgbClr val="3333FF"/>
                </a:solidFill>
                <a:ea typeface="华文宋体" pitchFamily="2" charset="-122"/>
                <a:sym typeface="Wingdings" pitchFamily="2" charset="2"/>
              </a:rPr>
              <a:t>分子的热运动，是Ｔ的函数。</a:t>
            </a:r>
            <a:endParaRPr lang="zh-CN" altLang="en-US" sz="3000" dirty="0">
              <a:solidFill>
                <a:srgbClr val="3333FF"/>
              </a:solidFill>
              <a:ea typeface="华文宋体" pitchFamily="2" charset="-122"/>
            </a:endParaRPr>
          </a:p>
          <a:p>
            <a:pPr eaLnBrk="1" fontAlgn="auto" hangingPunct="1">
              <a:spcBef>
                <a:spcPct val="10000"/>
              </a:spcBef>
              <a:spcAft>
                <a:spcPts val="0"/>
              </a:spcAft>
              <a:buFont typeface="Wingdings" pitchFamily="2" charset="2"/>
              <a:buNone/>
              <a:defRPr/>
            </a:pPr>
            <a:r>
              <a:rPr lang="zh-CN" altLang="en-US" sz="3000" b="1" dirty="0">
                <a:solidFill>
                  <a:schemeClr val="tx1"/>
                </a:solidFill>
                <a:ea typeface="华文宋体" pitchFamily="2" charset="-122"/>
                <a:sym typeface="Wingdings" pitchFamily="2" charset="2"/>
              </a:rPr>
              <a:t>②分子间相互作用</a:t>
            </a:r>
            <a:r>
              <a:rPr lang="zh-CN" altLang="en-US" sz="3000" b="1" dirty="0">
                <a:solidFill>
                  <a:schemeClr val="tx1"/>
                </a:solidFill>
                <a:ea typeface="华文宋体" pitchFamily="2" charset="-122"/>
              </a:rPr>
              <a:t>势能</a:t>
            </a:r>
            <a:r>
              <a:rPr lang="zh-CN" altLang="en-US" sz="3000" dirty="0">
                <a:solidFill>
                  <a:srgbClr val="3333FF"/>
                </a:solidFill>
                <a:latin typeface="华文宋体" pitchFamily="2" charset="-122"/>
                <a:ea typeface="华文宋体" pitchFamily="2" charset="-122"/>
              </a:rPr>
              <a:t>——</a:t>
            </a:r>
            <a:r>
              <a:rPr lang="zh-CN" altLang="en-US" sz="3000" dirty="0">
                <a:solidFill>
                  <a:srgbClr val="3333FF"/>
                </a:solidFill>
                <a:ea typeface="华文宋体" pitchFamily="2" charset="-122"/>
              </a:rPr>
              <a:t>主要取决于分子间距离，是Ｖ、Ｔ的函数。</a:t>
            </a:r>
            <a:r>
              <a:rPr lang="zh-CN" altLang="en-US" sz="3000" dirty="0">
                <a:solidFill>
                  <a:srgbClr val="3333FF"/>
                </a:solidFill>
                <a:ea typeface="华文行楷" pitchFamily="2" charset="-122"/>
              </a:rPr>
              <a:t>（</a:t>
            </a:r>
            <a:r>
              <a:rPr lang="zh-CN" altLang="en-US" sz="3000" dirty="0">
                <a:solidFill>
                  <a:srgbClr val="FF0000"/>
                </a:solidFill>
                <a:ea typeface="华文行楷" pitchFamily="2" charset="-122"/>
              </a:rPr>
              <a:t>理想气体没有</a:t>
            </a:r>
            <a:r>
              <a:rPr lang="zh-CN" altLang="en-US" sz="3000" dirty="0" smtClean="0">
                <a:solidFill>
                  <a:srgbClr val="FF0000"/>
                </a:solidFill>
                <a:ea typeface="华文行楷" pitchFamily="2" charset="-122"/>
              </a:rPr>
              <a:t>势能，所以理想气体内能只是温度的函数</a:t>
            </a:r>
            <a:r>
              <a:rPr lang="zh-CN" altLang="en-US" sz="3000" dirty="0" smtClean="0">
                <a:solidFill>
                  <a:srgbClr val="3333FF"/>
                </a:solidFill>
                <a:ea typeface="华文行楷" pitchFamily="2" charset="-122"/>
              </a:rPr>
              <a:t>）</a:t>
            </a:r>
            <a:endParaRPr lang="zh-CN" altLang="en-US" sz="3000" dirty="0">
              <a:solidFill>
                <a:srgbClr val="3333FF"/>
              </a:solidFill>
              <a:ea typeface="华文行楷" pitchFamily="2" charset="-122"/>
            </a:endParaRPr>
          </a:p>
          <a:p>
            <a:pPr eaLnBrk="1" fontAlgn="auto" hangingPunct="1">
              <a:spcBef>
                <a:spcPct val="10000"/>
              </a:spcBef>
              <a:spcAft>
                <a:spcPts val="0"/>
              </a:spcAft>
              <a:buFont typeface="Wingdings" pitchFamily="2" charset="2"/>
              <a:buNone/>
              <a:defRPr/>
            </a:pPr>
            <a:r>
              <a:rPr lang="zh-CN" altLang="en-US" sz="3000" b="1" dirty="0">
                <a:solidFill>
                  <a:schemeClr val="tx1"/>
                </a:solidFill>
                <a:ea typeface="华文宋体" pitchFamily="2" charset="-122"/>
                <a:sym typeface="Wingdings" pitchFamily="2" charset="2"/>
              </a:rPr>
              <a:t>③</a:t>
            </a:r>
            <a:r>
              <a:rPr lang="zh-CN" altLang="en-US" sz="3000" b="1" dirty="0">
                <a:solidFill>
                  <a:schemeClr val="tx1"/>
                </a:solidFill>
                <a:ea typeface="华文宋体" pitchFamily="2" charset="-122"/>
                <a:sym typeface="Monotype Sorts" pitchFamily="2" charset="2"/>
              </a:rPr>
              <a:t>分子</a:t>
            </a:r>
            <a:r>
              <a:rPr lang="zh-CN" altLang="en-US" sz="3000" b="1" dirty="0">
                <a:solidFill>
                  <a:schemeClr val="tx1"/>
                </a:solidFill>
                <a:ea typeface="华文宋体" pitchFamily="2" charset="-122"/>
              </a:rPr>
              <a:t>内部的能量</a:t>
            </a:r>
            <a:r>
              <a:rPr lang="zh-CN" altLang="en-US" sz="3000" dirty="0">
                <a:solidFill>
                  <a:srgbClr val="3333FF"/>
                </a:solidFill>
                <a:latin typeface="华文宋体" pitchFamily="2" charset="-122"/>
                <a:ea typeface="华文宋体" pitchFamily="2" charset="-122"/>
              </a:rPr>
              <a:t>——</a:t>
            </a:r>
            <a:r>
              <a:rPr lang="zh-CN" altLang="en-US" sz="3000" dirty="0">
                <a:solidFill>
                  <a:srgbClr val="3333FF"/>
                </a:solidFill>
                <a:ea typeface="华文宋体" pitchFamily="2" charset="-122"/>
              </a:rPr>
              <a:t>电子、原子核等的能量。</a:t>
            </a:r>
          </a:p>
          <a:p>
            <a:pPr eaLnBrk="1" fontAlgn="auto" hangingPunct="1">
              <a:spcBef>
                <a:spcPct val="10000"/>
              </a:spcBef>
              <a:spcAft>
                <a:spcPts val="0"/>
              </a:spcAft>
              <a:buFont typeface="Wingdings" pitchFamily="2" charset="2"/>
              <a:buNone/>
              <a:defRPr/>
            </a:pPr>
            <a:r>
              <a:rPr lang="zh-CN" altLang="en-US" sz="3000" b="1" dirty="0">
                <a:solidFill>
                  <a:srgbClr val="000000"/>
                </a:solidFill>
                <a:ea typeface="华文宋体" pitchFamily="2" charset="-122"/>
              </a:rPr>
              <a:t>３．内能是</a:t>
            </a:r>
            <a:r>
              <a:rPr lang="zh-CN" altLang="en-US" sz="3000" b="1" dirty="0">
                <a:solidFill>
                  <a:srgbClr val="FF0000"/>
                </a:solidFill>
                <a:latin typeface="华文宋体" pitchFamily="2" charset="-122"/>
                <a:ea typeface="华文宋体" pitchFamily="2" charset="-122"/>
              </a:rPr>
              <a:t>状态函数</a:t>
            </a:r>
            <a:r>
              <a:rPr lang="zh-CN" altLang="en-US" sz="3000" b="1" dirty="0">
                <a:solidFill>
                  <a:srgbClr val="000000"/>
                </a:solidFill>
                <a:ea typeface="华文宋体" pitchFamily="2" charset="-122"/>
              </a:rPr>
              <a:t>，广延性质。</a:t>
            </a:r>
          </a:p>
          <a:p>
            <a:pPr eaLnBrk="1" fontAlgn="auto" hangingPunct="1">
              <a:spcBef>
                <a:spcPct val="10000"/>
              </a:spcBef>
              <a:spcAft>
                <a:spcPts val="0"/>
              </a:spcAft>
              <a:buClr>
                <a:schemeClr val="tx1"/>
              </a:buClr>
              <a:buFont typeface="Wingdings" pitchFamily="2" charset="2"/>
              <a:buChar char="l"/>
              <a:defRPr/>
            </a:pPr>
            <a:r>
              <a:rPr lang="zh-CN" altLang="en-US" sz="3000" b="1" dirty="0">
                <a:solidFill>
                  <a:srgbClr val="3333FF"/>
                </a:solidFill>
              </a:rPr>
              <a:t>内能目前还无法得到其绝对值，只能计算系统发生变化时的改变量。</a:t>
            </a:r>
          </a:p>
          <a:p>
            <a:pPr eaLnBrk="1" fontAlgn="auto" hangingPunct="1">
              <a:spcAft>
                <a:spcPts val="0"/>
              </a:spcAft>
              <a:buFont typeface="Arial" panose="020B0604020202020204" pitchFamily="34" charset="0"/>
              <a:buChar char="•"/>
              <a:defRPr/>
            </a:pPr>
            <a:endParaRPr lang="zh-CN" altLang="en-US" dirty="0"/>
          </a:p>
        </p:txBody>
      </p:sp>
      <p:sp>
        <p:nvSpPr>
          <p:cNvPr id="2" name="标题 1"/>
          <p:cNvSpPr>
            <a:spLocks noGrp="1"/>
          </p:cNvSpPr>
          <p:nvPr>
            <p:ph type="title"/>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836712"/>
            <a:ext cx="8136904" cy="5184576"/>
          </a:xfrm>
        </p:spPr>
        <p:txBody>
          <a:bodyPr rtlCol="0">
            <a:normAutofit lnSpcReduction="10000"/>
          </a:bodyPr>
          <a:lstStyle/>
          <a:p>
            <a:pPr eaLnBrk="1" fontAlgn="auto" hangingPunct="1">
              <a:spcBef>
                <a:spcPct val="15000"/>
              </a:spcBef>
              <a:spcAft>
                <a:spcPts val="0"/>
              </a:spcAft>
              <a:buFont typeface="Wingdings" pitchFamily="2" charset="2"/>
              <a:buNone/>
              <a:defRPr/>
            </a:pPr>
            <a:r>
              <a:rPr lang="zh-CN" altLang="en-US" sz="3500" b="1" dirty="0" smtClean="0">
                <a:latin typeface="华文宋体" pitchFamily="2" charset="-122"/>
                <a:ea typeface="华文宋体" pitchFamily="2" charset="-122"/>
              </a:rPr>
              <a:t>九、焓</a:t>
            </a:r>
            <a:endParaRPr lang="en-US" altLang="zh-CN" sz="3500" b="1" dirty="0" smtClean="0">
              <a:latin typeface="华文宋体" pitchFamily="2" charset="-122"/>
              <a:ea typeface="华文宋体" pitchFamily="2" charset="-122"/>
            </a:endParaRPr>
          </a:p>
          <a:p>
            <a:pPr eaLnBrk="1" fontAlgn="auto" hangingPunct="1">
              <a:spcBef>
                <a:spcPct val="15000"/>
              </a:spcBef>
              <a:spcAft>
                <a:spcPts val="0"/>
              </a:spcAft>
              <a:buFont typeface="Wingdings" pitchFamily="2" charset="2"/>
              <a:buNone/>
              <a:defRPr/>
            </a:pPr>
            <a:r>
              <a:rPr lang="zh-CN" altLang="en-US" sz="3500" b="1" dirty="0" smtClean="0">
                <a:latin typeface="华文宋体" pitchFamily="2" charset="-122"/>
                <a:ea typeface="华文宋体" pitchFamily="2" charset="-122"/>
              </a:rPr>
              <a:t>１</a:t>
            </a:r>
            <a:r>
              <a:rPr lang="zh-CN" altLang="en-US" sz="3500" b="1" dirty="0">
                <a:latin typeface="华文宋体" pitchFamily="2" charset="-122"/>
                <a:ea typeface="华文宋体" pitchFamily="2" charset="-122"/>
              </a:rPr>
              <a:t>．焓用符号Ｈ表示，焓的定义：Ｈ＝Ｕ＋ＰＶ</a:t>
            </a:r>
          </a:p>
          <a:p>
            <a:pPr eaLnBrk="1" fontAlgn="auto" hangingPunct="1">
              <a:spcBef>
                <a:spcPct val="15000"/>
              </a:spcBef>
              <a:spcAft>
                <a:spcPts val="0"/>
              </a:spcAft>
              <a:buFont typeface="Wingdings" pitchFamily="2" charset="2"/>
              <a:buNone/>
              <a:defRPr/>
            </a:pPr>
            <a:r>
              <a:rPr lang="zh-CN" altLang="en-US" sz="3500" b="1" dirty="0">
                <a:latin typeface="华文宋体" pitchFamily="2" charset="-122"/>
                <a:ea typeface="华文宋体" pitchFamily="2" charset="-122"/>
              </a:rPr>
              <a:t>        焓的单位：与Ｕ相同　Ｊ、</a:t>
            </a:r>
            <a:r>
              <a:rPr lang="en-US" altLang="zh-CN" sz="3500" b="1" dirty="0">
                <a:latin typeface="华文宋体" pitchFamily="2" charset="-122"/>
                <a:ea typeface="华文宋体" pitchFamily="2" charset="-122"/>
              </a:rPr>
              <a:t>kJ</a:t>
            </a:r>
          </a:p>
          <a:p>
            <a:pPr eaLnBrk="1" fontAlgn="auto" hangingPunct="1">
              <a:spcBef>
                <a:spcPct val="15000"/>
              </a:spcBef>
              <a:spcAft>
                <a:spcPts val="0"/>
              </a:spcAft>
              <a:buFont typeface="Wingdings" pitchFamily="2" charset="2"/>
              <a:buNone/>
              <a:defRPr/>
            </a:pPr>
            <a:r>
              <a:rPr lang="zh-CN" altLang="en-US" sz="3500" b="1" dirty="0">
                <a:latin typeface="华文宋体" pitchFamily="2" charset="-122"/>
                <a:ea typeface="华文宋体" pitchFamily="2" charset="-122"/>
              </a:rPr>
              <a:t>２．焓的特性：</a:t>
            </a:r>
            <a:r>
              <a:rPr lang="zh-CN" altLang="en-US" sz="3500" b="1" dirty="0">
                <a:solidFill>
                  <a:srgbClr val="FF0000"/>
                </a:solidFill>
                <a:latin typeface="华文宋体" pitchFamily="2" charset="-122"/>
                <a:ea typeface="华文宋体" pitchFamily="2" charset="-122"/>
              </a:rPr>
              <a:t>状态函数</a:t>
            </a:r>
            <a:r>
              <a:rPr lang="zh-CN" altLang="en-US" sz="3500" b="1" dirty="0">
                <a:latin typeface="华文宋体" pitchFamily="2" charset="-122"/>
                <a:ea typeface="华文宋体" pitchFamily="2" charset="-122"/>
              </a:rPr>
              <a:t>、广延性质</a:t>
            </a:r>
          </a:p>
          <a:p>
            <a:pPr eaLnBrk="1" fontAlgn="auto" hangingPunct="1">
              <a:spcBef>
                <a:spcPct val="15000"/>
              </a:spcBef>
              <a:spcAft>
                <a:spcPts val="0"/>
              </a:spcAft>
              <a:buClr>
                <a:schemeClr val="tx1"/>
              </a:buClr>
              <a:buFont typeface="Wingdings" pitchFamily="2" charset="2"/>
              <a:buChar char="l"/>
              <a:defRPr/>
            </a:pPr>
            <a:r>
              <a:rPr lang="zh-CN" altLang="en-US" sz="3500" b="1" dirty="0">
                <a:solidFill>
                  <a:srgbClr val="3333FF"/>
                </a:solidFill>
                <a:latin typeface="华文宋体" pitchFamily="2" charset="-122"/>
                <a:ea typeface="华文宋体" pitchFamily="2" charset="-122"/>
              </a:rPr>
              <a:t>具有状态函数、广延性质的所有特性。</a:t>
            </a:r>
          </a:p>
          <a:p>
            <a:pPr eaLnBrk="1" fontAlgn="auto" hangingPunct="1">
              <a:spcBef>
                <a:spcPct val="15000"/>
              </a:spcBef>
              <a:spcAft>
                <a:spcPts val="0"/>
              </a:spcAft>
              <a:buClr>
                <a:schemeClr val="tx1"/>
              </a:buClr>
              <a:buFont typeface="Wingdings" pitchFamily="2" charset="2"/>
              <a:buChar char="l"/>
              <a:defRPr/>
            </a:pPr>
            <a:r>
              <a:rPr lang="zh-CN" altLang="en-US" sz="3500" b="1" dirty="0">
                <a:solidFill>
                  <a:srgbClr val="3333FF"/>
                </a:solidFill>
                <a:latin typeface="华文宋体" pitchFamily="2" charset="-122"/>
                <a:ea typeface="华文宋体" pitchFamily="2" charset="-122"/>
              </a:rPr>
              <a:t>焓是人为导出的函数本身没有物理意义。</a:t>
            </a:r>
          </a:p>
          <a:p>
            <a:pPr eaLnBrk="1" fontAlgn="auto" hangingPunct="1">
              <a:spcBef>
                <a:spcPct val="15000"/>
              </a:spcBef>
              <a:spcAft>
                <a:spcPts val="0"/>
              </a:spcAft>
              <a:buClr>
                <a:schemeClr val="tx1"/>
              </a:buClr>
              <a:buFont typeface="Wingdings" pitchFamily="2" charset="2"/>
              <a:buChar char="l"/>
              <a:defRPr/>
            </a:pPr>
            <a:r>
              <a:rPr lang="zh-CN" altLang="en-US" sz="3500" b="1" dirty="0">
                <a:solidFill>
                  <a:srgbClr val="3333FF"/>
                </a:solidFill>
                <a:latin typeface="华文宋体" pitchFamily="2" charset="-122"/>
                <a:ea typeface="华文宋体" pitchFamily="2" charset="-122"/>
              </a:rPr>
              <a:t>焓与内能一样目前还无法得到其绝对值，只能计算系统发生变化时的改变量。</a:t>
            </a:r>
          </a:p>
          <a:p>
            <a:pPr eaLnBrk="1" fontAlgn="auto" hangingPunct="1">
              <a:spcAft>
                <a:spcPts val="0"/>
              </a:spcAft>
              <a:buFont typeface="Arial" panose="020B0604020202020204" pitchFamily="34" charset="0"/>
              <a:buChar char="•"/>
              <a:defRPr/>
            </a:pPr>
            <a:endParaRPr lang="zh-CN" altLang="en-US" dirty="0"/>
          </a:p>
        </p:txBody>
      </p:sp>
      <p:sp>
        <p:nvSpPr>
          <p:cNvPr id="2" name="标题 1"/>
          <p:cNvSpPr>
            <a:spLocks noGrp="1"/>
          </p:cNvSpPr>
          <p:nvPr>
            <p:ph type="title"/>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a:bodyPr>
          <a:lstStyle/>
          <a:p>
            <a:pPr marL="52388" indent="50800" eaLnBrk="1" fontAlgn="auto" hangingPunct="1">
              <a:spcAft>
                <a:spcPts val="0"/>
              </a:spcAft>
              <a:buClr>
                <a:schemeClr val="tx2"/>
              </a:buClr>
              <a:buFont typeface="Marlett" pitchFamily="2" charset="2"/>
              <a:buNone/>
              <a:defRPr/>
            </a:pPr>
            <a:r>
              <a:rPr lang="zh-CN" altLang="en-US" sz="4000" b="1" dirty="0">
                <a:solidFill>
                  <a:srgbClr val="000000"/>
                </a:solidFill>
              </a:rPr>
              <a:t>一、文字表述</a:t>
            </a:r>
          </a:p>
          <a:p>
            <a:pPr marL="52388" indent="50800" eaLnBrk="1" fontAlgn="auto" hangingPunct="1">
              <a:spcAft>
                <a:spcPts val="0"/>
              </a:spcAft>
              <a:buClr>
                <a:schemeClr val="tx2"/>
              </a:buClr>
              <a:buFont typeface="Marlett" pitchFamily="2" charset="2"/>
              <a:buNone/>
              <a:defRPr/>
            </a:pPr>
            <a:r>
              <a:rPr lang="zh-CN" altLang="en-US" sz="4000" b="1" dirty="0">
                <a:solidFill>
                  <a:srgbClr val="000000"/>
                </a:solidFill>
              </a:rPr>
              <a:t>二、数学表达式</a:t>
            </a:r>
          </a:p>
          <a:p>
            <a:pPr marL="52388" indent="50800" eaLnBrk="1" fontAlgn="auto" hangingPunct="1">
              <a:lnSpc>
                <a:spcPct val="90000"/>
              </a:lnSpc>
              <a:spcAft>
                <a:spcPts val="0"/>
              </a:spcAft>
              <a:buFont typeface="Wingdings" pitchFamily="2" charset="2"/>
              <a:buNone/>
              <a:defRPr/>
            </a:pPr>
            <a:r>
              <a:rPr lang="zh-CN" altLang="en-US" sz="4000" b="1" dirty="0">
                <a:solidFill>
                  <a:srgbClr val="000000"/>
                </a:solidFill>
              </a:rPr>
              <a:t>三、热力学第一定律的其他表述</a:t>
            </a:r>
          </a:p>
          <a:p>
            <a:pPr eaLnBrk="1" fontAlgn="auto" hangingPunct="1">
              <a:spcAft>
                <a:spcPts val="0"/>
              </a:spcAft>
              <a:buFont typeface="Arial" panose="020B0604020202020204" pitchFamily="34" charset="0"/>
              <a:buChar char="•"/>
              <a:defRPr/>
            </a:pPr>
            <a:endParaRPr lang="zh-CN" altLang="en-US" sz="4000" dirty="0"/>
          </a:p>
        </p:txBody>
      </p:sp>
      <p:sp>
        <p:nvSpPr>
          <p:cNvPr id="2" name="标题 1"/>
          <p:cNvSpPr>
            <a:spLocks noGrp="1"/>
          </p:cNvSpPr>
          <p:nvPr>
            <p:ph type="title"/>
          </p:nvPr>
        </p:nvSpPr>
        <p:spPr/>
        <p:txBody>
          <a:bodyPr rtlCol="0">
            <a:normAutofit fontScale="90000"/>
          </a:bodyPr>
          <a:lstStyle/>
          <a:p>
            <a:pPr eaLnBrk="1" fontAlgn="auto" hangingPunct="1">
              <a:spcAft>
                <a:spcPts val="0"/>
              </a:spcAft>
              <a:defRPr/>
            </a:pPr>
            <a:r>
              <a:rPr lang="en-US" altLang="en-US" b="1" dirty="0">
                <a:solidFill>
                  <a:srgbClr val="FF0000"/>
                </a:solidFill>
                <a:latin typeface="宋体" pitchFamily="2" charset="-122"/>
              </a:rPr>
              <a:t>§2-2</a:t>
            </a:r>
            <a:r>
              <a:rPr lang="en-US" altLang="zh-CN" b="1" dirty="0">
                <a:solidFill>
                  <a:srgbClr val="FF0000"/>
                </a:solidFill>
                <a:latin typeface="宋体" pitchFamily="2" charset="-122"/>
              </a:rPr>
              <a:t> </a:t>
            </a:r>
            <a:r>
              <a:rPr lang="en-US" altLang="en-US" b="1" dirty="0" err="1">
                <a:solidFill>
                  <a:srgbClr val="FF0000"/>
                </a:solidFill>
                <a:latin typeface="宋体" pitchFamily="2" charset="-122"/>
              </a:rPr>
              <a:t>热力学第一定律</a:t>
            </a:r>
            <a:r>
              <a:rPr lang="en-US" altLang="zh-CN" b="1" dirty="0">
                <a:solidFill>
                  <a:srgbClr val="FF0000"/>
                </a:solidFill>
                <a:latin typeface="宋体" pitchFamily="2" charset="-122"/>
              </a:rPr>
              <a:t/>
            </a:r>
            <a:br>
              <a:rPr lang="en-US" altLang="zh-CN" b="1" dirty="0">
                <a:solidFill>
                  <a:srgbClr val="FF0000"/>
                </a:solidFill>
                <a:latin typeface="宋体" pitchFamily="2" charset="-122"/>
              </a:rPr>
            </a:b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204864"/>
            <a:ext cx="8424936" cy="3888432"/>
          </a:xfrm>
        </p:spPr>
        <p:txBody>
          <a:bodyPr rtlCol="0">
            <a:normAutofit/>
          </a:bodyPr>
          <a:lstStyle/>
          <a:p>
            <a:pPr marL="52388" indent="50800" eaLnBrk="1" fontAlgn="auto" hangingPunct="1">
              <a:spcAft>
                <a:spcPts val="0"/>
              </a:spcAft>
              <a:buClr>
                <a:schemeClr val="tx2"/>
              </a:buClr>
              <a:buFont typeface="Marlett" pitchFamily="2" charset="2"/>
              <a:buNone/>
              <a:defRPr/>
            </a:pPr>
            <a:r>
              <a:rPr lang="zh-CN" altLang="en-US" sz="3200" b="1" dirty="0" smtClean="0">
                <a:solidFill>
                  <a:srgbClr val="3333FF"/>
                </a:solidFill>
              </a:rPr>
              <a:t>热力学第一定律</a:t>
            </a:r>
            <a:r>
              <a:rPr lang="zh-CN" altLang="en-US" sz="3200" b="1" dirty="0">
                <a:solidFill>
                  <a:srgbClr val="3333FF"/>
                </a:solidFill>
              </a:rPr>
              <a:t>实际上就是</a:t>
            </a:r>
            <a:r>
              <a:rPr lang="zh-CN" altLang="en-US" sz="3200" b="1" dirty="0" smtClean="0">
                <a:solidFill>
                  <a:srgbClr val="3333FF"/>
                </a:solidFill>
              </a:rPr>
              <a:t>能量守恒定律</a:t>
            </a:r>
            <a:endParaRPr lang="en-US" altLang="zh-CN" sz="3200" b="1" dirty="0" smtClean="0">
              <a:solidFill>
                <a:srgbClr val="3333FF"/>
              </a:solidFill>
            </a:endParaRPr>
          </a:p>
          <a:p>
            <a:pPr marL="52388" indent="50800" eaLnBrk="1" fontAlgn="auto" hangingPunct="1">
              <a:spcAft>
                <a:spcPts val="0"/>
              </a:spcAft>
              <a:buClr>
                <a:schemeClr val="tx2"/>
              </a:buClr>
              <a:buFont typeface="Marlett" pitchFamily="2" charset="2"/>
              <a:buNone/>
              <a:defRPr/>
            </a:pPr>
            <a:endParaRPr lang="zh-CN" altLang="en-US" sz="3200" b="1" dirty="0" smtClean="0">
              <a:solidFill>
                <a:srgbClr val="3333FF"/>
              </a:solidFill>
            </a:endParaRPr>
          </a:p>
          <a:p>
            <a:pPr marL="52388" indent="50800" eaLnBrk="1" fontAlgn="auto" hangingPunct="1">
              <a:spcAft>
                <a:spcPts val="0"/>
              </a:spcAft>
              <a:buFont typeface="Wingdings" pitchFamily="2" charset="2"/>
              <a:buNone/>
              <a:defRPr/>
            </a:pPr>
            <a:r>
              <a:rPr lang="zh-CN" altLang="en-US" sz="3200" b="1" dirty="0" smtClean="0">
                <a:solidFill>
                  <a:srgbClr val="000000"/>
                </a:solidFill>
              </a:rPr>
              <a:t>一、第一</a:t>
            </a:r>
            <a:r>
              <a:rPr lang="zh-CN" altLang="en-US" sz="3200" b="1" dirty="0">
                <a:solidFill>
                  <a:srgbClr val="000000"/>
                </a:solidFill>
              </a:rPr>
              <a:t>定律文字表述：</a:t>
            </a:r>
          </a:p>
          <a:p>
            <a:pPr marL="52388" indent="50800" eaLnBrk="1" fontAlgn="auto" hangingPunct="1">
              <a:spcAft>
                <a:spcPts val="0"/>
              </a:spcAft>
              <a:buFont typeface="Wingdings" pitchFamily="2" charset="2"/>
              <a:buNone/>
              <a:defRPr/>
            </a:pPr>
            <a:r>
              <a:rPr lang="zh-CN" altLang="en-US" sz="3200" b="1" dirty="0" smtClean="0">
                <a:solidFill>
                  <a:srgbClr val="000000"/>
                </a:solidFill>
              </a:rPr>
              <a:t> </a:t>
            </a:r>
            <a:r>
              <a:rPr lang="en-US" altLang="zh-CN" sz="3200" b="1" dirty="0">
                <a:solidFill>
                  <a:srgbClr val="3333FF"/>
                </a:solidFill>
              </a:rPr>
              <a:t>1</a:t>
            </a:r>
            <a:r>
              <a:rPr lang="zh-CN" altLang="en-US" sz="3200" b="1" dirty="0">
                <a:solidFill>
                  <a:srgbClr val="3333FF"/>
                </a:solidFill>
              </a:rPr>
              <a:t>、</a:t>
            </a:r>
            <a:r>
              <a:rPr lang="zh-CN" altLang="en-US" sz="3200" b="1" dirty="0" smtClean="0">
                <a:solidFill>
                  <a:srgbClr val="3333FF"/>
                </a:solidFill>
              </a:rPr>
              <a:t>隔离系统</a:t>
            </a:r>
            <a:r>
              <a:rPr lang="zh-CN" altLang="en-US" sz="3200" b="1" dirty="0">
                <a:solidFill>
                  <a:srgbClr val="3333FF"/>
                </a:solidFill>
              </a:rPr>
              <a:t>无论经历何种变化其能量守恒。</a:t>
            </a:r>
          </a:p>
          <a:p>
            <a:pPr marL="52388" indent="50800" eaLnBrk="1" fontAlgn="auto" hangingPunct="1">
              <a:spcAft>
                <a:spcPts val="0"/>
              </a:spcAft>
              <a:buFont typeface="Wingdings" pitchFamily="2" charset="2"/>
              <a:buNone/>
              <a:defRPr/>
            </a:pPr>
            <a:r>
              <a:rPr lang="zh-CN" altLang="en-US" sz="3200" b="1" dirty="0">
                <a:solidFill>
                  <a:srgbClr val="3333FF"/>
                </a:solidFill>
              </a:rPr>
              <a:t> </a:t>
            </a:r>
            <a:r>
              <a:rPr lang="en-US" altLang="zh-CN" sz="3200" b="1" dirty="0" smtClean="0">
                <a:solidFill>
                  <a:srgbClr val="3333FF"/>
                </a:solidFill>
              </a:rPr>
              <a:t>2</a:t>
            </a:r>
            <a:r>
              <a:rPr lang="zh-CN" altLang="en-US" sz="3200" b="1" dirty="0" smtClean="0">
                <a:solidFill>
                  <a:srgbClr val="3333FF"/>
                </a:solidFill>
              </a:rPr>
              <a:t>、隔离系统</a:t>
            </a:r>
            <a:r>
              <a:rPr lang="zh-CN" altLang="en-US" sz="3200" b="1" dirty="0">
                <a:solidFill>
                  <a:srgbClr val="3333FF"/>
                </a:solidFill>
              </a:rPr>
              <a:t>中能量的形式可以相互转化，但不会凭空产生，也不会自行消灭</a:t>
            </a:r>
          </a:p>
          <a:p>
            <a:pPr eaLnBrk="1" fontAlgn="auto" hangingPunct="1">
              <a:spcAft>
                <a:spcPts val="0"/>
              </a:spcAft>
              <a:buFont typeface="Arial" panose="020B0604020202020204" pitchFamily="34" charset="0"/>
              <a:buChar char="•"/>
              <a:defRPr/>
            </a:pPr>
            <a:endParaRPr lang="en-US" altLang="zh-CN" dirty="0" smtClean="0"/>
          </a:p>
          <a:p>
            <a:pPr eaLnBrk="1" fontAlgn="auto" hangingPunct="1">
              <a:spcAft>
                <a:spcPts val="0"/>
              </a:spcAft>
              <a:buFont typeface="Arial" panose="020B0604020202020204" pitchFamily="34" charset="0"/>
              <a:buChar char="•"/>
              <a:defRPr/>
            </a:pPr>
            <a:endParaRPr lang="zh-CN" altLang="en-US" dirty="0"/>
          </a:p>
        </p:txBody>
      </p:sp>
      <p:sp>
        <p:nvSpPr>
          <p:cNvPr id="467969" name="标题 1"/>
          <p:cNvSpPr>
            <a:spLocks noGrp="1"/>
          </p:cNvSpPr>
          <p:nvPr>
            <p:ph type="title"/>
          </p:nvPr>
        </p:nvSpPr>
        <p:spPr/>
        <p:txBody>
          <a:bodyPr/>
          <a:lstStyle/>
          <a:p>
            <a:pPr eaLnBrk="1" hangingPunct="1"/>
            <a:r>
              <a:rPr lang="en-US" altLang="en-US" b="1" smtClean="0">
                <a:solidFill>
                  <a:srgbClr val="FF0000"/>
                </a:solidFill>
                <a:latin typeface="宋体" charset="-122"/>
                <a:ea typeface="宋体" charset="-122"/>
              </a:rPr>
              <a:t>§2-2</a:t>
            </a:r>
            <a:r>
              <a:rPr lang="en-US" altLang="zh-CN" b="1" smtClean="0">
                <a:solidFill>
                  <a:srgbClr val="FF0000"/>
                </a:solidFill>
                <a:latin typeface="宋体" charset="-122"/>
              </a:rPr>
              <a:t> </a:t>
            </a:r>
            <a:r>
              <a:rPr lang="en-US" altLang="en-US" b="1" smtClean="0">
                <a:solidFill>
                  <a:srgbClr val="FF0000"/>
                </a:solidFill>
                <a:latin typeface="宋体" charset="-122"/>
                <a:ea typeface="宋体" charset="-122"/>
              </a:rPr>
              <a:t>热力学第一定律</a:t>
            </a:r>
            <a:endParaRPr lang="zh-CN" alt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980728"/>
            <a:ext cx="8352928" cy="5877272"/>
          </a:xfrm>
        </p:spPr>
        <p:txBody>
          <a:bodyPr rtlCol="0">
            <a:normAutofit/>
          </a:bodyPr>
          <a:lstStyle/>
          <a:p>
            <a:pPr marL="52388" indent="50800" eaLnBrk="1" fontAlgn="auto" hangingPunct="1">
              <a:spcBef>
                <a:spcPct val="15000"/>
              </a:spcBef>
              <a:spcAft>
                <a:spcPts val="0"/>
              </a:spcAft>
              <a:buFont typeface="Wingdings" pitchFamily="2" charset="2"/>
              <a:buNone/>
              <a:defRPr/>
            </a:pPr>
            <a:r>
              <a:rPr lang="zh-CN" altLang="en-US" sz="3200" b="1" dirty="0" smtClean="0">
                <a:solidFill>
                  <a:srgbClr val="000000"/>
                </a:solidFill>
                <a:latin typeface="华文宋体" pitchFamily="2" charset="-122"/>
                <a:ea typeface="华文宋体" pitchFamily="2" charset="-122"/>
              </a:rPr>
              <a:t>二、封闭系统第一定律数学表达</a:t>
            </a:r>
            <a:endParaRPr lang="en-US" altLang="zh-CN" sz="3200" b="1" dirty="0" smtClean="0">
              <a:solidFill>
                <a:srgbClr val="000000"/>
              </a:solidFill>
              <a:latin typeface="华文宋体" pitchFamily="2" charset="-122"/>
              <a:ea typeface="华文宋体" pitchFamily="2" charset="-122"/>
            </a:endParaRPr>
          </a:p>
          <a:p>
            <a:pPr marL="52388" indent="50800" eaLnBrk="1" fontAlgn="auto" hangingPunct="1">
              <a:spcBef>
                <a:spcPct val="15000"/>
              </a:spcBef>
              <a:spcAft>
                <a:spcPts val="0"/>
              </a:spcAft>
              <a:buFont typeface="Wingdings" pitchFamily="2" charset="2"/>
              <a:buNone/>
              <a:defRPr/>
            </a:pPr>
            <a:r>
              <a:rPr lang="zh-CN" altLang="en-US" sz="3200" b="1" dirty="0">
                <a:solidFill>
                  <a:srgbClr val="FF0000"/>
                </a:solidFill>
                <a:latin typeface="华文宋体" pitchFamily="2" charset="-122"/>
                <a:ea typeface="华文宋体" pitchFamily="2" charset="-122"/>
              </a:rPr>
              <a:t>说明</a:t>
            </a:r>
            <a:r>
              <a:rPr lang="zh-CN" altLang="en-US" sz="3200" b="1" dirty="0" smtClean="0">
                <a:solidFill>
                  <a:srgbClr val="3333FF"/>
                </a:solidFill>
                <a:latin typeface="华文宋体" pitchFamily="2" charset="-122"/>
                <a:ea typeface="华文宋体" pitchFamily="2" charset="-122"/>
              </a:rPr>
              <a:t>：</a:t>
            </a:r>
            <a:r>
              <a:rPr lang="en-US" altLang="zh-CN" sz="3200" b="1" dirty="0" smtClean="0">
                <a:solidFill>
                  <a:srgbClr val="3333FF"/>
                </a:solidFill>
                <a:latin typeface="华文宋体" pitchFamily="2" charset="-122"/>
                <a:ea typeface="华文宋体" pitchFamily="2" charset="-122"/>
              </a:rPr>
              <a:t>1</a:t>
            </a:r>
            <a:r>
              <a:rPr lang="zh-CN" altLang="en-US" sz="3200" b="1" dirty="0" smtClean="0">
                <a:solidFill>
                  <a:srgbClr val="3333FF"/>
                </a:solidFill>
                <a:latin typeface="华文宋体" pitchFamily="2" charset="-122"/>
                <a:ea typeface="华文宋体" pitchFamily="2" charset="-122"/>
              </a:rPr>
              <a:t>、对封闭系统，没有</a:t>
            </a:r>
            <a:r>
              <a:rPr lang="zh-CN" altLang="en-US" sz="3200" b="1" dirty="0">
                <a:solidFill>
                  <a:srgbClr val="3333FF"/>
                </a:solidFill>
                <a:latin typeface="华文宋体" pitchFamily="2" charset="-122"/>
                <a:ea typeface="华文宋体" pitchFamily="2" charset="-122"/>
              </a:rPr>
              <a:t>物质交换，内能变化只和系统与环境交换的能量有关</a:t>
            </a:r>
          </a:p>
          <a:p>
            <a:pPr marL="52388" indent="50800" eaLnBrk="1" fontAlgn="auto" hangingPunct="1">
              <a:spcBef>
                <a:spcPct val="15000"/>
              </a:spcBef>
              <a:spcAft>
                <a:spcPts val="0"/>
              </a:spcAft>
              <a:buFont typeface="Wingdings" pitchFamily="2" charset="2"/>
              <a:buNone/>
              <a:defRPr/>
            </a:pPr>
            <a:r>
              <a:rPr lang="en-US" altLang="zh-CN" sz="3200" b="1" dirty="0">
                <a:solidFill>
                  <a:srgbClr val="3333FF"/>
                </a:solidFill>
                <a:latin typeface="华文宋体" pitchFamily="2" charset="-122"/>
                <a:ea typeface="华文宋体" pitchFamily="2" charset="-122"/>
              </a:rPr>
              <a:t>2</a:t>
            </a:r>
            <a:r>
              <a:rPr lang="zh-CN" altLang="en-US" sz="3200" b="1" dirty="0">
                <a:solidFill>
                  <a:srgbClr val="3333FF"/>
                </a:solidFill>
                <a:latin typeface="华文宋体" pitchFamily="2" charset="-122"/>
                <a:ea typeface="华文宋体" pitchFamily="2" charset="-122"/>
              </a:rPr>
              <a:t>、系统热力学能的变化=系统与环境交换的功</a:t>
            </a:r>
            <a:r>
              <a:rPr lang="en-US" altLang="zh-CN" sz="3200" b="1" dirty="0">
                <a:solidFill>
                  <a:srgbClr val="3333FF"/>
                </a:solidFill>
                <a:latin typeface="华文宋体" pitchFamily="2" charset="-122"/>
                <a:ea typeface="华文宋体" pitchFamily="2" charset="-122"/>
              </a:rPr>
              <a:t>+</a:t>
            </a:r>
            <a:r>
              <a:rPr lang="zh-CN" altLang="en-US" sz="3200" b="1" dirty="0">
                <a:solidFill>
                  <a:srgbClr val="3333FF"/>
                </a:solidFill>
                <a:latin typeface="华文宋体" pitchFamily="2" charset="-122"/>
                <a:ea typeface="华文宋体" pitchFamily="2" charset="-122"/>
              </a:rPr>
              <a:t>系统与环境交换的热</a:t>
            </a:r>
          </a:p>
          <a:p>
            <a:pPr marL="52388" indent="50800" eaLnBrk="1" fontAlgn="auto" hangingPunct="1">
              <a:spcBef>
                <a:spcPct val="15000"/>
              </a:spcBef>
              <a:spcAft>
                <a:spcPts val="0"/>
              </a:spcAft>
              <a:buFont typeface="Wingdings" pitchFamily="2" charset="2"/>
              <a:buNone/>
              <a:defRPr/>
            </a:pPr>
            <a:r>
              <a:rPr lang="zh-CN" altLang="en-US" sz="3200" b="1" dirty="0">
                <a:solidFill>
                  <a:srgbClr val="C00000"/>
                </a:solidFill>
                <a:latin typeface="华文宋体" pitchFamily="2" charset="-122"/>
                <a:ea typeface="华文宋体" pitchFamily="2" charset="-122"/>
                <a:sym typeface="Webdings" pitchFamily="18" charset="2"/>
              </a:rPr>
              <a:t>所以</a:t>
            </a:r>
            <a:r>
              <a:rPr lang="zh-CN" altLang="en-US" sz="3200" b="1" dirty="0">
                <a:solidFill>
                  <a:srgbClr val="C00000"/>
                </a:solidFill>
                <a:latin typeface="华文宋体" pitchFamily="2" charset="-122"/>
                <a:ea typeface="华文宋体" pitchFamily="2" charset="-122"/>
              </a:rPr>
              <a:t>热力学第一定律数学表达式为</a:t>
            </a:r>
            <a:r>
              <a:rPr lang="zh-CN" altLang="en-US" sz="3200" b="1" dirty="0">
                <a:solidFill>
                  <a:srgbClr val="C00000"/>
                </a:solidFill>
                <a:latin typeface="华文宋体" pitchFamily="2" charset="-122"/>
                <a:ea typeface="华文宋体" pitchFamily="2" charset="-122"/>
                <a:sym typeface="Webdings" pitchFamily="18" charset="2"/>
              </a:rPr>
              <a:t>：</a:t>
            </a:r>
          </a:p>
          <a:p>
            <a:pPr marL="52388" indent="50800" eaLnBrk="1" fontAlgn="auto" hangingPunct="1">
              <a:spcBef>
                <a:spcPct val="15000"/>
              </a:spcBef>
              <a:spcAft>
                <a:spcPts val="0"/>
              </a:spcAft>
              <a:buFont typeface="Wingdings" pitchFamily="2" charset="2"/>
              <a:buNone/>
              <a:defRPr/>
            </a:pPr>
            <a:r>
              <a:rPr lang="zh-CN" altLang="en-US" sz="3200" dirty="0">
                <a:solidFill>
                  <a:srgbClr val="3333FF"/>
                </a:solidFill>
                <a:latin typeface="华文宋体" pitchFamily="2" charset="-122"/>
                <a:ea typeface="华文宋体" pitchFamily="2" charset="-122"/>
                <a:sym typeface="Webdings" pitchFamily="18" charset="2"/>
              </a:rPr>
              <a:t>　　                 </a:t>
            </a:r>
            <a:r>
              <a:rPr lang="zh-CN" altLang="en-US" sz="3200" b="1" dirty="0">
                <a:solidFill>
                  <a:srgbClr val="C00000"/>
                </a:solidFill>
                <a:latin typeface="华文宋体" pitchFamily="2" charset="-122"/>
                <a:ea typeface="华文宋体" pitchFamily="2" charset="-122"/>
                <a:sym typeface="Symbol" pitchFamily="18" charset="2"/>
              </a:rPr>
              <a:t></a:t>
            </a:r>
            <a:r>
              <a:rPr lang="zh-CN" altLang="en-US" sz="3200" b="1" dirty="0">
                <a:solidFill>
                  <a:srgbClr val="C00000"/>
                </a:solidFill>
                <a:latin typeface="华文宋体" pitchFamily="2" charset="-122"/>
                <a:ea typeface="华文宋体" pitchFamily="2" charset="-122"/>
              </a:rPr>
              <a:t>Ｕ＝Ｑ＋Ｗ</a:t>
            </a:r>
          </a:p>
          <a:p>
            <a:pPr marL="52388" indent="50800" eaLnBrk="1" fontAlgn="auto" hangingPunct="1">
              <a:spcBef>
                <a:spcPct val="15000"/>
              </a:spcBef>
              <a:spcAft>
                <a:spcPts val="0"/>
              </a:spcAft>
              <a:buFont typeface="Wingdings" pitchFamily="2" charset="2"/>
              <a:buNone/>
              <a:defRPr/>
            </a:pPr>
            <a:r>
              <a:rPr lang="zh-CN" altLang="en-US" sz="3200" dirty="0">
                <a:solidFill>
                  <a:srgbClr val="3333FF"/>
                </a:solidFill>
                <a:latin typeface="华文宋体" pitchFamily="2" charset="-122"/>
                <a:ea typeface="华文宋体" pitchFamily="2" charset="-122"/>
              </a:rPr>
              <a:t>对变化无限小的量</a:t>
            </a:r>
            <a:r>
              <a:rPr lang="zh-CN" altLang="en-US" sz="3200" dirty="0">
                <a:latin typeface="华文宋体" pitchFamily="2" charset="-122"/>
                <a:ea typeface="华文宋体" pitchFamily="2" charset="-122"/>
              </a:rPr>
              <a:t>：</a:t>
            </a:r>
            <a:r>
              <a:rPr lang="zh-CN" altLang="en-US" sz="3200" b="1" dirty="0">
                <a:solidFill>
                  <a:srgbClr val="C00000"/>
                </a:solidFill>
                <a:latin typeface="华文宋体" pitchFamily="2" charset="-122"/>
                <a:ea typeface="华文宋体" pitchFamily="2" charset="-122"/>
              </a:rPr>
              <a:t>ｄＵ＝ </a:t>
            </a:r>
            <a:r>
              <a:rPr lang="zh-CN" altLang="en-US" sz="3200" b="1" dirty="0">
                <a:solidFill>
                  <a:srgbClr val="C00000"/>
                </a:solidFill>
                <a:latin typeface="华文宋体" pitchFamily="2" charset="-122"/>
                <a:ea typeface="华文宋体" pitchFamily="2" charset="-122"/>
                <a:sym typeface="Symbol" pitchFamily="18" charset="2"/>
              </a:rPr>
              <a:t>Ｑ＋ Ｗ</a:t>
            </a:r>
          </a:p>
          <a:p>
            <a:pPr eaLnBrk="1" fontAlgn="auto" hangingPunct="1">
              <a:spcAft>
                <a:spcPts val="0"/>
              </a:spcAft>
              <a:buFont typeface="Arial" panose="020B0604020202020204" pitchFamily="34" charset="0"/>
              <a:buChar char="•"/>
              <a:defRPr/>
            </a:pPr>
            <a:endParaRPr lang="zh-CN" altLang="en-US" dirty="0"/>
          </a:p>
        </p:txBody>
      </p:sp>
      <p:sp>
        <p:nvSpPr>
          <p:cNvPr id="2" name="标题 1"/>
          <p:cNvSpPr>
            <a:spLocks noGrp="1"/>
          </p:cNvSpPr>
          <p:nvPr>
            <p:ph type="title"/>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80728"/>
            <a:ext cx="8352928" cy="4824536"/>
          </a:xfrm>
        </p:spPr>
        <p:txBody>
          <a:bodyPr rtlCol="0">
            <a:normAutofit/>
          </a:bodyPr>
          <a:lstStyle/>
          <a:p>
            <a:pPr marL="52388" indent="50800" eaLnBrk="1" fontAlgn="auto" hangingPunct="1">
              <a:lnSpc>
                <a:spcPct val="125000"/>
              </a:lnSpc>
              <a:spcBef>
                <a:spcPct val="40000"/>
              </a:spcBef>
              <a:spcAft>
                <a:spcPts val="0"/>
              </a:spcAft>
              <a:buClr>
                <a:schemeClr val="tx1"/>
              </a:buClr>
              <a:buFont typeface="Wingdings" pitchFamily="2" charset="2"/>
              <a:buChar char="l"/>
              <a:defRPr/>
            </a:pPr>
            <a:r>
              <a:rPr lang="zh-CN" altLang="en-US" sz="2800" b="1" dirty="0" smtClean="0">
                <a:latin typeface="华文宋体" pitchFamily="2" charset="-122"/>
                <a:ea typeface="华文宋体" pitchFamily="2" charset="-122"/>
              </a:rPr>
              <a:t>三、第一定律的其他表述</a:t>
            </a:r>
            <a:endParaRPr lang="en-US" altLang="zh-CN" sz="2800" b="1" dirty="0" smtClean="0">
              <a:latin typeface="华文宋体" pitchFamily="2" charset="-122"/>
              <a:ea typeface="华文宋体" pitchFamily="2" charset="-122"/>
            </a:endParaRPr>
          </a:p>
          <a:p>
            <a:pPr marL="52388" indent="50800" eaLnBrk="1" fontAlgn="auto" hangingPunct="1">
              <a:lnSpc>
                <a:spcPct val="125000"/>
              </a:lnSpc>
              <a:spcBef>
                <a:spcPct val="40000"/>
              </a:spcBef>
              <a:spcAft>
                <a:spcPts val="0"/>
              </a:spcAft>
              <a:buClr>
                <a:schemeClr val="tx1"/>
              </a:buClr>
              <a:buFont typeface="Wingdings" pitchFamily="2" charset="2"/>
              <a:buChar char="l"/>
              <a:defRPr/>
            </a:pPr>
            <a:r>
              <a:rPr lang="zh-CN" altLang="en-US" sz="2800" b="1" dirty="0" smtClean="0">
                <a:latin typeface="华文宋体" pitchFamily="2" charset="-122"/>
                <a:ea typeface="华文宋体" pitchFamily="2" charset="-122"/>
              </a:rPr>
              <a:t>第</a:t>
            </a:r>
            <a:r>
              <a:rPr lang="zh-CN" altLang="en-US" sz="2800" b="1" dirty="0">
                <a:latin typeface="华文宋体" pitchFamily="2" charset="-122"/>
                <a:ea typeface="华文宋体" pitchFamily="2" charset="-122"/>
              </a:rPr>
              <a:t>一类永动机不能制造出来。</a:t>
            </a:r>
          </a:p>
          <a:p>
            <a:pPr marL="52388" indent="50800" eaLnBrk="1" fontAlgn="auto" hangingPunct="1">
              <a:lnSpc>
                <a:spcPct val="125000"/>
              </a:lnSpc>
              <a:spcBef>
                <a:spcPct val="40000"/>
              </a:spcBef>
              <a:spcAft>
                <a:spcPts val="0"/>
              </a:spcAft>
              <a:buClr>
                <a:schemeClr val="tx1"/>
              </a:buClr>
              <a:buFont typeface="Wingdings" pitchFamily="2" charset="2"/>
              <a:buNone/>
              <a:defRPr/>
            </a:pPr>
            <a:r>
              <a:rPr lang="zh-CN" altLang="en-US" sz="2800" b="1" dirty="0">
                <a:solidFill>
                  <a:srgbClr val="3333FF"/>
                </a:solidFill>
                <a:latin typeface="华文宋体" pitchFamily="2" charset="-122"/>
                <a:ea typeface="华文宋体" pitchFamily="2" charset="-122"/>
              </a:rPr>
              <a:t>  第一类永动机：不需要外部提供能量就可以连续不断做功的机器。</a:t>
            </a:r>
          </a:p>
          <a:p>
            <a:pPr marL="52388" indent="50800" eaLnBrk="1" fontAlgn="auto" hangingPunct="1">
              <a:lnSpc>
                <a:spcPct val="125000"/>
              </a:lnSpc>
              <a:spcBef>
                <a:spcPct val="40000"/>
              </a:spcBef>
              <a:spcAft>
                <a:spcPts val="0"/>
              </a:spcAft>
              <a:buClr>
                <a:schemeClr val="tx1"/>
              </a:buClr>
              <a:buFont typeface="Wingdings" pitchFamily="2" charset="2"/>
              <a:buChar char="l"/>
              <a:defRPr/>
            </a:pPr>
            <a:r>
              <a:rPr lang="zh-CN" altLang="en-US" sz="2800" b="1" dirty="0">
                <a:latin typeface="华文宋体" pitchFamily="2" charset="-122"/>
                <a:ea typeface="华文宋体" pitchFamily="2" charset="-122"/>
              </a:rPr>
              <a:t>隔离系统的内能为一常量。</a:t>
            </a:r>
          </a:p>
          <a:p>
            <a:pPr marL="52388" indent="50800" eaLnBrk="1" fontAlgn="auto" hangingPunct="1">
              <a:lnSpc>
                <a:spcPct val="125000"/>
              </a:lnSpc>
              <a:spcBef>
                <a:spcPct val="40000"/>
              </a:spcBef>
              <a:spcAft>
                <a:spcPts val="0"/>
              </a:spcAft>
              <a:buClr>
                <a:schemeClr val="tx1"/>
              </a:buClr>
              <a:buFont typeface="Wingdings" pitchFamily="2" charset="2"/>
              <a:buChar char="l"/>
              <a:defRPr/>
            </a:pPr>
            <a:r>
              <a:rPr lang="zh-CN" altLang="en-US" sz="2800" b="1" dirty="0">
                <a:latin typeface="华文宋体" pitchFamily="2" charset="-122"/>
                <a:ea typeface="华文宋体" pitchFamily="2" charset="-122"/>
              </a:rPr>
              <a:t>内能是状态的函数。</a:t>
            </a:r>
          </a:p>
          <a:p>
            <a:pPr eaLnBrk="1" fontAlgn="auto" hangingPunct="1">
              <a:spcAft>
                <a:spcPts val="0"/>
              </a:spcAft>
              <a:buFont typeface="Arial" panose="020B0604020202020204" pitchFamily="34" charset="0"/>
              <a:buChar char="•"/>
              <a:defRPr/>
            </a:pPr>
            <a:endParaRPr lang="zh-CN" altLang="en-US" dirty="0"/>
          </a:p>
        </p:txBody>
      </p:sp>
      <p:sp>
        <p:nvSpPr>
          <p:cNvPr id="2" name="标题 1"/>
          <p:cNvSpPr>
            <a:spLocks noGrp="1"/>
          </p:cNvSpPr>
          <p:nvPr>
            <p:ph type="title"/>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628800"/>
            <a:ext cx="8424936" cy="5229200"/>
          </a:xfrm>
        </p:spPr>
        <p:txBody>
          <a:bodyPr rtlCol="0">
            <a:normAutofit/>
          </a:bodyPr>
          <a:lstStyle/>
          <a:p>
            <a:pPr marL="52388" indent="50800" eaLnBrk="1" fontAlgn="auto" hangingPunct="1">
              <a:spcBef>
                <a:spcPct val="15000"/>
              </a:spcBef>
              <a:spcAft>
                <a:spcPts val="0"/>
              </a:spcAft>
              <a:buFont typeface="Wingdings" pitchFamily="2" charset="2"/>
              <a:buNone/>
              <a:defRPr/>
            </a:pPr>
            <a:r>
              <a:rPr lang="zh-CN" altLang="en-US" sz="3200" b="1" dirty="0">
                <a:solidFill>
                  <a:srgbClr val="000000"/>
                </a:solidFill>
                <a:latin typeface="华文宋体" pitchFamily="2" charset="-122"/>
                <a:ea typeface="华文宋体" pitchFamily="2" charset="-122"/>
              </a:rPr>
              <a:t>例子：某气体由状态</a:t>
            </a:r>
            <a:r>
              <a:rPr lang="en-US" altLang="zh-CN" sz="3200" b="1" dirty="0">
                <a:solidFill>
                  <a:srgbClr val="000000"/>
                </a:solidFill>
                <a:latin typeface="华文宋体" pitchFamily="2" charset="-122"/>
                <a:ea typeface="华文宋体" pitchFamily="2" charset="-122"/>
              </a:rPr>
              <a:t>1</a:t>
            </a:r>
            <a:r>
              <a:rPr lang="zh-CN" altLang="en-US" sz="3200" b="1" dirty="0">
                <a:solidFill>
                  <a:srgbClr val="000000"/>
                </a:solidFill>
                <a:latin typeface="华文宋体" pitchFamily="2" charset="-122"/>
                <a:ea typeface="华文宋体" pitchFamily="2" charset="-122"/>
              </a:rPr>
              <a:t>，经</a:t>
            </a:r>
            <a:r>
              <a:rPr lang="en-US" altLang="zh-CN" sz="3200" b="1" dirty="0">
                <a:solidFill>
                  <a:srgbClr val="000000"/>
                </a:solidFill>
                <a:latin typeface="华文宋体" pitchFamily="2" charset="-122"/>
                <a:ea typeface="华文宋体" pitchFamily="2" charset="-122"/>
              </a:rPr>
              <a:t>a</a:t>
            </a:r>
            <a:r>
              <a:rPr lang="zh-CN" altLang="en-US" sz="3200" b="1" dirty="0">
                <a:solidFill>
                  <a:srgbClr val="000000"/>
                </a:solidFill>
                <a:latin typeface="华文宋体" pitchFamily="2" charset="-122"/>
                <a:ea typeface="华文宋体" pitchFamily="2" charset="-122"/>
              </a:rPr>
              <a:t>、</a:t>
            </a:r>
            <a:r>
              <a:rPr lang="en-US" altLang="zh-CN" sz="3200" b="1" dirty="0">
                <a:solidFill>
                  <a:srgbClr val="000000"/>
                </a:solidFill>
                <a:latin typeface="华文宋体" pitchFamily="2" charset="-122"/>
                <a:ea typeface="华文宋体" pitchFamily="2" charset="-122"/>
              </a:rPr>
              <a:t>b</a:t>
            </a:r>
            <a:r>
              <a:rPr lang="zh-CN" altLang="en-US" sz="3200" b="1" dirty="0">
                <a:solidFill>
                  <a:srgbClr val="000000"/>
                </a:solidFill>
                <a:latin typeface="华文宋体" pitchFamily="2" charset="-122"/>
                <a:ea typeface="华文宋体" pitchFamily="2" charset="-122"/>
              </a:rPr>
              <a:t>两个不同的途径变化到状态</a:t>
            </a:r>
            <a:r>
              <a:rPr lang="en-US" altLang="zh-CN" sz="3200" b="1" dirty="0">
                <a:solidFill>
                  <a:srgbClr val="000000"/>
                </a:solidFill>
                <a:latin typeface="华文宋体" pitchFamily="2" charset="-122"/>
                <a:ea typeface="华文宋体" pitchFamily="2" charset="-122"/>
              </a:rPr>
              <a:t>2</a:t>
            </a:r>
            <a:r>
              <a:rPr lang="zh-CN" altLang="en-US" sz="3200" b="1" dirty="0">
                <a:solidFill>
                  <a:srgbClr val="000000"/>
                </a:solidFill>
                <a:latin typeface="华文宋体" pitchFamily="2" charset="-122"/>
                <a:ea typeface="华文宋体" pitchFamily="2" charset="-122"/>
              </a:rPr>
              <a:t>。途径</a:t>
            </a:r>
            <a:r>
              <a:rPr lang="en-US" altLang="zh-CN" sz="3200" b="1" dirty="0">
                <a:solidFill>
                  <a:srgbClr val="000000"/>
                </a:solidFill>
                <a:latin typeface="华文宋体" pitchFamily="2" charset="-122"/>
                <a:ea typeface="华文宋体" pitchFamily="2" charset="-122"/>
              </a:rPr>
              <a:t>a</a:t>
            </a:r>
            <a:r>
              <a:rPr lang="zh-CN" altLang="en-US" sz="3200" b="1" dirty="0">
                <a:solidFill>
                  <a:srgbClr val="000000"/>
                </a:solidFill>
                <a:latin typeface="华文宋体" pitchFamily="2" charset="-122"/>
                <a:ea typeface="华文宋体" pitchFamily="2" charset="-122"/>
              </a:rPr>
              <a:t>恒容加热：</a:t>
            </a:r>
            <a:r>
              <a:rPr lang="en-US" altLang="zh-CN" sz="3200" b="1" dirty="0" err="1">
                <a:solidFill>
                  <a:srgbClr val="000000"/>
                </a:solidFill>
                <a:latin typeface="华文宋体" pitchFamily="2" charset="-122"/>
                <a:ea typeface="华文宋体" pitchFamily="2" charset="-122"/>
              </a:rPr>
              <a:t>Q</a:t>
            </a:r>
            <a:r>
              <a:rPr lang="en-US" altLang="zh-CN" sz="3200" b="1" baseline="-25000" dirty="0" err="1">
                <a:solidFill>
                  <a:srgbClr val="000000"/>
                </a:solidFill>
                <a:latin typeface="华文宋体" pitchFamily="2" charset="-122"/>
                <a:ea typeface="华文宋体" pitchFamily="2" charset="-122"/>
              </a:rPr>
              <a:t>a</a:t>
            </a:r>
            <a:r>
              <a:rPr lang="en-US" altLang="zh-CN" sz="3200" b="1" dirty="0">
                <a:solidFill>
                  <a:srgbClr val="000000"/>
                </a:solidFill>
                <a:latin typeface="华文宋体" pitchFamily="2" charset="-122"/>
                <a:ea typeface="华文宋体" pitchFamily="2" charset="-122"/>
              </a:rPr>
              <a:t>=25kJ</a:t>
            </a:r>
            <a:r>
              <a:rPr lang="zh-CN" altLang="en-US" sz="3200" b="1" dirty="0">
                <a:solidFill>
                  <a:srgbClr val="000000"/>
                </a:solidFill>
                <a:latin typeface="华文宋体" pitchFamily="2" charset="-122"/>
                <a:ea typeface="华文宋体" pitchFamily="2" charset="-122"/>
              </a:rPr>
              <a:t>，途径</a:t>
            </a:r>
            <a:r>
              <a:rPr lang="en-US" altLang="zh-CN" sz="3200" b="1" dirty="0">
                <a:solidFill>
                  <a:srgbClr val="000000"/>
                </a:solidFill>
                <a:latin typeface="华文宋体" pitchFamily="2" charset="-122"/>
                <a:ea typeface="华文宋体" pitchFamily="2" charset="-122"/>
              </a:rPr>
              <a:t>b</a:t>
            </a:r>
            <a:r>
              <a:rPr lang="zh-CN" altLang="en-US" sz="3200" b="1" dirty="0">
                <a:solidFill>
                  <a:srgbClr val="000000"/>
                </a:solidFill>
                <a:latin typeface="华文宋体" pitchFamily="2" charset="-122"/>
                <a:ea typeface="华文宋体" pitchFamily="2" charset="-122"/>
              </a:rPr>
              <a:t>先恒压加热</a:t>
            </a:r>
            <a:r>
              <a:rPr lang="en-US" altLang="zh-CN" sz="3200" b="1" dirty="0" err="1">
                <a:solidFill>
                  <a:srgbClr val="000000"/>
                </a:solidFill>
                <a:latin typeface="华文宋体" pitchFamily="2" charset="-122"/>
                <a:ea typeface="华文宋体" pitchFamily="2" charset="-122"/>
              </a:rPr>
              <a:t>Q</a:t>
            </a:r>
            <a:r>
              <a:rPr lang="en-US" altLang="zh-CN" sz="3200" b="1" baseline="-25000" dirty="0" err="1">
                <a:solidFill>
                  <a:srgbClr val="000000"/>
                </a:solidFill>
                <a:latin typeface="华文宋体" pitchFamily="2" charset="-122"/>
                <a:ea typeface="华文宋体" pitchFamily="2" charset="-122"/>
              </a:rPr>
              <a:t>b</a:t>
            </a:r>
            <a:r>
              <a:rPr lang="en-US" altLang="zh-CN" sz="3200" b="1" dirty="0">
                <a:solidFill>
                  <a:srgbClr val="000000"/>
                </a:solidFill>
                <a:latin typeface="华文宋体" pitchFamily="2" charset="-122"/>
                <a:ea typeface="华文宋体" pitchFamily="2" charset="-122"/>
              </a:rPr>
              <a:t>=20kJ</a:t>
            </a:r>
            <a:r>
              <a:rPr lang="zh-CN" altLang="en-US" sz="3200" b="1" dirty="0">
                <a:solidFill>
                  <a:srgbClr val="000000"/>
                </a:solidFill>
                <a:latin typeface="华文宋体" pitchFamily="2" charset="-122"/>
                <a:ea typeface="华文宋体" pitchFamily="2" charset="-122"/>
              </a:rPr>
              <a:t>、再绝热压缩。求途径</a:t>
            </a:r>
            <a:r>
              <a:rPr lang="en-US" altLang="zh-CN" sz="3200" b="1" dirty="0">
                <a:solidFill>
                  <a:srgbClr val="000000"/>
                </a:solidFill>
                <a:latin typeface="华文宋体" pitchFamily="2" charset="-122"/>
                <a:ea typeface="华文宋体" pitchFamily="2" charset="-122"/>
              </a:rPr>
              <a:t>b</a:t>
            </a:r>
            <a:r>
              <a:rPr lang="zh-CN" altLang="en-US" sz="3200" b="1" dirty="0">
                <a:solidFill>
                  <a:srgbClr val="000000"/>
                </a:solidFill>
                <a:latin typeface="华文宋体" pitchFamily="2" charset="-122"/>
                <a:ea typeface="华文宋体" pitchFamily="2" charset="-122"/>
              </a:rPr>
              <a:t>中的功。</a:t>
            </a:r>
          </a:p>
          <a:p>
            <a:pPr marL="52388" indent="50800" eaLnBrk="1" fontAlgn="auto" hangingPunct="1">
              <a:spcBef>
                <a:spcPct val="15000"/>
              </a:spcBef>
              <a:spcAft>
                <a:spcPts val="0"/>
              </a:spcAft>
              <a:buFont typeface="Wingdings" pitchFamily="2" charset="2"/>
              <a:buNone/>
              <a:defRPr/>
            </a:pPr>
            <a:r>
              <a:rPr lang="zh-CN" altLang="en-US" sz="3200" b="1" dirty="0">
                <a:solidFill>
                  <a:srgbClr val="000000"/>
                </a:solidFill>
                <a:latin typeface="华文宋体" pitchFamily="2" charset="-122"/>
                <a:ea typeface="华文宋体" pitchFamily="2" charset="-122"/>
              </a:rPr>
              <a:t>解： </a:t>
            </a:r>
            <a:r>
              <a:rPr lang="en-US" altLang="zh-CN" sz="3200" b="1" dirty="0">
                <a:solidFill>
                  <a:srgbClr val="0000CC"/>
                </a:solidFill>
                <a:latin typeface="华文宋体" pitchFamily="2" charset="-122"/>
                <a:ea typeface="华文宋体" pitchFamily="2" charset="-122"/>
              </a:rPr>
              <a:t>a</a:t>
            </a:r>
            <a:r>
              <a:rPr lang="zh-CN" altLang="en-US" sz="3200" b="1" dirty="0">
                <a:solidFill>
                  <a:srgbClr val="0000CC"/>
                </a:solidFill>
                <a:latin typeface="华文宋体" pitchFamily="2" charset="-122"/>
                <a:ea typeface="华文宋体" pitchFamily="2" charset="-122"/>
              </a:rPr>
              <a:t>、</a:t>
            </a:r>
            <a:r>
              <a:rPr lang="en-US" altLang="zh-CN" sz="3200" b="1" dirty="0">
                <a:solidFill>
                  <a:srgbClr val="0000CC"/>
                </a:solidFill>
                <a:latin typeface="华文宋体" pitchFamily="2" charset="-122"/>
                <a:ea typeface="华文宋体" pitchFamily="2" charset="-122"/>
              </a:rPr>
              <a:t>b</a:t>
            </a:r>
            <a:r>
              <a:rPr lang="zh-CN" altLang="en-US" sz="3200" b="1" dirty="0">
                <a:solidFill>
                  <a:srgbClr val="0000CC"/>
                </a:solidFill>
                <a:latin typeface="华文宋体" pitchFamily="2" charset="-122"/>
                <a:ea typeface="华文宋体" pitchFamily="2" charset="-122"/>
              </a:rPr>
              <a:t>两个途径的始、终态相同</a:t>
            </a:r>
            <a:r>
              <a:rPr lang="zh-CN" altLang="en-US" sz="3200" b="1" dirty="0">
                <a:solidFill>
                  <a:srgbClr val="000000"/>
                </a:solidFill>
                <a:latin typeface="华文宋体" pitchFamily="2" charset="-122"/>
                <a:ea typeface="华文宋体" pitchFamily="2" charset="-122"/>
              </a:rPr>
              <a:t>  </a:t>
            </a:r>
            <a:r>
              <a:rPr lang="zh-CN" altLang="en-US" sz="3200" b="1" dirty="0">
                <a:latin typeface="华文宋体" pitchFamily="2" charset="-122"/>
                <a:ea typeface="华文宋体" pitchFamily="2" charset="-122"/>
                <a:sym typeface="Symbol" pitchFamily="18" charset="2"/>
              </a:rPr>
              <a:t></a:t>
            </a:r>
            <a:r>
              <a:rPr lang="en-US" altLang="zh-CN" sz="3200" b="1" dirty="0">
                <a:latin typeface="华文宋体" pitchFamily="2" charset="-122"/>
                <a:ea typeface="华文宋体" pitchFamily="2" charset="-122"/>
                <a:sym typeface="Symbol" pitchFamily="18" charset="2"/>
              </a:rPr>
              <a:t>U(a)= </a:t>
            </a:r>
            <a:r>
              <a:rPr lang="zh-CN" altLang="en-US" sz="3200" b="1" dirty="0">
                <a:latin typeface="华文宋体" pitchFamily="2" charset="-122"/>
                <a:ea typeface="华文宋体" pitchFamily="2" charset="-122"/>
                <a:sym typeface="Symbol" pitchFamily="18" charset="2"/>
              </a:rPr>
              <a:t></a:t>
            </a:r>
            <a:r>
              <a:rPr lang="en-US" altLang="zh-CN" sz="3200" b="1" dirty="0">
                <a:latin typeface="华文宋体" pitchFamily="2" charset="-122"/>
                <a:ea typeface="华文宋体" pitchFamily="2" charset="-122"/>
                <a:sym typeface="Symbol" pitchFamily="18" charset="2"/>
              </a:rPr>
              <a:t>U(b)</a:t>
            </a:r>
          </a:p>
          <a:p>
            <a:pPr marL="52388" indent="50800" eaLnBrk="1" fontAlgn="auto" hangingPunct="1">
              <a:spcBef>
                <a:spcPct val="15000"/>
              </a:spcBef>
              <a:spcAft>
                <a:spcPts val="0"/>
              </a:spcAft>
              <a:buFont typeface="Wingdings" pitchFamily="2" charset="2"/>
              <a:buNone/>
              <a:defRPr/>
            </a:pPr>
            <a:r>
              <a:rPr lang="zh-CN" altLang="en-US" sz="3200" b="1" dirty="0">
                <a:latin typeface="华文宋体" pitchFamily="2" charset="-122"/>
                <a:ea typeface="华文宋体" pitchFamily="2" charset="-122"/>
                <a:sym typeface="Symbol" pitchFamily="18" charset="2"/>
              </a:rPr>
              <a:t>     </a:t>
            </a:r>
            <a:r>
              <a:rPr lang="en-US" altLang="zh-CN" sz="3200" b="1" dirty="0">
                <a:latin typeface="华文宋体" pitchFamily="2" charset="-122"/>
                <a:ea typeface="华文宋体" pitchFamily="2" charset="-122"/>
                <a:sym typeface="Symbol" pitchFamily="18" charset="2"/>
              </a:rPr>
              <a:t>U(a)=</a:t>
            </a:r>
            <a:r>
              <a:rPr lang="en-US" altLang="zh-CN" sz="3200" b="1" dirty="0" err="1">
                <a:latin typeface="华文宋体" pitchFamily="2" charset="-122"/>
                <a:ea typeface="华文宋体" pitchFamily="2" charset="-122"/>
                <a:sym typeface="Symbol" pitchFamily="18" charset="2"/>
              </a:rPr>
              <a:t>Qa+Wa</a:t>
            </a:r>
            <a:r>
              <a:rPr lang="en-US" altLang="zh-CN" sz="3200" b="1" dirty="0">
                <a:latin typeface="华文宋体" pitchFamily="2" charset="-122"/>
                <a:ea typeface="华文宋体" pitchFamily="2" charset="-122"/>
                <a:sym typeface="Symbol" pitchFamily="18" charset="2"/>
              </a:rPr>
              <a:t>=</a:t>
            </a:r>
            <a:r>
              <a:rPr lang="en-US" altLang="zh-CN" sz="3200" b="1" dirty="0" err="1">
                <a:latin typeface="华文宋体" pitchFamily="2" charset="-122"/>
                <a:ea typeface="华文宋体" pitchFamily="2" charset="-122"/>
                <a:sym typeface="Symbol" pitchFamily="18" charset="2"/>
              </a:rPr>
              <a:t>Qa</a:t>
            </a:r>
            <a:r>
              <a:rPr lang="en-US" altLang="zh-CN" sz="3200" b="1" dirty="0">
                <a:latin typeface="华文宋体" pitchFamily="2" charset="-122"/>
                <a:ea typeface="华文宋体" pitchFamily="2" charset="-122"/>
                <a:sym typeface="Symbol" pitchFamily="18" charset="2"/>
              </a:rPr>
              <a:t>=</a:t>
            </a:r>
            <a:r>
              <a:rPr lang="en-US" altLang="zh-CN" sz="3200" b="1" dirty="0">
                <a:solidFill>
                  <a:srgbClr val="000000"/>
                </a:solidFill>
                <a:latin typeface="华文宋体" pitchFamily="2" charset="-122"/>
                <a:ea typeface="华文宋体" pitchFamily="2" charset="-122"/>
              </a:rPr>
              <a:t>25kJ</a:t>
            </a:r>
          </a:p>
          <a:p>
            <a:pPr marL="52388" indent="50800" eaLnBrk="1" fontAlgn="auto" hangingPunct="1">
              <a:spcBef>
                <a:spcPct val="15000"/>
              </a:spcBef>
              <a:spcAft>
                <a:spcPts val="0"/>
              </a:spcAft>
              <a:buFont typeface="Wingdings" pitchFamily="2" charset="2"/>
              <a:buNone/>
              <a:defRPr/>
            </a:pPr>
            <a:r>
              <a:rPr lang="zh-CN" altLang="en-US" sz="3200" b="1" dirty="0">
                <a:latin typeface="华文宋体" pitchFamily="2" charset="-122"/>
                <a:ea typeface="华文宋体" pitchFamily="2" charset="-122"/>
                <a:sym typeface="Symbol" pitchFamily="18" charset="2"/>
              </a:rPr>
              <a:t>     </a:t>
            </a:r>
            <a:r>
              <a:rPr lang="en-US" altLang="zh-CN" sz="3200" b="1" dirty="0">
                <a:latin typeface="华文宋体" pitchFamily="2" charset="-122"/>
                <a:ea typeface="华文宋体" pitchFamily="2" charset="-122"/>
                <a:sym typeface="Symbol" pitchFamily="18" charset="2"/>
              </a:rPr>
              <a:t>U(b)=</a:t>
            </a:r>
            <a:r>
              <a:rPr lang="en-US" altLang="zh-CN" sz="3200" b="1" dirty="0" err="1">
                <a:latin typeface="华文宋体" pitchFamily="2" charset="-122"/>
                <a:ea typeface="华文宋体" pitchFamily="2" charset="-122"/>
                <a:sym typeface="Symbol" pitchFamily="18" charset="2"/>
              </a:rPr>
              <a:t>Qb+Wb</a:t>
            </a:r>
            <a:r>
              <a:rPr lang="en-US" altLang="zh-CN" sz="3200" b="1" dirty="0">
                <a:latin typeface="华文宋体" pitchFamily="2" charset="-122"/>
                <a:ea typeface="华文宋体" pitchFamily="2" charset="-122"/>
                <a:sym typeface="Symbol" pitchFamily="18" charset="2"/>
              </a:rPr>
              <a:t>=</a:t>
            </a:r>
            <a:r>
              <a:rPr lang="en-US" altLang="zh-CN" sz="3200" b="1" dirty="0">
                <a:solidFill>
                  <a:srgbClr val="000000"/>
                </a:solidFill>
                <a:latin typeface="华文宋体" pitchFamily="2" charset="-122"/>
                <a:ea typeface="华文宋体" pitchFamily="2" charset="-122"/>
              </a:rPr>
              <a:t>25kJ, 20kJ</a:t>
            </a:r>
            <a:r>
              <a:rPr lang="en-US" altLang="zh-CN" sz="3200" b="1" dirty="0">
                <a:latin typeface="华文宋体" pitchFamily="2" charset="-122"/>
                <a:ea typeface="华文宋体" pitchFamily="2" charset="-122"/>
                <a:sym typeface="Symbol" pitchFamily="18" charset="2"/>
              </a:rPr>
              <a:t> +</a:t>
            </a:r>
            <a:r>
              <a:rPr lang="en-US" altLang="zh-CN" sz="3200" b="1" dirty="0" err="1">
                <a:latin typeface="华文宋体" pitchFamily="2" charset="-122"/>
                <a:ea typeface="华文宋体" pitchFamily="2" charset="-122"/>
                <a:sym typeface="Symbol" pitchFamily="18" charset="2"/>
              </a:rPr>
              <a:t>Wb</a:t>
            </a:r>
            <a:r>
              <a:rPr lang="en-US" altLang="zh-CN" sz="3200" b="1" dirty="0">
                <a:latin typeface="华文宋体" pitchFamily="2" charset="-122"/>
                <a:ea typeface="华文宋体" pitchFamily="2" charset="-122"/>
                <a:sym typeface="Symbol" pitchFamily="18" charset="2"/>
              </a:rPr>
              <a:t>=</a:t>
            </a:r>
            <a:r>
              <a:rPr lang="en-US" altLang="zh-CN" sz="3200" b="1" dirty="0">
                <a:solidFill>
                  <a:srgbClr val="000000"/>
                </a:solidFill>
                <a:latin typeface="华文宋体" pitchFamily="2" charset="-122"/>
                <a:ea typeface="华文宋体" pitchFamily="2" charset="-122"/>
              </a:rPr>
              <a:t>25kJ</a:t>
            </a:r>
            <a:endParaRPr lang="zh-CN" altLang="en-US" sz="3200" b="1" dirty="0">
              <a:solidFill>
                <a:srgbClr val="000000"/>
              </a:solidFill>
              <a:latin typeface="华文宋体" pitchFamily="2" charset="-122"/>
              <a:ea typeface="华文宋体" pitchFamily="2" charset="-122"/>
            </a:endParaRPr>
          </a:p>
          <a:p>
            <a:pPr marL="52388" indent="50800" eaLnBrk="1" fontAlgn="auto" hangingPunct="1">
              <a:spcBef>
                <a:spcPct val="15000"/>
              </a:spcBef>
              <a:spcAft>
                <a:spcPts val="0"/>
              </a:spcAft>
              <a:buFont typeface="Wingdings" pitchFamily="2" charset="2"/>
              <a:buNone/>
              <a:defRPr/>
            </a:pPr>
            <a:r>
              <a:rPr lang="en-US" altLang="zh-CN" sz="3200" b="1" dirty="0">
                <a:latin typeface="华文宋体" pitchFamily="2" charset="-122"/>
                <a:ea typeface="华文宋体" pitchFamily="2" charset="-122"/>
                <a:sym typeface="Symbol" pitchFamily="18" charset="2"/>
              </a:rPr>
              <a:t>     </a:t>
            </a:r>
            <a:r>
              <a:rPr lang="en-US" altLang="zh-CN" sz="3200" b="1" dirty="0" err="1">
                <a:latin typeface="华文宋体" pitchFamily="2" charset="-122"/>
                <a:ea typeface="华文宋体" pitchFamily="2" charset="-122"/>
                <a:sym typeface="Symbol" pitchFamily="18" charset="2"/>
              </a:rPr>
              <a:t>Wb</a:t>
            </a:r>
            <a:r>
              <a:rPr lang="en-US" altLang="zh-CN" sz="3200" b="1" dirty="0">
                <a:latin typeface="华文宋体" pitchFamily="2" charset="-122"/>
                <a:ea typeface="华文宋体" pitchFamily="2" charset="-122"/>
                <a:sym typeface="Symbol" pitchFamily="18" charset="2"/>
              </a:rPr>
              <a:t>=</a:t>
            </a:r>
            <a:r>
              <a:rPr lang="en-US" altLang="zh-CN" sz="3200" b="1" dirty="0">
                <a:solidFill>
                  <a:srgbClr val="000000"/>
                </a:solidFill>
                <a:latin typeface="华文宋体" pitchFamily="2" charset="-122"/>
                <a:ea typeface="华文宋体" pitchFamily="2" charset="-122"/>
              </a:rPr>
              <a:t>5kJ</a:t>
            </a:r>
            <a:endParaRPr lang="zh-CN" altLang="en-US" sz="3200" b="1" dirty="0">
              <a:solidFill>
                <a:srgbClr val="000000"/>
              </a:solidFill>
              <a:latin typeface="华文宋体" pitchFamily="2" charset="-122"/>
              <a:ea typeface="华文宋体" pitchFamily="2" charset="-122"/>
            </a:endParaRPr>
          </a:p>
          <a:p>
            <a:pPr eaLnBrk="1" fontAlgn="auto" hangingPunct="1">
              <a:spcAft>
                <a:spcPts val="0"/>
              </a:spcAft>
              <a:buFont typeface="Arial" panose="020B0604020202020204" pitchFamily="34" charset="0"/>
              <a:buChar char="•"/>
              <a:defRPr/>
            </a:pPr>
            <a:endParaRPr lang="zh-CN" altLang="en-US" dirty="0"/>
          </a:p>
        </p:txBody>
      </p:sp>
      <p:sp>
        <p:nvSpPr>
          <p:cNvPr id="2" name="标题 1"/>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内容占位符 2"/>
          <p:cNvSpPr>
            <a:spLocks noGrp="1"/>
          </p:cNvSpPr>
          <p:nvPr>
            <p:ph idx="1"/>
          </p:nvPr>
        </p:nvSpPr>
        <p:spPr>
          <a:xfrm>
            <a:off x="827585" y="1916832"/>
            <a:ext cx="7452816" cy="4209331"/>
          </a:xfrm>
        </p:spPr>
        <p:txBody>
          <a:bodyPr>
            <a:normAutofit/>
          </a:bodyPr>
          <a:lstStyle/>
          <a:p>
            <a:pPr eaLnBrk="1" hangingPunct="1"/>
            <a:r>
              <a:rPr lang="zh-CN" altLang="en-US" sz="2800" dirty="0" smtClean="0"/>
              <a:t>一系统和环境</a:t>
            </a:r>
            <a:endParaRPr lang="en-US" altLang="zh-CN" sz="2800" dirty="0" smtClean="0"/>
          </a:p>
          <a:p>
            <a:pPr>
              <a:lnSpc>
                <a:spcPct val="90000"/>
              </a:lnSpc>
              <a:buNone/>
            </a:pPr>
            <a:r>
              <a:rPr lang="zh-CN" altLang="en-US" sz="2800" b="1" dirty="0" smtClean="0">
                <a:solidFill>
                  <a:srgbClr val="000000"/>
                </a:solidFill>
                <a:latin typeface="宋体" charset="-122"/>
              </a:rPr>
              <a:t>1</a:t>
            </a:r>
            <a:r>
              <a:rPr lang="zh-CN" altLang="en-US" sz="2800" b="1" dirty="0" smtClean="0">
                <a:latin typeface="宋体" charset="-122"/>
              </a:rPr>
              <a:t>． 系统（</a:t>
            </a:r>
            <a:r>
              <a:rPr lang="en-US" altLang="zh-CN" sz="2800" b="1" dirty="0">
                <a:latin typeface="创艺简行楷"/>
                <a:ea typeface="创艺简行楷"/>
                <a:cs typeface="创艺简行楷"/>
              </a:rPr>
              <a:t> System</a:t>
            </a:r>
            <a:r>
              <a:rPr lang="zh-CN" altLang="en-US" sz="2800" b="1" dirty="0">
                <a:solidFill>
                  <a:srgbClr val="000000"/>
                </a:solidFill>
                <a:latin typeface="宋体" charset="-122"/>
              </a:rPr>
              <a:t> </a:t>
            </a:r>
            <a:r>
              <a:rPr lang="zh-CN" altLang="en-US" sz="2800" b="1" dirty="0" smtClean="0">
                <a:latin typeface="宋体" charset="-122"/>
              </a:rPr>
              <a:t>）</a:t>
            </a:r>
            <a:r>
              <a:rPr lang="zh-CN" altLang="en-US" sz="2800" b="1" dirty="0" smtClean="0">
                <a:solidFill>
                  <a:srgbClr val="000000"/>
                </a:solidFill>
                <a:latin typeface="宋体" charset="-122"/>
              </a:rPr>
              <a:t>：</a:t>
            </a:r>
            <a:r>
              <a:rPr lang="zh-CN" altLang="en-US" sz="2800" b="1" dirty="0" smtClean="0">
                <a:solidFill>
                  <a:srgbClr val="0000CC"/>
                </a:solidFill>
                <a:latin typeface="Times New Roman" pitchFamily="18" charset="0"/>
              </a:rPr>
              <a:t>我们要研究的那部分真实世界（研究对象）。即我们感兴趣的那部分物质或空间。也称物系或体系。</a:t>
            </a:r>
          </a:p>
          <a:p>
            <a:pPr marL="0" indent="0" eaLnBrk="1" hangingPunct="1">
              <a:lnSpc>
                <a:spcPct val="90000"/>
              </a:lnSpc>
              <a:buClr>
                <a:schemeClr val="tx1"/>
              </a:buClr>
              <a:buNone/>
            </a:pPr>
            <a:endParaRPr lang="zh-CN" altLang="en-US" sz="2800" b="1" dirty="0" smtClean="0">
              <a:solidFill>
                <a:srgbClr val="0000CC"/>
              </a:solidFill>
              <a:latin typeface="Times New Roman" pitchFamily="18" charset="0"/>
            </a:endParaRPr>
          </a:p>
          <a:p>
            <a:pPr>
              <a:lnSpc>
                <a:spcPct val="90000"/>
              </a:lnSpc>
              <a:buNone/>
            </a:pPr>
            <a:r>
              <a:rPr lang="zh-CN" altLang="en-US" sz="2800" b="1" dirty="0" smtClean="0">
                <a:solidFill>
                  <a:srgbClr val="000000"/>
                </a:solidFill>
                <a:latin typeface="宋体" charset="-122"/>
              </a:rPr>
              <a:t>2．环境（</a:t>
            </a:r>
            <a:r>
              <a:rPr lang="en-US" altLang="zh-CN" sz="2800" b="1" dirty="0">
                <a:latin typeface="创艺简行楷"/>
                <a:ea typeface="创艺简行楷"/>
                <a:cs typeface="创艺简行楷"/>
              </a:rPr>
              <a:t> Surroundings </a:t>
            </a:r>
            <a:r>
              <a:rPr lang="zh-CN" altLang="en-US" sz="2800" b="1" dirty="0" smtClean="0">
                <a:solidFill>
                  <a:srgbClr val="000000"/>
                </a:solidFill>
                <a:latin typeface="宋体" charset="-122"/>
              </a:rPr>
              <a:t>）</a:t>
            </a:r>
            <a:r>
              <a:rPr lang="zh-CN" altLang="en-US" sz="2800" b="1" dirty="0" smtClean="0">
                <a:latin typeface="宋体" charset="-122"/>
              </a:rPr>
              <a:t>：</a:t>
            </a:r>
            <a:r>
              <a:rPr lang="zh-CN" altLang="en-US" sz="2800" b="1" dirty="0" smtClean="0">
                <a:solidFill>
                  <a:srgbClr val="0000CC"/>
                </a:solidFill>
                <a:latin typeface="Times New Roman" pitchFamily="18" charset="0"/>
              </a:rPr>
              <a:t>系统之外与之有直接联系的那部分真实世界。（物质或空间）</a:t>
            </a:r>
            <a:endParaRPr lang="en-US" altLang="zh-CN" sz="2800" b="1" dirty="0" smtClean="0">
              <a:solidFill>
                <a:srgbClr val="0000CC"/>
              </a:solidFill>
              <a:latin typeface="Times New Roman" pitchFamily="18" charset="0"/>
            </a:endParaRPr>
          </a:p>
          <a:p>
            <a:pPr eaLnBrk="1" hangingPunct="1">
              <a:lnSpc>
                <a:spcPct val="90000"/>
              </a:lnSpc>
              <a:buFont typeface="Wingdings" pitchFamily="2" charset="2"/>
              <a:buNone/>
            </a:pPr>
            <a:r>
              <a:rPr lang="zh-CN" altLang="en-US" sz="2800" b="1" dirty="0" smtClean="0">
                <a:solidFill>
                  <a:schemeClr val="tx1"/>
                </a:solidFill>
                <a:latin typeface="Times New Roman" pitchFamily="18" charset="0"/>
              </a:rPr>
              <a:t>系统和环境的区分是人为的，相对的</a:t>
            </a:r>
          </a:p>
          <a:p>
            <a:pPr eaLnBrk="1" hangingPunct="1"/>
            <a:endParaRPr lang="zh-CN" altLang="en-US" sz="2800" dirty="0" smtClean="0"/>
          </a:p>
        </p:txBody>
      </p:sp>
      <p:sp>
        <p:nvSpPr>
          <p:cNvPr id="2" name="标题 1"/>
          <p:cNvSpPr>
            <a:spLocks noGrp="1"/>
          </p:cNvSpPr>
          <p:nvPr>
            <p:ph type="title"/>
          </p:nvPr>
        </p:nvSpPr>
        <p:spPr>
          <a:xfrm>
            <a:off x="395536" y="836712"/>
            <a:ext cx="8229600" cy="1252728"/>
          </a:xfrm>
        </p:spPr>
        <p:txBody>
          <a:bodyPr rtlCol="0">
            <a:normAutofit fontScale="90000"/>
          </a:bodyPr>
          <a:lstStyle/>
          <a:p>
            <a:pPr eaLnBrk="1" fontAlgn="auto" hangingPunct="1">
              <a:spcAft>
                <a:spcPts val="0"/>
              </a:spcAft>
              <a:defRPr/>
            </a:pPr>
            <a:r>
              <a:rPr lang="en-US" altLang="zh-CN" b="1" dirty="0">
                <a:solidFill>
                  <a:srgbClr val="FF0000"/>
                </a:solidFill>
                <a:latin typeface="华文宋体" pitchFamily="2" charset="-122"/>
                <a:ea typeface="华文宋体" pitchFamily="2" charset="-122"/>
              </a:rPr>
              <a:t>§2-1 </a:t>
            </a:r>
            <a:r>
              <a:rPr lang="zh-CN" altLang="en-US" b="1" dirty="0">
                <a:solidFill>
                  <a:srgbClr val="FF0000"/>
                </a:solidFill>
                <a:latin typeface="华文宋体" pitchFamily="2" charset="-122"/>
                <a:ea typeface="华文宋体" pitchFamily="2" charset="-122"/>
              </a:rPr>
              <a:t>热力学基本概念及术语</a:t>
            </a:r>
            <a:br>
              <a:rPr lang="zh-CN" altLang="en-US" b="1" dirty="0">
                <a:solidFill>
                  <a:srgbClr val="FF0000"/>
                </a:solidFill>
                <a:latin typeface="华文宋体" pitchFamily="2" charset="-122"/>
                <a:ea typeface="华文宋体" pitchFamily="2" charset="-122"/>
              </a:rPr>
            </a:b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内容占位符 2"/>
          <p:cNvSpPr>
            <a:spLocks noGrp="1"/>
          </p:cNvSpPr>
          <p:nvPr>
            <p:ph idx="1"/>
          </p:nvPr>
        </p:nvSpPr>
        <p:spPr>
          <a:xfrm>
            <a:off x="539552" y="1988840"/>
            <a:ext cx="7408333" cy="3450696"/>
          </a:xfrm>
        </p:spPr>
        <p:txBody>
          <a:bodyPr/>
          <a:lstStyle/>
          <a:p>
            <a:pPr eaLnBrk="1" hangingPunct="1">
              <a:lnSpc>
                <a:spcPct val="160000"/>
              </a:lnSpc>
              <a:buFont typeface="Wingdings" pitchFamily="2" charset="2"/>
              <a:buNone/>
            </a:pPr>
            <a:r>
              <a:rPr lang="zh-CN" altLang="en-US" sz="3200" b="1" dirty="0" smtClean="0">
                <a:hlinkClick r:id="rId2" action="ppaction://hlinksldjump"/>
              </a:rPr>
              <a:t>一、恒容热与内能变</a:t>
            </a:r>
            <a:endParaRPr lang="zh-CN" altLang="en-US" sz="3200" b="1" dirty="0" smtClean="0">
              <a:hlinkClick r:id="rId3" action="ppaction://hlinksldjump"/>
            </a:endParaRPr>
          </a:p>
          <a:p>
            <a:pPr eaLnBrk="1" hangingPunct="1">
              <a:lnSpc>
                <a:spcPct val="160000"/>
              </a:lnSpc>
              <a:buFont typeface="Wingdings" pitchFamily="2" charset="2"/>
              <a:buNone/>
            </a:pPr>
            <a:r>
              <a:rPr lang="zh-CN" altLang="en-US" sz="3200" b="1" dirty="0" smtClean="0">
                <a:hlinkClick r:id="rId4" action="ppaction://hlinksldjump"/>
              </a:rPr>
              <a:t>二、恒压热与焓变</a:t>
            </a:r>
            <a:endParaRPr lang="zh-CN" altLang="en-US" sz="3200" b="1" dirty="0" smtClean="0">
              <a:hlinkClick r:id="rId5" action="ppaction://hlinksldjump"/>
            </a:endParaRPr>
          </a:p>
          <a:p>
            <a:pPr eaLnBrk="1" hangingPunct="1">
              <a:lnSpc>
                <a:spcPct val="160000"/>
              </a:lnSpc>
              <a:buFont typeface="Wingdings" pitchFamily="2" charset="2"/>
              <a:buNone/>
            </a:pPr>
            <a:r>
              <a:rPr lang="zh-CN" altLang="en-US" sz="3200" b="1" dirty="0" smtClean="0">
                <a:hlinkClick r:id="rId6" action="ppaction://hlinksldjump"/>
              </a:rPr>
              <a:t>三、</a:t>
            </a:r>
            <a:r>
              <a:rPr lang="zh-CN" altLang="en-US" sz="3200" b="1" dirty="0" smtClean="0">
                <a:latin typeface="宋体" charset="-122"/>
                <a:hlinkClick r:id="rId6" action="ppaction://hlinksldjump"/>
              </a:rPr>
              <a:t>Ｑ</a:t>
            </a:r>
            <a:r>
              <a:rPr lang="en-US" altLang="zh-CN" sz="3200" b="1" baseline="-25000" dirty="0" smtClean="0">
                <a:latin typeface="宋体" charset="-122"/>
                <a:hlinkClick r:id="rId6" action="ppaction://hlinksldjump"/>
              </a:rPr>
              <a:t>V</a:t>
            </a:r>
            <a:r>
              <a:rPr lang="zh-CN" altLang="en-US" sz="3200" b="1" dirty="0" smtClean="0">
                <a:latin typeface="宋体" charset="-122"/>
                <a:hlinkClick r:id="rId6" action="ppaction://hlinksldjump"/>
              </a:rPr>
              <a:t>＝</a:t>
            </a:r>
            <a:r>
              <a:rPr lang="zh-CN" altLang="en-US" sz="3200" b="1" dirty="0" smtClean="0">
                <a:latin typeface="宋体" charset="-122"/>
                <a:sym typeface="Symbol" pitchFamily="18" charset="2"/>
                <a:hlinkClick r:id="rId6" action="ppaction://hlinksldjump"/>
              </a:rPr>
              <a:t></a:t>
            </a:r>
            <a:r>
              <a:rPr lang="zh-CN" altLang="en-US" sz="3200" b="1" dirty="0" smtClean="0">
                <a:latin typeface="宋体" charset="-122"/>
                <a:hlinkClick r:id="rId6" action="ppaction://hlinksldjump"/>
              </a:rPr>
              <a:t> </a:t>
            </a:r>
            <a:r>
              <a:rPr lang="zh-CN" altLang="en-US" sz="3200" b="1" u="sng" dirty="0" smtClean="0">
                <a:latin typeface="宋体" charset="-122"/>
                <a:hlinkClick r:id="rId6" action="ppaction://hlinksldjump"/>
              </a:rPr>
              <a:t>Ｕ</a:t>
            </a:r>
            <a:r>
              <a:rPr lang="zh-CN" altLang="en-US" sz="3200" b="1" dirty="0" smtClean="0">
                <a:latin typeface="宋体" charset="-122"/>
                <a:hlinkClick r:id="rId6" action="ppaction://hlinksldjump"/>
              </a:rPr>
              <a:t>、Ｑ</a:t>
            </a:r>
            <a:r>
              <a:rPr lang="en-US" altLang="zh-CN" sz="3200" b="1" baseline="-25000" dirty="0" smtClean="0">
                <a:latin typeface="宋体" charset="-122"/>
                <a:hlinkClick r:id="rId6" action="ppaction://hlinksldjump"/>
              </a:rPr>
              <a:t>P</a:t>
            </a:r>
            <a:r>
              <a:rPr lang="zh-CN" altLang="en-US" sz="3200" b="1" dirty="0" smtClean="0">
                <a:latin typeface="宋体" charset="-122"/>
                <a:hlinkClick r:id="rId6" action="ppaction://hlinksldjump"/>
              </a:rPr>
              <a:t>＝ </a:t>
            </a:r>
            <a:r>
              <a:rPr lang="zh-CN" altLang="en-US" sz="3200" b="1" dirty="0" smtClean="0">
                <a:latin typeface="宋体" charset="-122"/>
                <a:sym typeface="Symbol" pitchFamily="18" charset="2"/>
                <a:hlinkClick r:id="rId6" action="ppaction://hlinksldjump"/>
              </a:rPr>
              <a:t></a:t>
            </a:r>
            <a:r>
              <a:rPr lang="zh-CN" altLang="en-US" sz="3200" b="1" dirty="0" smtClean="0">
                <a:latin typeface="宋体" charset="-122"/>
                <a:hlinkClick r:id="rId6" action="ppaction://hlinksldjump"/>
              </a:rPr>
              <a:t>Ｈ公式的意义</a:t>
            </a:r>
            <a:endParaRPr lang="zh-CN" altLang="en-US" sz="3200" b="1" dirty="0" smtClean="0">
              <a:latin typeface="宋体" charset="-122"/>
            </a:endParaRPr>
          </a:p>
          <a:p>
            <a:pPr eaLnBrk="1" hangingPunct="1"/>
            <a:endParaRPr lang="zh-CN" altLang="en-US" baseline="-25000" dirty="0" smtClean="0"/>
          </a:p>
        </p:txBody>
      </p:sp>
      <p:sp>
        <p:nvSpPr>
          <p:cNvPr id="2" name="标题 1"/>
          <p:cNvSpPr>
            <a:spLocks noGrp="1"/>
          </p:cNvSpPr>
          <p:nvPr>
            <p:ph type="title"/>
          </p:nvPr>
        </p:nvSpPr>
        <p:spPr/>
        <p:txBody>
          <a:bodyPr rtlCol="0">
            <a:normAutofit fontScale="90000"/>
          </a:bodyPr>
          <a:lstStyle/>
          <a:p>
            <a:pPr eaLnBrk="1" fontAlgn="auto" hangingPunct="1">
              <a:spcAft>
                <a:spcPts val="0"/>
              </a:spcAft>
              <a:defRPr/>
            </a:pPr>
            <a:r>
              <a:rPr lang="en-US" altLang="zh-CN" b="1" dirty="0" smtClean="0">
                <a:solidFill>
                  <a:srgbClr val="FF0000"/>
                </a:solidFill>
                <a:latin typeface="宋体" pitchFamily="2" charset="-122"/>
              </a:rPr>
              <a:t/>
            </a:r>
            <a:br>
              <a:rPr lang="en-US" altLang="zh-CN" b="1" dirty="0" smtClean="0">
                <a:solidFill>
                  <a:srgbClr val="FF0000"/>
                </a:solidFill>
                <a:latin typeface="宋体" pitchFamily="2" charset="-122"/>
              </a:rPr>
            </a:br>
            <a:r>
              <a:rPr lang="zh-CN" altLang="en-US" b="1" dirty="0" smtClean="0">
                <a:solidFill>
                  <a:srgbClr val="FF0000"/>
                </a:solidFill>
                <a:latin typeface="宋体" pitchFamily="2" charset="-122"/>
              </a:rPr>
              <a:t>§</a:t>
            </a:r>
            <a:r>
              <a:rPr lang="zh-CN" altLang="en-US" b="1" dirty="0">
                <a:solidFill>
                  <a:srgbClr val="FF0000"/>
                </a:solidFill>
                <a:latin typeface="宋体" pitchFamily="2" charset="-122"/>
              </a:rPr>
              <a:t>2-3 恒容热、恒压热</a:t>
            </a:r>
            <a:br>
              <a:rPr lang="zh-CN" altLang="en-US" b="1" dirty="0">
                <a:solidFill>
                  <a:srgbClr val="FF0000"/>
                </a:solidFill>
                <a:latin typeface="宋体" pitchFamily="2" charset="-122"/>
              </a:rPr>
            </a:b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内容占位符 2"/>
          <p:cNvSpPr>
            <a:spLocks noGrp="1"/>
          </p:cNvSpPr>
          <p:nvPr>
            <p:ph idx="1"/>
          </p:nvPr>
        </p:nvSpPr>
        <p:spPr>
          <a:xfrm>
            <a:off x="107504" y="1052736"/>
            <a:ext cx="8856984" cy="4392488"/>
          </a:xfrm>
        </p:spPr>
        <p:txBody>
          <a:bodyPr>
            <a:noAutofit/>
          </a:bodyPr>
          <a:lstStyle/>
          <a:p>
            <a:pPr eaLnBrk="1" hangingPunct="1"/>
            <a:r>
              <a:rPr kumimoji="1" lang="zh-CN" altLang="en-US" sz="2800" dirty="0" smtClean="0">
                <a:solidFill>
                  <a:srgbClr val="000000"/>
                </a:solidFill>
                <a:latin typeface="华文行楷"/>
                <a:ea typeface="华文行楷"/>
                <a:cs typeface="华文行楷"/>
              </a:rPr>
              <a:t>一、恒容热与内能变</a:t>
            </a:r>
          </a:p>
          <a:p>
            <a:pPr eaLnBrk="1" hangingPunct="1">
              <a:lnSpc>
                <a:spcPct val="120000"/>
              </a:lnSpc>
              <a:buFont typeface="Wingdings" pitchFamily="2" charset="2"/>
              <a:buNone/>
            </a:pPr>
            <a:r>
              <a:rPr lang="zh-CN" altLang="en-US" sz="2800" b="1" dirty="0" smtClean="0">
                <a:solidFill>
                  <a:srgbClr val="000000"/>
                </a:solidFill>
                <a:latin typeface="华文宋体"/>
                <a:ea typeface="华文宋体"/>
                <a:cs typeface="华文宋体"/>
              </a:rPr>
              <a:t>１．恒容热定义：</a:t>
            </a:r>
          </a:p>
          <a:p>
            <a:pPr eaLnBrk="1" hangingPunct="1">
              <a:lnSpc>
                <a:spcPct val="120000"/>
              </a:lnSpc>
              <a:buClr>
                <a:schemeClr val="tx1"/>
              </a:buClr>
              <a:buFont typeface="Wingdings" pitchFamily="2" charset="2"/>
              <a:buChar char="l"/>
            </a:pPr>
            <a:r>
              <a:rPr lang="zh-CN" altLang="en-US" sz="2800" b="1" dirty="0" smtClean="0">
                <a:solidFill>
                  <a:srgbClr val="3333FF"/>
                </a:solidFill>
                <a:latin typeface="华文宋体"/>
                <a:ea typeface="华文宋体"/>
                <a:cs typeface="华文宋体"/>
              </a:rPr>
              <a:t>系统进行一个恒容且Ｗ</a:t>
            </a:r>
            <a:r>
              <a:rPr lang="zh-CN" altLang="en-US" sz="2800" b="1" dirty="0" smtClean="0">
                <a:solidFill>
                  <a:srgbClr val="3333FF"/>
                </a:solidFill>
                <a:latin typeface="华文宋体"/>
                <a:ea typeface="华文宋体"/>
                <a:cs typeface="华文宋体"/>
                <a:sym typeface="Symbol" pitchFamily="18" charset="2"/>
              </a:rPr>
              <a:t></a:t>
            </a:r>
            <a:r>
              <a:rPr lang="zh-CN" altLang="en-US" sz="2800" b="1" dirty="0" smtClean="0">
                <a:solidFill>
                  <a:srgbClr val="3333FF"/>
                </a:solidFill>
                <a:latin typeface="华文宋体"/>
                <a:ea typeface="华文宋体"/>
                <a:cs typeface="华文宋体"/>
              </a:rPr>
              <a:t>＝０的过程中与环境交换的热。</a:t>
            </a:r>
          </a:p>
          <a:p>
            <a:pPr eaLnBrk="1" hangingPunct="1">
              <a:lnSpc>
                <a:spcPct val="120000"/>
              </a:lnSpc>
              <a:buClr>
                <a:schemeClr val="tx1"/>
              </a:buClr>
              <a:buFont typeface="Wingdings" pitchFamily="2" charset="2"/>
              <a:buChar char="l"/>
            </a:pPr>
            <a:r>
              <a:rPr lang="zh-CN" altLang="en-US" sz="2800" b="1" dirty="0" smtClean="0">
                <a:latin typeface="华文宋体"/>
                <a:ea typeface="华文宋体"/>
                <a:cs typeface="华文宋体"/>
              </a:rPr>
              <a:t>恒容热：</a:t>
            </a:r>
            <a:r>
              <a:rPr lang="zh-CN" altLang="en-US" sz="2800" b="1" dirty="0" smtClean="0">
                <a:solidFill>
                  <a:srgbClr val="3333FF"/>
                </a:solidFill>
                <a:latin typeface="华文宋体"/>
                <a:ea typeface="华文宋体"/>
                <a:cs typeface="华文宋体"/>
              </a:rPr>
              <a:t>用Ｑ</a:t>
            </a:r>
            <a:r>
              <a:rPr lang="zh-CN" altLang="en-US" sz="2800" b="1" baseline="-25000" dirty="0" smtClean="0">
                <a:solidFill>
                  <a:srgbClr val="3333FF"/>
                </a:solidFill>
                <a:latin typeface="华文宋体"/>
                <a:ea typeface="华文宋体"/>
                <a:cs typeface="华文宋体"/>
              </a:rPr>
              <a:t>Ｖ</a:t>
            </a:r>
            <a:r>
              <a:rPr lang="zh-CN" altLang="en-US" sz="2800" b="1" dirty="0" smtClean="0">
                <a:solidFill>
                  <a:srgbClr val="3333FF"/>
                </a:solidFill>
                <a:latin typeface="华文宋体"/>
                <a:ea typeface="华文宋体"/>
                <a:cs typeface="华文宋体"/>
              </a:rPr>
              <a:t>表示</a:t>
            </a:r>
          </a:p>
          <a:p>
            <a:pPr eaLnBrk="1" hangingPunct="1">
              <a:lnSpc>
                <a:spcPct val="120000"/>
              </a:lnSpc>
              <a:buClr>
                <a:schemeClr val="tx1"/>
              </a:buClr>
              <a:buFont typeface="Wingdings" pitchFamily="2" charset="2"/>
              <a:buChar char="l"/>
            </a:pPr>
            <a:r>
              <a:rPr lang="zh-CN" altLang="en-US" sz="2800" b="1" dirty="0" smtClean="0">
                <a:latin typeface="华文宋体"/>
                <a:ea typeface="华文宋体"/>
                <a:cs typeface="华文宋体"/>
              </a:rPr>
              <a:t>单位：</a:t>
            </a:r>
            <a:r>
              <a:rPr lang="zh-CN" altLang="en-US" sz="2800" b="1" dirty="0" smtClean="0">
                <a:solidFill>
                  <a:srgbClr val="3333FF"/>
                </a:solidFill>
                <a:latin typeface="华文宋体"/>
                <a:ea typeface="华文宋体"/>
                <a:cs typeface="华文宋体"/>
              </a:rPr>
              <a:t>　Ｊ或 </a:t>
            </a:r>
            <a:r>
              <a:rPr lang="en-US" altLang="zh-CN" sz="2800" b="1" dirty="0" smtClean="0">
                <a:solidFill>
                  <a:srgbClr val="3333FF"/>
                </a:solidFill>
                <a:latin typeface="华文宋体"/>
                <a:ea typeface="华文宋体"/>
                <a:cs typeface="华文宋体"/>
              </a:rPr>
              <a:t>kJ</a:t>
            </a:r>
          </a:p>
          <a:p>
            <a:pPr eaLnBrk="1" hangingPunct="1">
              <a:lnSpc>
                <a:spcPct val="120000"/>
              </a:lnSpc>
              <a:buFont typeface="Wingdings" pitchFamily="2" charset="2"/>
              <a:buNone/>
            </a:pPr>
            <a:r>
              <a:rPr lang="zh-CN" altLang="en-US" sz="2800" b="1" dirty="0" smtClean="0">
                <a:solidFill>
                  <a:srgbClr val="000000"/>
                </a:solidFill>
                <a:latin typeface="华文宋体"/>
                <a:ea typeface="华文宋体"/>
                <a:cs typeface="华文宋体"/>
              </a:rPr>
              <a:t>２．Ｑ</a:t>
            </a:r>
            <a:r>
              <a:rPr lang="zh-CN" altLang="en-US" sz="2800" b="1" baseline="-25000" dirty="0" smtClean="0">
                <a:solidFill>
                  <a:srgbClr val="000000"/>
                </a:solidFill>
                <a:latin typeface="华文宋体"/>
                <a:ea typeface="华文宋体"/>
                <a:cs typeface="华文宋体"/>
              </a:rPr>
              <a:t>Ｖ</a:t>
            </a:r>
            <a:r>
              <a:rPr lang="zh-CN" altLang="en-US" sz="2800" b="1" dirty="0" smtClean="0">
                <a:solidFill>
                  <a:srgbClr val="000000"/>
                </a:solidFill>
                <a:latin typeface="华文宋体"/>
                <a:ea typeface="华文宋体"/>
                <a:cs typeface="华文宋体"/>
              </a:rPr>
              <a:t>与</a:t>
            </a:r>
            <a:r>
              <a:rPr lang="zh-CN" altLang="en-US" sz="2800" b="1" dirty="0" smtClean="0">
                <a:solidFill>
                  <a:srgbClr val="000000"/>
                </a:solidFill>
                <a:latin typeface="宋体" charset="-122"/>
                <a:sym typeface="Symbol" pitchFamily="18" charset="2"/>
              </a:rPr>
              <a:t></a:t>
            </a:r>
            <a:r>
              <a:rPr lang="zh-CN" altLang="en-US" sz="2800" b="1" dirty="0" smtClean="0">
                <a:solidFill>
                  <a:srgbClr val="000000"/>
                </a:solidFill>
                <a:latin typeface="华文宋体"/>
                <a:ea typeface="华文宋体"/>
                <a:cs typeface="华文宋体"/>
              </a:rPr>
              <a:t>Ｕ的关系</a:t>
            </a:r>
          </a:p>
          <a:p>
            <a:pPr eaLnBrk="1" hangingPunct="1">
              <a:lnSpc>
                <a:spcPct val="120000"/>
              </a:lnSpc>
              <a:buFont typeface="Wingdings" pitchFamily="2" charset="2"/>
              <a:buNone/>
            </a:pPr>
            <a:r>
              <a:rPr lang="zh-CN" altLang="en-US" sz="2800" b="1" dirty="0" smtClean="0">
                <a:solidFill>
                  <a:srgbClr val="000000"/>
                </a:solidFill>
              </a:rPr>
              <a:t>恒容</a:t>
            </a:r>
            <a:r>
              <a:rPr lang="zh-CN" altLang="en-US" sz="2800" b="1" dirty="0" smtClean="0">
                <a:solidFill>
                  <a:srgbClr val="000000"/>
                </a:solidFill>
                <a:latin typeface="华文宋体"/>
                <a:ea typeface="华文宋体"/>
                <a:cs typeface="华文宋体"/>
              </a:rPr>
              <a:t>且Ｗ</a:t>
            </a:r>
            <a:r>
              <a:rPr lang="zh-CN" altLang="en-US" sz="2800" b="1" dirty="0" smtClean="0">
                <a:latin typeface="宋体" charset="-122"/>
                <a:sym typeface="Symbol" pitchFamily="18" charset="2"/>
              </a:rPr>
              <a:t></a:t>
            </a:r>
            <a:r>
              <a:rPr lang="zh-CN" altLang="en-US" sz="2800" b="1" dirty="0" smtClean="0">
                <a:solidFill>
                  <a:srgbClr val="000000"/>
                </a:solidFill>
                <a:latin typeface="华文宋体"/>
                <a:ea typeface="华文宋体"/>
                <a:cs typeface="华文宋体"/>
              </a:rPr>
              <a:t>＝０时： </a:t>
            </a:r>
            <a:r>
              <a:rPr lang="en-US" altLang="zh-CN" sz="2800" b="1" dirty="0" err="1" smtClean="0">
                <a:solidFill>
                  <a:srgbClr val="000000"/>
                </a:solidFill>
                <a:latin typeface="华文宋体"/>
                <a:ea typeface="华文宋体"/>
                <a:cs typeface="华文宋体"/>
              </a:rPr>
              <a:t>dV</a:t>
            </a:r>
            <a:r>
              <a:rPr lang="en-US" altLang="zh-CN" sz="2800" b="1" dirty="0" smtClean="0">
                <a:solidFill>
                  <a:srgbClr val="000000"/>
                </a:solidFill>
                <a:latin typeface="华文宋体"/>
                <a:ea typeface="华文宋体"/>
                <a:cs typeface="华文宋体"/>
              </a:rPr>
              <a:t>=0</a:t>
            </a:r>
            <a:r>
              <a:rPr lang="zh-CN" altLang="en-US" sz="2800" b="1" dirty="0" smtClean="0">
                <a:solidFill>
                  <a:srgbClr val="000000"/>
                </a:solidFill>
                <a:latin typeface="华文宋体"/>
                <a:ea typeface="华文宋体"/>
                <a:cs typeface="华文宋体"/>
              </a:rPr>
              <a:t>，Ｗ＝</a:t>
            </a:r>
            <a:r>
              <a:rPr lang="en-US" altLang="zh-CN" sz="2800" b="1" dirty="0" smtClean="0">
                <a:solidFill>
                  <a:srgbClr val="000000"/>
                </a:solidFill>
                <a:latin typeface="华文宋体"/>
                <a:ea typeface="华文宋体"/>
                <a:cs typeface="华文宋体"/>
              </a:rPr>
              <a:t>0   </a:t>
            </a:r>
            <a:r>
              <a:rPr lang="zh-CN" altLang="en-US" sz="2800" b="1" dirty="0" smtClean="0">
                <a:solidFill>
                  <a:srgbClr val="000000"/>
                </a:solidFill>
                <a:latin typeface="华文宋体"/>
                <a:ea typeface="华文宋体"/>
                <a:cs typeface="华文宋体"/>
              </a:rPr>
              <a:t>Ｑ</a:t>
            </a:r>
            <a:r>
              <a:rPr lang="zh-CN" altLang="en-US" sz="2800" b="1" baseline="-25000" dirty="0" smtClean="0">
                <a:solidFill>
                  <a:srgbClr val="000000"/>
                </a:solidFill>
                <a:latin typeface="华文宋体"/>
                <a:ea typeface="华文宋体"/>
                <a:cs typeface="华文宋体"/>
              </a:rPr>
              <a:t>Ｖ</a:t>
            </a:r>
            <a:r>
              <a:rPr lang="zh-CN" altLang="en-US" sz="2800" b="1" dirty="0" smtClean="0">
                <a:solidFill>
                  <a:srgbClr val="000000"/>
                </a:solidFill>
                <a:latin typeface="华文宋体"/>
                <a:ea typeface="华文宋体"/>
                <a:cs typeface="华文宋体"/>
              </a:rPr>
              <a:t>＝</a:t>
            </a:r>
            <a:r>
              <a:rPr lang="zh-CN" altLang="en-US" sz="2800" b="1" dirty="0" smtClean="0">
                <a:solidFill>
                  <a:srgbClr val="000000"/>
                </a:solidFill>
                <a:latin typeface="宋体" charset="-122"/>
                <a:sym typeface="Symbol" pitchFamily="18" charset="2"/>
              </a:rPr>
              <a:t></a:t>
            </a:r>
            <a:r>
              <a:rPr lang="zh-CN" altLang="en-US" sz="2800" b="1" dirty="0" smtClean="0">
                <a:solidFill>
                  <a:srgbClr val="000000"/>
                </a:solidFill>
                <a:latin typeface="华文宋体"/>
                <a:ea typeface="华文宋体"/>
                <a:cs typeface="华文宋体"/>
              </a:rPr>
              <a:t>Ｕ－Ｗ＝</a:t>
            </a:r>
            <a:r>
              <a:rPr lang="zh-CN" altLang="en-US" sz="2800" b="1" dirty="0" smtClean="0">
                <a:solidFill>
                  <a:srgbClr val="000000"/>
                </a:solidFill>
                <a:latin typeface="宋体" charset="-122"/>
                <a:sym typeface="Symbol" pitchFamily="18" charset="2"/>
              </a:rPr>
              <a:t></a:t>
            </a:r>
            <a:r>
              <a:rPr lang="zh-CN" altLang="en-US" sz="2800" b="1" dirty="0" smtClean="0">
                <a:solidFill>
                  <a:srgbClr val="000000"/>
                </a:solidFill>
                <a:latin typeface="华文宋体"/>
                <a:ea typeface="华文宋体"/>
                <a:cs typeface="华文宋体"/>
              </a:rPr>
              <a:t>Ｕ       </a:t>
            </a:r>
            <a:r>
              <a:rPr lang="zh-CN" altLang="en-US" sz="2800" b="1" dirty="0" smtClean="0">
                <a:solidFill>
                  <a:srgbClr val="C00000"/>
                </a:solidFill>
                <a:latin typeface="华文宋体"/>
                <a:ea typeface="华文宋体"/>
                <a:cs typeface="华文宋体"/>
              </a:rPr>
              <a:t>Ｑ</a:t>
            </a:r>
            <a:r>
              <a:rPr lang="zh-CN" altLang="en-US" sz="2800" b="1" baseline="-25000" dirty="0" smtClean="0">
                <a:solidFill>
                  <a:srgbClr val="C00000"/>
                </a:solidFill>
                <a:latin typeface="华文宋体"/>
                <a:ea typeface="华文宋体"/>
                <a:cs typeface="华文宋体"/>
              </a:rPr>
              <a:t>Ｖ</a:t>
            </a:r>
            <a:r>
              <a:rPr lang="zh-CN" altLang="en-US" sz="2800" b="1" dirty="0" smtClean="0">
                <a:solidFill>
                  <a:srgbClr val="C00000"/>
                </a:solidFill>
                <a:latin typeface="华文宋体"/>
                <a:ea typeface="华文宋体"/>
                <a:cs typeface="华文宋体"/>
              </a:rPr>
              <a:t>＝</a:t>
            </a:r>
            <a:r>
              <a:rPr lang="zh-CN" altLang="en-US" sz="2800" b="1" dirty="0" smtClean="0">
                <a:solidFill>
                  <a:srgbClr val="C00000"/>
                </a:solidFill>
                <a:latin typeface="宋体" charset="-122"/>
                <a:sym typeface="Symbol" pitchFamily="18" charset="2"/>
              </a:rPr>
              <a:t></a:t>
            </a:r>
            <a:r>
              <a:rPr lang="zh-CN" altLang="en-US" sz="2800" b="1" dirty="0" smtClean="0">
                <a:solidFill>
                  <a:srgbClr val="C00000"/>
                </a:solidFill>
                <a:latin typeface="华文宋体"/>
                <a:ea typeface="华文宋体"/>
                <a:cs typeface="华文宋体"/>
              </a:rPr>
              <a:t>Ｕ         </a:t>
            </a:r>
            <a:r>
              <a:rPr lang="zh-CN" altLang="en-US" sz="2800" b="1" dirty="0" smtClean="0">
                <a:solidFill>
                  <a:srgbClr val="000000"/>
                </a:solidFill>
                <a:latin typeface="华文宋体"/>
                <a:ea typeface="华文宋体"/>
                <a:cs typeface="华文宋体"/>
              </a:rPr>
              <a:t>微小</a:t>
            </a:r>
            <a:r>
              <a:rPr lang="zh-CN" altLang="en-US" sz="2800" b="1" dirty="0">
                <a:solidFill>
                  <a:srgbClr val="000000"/>
                </a:solidFill>
                <a:latin typeface="华文宋体"/>
                <a:ea typeface="华文宋体"/>
                <a:cs typeface="华文宋体"/>
              </a:rPr>
              <a:t>变化 </a:t>
            </a:r>
            <a:r>
              <a:rPr lang="zh-CN" altLang="en-US" sz="2800" b="1" dirty="0" smtClean="0">
                <a:solidFill>
                  <a:srgbClr val="C00000"/>
                </a:solidFill>
                <a:latin typeface="华文宋体"/>
                <a:ea typeface="华文宋体"/>
                <a:cs typeface="华文宋体"/>
              </a:rPr>
              <a:t>：     </a:t>
            </a:r>
            <a:r>
              <a:rPr lang="zh-CN" altLang="en-US" sz="2800" b="1" dirty="0">
                <a:solidFill>
                  <a:srgbClr val="C00000"/>
                </a:solidFill>
                <a:latin typeface="宋体" charset="-122"/>
                <a:sym typeface="Symbol" pitchFamily="18" charset="2"/>
              </a:rPr>
              <a:t></a:t>
            </a:r>
            <a:r>
              <a:rPr lang="zh-CN" altLang="en-US" sz="2800" b="1" dirty="0">
                <a:solidFill>
                  <a:srgbClr val="C00000"/>
                </a:solidFill>
                <a:latin typeface="华文宋体"/>
                <a:ea typeface="华文宋体"/>
                <a:cs typeface="华文宋体"/>
              </a:rPr>
              <a:t>Ｑ</a:t>
            </a:r>
            <a:r>
              <a:rPr lang="zh-CN" altLang="en-US" sz="2800" b="1" baseline="-25000" dirty="0">
                <a:solidFill>
                  <a:srgbClr val="C00000"/>
                </a:solidFill>
                <a:latin typeface="华文宋体"/>
                <a:ea typeface="华文宋体"/>
                <a:cs typeface="华文宋体"/>
              </a:rPr>
              <a:t>Ｖ</a:t>
            </a:r>
            <a:r>
              <a:rPr lang="zh-CN" altLang="en-US" sz="2800" b="1" dirty="0">
                <a:solidFill>
                  <a:srgbClr val="C00000"/>
                </a:solidFill>
                <a:latin typeface="华文宋体"/>
                <a:ea typeface="华文宋体"/>
                <a:cs typeface="华文宋体"/>
              </a:rPr>
              <a:t>＝ｄＵ</a:t>
            </a:r>
            <a:endParaRPr lang="zh-CN" altLang="en-US" sz="2800" b="1" dirty="0" smtClean="0">
              <a:solidFill>
                <a:srgbClr val="C00000"/>
              </a:solidFill>
              <a:latin typeface="华文宋体"/>
              <a:ea typeface="华文宋体"/>
              <a:cs typeface="华文宋体"/>
            </a:endParaRPr>
          </a:p>
          <a:p>
            <a:pPr eaLnBrk="1" hangingPunct="1">
              <a:lnSpc>
                <a:spcPct val="120000"/>
              </a:lnSpc>
              <a:buFont typeface="Wingdings" pitchFamily="2" charset="2"/>
              <a:buNone/>
            </a:pPr>
            <a:r>
              <a:rPr lang="zh-CN" altLang="en-US" sz="2800" b="1" dirty="0" smtClean="0">
                <a:solidFill>
                  <a:srgbClr val="000000"/>
                </a:solidFill>
                <a:latin typeface="华文宋体"/>
                <a:ea typeface="华文宋体"/>
                <a:cs typeface="华文宋体"/>
              </a:rPr>
              <a:t>                               （适用条件：</a:t>
            </a:r>
            <a:r>
              <a:rPr lang="en-US" altLang="zh-CN" sz="2800" b="1" dirty="0" err="1" smtClean="0">
                <a:solidFill>
                  <a:srgbClr val="000000"/>
                </a:solidFill>
                <a:latin typeface="华文宋体"/>
                <a:ea typeface="华文宋体"/>
                <a:cs typeface="华文宋体"/>
              </a:rPr>
              <a:t>dV</a:t>
            </a:r>
            <a:r>
              <a:rPr lang="en-US" altLang="zh-CN" sz="2800" b="1" dirty="0" smtClean="0">
                <a:solidFill>
                  <a:srgbClr val="000000"/>
                </a:solidFill>
                <a:latin typeface="华文宋体"/>
                <a:ea typeface="华文宋体"/>
                <a:cs typeface="华文宋体"/>
              </a:rPr>
              <a:t>=0</a:t>
            </a:r>
            <a:r>
              <a:rPr lang="zh-CN" altLang="en-US" sz="2800" b="1" dirty="0" smtClean="0">
                <a:solidFill>
                  <a:srgbClr val="000000"/>
                </a:solidFill>
                <a:latin typeface="华文宋体"/>
                <a:ea typeface="华文宋体"/>
                <a:cs typeface="华文宋体"/>
              </a:rPr>
              <a:t>，Ｗ</a:t>
            </a:r>
            <a:r>
              <a:rPr lang="zh-CN" altLang="en-US" sz="2800" b="1" dirty="0" smtClean="0">
                <a:latin typeface="宋体" charset="-122"/>
                <a:sym typeface="Symbol" pitchFamily="18" charset="2"/>
              </a:rPr>
              <a:t></a:t>
            </a:r>
            <a:r>
              <a:rPr lang="zh-CN" altLang="en-US" sz="2800" b="1" dirty="0" smtClean="0">
                <a:solidFill>
                  <a:srgbClr val="000000"/>
                </a:solidFill>
                <a:latin typeface="华文宋体"/>
                <a:ea typeface="华文宋体"/>
                <a:cs typeface="华文宋体"/>
              </a:rPr>
              <a:t>＝０）</a:t>
            </a:r>
          </a:p>
          <a:p>
            <a:pPr eaLnBrk="1" hangingPunct="1">
              <a:lnSpc>
                <a:spcPct val="120000"/>
              </a:lnSpc>
              <a:buClr>
                <a:schemeClr val="tx1"/>
              </a:buClr>
              <a:buFont typeface="Wingdings" pitchFamily="2" charset="2"/>
              <a:buChar char="l"/>
            </a:pPr>
            <a:endParaRPr lang="zh-CN" altLang="en-US" dirty="0" smtClean="0"/>
          </a:p>
        </p:txBody>
      </p:sp>
      <p:sp>
        <p:nvSpPr>
          <p:cNvPr id="2" name="标题 1"/>
          <p:cNvSpPr>
            <a:spLocks noGrp="1"/>
          </p:cNvSpPr>
          <p:nvPr>
            <p:ph type="title"/>
          </p:nvPr>
        </p:nvSpPr>
        <p:spPr/>
        <p:txBody>
          <a:bodyPr rtlCol="0">
            <a:normAutofit fontScale="90000"/>
          </a:bodyPr>
          <a:lstStyle/>
          <a:p>
            <a:pPr eaLnBrk="1" fontAlgn="auto" hangingPunct="1">
              <a:spcAft>
                <a:spcPts val="0"/>
              </a:spcAft>
              <a:defRPr/>
            </a:pPr>
            <a:r>
              <a:rPr lang="zh-CN" altLang="en-US" b="1" dirty="0">
                <a:solidFill>
                  <a:srgbClr val="FF0000"/>
                </a:solidFill>
                <a:latin typeface="宋体" pitchFamily="2" charset="-122"/>
              </a:rPr>
              <a:t>§2-3 恒容热、恒压热</a:t>
            </a:r>
            <a:br>
              <a:rPr lang="zh-CN" altLang="en-US" b="1" dirty="0">
                <a:solidFill>
                  <a:srgbClr val="FF0000"/>
                </a:solidFill>
                <a:latin typeface="宋体" pitchFamily="2" charset="-122"/>
              </a:rPr>
            </a:b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476672"/>
            <a:ext cx="9036496" cy="6840760"/>
          </a:xfrm>
        </p:spPr>
        <p:txBody>
          <a:bodyPr rtlCol="0">
            <a:noAutofit/>
          </a:bodyPr>
          <a:lstStyle/>
          <a:p>
            <a:pPr eaLnBrk="1" fontAlgn="auto" hangingPunct="1">
              <a:spcAft>
                <a:spcPts val="0"/>
              </a:spcAft>
              <a:buFont typeface="Arial" panose="020B0604020202020204" pitchFamily="34" charset="0"/>
              <a:buChar char="•"/>
              <a:defRPr/>
            </a:pPr>
            <a:r>
              <a:rPr kumimoji="1" lang="zh-CN" altLang="en-US" sz="2800" b="1" dirty="0">
                <a:solidFill>
                  <a:srgbClr val="002060"/>
                </a:solidFill>
                <a:latin typeface="华文行楷" pitchFamily="2" charset="-122"/>
                <a:ea typeface="华文行楷" pitchFamily="2" charset="-122"/>
              </a:rPr>
              <a:t>二、恒压热与焓变</a:t>
            </a:r>
          </a:p>
          <a:p>
            <a:pPr eaLnBrk="1" fontAlgn="auto" hangingPunct="1">
              <a:lnSpc>
                <a:spcPct val="125000"/>
              </a:lnSpc>
              <a:spcBef>
                <a:spcPct val="25000"/>
              </a:spcBef>
              <a:spcAft>
                <a:spcPts val="0"/>
              </a:spcAft>
              <a:buFont typeface="Wingdings" pitchFamily="2" charset="2"/>
              <a:buNone/>
              <a:defRPr/>
            </a:pPr>
            <a:r>
              <a:rPr lang="zh-CN" altLang="en-US" sz="2800" b="1" dirty="0">
                <a:latin typeface="华文宋体" pitchFamily="2" charset="-122"/>
                <a:ea typeface="华文宋体" pitchFamily="2" charset="-122"/>
              </a:rPr>
              <a:t>１．恒压热定义：</a:t>
            </a:r>
          </a:p>
          <a:p>
            <a:pPr eaLnBrk="1" fontAlgn="auto" hangingPunct="1">
              <a:lnSpc>
                <a:spcPct val="125000"/>
              </a:lnSpc>
              <a:spcBef>
                <a:spcPct val="25000"/>
              </a:spcBef>
              <a:spcAft>
                <a:spcPts val="0"/>
              </a:spcAft>
              <a:buClr>
                <a:schemeClr val="tx1"/>
              </a:buClr>
              <a:buFont typeface="Wingdings" pitchFamily="2" charset="2"/>
              <a:buChar char="l"/>
              <a:defRPr/>
            </a:pPr>
            <a:r>
              <a:rPr lang="zh-CN" altLang="en-US" sz="2800" b="1" dirty="0">
                <a:solidFill>
                  <a:srgbClr val="0000CC"/>
                </a:solidFill>
                <a:latin typeface="华文宋体" pitchFamily="2" charset="-122"/>
                <a:ea typeface="华文宋体" pitchFamily="2" charset="-122"/>
              </a:rPr>
              <a:t>系统进行一个恒压且Ｗ</a:t>
            </a:r>
            <a:r>
              <a:rPr lang="zh-CN" altLang="en-US" sz="2800" b="1" dirty="0">
                <a:solidFill>
                  <a:srgbClr val="0000CC"/>
                </a:solidFill>
                <a:ea typeface="幼圆" pitchFamily="49" charset="-122"/>
                <a:sym typeface="Symbol" pitchFamily="18" charset="2"/>
              </a:rPr>
              <a:t></a:t>
            </a:r>
            <a:r>
              <a:rPr lang="zh-CN" altLang="en-US" sz="2800" b="1" dirty="0">
                <a:solidFill>
                  <a:srgbClr val="0000CC"/>
                </a:solidFill>
              </a:rPr>
              <a:t> </a:t>
            </a:r>
            <a:r>
              <a:rPr lang="zh-CN" altLang="en-US" sz="2800" b="1" dirty="0">
                <a:solidFill>
                  <a:srgbClr val="0000CC"/>
                </a:solidFill>
                <a:latin typeface="华文宋体" pitchFamily="2" charset="-122"/>
                <a:ea typeface="华文宋体" pitchFamily="2" charset="-122"/>
              </a:rPr>
              <a:t>＝０的过程中与环境交换的热。</a:t>
            </a:r>
          </a:p>
          <a:p>
            <a:pPr eaLnBrk="1" fontAlgn="auto" hangingPunct="1">
              <a:lnSpc>
                <a:spcPct val="125000"/>
              </a:lnSpc>
              <a:spcBef>
                <a:spcPct val="25000"/>
              </a:spcBef>
              <a:spcAft>
                <a:spcPts val="0"/>
              </a:spcAft>
              <a:buClr>
                <a:schemeClr val="tx1"/>
              </a:buClr>
              <a:buFont typeface="Wingdings" pitchFamily="2" charset="2"/>
              <a:buChar char="l"/>
              <a:defRPr/>
            </a:pPr>
            <a:r>
              <a:rPr lang="zh-CN" altLang="en-US" sz="2800" b="1" dirty="0">
                <a:latin typeface="华文宋体" pitchFamily="2" charset="-122"/>
                <a:ea typeface="华文宋体" pitchFamily="2" charset="-122"/>
              </a:rPr>
              <a:t>恒压热：</a:t>
            </a:r>
            <a:r>
              <a:rPr lang="zh-CN" altLang="en-US" sz="2800" b="1" dirty="0">
                <a:solidFill>
                  <a:srgbClr val="0000CC"/>
                </a:solidFill>
                <a:latin typeface="华文宋体" pitchFamily="2" charset="-122"/>
                <a:ea typeface="华文宋体" pitchFamily="2" charset="-122"/>
              </a:rPr>
              <a:t>用Ｑ</a:t>
            </a:r>
            <a:r>
              <a:rPr lang="zh-CN" altLang="en-US" sz="2800" b="1" baseline="-25000" dirty="0">
                <a:solidFill>
                  <a:srgbClr val="0000CC"/>
                </a:solidFill>
                <a:latin typeface="华文宋体" pitchFamily="2" charset="-122"/>
                <a:ea typeface="华文宋体" pitchFamily="2" charset="-122"/>
              </a:rPr>
              <a:t>Ｐ</a:t>
            </a:r>
            <a:r>
              <a:rPr lang="zh-CN" altLang="en-US" sz="2800" b="1" dirty="0" smtClean="0">
                <a:solidFill>
                  <a:srgbClr val="0000CC"/>
                </a:solidFill>
                <a:latin typeface="华文宋体" pitchFamily="2" charset="-122"/>
                <a:ea typeface="华文宋体" pitchFamily="2" charset="-122"/>
              </a:rPr>
              <a:t>表示</a:t>
            </a:r>
            <a:r>
              <a:rPr lang="en-US" altLang="zh-CN" sz="2800" b="1" dirty="0" smtClean="0">
                <a:solidFill>
                  <a:srgbClr val="0000CC"/>
                </a:solidFill>
                <a:latin typeface="华文宋体" pitchFamily="2" charset="-122"/>
                <a:ea typeface="华文宋体" pitchFamily="2" charset="-122"/>
              </a:rPr>
              <a:t>    </a:t>
            </a:r>
            <a:r>
              <a:rPr lang="zh-CN" altLang="en-US" sz="2800" b="1" dirty="0" smtClean="0">
                <a:latin typeface="华文宋体" pitchFamily="2" charset="-122"/>
                <a:ea typeface="华文宋体" pitchFamily="2" charset="-122"/>
              </a:rPr>
              <a:t>恒</a:t>
            </a:r>
            <a:r>
              <a:rPr lang="zh-CN" altLang="en-US" sz="2800" b="1" dirty="0">
                <a:latin typeface="华文宋体" pitchFamily="2" charset="-122"/>
                <a:ea typeface="华文宋体" pitchFamily="2" charset="-122"/>
              </a:rPr>
              <a:t>压热单位：</a:t>
            </a:r>
            <a:r>
              <a:rPr lang="en-US" altLang="zh-CN" sz="2800" b="1" dirty="0">
                <a:solidFill>
                  <a:srgbClr val="0000CC"/>
                </a:solidFill>
                <a:latin typeface="华文宋体" pitchFamily="2" charset="-122"/>
                <a:ea typeface="华文宋体" pitchFamily="2" charset="-122"/>
              </a:rPr>
              <a:t>J</a:t>
            </a:r>
            <a:r>
              <a:rPr lang="zh-CN" altLang="en-US" sz="2800" b="1" dirty="0">
                <a:solidFill>
                  <a:srgbClr val="0000CC"/>
                </a:solidFill>
                <a:latin typeface="华文宋体" pitchFamily="2" charset="-122"/>
                <a:ea typeface="华文宋体" pitchFamily="2" charset="-122"/>
              </a:rPr>
              <a:t>或 </a:t>
            </a:r>
            <a:r>
              <a:rPr lang="en-US" altLang="zh-CN" sz="2800" b="1" dirty="0" smtClean="0">
                <a:solidFill>
                  <a:srgbClr val="0000CC"/>
                </a:solidFill>
                <a:latin typeface="华文宋体" pitchFamily="2" charset="-122"/>
                <a:ea typeface="华文宋体" pitchFamily="2" charset="-122"/>
              </a:rPr>
              <a:t>kJ</a:t>
            </a:r>
          </a:p>
          <a:p>
            <a:pPr marL="103188" indent="0" eaLnBrk="1" fontAlgn="auto" hangingPunct="1">
              <a:lnSpc>
                <a:spcPct val="80000"/>
              </a:lnSpc>
              <a:spcBef>
                <a:spcPct val="10000"/>
              </a:spcBef>
              <a:spcAft>
                <a:spcPts val="0"/>
              </a:spcAft>
              <a:buFont typeface="Wingdings" pitchFamily="2" charset="2"/>
              <a:buNone/>
              <a:defRPr/>
            </a:pPr>
            <a:r>
              <a:rPr lang="en-US" altLang="zh-CN" sz="2800" b="1" dirty="0" smtClean="0">
                <a:solidFill>
                  <a:srgbClr val="000000"/>
                </a:solidFill>
                <a:latin typeface="华文宋体" pitchFamily="2" charset="-122"/>
                <a:ea typeface="华文宋体" pitchFamily="2" charset="-122"/>
              </a:rPr>
              <a:t>２</a:t>
            </a:r>
            <a:r>
              <a:rPr lang="en-US" altLang="zh-CN" sz="2800" b="1" dirty="0">
                <a:solidFill>
                  <a:srgbClr val="000000"/>
                </a:solidFill>
                <a:latin typeface="华文宋体" pitchFamily="2" charset="-122"/>
                <a:ea typeface="华文宋体" pitchFamily="2" charset="-122"/>
              </a:rPr>
              <a:t>．</a:t>
            </a:r>
            <a:r>
              <a:rPr lang="zh-CN" altLang="en-US" sz="2800" b="1" dirty="0">
                <a:solidFill>
                  <a:srgbClr val="000000"/>
                </a:solidFill>
                <a:latin typeface="华文宋体" pitchFamily="2" charset="-122"/>
                <a:ea typeface="华文宋体" pitchFamily="2" charset="-122"/>
              </a:rPr>
              <a:t>Ｑ</a:t>
            </a:r>
            <a:r>
              <a:rPr lang="zh-CN" altLang="en-US" sz="2800" b="1" baseline="-25000" dirty="0">
                <a:solidFill>
                  <a:srgbClr val="000000"/>
                </a:solidFill>
                <a:latin typeface="华文宋体" pitchFamily="2" charset="-122"/>
                <a:ea typeface="华文宋体" pitchFamily="2" charset="-122"/>
              </a:rPr>
              <a:t>Ｐ</a:t>
            </a:r>
            <a:r>
              <a:rPr lang="zh-CN" altLang="en-US" sz="2800" b="1" dirty="0">
                <a:solidFill>
                  <a:srgbClr val="000000"/>
                </a:solidFill>
                <a:latin typeface="华文宋体" pitchFamily="2" charset="-122"/>
                <a:ea typeface="华文宋体" pitchFamily="2" charset="-122"/>
              </a:rPr>
              <a:t>与</a:t>
            </a:r>
            <a:r>
              <a:rPr lang="zh-CN" altLang="en-US" sz="2800" b="1" dirty="0">
                <a:solidFill>
                  <a:srgbClr val="000000"/>
                </a:solidFill>
                <a:latin typeface="华文宋体" pitchFamily="2" charset="-122"/>
                <a:ea typeface="华文宋体" pitchFamily="2" charset="-122"/>
                <a:sym typeface="Symbol" pitchFamily="18" charset="2"/>
              </a:rPr>
              <a:t></a:t>
            </a:r>
            <a:r>
              <a:rPr lang="zh-CN" altLang="en-US" sz="2800" b="1" dirty="0">
                <a:solidFill>
                  <a:srgbClr val="000000"/>
                </a:solidFill>
                <a:latin typeface="华文宋体" pitchFamily="2" charset="-122"/>
                <a:ea typeface="华文宋体" pitchFamily="2" charset="-122"/>
              </a:rPr>
              <a:t>Ｈ的</a:t>
            </a:r>
            <a:r>
              <a:rPr lang="zh-CN" altLang="en-US" sz="2800" b="1" dirty="0" smtClean="0">
                <a:solidFill>
                  <a:srgbClr val="000000"/>
                </a:solidFill>
                <a:latin typeface="华文宋体" pitchFamily="2" charset="-122"/>
                <a:ea typeface="华文宋体" pitchFamily="2" charset="-122"/>
              </a:rPr>
              <a:t>关系</a:t>
            </a:r>
            <a:endParaRPr lang="zh-CN" altLang="en-US" sz="2800" b="1" dirty="0">
              <a:solidFill>
                <a:srgbClr val="000000"/>
              </a:solidFill>
              <a:latin typeface="华文宋体" pitchFamily="2" charset="-122"/>
              <a:ea typeface="华文宋体" pitchFamily="2" charset="-122"/>
            </a:endParaRPr>
          </a:p>
          <a:p>
            <a:pPr marL="103188" indent="0" eaLnBrk="1" fontAlgn="auto" hangingPunct="1">
              <a:lnSpc>
                <a:spcPct val="150000"/>
              </a:lnSpc>
              <a:spcBef>
                <a:spcPct val="10000"/>
              </a:spcBef>
              <a:spcAft>
                <a:spcPts val="0"/>
              </a:spcAft>
              <a:buFont typeface="Wingdings" pitchFamily="2" charset="2"/>
              <a:buNone/>
              <a:defRPr/>
            </a:pPr>
            <a:r>
              <a:rPr lang="zh-CN" altLang="en-US" sz="2800" b="1" dirty="0">
                <a:latin typeface="华文宋体" pitchFamily="2" charset="-122"/>
                <a:ea typeface="华文宋体" pitchFamily="2" charset="-122"/>
                <a:sym typeface="Symbol" pitchFamily="18" charset="2"/>
              </a:rPr>
              <a:t>恒压</a:t>
            </a:r>
            <a:r>
              <a:rPr lang="zh-CN" altLang="en-US" sz="2800" b="1" dirty="0">
                <a:latin typeface="华文宋体" pitchFamily="2" charset="-122"/>
                <a:ea typeface="华文宋体" pitchFamily="2" charset="-122"/>
              </a:rPr>
              <a:t>且Ｗ</a:t>
            </a:r>
            <a:r>
              <a:rPr lang="zh-CN" altLang="en-US" sz="2800" b="1" dirty="0">
                <a:latin typeface="华文宋体" pitchFamily="2" charset="-122"/>
                <a:ea typeface="华文宋体" pitchFamily="2" charset="-122"/>
                <a:sym typeface="Symbol" pitchFamily="18" charset="2"/>
              </a:rPr>
              <a:t></a:t>
            </a:r>
            <a:r>
              <a:rPr lang="zh-CN" altLang="en-US" sz="2800" b="1" dirty="0">
                <a:latin typeface="华文宋体" pitchFamily="2" charset="-122"/>
                <a:ea typeface="华文宋体" pitchFamily="2" charset="-122"/>
              </a:rPr>
              <a:t> ＝０时： </a:t>
            </a:r>
            <a:r>
              <a:rPr lang="en-US" altLang="zh-CN" sz="2800" b="1" dirty="0">
                <a:solidFill>
                  <a:srgbClr val="3333FF"/>
                </a:solidFill>
                <a:latin typeface="华文宋体" pitchFamily="2" charset="-122"/>
                <a:ea typeface="华文宋体" pitchFamily="2" charset="-122"/>
                <a:sym typeface="Symbol" pitchFamily="18" charset="2"/>
              </a:rPr>
              <a:t>d</a:t>
            </a:r>
            <a:r>
              <a:rPr lang="zh-CN" altLang="en-US" sz="2800" b="1" dirty="0">
                <a:solidFill>
                  <a:srgbClr val="3333FF"/>
                </a:solidFill>
                <a:latin typeface="华文宋体" pitchFamily="2" charset="-122"/>
                <a:ea typeface="华文宋体" pitchFamily="2" charset="-122"/>
                <a:sym typeface="Symbol" pitchFamily="18" charset="2"/>
              </a:rPr>
              <a:t>Ｐ=0，</a:t>
            </a:r>
            <a:r>
              <a:rPr lang="zh-CN" altLang="en-US" sz="2800" b="1" dirty="0">
                <a:latin typeface="华文宋体" pitchFamily="2" charset="-122"/>
                <a:ea typeface="华文宋体" pitchFamily="2" charset="-122"/>
              </a:rPr>
              <a:t> </a:t>
            </a:r>
            <a:r>
              <a:rPr lang="en-US" altLang="zh-CN" sz="2800" b="1" dirty="0">
                <a:solidFill>
                  <a:srgbClr val="3333FF"/>
                </a:solidFill>
                <a:latin typeface="华文宋体" pitchFamily="2" charset="-122"/>
                <a:ea typeface="华文宋体" pitchFamily="2" charset="-122"/>
              </a:rPr>
              <a:t>W</a:t>
            </a:r>
            <a:r>
              <a:rPr lang="zh-CN" altLang="en-US" sz="2800" b="1" dirty="0">
                <a:solidFill>
                  <a:srgbClr val="3333FF"/>
                </a:solidFill>
                <a:latin typeface="华文宋体" pitchFamily="2" charset="-122"/>
                <a:ea typeface="华文宋体" pitchFamily="2" charset="-122"/>
              </a:rPr>
              <a:t>＝－</a:t>
            </a:r>
            <a:r>
              <a:rPr lang="en-US" altLang="zh-CN" sz="2800" b="1" dirty="0">
                <a:solidFill>
                  <a:srgbClr val="3333FF"/>
                </a:solidFill>
                <a:latin typeface="华文宋体" pitchFamily="2" charset="-122"/>
                <a:ea typeface="华文宋体" pitchFamily="2" charset="-122"/>
              </a:rPr>
              <a:t>P(V</a:t>
            </a:r>
            <a:r>
              <a:rPr lang="zh-CN" altLang="en-US" sz="2800" b="1" baseline="-25000" dirty="0">
                <a:solidFill>
                  <a:srgbClr val="3333FF"/>
                </a:solidFill>
                <a:latin typeface="华文宋体" pitchFamily="2" charset="-122"/>
                <a:ea typeface="华文宋体" pitchFamily="2" charset="-122"/>
              </a:rPr>
              <a:t>２</a:t>
            </a:r>
            <a:r>
              <a:rPr lang="zh-CN" altLang="en-US" sz="2800" b="1" dirty="0">
                <a:solidFill>
                  <a:srgbClr val="3333FF"/>
                </a:solidFill>
                <a:latin typeface="华文宋体" pitchFamily="2" charset="-122"/>
                <a:ea typeface="华文宋体" pitchFamily="2" charset="-122"/>
              </a:rPr>
              <a:t>－</a:t>
            </a:r>
            <a:r>
              <a:rPr lang="en-US" altLang="zh-CN" sz="2800" b="1" dirty="0">
                <a:solidFill>
                  <a:srgbClr val="3333FF"/>
                </a:solidFill>
                <a:latin typeface="华文宋体" pitchFamily="2" charset="-122"/>
                <a:ea typeface="华文宋体" pitchFamily="2" charset="-122"/>
              </a:rPr>
              <a:t>V</a:t>
            </a:r>
            <a:r>
              <a:rPr lang="zh-CN" altLang="en-US" sz="2800" b="1" baseline="-25000" dirty="0">
                <a:solidFill>
                  <a:srgbClr val="3333FF"/>
                </a:solidFill>
                <a:latin typeface="华文宋体" pitchFamily="2" charset="-122"/>
                <a:ea typeface="华文宋体" pitchFamily="2" charset="-122"/>
              </a:rPr>
              <a:t>１</a:t>
            </a:r>
            <a:r>
              <a:rPr lang="en-US" altLang="zh-CN" sz="2800" b="1" dirty="0">
                <a:solidFill>
                  <a:srgbClr val="3333FF"/>
                </a:solidFill>
                <a:latin typeface="华文宋体" pitchFamily="2" charset="-122"/>
                <a:ea typeface="华文宋体" pitchFamily="2" charset="-122"/>
              </a:rPr>
              <a:t>)</a:t>
            </a:r>
          </a:p>
          <a:p>
            <a:pPr marL="103188" indent="0" eaLnBrk="1" fontAlgn="auto" hangingPunct="1">
              <a:lnSpc>
                <a:spcPct val="150000"/>
              </a:lnSpc>
              <a:spcBef>
                <a:spcPct val="10000"/>
              </a:spcBef>
              <a:spcAft>
                <a:spcPts val="0"/>
              </a:spcAft>
              <a:buFont typeface="Wingdings" pitchFamily="2" charset="2"/>
              <a:buNone/>
              <a:defRPr/>
            </a:pPr>
            <a:r>
              <a:rPr lang="en-US" altLang="zh-CN" sz="2800" b="1" dirty="0">
                <a:solidFill>
                  <a:srgbClr val="3333FF"/>
                </a:solidFill>
                <a:latin typeface="华文宋体" pitchFamily="2" charset="-122"/>
                <a:ea typeface="华文宋体" pitchFamily="2" charset="-122"/>
              </a:rPr>
              <a:t>Q</a:t>
            </a:r>
            <a:r>
              <a:rPr lang="zh-CN" altLang="en-US" sz="2800" b="1" baseline="-25000" dirty="0">
                <a:solidFill>
                  <a:srgbClr val="3333FF"/>
                </a:solidFill>
                <a:latin typeface="华文宋体" pitchFamily="2" charset="-122"/>
                <a:ea typeface="华文宋体" pitchFamily="2" charset="-122"/>
              </a:rPr>
              <a:t>Ｐ</a:t>
            </a:r>
            <a:r>
              <a:rPr lang="zh-CN" altLang="en-US" sz="2800" b="1" dirty="0">
                <a:solidFill>
                  <a:srgbClr val="3333FF"/>
                </a:solidFill>
                <a:latin typeface="华文宋体" pitchFamily="2" charset="-122"/>
                <a:ea typeface="华文宋体" pitchFamily="2" charset="-122"/>
              </a:rPr>
              <a:t>＝ </a:t>
            </a:r>
            <a:r>
              <a:rPr lang="zh-CN" altLang="en-US" sz="2800" b="1" dirty="0">
                <a:solidFill>
                  <a:srgbClr val="3333FF"/>
                </a:solidFill>
                <a:latin typeface="华文宋体" pitchFamily="2" charset="-122"/>
                <a:ea typeface="华文宋体" pitchFamily="2" charset="-122"/>
                <a:sym typeface="Symbol" pitchFamily="18" charset="2"/>
              </a:rPr>
              <a:t></a:t>
            </a:r>
            <a:r>
              <a:rPr lang="en-US" altLang="zh-CN" sz="2800" b="1" dirty="0">
                <a:solidFill>
                  <a:srgbClr val="3333FF"/>
                </a:solidFill>
                <a:latin typeface="华文宋体" pitchFamily="2" charset="-122"/>
                <a:ea typeface="华文宋体" pitchFamily="2" charset="-122"/>
              </a:rPr>
              <a:t>U</a:t>
            </a:r>
            <a:r>
              <a:rPr lang="zh-CN" altLang="en-US" sz="2800" b="1" dirty="0">
                <a:solidFill>
                  <a:srgbClr val="3333FF"/>
                </a:solidFill>
                <a:latin typeface="华文宋体" pitchFamily="2" charset="-122"/>
                <a:ea typeface="华文宋体" pitchFamily="2" charset="-122"/>
              </a:rPr>
              <a:t>－</a:t>
            </a:r>
            <a:r>
              <a:rPr lang="en-US" altLang="zh-CN" sz="2800" b="1" dirty="0">
                <a:solidFill>
                  <a:srgbClr val="3333FF"/>
                </a:solidFill>
                <a:latin typeface="华文宋体" pitchFamily="2" charset="-122"/>
                <a:ea typeface="华文宋体" pitchFamily="2" charset="-122"/>
              </a:rPr>
              <a:t>W</a:t>
            </a:r>
            <a:r>
              <a:rPr lang="zh-CN" altLang="en-US" sz="2800" b="1" dirty="0">
                <a:solidFill>
                  <a:srgbClr val="3333FF"/>
                </a:solidFill>
                <a:latin typeface="华文宋体" pitchFamily="2" charset="-122"/>
                <a:ea typeface="华文宋体" pitchFamily="2" charset="-122"/>
              </a:rPr>
              <a:t>＝ </a:t>
            </a:r>
            <a:r>
              <a:rPr lang="zh-CN" altLang="en-US" sz="2800" b="1" dirty="0">
                <a:solidFill>
                  <a:srgbClr val="3333FF"/>
                </a:solidFill>
                <a:latin typeface="华文宋体" pitchFamily="2" charset="-122"/>
                <a:ea typeface="华文宋体" pitchFamily="2" charset="-122"/>
                <a:sym typeface="Symbol" pitchFamily="18" charset="2"/>
              </a:rPr>
              <a:t></a:t>
            </a:r>
            <a:r>
              <a:rPr lang="en-US" altLang="zh-CN" sz="2800" b="1" dirty="0">
                <a:solidFill>
                  <a:srgbClr val="3333FF"/>
                </a:solidFill>
                <a:latin typeface="华文宋体" pitchFamily="2" charset="-122"/>
                <a:ea typeface="华文宋体" pitchFamily="2" charset="-122"/>
              </a:rPr>
              <a:t>U</a:t>
            </a:r>
            <a:r>
              <a:rPr lang="zh-CN" altLang="en-US" sz="2800" b="1" dirty="0">
                <a:solidFill>
                  <a:srgbClr val="3333FF"/>
                </a:solidFill>
                <a:latin typeface="华文宋体" pitchFamily="2" charset="-122"/>
                <a:ea typeface="华文宋体" pitchFamily="2" charset="-122"/>
              </a:rPr>
              <a:t>＋</a:t>
            </a:r>
            <a:r>
              <a:rPr lang="en-US" altLang="zh-CN" sz="2800" b="1" dirty="0">
                <a:solidFill>
                  <a:srgbClr val="3333FF"/>
                </a:solidFill>
                <a:latin typeface="华文宋体" pitchFamily="2" charset="-122"/>
                <a:ea typeface="华文宋体" pitchFamily="2" charset="-122"/>
              </a:rPr>
              <a:t>P(V</a:t>
            </a:r>
            <a:r>
              <a:rPr lang="zh-CN" altLang="en-US" sz="2800" b="1" baseline="-25000" dirty="0">
                <a:solidFill>
                  <a:srgbClr val="3333FF"/>
                </a:solidFill>
                <a:latin typeface="华文宋体" pitchFamily="2" charset="-122"/>
                <a:ea typeface="华文宋体" pitchFamily="2" charset="-122"/>
              </a:rPr>
              <a:t>２</a:t>
            </a:r>
            <a:r>
              <a:rPr lang="zh-CN" altLang="en-US" sz="2800" b="1" dirty="0">
                <a:solidFill>
                  <a:srgbClr val="3333FF"/>
                </a:solidFill>
                <a:latin typeface="华文宋体" pitchFamily="2" charset="-122"/>
                <a:ea typeface="华文宋体" pitchFamily="2" charset="-122"/>
              </a:rPr>
              <a:t>－</a:t>
            </a:r>
            <a:r>
              <a:rPr lang="en-US" altLang="zh-CN" sz="2800" b="1" dirty="0">
                <a:solidFill>
                  <a:srgbClr val="3333FF"/>
                </a:solidFill>
                <a:latin typeface="华文宋体" pitchFamily="2" charset="-122"/>
                <a:ea typeface="华文宋体" pitchFamily="2" charset="-122"/>
              </a:rPr>
              <a:t>V</a:t>
            </a:r>
            <a:r>
              <a:rPr lang="zh-CN" altLang="en-US" sz="2800" b="1" baseline="-25000" dirty="0">
                <a:solidFill>
                  <a:srgbClr val="3333FF"/>
                </a:solidFill>
                <a:latin typeface="华文宋体" pitchFamily="2" charset="-122"/>
                <a:ea typeface="华文宋体" pitchFamily="2" charset="-122"/>
              </a:rPr>
              <a:t>１</a:t>
            </a:r>
            <a:r>
              <a:rPr lang="en-US" altLang="zh-CN" sz="2800" b="1" dirty="0">
                <a:solidFill>
                  <a:srgbClr val="3333FF"/>
                </a:solidFill>
                <a:latin typeface="华文宋体" pitchFamily="2" charset="-122"/>
                <a:ea typeface="华文宋体" pitchFamily="2" charset="-122"/>
              </a:rPr>
              <a:t>)</a:t>
            </a:r>
            <a:r>
              <a:rPr lang="zh-CN" altLang="en-US" sz="2800" b="1" dirty="0">
                <a:solidFill>
                  <a:srgbClr val="3333FF"/>
                </a:solidFill>
                <a:latin typeface="华文宋体" pitchFamily="2" charset="-122"/>
                <a:ea typeface="华文宋体" pitchFamily="2" charset="-122"/>
              </a:rPr>
              <a:t>　</a:t>
            </a:r>
            <a:endParaRPr lang="en-US" altLang="zh-CN" sz="2800" b="1" dirty="0" smtClean="0">
              <a:solidFill>
                <a:srgbClr val="3333FF"/>
              </a:solidFill>
              <a:latin typeface="华文宋体" pitchFamily="2" charset="-122"/>
              <a:ea typeface="华文宋体" pitchFamily="2" charset="-122"/>
            </a:endParaRPr>
          </a:p>
          <a:p>
            <a:pPr marL="103188" indent="0" eaLnBrk="1" fontAlgn="auto" hangingPunct="1">
              <a:lnSpc>
                <a:spcPct val="150000"/>
              </a:lnSpc>
              <a:spcBef>
                <a:spcPct val="10000"/>
              </a:spcBef>
              <a:spcAft>
                <a:spcPts val="0"/>
              </a:spcAft>
              <a:buFont typeface="Wingdings" pitchFamily="2" charset="2"/>
              <a:buNone/>
              <a:defRPr/>
            </a:pPr>
            <a:r>
              <a:rPr lang="en-US" altLang="zh-CN" sz="2800" b="1" dirty="0">
                <a:solidFill>
                  <a:srgbClr val="3333FF"/>
                </a:solidFill>
                <a:latin typeface="华文宋体" pitchFamily="2" charset="-122"/>
                <a:ea typeface="华文宋体" pitchFamily="2" charset="-122"/>
              </a:rPr>
              <a:t> </a:t>
            </a:r>
            <a:r>
              <a:rPr lang="en-US" altLang="zh-CN" sz="2800" b="1" dirty="0" smtClean="0">
                <a:solidFill>
                  <a:srgbClr val="3333FF"/>
                </a:solidFill>
                <a:latin typeface="华文宋体" pitchFamily="2" charset="-122"/>
                <a:ea typeface="华文宋体" pitchFamily="2" charset="-122"/>
              </a:rPr>
              <a:t>      </a:t>
            </a:r>
            <a:r>
              <a:rPr lang="zh-CN" altLang="en-US" sz="2800" b="1" dirty="0" smtClean="0">
                <a:solidFill>
                  <a:srgbClr val="3333FF"/>
                </a:solidFill>
                <a:latin typeface="华文宋体" pitchFamily="2" charset="-122"/>
                <a:ea typeface="华文宋体" pitchFamily="2" charset="-122"/>
              </a:rPr>
              <a:t>＝</a:t>
            </a:r>
            <a:r>
              <a:rPr lang="en-US" altLang="zh-CN" sz="2800" b="1" dirty="0">
                <a:solidFill>
                  <a:srgbClr val="3333FF"/>
                </a:solidFill>
                <a:latin typeface="华文宋体" pitchFamily="2" charset="-122"/>
                <a:ea typeface="华文宋体" pitchFamily="2" charset="-122"/>
              </a:rPr>
              <a:t>(U</a:t>
            </a:r>
            <a:r>
              <a:rPr lang="zh-CN" altLang="en-US" sz="2800" b="1" baseline="-25000" dirty="0">
                <a:solidFill>
                  <a:srgbClr val="3333FF"/>
                </a:solidFill>
                <a:latin typeface="华文宋体" pitchFamily="2" charset="-122"/>
                <a:ea typeface="华文宋体" pitchFamily="2" charset="-122"/>
              </a:rPr>
              <a:t>２</a:t>
            </a:r>
            <a:r>
              <a:rPr lang="zh-CN" altLang="en-US" sz="2800" b="1" dirty="0">
                <a:solidFill>
                  <a:srgbClr val="3333FF"/>
                </a:solidFill>
                <a:latin typeface="华文宋体" pitchFamily="2" charset="-122"/>
                <a:ea typeface="华文宋体" pitchFamily="2" charset="-122"/>
              </a:rPr>
              <a:t>－</a:t>
            </a:r>
            <a:r>
              <a:rPr lang="en-US" altLang="zh-CN" sz="2800" b="1" dirty="0">
                <a:solidFill>
                  <a:srgbClr val="3333FF"/>
                </a:solidFill>
                <a:latin typeface="华文宋体" pitchFamily="2" charset="-122"/>
                <a:ea typeface="华文宋体" pitchFamily="2" charset="-122"/>
              </a:rPr>
              <a:t>U</a:t>
            </a:r>
            <a:r>
              <a:rPr lang="zh-CN" altLang="en-US" sz="2800" b="1" baseline="-25000" dirty="0">
                <a:solidFill>
                  <a:srgbClr val="3333FF"/>
                </a:solidFill>
                <a:latin typeface="华文宋体" pitchFamily="2" charset="-122"/>
                <a:ea typeface="华文宋体" pitchFamily="2" charset="-122"/>
              </a:rPr>
              <a:t>１</a:t>
            </a:r>
            <a:r>
              <a:rPr lang="en-US" altLang="zh-CN" sz="2800" b="1" dirty="0">
                <a:solidFill>
                  <a:srgbClr val="3333FF"/>
                </a:solidFill>
                <a:latin typeface="华文宋体" pitchFamily="2" charset="-122"/>
                <a:ea typeface="华文宋体" pitchFamily="2" charset="-122"/>
              </a:rPr>
              <a:t>)</a:t>
            </a:r>
            <a:r>
              <a:rPr lang="zh-CN" altLang="en-US" sz="2800" b="1" dirty="0">
                <a:solidFill>
                  <a:srgbClr val="3333FF"/>
                </a:solidFill>
                <a:latin typeface="华文宋体" pitchFamily="2" charset="-122"/>
                <a:ea typeface="华文宋体" pitchFamily="2" charset="-122"/>
              </a:rPr>
              <a:t>＋</a:t>
            </a:r>
            <a:r>
              <a:rPr lang="en-US" altLang="zh-CN" sz="2800" b="1" dirty="0">
                <a:solidFill>
                  <a:srgbClr val="3333FF"/>
                </a:solidFill>
                <a:latin typeface="华文宋体" pitchFamily="2" charset="-122"/>
                <a:ea typeface="华文宋体" pitchFamily="2" charset="-122"/>
              </a:rPr>
              <a:t>(P</a:t>
            </a:r>
            <a:r>
              <a:rPr lang="zh-CN" altLang="en-US" sz="2800" b="1" baseline="-25000" dirty="0">
                <a:solidFill>
                  <a:srgbClr val="3333FF"/>
                </a:solidFill>
                <a:latin typeface="华文宋体" pitchFamily="2" charset="-122"/>
                <a:ea typeface="华文宋体" pitchFamily="2" charset="-122"/>
              </a:rPr>
              <a:t>２</a:t>
            </a:r>
            <a:r>
              <a:rPr lang="en-US" altLang="zh-CN" sz="2800" b="1" dirty="0">
                <a:solidFill>
                  <a:srgbClr val="3333FF"/>
                </a:solidFill>
                <a:latin typeface="华文宋体" pitchFamily="2" charset="-122"/>
                <a:ea typeface="华文宋体" pitchFamily="2" charset="-122"/>
              </a:rPr>
              <a:t>V</a:t>
            </a:r>
            <a:r>
              <a:rPr lang="zh-CN" altLang="en-US" sz="2800" b="1" baseline="-25000" dirty="0">
                <a:solidFill>
                  <a:srgbClr val="3333FF"/>
                </a:solidFill>
                <a:latin typeface="华文宋体" pitchFamily="2" charset="-122"/>
                <a:ea typeface="华文宋体" pitchFamily="2" charset="-122"/>
              </a:rPr>
              <a:t>２</a:t>
            </a:r>
            <a:r>
              <a:rPr lang="zh-CN" altLang="en-US" sz="2800" b="1" dirty="0">
                <a:solidFill>
                  <a:srgbClr val="3333FF"/>
                </a:solidFill>
                <a:latin typeface="华文宋体" pitchFamily="2" charset="-122"/>
                <a:ea typeface="华文宋体" pitchFamily="2" charset="-122"/>
              </a:rPr>
              <a:t>－</a:t>
            </a:r>
            <a:r>
              <a:rPr lang="en-US" altLang="zh-CN" sz="2800" b="1" dirty="0">
                <a:solidFill>
                  <a:srgbClr val="3333FF"/>
                </a:solidFill>
                <a:latin typeface="华文宋体" pitchFamily="2" charset="-122"/>
                <a:ea typeface="华文宋体" pitchFamily="2" charset="-122"/>
              </a:rPr>
              <a:t>P</a:t>
            </a:r>
            <a:r>
              <a:rPr lang="zh-CN" altLang="en-US" sz="2800" b="1" baseline="-25000" dirty="0">
                <a:solidFill>
                  <a:srgbClr val="3333FF"/>
                </a:solidFill>
                <a:latin typeface="华文宋体" pitchFamily="2" charset="-122"/>
                <a:ea typeface="华文宋体" pitchFamily="2" charset="-122"/>
              </a:rPr>
              <a:t>１</a:t>
            </a:r>
            <a:r>
              <a:rPr lang="en-US" altLang="zh-CN" sz="2800" b="1" dirty="0">
                <a:solidFill>
                  <a:srgbClr val="3333FF"/>
                </a:solidFill>
                <a:latin typeface="华文宋体" pitchFamily="2" charset="-122"/>
                <a:ea typeface="华文宋体" pitchFamily="2" charset="-122"/>
              </a:rPr>
              <a:t>V</a:t>
            </a:r>
            <a:r>
              <a:rPr lang="zh-CN" altLang="en-US" sz="2800" b="1" baseline="-25000" dirty="0">
                <a:solidFill>
                  <a:srgbClr val="3333FF"/>
                </a:solidFill>
                <a:latin typeface="华文宋体" pitchFamily="2" charset="-122"/>
                <a:ea typeface="华文宋体" pitchFamily="2" charset="-122"/>
              </a:rPr>
              <a:t>１</a:t>
            </a:r>
            <a:r>
              <a:rPr lang="en-US" altLang="zh-CN" sz="2800" b="1" dirty="0" smtClean="0">
                <a:solidFill>
                  <a:srgbClr val="3333FF"/>
                </a:solidFill>
                <a:latin typeface="华文宋体" pitchFamily="2" charset="-122"/>
                <a:ea typeface="华文宋体" pitchFamily="2" charset="-122"/>
              </a:rPr>
              <a:t>)</a:t>
            </a:r>
          </a:p>
          <a:p>
            <a:pPr marL="103188" indent="0" eaLnBrk="1" fontAlgn="auto" hangingPunct="1">
              <a:lnSpc>
                <a:spcPct val="150000"/>
              </a:lnSpc>
              <a:spcBef>
                <a:spcPct val="10000"/>
              </a:spcBef>
              <a:spcAft>
                <a:spcPts val="0"/>
              </a:spcAft>
              <a:buFont typeface="Wingdings" pitchFamily="2" charset="2"/>
              <a:buNone/>
              <a:defRPr/>
            </a:pPr>
            <a:r>
              <a:rPr lang="en-US" altLang="zh-CN" sz="2800" b="1" dirty="0">
                <a:solidFill>
                  <a:srgbClr val="3333FF"/>
                </a:solidFill>
                <a:latin typeface="华文宋体" pitchFamily="2" charset="-122"/>
                <a:ea typeface="华文宋体" pitchFamily="2" charset="-122"/>
              </a:rPr>
              <a:t> </a:t>
            </a:r>
            <a:r>
              <a:rPr lang="en-US" altLang="zh-CN" sz="2800" b="1" dirty="0" smtClean="0">
                <a:solidFill>
                  <a:srgbClr val="3333FF"/>
                </a:solidFill>
                <a:latin typeface="华文宋体" pitchFamily="2" charset="-122"/>
                <a:ea typeface="华文宋体" pitchFamily="2" charset="-122"/>
              </a:rPr>
              <a:t>      </a:t>
            </a:r>
            <a:r>
              <a:rPr lang="zh-CN" altLang="en-US" sz="2800" b="1" dirty="0" smtClean="0">
                <a:solidFill>
                  <a:srgbClr val="3333FF"/>
                </a:solidFill>
                <a:latin typeface="华文宋体" pitchFamily="2" charset="-122"/>
                <a:ea typeface="华文宋体" pitchFamily="2" charset="-122"/>
              </a:rPr>
              <a:t>＝</a:t>
            </a:r>
            <a:r>
              <a:rPr lang="en-US" altLang="zh-CN" sz="2800" b="1" dirty="0">
                <a:solidFill>
                  <a:srgbClr val="3333FF"/>
                </a:solidFill>
                <a:latin typeface="华文宋体" pitchFamily="2" charset="-122"/>
                <a:ea typeface="华文宋体" pitchFamily="2" charset="-122"/>
              </a:rPr>
              <a:t>(U</a:t>
            </a:r>
            <a:r>
              <a:rPr lang="zh-CN" altLang="en-US" sz="2800" b="1" baseline="-25000" dirty="0">
                <a:solidFill>
                  <a:srgbClr val="3333FF"/>
                </a:solidFill>
                <a:latin typeface="华文宋体" pitchFamily="2" charset="-122"/>
                <a:ea typeface="华文宋体" pitchFamily="2" charset="-122"/>
              </a:rPr>
              <a:t>２</a:t>
            </a:r>
            <a:r>
              <a:rPr lang="zh-CN" altLang="en-US" sz="2800" b="1" dirty="0">
                <a:solidFill>
                  <a:srgbClr val="3333FF"/>
                </a:solidFill>
                <a:latin typeface="华文宋体" pitchFamily="2" charset="-122"/>
                <a:ea typeface="华文宋体" pitchFamily="2" charset="-122"/>
              </a:rPr>
              <a:t>＋</a:t>
            </a:r>
            <a:r>
              <a:rPr lang="en-US" altLang="zh-CN" sz="2800" b="1" dirty="0">
                <a:solidFill>
                  <a:srgbClr val="3333FF"/>
                </a:solidFill>
                <a:latin typeface="华文宋体" pitchFamily="2" charset="-122"/>
                <a:ea typeface="华文宋体" pitchFamily="2" charset="-122"/>
              </a:rPr>
              <a:t>P</a:t>
            </a:r>
            <a:r>
              <a:rPr lang="en-US" altLang="zh-CN" sz="2800" b="1" baseline="-25000" dirty="0">
                <a:solidFill>
                  <a:srgbClr val="3333FF"/>
                </a:solidFill>
                <a:latin typeface="华文宋体" pitchFamily="2" charset="-122"/>
                <a:ea typeface="华文宋体" pitchFamily="2" charset="-122"/>
              </a:rPr>
              <a:t>2</a:t>
            </a:r>
            <a:r>
              <a:rPr lang="en-US" altLang="zh-CN" sz="2800" b="1" dirty="0">
                <a:solidFill>
                  <a:srgbClr val="3333FF"/>
                </a:solidFill>
                <a:latin typeface="华文宋体" pitchFamily="2" charset="-122"/>
                <a:ea typeface="华文宋体" pitchFamily="2" charset="-122"/>
              </a:rPr>
              <a:t>V</a:t>
            </a:r>
            <a:r>
              <a:rPr lang="en-US" altLang="zh-CN" sz="2800" b="1" baseline="-25000" dirty="0">
                <a:solidFill>
                  <a:srgbClr val="3333FF"/>
                </a:solidFill>
                <a:latin typeface="华文宋体" pitchFamily="2" charset="-122"/>
                <a:ea typeface="华文宋体" pitchFamily="2" charset="-122"/>
              </a:rPr>
              <a:t>2</a:t>
            </a:r>
            <a:r>
              <a:rPr lang="en-US" altLang="zh-CN" sz="2800" b="1" dirty="0">
                <a:solidFill>
                  <a:srgbClr val="3333FF"/>
                </a:solidFill>
                <a:latin typeface="华文宋体" pitchFamily="2" charset="-122"/>
                <a:ea typeface="华文宋体" pitchFamily="2" charset="-122"/>
              </a:rPr>
              <a:t>)</a:t>
            </a:r>
            <a:r>
              <a:rPr lang="zh-CN" altLang="en-US" sz="2800" b="1" dirty="0">
                <a:solidFill>
                  <a:srgbClr val="3333FF"/>
                </a:solidFill>
                <a:latin typeface="华文宋体" pitchFamily="2" charset="-122"/>
                <a:ea typeface="华文宋体" pitchFamily="2" charset="-122"/>
              </a:rPr>
              <a:t>－</a:t>
            </a:r>
            <a:r>
              <a:rPr lang="en-US" altLang="zh-CN" sz="2800" b="1" dirty="0">
                <a:solidFill>
                  <a:srgbClr val="3333FF"/>
                </a:solidFill>
                <a:latin typeface="华文宋体" pitchFamily="2" charset="-122"/>
                <a:ea typeface="华文宋体" pitchFamily="2" charset="-122"/>
              </a:rPr>
              <a:t>(U</a:t>
            </a:r>
            <a:r>
              <a:rPr lang="en-US" altLang="zh-CN" sz="2800" b="1" baseline="-25000" dirty="0">
                <a:solidFill>
                  <a:srgbClr val="3333FF"/>
                </a:solidFill>
                <a:latin typeface="华文宋体" pitchFamily="2" charset="-122"/>
                <a:ea typeface="华文宋体" pitchFamily="2" charset="-122"/>
              </a:rPr>
              <a:t>1</a:t>
            </a:r>
            <a:r>
              <a:rPr lang="zh-CN" altLang="en-US" sz="2800" b="1" dirty="0">
                <a:solidFill>
                  <a:srgbClr val="3333FF"/>
                </a:solidFill>
                <a:latin typeface="华文宋体" pitchFamily="2" charset="-122"/>
                <a:ea typeface="华文宋体" pitchFamily="2" charset="-122"/>
              </a:rPr>
              <a:t>＋</a:t>
            </a:r>
            <a:r>
              <a:rPr lang="en-US" altLang="zh-CN" sz="2800" b="1" dirty="0">
                <a:solidFill>
                  <a:srgbClr val="3333FF"/>
                </a:solidFill>
                <a:latin typeface="华文宋体" pitchFamily="2" charset="-122"/>
                <a:ea typeface="华文宋体" pitchFamily="2" charset="-122"/>
              </a:rPr>
              <a:t>P</a:t>
            </a:r>
            <a:r>
              <a:rPr lang="en-US" altLang="zh-CN" sz="2800" b="1" baseline="-25000" dirty="0">
                <a:solidFill>
                  <a:srgbClr val="3333FF"/>
                </a:solidFill>
                <a:latin typeface="华文宋体" pitchFamily="2" charset="-122"/>
                <a:ea typeface="华文宋体" pitchFamily="2" charset="-122"/>
              </a:rPr>
              <a:t>1</a:t>
            </a:r>
            <a:r>
              <a:rPr lang="en-US" altLang="zh-CN" sz="2800" b="1" dirty="0">
                <a:solidFill>
                  <a:srgbClr val="3333FF"/>
                </a:solidFill>
                <a:latin typeface="华文宋体" pitchFamily="2" charset="-122"/>
                <a:ea typeface="华文宋体" pitchFamily="2" charset="-122"/>
              </a:rPr>
              <a:t>V</a:t>
            </a:r>
            <a:r>
              <a:rPr lang="en-US" altLang="zh-CN" sz="2800" b="1" baseline="-25000" dirty="0">
                <a:solidFill>
                  <a:srgbClr val="3333FF"/>
                </a:solidFill>
                <a:latin typeface="华文宋体" pitchFamily="2" charset="-122"/>
                <a:ea typeface="华文宋体" pitchFamily="2" charset="-122"/>
              </a:rPr>
              <a:t>1</a:t>
            </a:r>
            <a:r>
              <a:rPr lang="en-US" altLang="zh-CN" sz="2800" b="1" dirty="0">
                <a:solidFill>
                  <a:srgbClr val="3333FF"/>
                </a:solidFill>
                <a:latin typeface="华文宋体" pitchFamily="2" charset="-122"/>
                <a:ea typeface="华文宋体" pitchFamily="2" charset="-122"/>
              </a:rPr>
              <a:t>)</a:t>
            </a:r>
            <a:r>
              <a:rPr lang="zh-CN" altLang="en-US" sz="2800" b="1" dirty="0">
                <a:solidFill>
                  <a:srgbClr val="3333FF"/>
                </a:solidFill>
                <a:latin typeface="华文宋体" pitchFamily="2" charset="-122"/>
                <a:ea typeface="华文宋体" pitchFamily="2" charset="-122"/>
              </a:rPr>
              <a:t>＝</a:t>
            </a:r>
            <a:r>
              <a:rPr lang="en-US" altLang="zh-CN" sz="2800" b="1" dirty="0">
                <a:solidFill>
                  <a:srgbClr val="3333FF"/>
                </a:solidFill>
                <a:latin typeface="华文宋体" pitchFamily="2" charset="-122"/>
                <a:ea typeface="华文宋体" pitchFamily="2" charset="-122"/>
              </a:rPr>
              <a:t>H</a:t>
            </a:r>
            <a:r>
              <a:rPr lang="en-US" altLang="zh-CN" sz="2800" b="1" baseline="-25000" dirty="0">
                <a:solidFill>
                  <a:srgbClr val="3333FF"/>
                </a:solidFill>
                <a:latin typeface="华文宋体" pitchFamily="2" charset="-122"/>
                <a:ea typeface="华文宋体" pitchFamily="2" charset="-122"/>
              </a:rPr>
              <a:t>2</a:t>
            </a:r>
            <a:r>
              <a:rPr lang="zh-CN" altLang="en-US" sz="2800" b="1" dirty="0">
                <a:solidFill>
                  <a:srgbClr val="3333FF"/>
                </a:solidFill>
                <a:latin typeface="华文宋体" pitchFamily="2" charset="-122"/>
                <a:ea typeface="华文宋体" pitchFamily="2" charset="-122"/>
              </a:rPr>
              <a:t>－</a:t>
            </a:r>
            <a:r>
              <a:rPr lang="en-US" altLang="zh-CN" sz="2800" b="1" dirty="0">
                <a:solidFill>
                  <a:srgbClr val="3333FF"/>
                </a:solidFill>
                <a:latin typeface="华文宋体" pitchFamily="2" charset="-122"/>
                <a:ea typeface="华文宋体" pitchFamily="2" charset="-122"/>
              </a:rPr>
              <a:t>H</a:t>
            </a:r>
            <a:r>
              <a:rPr lang="en-US" altLang="zh-CN" sz="2800" b="1" baseline="-25000" dirty="0">
                <a:solidFill>
                  <a:srgbClr val="3333FF"/>
                </a:solidFill>
                <a:latin typeface="华文宋体" pitchFamily="2" charset="-122"/>
                <a:ea typeface="华文宋体" pitchFamily="2" charset="-122"/>
              </a:rPr>
              <a:t>1</a:t>
            </a:r>
            <a:r>
              <a:rPr lang="zh-CN" altLang="en-US" sz="2800" b="1" dirty="0">
                <a:solidFill>
                  <a:srgbClr val="3333FF"/>
                </a:solidFill>
                <a:latin typeface="华文宋体" pitchFamily="2" charset="-122"/>
                <a:ea typeface="华文宋体" pitchFamily="2" charset="-122"/>
              </a:rPr>
              <a:t>　</a:t>
            </a:r>
            <a:r>
              <a:rPr lang="zh-CN" altLang="en-US" sz="2800" b="1" dirty="0" smtClean="0">
                <a:solidFill>
                  <a:srgbClr val="C00000"/>
                </a:solidFill>
                <a:latin typeface="华文宋体" pitchFamily="2" charset="-122"/>
                <a:ea typeface="华文宋体" pitchFamily="2" charset="-122"/>
              </a:rPr>
              <a:t>Ｑ</a:t>
            </a:r>
            <a:r>
              <a:rPr lang="zh-CN" altLang="en-US" sz="2800" b="1" baseline="-25000" dirty="0" smtClean="0">
                <a:solidFill>
                  <a:srgbClr val="C00000"/>
                </a:solidFill>
                <a:latin typeface="华文宋体" pitchFamily="2" charset="-122"/>
                <a:ea typeface="华文宋体" pitchFamily="2" charset="-122"/>
              </a:rPr>
              <a:t>Ｐ</a:t>
            </a:r>
            <a:r>
              <a:rPr lang="zh-CN" altLang="en-US" sz="2800" b="1" dirty="0">
                <a:solidFill>
                  <a:srgbClr val="C00000"/>
                </a:solidFill>
                <a:latin typeface="华文宋体" pitchFamily="2" charset="-122"/>
                <a:ea typeface="华文宋体" pitchFamily="2" charset="-122"/>
              </a:rPr>
              <a:t>＝ </a:t>
            </a:r>
            <a:r>
              <a:rPr lang="zh-CN" altLang="en-US" sz="2800" b="1" dirty="0" smtClean="0">
                <a:solidFill>
                  <a:srgbClr val="C00000"/>
                </a:solidFill>
                <a:latin typeface="华文宋体" pitchFamily="2" charset="-122"/>
                <a:ea typeface="华文宋体" pitchFamily="2" charset="-122"/>
                <a:sym typeface="Symbol" pitchFamily="18" charset="2"/>
              </a:rPr>
              <a:t></a:t>
            </a:r>
            <a:r>
              <a:rPr lang="zh-CN" altLang="en-US" sz="2800" b="1" dirty="0" smtClean="0">
                <a:solidFill>
                  <a:srgbClr val="C00000"/>
                </a:solidFill>
                <a:latin typeface="华文宋体" pitchFamily="2" charset="-122"/>
                <a:ea typeface="华文宋体" pitchFamily="2" charset="-122"/>
              </a:rPr>
              <a:t>Ｈ    </a:t>
            </a:r>
            <a:r>
              <a:rPr lang="zh-CN" altLang="en-US" sz="2800" b="1" dirty="0" smtClean="0">
                <a:solidFill>
                  <a:srgbClr val="3333FF"/>
                </a:solidFill>
                <a:latin typeface="华文宋体" pitchFamily="2" charset="-122"/>
                <a:ea typeface="华文宋体" pitchFamily="2" charset="-122"/>
              </a:rPr>
              <a:t>微小变化</a:t>
            </a:r>
            <a:r>
              <a:rPr lang="zh-CN" altLang="en-US" sz="2800" b="1" dirty="0" smtClean="0">
                <a:solidFill>
                  <a:srgbClr val="C00000"/>
                </a:solidFill>
                <a:latin typeface="华文宋体" pitchFamily="2" charset="-122"/>
                <a:ea typeface="华文宋体" pitchFamily="2" charset="-122"/>
                <a:sym typeface="Symbol" pitchFamily="18" charset="2"/>
              </a:rPr>
              <a:t>Ｑ</a:t>
            </a:r>
            <a:r>
              <a:rPr lang="zh-CN" altLang="en-US" sz="2800" b="1" baseline="-25000" dirty="0" smtClean="0">
                <a:solidFill>
                  <a:srgbClr val="C00000"/>
                </a:solidFill>
                <a:latin typeface="华文宋体" pitchFamily="2" charset="-122"/>
                <a:ea typeface="华文宋体" pitchFamily="2" charset="-122"/>
                <a:sym typeface="Symbol" pitchFamily="18" charset="2"/>
              </a:rPr>
              <a:t>Ｐ</a:t>
            </a:r>
            <a:r>
              <a:rPr lang="zh-CN" altLang="en-US" sz="2800" b="1" dirty="0">
                <a:solidFill>
                  <a:srgbClr val="C00000"/>
                </a:solidFill>
                <a:latin typeface="华文宋体" pitchFamily="2" charset="-122"/>
                <a:ea typeface="华文宋体" pitchFamily="2" charset="-122"/>
                <a:sym typeface="Symbol" pitchFamily="18" charset="2"/>
              </a:rPr>
              <a:t>＝</a:t>
            </a:r>
            <a:r>
              <a:rPr lang="zh-CN" altLang="en-US" sz="2800" b="1" dirty="0" smtClean="0">
                <a:solidFill>
                  <a:srgbClr val="C00000"/>
                </a:solidFill>
                <a:latin typeface="华文宋体" pitchFamily="2" charset="-122"/>
                <a:ea typeface="华文宋体" pitchFamily="2" charset="-122"/>
                <a:sym typeface="Symbol" pitchFamily="18" charset="2"/>
              </a:rPr>
              <a:t>ｄ</a:t>
            </a:r>
            <a:r>
              <a:rPr lang="en-US" altLang="zh-CN" sz="2800" b="1" dirty="0" smtClean="0">
                <a:solidFill>
                  <a:srgbClr val="C00000"/>
                </a:solidFill>
                <a:latin typeface="华文宋体" pitchFamily="2" charset="-122"/>
                <a:ea typeface="华文宋体" pitchFamily="2" charset="-122"/>
                <a:sym typeface="Symbol" pitchFamily="18" charset="2"/>
              </a:rPr>
              <a:t>H</a:t>
            </a:r>
            <a:r>
              <a:rPr lang="en-US" altLang="zh-CN" sz="2800" b="1" dirty="0" smtClean="0">
                <a:solidFill>
                  <a:srgbClr val="000000"/>
                </a:solidFill>
                <a:latin typeface="华文宋体" pitchFamily="2" charset="-122"/>
                <a:ea typeface="华文宋体" pitchFamily="2" charset="-122"/>
                <a:sym typeface="Symbol" pitchFamily="18" charset="2"/>
              </a:rPr>
              <a:t> </a:t>
            </a:r>
            <a:r>
              <a:rPr lang="zh-CN" altLang="en-US" sz="2800" b="1" dirty="0" smtClean="0">
                <a:solidFill>
                  <a:srgbClr val="3333FF"/>
                </a:solidFill>
                <a:latin typeface="华文宋体" pitchFamily="2" charset="-122"/>
                <a:ea typeface="华文宋体" pitchFamily="2" charset="-122"/>
                <a:sym typeface="Symbol" pitchFamily="18" charset="2"/>
              </a:rPr>
              <a:t>（</a:t>
            </a:r>
            <a:r>
              <a:rPr lang="zh-CN" altLang="en-US" sz="2800" b="1" dirty="0">
                <a:solidFill>
                  <a:srgbClr val="3333FF"/>
                </a:solidFill>
                <a:latin typeface="华文宋体" pitchFamily="2" charset="-122"/>
                <a:ea typeface="华文宋体" pitchFamily="2" charset="-122"/>
                <a:sym typeface="Symbol" pitchFamily="18" charset="2"/>
              </a:rPr>
              <a:t>适用条件</a:t>
            </a:r>
            <a:r>
              <a:rPr lang="zh-CN" altLang="en-US" sz="2800" b="1" dirty="0" smtClean="0">
                <a:solidFill>
                  <a:srgbClr val="3333FF"/>
                </a:solidFill>
                <a:latin typeface="华文宋体" pitchFamily="2" charset="-122"/>
                <a:ea typeface="华文宋体" pitchFamily="2" charset="-122"/>
                <a:sym typeface="Symbol" pitchFamily="18" charset="2"/>
              </a:rPr>
              <a:t>：</a:t>
            </a:r>
            <a:r>
              <a:rPr lang="zh-CN" altLang="en-US" sz="2800" b="1" dirty="0">
                <a:solidFill>
                  <a:srgbClr val="3333FF"/>
                </a:solidFill>
                <a:latin typeface="华文宋体" pitchFamily="2" charset="-122"/>
                <a:ea typeface="华文宋体" pitchFamily="2" charset="-122"/>
                <a:sym typeface="Symbol" pitchFamily="18" charset="2"/>
              </a:rPr>
              <a:t>恒</a:t>
            </a:r>
            <a:r>
              <a:rPr lang="zh-CN" altLang="en-US" sz="2800" b="1" dirty="0" smtClean="0">
                <a:solidFill>
                  <a:srgbClr val="3333FF"/>
                </a:solidFill>
                <a:latin typeface="华文宋体" pitchFamily="2" charset="-122"/>
                <a:ea typeface="华文宋体" pitchFamily="2" charset="-122"/>
                <a:sym typeface="Symbol" pitchFamily="18" charset="2"/>
              </a:rPr>
              <a:t>压或等压</a:t>
            </a:r>
            <a:r>
              <a:rPr lang="zh-CN" altLang="en-US" sz="2800" b="1" dirty="0" smtClean="0">
                <a:solidFill>
                  <a:srgbClr val="3333FF"/>
                </a:solidFill>
                <a:latin typeface="华文宋体" pitchFamily="2" charset="-122"/>
                <a:ea typeface="华文宋体" pitchFamily="2" charset="-122"/>
              </a:rPr>
              <a:t>Ｗ</a:t>
            </a:r>
            <a:r>
              <a:rPr lang="zh-CN" altLang="en-US" sz="2800" b="1" dirty="0" smtClean="0">
                <a:solidFill>
                  <a:srgbClr val="3333FF"/>
                </a:solidFill>
                <a:latin typeface="华文宋体" pitchFamily="2" charset="-122"/>
                <a:ea typeface="华文宋体" pitchFamily="2" charset="-122"/>
                <a:sym typeface="Symbol" pitchFamily="18" charset="2"/>
              </a:rPr>
              <a:t></a:t>
            </a:r>
            <a:r>
              <a:rPr lang="zh-CN" altLang="en-US" sz="2800" b="1" dirty="0" smtClean="0">
                <a:solidFill>
                  <a:srgbClr val="3333FF"/>
                </a:solidFill>
                <a:latin typeface="华文宋体" pitchFamily="2" charset="-122"/>
                <a:ea typeface="华文宋体" pitchFamily="2" charset="-122"/>
              </a:rPr>
              <a:t> </a:t>
            </a:r>
            <a:r>
              <a:rPr lang="zh-CN" altLang="en-US" sz="2800" b="1" dirty="0">
                <a:solidFill>
                  <a:srgbClr val="3333FF"/>
                </a:solidFill>
                <a:latin typeface="华文宋体" pitchFamily="2" charset="-122"/>
                <a:ea typeface="华文宋体" pitchFamily="2" charset="-122"/>
              </a:rPr>
              <a:t>＝０）</a:t>
            </a:r>
          </a:p>
          <a:p>
            <a:pPr eaLnBrk="1" fontAlgn="auto" hangingPunct="1">
              <a:spcAft>
                <a:spcPts val="0"/>
              </a:spcAft>
              <a:buFont typeface="Arial" panose="020B0604020202020204" pitchFamily="34" charset="0"/>
              <a:buChar char="•"/>
              <a:defRPr/>
            </a:pPr>
            <a:endParaRPr lang="zh-CN" altLang="en-US" sz="1800" dirty="0"/>
          </a:p>
        </p:txBody>
      </p:sp>
      <p:sp>
        <p:nvSpPr>
          <p:cNvPr id="4" name="标题 3"/>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764704"/>
            <a:ext cx="8496944" cy="5184576"/>
          </a:xfrm>
        </p:spPr>
        <p:txBody>
          <a:bodyPr rtlCol="0">
            <a:normAutofit/>
          </a:bodyPr>
          <a:lstStyle/>
          <a:p>
            <a:pPr eaLnBrk="1" fontAlgn="auto" hangingPunct="1">
              <a:spcAft>
                <a:spcPts val="0"/>
              </a:spcAft>
              <a:buFont typeface="Arial" panose="020B0604020202020204" pitchFamily="34" charset="0"/>
              <a:buChar char="•"/>
              <a:defRPr/>
            </a:pPr>
            <a:r>
              <a:rPr kumimoji="1" lang="zh-CN" altLang="en-US" sz="3200" dirty="0">
                <a:solidFill>
                  <a:srgbClr val="C00000"/>
                </a:solidFill>
                <a:latin typeface="华文行楷" pitchFamily="2" charset="-122"/>
                <a:ea typeface="华文行楷" pitchFamily="2" charset="-122"/>
              </a:rPr>
              <a:t>三、</a:t>
            </a:r>
            <a:r>
              <a:rPr kumimoji="1" lang="en-US" altLang="zh-CN" sz="3200" dirty="0">
                <a:solidFill>
                  <a:srgbClr val="C00000"/>
                </a:solidFill>
                <a:latin typeface="华文宋体" pitchFamily="2" charset="-122"/>
                <a:ea typeface="华文宋体" pitchFamily="2" charset="-122"/>
              </a:rPr>
              <a:t>Q</a:t>
            </a:r>
            <a:r>
              <a:rPr kumimoji="1" lang="en-US" altLang="zh-CN" sz="3200" baseline="-25000" dirty="0">
                <a:solidFill>
                  <a:srgbClr val="C00000"/>
                </a:solidFill>
                <a:latin typeface="华文宋体" pitchFamily="2" charset="-122"/>
                <a:ea typeface="华文宋体" pitchFamily="2" charset="-122"/>
              </a:rPr>
              <a:t>v</a:t>
            </a:r>
            <a:r>
              <a:rPr kumimoji="1" lang="zh-CN" altLang="en-US" sz="3200" dirty="0">
                <a:solidFill>
                  <a:srgbClr val="C00000"/>
                </a:solidFill>
                <a:latin typeface="华文宋体" pitchFamily="2" charset="-122"/>
                <a:ea typeface="华文宋体" pitchFamily="2" charset="-122"/>
              </a:rPr>
              <a:t>＝</a:t>
            </a:r>
            <a:r>
              <a:rPr kumimoji="1" lang="el-GR" altLang="zh-CN" sz="3200" dirty="0">
                <a:solidFill>
                  <a:srgbClr val="C00000"/>
                </a:solidFill>
                <a:latin typeface="华文宋体" pitchFamily="2" charset="-122"/>
                <a:ea typeface="华文宋体" pitchFamily="2" charset="-122"/>
              </a:rPr>
              <a:t>Δ</a:t>
            </a:r>
            <a:r>
              <a:rPr kumimoji="1" lang="zh-CN" altLang="en-US" sz="3200" dirty="0">
                <a:solidFill>
                  <a:srgbClr val="C00000"/>
                </a:solidFill>
                <a:latin typeface="华文宋体" pitchFamily="2" charset="-122"/>
                <a:ea typeface="华文宋体" pitchFamily="2" charset="-122"/>
              </a:rPr>
              <a:t>Ｕ、</a:t>
            </a:r>
            <a:r>
              <a:rPr kumimoji="1" lang="en-US" altLang="zh-CN" sz="3200" dirty="0">
                <a:solidFill>
                  <a:srgbClr val="C00000"/>
                </a:solidFill>
                <a:latin typeface="华文宋体" pitchFamily="2" charset="-122"/>
                <a:ea typeface="华文宋体" pitchFamily="2" charset="-122"/>
              </a:rPr>
              <a:t>Q</a:t>
            </a:r>
            <a:r>
              <a:rPr kumimoji="1" lang="en-US" altLang="zh-CN" sz="3200" baseline="-25000" dirty="0">
                <a:solidFill>
                  <a:srgbClr val="C00000"/>
                </a:solidFill>
                <a:latin typeface="华文宋体" pitchFamily="2" charset="-122"/>
                <a:ea typeface="华文宋体" pitchFamily="2" charset="-122"/>
              </a:rPr>
              <a:t>P</a:t>
            </a:r>
            <a:r>
              <a:rPr kumimoji="1" lang="zh-CN" altLang="en-US" sz="3200" dirty="0">
                <a:solidFill>
                  <a:srgbClr val="C00000"/>
                </a:solidFill>
                <a:latin typeface="华文宋体" pitchFamily="2" charset="-122"/>
                <a:ea typeface="华文宋体" pitchFamily="2" charset="-122"/>
              </a:rPr>
              <a:t>＝ </a:t>
            </a:r>
            <a:r>
              <a:rPr kumimoji="1" lang="el-GR" altLang="zh-CN" sz="3200" dirty="0">
                <a:solidFill>
                  <a:srgbClr val="C00000"/>
                </a:solidFill>
                <a:latin typeface="Arial" pitchFamily="34" charset="0"/>
                <a:ea typeface="华文行楷" pitchFamily="2" charset="-122"/>
              </a:rPr>
              <a:t>Δ</a:t>
            </a:r>
            <a:r>
              <a:rPr kumimoji="1" lang="zh-CN" altLang="en-US" sz="3200" dirty="0">
                <a:solidFill>
                  <a:srgbClr val="C00000"/>
                </a:solidFill>
                <a:latin typeface="华文宋体" pitchFamily="2" charset="-122"/>
                <a:ea typeface="华文宋体" pitchFamily="2" charset="-122"/>
              </a:rPr>
              <a:t>Ｈ</a:t>
            </a:r>
            <a:r>
              <a:rPr kumimoji="1" lang="zh-CN" altLang="en-US" sz="3200" dirty="0">
                <a:solidFill>
                  <a:srgbClr val="C00000"/>
                </a:solidFill>
                <a:latin typeface="华文行楷" pitchFamily="2" charset="-122"/>
                <a:ea typeface="华文行楷" pitchFamily="2" charset="-122"/>
              </a:rPr>
              <a:t>公式的意义</a:t>
            </a:r>
          </a:p>
          <a:p>
            <a:pPr marL="103188" indent="0" eaLnBrk="1" fontAlgn="auto" hangingPunct="1">
              <a:lnSpc>
                <a:spcPct val="180000"/>
              </a:lnSpc>
              <a:spcAft>
                <a:spcPts val="0"/>
              </a:spcAft>
              <a:buFont typeface="Wingdings" pitchFamily="2" charset="2"/>
              <a:buNone/>
              <a:defRPr/>
            </a:pPr>
            <a:r>
              <a:rPr lang="zh-CN" altLang="en-US" sz="3200" b="1" dirty="0">
                <a:solidFill>
                  <a:srgbClr val="000000"/>
                </a:solidFill>
              </a:rPr>
              <a:t>１．将不可测量量</a:t>
            </a:r>
            <a:r>
              <a:rPr lang="zh-CN" altLang="en-US" sz="3200" b="1" dirty="0">
                <a:solidFill>
                  <a:srgbClr val="000000"/>
                </a:solidFill>
                <a:latin typeface="宋体" pitchFamily="2" charset="-122"/>
                <a:sym typeface="Symbol" pitchFamily="18" charset="2"/>
              </a:rPr>
              <a:t></a:t>
            </a:r>
            <a:r>
              <a:rPr lang="zh-CN" altLang="en-US" sz="3200" b="1" dirty="0">
                <a:solidFill>
                  <a:srgbClr val="000000"/>
                </a:solidFill>
                <a:latin typeface="宋体" pitchFamily="2" charset="-122"/>
              </a:rPr>
              <a:t>Ｕ、 </a:t>
            </a:r>
            <a:r>
              <a:rPr lang="zh-CN" altLang="en-US" sz="3200" b="1" dirty="0">
                <a:solidFill>
                  <a:srgbClr val="000000"/>
                </a:solidFill>
                <a:latin typeface="宋体" pitchFamily="2" charset="-122"/>
                <a:sym typeface="Symbol" pitchFamily="18" charset="2"/>
              </a:rPr>
              <a:t></a:t>
            </a:r>
            <a:r>
              <a:rPr lang="zh-CN" altLang="en-US" sz="3200" b="1" dirty="0">
                <a:solidFill>
                  <a:srgbClr val="000000"/>
                </a:solidFill>
                <a:latin typeface="宋体" pitchFamily="2" charset="-122"/>
              </a:rPr>
              <a:t>Ｈ</a:t>
            </a:r>
            <a:r>
              <a:rPr lang="zh-CN" altLang="en-US" sz="3200" b="1" dirty="0">
                <a:solidFill>
                  <a:srgbClr val="000000"/>
                </a:solidFill>
              </a:rPr>
              <a:t>转变为</a:t>
            </a:r>
            <a:r>
              <a:rPr lang="zh-CN" altLang="en-US" sz="3200" b="1" dirty="0" smtClean="0">
                <a:solidFill>
                  <a:srgbClr val="000000"/>
                </a:solidFill>
              </a:rPr>
              <a:t>可测量Ｑ</a:t>
            </a:r>
            <a:endParaRPr lang="zh-CN" altLang="en-US" sz="3200" b="1" dirty="0">
              <a:solidFill>
                <a:srgbClr val="000000"/>
              </a:solidFill>
            </a:endParaRPr>
          </a:p>
          <a:p>
            <a:pPr marL="103188" indent="0" eaLnBrk="1" fontAlgn="auto" hangingPunct="1">
              <a:lnSpc>
                <a:spcPct val="180000"/>
              </a:lnSpc>
              <a:spcAft>
                <a:spcPts val="0"/>
              </a:spcAft>
              <a:buFont typeface="Wingdings" pitchFamily="2" charset="2"/>
              <a:buNone/>
              <a:defRPr/>
            </a:pPr>
            <a:r>
              <a:rPr lang="zh-CN" altLang="en-US" sz="3200" b="1" dirty="0">
                <a:solidFill>
                  <a:srgbClr val="000000"/>
                </a:solidFill>
              </a:rPr>
              <a:t>２．将与途经有关的过程函数Ｑ、转变为与途经无关的状态函数的变化量   </a:t>
            </a:r>
            <a:r>
              <a:rPr lang="zh-CN" altLang="en-US" sz="3200" b="1" dirty="0">
                <a:solidFill>
                  <a:srgbClr val="000000"/>
                </a:solidFill>
                <a:latin typeface="宋体" pitchFamily="2" charset="-122"/>
                <a:sym typeface="Symbol" pitchFamily="18" charset="2"/>
              </a:rPr>
              <a:t></a:t>
            </a:r>
            <a:r>
              <a:rPr lang="zh-CN" altLang="en-US" sz="3200" b="1" dirty="0">
                <a:solidFill>
                  <a:srgbClr val="000000"/>
                </a:solidFill>
                <a:latin typeface="宋体" pitchFamily="2" charset="-122"/>
              </a:rPr>
              <a:t>Ｕ、 </a:t>
            </a:r>
            <a:r>
              <a:rPr lang="zh-CN" altLang="en-US" sz="3200" b="1" dirty="0">
                <a:solidFill>
                  <a:srgbClr val="000000"/>
                </a:solidFill>
                <a:latin typeface="宋体" pitchFamily="2" charset="-122"/>
                <a:sym typeface="Symbol" pitchFamily="18" charset="2"/>
              </a:rPr>
              <a:t></a:t>
            </a:r>
            <a:r>
              <a:rPr lang="zh-CN" altLang="en-US" sz="3200" b="1" dirty="0">
                <a:solidFill>
                  <a:srgbClr val="000000"/>
                </a:solidFill>
                <a:latin typeface="宋体" pitchFamily="2" charset="-122"/>
              </a:rPr>
              <a:t>Ｈ，可以用设计虚拟过程进行计算。</a:t>
            </a:r>
          </a:p>
          <a:p>
            <a:pPr eaLnBrk="1" fontAlgn="auto" hangingPunct="1">
              <a:spcAft>
                <a:spcPts val="0"/>
              </a:spcAft>
              <a:buFont typeface="Arial" panose="020B0604020202020204" pitchFamily="34" charset="0"/>
              <a:buChar char="•"/>
              <a:defRPr/>
            </a:pP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548680"/>
            <a:ext cx="8229600" cy="1252728"/>
          </a:xfrm>
        </p:spPr>
        <p:txBody>
          <a:bodyPr rtlCol="0">
            <a:normAutofit fontScale="90000"/>
          </a:bodyPr>
          <a:lstStyle/>
          <a:p>
            <a:pPr eaLnBrk="1" fontAlgn="auto" hangingPunct="1">
              <a:spcAft>
                <a:spcPts val="0"/>
              </a:spcAft>
              <a:defRPr/>
            </a:pPr>
            <a:r>
              <a:rPr lang="zh-CN" altLang="en-US" b="1" dirty="0">
                <a:solidFill>
                  <a:srgbClr val="FF0000"/>
                </a:solidFill>
                <a:latin typeface="宋体" pitchFamily="2" charset="-122"/>
                <a:sym typeface="Symbol" pitchFamily="18" charset="2"/>
              </a:rPr>
              <a:t>§2-4 </a:t>
            </a:r>
            <a:r>
              <a:rPr lang="en-US" altLang="en-US" b="1" dirty="0" err="1">
                <a:solidFill>
                  <a:srgbClr val="FF0000"/>
                </a:solidFill>
                <a:latin typeface="宋体" pitchFamily="2" charset="-122"/>
                <a:sym typeface="Symbol" pitchFamily="18" charset="2"/>
              </a:rPr>
              <a:t>摩尔热容</a:t>
            </a:r>
            <a:r>
              <a:rPr lang="en-US" altLang="zh-CN" sz="4800" b="1" dirty="0">
                <a:solidFill>
                  <a:srgbClr val="FF0000"/>
                </a:solidFill>
                <a:latin typeface="创艺简行楷"/>
                <a:ea typeface="创艺简行楷"/>
                <a:cs typeface="创艺简行楷"/>
              </a:rPr>
              <a:t/>
            </a:r>
            <a:br>
              <a:rPr lang="en-US" altLang="zh-CN" sz="4800" b="1" dirty="0">
                <a:solidFill>
                  <a:srgbClr val="FF0000"/>
                </a:solidFill>
                <a:latin typeface="创艺简行楷"/>
                <a:ea typeface="创艺简行楷"/>
                <a:cs typeface="创艺简行楷"/>
              </a:rPr>
            </a:br>
            <a:endParaRPr lang="zh-CN" altLang="en-US" dirty="0"/>
          </a:p>
        </p:txBody>
      </p:sp>
      <p:sp>
        <p:nvSpPr>
          <p:cNvPr id="5" name="Rectangle 3"/>
          <p:cNvSpPr txBox="1">
            <a:spLocks noChangeArrowheads="1"/>
          </p:cNvSpPr>
          <p:nvPr/>
        </p:nvSpPr>
        <p:spPr>
          <a:xfrm>
            <a:off x="611560" y="1916832"/>
            <a:ext cx="8280920" cy="3528392"/>
          </a:xfrm>
          <a:prstGeom prst="rect">
            <a:avLst/>
          </a:prstGeom>
          <a:solidFill>
            <a:schemeClr val="bg1"/>
          </a:solidFill>
          <a:ln w="38100">
            <a:solidFill>
              <a:srgbClr val="A50021"/>
            </a:solidFill>
            <a:miter lim="800000"/>
            <a:headEnd/>
            <a:tailEnd/>
          </a:ln>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fontAlgn="auto">
              <a:lnSpc>
                <a:spcPct val="130000"/>
              </a:lnSpc>
              <a:spcAft>
                <a:spcPts val="0"/>
              </a:spcAft>
              <a:buFont typeface="Wingdings" pitchFamily="2" charset="2"/>
              <a:buNone/>
            </a:pPr>
            <a:r>
              <a:rPr lang="en-US" altLang="zh-CN" sz="2800" b="1" dirty="0" smtClean="0">
                <a:latin typeface="Times New Roman" pitchFamily="18" charset="0"/>
                <a:hlinkClick r:id="rId2" action="ppaction://hlinksldjump"/>
              </a:rPr>
              <a:t>              1 </a:t>
            </a:r>
            <a:r>
              <a:rPr lang="zh-CN" altLang="en-US" sz="2800" b="1" dirty="0" smtClean="0">
                <a:latin typeface="Times New Roman" pitchFamily="18" charset="0"/>
                <a:hlinkClick r:id="rId2" action="ppaction://hlinksldjump"/>
              </a:rPr>
              <a:t>定容摩尔热容：</a:t>
            </a:r>
            <a:r>
              <a:rPr lang="en-US" altLang="zh-CN" sz="2800" b="1" i="1" dirty="0" err="1" smtClean="0">
                <a:latin typeface="Times New Roman" pitchFamily="18" charset="0"/>
                <a:hlinkClick r:id="rId2" action="ppaction://hlinksldjump"/>
              </a:rPr>
              <a:t>C</a:t>
            </a:r>
            <a:r>
              <a:rPr lang="en-US" altLang="zh-CN" sz="2800" b="1" i="1" baseline="-25000" dirty="0" err="1" smtClean="0">
                <a:latin typeface="Times New Roman" pitchFamily="18" charset="0"/>
                <a:hlinkClick r:id="rId2" action="ppaction://hlinksldjump"/>
              </a:rPr>
              <a:t>V</a:t>
            </a:r>
            <a:r>
              <a:rPr lang="en-US" altLang="zh-CN" sz="2800" b="1" baseline="-25000" dirty="0" err="1" smtClean="0">
                <a:latin typeface="Times New Roman" pitchFamily="18" charset="0"/>
                <a:hlinkClick r:id="rId2" action="ppaction://hlinksldjump"/>
              </a:rPr>
              <a:t>,m</a:t>
            </a:r>
            <a:endParaRPr lang="en-US" altLang="zh-CN" sz="2800" b="1" dirty="0" smtClean="0">
              <a:latin typeface="Times New Roman" pitchFamily="18" charset="0"/>
              <a:hlinkClick r:id="rId2" action="ppaction://hlinksldjump"/>
            </a:endParaRPr>
          </a:p>
          <a:p>
            <a:pPr fontAlgn="auto">
              <a:lnSpc>
                <a:spcPct val="130000"/>
              </a:lnSpc>
              <a:spcAft>
                <a:spcPts val="0"/>
              </a:spcAft>
              <a:buFont typeface="Wingdings" pitchFamily="2" charset="2"/>
              <a:buNone/>
            </a:pPr>
            <a:r>
              <a:rPr lang="en-US" altLang="zh-CN" sz="2800" b="1" dirty="0" smtClean="0">
                <a:latin typeface="Times New Roman" pitchFamily="18" charset="0"/>
              </a:rPr>
              <a:t>              2 </a:t>
            </a:r>
            <a:r>
              <a:rPr lang="zh-CN" altLang="en-US" sz="2800" b="1" dirty="0" smtClean="0">
                <a:latin typeface="Times New Roman" pitchFamily="18" charset="0"/>
                <a:hlinkClick r:id="rId3" action="ppaction://hlinksldjump"/>
              </a:rPr>
              <a:t>定压摩尔热容： </a:t>
            </a:r>
            <a:r>
              <a:rPr lang="en-US" altLang="zh-CN" sz="2800" b="1" i="1" dirty="0" err="1" smtClean="0">
                <a:latin typeface="Times New Roman" pitchFamily="18" charset="0"/>
                <a:hlinkClick r:id="rId2" action="ppaction://hlinksldjump"/>
              </a:rPr>
              <a:t>C</a:t>
            </a:r>
            <a:r>
              <a:rPr lang="en-US" altLang="zh-CN" sz="2800" b="1" i="1" baseline="-25000" dirty="0" err="1" smtClean="0">
                <a:latin typeface="Times New Roman" pitchFamily="18" charset="0"/>
                <a:hlinkClick r:id="rId2" action="ppaction://hlinksldjump"/>
              </a:rPr>
              <a:t>p</a:t>
            </a:r>
            <a:r>
              <a:rPr lang="en-US" altLang="zh-CN" sz="2800" b="1" baseline="-25000" dirty="0" err="1" smtClean="0">
                <a:latin typeface="Times New Roman" pitchFamily="18" charset="0"/>
                <a:hlinkClick r:id="rId2" action="ppaction://hlinksldjump"/>
              </a:rPr>
              <a:t>,m</a:t>
            </a:r>
            <a:endParaRPr lang="en-US" altLang="zh-CN" sz="2800" b="1" dirty="0" smtClean="0">
              <a:latin typeface="Times New Roman" pitchFamily="18" charset="0"/>
              <a:hlinkClick r:id="rId3" action="ppaction://hlinksldjump"/>
            </a:endParaRPr>
          </a:p>
          <a:p>
            <a:pPr fontAlgn="auto">
              <a:lnSpc>
                <a:spcPct val="130000"/>
              </a:lnSpc>
              <a:spcAft>
                <a:spcPts val="0"/>
              </a:spcAft>
              <a:buFont typeface="Wingdings" pitchFamily="2" charset="2"/>
              <a:buNone/>
            </a:pPr>
            <a:r>
              <a:rPr lang="en-US" altLang="zh-CN" sz="2800" b="1" dirty="0" smtClean="0">
                <a:latin typeface="Times New Roman" pitchFamily="18" charset="0"/>
                <a:hlinkClick r:id="rId4" action="ppaction://hlinksldjump"/>
              </a:rPr>
              <a:t>              3  </a:t>
            </a:r>
            <a:r>
              <a:rPr lang="en-US" altLang="zh-CN" sz="2800" b="1" i="1" dirty="0" err="1" smtClean="0">
                <a:latin typeface="Times New Roman" pitchFamily="18" charset="0"/>
                <a:hlinkClick r:id="rId2" action="ppaction://hlinksldjump"/>
              </a:rPr>
              <a:t>C</a:t>
            </a:r>
            <a:r>
              <a:rPr lang="en-US" altLang="zh-CN" sz="2800" b="1" i="1" baseline="-25000" dirty="0" err="1" smtClean="0">
                <a:latin typeface="Times New Roman" pitchFamily="18" charset="0"/>
                <a:hlinkClick r:id="rId2" action="ppaction://hlinksldjump"/>
              </a:rPr>
              <a:t>V</a:t>
            </a:r>
            <a:r>
              <a:rPr lang="en-US" altLang="zh-CN" sz="2800" b="1" baseline="-25000" dirty="0" err="1" smtClean="0">
                <a:latin typeface="Times New Roman" pitchFamily="18" charset="0"/>
                <a:hlinkClick r:id="rId2" action="ppaction://hlinksldjump"/>
              </a:rPr>
              <a:t>,m</a:t>
            </a:r>
            <a:r>
              <a:rPr lang="zh-CN" altLang="en-US" sz="2800" b="1" dirty="0" smtClean="0">
                <a:latin typeface="Times New Roman" pitchFamily="18" charset="0"/>
                <a:hlinkClick r:id="rId4" action="ppaction://hlinksldjump"/>
              </a:rPr>
              <a:t>与</a:t>
            </a:r>
            <a:r>
              <a:rPr lang="en-US" altLang="zh-CN" sz="2800" b="1" i="1" dirty="0" err="1" smtClean="0">
                <a:latin typeface="Times New Roman" pitchFamily="18" charset="0"/>
                <a:hlinkClick r:id="rId2" action="ppaction://hlinksldjump"/>
              </a:rPr>
              <a:t>C</a:t>
            </a:r>
            <a:r>
              <a:rPr lang="en-US" altLang="zh-CN" sz="2800" b="1" i="1" baseline="-25000" dirty="0" err="1" smtClean="0">
                <a:latin typeface="Times New Roman" pitchFamily="18" charset="0"/>
                <a:hlinkClick r:id="rId2" action="ppaction://hlinksldjump"/>
              </a:rPr>
              <a:t>p</a:t>
            </a:r>
            <a:r>
              <a:rPr lang="en-US" altLang="zh-CN" sz="2800" b="1" baseline="-25000" dirty="0" err="1" smtClean="0">
                <a:latin typeface="Times New Roman" pitchFamily="18" charset="0"/>
                <a:hlinkClick r:id="rId2" action="ppaction://hlinksldjump"/>
              </a:rPr>
              <a:t>,m</a:t>
            </a:r>
            <a:r>
              <a:rPr lang="zh-CN" altLang="en-US" sz="2800" b="1" dirty="0" smtClean="0">
                <a:latin typeface="Times New Roman" pitchFamily="18" charset="0"/>
                <a:hlinkClick r:id="rId4" action="ppaction://hlinksldjump"/>
              </a:rPr>
              <a:t>的关系</a:t>
            </a:r>
            <a:endParaRPr lang="zh-CN" altLang="en-US" sz="2800" b="1" dirty="0" smtClean="0">
              <a:latin typeface="Times New Roman" pitchFamily="18" charset="0"/>
              <a:hlinkClick r:id="rId5" action="ppaction://hlinksldjump"/>
            </a:endParaRPr>
          </a:p>
          <a:p>
            <a:pPr fontAlgn="auto">
              <a:lnSpc>
                <a:spcPct val="130000"/>
              </a:lnSpc>
              <a:spcAft>
                <a:spcPts val="0"/>
              </a:spcAft>
              <a:buFont typeface="Wingdings" pitchFamily="2" charset="2"/>
              <a:buNone/>
            </a:pPr>
            <a:r>
              <a:rPr lang="en-US" altLang="zh-CN" sz="2800" b="1" dirty="0" smtClean="0">
                <a:latin typeface="Times New Roman" pitchFamily="18" charset="0"/>
                <a:hlinkClick r:id="rId6" action="ppaction://hlinksldjump"/>
              </a:rPr>
              <a:t>              4</a:t>
            </a:r>
            <a:r>
              <a:rPr lang="en-US" altLang="zh-CN" sz="2800" b="1" dirty="0" smtClean="0">
                <a:latin typeface="Times New Roman" pitchFamily="18" charset="0"/>
              </a:rPr>
              <a:t> </a:t>
            </a:r>
            <a:r>
              <a:rPr lang="en-US" altLang="zh-CN" sz="2800" b="1" i="1" dirty="0" err="1" smtClean="0">
                <a:latin typeface="Times New Roman" pitchFamily="18" charset="0"/>
                <a:hlinkClick r:id="rId2" action="ppaction://hlinksldjump"/>
              </a:rPr>
              <a:t>C</a:t>
            </a:r>
            <a:r>
              <a:rPr lang="en-US" altLang="zh-CN" sz="2800" b="1" i="1" baseline="-25000" dirty="0" err="1" smtClean="0">
                <a:latin typeface="Times New Roman" pitchFamily="18" charset="0"/>
                <a:hlinkClick r:id="rId2" action="ppaction://hlinksldjump"/>
              </a:rPr>
              <a:t>p</a:t>
            </a:r>
            <a:r>
              <a:rPr lang="en-US" altLang="zh-CN" sz="2800" b="1" baseline="-25000" dirty="0" err="1" smtClean="0">
                <a:latin typeface="Times New Roman" pitchFamily="18" charset="0"/>
                <a:hlinkClick r:id="rId2" action="ppaction://hlinksldjump"/>
              </a:rPr>
              <a:t>,m</a:t>
            </a:r>
            <a:r>
              <a:rPr lang="zh-CN" altLang="en-US" sz="2800" b="1" dirty="0" smtClean="0">
                <a:latin typeface="Times New Roman" pitchFamily="18" charset="0"/>
                <a:hlinkClick r:id="rId6" action="ppaction://hlinksldjump"/>
              </a:rPr>
              <a:t>与</a:t>
            </a:r>
            <a:r>
              <a:rPr lang="en-US" altLang="zh-CN" sz="2800" b="1" i="1" dirty="0" smtClean="0">
                <a:latin typeface="Times New Roman" pitchFamily="18" charset="0"/>
                <a:hlinkClick r:id="rId6" action="ppaction://hlinksldjump"/>
              </a:rPr>
              <a:t>T</a:t>
            </a:r>
            <a:r>
              <a:rPr lang="zh-CN" altLang="en-US" sz="2800" b="1" dirty="0" smtClean="0">
                <a:latin typeface="Times New Roman" pitchFamily="18" charset="0"/>
                <a:hlinkClick r:id="rId6" action="ppaction://hlinksldjump"/>
              </a:rPr>
              <a:t>的关系</a:t>
            </a:r>
            <a:endParaRPr lang="zh-CN" altLang="en-US" sz="2800" b="1" dirty="0" smtClean="0">
              <a:latin typeface="Times New Roman" pitchFamily="18" charset="0"/>
              <a:hlinkClick r:id="rId7" action="ppaction://hlinksldjump"/>
            </a:endParaRPr>
          </a:p>
          <a:p>
            <a:pPr fontAlgn="auto">
              <a:lnSpc>
                <a:spcPct val="130000"/>
              </a:lnSpc>
              <a:spcAft>
                <a:spcPts val="0"/>
              </a:spcAft>
              <a:buFont typeface="Wingdings" pitchFamily="2" charset="2"/>
              <a:buNone/>
            </a:pPr>
            <a:r>
              <a:rPr lang="en-US" altLang="zh-CN" sz="2800" b="1" dirty="0" smtClean="0">
                <a:latin typeface="Times New Roman" pitchFamily="18" charset="0"/>
                <a:hlinkClick r:id="rId8" action="ppaction://hlinksldjump"/>
              </a:rPr>
              <a:t>               5 </a:t>
            </a:r>
            <a:r>
              <a:rPr lang="zh-CN" altLang="en-US" sz="2800" b="1" dirty="0" smtClean="0">
                <a:latin typeface="Times New Roman" pitchFamily="18" charset="0"/>
                <a:hlinkClick r:id="rId8" action="ppaction://hlinksldjump"/>
              </a:rPr>
              <a:t>平均摩尔热容</a:t>
            </a:r>
            <a:endParaRPr lang="zh-CN" altLang="en-US" sz="2800" b="1" dirty="0">
              <a:latin typeface="Times New Roman" pitchFamily="18" charset="0"/>
              <a:hlinkClick r:id="rId9" action="ppaction://hlinksldjump"/>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988840"/>
            <a:ext cx="7408333" cy="3450696"/>
          </a:xfrm>
        </p:spPr>
        <p:txBody>
          <a:bodyPr>
            <a:noAutofit/>
          </a:bodyPr>
          <a:lstStyle/>
          <a:p>
            <a:r>
              <a:rPr lang="zh-CN" altLang="en-US" sz="3600" dirty="0" smtClean="0">
                <a:solidFill>
                  <a:schemeClr val="tx1"/>
                </a:solidFill>
                <a:latin typeface="华文细黑" pitchFamily="2" charset="-122"/>
                <a:ea typeface="华文细黑" pitchFamily="2" charset="-122"/>
              </a:rPr>
              <a:t>关于过程热的计算：</a:t>
            </a:r>
            <a:endParaRPr lang="en-US" altLang="zh-CN" sz="3600" dirty="0" smtClean="0">
              <a:solidFill>
                <a:schemeClr val="tx1"/>
              </a:solidFill>
              <a:latin typeface="华文细黑" pitchFamily="2" charset="-122"/>
              <a:ea typeface="华文细黑" pitchFamily="2" charset="-122"/>
            </a:endParaRPr>
          </a:p>
          <a:p>
            <a:r>
              <a:rPr lang="zh-CN" altLang="en-US" sz="3600" dirty="0" smtClean="0">
                <a:solidFill>
                  <a:schemeClr val="tx1"/>
                </a:solidFill>
                <a:latin typeface="华文细黑" pitchFamily="2" charset="-122"/>
                <a:ea typeface="华文细黑" pitchFamily="2" charset="-122"/>
              </a:rPr>
              <a:t>在</a:t>
            </a:r>
            <a:r>
              <a:rPr lang="zh-CN" altLang="en-US" sz="3600" dirty="0">
                <a:solidFill>
                  <a:schemeClr val="tx1"/>
                </a:solidFill>
                <a:latin typeface="华文细黑" pitchFamily="2" charset="-122"/>
                <a:ea typeface="华文细黑" pitchFamily="2" charset="-122"/>
              </a:rPr>
              <a:t>物理化学中通常研究三类变化过程：单纯</a:t>
            </a:r>
            <a:r>
              <a:rPr lang="en-US" altLang="zh-CN" sz="3600" i="1" dirty="0" err="1">
                <a:solidFill>
                  <a:schemeClr val="tx1"/>
                </a:solidFill>
                <a:latin typeface="华文细黑" pitchFamily="2" charset="-122"/>
                <a:ea typeface="华文细黑" pitchFamily="2" charset="-122"/>
              </a:rPr>
              <a:t>pVT</a:t>
            </a:r>
            <a:r>
              <a:rPr lang="zh-CN" altLang="en-US" sz="3600" dirty="0">
                <a:solidFill>
                  <a:schemeClr val="tx1"/>
                </a:solidFill>
                <a:latin typeface="华文细黑" pitchFamily="2" charset="-122"/>
                <a:ea typeface="华文细黑" pitchFamily="2" charset="-122"/>
              </a:rPr>
              <a:t>变化</a:t>
            </a:r>
            <a:r>
              <a:rPr lang="en-US" altLang="zh-CN" sz="3600" dirty="0">
                <a:solidFill>
                  <a:schemeClr val="tx1"/>
                </a:solidFill>
                <a:latin typeface="华文细黑" pitchFamily="2" charset="-122"/>
                <a:ea typeface="华文细黑" pitchFamily="2" charset="-122"/>
              </a:rPr>
              <a:t>(</a:t>
            </a:r>
            <a:r>
              <a:rPr lang="zh-CN" altLang="en-US" sz="3600" dirty="0">
                <a:solidFill>
                  <a:schemeClr val="tx1"/>
                </a:solidFill>
                <a:latin typeface="华文细黑" pitchFamily="2" charset="-122"/>
                <a:ea typeface="华文细黑" pitchFamily="2" charset="-122"/>
              </a:rPr>
              <a:t>物理变化</a:t>
            </a:r>
            <a:r>
              <a:rPr lang="en-US" altLang="zh-CN" sz="3600" dirty="0">
                <a:solidFill>
                  <a:schemeClr val="tx1"/>
                </a:solidFill>
                <a:latin typeface="华文细黑" pitchFamily="2" charset="-122"/>
                <a:ea typeface="华文细黑" pitchFamily="2" charset="-122"/>
              </a:rPr>
              <a:t>)</a:t>
            </a:r>
            <a:r>
              <a:rPr lang="zh-CN" altLang="en-US" sz="3600" dirty="0">
                <a:solidFill>
                  <a:schemeClr val="tx1"/>
                </a:solidFill>
                <a:latin typeface="华文细黑" pitchFamily="2" charset="-122"/>
                <a:ea typeface="华文细黑" pitchFamily="2" charset="-122"/>
              </a:rPr>
              <a:t>、相变化及</a:t>
            </a:r>
            <a:r>
              <a:rPr lang="zh-CN" altLang="en-US" sz="3600" dirty="0" smtClean="0">
                <a:solidFill>
                  <a:schemeClr val="tx1"/>
                </a:solidFill>
                <a:latin typeface="华文细黑" pitchFamily="2" charset="-122"/>
                <a:ea typeface="华文细黑" pitchFamily="2" charset="-122"/>
              </a:rPr>
              <a:t>化学反应，</a:t>
            </a:r>
            <a:r>
              <a:rPr lang="zh-CN" altLang="en-US" sz="3600" dirty="0">
                <a:solidFill>
                  <a:schemeClr val="tx1"/>
                </a:solidFill>
                <a:latin typeface="华文细黑" pitchFamily="2" charset="-122"/>
                <a:ea typeface="华文细黑" pitchFamily="2" charset="-122"/>
              </a:rPr>
              <a:t>此处仅讨论无其它功时的单纯</a:t>
            </a:r>
            <a:r>
              <a:rPr lang="en-US" altLang="zh-CN" sz="3600" i="1" dirty="0" err="1">
                <a:solidFill>
                  <a:schemeClr val="tx1"/>
                </a:solidFill>
                <a:latin typeface="华文细黑" pitchFamily="2" charset="-122"/>
                <a:ea typeface="华文细黑" pitchFamily="2" charset="-122"/>
              </a:rPr>
              <a:t>pVT</a:t>
            </a:r>
            <a:r>
              <a:rPr lang="zh-CN" altLang="en-US" sz="3600" dirty="0">
                <a:solidFill>
                  <a:schemeClr val="tx1"/>
                </a:solidFill>
                <a:latin typeface="华文细黑" pitchFamily="2" charset="-122"/>
                <a:ea typeface="华文细黑" pitchFamily="2" charset="-122"/>
              </a:rPr>
              <a:t>变化过程热的计算。</a:t>
            </a:r>
            <a:endParaRPr lang="zh-CN" altLang="en-US" sz="3600" dirty="0">
              <a:solidFill>
                <a:schemeClr val="tx1"/>
              </a:solidFill>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8623588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00" name="内容占位符 2"/>
          <p:cNvSpPr>
            <a:spLocks noGrp="1"/>
          </p:cNvSpPr>
          <p:nvPr>
            <p:ph idx="1"/>
          </p:nvPr>
        </p:nvSpPr>
        <p:spPr>
          <a:xfrm>
            <a:off x="323528" y="620688"/>
            <a:ext cx="8362503" cy="6120680"/>
          </a:xfrm>
        </p:spPr>
        <p:txBody>
          <a:bodyPr/>
          <a:lstStyle/>
          <a:p>
            <a:pPr eaLnBrk="1" hangingPunct="1">
              <a:buClr>
                <a:schemeClr val="accent2"/>
              </a:buClr>
            </a:pPr>
            <a:r>
              <a:rPr kumimoji="1" lang="zh-CN" altLang="en-US" dirty="0" smtClean="0">
                <a:solidFill>
                  <a:srgbClr val="000000"/>
                </a:solidFill>
                <a:latin typeface="华文行楷"/>
                <a:ea typeface="华文行楷"/>
                <a:cs typeface="华文行楷"/>
              </a:rPr>
              <a:t>一、定容摩尔热容</a:t>
            </a:r>
            <a:endParaRPr kumimoji="1" lang="en-US" altLang="zh-CN" dirty="0" smtClean="0">
              <a:solidFill>
                <a:srgbClr val="000000"/>
              </a:solidFill>
              <a:latin typeface="华文行楷"/>
              <a:ea typeface="华文行楷"/>
              <a:cs typeface="华文行楷"/>
            </a:endParaRPr>
          </a:p>
          <a:p>
            <a:pPr eaLnBrk="1" hangingPunct="1">
              <a:buClr>
                <a:schemeClr val="accent2"/>
              </a:buClr>
            </a:pPr>
            <a:r>
              <a:rPr lang="en-US" altLang="zh-CN" b="1" dirty="0">
                <a:solidFill>
                  <a:schemeClr val="tx1"/>
                </a:solidFill>
                <a:latin typeface="华文宋体"/>
                <a:ea typeface="华文宋体"/>
                <a:cs typeface="华文宋体"/>
              </a:rPr>
              <a:t>1</a:t>
            </a:r>
            <a:r>
              <a:rPr lang="zh-CN" altLang="en-US" b="1" dirty="0">
                <a:solidFill>
                  <a:srgbClr val="00B050"/>
                </a:solidFill>
                <a:latin typeface="华文宋体"/>
                <a:ea typeface="华文宋体"/>
                <a:cs typeface="华文宋体"/>
              </a:rPr>
              <a:t>、</a:t>
            </a:r>
            <a:r>
              <a:rPr lang="zh-CN" altLang="en-US" b="1" dirty="0" smtClean="0">
                <a:latin typeface="华文宋体"/>
                <a:ea typeface="华文宋体"/>
                <a:cs typeface="华文宋体"/>
              </a:rPr>
              <a:t>定容摩尔热容定义：１</a:t>
            </a:r>
            <a:r>
              <a:rPr lang="en-US" altLang="zh-CN" b="1" dirty="0" err="1" smtClean="0">
                <a:latin typeface="华文宋体"/>
                <a:ea typeface="华文宋体"/>
                <a:cs typeface="华文宋体"/>
              </a:rPr>
              <a:t>mol</a:t>
            </a:r>
            <a:r>
              <a:rPr lang="en-US" altLang="zh-CN" b="1" dirty="0" smtClean="0">
                <a:latin typeface="华文宋体"/>
                <a:ea typeface="华文宋体"/>
                <a:cs typeface="华文宋体"/>
              </a:rPr>
              <a:t> </a:t>
            </a:r>
            <a:r>
              <a:rPr lang="zh-CN" altLang="en-US" b="1" dirty="0" smtClean="0">
                <a:latin typeface="华文宋体"/>
                <a:ea typeface="华文宋体"/>
                <a:cs typeface="华文宋体"/>
              </a:rPr>
              <a:t>物质在恒容、非体积功为零条件下，因温度升高 </a:t>
            </a:r>
            <a:r>
              <a:rPr lang="en-US" altLang="zh-CN" b="1" dirty="0" smtClean="0">
                <a:latin typeface="华文宋体"/>
                <a:ea typeface="华文宋体"/>
                <a:cs typeface="华文宋体"/>
              </a:rPr>
              <a:t>1 K </a:t>
            </a:r>
            <a:r>
              <a:rPr lang="zh-CN" altLang="en-US" b="1" dirty="0" smtClean="0">
                <a:latin typeface="华文宋体"/>
                <a:ea typeface="华文宋体"/>
                <a:cs typeface="华文宋体"/>
              </a:rPr>
              <a:t>所需的热。定容摩尔热容</a:t>
            </a:r>
            <a:r>
              <a:rPr lang="en-US" altLang="zh-CN" b="1" dirty="0" smtClean="0">
                <a:latin typeface="华文宋体"/>
                <a:ea typeface="华文宋体"/>
                <a:cs typeface="华文宋体"/>
              </a:rPr>
              <a:t>:</a:t>
            </a:r>
            <a:r>
              <a:rPr lang="zh-CN" altLang="en-US" b="1" dirty="0" smtClean="0">
                <a:latin typeface="华文宋体"/>
                <a:ea typeface="华文宋体"/>
                <a:cs typeface="华文宋体"/>
              </a:rPr>
              <a:t>用</a:t>
            </a:r>
            <a:r>
              <a:rPr lang="en-US" altLang="zh-CN" b="1" dirty="0" err="1" smtClean="0">
                <a:latin typeface="华文宋体"/>
                <a:ea typeface="华文宋体"/>
                <a:cs typeface="华文宋体"/>
              </a:rPr>
              <a:t>C</a:t>
            </a:r>
            <a:r>
              <a:rPr lang="en-US" altLang="zh-CN" b="1" baseline="-25000" dirty="0" err="1" smtClean="0">
                <a:latin typeface="华文宋体"/>
                <a:ea typeface="华文宋体"/>
                <a:cs typeface="华文宋体"/>
              </a:rPr>
              <a:t>V,m</a:t>
            </a:r>
            <a:r>
              <a:rPr lang="zh-CN" altLang="en-US" b="1" dirty="0" smtClean="0">
                <a:latin typeface="华文宋体"/>
                <a:ea typeface="华文宋体"/>
                <a:cs typeface="华文宋体"/>
              </a:rPr>
              <a:t>表示。单位：</a:t>
            </a:r>
            <a:r>
              <a:rPr lang="en-US" altLang="zh-CN" b="1" dirty="0" smtClean="0">
                <a:latin typeface="华文宋体"/>
                <a:ea typeface="华文宋体"/>
                <a:cs typeface="华文宋体"/>
              </a:rPr>
              <a:t>J•K</a:t>
            </a:r>
            <a:r>
              <a:rPr lang="en-US" altLang="zh-CN" b="1" baseline="30000" dirty="0" smtClean="0">
                <a:latin typeface="华文宋体"/>
                <a:ea typeface="华文宋体"/>
                <a:cs typeface="华文宋体"/>
              </a:rPr>
              <a:t>-1</a:t>
            </a:r>
            <a:r>
              <a:rPr lang="en-US" altLang="zh-CN" b="1" dirty="0" smtClean="0">
                <a:latin typeface="华文宋体"/>
                <a:ea typeface="华文宋体"/>
                <a:cs typeface="华文宋体"/>
              </a:rPr>
              <a:t>•mol</a:t>
            </a:r>
            <a:r>
              <a:rPr lang="en-US" altLang="zh-CN" b="1" baseline="30000" dirty="0" smtClean="0">
                <a:latin typeface="华文宋体"/>
                <a:ea typeface="华文宋体"/>
                <a:cs typeface="华文宋体"/>
              </a:rPr>
              <a:t>-1</a:t>
            </a:r>
            <a:r>
              <a:rPr lang="zh-CN" altLang="en-US" b="1" dirty="0" smtClean="0">
                <a:latin typeface="华文宋体"/>
                <a:ea typeface="华文宋体"/>
                <a:cs typeface="华文宋体"/>
              </a:rPr>
              <a:t>数学</a:t>
            </a:r>
            <a:r>
              <a:rPr lang="zh-CN" altLang="en-US" b="1" dirty="0">
                <a:latin typeface="华文宋体"/>
                <a:ea typeface="华文宋体"/>
                <a:cs typeface="华文宋体"/>
              </a:rPr>
              <a:t>表达</a:t>
            </a:r>
            <a:r>
              <a:rPr lang="zh-CN" altLang="en-US" b="1" dirty="0" smtClean="0">
                <a:latin typeface="华文宋体"/>
                <a:ea typeface="华文宋体"/>
                <a:cs typeface="华文宋体"/>
              </a:rPr>
              <a:t>：</a:t>
            </a:r>
            <a:r>
              <a:rPr lang="en-US" altLang="zh-CN" b="1" dirty="0" err="1" smtClean="0">
                <a:solidFill>
                  <a:srgbClr val="C00000"/>
                </a:solidFill>
                <a:latin typeface="华文宋体"/>
                <a:ea typeface="华文宋体"/>
                <a:cs typeface="华文宋体"/>
              </a:rPr>
              <a:t>C</a:t>
            </a:r>
            <a:r>
              <a:rPr lang="en-US" altLang="zh-CN" b="1" baseline="-25000" dirty="0" err="1" smtClean="0">
                <a:solidFill>
                  <a:srgbClr val="C00000"/>
                </a:solidFill>
                <a:latin typeface="华文宋体"/>
                <a:ea typeface="华文宋体"/>
                <a:cs typeface="华文宋体"/>
              </a:rPr>
              <a:t>V,m</a:t>
            </a:r>
            <a:r>
              <a:rPr lang="en-US" altLang="zh-CN" b="1" dirty="0" smtClean="0">
                <a:solidFill>
                  <a:srgbClr val="C00000"/>
                </a:solidFill>
                <a:latin typeface="华文宋体"/>
                <a:ea typeface="华文宋体"/>
                <a:cs typeface="华文宋体"/>
              </a:rPr>
              <a:t>= </a:t>
            </a:r>
            <a:r>
              <a:rPr lang="en-US" altLang="zh-CN" b="1" dirty="0" smtClean="0">
                <a:solidFill>
                  <a:srgbClr val="C00000"/>
                </a:solidFill>
                <a:latin typeface="华文宋体"/>
                <a:ea typeface="华文宋体"/>
                <a:cs typeface="华文宋体"/>
                <a:sym typeface="Symbol" pitchFamily="18" charset="2"/>
              </a:rPr>
              <a:t></a:t>
            </a:r>
            <a:r>
              <a:rPr lang="en-US" altLang="zh-CN" b="1" dirty="0" smtClean="0">
                <a:solidFill>
                  <a:srgbClr val="C00000"/>
                </a:solidFill>
                <a:latin typeface="华文宋体"/>
                <a:ea typeface="华文宋体"/>
                <a:cs typeface="华文宋体"/>
              </a:rPr>
              <a:t> </a:t>
            </a:r>
            <a:r>
              <a:rPr lang="en-US" altLang="zh-CN" b="1" dirty="0" err="1" smtClean="0">
                <a:solidFill>
                  <a:srgbClr val="C00000"/>
                </a:solidFill>
                <a:latin typeface="华文宋体"/>
                <a:ea typeface="华文宋体"/>
                <a:cs typeface="华文宋体"/>
              </a:rPr>
              <a:t>Q</a:t>
            </a:r>
            <a:r>
              <a:rPr lang="en-US" altLang="zh-CN" b="1" baseline="-25000" dirty="0" err="1" smtClean="0">
                <a:solidFill>
                  <a:srgbClr val="C00000"/>
                </a:solidFill>
                <a:latin typeface="华文宋体"/>
                <a:ea typeface="华文宋体"/>
                <a:cs typeface="华文宋体"/>
              </a:rPr>
              <a:t>V,m</a:t>
            </a:r>
            <a:r>
              <a:rPr lang="en-US" altLang="zh-CN" b="1" dirty="0" smtClean="0">
                <a:solidFill>
                  <a:srgbClr val="C00000"/>
                </a:solidFill>
                <a:latin typeface="华文宋体"/>
                <a:ea typeface="华文宋体"/>
                <a:cs typeface="华文宋体"/>
              </a:rPr>
              <a:t>/</a:t>
            </a:r>
            <a:r>
              <a:rPr lang="en-US" altLang="zh-CN" b="1" dirty="0" err="1" smtClean="0">
                <a:solidFill>
                  <a:srgbClr val="C00000"/>
                </a:solidFill>
                <a:latin typeface="华文宋体"/>
                <a:ea typeface="华文宋体"/>
                <a:cs typeface="华文宋体"/>
              </a:rPr>
              <a:t>dT</a:t>
            </a:r>
            <a:r>
              <a:rPr lang="en-US" altLang="zh-CN" b="1" dirty="0" smtClean="0">
                <a:solidFill>
                  <a:srgbClr val="C00000"/>
                </a:solidFill>
                <a:latin typeface="华文宋体"/>
                <a:ea typeface="华文宋体"/>
                <a:cs typeface="华文宋体"/>
              </a:rPr>
              <a:t>=(</a:t>
            </a:r>
            <a:r>
              <a:rPr lang="en-US" altLang="zh-CN" dirty="0" smtClean="0">
                <a:solidFill>
                  <a:srgbClr val="C00000"/>
                </a:solidFill>
                <a:latin typeface="华文宋体"/>
                <a:ea typeface="华文宋体"/>
                <a:cs typeface="华文宋体"/>
                <a:sym typeface="Symbol" pitchFamily="18" charset="2"/>
              </a:rPr>
              <a:t></a:t>
            </a:r>
            <a:r>
              <a:rPr lang="en-US" altLang="zh-CN" b="1" dirty="0" smtClean="0">
                <a:solidFill>
                  <a:srgbClr val="C00000"/>
                </a:solidFill>
                <a:latin typeface="华文宋体"/>
                <a:ea typeface="华文宋体"/>
                <a:cs typeface="华文宋体"/>
              </a:rPr>
              <a:t> U</a:t>
            </a:r>
            <a:r>
              <a:rPr lang="en-US" altLang="zh-CN" b="1" baseline="-25000" dirty="0" smtClean="0">
                <a:solidFill>
                  <a:srgbClr val="C00000"/>
                </a:solidFill>
                <a:latin typeface="华文宋体"/>
                <a:ea typeface="华文宋体"/>
                <a:cs typeface="华文宋体"/>
              </a:rPr>
              <a:t>m</a:t>
            </a:r>
            <a:r>
              <a:rPr lang="en-US" altLang="zh-CN" b="1" dirty="0" smtClean="0">
                <a:solidFill>
                  <a:srgbClr val="C00000"/>
                </a:solidFill>
                <a:latin typeface="华文宋体"/>
                <a:ea typeface="华文宋体"/>
                <a:cs typeface="华文宋体"/>
              </a:rPr>
              <a:t>/ </a:t>
            </a:r>
            <a:r>
              <a:rPr lang="en-US" altLang="zh-CN" dirty="0" smtClean="0">
                <a:solidFill>
                  <a:srgbClr val="C00000"/>
                </a:solidFill>
                <a:latin typeface="华文宋体"/>
                <a:ea typeface="华文宋体"/>
                <a:cs typeface="华文宋体"/>
                <a:sym typeface="Symbol" pitchFamily="18" charset="2"/>
              </a:rPr>
              <a:t></a:t>
            </a:r>
            <a:r>
              <a:rPr lang="en-US" altLang="zh-CN" b="1" dirty="0" smtClean="0">
                <a:solidFill>
                  <a:srgbClr val="C00000"/>
                </a:solidFill>
                <a:latin typeface="华文宋体"/>
                <a:ea typeface="华文宋体"/>
                <a:cs typeface="华文宋体"/>
              </a:rPr>
              <a:t> T)</a:t>
            </a:r>
            <a:r>
              <a:rPr lang="en-US" altLang="zh-CN" b="1" baseline="-25000" dirty="0" smtClean="0">
                <a:solidFill>
                  <a:srgbClr val="C00000"/>
                </a:solidFill>
                <a:latin typeface="华文宋体"/>
                <a:ea typeface="华文宋体"/>
                <a:cs typeface="华文宋体"/>
              </a:rPr>
              <a:t>V</a:t>
            </a:r>
            <a:r>
              <a:rPr lang="en-US" altLang="zh-CN" b="1" dirty="0" smtClean="0">
                <a:solidFill>
                  <a:srgbClr val="C00000"/>
                </a:solidFill>
                <a:latin typeface="华文宋体"/>
                <a:ea typeface="华文宋体"/>
                <a:cs typeface="华文宋体"/>
              </a:rPr>
              <a:t> </a:t>
            </a:r>
          </a:p>
          <a:p>
            <a:pPr algn="ctr" eaLnBrk="1" hangingPunct="1">
              <a:lnSpc>
                <a:spcPct val="130000"/>
              </a:lnSpc>
              <a:buClr>
                <a:schemeClr val="accent2"/>
              </a:buClr>
              <a:buFont typeface="Wingdings" pitchFamily="2" charset="2"/>
              <a:buNone/>
            </a:pPr>
            <a:r>
              <a:rPr lang="zh-CN" altLang="en-US" b="1" dirty="0" smtClean="0">
                <a:solidFill>
                  <a:srgbClr val="0000CC"/>
                </a:solidFill>
                <a:latin typeface="华文行楷"/>
                <a:ea typeface="华文行楷"/>
                <a:cs typeface="华文行楷"/>
              </a:rPr>
              <a:t>此定义只适用于纯</a:t>
            </a:r>
            <a:r>
              <a:rPr lang="en-US" altLang="zh-CN" b="1" dirty="0" smtClean="0">
                <a:solidFill>
                  <a:srgbClr val="0000CC"/>
                </a:solidFill>
                <a:latin typeface="华文宋体"/>
                <a:ea typeface="华文宋体"/>
                <a:cs typeface="华文宋体"/>
              </a:rPr>
              <a:t>PVT</a:t>
            </a:r>
            <a:r>
              <a:rPr lang="zh-CN" altLang="en-US" b="1" dirty="0" smtClean="0">
                <a:solidFill>
                  <a:srgbClr val="0000CC"/>
                </a:solidFill>
                <a:latin typeface="华文行楷"/>
                <a:ea typeface="华文行楷"/>
                <a:cs typeface="华文行楷"/>
              </a:rPr>
              <a:t>变化过程</a:t>
            </a:r>
          </a:p>
          <a:p>
            <a:pPr eaLnBrk="1" hangingPunct="1">
              <a:buClr>
                <a:schemeClr val="accent2"/>
              </a:buClr>
            </a:pPr>
            <a:r>
              <a:rPr lang="en-US" altLang="zh-CN" b="1" dirty="0" smtClean="0">
                <a:solidFill>
                  <a:schemeClr val="tx1"/>
                </a:solidFill>
                <a:latin typeface="华文宋体"/>
                <a:ea typeface="华文宋体"/>
                <a:cs typeface="华文宋体"/>
              </a:rPr>
              <a:t>2</a:t>
            </a:r>
            <a:r>
              <a:rPr lang="zh-CN" altLang="en-US" b="1" dirty="0" smtClean="0">
                <a:solidFill>
                  <a:schemeClr val="tx1"/>
                </a:solidFill>
                <a:latin typeface="华文宋体"/>
                <a:ea typeface="华文宋体"/>
                <a:cs typeface="华文宋体"/>
              </a:rPr>
              <a:t>．Ｃ</a:t>
            </a:r>
            <a:r>
              <a:rPr lang="zh-CN" altLang="en-US" b="1" baseline="-25000" dirty="0" smtClean="0">
                <a:solidFill>
                  <a:schemeClr val="tx1"/>
                </a:solidFill>
                <a:latin typeface="华文宋体"/>
                <a:ea typeface="华文宋体"/>
                <a:cs typeface="华文宋体"/>
              </a:rPr>
              <a:t>Ｖ，ｍ</a:t>
            </a:r>
            <a:r>
              <a:rPr lang="zh-CN" altLang="en-US" b="1" dirty="0" smtClean="0">
                <a:solidFill>
                  <a:schemeClr val="tx1"/>
                </a:solidFill>
                <a:latin typeface="华文宋体"/>
                <a:ea typeface="华文宋体"/>
                <a:cs typeface="华文宋体"/>
              </a:rPr>
              <a:t>与Ｑ</a:t>
            </a:r>
            <a:r>
              <a:rPr lang="zh-CN" altLang="en-US" b="1" baseline="-25000" dirty="0" smtClean="0">
                <a:solidFill>
                  <a:schemeClr val="tx1"/>
                </a:solidFill>
                <a:latin typeface="华文宋体"/>
                <a:ea typeface="华文宋体"/>
                <a:cs typeface="华文宋体"/>
              </a:rPr>
              <a:t>Ｖ</a:t>
            </a:r>
            <a:r>
              <a:rPr lang="zh-CN" altLang="en-US" b="1" dirty="0" smtClean="0">
                <a:solidFill>
                  <a:schemeClr val="tx1"/>
                </a:solidFill>
                <a:latin typeface="华文宋体"/>
                <a:ea typeface="华文宋体"/>
                <a:cs typeface="华文宋体"/>
              </a:rPr>
              <a:t>、</a:t>
            </a:r>
            <a:r>
              <a:rPr lang="zh-CN" altLang="en-US" b="1" dirty="0" smtClean="0">
                <a:solidFill>
                  <a:schemeClr val="tx1"/>
                </a:solidFill>
                <a:latin typeface="宋体" charset="-122"/>
                <a:sym typeface="Symbol" pitchFamily="18" charset="2"/>
              </a:rPr>
              <a:t></a:t>
            </a:r>
            <a:r>
              <a:rPr lang="zh-CN" altLang="en-US" b="1" dirty="0" smtClean="0">
                <a:solidFill>
                  <a:schemeClr val="tx1"/>
                </a:solidFill>
                <a:latin typeface="华文宋体"/>
                <a:ea typeface="华文宋体"/>
                <a:cs typeface="华文宋体"/>
              </a:rPr>
              <a:t>Ｕ的关系</a:t>
            </a:r>
          </a:p>
          <a:p>
            <a:pPr marL="0" indent="0" eaLnBrk="1" hangingPunct="1">
              <a:buClr>
                <a:schemeClr val="accent2"/>
              </a:buClr>
              <a:buNone/>
            </a:pPr>
            <a:endParaRPr lang="zh-CN" altLang="en-US" sz="2000" dirty="0" smtClean="0"/>
          </a:p>
        </p:txBody>
      </p:sp>
      <p:graphicFrame>
        <p:nvGraphicFramePr>
          <p:cNvPr id="15997" name="Object 637"/>
          <p:cNvGraphicFramePr>
            <a:graphicFrameLocks noChangeAspect="1"/>
          </p:cNvGraphicFramePr>
          <p:nvPr>
            <p:extLst>
              <p:ext uri="{D42A27DB-BD31-4B8C-83A1-F6EECF244321}">
                <p14:modId xmlns:p14="http://schemas.microsoft.com/office/powerpoint/2010/main" val="491446166"/>
              </p:ext>
            </p:extLst>
          </p:nvPr>
        </p:nvGraphicFramePr>
        <p:xfrm>
          <a:off x="2436813" y="3644900"/>
          <a:ext cx="3932237" cy="1081088"/>
        </p:xfrm>
        <a:graphic>
          <a:graphicData uri="http://schemas.openxmlformats.org/presentationml/2006/ole">
            <mc:AlternateContent xmlns:mc="http://schemas.openxmlformats.org/markup-compatibility/2006">
              <mc:Choice xmlns:v="urn:schemas-microsoft-com:vml" Requires="v">
                <p:oleObj spid="_x0000_s808035" name="公式" r:id="rId3" imgW="1041120" imgH="469800" progId="Equation.3">
                  <p:embed/>
                </p:oleObj>
              </mc:Choice>
              <mc:Fallback>
                <p:oleObj name="公式" r:id="rId3" imgW="1041120" imgH="469800" progId="Equation.3">
                  <p:embed/>
                  <p:pic>
                    <p:nvPicPr>
                      <p:cNvPr id="0" name="Picture 637"/>
                      <p:cNvPicPr>
                        <a:picLocks noChangeAspect="1" noChangeArrowheads="1"/>
                      </p:cNvPicPr>
                      <p:nvPr/>
                    </p:nvPicPr>
                    <p:blipFill>
                      <a:blip r:embed="rId4"/>
                      <a:srcRect/>
                      <a:stretch>
                        <a:fillRect/>
                      </a:stretch>
                    </p:blipFill>
                    <p:spPr bwMode="auto">
                      <a:xfrm>
                        <a:off x="2436813" y="3644900"/>
                        <a:ext cx="3932237" cy="1081088"/>
                      </a:xfrm>
                      <a:prstGeom prst="rect">
                        <a:avLst/>
                      </a:prstGeom>
                      <a:solidFill>
                        <a:srgbClr val="FFC000"/>
                      </a:solidFill>
                      <a:extLst/>
                    </p:spPr>
                  </p:pic>
                </p:oleObj>
              </mc:Fallback>
            </mc:AlternateContent>
          </a:graphicData>
        </a:graphic>
      </p:graphicFrame>
      <p:sp>
        <p:nvSpPr>
          <p:cNvPr id="16001" name="矩形 4"/>
          <p:cNvSpPr>
            <a:spLocks noChangeArrowheads="1"/>
          </p:cNvSpPr>
          <p:nvPr/>
        </p:nvSpPr>
        <p:spPr bwMode="auto">
          <a:xfrm>
            <a:off x="571500" y="4996482"/>
            <a:ext cx="5008612" cy="463012"/>
          </a:xfrm>
          <a:prstGeom prst="rect">
            <a:avLst/>
          </a:prstGeom>
          <a:noFill/>
          <a:ln w="9525">
            <a:noFill/>
            <a:miter lim="800000"/>
            <a:headEnd/>
            <a:tailEnd/>
          </a:ln>
        </p:spPr>
        <p:txBody>
          <a:bodyPr wrap="square">
            <a:spAutoFit/>
          </a:bodyPr>
          <a:lstStyle/>
          <a:p>
            <a:pPr>
              <a:lnSpc>
                <a:spcPct val="130000"/>
              </a:lnSpc>
              <a:spcBef>
                <a:spcPct val="20000"/>
              </a:spcBef>
              <a:buClr>
                <a:srgbClr val="CCFF33"/>
              </a:buClr>
              <a:buSzPct val="70000"/>
              <a:buFont typeface="Wingdings" pitchFamily="2" charset="2"/>
              <a:buNone/>
            </a:pPr>
            <a:r>
              <a:rPr kumimoji="1" lang="zh-CN" altLang="en-US" sz="2000" b="1" dirty="0">
                <a:latin typeface="华文宋体"/>
                <a:ea typeface="华文宋体"/>
                <a:cs typeface="华文宋体"/>
              </a:rPr>
              <a:t>在恒容、非体积功为零条件下</a:t>
            </a:r>
            <a:r>
              <a:rPr kumimoji="1" lang="zh-CN" altLang="en-US" sz="2000" b="1" dirty="0" smtClean="0">
                <a:latin typeface="华文宋体"/>
                <a:ea typeface="华文宋体"/>
                <a:cs typeface="华文宋体"/>
              </a:rPr>
              <a:t>：</a:t>
            </a:r>
            <a:r>
              <a:rPr kumimoji="1" lang="en-US" altLang="zh-CN" sz="2000" b="1" dirty="0" smtClean="0">
                <a:solidFill>
                  <a:schemeClr val="accent2"/>
                </a:solidFill>
                <a:latin typeface="Calibri" pitchFamily="34" charset="0"/>
              </a:rPr>
              <a:t>∆</a:t>
            </a:r>
            <a:r>
              <a:rPr kumimoji="1" lang="zh-CN" altLang="en-US" sz="2000" b="1" dirty="0" smtClean="0">
                <a:solidFill>
                  <a:schemeClr val="accent2"/>
                </a:solidFill>
                <a:latin typeface="华文宋体"/>
                <a:ea typeface="华文宋体"/>
                <a:cs typeface="华文宋体"/>
              </a:rPr>
              <a:t>Ｕ</a:t>
            </a:r>
            <a:r>
              <a:rPr kumimoji="1" lang="en-US" altLang="zh-CN" sz="2000" b="1" dirty="0" smtClean="0">
                <a:solidFill>
                  <a:schemeClr val="accent2"/>
                </a:solidFill>
                <a:latin typeface="华文宋体"/>
                <a:ea typeface="华文宋体"/>
                <a:cs typeface="华文宋体"/>
              </a:rPr>
              <a:t>=</a:t>
            </a:r>
            <a:r>
              <a:rPr kumimoji="1" lang="zh-CN" altLang="en-US" sz="2000" b="1" dirty="0">
                <a:solidFill>
                  <a:schemeClr val="accent2"/>
                </a:solidFill>
                <a:latin typeface="华文宋体"/>
                <a:ea typeface="华文宋体"/>
                <a:cs typeface="华文宋体"/>
              </a:rPr>
              <a:t>Ｑ</a:t>
            </a:r>
            <a:r>
              <a:rPr kumimoji="1" lang="zh-CN" altLang="en-US" sz="2000" b="1" baseline="-25000" dirty="0">
                <a:solidFill>
                  <a:schemeClr val="accent2"/>
                </a:solidFill>
                <a:latin typeface="华文宋体"/>
                <a:ea typeface="华文宋体"/>
                <a:cs typeface="华文宋体"/>
              </a:rPr>
              <a:t>Ｖ</a:t>
            </a:r>
            <a:endParaRPr kumimoji="1" lang="zh-CN" altLang="en-US" sz="2000" b="1" dirty="0">
              <a:solidFill>
                <a:schemeClr val="accent2"/>
              </a:solidFill>
              <a:latin typeface="华文宋体"/>
              <a:ea typeface="华文宋体"/>
              <a:cs typeface="华文宋体"/>
            </a:endParaRPr>
          </a:p>
        </p:txBody>
      </p:sp>
      <p:graphicFrame>
        <p:nvGraphicFramePr>
          <p:cNvPr id="6" name="Object 638"/>
          <p:cNvGraphicFramePr>
            <a:graphicFrameLocks noChangeAspect="1"/>
          </p:cNvGraphicFramePr>
          <p:nvPr>
            <p:extLst>
              <p:ext uri="{D42A27DB-BD31-4B8C-83A1-F6EECF244321}">
                <p14:modId xmlns:p14="http://schemas.microsoft.com/office/powerpoint/2010/main" val="4271514113"/>
              </p:ext>
            </p:extLst>
          </p:nvPr>
        </p:nvGraphicFramePr>
        <p:xfrm>
          <a:off x="5380038" y="4748213"/>
          <a:ext cx="2198687" cy="960437"/>
        </p:xfrm>
        <a:graphic>
          <a:graphicData uri="http://schemas.openxmlformats.org/presentationml/2006/ole">
            <mc:AlternateContent xmlns:mc="http://schemas.openxmlformats.org/markup-compatibility/2006">
              <mc:Choice xmlns:v="urn:schemas-microsoft-com:vml" Requires="v">
                <p:oleObj spid="_x0000_s808036" name="公式" r:id="rId5" imgW="825480" imgH="469800" progId="Equation.3">
                  <p:embed/>
                </p:oleObj>
              </mc:Choice>
              <mc:Fallback>
                <p:oleObj name="公式" r:id="rId5" imgW="825480" imgH="469800" progId="Equation.3">
                  <p:embed/>
                  <p:pic>
                    <p:nvPicPr>
                      <p:cNvPr id="0" name="Picture 638"/>
                      <p:cNvPicPr>
                        <a:picLocks noChangeAspect="1" noChangeArrowheads="1"/>
                      </p:cNvPicPr>
                      <p:nvPr/>
                    </p:nvPicPr>
                    <p:blipFill>
                      <a:blip r:embed="rId6"/>
                      <a:srcRect/>
                      <a:stretch>
                        <a:fillRect/>
                      </a:stretch>
                    </p:blipFill>
                    <p:spPr bwMode="auto">
                      <a:xfrm>
                        <a:off x="5380038" y="4748213"/>
                        <a:ext cx="2198687" cy="960437"/>
                      </a:xfrm>
                      <a:prstGeom prst="rect">
                        <a:avLst/>
                      </a:prstGeom>
                      <a:noFill/>
                      <a:extLst/>
                    </p:spPr>
                  </p:pic>
                </p:oleObj>
              </mc:Fallback>
            </mc:AlternateContent>
          </a:graphicData>
        </a:graphic>
      </p:graphicFrame>
      <p:sp>
        <p:nvSpPr>
          <p:cNvPr id="16002" name="矩形 6"/>
          <p:cNvSpPr>
            <a:spLocks noChangeArrowheads="1"/>
          </p:cNvSpPr>
          <p:nvPr/>
        </p:nvSpPr>
        <p:spPr bwMode="auto">
          <a:xfrm>
            <a:off x="683568" y="5802795"/>
            <a:ext cx="8064896" cy="652486"/>
          </a:xfrm>
          <a:prstGeom prst="rect">
            <a:avLst/>
          </a:prstGeom>
          <a:noFill/>
          <a:ln w="9525">
            <a:noFill/>
            <a:miter lim="800000"/>
            <a:headEnd/>
            <a:tailEnd/>
          </a:ln>
        </p:spPr>
        <p:txBody>
          <a:bodyPr wrap="square">
            <a:spAutoFit/>
          </a:bodyPr>
          <a:lstStyle/>
          <a:p>
            <a:pPr>
              <a:lnSpc>
                <a:spcPct val="130000"/>
              </a:lnSpc>
              <a:spcBef>
                <a:spcPct val="20000"/>
              </a:spcBef>
              <a:buClr>
                <a:schemeClr val="tx1"/>
              </a:buClr>
              <a:buFont typeface="Wingdings" pitchFamily="2" charset="2"/>
              <a:buNone/>
            </a:pPr>
            <a:r>
              <a:rPr kumimoji="1" lang="zh-CN" altLang="en-US" sz="2800" dirty="0">
                <a:solidFill>
                  <a:srgbClr val="0000CC"/>
                </a:solidFill>
                <a:latin typeface="华文行楷"/>
                <a:ea typeface="华文行楷"/>
                <a:cs typeface="华文行楷"/>
              </a:rPr>
              <a:t>此公式只适用于纯</a:t>
            </a:r>
            <a:r>
              <a:rPr kumimoji="1" lang="en-US" altLang="zh-CN" sz="2800" dirty="0">
                <a:solidFill>
                  <a:srgbClr val="0000CC"/>
                </a:solidFill>
                <a:latin typeface="华文宋体"/>
                <a:ea typeface="华文宋体"/>
                <a:cs typeface="华文宋体"/>
              </a:rPr>
              <a:t>PVT</a:t>
            </a:r>
            <a:r>
              <a:rPr kumimoji="1" lang="zh-CN" altLang="en-US" sz="2800" dirty="0">
                <a:solidFill>
                  <a:srgbClr val="0000CC"/>
                </a:solidFill>
                <a:latin typeface="华文行楷"/>
                <a:ea typeface="华文行楷"/>
                <a:cs typeface="华文行楷"/>
              </a:rPr>
              <a:t>变化恒容</a:t>
            </a:r>
            <a:r>
              <a:rPr kumimoji="1" lang="zh-CN" altLang="en-US" sz="2800" dirty="0">
                <a:latin typeface="华文行楷"/>
                <a:ea typeface="华文行楷"/>
                <a:cs typeface="华文行楷"/>
              </a:rPr>
              <a:t>、</a:t>
            </a:r>
            <a:r>
              <a:rPr lang="zh-CN" altLang="en-US" sz="2800" b="1" dirty="0">
                <a:solidFill>
                  <a:srgbClr val="C00000"/>
                </a:solidFill>
              </a:rPr>
              <a:t>Ｗ</a:t>
            </a:r>
            <a:r>
              <a:rPr lang="zh-CN" altLang="en-US" sz="2800" b="1" dirty="0">
                <a:solidFill>
                  <a:srgbClr val="C00000"/>
                </a:solidFill>
                <a:sym typeface="Symbol" pitchFamily="18" charset="2"/>
              </a:rPr>
              <a:t></a:t>
            </a:r>
            <a:r>
              <a:rPr lang="zh-CN" altLang="en-US" sz="2800" b="1" dirty="0">
                <a:solidFill>
                  <a:srgbClr val="C00000"/>
                </a:solidFill>
              </a:rPr>
              <a:t> ＝０</a:t>
            </a:r>
            <a:r>
              <a:rPr kumimoji="1" lang="zh-CN" altLang="en-US" sz="2800" dirty="0">
                <a:solidFill>
                  <a:srgbClr val="0000CC"/>
                </a:solidFill>
                <a:latin typeface="华文行楷"/>
                <a:ea typeface="华文行楷"/>
                <a:cs typeface="华文行楷"/>
              </a:rPr>
              <a:t>过程</a:t>
            </a:r>
          </a:p>
        </p:txBody>
      </p:sp>
      <p:sp>
        <p:nvSpPr>
          <p:cNvPr id="3" name="标题 2"/>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764704"/>
            <a:ext cx="8424936" cy="3378688"/>
          </a:xfrm>
        </p:spPr>
        <p:txBody>
          <a:bodyPr rtlCol="0">
            <a:normAutofit fontScale="92500" lnSpcReduction="10000"/>
          </a:bodyPr>
          <a:lstStyle/>
          <a:p>
            <a:pPr eaLnBrk="1" fontAlgn="auto" hangingPunct="1">
              <a:spcAft>
                <a:spcPts val="0"/>
              </a:spcAft>
              <a:buFont typeface="Arial" panose="020B0604020202020204" pitchFamily="34" charset="0"/>
              <a:buNone/>
              <a:defRPr/>
            </a:pPr>
            <a:r>
              <a:rPr kumimoji="1" lang="zh-CN" altLang="en-US" sz="2800" dirty="0">
                <a:solidFill>
                  <a:srgbClr val="000000"/>
                </a:solidFill>
                <a:latin typeface="华文行楷" pitchFamily="2" charset="-122"/>
                <a:ea typeface="华文行楷" pitchFamily="2" charset="-122"/>
              </a:rPr>
              <a:t>二、定压摩尔热容</a:t>
            </a:r>
          </a:p>
          <a:p>
            <a:pPr eaLnBrk="1" fontAlgn="auto" hangingPunct="1">
              <a:spcAft>
                <a:spcPts val="0"/>
              </a:spcAft>
              <a:buFont typeface="Wingdings" pitchFamily="2" charset="2"/>
              <a:buNone/>
              <a:defRPr/>
            </a:pPr>
            <a:r>
              <a:rPr lang="zh-CN" altLang="en-US" sz="2800" b="1" dirty="0" smtClean="0">
                <a:solidFill>
                  <a:srgbClr val="000000"/>
                </a:solidFill>
                <a:latin typeface="华文宋体" pitchFamily="2" charset="-122"/>
                <a:ea typeface="华文宋体" pitchFamily="2" charset="-122"/>
              </a:rPr>
              <a:t>１</a:t>
            </a:r>
            <a:r>
              <a:rPr lang="zh-CN" altLang="en-US" sz="2800" b="1" dirty="0">
                <a:solidFill>
                  <a:srgbClr val="000000"/>
                </a:solidFill>
                <a:latin typeface="华文宋体" pitchFamily="2" charset="-122"/>
                <a:ea typeface="华文宋体" pitchFamily="2" charset="-122"/>
              </a:rPr>
              <a:t>．定压摩尔热容定义：</a:t>
            </a:r>
            <a:r>
              <a:rPr lang="zh-CN" altLang="en-US" sz="2800" b="1" dirty="0">
                <a:solidFill>
                  <a:srgbClr val="3333FF"/>
                </a:solidFill>
                <a:latin typeface="华文宋体" pitchFamily="2" charset="-122"/>
                <a:ea typeface="华文宋体" pitchFamily="2" charset="-122"/>
              </a:rPr>
              <a:t>１</a:t>
            </a:r>
            <a:r>
              <a:rPr lang="en-US" altLang="zh-CN" sz="2800" b="1" dirty="0" err="1">
                <a:solidFill>
                  <a:srgbClr val="3333FF"/>
                </a:solidFill>
                <a:latin typeface="华文宋体" pitchFamily="2" charset="-122"/>
                <a:ea typeface="华文宋体" pitchFamily="2" charset="-122"/>
              </a:rPr>
              <a:t>mol</a:t>
            </a:r>
            <a:r>
              <a:rPr lang="en-US" altLang="zh-CN" sz="2800" b="1" dirty="0">
                <a:solidFill>
                  <a:srgbClr val="3333FF"/>
                </a:solidFill>
                <a:latin typeface="华文宋体" pitchFamily="2" charset="-122"/>
                <a:ea typeface="华文宋体" pitchFamily="2" charset="-122"/>
              </a:rPr>
              <a:t> </a:t>
            </a:r>
            <a:r>
              <a:rPr lang="zh-CN" altLang="en-US" sz="2800" b="1" dirty="0">
                <a:solidFill>
                  <a:srgbClr val="3333FF"/>
                </a:solidFill>
                <a:latin typeface="华文宋体" pitchFamily="2" charset="-122"/>
                <a:ea typeface="华文宋体" pitchFamily="2" charset="-122"/>
              </a:rPr>
              <a:t>物质在恒压、非体积功为零条件下</a:t>
            </a:r>
            <a:r>
              <a:rPr lang="zh-CN" altLang="en-US" sz="2800" b="1" dirty="0" smtClean="0">
                <a:solidFill>
                  <a:srgbClr val="3333FF"/>
                </a:solidFill>
                <a:latin typeface="华文宋体" pitchFamily="2" charset="-122"/>
                <a:ea typeface="华文宋体" pitchFamily="2" charset="-122"/>
              </a:rPr>
              <a:t>，仅</a:t>
            </a:r>
            <a:r>
              <a:rPr lang="zh-CN" altLang="en-US" sz="2800" b="1" dirty="0">
                <a:solidFill>
                  <a:srgbClr val="3333FF"/>
                </a:solidFill>
                <a:latin typeface="华文宋体" pitchFamily="2" charset="-122"/>
                <a:ea typeface="华文宋体" pitchFamily="2" charset="-122"/>
              </a:rPr>
              <a:t>因温度升高 1 </a:t>
            </a:r>
            <a:r>
              <a:rPr lang="en-US" altLang="zh-CN" sz="2800" b="1" dirty="0">
                <a:solidFill>
                  <a:srgbClr val="3333FF"/>
                </a:solidFill>
                <a:latin typeface="华文宋体" pitchFamily="2" charset="-122"/>
                <a:ea typeface="华文宋体" pitchFamily="2" charset="-122"/>
              </a:rPr>
              <a:t>K </a:t>
            </a:r>
            <a:r>
              <a:rPr lang="zh-CN" altLang="en-US" sz="2800" b="1" dirty="0">
                <a:solidFill>
                  <a:srgbClr val="3333FF"/>
                </a:solidFill>
                <a:latin typeface="华文宋体" pitchFamily="2" charset="-122"/>
                <a:ea typeface="华文宋体" pitchFamily="2" charset="-122"/>
              </a:rPr>
              <a:t>所需的</a:t>
            </a:r>
            <a:r>
              <a:rPr lang="zh-CN" altLang="en-US" sz="2800" b="1" dirty="0" smtClean="0">
                <a:solidFill>
                  <a:srgbClr val="3333FF"/>
                </a:solidFill>
                <a:latin typeface="华文宋体" pitchFamily="2" charset="-122"/>
                <a:ea typeface="华文宋体" pitchFamily="2" charset="-122"/>
              </a:rPr>
              <a:t>热。用</a:t>
            </a:r>
            <a:r>
              <a:rPr lang="en-US" altLang="zh-CN" sz="2800" b="1" dirty="0" err="1">
                <a:solidFill>
                  <a:srgbClr val="3333FF"/>
                </a:solidFill>
                <a:latin typeface="华文宋体" pitchFamily="2" charset="-122"/>
                <a:ea typeface="华文宋体" pitchFamily="2" charset="-122"/>
              </a:rPr>
              <a:t>C</a:t>
            </a:r>
            <a:r>
              <a:rPr lang="en-US" altLang="zh-CN" sz="2800" b="1" baseline="-25000" dirty="0" err="1">
                <a:solidFill>
                  <a:srgbClr val="3333FF"/>
                </a:solidFill>
                <a:latin typeface="华文宋体" pitchFamily="2" charset="-122"/>
                <a:ea typeface="华文宋体" pitchFamily="2" charset="-122"/>
              </a:rPr>
              <a:t>P,m</a:t>
            </a:r>
            <a:r>
              <a:rPr lang="zh-CN" altLang="en-US" sz="2800" b="1" dirty="0" smtClean="0">
                <a:solidFill>
                  <a:srgbClr val="3333FF"/>
                </a:solidFill>
                <a:latin typeface="华文宋体" pitchFamily="2" charset="-122"/>
                <a:ea typeface="华文宋体" pitchFamily="2" charset="-122"/>
              </a:rPr>
              <a:t>表示  </a:t>
            </a:r>
            <a:r>
              <a:rPr lang="zh-CN" altLang="en-US" sz="2800" b="1" dirty="0" smtClean="0">
                <a:latin typeface="华文宋体" pitchFamily="2" charset="-122"/>
                <a:ea typeface="华文宋体" pitchFamily="2" charset="-122"/>
              </a:rPr>
              <a:t>单位</a:t>
            </a:r>
            <a:r>
              <a:rPr lang="zh-CN" altLang="en-US" sz="2800" b="1" dirty="0">
                <a:latin typeface="华文宋体" pitchFamily="2" charset="-122"/>
                <a:ea typeface="华文宋体" pitchFamily="2" charset="-122"/>
              </a:rPr>
              <a:t>：</a:t>
            </a:r>
            <a:r>
              <a:rPr lang="en-US" altLang="zh-CN" sz="2800" b="1" dirty="0">
                <a:solidFill>
                  <a:srgbClr val="0000CC"/>
                </a:solidFill>
                <a:latin typeface="华文宋体" pitchFamily="2" charset="-122"/>
                <a:ea typeface="华文宋体" pitchFamily="2" charset="-122"/>
              </a:rPr>
              <a:t>J•K</a:t>
            </a:r>
            <a:r>
              <a:rPr lang="en-US" altLang="zh-CN" sz="2800" b="1" baseline="30000" dirty="0">
                <a:solidFill>
                  <a:srgbClr val="0000CC"/>
                </a:solidFill>
                <a:latin typeface="华文宋体" pitchFamily="2" charset="-122"/>
                <a:ea typeface="华文宋体" pitchFamily="2" charset="-122"/>
              </a:rPr>
              <a:t>-1</a:t>
            </a:r>
            <a:r>
              <a:rPr lang="en-US" altLang="zh-CN" sz="2800" b="1" dirty="0">
                <a:solidFill>
                  <a:srgbClr val="0000CC"/>
                </a:solidFill>
                <a:latin typeface="华文宋体" pitchFamily="2" charset="-122"/>
                <a:ea typeface="华文宋体" pitchFamily="2" charset="-122"/>
              </a:rPr>
              <a:t>•mol</a:t>
            </a:r>
            <a:r>
              <a:rPr lang="en-US" altLang="zh-CN" sz="2800" b="1" baseline="30000" dirty="0">
                <a:solidFill>
                  <a:srgbClr val="0000CC"/>
                </a:solidFill>
                <a:latin typeface="华文宋体" pitchFamily="2" charset="-122"/>
                <a:ea typeface="华文宋体" pitchFamily="2" charset="-122"/>
              </a:rPr>
              <a:t>-1</a:t>
            </a:r>
          </a:p>
          <a:p>
            <a:pPr marL="0" indent="0" eaLnBrk="1" fontAlgn="auto" hangingPunct="1">
              <a:lnSpc>
                <a:spcPct val="130000"/>
              </a:lnSpc>
              <a:spcAft>
                <a:spcPts val="0"/>
              </a:spcAft>
              <a:buClr>
                <a:schemeClr val="tx1"/>
              </a:buClr>
              <a:buFont typeface="Arial" panose="020B0604020202020204" pitchFamily="34" charset="0"/>
              <a:buNone/>
              <a:defRPr/>
            </a:pPr>
            <a:r>
              <a:rPr lang="zh-CN" altLang="en-US" sz="2800" b="1" dirty="0" smtClean="0">
                <a:latin typeface="华文宋体" pitchFamily="2" charset="-122"/>
                <a:ea typeface="华文宋体" pitchFamily="2" charset="-122"/>
              </a:rPr>
              <a:t>数学</a:t>
            </a:r>
            <a:r>
              <a:rPr lang="zh-CN" altLang="en-US" sz="2800" b="1" dirty="0">
                <a:latin typeface="华文宋体" pitchFamily="2" charset="-122"/>
                <a:ea typeface="华文宋体" pitchFamily="2" charset="-122"/>
              </a:rPr>
              <a:t>表达</a:t>
            </a:r>
            <a:r>
              <a:rPr lang="zh-CN" altLang="en-US" sz="2800" b="1" dirty="0" smtClean="0">
                <a:latin typeface="华文宋体" pitchFamily="2" charset="-122"/>
                <a:ea typeface="华文宋体" pitchFamily="2" charset="-122"/>
              </a:rPr>
              <a:t>：</a:t>
            </a:r>
            <a:r>
              <a:rPr lang="en-US" altLang="zh-CN" sz="2800" b="1" dirty="0" err="1">
                <a:solidFill>
                  <a:srgbClr val="C00000"/>
                </a:solidFill>
                <a:latin typeface="华文宋体" pitchFamily="2" charset="-122"/>
                <a:ea typeface="华文宋体" pitchFamily="2" charset="-122"/>
              </a:rPr>
              <a:t>C</a:t>
            </a:r>
            <a:r>
              <a:rPr lang="en-US" altLang="zh-CN" sz="2800" b="1" baseline="-25000" dirty="0" err="1">
                <a:solidFill>
                  <a:srgbClr val="C00000"/>
                </a:solidFill>
                <a:latin typeface="华文宋体" pitchFamily="2" charset="-122"/>
                <a:ea typeface="华文宋体" pitchFamily="2" charset="-122"/>
              </a:rPr>
              <a:t>P,m</a:t>
            </a:r>
            <a:r>
              <a:rPr lang="en-US" altLang="zh-CN" sz="2800" b="1" dirty="0">
                <a:solidFill>
                  <a:srgbClr val="C00000"/>
                </a:solidFill>
                <a:latin typeface="华文宋体" pitchFamily="2" charset="-122"/>
                <a:ea typeface="华文宋体" pitchFamily="2" charset="-122"/>
              </a:rPr>
              <a:t>= </a:t>
            </a:r>
            <a:r>
              <a:rPr lang="en-US" altLang="zh-CN" sz="2800" b="1" dirty="0">
                <a:solidFill>
                  <a:srgbClr val="C00000"/>
                </a:solidFill>
                <a:latin typeface="华文宋体" pitchFamily="2" charset="-122"/>
                <a:ea typeface="华文宋体" pitchFamily="2" charset="-122"/>
                <a:sym typeface="Symbol" pitchFamily="18" charset="2"/>
              </a:rPr>
              <a:t></a:t>
            </a:r>
            <a:r>
              <a:rPr lang="en-US" altLang="zh-CN" sz="2800" b="1" dirty="0">
                <a:solidFill>
                  <a:srgbClr val="C00000"/>
                </a:solidFill>
                <a:latin typeface="华文宋体" pitchFamily="2" charset="-122"/>
                <a:ea typeface="华文宋体" pitchFamily="2" charset="-122"/>
              </a:rPr>
              <a:t> </a:t>
            </a:r>
            <a:r>
              <a:rPr lang="en-US" altLang="zh-CN" sz="2800" b="1" dirty="0" err="1">
                <a:solidFill>
                  <a:srgbClr val="C00000"/>
                </a:solidFill>
                <a:latin typeface="华文宋体" pitchFamily="2" charset="-122"/>
                <a:ea typeface="华文宋体" pitchFamily="2" charset="-122"/>
              </a:rPr>
              <a:t>Q</a:t>
            </a:r>
            <a:r>
              <a:rPr lang="en-US" altLang="zh-CN" sz="2800" b="1" baseline="-25000" dirty="0" err="1">
                <a:solidFill>
                  <a:srgbClr val="C00000"/>
                </a:solidFill>
                <a:latin typeface="华文宋体" pitchFamily="2" charset="-122"/>
                <a:ea typeface="华文宋体" pitchFamily="2" charset="-122"/>
              </a:rPr>
              <a:t>P,m</a:t>
            </a:r>
            <a:r>
              <a:rPr lang="en-US" altLang="zh-CN" sz="2800" b="1" dirty="0">
                <a:solidFill>
                  <a:srgbClr val="C00000"/>
                </a:solidFill>
                <a:latin typeface="华文宋体" pitchFamily="2" charset="-122"/>
                <a:ea typeface="华文宋体" pitchFamily="2" charset="-122"/>
              </a:rPr>
              <a:t>/</a:t>
            </a:r>
            <a:r>
              <a:rPr lang="en-US" altLang="zh-CN" sz="2800" b="1" dirty="0" err="1">
                <a:solidFill>
                  <a:srgbClr val="C00000"/>
                </a:solidFill>
                <a:latin typeface="华文宋体" pitchFamily="2" charset="-122"/>
                <a:ea typeface="华文宋体" pitchFamily="2" charset="-122"/>
              </a:rPr>
              <a:t>dT</a:t>
            </a:r>
            <a:r>
              <a:rPr lang="en-US" altLang="zh-CN" sz="2800" b="1" dirty="0">
                <a:solidFill>
                  <a:srgbClr val="C00000"/>
                </a:solidFill>
                <a:latin typeface="华文宋体" pitchFamily="2" charset="-122"/>
                <a:ea typeface="华文宋体" pitchFamily="2" charset="-122"/>
              </a:rPr>
              <a:t>=(</a:t>
            </a:r>
            <a:r>
              <a:rPr lang="en-US" altLang="zh-CN" sz="2800" dirty="0">
                <a:solidFill>
                  <a:srgbClr val="C00000"/>
                </a:solidFill>
                <a:latin typeface="华文宋体" pitchFamily="2" charset="-122"/>
                <a:ea typeface="华文宋体" pitchFamily="2" charset="-122"/>
                <a:sym typeface="Symbol" pitchFamily="18" charset="2"/>
              </a:rPr>
              <a:t></a:t>
            </a:r>
            <a:r>
              <a:rPr lang="en-US" altLang="zh-CN" sz="2800" b="1" dirty="0">
                <a:solidFill>
                  <a:srgbClr val="C00000"/>
                </a:solidFill>
                <a:latin typeface="华文宋体" pitchFamily="2" charset="-122"/>
                <a:ea typeface="华文宋体" pitchFamily="2" charset="-122"/>
              </a:rPr>
              <a:t> </a:t>
            </a:r>
            <a:r>
              <a:rPr lang="en-US" altLang="zh-CN" sz="2800" b="1" dirty="0" err="1">
                <a:solidFill>
                  <a:srgbClr val="C00000"/>
                </a:solidFill>
                <a:latin typeface="华文宋体" pitchFamily="2" charset="-122"/>
                <a:ea typeface="华文宋体" pitchFamily="2" charset="-122"/>
              </a:rPr>
              <a:t>H</a:t>
            </a:r>
            <a:r>
              <a:rPr lang="en-US" altLang="zh-CN" sz="2800" b="1" baseline="-25000" dirty="0" err="1">
                <a:solidFill>
                  <a:srgbClr val="C00000"/>
                </a:solidFill>
                <a:latin typeface="华文宋体" pitchFamily="2" charset="-122"/>
                <a:ea typeface="华文宋体" pitchFamily="2" charset="-122"/>
              </a:rPr>
              <a:t>m</a:t>
            </a:r>
            <a:r>
              <a:rPr lang="en-US" altLang="zh-CN" sz="2800" b="1" dirty="0">
                <a:solidFill>
                  <a:srgbClr val="C00000"/>
                </a:solidFill>
                <a:latin typeface="华文宋体" pitchFamily="2" charset="-122"/>
                <a:ea typeface="华文宋体" pitchFamily="2" charset="-122"/>
              </a:rPr>
              <a:t>/ </a:t>
            </a:r>
            <a:r>
              <a:rPr lang="en-US" altLang="zh-CN" sz="2800" dirty="0">
                <a:solidFill>
                  <a:srgbClr val="C00000"/>
                </a:solidFill>
                <a:latin typeface="华文宋体" pitchFamily="2" charset="-122"/>
                <a:ea typeface="华文宋体" pitchFamily="2" charset="-122"/>
                <a:sym typeface="Symbol" pitchFamily="18" charset="2"/>
              </a:rPr>
              <a:t></a:t>
            </a:r>
            <a:r>
              <a:rPr lang="en-US" altLang="zh-CN" sz="2800" b="1" dirty="0">
                <a:solidFill>
                  <a:srgbClr val="C00000"/>
                </a:solidFill>
                <a:latin typeface="华文宋体" pitchFamily="2" charset="-122"/>
                <a:ea typeface="华文宋体" pitchFamily="2" charset="-122"/>
              </a:rPr>
              <a:t> T)</a:t>
            </a:r>
            <a:r>
              <a:rPr lang="en-US" altLang="zh-CN" sz="2800" b="1" baseline="-25000" dirty="0">
                <a:solidFill>
                  <a:srgbClr val="C00000"/>
                </a:solidFill>
                <a:latin typeface="华文宋体" pitchFamily="2" charset="-122"/>
                <a:ea typeface="华文宋体" pitchFamily="2" charset="-122"/>
              </a:rPr>
              <a:t>P</a:t>
            </a:r>
            <a:r>
              <a:rPr lang="en-US" altLang="zh-CN" sz="2800" b="1" dirty="0">
                <a:solidFill>
                  <a:srgbClr val="C00000"/>
                </a:solidFill>
                <a:latin typeface="华文宋体" pitchFamily="2" charset="-122"/>
                <a:ea typeface="华文宋体" pitchFamily="2" charset="-122"/>
              </a:rPr>
              <a:t> </a:t>
            </a:r>
          </a:p>
          <a:p>
            <a:pPr algn="ctr" eaLnBrk="1" fontAlgn="auto" hangingPunct="1">
              <a:lnSpc>
                <a:spcPct val="130000"/>
              </a:lnSpc>
              <a:spcAft>
                <a:spcPts val="0"/>
              </a:spcAft>
              <a:buClr>
                <a:schemeClr val="tx1"/>
              </a:buClr>
              <a:buFont typeface="Wingdings" pitchFamily="2" charset="2"/>
              <a:buNone/>
              <a:defRPr/>
            </a:pPr>
            <a:r>
              <a:rPr lang="zh-CN" altLang="en-US" sz="2800" b="1" dirty="0">
                <a:solidFill>
                  <a:srgbClr val="0000CC"/>
                </a:solidFill>
                <a:latin typeface="华文行楷" pitchFamily="2" charset="-122"/>
                <a:ea typeface="华文行楷" pitchFamily="2" charset="-122"/>
              </a:rPr>
              <a:t>此定义只适用于纯</a:t>
            </a:r>
            <a:r>
              <a:rPr lang="en-US" altLang="zh-CN" sz="2800" b="1" dirty="0">
                <a:solidFill>
                  <a:srgbClr val="0000CC"/>
                </a:solidFill>
                <a:latin typeface="华文行楷" pitchFamily="2" charset="-122"/>
                <a:ea typeface="华文行楷" pitchFamily="2" charset="-122"/>
              </a:rPr>
              <a:t>PVT</a:t>
            </a:r>
            <a:r>
              <a:rPr lang="zh-CN" altLang="en-US" sz="2800" b="1" dirty="0">
                <a:solidFill>
                  <a:srgbClr val="0000CC"/>
                </a:solidFill>
                <a:latin typeface="华文行楷" pitchFamily="2" charset="-122"/>
                <a:ea typeface="华文行楷" pitchFamily="2" charset="-122"/>
              </a:rPr>
              <a:t>变化过程</a:t>
            </a:r>
          </a:p>
          <a:p>
            <a:pPr eaLnBrk="1" fontAlgn="auto" hangingPunct="1">
              <a:spcAft>
                <a:spcPts val="0"/>
              </a:spcAft>
              <a:buFont typeface="Arial" panose="020B0604020202020204" pitchFamily="34" charset="0"/>
              <a:buChar char="•"/>
              <a:defRPr/>
            </a:pPr>
            <a:r>
              <a:rPr lang="en-US" altLang="zh-CN" sz="2800" b="1" dirty="0">
                <a:solidFill>
                  <a:schemeClr val="tx1"/>
                </a:solidFill>
                <a:latin typeface="华文宋体" pitchFamily="2" charset="-122"/>
                <a:ea typeface="华文宋体" pitchFamily="2" charset="-122"/>
              </a:rPr>
              <a:t>2</a:t>
            </a:r>
            <a:r>
              <a:rPr lang="zh-CN" altLang="en-US" sz="2800" b="1" dirty="0">
                <a:solidFill>
                  <a:schemeClr val="tx1"/>
                </a:solidFill>
                <a:latin typeface="华文宋体" pitchFamily="2" charset="-122"/>
                <a:ea typeface="华文宋体" pitchFamily="2" charset="-122"/>
              </a:rPr>
              <a:t>．Ｃ</a:t>
            </a:r>
            <a:r>
              <a:rPr lang="en-US" altLang="zh-CN" sz="2800" b="1" baseline="-25000" dirty="0">
                <a:solidFill>
                  <a:schemeClr val="tx1"/>
                </a:solidFill>
                <a:latin typeface="华文宋体" pitchFamily="2" charset="-122"/>
                <a:ea typeface="华文宋体" pitchFamily="2" charset="-122"/>
              </a:rPr>
              <a:t>p</a:t>
            </a:r>
            <a:r>
              <a:rPr lang="zh-CN" altLang="en-US" sz="2800" b="1" baseline="-25000" dirty="0">
                <a:solidFill>
                  <a:schemeClr val="tx1"/>
                </a:solidFill>
                <a:latin typeface="华文宋体" pitchFamily="2" charset="-122"/>
                <a:ea typeface="华文宋体" pitchFamily="2" charset="-122"/>
              </a:rPr>
              <a:t>，ｍ</a:t>
            </a:r>
            <a:r>
              <a:rPr lang="zh-CN" altLang="en-US" sz="2800" b="1" dirty="0">
                <a:solidFill>
                  <a:schemeClr val="tx1"/>
                </a:solidFill>
                <a:latin typeface="华文宋体" pitchFamily="2" charset="-122"/>
                <a:ea typeface="华文宋体" pitchFamily="2" charset="-122"/>
              </a:rPr>
              <a:t>与Ｑ</a:t>
            </a:r>
            <a:r>
              <a:rPr lang="en-US" altLang="zh-CN" sz="2800" b="1" baseline="-25000" dirty="0">
                <a:solidFill>
                  <a:schemeClr val="tx1"/>
                </a:solidFill>
                <a:latin typeface="华文宋体" pitchFamily="2" charset="-122"/>
                <a:ea typeface="华文宋体" pitchFamily="2" charset="-122"/>
              </a:rPr>
              <a:t>p</a:t>
            </a:r>
            <a:r>
              <a:rPr lang="zh-CN" altLang="en-US" sz="2800" b="1" dirty="0">
                <a:solidFill>
                  <a:schemeClr val="tx1"/>
                </a:solidFill>
                <a:latin typeface="华文宋体" pitchFamily="2" charset="-122"/>
                <a:ea typeface="华文宋体" pitchFamily="2" charset="-122"/>
              </a:rPr>
              <a:t>、</a:t>
            </a:r>
            <a:r>
              <a:rPr lang="zh-CN" altLang="en-US" sz="2800" b="1" dirty="0">
                <a:solidFill>
                  <a:schemeClr val="tx1"/>
                </a:solidFill>
                <a:latin typeface="宋体" pitchFamily="2" charset="-122"/>
                <a:sym typeface="Symbol" pitchFamily="18" charset="2"/>
              </a:rPr>
              <a:t></a:t>
            </a:r>
            <a:r>
              <a:rPr lang="en-US" altLang="zh-CN" sz="2800" b="1" dirty="0">
                <a:solidFill>
                  <a:schemeClr val="tx1"/>
                </a:solidFill>
                <a:latin typeface="华文宋体" pitchFamily="2" charset="-122"/>
                <a:ea typeface="华文宋体" pitchFamily="2" charset="-122"/>
              </a:rPr>
              <a:t>H</a:t>
            </a:r>
            <a:r>
              <a:rPr lang="zh-CN" altLang="en-US" sz="2800" b="1" dirty="0">
                <a:solidFill>
                  <a:schemeClr val="tx1"/>
                </a:solidFill>
                <a:latin typeface="华文宋体" pitchFamily="2" charset="-122"/>
                <a:ea typeface="华文宋体" pitchFamily="2" charset="-122"/>
              </a:rPr>
              <a:t>的</a:t>
            </a:r>
            <a:r>
              <a:rPr lang="zh-CN" altLang="en-US" sz="2800" b="1" dirty="0" smtClean="0">
                <a:solidFill>
                  <a:schemeClr val="tx1"/>
                </a:solidFill>
                <a:latin typeface="华文宋体" pitchFamily="2" charset="-122"/>
                <a:ea typeface="华文宋体" pitchFamily="2" charset="-122"/>
              </a:rPr>
              <a:t>关系</a:t>
            </a:r>
            <a:endParaRPr lang="en-US" altLang="zh-CN" sz="2800" b="1" dirty="0" smtClean="0">
              <a:solidFill>
                <a:schemeClr val="tx1"/>
              </a:solidFill>
              <a:latin typeface="华文宋体" pitchFamily="2" charset="-122"/>
              <a:ea typeface="华文宋体" pitchFamily="2" charset="-122"/>
            </a:endParaRPr>
          </a:p>
          <a:p>
            <a:pPr marL="0" indent="0" eaLnBrk="1" fontAlgn="auto" hangingPunct="1">
              <a:spcAft>
                <a:spcPts val="0"/>
              </a:spcAft>
              <a:buFont typeface="Arial" panose="020B0604020202020204" pitchFamily="34" charset="0"/>
              <a:buNone/>
              <a:defRPr/>
            </a:pPr>
            <a:endParaRPr kumimoji="1" lang="en-US" altLang="zh-CN" sz="2000" dirty="0" smtClean="0">
              <a:latin typeface="华文宋体" pitchFamily="2" charset="-122"/>
              <a:ea typeface="华文宋体" pitchFamily="2" charset="-122"/>
            </a:endParaRPr>
          </a:p>
          <a:p>
            <a:pPr marL="0" indent="0">
              <a:buNone/>
              <a:defRPr/>
            </a:pPr>
            <a:endParaRPr lang="en-US" altLang="zh-CN" sz="1800" b="1" dirty="0">
              <a:latin typeface="华文宋体" pitchFamily="2" charset="-122"/>
              <a:ea typeface="华文宋体" pitchFamily="2" charset="-122"/>
            </a:endParaRPr>
          </a:p>
          <a:p>
            <a:pPr marL="0" indent="0" eaLnBrk="1" fontAlgn="auto" hangingPunct="1">
              <a:spcAft>
                <a:spcPts val="0"/>
              </a:spcAft>
              <a:buFont typeface="Arial" panose="020B0604020202020204" pitchFamily="34" charset="0"/>
              <a:buNone/>
              <a:defRPr/>
            </a:pPr>
            <a:endParaRPr kumimoji="1" lang="zh-CN" altLang="en-US" sz="2000" dirty="0">
              <a:latin typeface="华文宋体" pitchFamily="2" charset="-122"/>
              <a:ea typeface="华文宋体" pitchFamily="2" charset="-122"/>
            </a:endParaRPr>
          </a:p>
          <a:p>
            <a:pPr>
              <a:buFont typeface="Arial" panose="020B0604020202020204" pitchFamily="34" charset="0"/>
              <a:buChar char="•"/>
              <a:defRPr/>
            </a:pPr>
            <a:endParaRPr lang="zh-CN" altLang="en-US" dirty="0"/>
          </a:p>
        </p:txBody>
      </p:sp>
      <p:graphicFrame>
        <p:nvGraphicFramePr>
          <p:cNvPr id="17015" name="Object 631"/>
          <p:cNvGraphicFramePr>
            <a:graphicFrameLocks noChangeAspect="1"/>
          </p:cNvGraphicFramePr>
          <p:nvPr>
            <p:extLst>
              <p:ext uri="{D42A27DB-BD31-4B8C-83A1-F6EECF244321}">
                <p14:modId xmlns:p14="http://schemas.microsoft.com/office/powerpoint/2010/main" val="2252806614"/>
              </p:ext>
            </p:extLst>
          </p:nvPr>
        </p:nvGraphicFramePr>
        <p:xfrm>
          <a:off x="1793875" y="4044950"/>
          <a:ext cx="5035550" cy="936625"/>
        </p:xfrm>
        <a:graphic>
          <a:graphicData uri="http://schemas.openxmlformats.org/presentationml/2006/ole">
            <mc:AlternateContent xmlns:mc="http://schemas.openxmlformats.org/markup-compatibility/2006">
              <mc:Choice xmlns:v="urn:schemas-microsoft-com:vml" Requires="v">
                <p:oleObj spid="_x0000_s16511" name="公式" r:id="rId3" imgW="1054080" imgH="469800" progId="Equation.3">
                  <p:embed/>
                </p:oleObj>
              </mc:Choice>
              <mc:Fallback>
                <p:oleObj name="公式" r:id="rId3" imgW="1054080" imgH="469800" progId="Equation.3">
                  <p:embed/>
                  <p:pic>
                    <p:nvPicPr>
                      <p:cNvPr id="0" name="Picture 631"/>
                      <p:cNvPicPr>
                        <a:picLocks noChangeAspect="1" noChangeArrowheads="1"/>
                      </p:cNvPicPr>
                      <p:nvPr/>
                    </p:nvPicPr>
                    <p:blipFill>
                      <a:blip r:embed="rId4"/>
                      <a:srcRect/>
                      <a:stretch>
                        <a:fillRect/>
                      </a:stretch>
                    </p:blipFill>
                    <p:spPr bwMode="auto">
                      <a:xfrm>
                        <a:off x="1793875" y="4044950"/>
                        <a:ext cx="5035550" cy="936625"/>
                      </a:xfrm>
                      <a:prstGeom prst="rect">
                        <a:avLst/>
                      </a:prstGeom>
                      <a:solidFill>
                        <a:srgbClr val="FFC000"/>
                      </a:solidFill>
                      <a:extLst/>
                    </p:spPr>
                  </p:pic>
                </p:oleObj>
              </mc:Fallback>
            </mc:AlternateContent>
          </a:graphicData>
        </a:graphic>
      </p:graphicFrame>
      <p:sp>
        <p:nvSpPr>
          <p:cNvPr id="17019" name="矩形 4"/>
          <p:cNvSpPr>
            <a:spLocks noChangeArrowheads="1"/>
          </p:cNvSpPr>
          <p:nvPr/>
        </p:nvSpPr>
        <p:spPr bwMode="auto">
          <a:xfrm>
            <a:off x="536844" y="5172930"/>
            <a:ext cx="5073650" cy="457882"/>
          </a:xfrm>
          <a:prstGeom prst="rect">
            <a:avLst/>
          </a:prstGeom>
          <a:noFill/>
          <a:ln w="9525">
            <a:noFill/>
            <a:miter lim="800000"/>
            <a:headEnd/>
            <a:tailEnd/>
          </a:ln>
        </p:spPr>
        <p:txBody>
          <a:bodyPr>
            <a:spAutoFit/>
          </a:bodyPr>
          <a:lstStyle/>
          <a:p>
            <a:pPr>
              <a:lnSpc>
                <a:spcPct val="130000"/>
              </a:lnSpc>
              <a:spcBef>
                <a:spcPct val="20000"/>
              </a:spcBef>
              <a:buClr>
                <a:srgbClr val="CCFF33"/>
              </a:buClr>
              <a:buSzPct val="70000"/>
              <a:buFont typeface="Wingdings" pitchFamily="2" charset="2"/>
              <a:buNone/>
            </a:pPr>
            <a:r>
              <a:rPr kumimoji="1" lang="zh-CN" altLang="en-US" sz="2000" b="1" dirty="0">
                <a:latin typeface="华文宋体"/>
                <a:ea typeface="华文宋体"/>
                <a:cs typeface="华文宋体"/>
              </a:rPr>
              <a:t>在恒压、非体积功为零条件下</a:t>
            </a:r>
            <a:r>
              <a:rPr kumimoji="1" lang="zh-CN" altLang="en-US" sz="2000" b="1" dirty="0" smtClean="0">
                <a:latin typeface="华文宋体"/>
                <a:ea typeface="华文宋体"/>
                <a:cs typeface="华文宋体"/>
              </a:rPr>
              <a:t>：</a:t>
            </a:r>
            <a:r>
              <a:rPr kumimoji="1" lang="en-US" altLang="zh-CN" sz="2000" b="1" dirty="0" smtClean="0"/>
              <a:t>△</a:t>
            </a:r>
            <a:r>
              <a:rPr kumimoji="1" lang="en-US" altLang="zh-CN" sz="2000" b="1" dirty="0" smtClean="0">
                <a:latin typeface="华文宋体"/>
                <a:ea typeface="华文宋体"/>
                <a:cs typeface="华文宋体"/>
              </a:rPr>
              <a:t>H=</a:t>
            </a:r>
            <a:endParaRPr kumimoji="1" lang="en-US" altLang="zh-CN" sz="2000" b="1" dirty="0">
              <a:latin typeface="华文宋体"/>
              <a:ea typeface="华文宋体"/>
              <a:cs typeface="华文宋体"/>
            </a:endParaRPr>
          </a:p>
        </p:txBody>
      </p:sp>
      <p:graphicFrame>
        <p:nvGraphicFramePr>
          <p:cNvPr id="6" name="Object 632"/>
          <p:cNvGraphicFramePr>
            <a:graphicFrameLocks noChangeAspect="1"/>
          </p:cNvGraphicFramePr>
          <p:nvPr>
            <p:extLst>
              <p:ext uri="{D42A27DB-BD31-4B8C-83A1-F6EECF244321}">
                <p14:modId xmlns:p14="http://schemas.microsoft.com/office/powerpoint/2010/main" val="3380725122"/>
              </p:ext>
            </p:extLst>
          </p:nvPr>
        </p:nvGraphicFramePr>
        <p:xfrm>
          <a:off x="4921250" y="5029200"/>
          <a:ext cx="1939925" cy="823913"/>
        </p:xfrm>
        <a:graphic>
          <a:graphicData uri="http://schemas.openxmlformats.org/presentationml/2006/ole">
            <mc:AlternateContent xmlns:mc="http://schemas.openxmlformats.org/markup-compatibility/2006">
              <mc:Choice xmlns:v="urn:schemas-microsoft-com:vml" Requires="v">
                <p:oleObj spid="_x0000_s16512" name="公式" r:id="rId5" imgW="1066680" imgH="469800" progId="Equation.3">
                  <p:embed/>
                </p:oleObj>
              </mc:Choice>
              <mc:Fallback>
                <p:oleObj name="公式" r:id="rId5" imgW="1066680" imgH="469800" progId="Equation.3">
                  <p:embed/>
                  <p:pic>
                    <p:nvPicPr>
                      <p:cNvPr id="0" name="Picture 632"/>
                      <p:cNvPicPr>
                        <a:picLocks noChangeAspect="1" noChangeArrowheads="1"/>
                      </p:cNvPicPr>
                      <p:nvPr/>
                    </p:nvPicPr>
                    <p:blipFill>
                      <a:blip r:embed="rId6"/>
                      <a:srcRect/>
                      <a:stretch>
                        <a:fillRect/>
                      </a:stretch>
                    </p:blipFill>
                    <p:spPr bwMode="auto">
                      <a:xfrm>
                        <a:off x="4921250" y="5029200"/>
                        <a:ext cx="1939925" cy="823913"/>
                      </a:xfrm>
                      <a:prstGeom prst="rect">
                        <a:avLst/>
                      </a:prstGeom>
                      <a:noFill/>
                      <a:extLst/>
                    </p:spPr>
                  </p:pic>
                </p:oleObj>
              </mc:Fallback>
            </mc:AlternateContent>
          </a:graphicData>
        </a:graphic>
      </p:graphicFrame>
      <p:sp>
        <p:nvSpPr>
          <p:cNvPr id="17020" name="矩形 6"/>
          <p:cNvSpPr>
            <a:spLocks noChangeArrowheads="1"/>
          </p:cNvSpPr>
          <p:nvPr/>
        </p:nvSpPr>
        <p:spPr bwMode="auto">
          <a:xfrm>
            <a:off x="565568" y="5794313"/>
            <a:ext cx="6911975" cy="542008"/>
          </a:xfrm>
          <a:prstGeom prst="rect">
            <a:avLst/>
          </a:prstGeom>
          <a:noFill/>
          <a:ln w="9525">
            <a:noFill/>
            <a:miter lim="800000"/>
            <a:headEnd/>
            <a:tailEnd/>
          </a:ln>
        </p:spPr>
        <p:txBody>
          <a:bodyPr>
            <a:spAutoFit/>
          </a:bodyPr>
          <a:lstStyle/>
          <a:p>
            <a:pPr>
              <a:lnSpc>
                <a:spcPct val="130000"/>
              </a:lnSpc>
              <a:spcBef>
                <a:spcPct val="20000"/>
              </a:spcBef>
              <a:buClr>
                <a:schemeClr val="tx1"/>
              </a:buClr>
              <a:buFont typeface="Wingdings" pitchFamily="2" charset="2"/>
              <a:buNone/>
            </a:pPr>
            <a:r>
              <a:rPr kumimoji="1" lang="zh-CN" altLang="en-US" sz="2400" dirty="0">
                <a:solidFill>
                  <a:srgbClr val="0000CC"/>
                </a:solidFill>
                <a:latin typeface="华文行楷"/>
                <a:ea typeface="华文行楷"/>
                <a:cs typeface="华文行楷"/>
              </a:rPr>
              <a:t>此公式只适用于纯</a:t>
            </a:r>
            <a:r>
              <a:rPr kumimoji="1" lang="en-US" altLang="zh-CN" sz="2400" dirty="0">
                <a:solidFill>
                  <a:srgbClr val="0000CC"/>
                </a:solidFill>
                <a:latin typeface="华文宋体"/>
                <a:ea typeface="华文宋体"/>
                <a:cs typeface="华文宋体"/>
              </a:rPr>
              <a:t>PVT</a:t>
            </a:r>
            <a:r>
              <a:rPr kumimoji="1" lang="zh-CN" altLang="en-US" sz="2400" dirty="0">
                <a:solidFill>
                  <a:srgbClr val="0000CC"/>
                </a:solidFill>
                <a:latin typeface="华文行楷"/>
                <a:ea typeface="华文行楷"/>
                <a:cs typeface="华文行楷"/>
              </a:rPr>
              <a:t>变化恒压</a:t>
            </a:r>
            <a:r>
              <a:rPr kumimoji="1" lang="zh-CN" altLang="en-US" sz="2400" dirty="0">
                <a:latin typeface="华文行楷"/>
                <a:ea typeface="华文行楷"/>
                <a:cs typeface="华文行楷"/>
              </a:rPr>
              <a:t>、</a:t>
            </a:r>
            <a:r>
              <a:rPr lang="zh-CN" altLang="en-US" sz="2400" b="1" dirty="0">
                <a:solidFill>
                  <a:srgbClr val="C00000"/>
                </a:solidFill>
              </a:rPr>
              <a:t>Ｗ</a:t>
            </a:r>
            <a:r>
              <a:rPr lang="zh-CN" altLang="en-US" sz="2400" b="1" dirty="0">
                <a:solidFill>
                  <a:srgbClr val="C00000"/>
                </a:solidFill>
                <a:sym typeface="Symbol" pitchFamily="18" charset="2"/>
              </a:rPr>
              <a:t></a:t>
            </a:r>
            <a:r>
              <a:rPr lang="zh-CN" altLang="en-US" sz="2400" b="1" dirty="0">
                <a:solidFill>
                  <a:srgbClr val="C00000"/>
                </a:solidFill>
              </a:rPr>
              <a:t> ＝０</a:t>
            </a:r>
            <a:r>
              <a:rPr kumimoji="1" lang="zh-CN" altLang="en-US" sz="2400" dirty="0">
                <a:solidFill>
                  <a:srgbClr val="0000CC"/>
                </a:solidFill>
                <a:latin typeface="华文行楷"/>
                <a:ea typeface="华文行楷"/>
                <a:cs typeface="华文行楷"/>
              </a:rPr>
              <a:t>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37" name="内容占位符 2"/>
          <p:cNvSpPr>
            <a:spLocks noGrp="1"/>
          </p:cNvSpPr>
          <p:nvPr>
            <p:ph idx="1"/>
          </p:nvPr>
        </p:nvSpPr>
        <p:spPr>
          <a:xfrm>
            <a:off x="467544" y="836712"/>
            <a:ext cx="7408333" cy="3450696"/>
          </a:xfrm>
        </p:spPr>
        <p:txBody>
          <a:bodyPr/>
          <a:lstStyle/>
          <a:p>
            <a:pPr eaLnBrk="1" hangingPunct="1"/>
            <a:r>
              <a:rPr lang="zh-CN" altLang="en-US" sz="2800" dirty="0" smtClean="0">
                <a:solidFill>
                  <a:srgbClr val="C00000"/>
                </a:solidFill>
                <a:latin typeface="华文行楷"/>
                <a:ea typeface="华文行楷"/>
                <a:cs typeface="华文行楷"/>
              </a:rPr>
              <a:t>三、</a:t>
            </a:r>
            <a:r>
              <a:rPr lang="zh-CN" altLang="en-US" sz="2800" dirty="0" smtClean="0">
                <a:solidFill>
                  <a:srgbClr val="C00000"/>
                </a:solidFill>
                <a:latin typeface="华文宋体"/>
                <a:ea typeface="华文宋体"/>
                <a:cs typeface="华文宋体"/>
              </a:rPr>
              <a:t>Ｃ</a:t>
            </a:r>
            <a:r>
              <a:rPr lang="zh-CN" altLang="en-US" sz="2800" baseline="-25000" dirty="0" smtClean="0">
                <a:solidFill>
                  <a:srgbClr val="C00000"/>
                </a:solidFill>
                <a:latin typeface="华文宋体"/>
                <a:ea typeface="华文宋体"/>
                <a:cs typeface="华文宋体"/>
              </a:rPr>
              <a:t>Ｖ，ｍ</a:t>
            </a:r>
            <a:r>
              <a:rPr lang="zh-CN" altLang="en-US" sz="2800" dirty="0" smtClean="0">
                <a:solidFill>
                  <a:srgbClr val="C00000"/>
                </a:solidFill>
                <a:latin typeface="华文行楷"/>
                <a:ea typeface="华文行楷"/>
                <a:cs typeface="华文行楷"/>
              </a:rPr>
              <a:t>与</a:t>
            </a:r>
            <a:r>
              <a:rPr lang="zh-CN" altLang="en-US" sz="2800" dirty="0" smtClean="0">
                <a:solidFill>
                  <a:srgbClr val="C00000"/>
                </a:solidFill>
                <a:latin typeface="华文宋体"/>
                <a:ea typeface="华文宋体"/>
                <a:cs typeface="华文宋体"/>
              </a:rPr>
              <a:t>Ｃ</a:t>
            </a:r>
            <a:r>
              <a:rPr lang="zh-CN" altLang="en-US" sz="2800" baseline="-25000" dirty="0" smtClean="0">
                <a:solidFill>
                  <a:srgbClr val="C00000"/>
                </a:solidFill>
                <a:latin typeface="华文宋体"/>
                <a:ea typeface="华文宋体"/>
                <a:cs typeface="华文宋体"/>
              </a:rPr>
              <a:t>Ｐ，ｍ</a:t>
            </a:r>
            <a:r>
              <a:rPr lang="zh-CN" altLang="en-US" sz="2800" dirty="0" smtClean="0">
                <a:solidFill>
                  <a:srgbClr val="C00000"/>
                </a:solidFill>
                <a:latin typeface="华文行楷"/>
                <a:ea typeface="华文行楷"/>
                <a:cs typeface="华文行楷"/>
              </a:rPr>
              <a:t>的关系</a:t>
            </a:r>
          </a:p>
          <a:p>
            <a:pPr eaLnBrk="1" hangingPunct="1"/>
            <a:endParaRPr lang="zh-CN" altLang="en-US" dirty="0" smtClean="0"/>
          </a:p>
        </p:txBody>
      </p:sp>
      <p:graphicFrame>
        <p:nvGraphicFramePr>
          <p:cNvPr id="4" name="Object 1567"/>
          <p:cNvGraphicFramePr>
            <a:graphicFrameLocks noChangeAspect="1"/>
          </p:cNvGraphicFramePr>
          <p:nvPr>
            <p:extLst>
              <p:ext uri="{D42A27DB-BD31-4B8C-83A1-F6EECF244321}">
                <p14:modId xmlns:p14="http://schemas.microsoft.com/office/powerpoint/2010/main" val="1411540855"/>
              </p:ext>
            </p:extLst>
          </p:nvPr>
        </p:nvGraphicFramePr>
        <p:xfrm>
          <a:off x="683568" y="1844824"/>
          <a:ext cx="7388225" cy="485775"/>
        </p:xfrm>
        <a:graphic>
          <a:graphicData uri="http://schemas.openxmlformats.org/presentationml/2006/ole">
            <mc:AlternateContent xmlns:mc="http://schemas.openxmlformats.org/markup-compatibility/2006">
              <mc:Choice xmlns:v="urn:schemas-microsoft-com:vml" Requires="v">
                <p:oleObj spid="_x0000_s819307" name="公式" r:id="rId3" imgW="11976120" imgH="1182960" progId="Equation.3">
                  <p:embed/>
                </p:oleObj>
              </mc:Choice>
              <mc:Fallback>
                <p:oleObj name="公式" r:id="rId3" imgW="11976120" imgH="1182960" progId="Equation.3">
                  <p:embed/>
                  <p:pic>
                    <p:nvPicPr>
                      <p:cNvPr id="0" name="Picture 15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844824"/>
                        <a:ext cx="738822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5" name="Object 1568"/>
          <p:cNvGraphicFramePr>
            <a:graphicFrameLocks noChangeAspect="1"/>
          </p:cNvGraphicFramePr>
          <p:nvPr>
            <p:extLst>
              <p:ext uri="{D42A27DB-BD31-4B8C-83A1-F6EECF244321}">
                <p14:modId xmlns:p14="http://schemas.microsoft.com/office/powerpoint/2010/main" val="1761436545"/>
              </p:ext>
            </p:extLst>
          </p:nvPr>
        </p:nvGraphicFramePr>
        <p:xfrm>
          <a:off x="827584" y="2564904"/>
          <a:ext cx="5419725" cy="450850"/>
        </p:xfrm>
        <a:graphic>
          <a:graphicData uri="http://schemas.openxmlformats.org/presentationml/2006/ole">
            <mc:AlternateContent xmlns:mc="http://schemas.openxmlformats.org/markup-compatibility/2006">
              <mc:Choice xmlns:v="urn:schemas-microsoft-com:vml" Requires="v">
                <p:oleObj spid="_x0000_s819308" name="公式" r:id="rId5" imgW="8775720" imgH="1157400" progId="Equation.3">
                  <p:embed/>
                </p:oleObj>
              </mc:Choice>
              <mc:Fallback>
                <p:oleObj name="公式" r:id="rId5" imgW="8775720" imgH="1157400" progId="Equation.3">
                  <p:embed/>
                  <p:pic>
                    <p:nvPicPr>
                      <p:cNvPr id="0" name="Picture 156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584" y="2564904"/>
                        <a:ext cx="5419725" cy="450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6" name="Object 1569"/>
          <p:cNvGraphicFramePr>
            <a:graphicFrameLocks noChangeAspect="1"/>
          </p:cNvGraphicFramePr>
          <p:nvPr>
            <p:extLst>
              <p:ext uri="{D42A27DB-BD31-4B8C-83A1-F6EECF244321}">
                <p14:modId xmlns:p14="http://schemas.microsoft.com/office/powerpoint/2010/main" val="3129316824"/>
              </p:ext>
            </p:extLst>
          </p:nvPr>
        </p:nvGraphicFramePr>
        <p:xfrm>
          <a:off x="683568" y="3212976"/>
          <a:ext cx="7372067" cy="648271"/>
        </p:xfrm>
        <a:graphic>
          <a:graphicData uri="http://schemas.openxmlformats.org/presentationml/2006/ole">
            <mc:AlternateContent xmlns:mc="http://schemas.openxmlformats.org/markup-compatibility/2006">
              <mc:Choice xmlns:v="urn:schemas-microsoft-com:vml" Requires="v">
                <p:oleObj spid="_x0000_s819309" name="公式" r:id="rId7" imgW="6159600" imgH="636120" progId="Equation.3">
                  <p:embed/>
                </p:oleObj>
              </mc:Choice>
              <mc:Fallback>
                <p:oleObj name="公式" r:id="rId7" imgW="6159600" imgH="636120" progId="Equation.3">
                  <p:embed/>
                  <p:pic>
                    <p:nvPicPr>
                      <p:cNvPr id="0" name="Picture 156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568" y="3212976"/>
                        <a:ext cx="7372067" cy="648271"/>
                      </a:xfrm>
                      <a:prstGeom prst="rect">
                        <a:avLst/>
                      </a:prstGeom>
                      <a:noFill/>
                      <a:ln>
                        <a:noFill/>
                      </a:ln>
                      <a:extLst/>
                    </p:spPr>
                  </p:pic>
                </p:oleObj>
              </mc:Fallback>
            </mc:AlternateContent>
          </a:graphicData>
        </a:graphic>
      </p:graphicFrame>
      <p:graphicFrame>
        <p:nvGraphicFramePr>
          <p:cNvPr id="7" name="Object 1570"/>
          <p:cNvGraphicFramePr>
            <a:graphicFrameLocks noChangeAspect="1"/>
          </p:cNvGraphicFramePr>
          <p:nvPr>
            <p:extLst>
              <p:ext uri="{D42A27DB-BD31-4B8C-83A1-F6EECF244321}">
                <p14:modId xmlns:p14="http://schemas.microsoft.com/office/powerpoint/2010/main" val="2287500854"/>
              </p:ext>
            </p:extLst>
          </p:nvPr>
        </p:nvGraphicFramePr>
        <p:xfrm>
          <a:off x="539552" y="3933056"/>
          <a:ext cx="8266299" cy="575643"/>
        </p:xfrm>
        <a:graphic>
          <a:graphicData uri="http://schemas.openxmlformats.org/presentationml/2006/ole">
            <mc:AlternateContent xmlns:mc="http://schemas.openxmlformats.org/markup-compatibility/2006">
              <mc:Choice xmlns:v="urn:schemas-microsoft-com:vml" Requires="v">
                <p:oleObj spid="_x0000_s819310" name="公式" r:id="rId9" imgW="7785000" imgH="636120" progId="Equation.3">
                  <p:embed/>
                </p:oleObj>
              </mc:Choice>
              <mc:Fallback>
                <p:oleObj name="公式" r:id="rId9" imgW="7785000" imgH="636120" progId="Equation.3">
                  <p:embed/>
                  <p:pic>
                    <p:nvPicPr>
                      <p:cNvPr id="0" name="Picture 157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9552" y="3933056"/>
                        <a:ext cx="8266299" cy="575643"/>
                      </a:xfrm>
                      <a:prstGeom prst="rect">
                        <a:avLst/>
                      </a:prstGeom>
                      <a:noFill/>
                      <a:ln>
                        <a:noFill/>
                      </a:ln>
                      <a:extLst/>
                    </p:spPr>
                  </p:pic>
                </p:oleObj>
              </mc:Fallback>
            </mc:AlternateContent>
          </a:graphicData>
        </a:graphic>
      </p:graphicFrame>
      <p:graphicFrame>
        <p:nvGraphicFramePr>
          <p:cNvPr id="8" name="Object 1571"/>
          <p:cNvGraphicFramePr>
            <a:graphicFrameLocks noChangeAspect="1"/>
          </p:cNvGraphicFramePr>
          <p:nvPr>
            <p:extLst>
              <p:ext uri="{D42A27DB-BD31-4B8C-83A1-F6EECF244321}">
                <p14:modId xmlns:p14="http://schemas.microsoft.com/office/powerpoint/2010/main" val="1961161575"/>
              </p:ext>
            </p:extLst>
          </p:nvPr>
        </p:nvGraphicFramePr>
        <p:xfrm>
          <a:off x="4355976" y="4958992"/>
          <a:ext cx="3802063" cy="866775"/>
        </p:xfrm>
        <a:graphic>
          <a:graphicData uri="http://schemas.openxmlformats.org/presentationml/2006/ole">
            <mc:AlternateContent xmlns:mc="http://schemas.openxmlformats.org/markup-compatibility/2006">
              <mc:Choice xmlns:v="urn:schemas-microsoft-com:vml" Requires="v">
                <p:oleObj spid="_x0000_s819311" name="公式" r:id="rId11" imgW="2260600" imgH="533400" progId="Equation.3">
                  <p:embed/>
                </p:oleObj>
              </mc:Choice>
              <mc:Fallback>
                <p:oleObj name="公式" r:id="rId11" imgW="2260600" imgH="533400" progId="Equation.3">
                  <p:embed/>
                  <p:pic>
                    <p:nvPicPr>
                      <p:cNvPr id="0" name="Picture 157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55976" y="4958992"/>
                        <a:ext cx="3802063"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638" name="矩形 8"/>
          <p:cNvSpPr>
            <a:spLocks noChangeArrowheads="1"/>
          </p:cNvSpPr>
          <p:nvPr/>
        </p:nvSpPr>
        <p:spPr bwMode="auto">
          <a:xfrm>
            <a:off x="974725" y="4869160"/>
            <a:ext cx="3206327" cy="523220"/>
          </a:xfrm>
          <a:prstGeom prst="rect">
            <a:avLst/>
          </a:prstGeom>
          <a:noFill/>
          <a:ln w="9525">
            <a:noFill/>
            <a:miter lim="800000"/>
            <a:headEnd/>
            <a:tailEnd/>
          </a:ln>
        </p:spPr>
        <p:txBody>
          <a:bodyPr wrap="none">
            <a:spAutoFit/>
          </a:bodyPr>
          <a:lstStyle/>
          <a:p>
            <a:r>
              <a:rPr kumimoji="1" lang="en-US" altLang="zh-CN" sz="2800" dirty="0" err="1">
                <a:latin typeface="华文宋体"/>
                <a:ea typeface="华文宋体"/>
                <a:cs typeface="华文宋体"/>
              </a:rPr>
              <a:t>C</a:t>
            </a:r>
            <a:r>
              <a:rPr kumimoji="1" lang="en-US" altLang="zh-CN" sz="2800" baseline="-25000" dirty="0" err="1">
                <a:latin typeface="华文宋体"/>
                <a:ea typeface="华文宋体"/>
                <a:cs typeface="华文宋体"/>
              </a:rPr>
              <a:t>P,m</a:t>
            </a:r>
            <a:r>
              <a:rPr kumimoji="1" lang="zh-CN" altLang="en-US" sz="2800" dirty="0">
                <a:latin typeface="华文宋体"/>
                <a:ea typeface="华文宋体"/>
                <a:cs typeface="华文宋体"/>
              </a:rPr>
              <a:t>与</a:t>
            </a:r>
            <a:r>
              <a:rPr kumimoji="1" lang="en-US" altLang="zh-CN" sz="2800" dirty="0" err="1">
                <a:latin typeface="华文宋体"/>
                <a:ea typeface="华文宋体"/>
                <a:cs typeface="华文宋体"/>
              </a:rPr>
              <a:t>C</a:t>
            </a:r>
            <a:r>
              <a:rPr kumimoji="1" lang="en-US" altLang="zh-CN" sz="2800" baseline="-25000" dirty="0" err="1">
                <a:latin typeface="华文宋体"/>
                <a:ea typeface="华文宋体"/>
                <a:cs typeface="华文宋体"/>
              </a:rPr>
              <a:t>V,m</a:t>
            </a:r>
            <a:r>
              <a:rPr kumimoji="1" lang="zh-CN" altLang="en-US" sz="2800" dirty="0">
                <a:latin typeface="华文宋体"/>
                <a:ea typeface="华文宋体"/>
                <a:cs typeface="华文宋体"/>
              </a:rPr>
              <a:t>的关系为</a:t>
            </a:r>
            <a:endParaRPr lang="zh-CN" altLang="en-US" sz="280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2" presetClass="entr" presetSubtype="8"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0-#ppt_w/2"/>
                                          </p:val>
                                        </p:tav>
                                        <p:tav tm="100000">
                                          <p:val>
                                            <p:strVal val="#ppt_x"/>
                                          </p:val>
                                        </p:tav>
                                      </p:tavLst>
                                    </p:anim>
                                    <p:anim calcmode="lin" valueType="num">
                                      <p:cBhvr additive="base">
                                        <p:cTn id="31"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noChangeAspect="1"/>
          </p:cNvGraphicFramePr>
          <p:nvPr>
            <p:ph idx="1"/>
            <p:extLst>
              <p:ext uri="{D42A27DB-BD31-4B8C-83A1-F6EECF244321}">
                <p14:modId xmlns:p14="http://schemas.microsoft.com/office/powerpoint/2010/main" val="2692627798"/>
              </p:ext>
            </p:extLst>
          </p:nvPr>
        </p:nvGraphicFramePr>
        <p:xfrm>
          <a:off x="755576" y="1340768"/>
          <a:ext cx="6480720" cy="1296144"/>
        </p:xfrm>
        <a:graphic>
          <a:graphicData uri="http://schemas.openxmlformats.org/presentationml/2006/ole">
            <mc:AlternateContent xmlns:mc="http://schemas.openxmlformats.org/markup-compatibility/2006">
              <mc:Choice xmlns:v="urn:schemas-microsoft-com:vml" Requires="v">
                <p:oleObj spid="_x0000_s762708" name="公式" r:id="rId3" imgW="2159000" imgH="431800" progId="Equation.3">
                  <p:embed/>
                </p:oleObj>
              </mc:Choice>
              <mc:Fallback>
                <p:oleObj name="公式" r:id="rId3" imgW="2159000" imgH="4318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1340768"/>
                        <a:ext cx="6480720" cy="1296144"/>
                      </a:xfrm>
                      <a:prstGeom prst="rect">
                        <a:avLst/>
                      </a:prstGeom>
                      <a:noFill/>
                      <a:ln w="9525">
                        <a:solidFill>
                          <a:schemeClr val="accent1"/>
                        </a:solidFill>
                        <a:miter lim="800000"/>
                        <a:headEnd/>
                        <a:tailEnd/>
                      </a:ln>
                      <a:effectLst/>
                    </p:spPr>
                  </p:pic>
                </p:oleObj>
              </mc:Fallback>
            </mc:AlternateContent>
          </a:graphicData>
        </a:graphic>
      </p:graphicFrame>
      <p:sp>
        <p:nvSpPr>
          <p:cNvPr id="6" name="Rectangle 9"/>
          <p:cNvSpPr>
            <a:spLocks noChangeArrowheads="1"/>
          </p:cNvSpPr>
          <p:nvPr/>
        </p:nvSpPr>
        <p:spPr bwMode="auto">
          <a:xfrm>
            <a:off x="467544" y="2845186"/>
            <a:ext cx="78486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dirty="0" smtClean="0">
                <a:solidFill>
                  <a:schemeClr val="accent2"/>
                </a:solidFill>
              </a:rPr>
              <a:t>注意  ：</a:t>
            </a:r>
            <a:endParaRPr lang="en-US" altLang="zh-CN" sz="2800" dirty="0" smtClean="0">
              <a:solidFill>
                <a:schemeClr val="accent2"/>
              </a:solidFill>
            </a:endParaRPr>
          </a:p>
          <a:p>
            <a:r>
              <a:rPr lang="en-US" altLang="zh-CN" sz="2800" dirty="0" smtClean="0"/>
              <a:t>(</a:t>
            </a:r>
            <a:r>
              <a:rPr lang="en-US" altLang="zh-CN" sz="2800" dirty="0"/>
              <a:t>1)</a:t>
            </a:r>
            <a:r>
              <a:rPr lang="zh-CN" altLang="en-US" sz="2800" dirty="0"/>
              <a:t>液、固系统因                    </a:t>
            </a:r>
            <a:r>
              <a:rPr lang="zh-CN" altLang="en-US" sz="2800" dirty="0" smtClean="0"/>
              <a:t>  故 </a:t>
            </a:r>
            <a:endParaRPr lang="zh-CN" altLang="en-US" sz="2800" dirty="0"/>
          </a:p>
          <a:p>
            <a:r>
              <a:rPr lang="zh-CN" altLang="en-US" sz="2800" dirty="0"/>
              <a:t>        </a:t>
            </a:r>
          </a:p>
          <a:p>
            <a:r>
              <a:rPr lang="zh-CN" altLang="en-US" sz="2800" dirty="0"/>
              <a:t> </a:t>
            </a:r>
            <a:r>
              <a:rPr lang="en-US" altLang="zh-CN" sz="2800" dirty="0" smtClean="0"/>
              <a:t>(</a:t>
            </a:r>
            <a:r>
              <a:rPr lang="en-US" altLang="zh-CN" sz="2800" dirty="0"/>
              <a:t>2)</a:t>
            </a:r>
            <a:r>
              <a:rPr lang="zh-CN" altLang="en-US" sz="2800" dirty="0"/>
              <a:t>气体系统                </a:t>
            </a:r>
            <a:r>
              <a:rPr lang="zh-CN" altLang="en-US" sz="2800" dirty="0" smtClean="0"/>
              <a:t>        </a:t>
            </a:r>
            <a:endParaRPr lang="en-US" altLang="zh-CN" sz="2800" dirty="0" smtClean="0"/>
          </a:p>
          <a:p>
            <a:r>
              <a:rPr lang="en-US" altLang="zh-CN" sz="2800" dirty="0"/>
              <a:t> </a:t>
            </a:r>
            <a:r>
              <a:rPr lang="en-US" altLang="zh-CN" sz="2800" dirty="0" smtClean="0"/>
              <a:t>    </a:t>
            </a:r>
          </a:p>
          <a:p>
            <a:r>
              <a:rPr lang="en-US" altLang="zh-CN" sz="2800" dirty="0"/>
              <a:t> </a:t>
            </a:r>
            <a:r>
              <a:rPr lang="en-US" altLang="zh-CN" sz="2800" dirty="0" smtClean="0"/>
              <a:t>    </a:t>
            </a:r>
            <a:r>
              <a:rPr lang="zh-CN" altLang="en-US" sz="2800" dirty="0" smtClean="0"/>
              <a:t>可以证明：理想气体</a:t>
            </a:r>
            <a:endParaRPr lang="zh-CN" altLang="en-US" sz="2800" dirty="0"/>
          </a:p>
        </p:txBody>
      </p:sp>
      <p:graphicFrame>
        <p:nvGraphicFramePr>
          <p:cNvPr id="7" name="对象 6"/>
          <p:cNvGraphicFramePr>
            <a:graphicFrameLocks noChangeAspect="1"/>
          </p:cNvGraphicFramePr>
          <p:nvPr>
            <p:extLst>
              <p:ext uri="{D42A27DB-BD31-4B8C-83A1-F6EECF244321}">
                <p14:modId xmlns:p14="http://schemas.microsoft.com/office/powerpoint/2010/main" val="339963602"/>
              </p:ext>
            </p:extLst>
          </p:nvPr>
        </p:nvGraphicFramePr>
        <p:xfrm>
          <a:off x="3419872" y="3284984"/>
          <a:ext cx="1655763" cy="593725"/>
        </p:xfrm>
        <a:graphic>
          <a:graphicData uri="http://schemas.openxmlformats.org/presentationml/2006/ole">
            <mc:AlternateContent xmlns:mc="http://schemas.openxmlformats.org/markup-compatibility/2006">
              <mc:Choice xmlns:v="urn:schemas-microsoft-com:vml" Requires="v">
                <p:oleObj spid="_x0000_s762709" name="公式" r:id="rId5" imgW="965200" imgH="393700" progId="Equation.3">
                  <p:embed/>
                </p:oleObj>
              </mc:Choice>
              <mc:Fallback>
                <p:oleObj name="公式" r:id="rId5" imgW="965200" imgH="3937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872" y="3284984"/>
                        <a:ext cx="1655763"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017371391"/>
              </p:ext>
            </p:extLst>
          </p:nvPr>
        </p:nvGraphicFramePr>
        <p:xfrm>
          <a:off x="5868144" y="3284984"/>
          <a:ext cx="2154618" cy="489048"/>
        </p:xfrm>
        <a:graphic>
          <a:graphicData uri="http://schemas.openxmlformats.org/presentationml/2006/ole">
            <mc:AlternateContent xmlns:mc="http://schemas.openxmlformats.org/markup-compatibility/2006">
              <mc:Choice xmlns:v="urn:schemas-microsoft-com:vml" Requires="v">
                <p:oleObj spid="_x0000_s762710" name="公式" r:id="rId7" imgW="965200" imgH="241300" progId="Equation.3">
                  <p:embed/>
                </p:oleObj>
              </mc:Choice>
              <mc:Fallback>
                <p:oleObj name="公式" r:id="rId7" imgW="965200" imgH="2413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8144" y="3284984"/>
                        <a:ext cx="2154618" cy="489048"/>
                      </a:xfrm>
                      <a:prstGeom prst="rect">
                        <a:avLst/>
                      </a:prstGeom>
                      <a:noFill/>
                      <a:ln>
                        <a:noFill/>
                      </a:ln>
                      <a:effectLs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673423128"/>
              </p:ext>
            </p:extLst>
          </p:nvPr>
        </p:nvGraphicFramePr>
        <p:xfrm>
          <a:off x="2771800" y="4156919"/>
          <a:ext cx="2356288" cy="586907"/>
        </p:xfrm>
        <a:graphic>
          <a:graphicData uri="http://schemas.openxmlformats.org/presentationml/2006/ole">
            <mc:AlternateContent xmlns:mc="http://schemas.openxmlformats.org/markup-compatibility/2006">
              <mc:Choice xmlns:v="urn:schemas-microsoft-com:vml" Requires="v">
                <p:oleObj spid="_x0000_s762711" name="公式" r:id="rId9" imgW="965200" imgH="241300" progId="Equation.3">
                  <p:embed/>
                </p:oleObj>
              </mc:Choice>
              <mc:Fallback>
                <p:oleObj name="公式" r:id="rId9" imgW="965200" imgH="2413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1800" y="4156919"/>
                        <a:ext cx="2356288" cy="586907"/>
                      </a:xfrm>
                      <a:prstGeom prst="rect">
                        <a:avLst/>
                      </a:prstGeom>
                      <a:noFill/>
                      <a:ln>
                        <a:noFill/>
                      </a:ln>
                      <a:effectLs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79993698"/>
              </p:ext>
            </p:extLst>
          </p:nvPr>
        </p:nvGraphicFramePr>
        <p:xfrm>
          <a:off x="4644008" y="4913598"/>
          <a:ext cx="2520280" cy="609244"/>
        </p:xfrm>
        <a:graphic>
          <a:graphicData uri="http://schemas.openxmlformats.org/presentationml/2006/ole">
            <mc:AlternateContent xmlns:mc="http://schemas.openxmlformats.org/markup-compatibility/2006">
              <mc:Choice xmlns:v="urn:schemas-microsoft-com:vml" Requires="v">
                <p:oleObj spid="_x0000_s762712" name="公式" r:id="rId11" imgW="990170" imgH="241195" progId="Equation.3">
                  <p:embed/>
                </p:oleObj>
              </mc:Choice>
              <mc:Fallback>
                <p:oleObj name="公式" r:id="rId11" imgW="990170" imgH="241195"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4008" y="4913598"/>
                        <a:ext cx="2520280" cy="609244"/>
                      </a:xfrm>
                      <a:prstGeom prst="rect">
                        <a:avLst/>
                      </a:prstGeom>
                      <a:solidFill>
                        <a:schemeClr val="accent5"/>
                      </a:solidFill>
                      <a:ln>
                        <a:noFill/>
                      </a:ln>
                      <a:effectLst/>
                      <a:extLst/>
                    </p:spPr>
                  </p:pic>
                </p:oleObj>
              </mc:Fallback>
            </mc:AlternateContent>
          </a:graphicData>
        </a:graphic>
      </p:graphicFrame>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46449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par>
                                <p:cTn id="15" presetID="2" presetClass="entr" presetSubtype="1"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0-#ppt_h/2"/>
                                          </p:val>
                                        </p:tav>
                                        <p:tav tm="100000">
                                          <p:val>
                                            <p:strVal val="#ppt_y"/>
                                          </p:val>
                                        </p:tav>
                                      </p:tavLst>
                                    </p:anim>
                                  </p:childTnLst>
                                </p:cTn>
                              </p:par>
                              <p:par>
                                <p:cTn id="19" presetID="2" presetClass="entr" presetSubtype="1"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0-#ppt_h/2"/>
                                          </p:val>
                                        </p:tav>
                                        <p:tav tm="100000">
                                          <p:val>
                                            <p:strVal val="#ppt_y"/>
                                          </p:val>
                                        </p:tav>
                                      </p:tavLst>
                                    </p:anim>
                                  </p:childTnLst>
                                </p:cTn>
                              </p:par>
                              <p:par>
                                <p:cTn id="23" presetID="2" presetClass="entr" presetSubtype="1"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0-#ppt_h/2"/>
                                          </p:val>
                                        </p:tav>
                                        <p:tav tm="100000">
                                          <p:val>
                                            <p:strVal val="#ppt_y"/>
                                          </p:val>
                                        </p:tav>
                                      </p:tavLst>
                                    </p:anim>
                                  </p:childTnLst>
                                </p:cTn>
                              </p:par>
                              <p:par>
                                <p:cTn id="27" presetID="2" presetClass="entr" presetSubtype="1"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9548" y="575905"/>
            <a:ext cx="7812856" cy="4785395"/>
          </a:xfrm>
        </p:spPr>
        <p:txBody>
          <a:bodyPr rtlCol="0">
            <a:normAutofit/>
          </a:bodyPr>
          <a:lstStyle/>
          <a:p>
            <a:pPr algn="just" eaLnBrk="1" fontAlgn="auto" hangingPunct="1">
              <a:lnSpc>
                <a:spcPct val="90000"/>
              </a:lnSpc>
              <a:spcBef>
                <a:spcPct val="0"/>
              </a:spcBef>
              <a:spcAft>
                <a:spcPts val="0"/>
              </a:spcAft>
              <a:buFont typeface="Wingdings" pitchFamily="2" charset="2"/>
              <a:buNone/>
              <a:defRPr/>
            </a:pPr>
            <a:r>
              <a:rPr lang="zh-CN" altLang="en-US" b="1" dirty="0">
                <a:solidFill>
                  <a:srgbClr val="000000"/>
                </a:solidFill>
                <a:latin typeface="华文宋体" pitchFamily="2" charset="-122"/>
                <a:ea typeface="华文宋体" pitchFamily="2" charset="-122"/>
              </a:rPr>
              <a:t>3．系统分类：</a:t>
            </a:r>
          </a:p>
          <a:p>
            <a:pPr marL="514350" indent="-514350" algn="just" eaLnBrk="1" fontAlgn="auto" hangingPunct="1">
              <a:lnSpc>
                <a:spcPct val="90000"/>
              </a:lnSpc>
              <a:spcBef>
                <a:spcPct val="0"/>
              </a:spcBef>
              <a:spcAft>
                <a:spcPts val="0"/>
              </a:spcAft>
              <a:buFont typeface="Wingdings" pitchFamily="2" charset="2"/>
              <a:buAutoNum type="arabicParenBoth"/>
              <a:defRPr/>
            </a:pPr>
            <a:r>
              <a:rPr lang="zh-CN" altLang="en-US" b="1" dirty="0" smtClean="0">
                <a:solidFill>
                  <a:srgbClr val="000000"/>
                </a:solidFill>
                <a:latin typeface="华文宋体" pitchFamily="2" charset="-122"/>
                <a:ea typeface="华文宋体" pitchFamily="2" charset="-122"/>
              </a:rPr>
              <a:t>孤立系统（</a:t>
            </a:r>
            <a:r>
              <a:rPr lang="en-US" altLang="zh-CN" b="1" dirty="0" err="1" smtClean="0">
                <a:solidFill>
                  <a:srgbClr val="000000"/>
                </a:solidFill>
                <a:latin typeface="宋体" pitchFamily="2" charset="-122"/>
              </a:rPr>
              <a:t>Isoiated</a:t>
            </a:r>
            <a:r>
              <a:rPr lang="en-US" altLang="zh-CN" b="1" dirty="0" smtClean="0">
                <a:solidFill>
                  <a:srgbClr val="000000"/>
                </a:solidFill>
                <a:latin typeface="宋体" pitchFamily="2" charset="-122"/>
              </a:rPr>
              <a:t> </a:t>
            </a:r>
            <a:r>
              <a:rPr lang="en-US" altLang="zh-CN" b="1" dirty="0" smtClean="0">
                <a:latin typeface="创艺简行楷"/>
                <a:ea typeface="创艺简行楷"/>
                <a:cs typeface="创艺简行楷"/>
              </a:rPr>
              <a:t>System</a:t>
            </a:r>
            <a:r>
              <a:rPr lang="zh-CN" altLang="en-US" b="1" dirty="0" smtClean="0">
                <a:latin typeface="创艺简行楷"/>
                <a:ea typeface="创艺简行楷"/>
                <a:cs typeface="创艺简行楷"/>
              </a:rPr>
              <a:t>）</a:t>
            </a:r>
            <a:r>
              <a:rPr lang="zh-CN" altLang="en-US" b="1" dirty="0" smtClean="0">
                <a:solidFill>
                  <a:srgbClr val="000000"/>
                </a:solidFill>
                <a:latin typeface="宋体" pitchFamily="2" charset="-122"/>
              </a:rPr>
              <a:t> </a:t>
            </a:r>
            <a:r>
              <a:rPr lang="en-US" altLang="zh-CN" b="1" dirty="0">
                <a:solidFill>
                  <a:srgbClr val="000000"/>
                </a:solidFill>
                <a:latin typeface="宋体" pitchFamily="2" charset="-122"/>
              </a:rPr>
              <a:t>：</a:t>
            </a:r>
            <a:r>
              <a:rPr lang="zh-CN" altLang="en-US" b="1" dirty="0">
                <a:solidFill>
                  <a:srgbClr val="3333FF"/>
                </a:solidFill>
                <a:latin typeface="华文宋体" pitchFamily="2" charset="-122"/>
                <a:ea typeface="华文宋体" pitchFamily="2" charset="-122"/>
              </a:rPr>
              <a:t>系统与环境无能量交换，也无物质</a:t>
            </a:r>
            <a:r>
              <a:rPr lang="zh-CN" altLang="en-US" b="1" dirty="0" smtClean="0">
                <a:solidFill>
                  <a:srgbClr val="3333FF"/>
                </a:solidFill>
                <a:latin typeface="华文宋体" pitchFamily="2" charset="-122"/>
                <a:ea typeface="华文宋体" pitchFamily="2" charset="-122"/>
              </a:rPr>
              <a:t>交换</a:t>
            </a:r>
            <a:endParaRPr lang="en-US" altLang="zh-CN" b="1" dirty="0" smtClean="0">
              <a:solidFill>
                <a:srgbClr val="3333FF"/>
              </a:solidFill>
              <a:latin typeface="华文宋体" pitchFamily="2" charset="-122"/>
              <a:ea typeface="华文宋体" pitchFamily="2" charset="-122"/>
            </a:endParaRPr>
          </a:p>
          <a:p>
            <a:pPr eaLnBrk="1" fontAlgn="auto" hangingPunct="1">
              <a:lnSpc>
                <a:spcPct val="90000"/>
              </a:lnSpc>
              <a:spcBef>
                <a:spcPct val="0"/>
              </a:spcBef>
              <a:spcAft>
                <a:spcPts val="0"/>
              </a:spcAft>
              <a:buFont typeface="Wingdings" pitchFamily="2" charset="2"/>
              <a:buNone/>
              <a:defRPr/>
            </a:pPr>
            <a:r>
              <a:rPr lang="zh-CN" altLang="en-US" b="1" dirty="0" smtClean="0">
                <a:solidFill>
                  <a:srgbClr val="000000"/>
                </a:solidFill>
                <a:latin typeface="华文宋体" pitchFamily="2" charset="-122"/>
                <a:ea typeface="华文宋体" pitchFamily="2" charset="-122"/>
              </a:rPr>
              <a:t>(</a:t>
            </a:r>
            <a:r>
              <a:rPr lang="zh-CN" altLang="en-US" b="1" dirty="0">
                <a:solidFill>
                  <a:srgbClr val="000000"/>
                </a:solidFill>
                <a:latin typeface="华文宋体" pitchFamily="2" charset="-122"/>
                <a:ea typeface="华文宋体" pitchFamily="2" charset="-122"/>
              </a:rPr>
              <a:t>2) </a:t>
            </a:r>
            <a:r>
              <a:rPr lang="zh-CN" altLang="en-US" b="1" dirty="0" smtClean="0">
                <a:solidFill>
                  <a:srgbClr val="000000"/>
                </a:solidFill>
                <a:latin typeface="华文宋体" pitchFamily="2" charset="-122"/>
                <a:ea typeface="华文宋体" pitchFamily="2" charset="-122"/>
              </a:rPr>
              <a:t>封闭系统（</a:t>
            </a:r>
            <a:r>
              <a:rPr lang="en-US" altLang="zh-CN" b="1" dirty="0" smtClean="0">
                <a:solidFill>
                  <a:srgbClr val="000000"/>
                </a:solidFill>
                <a:latin typeface="宋体" pitchFamily="2" charset="-122"/>
              </a:rPr>
              <a:t>Closed </a:t>
            </a:r>
            <a:r>
              <a:rPr lang="en-US" altLang="zh-CN" b="1" dirty="0">
                <a:latin typeface="创艺简行楷"/>
                <a:ea typeface="创艺简行楷"/>
                <a:cs typeface="创艺简行楷"/>
              </a:rPr>
              <a:t>System</a:t>
            </a:r>
            <a:r>
              <a:rPr lang="zh-CN" altLang="en-US" b="1" dirty="0">
                <a:solidFill>
                  <a:srgbClr val="000000"/>
                </a:solidFill>
                <a:latin typeface="宋体" pitchFamily="2" charset="-122"/>
              </a:rPr>
              <a:t> </a:t>
            </a:r>
            <a:r>
              <a:rPr lang="zh-CN" altLang="en-US" b="1" dirty="0" smtClean="0">
                <a:solidFill>
                  <a:srgbClr val="000000"/>
                </a:solidFill>
                <a:latin typeface="宋体" pitchFamily="2" charset="-122"/>
              </a:rPr>
              <a:t>）：</a:t>
            </a:r>
            <a:r>
              <a:rPr lang="zh-CN" altLang="en-US" b="1" dirty="0">
                <a:solidFill>
                  <a:srgbClr val="3333FF"/>
                </a:solidFill>
                <a:latin typeface="华文宋体" pitchFamily="2" charset="-122"/>
                <a:ea typeface="华文宋体" pitchFamily="2" charset="-122"/>
              </a:rPr>
              <a:t>系统与环境有能量交换，无物质</a:t>
            </a:r>
            <a:r>
              <a:rPr lang="zh-CN" altLang="en-US" b="1" dirty="0" smtClean="0">
                <a:solidFill>
                  <a:srgbClr val="3333FF"/>
                </a:solidFill>
                <a:latin typeface="华文宋体" pitchFamily="2" charset="-122"/>
                <a:ea typeface="华文宋体" pitchFamily="2" charset="-122"/>
              </a:rPr>
              <a:t>交换</a:t>
            </a:r>
            <a:endParaRPr lang="en-US" altLang="zh-CN" b="1" dirty="0" smtClean="0">
              <a:solidFill>
                <a:srgbClr val="3333FF"/>
              </a:solidFill>
              <a:latin typeface="华文宋体" pitchFamily="2" charset="-122"/>
              <a:ea typeface="华文宋体" pitchFamily="2" charset="-122"/>
            </a:endParaRPr>
          </a:p>
          <a:p>
            <a:pPr eaLnBrk="1" fontAlgn="auto" hangingPunct="1">
              <a:lnSpc>
                <a:spcPct val="90000"/>
              </a:lnSpc>
              <a:spcBef>
                <a:spcPct val="0"/>
              </a:spcBef>
              <a:spcAft>
                <a:spcPts val="0"/>
              </a:spcAft>
              <a:buFont typeface="Wingdings" pitchFamily="2" charset="2"/>
              <a:buNone/>
              <a:defRPr/>
            </a:pPr>
            <a:r>
              <a:rPr lang="zh-CN" altLang="en-US" b="1" dirty="0" smtClean="0">
                <a:solidFill>
                  <a:srgbClr val="000000"/>
                </a:solidFill>
                <a:latin typeface="华文宋体" pitchFamily="2" charset="-122"/>
                <a:ea typeface="华文宋体" pitchFamily="2" charset="-122"/>
              </a:rPr>
              <a:t>(</a:t>
            </a:r>
            <a:r>
              <a:rPr lang="zh-CN" altLang="en-US" b="1" dirty="0">
                <a:solidFill>
                  <a:srgbClr val="000000"/>
                </a:solidFill>
                <a:latin typeface="华文宋体" pitchFamily="2" charset="-122"/>
                <a:ea typeface="华文宋体" pitchFamily="2" charset="-122"/>
              </a:rPr>
              <a:t>3) </a:t>
            </a:r>
            <a:r>
              <a:rPr lang="zh-CN" altLang="en-US" b="1" dirty="0" smtClean="0">
                <a:solidFill>
                  <a:srgbClr val="000000"/>
                </a:solidFill>
                <a:latin typeface="华文宋体" pitchFamily="2" charset="-122"/>
                <a:ea typeface="华文宋体" pitchFamily="2" charset="-122"/>
              </a:rPr>
              <a:t>开放系统（</a:t>
            </a:r>
            <a:r>
              <a:rPr lang="en-US" altLang="zh-CN" b="1" dirty="0" smtClean="0">
                <a:solidFill>
                  <a:srgbClr val="000000"/>
                </a:solidFill>
                <a:latin typeface="宋体" pitchFamily="2" charset="-122"/>
              </a:rPr>
              <a:t>Open </a:t>
            </a:r>
            <a:r>
              <a:rPr lang="en-US" altLang="zh-CN" b="1" dirty="0">
                <a:latin typeface="创艺简行楷"/>
                <a:ea typeface="创艺简行楷"/>
                <a:cs typeface="创艺简行楷"/>
              </a:rPr>
              <a:t>System</a:t>
            </a:r>
            <a:r>
              <a:rPr lang="zh-CN" altLang="en-US" b="1" dirty="0">
                <a:solidFill>
                  <a:srgbClr val="000000"/>
                </a:solidFill>
                <a:latin typeface="宋体" pitchFamily="2" charset="-122"/>
              </a:rPr>
              <a:t> </a:t>
            </a:r>
            <a:r>
              <a:rPr lang="zh-CN" altLang="en-US" b="1" dirty="0" smtClean="0">
                <a:solidFill>
                  <a:srgbClr val="000000"/>
                </a:solidFill>
                <a:latin typeface="宋体" pitchFamily="2" charset="-122"/>
              </a:rPr>
              <a:t>）：</a:t>
            </a:r>
            <a:r>
              <a:rPr lang="zh-CN" altLang="en-US" b="1" dirty="0">
                <a:solidFill>
                  <a:srgbClr val="3333FF"/>
                </a:solidFill>
                <a:latin typeface="华文宋体" pitchFamily="2" charset="-122"/>
                <a:ea typeface="华文宋体" pitchFamily="2" charset="-122"/>
              </a:rPr>
              <a:t>系统与环境有能量交换，也有物质</a:t>
            </a:r>
            <a:r>
              <a:rPr lang="zh-CN" altLang="en-US" b="1" dirty="0" smtClean="0">
                <a:solidFill>
                  <a:srgbClr val="3333FF"/>
                </a:solidFill>
                <a:latin typeface="华文宋体" pitchFamily="2" charset="-122"/>
                <a:ea typeface="华文宋体" pitchFamily="2" charset="-122"/>
              </a:rPr>
              <a:t>交换</a:t>
            </a:r>
            <a:r>
              <a:rPr lang="zh-CN" altLang="en-US" b="1" dirty="0">
                <a:solidFill>
                  <a:srgbClr val="3333FF"/>
                </a:solidFill>
                <a:latin typeface="华文宋体" pitchFamily="2" charset="-122"/>
                <a:ea typeface="华文宋体" pitchFamily="2" charset="-122"/>
              </a:rPr>
              <a:t>。</a:t>
            </a:r>
            <a:r>
              <a:rPr lang="zh-CN" altLang="en-US" b="1" dirty="0" smtClean="0">
                <a:solidFill>
                  <a:srgbClr val="3333FF"/>
                </a:solidFill>
                <a:latin typeface="华文宋体" pitchFamily="2" charset="-122"/>
                <a:ea typeface="华文宋体" pitchFamily="2" charset="-122"/>
              </a:rPr>
              <a:t>例如：</a:t>
            </a:r>
            <a:endParaRPr lang="zh-CN" altLang="en-US" b="1" dirty="0">
              <a:solidFill>
                <a:srgbClr val="3333FF"/>
              </a:solidFill>
              <a:latin typeface="华文宋体" pitchFamily="2" charset="-122"/>
              <a:ea typeface="华文宋体" pitchFamily="2" charset="-122"/>
            </a:endParaRPr>
          </a:p>
          <a:p>
            <a:pPr marL="0" indent="0" eaLnBrk="1" fontAlgn="auto" hangingPunct="1">
              <a:lnSpc>
                <a:spcPct val="90000"/>
              </a:lnSpc>
              <a:spcBef>
                <a:spcPct val="0"/>
              </a:spcBef>
              <a:spcAft>
                <a:spcPts val="0"/>
              </a:spcAft>
              <a:buClr>
                <a:schemeClr val="tx1"/>
              </a:buClr>
              <a:buNone/>
              <a:defRPr/>
            </a:pPr>
            <a:endParaRPr lang="zh-CN" altLang="en-US" b="1" dirty="0">
              <a:solidFill>
                <a:srgbClr val="3333FF"/>
              </a:solidFill>
              <a:latin typeface="华文宋体" pitchFamily="2" charset="-122"/>
              <a:ea typeface="华文宋体" pitchFamily="2" charset="-122"/>
            </a:endParaRPr>
          </a:p>
          <a:p>
            <a:pPr eaLnBrk="1" fontAlgn="auto" hangingPunct="1">
              <a:spcAft>
                <a:spcPts val="0"/>
              </a:spcAft>
              <a:buFont typeface="Arial" panose="020B0604020202020204" pitchFamily="34" charset="0"/>
              <a:buChar char="•"/>
              <a:defRPr/>
            </a:pPr>
            <a:endParaRPr lang="zh-CN"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5" y="3140968"/>
            <a:ext cx="4249106" cy="2551713"/>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2"/>
          <p:cNvSpPr txBox="1">
            <a:spLocks noChangeArrowheads="1"/>
          </p:cNvSpPr>
          <p:nvPr/>
        </p:nvSpPr>
        <p:spPr bwMode="auto">
          <a:xfrm>
            <a:off x="427701" y="3212976"/>
            <a:ext cx="8459788"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smtClean="0">
                <a:solidFill>
                  <a:srgbClr val="333300"/>
                </a:solidFill>
                <a:effectLst>
                  <a:outerShdw blurRad="38100" dist="38100" dir="2700000" algn="tl">
                    <a:srgbClr val="C0C0C0"/>
                  </a:outerShdw>
                </a:effectLst>
              </a:rPr>
              <a:t>有</a:t>
            </a:r>
            <a:r>
              <a:rPr lang="zh-CN" altLang="en-US" sz="2000" b="1" dirty="0">
                <a:solidFill>
                  <a:srgbClr val="333300"/>
                </a:solidFill>
                <a:effectLst>
                  <a:outerShdw blurRad="38100" dist="38100" dir="2700000" algn="tl">
                    <a:srgbClr val="C0C0C0"/>
                  </a:outerShdw>
                </a:effectLst>
              </a:rPr>
              <a:t>一只注满热水的暖水瓶，将</a:t>
            </a:r>
            <a:r>
              <a:rPr lang="zh-CN" altLang="en-US" sz="2000" b="1" dirty="0" smtClean="0">
                <a:solidFill>
                  <a:srgbClr val="333300"/>
                </a:solidFill>
                <a:effectLst>
                  <a:outerShdw blurRad="38100" dist="38100" dir="2700000" algn="tl">
                    <a:srgbClr val="C0C0C0"/>
                  </a:outerShdw>
                </a:effectLst>
              </a:rPr>
              <a:t>其中</a:t>
            </a:r>
            <a:endParaRPr lang="en-US" altLang="zh-CN" sz="2000" b="1" dirty="0" smtClean="0">
              <a:solidFill>
                <a:srgbClr val="333300"/>
              </a:solidFill>
              <a:effectLst>
                <a:outerShdw blurRad="38100" dist="38100" dir="2700000" algn="tl">
                  <a:srgbClr val="C0C0C0"/>
                </a:outerShdw>
              </a:effectLst>
            </a:endParaRPr>
          </a:p>
          <a:p>
            <a:pPr>
              <a:spcBef>
                <a:spcPct val="50000"/>
              </a:spcBef>
            </a:pPr>
            <a:r>
              <a:rPr lang="zh-CN" altLang="en-US" sz="2000" b="1" dirty="0" smtClean="0">
                <a:solidFill>
                  <a:srgbClr val="333300"/>
                </a:solidFill>
                <a:effectLst>
                  <a:outerShdw blurRad="38100" dist="38100" dir="2700000" algn="tl">
                    <a:srgbClr val="C0C0C0"/>
                  </a:outerShdw>
                </a:effectLst>
              </a:rPr>
              <a:t>的</a:t>
            </a:r>
            <a:r>
              <a:rPr lang="zh-CN" altLang="en-US" sz="2000" b="1" dirty="0">
                <a:solidFill>
                  <a:srgbClr val="333300"/>
                </a:solidFill>
                <a:effectLst>
                  <a:outerShdw blurRad="38100" dist="38100" dir="2700000" algn="tl">
                    <a:srgbClr val="C0C0C0"/>
                  </a:outerShdw>
                </a:effectLst>
              </a:rPr>
              <a:t>水看作系统。如果它的质量很好</a:t>
            </a:r>
            <a:r>
              <a:rPr lang="zh-CN" altLang="en-US" sz="2000" b="1" dirty="0" smtClean="0">
                <a:solidFill>
                  <a:srgbClr val="333300"/>
                </a:solidFill>
                <a:effectLst>
                  <a:outerShdw blurRad="38100" dist="38100" dir="2700000" algn="tl">
                    <a:srgbClr val="C0C0C0"/>
                  </a:outerShdw>
                </a:effectLst>
              </a:rPr>
              <a:t>，</a:t>
            </a:r>
            <a:endParaRPr lang="en-US" altLang="zh-CN" sz="2000" b="1" dirty="0" smtClean="0">
              <a:solidFill>
                <a:srgbClr val="333300"/>
              </a:solidFill>
              <a:effectLst>
                <a:outerShdw blurRad="38100" dist="38100" dir="2700000" algn="tl">
                  <a:srgbClr val="C0C0C0"/>
                </a:outerShdw>
              </a:effectLst>
            </a:endParaRPr>
          </a:p>
          <a:p>
            <a:pPr>
              <a:spcBef>
                <a:spcPct val="50000"/>
              </a:spcBef>
            </a:pPr>
            <a:r>
              <a:rPr lang="zh-CN" altLang="en-US" sz="2000" b="1" dirty="0" smtClean="0">
                <a:solidFill>
                  <a:srgbClr val="333300"/>
                </a:solidFill>
                <a:effectLst>
                  <a:outerShdw blurRad="38100" dist="38100" dir="2700000" algn="tl">
                    <a:srgbClr val="C0C0C0"/>
                  </a:outerShdw>
                </a:effectLst>
              </a:rPr>
              <a:t>塞</a:t>
            </a:r>
            <a:r>
              <a:rPr lang="zh-CN" altLang="en-US" sz="2000" b="1" dirty="0">
                <a:solidFill>
                  <a:srgbClr val="333300"/>
                </a:solidFill>
                <a:effectLst>
                  <a:outerShdw blurRad="38100" dist="38100" dir="2700000" algn="tl">
                    <a:srgbClr val="C0C0C0"/>
                  </a:outerShdw>
                </a:effectLst>
              </a:rPr>
              <a:t>紧瓶塞后就是隔离系统</a:t>
            </a:r>
            <a:r>
              <a:rPr lang="zh-CN" altLang="en-US" sz="2000" b="1" dirty="0" smtClean="0">
                <a:solidFill>
                  <a:srgbClr val="333300"/>
                </a:solidFill>
                <a:effectLst>
                  <a:outerShdw blurRad="38100" dist="38100" dir="2700000" algn="tl">
                    <a:srgbClr val="C0C0C0"/>
                  </a:outerShdw>
                </a:effectLst>
              </a:rPr>
              <a:t>；</a:t>
            </a:r>
            <a:endParaRPr lang="en-US" altLang="zh-CN" sz="2000" b="1" dirty="0" smtClean="0">
              <a:solidFill>
                <a:srgbClr val="333300"/>
              </a:solidFill>
              <a:effectLst>
                <a:outerShdw blurRad="38100" dist="38100" dir="2700000" algn="tl">
                  <a:srgbClr val="C0C0C0"/>
                </a:outerShdw>
              </a:effectLst>
            </a:endParaRPr>
          </a:p>
          <a:p>
            <a:pPr>
              <a:spcBef>
                <a:spcPct val="50000"/>
              </a:spcBef>
            </a:pPr>
            <a:r>
              <a:rPr lang="zh-CN" altLang="en-US" sz="2000" b="1" dirty="0" smtClean="0">
                <a:solidFill>
                  <a:srgbClr val="333300"/>
                </a:solidFill>
                <a:effectLst>
                  <a:outerShdw blurRad="38100" dist="38100" dir="2700000" algn="tl">
                    <a:srgbClr val="C0C0C0"/>
                  </a:outerShdw>
                </a:effectLst>
              </a:rPr>
              <a:t>如果它不</a:t>
            </a:r>
            <a:r>
              <a:rPr lang="zh-CN" altLang="en-US" sz="2000" b="1" dirty="0">
                <a:solidFill>
                  <a:srgbClr val="333300"/>
                </a:solidFill>
                <a:effectLst>
                  <a:outerShdw blurRad="38100" dist="38100" dir="2700000" algn="tl">
                    <a:srgbClr val="C0C0C0"/>
                  </a:outerShdw>
                </a:effectLst>
              </a:rPr>
              <a:t>保温，尽管塞上瓶塞</a:t>
            </a:r>
            <a:r>
              <a:rPr lang="zh-CN" altLang="en-US" sz="2000" b="1" dirty="0" smtClean="0">
                <a:solidFill>
                  <a:srgbClr val="333300"/>
                </a:solidFill>
                <a:effectLst>
                  <a:outerShdw blurRad="38100" dist="38100" dir="2700000" algn="tl">
                    <a:srgbClr val="C0C0C0"/>
                  </a:outerShdw>
                </a:effectLst>
              </a:rPr>
              <a:t>，</a:t>
            </a:r>
            <a:endParaRPr lang="en-US" altLang="zh-CN" sz="2000" b="1" dirty="0" smtClean="0">
              <a:solidFill>
                <a:srgbClr val="333300"/>
              </a:solidFill>
              <a:effectLst>
                <a:outerShdw blurRad="38100" dist="38100" dir="2700000" algn="tl">
                  <a:srgbClr val="C0C0C0"/>
                </a:outerShdw>
              </a:effectLst>
            </a:endParaRPr>
          </a:p>
          <a:p>
            <a:pPr>
              <a:spcBef>
                <a:spcPct val="50000"/>
              </a:spcBef>
            </a:pPr>
            <a:r>
              <a:rPr lang="zh-CN" altLang="en-US" sz="2000" b="1" dirty="0" smtClean="0">
                <a:solidFill>
                  <a:srgbClr val="333300"/>
                </a:solidFill>
                <a:effectLst>
                  <a:outerShdw blurRad="38100" dist="38100" dir="2700000" algn="tl">
                    <a:srgbClr val="C0C0C0"/>
                  </a:outerShdw>
                </a:effectLst>
              </a:rPr>
              <a:t>仍然是封闭系统</a:t>
            </a:r>
            <a:r>
              <a:rPr lang="zh-CN" altLang="en-US" sz="2000" b="1" dirty="0">
                <a:solidFill>
                  <a:srgbClr val="333300"/>
                </a:solidFill>
                <a:effectLst>
                  <a:outerShdw blurRad="38100" dist="38100" dir="2700000" algn="tl">
                    <a:srgbClr val="C0C0C0"/>
                  </a:outerShdw>
                </a:effectLst>
              </a:rPr>
              <a:t>；如果打开瓶塞</a:t>
            </a:r>
            <a:r>
              <a:rPr lang="zh-CN" altLang="en-US" sz="2000" b="1" dirty="0" smtClean="0">
                <a:solidFill>
                  <a:srgbClr val="333300"/>
                </a:solidFill>
                <a:effectLst>
                  <a:outerShdw blurRad="38100" dist="38100" dir="2700000" algn="tl">
                    <a:srgbClr val="C0C0C0"/>
                  </a:outerShdw>
                </a:effectLst>
              </a:rPr>
              <a:t>，</a:t>
            </a:r>
            <a:endParaRPr lang="en-US" altLang="zh-CN" sz="2000" b="1" dirty="0" smtClean="0">
              <a:solidFill>
                <a:srgbClr val="333300"/>
              </a:solidFill>
              <a:effectLst>
                <a:outerShdw blurRad="38100" dist="38100" dir="2700000" algn="tl">
                  <a:srgbClr val="C0C0C0"/>
                </a:outerShdw>
              </a:effectLst>
            </a:endParaRPr>
          </a:p>
          <a:p>
            <a:pPr>
              <a:spcBef>
                <a:spcPct val="50000"/>
              </a:spcBef>
            </a:pPr>
            <a:r>
              <a:rPr lang="zh-CN" altLang="en-US" sz="2000" b="1" dirty="0" smtClean="0">
                <a:solidFill>
                  <a:srgbClr val="333300"/>
                </a:solidFill>
                <a:effectLst>
                  <a:outerShdw blurRad="38100" dist="38100" dir="2700000" algn="tl">
                    <a:srgbClr val="C0C0C0"/>
                  </a:outerShdw>
                </a:effectLst>
              </a:rPr>
              <a:t>那</a:t>
            </a:r>
            <a:r>
              <a:rPr lang="zh-CN" altLang="en-US" sz="2000" b="1" dirty="0">
                <a:solidFill>
                  <a:srgbClr val="333300"/>
                </a:solidFill>
                <a:effectLst>
                  <a:outerShdw blurRad="38100" dist="38100" dir="2700000" algn="tl">
                    <a:srgbClr val="C0C0C0"/>
                  </a:outerShdw>
                </a:effectLst>
              </a:rPr>
              <a:t>就是</a:t>
            </a:r>
            <a:r>
              <a:rPr lang="zh-CN" altLang="en-US" sz="2000" b="1" dirty="0" smtClean="0">
                <a:solidFill>
                  <a:srgbClr val="333300"/>
                </a:solidFill>
                <a:effectLst>
                  <a:outerShdw blurRad="38100" dist="38100" dir="2700000" algn="tl">
                    <a:srgbClr val="C0C0C0"/>
                  </a:outerShdw>
                </a:effectLst>
              </a:rPr>
              <a:t>敞开系统</a:t>
            </a:r>
            <a:r>
              <a:rPr lang="zh-CN" altLang="en-US" sz="2000" b="1" dirty="0">
                <a:solidFill>
                  <a:srgbClr val="333300"/>
                </a:solidFill>
                <a:effectLst>
                  <a:outerShdw blurRad="38100" dist="38100" dir="2700000" algn="tl">
                    <a:srgbClr val="C0C0C0"/>
                  </a:outerShdw>
                </a:effectLst>
              </a:rPr>
              <a:t>了</a:t>
            </a:r>
          </a:p>
        </p:txBody>
      </p:sp>
      <p:sp>
        <p:nvSpPr>
          <p:cNvPr id="2" name="标题 1"/>
          <p:cNvSpPr>
            <a:spLocks noGrp="1"/>
          </p:cNvSpPr>
          <p:nvPr>
            <p:ph type="title"/>
          </p:nvPr>
        </p:nvSpPr>
        <p:spPr/>
        <p:txBody>
          <a:bodyPr/>
          <a:lstStyle/>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strVal val="#ppt_w*0.70"/>
                                          </p:val>
                                        </p:tav>
                                        <p:tav tm="100000">
                                          <p:val>
                                            <p:strVal val="#ppt_w"/>
                                          </p:val>
                                        </p:tav>
                                      </p:tavLst>
                                    </p:anim>
                                    <p:anim calcmode="lin" valueType="num">
                                      <p:cBhvr>
                                        <p:cTn id="15" dur="1000" fill="hold"/>
                                        <p:tgtEl>
                                          <p:spTgt spid="5"/>
                                        </p:tgtEl>
                                        <p:attrNameLst>
                                          <p:attrName>ppt_h</p:attrName>
                                        </p:attrNameLst>
                                      </p:cBhvr>
                                      <p:tavLst>
                                        <p:tav tm="0">
                                          <p:val>
                                            <p:strVal val="#ppt_h"/>
                                          </p:val>
                                        </p:tav>
                                        <p:tav tm="100000">
                                          <p:val>
                                            <p:strVal val="#ppt_h"/>
                                          </p:val>
                                        </p:tav>
                                      </p:tavLst>
                                    </p:anim>
                                    <p:animEffect transition="in" filter="fade">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内容占位符 2"/>
          <p:cNvSpPr>
            <a:spLocks noGrp="1"/>
          </p:cNvSpPr>
          <p:nvPr>
            <p:ph idx="1"/>
          </p:nvPr>
        </p:nvSpPr>
        <p:spPr>
          <a:xfrm>
            <a:off x="539552" y="980728"/>
            <a:ext cx="8280920" cy="5544616"/>
          </a:xfrm>
        </p:spPr>
        <p:txBody>
          <a:bodyPr>
            <a:normAutofit fontScale="92500" lnSpcReduction="20000"/>
          </a:bodyPr>
          <a:lstStyle/>
          <a:p>
            <a:r>
              <a:rPr lang="zh-CN" altLang="en-US" sz="5100" dirty="0" smtClean="0">
                <a:latin typeface="华文行楷"/>
                <a:ea typeface="华文行楷"/>
                <a:cs typeface="华文行楷"/>
              </a:rPr>
              <a:t>四、</a:t>
            </a:r>
            <a:r>
              <a:rPr lang="en-US" altLang="zh-CN" sz="5400" b="1" i="1" dirty="0" err="1" smtClean="0">
                <a:latin typeface="Times New Roman" pitchFamily="18" charset="0"/>
                <a:hlinkClick r:id="rId2" action="ppaction://hlinksldjump"/>
              </a:rPr>
              <a:t>C</a:t>
            </a:r>
            <a:r>
              <a:rPr lang="en-US" altLang="zh-CN" sz="5400" b="1" i="1" baseline="-25000" dirty="0" err="1" smtClean="0">
                <a:latin typeface="Times New Roman" pitchFamily="18" charset="0"/>
                <a:hlinkClick r:id="rId2" action="ppaction://hlinksldjump"/>
              </a:rPr>
              <a:t>p</a:t>
            </a:r>
            <a:r>
              <a:rPr lang="en-US" altLang="zh-CN" sz="5400" b="1" baseline="-25000" dirty="0" err="1" smtClean="0">
                <a:latin typeface="Times New Roman" pitchFamily="18" charset="0"/>
                <a:hlinkClick r:id="rId2" action="ppaction://hlinksldjump"/>
              </a:rPr>
              <a:t>,m</a:t>
            </a:r>
            <a:r>
              <a:rPr lang="zh-CN" altLang="en-US" sz="5100" dirty="0" smtClean="0">
                <a:latin typeface="华文行楷"/>
                <a:ea typeface="华文行楷"/>
                <a:cs typeface="华文行楷"/>
              </a:rPr>
              <a:t>与</a:t>
            </a:r>
            <a:r>
              <a:rPr lang="zh-CN" altLang="en-US" sz="5100" dirty="0" smtClean="0">
                <a:latin typeface="华文宋体"/>
                <a:ea typeface="华文宋体"/>
                <a:cs typeface="华文宋体"/>
              </a:rPr>
              <a:t>Ｔ</a:t>
            </a:r>
            <a:r>
              <a:rPr lang="zh-CN" altLang="en-US" sz="5100" dirty="0" smtClean="0">
                <a:latin typeface="华文行楷"/>
                <a:ea typeface="华文行楷"/>
                <a:cs typeface="华文行楷"/>
              </a:rPr>
              <a:t>的关系</a:t>
            </a:r>
          </a:p>
          <a:p>
            <a:pPr marL="0" indent="0">
              <a:lnSpc>
                <a:spcPct val="125000"/>
              </a:lnSpc>
              <a:buClr>
                <a:schemeClr val="tx1"/>
              </a:buClr>
              <a:buNone/>
            </a:pPr>
            <a:r>
              <a:rPr lang="zh-CN" altLang="en-US" sz="3500" dirty="0" smtClean="0">
                <a:solidFill>
                  <a:srgbClr val="FF0000"/>
                </a:solidFill>
              </a:rPr>
              <a:t>实验</a:t>
            </a:r>
            <a:r>
              <a:rPr lang="zh-CN" altLang="en-US" sz="3500" dirty="0">
                <a:solidFill>
                  <a:srgbClr val="FF0000"/>
                </a:solidFill>
              </a:rPr>
              <a:t>证明</a:t>
            </a:r>
            <a:r>
              <a:rPr lang="en-US" altLang="zh-CN" sz="3500" dirty="0">
                <a:solidFill>
                  <a:srgbClr val="FF0000"/>
                </a:solidFill>
              </a:rPr>
              <a:t>:</a:t>
            </a:r>
            <a:r>
              <a:rPr lang="zh-CN" altLang="en-US" sz="3500" dirty="0">
                <a:solidFill>
                  <a:srgbClr val="FF0000"/>
                </a:solidFill>
              </a:rPr>
              <a:t>摩尔</a:t>
            </a:r>
            <a:r>
              <a:rPr lang="zh-CN" altLang="en-US" sz="3500" dirty="0" smtClean="0">
                <a:solidFill>
                  <a:srgbClr val="FF0000"/>
                </a:solidFill>
              </a:rPr>
              <a:t>定压</a:t>
            </a:r>
            <a:r>
              <a:rPr lang="zh-CN" altLang="en-US" sz="3500" dirty="0">
                <a:solidFill>
                  <a:srgbClr val="FF0000"/>
                </a:solidFill>
              </a:rPr>
              <a:t>热容是物性和温度的函数，用经验式表达如下</a:t>
            </a:r>
            <a:r>
              <a:rPr lang="en-US" altLang="zh-CN" sz="3500" dirty="0">
                <a:solidFill>
                  <a:srgbClr val="FF0000"/>
                </a:solidFill>
              </a:rPr>
              <a:t>:</a:t>
            </a:r>
          </a:p>
          <a:p>
            <a:pPr marL="0" indent="0">
              <a:lnSpc>
                <a:spcPct val="125000"/>
              </a:lnSpc>
              <a:buClr>
                <a:schemeClr val="tx1"/>
              </a:buClr>
              <a:buNone/>
            </a:pPr>
            <a:r>
              <a:rPr lang="en-US" altLang="zh-CN" sz="3200" b="1" i="1" dirty="0" err="1" smtClean="0">
                <a:latin typeface="Times New Roman" pitchFamily="18" charset="0"/>
                <a:hlinkClick r:id="rId2" action="ppaction://hlinksldjump"/>
              </a:rPr>
              <a:t>C</a:t>
            </a:r>
            <a:r>
              <a:rPr lang="en-US" altLang="zh-CN" sz="3200" b="1" i="1" baseline="-25000" dirty="0" err="1" smtClean="0">
                <a:latin typeface="Times New Roman" pitchFamily="18" charset="0"/>
                <a:hlinkClick r:id="rId2" action="ppaction://hlinksldjump"/>
              </a:rPr>
              <a:t>p</a:t>
            </a:r>
            <a:r>
              <a:rPr lang="en-US" altLang="zh-CN" sz="3200" b="1" baseline="-25000" dirty="0" err="1" smtClean="0">
                <a:latin typeface="Times New Roman" pitchFamily="18" charset="0"/>
                <a:hlinkClick r:id="rId2" action="ppaction://hlinksldjump"/>
              </a:rPr>
              <a:t>,m</a:t>
            </a:r>
            <a:r>
              <a:rPr lang="zh-CN" altLang="en-US" sz="3200" b="1" dirty="0" smtClean="0"/>
              <a:t>＝ａ＋ｂＴ</a:t>
            </a:r>
          </a:p>
          <a:p>
            <a:pPr marL="0" indent="0">
              <a:lnSpc>
                <a:spcPct val="125000"/>
              </a:lnSpc>
              <a:buClr>
                <a:schemeClr val="tx1"/>
              </a:buClr>
              <a:buNone/>
            </a:pPr>
            <a:r>
              <a:rPr lang="en-US" altLang="zh-CN" sz="3200" b="1" i="1" dirty="0" err="1" smtClean="0">
                <a:latin typeface="Times New Roman" pitchFamily="18" charset="0"/>
                <a:hlinkClick r:id="rId2" action="ppaction://hlinksldjump"/>
              </a:rPr>
              <a:t>C</a:t>
            </a:r>
            <a:r>
              <a:rPr lang="en-US" altLang="zh-CN" sz="3200" b="1" i="1" baseline="-25000" dirty="0" err="1" smtClean="0">
                <a:latin typeface="Times New Roman" pitchFamily="18" charset="0"/>
                <a:hlinkClick r:id="rId2" action="ppaction://hlinksldjump"/>
              </a:rPr>
              <a:t>p</a:t>
            </a:r>
            <a:r>
              <a:rPr lang="en-US" altLang="zh-CN" sz="3200" b="1" baseline="-25000" dirty="0" err="1" smtClean="0">
                <a:latin typeface="Times New Roman" pitchFamily="18" charset="0"/>
                <a:hlinkClick r:id="rId2" action="ppaction://hlinksldjump"/>
              </a:rPr>
              <a:t>,m</a:t>
            </a:r>
            <a:r>
              <a:rPr lang="zh-CN" altLang="en-US" sz="3200" b="1" dirty="0" smtClean="0"/>
              <a:t>＝ａ＋ｂＴ＋ｃＴ</a:t>
            </a:r>
            <a:r>
              <a:rPr lang="zh-CN" altLang="en-US" sz="3200" b="1" baseline="30000" dirty="0" smtClean="0"/>
              <a:t>２</a:t>
            </a:r>
            <a:endParaRPr lang="zh-CN" altLang="en-US" sz="3200" b="1" dirty="0" smtClean="0"/>
          </a:p>
          <a:p>
            <a:pPr marL="0" indent="0">
              <a:lnSpc>
                <a:spcPct val="125000"/>
              </a:lnSpc>
              <a:buClr>
                <a:schemeClr val="tx1"/>
              </a:buClr>
              <a:buNone/>
            </a:pPr>
            <a:r>
              <a:rPr lang="en-US" altLang="zh-CN" sz="3200" b="1" i="1" dirty="0" err="1" smtClean="0">
                <a:latin typeface="Times New Roman" pitchFamily="18" charset="0"/>
                <a:hlinkClick r:id="rId2" action="ppaction://hlinksldjump"/>
              </a:rPr>
              <a:t>C</a:t>
            </a:r>
            <a:r>
              <a:rPr lang="en-US" altLang="zh-CN" sz="3200" b="1" i="1" baseline="-25000" dirty="0" err="1" smtClean="0">
                <a:latin typeface="Times New Roman" pitchFamily="18" charset="0"/>
                <a:hlinkClick r:id="rId2" action="ppaction://hlinksldjump"/>
              </a:rPr>
              <a:t>p</a:t>
            </a:r>
            <a:r>
              <a:rPr lang="en-US" altLang="zh-CN" sz="3200" b="1" baseline="-25000" dirty="0" err="1" smtClean="0">
                <a:latin typeface="Times New Roman" pitchFamily="18" charset="0"/>
                <a:hlinkClick r:id="rId2" action="ppaction://hlinksldjump"/>
              </a:rPr>
              <a:t>,m</a:t>
            </a:r>
            <a:r>
              <a:rPr lang="zh-CN" altLang="en-US" sz="3200" b="1" dirty="0" smtClean="0"/>
              <a:t>＝ａ＋ｂＴ＋ｃＴ</a:t>
            </a:r>
            <a:r>
              <a:rPr lang="zh-CN" altLang="en-US" sz="3200" b="1" baseline="30000" dirty="0" smtClean="0"/>
              <a:t>２</a:t>
            </a:r>
            <a:r>
              <a:rPr lang="zh-CN" altLang="en-US" sz="3200" b="1" dirty="0" smtClean="0"/>
              <a:t> ＋ｄＴ</a:t>
            </a:r>
            <a:r>
              <a:rPr lang="zh-CN" altLang="en-US" sz="3200" b="1" baseline="30000" dirty="0" smtClean="0"/>
              <a:t>３</a:t>
            </a:r>
            <a:endParaRPr lang="zh-CN" altLang="en-US" sz="3200" b="1" dirty="0" smtClean="0"/>
          </a:p>
          <a:p>
            <a:pPr marL="0" indent="0">
              <a:lnSpc>
                <a:spcPct val="125000"/>
              </a:lnSpc>
              <a:buClr>
                <a:schemeClr val="tx1"/>
              </a:buClr>
              <a:buNone/>
            </a:pPr>
            <a:r>
              <a:rPr lang="en-US" altLang="zh-CN" sz="3200" b="1" i="1" dirty="0" err="1" smtClean="0">
                <a:latin typeface="Times New Roman" pitchFamily="18" charset="0"/>
                <a:hlinkClick r:id="rId2" action="ppaction://hlinksldjump"/>
              </a:rPr>
              <a:t>C</a:t>
            </a:r>
            <a:r>
              <a:rPr lang="en-US" altLang="zh-CN" sz="3200" b="1" i="1" baseline="-25000" dirty="0" err="1" smtClean="0">
                <a:latin typeface="Times New Roman" pitchFamily="18" charset="0"/>
                <a:hlinkClick r:id="rId2" action="ppaction://hlinksldjump"/>
              </a:rPr>
              <a:t>p</a:t>
            </a:r>
            <a:r>
              <a:rPr lang="en-US" altLang="zh-CN" sz="3200" b="1" baseline="-25000" dirty="0" err="1" smtClean="0">
                <a:latin typeface="Times New Roman" pitchFamily="18" charset="0"/>
                <a:hlinkClick r:id="rId2" action="ppaction://hlinksldjump"/>
              </a:rPr>
              <a:t>,m</a:t>
            </a:r>
            <a:r>
              <a:rPr lang="zh-CN" altLang="en-US" sz="3200" b="1" dirty="0" smtClean="0"/>
              <a:t>＝ａ＋ｂＴ＋ｃ´Ｔ</a:t>
            </a:r>
            <a:r>
              <a:rPr lang="zh-CN" altLang="en-US" sz="3200" b="1" baseline="30000" dirty="0" smtClean="0"/>
              <a:t>－２</a:t>
            </a:r>
            <a:endParaRPr lang="en-US" altLang="zh-CN" sz="3200" b="1" baseline="30000" dirty="0" smtClean="0"/>
          </a:p>
          <a:p>
            <a:pPr marL="0" indent="0">
              <a:lnSpc>
                <a:spcPct val="125000"/>
              </a:lnSpc>
              <a:buClr>
                <a:schemeClr val="tx1"/>
              </a:buClr>
              <a:buNone/>
            </a:pPr>
            <a:r>
              <a:rPr lang="zh-CN" altLang="en-US" sz="3200" dirty="0" smtClean="0"/>
              <a:t>式中 </a:t>
            </a:r>
            <a:r>
              <a:rPr lang="en-US" altLang="zh-CN" sz="3200" i="1" dirty="0" smtClean="0"/>
              <a:t>a</a:t>
            </a:r>
            <a:r>
              <a:rPr lang="zh-CN" altLang="en-US" sz="3200" i="1" dirty="0" smtClean="0"/>
              <a:t>、</a:t>
            </a:r>
            <a:r>
              <a:rPr lang="en-US" altLang="zh-CN" sz="3200" i="1" dirty="0" smtClean="0"/>
              <a:t>b</a:t>
            </a:r>
            <a:r>
              <a:rPr lang="zh-CN" altLang="en-US" sz="3200" i="1" dirty="0" smtClean="0"/>
              <a:t>、</a:t>
            </a:r>
            <a:r>
              <a:rPr lang="en-US" altLang="zh-CN" sz="3200" i="1" dirty="0" smtClean="0"/>
              <a:t>c</a:t>
            </a:r>
            <a:r>
              <a:rPr lang="zh-CN" altLang="en-US" sz="3200" i="1" dirty="0" smtClean="0"/>
              <a:t>、</a:t>
            </a:r>
            <a:r>
              <a:rPr lang="en-US" altLang="zh-CN" sz="3200" i="1" dirty="0" smtClean="0"/>
              <a:t>d</a:t>
            </a:r>
            <a:r>
              <a:rPr lang="zh-CN" altLang="en-US" sz="3200" dirty="0" smtClean="0"/>
              <a:t>是物性常数，可以从附录数据表中查到。</a:t>
            </a:r>
          </a:p>
          <a:p>
            <a:pPr marL="0" indent="0" eaLnBrk="1" hangingPunct="1">
              <a:lnSpc>
                <a:spcPct val="125000"/>
              </a:lnSpc>
              <a:buClr>
                <a:schemeClr val="tx1"/>
              </a:buClr>
              <a:buNone/>
            </a:pPr>
            <a:endParaRPr lang="zh-CN" altLang="en-US" sz="3200" b="1" dirty="0" smtClean="0"/>
          </a:p>
          <a:p>
            <a:pPr eaLnBrk="1" hangingPunct="1"/>
            <a:endParaRPr lang="zh-CN" altLang="en-US" sz="3200"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74" name="内容占位符 2"/>
          <p:cNvSpPr>
            <a:spLocks noGrp="1"/>
          </p:cNvSpPr>
          <p:nvPr>
            <p:ph idx="1"/>
          </p:nvPr>
        </p:nvSpPr>
        <p:spPr>
          <a:xfrm>
            <a:off x="467544" y="1124744"/>
            <a:ext cx="7408333" cy="3450696"/>
          </a:xfrm>
        </p:spPr>
        <p:txBody>
          <a:bodyPr/>
          <a:lstStyle/>
          <a:p>
            <a:pPr eaLnBrk="1" hangingPunct="1"/>
            <a:r>
              <a:rPr lang="zh-CN" altLang="en-US" sz="3200" dirty="0" smtClean="0">
                <a:solidFill>
                  <a:srgbClr val="FFFF00"/>
                </a:solidFill>
                <a:latin typeface="华文行楷"/>
                <a:ea typeface="华文行楷"/>
                <a:cs typeface="华文行楷"/>
              </a:rPr>
              <a:t>五、平均摩尔热容</a:t>
            </a:r>
          </a:p>
          <a:p>
            <a:pPr eaLnBrk="1" hangingPunct="1"/>
            <a:endParaRPr lang="zh-CN" altLang="en-US" dirty="0" smtClean="0"/>
          </a:p>
        </p:txBody>
      </p:sp>
      <p:graphicFrame>
        <p:nvGraphicFramePr>
          <p:cNvPr id="4" name="Object 938"/>
          <p:cNvGraphicFramePr>
            <a:graphicFrameLocks noChangeAspect="1"/>
          </p:cNvGraphicFramePr>
          <p:nvPr>
            <p:extLst>
              <p:ext uri="{D42A27DB-BD31-4B8C-83A1-F6EECF244321}">
                <p14:modId xmlns:p14="http://schemas.microsoft.com/office/powerpoint/2010/main" val="1399387812"/>
              </p:ext>
            </p:extLst>
          </p:nvPr>
        </p:nvGraphicFramePr>
        <p:xfrm>
          <a:off x="1344092" y="2132856"/>
          <a:ext cx="3194050" cy="941388"/>
        </p:xfrm>
        <a:graphic>
          <a:graphicData uri="http://schemas.openxmlformats.org/presentationml/2006/ole">
            <mc:AlternateContent xmlns:mc="http://schemas.openxmlformats.org/markup-compatibility/2006">
              <mc:Choice xmlns:v="urn:schemas-microsoft-com:vml" Requires="v">
                <p:oleObj spid="_x0000_s19051" name="公式" r:id="rId3" imgW="2095500" imgH="850900" progId="Equation.3">
                  <p:embed/>
                </p:oleObj>
              </mc:Choice>
              <mc:Fallback>
                <p:oleObj name="公式" r:id="rId3" imgW="2095500" imgH="850900" progId="Equation.3">
                  <p:embed/>
                  <p:pic>
                    <p:nvPicPr>
                      <p:cNvPr id="0" name="Picture 9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092" y="2132856"/>
                        <a:ext cx="3194050" cy="941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375" name="矩形 4"/>
          <p:cNvSpPr>
            <a:spLocks noChangeArrowheads="1"/>
          </p:cNvSpPr>
          <p:nvPr/>
        </p:nvSpPr>
        <p:spPr bwMode="auto">
          <a:xfrm>
            <a:off x="1259632" y="3322832"/>
            <a:ext cx="6264696" cy="523220"/>
          </a:xfrm>
          <a:prstGeom prst="rect">
            <a:avLst/>
          </a:prstGeom>
          <a:noFill/>
          <a:ln w="9525">
            <a:noFill/>
            <a:miter lim="800000"/>
            <a:headEnd/>
            <a:tailEnd/>
          </a:ln>
        </p:spPr>
        <p:txBody>
          <a:bodyPr wrap="square">
            <a:spAutoFit/>
          </a:bodyPr>
          <a:lstStyle/>
          <a:p>
            <a:r>
              <a:rPr lang="zh-CN" altLang="en-US" sz="2800" dirty="0">
                <a:solidFill>
                  <a:srgbClr val="000000"/>
                </a:solidFill>
                <a:latin typeface="Times New Roman" pitchFamily="18" charset="0"/>
              </a:rPr>
              <a:t>当</a:t>
            </a:r>
            <a:r>
              <a:rPr lang="en-US" altLang="zh-CN" sz="2800" dirty="0">
                <a:solidFill>
                  <a:srgbClr val="000000"/>
                </a:solidFill>
                <a:latin typeface="Times New Roman" pitchFamily="18" charset="0"/>
              </a:rPr>
              <a:t>T</a:t>
            </a:r>
            <a:r>
              <a:rPr lang="en-US" altLang="zh-CN" sz="2800" baseline="-25000" dirty="0">
                <a:solidFill>
                  <a:srgbClr val="000000"/>
                </a:solidFill>
                <a:latin typeface="Times New Roman" pitchFamily="18" charset="0"/>
              </a:rPr>
              <a:t>1</a:t>
            </a:r>
            <a:r>
              <a:rPr lang="en-US" altLang="zh-CN" sz="2800" dirty="0">
                <a:solidFill>
                  <a:srgbClr val="000000"/>
                </a:solidFill>
                <a:latin typeface="Times New Roman" pitchFamily="18" charset="0"/>
              </a:rPr>
              <a:t>，T</a:t>
            </a:r>
            <a:r>
              <a:rPr lang="en-US" altLang="zh-CN" sz="2800" baseline="-25000" dirty="0">
                <a:solidFill>
                  <a:srgbClr val="000000"/>
                </a:solidFill>
                <a:latin typeface="Times New Roman" pitchFamily="18" charset="0"/>
              </a:rPr>
              <a:t>2</a:t>
            </a:r>
            <a:r>
              <a:rPr lang="zh-CN" altLang="en-US" sz="2800" dirty="0">
                <a:solidFill>
                  <a:srgbClr val="000000"/>
                </a:solidFill>
                <a:latin typeface="Times New Roman" pitchFamily="18" charset="0"/>
              </a:rPr>
              <a:t>间隔不大时可用下列二式近似</a:t>
            </a:r>
            <a:endParaRPr lang="zh-CN" altLang="en-US" sz="2800" dirty="0">
              <a:latin typeface="Calibri" pitchFamily="34" charset="0"/>
            </a:endParaRPr>
          </a:p>
        </p:txBody>
      </p:sp>
      <p:graphicFrame>
        <p:nvGraphicFramePr>
          <p:cNvPr id="6" name="Object 939"/>
          <p:cNvGraphicFramePr>
            <a:graphicFrameLocks noChangeAspect="1"/>
          </p:cNvGraphicFramePr>
          <p:nvPr>
            <p:extLst>
              <p:ext uri="{D42A27DB-BD31-4B8C-83A1-F6EECF244321}">
                <p14:modId xmlns:p14="http://schemas.microsoft.com/office/powerpoint/2010/main" val="2981438068"/>
              </p:ext>
            </p:extLst>
          </p:nvPr>
        </p:nvGraphicFramePr>
        <p:xfrm>
          <a:off x="1259632" y="4005064"/>
          <a:ext cx="6876256" cy="644649"/>
        </p:xfrm>
        <a:graphic>
          <a:graphicData uri="http://schemas.openxmlformats.org/presentationml/2006/ole">
            <mc:AlternateContent xmlns:mc="http://schemas.openxmlformats.org/markup-compatibility/2006">
              <mc:Choice xmlns:v="urn:schemas-microsoft-com:vml" Requires="v">
                <p:oleObj spid="_x0000_s19052" name="公式" r:id="rId5" imgW="1879600" imgH="228600" progId="Equation.3">
                  <p:embed/>
                </p:oleObj>
              </mc:Choice>
              <mc:Fallback>
                <p:oleObj name="公式" r:id="rId5" imgW="1879600" imgH="228600" progId="Equation.3">
                  <p:embed/>
                  <p:pic>
                    <p:nvPicPr>
                      <p:cNvPr id="0" name="Picture 9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9632" y="4005064"/>
                        <a:ext cx="6876256" cy="644649"/>
                      </a:xfrm>
                      <a:prstGeom prst="rect">
                        <a:avLst/>
                      </a:prstGeom>
                      <a:noFill/>
                      <a:extLst/>
                    </p:spPr>
                  </p:pic>
                </p:oleObj>
              </mc:Fallback>
            </mc:AlternateContent>
          </a:graphicData>
        </a:graphic>
      </p:graphicFrame>
      <p:graphicFrame>
        <p:nvGraphicFramePr>
          <p:cNvPr id="7" name="Object 940"/>
          <p:cNvGraphicFramePr>
            <a:graphicFrameLocks noChangeAspect="1"/>
          </p:cNvGraphicFramePr>
          <p:nvPr>
            <p:extLst>
              <p:ext uri="{D42A27DB-BD31-4B8C-83A1-F6EECF244321}">
                <p14:modId xmlns:p14="http://schemas.microsoft.com/office/powerpoint/2010/main" val="4163328804"/>
              </p:ext>
            </p:extLst>
          </p:nvPr>
        </p:nvGraphicFramePr>
        <p:xfrm>
          <a:off x="1296520" y="4777598"/>
          <a:ext cx="4427608" cy="748787"/>
        </p:xfrm>
        <a:graphic>
          <a:graphicData uri="http://schemas.openxmlformats.org/presentationml/2006/ole">
            <mc:AlternateContent xmlns:mc="http://schemas.openxmlformats.org/markup-compatibility/2006">
              <mc:Choice xmlns:v="urn:schemas-microsoft-com:vml" Requires="v">
                <p:oleObj spid="_x0000_s19053" name="公式" r:id="rId7" imgW="2857500" imgH="825500" progId="Equation.3">
                  <p:embed/>
                </p:oleObj>
              </mc:Choice>
              <mc:Fallback>
                <p:oleObj name="公式" r:id="rId7" imgW="2857500" imgH="825500" progId="Equation.3">
                  <p:embed/>
                  <p:pic>
                    <p:nvPicPr>
                      <p:cNvPr id="0" name="Picture 9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6520" y="4777598"/>
                        <a:ext cx="4427608" cy="748787"/>
                      </a:xfrm>
                      <a:prstGeom prst="rect">
                        <a:avLst/>
                      </a:prstGeom>
                      <a:noFill/>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304" name="内容占位符 2"/>
          <p:cNvSpPr>
            <a:spLocks noGrp="1"/>
          </p:cNvSpPr>
          <p:nvPr>
            <p:ph idx="1"/>
          </p:nvPr>
        </p:nvSpPr>
        <p:spPr>
          <a:xfrm>
            <a:off x="250825" y="333375"/>
            <a:ext cx="8086725" cy="5965825"/>
          </a:xfrm>
        </p:spPr>
        <p:txBody>
          <a:bodyPr/>
          <a:lstStyle/>
          <a:p>
            <a:pPr eaLnBrk="1" hangingPunct="1">
              <a:buClr>
                <a:schemeClr val="tx1"/>
              </a:buClr>
              <a:buFont typeface="Arial" charset="0"/>
              <a:buNone/>
            </a:pPr>
            <a:r>
              <a:rPr kumimoji="1" lang="zh-CN" altLang="en-US" sz="2000" dirty="0" smtClean="0">
                <a:solidFill>
                  <a:schemeClr val="tx1"/>
                </a:solidFill>
              </a:rPr>
              <a:t>例：计算常压下</a:t>
            </a:r>
            <a:r>
              <a:rPr kumimoji="1" lang="en-US" altLang="zh-CN" sz="2000" dirty="0" smtClean="0">
                <a:solidFill>
                  <a:schemeClr val="tx1"/>
                </a:solidFill>
              </a:rPr>
              <a:t>2molCO</a:t>
            </a:r>
            <a:r>
              <a:rPr kumimoji="1" lang="en-US" altLang="zh-CN" sz="2000" baseline="-25000" dirty="0" smtClean="0">
                <a:solidFill>
                  <a:schemeClr val="tx1"/>
                </a:solidFill>
              </a:rPr>
              <a:t>2 </a:t>
            </a:r>
            <a:r>
              <a:rPr kumimoji="1" lang="zh-CN" altLang="en-US" sz="2000" dirty="0" smtClean="0">
                <a:solidFill>
                  <a:schemeClr val="tx1"/>
                </a:solidFill>
              </a:rPr>
              <a:t>由</a:t>
            </a:r>
            <a:r>
              <a:rPr kumimoji="1" lang="en-US" altLang="zh-CN" sz="2000" dirty="0" smtClean="0">
                <a:solidFill>
                  <a:schemeClr val="tx1"/>
                </a:solidFill>
              </a:rPr>
              <a:t>50</a:t>
            </a:r>
            <a:r>
              <a:rPr kumimoji="1" lang="zh-CN" altLang="en-US" sz="2000" dirty="0" smtClean="0">
                <a:solidFill>
                  <a:schemeClr val="tx1"/>
                </a:solidFill>
              </a:rPr>
              <a:t>℃加热至</a:t>
            </a:r>
            <a:r>
              <a:rPr kumimoji="1" lang="en-US" altLang="zh-CN" sz="2000" dirty="0" smtClean="0">
                <a:solidFill>
                  <a:schemeClr val="tx1"/>
                </a:solidFill>
              </a:rPr>
              <a:t>100</a:t>
            </a:r>
            <a:r>
              <a:rPr kumimoji="1" lang="zh-CN" altLang="en-US" sz="2000" dirty="0" smtClean="0">
                <a:solidFill>
                  <a:schemeClr val="tx1"/>
                </a:solidFill>
              </a:rPr>
              <a:t>℃过程所吸收的热。已知</a:t>
            </a:r>
            <a:r>
              <a:rPr kumimoji="1" lang="en-US" altLang="zh-CN" sz="2000" dirty="0" smtClean="0">
                <a:solidFill>
                  <a:schemeClr val="tx1"/>
                </a:solidFill>
              </a:rPr>
              <a:t>CO</a:t>
            </a:r>
            <a:r>
              <a:rPr kumimoji="1" lang="en-US" altLang="zh-CN" sz="2000" baseline="-25000" dirty="0" smtClean="0">
                <a:solidFill>
                  <a:schemeClr val="tx1"/>
                </a:solidFill>
              </a:rPr>
              <a:t>2</a:t>
            </a:r>
            <a:r>
              <a:rPr kumimoji="1" lang="zh-CN" altLang="en-US" sz="2000" dirty="0" smtClean="0">
                <a:solidFill>
                  <a:schemeClr val="tx1"/>
                </a:solidFill>
              </a:rPr>
              <a:t>气体的定压摩尔热容为：</a:t>
            </a:r>
            <a:endParaRPr kumimoji="1" lang="zh-CN" altLang="en-US" dirty="0" smtClean="0">
              <a:solidFill>
                <a:schemeClr val="tx1"/>
              </a:solidFill>
            </a:endParaRPr>
          </a:p>
          <a:p>
            <a:pPr eaLnBrk="1" hangingPunct="1"/>
            <a:endParaRPr lang="zh-CN" altLang="en-US" dirty="0" smtClean="0"/>
          </a:p>
        </p:txBody>
      </p:sp>
      <p:graphicFrame>
        <p:nvGraphicFramePr>
          <p:cNvPr id="139294" name="Object 2078"/>
          <p:cNvGraphicFramePr>
            <a:graphicFrameLocks noChangeAspect="1"/>
          </p:cNvGraphicFramePr>
          <p:nvPr>
            <p:extLst>
              <p:ext uri="{D42A27DB-BD31-4B8C-83A1-F6EECF244321}">
                <p14:modId xmlns:p14="http://schemas.microsoft.com/office/powerpoint/2010/main" val="4001748165"/>
              </p:ext>
            </p:extLst>
          </p:nvPr>
        </p:nvGraphicFramePr>
        <p:xfrm>
          <a:off x="755576" y="980728"/>
          <a:ext cx="8291512" cy="431800"/>
        </p:xfrm>
        <a:graphic>
          <a:graphicData uri="http://schemas.openxmlformats.org/presentationml/2006/ole">
            <mc:AlternateContent xmlns:mc="http://schemas.openxmlformats.org/markup-compatibility/2006">
              <mc:Choice xmlns:v="urn:schemas-microsoft-com:vml" Requires="v">
                <p:oleObj spid="_x0000_s821386" name="公式" r:id="rId3" imgW="4203700" imgH="266700" progId="Equation.3">
                  <p:embed/>
                </p:oleObj>
              </mc:Choice>
              <mc:Fallback>
                <p:oleObj name="公式" r:id="rId3" imgW="4203700" imgH="266700" progId="Equation.3">
                  <p:embed/>
                  <p:pic>
                    <p:nvPicPr>
                      <p:cNvPr id="0" name="Picture 20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980728"/>
                        <a:ext cx="8291512"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2079"/>
          <p:cNvGraphicFramePr>
            <a:graphicFrameLocks noChangeAspect="1"/>
          </p:cNvGraphicFramePr>
          <p:nvPr/>
        </p:nvGraphicFramePr>
        <p:xfrm>
          <a:off x="611188" y="1989138"/>
          <a:ext cx="2428875" cy="793750"/>
        </p:xfrm>
        <a:graphic>
          <a:graphicData uri="http://schemas.openxmlformats.org/presentationml/2006/ole">
            <mc:AlternateContent xmlns:mc="http://schemas.openxmlformats.org/markup-compatibility/2006">
              <mc:Choice xmlns:v="urn:schemas-microsoft-com:vml" Requires="v">
                <p:oleObj spid="_x0000_s821387" name="公式" r:id="rId5" imgW="1384300" imgH="469900" progId="Equation.3">
                  <p:embed/>
                </p:oleObj>
              </mc:Choice>
              <mc:Fallback>
                <p:oleObj name="公式" r:id="rId5" imgW="1384300" imgH="469900" progId="Equation.3">
                  <p:embed/>
                  <p:pic>
                    <p:nvPicPr>
                      <p:cNvPr id="0" name="Picture 207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1989138"/>
                        <a:ext cx="2428875" cy="79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2080"/>
          <p:cNvGraphicFramePr>
            <a:graphicFrameLocks noChangeAspect="1"/>
          </p:cNvGraphicFramePr>
          <p:nvPr/>
        </p:nvGraphicFramePr>
        <p:xfrm>
          <a:off x="3492500" y="2060575"/>
          <a:ext cx="5491163" cy="858838"/>
        </p:xfrm>
        <a:graphic>
          <a:graphicData uri="http://schemas.openxmlformats.org/presentationml/2006/ole">
            <mc:AlternateContent xmlns:mc="http://schemas.openxmlformats.org/markup-compatibility/2006">
              <mc:Choice xmlns:v="urn:schemas-microsoft-com:vml" Requires="v">
                <p:oleObj spid="_x0000_s821388" name="公式" r:id="rId7" imgW="3695700" imgH="533400" progId="Equation.3">
                  <p:embed/>
                </p:oleObj>
              </mc:Choice>
              <mc:Fallback>
                <p:oleObj name="公式" r:id="rId7" imgW="3695700" imgH="533400" progId="Equation.3">
                  <p:embed/>
                  <p:pic>
                    <p:nvPicPr>
                      <p:cNvPr id="0" name="Picture 208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2500" y="2060575"/>
                        <a:ext cx="5491163" cy="858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9297" name="Object 2081"/>
          <p:cNvGraphicFramePr>
            <a:graphicFrameLocks noChangeAspect="1"/>
          </p:cNvGraphicFramePr>
          <p:nvPr/>
        </p:nvGraphicFramePr>
        <p:xfrm>
          <a:off x="684213" y="2924175"/>
          <a:ext cx="7881937" cy="790575"/>
        </p:xfrm>
        <a:graphic>
          <a:graphicData uri="http://schemas.openxmlformats.org/presentationml/2006/ole">
            <mc:AlternateContent xmlns:mc="http://schemas.openxmlformats.org/markup-compatibility/2006">
              <mc:Choice xmlns:v="urn:schemas-microsoft-com:vml" Requires="v">
                <p:oleObj spid="_x0000_s821389" name="公式" r:id="rId9" imgW="3962160" imgH="406080" progId="Equation.3">
                  <p:embed/>
                </p:oleObj>
              </mc:Choice>
              <mc:Fallback>
                <p:oleObj name="公式" r:id="rId9" imgW="3962160" imgH="406080" progId="Equation.3">
                  <p:embed/>
                  <p:pic>
                    <p:nvPicPr>
                      <p:cNvPr id="0" name="Picture 20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213" y="2924175"/>
                        <a:ext cx="7881937"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9298" name="Object 2082"/>
          <p:cNvGraphicFramePr>
            <a:graphicFrameLocks noChangeAspect="1"/>
          </p:cNvGraphicFramePr>
          <p:nvPr/>
        </p:nvGraphicFramePr>
        <p:xfrm>
          <a:off x="611188" y="3644900"/>
          <a:ext cx="4232275" cy="717550"/>
        </p:xfrm>
        <a:graphic>
          <a:graphicData uri="http://schemas.openxmlformats.org/presentationml/2006/ole">
            <mc:AlternateContent xmlns:mc="http://schemas.openxmlformats.org/markup-compatibility/2006">
              <mc:Choice xmlns:v="urn:schemas-microsoft-com:vml" Requires="v">
                <p:oleObj spid="_x0000_s821390" name="公式" r:id="rId11" imgW="2336760" imgH="406080" progId="Equation.3">
                  <p:embed/>
                </p:oleObj>
              </mc:Choice>
              <mc:Fallback>
                <p:oleObj name="公式" r:id="rId11" imgW="2336760" imgH="406080" progId="Equation.3">
                  <p:embed/>
                  <p:pic>
                    <p:nvPicPr>
                      <p:cNvPr id="0" name="Picture 208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188" y="3644900"/>
                        <a:ext cx="4232275"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2083"/>
          <p:cNvGraphicFramePr>
            <a:graphicFrameLocks noChangeAspect="1"/>
          </p:cNvGraphicFramePr>
          <p:nvPr>
            <p:extLst>
              <p:ext uri="{D42A27DB-BD31-4B8C-83A1-F6EECF244321}">
                <p14:modId xmlns:p14="http://schemas.microsoft.com/office/powerpoint/2010/main" val="1669053448"/>
              </p:ext>
            </p:extLst>
          </p:nvPr>
        </p:nvGraphicFramePr>
        <p:xfrm>
          <a:off x="5805488" y="3851275"/>
          <a:ext cx="1365250" cy="363538"/>
        </p:xfrm>
        <a:graphic>
          <a:graphicData uri="http://schemas.openxmlformats.org/presentationml/2006/ole">
            <mc:AlternateContent xmlns:mc="http://schemas.openxmlformats.org/markup-compatibility/2006">
              <mc:Choice xmlns:v="urn:schemas-microsoft-com:vml" Requires="v">
                <p:oleObj spid="_x0000_s821391" name="公式" r:id="rId13" imgW="825480" imgH="228600" progId="Equation.3">
                  <p:embed/>
                </p:oleObj>
              </mc:Choice>
              <mc:Fallback>
                <p:oleObj name="公式" r:id="rId13" imgW="825480" imgH="228600" progId="Equation.3">
                  <p:embed/>
                  <p:pic>
                    <p:nvPicPr>
                      <p:cNvPr id="0" name="Picture 2083"/>
                      <p:cNvPicPr>
                        <a:picLocks noChangeAspect="1" noChangeArrowheads="1"/>
                      </p:cNvPicPr>
                      <p:nvPr/>
                    </p:nvPicPr>
                    <p:blipFill>
                      <a:blip r:embed="rId14"/>
                      <a:srcRect/>
                      <a:stretch>
                        <a:fillRect/>
                      </a:stretch>
                    </p:blipFill>
                    <p:spPr bwMode="auto">
                      <a:xfrm>
                        <a:off x="5805488" y="3851275"/>
                        <a:ext cx="1365250" cy="363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305" name="矩形 9"/>
          <p:cNvSpPr>
            <a:spLocks noChangeArrowheads="1"/>
          </p:cNvSpPr>
          <p:nvPr/>
        </p:nvSpPr>
        <p:spPr bwMode="auto">
          <a:xfrm>
            <a:off x="387035" y="4316842"/>
            <a:ext cx="1447800" cy="369887"/>
          </a:xfrm>
          <a:prstGeom prst="rect">
            <a:avLst/>
          </a:prstGeom>
          <a:noFill/>
          <a:ln w="9525">
            <a:noFill/>
            <a:miter lim="800000"/>
            <a:headEnd/>
            <a:tailEnd/>
          </a:ln>
        </p:spPr>
        <p:txBody>
          <a:bodyPr wrap="none">
            <a:spAutoFit/>
          </a:bodyPr>
          <a:lstStyle/>
          <a:p>
            <a:r>
              <a:rPr kumimoji="1" lang="zh-CN" altLang="en-US" dirty="0">
                <a:solidFill>
                  <a:srgbClr val="C00000"/>
                </a:solidFill>
                <a:latin typeface="华文宋体"/>
                <a:ea typeface="华文宋体"/>
                <a:cs typeface="华文宋体"/>
              </a:rPr>
              <a:t>用近似公式</a:t>
            </a:r>
            <a:r>
              <a:rPr kumimoji="1" lang="en-US" altLang="zh-CN" dirty="0">
                <a:solidFill>
                  <a:srgbClr val="C00000"/>
                </a:solidFill>
                <a:latin typeface="华文宋体"/>
                <a:ea typeface="华文宋体"/>
                <a:cs typeface="华文宋体"/>
              </a:rPr>
              <a:t>: </a:t>
            </a:r>
          </a:p>
        </p:txBody>
      </p:sp>
      <p:graphicFrame>
        <p:nvGraphicFramePr>
          <p:cNvPr id="11" name="Object 2084"/>
          <p:cNvGraphicFramePr>
            <a:graphicFrameLocks noChangeAspect="1"/>
          </p:cNvGraphicFramePr>
          <p:nvPr>
            <p:extLst>
              <p:ext uri="{D42A27DB-BD31-4B8C-83A1-F6EECF244321}">
                <p14:modId xmlns:p14="http://schemas.microsoft.com/office/powerpoint/2010/main" val="384614178"/>
              </p:ext>
            </p:extLst>
          </p:nvPr>
        </p:nvGraphicFramePr>
        <p:xfrm>
          <a:off x="1876425" y="4322763"/>
          <a:ext cx="6958013" cy="552450"/>
        </p:xfrm>
        <a:graphic>
          <a:graphicData uri="http://schemas.openxmlformats.org/presentationml/2006/ole">
            <mc:AlternateContent xmlns:mc="http://schemas.openxmlformats.org/markup-compatibility/2006">
              <mc:Choice xmlns:v="urn:schemas-microsoft-com:vml" Requires="v">
                <p:oleObj spid="_x0000_s821392" name="公式" r:id="rId15" imgW="5359320" imgH="406080" progId="Equation.3">
                  <p:embed/>
                </p:oleObj>
              </mc:Choice>
              <mc:Fallback>
                <p:oleObj name="公式" r:id="rId15" imgW="5359320" imgH="406080" progId="Equation.3">
                  <p:embed/>
                  <p:pic>
                    <p:nvPicPr>
                      <p:cNvPr id="0" name="Picture 2084"/>
                      <p:cNvPicPr>
                        <a:picLocks noChangeAspect="1" noChangeArrowheads="1"/>
                      </p:cNvPicPr>
                      <p:nvPr/>
                    </p:nvPicPr>
                    <p:blipFill>
                      <a:blip r:embed="rId16"/>
                      <a:srcRect/>
                      <a:stretch>
                        <a:fillRect/>
                      </a:stretch>
                    </p:blipFill>
                    <p:spPr bwMode="auto">
                      <a:xfrm>
                        <a:off x="1876425" y="4322763"/>
                        <a:ext cx="6958013"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2085"/>
          <p:cNvGraphicFramePr>
            <a:graphicFrameLocks noChangeAspect="1"/>
          </p:cNvGraphicFramePr>
          <p:nvPr>
            <p:extLst>
              <p:ext uri="{D42A27DB-BD31-4B8C-83A1-F6EECF244321}">
                <p14:modId xmlns:p14="http://schemas.microsoft.com/office/powerpoint/2010/main" val="3464478424"/>
              </p:ext>
            </p:extLst>
          </p:nvPr>
        </p:nvGraphicFramePr>
        <p:xfrm>
          <a:off x="1860550" y="4941888"/>
          <a:ext cx="1597025" cy="430212"/>
        </p:xfrm>
        <a:graphic>
          <a:graphicData uri="http://schemas.openxmlformats.org/presentationml/2006/ole">
            <mc:AlternateContent xmlns:mc="http://schemas.openxmlformats.org/markup-compatibility/2006">
              <mc:Choice xmlns:v="urn:schemas-microsoft-com:vml" Requires="v">
                <p:oleObj spid="_x0000_s821393" name="公式" r:id="rId17" imgW="812520" imgH="228600" progId="Equation.3">
                  <p:embed/>
                </p:oleObj>
              </mc:Choice>
              <mc:Fallback>
                <p:oleObj name="公式" r:id="rId17" imgW="812520" imgH="228600" progId="Equation.3">
                  <p:embed/>
                  <p:pic>
                    <p:nvPicPr>
                      <p:cNvPr id="0" name="Picture 2085"/>
                      <p:cNvPicPr>
                        <a:picLocks noChangeAspect="1" noChangeArrowheads="1"/>
                      </p:cNvPicPr>
                      <p:nvPr/>
                    </p:nvPicPr>
                    <p:blipFill>
                      <a:blip r:embed="rId18"/>
                      <a:srcRect/>
                      <a:stretch>
                        <a:fillRect/>
                      </a:stretch>
                    </p:blipFill>
                    <p:spPr bwMode="auto">
                      <a:xfrm>
                        <a:off x="1860550" y="4941888"/>
                        <a:ext cx="1597025" cy="430212"/>
                      </a:xfrm>
                      <a:prstGeom prst="rect">
                        <a:avLst/>
                      </a:prstGeom>
                      <a:noFill/>
                      <a:extLst/>
                    </p:spPr>
                  </p:pic>
                </p:oleObj>
              </mc:Fallback>
            </mc:AlternateContent>
          </a:graphicData>
        </a:graphic>
      </p:graphicFrame>
      <p:graphicFrame>
        <p:nvGraphicFramePr>
          <p:cNvPr id="13" name="Object 2086"/>
          <p:cNvGraphicFramePr>
            <a:graphicFrameLocks noChangeAspect="1"/>
          </p:cNvGraphicFramePr>
          <p:nvPr>
            <p:extLst>
              <p:ext uri="{D42A27DB-BD31-4B8C-83A1-F6EECF244321}">
                <p14:modId xmlns:p14="http://schemas.microsoft.com/office/powerpoint/2010/main" val="3237323484"/>
              </p:ext>
            </p:extLst>
          </p:nvPr>
        </p:nvGraphicFramePr>
        <p:xfrm>
          <a:off x="467544" y="5589240"/>
          <a:ext cx="4643437" cy="647700"/>
        </p:xfrm>
        <a:graphic>
          <a:graphicData uri="http://schemas.openxmlformats.org/presentationml/2006/ole">
            <mc:AlternateContent xmlns:mc="http://schemas.openxmlformats.org/markup-compatibility/2006">
              <mc:Choice xmlns:v="urn:schemas-microsoft-com:vml" Requires="v">
                <p:oleObj spid="_x0000_s821394" name="公式" r:id="rId19" imgW="2527300" imgH="393700" progId="Equation.3">
                  <p:embed/>
                </p:oleObj>
              </mc:Choice>
              <mc:Fallback>
                <p:oleObj name="公式" r:id="rId19" imgW="2527300" imgH="393700" progId="Equation.3">
                  <p:embed/>
                  <p:pic>
                    <p:nvPicPr>
                      <p:cNvPr id="0" name="Picture 208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7544" y="5589240"/>
                        <a:ext cx="4643437"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2087"/>
          <p:cNvGraphicFramePr>
            <a:graphicFrameLocks noChangeAspect="1"/>
          </p:cNvGraphicFramePr>
          <p:nvPr>
            <p:extLst>
              <p:ext uri="{D42A27DB-BD31-4B8C-83A1-F6EECF244321}">
                <p14:modId xmlns:p14="http://schemas.microsoft.com/office/powerpoint/2010/main" val="1250358220"/>
              </p:ext>
            </p:extLst>
          </p:nvPr>
        </p:nvGraphicFramePr>
        <p:xfrm>
          <a:off x="5940152" y="5517232"/>
          <a:ext cx="1894034" cy="554162"/>
        </p:xfrm>
        <a:graphic>
          <a:graphicData uri="http://schemas.openxmlformats.org/presentationml/2006/ole">
            <mc:AlternateContent xmlns:mc="http://schemas.openxmlformats.org/markup-compatibility/2006">
              <mc:Choice xmlns:v="urn:schemas-microsoft-com:vml" Requires="v">
                <p:oleObj spid="_x0000_s821395" name="公式" r:id="rId21" imgW="825480" imgH="228600" progId="Equation.3">
                  <p:embed/>
                </p:oleObj>
              </mc:Choice>
              <mc:Fallback>
                <p:oleObj name="公式" r:id="rId21" imgW="825480" imgH="228600" progId="Equation.3">
                  <p:embed/>
                  <p:pic>
                    <p:nvPicPr>
                      <p:cNvPr id="0" name="Picture 2087"/>
                      <p:cNvPicPr>
                        <a:picLocks noChangeAspect="1" noChangeArrowheads="1"/>
                      </p:cNvPicPr>
                      <p:nvPr/>
                    </p:nvPicPr>
                    <p:blipFill>
                      <a:blip r:embed="rId22"/>
                      <a:srcRect/>
                      <a:stretch>
                        <a:fillRect/>
                      </a:stretch>
                    </p:blipFill>
                    <p:spPr bwMode="auto">
                      <a:xfrm>
                        <a:off x="5940152" y="5517232"/>
                        <a:ext cx="1894034" cy="554162"/>
                      </a:xfrm>
                      <a:prstGeom prst="rect">
                        <a:avLst/>
                      </a:prstGeom>
                      <a:noFill/>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0-#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0-#ppt_w/2"/>
                                          </p:val>
                                        </p:tav>
                                        <p:tav tm="100000">
                                          <p:val>
                                            <p:strVal val="#ppt_x"/>
                                          </p:val>
                                        </p:tav>
                                      </p:tavLst>
                                    </p:anim>
                                    <p:anim calcmode="lin" valueType="num">
                                      <p:cBhvr additive="base">
                                        <p:cTn id="3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0-#ppt_w/2"/>
                                          </p:val>
                                        </p:tav>
                                        <p:tav tm="100000">
                                          <p:val>
                                            <p:strVal val="#ppt_x"/>
                                          </p:val>
                                        </p:tav>
                                      </p:tavLst>
                                    </p:anim>
                                    <p:anim calcmode="lin" valueType="num">
                                      <p:cBhvr additive="base">
                                        <p:cTn id="3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0-#ppt_w/2"/>
                                          </p:val>
                                        </p:tav>
                                        <p:tav tm="100000">
                                          <p:val>
                                            <p:strVal val="#ppt_x"/>
                                          </p:val>
                                        </p:tav>
                                      </p:tavLst>
                                    </p:anim>
                                    <p:anim calcmode="lin" valueType="num">
                                      <p:cBhvr additive="base">
                                        <p:cTn id="44"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nchor="ctr">
            <a:normAutofit/>
          </a:bodyPr>
          <a:lstStyle>
            <a:lvl1pPr>
              <a:defRPr sz="4000">
                <a:solidFill>
                  <a:schemeClr val="tx2"/>
                </a:solidFill>
                <a:latin typeface="Verdana" pitchFamily="34" charset="0"/>
                <a:ea typeface="宋体" pitchFamily="2" charset="-122"/>
              </a:defRPr>
            </a:lvl1pPr>
            <a:lvl2pPr>
              <a:defRPr sz="4000">
                <a:solidFill>
                  <a:schemeClr val="tx2"/>
                </a:solidFill>
                <a:latin typeface="Verdana" pitchFamily="34" charset="0"/>
                <a:ea typeface="宋体" pitchFamily="2" charset="-122"/>
              </a:defRPr>
            </a:lvl2pPr>
            <a:lvl3pPr>
              <a:defRPr sz="4000">
                <a:solidFill>
                  <a:schemeClr val="tx2"/>
                </a:solidFill>
                <a:latin typeface="Verdana" pitchFamily="34" charset="0"/>
                <a:ea typeface="宋体" pitchFamily="2" charset="-122"/>
              </a:defRPr>
            </a:lvl3pPr>
            <a:lvl4pPr>
              <a:defRPr sz="4000">
                <a:solidFill>
                  <a:schemeClr val="tx2"/>
                </a:solidFill>
                <a:latin typeface="Verdana" pitchFamily="34" charset="0"/>
                <a:ea typeface="宋体" pitchFamily="2" charset="-122"/>
              </a:defRPr>
            </a:lvl4pPr>
            <a:lvl5pPr>
              <a:defRPr sz="4000">
                <a:solidFill>
                  <a:schemeClr val="tx2"/>
                </a:solidFill>
                <a:latin typeface="Verdana" pitchFamily="34" charset="0"/>
                <a:ea typeface="宋体" pitchFamily="2" charset="-122"/>
              </a:defRPr>
            </a:lvl5pPr>
            <a:lvl6pPr marL="457200" fontAlgn="base">
              <a:spcBef>
                <a:spcPct val="0"/>
              </a:spcBef>
              <a:spcAft>
                <a:spcPct val="0"/>
              </a:spcAft>
              <a:defRPr sz="4000">
                <a:solidFill>
                  <a:schemeClr val="tx2"/>
                </a:solidFill>
                <a:latin typeface="Verdana" pitchFamily="34" charset="0"/>
                <a:ea typeface="宋体" pitchFamily="2" charset="-122"/>
              </a:defRPr>
            </a:lvl6pPr>
            <a:lvl7pPr marL="914400" fontAlgn="base">
              <a:spcBef>
                <a:spcPct val="0"/>
              </a:spcBef>
              <a:spcAft>
                <a:spcPct val="0"/>
              </a:spcAft>
              <a:defRPr sz="4000">
                <a:solidFill>
                  <a:schemeClr val="tx2"/>
                </a:solidFill>
                <a:latin typeface="Verdana" pitchFamily="34" charset="0"/>
                <a:ea typeface="宋体" pitchFamily="2" charset="-122"/>
              </a:defRPr>
            </a:lvl7pPr>
            <a:lvl8pPr marL="1371600" fontAlgn="base">
              <a:spcBef>
                <a:spcPct val="0"/>
              </a:spcBef>
              <a:spcAft>
                <a:spcPct val="0"/>
              </a:spcAft>
              <a:defRPr sz="4000">
                <a:solidFill>
                  <a:schemeClr val="tx2"/>
                </a:solidFill>
                <a:latin typeface="Verdana" pitchFamily="34" charset="0"/>
                <a:ea typeface="宋体" pitchFamily="2" charset="-122"/>
              </a:defRPr>
            </a:lvl8pPr>
            <a:lvl9pPr marL="1828800" fontAlgn="base">
              <a:spcBef>
                <a:spcPct val="0"/>
              </a:spcBef>
              <a:spcAft>
                <a:spcPct val="0"/>
              </a:spcAft>
              <a:defRPr sz="4000">
                <a:solidFill>
                  <a:schemeClr val="tx2"/>
                </a:solidFill>
                <a:latin typeface="Verdana" pitchFamily="34" charset="0"/>
                <a:ea typeface="宋体" pitchFamily="2" charset="-122"/>
              </a:defRPr>
            </a:lvl9pPr>
          </a:lstStyle>
          <a:p>
            <a:r>
              <a:rPr lang="zh-CN" altLang="en-US" sz="4400" dirty="0">
                <a:solidFill>
                  <a:srgbClr val="FF0000"/>
                </a:solidFill>
                <a:effectLst>
                  <a:outerShdw blurRad="38100" dist="38100" dir="2700000" algn="tl">
                    <a:srgbClr val="C0C0C0"/>
                  </a:outerShdw>
                </a:effectLst>
                <a:ea typeface="隶书" pitchFamily="49" charset="-122"/>
              </a:rPr>
              <a:t>第二章 </a:t>
            </a:r>
            <a:r>
              <a:rPr lang="zh-CN" altLang="en-US" sz="4400" dirty="0" smtClean="0">
                <a:solidFill>
                  <a:srgbClr val="FF0000"/>
                </a:solidFill>
                <a:effectLst>
                  <a:outerShdw blurRad="38100" dist="38100" dir="2700000" algn="tl">
                    <a:srgbClr val="C0C0C0"/>
                  </a:outerShdw>
                </a:effectLst>
                <a:ea typeface="隶书" pitchFamily="49" charset="-122"/>
              </a:rPr>
              <a:t>热力学第一定律</a:t>
            </a:r>
            <a:r>
              <a:rPr lang="zh-CN" altLang="en-US" sz="4400" dirty="0">
                <a:solidFill>
                  <a:srgbClr val="FF0000"/>
                </a:solidFill>
                <a:effectLst>
                  <a:outerShdw blurRad="38100" dist="38100" dir="2700000" algn="tl">
                    <a:srgbClr val="C0C0C0"/>
                  </a:outerShdw>
                </a:effectLst>
                <a:ea typeface="隶书" pitchFamily="49" charset="-122"/>
              </a:rPr>
              <a:t>的</a:t>
            </a:r>
            <a:r>
              <a:rPr lang="zh-CN" altLang="en-US" sz="4400" dirty="0" smtClean="0">
                <a:solidFill>
                  <a:srgbClr val="FF0000"/>
                </a:solidFill>
                <a:effectLst>
                  <a:outerShdw blurRad="38100" dist="38100" dir="2700000" algn="tl">
                    <a:srgbClr val="C0C0C0"/>
                  </a:outerShdw>
                </a:effectLst>
                <a:ea typeface="隶书" pitchFamily="49" charset="-122"/>
              </a:rPr>
              <a:t>应用</a:t>
            </a:r>
            <a:endParaRPr lang="zh-CN" altLang="en-US" sz="4400" dirty="0">
              <a:solidFill>
                <a:srgbClr val="FF0000"/>
              </a:solidFill>
            </a:endParaRPr>
          </a:p>
        </p:txBody>
      </p:sp>
      <p:sp>
        <p:nvSpPr>
          <p:cNvPr id="5" name="矩形 4"/>
          <p:cNvSpPr/>
          <p:nvPr/>
        </p:nvSpPr>
        <p:spPr>
          <a:xfrm>
            <a:off x="827584" y="2348880"/>
            <a:ext cx="7632848" cy="2862322"/>
          </a:xfrm>
          <a:prstGeom prst="rect">
            <a:avLst/>
          </a:prstGeom>
        </p:spPr>
        <p:txBody>
          <a:bodyPr wrap="square">
            <a:spAutoFit/>
          </a:bodyPr>
          <a:lstStyle/>
          <a:p>
            <a:pPr>
              <a:buFont typeface="Monotype Sorts" pitchFamily="2" charset="2"/>
              <a:buNone/>
            </a:pPr>
            <a:r>
              <a:rPr lang="zh-CN" altLang="en-US" sz="3600" b="1" dirty="0">
                <a:ea typeface="楷体_GB2312" pitchFamily="49" charset="-122"/>
                <a:hlinkClick r:id="rId2" action="ppaction://hlinksldjump"/>
              </a:rPr>
              <a:t>热力学第一定律对理想气体的应用</a:t>
            </a:r>
            <a:endParaRPr lang="zh-CN" altLang="en-US" sz="3600" b="1" dirty="0">
              <a:ea typeface="楷体_GB2312" pitchFamily="49" charset="-122"/>
            </a:endParaRPr>
          </a:p>
          <a:p>
            <a:pPr>
              <a:buFont typeface="Monotype Sorts" pitchFamily="2" charset="2"/>
              <a:buNone/>
            </a:pPr>
            <a:r>
              <a:rPr lang="zh-CN" altLang="en-US" sz="3600" b="1" dirty="0" smtClean="0">
                <a:ea typeface="楷体_GB2312" pitchFamily="49" charset="-122"/>
                <a:hlinkClick r:id="rId3" action="ppaction://hlinksldjump"/>
              </a:rPr>
              <a:t>热力学第一定律</a:t>
            </a:r>
            <a:r>
              <a:rPr lang="zh-CN" altLang="en-US" sz="3600" b="1" dirty="0">
                <a:ea typeface="楷体_GB2312" pitchFamily="49" charset="-122"/>
                <a:hlinkClick r:id="rId3" action="ppaction://hlinksldjump"/>
              </a:rPr>
              <a:t>对一般固液体的应用</a:t>
            </a:r>
            <a:endParaRPr lang="zh-CN" altLang="en-US" sz="3600" b="1" dirty="0">
              <a:ea typeface="楷体_GB2312" pitchFamily="49" charset="-122"/>
            </a:endParaRPr>
          </a:p>
          <a:p>
            <a:pPr>
              <a:buFont typeface="Monotype Sorts" pitchFamily="2" charset="2"/>
              <a:buNone/>
            </a:pPr>
            <a:r>
              <a:rPr lang="zh-CN" altLang="en-US" sz="3600" b="1" dirty="0" smtClean="0">
                <a:ea typeface="楷体_GB2312" pitchFamily="49" charset="-122"/>
                <a:hlinkClick r:id="rId3" action="ppaction://hlinksldjump"/>
              </a:rPr>
              <a:t>热力学第一定律</a:t>
            </a:r>
            <a:r>
              <a:rPr lang="zh-CN" altLang="en-US" sz="3600" b="1" dirty="0">
                <a:ea typeface="楷体_GB2312" pitchFamily="49" charset="-122"/>
                <a:hlinkClick r:id="rId3" action="ppaction://hlinksldjump"/>
              </a:rPr>
              <a:t>对实际气体的应用</a:t>
            </a:r>
            <a:endParaRPr lang="zh-CN" altLang="en-US" sz="3600" b="1" dirty="0">
              <a:ea typeface="楷体_GB2312" pitchFamily="49" charset="-122"/>
              <a:hlinkClick r:id="rId4" action="ppaction://hlinksldjump"/>
            </a:endParaRPr>
          </a:p>
          <a:p>
            <a:pPr>
              <a:buFont typeface="Monotype Sorts" pitchFamily="2" charset="2"/>
              <a:buNone/>
            </a:pPr>
            <a:r>
              <a:rPr lang="zh-CN" altLang="en-US" sz="3600" b="1" dirty="0" smtClean="0">
                <a:ea typeface="楷体_GB2312" pitchFamily="49" charset="-122"/>
                <a:hlinkClick r:id="rId5" action="ppaction://hlinksldjump"/>
              </a:rPr>
              <a:t>热力学第一定律</a:t>
            </a:r>
            <a:r>
              <a:rPr lang="zh-CN" altLang="en-US" sz="3600" b="1" dirty="0">
                <a:ea typeface="楷体_GB2312" pitchFamily="49" charset="-122"/>
                <a:hlinkClick r:id="rId5" action="ppaction://hlinksldjump"/>
              </a:rPr>
              <a:t>在相变化中的应用</a:t>
            </a:r>
            <a:endParaRPr lang="zh-CN" altLang="en-US" sz="3600" b="1" dirty="0">
              <a:ea typeface="楷体_GB2312" pitchFamily="49" charset="-122"/>
            </a:endParaRPr>
          </a:p>
          <a:p>
            <a:pPr>
              <a:buFont typeface="Monotype Sorts" pitchFamily="2" charset="2"/>
              <a:buNone/>
            </a:pPr>
            <a:r>
              <a:rPr lang="zh-CN" altLang="en-US" sz="3600" b="1" dirty="0" smtClean="0">
                <a:ea typeface="楷体_GB2312" pitchFamily="49" charset="-122"/>
                <a:hlinkClick r:id="rId5" action="ppaction://hlinksldjump"/>
              </a:rPr>
              <a:t>热力学第一定律</a:t>
            </a:r>
            <a:r>
              <a:rPr lang="zh-CN" altLang="en-US" sz="3600" b="1" dirty="0">
                <a:ea typeface="楷体_GB2312" pitchFamily="49" charset="-122"/>
                <a:hlinkClick r:id="rId5" action="ppaction://hlinksldjump"/>
              </a:rPr>
              <a:t>在化学反应中的应用</a:t>
            </a:r>
            <a:endParaRPr lang="zh-CN" altLang="en-US" sz="3600" dirty="0"/>
          </a:p>
        </p:txBody>
      </p:sp>
    </p:spTree>
    <p:extLst>
      <p:ext uri="{BB962C8B-B14F-4D97-AF65-F5344CB8AC3E}">
        <p14:creationId xmlns:p14="http://schemas.microsoft.com/office/powerpoint/2010/main" val="1197973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内容占位符 2"/>
          <p:cNvSpPr>
            <a:spLocks noGrp="1"/>
          </p:cNvSpPr>
          <p:nvPr>
            <p:ph idx="1"/>
          </p:nvPr>
        </p:nvSpPr>
        <p:spPr>
          <a:xfrm>
            <a:off x="611560" y="2204864"/>
            <a:ext cx="7336325" cy="4464496"/>
          </a:xfrm>
        </p:spPr>
        <p:txBody>
          <a:bodyPr>
            <a:normAutofit/>
          </a:bodyPr>
          <a:lstStyle/>
          <a:p>
            <a:pPr eaLnBrk="1" hangingPunct="1">
              <a:lnSpc>
                <a:spcPct val="125000"/>
              </a:lnSpc>
              <a:spcBef>
                <a:spcPct val="25000"/>
              </a:spcBef>
              <a:buFont typeface="Wingdings" pitchFamily="2" charset="2"/>
              <a:buNone/>
            </a:pPr>
            <a:r>
              <a:rPr lang="zh-CN" altLang="en-US" sz="3200" dirty="0" smtClean="0"/>
              <a:t>一、理想气体的内能和焓</a:t>
            </a:r>
          </a:p>
          <a:p>
            <a:pPr>
              <a:lnSpc>
                <a:spcPct val="125000"/>
              </a:lnSpc>
              <a:spcBef>
                <a:spcPct val="25000"/>
              </a:spcBef>
              <a:buNone/>
            </a:pPr>
            <a:r>
              <a:rPr lang="zh-CN" altLang="en-US" sz="3200" dirty="0" smtClean="0"/>
              <a:t>二、理想气体</a:t>
            </a:r>
            <a:r>
              <a:rPr lang="en-US" altLang="zh-CN" sz="3200" i="1" dirty="0">
                <a:latin typeface="华文细黑" pitchFamily="2" charset="-122"/>
                <a:ea typeface="华文细黑" pitchFamily="2" charset="-122"/>
              </a:rPr>
              <a:t>C</a:t>
            </a:r>
            <a:r>
              <a:rPr lang="en-US" altLang="zh-CN" sz="3200" i="1" baseline="-25000" dirty="0">
                <a:latin typeface="华文细黑" pitchFamily="2" charset="-122"/>
                <a:ea typeface="华文细黑" pitchFamily="2" charset="-122"/>
              </a:rPr>
              <a:t>V</a:t>
            </a:r>
            <a:r>
              <a:rPr lang="zh-CN" altLang="en-US" sz="3200" i="1" baseline="-25000" dirty="0">
                <a:latin typeface="华文细黑" pitchFamily="2" charset="-122"/>
                <a:ea typeface="华文细黑" pitchFamily="2" charset="-122"/>
              </a:rPr>
              <a:t>，</a:t>
            </a:r>
            <a:r>
              <a:rPr lang="en-US" altLang="zh-CN" sz="3200" baseline="-25000" dirty="0">
                <a:latin typeface="华文细黑" pitchFamily="2" charset="-122"/>
                <a:ea typeface="华文细黑" pitchFamily="2" charset="-122"/>
              </a:rPr>
              <a:t>m</a:t>
            </a:r>
            <a:r>
              <a:rPr lang="zh-CN" altLang="en-US" sz="3200" dirty="0" smtClean="0">
                <a:latin typeface="Times New Roman" pitchFamily="18" charset="0"/>
              </a:rPr>
              <a:t>与</a:t>
            </a:r>
            <a:r>
              <a:rPr lang="en-US" altLang="zh-CN" sz="3200" b="1" i="1" dirty="0" err="1" smtClean="0">
                <a:latin typeface="Times New Roman" pitchFamily="18" charset="0"/>
                <a:hlinkClick r:id="rId2" action="ppaction://hlinksldjump"/>
              </a:rPr>
              <a:t>C</a:t>
            </a:r>
            <a:r>
              <a:rPr lang="en-US" altLang="zh-CN" sz="3200" b="1" i="1" baseline="-25000" dirty="0" err="1" smtClean="0">
                <a:latin typeface="Times New Roman" pitchFamily="18" charset="0"/>
                <a:hlinkClick r:id="rId2" action="ppaction://hlinksldjump"/>
              </a:rPr>
              <a:t>p</a:t>
            </a:r>
            <a:r>
              <a:rPr lang="en-US" altLang="zh-CN" sz="3200" b="1" baseline="-25000" dirty="0" err="1" smtClean="0">
                <a:latin typeface="Times New Roman" pitchFamily="18" charset="0"/>
                <a:hlinkClick r:id="rId2" action="ppaction://hlinksldjump"/>
              </a:rPr>
              <a:t>,m</a:t>
            </a:r>
            <a:r>
              <a:rPr lang="zh-CN" altLang="en-US" sz="3200" dirty="0" smtClean="0">
                <a:latin typeface="Times New Roman" pitchFamily="18" charset="0"/>
              </a:rPr>
              <a:t>的关系</a:t>
            </a:r>
          </a:p>
          <a:p>
            <a:pPr eaLnBrk="1" hangingPunct="1">
              <a:lnSpc>
                <a:spcPct val="125000"/>
              </a:lnSpc>
              <a:spcBef>
                <a:spcPct val="25000"/>
              </a:spcBef>
              <a:buFont typeface="Wingdings" pitchFamily="2" charset="2"/>
              <a:buNone/>
            </a:pPr>
            <a:r>
              <a:rPr lang="zh-CN" altLang="en-US" sz="3200" dirty="0" smtClean="0">
                <a:latin typeface="Times New Roman" pitchFamily="18" charset="0"/>
              </a:rPr>
              <a:t>三、</a:t>
            </a:r>
            <a:r>
              <a:rPr lang="zh-CN" altLang="en-US" sz="3200" dirty="0" smtClean="0"/>
              <a:t>理想气体恒容、恒压过程</a:t>
            </a:r>
          </a:p>
          <a:p>
            <a:pPr eaLnBrk="1" hangingPunct="1">
              <a:lnSpc>
                <a:spcPct val="125000"/>
              </a:lnSpc>
              <a:spcBef>
                <a:spcPct val="25000"/>
              </a:spcBef>
              <a:buFont typeface="Wingdings" pitchFamily="2" charset="2"/>
              <a:buNone/>
            </a:pPr>
            <a:r>
              <a:rPr lang="zh-CN" altLang="en-US" sz="3200" dirty="0" smtClean="0"/>
              <a:t>四、理想气体恒温过程</a:t>
            </a:r>
          </a:p>
          <a:p>
            <a:pPr eaLnBrk="1" hangingPunct="1">
              <a:lnSpc>
                <a:spcPct val="125000"/>
              </a:lnSpc>
              <a:spcBef>
                <a:spcPct val="25000"/>
              </a:spcBef>
              <a:buFont typeface="Wingdings" pitchFamily="2" charset="2"/>
              <a:buNone/>
            </a:pPr>
            <a:r>
              <a:rPr lang="zh-CN" altLang="en-US" sz="3200" dirty="0" smtClean="0"/>
              <a:t>五、理想气体绝热</a:t>
            </a:r>
            <a:r>
              <a:rPr lang="zh-CN" altLang="en-US" sz="3200" dirty="0"/>
              <a:t>可逆</a:t>
            </a:r>
            <a:r>
              <a:rPr lang="zh-CN" altLang="en-US" sz="3200" dirty="0" smtClean="0"/>
              <a:t>过程</a:t>
            </a:r>
          </a:p>
          <a:p>
            <a:pPr eaLnBrk="1" hangingPunct="1">
              <a:lnSpc>
                <a:spcPct val="125000"/>
              </a:lnSpc>
              <a:spcBef>
                <a:spcPct val="25000"/>
              </a:spcBef>
              <a:buFont typeface="Wingdings" pitchFamily="2" charset="2"/>
              <a:buNone/>
            </a:pPr>
            <a:r>
              <a:rPr lang="zh-CN" altLang="en-US" sz="3200" dirty="0" smtClean="0"/>
              <a:t>六、理想气体绝热不可逆过程</a:t>
            </a:r>
          </a:p>
          <a:p>
            <a:pPr eaLnBrk="1" hangingPunct="1"/>
            <a:endParaRPr lang="zh-CN" altLang="en-US" dirty="0" smtClean="0"/>
          </a:p>
        </p:txBody>
      </p:sp>
      <p:sp>
        <p:nvSpPr>
          <p:cNvPr id="2" name="标题 1"/>
          <p:cNvSpPr>
            <a:spLocks noGrp="1"/>
          </p:cNvSpPr>
          <p:nvPr>
            <p:ph type="title"/>
          </p:nvPr>
        </p:nvSpPr>
        <p:spPr/>
        <p:txBody>
          <a:bodyPr rtlCol="0">
            <a:normAutofit fontScale="90000"/>
          </a:bodyPr>
          <a:lstStyle/>
          <a:p>
            <a:pPr eaLnBrk="1" fontAlgn="auto" hangingPunct="1">
              <a:spcAft>
                <a:spcPts val="0"/>
              </a:spcAft>
              <a:defRPr/>
            </a:pPr>
            <a:r>
              <a:rPr lang="zh-CN" altLang="en-US" b="1" dirty="0">
                <a:solidFill>
                  <a:srgbClr val="FF0000"/>
                </a:solidFill>
                <a:latin typeface="宋体" pitchFamily="2" charset="-122"/>
                <a:sym typeface="Symbol" pitchFamily="18" charset="2"/>
              </a:rPr>
              <a:t>§2-5 热力学第一定律</a:t>
            </a:r>
            <a:br>
              <a:rPr lang="zh-CN" altLang="en-US" b="1" dirty="0">
                <a:solidFill>
                  <a:srgbClr val="FF0000"/>
                </a:solidFill>
                <a:latin typeface="宋体" pitchFamily="2" charset="-122"/>
                <a:sym typeface="Symbol" pitchFamily="18" charset="2"/>
              </a:rPr>
            </a:br>
            <a:r>
              <a:rPr lang="zh-CN" altLang="en-US" b="1" dirty="0">
                <a:solidFill>
                  <a:srgbClr val="FF0000"/>
                </a:solidFill>
                <a:latin typeface="宋体" pitchFamily="2" charset="-122"/>
                <a:sym typeface="Symbol" pitchFamily="18" charset="2"/>
              </a:rPr>
              <a:t>     对理想气体的应用</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内容占位符 2"/>
          <p:cNvSpPr>
            <a:spLocks noGrp="1"/>
          </p:cNvSpPr>
          <p:nvPr>
            <p:ph idx="1"/>
          </p:nvPr>
        </p:nvSpPr>
        <p:spPr>
          <a:xfrm>
            <a:off x="251520" y="1124744"/>
            <a:ext cx="7264317" cy="5256584"/>
          </a:xfrm>
        </p:spPr>
        <p:txBody>
          <a:bodyPr>
            <a:normAutofit/>
          </a:bodyPr>
          <a:lstStyle/>
          <a:p>
            <a:pPr eaLnBrk="1" hangingPunct="1">
              <a:buFont typeface="Arial" charset="0"/>
              <a:buNone/>
            </a:pPr>
            <a:r>
              <a:rPr lang="zh-CN" altLang="en-US" sz="2800" dirty="0" smtClean="0">
                <a:latin typeface="华文行楷"/>
                <a:ea typeface="华文行楷"/>
                <a:cs typeface="华文行楷"/>
              </a:rPr>
              <a:t>一、理想气体的内能和焓</a:t>
            </a:r>
          </a:p>
          <a:p>
            <a:pPr eaLnBrk="1" hangingPunct="1">
              <a:buFont typeface="Wingdings" pitchFamily="2" charset="2"/>
              <a:buNone/>
            </a:pPr>
            <a:r>
              <a:rPr lang="zh-CN" altLang="en-US" sz="2800" dirty="0" smtClean="0">
                <a:solidFill>
                  <a:srgbClr val="000000"/>
                </a:solidFill>
              </a:rPr>
              <a:t>１．焦尔实验　　　</a:t>
            </a:r>
          </a:p>
          <a:p>
            <a:pPr eaLnBrk="1" hangingPunct="1">
              <a:buFont typeface="Wingdings" pitchFamily="2" charset="2"/>
              <a:buNone/>
            </a:pPr>
            <a:r>
              <a:rPr lang="zh-CN" altLang="en-US" sz="2800" b="1" dirty="0" smtClean="0">
                <a:solidFill>
                  <a:srgbClr val="000000"/>
                </a:solidFill>
              </a:rPr>
              <a:t>焦尔实验结果：</a:t>
            </a:r>
          </a:p>
          <a:p>
            <a:pPr eaLnBrk="1" hangingPunct="1">
              <a:buFont typeface="Wingdings" pitchFamily="2" charset="2"/>
              <a:buNone/>
            </a:pPr>
            <a:r>
              <a:rPr lang="zh-CN" altLang="en-US" sz="2800" dirty="0" smtClean="0">
                <a:solidFill>
                  <a:srgbClr val="000000"/>
                </a:solidFill>
              </a:rPr>
              <a:t>在Ｐ改变、Ｖ改变时低压</a:t>
            </a:r>
            <a:endParaRPr lang="en-US" altLang="zh-CN" sz="2800" dirty="0" smtClean="0">
              <a:solidFill>
                <a:srgbClr val="000000"/>
              </a:solidFill>
            </a:endParaRPr>
          </a:p>
          <a:p>
            <a:pPr eaLnBrk="1" hangingPunct="1">
              <a:buFont typeface="Wingdings" pitchFamily="2" charset="2"/>
              <a:buNone/>
            </a:pPr>
            <a:r>
              <a:rPr lang="zh-CN" altLang="en-US" sz="2800" dirty="0" smtClean="0">
                <a:solidFill>
                  <a:srgbClr val="000000"/>
                </a:solidFill>
              </a:rPr>
              <a:t>气体（为系统）向真空膨</a:t>
            </a:r>
            <a:endParaRPr lang="en-US" altLang="zh-CN" sz="2800" dirty="0" smtClean="0">
              <a:solidFill>
                <a:srgbClr val="000000"/>
              </a:solidFill>
            </a:endParaRPr>
          </a:p>
          <a:p>
            <a:pPr eaLnBrk="1" hangingPunct="1">
              <a:buFont typeface="Wingdings" pitchFamily="2" charset="2"/>
              <a:buNone/>
            </a:pPr>
            <a:r>
              <a:rPr lang="zh-CN" altLang="en-US" sz="2800" dirty="0" smtClean="0">
                <a:solidFill>
                  <a:srgbClr val="000000"/>
                </a:solidFill>
              </a:rPr>
              <a:t>胀Ｔ不变</a:t>
            </a:r>
            <a:r>
              <a:rPr lang="en-US" altLang="zh-CN" sz="2800" dirty="0" smtClean="0">
                <a:solidFill>
                  <a:srgbClr val="000000"/>
                </a:solidFill>
              </a:rPr>
              <a:t>,</a:t>
            </a:r>
            <a:r>
              <a:rPr lang="zh-CN" altLang="en-US" sz="2800" dirty="0" smtClean="0">
                <a:solidFill>
                  <a:srgbClr val="000000"/>
                </a:solidFill>
                <a:latin typeface="宋体" charset="-122"/>
                <a:sym typeface="Symbol" pitchFamily="18" charset="2"/>
              </a:rPr>
              <a:t></a:t>
            </a:r>
            <a:r>
              <a:rPr lang="zh-CN" altLang="en-US" sz="2800" dirty="0" smtClean="0">
                <a:solidFill>
                  <a:srgbClr val="000000"/>
                </a:solidFill>
                <a:latin typeface="宋体" charset="-122"/>
              </a:rPr>
              <a:t>Ｔ＝０，</a:t>
            </a:r>
            <a:r>
              <a:rPr lang="zh-CN" altLang="en-US" sz="2800" dirty="0" smtClean="0">
                <a:solidFill>
                  <a:srgbClr val="000000"/>
                </a:solidFill>
              </a:rPr>
              <a:t>Ｑ＝０，</a:t>
            </a:r>
          </a:p>
          <a:p>
            <a:pPr eaLnBrk="1" hangingPunct="1">
              <a:buFont typeface="Wingdings" pitchFamily="2" charset="2"/>
              <a:buNone/>
            </a:pPr>
            <a:r>
              <a:rPr lang="zh-CN" altLang="en-US" sz="2800" dirty="0" smtClean="0">
                <a:solidFill>
                  <a:srgbClr val="000000"/>
                </a:solidFill>
              </a:rPr>
              <a:t>Ｗ＝Ｗ</a:t>
            </a:r>
            <a:r>
              <a:rPr lang="zh-CN" altLang="en-US" sz="2800" dirty="0" smtClean="0">
                <a:solidFill>
                  <a:srgbClr val="000000"/>
                </a:solidFill>
                <a:latin typeface="宋体" charset="-122"/>
              </a:rPr>
              <a:t>(体)＋</a:t>
            </a:r>
            <a:r>
              <a:rPr lang="zh-CN" altLang="en-US" sz="2800" dirty="0" smtClean="0">
                <a:solidFill>
                  <a:srgbClr val="000000"/>
                </a:solidFill>
              </a:rPr>
              <a:t>Ｗ</a:t>
            </a:r>
            <a:r>
              <a:rPr lang="zh-CN" altLang="en-US" sz="2800" dirty="0" smtClean="0">
                <a:solidFill>
                  <a:srgbClr val="000000"/>
                </a:solidFill>
                <a:ea typeface="幼圆"/>
                <a:cs typeface="幼圆"/>
                <a:sym typeface="Symbol" pitchFamily="18" charset="2"/>
              </a:rPr>
              <a:t></a:t>
            </a:r>
            <a:r>
              <a:rPr lang="zh-CN" altLang="en-US" sz="2800" dirty="0" smtClean="0">
                <a:solidFill>
                  <a:srgbClr val="000000"/>
                </a:solidFill>
              </a:rPr>
              <a:t> ＝０</a:t>
            </a:r>
            <a:endParaRPr lang="zh-CN" altLang="en-US" sz="2800" dirty="0" smtClean="0">
              <a:solidFill>
                <a:srgbClr val="000000"/>
              </a:solidFill>
              <a:latin typeface="宋体" charset="-122"/>
            </a:endParaRPr>
          </a:p>
          <a:p>
            <a:pPr eaLnBrk="1" hangingPunct="1">
              <a:buFont typeface="Wingdings" pitchFamily="2" charset="2"/>
              <a:buNone/>
            </a:pPr>
            <a:r>
              <a:rPr lang="zh-CN" altLang="en-US" sz="2800" dirty="0" smtClean="0">
                <a:solidFill>
                  <a:srgbClr val="000000"/>
                </a:solidFill>
                <a:latin typeface="宋体" charset="-122"/>
                <a:sym typeface="Webdings" pitchFamily="18" charset="2"/>
              </a:rPr>
              <a:t> </a:t>
            </a:r>
            <a:r>
              <a:rPr lang="zh-CN" altLang="en-US" sz="2800" dirty="0" smtClean="0">
                <a:solidFill>
                  <a:srgbClr val="000000"/>
                </a:solidFill>
                <a:latin typeface="宋体" charset="-122"/>
                <a:sym typeface="Symbol" pitchFamily="18" charset="2"/>
              </a:rPr>
              <a:t></a:t>
            </a:r>
            <a:r>
              <a:rPr lang="zh-CN" altLang="en-US" sz="2800" dirty="0" smtClean="0">
                <a:solidFill>
                  <a:srgbClr val="000000"/>
                </a:solidFill>
                <a:latin typeface="宋体" charset="-122"/>
              </a:rPr>
              <a:t>Ｕ＝(Ｑ＋Ｗ)＝０</a:t>
            </a:r>
            <a:endParaRPr lang="en-US" altLang="zh-CN" sz="2800" dirty="0" smtClean="0">
              <a:solidFill>
                <a:srgbClr val="000000"/>
              </a:solidFill>
              <a:latin typeface="宋体" charset="-122"/>
            </a:endParaRPr>
          </a:p>
          <a:p>
            <a:pPr eaLnBrk="1" hangingPunct="1"/>
            <a:endParaRPr lang="zh-CN" altLang="en-US" sz="2400" dirty="0" smtClean="0"/>
          </a:p>
        </p:txBody>
      </p:sp>
      <p:pic>
        <p:nvPicPr>
          <p:cNvPr id="489476" name="Picture 2" descr="焦尔实验"/>
          <p:cNvPicPr>
            <a:picLocks noChangeAspect="1" noChangeArrowheads="1"/>
          </p:cNvPicPr>
          <p:nvPr/>
        </p:nvPicPr>
        <p:blipFill>
          <a:blip r:embed="rId2"/>
          <a:srcRect/>
          <a:stretch>
            <a:fillRect/>
          </a:stretch>
        </p:blipFill>
        <p:spPr bwMode="auto">
          <a:xfrm>
            <a:off x="4644008" y="980728"/>
            <a:ext cx="4427836" cy="3329037"/>
          </a:xfrm>
          <a:prstGeom prst="rect">
            <a:avLst/>
          </a:prstGeom>
          <a:noFill/>
          <a:ln w="38100">
            <a:solidFill>
              <a:srgbClr val="A50021"/>
            </a:solid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内容占位符 2"/>
          <p:cNvSpPr>
            <a:spLocks noGrp="1"/>
          </p:cNvSpPr>
          <p:nvPr>
            <p:ph idx="1"/>
          </p:nvPr>
        </p:nvSpPr>
        <p:spPr>
          <a:xfrm>
            <a:off x="467544" y="620688"/>
            <a:ext cx="8496944" cy="3450696"/>
          </a:xfrm>
        </p:spPr>
        <p:txBody>
          <a:bodyPr/>
          <a:lstStyle/>
          <a:p>
            <a:pPr eaLnBrk="1" hangingPunct="1">
              <a:lnSpc>
                <a:spcPct val="120000"/>
              </a:lnSpc>
              <a:buFont typeface="Wingdings" pitchFamily="2" charset="2"/>
              <a:buNone/>
            </a:pPr>
            <a:r>
              <a:rPr lang="zh-CN" altLang="en-US" b="1" dirty="0" smtClean="0">
                <a:solidFill>
                  <a:srgbClr val="000000"/>
                </a:solidFill>
              </a:rPr>
              <a:t>２．焦尔实验结</a:t>
            </a:r>
            <a:r>
              <a:rPr lang="zh-CN" altLang="en-US" b="1" dirty="0">
                <a:solidFill>
                  <a:srgbClr val="000000"/>
                </a:solidFill>
              </a:rPr>
              <a:t>果</a:t>
            </a:r>
            <a:r>
              <a:rPr lang="zh-CN" altLang="en-US" b="1" dirty="0" smtClean="0">
                <a:solidFill>
                  <a:srgbClr val="000000"/>
                </a:solidFill>
              </a:rPr>
              <a:t>：</a:t>
            </a:r>
            <a:r>
              <a:rPr lang="zh-CN" altLang="en-US" dirty="0" smtClean="0">
                <a:solidFill>
                  <a:srgbClr val="000000"/>
                </a:solidFill>
              </a:rPr>
              <a:t>理想气体向真空膨胀　</a:t>
            </a:r>
            <a:endParaRPr lang="en-US" altLang="zh-CN" dirty="0" smtClean="0">
              <a:solidFill>
                <a:srgbClr val="000000"/>
              </a:solidFill>
            </a:endParaRPr>
          </a:p>
          <a:p>
            <a:pPr eaLnBrk="1" hangingPunct="1">
              <a:lnSpc>
                <a:spcPct val="120000"/>
              </a:lnSpc>
              <a:buFont typeface="Wingdings" pitchFamily="2" charset="2"/>
              <a:buNone/>
            </a:pPr>
            <a:r>
              <a:rPr lang="zh-CN" altLang="en-US" dirty="0" smtClean="0">
                <a:solidFill>
                  <a:srgbClr val="C00000"/>
                </a:solidFill>
                <a:latin typeface="宋体" charset="-122"/>
                <a:sym typeface="Symbol" pitchFamily="18" charset="2"/>
              </a:rPr>
              <a:t></a:t>
            </a:r>
            <a:r>
              <a:rPr lang="en-US" altLang="zh-CN" dirty="0" smtClean="0">
                <a:solidFill>
                  <a:srgbClr val="C00000"/>
                </a:solidFill>
                <a:latin typeface="宋体" charset="-122"/>
              </a:rPr>
              <a:t>P</a:t>
            </a:r>
            <a:r>
              <a:rPr lang="zh-CN" altLang="en-US" dirty="0" smtClean="0">
                <a:solidFill>
                  <a:srgbClr val="C00000"/>
                </a:solidFill>
                <a:latin typeface="宋体" charset="-122"/>
              </a:rPr>
              <a:t>＜</a:t>
            </a:r>
            <a:r>
              <a:rPr lang="en-US" altLang="zh-CN" dirty="0" smtClean="0">
                <a:solidFill>
                  <a:srgbClr val="C00000"/>
                </a:solidFill>
                <a:latin typeface="宋体" charset="-122"/>
              </a:rPr>
              <a:t>0,</a:t>
            </a:r>
            <a:r>
              <a:rPr lang="zh-CN" altLang="en-US" dirty="0" smtClean="0">
                <a:solidFill>
                  <a:srgbClr val="C00000"/>
                </a:solidFill>
                <a:latin typeface="宋体" charset="-122"/>
                <a:sym typeface="Symbol" pitchFamily="18" charset="2"/>
              </a:rPr>
              <a:t></a:t>
            </a:r>
            <a:r>
              <a:rPr lang="en-US" altLang="zh-CN" dirty="0" smtClean="0">
                <a:solidFill>
                  <a:srgbClr val="C00000"/>
                </a:solidFill>
                <a:latin typeface="宋体" charset="-122"/>
              </a:rPr>
              <a:t>V</a:t>
            </a:r>
            <a:r>
              <a:rPr lang="zh-CN" altLang="en-US" dirty="0" smtClean="0">
                <a:solidFill>
                  <a:srgbClr val="C00000"/>
                </a:solidFill>
                <a:latin typeface="宋体" charset="-122"/>
              </a:rPr>
              <a:t>＞</a:t>
            </a:r>
            <a:r>
              <a:rPr lang="en-US" altLang="zh-CN" dirty="0" smtClean="0">
                <a:solidFill>
                  <a:srgbClr val="C00000"/>
                </a:solidFill>
                <a:latin typeface="宋体" charset="-122"/>
              </a:rPr>
              <a:t>0,</a:t>
            </a:r>
            <a:r>
              <a:rPr lang="zh-CN" altLang="en-US" dirty="0" smtClean="0">
                <a:solidFill>
                  <a:srgbClr val="C00000"/>
                </a:solidFill>
                <a:latin typeface="宋体" charset="-122"/>
                <a:sym typeface="Symbol" pitchFamily="18" charset="2"/>
              </a:rPr>
              <a:t></a:t>
            </a:r>
            <a:r>
              <a:rPr lang="en-US" altLang="zh-CN" dirty="0" smtClean="0">
                <a:solidFill>
                  <a:srgbClr val="C00000"/>
                </a:solidFill>
                <a:latin typeface="宋体" charset="-122"/>
              </a:rPr>
              <a:t>T=</a:t>
            </a:r>
            <a:r>
              <a:rPr lang="zh-CN" altLang="en-US" dirty="0" smtClean="0">
                <a:solidFill>
                  <a:srgbClr val="C00000"/>
                </a:solidFill>
                <a:latin typeface="宋体" charset="-122"/>
              </a:rPr>
              <a:t>０</a:t>
            </a:r>
            <a:r>
              <a:rPr lang="en-US" altLang="zh-CN" dirty="0" smtClean="0">
                <a:solidFill>
                  <a:srgbClr val="C00000"/>
                </a:solidFill>
                <a:latin typeface="宋体" charset="-122"/>
              </a:rPr>
              <a:t>,</a:t>
            </a:r>
            <a:r>
              <a:rPr lang="en-US" altLang="zh-CN" dirty="0" smtClean="0">
                <a:solidFill>
                  <a:srgbClr val="C00000"/>
                </a:solidFill>
                <a:latin typeface="华文宋体"/>
                <a:ea typeface="华文宋体"/>
                <a:cs typeface="华文宋体"/>
              </a:rPr>
              <a:t>Q</a:t>
            </a:r>
            <a:r>
              <a:rPr lang="zh-CN" altLang="en-US" dirty="0" smtClean="0">
                <a:solidFill>
                  <a:srgbClr val="C00000"/>
                </a:solidFill>
              </a:rPr>
              <a:t>＝０</a:t>
            </a:r>
            <a:r>
              <a:rPr lang="en-US" altLang="zh-CN" dirty="0" smtClean="0">
                <a:solidFill>
                  <a:srgbClr val="C00000"/>
                </a:solidFill>
              </a:rPr>
              <a:t>,</a:t>
            </a:r>
            <a:r>
              <a:rPr lang="zh-CN" altLang="en-US" dirty="0" smtClean="0">
                <a:solidFill>
                  <a:srgbClr val="C00000"/>
                </a:solidFill>
              </a:rPr>
              <a:t>Ｗ＝０</a:t>
            </a:r>
            <a:r>
              <a:rPr lang="en-US" altLang="zh-CN" dirty="0" smtClean="0">
                <a:solidFill>
                  <a:srgbClr val="C00000"/>
                </a:solidFill>
              </a:rPr>
              <a:t>,</a:t>
            </a:r>
            <a:r>
              <a:rPr lang="zh-CN" altLang="en-US" dirty="0" smtClean="0">
                <a:solidFill>
                  <a:srgbClr val="C00000"/>
                </a:solidFill>
                <a:latin typeface="宋体" charset="-122"/>
                <a:sym typeface="Symbol" pitchFamily="18" charset="2"/>
              </a:rPr>
              <a:t></a:t>
            </a:r>
            <a:r>
              <a:rPr lang="en-US" altLang="zh-CN" dirty="0" smtClean="0">
                <a:solidFill>
                  <a:srgbClr val="C00000"/>
                </a:solidFill>
                <a:latin typeface="宋体" charset="-122"/>
              </a:rPr>
              <a:t>U=0</a:t>
            </a:r>
            <a:r>
              <a:rPr lang="en-US" altLang="zh-CN" dirty="0" smtClean="0">
                <a:solidFill>
                  <a:srgbClr val="C00000"/>
                </a:solidFill>
              </a:rPr>
              <a:t> ,  </a:t>
            </a:r>
            <a:r>
              <a:rPr lang="zh-CN" altLang="en-US" dirty="0" smtClean="0">
                <a:solidFill>
                  <a:srgbClr val="C00000"/>
                </a:solidFill>
                <a:latin typeface="宋体" charset="-122"/>
                <a:sym typeface="Symbol" pitchFamily="18" charset="2"/>
              </a:rPr>
              <a:t></a:t>
            </a:r>
            <a:r>
              <a:rPr lang="en-US" altLang="zh-CN" dirty="0" smtClean="0">
                <a:solidFill>
                  <a:srgbClr val="C00000"/>
                </a:solidFill>
                <a:latin typeface="宋体" charset="-122"/>
              </a:rPr>
              <a:t>H=0</a:t>
            </a:r>
            <a:endParaRPr lang="zh-CN" altLang="en-US" dirty="0" smtClean="0">
              <a:solidFill>
                <a:srgbClr val="C00000"/>
              </a:solidFill>
              <a:latin typeface="宋体" charset="-122"/>
            </a:endParaRPr>
          </a:p>
          <a:p>
            <a:pPr>
              <a:lnSpc>
                <a:spcPct val="120000"/>
              </a:lnSpc>
              <a:buNone/>
            </a:pPr>
            <a:endParaRPr lang="en-US" altLang="zh-CN" dirty="0" smtClean="0">
              <a:solidFill>
                <a:srgbClr val="C00000"/>
              </a:solidFill>
              <a:latin typeface="宋体" charset="-122"/>
            </a:endParaRPr>
          </a:p>
          <a:p>
            <a:pPr>
              <a:lnSpc>
                <a:spcPct val="120000"/>
              </a:lnSpc>
              <a:buNone/>
            </a:pPr>
            <a:endParaRPr lang="en-US" altLang="zh-CN" dirty="0">
              <a:solidFill>
                <a:srgbClr val="C00000"/>
              </a:solidFill>
              <a:latin typeface="宋体" charset="-122"/>
            </a:endParaRPr>
          </a:p>
          <a:p>
            <a:pPr eaLnBrk="1" hangingPunct="1">
              <a:lnSpc>
                <a:spcPct val="120000"/>
              </a:lnSpc>
              <a:buFont typeface="Wingdings" pitchFamily="2" charset="2"/>
              <a:buNone/>
            </a:pPr>
            <a:endParaRPr lang="en-US" altLang="zh-CN" dirty="0" smtClean="0">
              <a:solidFill>
                <a:srgbClr val="C00000"/>
              </a:solidFill>
              <a:latin typeface="宋体" charset="-122"/>
            </a:endParaRPr>
          </a:p>
          <a:p>
            <a:pPr eaLnBrk="1" hangingPunct="1"/>
            <a:endParaRPr lang="zh-CN" altLang="en-US" dirty="0" smtClean="0"/>
          </a:p>
        </p:txBody>
      </p:sp>
      <p:sp>
        <p:nvSpPr>
          <p:cNvPr id="4" name="内容占位符 2"/>
          <p:cNvSpPr txBox="1">
            <a:spLocks/>
          </p:cNvSpPr>
          <p:nvPr/>
        </p:nvSpPr>
        <p:spPr>
          <a:xfrm>
            <a:off x="467255" y="1700808"/>
            <a:ext cx="8209201" cy="3450696"/>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lnSpc>
                <a:spcPct val="120000"/>
              </a:lnSpc>
              <a:buNone/>
            </a:pPr>
            <a:r>
              <a:rPr lang="zh-CN" altLang="en-US" dirty="0" smtClean="0">
                <a:solidFill>
                  <a:srgbClr val="000000"/>
                </a:solidFill>
                <a:latin typeface="宋体" charset="-122"/>
                <a:sym typeface="Symbol" pitchFamily="18" charset="2"/>
              </a:rPr>
              <a:t>３．</a:t>
            </a:r>
            <a:r>
              <a:rPr lang="zh-CN" altLang="en-US" b="1" dirty="0">
                <a:solidFill>
                  <a:srgbClr val="000000"/>
                </a:solidFill>
              </a:rPr>
              <a:t>焦尔实验</a:t>
            </a:r>
            <a:r>
              <a:rPr lang="zh-CN" altLang="en-US" b="1" dirty="0" smtClean="0">
                <a:solidFill>
                  <a:srgbClr val="000000"/>
                </a:solidFill>
              </a:rPr>
              <a:t>结论：理想气体的内能只是温度的单一函数</a:t>
            </a:r>
            <a:endParaRPr lang="en-US" altLang="zh-CN" b="1" dirty="0" smtClean="0">
              <a:solidFill>
                <a:srgbClr val="000000"/>
              </a:solidFill>
            </a:endParaRPr>
          </a:p>
          <a:p>
            <a:pPr>
              <a:lnSpc>
                <a:spcPct val="120000"/>
              </a:lnSpc>
              <a:buNone/>
            </a:pPr>
            <a:r>
              <a:rPr lang="en-US" altLang="zh-CN" dirty="0" smtClean="0">
                <a:solidFill>
                  <a:srgbClr val="000000"/>
                </a:solidFill>
                <a:latin typeface="宋体" charset="-122"/>
              </a:rPr>
              <a:t>     U=f(T,V</a:t>
            </a:r>
            <a:r>
              <a:rPr lang="en-US" altLang="zh-CN" dirty="0">
                <a:solidFill>
                  <a:srgbClr val="000000"/>
                </a:solidFill>
                <a:latin typeface="宋体" charset="-122"/>
              </a:rPr>
              <a:t>)  d</a:t>
            </a:r>
            <a:r>
              <a:rPr lang="zh-CN" altLang="en-US" dirty="0">
                <a:solidFill>
                  <a:srgbClr val="000000"/>
                </a:solidFill>
                <a:latin typeface="宋体" charset="-122"/>
              </a:rPr>
              <a:t>Ｕ＝(</a:t>
            </a:r>
            <a:r>
              <a:rPr lang="zh-CN" altLang="en-US" dirty="0">
                <a:solidFill>
                  <a:srgbClr val="000000"/>
                </a:solidFill>
                <a:latin typeface="宋体" charset="-122"/>
                <a:sym typeface="Symbol" pitchFamily="18" charset="2"/>
              </a:rPr>
              <a:t></a:t>
            </a:r>
            <a:r>
              <a:rPr lang="en-US" altLang="zh-CN" dirty="0">
                <a:solidFill>
                  <a:srgbClr val="000000"/>
                </a:solidFill>
                <a:latin typeface="宋体" charset="-122"/>
                <a:sym typeface="Symbol" pitchFamily="18" charset="2"/>
              </a:rPr>
              <a:t>U/T)</a:t>
            </a:r>
            <a:r>
              <a:rPr lang="en-US" altLang="zh-CN" baseline="-25000" dirty="0" err="1">
                <a:solidFill>
                  <a:srgbClr val="000000"/>
                </a:solidFill>
                <a:latin typeface="宋体" charset="-122"/>
                <a:sym typeface="Symbol" pitchFamily="18" charset="2"/>
              </a:rPr>
              <a:t>V</a:t>
            </a:r>
            <a:r>
              <a:rPr lang="en-US" altLang="zh-CN" dirty="0" err="1">
                <a:solidFill>
                  <a:srgbClr val="000000"/>
                </a:solidFill>
                <a:latin typeface="宋体" charset="-122"/>
                <a:sym typeface="Symbol" pitchFamily="18" charset="2"/>
              </a:rPr>
              <a:t>dT</a:t>
            </a:r>
            <a:r>
              <a:rPr lang="en-US" altLang="zh-CN" dirty="0">
                <a:solidFill>
                  <a:srgbClr val="000000"/>
                </a:solidFill>
                <a:latin typeface="宋体" charset="-122"/>
                <a:sym typeface="Symbol" pitchFamily="18" charset="2"/>
              </a:rPr>
              <a:t>+(U/V</a:t>
            </a:r>
            <a:r>
              <a:rPr lang="en-US" altLang="zh-CN" dirty="0">
                <a:solidFill>
                  <a:srgbClr val="000000"/>
                </a:solidFill>
                <a:latin typeface="宋体" charset="-122"/>
              </a:rPr>
              <a:t>)</a:t>
            </a:r>
            <a:r>
              <a:rPr lang="en-US" altLang="zh-CN" baseline="-25000" dirty="0" err="1">
                <a:solidFill>
                  <a:srgbClr val="000000"/>
                </a:solidFill>
                <a:latin typeface="宋体" charset="-122"/>
              </a:rPr>
              <a:t>T</a:t>
            </a:r>
            <a:r>
              <a:rPr lang="en-US" altLang="zh-CN" dirty="0" err="1">
                <a:solidFill>
                  <a:srgbClr val="000000"/>
                </a:solidFill>
                <a:latin typeface="宋体" charset="-122"/>
              </a:rPr>
              <a:t>dV</a:t>
            </a:r>
            <a:endParaRPr lang="en-US" altLang="zh-CN" dirty="0">
              <a:solidFill>
                <a:srgbClr val="000000"/>
              </a:solidFill>
              <a:latin typeface="宋体" charset="-122"/>
            </a:endParaRPr>
          </a:p>
          <a:p>
            <a:pPr>
              <a:lnSpc>
                <a:spcPct val="120000"/>
              </a:lnSpc>
              <a:buNone/>
            </a:pPr>
            <a:r>
              <a:rPr lang="zh-CN" altLang="en-US" dirty="0">
                <a:solidFill>
                  <a:srgbClr val="000000"/>
                </a:solidFill>
                <a:latin typeface="宋体" charset="-122"/>
              </a:rPr>
              <a:t>焦尔实验 </a:t>
            </a:r>
            <a:r>
              <a:rPr lang="en-US" altLang="zh-CN" dirty="0" err="1">
                <a:solidFill>
                  <a:srgbClr val="000000"/>
                </a:solidFill>
                <a:latin typeface="宋体" charset="-122"/>
              </a:rPr>
              <a:t>dU</a:t>
            </a:r>
            <a:r>
              <a:rPr lang="en-US" altLang="zh-CN" dirty="0">
                <a:solidFill>
                  <a:srgbClr val="000000"/>
                </a:solidFill>
                <a:latin typeface="宋体" charset="-122"/>
              </a:rPr>
              <a:t>=0, </a:t>
            </a:r>
            <a:r>
              <a:rPr lang="en-US" altLang="zh-CN" dirty="0" err="1">
                <a:solidFill>
                  <a:srgbClr val="000000"/>
                </a:solidFill>
                <a:latin typeface="宋体" charset="-122"/>
              </a:rPr>
              <a:t>dT</a:t>
            </a:r>
            <a:r>
              <a:rPr lang="en-US" altLang="zh-CN" dirty="0">
                <a:solidFill>
                  <a:srgbClr val="000000"/>
                </a:solidFill>
                <a:latin typeface="宋体" charset="-122"/>
              </a:rPr>
              <a:t>=0, dV</a:t>
            </a:r>
            <a:r>
              <a:rPr lang="en-US" altLang="zh-CN" dirty="0">
                <a:solidFill>
                  <a:srgbClr val="000000"/>
                </a:solidFill>
              </a:rPr>
              <a:t>‡</a:t>
            </a:r>
            <a:r>
              <a:rPr lang="en-US" altLang="zh-CN" dirty="0">
                <a:solidFill>
                  <a:srgbClr val="000000"/>
                </a:solidFill>
                <a:latin typeface="宋体" charset="-122"/>
              </a:rPr>
              <a:t>0 ,</a:t>
            </a:r>
            <a:r>
              <a:rPr lang="en-US" altLang="zh-CN" b="1" dirty="0">
                <a:solidFill>
                  <a:srgbClr val="000000"/>
                </a:solidFill>
                <a:latin typeface="宋体" charset="-122"/>
                <a:sym typeface="Symbol" pitchFamily="18" charset="2"/>
              </a:rPr>
              <a:t></a:t>
            </a:r>
            <a:r>
              <a:rPr lang="en-US" altLang="zh-CN" dirty="0">
                <a:solidFill>
                  <a:srgbClr val="C00000"/>
                </a:solidFill>
                <a:latin typeface="宋体" charset="-122"/>
                <a:sym typeface="Symbol" pitchFamily="18" charset="2"/>
              </a:rPr>
              <a:t>(U/V</a:t>
            </a:r>
            <a:r>
              <a:rPr lang="en-US" altLang="zh-CN" dirty="0">
                <a:solidFill>
                  <a:srgbClr val="C00000"/>
                </a:solidFill>
                <a:latin typeface="宋体" charset="-122"/>
              </a:rPr>
              <a:t>)</a:t>
            </a:r>
            <a:r>
              <a:rPr lang="en-US" altLang="zh-CN" baseline="-25000" dirty="0">
                <a:solidFill>
                  <a:srgbClr val="C00000"/>
                </a:solidFill>
                <a:latin typeface="宋体" charset="-122"/>
              </a:rPr>
              <a:t>T</a:t>
            </a:r>
            <a:r>
              <a:rPr lang="en-US" altLang="zh-CN" dirty="0">
                <a:solidFill>
                  <a:srgbClr val="C00000"/>
                </a:solidFill>
                <a:latin typeface="宋体" charset="-122"/>
              </a:rPr>
              <a:t>=0 </a:t>
            </a:r>
            <a:r>
              <a:rPr lang="zh-CN" altLang="en-US" dirty="0" smtClean="0">
                <a:solidFill>
                  <a:srgbClr val="C00000"/>
                </a:solidFill>
                <a:latin typeface="宋体" charset="-122"/>
              </a:rPr>
              <a:t>同理                       </a:t>
            </a:r>
            <a:r>
              <a:rPr lang="en-US" altLang="zh-CN" dirty="0" smtClean="0">
                <a:solidFill>
                  <a:srgbClr val="C00000"/>
                </a:solidFill>
                <a:latin typeface="宋体" charset="-122"/>
                <a:sym typeface="Symbol" pitchFamily="18" charset="2"/>
              </a:rPr>
              <a:t>(</a:t>
            </a:r>
            <a:r>
              <a:rPr lang="en-US" altLang="zh-CN" dirty="0">
                <a:solidFill>
                  <a:srgbClr val="C00000"/>
                </a:solidFill>
                <a:latin typeface="宋体" charset="-122"/>
                <a:sym typeface="Symbol" pitchFamily="18" charset="2"/>
              </a:rPr>
              <a:t>U/</a:t>
            </a:r>
            <a:r>
              <a:rPr lang="en-US" altLang="zh-CN" dirty="0" smtClean="0">
                <a:solidFill>
                  <a:srgbClr val="C00000"/>
                </a:solidFill>
                <a:latin typeface="宋体" charset="-122"/>
                <a:sym typeface="Symbol" pitchFamily="18" charset="2"/>
              </a:rPr>
              <a:t>P</a:t>
            </a:r>
            <a:r>
              <a:rPr lang="en-US" altLang="zh-CN" dirty="0" smtClean="0">
                <a:solidFill>
                  <a:srgbClr val="C00000"/>
                </a:solidFill>
                <a:latin typeface="宋体" charset="-122"/>
              </a:rPr>
              <a:t>)</a:t>
            </a:r>
            <a:r>
              <a:rPr lang="en-US" altLang="zh-CN" baseline="-25000" dirty="0" smtClean="0">
                <a:solidFill>
                  <a:srgbClr val="C00000"/>
                </a:solidFill>
                <a:latin typeface="宋体" charset="-122"/>
              </a:rPr>
              <a:t>T</a:t>
            </a:r>
            <a:r>
              <a:rPr lang="en-US" altLang="zh-CN" dirty="0" smtClean="0">
                <a:solidFill>
                  <a:srgbClr val="C00000"/>
                </a:solidFill>
                <a:latin typeface="宋体" charset="-122"/>
              </a:rPr>
              <a:t>=0   </a:t>
            </a:r>
            <a:r>
              <a:rPr lang="zh-CN" altLang="en-US" dirty="0" smtClean="0">
                <a:solidFill>
                  <a:srgbClr val="3333FF"/>
                </a:solidFill>
              </a:rPr>
              <a:t>即，理想气体</a:t>
            </a:r>
            <a:r>
              <a:rPr lang="en-US" altLang="zh-CN" dirty="0" smtClean="0">
                <a:solidFill>
                  <a:srgbClr val="3333FF"/>
                </a:solidFill>
                <a:latin typeface="宋体" charset="-122"/>
              </a:rPr>
              <a:t>U=f(T)  </a:t>
            </a:r>
          </a:p>
          <a:p>
            <a:pPr>
              <a:lnSpc>
                <a:spcPct val="120000"/>
              </a:lnSpc>
              <a:buNone/>
            </a:pPr>
            <a:r>
              <a:rPr lang="en-US" altLang="zh-CN" dirty="0" smtClean="0">
                <a:solidFill>
                  <a:srgbClr val="3333FF"/>
                </a:solidFill>
                <a:latin typeface="宋体" charset="-122"/>
              </a:rPr>
              <a:t>d</a:t>
            </a:r>
            <a:r>
              <a:rPr lang="zh-CN" altLang="en-US" dirty="0" smtClean="0">
                <a:solidFill>
                  <a:srgbClr val="3333FF"/>
                </a:solidFill>
                <a:latin typeface="宋体" charset="-122"/>
              </a:rPr>
              <a:t>Ｕ= (</a:t>
            </a:r>
            <a:r>
              <a:rPr lang="zh-CN" altLang="en-US" dirty="0" smtClean="0">
                <a:solidFill>
                  <a:srgbClr val="3333FF"/>
                </a:solidFill>
                <a:latin typeface="宋体" charset="-122"/>
                <a:sym typeface="Symbol" pitchFamily="18" charset="2"/>
              </a:rPr>
              <a:t></a:t>
            </a:r>
            <a:r>
              <a:rPr lang="en-US" altLang="zh-CN" dirty="0" smtClean="0">
                <a:solidFill>
                  <a:srgbClr val="3333FF"/>
                </a:solidFill>
                <a:latin typeface="宋体" charset="-122"/>
                <a:sym typeface="Symbol" pitchFamily="18" charset="2"/>
              </a:rPr>
              <a:t>U/T)</a:t>
            </a:r>
            <a:r>
              <a:rPr lang="en-US" altLang="zh-CN" baseline="-25000" dirty="0" err="1" smtClean="0">
                <a:solidFill>
                  <a:srgbClr val="3333FF"/>
                </a:solidFill>
                <a:latin typeface="宋体" charset="-122"/>
                <a:sym typeface="Symbol" pitchFamily="18" charset="2"/>
              </a:rPr>
              <a:t>V</a:t>
            </a:r>
            <a:r>
              <a:rPr lang="en-US" altLang="zh-CN" dirty="0" err="1" smtClean="0">
                <a:solidFill>
                  <a:srgbClr val="3333FF"/>
                </a:solidFill>
                <a:latin typeface="宋体" charset="-122"/>
                <a:sym typeface="Symbol" pitchFamily="18" charset="2"/>
              </a:rPr>
              <a:t>dT</a:t>
            </a:r>
            <a:r>
              <a:rPr lang="en-US" altLang="zh-CN" dirty="0" smtClean="0">
                <a:solidFill>
                  <a:srgbClr val="3333FF"/>
                </a:solidFill>
                <a:latin typeface="宋体" charset="-122"/>
                <a:sym typeface="Symbol" pitchFamily="18" charset="2"/>
              </a:rPr>
              <a:t>=</a:t>
            </a:r>
            <a:r>
              <a:rPr lang="en-US" altLang="zh-CN" dirty="0" err="1" smtClean="0">
                <a:solidFill>
                  <a:srgbClr val="3333FF"/>
                </a:solidFill>
                <a:latin typeface="宋体" charset="-122"/>
                <a:sym typeface="Symbol" pitchFamily="18" charset="2"/>
              </a:rPr>
              <a:t>nC</a:t>
            </a:r>
            <a:r>
              <a:rPr lang="en-US" altLang="zh-CN" baseline="-25000" dirty="0" err="1" smtClean="0">
                <a:solidFill>
                  <a:srgbClr val="3333FF"/>
                </a:solidFill>
                <a:latin typeface="宋体" charset="-122"/>
                <a:sym typeface="Symbol" pitchFamily="18" charset="2"/>
              </a:rPr>
              <a:t>V,m</a:t>
            </a:r>
            <a:r>
              <a:rPr lang="en-US" altLang="zh-CN" dirty="0" err="1" smtClean="0">
                <a:solidFill>
                  <a:srgbClr val="3333FF"/>
                </a:solidFill>
                <a:latin typeface="宋体" charset="-122"/>
                <a:sym typeface="Symbol" pitchFamily="18" charset="2"/>
              </a:rPr>
              <a:t>dT</a:t>
            </a:r>
            <a:endParaRPr lang="zh-CN" altLang="en-US" dirty="0" smtClean="0">
              <a:solidFill>
                <a:srgbClr val="3333FF"/>
              </a:solidFill>
              <a:latin typeface="宋体" charset="-122"/>
              <a:sym typeface="Symbol" pitchFamily="18" charset="2"/>
            </a:endParaRPr>
          </a:p>
          <a:p>
            <a:pPr fontAlgn="auto">
              <a:spcAft>
                <a:spcPts val="0"/>
              </a:spcAft>
            </a:pPr>
            <a:endParaRPr lang="zh-CN" altLang="en-US" dirty="0" smtClean="0"/>
          </a:p>
        </p:txBody>
      </p:sp>
      <p:graphicFrame>
        <p:nvGraphicFramePr>
          <p:cNvPr id="3" name="对象 2"/>
          <p:cNvGraphicFramePr>
            <a:graphicFrameLocks noChangeAspect="1"/>
          </p:cNvGraphicFramePr>
          <p:nvPr>
            <p:extLst>
              <p:ext uri="{D42A27DB-BD31-4B8C-83A1-F6EECF244321}">
                <p14:modId xmlns:p14="http://schemas.microsoft.com/office/powerpoint/2010/main" val="3585333321"/>
              </p:ext>
            </p:extLst>
          </p:nvPr>
        </p:nvGraphicFramePr>
        <p:xfrm>
          <a:off x="4427984" y="3789040"/>
          <a:ext cx="2714625" cy="825500"/>
        </p:xfrm>
        <a:graphic>
          <a:graphicData uri="http://schemas.openxmlformats.org/presentationml/2006/ole">
            <mc:AlternateContent xmlns:mc="http://schemas.openxmlformats.org/markup-compatibility/2006">
              <mc:Choice xmlns:v="urn:schemas-microsoft-com:vml" Requires="v">
                <p:oleObj spid="_x0000_s795740" name="公式" r:id="rId3" imgW="2336800" imgH="825500" progId="Equation.3">
                  <p:embed/>
                </p:oleObj>
              </mc:Choice>
              <mc:Fallback>
                <p:oleObj name="公式" r:id="rId3" imgW="2336800" imgH="825500" progId="Equation.3">
                  <p:embed/>
                  <p:pic>
                    <p:nvPicPr>
                      <p:cNvPr id="0" name="Object 3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3789040"/>
                        <a:ext cx="2714625" cy="825500"/>
                      </a:xfrm>
                      <a:prstGeom prst="rect">
                        <a:avLst/>
                      </a:prstGeom>
                      <a:solidFill>
                        <a:srgbClr val="FFFF00"/>
                      </a:solidFill>
                      <a:ln>
                        <a:noFill/>
                      </a:ln>
                      <a:extLst/>
                    </p:spPr>
                  </p:pic>
                </p:oleObj>
              </mc:Fallback>
            </mc:AlternateContent>
          </a:graphicData>
        </a:graphic>
      </p:graphicFrame>
      <p:sp>
        <p:nvSpPr>
          <p:cNvPr id="6" name="矩形 4"/>
          <p:cNvSpPr>
            <a:spLocks noChangeArrowheads="1"/>
          </p:cNvSpPr>
          <p:nvPr/>
        </p:nvSpPr>
        <p:spPr bwMode="auto">
          <a:xfrm>
            <a:off x="1475656" y="5013176"/>
            <a:ext cx="5113338" cy="523875"/>
          </a:xfrm>
          <a:prstGeom prst="rect">
            <a:avLst/>
          </a:prstGeom>
          <a:noFill/>
          <a:ln w="9525">
            <a:noFill/>
            <a:miter lim="800000"/>
            <a:headEnd/>
            <a:tailEnd/>
          </a:ln>
        </p:spPr>
        <p:txBody>
          <a:bodyPr>
            <a:spAutoFit/>
          </a:bodyPr>
          <a:lstStyle/>
          <a:p>
            <a:r>
              <a:rPr kumimoji="1" lang="zh-CN" altLang="en-US" sz="2800" dirty="0">
                <a:solidFill>
                  <a:srgbClr val="C00000"/>
                </a:solidFill>
                <a:latin typeface="Calibri" pitchFamily="34" charset="0"/>
                <a:ea typeface="华文行楷"/>
                <a:cs typeface="华文行楷"/>
              </a:rPr>
              <a:t>此公式对</a:t>
            </a:r>
            <a:r>
              <a:rPr kumimoji="1" lang="zh-CN" altLang="en-US" sz="2800" dirty="0">
                <a:solidFill>
                  <a:srgbClr val="C00000"/>
                </a:solidFill>
                <a:latin typeface="华文行楷"/>
                <a:ea typeface="华文行楷"/>
                <a:cs typeface="华文行楷"/>
              </a:rPr>
              <a:t>理想气体</a:t>
            </a:r>
            <a:r>
              <a:rPr kumimoji="1" lang="zh-CN" altLang="en-US" sz="2800" dirty="0">
                <a:solidFill>
                  <a:srgbClr val="C00000"/>
                </a:solidFill>
                <a:latin typeface="Calibri" pitchFamily="34" charset="0"/>
                <a:ea typeface="华文行楷"/>
                <a:cs typeface="华文行楷"/>
              </a:rPr>
              <a:t>不必恒容</a:t>
            </a:r>
            <a:endParaRPr lang="zh-CN" altLang="en-US" sz="2800" dirty="0">
              <a:solidFill>
                <a:srgbClr val="C00000"/>
              </a:solidFill>
              <a:latin typeface="Calibri" pitchFamily="34" charset="0"/>
            </a:endParaRPr>
          </a:p>
        </p:txBody>
      </p:sp>
      <p:sp>
        <p:nvSpPr>
          <p:cNvPr id="5" name="标题 4"/>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7" y="836712"/>
            <a:ext cx="6244498" cy="535531"/>
          </a:xfrm>
          <a:prstGeom prst="rect">
            <a:avLst/>
          </a:prstGeom>
        </p:spPr>
        <p:txBody>
          <a:bodyPr wrap="square">
            <a:spAutoFit/>
          </a:bodyPr>
          <a:lstStyle/>
          <a:p>
            <a:pPr>
              <a:lnSpc>
                <a:spcPct val="120000"/>
              </a:lnSpc>
              <a:defRPr/>
            </a:pPr>
            <a:r>
              <a:rPr lang="zh-CN" altLang="en-US" sz="2400" b="1" dirty="0">
                <a:solidFill>
                  <a:srgbClr val="000000"/>
                </a:solidFill>
                <a:latin typeface="宋体" pitchFamily="2" charset="-122"/>
                <a:sym typeface="Symbol" pitchFamily="18" charset="2"/>
              </a:rPr>
              <a:t>４．</a:t>
            </a:r>
            <a:r>
              <a:rPr lang="zh-CN" altLang="en-US" sz="2400" b="1" dirty="0">
                <a:solidFill>
                  <a:srgbClr val="000000"/>
                </a:solidFill>
                <a:latin typeface="Times New Roman" pitchFamily="18" charset="0"/>
              </a:rPr>
              <a:t>理想气体的焓只是温度的单一函数</a:t>
            </a:r>
          </a:p>
        </p:txBody>
      </p:sp>
      <p:sp>
        <p:nvSpPr>
          <p:cNvPr id="5" name="矩形 4"/>
          <p:cNvSpPr/>
          <p:nvPr/>
        </p:nvSpPr>
        <p:spPr>
          <a:xfrm>
            <a:off x="563901" y="1628800"/>
            <a:ext cx="8280920" cy="1643527"/>
          </a:xfrm>
          <a:prstGeom prst="rect">
            <a:avLst/>
          </a:prstGeom>
        </p:spPr>
        <p:txBody>
          <a:bodyPr wrap="square">
            <a:spAutoFit/>
          </a:bodyPr>
          <a:lstStyle/>
          <a:p>
            <a:pPr>
              <a:lnSpc>
                <a:spcPct val="120000"/>
              </a:lnSpc>
              <a:defRPr/>
            </a:pPr>
            <a:r>
              <a:rPr lang="en-US" altLang="zh-CN" sz="2800" b="1" dirty="0">
                <a:solidFill>
                  <a:srgbClr val="3333FF"/>
                </a:solidFill>
                <a:latin typeface="宋体" pitchFamily="2" charset="-122"/>
              </a:rPr>
              <a:t>H=U+PV=</a:t>
            </a:r>
            <a:r>
              <a:rPr lang="en-US" altLang="zh-CN" sz="2800" b="1" dirty="0" err="1">
                <a:solidFill>
                  <a:srgbClr val="3333FF"/>
                </a:solidFill>
                <a:latin typeface="宋体" pitchFamily="2" charset="-122"/>
              </a:rPr>
              <a:t>U+nRT</a:t>
            </a:r>
            <a:r>
              <a:rPr lang="en-US" altLang="zh-CN" sz="2800" b="1" dirty="0">
                <a:solidFill>
                  <a:srgbClr val="3333FF"/>
                </a:solidFill>
                <a:latin typeface="宋体" pitchFamily="2" charset="-122"/>
              </a:rPr>
              <a:t>, </a:t>
            </a:r>
            <a:r>
              <a:rPr lang="zh-CN" altLang="en-US" sz="2800" b="1" dirty="0">
                <a:solidFill>
                  <a:srgbClr val="3333FF"/>
                </a:solidFill>
                <a:latin typeface="宋体" pitchFamily="2" charset="-122"/>
              </a:rPr>
              <a:t>所以Ｈ也只是温度的单一函数</a:t>
            </a:r>
          </a:p>
          <a:p>
            <a:pPr>
              <a:lnSpc>
                <a:spcPct val="120000"/>
              </a:lnSpc>
              <a:defRPr/>
            </a:pPr>
            <a:r>
              <a:rPr lang="zh-CN" altLang="en-US" sz="2800" b="1" dirty="0">
                <a:solidFill>
                  <a:srgbClr val="3333FF"/>
                </a:solidFill>
                <a:latin typeface="宋体" pitchFamily="2" charset="-122"/>
              </a:rPr>
              <a:t> 理想气体 </a:t>
            </a:r>
            <a:r>
              <a:rPr lang="en-US" altLang="zh-CN" sz="2800" b="1" dirty="0" smtClean="0">
                <a:solidFill>
                  <a:srgbClr val="3333FF"/>
                </a:solidFill>
                <a:latin typeface="宋体" pitchFamily="2" charset="-122"/>
              </a:rPr>
              <a:t>H=f(T</a:t>
            </a:r>
            <a:r>
              <a:rPr lang="en-US" altLang="zh-CN" sz="2800" b="1" dirty="0">
                <a:solidFill>
                  <a:srgbClr val="3333FF"/>
                </a:solidFill>
                <a:latin typeface="宋体" pitchFamily="2" charset="-122"/>
              </a:rPr>
              <a:t>),</a:t>
            </a:r>
            <a:r>
              <a:rPr lang="en-US" altLang="zh-CN" sz="2800" b="1" dirty="0">
                <a:solidFill>
                  <a:srgbClr val="3333FF"/>
                </a:solidFill>
                <a:latin typeface="宋体" pitchFamily="2" charset="-122"/>
                <a:sym typeface="Symbol" pitchFamily="18" charset="2"/>
              </a:rPr>
              <a:t>(H/P</a:t>
            </a:r>
            <a:r>
              <a:rPr lang="en-US" altLang="zh-CN" sz="2800" b="1" dirty="0">
                <a:solidFill>
                  <a:srgbClr val="3333FF"/>
                </a:solidFill>
                <a:latin typeface="宋体" pitchFamily="2" charset="-122"/>
              </a:rPr>
              <a:t>)</a:t>
            </a:r>
            <a:r>
              <a:rPr lang="en-US" altLang="zh-CN" sz="2800" b="1" baseline="-25000" dirty="0">
                <a:solidFill>
                  <a:srgbClr val="3333FF"/>
                </a:solidFill>
                <a:latin typeface="宋体" pitchFamily="2" charset="-122"/>
              </a:rPr>
              <a:t>T</a:t>
            </a:r>
            <a:r>
              <a:rPr lang="en-US" altLang="zh-CN" sz="2800" b="1" dirty="0">
                <a:solidFill>
                  <a:srgbClr val="3333FF"/>
                </a:solidFill>
                <a:latin typeface="宋体" pitchFamily="2" charset="-122"/>
              </a:rPr>
              <a:t>=0 ,</a:t>
            </a:r>
            <a:r>
              <a:rPr lang="en-US" altLang="zh-CN" sz="2800" b="1" dirty="0">
                <a:solidFill>
                  <a:srgbClr val="3333FF"/>
                </a:solidFill>
                <a:latin typeface="宋体" pitchFamily="2" charset="-122"/>
                <a:sym typeface="Symbol" pitchFamily="18" charset="2"/>
              </a:rPr>
              <a:t>(H/V</a:t>
            </a:r>
            <a:r>
              <a:rPr lang="en-US" altLang="zh-CN" sz="2800" b="1" dirty="0">
                <a:solidFill>
                  <a:srgbClr val="3333FF"/>
                </a:solidFill>
                <a:latin typeface="宋体" pitchFamily="2" charset="-122"/>
              </a:rPr>
              <a:t>)</a:t>
            </a:r>
            <a:r>
              <a:rPr lang="en-US" altLang="zh-CN" sz="2800" b="1" baseline="-25000" dirty="0">
                <a:solidFill>
                  <a:srgbClr val="3333FF"/>
                </a:solidFill>
                <a:latin typeface="宋体" pitchFamily="2" charset="-122"/>
              </a:rPr>
              <a:t>T</a:t>
            </a:r>
            <a:r>
              <a:rPr lang="en-US" altLang="zh-CN" sz="2800" b="1" dirty="0">
                <a:solidFill>
                  <a:srgbClr val="3333FF"/>
                </a:solidFill>
                <a:latin typeface="宋体" pitchFamily="2" charset="-122"/>
              </a:rPr>
              <a:t>=0</a:t>
            </a:r>
          </a:p>
          <a:p>
            <a:pPr>
              <a:lnSpc>
                <a:spcPct val="120000"/>
              </a:lnSpc>
              <a:defRPr/>
            </a:pPr>
            <a:r>
              <a:rPr lang="en-US" altLang="zh-CN" sz="2800" b="1" dirty="0">
                <a:solidFill>
                  <a:srgbClr val="3333FF"/>
                </a:solidFill>
                <a:latin typeface="宋体" pitchFamily="2" charset="-122"/>
              </a:rPr>
              <a:t> </a:t>
            </a:r>
            <a:r>
              <a:rPr lang="en-US" altLang="zh-CN" sz="2800" b="1" dirty="0" err="1">
                <a:solidFill>
                  <a:srgbClr val="3333FF"/>
                </a:solidFill>
                <a:latin typeface="宋体" pitchFamily="2" charset="-122"/>
              </a:rPr>
              <a:t>dH</a:t>
            </a:r>
            <a:r>
              <a:rPr lang="en-US" altLang="zh-CN" sz="2800" b="1" dirty="0">
                <a:solidFill>
                  <a:srgbClr val="3333FF"/>
                </a:solidFill>
                <a:latin typeface="宋体" pitchFamily="2" charset="-122"/>
              </a:rPr>
              <a:t>= (</a:t>
            </a:r>
            <a:r>
              <a:rPr lang="en-US" altLang="zh-CN" sz="2800" b="1" dirty="0">
                <a:solidFill>
                  <a:srgbClr val="3333FF"/>
                </a:solidFill>
                <a:latin typeface="宋体" pitchFamily="2" charset="-122"/>
                <a:sym typeface="Symbol" pitchFamily="18" charset="2"/>
              </a:rPr>
              <a:t>H/T)</a:t>
            </a:r>
            <a:r>
              <a:rPr lang="en-US" altLang="zh-CN" sz="2800" b="1" baseline="-25000" dirty="0" err="1">
                <a:solidFill>
                  <a:srgbClr val="3333FF"/>
                </a:solidFill>
                <a:latin typeface="宋体" pitchFamily="2" charset="-122"/>
                <a:sym typeface="Symbol" pitchFamily="18" charset="2"/>
              </a:rPr>
              <a:t>P</a:t>
            </a:r>
            <a:r>
              <a:rPr lang="en-US" altLang="zh-CN" sz="2800" b="1" dirty="0" err="1">
                <a:solidFill>
                  <a:srgbClr val="3333FF"/>
                </a:solidFill>
                <a:latin typeface="宋体" pitchFamily="2" charset="-122"/>
                <a:sym typeface="Symbol" pitchFamily="18" charset="2"/>
              </a:rPr>
              <a:t>dT</a:t>
            </a:r>
            <a:r>
              <a:rPr lang="en-US" altLang="zh-CN" sz="2800" b="1" dirty="0">
                <a:solidFill>
                  <a:srgbClr val="3333FF"/>
                </a:solidFill>
                <a:latin typeface="宋体" pitchFamily="2" charset="-122"/>
                <a:sym typeface="Symbol" pitchFamily="18" charset="2"/>
              </a:rPr>
              <a:t>=</a:t>
            </a:r>
            <a:r>
              <a:rPr lang="en-US" altLang="zh-CN" sz="2800" b="1" dirty="0" err="1">
                <a:solidFill>
                  <a:srgbClr val="3333FF"/>
                </a:solidFill>
                <a:latin typeface="宋体" pitchFamily="2" charset="-122"/>
                <a:sym typeface="Symbol" pitchFamily="18" charset="2"/>
              </a:rPr>
              <a:t>nC</a:t>
            </a:r>
            <a:r>
              <a:rPr lang="en-US" altLang="zh-CN" sz="2800" b="1" baseline="-25000" dirty="0" err="1">
                <a:solidFill>
                  <a:srgbClr val="3333FF"/>
                </a:solidFill>
                <a:latin typeface="宋体" pitchFamily="2" charset="-122"/>
                <a:sym typeface="Symbol" pitchFamily="18" charset="2"/>
              </a:rPr>
              <a:t>P,m</a:t>
            </a:r>
            <a:r>
              <a:rPr lang="en-US" altLang="zh-CN" sz="2800" b="1" dirty="0" err="1">
                <a:solidFill>
                  <a:srgbClr val="3333FF"/>
                </a:solidFill>
                <a:latin typeface="宋体" pitchFamily="2" charset="-122"/>
                <a:sym typeface="Symbol" pitchFamily="18" charset="2"/>
              </a:rPr>
              <a:t>dT</a:t>
            </a:r>
            <a:endParaRPr lang="zh-CN" altLang="en-US" sz="2800" b="1" dirty="0">
              <a:solidFill>
                <a:srgbClr val="3333FF"/>
              </a:solidFill>
              <a:latin typeface="宋体" pitchFamily="2" charset="-122"/>
              <a:sym typeface="Symbol" pitchFamily="18" charset="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519313530"/>
              </p:ext>
            </p:extLst>
          </p:nvPr>
        </p:nvGraphicFramePr>
        <p:xfrm>
          <a:off x="5148064" y="2891327"/>
          <a:ext cx="2590800" cy="762000"/>
        </p:xfrm>
        <a:graphic>
          <a:graphicData uri="http://schemas.openxmlformats.org/presentationml/2006/ole">
            <mc:AlternateContent xmlns:mc="http://schemas.openxmlformats.org/markup-compatibility/2006">
              <mc:Choice xmlns:v="urn:schemas-microsoft-com:vml" Requires="v">
                <p:oleObj spid="_x0000_s754878" name="公式" r:id="rId3" imgW="2336800" imgH="825500" progId="Equation.3">
                  <p:embed/>
                </p:oleObj>
              </mc:Choice>
              <mc:Fallback>
                <p:oleObj name="公式" r:id="rId3" imgW="2336800" imgH="8255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891327"/>
                        <a:ext cx="2590800" cy="762000"/>
                      </a:xfrm>
                      <a:prstGeom prst="rect">
                        <a:avLst/>
                      </a:prstGeom>
                      <a:solidFill>
                        <a:srgbClr val="FFFF00"/>
                      </a:solidFill>
                      <a:ln>
                        <a:noFill/>
                      </a:ln>
                      <a:effectLst/>
                      <a:extLst/>
                    </p:spPr>
                  </p:pic>
                </p:oleObj>
              </mc:Fallback>
            </mc:AlternateContent>
          </a:graphicData>
        </a:graphic>
      </p:graphicFrame>
      <p:sp>
        <p:nvSpPr>
          <p:cNvPr id="7" name="TextBox 8"/>
          <p:cNvSpPr txBox="1">
            <a:spLocks noChangeArrowheads="1"/>
          </p:cNvSpPr>
          <p:nvPr/>
        </p:nvSpPr>
        <p:spPr bwMode="auto">
          <a:xfrm>
            <a:off x="1763688" y="4077072"/>
            <a:ext cx="5553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0000FF"/>
                </a:solidFill>
                <a:latin typeface="宋体" pitchFamily="2" charset="-122"/>
                <a:ea typeface="宋体" pitchFamily="2" charset="-122"/>
                <a:sym typeface="Symbol" pitchFamily="18" charset="2"/>
              </a:defRPr>
            </a:lvl1pPr>
            <a:lvl2pPr marL="742950" indent="-285750">
              <a:defRPr sz="2800" b="1">
                <a:solidFill>
                  <a:srgbClr val="0000FF"/>
                </a:solidFill>
                <a:latin typeface="宋体" pitchFamily="2" charset="-122"/>
                <a:ea typeface="宋体" pitchFamily="2" charset="-122"/>
                <a:sym typeface="Symbol" pitchFamily="18" charset="2"/>
              </a:defRPr>
            </a:lvl2pPr>
            <a:lvl3pPr marL="1143000" indent="-228600">
              <a:defRPr sz="2800" b="1">
                <a:solidFill>
                  <a:srgbClr val="0000FF"/>
                </a:solidFill>
                <a:latin typeface="宋体" pitchFamily="2" charset="-122"/>
                <a:ea typeface="宋体" pitchFamily="2" charset="-122"/>
                <a:sym typeface="Symbol" pitchFamily="18" charset="2"/>
              </a:defRPr>
            </a:lvl3pPr>
            <a:lvl4pPr marL="1600200" indent="-228600">
              <a:defRPr sz="2800" b="1">
                <a:solidFill>
                  <a:srgbClr val="0000FF"/>
                </a:solidFill>
                <a:latin typeface="宋体" pitchFamily="2" charset="-122"/>
                <a:ea typeface="宋体" pitchFamily="2" charset="-122"/>
                <a:sym typeface="Symbol" pitchFamily="18" charset="2"/>
              </a:defRPr>
            </a:lvl4pPr>
            <a:lvl5pPr marL="2057400" indent="-228600">
              <a:defRPr sz="2800" b="1">
                <a:solidFill>
                  <a:srgbClr val="0000FF"/>
                </a:solidFill>
                <a:latin typeface="宋体" pitchFamily="2" charset="-122"/>
                <a:ea typeface="宋体" pitchFamily="2" charset="-122"/>
                <a:sym typeface="Symbol" pitchFamily="18" charset="2"/>
              </a:defRPr>
            </a:lvl5pPr>
            <a:lvl6pPr marL="25146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6pPr>
            <a:lvl7pPr marL="29718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7pPr>
            <a:lvl8pPr marL="34290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8pPr>
            <a:lvl9pPr marL="38862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9pPr>
          </a:lstStyle>
          <a:p>
            <a:pPr eaLnBrk="1" hangingPunct="1">
              <a:lnSpc>
                <a:spcPct val="100000"/>
              </a:lnSpc>
            </a:pPr>
            <a:r>
              <a:rPr kumimoji="1" lang="en-US" altLang="zh-CN" dirty="0">
                <a:solidFill>
                  <a:schemeClr val="tx1"/>
                </a:solidFill>
                <a:ea typeface="华文行楷" pitchFamily="2" charset="-122"/>
              </a:rPr>
              <a:t>(</a:t>
            </a:r>
            <a:r>
              <a:rPr kumimoji="1" lang="zh-CN" altLang="en-US" dirty="0">
                <a:solidFill>
                  <a:srgbClr val="FF0000"/>
                </a:solidFill>
                <a:ea typeface="华文行楷" pitchFamily="2" charset="-122"/>
              </a:rPr>
              <a:t>此公式对</a:t>
            </a:r>
            <a:r>
              <a:rPr kumimoji="1" lang="zh-CN" altLang="en-US" dirty="0">
                <a:solidFill>
                  <a:srgbClr val="FF0000"/>
                </a:solidFill>
                <a:latin typeface="华文行楷" pitchFamily="2" charset="-122"/>
                <a:ea typeface="华文行楷" pitchFamily="2" charset="-122"/>
              </a:rPr>
              <a:t>理想气体</a:t>
            </a:r>
            <a:r>
              <a:rPr kumimoji="1" lang="zh-CN" altLang="en-US" dirty="0">
                <a:solidFill>
                  <a:srgbClr val="FF0000"/>
                </a:solidFill>
                <a:ea typeface="华文行楷" pitchFamily="2" charset="-122"/>
              </a:rPr>
              <a:t>不必恒压</a:t>
            </a:r>
            <a:r>
              <a:rPr kumimoji="1" lang="en-US" altLang="zh-CN" dirty="0">
                <a:solidFill>
                  <a:schemeClr val="tx1"/>
                </a:solidFill>
                <a:ea typeface="华文行楷" pitchFamily="2" charset="-122"/>
              </a:rPr>
              <a:t>)</a:t>
            </a:r>
            <a:endParaRPr kumimoji="1" lang="en-US" altLang="zh-CN" dirty="0">
              <a:solidFill>
                <a:schemeClr val="tx1"/>
              </a:solidFill>
              <a:latin typeface="华文行楷" pitchFamily="2" charset="-122"/>
              <a:ea typeface="华文行楷" pitchFamily="2" charset="-122"/>
            </a:endParaRPr>
          </a:p>
        </p:txBody>
      </p:sp>
    </p:spTree>
    <p:extLst>
      <p:ext uri="{BB962C8B-B14F-4D97-AF65-F5344CB8AC3E}">
        <p14:creationId xmlns:p14="http://schemas.microsoft.com/office/powerpoint/2010/main" val="3820666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9" name="内容占位符 2"/>
          <p:cNvSpPr>
            <a:spLocks noGrp="1"/>
          </p:cNvSpPr>
          <p:nvPr>
            <p:ph idx="1"/>
          </p:nvPr>
        </p:nvSpPr>
        <p:spPr>
          <a:xfrm>
            <a:off x="467544" y="836712"/>
            <a:ext cx="7408333" cy="3450696"/>
          </a:xfrm>
        </p:spPr>
        <p:txBody>
          <a:bodyPr/>
          <a:lstStyle/>
          <a:p>
            <a:pPr eaLnBrk="1" hangingPunct="1"/>
            <a:r>
              <a:rPr lang="zh-CN" altLang="en-US" sz="3200" dirty="0" smtClean="0">
                <a:latin typeface="华文行楷"/>
                <a:ea typeface="华文行楷"/>
                <a:cs typeface="华文行楷"/>
              </a:rPr>
              <a:t>二、理想气体</a:t>
            </a:r>
            <a:r>
              <a:rPr lang="zh-CN" altLang="en-US" sz="3200" dirty="0" smtClean="0">
                <a:latin typeface="华文中宋"/>
                <a:ea typeface="华文中宋"/>
                <a:cs typeface="华文中宋"/>
              </a:rPr>
              <a:t>Ｃ</a:t>
            </a:r>
            <a:r>
              <a:rPr lang="zh-CN" altLang="en-US" sz="3200" baseline="-25000" dirty="0" smtClean="0">
                <a:latin typeface="华文中宋"/>
                <a:ea typeface="华文中宋"/>
                <a:cs typeface="华文中宋"/>
              </a:rPr>
              <a:t>Ｖ，ｍ</a:t>
            </a:r>
            <a:r>
              <a:rPr lang="zh-CN" altLang="en-US" sz="3200" dirty="0" smtClean="0">
                <a:latin typeface="华文行楷"/>
                <a:ea typeface="华文行楷"/>
                <a:cs typeface="华文行楷"/>
              </a:rPr>
              <a:t>与</a:t>
            </a:r>
            <a:r>
              <a:rPr lang="zh-CN" altLang="en-US" sz="3200" dirty="0" smtClean="0">
                <a:latin typeface="华文中宋"/>
                <a:ea typeface="华文中宋"/>
                <a:cs typeface="华文中宋"/>
              </a:rPr>
              <a:t>Ｃ</a:t>
            </a:r>
            <a:r>
              <a:rPr lang="zh-CN" altLang="en-US" sz="3200" baseline="-25000" dirty="0" smtClean="0">
                <a:latin typeface="华文中宋"/>
                <a:ea typeface="华文中宋"/>
                <a:cs typeface="华文中宋"/>
              </a:rPr>
              <a:t>Ｐ，ｍ</a:t>
            </a:r>
            <a:r>
              <a:rPr lang="zh-CN" altLang="en-US" sz="3200" dirty="0" smtClean="0">
                <a:latin typeface="华文行楷"/>
                <a:ea typeface="华文行楷"/>
                <a:cs typeface="华文行楷"/>
              </a:rPr>
              <a:t>的关系</a:t>
            </a:r>
          </a:p>
          <a:p>
            <a:pPr eaLnBrk="1" hangingPunct="1"/>
            <a:endParaRPr lang="zh-CN" altLang="en-US" dirty="0" smtClean="0"/>
          </a:p>
        </p:txBody>
      </p:sp>
      <p:graphicFrame>
        <p:nvGraphicFramePr>
          <p:cNvPr id="4" name="Object 309"/>
          <p:cNvGraphicFramePr>
            <a:graphicFrameLocks noChangeAspect="1"/>
          </p:cNvGraphicFramePr>
          <p:nvPr>
            <p:extLst>
              <p:ext uri="{D42A27DB-BD31-4B8C-83A1-F6EECF244321}">
                <p14:modId xmlns:p14="http://schemas.microsoft.com/office/powerpoint/2010/main" val="679326597"/>
              </p:ext>
            </p:extLst>
          </p:nvPr>
        </p:nvGraphicFramePr>
        <p:xfrm>
          <a:off x="1619672" y="1628800"/>
          <a:ext cx="3825875" cy="757238"/>
        </p:xfrm>
        <a:graphic>
          <a:graphicData uri="http://schemas.openxmlformats.org/presentationml/2006/ole">
            <mc:AlternateContent xmlns:mc="http://schemas.openxmlformats.org/markup-compatibility/2006">
              <mc:Choice xmlns:v="urn:schemas-microsoft-com:vml" Requires="v">
                <p:oleObj spid="_x0000_s23077" name="公式" r:id="rId3" imgW="3568700" imgH="800100" progId="Equation.3">
                  <p:embed/>
                </p:oleObj>
              </mc:Choice>
              <mc:Fallback>
                <p:oleObj name="公式" r:id="rId3" imgW="3568700" imgH="800100" progId="Equation.3">
                  <p:embed/>
                  <p:pic>
                    <p:nvPicPr>
                      <p:cNvPr id="0" name="Picture 30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1628800"/>
                        <a:ext cx="3825875" cy="757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840" name="矩形 4"/>
          <p:cNvSpPr>
            <a:spLocks noChangeArrowheads="1"/>
          </p:cNvSpPr>
          <p:nvPr/>
        </p:nvSpPr>
        <p:spPr bwMode="auto">
          <a:xfrm>
            <a:off x="1403648" y="2492896"/>
            <a:ext cx="6913562" cy="1569660"/>
          </a:xfrm>
          <a:prstGeom prst="rect">
            <a:avLst/>
          </a:prstGeom>
          <a:noFill/>
          <a:ln w="9525">
            <a:noFill/>
            <a:miter lim="800000"/>
            <a:headEnd/>
            <a:tailEnd/>
          </a:ln>
        </p:spPr>
        <p:txBody>
          <a:bodyPr>
            <a:spAutoFit/>
          </a:bodyPr>
          <a:lstStyle/>
          <a:p>
            <a:pPr>
              <a:buSzPct val="100000"/>
              <a:buFont typeface="Wingdings" pitchFamily="2" charset="2"/>
              <a:buChar char="l"/>
            </a:pPr>
            <a:r>
              <a:rPr lang="zh-CN" altLang="en-US" sz="2400" b="1" dirty="0">
                <a:solidFill>
                  <a:srgbClr val="3333FF"/>
                </a:solidFill>
                <a:latin typeface="宋体" charset="-122"/>
                <a:sym typeface="Symbol" pitchFamily="18" charset="2"/>
              </a:rPr>
              <a:t>(</a:t>
            </a:r>
            <a:r>
              <a:rPr lang="en-US" altLang="zh-CN" sz="2400" b="1" dirty="0">
                <a:solidFill>
                  <a:srgbClr val="3333FF"/>
                </a:solidFill>
                <a:latin typeface="宋体" charset="-122"/>
                <a:sym typeface="Symbol" pitchFamily="18" charset="2"/>
              </a:rPr>
              <a:t>U/V</a:t>
            </a:r>
            <a:r>
              <a:rPr lang="en-US" altLang="zh-CN" sz="2400" b="1" dirty="0">
                <a:solidFill>
                  <a:srgbClr val="3333FF"/>
                </a:solidFill>
                <a:latin typeface="宋体" charset="-122"/>
              </a:rPr>
              <a:t>)</a:t>
            </a:r>
            <a:r>
              <a:rPr lang="en-US" altLang="zh-CN" sz="2400" b="1" baseline="-25000" dirty="0">
                <a:solidFill>
                  <a:srgbClr val="3333FF"/>
                </a:solidFill>
                <a:latin typeface="宋体" charset="-122"/>
              </a:rPr>
              <a:t>T</a:t>
            </a:r>
            <a:r>
              <a:rPr lang="en-US" altLang="zh-CN" sz="2400" b="1" dirty="0">
                <a:solidFill>
                  <a:srgbClr val="3333FF"/>
                </a:solidFill>
                <a:latin typeface="宋体" charset="-122"/>
              </a:rPr>
              <a:t>=0　</a:t>
            </a:r>
            <a:r>
              <a:rPr lang="zh-CN" altLang="en-US" sz="2400" b="1" dirty="0">
                <a:solidFill>
                  <a:srgbClr val="3333FF"/>
                </a:solidFill>
                <a:latin typeface="宋体" charset="-122"/>
              </a:rPr>
              <a:t>即　</a:t>
            </a:r>
            <a:r>
              <a:rPr lang="zh-CN" altLang="en-US" sz="2400" b="1" dirty="0">
                <a:solidFill>
                  <a:srgbClr val="3333FF"/>
                </a:solidFill>
                <a:latin typeface="宋体" charset="-122"/>
                <a:sym typeface="Symbol" pitchFamily="18" charset="2"/>
              </a:rPr>
              <a:t>(</a:t>
            </a:r>
            <a:r>
              <a:rPr lang="en-US" altLang="zh-CN" sz="2400" b="1" dirty="0">
                <a:solidFill>
                  <a:srgbClr val="3333FF"/>
                </a:solidFill>
                <a:latin typeface="宋体" charset="-122"/>
                <a:sym typeface="Symbol" pitchFamily="18" charset="2"/>
              </a:rPr>
              <a:t>U</a:t>
            </a:r>
            <a:r>
              <a:rPr lang="en-US" altLang="zh-CN" sz="2400" b="1" baseline="-25000" dirty="0">
                <a:solidFill>
                  <a:srgbClr val="3333FF"/>
                </a:solidFill>
                <a:latin typeface="宋体" charset="-122"/>
                <a:sym typeface="Symbol" pitchFamily="18" charset="2"/>
              </a:rPr>
              <a:t>m</a:t>
            </a:r>
            <a:r>
              <a:rPr lang="en-US" altLang="zh-CN" sz="2400" b="1" dirty="0">
                <a:solidFill>
                  <a:srgbClr val="3333FF"/>
                </a:solidFill>
                <a:latin typeface="宋体" charset="-122"/>
                <a:sym typeface="Symbol" pitchFamily="18" charset="2"/>
              </a:rPr>
              <a:t>/V</a:t>
            </a:r>
            <a:r>
              <a:rPr lang="zh-CN" altLang="en-US" sz="2400" b="1" baseline="-25000" dirty="0">
                <a:solidFill>
                  <a:srgbClr val="3333FF"/>
                </a:solidFill>
                <a:latin typeface="宋体" charset="-122"/>
                <a:sym typeface="Symbol" pitchFamily="18" charset="2"/>
              </a:rPr>
              <a:t>ｍ</a:t>
            </a:r>
            <a:r>
              <a:rPr lang="zh-CN" altLang="en-US" sz="2400" b="1" dirty="0">
                <a:solidFill>
                  <a:srgbClr val="3333FF"/>
                </a:solidFill>
                <a:latin typeface="宋体" charset="-122"/>
              </a:rPr>
              <a:t>)</a:t>
            </a:r>
            <a:r>
              <a:rPr lang="en-US" altLang="zh-CN" sz="2400" b="1" baseline="-25000" dirty="0">
                <a:solidFill>
                  <a:srgbClr val="3333FF"/>
                </a:solidFill>
                <a:latin typeface="宋体" charset="-122"/>
              </a:rPr>
              <a:t>T</a:t>
            </a:r>
            <a:r>
              <a:rPr lang="en-US" altLang="zh-CN" sz="2400" b="1" dirty="0">
                <a:solidFill>
                  <a:srgbClr val="3333FF"/>
                </a:solidFill>
                <a:latin typeface="宋体" charset="-122"/>
              </a:rPr>
              <a:t>=0</a:t>
            </a:r>
          </a:p>
          <a:p>
            <a:pPr>
              <a:buSzPct val="100000"/>
              <a:buFont typeface="Wingdings" pitchFamily="2" charset="2"/>
              <a:buChar char="l"/>
            </a:pPr>
            <a:r>
              <a:rPr lang="zh-CN" altLang="en-US" sz="2400" b="1" dirty="0">
                <a:solidFill>
                  <a:srgbClr val="3333FF"/>
                </a:solidFill>
                <a:latin typeface="Calibri" pitchFamily="34" charset="0"/>
              </a:rPr>
              <a:t>Ｖ</a:t>
            </a:r>
            <a:r>
              <a:rPr lang="zh-CN" altLang="en-US" sz="2400" b="1" baseline="-25000" dirty="0">
                <a:solidFill>
                  <a:srgbClr val="3333FF"/>
                </a:solidFill>
                <a:latin typeface="Calibri" pitchFamily="34" charset="0"/>
              </a:rPr>
              <a:t>ｍ</a:t>
            </a:r>
            <a:r>
              <a:rPr lang="zh-CN" altLang="en-US" sz="2400" b="1" dirty="0">
                <a:solidFill>
                  <a:srgbClr val="3333FF"/>
                </a:solidFill>
                <a:latin typeface="Calibri" pitchFamily="34" charset="0"/>
              </a:rPr>
              <a:t>＝ＲＴ／Ｐ，</a:t>
            </a:r>
          </a:p>
          <a:p>
            <a:pPr>
              <a:buSzPct val="100000"/>
              <a:buFont typeface="Wingdings" pitchFamily="2" charset="2"/>
              <a:buChar char="l"/>
            </a:pPr>
            <a:r>
              <a:rPr lang="en-US" altLang="zh-CN" sz="2400" b="1" dirty="0">
                <a:solidFill>
                  <a:srgbClr val="3333FF"/>
                </a:solidFill>
                <a:latin typeface="宋体" charset="-122"/>
                <a:sym typeface="Symbol" pitchFamily="18" charset="2"/>
              </a:rPr>
              <a:t>(</a:t>
            </a:r>
            <a:r>
              <a:rPr lang="en-US" altLang="zh-CN" sz="2400" b="1" dirty="0" err="1">
                <a:solidFill>
                  <a:srgbClr val="3333FF"/>
                </a:solidFill>
                <a:latin typeface="宋体" charset="-122"/>
                <a:sym typeface="Symbol" pitchFamily="18" charset="2"/>
              </a:rPr>
              <a:t>V</a:t>
            </a:r>
            <a:r>
              <a:rPr lang="en-US" altLang="zh-CN" sz="2400" b="1" baseline="-25000" dirty="0" err="1">
                <a:solidFill>
                  <a:srgbClr val="3333FF"/>
                </a:solidFill>
                <a:latin typeface="宋体" charset="-122"/>
                <a:sym typeface="Symbol" pitchFamily="18" charset="2"/>
              </a:rPr>
              <a:t>m</a:t>
            </a:r>
            <a:r>
              <a:rPr lang="en-US" altLang="zh-CN" sz="2400" b="1" dirty="0">
                <a:solidFill>
                  <a:srgbClr val="3333FF"/>
                </a:solidFill>
                <a:latin typeface="宋体" charset="-122"/>
                <a:sym typeface="Symbol" pitchFamily="18" charset="2"/>
              </a:rPr>
              <a:t>/T</a:t>
            </a:r>
            <a:r>
              <a:rPr lang="en-US" altLang="zh-CN" sz="2400" b="1" dirty="0">
                <a:solidFill>
                  <a:srgbClr val="3333FF"/>
                </a:solidFill>
                <a:latin typeface="宋体" charset="-122"/>
              </a:rPr>
              <a:t>)</a:t>
            </a:r>
            <a:r>
              <a:rPr lang="en-US" altLang="zh-CN" sz="2400" b="1" baseline="-25000" dirty="0">
                <a:solidFill>
                  <a:srgbClr val="3333FF"/>
                </a:solidFill>
                <a:latin typeface="宋体" charset="-122"/>
              </a:rPr>
              <a:t>P </a:t>
            </a:r>
            <a:r>
              <a:rPr lang="en-US" altLang="zh-CN" sz="2400" b="1" dirty="0">
                <a:solidFill>
                  <a:srgbClr val="3333FF"/>
                </a:solidFill>
                <a:latin typeface="宋体" charset="-122"/>
              </a:rPr>
              <a:t>= </a:t>
            </a:r>
            <a:r>
              <a:rPr lang="en-US" altLang="zh-CN" sz="2400" b="1" dirty="0">
                <a:solidFill>
                  <a:srgbClr val="3333FF"/>
                </a:solidFill>
                <a:latin typeface="Calibri" pitchFamily="34" charset="0"/>
              </a:rPr>
              <a:t>＝</a:t>
            </a:r>
            <a:r>
              <a:rPr lang="zh-CN" altLang="en-US" sz="2400" b="1" dirty="0">
                <a:solidFill>
                  <a:srgbClr val="3333FF"/>
                </a:solidFill>
                <a:latin typeface="Calibri" pitchFamily="34" charset="0"/>
              </a:rPr>
              <a:t>Ｒ／Ｐ</a:t>
            </a:r>
          </a:p>
          <a:p>
            <a:pPr>
              <a:buSzPct val="100000"/>
              <a:buFont typeface="Wingdings" pitchFamily="2" charset="2"/>
              <a:buChar char="l"/>
            </a:pPr>
            <a:r>
              <a:rPr lang="zh-CN" altLang="en-US" sz="2400" b="1" dirty="0">
                <a:solidFill>
                  <a:srgbClr val="3333FF"/>
                </a:solidFill>
                <a:latin typeface="Calibri" pitchFamily="34" charset="0"/>
              </a:rPr>
              <a:t>代入上式可得</a:t>
            </a:r>
            <a:r>
              <a:rPr lang="zh-CN" altLang="en-US" sz="2400" b="1" dirty="0" smtClean="0">
                <a:solidFill>
                  <a:srgbClr val="3333FF"/>
                </a:solidFill>
                <a:latin typeface="Calibri" pitchFamily="34" charset="0"/>
              </a:rPr>
              <a:t>：</a:t>
            </a:r>
            <a:r>
              <a:rPr lang="zh-CN" altLang="en-US" sz="2400" b="1" dirty="0" smtClean="0">
                <a:solidFill>
                  <a:srgbClr val="C00000"/>
                </a:solidFill>
                <a:latin typeface="Calibri" pitchFamily="34" charset="0"/>
              </a:rPr>
              <a:t>理想气体</a:t>
            </a:r>
            <a:r>
              <a:rPr lang="zh-CN" altLang="en-US" sz="2400" b="1" dirty="0">
                <a:solidFill>
                  <a:srgbClr val="C00000"/>
                </a:solidFill>
                <a:latin typeface="Calibri" pitchFamily="34" charset="0"/>
              </a:rPr>
              <a:t>　</a:t>
            </a:r>
            <a:r>
              <a:rPr lang="zh-CN" altLang="en-US" sz="2400" b="1" dirty="0" smtClean="0">
                <a:solidFill>
                  <a:srgbClr val="C00000"/>
                </a:solidFill>
                <a:latin typeface="Times New Roman" pitchFamily="18" charset="0"/>
              </a:rPr>
              <a:t>Ｃ</a:t>
            </a:r>
            <a:r>
              <a:rPr lang="zh-CN" altLang="en-US" sz="2400" b="1" baseline="-25000" dirty="0" smtClean="0">
                <a:solidFill>
                  <a:srgbClr val="C00000"/>
                </a:solidFill>
                <a:latin typeface="Times New Roman" pitchFamily="18" charset="0"/>
              </a:rPr>
              <a:t>Ｐ</a:t>
            </a:r>
            <a:r>
              <a:rPr lang="zh-CN" altLang="en-US" sz="2400" b="1" baseline="-25000" dirty="0">
                <a:solidFill>
                  <a:srgbClr val="C00000"/>
                </a:solidFill>
                <a:latin typeface="Times New Roman" pitchFamily="18" charset="0"/>
              </a:rPr>
              <a:t>，ｍ</a:t>
            </a:r>
            <a:r>
              <a:rPr lang="zh-CN" altLang="en-US" sz="2400" b="1" dirty="0">
                <a:solidFill>
                  <a:srgbClr val="C00000"/>
                </a:solidFill>
                <a:latin typeface="Times New Roman" pitchFamily="18" charset="0"/>
              </a:rPr>
              <a:t>－Ｃ</a:t>
            </a:r>
            <a:r>
              <a:rPr lang="zh-CN" altLang="en-US" sz="2400" b="1" baseline="-25000" dirty="0">
                <a:solidFill>
                  <a:srgbClr val="C00000"/>
                </a:solidFill>
                <a:latin typeface="Times New Roman" pitchFamily="18" charset="0"/>
              </a:rPr>
              <a:t>Ｖ，ｍ</a:t>
            </a:r>
            <a:r>
              <a:rPr lang="zh-CN" altLang="en-US" sz="2400" b="1" dirty="0">
                <a:solidFill>
                  <a:srgbClr val="C00000"/>
                </a:solidFill>
                <a:latin typeface="Times New Roman" pitchFamily="18" charset="0"/>
              </a:rPr>
              <a:t>＝Ｒ</a:t>
            </a:r>
          </a:p>
        </p:txBody>
      </p:sp>
      <p:sp>
        <p:nvSpPr>
          <p:cNvPr id="6" name="矩形 5"/>
          <p:cNvSpPr/>
          <p:nvPr/>
        </p:nvSpPr>
        <p:spPr>
          <a:xfrm>
            <a:off x="899592" y="4365104"/>
            <a:ext cx="7075976" cy="1015663"/>
          </a:xfrm>
          <a:prstGeom prst="rect">
            <a:avLst/>
          </a:prstGeom>
        </p:spPr>
        <p:txBody>
          <a:bodyPr wrap="none">
            <a:spAutoFit/>
          </a:bodyPr>
          <a:lstStyle/>
          <a:p>
            <a:r>
              <a:rPr lang="zh-CN" altLang="en-US" sz="2000" dirty="0" smtClean="0">
                <a:solidFill>
                  <a:srgbClr val="FF0000"/>
                </a:solidFill>
                <a:sym typeface="Symbol" pitchFamily="18" charset="2"/>
              </a:rPr>
              <a:t>注意：</a:t>
            </a:r>
            <a:r>
              <a:rPr lang="zh-CN" altLang="en-US" sz="2000" b="1" dirty="0" smtClean="0">
                <a:sym typeface="Symbol" pitchFamily="18" charset="2"/>
              </a:rPr>
              <a:t>若没有给出理想气体的摩尔热容，对单原子理想气</a:t>
            </a:r>
            <a:endParaRPr lang="en-US" altLang="zh-CN" sz="2000" b="1" dirty="0" smtClean="0">
              <a:sym typeface="Symbol" pitchFamily="18" charset="2"/>
            </a:endParaRPr>
          </a:p>
          <a:p>
            <a:r>
              <a:rPr lang="zh-CN" altLang="en-US" sz="2000" b="1" dirty="0" smtClean="0">
                <a:sym typeface="Symbol" pitchFamily="18" charset="2"/>
              </a:rPr>
              <a:t>体</a:t>
            </a:r>
            <a:r>
              <a:rPr lang="zh-CN" altLang="en-US" sz="2000" b="1" dirty="0">
                <a:latin typeface="华文宋体"/>
                <a:ea typeface="华文宋体"/>
                <a:cs typeface="华文宋体"/>
              </a:rPr>
              <a:t>Ｃ</a:t>
            </a:r>
            <a:r>
              <a:rPr lang="zh-CN" altLang="en-US" sz="2000" b="1" baseline="-25000" dirty="0">
                <a:latin typeface="华文宋体"/>
                <a:ea typeface="华文宋体"/>
                <a:cs typeface="华文宋体"/>
              </a:rPr>
              <a:t>Ｖ，</a:t>
            </a:r>
            <a:r>
              <a:rPr lang="zh-CN" altLang="en-US" sz="2000" b="1" baseline="-25000" dirty="0" smtClean="0">
                <a:latin typeface="华文宋体"/>
                <a:ea typeface="华文宋体"/>
                <a:cs typeface="华文宋体"/>
              </a:rPr>
              <a:t>ｍ</a:t>
            </a:r>
            <a:r>
              <a:rPr lang="en-US" altLang="zh-CN" sz="2000" b="1" dirty="0" smtClean="0">
                <a:latin typeface="华文宋体"/>
                <a:ea typeface="华文宋体"/>
                <a:cs typeface="华文宋体"/>
              </a:rPr>
              <a:t>=3R/2, </a:t>
            </a:r>
            <a:r>
              <a:rPr lang="zh-CN" altLang="en-US" sz="2000" b="1" dirty="0" smtClean="0">
                <a:latin typeface="华文宋体"/>
                <a:ea typeface="华文宋体"/>
                <a:cs typeface="华文宋体"/>
              </a:rPr>
              <a:t>Ｃ</a:t>
            </a:r>
            <a:r>
              <a:rPr lang="zh-CN" altLang="en-US" sz="2000" b="1" baseline="-25000" dirty="0" smtClean="0">
                <a:latin typeface="华文宋体"/>
                <a:ea typeface="华文宋体"/>
                <a:cs typeface="华文宋体"/>
              </a:rPr>
              <a:t>Ｐ</a:t>
            </a:r>
            <a:r>
              <a:rPr lang="zh-CN" altLang="en-US" sz="2000" b="1" baseline="-25000" dirty="0">
                <a:latin typeface="华文宋体"/>
                <a:ea typeface="华文宋体"/>
                <a:cs typeface="华文宋体"/>
              </a:rPr>
              <a:t>，</a:t>
            </a:r>
            <a:r>
              <a:rPr lang="zh-CN" altLang="en-US" sz="2000" b="1" baseline="-25000" dirty="0" smtClean="0">
                <a:latin typeface="华文宋体"/>
                <a:ea typeface="华文宋体"/>
                <a:cs typeface="华文宋体"/>
              </a:rPr>
              <a:t>ｍ</a:t>
            </a:r>
            <a:r>
              <a:rPr lang="en-US" altLang="zh-CN" sz="2000" b="1" dirty="0" smtClean="0">
                <a:latin typeface="华文宋体"/>
                <a:ea typeface="华文宋体"/>
                <a:cs typeface="华文宋体"/>
              </a:rPr>
              <a:t>=5R/2,  </a:t>
            </a:r>
            <a:r>
              <a:rPr lang="zh-CN" altLang="en-US" sz="2000" b="1" dirty="0" smtClean="0">
                <a:latin typeface="华文宋体"/>
                <a:ea typeface="华文宋体"/>
                <a:cs typeface="华文宋体"/>
              </a:rPr>
              <a:t>双原子理想气体Ｃ</a:t>
            </a:r>
            <a:r>
              <a:rPr lang="zh-CN" altLang="en-US" sz="2000" b="1" baseline="-25000" dirty="0" smtClean="0">
                <a:latin typeface="华文宋体"/>
                <a:ea typeface="华文宋体"/>
                <a:cs typeface="华文宋体"/>
              </a:rPr>
              <a:t>Ｖ</a:t>
            </a:r>
            <a:r>
              <a:rPr lang="zh-CN" altLang="en-US" sz="2000" b="1" baseline="-25000" dirty="0">
                <a:latin typeface="华文宋体"/>
                <a:ea typeface="华文宋体"/>
                <a:cs typeface="华文宋体"/>
              </a:rPr>
              <a:t>，ｍ</a:t>
            </a:r>
            <a:r>
              <a:rPr lang="en-US" altLang="zh-CN" sz="2000" b="1" dirty="0" smtClean="0">
                <a:latin typeface="华文宋体"/>
                <a:ea typeface="华文宋体"/>
                <a:cs typeface="华文宋体"/>
              </a:rPr>
              <a:t>=5R/2</a:t>
            </a:r>
            <a:r>
              <a:rPr lang="en-US" altLang="zh-CN" sz="2000" b="1" dirty="0">
                <a:latin typeface="华文宋体"/>
                <a:ea typeface="华文宋体"/>
                <a:cs typeface="华文宋体"/>
              </a:rPr>
              <a:t>, </a:t>
            </a:r>
            <a:endParaRPr lang="en-US" altLang="zh-CN" sz="2000" b="1" dirty="0" smtClean="0">
              <a:latin typeface="华文宋体"/>
              <a:ea typeface="华文宋体"/>
              <a:cs typeface="华文宋体"/>
            </a:endParaRPr>
          </a:p>
          <a:p>
            <a:r>
              <a:rPr lang="zh-CN" altLang="en-US" sz="2000" b="1" dirty="0" smtClean="0">
                <a:latin typeface="华文宋体"/>
                <a:ea typeface="华文宋体"/>
                <a:cs typeface="华文宋体"/>
              </a:rPr>
              <a:t>Ｃ</a:t>
            </a:r>
            <a:r>
              <a:rPr lang="zh-CN" altLang="en-US" sz="2000" b="1" baseline="-25000" dirty="0" smtClean="0">
                <a:latin typeface="华文宋体"/>
                <a:ea typeface="华文宋体"/>
                <a:cs typeface="华文宋体"/>
              </a:rPr>
              <a:t>Ｐ</a:t>
            </a:r>
            <a:r>
              <a:rPr lang="zh-CN" altLang="en-US" sz="2000" b="1" baseline="-25000" dirty="0">
                <a:latin typeface="华文宋体"/>
                <a:ea typeface="华文宋体"/>
                <a:cs typeface="华文宋体"/>
              </a:rPr>
              <a:t>，ｍ</a:t>
            </a:r>
            <a:r>
              <a:rPr lang="en-US" altLang="zh-CN" sz="2000" b="1" dirty="0" smtClean="0">
                <a:latin typeface="华文宋体"/>
                <a:ea typeface="华文宋体"/>
                <a:cs typeface="华文宋体"/>
              </a:rPr>
              <a:t>=7R/2</a:t>
            </a:r>
            <a:r>
              <a:rPr lang="zh-CN" altLang="en-US" sz="2000" b="1" dirty="0" smtClean="0">
                <a:latin typeface="华文宋体"/>
                <a:ea typeface="华文宋体"/>
                <a:cs typeface="华文宋体"/>
              </a:rPr>
              <a:t>，理想气体热容的得出在第</a:t>
            </a:r>
            <a:r>
              <a:rPr lang="en-US" altLang="zh-CN" sz="2000" b="1" dirty="0" smtClean="0">
                <a:latin typeface="华文宋体"/>
                <a:ea typeface="华文宋体"/>
                <a:cs typeface="华文宋体"/>
              </a:rPr>
              <a:t>9</a:t>
            </a:r>
            <a:r>
              <a:rPr lang="zh-CN" altLang="en-US" sz="2000" b="1" dirty="0" smtClean="0">
                <a:latin typeface="华文宋体"/>
                <a:ea typeface="华文宋体"/>
                <a:cs typeface="华文宋体"/>
              </a:rPr>
              <a:t>章讲</a:t>
            </a:r>
            <a:endParaRPr lang="zh-CN" altLang="en-US" sz="2000" b="1" dirty="0">
              <a:latin typeface="华文宋体"/>
              <a:ea typeface="华文宋体"/>
              <a:cs typeface="华文宋体"/>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628800"/>
            <a:ext cx="7552349" cy="4536504"/>
          </a:xfrm>
        </p:spPr>
        <p:txBody>
          <a:bodyPr rtlCol="0">
            <a:normAutofit/>
          </a:bodyPr>
          <a:lstStyle/>
          <a:p>
            <a:pPr eaLnBrk="1" fontAlgn="auto" hangingPunct="1">
              <a:spcAft>
                <a:spcPts val="0"/>
              </a:spcAft>
              <a:buFont typeface="Arial" panose="020B0604020202020204" pitchFamily="34" charset="0"/>
              <a:buChar char="•"/>
              <a:defRPr/>
            </a:pPr>
            <a:r>
              <a:rPr lang="zh-CN" altLang="en-US" dirty="0">
                <a:latin typeface="华文行楷" pitchFamily="2" charset="-122"/>
                <a:ea typeface="华文行楷" pitchFamily="2" charset="-122"/>
              </a:rPr>
              <a:t>三、理想气体恒容、恒压过程</a:t>
            </a:r>
          </a:p>
          <a:p>
            <a:pPr eaLnBrk="1" fontAlgn="auto" hangingPunct="1">
              <a:spcAft>
                <a:spcPts val="0"/>
              </a:spcAft>
              <a:buFont typeface="Arial" panose="020B0604020202020204" pitchFamily="34" charset="0"/>
              <a:buChar char="•"/>
              <a:defRPr/>
            </a:pPr>
            <a:r>
              <a:rPr kumimoji="1" lang="zh-CN" altLang="en-US" sz="2400" kern="0" dirty="0">
                <a:solidFill>
                  <a:srgbClr val="C00000"/>
                </a:solidFill>
              </a:rPr>
              <a:t>１．恒容过程</a:t>
            </a:r>
          </a:p>
          <a:p>
            <a:pPr eaLnBrk="1" fontAlgn="auto" hangingPunct="1">
              <a:spcAft>
                <a:spcPts val="0"/>
              </a:spcAft>
              <a:buFont typeface="Arial" panose="020B0604020202020204" pitchFamily="34" charset="0"/>
              <a:buChar char="•"/>
              <a:defRPr/>
            </a:pPr>
            <a:endParaRPr lang="en-US" altLang="zh-CN" sz="2400" dirty="0" smtClean="0">
              <a:latin typeface="Times New Roman" pitchFamily="18" charset="0"/>
            </a:endParaRPr>
          </a:p>
          <a:p>
            <a:pPr eaLnBrk="1" fontAlgn="auto" hangingPunct="1">
              <a:spcAft>
                <a:spcPts val="0"/>
              </a:spcAft>
              <a:buFont typeface="Arial" panose="020B0604020202020204" pitchFamily="34" charset="0"/>
              <a:buChar char="•"/>
              <a:defRPr/>
            </a:pPr>
            <a:endParaRPr lang="en-US" altLang="zh-CN" dirty="0">
              <a:latin typeface="Times New Roman" pitchFamily="18" charset="0"/>
            </a:endParaRPr>
          </a:p>
          <a:p>
            <a:pPr eaLnBrk="1" fontAlgn="auto" hangingPunct="1">
              <a:spcAft>
                <a:spcPts val="0"/>
              </a:spcAft>
              <a:buFont typeface="Arial" panose="020B0604020202020204" pitchFamily="34" charset="0"/>
              <a:buChar char="•"/>
              <a:defRPr/>
            </a:pPr>
            <a:endParaRPr lang="en-US" altLang="zh-CN" sz="2400" dirty="0" smtClean="0">
              <a:latin typeface="Times New Roman" pitchFamily="18" charset="0"/>
            </a:endParaRPr>
          </a:p>
          <a:p>
            <a:pPr eaLnBrk="1" fontAlgn="auto" hangingPunct="1">
              <a:spcAft>
                <a:spcPts val="0"/>
              </a:spcAft>
              <a:buFont typeface="Arial" panose="020B0604020202020204" pitchFamily="34" charset="0"/>
              <a:buChar char="•"/>
              <a:defRPr/>
            </a:pPr>
            <a:endParaRPr lang="en-US" altLang="zh-CN" dirty="0">
              <a:latin typeface="Times New Roman" pitchFamily="18" charset="0"/>
            </a:endParaRPr>
          </a:p>
          <a:p>
            <a:pPr eaLnBrk="1" fontAlgn="auto" hangingPunct="1">
              <a:spcAft>
                <a:spcPts val="0"/>
              </a:spcAft>
              <a:buFont typeface="Arial" panose="020B0604020202020204" pitchFamily="34" charset="0"/>
              <a:buChar char="•"/>
              <a:defRPr/>
            </a:pPr>
            <a:r>
              <a:rPr lang="zh-CN" altLang="en-US" sz="2400" dirty="0" smtClean="0">
                <a:latin typeface="Times New Roman" pitchFamily="18" charset="0"/>
              </a:rPr>
              <a:t>因为</a:t>
            </a:r>
            <a:r>
              <a:rPr lang="en-US" altLang="zh-CN" sz="2400" dirty="0" err="1">
                <a:latin typeface="Times New Roman" pitchFamily="18" charset="0"/>
              </a:rPr>
              <a:t>dV</a:t>
            </a:r>
            <a:r>
              <a:rPr lang="en-US" altLang="zh-CN" sz="2400" dirty="0">
                <a:latin typeface="Times New Roman" pitchFamily="18" charset="0"/>
              </a:rPr>
              <a:t>=0, w'=0 </a:t>
            </a:r>
            <a:r>
              <a:rPr lang="zh-CN" altLang="en-US" sz="2400" dirty="0">
                <a:latin typeface="Times New Roman" pitchFamily="18" charset="0"/>
              </a:rPr>
              <a:t>故</a:t>
            </a:r>
            <a:r>
              <a:rPr lang="en-US" altLang="zh-CN" sz="2400" dirty="0">
                <a:latin typeface="Times New Roman" pitchFamily="18" charset="0"/>
              </a:rPr>
              <a:t>W=0</a:t>
            </a:r>
            <a:r>
              <a:rPr lang="en-US" altLang="zh-CN" sz="2400" dirty="0" smtClean="0">
                <a:latin typeface="Times New Roman" pitchFamily="18" charset="0"/>
              </a:rPr>
              <a:t>, Q</a:t>
            </a:r>
            <a:r>
              <a:rPr lang="en-US" altLang="zh-CN" sz="2400" baseline="-25000" dirty="0" smtClean="0">
                <a:latin typeface="Times New Roman" pitchFamily="18" charset="0"/>
              </a:rPr>
              <a:t>V</a:t>
            </a:r>
            <a:r>
              <a:rPr lang="en-US" altLang="zh-CN" sz="2400" dirty="0" smtClean="0">
                <a:latin typeface="Times New Roman" pitchFamily="18" charset="0"/>
              </a:rPr>
              <a:t>=∆U</a:t>
            </a:r>
            <a:endParaRPr kumimoji="1" lang="zh-CN" altLang="en-US" sz="2400" dirty="0">
              <a:latin typeface="华文行楷" pitchFamily="2" charset="-122"/>
              <a:ea typeface="华文行楷" pitchFamily="2" charset="-122"/>
            </a:endParaRPr>
          </a:p>
          <a:p>
            <a:pPr eaLnBrk="1" fontAlgn="auto" hangingPunct="1">
              <a:spcAft>
                <a:spcPts val="0"/>
              </a:spcAft>
              <a:buFont typeface="Arial" panose="020B0604020202020204" pitchFamily="34" charset="0"/>
              <a:buChar char="•"/>
              <a:defRPr/>
            </a:pPr>
            <a:endParaRPr lang="en-US" altLang="zh-CN" dirty="0" smtClean="0">
              <a:latin typeface="Times New Roman" pitchFamily="18" charset="0"/>
            </a:endParaRPr>
          </a:p>
          <a:p>
            <a:pPr eaLnBrk="1" fontAlgn="auto" hangingPunct="1">
              <a:spcAft>
                <a:spcPts val="0"/>
              </a:spcAft>
              <a:buFont typeface="Arial" panose="020B0604020202020204" pitchFamily="34" charset="0"/>
              <a:buChar char="•"/>
              <a:defRPr/>
            </a:pPr>
            <a:endParaRPr lang="en-US" altLang="zh-CN" sz="2400" dirty="0" smtClean="0">
              <a:latin typeface="Times New Roman" pitchFamily="18" charset="0"/>
            </a:endParaRPr>
          </a:p>
          <a:p>
            <a:pPr eaLnBrk="1" fontAlgn="auto" hangingPunct="1">
              <a:spcAft>
                <a:spcPts val="0"/>
              </a:spcAft>
              <a:buFont typeface="Arial" panose="020B0604020202020204" pitchFamily="34" charset="0"/>
              <a:buChar char="•"/>
              <a:defRPr/>
            </a:pPr>
            <a:endParaRPr lang="en-US" altLang="zh-CN" sz="2400" dirty="0" smtClean="0">
              <a:latin typeface="Times New Roman" pitchFamily="18" charset="0"/>
            </a:endParaRPr>
          </a:p>
          <a:p>
            <a:pPr eaLnBrk="1" fontAlgn="auto" hangingPunct="1">
              <a:spcAft>
                <a:spcPts val="0"/>
              </a:spcAft>
              <a:buFont typeface="Arial" panose="020B0604020202020204" pitchFamily="34" charset="0"/>
              <a:buChar char="•"/>
              <a:defRPr/>
            </a:pPr>
            <a:endParaRPr lang="en-US" altLang="zh-CN" sz="2400" dirty="0">
              <a:latin typeface="Times New Roman" pitchFamily="18" charset="0"/>
            </a:endParaRPr>
          </a:p>
          <a:p>
            <a:pPr eaLnBrk="1" fontAlgn="auto" hangingPunct="1">
              <a:spcAft>
                <a:spcPts val="0"/>
              </a:spcAft>
              <a:buFont typeface="Arial" panose="020B0604020202020204" pitchFamily="34" charset="0"/>
              <a:buChar char="•"/>
              <a:defRPr/>
            </a:pPr>
            <a:endParaRPr lang="zh-CN" altLang="en-US" dirty="0"/>
          </a:p>
        </p:txBody>
      </p:sp>
      <p:sp>
        <p:nvSpPr>
          <p:cNvPr id="2" name="标题 1"/>
          <p:cNvSpPr>
            <a:spLocks noGrp="1"/>
          </p:cNvSpPr>
          <p:nvPr>
            <p:ph type="title"/>
          </p:nvPr>
        </p:nvSpPr>
        <p:spPr/>
        <p:txBody>
          <a:bodyPr rtlCol="0">
            <a:normAutofit fontScale="90000"/>
          </a:bodyPr>
          <a:lstStyle/>
          <a:p>
            <a:pPr eaLnBrk="1" fontAlgn="auto" hangingPunct="1">
              <a:spcAft>
                <a:spcPts val="0"/>
              </a:spcAft>
              <a:defRPr/>
            </a:pPr>
            <a:r>
              <a:rPr lang="zh-CN" altLang="en-US" b="1" dirty="0">
                <a:solidFill>
                  <a:srgbClr val="FF0000"/>
                </a:solidFill>
                <a:latin typeface="宋体" pitchFamily="2" charset="-122"/>
                <a:sym typeface="Symbol" pitchFamily="18" charset="2"/>
              </a:rPr>
              <a:t>§2-5 热力学第一定律</a:t>
            </a:r>
            <a:br>
              <a:rPr lang="zh-CN" altLang="en-US" b="1" dirty="0">
                <a:solidFill>
                  <a:srgbClr val="FF0000"/>
                </a:solidFill>
                <a:latin typeface="宋体" pitchFamily="2" charset="-122"/>
                <a:sym typeface="Symbol" pitchFamily="18" charset="2"/>
              </a:rPr>
            </a:br>
            <a:r>
              <a:rPr lang="zh-CN" altLang="en-US" b="1" dirty="0">
                <a:solidFill>
                  <a:srgbClr val="FF0000"/>
                </a:solidFill>
                <a:latin typeface="宋体" pitchFamily="2" charset="-122"/>
                <a:sym typeface="Symbol" pitchFamily="18" charset="2"/>
              </a:rPr>
              <a:t>     对理想气体的应用</a:t>
            </a:r>
            <a:endParaRPr lang="zh-CN" altLang="en-US" dirty="0"/>
          </a:p>
        </p:txBody>
      </p:sp>
      <p:graphicFrame>
        <p:nvGraphicFramePr>
          <p:cNvPr id="4" name="Object 608"/>
          <p:cNvGraphicFramePr>
            <a:graphicFrameLocks noChangeAspect="1"/>
          </p:cNvGraphicFramePr>
          <p:nvPr>
            <p:extLst>
              <p:ext uri="{D42A27DB-BD31-4B8C-83A1-F6EECF244321}">
                <p14:modId xmlns:p14="http://schemas.microsoft.com/office/powerpoint/2010/main" val="3853565815"/>
              </p:ext>
            </p:extLst>
          </p:nvPr>
        </p:nvGraphicFramePr>
        <p:xfrm>
          <a:off x="1115616" y="4869160"/>
          <a:ext cx="2714625" cy="609600"/>
        </p:xfrm>
        <a:graphic>
          <a:graphicData uri="http://schemas.openxmlformats.org/presentationml/2006/ole">
            <mc:AlternateContent xmlns:mc="http://schemas.openxmlformats.org/markup-compatibility/2006">
              <mc:Choice xmlns:v="urn:schemas-microsoft-com:vml" Requires="v">
                <p:oleObj spid="_x0000_s816190" name="公式" r:id="rId3" imgW="2336800" imgH="825500" progId="Equation.3">
                  <p:embed/>
                </p:oleObj>
              </mc:Choice>
              <mc:Fallback>
                <p:oleObj name="公式" r:id="rId3" imgW="2336800" imgH="825500" progId="Equation.3">
                  <p:embed/>
                  <p:pic>
                    <p:nvPicPr>
                      <p:cNvPr id="0" name="Picture 6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4869160"/>
                        <a:ext cx="271462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609"/>
          <p:cNvGraphicFramePr>
            <a:graphicFrameLocks noChangeAspect="1"/>
          </p:cNvGraphicFramePr>
          <p:nvPr>
            <p:extLst>
              <p:ext uri="{D42A27DB-BD31-4B8C-83A1-F6EECF244321}">
                <p14:modId xmlns:p14="http://schemas.microsoft.com/office/powerpoint/2010/main" val="2194787727"/>
              </p:ext>
            </p:extLst>
          </p:nvPr>
        </p:nvGraphicFramePr>
        <p:xfrm>
          <a:off x="4788024" y="4797152"/>
          <a:ext cx="2519363" cy="587375"/>
        </p:xfrm>
        <a:graphic>
          <a:graphicData uri="http://schemas.openxmlformats.org/presentationml/2006/ole">
            <mc:AlternateContent xmlns:mc="http://schemas.openxmlformats.org/markup-compatibility/2006">
              <mc:Choice xmlns:v="urn:schemas-microsoft-com:vml" Requires="v">
                <p:oleObj spid="_x0000_s816191" name="公式" r:id="rId5" imgW="2336800" imgH="825500" progId="Equation.3">
                  <p:embed/>
                </p:oleObj>
              </mc:Choice>
              <mc:Fallback>
                <p:oleObj name="公式" r:id="rId5" imgW="2336800" imgH="825500" progId="Equation.3">
                  <p:embed/>
                  <p:pic>
                    <p:nvPicPr>
                      <p:cNvPr id="0" name="Picture 60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8024" y="4797152"/>
                        <a:ext cx="2519363" cy="587375"/>
                      </a:xfrm>
                      <a:prstGeom prst="rect">
                        <a:avLst/>
                      </a:prstGeom>
                      <a:noFill/>
                      <a:extLst/>
                    </p:spPr>
                  </p:pic>
                </p:oleObj>
              </mc:Fallback>
            </mc:AlternateContent>
          </a:graphicData>
        </a:graphic>
      </p:graphicFrame>
      <p:grpSp>
        <p:nvGrpSpPr>
          <p:cNvPr id="7" name="Group 5"/>
          <p:cNvGrpSpPr>
            <a:grpSpLocks/>
          </p:cNvGrpSpPr>
          <p:nvPr/>
        </p:nvGrpSpPr>
        <p:grpSpPr bwMode="auto">
          <a:xfrm>
            <a:off x="611560" y="2490142"/>
            <a:ext cx="7010400" cy="1322388"/>
            <a:chOff x="590" y="1192"/>
            <a:chExt cx="4416" cy="833"/>
          </a:xfrm>
        </p:grpSpPr>
        <p:grpSp>
          <p:nvGrpSpPr>
            <p:cNvPr id="8" name="Group 6"/>
            <p:cNvGrpSpPr>
              <a:grpSpLocks/>
            </p:cNvGrpSpPr>
            <p:nvPr/>
          </p:nvGrpSpPr>
          <p:grpSpPr bwMode="auto">
            <a:xfrm>
              <a:off x="590" y="1240"/>
              <a:ext cx="4416" cy="785"/>
              <a:chOff x="590" y="1240"/>
              <a:chExt cx="4416" cy="785"/>
            </a:xfrm>
          </p:grpSpPr>
          <p:sp>
            <p:nvSpPr>
              <p:cNvPr id="10" name="Line 7"/>
              <p:cNvSpPr>
                <a:spLocks noChangeShapeType="1"/>
              </p:cNvSpPr>
              <p:nvPr/>
            </p:nvSpPr>
            <p:spPr bwMode="auto">
              <a:xfrm>
                <a:off x="2366" y="1816"/>
                <a:ext cx="0"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 name="AutoShape 8"/>
              <p:cNvSpPr>
                <a:spLocks noChangeArrowheads="1"/>
              </p:cNvSpPr>
              <p:nvPr/>
            </p:nvSpPr>
            <p:spPr bwMode="auto">
              <a:xfrm>
                <a:off x="2174" y="1576"/>
                <a:ext cx="1344" cy="144"/>
              </a:xfrm>
              <a:prstGeom prst="rightArrow">
                <a:avLst>
                  <a:gd name="adj1" fmla="val 50000"/>
                  <a:gd name="adj2" fmla="val 233333"/>
                </a:avLst>
              </a:prstGeom>
              <a:noFill/>
              <a:ln w="952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sz="2800" b="1">
                    <a:solidFill>
                      <a:srgbClr val="0000FF"/>
                    </a:solidFill>
                    <a:latin typeface="宋体" pitchFamily="2" charset="-122"/>
                    <a:ea typeface="宋体" pitchFamily="2" charset="-122"/>
                    <a:sym typeface="Symbol" pitchFamily="18" charset="2"/>
                  </a:defRPr>
                </a:lvl1pPr>
                <a:lvl2pPr marL="742950" indent="-285750">
                  <a:defRPr sz="2800" b="1">
                    <a:solidFill>
                      <a:srgbClr val="0000FF"/>
                    </a:solidFill>
                    <a:latin typeface="宋体" pitchFamily="2" charset="-122"/>
                    <a:ea typeface="宋体" pitchFamily="2" charset="-122"/>
                    <a:sym typeface="Symbol" pitchFamily="18" charset="2"/>
                  </a:defRPr>
                </a:lvl2pPr>
                <a:lvl3pPr marL="1143000" indent="-228600">
                  <a:defRPr sz="2800" b="1">
                    <a:solidFill>
                      <a:srgbClr val="0000FF"/>
                    </a:solidFill>
                    <a:latin typeface="宋体" pitchFamily="2" charset="-122"/>
                    <a:ea typeface="宋体" pitchFamily="2" charset="-122"/>
                    <a:sym typeface="Symbol" pitchFamily="18" charset="2"/>
                  </a:defRPr>
                </a:lvl3pPr>
                <a:lvl4pPr marL="1600200" indent="-228600">
                  <a:defRPr sz="2800" b="1">
                    <a:solidFill>
                      <a:srgbClr val="0000FF"/>
                    </a:solidFill>
                    <a:latin typeface="宋体" pitchFamily="2" charset="-122"/>
                    <a:ea typeface="宋体" pitchFamily="2" charset="-122"/>
                    <a:sym typeface="Symbol" pitchFamily="18" charset="2"/>
                  </a:defRPr>
                </a:lvl4pPr>
                <a:lvl5pPr marL="2057400" indent="-228600">
                  <a:defRPr sz="2800" b="1">
                    <a:solidFill>
                      <a:srgbClr val="0000FF"/>
                    </a:solidFill>
                    <a:latin typeface="宋体" pitchFamily="2" charset="-122"/>
                    <a:ea typeface="宋体" pitchFamily="2" charset="-122"/>
                    <a:sym typeface="Symbol" pitchFamily="18" charset="2"/>
                  </a:defRPr>
                </a:lvl5pPr>
                <a:lvl6pPr marL="25146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6pPr>
                <a:lvl7pPr marL="29718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7pPr>
                <a:lvl8pPr marL="34290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8pPr>
                <a:lvl9pPr marL="38862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9pPr>
              </a:lstStyle>
              <a:p>
                <a:pPr eaLnBrk="1" hangingPunct="1">
                  <a:lnSpc>
                    <a:spcPct val="100000"/>
                  </a:lnSpc>
                </a:pPr>
                <a:endParaRPr kumimoji="1" lang="zh-CN" altLang="en-US">
                  <a:latin typeface="华文行楷" pitchFamily="2" charset="-122"/>
                  <a:ea typeface="华文行楷" pitchFamily="2" charset="-122"/>
                </a:endParaRPr>
              </a:p>
            </p:txBody>
          </p:sp>
          <p:sp>
            <p:nvSpPr>
              <p:cNvPr id="12" name="Text Box 9"/>
              <p:cNvSpPr txBox="1">
                <a:spLocks noChangeArrowheads="1"/>
              </p:cNvSpPr>
              <p:nvPr/>
            </p:nvSpPr>
            <p:spPr bwMode="auto">
              <a:xfrm>
                <a:off x="590" y="1240"/>
                <a:ext cx="1440" cy="737"/>
              </a:xfrm>
              <a:prstGeom prst="rect">
                <a:avLst/>
              </a:prstGeom>
              <a:noFill/>
              <a:ln w="952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defRPr sz="2800" b="1">
                    <a:solidFill>
                      <a:srgbClr val="0000FF"/>
                    </a:solidFill>
                    <a:latin typeface="宋体" pitchFamily="2" charset="-122"/>
                    <a:ea typeface="宋体" pitchFamily="2" charset="-122"/>
                    <a:sym typeface="Symbol" pitchFamily="18" charset="2"/>
                  </a:defRPr>
                </a:lvl1pPr>
                <a:lvl2pPr marL="742950" indent="-285750">
                  <a:defRPr sz="2800" b="1">
                    <a:solidFill>
                      <a:srgbClr val="0000FF"/>
                    </a:solidFill>
                    <a:latin typeface="宋体" pitchFamily="2" charset="-122"/>
                    <a:ea typeface="宋体" pitchFamily="2" charset="-122"/>
                    <a:sym typeface="Symbol" pitchFamily="18" charset="2"/>
                  </a:defRPr>
                </a:lvl2pPr>
                <a:lvl3pPr marL="1143000" indent="-228600">
                  <a:defRPr sz="2800" b="1">
                    <a:solidFill>
                      <a:srgbClr val="0000FF"/>
                    </a:solidFill>
                    <a:latin typeface="宋体" pitchFamily="2" charset="-122"/>
                    <a:ea typeface="宋体" pitchFamily="2" charset="-122"/>
                    <a:sym typeface="Symbol" pitchFamily="18" charset="2"/>
                  </a:defRPr>
                </a:lvl3pPr>
                <a:lvl4pPr marL="1600200" indent="-228600">
                  <a:defRPr sz="2800" b="1">
                    <a:solidFill>
                      <a:srgbClr val="0000FF"/>
                    </a:solidFill>
                    <a:latin typeface="宋体" pitchFamily="2" charset="-122"/>
                    <a:ea typeface="宋体" pitchFamily="2" charset="-122"/>
                    <a:sym typeface="Symbol" pitchFamily="18" charset="2"/>
                  </a:defRPr>
                </a:lvl4pPr>
                <a:lvl5pPr marL="2057400" indent="-228600">
                  <a:defRPr sz="2800" b="1">
                    <a:solidFill>
                      <a:srgbClr val="0000FF"/>
                    </a:solidFill>
                    <a:latin typeface="宋体" pitchFamily="2" charset="-122"/>
                    <a:ea typeface="宋体" pitchFamily="2" charset="-122"/>
                    <a:sym typeface="Symbol" pitchFamily="18" charset="2"/>
                  </a:defRPr>
                </a:lvl5pPr>
                <a:lvl6pPr marL="25146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6pPr>
                <a:lvl7pPr marL="29718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7pPr>
                <a:lvl8pPr marL="34290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8pPr>
                <a:lvl9pPr marL="38862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9pPr>
              </a:lstStyle>
              <a:p>
                <a:pPr algn="ctr">
                  <a:lnSpc>
                    <a:spcPct val="100000"/>
                  </a:lnSpc>
                  <a:spcBef>
                    <a:spcPct val="50000"/>
                  </a:spcBef>
                </a:pPr>
                <a:r>
                  <a:rPr lang="zh-CN" altLang="en-US" b="0" dirty="0">
                    <a:solidFill>
                      <a:schemeClr val="tx1"/>
                    </a:solidFill>
                    <a:latin typeface="Times New Roman" pitchFamily="18" charset="0"/>
                  </a:rPr>
                  <a:t>　理想气体</a:t>
                </a:r>
              </a:p>
              <a:p>
                <a:pPr algn="ctr">
                  <a:lnSpc>
                    <a:spcPct val="100000"/>
                  </a:lnSpc>
                  <a:spcBef>
                    <a:spcPct val="50000"/>
                  </a:spcBef>
                </a:pPr>
                <a:r>
                  <a:rPr lang="zh-CN" altLang="en-US" b="0" dirty="0">
                    <a:solidFill>
                      <a:schemeClr val="tx1"/>
                    </a:solidFill>
                    <a:latin typeface="Times New Roman" pitchFamily="18" charset="0"/>
                  </a:rPr>
                  <a:t>   </a:t>
                </a:r>
                <a:r>
                  <a:rPr lang="en-US" altLang="zh-CN" b="0" dirty="0">
                    <a:solidFill>
                      <a:schemeClr val="tx1"/>
                    </a:solidFill>
                    <a:latin typeface="Times New Roman" pitchFamily="18" charset="0"/>
                  </a:rPr>
                  <a:t>n,T</a:t>
                </a:r>
                <a:r>
                  <a:rPr lang="en-US" altLang="zh-CN" b="0" baseline="-25000" dirty="0">
                    <a:solidFill>
                      <a:schemeClr val="tx1"/>
                    </a:solidFill>
                    <a:latin typeface="Times New Roman" pitchFamily="18" charset="0"/>
                  </a:rPr>
                  <a:t>1</a:t>
                </a:r>
                <a:r>
                  <a:rPr lang="en-US" altLang="zh-CN" b="0" dirty="0">
                    <a:solidFill>
                      <a:schemeClr val="tx1"/>
                    </a:solidFill>
                    <a:latin typeface="Times New Roman" pitchFamily="18" charset="0"/>
                  </a:rPr>
                  <a:t>,P</a:t>
                </a:r>
                <a:r>
                  <a:rPr lang="en-US" altLang="zh-CN" b="0" baseline="-25000" dirty="0">
                    <a:solidFill>
                      <a:schemeClr val="tx1"/>
                    </a:solidFill>
                    <a:latin typeface="Times New Roman" pitchFamily="18" charset="0"/>
                  </a:rPr>
                  <a:t>1</a:t>
                </a:r>
                <a:r>
                  <a:rPr lang="en-US" altLang="zh-CN" b="0" dirty="0">
                    <a:solidFill>
                      <a:schemeClr val="tx1"/>
                    </a:solidFill>
                    <a:latin typeface="Times New Roman" pitchFamily="18" charset="0"/>
                  </a:rPr>
                  <a:t>,V</a:t>
                </a:r>
              </a:p>
            </p:txBody>
          </p:sp>
          <p:sp>
            <p:nvSpPr>
              <p:cNvPr id="13" name="Text Box 10"/>
              <p:cNvSpPr txBox="1">
                <a:spLocks noChangeArrowheads="1"/>
              </p:cNvSpPr>
              <p:nvPr/>
            </p:nvSpPr>
            <p:spPr bwMode="auto">
              <a:xfrm>
                <a:off x="3662" y="1288"/>
                <a:ext cx="1344" cy="737"/>
              </a:xfrm>
              <a:prstGeom prst="rect">
                <a:avLst/>
              </a:prstGeom>
              <a:noFill/>
              <a:ln w="952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defRPr sz="2800" b="1">
                    <a:solidFill>
                      <a:srgbClr val="0000FF"/>
                    </a:solidFill>
                    <a:latin typeface="宋体" pitchFamily="2" charset="-122"/>
                    <a:ea typeface="宋体" pitchFamily="2" charset="-122"/>
                    <a:sym typeface="Symbol" pitchFamily="18" charset="2"/>
                  </a:defRPr>
                </a:lvl1pPr>
                <a:lvl2pPr marL="742950" indent="-285750">
                  <a:defRPr sz="2800" b="1">
                    <a:solidFill>
                      <a:srgbClr val="0000FF"/>
                    </a:solidFill>
                    <a:latin typeface="宋体" pitchFamily="2" charset="-122"/>
                    <a:ea typeface="宋体" pitchFamily="2" charset="-122"/>
                    <a:sym typeface="Symbol" pitchFamily="18" charset="2"/>
                  </a:defRPr>
                </a:lvl2pPr>
                <a:lvl3pPr marL="1143000" indent="-228600">
                  <a:defRPr sz="2800" b="1">
                    <a:solidFill>
                      <a:srgbClr val="0000FF"/>
                    </a:solidFill>
                    <a:latin typeface="宋体" pitchFamily="2" charset="-122"/>
                    <a:ea typeface="宋体" pitchFamily="2" charset="-122"/>
                    <a:sym typeface="Symbol" pitchFamily="18" charset="2"/>
                  </a:defRPr>
                </a:lvl3pPr>
                <a:lvl4pPr marL="1600200" indent="-228600">
                  <a:defRPr sz="2800" b="1">
                    <a:solidFill>
                      <a:srgbClr val="0000FF"/>
                    </a:solidFill>
                    <a:latin typeface="宋体" pitchFamily="2" charset="-122"/>
                    <a:ea typeface="宋体" pitchFamily="2" charset="-122"/>
                    <a:sym typeface="Symbol" pitchFamily="18" charset="2"/>
                  </a:defRPr>
                </a:lvl4pPr>
                <a:lvl5pPr marL="2057400" indent="-228600">
                  <a:defRPr sz="2800" b="1">
                    <a:solidFill>
                      <a:srgbClr val="0000FF"/>
                    </a:solidFill>
                    <a:latin typeface="宋体" pitchFamily="2" charset="-122"/>
                    <a:ea typeface="宋体" pitchFamily="2" charset="-122"/>
                    <a:sym typeface="Symbol" pitchFamily="18" charset="2"/>
                  </a:defRPr>
                </a:lvl5pPr>
                <a:lvl6pPr marL="25146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6pPr>
                <a:lvl7pPr marL="29718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7pPr>
                <a:lvl8pPr marL="34290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8pPr>
                <a:lvl9pPr marL="38862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9pPr>
              </a:lstStyle>
              <a:p>
                <a:pPr algn="ctr">
                  <a:lnSpc>
                    <a:spcPct val="100000"/>
                  </a:lnSpc>
                  <a:spcBef>
                    <a:spcPct val="50000"/>
                  </a:spcBef>
                </a:pPr>
                <a:r>
                  <a:rPr lang="zh-CN" altLang="en-US" b="0">
                    <a:solidFill>
                      <a:schemeClr val="tx1"/>
                    </a:solidFill>
                    <a:latin typeface="Times New Roman" pitchFamily="18" charset="0"/>
                  </a:rPr>
                  <a:t>理想气体</a:t>
                </a:r>
              </a:p>
              <a:p>
                <a:pPr algn="ctr">
                  <a:lnSpc>
                    <a:spcPct val="100000"/>
                  </a:lnSpc>
                  <a:spcBef>
                    <a:spcPct val="50000"/>
                  </a:spcBef>
                </a:pPr>
                <a:r>
                  <a:rPr lang="en-US" altLang="zh-CN" b="0">
                    <a:solidFill>
                      <a:schemeClr val="tx1"/>
                    </a:solidFill>
                    <a:latin typeface="Times New Roman" pitchFamily="18" charset="0"/>
                  </a:rPr>
                  <a:t>n,T</a:t>
                </a:r>
                <a:r>
                  <a:rPr lang="en-US" altLang="zh-CN" b="0" baseline="-25000">
                    <a:solidFill>
                      <a:schemeClr val="tx1"/>
                    </a:solidFill>
                    <a:latin typeface="Times New Roman" pitchFamily="18" charset="0"/>
                  </a:rPr>
                  <a:t>２</a:t>
                </a:r>
                <a:r>
                  <a:rPr lang="en-US" altLang="zh-CN" b="0">
                    <a:solidFill>
                      <a:schemeClr val="tx1"/>
                    </a:solidFill>
                    <a:latin typeface="Times New Roman" pitchFamily="18" charset="0"/>
                  </a:rPr>
                  <a:t>,P</a:t>
                </a:r>
                <a:r>
                  <a:rPr lang="en-US" altLang="zh-CN" b="0" baseline="-25000">
                    <a:solidFill>
                      <a:schemeClr val="tx1"/>
                    </a:solidFill>
                    <a:latin typeface="Times New Roman" pitchFamily="18" charset="0"/>
                  </a:rPr>
                  <a:t>２</a:t>
                </a:r>
                <a:r>
                  <a:rPr lang="en-US" altLang="zh-CN" b="0">
                    <a:solidFill>
                      <a:schemeClr val="tx1"/>
                    </a:solidFill>
                    <a:latin typeface="Times New Roman" pitchFamily="18" charset="0"/>
                  </a:rPr>
                  <a:t>,V</a:t>
                </a:r>
              </a:p>
            </p:txBody>
          </p:sp>
        </p:grpSp>
        <p:sp>
          <p:nvSpPr>
            <p:cNvPr id="9" name="Text Box 11"/>
            <p:cNvSpPr txBox="1">
              <a:spLocks noChangeArrowheads="1"/>
            </p:cNvSpPr>
            <p:nvPr/>
          </p:nvSpPr>
          <p:spPr bwMode="auto">
            <a:xfrm>
              <a:off x="2222" y="1192"/>
              <a:ext cx="1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90000" tIns="46800" rIns="90000" bIns="46800">
              <a:spAutoFit/>
            </a:bodyPr>
            <a:lstStyle>
              <a:lvl1pPr>
                <a:defRPr sz="2800" b="1">
                  <a:solidFill>
                    <a:srgbClr val="0000FF"/>
                  </a:solidFill>
                  <a:latin typeface="宋体" pitchFamily="2" charset="-122"/>
                  <a:ea typeface="宋体" pitchFamily="2" charset="-122"/>
                  <a:sym typeface="Symbol" pitchFamily="18" charset="2"/>
                </a:defRPr>
              </a:lvl1pPr>
              <a:lvl2pPr marL="742950" indent="-285750">
                <a:defRPr sz="2800" b="1">
                  <a:solidFill>
                    <a:srgbClr val="0000FF"/>
                  </a:solidFill>
                  <a:latin typeface="宋体" pitchFamily="2" charset="-122"/>
                  <a:ea typeface="宋体" pitchFamily="2" charset="-122"/>
                  <a:sym typeface="Symbol" pitchFamily="18" charset="2"/>
                </a:defRPr>
              </a:lvl2pPr>
              <a:lvl3pPr marL="1143000" indent="-228600">
                <a:defRPr sz="2800" b="1">
                  <a:solidFill>
                    <a:srgbClr val="0000FF"/>
                  </a:solidFill>
                  <a:latin typeface="宋体" pitchFamily="2" charset="-122"/>
                  <a:ea typeface="宋体" pitchFamily="2" charset="-122"/>
                  <a:sym typeface="Symbol" pitchFamily="18" charset="2"/>
                </a:defRPr>
              </a:lvl3pPr>
              <a:lvl4pPr marL="1600200" indent="-228600">
                <a:defRPr sz="2800" b="1">
                  <a:solidFill>
                    <a:srgbClr val="0000FF"/>
                  </a:solidFill>
                  <a:latin typeface="宋体" pitchFamily="2" charset="-122"/>
                  <a:ea typeface="宋体" pitchFamily="2" charset="-122"/>
                  <a:sym typeface="Symbol" pitchFamily="18" charset="2"/>
                </a:defRPr>
              </a:lvl4pPr>
              <a:lvl5pPr marL="2057400" indent="-228600">
                <a:defRPr sz="2800" b="1">
                  <a:solidFill>
                    <a:srgbClr val="0000FF"/>
                  </a:solidFill>
                  <a:latin typeface="宋体" pitchFamily="2" charset="-122"/>
                  <a:ea typeface="宋体" pitchFamily="2" charset="-122"/>
                  <a:sym typeface="Symbol" pitchFamily="18" charset="2"/>
                </a:defRPr>
              </a:lvl5pPr>
              <a:lvl6pPr marL="25146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6pPr>
              <a:lvl7pPr marL="29718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7pPr>
              <a:lvl8pPr marL="34290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8pPr>
              <a:lvl9pPr marL="38862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9pPr>
            </a:lstStyle>
            <a:p>
              <a:pPr>
                <a:lnSpc>
                  <a:spcPct val="100000"/>
                </a:lnSpc>
                <a:spcBef>
                  <a:spcPct val="50000"/>
                </a:spcBef>
              </a:pPr>
              <a:r>
                <a:rPr lang="en-US" altLang="zh-CN" b="0">
                  <a:solidFill>
                    <a:schemeClr val="tx1"/>
                  </a:solidFill>
                  <a:latin typeface="Times New Roman" pitchFamily="18" charset="0"/>
                </a:rPr>
                <a:t>w'=0,dV=0</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484784"/>
            <a:ext cx="7552349" cy="4608512"/>
          </a:xfrm>
        </p:spPr>
        <p:txBody>
          <a:bodyPr>
            <a:normAutofit lnSpcReduction="10000"/>
          </a:bodyPr>
          <a:lstStyle/>
          <a:p>
            <a:pPr eaLnBrk="1" hangingPunct="1"/>
            <a:r>
              <a:rPr lang="zh-CN" altLang="en-US" sz="3600" dirty="0" smtClean="0">
                <a:solidFill>
                  <a:srgbClr val="C00000"/>
                </a:solidFill>
              </a:rPr>
              <a:t>二、系统的性质</a:t>
            </a:r>
            <a:endParaRPr lang="en-US" altLang="zh-CN" sz="3600" dirty="0" smtClean="0">
              <a:solidFill>
                <a:srgbClr val="C00000"/>
              </a:solidFill>
            </a:endParaRPr>
          </a:p>
          <a:p>
            <a:pPr algn="just" eaLnBrk="1" hangingPunct="1">
              <a:lnSpc>
                <a:spcPct val="90000"/>
              </a:lnSpc>
              <a:spcBef>
                <a:spcPct val="0"/>
              </a:spcBef>
              <a:buClr>
                <a:schemeClr val="tx1"/>
              </a:buClr>
              <a:buFont typeface="Wingdings" pitchFamily="2" charset="2"/>
              <a:buAutoNum type="arabicPeriod"/>
            </a:pPr>
            <a:r>
              <a:rPr lang="zh-CN" altLang="en-US" sz="2800" b="1" dirty="0" smtClean="0">
                <a:solidFill>
                  <a:srgbClr val="3333FF"/>
                </a:solidFill>
                <a:latin typeface="华文宋体"/>
                <a:ea typeface="华文宋体"/>
                <a:cs typeface="华文宋体"/>
              </a:rPr>
              <a:t>就是系统的宏观性质。如：</a:t>
            </a:r>
            <a:r>
              <a:rPr lang="en-US" altLang="zh-CN" sz="2800" b="1" dirty="0" err="1" smtClean="0">
                <a:solidFill>
                  <a:srgbClr val="3333FF"/>
                </a:solidFill>
                <a:latin typeface="华文宋体"/>
                <a:ea typeface="华文宋体"/>
                <a:cs typeface="华文宋体"/>
              </a:rPr>
              <a:t>P、V、T、n、V</a:t>
            </a:r>
            <a:r>
              <a:rPr lang="en-US" altLang="zh-CN" sz="2800" b="1" baseline="-25000" dirty="0" err="1" smtClean="0">
                <a:solidFill>
                  <a:srgbClr val="3333FF"/>
                </a:solidFill>
                <a:latin typeface="华文宋体"/>
                <a:ea typeface="华文宋体"/>
                <a:cs typeface="华文宋体"/>
              </a:rPr>
              <a:t>m</a:t>
            </a:r>
            <a:r>
              <a:rPr lang="zh-CN" altLang="en-US" sz="2800" b="1" dirty="0" smtClean="0">
                <a:solidFill>
                  <a:srgbClr val="3333FF"/>
                </a:solidFill>
                <a:latin typeface="华文宋体"/>
                <a:ea typeface="华文宋体"/>
                <a:cs typeface="华文宋体"/>
              </a:rPr>
              <a:t>等。</a:t>
            </a:r>
          </a:p>
          <a:p>
            <a:pPr eaLnBrk="1" hangingPunct="1">
              <a:lnSpc>
                <a:spcPct val="90000"/>
              </a:lnSpc>
              <a:spcBef>
                <a:spcPct val="0"/>
              </a:spcBef>
              <a:buClr>
                <a:schemeClr val="tx1"/>
              </a:buClr>
              <a:buFont typeface="Wingdings" pitchFamily="2" charset="2"/>
              <a:buAutoNum type="arabicPeriod"/>
            </a:pPr>
            <a:r>
              <a:rPr lang="zh-CN" altLang="en-US" sz="2800" b="1" dirty="0" smtClean="0">
                <a:solidFill>
                  <a:srgbClr val="000000"/>
                </a:solidFill>
                <a:latin typeface="华文宋体"/>
                <a:ea typeface="华文宋体"/>
                <a:cs typeface="华文宋体"/>
              </a:rPr>
              <a:t>性质可分为两类：</a:t>
            </a:r>
          </a:p>
          <a:p>
            <a:pPr eaLnBrk="1" hangingPunct="1">
              <a:lnSpc>
                <a:spcPct val="90000"/>
              </a:lnSpc>
              <a:spcBef>
                <a:spcPct val="0"/>
              </a:spcBef>
              <a:buClr>
                <a:schemeClr val="tx1"/>
              </a:buClr>
              <a:buFont typeface="Wingdings" pitchFamily="2" charset="2"/>
              <a:buChar char="l"/>
            </a:pPr>
            <a:r>
              <a:rPr lang="zh-CN" altLang="en-US" sz="2800" b="1" dirty="0" smtClean="0">
                <a:solidFill>
                  <a:srgbClr val="000000"/>
                </a:solidFill>
                <a:latin typeface="宋体" charset="-122"/>
              </a:rPr>
              <a:t>强度性质（</a:t>
            </a:r>
            <a:r>
              <a:rPr lang="en-US" altLang="zh-CN" sz="2800" b="1" dirty="0" smtClean="0">
                <a:solidFill>
                  <a:srgbClr val="000000"/>
                </a:solidFill>
                <a:latin typeface="宋体" charset="-122"/>
              </a:rPr>
              <a:t>intensive properties</a:t>
            </a:r>
            <a:r>
              <a:rPr lang="zh-CN" altLang="en-US" sz="2800" b="1" dirty="0" smtClean="0">
                <a:solidFill>
                  <a:srgbClr val="000000"/>
                </a:solidFill>
                <a:latin typeface="宋体" charset="-122"/>
              </a:rPr>
              <a:t>）：</a:t>
            </a:r>
            <a:r>
              <a:rPr lang="zh-CN" altLang="en-US" sz="2800" b="1" dirty="0" smtClean="0">
                <a:solidFill>
                  <a:srgbClr val="3333FF"/>
                </a:solidFill>
                <a:latin typeface="华文宋体"/>
                <a:ea typeface="华文宋体"/>
                <a:cs typeface="华文宋体"/>
              </a:rPr>
              <a:t>与物质的数量无关，不具有加和性的性质 如：</a:t>
            </a:r>
            <a:r>
              <a:rPr lang="en-US" altLang="zh-CN" sz="2800" b="1" dirty="0" err="1" smtClean="0">
                <a:solidFill>
                  <a:srgbClr val="3333FF"/>
                </a:solidFill>
                <a:latin typeface="华文宋体"/>
                <a:ea typeface="华文宋体"/>
                <a:cs typeface="华文宋体"/>
              </a:rPr>
              <a:t>P、T、V</a:t>
            </a:r>
            <a:r>
              <a:rPr lang="en-US" altLang="zh-CN" sz="2800" b="1" baseline="-25000" dirty="0" err="1" smtClean="0">
                <a:solidFill>
                  <a:srgbClr val="3333FF"/>
                </a:solidFill>
                <a:latin typeface="华文宋体"/>
                <a:ea typeface="华文宋体"/>
                <a:cs typeface="华文宋体"/>
              </a:rPr>
              <a:t>m</a:t>
            </a:r>
            <a:r>
              <a:rPr lang="en-US" altLang="zh-CN" sz="2800" b="1" dirty="0" smtClean="0">
                <a:solidFill>
                  <a:srgbClr val="000000"/>
                </a:solidFill>
                <a:latin typeface="华文宋体"/>
                <a:ea typeface="华文宋体"/>
                <a:cs typeface="华文宋体"/>
              </a:rPr>
              <a:t>  </a:t>
            </a:r>
          </a:p>
          <a:p>
            <a:pPr eaLnBrk="1" hangingPunct="1">
              <a:lnSpc>
                <a:spcPct val="90000"/>
              </a:lnSpc>
              <a:spcBef>
                <a:spcPct val="0"/>
              </a:spcBef>
              <a:buClr>
                <a:schemeClr val="tx1"/>
              </a:buClr>
              <a:buFont typeface="Wingdings" pitchFamily="2" charset="2"/>
              <a:buChar char="l"/>
            </a:pPr>
            <a:endParaRPr lang="en-US" altLang="zh-CN" sz="2800" b="1" dirty="0">
              <a:solidFill>
                <a:srgbClr val="000000"/>
              </a:solidFill>
              <a:latin typeface="华文宋体"/>
              <a:ea typeface="华文宋体"/>
              <a:cs typeface="华文宋体"/>
            </a:endParaRPr>
          </a:p>
          <a:p>
            <a:pPr marL="0" indent="0" algn="r" eaLnBrk="1" hangingPunct="1">
              <a:lnSpc>
                <a:spcPct val="90000"/>
              </a:lnSpc>
              <a:spcBef>
                <a:spcPct val="0"/>
              </a:spcBef>
              <a:buClr>
                <a:schemeClr val="tx1"/>
              </a:buClr>
              <a:buNone/>
            </a:pPr>
            <a:r>
              <a:rPr lang="zh-CN" altLang="en-US" sz="2800" b="1" dirty="0" smtClean="0">
                <a:solidFill>
                  <a:srgbClr val="000000"/>
                </a:solidFill>
                <a:latin typeface="宋体" charset="-122"/>
              </a:rPr>
              <a:t>广度性质（</a:t>
            </a:r>
            <a:r>
              <a:rPr lang="en-US" altLang="zh-CN" sz="2800" b="1" dirty="0" smtClean="0">
                <a:solidFill>
                  <a:srgbClr val="000000"/>
                </a:solidFill>
                <a:latin typeface="宋体" charset="-122"/>
              </a:rPr>
              <a:t>Extensive properties</a:t>
            </a:r>
            <a:r>
              <a:rPr lang="zh-CN" altLang="en-US" sz="2800" b="1" dirty="0" smtClean="0">
                <a:solidFill>
                  <a:srgbClr val="000000"/>
                </a:solidFill>
                <a:latin typeface="宋体" charset="-122"/>
              </a:rPr>
              <a:t>）：</a:t>
            </a:r>
            <a:r>
              <a:rPr lang="zh-CN" altLang="en-US" sz="2800" b="1" dirty="0" smtClean="0">
                <a:solidFill>
                  <a:srgbClr val="3333FF"/>
                </a:solidFill>
                <a:latin typeface="华文宋体"/>
                <a:ea typeface="华文宋体"/>
                <a:cs typeface="华文宋体"/>
              </a:rPr>
              <a:t>与物质的数量成正比，具有加和性的性质。如：</a:t>
            </a:r>
            <a:r>
              <a:rPr lang="en-US" altLang="zh-CN" sz="2800" b="1" dirty="0" err="1" smtClean="0">
                <a:solidFill>
                  <a:srgbClr val="3333FF"/>
                </a:solidFill>
                <a:latin typeface="华文宋体"/>
                <a:ea typeface="华文宋体"/>
                <a:cs typeface="华文宋体"/>
              </a:rPr>
              <a:t>V、n</a:t>
            </a:r>
            <a:endParaRPr lang="en-US" altLang="zh-CN" sz="2800" b="1" dirty="0" smtClean="0">
              <a:solidFill>
                <a:srgbClr val="3333FF"/>
              </a:solidFill>
              <a:latin typeface="华文宋体"/>
              <a:ea typeface="华文宋体"/>
              <a:cs typeface="华文宋体"/>
            </a:endParaRPr>
          </a:p>
          <a:p>
            <a:pPr eaLnBrk="1" hangingPunct="1">
              <a:lnSpc>
                <a:spcPct val="90000"/>
              </a:lnSpc>
              <a:spcBef>
                <a:spcPct val="0"/>
              </a:spcBef>
              <a:buClr>
                <a:schemeClr val="tx1"/>
              </a:buClr>
              <a:buFont typeface="Wingdings" pitchFamily="2" charset="2"/>
              <a:buChar char="l"/>
            </a:pPr>
            <a:endParaRPr lang="en-US" altLang="zh-CN" sz="2800" b="1" dirty="0" smtClean="0">
              <a:solidFill>
                <a:srgbClr val="3333FF"/>
              </a:solidFill>
              <a:latin typeface="华文宋体"/>
              <a:ea typeface="华文宋体"/>
              <a:cs typeface="华文宋体"/>
            </a:endParaRPr>
          </a:p>
          <a:p>
            <a:pPr eaLnBrk="1" hangingPunct="1">
              <a:lnSpc>
                <a:spcPct val="90000"/>
              </a:lnSpc>
              <a:spcBef>
                <a:spcPct val="0"/>
              </a:spcBef>
              <a:buClr>
                <a:schemeClr val="tx1"/>
              </a:buClr>
              <a:buFont typeface="Wingdings" pitchFamily="2" charset="2"/>
              <a:buChar char="l"/>
            </a:pPr>
            <a:r>
              <a:rPr lang="en-US" altLang="zh-CN" sz="2800" b="1" dirty="0" smtClean="0">
                <a:solidFill>
                  <a:srgbClr val="000000"/>
                </a:solidFill>
                <a:latin typeface="华文宋体"/>
                <a:ea typeface="华文宋体"/>
                <a:cs typeface="华文宋体"/>
              </a:rPr>
              <a:t>    </a:t>
            </a:r>
            <a:r>
              <a:rPr lang="zh-CN" altLang="en-US" sz="2800" b="1" dirty="0" smtClean="0">
                <a:solidFill>
                  <a:srgbClr val="000000"/>
                </a:solidFill>
                <a:latin typeface="华文宋体"/>
                <a:ea typeface="华文宋体"/>
                <a:cs typeface="华文宋体"/>
              </a:rPr>
              <a:t>广/广=强      如：</a:t>
            </a:r>
            <a:r>
              <a:rPr lang="en-US" altLang="zh-CN" sz="2800" b="1" dirty="0" smtClean="0">
                <a:solidFill>
                  <a:srgbClr val="000000"/>
                </a:solidFill>
                <a:latin typeface="华文宋体"/>
                <a:ea typeface="华文宋体"/>
                <a:cs typeface="华文宋体"/>
              </a:rPr>
              <a:t>V/n=</a:t>
            </a:r>
            <a:r>
              <a:rPr lang="en-US" altLang="zh-CN" sz="2800" b="1" dirty="0" err="1" smtClean="0">
                <a:solidFill>
                  <a:srgbClr val="000000"/>
                </a:solidFill>
                <a:latin typeface="华文宋体"/>
                <a:ea typeface="华文宋体"/>
                <a:cs typeface="华文宋体"/>
              </a:rPr>
              <a:t>V</a:t>
            </a:r>
            <a:r>
              <a:rPr lang="en-US" altLang="zh-CN" sz="2800" b="1" baseline="-25000" dirty="0" err="1" smtClean="0">
                <a:solidFill>
                  <a:srgbClr val="3333FF"/>
                </a:solidFill>
                <a:latin typeface="华文宋体"/>
                <a:ea typeface="华文宋体"/>
                <a:cs typeface="华文宋体"/>
              </a:rPr>
              <a:t>m</a:t>
            </a:r>
            <a:endParaRPr lang="en-US" altLang="zh-CN" sz="2800" b="1" baseline="-25000" dirty="0" smtClean="0">
              <a:solidFill>
                <a:srgbClr val="3333FF"/>
              </a:solidFill>
              <a:latin typeface="华文宋体"/>
              <a:ea typeface="华文宋体"/>
              <a:cs typeface="华文宋体"/>
            </a:endParaRPr>
          </a:p>
          <a:p>
            <a:pPr eaLnBrk="1" hangingPunct="1"/>
            <a:endParaRPr lang="zh-CN" altLang="en-US" sz="2800" dirty="0" smtClean="0"/>
          </a:p>
        </p:txBody>
      </p:sp>
      <p:sp>
        <p:nvSpPr>
          <p:cNvPr id="157697" name="标题 1"/>
          <p:cNvSpPr>
            <a:spLocks noGrp="1"/>
          </p:cNvSpPr>
          <p:nvPr>
            <p:ph type="title"/>
          </p:nvPr>
        </p:nvSpPr>
        <p:spPr/>
        <p:txBody>
          <a:bodyPr/>
          <a:lstStyle/>
          <a:p>
            <a:pPr eaLnBrk="1" hangingPunct="1"/>
            <a:r>
              <a:rPr lang="en-US" altLang="zh-CN" b="1" smtClean="0">
                <a:solidFill>
                  <a:srgbClr val="FF0000"/>
                </a:solidFill>
                <a:latin typeface="华文宋体"/>
                <a:ea typeface="华文宋体"/>
                <a:cs typeface="华文宋体"/>
              </a:rPr>
              <a:t>§2-1 </a:t>
            </a:r>
            <a:r>
              <a:rPr lang="zh-CN" altLang="en-US" b="1" smtClean="0">
                <a:solidFill>
                  <a:srgbClr val="FF0000"/>
                </a:solidFill>
                <a:latin typeface="华文宋体"/>
                <a:ea typeface="华文宋体"/>
                <a:cs typeface="华文宋体"/>
              </a:rPr>
              <a:t>热力学基本概念及术语</a:t>
            </a:r>
            <a:endParaRPr lang="zh-CN" altLang="en-US" smtClean="0"/>
          </a:p>
        </p:txBody>
      </p:sp>
      <p:sp>
        <p:nvSpPr>
          <p:cNvPr id="5" name="Text Box 6"/>
          <p:cNvSpPr txBox="1">
            <a:spLocks noChangeArrowheads="1"/>
          </p:cNvSpPr>
          <p:nvPr/>
        </p:nvSpPr>
        <p:spPr bwMode="auto">
          <a:xfrm>
            <a:off x="6033460" y="3262858"/>
            <a:ext cx="1304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400" i="1" dirty="0">
                <a:solidFill>
                  <a:schemeClr val="bg1"/>
                </a:solidFill>
                <a:latin typeface="Times New Roman" pitchFamily="18" charset="0"/>
              </a:rPr>
              <a:t>V</a:t>
            </a:r>
            <a:r>
              <a:rPr kumimoji="1" lang="en-US" altLang="zh-CN" sz="2400" baseline="-25000" dirty="0">
                <a:solidFill>
                  <a:schemeClr val="bg1"/>
                </a:solidFill>
                <a:latin typeface="Times New Roman" pitchFamily="18" charset="0"/>
              </a:rPr>
              <a:t>1</a:t>
            </a:r>
            <a:r>
              <a:rPr kumimoji="1" lang="en-US" altLang="zh-CN" sz="2400" dirty="0">
                <a:solidFill>
                  <a:schemeClr val="bg1"/>
                </a:solidFill>
                <a:latin typeface="Times New Roman" pitchFamily="18" charset="0"/>
              </a:rPr>
              <a:t>,  </a:t>
            </a:r>
            <a:r>
              <a:rPr kumimoji="1" lang="en-US" altLang="zh-CN" sz="2400" i="1" dirty="0">
                <a:solidFill>
                  <a:schemeClr val="bg1"/>
                </a:solidFill>
                <a:latin typeface="Times New Roman" pitchFamily="18" charset="0"/>
              </a:rPr>
              <a:t>T</a:t>
            </a:r>
            <a:r>
              <a:rPr kumimoji="1" lang="en-US" altLang="zh-CN" sz="2400" baseline="-25000" dirty="0">
                <a:solidFill>
                  <a:schemeClr val="bg1"/>
                </a:solidFill>
                <a:latin typeface="Times New Roman" pitchFamily="18" charset="0"/>
              </a:rPr>
              <a:t>1</a:t>
            </a:r>
            <a:endParaRPr kumimoji="1" lang="en-US" altLang="zh-CN" sz="2400" dirty="0">
              <a:solidFill>
                <a:schemeClr val="bg1"/>
              </a:solidFill>
              <a:latin typeface="Times New Roman" pitchFamily="18" charset="0"/>
            </a:endParaRPr>
          </a:p>
        </p:txBody>
      </p:sp>
      <p:sp>
        <p:nvSpPr>
          <p:cNvPr id="6" name="Text Box 6"/>
          <p:cNvSpPr txBox="1">
            <a:spLocks noChangeArrowheads="1"/>
          </p:cNvSpPr>
          <p:nvPr/>
        </p:nvSpPr>
        <p:spPr bwMode="auto">
          <a:xfrm>
            <a:off x="679127" y="3335949"/>
            <a:ext cx="1304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400" i="1" dirty="0" smtClean="0">
                <a:solidFill>
                  <a:schemeClr val="bg1"/>
                </a:solidFill>
                <a:latin typeface="Times New Roman" pitchFamily="18" charset="0"/>
              </a:rPr>
              <a:t>V</a:t>
            </a:r>
            <a:r>
              <a:rPr kumimoji="1" lang="en-US" altLang="zh-CN" sz="2400" baseline="-25000" dirty="0" smtClean="0">
                <a:solidFill>
                  <a:schemeClr val="bg1"/>
                </a:solidFill>
                <a:latin typeface="Times New Roman" pitchFamily="18" charset="0"/>
              </a:rPr>
              <a:t>1</a:t>
            </a:r>
            <a:r>
              <a:rPr kumimoji="1" lang="en-US" altLang="zh-CN" sz="2400" dirty="0">
                <a:solidFill>
                  <a:schemeClr val="bg1"/>
                </a:solidFill>
                <a:latin typeface="Times New Roman" pitchFamily="18" charset="0"/>
              </a:rPr>
              <a:t>,  </a:t>
            </a:r>
            <a:r>
              <a:rPr kumimoji="1" lang="en-US" altLang="zh-CN" sz="2400" i="1" dirty="0">
                <a:solidFill>
                  <a:schemeClr val="bg1"/>
                </a:solidFill>
                <a:latin typeface="Times New Roman" pitchFamily="18" charset="0"/>
              </a:rPr>
              <a:t>T</a:t>
            </a:r>
            <a:r>
              <a:rPr kumimoji="1" lang="en-US" altLang="zh-CN" sz="2400" baseline="-25000" dirty="0">
                <a:solidFill>
                  <a:schemeClr val="bg1"/>
                </a:solidFill>
                <a:latin typeface="Times New Roman" pitchFamily="18" charset="0"/>
              </a:rPr>
              <a:t>1</a:t>
            </a:r>
            <a:endParaRPr kumimoji="1" lang="en-US" altLang="zh-CN" sz="2400" dirty="0">
              <a:solidFill>
                <a:schemeClr val="bg1"/>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txBox="1">
            <a:spLocks noChangeArrowheads="1"/>
          </p:cNvSpPr>
          <p:nvPr/>
        </p:nvSpPr>
        <p:spPr bwMode="auto">
          <a:xfrm>
            <a:off x="247328" y="548680"/>
            <a:ext cx="7624192" cy="4578337"/>
          </a:xfrm>
          <a:prstGeom prst="rect">
            <a:avLst/>
          </a:prstGeom>
          <a:noFill/>
          <a:ln w="9525">
            <a:noFill/>
            <a:miter lim="800000"/>
            <a:headEnd/>
            <a:tailEnd/>
          </a:ln>
        </p:spPr>
        <p:txBody>
          <a:bodyPr/>
          <a:lstStyle/>
          <a:p>
            <a:pPr marL="342900" indent="-342900">
              <a:lnSpc>
                <a:spcPct val="85000"/>
              </a:lnSpc>
              <a:buClr>
                <a:srgbClr val="CCFF33"/>
              </a:buClr>
              <a:buSzPct val="70000"/>
              <a:defRPr/>
            </a:pPr>
            <a:r>
              <a:rPr kumimoji="1" lang="en-US" altLang="zh-CN" sz="3200" b="0" kern="0" dirty="0">
                <a:solidFill>
                  <a:srgbClr val="FF0000"/>
                </a:solidFill>
                <a:latin typeface="+mn-lt"/>
                <a:ea typeface="+mn-ea"/>
              </a:rPr>
              <a:t>2</a:t>
            </a:r>
            <a:r>
              <a:rPr kumimoji="1" lang="zh-CN" altLang="en-US" sz="3200" b="0" kern="0" dirty="0">
                <a:solidFill>
                  <a:srgbClr val="FF0000"/>
                </a:solidFill>
                <a:latin typeface="+mn-lt"/>
                <a:ea typeface="+mn-ea"/>
              </a:rPr>
              <a:t>．恒</a:t>
            </a:r>
            <a:r>
              <a:rPr lang="zh-CN" altLang="en-US" sz="3200" b="0" dirty="0">
                <a:solidFill>
                  <a:srgbClr val="FF0000"/>
                </a:solidFill>
                <a:latin typeface="Times New Roman" pitchFamily="18" charset="0"/>
              </a:rPr>
              <a:t>压</a:t>
            </a:r>
            <a:r>
              <a:rPr kumimoji="1" lang="zh-CN" altLang="en-US" sz="3200" b="0" kern="0" dirty="0">
                <a:solidFill>
                  <a:srgbClr val="FF0000"/>
                </a:solidFill>
                <a:latin typeface="+mn-lt"/>
                <a:ea typeface="+mn-ea"/>
              </a:rPr>
              <a:t>过程</a:t>
            </a:r>
          </a:p>
          <a:p>
            <a:pPr marL="342900" indent="-342900">
              <a:lnSpc>
                <a:spcPct val="85000"/>
              </a:lnSpc>
              <a:buClr>
                <a:srgbClr val="CCFF33"/>
              </a:buClr>
              <a:buSzPct val="70000"/>
              <a:defRPr/>
            </a:pPr>
            <a:r>
              <a:rPr kumimoji="1" lang="zh-CN" altLang="en-US" sz="3200" b="0" kern="0" dirty="0">
                <a:solidFill>
                  <a:schemeClr val="tx1"/>
                </a:solidFill>
                <a:latin typeface="+mn-lt"/>
                <a:ea typeface="+mn-ea"/>
              </a:rPr>
              <a:t>理想气体恒</a:t>
            </a:r>
            <a:r>
              <a:rPr lang="zh-CN" altLang="en-US" sz="3200" b="0" dirty="0">
                <a:solidFill>
                  <a:schemeClr val="tx1"/>
                </a:solidFill>
                <a:latin typeface="Times New Roman" pitchFamily="18" charset="0"/>
              </a:rPr>
              <a:t>压</a:t>
            </a:r>
            <a:r>
              <a:rPr kumimoji="1" lang="zh-CN" altLang="en-US" sz="3200" b="0" kern="0" dirty="0">
                <a:solidFill>
                  <a:schemeClr val="tx1"/>
                </a:solidFill>
                <a:latin typeface="+mn-lt"/>
                <a:ea typeface="+mn-ea"/>
              </a:rPr>
              <a:t>过程</a:t>
            </a:r>
            <a:r>
              <a:rPr kumimoji="1" lang="zh-CN" altLang="en-US" sz="3200" b="0" kern="0" dirty="0" smtClean="0">
                <a:solidFill>
                  <a:schemeClr val="tx1"/>
                </a:solidFill>
                <a:latin typeface="+mn-lt"/>
                <a:ea typeface="+mn-ea"/>
              </a:rPr>
              <a:t>用</a:t>
            </a:r>
            <a:r>
              <a:rPr kumimoji="1" lang="zh-CN" altLang="en-US" sz="3200" kern="0" dirty="0">
                <a:latin typeface="+mn-lt"/>
                <a:ea typeface="+mn-ea"/>
              </a:rPr>
              <a:t>框</a:t>
            </a:r>
            <a:r>
              <a:rPr kumimoji="1" lang="zh-CN" altLang="en-US" sz="3200" b="0" kern="0" dirty="0" smtClean="0">
                <a:solidFill>
                  <a:schemeClr val="tx1"/>
                </a:solidFill>
                <a:latin typeface="+mn-lt"/>
                <a:ea typeface="+mn-ea"/>
              </a:rPr>
              <a:t>图</a:t>
            </a:r>
            <a:r>
              <a:rPr kumimoji="1" lang="zh-CN" altLang="en-US" sz="3200" b="0" kern="0" dirty="0">
                <a:solidFill>
                  <a:schemeClr val="tx1"/>
                </a:solidFill>
                <a:latin typeface="+mn-lt"/>
                <a:ea typeface="+mn-ea"/>
              </a:rPr>
              <a:t>可表示为：</a:t>
            </a:r>
          </a:p>
        </p:txBody>
      </p:sp>
      <p:grpSp>
        <p:nvGrpSpPr>
          <p:cNvPr id="6" name="Group 13"/>
          <p:cNvGrpSpPr>
            <a:grpSpLocks/>
          </p:cNvGrpSpPr>
          <p:nvPr/>
        </p:nvGrpSpPr>
        <p:grpSpPr bwMode="auto">
          <a:xfrm>
            <a:off x="630424" y="1844824"/>
            <a:ext cx="7010400" cy="1246188"/>
            <a:chOff x="686" y="2920"/>
            <a:chExt cx="4416" cy="785"/>
          </a:xfrm>
        </p:grpSpPr>
        <p:sp>
          <p:nvSpPr>
            <p:cNvPr id="7" name="AutoShape 14"/>
            <p:cNvSpPr>
              <a:spLocks noChangeArrowheads="1"/>
            </p:cNvSpPr>
            <p:nvPr/>
          </p:nvSpPr>
          <p:spPr bwMode="auto">
            <a:xfrm>
              <a:off x="2222" y="3256"/>
              <a:ext cx="1344" cy="144"/>
            </a:xfrm>
            <a:prstGeom prst="rightArrow">
              <a:avLst>
                <a:gd name="adj1" fmla="val 50000"/>
                <a:gd name="adj2" fmla="val 233333"/>
              </a:avLst>
            </a:prstGeom>
            <a:noFill/>
            <a:ln w="952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sz="2800" b="1">
                  <a:solidFill>
                    <a:srgbClr val="0000FF"/>
                  </a:solidFill>
                  <a:latin typeface="宋体" pitchFamily="2" charset="-122"/>
                  <a:ea typeface="宋体" pitchFamily="2" charset="-122"/>
                  <a:sym typeface="Symbol" pitchFamily="18" charset="2"/>
                </a:defRPr>
              </a:lvl1pPr>
              <a:lvl2pPr marL="742950" indent="-285750">
                <a:defRPr sz="2800" b="1">
                  <a:solidFill>
                    <a:srgbClr val="0000FF"/>
                  </a:solidFill>
                  <a:latin typeface="宋体" pitchFamily="2" charset="-122"/>
                  <a:ea typeface="宋体" pitchFamily="2" charset="-122"/>
                  <a:sym typeface="Symbol" pitchFamily="18" charset="2"/>
                </a:defRPr>
              </a:lvl2pPr>
              <a:lvl3pPr marL="1143000" indent="-228600">
                <a:defRPr sz="2800" b="1">
                  <a:solidFill>
                    <a:srgbClr val="0000FF"/>
                  </a:solidFill>
                  <a:latin typeface="宋体" pitchFamily="2" charset="-122"/>
                  <a:ea typeface="宋体" pitchFamily="2" charset="-122"/>
                  <a:sym typeface="Symbol" pitchFamily="18" charset="2"/>
                </a:defRPr>
              </a:lvl3pPr>
              <a:lvl4pPr marL="1600200" indent="-228600">
                <a:defRPr sz="2800" b="1">
                  <a:solidFill>
                    <a:srgbClr val="0000FF"/>
                  </a:solidFill>
                  <a:latin typeface="宋体" pitchFamily="2" charset="-122"/>
                  <a:ea typeface="宋体" pitchFamily="2" charset="-122"/>
                  <a:sym typeface="Symbol" pitchFamily="18" charset="2"/>
                </a:defRPr>
              </a:lvl4pPr>
              <a:lvl5pPr marL="2057400" indent="-228600">
                <a:defRPr sz="2800" b="1">
                  <a:solidFill>
                    <a:srgbClr val="0000FF"/>
                  </a:solidFill>
                  <a:latin typeface="宋体" pitchFamily="2" charset="-122"/>
                  <a:ea typeface="宋体" pitchFamily="2" charset="-122"/>
                  <a:sym typeface="Symbol" pitchFamily="18" charset="2"/>
                </a:defRPr>
              </a:lvl5pPr>
              <a:lvl6pPr marL="25146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6pPr>
              <a:lvl7pPr marL="29718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7pPr>
              <a:lvl8pPr marL="34290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8pPr>
              <a:lvl9pPr marL="38862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9pPr>
            </a:lstStyle>
            <a:p>
              <a:pPr eaLnBrk="1" hangingPunct="1">
                <a:lnSpc>
                  <a:spcPct val="100000"/>
                </a:lnSpc>
              </a:pPr>
              <a:endParaRPr kumimoji="1" lang="zh-CN" altLang="en-US">
                <a:latin typeface="华文行楷" pitchFamily="2" charset="-122"/>
                <a:ea typeface="华文行楷" pitchFamily="2" charset="-122"/>
              </a:endParaRPr>
            </a:p>
          </p:txBody>
        </p:sp>
        <p:sp>
          <p:nvSpPr>
            <p:cNvPr id="8" name="Text Box 15"/>
            <p:cNvSpPr txBox="1">
              <a:spLocks noChangeArrowheads="1"/>
            </p:cNvSpPr>
            <p:nvPr/>
          </p:nvSpPr>
          <p:spPr bwMode="auto">
            <a:xfrm>
              <a:off x="686" y="2968"/>
              <a:ext cx="1440" cy="737"/>
            </a:xfrm>
            <a:prstGeom prst="rect">
              <a:avLst/>
            </a:prstGeom>
            <a:noFill/>
            <a:ln w="952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defRPr sz="2800" b="1">
                  <a:solidFill>
                    <a:srgbClr val="0000FF"/>
                  </a:solidFill>
                  <a:latin typeface="宋体" pitchFamily="2" charset="-122"/>
                  <a:ea typeface="宋体" pitchFamily="2" charset="-122"/>
                  <a:sym typeface="Symbol" pitchFamily="18" charset="2"/>
                </a:defRPr>
              </a:lvl1pPr>
              <a:lvl2pPr marL="742950" indent="-285750">
                <a:defRPr sz="2800" b="1">
                  <a:solidFill>
                    <a:srgbClr val="0000FF"/>
                  </a:solidFill>
                  <a:latin typeface="宋体" pitchFamily="2" charset="-122"/>
                  <a:ea typeface="宋体" pitchFamily="2" charset="-122"/>
                  <a:sym typeface="Symbol" pitchFamily="18" charset="2"/>
                </a:defRPr>
              </a:lvl2pPr>
              <a:lvl3pPr marL="1143000" indent="-228600">
                <a:defRPr sz="2800" b="1">
                  <a:solidFill>
                    <a:srgbClr val="0000FF"/>
                  </a:solidFill>
                  <a:latin typeface="宋体" pitchFamily="2" charset="-122"/>
                  <a:ea typeface="宋体" pitchFamily="2" charset="-122"/>
                  <a:sym typeface="Symbol" pitchFamily="18" charset="2"/>
                </a:defRPr>
              </a:lvl3pPr>
              <a:lvl4pPr marL="1600200" indent="-228600">
                <a:defRPr sz="2800" b="1">
                  <a:solidFill>
                    <a:srgbClr val="0000FF"/>
                  </a:solidFill>
                  <a:latin typeface="宋体" pitchFamily="2" charset="-122"/>
                  <a:ea typeface="宋体" pitchFamily="2" charset="-122"/>
                  <a:sym typeface="Symbol" pitchFamily="18" charset="2"/>
                </a:defRPr>
              </a:lvl4pPr>
              <a:lvl5pPr marL="2057400" indent="-228600">
                <a:defRPr sz="2800" b="1">
                  <a:solidFill>
                    <a:srgbClr val="0000FF"/>
                  </a:solidFill>
                  <a:latin typeface="宋体" pitchFamily="2" charset="-122"/>
                  <a:ea typeface="宋体" pitchFamily="2" charset="-122"/>
                  <a:sym typeface="Symbol" pitchFamily="18" charset="2"/>
                </a:defRPr>
              </a:lvl5pPr>
              <a:lvl6pPr marL="25146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6pPr>
              <a:lvl7pPr marL="29718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7pPr>
              <a:lvl8pPr marL="34290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8pPr>
              <a:lvl9pPr marL="38862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9pPr>
            </a:lstStyle>
            <a:p>
              <a:pPr algn="ctr">
                <a:lnSpc>
                  <a:spcPct val="100000"/>
                </a:lnSpc>
                <a:spcBef>
                  <a:spcPct val="50000"/>
                </a:spcBef>
              </a:pPr>
              <a:r>
                <a:rPr lang="zh-CN" altLang="en-US" b="0" dirty="0">
                  <a:solidFill>
                    <a:schemeClr val="tx1"/>
                  </a:solidFill>
                  <a:latin typeface="Times New Roman" pitchFamily="18" charset="0"/>
                </a:rPr>
                <a:t>理想气体</a:t>
              </a:r>
            </a:p>
            <a:p>
              <a:pPr algn="ctr">
                <a:lnSpc>
                  <a:spcPct val="100000"/>
                </a:lnSpc>
                <a:spcBef>
                  <a:spcPct val="50000"/>
                </a:spcBef>
              </a:pPr>
              <a:r>
                <a:rPr lang="zh-CN" altLang="en-US" b="0" dirty="0">
                  <a:solidFill>
                    <a:schemeClr val="tx1"/>
                  </a:solidFill>
                  <a:latin typeface="Times New Roman" pitchFamily="18" charset="0"/>
                </a:rPr>
                <a:t>   </a:t>
              </a:r>
              <a:r>
                <a:rPr lang="en-US" altLang="zh-CN" b="0" dirty="0">
                  <a:solidFill>
                    <a:schemeClr val="tx1"/>
                  </a:solidFill>
                  <a:latin typeface="Times New Roman" pitchFamily="18" charset="0"/>
                </a:rPr>
                <a:t>n,T</a:t>
              </a:r>
              <a:r>
                <a:rPr lang="en-US" altLang="zh-CN" b="0" baseline="-25000" dirty="0">
                  <a:solidFill>
                    <a:schemeClr val="tx1"/>
                  </a:solidFill>
                  <a:latin typeface="Times New Roman" pitchFamily="18" charset="0"/>
                </a:rPr>
                <a:t>1</a:t>
              </a:r>
              <a:r>
                <a:rPr lang="en-US" altLang="zh-CN" b="0" dirty="0">
                  <a:solidFill>
                    <a:schemeClr val="tx1"/>
                  </a:solidFill>
                  <a:latin typeface="Times New Roman" pitchFamily="18" charset="0"/>
                </a:rPr>
                <a:t>,P,V</a:t>
              </a:r>
              <a:r>
                <a:rPr lang="en-US" altLang="zh-CN" b="0" baseline="-25000" dirty="0">
                  <a:solidFill>
                    <a:schemeClr val="tx1"/>
                  </a:solidFill>
                  <a:latin typeface="Times New Roman" pitchFamily="18" charset="0"/>
                </a:rPr>
                <a:t>1</a:t>
              </a:r>
            </a:p>
          </p:txBody>
        </p:sp>
        <p:sp>
          <p:nvSpPr>
            <p:cNvPr id="9" name="Text Box 16"/>
            <p:cNvSpPr txBox="1">
              <a:spLocks noChangeArrowheads="1"/>
            </p:cNvSpPr>
            <p:nvPr/>
          </p:nvSpPr>
          <p:spPr bwMode="auto">
            <a:xfrm>
              <a:off x="2174" y="2920"/>
              <a:ext cx="13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90000" tIns="46800" rIns="90000" bIns="46800">
              <a:spAutoFit/>
            </a:bodyPr>
            <a:lstStyle>
              <a:lvl1pPr>
                <a:defRPr sz="2800" b="1">
                  <a:solidFill>
                    <a:srgbClr val="0000FF"/>
                  </a:solidFill>
                  <a:latin typeface="宋体" pitchFamily="2" charset="-122"/>
                  <a:ea typeface="宋体" pitchFamily="2" charset="-122"/>
                  <a:sym typeface="Symbol" pitchFamily="18" charset="2"/>
                </a:defRPr>
              </a:lvl1pPr>
              <a:lvl2pPr marL="742950" indent="-285750">
                <a:defRPr sz="2800" b="1">
                  <a:solidFill>
                    <a:srgbClr val="0000FF"/>
                  </a:solidFill>
                  <a:latin typeface="宋体" pitchFamily="2" charset="-122"/>
                  <a:ea typeface="宋体" pitchFamily="2" charset="-122"/>
                  <a:sym typeface="Symbol" pitchFamily="18" charset="2"/>
                </a:defRPr>
              </a:lvl2pPr>
              <a:lvl3pPr marL="1143000" indent="-228600">
                <a:defRPr sz="2800" b="1">
                  <a:solidFill>
                    <a:srgbClr val="0000FF"/>
                  </a:solidFill>
                  <a:latin typeface="宋体" pitchFamily="2" charset="-122"/>
                  <a:ea typeface="宋体" pitchFamily="2" charset="-122"/>
                  <a:sym typeface="Symbol" pitchFamily="18" charset="2"/>
                </a:defRPr>
              </a:lvl3pPr>
              <a:lvl4pPr marL="1600200" indent="-228600">
                <a:defRPr sz="2800" b="1">
                  <a:solidFill>
                    <a:srgbClr val="0000FF"/>
                  </a:solidFill>
                  <a:latin typeface="宋体" pitchFamily="2" charset="-122"/>
                  <a:ea typeface="宋体" pitchFamily="2" charset="-122"/>
                  <a:sym typeface="Symbol" pitchFamily="18" charset="2"/>
                </a:defRPr>
              </a:lvl4pPr>
              <a:lvl5pPr marL="2057400" indent="-228600">
                <a:defRPr sz="2800" b="1">
                  <a:solidFill>
                    <a:srgbClr val="0000FF"/>
                  </a:solidFill>
                  <a:latin typeface="宋体" pitchFamily="2" charset="-122"/>
                  <a:ea typeface="宋体" pitchFamily="2" charset="-122"/>
                  <a:sym typeface="Symbol" pitchFamily="18" charset="2"/>
                </a:defRPr>
              </a:lvl5pPr>
              <a:lvl6pPr marL="25146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6pPr>
              <a:lvl7pPr marL="29718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7pPr>
              <a:lvl8pPr marL="34290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8pPr>
              <a:lvl9pPr marL="38862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9pPr>
            </a:lstStyle>
            <a:p>
              <a:pPr>
                <a:lnSpc>
                  <a:spcPct val="100000"/>
                </a:lnSpc>
                <a:spcBef>
                  <a:spcPct val="50000"/>
                </a:spcBef>
              </a:pPr>
              <a:r>
                <a:rPr lang="en-US" altLang="zh-CN" b="0">
                  <a:solidFill>
                    <a:schemeClr val="tx1"/>
                  </a:solidFill>
                  <a:latin typeface="Times New Roman" pitchFamily="18" charset="0"/>
                </a:rPr>
                <a:t>w'=0,d</a:t>
              </a:r>
              <a:r>
                <a:rPr lang="zh-CN" altLang="en-US" b="0">
                  <a:solidFill>
                    <a:schemeClr val="tx1"/>
                  </a:solidFill>
                  <a:latin typeface="Times New Roman" pitchFamily="18" charset="0"/>
                </a:rPr>
                <a:t>Ｐ=0</a:t>
              </a:r>
            </a:p>
          </p:txBody>
        </p:sp>
        <p:sp>
          <p:nvSpPr>
            <p:cNvPr id="10" name="Text Box 17"/>
            <p:cNvSpPr txBox="1">
              <a:spLocks noChangeArrowheads="1"/>
            </p:cNvSpPr>
            <p:nvPr/>
          </p:nvSpPr>
          <p:spPr bwMode="auto">
            <a:xfrm>
              <a:off x="3710" y="2920"/>
              <a:ext cx="1392" cy="737"/>
            </a:xfrm>
            <a:prstGeom prst="rect">
              <a:avLst/>
            </a:prstGeom>
            <a:noFill/>
            <a:ln w="952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defRPr sz="2800" b="1">
                  <a:solidFill>
                    <a:srgbClr val="0000FF"/>
                  </a:solidFill>
                  <a:latin typeface="宋体" pitchFamily="2" charset="-122"/>
                  <a:ea typeface="宋体" pitchFamily="2" charset="-122"/>
                  <a:sym typeface="Symbol" pitchFamily="18" charset="2"/>
                </a:defRPr>
              </a:lvl1pPr>
              <a:lvl2pPr marL="742950" indent="-285750">
                <a:defRPr sz="2800" b="1">
                  <a:solidFill>
                    <a:srgbClr val="0000FF"/>
                  </a:solidFill>
                  <a:latin typeface="宋体" pitchFamily="2" charset="-122"/>
                  <a:ea typeface="宋体" pitchFamily="2" charset="-122"/>
                  <a:sym typeface="Symbol" pitchFamily="18" charset="2"/>
                </a:defRPr>
              </a:lvl2pPr>
              <a:lvl3pPr marL="1143000" indent="-228600">
                <a:defRPr sz="2800" b="1">
                  <a:solidFill>
                    <a:srgbClr val="0000FF"/>
                  </a:solidFill>
                  <a:latin typeface="宋体" pitchFamily="2" charset="-122"/>
                  <a:ea typeface="宋体" pitchFamily="2" charset="-122"/>
                  <a:sym typeface="Symbol" pitchFamily="18" charset="2"/>
                </a:defRPr>
              </a:lvl3pPr>
              <a:lvl4pPr marL="1600200" indent="-228600">
                <a:defRPr sz="2800" b="1">
                  <a:solidFill>
                    <a:srgbClr val="0000FF"/>
                  </a:solidFill>
                  <a:latin typeface="宋体" pitchFamily="2" charset="-122"/>
                  <a:ea typeface="宋体" pitchFamily="2" charset="-122"/>
                  <a:sym typeface="Symbol" pitchFamily="18" charset="2"/>
                </a:defRPr>
              </a:lvl4pPr>
              <a:lvl5pPr marL="2057400" indent="-228600">
                <a:defRPr sz="2800" b="1">
                  <a:solidFill>
                    <a:srgbClr val="0000FF"/>
                  </a:solidFill>
                  <a:latin typeface="宋体" pitchFamily="2" charset="-122"/>
                  <a:ea typeface="宋体" pitchFamily="2" charset="-122"/>
                  <a:sym typeface="Symbol" pitchFamily="18" charset="2"/>
                </a:defRPr>
              </a:lvl5pPr>
              <a:lvl6pPr marL="25146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6pPr>
              <a:lvl7pPr marL="29718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7pPr>
              <a:lvl8pPr marL="34290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8pPr>
              <a:lvl9pPr marL="38862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9pPr>
            </a:lstStyle>
            <a:p>
              <a:pPr algn="ctr">
                <a:lnSpc>
                  <a:spcPct val="100000"/>
                </a:lnSpc>
                <a:spcBef>
                  <a:spcPct val="50000"/>
                </a:spcBef>
              </a:pPr>
              <a:r>
                <a:rPr lang="zh-CN" altLang="en-US" b="0">
                  <a:solidFill>
                    <a:schemeClr val="tx1"/>
                  </a:solidFill>
                  <a:latin typeface="Times New Roman" pitchFamily="18" charset="0"/>
                </a:rPr>
                <a:t>理想气体</a:t>
              </a:r>
            </a:p>
            <a:p>
              <a:pPr algn="ctr">
                <a:lnSpc>
                  <a:spcPct val="100000"/>
                </a:lnSpc>
                <a:spcBef>
                  <a:spcPct val="50000"/>
                </a:spcBef>
              </a:pPr>
              <a:r>
                <a:rPr lang="en-US" altLang="zh-CN" b="0">
                  <a:solidFill>
                    <a:schemeClr val="tx1"/>
                  </a:solidFill>
                  <a:latin typeface="Times New Roman" pitchFamily="18" charset="0"/>
                </a:rPr>
                <a:t>n,T</a:t>
              </a:r>
              <a:r>
                <a:rPr lang="en-US" altLang="zh-CN" b="0" baseline="-25000">
                  <a:solidFill>
                    <a:schemeClr val="tx1"/>
                  </a:solidFill>
                  <a:latin typeface="Times New Roman" pitchFamily="18" charset="0"/>
                </a:rPr>
                <a:t>２</a:t>
              </a:r>
              <a:r>
                <a:rPr lang="en-US" altLang="zh-CN" b="0">
                  <a:solidFill>
                    <a:schemeClr val="tx1"/>
                  </a:solidFill>
                  <a:latin typeface="Times New Roman" pitchFamily="18" charset="0"/>
                </a:rPr>
                <a:t>,P,V</a:t>
              </a:r>
              <a:r>
                <a:rPr lang="en-US" altLang="zh-CN" b="0" baseline="-25000">
                  <a:solidFill>
                    <a:schemeClr val="tx1"/>
                  </a:solidFill>
                  <a:latin typeface="Times New Roman" pitchFamily="18" charset="0"/>
                </a:rPr>
                <a:t>２</a:t>
              </a:r>
              <a:endParaRPr lang="en-US" altLang="zh-CN" b="0">
                <a:solidFill>
                  <a:schemeClr val="tx1"/>
                </a:solidFill>
                <a:latin typeface="Times New Roman" pitchFamily="18" charset="0"/>
              </a:endParaRPr>
            </a:p>
          </p:txBody>
        </p:sp>
      </p:grpSp>
      <p:sp>
        <p:nvSpPr>
          <p:cNvPr id="11" name="Text Box 18"/>
          <p:cNvSpPr txBox="1">
            <a:spLocks noChangeArrowheads="1"/>
          </p:cNvSpPr>
          <p:nvPr/>
        </p:nvSpPr>
        <p:spPr bwMode="auto">
          <a:xfrm>
            <a:off x="853591" y="3501008"/>
            <a:ext cx="7010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90000" tIns="46800" rIns="90000" bIns="46800">
            <a:spAutoFit/>
          </a:bodyPr>
          <a:lstStyle>
            <a:lvl1pPr>
              <a:defRPr sz="2800" b="1">
                <a:solidFill>
                  <a:srgbClr val="0000FF"/>
                </a:solidFill>
                <a:latin typeface="宋体" pitchFamily="2" charset="-122"/>
                <a:ea typeface="宋体" pitchFamily="2" charset="-122"/>
                <a:sym typeface="Symbol" pitchFamily="18" charset="2"/>
              </a:defRPr>
            </a:lvl1pPr>
            <a:lvl2pPr marL="742950" indent="-285750">
              <a:defRPr sz="2800" b="1">
                <a:solidFill>
                  <a:srgbClr val="0000FF"/>
                </a:solidFill>
                <a:latin typeface="宋体" pitchFamily="2" charset="-122"/>
                <a:ea typeface="宋体" pitchFamily="2" charset="-122"/>
                <a:sym typeface="Symbol" pitchFamily="18" charset="2"/>
              </a:defRPr>
            </a:lvl2pPr>
            <a:lvl3pPr marL="1143000" indent="-228600">
              <a:defRPr sz="2800" b="1">
                <a:solidFill>
                  <a:srgbClr val="0000FF"/>
                </a:solidFill>
                <a:latin typeface="宋体" pitchFamily="2" charset="-122"/>
                <a:ea typeface="宋体" pitchFamily="2" charset="-122"/>
                <a:sym typeface="Symbol" pitchFamily="18" charset="2"/>
              </a:defRPr>
            </a:lvl3pPr>
            <a:lvl4pPr marL="1600200" indent="-228600">
              <a:defRPr sz="2800" b="1">
                <a:solidFill>
                  <a:srgbClr val="0000FF"/>
                </a:solidFill>
                <a:latin typeface="宋体" pitchFamily="2" charset="-122"/>
                <a:ea typeface="宋体" pitchFamily="2" charset="-122"/>
                <a:sym typeface="Symbol" pitchFamily="18" charset="2"/>
              </a:defRPr>
            </a:lvl4pPr>
            <a:lvl5pPr marL="2057400" indent="-228600">
              <a:defRPr sz="2800" b="1">
                <a:solidFill>
                  <a:srgbClr val="0000FF"/>
                </a:solidFill>
                <a:latin typeface="宋体" pitchFamily="2" charset="-122"/>
                <a:ea typeface="宋体" pitchFamily="2" charset="-122"/>
                <a:sym typeface="Symbol" pitchFamily="18" charset="2"/>
              </a:defRPr>
            </a:lvl5pPr>
            <a:lvl6pPr marL="25146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6pPr>
            <a:lvl7pPr marL="29718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7pPr>
            <a:lvl8pPr marL="34290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8pPr>
            <a:lvl9pPr marL="38862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9pPr>
          </a:lstStyle>
          <a:p>
            <a:pPr>
              <a:lnSpc>
                <a:spcPct val="100000"/>
              </a:lnSpc>
              <a:spcBef>
                <a:spcPct val="50000"/>
              </a:spcBef>
            </a:pPr>
            <a:r>
              <a:rPr lang="zh-CN" altLang="en-US" b="0" dirty="0">
                <a:solidFill>
                  <a:schemeClr val="tx1"/>
                </a:solidFill>
                <a:latin typeface="Times New Roman" pitchFamily="18" charset="0"/>
              </a:rPr>
              <a:t>因为</a:t>
            </a:r>
            <a:r>
              <a:rPr lang="en-US" altLang="zh-CN" b="0" dirty="0">
                <a:solidFill>
                  <a:schemeClr val="tx1"/>
                </a:solidFill>
                <a:latin typeface="Times New Roman" pitchFamily="18" charset="0"/>
              </a:rPr>
              <a:t>d</a:t>
            </a:r>
            <a:r>
              <a:rPr lang="zh-CN" altLang="en-US" b="0" dirty="0">
                <a:solidFill>
                  <a:schemeClr val="tx1"/>
                </a:solidFill>
                <a:latin typeface="Times New Roman" pitchFamily="18" charset="0"/>
              </a:rPr>
              <a:t>Ｐ=0, </a:t>
            </a:r>
            <a:r>
              <a:rPr lang="en-US" altLang="zh-CN" b="0" dirty="0">
                <a:solidFill>
                  <a:schemeClr val="tx1"/>
                </a:solidFill>
                <a:latin typeface="Times New Roman" pitchFamily="18" charset="0"/>
              </a:rPr>
              <a:t>w'=0 </a:t>
            </a:r>
            <a:r>
              <a:rPr lang="zh-CN" altLang="en-US" b="0" dirty="0">
                <a:solidFill>
                  <a:schemeClr val="tx1"/>
                </a:solidFill>
                <a:latin typeface="Times New Roman" pitchFamily="18" charset="0"/>
              </a:rPr>
              <a:t>故</a:t>
            </a:r>
            <a:r>
              <a:rPr lang="en-US" altLang="zh-CN" b="0" dirty="0">
                <a:solidFill>
                  <a:schemeClr val="tx1"/>
                </a:solidFill>
                <a:latin typeface="Times New Roman" pitchFamily="18" charset="0"/>
              </a:rPr>
              <a:t>W=－</a:t>
            </a:r>
            <a:r>
              <a:rPr lang="zh-CN" altLang="en-US" b="0" dirty="0">
                <a:solidFill>
                  <a:schemeClr val="tx1"/>
                </a:solidFill>
                <a:latin typeface="Times New Roman" pitchFamily="18" charset="0"/>
              </a:rPr>
              <a:t>Ｐ(</a:t>
            </a:r>
            <a:r>
              <a:rPr lang="en-US" altLang="zh-CN" b="0" dirty="0">
                <a:solidFill>
                  <a:schemeClr val="tx1"/>
                </a:solidFill>
                <a:latin typeface="Times New Roman" pitchFamily="18" charset="0"/>
              </a:rPr>
              <a:t>V</a:t>
            </a:r>
            <a:r>
              <a:rPr lang="en-US" altLang="zh-CN" b="0" baseline="-25000" dirty="0">
                <a:solidFill>
                  <a:schemeClr val="tx1"/>
                </a:solidFill>
                <a:latin typeface="Times New Roman" pitchFamily="18" charset="0"/>
              </a:rPr>
              <a:t>2</a:t>
            </a:r>
            <a:r>
              <a:rPr lang="en-US" altLang="zh-CN" b="0" dirty="0">
                <a:solidFill>
                  <a:schemeClr val="tx1"/>
                </a:solidFill>
                <a:latin typeface="Times New Roman" pitchFamily="18" charset="0"/>
              </a:rPr>
              <a:t>-V</a:t>
            </a:r>
            <a:r>
              <a:rPr lang="en-US" altLang="zh-CN" b="0" baseline="-25000" dirty="0">
                <a:solidFill>
                  <a:schemeClr val="tx1"/>
                </a:solidFill>
                <a:latin typeface="Times New Roman" pitchFamily="18" charset="0"/>
              </a:rPr>
              <a:t>1</a:t>
            </a:r>
            <a:r>
              <a:rPr lang="en-US" altLang="zh-CN" b="0" dirty="0">
                <a:solidFill>
                  <a:schemeClr val="tx1"/>
                </a:solidFill>
                <a:latin typeface="Times New Roman" pitchFamily="18" charset="0"/>
              </a:rPr>
              <a:t>)，</a:t>
            </a:r>
            <a:r>
              <a:rPr lang="en-US" altLang="zh-CN" b="0" dirty="0" err="1">
                <a:solidFill>
                  <a:schemeClr val="tx1"/>
                </a:solidFill>
                <a:latin typeface="Times New Roman" pitchFamily="18" charset="0"/>
              </a:rPr>
              <a:t>Q</a:t>
            </a:r>
            <a:r>
              <a:rPr lang="en-US" altLang="zh-CN" b="0" baseline="-25000" dirty="0" err="1">
                <a:solidFill>
                  <a:schemeClr val="tx1"/>
                </a:solidFill>
                <a:latin typeface="Times New Roman" pitchFamily="18" charset="0"/>
              </a:rPr>
              <a:t>p</a:t>
            </a:r>
            <a:r>
              <a:rPr lang="en-US" altLang="zh-CN" b="0" dirty="0">
                <a:solidFill>
                  <a:schemeClr val="tx1"/>
                </a:solidFill>
                <a:latin typeface="Times New Roman" pitchFamily="18" charset="0"/>
              </a:rPr>
              <a:t>=H</a:t>
            </a:r>
          </a:p>
        </p:txBody>
      </p:sp>
      <p:graphicFrame>
        <p:nvGraphicFramePr>
          <p:cNvPr id="12" name="对象 11"/>
          <p:cNvGraphicFramePr>
            <a:graphicFrameLocks noChangeAspect="1"/>
          </p:cNvGraphicFramePr>
          <p:nvPr>
            <p:extLst>
              <p:ext uri="{D42A27DB-BD31-4B8C-83A1-F6EECF244321}">
                <p14:modId xmlns:p14="http://schemas.microsoft.com/office/powerpoint/2010/main" val="822889193"/>
              </p:ext>
            </p:extLst>
          </p:nvPr>
        </p:nvGraphicFramePr>
        <p:xfrm>
          <a:off x="630424" y="4509120"/>
          <a:ext cx="3676607" cy="825624"/>
        </p:xfrm>
        <a:graphic>
          <a:graphicData uri="http://schemas.openxmlformats.org/presentationml/2006/ole">
            <mc:AlternateContent xmlns:mc="http://schemas.openxmlformats.org/markup-compatibility/2006">
              <mc:Choice xmlns:v="urn:schemas-microsoft-com:vml" Requires="v">
                <p:oleObj spid="_x0000_s756088" name="公式" r:id="rId3" imgW="2336800" imgH="825500" progId="Equation.3">
                  <p:embed/>
                </p:oleObj>
              </mc:Choice>
              <mc:Fallback>
                <p:oleObj name="公式" r:id="rId3" imgW="2336800" imgH="8255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424" y="4509120"/>
                        <a:ext cx="3676607" cy="825624"/>
                      </a:xfrm>
                      <a:prstGeom prst="rect">
                        <a:avLst/>
                      </a:prstGeom>
                      <a:noFill/>
                      <a:ln>
                        <a:noFill/>
                      </a:ln>
                      <a:effectLs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014980669"/>
              </p:ext>
            </p:extLst>
          </p:nvPr>
        </p:nvGraphicFramePr>
        <p:xfrm>
          <a:off x="4572000" y="4437112"/>
          <a:ext cx="3543641" cy="803399"/>
        </p:xfrm>
        <a:graphic>
          <a:graphicData uri="http://schemas.openxmlformats.org/presentationml/2006/ole">
            <mc:AlternateContent xmlns:mc="http://schemas.openxmlformats.org/markup-compatibility/2006">
              <mc:Choice xmlns:v="urn:schemas-microsoft-com:vml" Requires="v">
                <p:oleObj spid="_x0000_s756089" name="公式" r:id="rId5" imgW="2336800" imgH="825500" progId="Equation.3">
                  <p:embed/>
                </p:oleObj>
              </mc:Choice>
              <mc:Fallback>
                <p:oleObj name="公式" r:id="rId5" imgW="2336800" imgH="8255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4437112"/>
                        <a:ext cx="3543641" cy="803399"/>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409147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0-#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0-#ppt_w/2"/>
                                          </p:val>
                                        </p:tav>
                                        <p:tav tm="100000">
                                          <p:val>
                                            <p:strVal val="#ppt_x"/>
                                          </p:val>
                                        </p:tav>
                                      </p:tavLst>
                                    </p:anim>
                                    <p:anim calcmode="lin" valueType="num">
                                      <p:cBhvr additive="base">
                                        <p:cTn id="3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0-#ppt_w/2"/>
                                          </p:val>
                                        </p:tav>
                                        <p:tav tm="100000">
                                          <p:val>
                                            <p:strVal val="#ppt_x"/>
                                          </p:val>
                                        </p:tav>
                                      </p:tavLst>
                                    </p:anim>
                                    <p:anim calcmode="lin" valueType="num">
                                      <p:cBhvr additive="base">
                                        <p:cTn id="3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11"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333375"/>
            <a:ext cx="8229600" cy="4525963"/>
          </a:xfrm>
        </p:spPr>
        <p:txBody>
          <a:bodyPr rtlCol="0">
            <a:normAutofit/>
          </a:bodyPr>
          <a:lstStyle/>
          <a:p>
            <a:pPr marL="0" indent="0" eaLnBrk="1" fontAlgn="auto" hangingPunct="1">
              <a:lnSpc>
                <a:spcPct val="125000"/>
              </a:lnSpc>
              <a:spcAft>
                <a:spcPts val="0"/>
              </a:spcAft>
              <a:buFont typeface="Wingdings" pitchFamily="2" charset="2"/>
              <a:buNone/>
              <a:defRPr/>
            </a:pPr>
            <a:r>
              <a:rPr lang="zh-CN" altLang="en-US" b="1" dirty="0">
                <a:latin typeface="宋体" pitchFamily="2" charset="-122"/>
              </a:rPr>
              <a:t>例：</a:t>
            </a:r>
            <a:r>
              <a:rPr lang="en-US" altLang="zh-CN" dirty="0">
                <a:latin typeface="宋体" pitchFamily="2" charset="-122"/>
              </a:rPr>
              <a:t> 5mol</a:t>
            </a:r>
            <a:r>
              <a:rPr lang="zh-CN" altLang="en-US" dirty="0">
                <a:latin typeface="宋体" pitchFamily="2" charset="-122"/>
              </a:rPr>
              <a:t> </a:t>
            </a:r>
            <a:r>
              <a:rPr lang="en-US" altLang="zh-CN" dirty="0">
                <a:solidFill>
                  <a:srgbClr val="000000"/>
                </a:solidFill>
                <a:latin typeface="宋体" pitchFamily="2" charset="-122"/>
                <a:cs typeface="Times New Roman" pitchFamily="18" charset="0"/>
              </a:rPr>
              <a:t>O</a:t>
            </a:r>
            <a:r>
              <a:rPr lang="en-US" altLang="zh-CN" baseline="-30000" dirty="0">
                <a:solidFill>
                  <a:srgbClr val="000000"/>
                </a:solidFill>
                <a:latin typeface="宋体" pitchFamily="2" charset="-122"/>
                <a:cs typeface="Times New Roman" pitchFamily="18" charset="0"/>
              </a:rPr>
              <a:t>2 </a:t>
            </a:r>
            <a:r>
              <a:rPr lang="en-US" altLang="zh-CN" dirty="0">
                <a:solidFill>
                  <a:srgbClr val="000000"/>
                </a:solidFill>
                <a:latin typeface="宋体" pitchFamily="2" charset="-122"/>
                <a:cs typeface="Times New Roman" pitchFamily="18" charset="0"/>
              </a:rPr>
              <a:t>(</a:t>
            </a:r>
            <a:r>
              <a:rPr lang="zh-CN" altLang="en-US" dirty="0">
                <a:solidFill>
                  <a:srgbClr val="000000"/>
                </a:solidFill>
                <a:latin typeface="宋体" pitchFamily="2" charset="-122"/>
                <a:cs typeface="Times New Roman" pitchFamily="18" charset="0"/>
              </a:rPr>
              <a:t>可视为理想气体，</a:t>
            </a:r>
            <a:r>
              <a:rPr lang="en-US" altLang="zh-CN" dirty="0">
                <a:solidFill>
                  <a:srgbClr val="000000"/>
                </a:solidFill>
                <a:latin typeface="宋体" pitchFamily="2" charset="-122"/>
                <a:cs typeface="Times New Roman" pitchFamily="18" charset="0"/>
              </a:rPr>
              <a:t>)</a:t>
            </a:r>
            <a:r>
              <a:rPr lang="zh-CN" altLang="en-US" dirty="0">
                <a:solidFill>
                  <a:srgbClr val="000000"/>
                </a:solidFill>
                <a:latin typeface="宋体" pitchFamily="2" charset="-122"/>
                <a:cs typeface="Times New Roman" pitchFamily="18" charset="0"/>
              </a:rPr>
              <a:t>从</a:t>
            </a:r>
            <a:r>
              <a:rPr lang="en-US" altLang="zh-CN" dirty="0">
                <a:solidFill>
                  <a:srgbClr val="000000"/>
                </a:solidFill>
                <a:latin typeface="宋体" pitchFamily="2" charset="-122"/>
                <a:cs typeface="Times New Roman" pitchFamily="18" charset="0"/>
              </a:rPr>
              <a:t>300K</a:t>
            </a:r>
            <a:r>
              <a:rPr lang="zh-CN" altLang="en-US" dirty="0">
                <a:solidFill>
                  <a:srgbClr val="000000"/>
                </a:solidFill>
                <a:latin typeface="宋体" pitchFamily="2" charset="-122"/>
              </a:rPr>
              <a:t>、</a:t>
            </a:r>
            <a:r>
              <a:rPr lang="en-US" altLang="zh-CN" dirty="0">
                <a:solidFill>
                  <a:srgbClr val="000000"/>
                </a:solidFill>
                <a:latin typeface="宋体" pitchFamily="2" charset="-122"/>
              </a:rPr>
              <a:t>150kPa </a:t>
            </a:r>
            <a:r>
              <a:rPr lang="zh-CN" altLang="en-US" dirty="0">
                <a:solidFill>
                  <a:srgbClr val="000000"/>
                </a:solidFill>
                <a:latin typeface="宋体" pitchFamily="2" charset="-122"/>
              </a:rPr>
              <a:t>，</a:t>
            </a:r>
            <a:r>
              <a:rPr lang="en-US" altLang="zh-CN" dirty="0">
                <a:solidFill>
                  <a:srgbClr val="000000"/>
                </a:solidFill>
                <a:latin typeface="宋体" pitchFamily="2" charset="-122"/>
              </a:rPr>
              <a:t> </a:t>
            </a:r>
            <a:r>
              <a:rPr lang="zh-CN" altLang="en-US" dirty="0">
                <a:solidFill>
                  <a:srgbClr val="000000"/>
                </a:solidFill>
                <a:latin typeface="宋体" pitchFamily="2" charset="-122"/>
              </a:rPr>
              <a:t>经两个途径变化至</a:t>
            </a:r>
            <a:r>
              <a:rPr lang="en-US" altLang="zh-CN" dirty="0">
                <a:solidFill>
                  <a:srgbClr val="000000"/>
                </a:solidFill>
                <a:latin typeface="宋体" pitchFamily="2" charset="-122"/>
              </a:rPr>
              <a:t>225</a:t>
            </a:r>
            <a:r>
              <a:rPr lang="en-US" altLang="zh-CN" dirty="0">
                <a:solidFill>
                  <a:srgbClr val="000000"/>
                </a:solidFill>
                <a:latin typeface="宋体" pitchFamily="2" charset="-122"/>
                <a:cs typeface="Times New Roman" pitchFamily="18" charset="0"/>
              </a:rPr>
              <a:t>K</a:t>
            </a:r>
            <a:r>
              <a:rPr lang="zh-CN" altLang="en-US" dirty="0">
                <a:solidFill>
                  <a:srgbClr val="000000"/>
                </a:solidFill>
                <a:latin typeface="宋体" pitchFamily="2" charset="-122"/>
              </a:rPr>
              <a:t>、</a:t>
            </a:r>
            <a:r>
              <a:rPr lang="en-US" altLang="zh-CN" dirty="0">
                <a:solidFill>
                  <a:srgbClr val="000000"/>
                </a:solidFill>
                <a:latin typeface="宋体" pitchFamily="2" charset="-122"/>
              </a:rPr>
              <a:t>75kPa </a:t>
            </a:r>
            <a:r>
              <a:rPr lang="zh-CN" altLang="en-US" dirty="0">
                <a:solidFill>
                  <a:srgbClr val="000000"/>
                </a:solidFill>
                <a:latin typeface="宋体" pitchFamily="2" charset="-122"/>
              </a:rPr>
              <a:t>，计算</a:t>
            </a:r>
            <a:r>
              <a:rPr lang="en-US" altLang="zh-CN" dirty="0">
                <a:solidFill>
                  <a:srgbClr val="000000"/>
                </a:solidFill>
                <a:latin typeface="宋体" pitchFamily="2" charset="-122"/>
                <a:cs typeface="Times New Roman" pitchFamily="18" charset="0"/>
              </a:rPr>
              <a:t>Q</a:t>
            </a:r>
            <a:r>
              <a:rPr lang="zh-CN" altLang="en-US" dirty="0">
                <a:solidFill>
                  <a:srgbClr val="000000"/>
                </a:solidFill>
                <a:latin typeface="宋体" pitchFamily="2" charset="-122"/>
                <a:cs typeface="Times New Roman" pitchFamily="18" charset="0"/>
              </a:rPr>
              <a:t>，</a:t>
            </a:r>
            <a:r>
              <a:rPr lang="en-US" altLang="zh-CN" dirty="0">
                <a:solidFill>
                  <a:srgbClr val="000000"/>
                </a:solidFill>
                <a:latin typeface="宋体" pitchFamily="2" charset="-122"/>
                <a:cs typeface="Times New Roman" pitchFamily="18" charset="0"/>
              </a:rPr>
              <a:t>W</a:t>
            </a:r>
            <a:r>
              <a:rPr lang="zh-CN" altLang="en-US" dirty="0">
                <a:solidFill>
                  <a:srgbClr val="000000"/>
                </a:solidFill>
                <a:latin typeface="宋体" pitchFamily="2" charset="-122"/>
                <a:cs typeface="Times New Roman" pitchFamily="18" charset="0"/>
              </a:rPr>
              <a:t>，</a:t>
            </a:r>
            <a:r>
              <a:rPr lang="en-US" altLang="zh-CN" dirty="0">
                <a:solidFill>
                  <a:srgbClr val="000000"/>
                </a:solidFill>
                <a:latin typeface="宋体" pitchFamily="2" charset="-122"/>
                <a:cs typeface="Times New Roman" pitchFamily="18" charset="0"/>
              </a:rPr>
              <a:t>ΔU</a:t>
            </a:r>
            <a:r>
              <a:rPr lang="zh-CN" altLang="en-US" dirty="0">
                <a:solidFill>
                  <a:srgbClr val="000000"/>
                </a:solidFill>
                <a:latin typeface="宋体" pitchFamily="2" charset="-122"/>
                <a:cs typeface="Times New Roman" pitchFamily="18" charset="0"/>
              </a:rPr>
              <a:t>，</a:t>
            </a:r>
            <a:r>
              <a:rPr lang="en-US" altLang="zh-CN" dirty="0">
                <a:solidFill>
                  <a:srgbClr val="000000"/>
                </a:solidFill>
                <a:latin typeface="宋体" pitchFamily="2" charset="-122"/>
                <a:cs typeface="Times New Roman" pitchFamily="18" charset="0"/>
              </a:rPr>
              <a:t>ΔH</a:t>
            </a:r>
            <a:r>
              <a:rPr lang="zh-CN" altLang="en-US" dirty="0">
                <a:solidFill>
                  <a:srgbClr val="000000"/>
                </a:solidFill>
                <a:latin typeface="宋体" pitchFamily="2" charset="-122"/>
              </a:rPr>
              <a:t>。（已知：</a:t>
            </a:r>
            <a:r>
              <a:rPr lang="en-US" altLang="zh-CN" dirty="0" err="1">
                <a:solidFill>
                  <a:srgbClr val="000000"/>
                </a:solidFill>
                <a:latin typeface="宋体" pitchFamily="2" charset="-122"/>
              </a:rPr>
              <a:t>C</a:t>
            </a:r>
            <a:r>
              <a:rPr lang="en-US" altLang="zh-CN" baseline="-30000" dirty="0" err="1">
                <a:solidFill>
                  <a:srgbClr val="000000"/>
                </a:solidFill>
                <a:latin typeface="宋体" pitchFamily="2" charset="-122"/>
              </a:rPr>
              <a:t>p,m</a:t>
            </a:r>
            <a:r>
              <a:rPr lang="en-US" altLang="zh-CN" dirty="0">
                <a:solidFill>
                  <a:srgbClr val="000000"/>
                </a:solidFill>
                <a:latin typeface="宋体" pitchFamily="2" charset="-122"/>
              </a:rPr>
              <a:t>=29.10J</a:t>
            </a:r>
            <a:r>
              <a:rPr lang="en-US" altLang="zh-CN" dirty="0">
                <a:latin typeface="宋体" pitchFamily="2" charset="-122"/>
              </a:rPr>
              <a:t>·mol</a:t>
            </a:r>
            <a:r>
              <a:rPr lang="en-US" altLang="zh-CN" baseline="30000" dirty="0">
                <a:latin typeface="宋体" pitchFamily="2" charset="-122"/>
              </a:rPr>
              <a:t>-1</a:t>
            </a:r>
            <a:r>
              <a:rPr lang="en-US" altLang="zh-CN" dirty="0">
                <a:latin typeface="宋体" pitchFamily="2" charset="-122"/>
              </a:rPr>
              <a:t>·K</a:t>
            </a:r>
            <a:r>
              <a:rPr lang="en-US" altLang="zh-CN" baseline="30000" dirty="0">
                <a:latin typeface="宋体" pitchFamily="2" charset="-122"/>
              </a:rPr>
              <a:t>-1</a:t>
            </a:r>
            <a:r>
              <a:rPr lang="en-US" altLang="zh-CN" dirty="0">
                <a:solidFill>
                  <a:srgbClr val="000000"/>
                </a:solidFill>
                <a:latin typeface="宋体" pitchFamily="2" charset="-122"/>
              </a:rPr>
              <a:t> </a:t>
            </a:r>
            <a:r>
              <a:rPr lang="zh-CN" altLang="en-US" dirty="0">
                <a:solidFill>
                  <a:srgbClr val="000000"/>
                </a:solidFill>
                <a:latin typeface="宋体" pitchFamily="2" charset="-122"/>
              </a:rPr>
              <a:t>）</a:t>
            </a:r>
          </a:p>
          <a:p>
            <a:pPr marL="0" indent="0" algn="just" eaLnBrk="1" fontAlgn="auto" hangingPunct="1">
              <a:lnSpc>
                <a:spcPct val="125000"/>
              </a:lnSpc>
              <a:spcAft>
                <a:spcPts val="0"/>
              </a:spcAft>
              <a:buFont typeface="Wingdings" pitchFamily="2" charset="2"/>
              <a:buNone/>
              <a:defRPr/>
            </a:pPr>
            <a:r>
              <a:rPr lang="en-US" altLang="zh-CN" sz="2000" dirty="0">
                <a:solidFill>
                  <a:srgbClr val="000000"/>
                </a:solidFill>
                <a:latin typeface="宋体" pitchFamily="2" charset="-122"/>
              </a:rPr>
              <a:t>    </a:t>
            </a:r>
            <a:r>
              <a:rPr lang="en-US" altLang="zh-CN" dirty="0">
                <a:solidFill>
                  <a:srgbClr val="000000"/>
                </a:solidFill>
                <a:latin typeface="宋体" pitchFamily="2" charset="-122"/>
              </a:rPr>
              <a:t>(1)</a:t>
            </a:r>
            <a:r>
              <a:rPr lang="zh-CN" altLang="en-US" dirty="0">
                <a:solidFill>
                  <a:srgbClr val="000000"/>
                </a:solidFill>
                <a:latin typeface="宋体" pitchFamily="2" charset="-122"/>
              </a:rPr>
              <a:t>先恒容冷却，再恒压加热；</a:t>
            </a:r>
          </a:p>
          <a:p>
            <a:pPr marL="0" indent="0" eaLnBrk="1" fontAlgn="auto" hangingPunct="1">
              <a:lnSpc>
                <a:spcPct val="125000"/>
              </a:lnSpc>
              <a:spcAft>
                <a:spcPts val="0"/>
              </a:spcAft>
              <a:buFont typeface="Wingdings" pitchFamily="2" charset="2"/>
              <a:buNone/>
              <a:defRPr/>
            </a:pPr>
            <a:r>
              <a:rPr lang="en-US" altLang="zh-CN" dirty="0">
                <a:solidFill>
                  <a:srgbClr val="000000"/>
                </a:solidFill>
                <a:latin typeface="宋体" pitchFamily="2" charset="-122"/>
              </a:rPr>
              <a:t>    (2)</a:t>
            </a:r>
            <a:r>
              <a:rPr lang="zh-CN" altLang="en-US" dirty="0">
                <a:solidFill>
                  <a:srgbClr val="000000"/>
                </a:solidFill>
                <a:latin typeface="宋体" pitchFamily="2" charset="-122"/>
              </a:rPr>
              <a:t>先恒压加热，再恒容冷却。</a:t>
            </a:r>
            <a:r>
              <a:rPr lang="zh-CN" altLang="en-US" dirty="0">
                <a:latin typeface="宋体" pitchFamily="2" charset="-122"/>
              </a:rPr>
              <a:t> </a:t>
            </a:r>
          </a:p>
          <a:p>
            <a:pPr eaLnBrk="1" fontAlgn="auto" hangingPunct="1">
              <a:spcAft>
                <a:spcPts val="0"/>
              </a:spcAft>
              <a:buFont typeface="Arial" panose="020B0604020202020204" pitchFamily="34" charset="0"/>
              <a:buChar char="•"/>
              <a:defRPr/>
            </a:pPr>
            <a:r>
              <a:rPr lang="zh-CN" altLang="en-US" dirty="0">
                <a:latin typeface="Arial" pitchFamily="34" charset="0"/>
              </a:rPr>
              <a:t>解：</a:t>
            </a:r>
            <a:r>
              <a:rPr kumimoji="1" lang="en-US" altLang="zh-CN" dirty="0">
                <a:latin typeface="Arial" pitchFamily="34" charset="0"/>
              </a:rPr>
              <a:t> </a:t>
            </a:r>
            <a:r>
              <a:rPr kumimoji="1" lang="zh-CN" altLang="en-US" dirty="0">
                <a:solidFill>
                  <a:srgbClr val="000000"/>
                </a:solidFill>
                <a:latin typeface="华文宋体" pitchFamily="2" charset="-122"/>
                <a:ea typeface="华文宋体" pitchFamily="2" charset="-122"/>
                <a:cs typeface="Times New Roman" pitchFamily="18" charset="0"/>
              </a:rPr>
              <a:t>两个途径的始终态相同，则</a:t>
            </a:r>
            <a:r>
              <a:rPr kumimoji="1" lang="zh-CN" altLang="en-US" dirty="0">
                <a:latin typeface="华文宋体" pitchFamily="2" charset="-122"/>
                <a:ea typeface="华文宋体" pitchFamily="2" charset="-122"/>
              </a:rPr>
              <a:t> </a:t>
            </a:r>
            <a:r>
              <a:rPr kumimoji="1" lang="en-US" altLang="zh-CN" dirty="0">
                <a:solidFill>
                  <a:srgbClr val="000000"/>
                </a:solidFill>
                <a:cs typeface="Times New Roman" pitchFamily="18" charset="0"/>
              </a:rPr>
              <a:t>ΔU</a:t>
            </a:r>
            <a:r>
              <a:rPr kumimoji="1" lang="zh-CN" altLang="en-US" dirty="0">
                <a:solidFill>
                  <a:srgbClr val="000000"/>
                </a:solidFill>
                <a:cs typeface="Times New Roman" pitchFamily="18" charset="0"/>
              </a:rPr>
              <a:t>、</a:t>
            </a:r>
            <a:r>
              <a:rPr kumimoji="1" lang="en-US" altLang="zh-CN" dirty="0">
                <a:solidFill>
                  <a:srgbClr val="000000"/>
                </a:solidFill>
                <a:cs typeface="Times New Roman" pitchFamily="18" charset="0"/>
              </a:rPr>
              <a:t>ΔH</a:t>
            </a:r>
            <a:r>
              <a:rPr kumimoji="1" lang="zh-CN" altLang="en-US" dirty="0">
                <a:solidFill>
                  <a:srgbClr val="000000"/>
                </a:solidFill>
                <a:cs typeface="Times New Roman" pitchFamily="18" charset="0"/>
              </a:rPr>
              <a:t>相同但 </a:t>
            </a:r>
            <a:r>
              <a:rPr kumimoji="1" lang="en-US" altLang="zh-CN" dirty="0">
                <a:solidFill>
                  <a:srgbClr val="000000"/>
                </a:solidFill>
                <a:cs typeface="Times New Roman" pitchFamily="18" charset="0"/>
              </a:rPr>
              <a:t>Q</a:t>
            </a:r>
            <a:r>
              <a:rPr kumimoji="1" lang="zh-CN" altLang="en-US" dirty="0">
                <a:solidFill>
                  <a:srgbClr val="000000"/>
                </a:solidFill>
                <a:cs typeface="Times New Roman" pitchFamily="18" charset="0"/>
              </a:rPr>
              <a:t>、</a:t>
            </a:r>
            <a:r>
              <a:rPr kumimoji="1" lang="en-US" altLang="zh-CN" dirty="0">
                <a:solidFill>
                  <a:srgbClr val="000000"/>
                </a:solidFill>
                <a:cs typeface="Times New Roman" pitchFamily="18" charset="0"/>
              </a:rPr>
              <a:t>W</a:t>
            </a:r>
            <a:r>
              <a:rPr kumimoji="1" lang="zh-CN" altLang="en-US" dirty="0">
                <a:solidFill>
                  <a:srgbClr val="000000"/>
                </a:solidFill>
                <a:cs typeface="Times New Roman" pitchFamily="18" charset="0"/>
              </a:rPr>
              <a:t>不同。先计算</a:t>
            </a:r>
            <a:r>
              <a:rPr kumimoji="1" lang="en-US" altLang="zh-CN" dirty="0">
                <a:solidFill>
                  <a:srgbClr val="000000"/>
                </a:solidFill>
                <a:cs typeface="Times New Roman" pitchFamily="18" charset="0"/>
              </a:rPr>
              <a:t>ΔU</a:t>
            </a:r>
            <a:r>
              <a:rPr kumimoji="1" lang="zh-CN" altLang="en-US" dirty="0">
                <a:solidFill>
                  <a:srgbClr val="000000"/>
                </a:solidFill>
                <a:cs typeface="Times New Roman" pitchFamily="18" charset="0"/>
              </a:rPr>
              <a:t>、</a:t>
            </a:r>
            <a:r>
              <a:rPr kumimoji="1" lang="en-US" altLang="zh-CN" dirty="0">
                <a:solidFill>
                  <a:srgbClr val="000000"/>
                </a:solidFill>
                <a:cs typeface="Times New Roman" pitchFamily="18" charset="0"/>
              </a:rPr>
              <a:t>ΔH</a:t>
            </a:r>
            <a:r>
              <a:rPr kumimoji="1" lang="zh-CN" altLang="en-US" dirty="0">
                <a:solidFill>
                  <a:srgbClr val="000000"/>
                </a:solidFill>
                <a:cs typeface="Times New Roman" pitchFamily="18" charset="0"/>
              </a:rPr>
              <a:t>：</a:t>
            </a:r>
          </a:p>
          <a:p>
            <a:pPr eaLnBrk="1" fontAlgn="auto" hangingPunct="1">
              <a:spcAft>
                <a:spcPts val="0"/>
              </a:spcAft>
              <a:buFont typeface="Arial" panose="020B0604020202020204" pitchFamily="34" charset="0"/>
              <a:buChar char="•"/>
              <a:defRPr/>
            </a:pPr>
            <a:endParaRPr lang="zh-CN" altLang="en-US" dirty="0"/>
          </a:p>
        </p:txBody>
      </p:sp>
      <p:graphicFrame>
        <p:nvGraphicFramePr>
          <p:cNvPr id="4" name="Object 608"/>
          <p:cNvGraphicFramePr>
            <a:graphicFrameLocks noChangeAspect="1"/>
          </p:cNvGraphicFramePr>
          <p:nvPr>
            <p:extLst>
              <p:ext uri="{D42A27DB-BD31-4B8C-83A1-F6EECF244321}">
                <p14:modId xmlns:p14="http://schemas.microsoft.com/office/powerpoint/2010/main" val="294619665"/>
              </p:ext>
            </p:extLst>
          </p:nvPr>
        </p:nvGraphicFramePr>
        <p:xfrm>
          <a:off x="-60325" y="3860800"/>
          <a:ext cx="8863013" cy="863600"/>
        </p:xfrm>
        <a:graphic>
          <a:graphicData uri="http://schemas.openxmlformats.org/presentationml/2006/ole">
            <mc:AlternateContent xmlns:mc="http://schemas.openxmlformats.org/markup-compatibility/2006">
              <mc:Choice xmlns:v="urn:schemas-microsoft-com:vml" Requires="v">
                <p:oleObj spid="_x0000_s817212" name="公式" r:id="rId3" imgW="4038480" imgH="469800" progId="Equation.3">
                  <p:embed/>
                </p:oleObj>
              </mc:Choice>
              <mc:Fallback>
                <p:oleObj name="公式" r:id="rId3" imgW="4038480" imgH="469800" progId="Equation.3">
                  <p:embed/>
                  <p:pic>
                    <p:nvPicPr>
                      <p:cNvPr id="0" name="Picture 608"/>
                      <p:cNvPicPr>
                        <a:picLocks noChangeAspect="1" noChangeArrowheads="1"/>
                      </p:cNvPicPr>
                      <p:nvPr/>
                    </p:nvPicPr>
                    <p:blipFill>
                      <a:blip r:embed="rId4"/>
                      <a:srcRect/>
                      <a:stretch>
                        <a:fillRect/>
                      </a:stretch>
                    </p:blipFill>
                    <p:spPr bwMode="auto">
                      <a:xfrm>
                        <a:off x="-60325" y="3860800"/>
                        <a:ext cx="8863013"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609"/>
          <p:cNvGraphicFramePr>
            <a:graphicFrameLocks noChangeAspect="1"/>
          </p:cNvGraphicFramePr>
          <p:nvPr>
            <p:extLst>
              <p:ext uri="{D42A27DB-BD31-4B8C-83A1-F6EECF244321}">
                <p14:modId xmlns:p14="http://schemas.microsoft.com/office/powerpoint/2010/main" val="2410930191"/>
              </p:ext>
            </p:extLst>
          </p:nvPr>
        </p:nvGraphicFramePr>
        <p:xfrm>
          <a:off x="611560" y="4725144"/>
          <a:ext cx="7229475" cy="863600"/>
        </p:xfrm>
        <a:graphic>
          <a:graphicData uri="http://schemas.openxmlformats.org/presentationml/2006/ole">
            <mc:AlternateContent xmlns:mc="http://schemas.openxmlformats.org/markup-compatibility/2006">
              <mc:Choice xmlns:v="urn:schemas-microsoft-com:vml" Requires="v">
                <p:oleObj spid="_x0000_s817213" name="公式" r:id="rId5" imgW="3289300" imgH="469900" progId="Equation.3">
                  <p:embed/>
                </p:oleObj>
              </mc:Choice>
              <mc:Fallback>
                <p:oleObj name="公式" r:id="rId5" imgW="3289300" imgH="469900" progId="Equation.3">
                  <p:embed/>
                  <p:pic>
                    <p:nvPicPr>
                      <p:cNvPr id="0" name="Picture 60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560" y="4725144"/>
                        <a:ext cx="7229475"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9802" y="3789040"/>
            <a:ext cx="7408333" cy="3450696"/>
          </a:xfrm>
        </p:spPr>
        <p:txBody>
          <a:bodyPr rtlCol="0">
            <a:normAutofit/>
          </a:bodyPr>
          <a:lstStyle/>
          <a:p>
            <a:pPr eaLnBrk="1" fontAlgn="auto" hangingPunct="1">
              <a:spcAft>
                <a:spcPts val="0"/>
              </a:spcAft>
              <a:buFont typeface="Arial" panose="020B0604020202020204" pitchFamily="34" charset="0"/>
              <a:buChar char="•"/>
              <a:defRPr/>
            </a:pPr>
            <a:r>
              <a:rPr kumimoji="1" lang="en-US" altLang="zh-CN" dirty="0">
                <a:solidFill>
                  <a:srgbClr val="C00000"/>
                </a:solidFill>
                <a:latin typeface="华文宋体" pitchFamily="2" charset="-122"/>
                <a:ea typeface="华文宋体" pitchFamily="2" charset="-122"/>
              </a:rPr>
              <a:t>Q</a:t>
            </a:r>
            <a:r>
              <a:rPr kumimoji="1" lang="zh-CN" altLang="en-US" dirty="0">
                <a:solidFill>
                  <a:srgbClr val="C00000"/>
                </a:solidFill>
                <a:latin typeface="华文宋体" pitchFamily="2" charset="-122"/>
                <a:ea typeface="华文宋体" pitchFamily="2" charset="-122"/>
              </a:rPr>
              <a:t>、</a:t>
            </a:r>
            <a:r>
              <a:rPr kumimoji="1" lang="en-US" altLang="zh-CN" dirty="0">
                <a:solidFill>
                  <a:srgbClr val="C00000"/>
                </a:solidFill>
                <a:latin typeface="华文宋体" pitchFamily="2" charset="-122"/>
                <a:ea typeface="华文宋体" pitchFamily="2" charset="-122"/>
              </a:rPr>
              <a:t>W</a:t>
            </a:r>
            <a:r>
              <a:rPr kumimoji="1" lang="zh-CN" altLang="en-US" dirty="0">
                <a:solidFill>
                  <a:srgbClr val="C00000"/>
                </a:solidFill>
                <a:latin typeface="华文宋体" pitchFamily="2" charset="-122"/>
                <a:ea typeface="华文宋体" pitchFamily="2" charset="-122"/>
              </a:rPr>
              <a:t>要用原途径计算</a:t>
            </a:r>
          </a:p>
          <a:p>
            <a:pPr marL="0" indent="0" eaLnBrk="1" fontAlgn="auto" hangingPunct="1">
              <a:spcBef>
                <a:spcPct val="25000"/>
              </a:spcBef>
              <a:spcAft>
                <a:spcPts val="0"/>
              </a:spcAft>
              <a:buNone/>
              <a:defRPr/>
            </a:pPr>
            <a:r>
              <a:rPr kumimoji="1" lang="en-US" altLang="zh-CN" dirty="0" smtClean="0"/>
              <a:t>Ⅰ</a:t>
            </a:r>
            <a:r>
              <a:rPr kumimoji="1" lang="zh-CN" altLang="en-US" dirty="0"/>
              <a:t>过程第一步恒容：</a:t>
            </a:r>
            <a:r>
              <a:rPr kumimoji="1" lang="en-US" altLang="zh-CN" dirty="0"/>
              <a:t>P</a:t>
            </a:r>
            <a:r>
              <a:rPr kumimoji="1" lang="en-US" altLang="zh-CN" baseline="-25000" dirty="0"/>
              <a:t>1</a:t>
            </a:r>
            <a:r>
              <a:rPr kumimoji="1" lang="en-US" altLang="zh-CN" dirty="0"/>
              <a:t>/T</a:t>
            </a:r>
            <a:r>
              <a:rPr kumimoji="1" lang="en-US" altLang="zh-CN" baseline="-25000" dirty="0"/>
              <a:t>1</a:t>
            </a:r>
            <a:r>
              <a:rPr kumimoji="1" lang="en-US" altLang="zh-CN" dirty="0"/>
              <a:t>=P</a:t>
            </a:r>
            <a:r>
              <a:rPr lang="en-US" altLang="zh-CN" dirty="0"/>
              <a:t>'</a:t>
            </a:r>
            <a:r>
              <a:rPr kumimoji="1" lang="en-US" altLang="zh-CN" dirty="0"/>
              <a:t>/T</a:t>
            </a:r>
            <a:r>
              <a:rPr lang="en-US" altLang="zh-CN" dirty="0"/>
              <a:t>'</a:t>
            </a:r>
            <a:r>
              <a:rPr kumimoji="1" lang="zh-CN" altLang="en-US" dirty="0"/>
              <a:t>    </a:t>
            </a:r>
            <a:r>
              <a:rPr kumimoji="1" lang="en-US" altLang="zh-CN" dirty="0"/>
              <a:t>T</a:t>
            </a:r>
            <a:r>
              <a:rPr lang="en-US" altLang="zh-CN" dirty="0"/>
              <a:t>'=150K</a:t>
            </a:r>
            <a:endParaRPr kumimoji="1" lang="zh-CN" altLang="en-US" dirty="0"/>
          </a:p>
          <a:p>
            <a:pPr eaLnBrk="1" fontAlgn="auto" hangingPunct="1">
              <a:spcBef>
                <a:spcPct val="25000"/>
              </a:spcBef>
              <a:spcAft>
                <a:spcPts val="0"/>
              </a:spcAft>
              <a:buFont typeface="Arial" panose="020B0604020202020204" pitchFamily="34" charset="0"/>
              <a:buChar char="•"/>
              <a:defRPr/>
            </a:pPr>
            <a:r>
              <a:rPr kumimoji="1" lang="en-US" altLang="zh-CN" dirty="0"/>
              <a:t>Q(Ⅰ</a:t>
            </a:r>
            <a:r>
              <a:rPr kumimoji="1" lang="en-US" altLang="zh-CN" baseline="-25000" dirty="0"/>
              <a:t>1</a:t>
            </a:r>
            <a:r>
              <a:rPr kumimoji="1" lang="en-US" altLang="zh-CN" dirty="0"/>
              <a:t>)=</a:t>
            </a:r>
            <a:r>
              <a:rPr kumimoji="1" lang="en-US" altLang="zh-CN" dirty="0" err="1"/>
              <a:t>nC</a:t>
            </a:r>
            <a:r>
              <a:rPr kumimoji="1" lang="en-US" altLang="zh-CN" baseline="-25000" dirty="0" err="1"/>
              <a:t>V,m</a:t>
            </a:r>
            <a:r>
              <a:rPr kumimoji="1" lang="en-US" altLang="zh-CN" dirty="0"/>
              <a:t>(T'-T</a:t>
            </a:r>
            <a:r>
              <a:rPr kumimoji="1" lang="en-US" altLang="zh-CN" baseline="-25000" dirty="0"/>
              <a:t>1</a:t>
            </a:r>
            <a:r>
              <a:rPr kumimoji="1" lang="en-US" altLang="zh-CN" dirty="0"/>
              <a:t>)=5 (29.10-8.315)(150-300)J=-15591J</a:t>
            </a:r>
          </a:p>
          <a:p>
            <a:pPr eaLnBrk="1" fontAlgn="auto" hangingPunct="1">
              <a:spcBef>
                <a:spcPct val="25000"/>
              </a:spcBef>
              <a:spcAft>
                <a:spcPts val="0"/>
              </a:spcAft>
              <a:buFont typeface="Arial" panose="020B0604020202020204" pitchFamily="34" charset="0"/>
              <a:buChar char="•"/>
              <a:defRPr/>
            </a:pPr>
            <a:r>
              <a:rPr kumimoji="1" lang="en-US" altLang="zh-CN" dirty="0"/>
              <a:t>Q(Ⅰ</a:t>
            </a:r>
            <a:r>
              <a:rPr kumimoji="1" lang="en-US" altLang="zh-CN" baseline="-25000" dirty="0"/>
              <a:t>2</a:t>
            </a:r>
            <a:r>
              <a:rPr kumimoji="1" lang="en-US" altLang="zh-CN" dirty="0"/>
              <a:t>)=</a:t>
            </a:r>
            <a:r>
              <a:rPr kumimoji="1" lang="en-US" altLang="zh-CN" dirty="0" err="1"/>
              <a:t>nC</a:t>
            </a:r>
            <a:r>
              <a:rPr kumimoji="1" lang="en-US" altLang="zh-CN" baseline="-25000" dirty="0" err="1"/>
              <a:t>P,m</a:t>
            </a:r>
            <a:r>
              <a:rPr kumimoji="1" lang="en-US" altLang="zh-CN" dirty="0"/>
              <a:t>(T</a:t>
            </a:r>
            <a:r>
              <a:rPr kumimoji="1" lang="en-US" altLang="zh-CN" baseline="-25000" dirty="0"/>
              <a:t>2</a:t>
            </a:r>
            <a:r>
              <a:rPr kumimoji="1" lang="en-US" altLang="zh-CN" dirty="0"/>
              <a:t>-T')=5×29.10(225-150)J=10913J</a:t>
            </a:r>
          </a:p>
          <a:p>
            <a:pPr eaLnBrk="1" fontAlgn="auto" hangingPunct="1">
              <a:spcBef>
                <a:spcPct val="25000"/>
              </a:spcBef>
              <a:spcAft>
                <a:spcPts val="0"/>
              </a:spcAft>
              <a:buFont typeface="Arial" panose="020B0604020202020204" pitchFamily="34" charset="0"/>
              <a:buChar char="•"/>
              <a:defRPr/>
            </a:pPr>
            <a:r>
              <a:rPr kumimoji="1" lang="en-US" altLang="zh-CN" dirty="0"/>
              <a:t>Q(Ⅰ)= Q(Ⅰ</a:t>
            </a:r>
            <a:r>
              <a:rPr kumimoji="1" lang="en-US" altLang="zh-CN" baseline="-25000" dirty="0"/>
              <a:t>1</a:t>
            </a:r>
            <a:r>
              <a:rPr kumimoji="1" lang="en-US" altLang="zh-CN" dirty="0"/>
              <a:t>) +Q(Ⅰ</a:t>
            </a:r>
            <a:r>
              <a:rPr kumimoji="1" lang="en-US" altLang="zh-CN" baseline="-25000" dirty="0"/>
              <a:t>2</a:t>
            </a:r>
            <a:r>
              <a:rPr kumimoji="1" lang="en-US" altLang="zh-CN" dirty="0"/>
              <a:t>)=-15591J+10913J= - 4667J</a:t>
            </a:r>
          </a:p>
          <a:p>
            <a:pPr eaLnBrk="1" fontAlgn="auto" hangingPunct="1">
              <a:spcBef>
                <a:spcPct val="25000"/>
              </a:spcBef>
              <a:spcAft>
                <a:spcPts val="0"/>
              </a:spcAft>
              <a:buFont typeface="Arial" panose="020B0604020202020204" pitchFamily="34" charset="0"/>
              <a:buChar char="•"/>
              <a:defRPr/>
            </a:pPr>
            <a:r>
              <a:rPr kumimoji="1" lang="en-US" altLang="zh-CN" dirty="0"/>
              <a:t>W(Ⅰ)= </a:t>
            </a:r>
            <a:r>
              <a:rPr kumimoji="1" lang="en-US" altLang="zh-CN" dirty="0">
                <a:solidFill>
                  <a:srgbClr val="000000"/>
                </a:solidFill>
                <a:cs typeface="Times New Roman" pitchFamily="18" charset="0"/>
              </a:rPr>
              <a:t>ΔU</a:t>
            </a:r>
            <a:r>
              <a:rPr kumimoji="1" lang="en-US" altLang="zh-CN" dirty="0"/>
              <a:t>-Q(Ⅰ) =-3118J</a:t>
            </a:r>
          </a:p>
          <a:p>
            <a:pPr eaLnBrk="1" fontAlgn="auto" hangingPunct="1">
              <a:spcAft>
                <a:spcPts val="0"/>
              </a:spcAft>
              <a:buFont typeface="Arial" panose="020B0604020202020204" pitchFamily="34" charset="0"/>
              <a:buChar char="•"/>
              <a:defRPr/>
            </a:pPr>
            <a:endParaRPr lang="zh-CN" altLang="en-US" dirty="0"/>
          </a:p>
        </p:txBody>
      </p:sp>
      <p:sp>
        <p:nvSpPr>
          <p:cNvPr id="497666" name="Text Box 13"/>
          <p:cNvSpPr txBox="1">
            <a:spLocks noChangeArrowheads="1"/>
          </p:cNvSpPr>
          <p:nvPr/>
        </p:nvSpPr>
        <p:spPr bwMode="auto">
          <a:xfrm>
            <a:off x="444500" y="2084388"/>
            <a:ext cx="1943100" cy="1582737"/>
          </a:xfrm>
          <a:prstGeom prst="rect">
            <a:avLst/>
          </a:prstGeom>
          <a:noFill/>
          <a:ln w="38100" algn="ctr">
            <a:solidFill>
              <a:schemeClr val="tx1"/>
            </a:solidFill>
            <a:miter lim="800000"/>
            <a:headEnd/>
            <a:tailEnd/>
          </a:ln>
        </p:spPr>
        <p:txBody>
          <a:bodyPr>
            <a:spAutoFit/>
          </a:bodyPr>
          <a:lstStyle/>
          <a:p>
            <a:pPr>
              <a:spcBef>
                <a:spcPct val="20000"/>
              </a:spcBef>
            </a:pPr>
            <a:r>
              <a:rPr kumimoji="1" lang="en-US" altLang="zh-CN" sz="2800" dirty="0">
                <a:latin typeface="宋体" charset="-122"/>
                <a:sym typeface="Symbol" pitchFamily="18" charset="2"/>
              </a:rPr>
              <a:t>T</a:t>
            </a:r>
            <a:r>
              <a:rPr kumimoji="1" lang="en-US" altLang="zh-CN" sz="2800" baseline="-25000" dirty="0">
                <a:latin typeface="宋体" charset="-122"/>
                <a:sym typeface="Symbol" pitchFamily="18" charset="2"/>
              </a:rPr>
              <a:t>1</a:t>
            </a:r>
            <a:r>
              <a:rPr kumimoji="1" lang="en-US" altLang="zh-CN" sz="2800" dirty="0">
                <a:latin typeface="宋体" charset="-122"/>
                <a:sym typeface="Symbol" pitchFamily="18" charset="2"/>
              </a:rPr>
              <a:t>=300K</a:t>
            </a:r>
          </a:p>
          <a:p>
            <a:pPr>
              <a:spcBef>
                <a:spcPct val="20000"/>
              </a:spcBef>
            </a:pPr>
            <a:r>
              <a:rPr kumimoji="1" lang="en-US" altLang="zh-CN" sz="2800" dirty="0" smtClean="0">
                <a:latin typeface="宋体" charset="-122"/>
                <a:sym typeface="Symbol" pitchFamily="18" charset="2"/>
              </a:rPr>
              <a:t>P</a:t>
            </a:r>
            <a:r>
              <a:rPr kumimoji="1" lang="en-US" altLang="zh-CN" sz="2800" baseline="-25000" dirty="0" smtClean="0">
                <a:latin typeface="宋体" charset="-122"/>
                <a:sym typeface="Symbol" pitchFamily="18" charset="2"/>
              </a:rPr>
              <a:t>1</a:t>
            </a:r>
            <a:r>
              <a:rPr kumimoji="1" lang="en-US" altLang="zh-CN" sz="2800" dirty="0" smtClean="0">
                <a:latin typeface="宋体" charset="-122"/>
                <a:sym typeface="Symbol" pitchFamily="18" charset="2"/>
              </a:rPr>
              <a:t>=50kPa </a:t>
            </a:r>
            <a:endParaRPr kumimoji="1" lang="en-US" altLang="zh-CN" sz="2800" dirty="0">
              <a:latin typeface="宋体" charset="-122"/>
              <a:sym typeface="Symbol" pitchFamily="18" charset="2"/>
            </a:endParaRPr>
          </a:p>
          <a:p>
            <a:pPr>
              <a:spcBef>
                <a:spcPct val="20000"/>
              </a:spcBef>
            </a:pPr>
            <a:r>
              <a:rPr kumimoji="1" lang="en-US" altLang="zh-CN" sz="2800" dirty="0">
                <a:latin typeface="宋体" charset="-122"/>
                <a:sym typeface="Symbol" pitchFamily="18" charset="2"/>
              </a:rPr>
              <a:t>V</a:t>
            </a:r>
            <a:r>
              <a:rPr kumimoji="1" lang="en-US" altLang="zh-CN" sz="2800" baseline="-25000" dirty="0">
                <a:latin typeface="宋体" charset="-122"/>
                <a:sym typeface="Symbol" pitchFamily="18" charset="2"/>
              </a:rPr>
              <a:t>1</a:t>
            </a:r>
            <a:r>
              <a:rPr kumimoji="1" lang="en-US" altLang="zh-CN" sz="2800" dirty="0">
                <a:latin typeface="宋体" charset="-122"/>
                <a:sym typeface="Symbol" pitchFamily="18" charset="2"/>
              </a:rPr>
              <a:t>=</a:t>
            </a:r>
            <a:endParaRPr kumimoji="1" lang="en-US" altLang="zh-CN" sz="2800" baseline="30000" dirty="0">
              <a:latin typeface="宋体" charset="-122"/>
              <a:sym typeface="Symbol" pitchFamily="18" charset="2"/>
            </a:endParaRPr>
          </a:p>
        </p:txBody>
      </p:sp>
      <p:sp>
        <p:nvSpPr>
          <p:cNvPr id="497667" name="Text Box 18"/>
          <p:cNvSpPr txBox="1">
            <a:spLocks noChangeArrowheads="1"/>
          </p:cNvSpPr>
          <p:nvPr/>
        </p:nvSpPr>
        <p:spPr bwMode="auto">
          <a:xfrm>
            <a:off x="2339975" y="2395538"/>
            <a:ext cx="1368425" cy="457200"/>
          </a:xfrm>
          <a:prstGeom prst="rect">
            <a:avLst/>
          </a:prstGeom>
          <a:noFill/>
          <a:ln w="9525">
            <a:noFill/>
            <a:miter lim="800000"/>
            <a:headEnd/>
            <a:tailEnd/>
          </a:ln>
        </p:spPr>
        <p:txBody>
          <a:bodyPr anchor="b">
            <a:spAutoFit/>
          </a:bodyPr>
          <a:lstStyle/>
          <a:p>
            <a:pPr>
              <a:spcBef>
                <a:spcPct val="50000"/>
              </a:spcBef>
            </a:pPr>
            <a:r>
              <a:rPr kumimoji="1" lang="en-US" altLang="zh-CN" sz="2400" b="1">
                <a:solidFill>
                  <a:srgbClr val="0000FF"/>
                </a:solidFill>
                <a:latin typeface="宋体" charset="-122"/>
                <a:sym typeface="Symbol" pitchFamily="18" charset="2"/>
              </a:rPr>
              <a:t>Ⅰ</a:t>
            </a:r>
            <a:r>
              <a:rPr kumimoji="1" lang="en-US" altLang="zh-CN" sz="2400" b="1" baseline="-25000">
                <a:solidFill>
                  <a:srgbClr val="0000FF"/>
                </a:solidFill>
                <a:latin typeface="宋体" charset="-122"/>
                <a:sym typeface="Symbol" pitchFamily="18" charset="2"/>
              </a:rPr>
              <a:t>1</a:t>
            </a:r>
            <a:r>
              <a:rPr kumimoji="1" lang="en-US" altLang="zh-CN" sz="2400" b="1">
                <a:solidFill>
                  <a:srgbClr val="0000FF"/>
                </a:solidFill>
                <a:latin typeface="宋体" charset="-122"/>
                <a:sym typeface="Symbol" pitchFamily="18" charset="2"/>
              </a:rPr>
              <a:t> </a:t>
            </a:r>
            <a:r>
              <a:rPr kumimoji="1" lang="zh-CN" altLang="en-US" sz="2400" b="1">
                <a:solidFill>
                  <a:srgbClr val="0000FF"/>
                </a:solidFill>
                <a:latin typeface="宋体" charset="-122"/>
                <a:sym typeface="Symbol" pitchFamily="18" charset="2"/>
              </a:rPr>
              <a:t>恒容</a:t>
            </a:r>
          </a:p>
        </p:txBody>
      </p:sp>
      <p:sp>
        <p:nvSpPr>
          <p:cNvPr id="497668" name="Text Box 13"/>
          <p:cNvSpPr txBox="1">
            <a:spLocks noChangeArrowheads="1"/>
          </p:cNvSpPr>
          <p:nvPr/>
        </p:nvSpPr>
        <p:spPr bwMode="auto">
          <a:xfrm>
            <a:off x="3778250" y="2062163"/>
            <a:ext cx="1730375" cy="1582737"/>
          </a:xfrm>
          <a:prstGeom prst="rect">
            <a:avLst/>
          </a:prstGeom>
          <a:noFill/>
          <a:ln w="38100">
            <a:solidFill>
              <a:schemeClr val="tx1"/>
            </a:solidFill>
            <a:miter lim="800000"/>
            <a:headEnd/>
            <a:tailEnd/>
          </a:ln>
        </p:spPr>
        <p:txBody>
          <a:bodyPr>
            <a:spAutoFit/>
          </a:bodyPr>
          <a:lstStyle/>
          <a:p>
            <a:pPr>
              <a:spcBef>
                <a:spcPct val="20000"/>
              </a:spcBef>
            </a:pPr>
            <a:r>
              <a:rPr kumimoji="1" lang="en-US" altLang="zh-CN" sz="2800">
                <a:latin typeface="宋体" charset="-122"/>
                <a:sym typeface="Symbol" pitchFamily="18" charset="2"/>
              </a:rPr>
              <a:t>T</a:t>
            </a:r>
            <a:r>
              <a:rPr lang="en-US" altLang="zh-CN" sz="2800">
                <a:latin typeface="宋体" charset="-122"/>
                <a:sym typeface="Symbol" pitchFamily="18" charset="2"/>
              </a:rPr>
              <a:t>'</a:t>
            </a:r>
            <a:r>
              <a:rPr kumimoji="1" lang="en-US" altLang="zh-CN" sz="2800">
                <a:latin typeface="宋体" charset="-122"/>
                <a:sym typeface="Symbol" pitchFamily="18" charset="2"/>
              </a:rPr>
              <a:t>=</a:t>
            </a:r>
          </a:p>
          <a:p>
            <a:pPr>
              <a:spcBef>
                <a:spcPct val="20000"/>
              </a:spcBef>
            </a:pPr>
            <a:r>
              <a:rPr kumimoji="1" lang="en-US" altLang="zh-CN" sz="2800">
                <a:latin typeface="宋体" charset="-122"/>
                <a:sym typeface="Symbol" pitchFamily="18" charset="2"/>
              </a:rPr>
              <a:t>P</a:t>
            </a:r>
            <a:r>
              <a:rPr lang="en-US" altLang="zh-CN" sz="2800">
                <a:latin typeface="宋体" charset="-122"/>
                <a:sym typeface="Symbol" pitchFamily="18" charset="2"/>
              </a:rPr>
              <a:t>'</a:t>
            </a:r>
            <a:r>
              <a:rPr kumimoji="1" lang="en-US" altLang="zh-CN" sz="2800">
                <a:latin typeface="宋体" charset="-122"/>
                <a:sym typeface="Symbol" pitchFamily="18" charset="2"/>
              </a:rPr>
              <a:t>=75kPa </a:t>
            </a:r>
          </a:p>
          <a:p>
            <a:pPr>
              <a:spcBef>
                <a:spcPct val="20000"/>
              </a:spcBef>
            </a:pPr>
            <a:r>
              <a:rPr kumimoji="1" lang="en-US" altLang="zh-CN" sz="2800">
                <a:latin typeface="宋体" charset="-122"/>
                <a:sym typeface="Symbol" pitchFamily="18" charset="2"/>
              </a:rPr>
              <a:t>V</a:t>
            </a:r>
            <a:r>
              <a:rPr lang="en-US" altLang="zh-CN" sz="2800">
                <a:latin typeface="宋体" charset="-122"/>
                <a:sym typeface="Symbol" pitchFamily="18" charset="2"/>
              </a:rPr>
              <a:t>'</a:t>
            </a:r>
            <a:r>
              <a:rPr kumimoji="1" lang="en-US" altLang="zh-CN" sz="2800">
                <a:latin typeface="宋体" charset="-122"/>
                <a:sym typeface="Symbol" pitchFamily="18" charset="2"/>
              </a:rPr>
              <a:t>= V</a:t>
            </a:r>
            <a:r>
              <a:rPr kumimoji="1" lang="en-US" altLang="zh-CN" sz="2800" baseline="-25000">
                <a:latin typeface="宋体" charset="-122"/>
                <a:sym typeface="Symbol" pitchFamily="18" charset="2"/>
              </a:rPr>
              <a:t>1</a:t>
            </a:r>
          </a:p>
        </p:txBody>
      </p:sp>
      <p:sp>
        <p:nvSpPr>
          <p:cNvPr id="497669" name="Text Box 29"/>
          <p:cNvSpPr txBox="1">
            <a:spLocks noChangeArrowheads="1"/>
          </p:cNvSpPr>
          <p:nvPr/>
        </p:nvSpPr>
        <p:spPr bwMode="auto">
          <a:xfrm>
            <a:off x="5508625" y="2251075"/>
            <a:ext cx="1368425" cy="457200"/>
          </a:xfrm>
          <a:prstGeom prst="rect">
            <a:avLst/>
          </a:prstGeom>
          <a:noFill/>
          <a:ln w="9525">
            <a:noFill/>
            <a:miter lim="800000"/>
            <a:headEnd/>
            <a:tailEnd/>
          </a:ln>
        </p:spPr>
        <p:txBody>
          <a:bodyPr anchor="b">
            <a:spAutoFit/>
          </a:bodyPr>
          <a:lstStyle/>
          <a:p>
            <a:pPr>
              <a:spcBef>
                <a:spcPct val="50000"/>
              </a:spcBef>
            </a:pPr>
            <a:r>
              <a:rPr kumimoji="1" lang="en-US" altLang="zh-CN" sz="2400" b="1" dirty="0">
                <a:solidFill>
                  <a:srgbClr val="0000FF"/>
                </a:solidFill>
                <a:latin typeface="宋体" charset="-122"/>
                <a:sym typeface="Symbol" pitchFamily="18" charset="2"/>
              </a:rPr>
              <a:t>Ⅰ</a:t>
            </a:r>
            <a:r>
              <a:rPr kumimoji="1" lang="en-US" altLang="zh-CN" sz="2400" b="1" baseline="-25000" dirty="0">
                <a:solidFill>
                  <a:srgbClr val="0000FF"/>
                </a:solidFill>
                <a:latin typeface="宋体" charset="-122"/>
                <a:sym typeface="Symbol" pitchFamily="18" charset="2"/>
              </a:rPr>
              <a:t>2</a:t>
            </a:r>
            <a:r>
              <a:rPr kumimoji="1" lang="en-US" altLang="zh-CN" sz="2400" b="1" dirty="0">
                <a:solidFill>
                  <a:srgbClr val="0000FF"/>
                </a:solidFill>
                <a:latin typeface="宋体" charset="-122"/>
                <a:sym typeface="Symbol" pitchFamily="18" charset="2"/>
              </a:rPr>
              <a:t> </a:t>
            </a:r>
            <a:r>
              <a:rPr kumimoji="1" lang="zh-CN" altLang="en-US" sz="2400" b="1" dirty="0">
                <a:solidFill>
                  <a:srgbClr val="0000FF"/>
                </a:solidFill>
                <a:latin typeface="宋体" charset="-122"/>
                <a:sym typeface="Symbol" pitchFamily="18" charset="2"/>
              </a:rPr>
              <a:t>恒压</a:t>
            </a:r>
          </a:p>
        </p:txBody>
      </p:sp>
      <p:sp>
        <p:nvSpPr>
          <p:cNvPr id="497670" name="Text Box 13"/>
          <p:cNvSpPr txBox="1">
            <a:spLocks noChangeArrowheads="1"/>
          </p:cNvSpPr>
          <p:nvPr/>
        </p:nvSpPr>
        <p:spPr bwMode="auto">
          <a:xfrm>
            <a:off x="7018338" y="2060575"/>
            <a:ext cx="1657350" cy="1582738"/>
          </a:xfrm>
          <a:prstGeom prst="rect">
            <a:avLst/>
          </a:prstGeom>
          <a:noFill/>
          <a:ln w="38100">
            <a:solidFill>
              <a:schemeClr val="tx1"/>
            </a:solidFill>
            <a:miter lim="800000"/>
            <a:headEnd/>
            <a:tailEnd/>
          </a:ln>
        </p:spPr>
        <p:txBody>
          <a:bodyPr>
            <a:spAutoFit/>
          </a:bodyPr>
          <a:lstStyle/>
          <a:p>
            <a:pPr>
              <a:spcBef>
                <a:spcPct val="20000"/>
              </a:spcBef>
            </a:pPr>
            <a:r>
              <a:rPr kumimoji="1" lang="en-US" altLang="zh-CN" sz="2800" dirty="0">
                <a:latin typeface="宋体" charset="-122"/>
                <a:sym typeface="Symbol" pitchFamily="18" charset="2"/>
              </a:rPr>
              <a:t>T</a:t>
            </a:r>
            <a:r>
              <a:rPr kumimoji="1" lang="en-US" altLang="zh-CN" sz="2800" baseline="-25000" dirty="0">
                <a:latin typeface="宋体" charset="-122"/>
                <a:sym typeface="Symbol" pitchFamily="18" charset="2"/>
              </a:rPr>
              <a:t>2</a:t>
            </a:r>
            <a:r>
              <a:rPr kumimoji="1" lang="en-US" altLang="zh-CN" sz="2800" dirty="0">
                <a:latin typeface="宋体" charset="-122"/>
                <a:sym typeface="Symbol" pitchFamily="18" charset="2"/>
              </a:rPr>
              <a:t>=225K</a:t>
            </a:r>
          </a:p>
          <a:p>
            <a:pPr>
              <a:spcBef>
                <a:spcPct val="20000"/>
              </a:spcBef>
            </a:pPr>
            <a:r>
              <a:rPr kumimoji="1" lang="en-US" altLang="zh-CN" sz="2800" dirty="0">
                <a:latin typeface="宋体" charset="-122"/>
                <a:sym typeface="Symbol" pitchFamily="18" charset="2"/>
              </a:rPr>
              <a:t>P</a:t>
            </a:r>
            <a:r>
              <a:rPr kumimoji="1" lang="en-US" altLang="zh-CN" sz="2800" baseline="-25000" dirty="0">
                <a:latin typeface="宋体" charset="-122"/>
                <a:sym typeface="Symbol" pitchFamily="18" charset="2"/>
              </a:rPr>
              <a:t>2</a:t>
            </a:r>
            <a:r>
              <a:rPr kumimoji="1" lang="en-US" altLang="zh-CN" sz="2800" dirty="0">
                <a:latin typeface="宋体" charset="-122"/>
                <a:sym typeface="Symbol" pitchFamily="18" charset="2"/>
              </a:rPr>
              <a:t>=75kPa </a:t>
            </a:r>
          </a:p>
          <a:p>
            <a:pPr>
              <a:spcBef>
                <a:spcPct val="20000"/>
              </a:spcBef>
            </a:pPr>
            <a:r>
              <a:rPr kumimoji="1" lang="en-US" altLang="zh-CN" sz="2800" dirty="0">
                <a:latin typeface="宋体" charset="-122"/>
                <a:sym typeface="Symbol" pitchFamily="18" charset="2"/>
              </a:rPr>
              <a:t>V</a:t>
            </a:r>
            <a:r>
              <a:rPr kumimoji="1" lang="en-US" altLang="zh-CN" sz="2800" baseline="-25000" dirty="0">
                <a:latin typeface="宋体" charset="-122"/>
                <a:sym typeface="Symbol" pitchFamily="18" charset="2"/>
              </a:rPr>
              <a:t>2</a:t>
            </a:r>
            <a:r>
              <a:rPr kumimoji="1" lang="en-US" altLang="zh-CN" sz="2800" dirty="0">
                <a:latin typeface="宋体" charset="-122"/>
                <a:sym typeface="Symbol" pitchFamily="18" charset="2"/>
              </a:rPr>
              <a:t>=</a:t>
            </a:r>
          </a:p>
        </p:txBody>
      </p:sp>
      <p:cxnSp>
        <p:nvCxnSpPr>
          <p:cNvPr id="11" name="直接箭头连接符 10"/>
          <p:cNvCxnSpPr/>
          <p:nvPr/>
        </p:nvCxnSpPr>
        <p:spPr>
          <a:xfrm>
            <a:off x="2484438" y="2997200"/>
            <a:ext cx="12239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5580063" y="2876550"/>
            <a:ext cx="14382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89" name="内容占位符 2"/>
          <p:cNvSpPr>
            <a:spLocks noGrp="1"/>
          </p:cNvSpPr>
          <p:nvPr>
            <p:ph idx="1"/>
          </p:nvPr>
        </p:nvSpPr>
        <p:spPr>
          <a:xfrm>
            <a:off x="611559" y="2382837"/>
            <a:ext cx="8064897" cy="3638451"/>
          </a:xfrm>
        </p:spPr>
        <p:txBody>
          <a:bodyPr>
            <a:normAutofit/>
          </a:bodyPr>
          <a:lstStyle/>
          <a:p>
            <a:pPr eaLnBrk="1" hangingPunct="1">
              <a:spcBef>
                <a:spcPct val="25000"/>
              </a:spcBef>
            </a:pPr>
            <a:endParaRPr kumimoji="1" lang="en-US" altLang="zh-CN" sz="2000" dirty="0" smtClean="0"/>
          </a:p>
          <a:p>
            <a:pPr eaLnBrk="1" hangingPunct="1">
              <a:spcBef>
                <a:spcPct val="25000"/>
              </a:spcBef>
            </a:pPr>
            <a:endParaRPr kumimoji="1" lang="en-US" altLang="zh-CN" sz="2000" dirty="0" smtClean="0"/>
          </a:p>
          <a:p>
            <a:pPr eaLnBrk="1" hangingPunct="1">
              <a:spcBef>
                <a:spcPct val="25000"/>
              </a:spcBef>
            </a:pPr>
            <a:endParaRPr kumimoji="1" lang="en-US" altLang="zh-CN" sz="2000" dirty="0" smtClean="0"/>
          </a:p>
          <a:p>
            <a:pPr marL="0" indent="0" eaLnBrk="1" hangingPunct="1">
              <a:spcBef>
                <a:spcPct val="25000"/>
              </a:spcBef>
              <a:buNone/>
            </a:pPr>
            <a:r>
              <a:rPr kumimoji="1" lang="en-US" altLang="zh-CN" sz="2600" dirty="0" smtClean="0"/>
              <a:t>Ⅱ</a:t>
            </a:r>
            <a:r>
              <a:rPr kumimoji="1" lang="zh-CN" altLang="en-US" sz="2600" dirty="0" smtClean="0"/>
              <a:t>过程第二步恒容：</a:t>
            </a:r>
            <a:r>
              <a:rPr kumimoji="1" lang="en-US" altLang="zh-CN" sz="2600" dirty="0" smtClean="0"/>
              <a:t>P</a:t>
            </a:r>
            <a:r>
              <a:rPr kumimoji="1" lang="en-US" altLang="zh-CN" sz="2600" baseline="-25000" dirty="0" smtClean="0"/>
              <a:t>2</a:t>
            </a:r>
            <a:r>
              <a:rPr kumimoji="1" lang="en-US" altLang="zh-CN" sz="2600" dirty="0" smtClean="0"/>
              <a:t>/T</a:t>
            </a:r>
            <a:r>
              <a:rPr kumimoji="1" lang="en-US" altLang="zh-CN" sz="2600" baseline="-25000" dirty="0" smtClean="0"/>
              <a:t>2</a:t>
            </a:r>
            <a:r>
              <a:rPr kumimoji="1" lang="en-US" altLang="zh-CN" sz="2600" dirty="0" smtClean="0"/>
              <a:t>=P</a:t>
            </a:r>
            <a:r>
              <a:rPr lang="en-US" altLang="zh-CN" sz="2600" dirty="0" smtClean="0"/>
              <a:t>'</a:t>
            </a:r>
            <a:r>
              <a:rPr kumimoji="1" lang="en-US" altLang="zh-CN" sz="2600" dirty="0" smtClean="0"/>
              <a:t>/T</a:t>
            </a:r>
            <a:r>
              <a:rPr lang="en-US" altLang="zh-CN" sz="2600" dirty="0" smtClean="0"/>
              <a:t>'</a:t>
            </a:r>
            <a:r>
              <a:rPr kumimoji="1" lang="zh-CN" altLang="en-US" sz="2600" dirty="0" smtClean="0"/>
              <a:t>    </a:t>
            </a:r>
            <a:r>
              <a:rPr kumimoji="1" lang="en-US" altLang="zh-CN" sz="2600" dirty="0" smtClean="0"/>
              <a:t>T</a:t>
            </a:r>
            <a:r>
              <a:rPr lang="en-US" altLang="zh-CN" sz="2600" dirty="0" smtClean="0"/>
              <a:t>'=450K</a:t>
            </a:r>
            <a:endParaRPr kumimoji="1" lang="zh-CN" altLang="en-US" sz="2600" dirty="0" smtClean="0"/>
          </a:p>
          <a:p>
            <a:pPr marL="0" indent="0" eaLnBrk="1" hangingPunct="1">
              <a:spcBef>
                <a:spcPct val="25000"/>
              </a:spcBef>
              <a:buNone/>
            </a:pPr>
            <a:r>
              <a:rPr kumimoji="1" lang="en-US" altLang="zh-CN" sz="2600" dirty="0" smtClean="0"/>
              <a:t>W(Ⅱ</a:t>
            </a:r>
            <a:r>
              <a:rPr kumimoji="1" lang="en-US" altLang="zh-CN" sz="2600" baseline="-25000" dirty="0" smtClean="0"/>
              <a:t>1</a:t>
            </a:r>
            <a:r>
              <a:rPr kumimoji="1" lang="en-US" altLang="zh-CN" sz="2600" dirty="0" smtClean="0"/>
              <a:t>)=-P</a:t>
            </a:r>
            <a:r>
              <a:rPr kumimoji="1" lang="en-US" altLang="zh-CN" sz="2600" baseline="-25000" dirty="0" smtClean="0"/>
              <a:t>1</a:t>
            </a:r>
            <a:r>
              <a:rPr kumimoji="1" lang="en-US" altLang="zh-CN" sz="2600" dirty="0" smtClean="0"/>
              <a:t>(V</a:t>
            </a:r>
            <a:r>
              <a:rPr lang="en-US" altLang="zh-CN" sz="2600" dirty="0" smtClean="0"/>
              <a:t>'</a:t>
            </a:r>
            <a:r>
              <a:rPr kumimoji="1" lang="en-US" altLang="zh-CN" sz="2600" dirty="0" smtClean="0"/>
              <a:t>-V</a:t>
            </a:r>
            <a:r>
              <a:rPr kumimoji="1" lang="en-US" altLang="zh-CN" sz="2600" baseline="-25000" dirty="0" smtClean="0"/>
              <a:t>1</a:t>
            </a:r>
            <a:r>
              <a:rPr kumimoji="1" lang="en-US" altLang="zh-CN" sz="2600" dirty="0" smtClean="0"/>
              <a:t>)=-</a:t>
            </a:r>
            <a:r>
              <a:rPr kumimoji="1" lang="en-US" altLang="zh-CN" sz="2600" dirty="0" err="1" smtClean="0"/>
              <a:t>nR</a:t>
            </a:r>
            <a:r>
              <a:rPr kumimoji="1" lang="en-US" altLang="zh-CN" sz="2600" dirty="0" smtClean="0"/>
              <a:t>(T'-T</a:t>
            </a:r>
            <a:r>
              <a:rPr kumimoji="1" lang="en-US" altLang="zh-CN" sz="2600" baseline="-25000" dirty="0" smtClean="0"/>
              <a:t>1</a:t>
            </a:r>
            <a:r>
              <a:rPr kumimoji="1" lang="en-US" altLang="zh-CN" sz="2600" dirty="0" smtClean="0"/>
              <a:t>)=-5×8.315(450-300)J=-6236J</a:t>
            </a:r>
          </a:p>
          <a:p>
            <a:pPr marL="0" indent="0" eaLnBrk="1" hangingPunct="1">
              <a:spcBef>
                <a:spcPct val="25000"/>
              </a:spcBef>
              <a:buNone/>
            </a:pPr>
            <a:r>
              <a:rPr kumimoji="1" lang="en-US" altLang="zh-CN" sz="2600" dirty="0" smtClean="0"/>
              <a:t>W(Ⅱ</a:t>
            </a:r>
            <a:r>
              <a:rPr kumimoji="1" lang="en-US" altLang="zh-CN" sz="2600" baseline="-25000" dirty="0" smtClean="0"/>
              <a:t>2</a:t>
            </a:r>
            <a:r>
              <a:rPr kumimoji="1" lang="en-US" altLang="zh-CN" sz="2600" dirty="0" smtClean="0"/>
              <a:t>)=W(Ⅱ)= W(Ⅱ</a:t>
            </a:r>
            <a:r>
              <a:rPr kumimoji="1" lang="en-US" altLang="zh-CN" sz="2600" baseline="-25000" dirty="0" smtClean="0"/>
              <a:t>1</a:t>
            </a:r>
            <a:r>
              <a:rPr kumimoji="1" lang="en-US" altLang="zh-CN" sz="2600" dirty="0" smtClean="0"/>
              <a:t>)+W(Ⅱ</a:t>
            </a:r>
            <a:r>
              <a:rPr kumimoji="1" lang="en-US" altLang="zh-CN" sz="2600" baseline="-25000" dirty="0" smtClean="0"/>
              <a:t>2</a:t>
            </a:r>
            <a:r>
              <a:rPr kumimoji="1" lang="en-US" altLang="zh-CN" sz="2600" dirty="0" smtClean="0"/>
              <a:t>)= W(Ⅱ</a:t>
            </a:r>
            <a:r>
              <a:rPr kumimoji="1" lang="en-US" altLang="zh-CN" sz="2600" baseline="-25000" dirty="0" smtClean="0"/>
              <a:t>1</a:t>
            </a:r>
            <a:r>
              <a:rPr kumimoji="1" lang="en-US" altLang="zh-CN" sz="2600" dirty="0" smtClean="0"/>
              <a:t>)= - 4667J</a:t>
            </a:r>
          </a:p>
          <a:p>
            <a:pPr eaLnBrk="1" hangingPunct="1">
              <a:spcBef>
                <a:spcPct val="25000"/>
              </a:spcBef>
            </a:pPr>
            <a:r>
              <a:rPr kumimoji="1" lang="en-US" altLang="zh-CN" sz="2600" dirty="0" smtClean="0"/>
              <a:t>Q(Ⅱ)=</a:t>
            </a:r>
            <a:r>
              <a:rPr kumimoji="1" lang="en-US" altLang="zh-CN" sz="2600" dirty="0"/>
              <a:t>ΔU-</a:t>
            </a:r>
            <a:r>
              <a:rPr kumimoji="1" lang="en-US" altLang="zh-CN" sz="2600" dirty="0" smtClean="0"/>
              <a:t>W(Ⅱ) =-1559J</a:t>
            </a:r>
          </a:p>
          <a:p>
            <a:pPr eaLnBrk="1" hangingPunct="1"/>
            <a:endParaRPr lang="zh-CN" altLang="en-US" sz="2600" dirty="0" smtClean="0"/>
          </a:p>
        </p:txBody>
      </p:sp>
      <p:sp>
        <p:nvSpPr>
          <p:cNvPr id="498690" name="Text Box 13"/>
          <p:cNvSpPr txBox="1">
            <a:spLocks noChangeArrowheads="1"/>
          </p:cNvSpPr>
          <p:nvPr/>
        </p:nvSpPr>
        <p:spPr bwMode="auto">
          <a:xfrm>
            <a:off x="684213" y="1682750"/>
            <a:ext cx="1943100" cy="1582738"/>
          </a:xfrm>
          <a:prstGeom prst="rect">
            <a:avLst/>
          </a:prstGeom>
          <a:noFill/>
          <a:ln w="38100" algn="ctr">
            <a:solidFill>
              <a:schemeClr val="tx1"/>
            </a:solidFill>
            <a:miter lim="800000"/>
            <a:headEnd/>
            <a:tailEnd/>
          </a:ln>
        </p:spPr>
        <p:txBody>
          <a:bodyPr>
            <a:spAutoFit/>
          </a:bodyPr>
          <a:lstStyle/>
          <a:p>
            <a:pPr>
              <a:spcBef>
                <a:spcPct val="20000"/>
              </a:spcBef>
            </a:pPr>
            <a:r>
              <a:rPr kumimoji="1" lang="en-US" altLang="zh-CN" sz="2800">
                <a:latin typeface="宋体" charset="-122"/>
                <a:sym typeface="Symbol" pitchFamily="18" charset="2"/>
              </a:rPr>
              <a:t>T</a:t>
            </a:r>
            <a:r>
              <a:rPr kumimoji="1" lang="en-US" altLang="zh-CN" sz="2800" baseline="-25000">
                <a:latin typeface="宋体" charset="-122"/>
                <a:sym typeface="Symbol" pitchFamily="18" charset="2"/>
              </a:rPr>
              <a:t>1</a:t>
            </a:r>
            <a:r>
              <a:rPr kumimoji="1" lang="en-US" altLang="zh-CN" sz="2800">
                <a:latin typeface="宋体" charset="-122"/>
                <a:sym typeface="Symbol" pitchFamily="18" charset="2"/>
              </a:rPr>
              <a:t>=300K</a:t>
            </a:r>
          </a:p>
          <a:p>
            <a:pPr>
              <a:spcBef>
                <a:spcPct val="20000"/>
              </a:spcBef>
            </a:pPr>
            <a:r>
              <a:rPr kumimoji="1" lang="en-US" altLang="zh-CN" sz="2800">
                <a:latin typeface="宋体" charset="-122"/>
                <a:sym typeface="Symbol" pitchFamily="18" charset="2"/>
              </a:rPr>
              <a:t>P</a:t>
            </a:r>
            <a:r>
              <a:rPr kumimoji="1" lang="en-US" altLang="zh-CN" sz="2800" baseline="-25000">
                <a:latin typeface="宋体" charset="-122"/>
                <a:sym typeface="Symbol" pitchFamily="18" charset="2"/>
              </a:rPr>
              <a:t>1</a:t>
            </a:r>
            <a:r>
              <a:rPr kumimoji="1" lang="en-US" altLang="zh-CN" sz="2800">
                <a:latin typeface="宋体" charset="-122"/>
                <a:sym typeface="Symbol" pitchFamily="18" charset="2"/>
              </a:rPr>
              <a:t>=150kPa </a:t>
            </a:r>
          </a:p>
          <a:p>
            <a:pPr>
              <a:spcBef>
                <a:spcPct val="20000"/>
              </a:spcBef>
            </a:pPr>
            <a:r>
              <a:rPr kumimoji="1" lang="en-US" altLang="zh-CN" sz="2800">
                <a:latin typeface="宋体" charset="-122"/>
                <a:sym typeface="Symbol" pitchFamily="18" charset="2"/>
              </a:rPr>
              <a:t>V</a:t>
            </a:r>
            <a:r>
              <a:rPr kumimoji="1" lang="en-US" altLang="zh-CN" sz="2800" baseline="-25000">
                <a:latin typeface="宋体" charset="-122"/>
                <a:sym typeface="Symbol" pitchFamily="18" charset="2"/>
              </a:rPr>
              <a:t>1</a:t>
            </a:r>
            <a:r>
              <a:rPr kumimoji="1" lang="en-US" altLang="zh-CN" sz="2800">
                <a:latin typeface="宋体" charset="-122"/>
                <a:sym typeface="Symbol" pitchFamily="18" charset="2"/>
              </a:rPr>
              <a:t>=</a:t>
            </a:r>
            <a:endParaRPr kumimoji="1" lang="en-US" altLang="zh-CN" sz="2800" baseline="30000">
              <a:latin typeface="宋体" charset="-122"/>
              <a:sym typeface="Symbol" pitchFamily="18" charset="2"/>
            </a:endParaRPr>
          </a:p>
        </p:txBody>
      </p:sp>
      <p:sp>
        <p:nvSpPr>
          <p:cNvPr id="498691" name="Text Box 8"/>
          <p:cNvSpPr txBox="1">
            <a:spLocks noChangeArrowheads="1"/>
          </p:cNvSpPr>
          <p:nvPr/>
        </p:nvSpPr>
        <p:spPr bwMode="auto">
          <a:xfrm>
            <a:off x="2595563" y="1989138"/>
            <a:ext cx="1368425" cy="457200"/>
          </a:xfrm>
          <a:prstGeom prst="rect">
            <a:avLst/>
          </a:prstGeom>
          <a:noFill/>
          <a:ln w="9525">
            <a:noFill/>
            <a:miter lim="800000"/>
            <a:headEnd/>
            <a:tailEnd/>
          </a:ln>
        </p:spPr>
        <p:txBody>
          <a:bodyPr anchor="b">
            <a:spAutoFit/>
          </a:bodyPr>
          <a:lstStyle/>
          <a:p>
            <a:pPr>
              <a:spcBef>
                <a:spcPct val="50000"/>
              </a:spcBef>
            </a:pPr>
            <a:r>
              <a:rPr kumimoji="1" lang="en-US" altLang="zh-CN" sz="2400" b="1">
                <a:solidFill>
                  <a:srgbClr val="0000FF"/>
                </a:solidFill>
                <a:latin typeface="宋体" charset="-122"/>
                <a:sym typeface="Symbol" pitchFamily="18" charset="2"/>
              </a:rPr>
              <a:t>Ⅱ</a:t>
            </a:r>
            <a:r>
              <a:rPr kumimoji="1" lang="en-US" altLang="zh-CN" sz="2400" b="1" baseline="-25000">
                <a:solidFill>
                  <a:srgbClr val="0000FF"/>
                </a:solidFill>
                <a:latin typeface="宋体" charset="-122"/>
                <a:sym typeface="Symbol" pitchFamily="18" charset="2"/>
              </a:rPr>
              <a:t>1</a:t>
            </a:r>
            <a:r>
              <a:rPr kumimoji="1" lang="en-US" altLang="zh-CN" sz="2400" b="1">
                <a:solidFill>
                  <a:srgbClr val="0000FF"/>
                </a:solidFill>
                <a:latin typeface="宋体" charset="-122"/>
                <a:sym typeface="Symbol" pitchFamily="18" charset="2"/>
              </a:rPr>
              <a:t> </a:t>
            </a:r>
            <a:r>
              <a:rPr kumimoji="1" lang="zh-CN" altLang="en-US" sz="2400" b="1">
                <a:solidFill>
                  <a:srgbClr val="0000FF"/>
                </a:solidFill>
                <a:latin typeface="宋体" charset="-122"/>
                <a:sym typeface="Symbol" pitchFamily="18" charset="2"/>
              </a:rPr>
              <a:t>恒压</a:t>
            </a:r>
          </a:p>
        </p:txBody>
      </p:sp>
      <p:sp>
        <p:nvSpPr>
          <p:cNvPr id="498692" name="Text Box 13"/>
          <p:cNvSpPr txBox="1">
            <a:spLocks noChangeArrowheads="1"/>
          </p:cNvSpPr>
          <p:nvPr/>
        </p:nvSpPr>
        <p:spPr bwMode="auto">
          <a:xfrm>
            <a:off x="3851275" y="1682750"/>
            <a:ext cx="2016125" cy="1557338"/>
          </a:xfrm>
          <a:prstGeom prst="rect">
            <a:avLst/>
          </a:prstGeom>
          <a:noFill/>
          <a:ln w="38100">
            <a:solidFill>
              <a:schemeClr val="tx1"/>
            </a:solidFill>
            <a:miter lim="800000"/>
            <a:headEnd/>
            <a:tailEnd/>
          </a:ln>
        </p:spPr>
        <p:txBody>
          <a:bodyPr>
            <a:spAutoFit/>
          </a:bodyPr>
          <a:lstStyle/>
          <a:p>
            <a:pPr>
              <a:spcBef>
                <a:spcPct val="20000"/>
              </a:spcBef>
            </a:pPr>
            <a:r>
              <a:rPr kumimoji="1" lang="en-US" altLang="zh-CN" sz="2800">
                <a:latin typeface="宋体" charset="-122"/>
                <a:sym typeface="Symbol" pitchFamily="18" charset="2"/>
              </a:rPr>
              <a:t>T</a:t>
            </a:r>
            <a:r>
              <a:rPr lang="en-US" altLang="zh-CN" sz="2800">
                <a:latin typeface="宋体" charset="-122"/>
                <a:sym typeface="Symbol" pitchFamily="18" charset="2"/>
              </a:rPr>
              <a:t>'</a:t>
            </a:r>
            <a:r>
              <a:rPr kumimoji="1" lang="en-US" altLang="zh-CN" sz="2800">
                <a:latin typeface="宋体" charset="-122"/>
                <a:sym typeface="Symbol" pitchFamily="18" charset="2"/>
              </a:rPr>
              <a:t>=</a:t>
            </a:r>
          </a:p>
          <a:p>
            <a:pPr>
              <a:spcBef>
                <a:spcPct val="20000"/>
              </a:spcBef>
            </a:pPr>
            <a:r>
              <a:rPr kumimoji="1" lang="en-US" altLang="zh-CN" sz="2800">
                <a:latin typeface="宋体" charset="-122"/>
                <a:sym typeface="Symbol" pitchFamily="18" charset="2"/>
              </a:rPr>
              <a:t>P</a:t>
            </a:r>
            <a:r>
              <a:rPr lang="en-US" altLang="zh-CN" sz="2800">
                <a:latin typeface="宋体" charset="-122"/>
                <a:sym typeface="Symbol" pitchFamily="18" charset="2"/>
              </a:rPr>
              <a:t>'</a:t>
            </a:r>
            <a:r>
              <a:rPr kumimoji="1" lang="en-US" altLang="zh-CN" sz="2800">
                <a:latin typeface="宋体" charset="-122"/>
                <a:sym typeface="Symbol" pitchFamily="18" charset="2"/>
              </a:rPr>
              <a:t>=150kPa </a:t>
            </a:r>
          </a:p>
          <a:p>
            <a:pPr>
              <a:spcBef>
                <a:spcPct val="20000"/>
              </a:spcBef>
            </a:pPr>
            <a:r>
              <a:rPr kumimoji="1" lang="en-US" altLang="zh-CN" sz="2800">
                <a:latin typeface="宋体" charset="-122"/>
                <a:sym typeface="Symbol" pitchFamily="18" charset="2"/>
              </a:rPr>
              <a:t>V</a:t>
            </a:r>
            <a:r>
              <a:rPr lang="en-US" altLang="zh-CN" sz="2800">
                <a:latin typeface="宋体" charset="-122"/>
                <a:sym typeface="Symbol" pitchFamily="18" charset="2"/>
              </a:rPr>
              <a:t>'</a:t>
            </a:r>
            <a:r>
              <a:rPr kumimoji="1" lang="en-US" altLang="zh-CN" sz="2800">
                <a:latin typeface="宋体" charset="-122"/>
                <a:sym typeface="Symbol" pitchFamily="18" charset="2"/>
              </a:rPr>
              <a:t>= V</a:t>
            </a:r>
            <a:r>
              <a:rPr kumimoji="1" lang="en-US" altLang="zh-CN" sz="2800" baseline="-25000">
                <a:latin typeface="宋体" charset="-122"/>
                <a:sym typeface="Symbol" pitchFamily="18" charset="2"/>
              </a:rPr>
              <a:t>2</a:t>
            </a:r>
          </a:p>
        </p:txBody>
      </p:sp>
      <p:sp>
        <p:nvSpPr>
          <p:cNvPr id="498693" name="Text Box 13"/>
          <p:cNvSpPr txBox="1">
            <a:spLocks noChangeArrowheads="1"/>
          </p:cNvSpPr>
          <p:nvPr/>
        </p:nvSpPr>
        <p:spPr bwMode="auto">
          <a:xfrm>
            <a:off x="7164388" y="1716088"/>
            <a:ext cx="1657350" cy="1582737"/>
          </a:xfrm>
          <a:prstGeom prst="rect">
            <a:avLst/>
          </a:prstGeom>
          <a:noFill/>
          <a:ln w="38100">
            <a:solidFill>
              <a:schemeClr val="tx1"/>
            </a:solidFill>
            <a:miter lim="800000"/>
            <a:headEnd/>
            <a:tailEnd/>
          </a:ln>
        </p:spPr>
        <p:txBody>
          <a:bodyPr>
            <a:spAutoFit/>
          </a:bodyPr>
          <a:lstStyle/>
          <a:p>
            <a:pPr>
              <a:spcBef>
                <a:spcPct val="20000"/>
              </a:spcBef>
            </a:pPr>
            <a:r>
              <a:rPr kumimoji="1" lang="en-US" altLang="zh-CN" sz="2800">
                <a:latin typeface="宋体" charset="-122"/>
                <a:sym typeface="Symbol" pitchFamily="18" charset="2"/>
              </a:rPr>
              <a:t>T</a:t>
            </a:r>
            <a:r>
              <a:rPr kumimoji="1" lang="en-US" altLang="zh-CN" sz="2800" baseline="-25000">
                <a:latin typeface="宋体" charset="-122"/>
                <a:sym typeface="Symbol" pitchFamily="18" charset="2"/>
              </a:rPr>
              <a:t>2</a:t>
            </a:r>
            <a:r>
              <a:rPr kumimoji="1" lang="en-US" altLang="zh-CN" sz="2800">
                <a:latin typeface="宋体" charset="-122"/>
                <a:sym typeface="Symbol" pitchFamily="18" charset="2"/>
              </a:rPr>
              <a:t>=225K</a:t>
            </a:r>
          </a:p>
          <a:p>
            <a:pPr>
              <a:spcBef>
                <a:spcPct val="20000"/>
              </a:spcBef>
            </a:pPr>
            <a:r>
              <a:rPr kumimoji="1" lang="en-US" altLang="zh-CN" sz="2800">
                <a:latin typeface="宋体" charset="-122"/>
                <a:sym typeface="Symbol" pitchFamily="18" charset="2"/>
              </a:rPr>
              <a:t>P</a:t>
            </a:r>
            <a:r>
              <a:rPr kumimoji="1" lang="en-US" altLang="zh-CN" sz="2800" baseline="-25000">
                <a:latin typeface="宋体" charset="-122"/>
                <a:sym typeface="Symbol" pitchFamily="18" charset="2"/>
              </a:rPr>
              <a:t>2</a:t>
            </a:r>
            <a:r>
              <a:rPr kumimoji="1" lang="en-US" altLang="zh-CN" sz="2800">
                <a:latin typeface="宋体" charset="-122"/>
                <a:sym typeface="Symbol" pitchFamily="18" charset="2"/>
              </a:rPr>
              <a:t>=75kPa </a:t>
            </a:r>
          </a:p>
          <a:p>
            <a:pPr>
              <a:spcBef>
                <a:spcPct val="20000"/>
              </a:spcBef>
            </a:pPr>
            <a:r>
              <a:rPr kumimoji="1" lang="en-US" altLang="zh-CN" sz="2800">
                <a:latin typeface="宋体" charset="-122"/>
                <a:sym typeface="Symbol" pitchFamily="18" charset="2"/>
              </a:rPr>
              <a:t>V</a:t>
            </a:r>
            <a:r>
              <a:rPr kumimoji="1" lang="en-US" altLang="zh-CN" sz="2800" baseline="-25000">
                <a:latin typeface="宋体" charset="-122"/>
                <a:sym typeface="Symbol" pitchFamily="18" charset="2"/>
              </a:rPr>
              <a:t>2</a:t>
            </a:r>
            <a:r>
              <a:rPr kumimoji="1" lang="en-US" altLang="zh-CN" sz="2800">
                <a:latin typeface="宋体" charset="-122"/>
                <a:sym typeface="Symbol" pitchFamily="18" charset="2"/>
              </a:rPr>
              <a:t>=</a:t>
            </a:r>
          </a:p>
        </p:txBody>
      </p:sp>
      <p:sp>
        <p:nvSpPr>
          <p:cNvPr id="498694" name="Text Box 11"/>
          <p:cNvSpPr txBox="1">
            <a:spLocks noChangeArrowheads="1"/>
          </p:cNvSpPr>
          <p:nvPr/>
        </p:nvSpPr>
        <p:spPr bwMode="auto">
          <a:xfrm>
            <a:off x="5872163" y="1922463"/>
            <a:ext cx="1512887" cy="460375"/>
          </a:xfrm>
          <a:prstGeom prst="rect">
            <a:avLst/>
          </a:prstGeom>
          <a:noFill/>
          <a:ln w="9525">
            <a:noFill/>
            <a:miter lim="800000"/>
            <a:headEnd/>
            <a:tailEnd/>
          </a:ln>
        </p:spPr>
        <p:txBody>
          <a:bodyPr anchor="b">
            <a:spAutoFit/>
          </a:bodyPr>
          <a:lstStyle/>
          <a:p>
            <a:pPr>
              <a:spcBef>
                <a:spcPct val="50000"/>
              </a:spcBef>
            </a:pPr>
            <a:r>
              <a:rPr kumimoji="1" lang="en-US" altLang="zh-CN" sz="2400" b="1">
                <a:solidFill>
                  <a:srgbClr val="0000FF"/>
                </a:solidFill>
                <a:latin typeface="宋体" charset="-122"/>
                <a:sym typeface="Symbol" pitchFamily="18" charset="2"/>
              </a:rPr>
              <a:t>Ⅱ</a:t>
            </a:r>
            <a:r>
              <a:rPr kumimoji="1" lang="en-US" altLang="zh-CN" sz="2400" b="1" baseline="-25000">
                <a:solidFill>
                  <a:srgbClr val="0000FF"/>
                </a:solidFill>
                <a:latin typeface="宋体" charset="-122"/>
                <a:sym typeface="Symbol" pitchFamily="18" charset="2"/>
              </a:rPr>
              <a:t>2</a:t>
            </a:r>
            <a:r>
              <a:rPr kumimoji="1" lang="en-US" altLang="zh-CN" sz="2400" b="1">
                <a:solidFill>
                  <a:srgbClr val="0000FF"/>
                </a:solidFill>
                <a:latin typeface="宋体" charset="-122"/>
                <a:sym typeface="Symbol" pitchFamily="18" charset="2"/>
              </a:rPr>
              <a:t> </a:t>
            </a:r>
            <a:r>
              <a:rPr kumimoji="1" lang="zh-CN" altLang="en-US" sz="2400" b="1">
                <a:solidFill>
                  <a:srgbClr val="0000FF"/>
                </a:solidFill>
                <a:latin typeface="宋体" charset="-122"/>
                <a:sym typeface="Symbol" pitchFamily="18" charset="2"/>
              </a:rPr>
              <a:t>恒容</a:t>
            </a:r>
          </a:p>
        </p:txBody>
      </p:sp>
      <p:cxnSp>
        <p:nvCxnSpPr>
          <p:cNvPr id="10" name="直接箭头连接符 9"/>
          <p:cNvCxnSpPr/>
          <p:nvPr/>
        </p:nvCxnSpPr>
        <p:spPr>
          <a:xfrm>
            <a:off x="2627313" y="2508250"/>
            <a:ext cx="12239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498693" idx="1"/>
          </p:cNvCxnSpPr>
          <p:nvPr/>
        </p:nvCxnSpPr>
        <p:spPr>
          <a:xfrm>
            <a:off x="5872163" y="2508250"/>
            <a:ext cx="12922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196752"/>
            <a:ext cx="8424936" cy="3522704"/>
          </a:xfrm>
        </p:spPr>
        <p:txBody>
          <a:bodyPr>
            <a:noAutofit/>
          </a:bodyPr>
          <a:lstStyle/>
          <a:p>
            <a:pPr>
              <a:lnSpc>
                <a:spcPct val="100000"/>
              </a:lnSpc>
              <a:spcBef>
                <a:spcPct val="10000"/>
              </a:spcBef>
              <a:buClr>
                <a:srgbClr val="CCFF33"/>
              </a:buClr>
              <a:buSzPct val="70000"/>
              <a:buFont typeface="Wingdings" pitchFamily="2" charset="2"/>
              <a:buNone/>
            </a:pPr>
            <a:r>
              <a:rPr kumimoji="1" lang="zh-CN" altLang="en-US" sz="2800" dirty="0">
                <a:solidFill>
                  <a:schemeClr val="tx1"/>
                </a:solidFill>
              </a:rPr>
              <a:t>本题思考： </a:t>
            </a:r>
          </a:p>
          <a:p>
            <a:pPr>
              <a:lnSpc>
                <a:spcPct val="100000"/>
              </a:lnSpc>
              <a:spcBef>
                <a:spcPct val="10000"/>
              </a:spcBef>
              <a:buClr>
                <a:schemeClr val="tx1"/>
              </a:buClr>
              <a:buFont typeface="Wingdings" pitchFamily="2" charset="2"/>
              <a:buChar char="l"/>
            </a:pPr>
            <a:r>
              <a:rPr kumimoji="1" lang="en-US" altLang="zh-CN" sz="2800" dirty="0">
                <a:solidFill>
                  <a:srgbClr val="000000"/>
                </a:solidFill>
                <a:cs typeface="Times New Roman" pitchFamily="18" charset="0"/>
              </a:rPr>
              <a:t>ΔU</a:t>
            </a:r>
            <a:r>
              <a:rPr kumimoji="1" lang="zh-CN" altLang="en-US" sz="2800" dirty="0">
                <a:solidFill>
                  <a:srgbClr val="000000"/>
                </a:solidFill>
                <a:cs typeface="Times New Roman" pitchFamily="18" charset="0"/>
              </a:rPr>
              <a:t>、</a:t>
            </a:r>
            <a:r>
              <a:rPr kumimoji="1" lang="en-US" altLang="zh-CN" sz="2800" dirty="0">
                <a:solidFill>
                  <a:srgbClr val="000000"/>
                </a:solidFill>
                <a:cs typeface="Times New Roman" pitchFamily="18" charset="0"/>
              </a:rPr>
              <a:t>ΔH</a:t>
            </a:r>
            <a:r>
              <a:rPr kumimoji="1" lang="zh-CN" altLang="en-US" sz="2800" dirty="0">
                <a:solidFill>
                  <a:srgbClr val="000000"/>
                </a:solidFill>
                <a:cs typeface="Times New Roman" pitchFamily="18" charset="0"/>
              </a:rPr>
              <a:t> 是状态函数的改变量，只与始终态有关，与途径无关，可以直接套公式计算。</a:t>
            </a:r>
          </a:p>
          <a:p>
            <a:pPr>
              <a:lnSpc>
                <a:spcPct val="100000"/>
              </a:lnSpc>
              <a:spcBef>
                <a:spcPct val="10000"/>
              </a:spcBef>
              <a:buClr>
                <a:schemeClr val="tx1"/>
              </a:buClr>
              <a:buFont typeface="Wingdings" pitchFamily="2" charset="2"/>
              <a:buChar char="l"/>
            </a:pPr>
            <a:r>
              <a:rPr kumimoji="1" lang="en-US" altLang="zh-CN" sz="2800" dirty="0">
                <a:solidFill>
                  <a:srgbClr val="000000"/>
                </a:solidFill>
                <a:cs typeface="Times New Roman" pitchFamily="18" charset="0"/>
              </a:rPr>
              <a:t>Q</a:t>
            </a:r>
            <a:r>
              <a:rPr kumimoji="1" lang="zh-CN" altLang="en-US" sz="2800" dirty="0">
                <a:solidFill>
                  <a:srgbClr val="000000"/>
                </a:solidFill>
                <a:cs typeface="Times New Roman" pitchFamily="18" charset="0"/>
              </a:rPr>
              <a:t>、</a:t>
            </a:r>
            <a:r>
              <a:rPr kumimoji="1" lang="en-US" altLang="zh-CN" sz="2800" dirty="0">
                <a:solidFill>
                  <a:srgbClr val="000000"/>
                </a:solidFill>
                <a:cs typeface="Times New Roman" pitchFamily="18" charset="0"/>
              </a:rPr>
              <a:t>W</a:t>
            </a:r>
            <a:r>
              <a:rPr kumimoji="1" lang="zh-CN" altLang="en-US" sz="2800" dirty="0">
                <a:solidFill>
                  <a:srgbClr val="000000"/>
                </a:solidFill>
                <a:cs typeface="Times New Roman" pitchFamily="18" charset="0"/>
              </a:rPr>
              <a:t>是过程函数，不仅与始终态有关，还与途径有关，不同的途径要用原途径计算。</a:t>
            </a:r>
          </a:p>
          <a:p>
            <a:pPr>
              <a:lnSpc>
                <a:spcPct val="100000"/>
              </a:lnSpc>
              <a:spcBef>
                <a:spcPct val="10000"/>
              </a:spcBef>
              <a:buClr>
                <a:schemeClr val="tx1"/>
              </a:buClr>
              <a:buFont typeface="Wingdings" pitchFamily="2" charset="2"/>
              <a:buChar char="l"/>
            </a:pPr>
            <a:r>
              <a:rPr kumimoji="1" lang="en-US" altLang="zh-CN" sz="2800" dirty="0">
                <a:solidFill>
                  <a:srgbClr val="000000"/>
                </a:solidFill>
                <a:cs typeface="Times New Roman" pitchFamily="18" charset="0"/>
              </a:rPr>
              <a:t>Q</a:t>
            </a:r>
            <a:r>
              <a:rPr kumimoji="1" lang="zh-CN" altLang="en-US" sz="2800" dirty="0">
                <a:solidFill>
                  <a:srgbClr val="000000"/>
                </a:solidFill>
                <a:cs typeface="Times New Roman" pitchFamily="18" charset="0"/>
              </a:rPr>
              <a:t>、</a:t>
            </a:r>
            <a:r>
              <a:rPr kumimoji="1" lang="en-US" altLang="zh-CN" sz="2800" dirty="0">
                <a:solidFill>
                  <a:srgbClr val="000000"/>
                </a:solidFill>
                <a:cs typeface="Times New Roman" pitchFamily="18" charset="0"/>
              </a:rPr>
              <a:t>W</a:t>
            </a:r>
            <a:r>
              <a:rPr kumimoji="1" lang="zh-CN" altLang="en-US" sz="2800" dirty="0">
                <a:solidFill>
                  <a:srgbClr val="000000"/>
                </a:solidFill>
                <a:cs typeface="Times New Roman" pitchFamily="18" charset="0"/>
              </a:rPr>
              <a:t>是过程函数，有时不必全用原途径计算，只算一个就行，另一个用热力学第一定律计算。 </a:t>
            </a:r>
            <a:r>
              <a:rPr kumimoji="1" lang="en-US" altLang="zh-CN" sz="2800" dirty="0">
                <a:solidFill>
                  <a:srgbClr val="000000"/>
                </a:solidFill>
                <a:cs typeface="Times New Roman" pitchFamily="18" charset="0"/>
              </a:rPr>
              <a:t>Q</a:t>
            </a:r>
            <a:r>
              <a:rPr kumimoji="1" lang="zh-CN" altLang="en-US" sz="2800" dirty="0">
                <a:solidFill>
                  <a:srgbClr val="000000"/>
                </a:solidFill>
                <a:cs typeface="Times New Roman" pitchFamily="18" charset="0"/>
              </a:rPr>
              <a:t>、</a:t>
            </a:r>
            <a:r>
              <a:rPr kumimoji="1" lang="en-US" altLang="zh-CN" sz="2800" dirty="0">
                <a:solidFill>
                  <a:srgbClr val="000000"/>
                </a:solidFill>
                <a:cs typeface="Times New Roman" pitchFamily="18" charset="0"/>
              </a:rPr>
              <a:t>W</a:t>
            </a:r>
            <a:r>
              <a:rPr kumimoji="1" lang="zh-CN" altLang="en-US" sz="2800" dirty="0">
                <a:solidFill>
                  <a:srgbClr val="000000"/>
                </a:solidFill>
                <a:cs typeface="Times New Roman" pitchFamily="18" charset="0"/>
              </a:rPr>
              <a:t>两个函数哪个好算先算哪个。</a:t>
            </a:r>
            <a:endParaRPr lang="zh-CN" altLang="en-US" sz="2800" dirty="0"/>
          </a:p>
        </p:txBody>
      </p:sp>
    </p:spTree>
    <p:extLst>
      <p:ext uri="{BB962C8B-B14F-4D97-AF65-F5344CB8AC3E}">
        <p14:creationId xmlns:p14="http://schemas.microsoft.com/office/powerpoint/2010/main" val="391026953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内容占位符 2"/>
          <p:cNvSpPr>
            <a:spLocks noGrp="1"/>
          </p:cNvSpPr>
          <p:nvPr>
            <p:ph idx="1"/>
          </p:nvPr>
        </p:nvSpPr>
        <p:spPr>
          <a:xfrm>
            <a:off x="323528" y="851852"/>
            <a:ext cx="7408333" cy="3450696"/>
          </a:xfrm>
        </p:spPr>
        <p:txBody>
          <a:bodyPr/>
          <a:lstStyle/>
          <a:p>
            <a:pPr eaLnBrk="1" hangingPunct="1"/>
            <a:r>
              <a:rPr lang="zh-CN" altLang="en-US" sz="3200" dirty="0" smtClean="0">
                <a:latin typeface="华文行楷"/>
                <a:ea typeface="华文行楷"/>
                <a:cs typeface="华文行楷"/>
              </a:rPr>
              <a:t>四、理想气体恒温过程</a:t>
            </a:r>
          </a:p>
          <a:p>
            <a:pPr eaLnBrk="1" hangingPunct="1">
              <a:lnSpc>
                <a:spcPct val="80000"/>
              </a:lnSpc>
              <a:spcBef>
                <a:spcPct val="50000"/>
              </a:spcBef>
            </a:pPr>
            <a:r>
              <a:rPr lang="zh-CN" altLang="en-US" dirty="0" smtClean="0">
                <a:latin typeface="Times New Roman" pitchFamily="18" charset="0"/>
              </a:rPr>
              <a:t>因为</a:t>
            </a:r>
            <a:r>
              <a:rPr lang="en-US" altLang="zh-CN" dirty="0" err="1" smtClean="0">
                <a:latin typeface="Times New Roman" pitchFamily="18" charset="0"/>
              </a:rPr>
              <a:t>dT</a:t>
            </a:r>
            <a:r>
              <a:rPr lang="en-US" altLang="zh-CN" dirty="0" smtClean="0">
                <a:latin typeface="Times New Roman" pitchFamily="18" charset="0"/>
              </a:rPr>
              <a:t>=0 w'=0 </a:t>
            </a:r>
            <a:r>
              <a:rPr lang="zh-CN" altLang="en-US" dirty="0" smtClean="0">
                <a:latin typeface="Times New Roman" pitchFamily="18" charset="0"/>
              </a:rPr>
              <a:t>所以 </a:t>
            </a:r>
            <a:r>
              <a:rPr lang="zh-CN" altLang="en-US" dirty="0" smtClean="0"/>
              <a:t>∆</a:t>
            </a:r>
            <a:r>
              <a:rPr lang="en-US" altLang="zh-CN" dirty="0" smtClean="0">
                <a:latin typeface="Times New Roman" pitchFamily="18" charset="0"/>
              </a:rPr>
              <a:t>U= </a:t>
            </a:r>
            <a:r>
              <a:rPr lang="zh-CN" altLang="en-US" dirty="0" smtClean="0"/>
              <a:t>∆</a:t>
            </a:r>
            <a:r>
              <a:rPr lang="en-US" altLang="zh-CN" dirty="0" smtClean="0">
                <a:latin typeface="Times New Roman" pitchFamily="18" charset="0"/>
              </a:rPr>
              <a:t>H =0　</a:t>
            </a:r>
            <a:r>
              <a:rPr lang="zh-CN" altLang="en-US" dirty="0" smtClean="0">
                <a:latin typeface="Times New Roman" pitchFamily="18" charset="0"/>
              </a:rPr>
              <a:t>Ｑ＝－Ｗ</a:t>
            </a:r>
            <a:endParaRPr lang="en-US" altLang="zh-CN" dirty="0" smtClean="0">
              <a:latin typeface="Times New Roman" pitchFamily="18" charset="0"/>
            </a:endParaRPr>
          </a:p>
          <a:p>
            <a:pPr eaLnBrk="1" hangingPunct="1">
              <a:lnSpc>
                <a:spcPct val="80000"/>
              </a:lnSpc>
              <a:spcBef>
                <a:spcPct val="50000"/>
              </a:spcBef>
            </a:pPr>
            <a:r>
              <a:rPr lang="zh-CN" altLang="en-US" dirty="0" smtClean="0">
                <a:latin typeface="Times New Roman" pitchFamily="18" charset="0"/>
              </a:rPr>
              <a:t>只要Ｗ、Ｑ求出一个就行，如何求</a:t>
            </a:r>
            <a:r>
              <a:rPr lang="en-US" altLang="zh-CN" dirty="0" smtClean="0">
                <a:latin typeface="Times New Roman" pitchFamily="18" charset="0"/>
              </a:rPr>
              <a:t>?</a:t>
            </a:r>
            <a:endParaRPr lang="zh-CN" altLang="en-US" dirty="0" smtClean="0">
              <a:latin typeface="Times New Roman" pitchFamily="18" charset="0"/>
            </a:endParaRPr>
          </a:p>
          <a:p>
            <a:pPr eaLnBrk="1" hangingPunct="1"/>
            <a:r>
              <a:rPr lang="zh-CN" altLang="en-US" dirty="0" smtClean="0">
                <a:solidFill>
                  <a:srgbClr val="C00000"/>
                </a:solidFill>
                <a:latin typeface="Times New Roman" pitchFamily="18" charset="0"/>
              </a:rPr>
              <a:t>１．恒温、恒外压过程</a:t>
            </a:r>
          </a:p>
          <a:p>
            <a:pPr eaLnBrk="1" hangingPunct="1"/>
            <a:endParaRPr lang="zh-CN" altLang="en-US" dirty="0" smtClean="0"/>
          </a:p>
        </p:txBody>
      </p:sp>
      <p:grpSp>
        <p:nvGrpSpPr>
          <p:cNvPr id="4" name="Group 4"/>
          <p:cNvGrpSpPr>
            <a:grpSpLocks/>
          </p:cNvGrpSpPr>
          <p:nvPr/>
        </p:nvGrpSpPr>
        <p:grpSpPr bwMode="auto">
          <a:xfrm>
            <a:off x="1022272" y="2995646"/>
            <a:ext cx="5324872" cy="1197104"/>
            <a:chOff x="960" y="1152"/>
            <a:chExt cx="4080" cy="785"/>
          </a:xfrm>
        </p:grpSpPr>
        <p:sp>
          <p:nvSpPr>
            <p:cNvPr id="499717" name="Line 5"/>
            <p:cNvSpPr>
              <a:spLocks noChangeShapeType="1"/>
            </p:cNvSpPr>
            <p:nvPr/>
          </p:nvSpPr>
          <p:spPr bwMode="auto">
            <a:xfrm>
              <a:off x="2496" y="1776"/>
              <a:ext cx="0" cy="0"/>
            </a:xfrm>
            <a:prstGeom prst="line">
              <a:avLst/>
            </a:prstGeom>
            <a:noFill/>
            <a:ln w="9525">
              <a:solidFill>
                <a:schemeClr val="tx1"/>
              </a:solidFill>
              <a:round/>
              <a:headEnd type="none" w="sm" len="sm"/>
              <a:tailEnd type="none" w="sm" len="sm"/>
            </a:ln>
          </p:spPr>
          <p:txBody>
            <a:bodyPr wrap="none" lIns="90000" tIns="46800" rIns="90000" bIns="46800" anchor="ctr"/>
            <a:lstStyle/>
            <a:p>
              <a:endParaRPr lang="zh-CN" altLang="en-US"/>
            </a:p>
          </p:txBody>
        </p:sp>
        <p:sp>
          <p:nvSpPr>
            <p:cNvPr id="499718" name="AutoShape 6"/>
            <p:cNvSpPr>
              <a:spLocks noChangeArrowheads="1"/>
            </p:cNvSpPr>
            <p:nvPr/>
          </p:nvSpPr>
          <p:spPr bwMode="auto">
            <a:xfrm>
              <a:off x="2350" y="1364"/>
              <a:ext cx="1344" cy="144"/>
            </a:xfrm>
            <a:prstGeom prst="rightArrow">
              <a:avLst>
                <a:gd name="adj1" fmla="val 50000"/>
                <a:gd name="adj2" fmla="val 233333"/>
              </a:avLst>
            </a:prstGeom>
            <a:noFill/>
            <a:ln w="9525">
              <a:solidFill>
                <a:schemeClr val="tx1"/>
              </a:solidFill>
              <a:miter lim="800000"/>
              <a:headEnd type="none" w="sm" len="sm"/>
              <a:tailEnd type="none" w="sm" len="sm"/>
            </a:ln>
          </p:spPr>
          <p:txBody>
            <a:bodyPr wrap="none" lIns="90000" tIns="46800" rIns="90000" bIns="46800" anchor="ctr"/>
            <a:lstStyle/>
            <a:p>
              <a:endParaRPr kumimoji="1" lang="zh-CN" altLang="en-US" sz="2800" b="1">
                <a:solidFill>
                  <a:srgbClr val="0000FF"/>
                </a:solidFill>
                <a:latin typeface="华文行楷"/>
                <a:ea typeface="华文行楷"/>
                <a:cs typeface="华文行楷"/>
                <a:sym typeface="Symbol" pitchFamily="18" charset="2"/>
              </a:endParaRPr>
            </a:p>
          </p:txBody>
        </p:sp>
        <p:sp>
          <p:nvSpPr>
            <p:cNvPr id="499719" name="Text Box 7"/>
            <p:cNvSpPr txBox="1">
              <a:spLocks noChangeArrowheads="1"/>
            </p:cNvSpPr>
            <p:nvPr/>
          </p:nvSpPr>
          <p:spPr bwMode="auto">
            <a:xfrm>
              <a:off x="960" y="1200"/>
              <a:ext cx="1344" cy="737"/>
            </a:xfrm>
            <a:prstGeom prst="rect">
              <a:avLst/>
            </a:prstGeom>
            <a:noFill/>
            <a:ln w="9525">
              <a:solidFill>
                <a:srgbClr val="000000"/>
              </a:solidFill>
              <a:miter lim="800000"/>
              <a:headEnd type="none" w="sm" len="sm"/>
              <a:tailEnd type="none" w="sm" len="sm"/>
            </a:ln>
          </p:spPr>
          <p:txBody>
            <a:bodyPr lIns="90000" tIns="46800" rIns="90000" bIns="46800">
              <a:spAutoFit/>
            </a:bodyPr>
            <a:lstStyle/>
            <a:p>
              <a:pPr algn="ctr">
                <a:spcBef>
                  <a:spcPct val="50000"/>
                </a:spcBef>
              </a:pPr>
              <a:r>
                <a:rPr lang="zh-CN" altLang="en-US" sz="2800" dirty="0">
                  <a:latin typeface="Times New Roman" pitchFamily="18" charset="0"/>
                  <a:sym typeface="Symbol" pitchFamily="18" charset="2"/>
                </a:rPr>
                <a:t>理想气体</a:t>
              </a:r>
            </a:p>
            <a:p>
              <a:pPr algn="ctr">
                <a:spcBef>
                  <a:spcPct val="50000"/>
                </a:spcBef>
              </a:pPr>
              <a:r>
                <a:rPr lang="en-US" altLang="zh-CN" sz="2800" dirty="0">
                  <a:latin typeface="Times New Roman" pitchFamily="18" charset="0"/>
                  <a:sym typeface="Symbol" pitchFamily="18" charset="2"/>
                </a:rPr>
                <a:t>n,T,P</a:t>
              </a:r>
              <a:r>
                <a:rPr lang="en-US" altLang="zh-CN" sz="2800" baseline="-25000" dirty="0">
                  <a:latin typeface="Times New Roman" pitchFamily="18" charset="0"/>
                  <a:sym typeface="Symbol" pitchFamily="18" charset="2"/>
                </a:rPr>
                <a:t>1</a:t>
              </a:r>
              <a:r>
                <a:rPr lang="en-US" altLang="zh-CN" sz="2800" dirty="0">
                  <a:latin typeface="Times New Roman" pitchFamily="18" charset="0"/>
                  <a:sym typeface="Symbol" pitchFamily="18" charset="2"/>
                </a:rPr>
                <a:t>,V</a:t>
              </a:r>
              <a:r>
                <a:rPr lang="en-US" altLang="zh-CN" sz="2800" baseline="-25000" dirty="0">
                  <a:latin typeface="Times New Roman" pitchFamily="18" charset="0"/>
                  <a:sym typeface="Symbol" pitchFamily="18" charset="2"/>
                </a:rPr>
                <a:t>1</a:t>
              </a:r>
              <a:endParaRPr lang="en-US" altLang="zh-CN" sz="2800" dirty="0">
                <a:latin typeface="Times New Roman" pitchFamily="18" charset="0"/>
                <a:sym typeface="Symbol" pitchFamily="18" charset="2"/>
              </a:endParaRPr>
            </a:p>
          </p:txBody>
        </p:sp>
        <p:sp>
          <p:nvSpPr>
            <p:cNvPr id="499720" name="Text Box 8"/>
            <p:cNvSpPr txBox="1">
              <a:spLocks noChangeArrowheads="1"/>
            </p:cNvSpPr>
            <p:nvPr/>
          </p:nvSpPr>
          <p:spPr bwMode="auto">
            <a:xfrm>
              <a:off x="3744" y="1152"/>
              <a:ext cx="1296" cy="737"/>
            </a:xfrm>
            <a:prstGeom prst="rect">
              <a:avLst/>
            </a:prstGeom>
            <a:noFill/>
            <a:ln w="9525">
              <a:solidFill>
                <a:srgbClr val="000000"/>
              </a:solidFill>
              <a:miter lim="800000"/>
              <a:headEnd type="none" w="sm" len="sm"/>
              <a:tailEnd type="none" w="sm" len="sm"/>
            </a:ln>
          </p:spPr>
          <p:txBody>
            <a:bodyPr lIns="90000" tIns="46800" rIns="90000" bIns="46800">
              <a:spAutoFit/>
            </a:bodyPr>
            <a:lstStyle/>
            <a:p>
              <a:pPr algn="ctr">
                <a:spcBef>
                  <a:spcPct val="50000"/>
                </a:spcBef>
              </a:pPr>
              <a:r>
                <a:rPr lang="zh-CN" altLang="en-US" sz="2800" dirty="0">
                  <a:latin typeface="Times New Roman" pitchFamily="18" charset="0"/>
                  <a:sym typeface="Symbol" pitchFamily="18" charset="2"/>
                </a:rPr>
                <a:t>理想气体</a:t>
              </a:r>
            </a:p>
            <a:p>
              <a:pPr algn="ctr">
                <a:spcBef>
                  <a:spcPct val="50000"/>
                </a:spcBef>
              </a:pPr>
              <a:r>
                <a:rPr lang="zh-CN" altLang="en-US" sz="2800" dirty="0">
                  <a:latin typeface="Times New Roman" pitchFamily="18" charset="0"/>
                  <a:sym typeface="Symbol" pitchFamily="18" charset="2"/>
                </a:rPr>
                <a:t>  </a:t>
              </a:r>
              <a:r>
                <a:rPr lang="en-US" altLang="zh-CN" sz="2800" dirty="0">
                  <a:latin typeface="Times New Roman" pitchFamily="18" charset="0"/>
                  <a:sym typeface="Symbol" pitchFamily="18" charset="2"/>
                </a:rPr>
                <a:t>n,T,P</a:t>
              </a:r>
              <a:r>
                <a:rPr lang="en-US" altLang="zh-CN" sz="2800" baseline="-25000" dirty="0">
                  <a:latin typeface="Times New Roman" pitchFamily="18" charset="0"/>
                  <a:sym typeface="Symbol" pitchFamily="18" charset="2"/>
                </a:rPr>
                <a:t>２</a:t>
              </a:r>
              <a:r>
                <a:rPr lang="en-US" altLang="zh-CN" sz="2800" dirty="0">
                  <a:latin typeface="Times New Roman" pitchFamily="18" charset="0"/>
                  <a:sym typeface="Symbol" pitchFamily="18" charset="2"/>
                </a:rPr>
                <a:t>,V</a:t>
              </a:r>
              <a:r>
                <a:rPr lang="en-US" altLang="zh-CN" sz="2800" baseline="-25000" dirty="0">
                  <a:latin typeface="Times New Roman" pitchFamily="18" charset="0"/>
                  <a:sym typeface="Symbol" pitchFamily="18" charset="2"/>
                </a:rPr>
                <a:t>２</a:t>
              </a:r>
            </a:p>
          </p:txBody>
        </p:sp>
        <p:sp>
          <p:nvSpPr>
            <p:cNvPr id="499721" name="Text Box 9"/>
            <p:cNvSpPr txBox="1">
              <a:spLocks noChangeArrowheads="1"/>
            </p:cNvSpPr>
            <p:nvPr/>
          </p:nvSpPr>
          <p:spPr bwMode="auto">
            <a:xfrm>
              <a:off x="2494" y="1152"/>
              <a:ext cx="1200" cy="567"/>
            </a:xfrm>
            <a:prstGeom prst="rect">
              <a:avLst/>
            </a:prstGeom>
            <a:noFill/>
            <a:ln w="9525">
              <a:noFill/>
              <a:miter lim="800000"/>
              <a:headEnd/>
              <a:tailEnd/>
            </a:ln>
          </p:spPr>
          <p:txBody>
            <a:bodyPr lIns="90000" tIns="46800" rIns="90000" bIns="46800">
              <a:spAutoFit/>
            </a:bodyPr>
            <a:lstStyle/>
            <a:p>
              <a:pPr>
                <a:spcBef>
                  <a:spcPct val="50000"/>
                </a:spcBef>
              </a:pPr>
              <a:r>
                <a:rPr lang="en-US" altLang="zh-CN" sz="2000" dirty="0" smtClean="0">
                  <a:latin typeface="Times New Roman" pitchFamily="18" charset="0"/>
                  <a:sym typeface="Symbol" pitchFamily="18" charset="2"/>
                </a:rPr>
                <a:t>w‘=0,dT=0</a:t>
              </a:r>
              <a:r>
                <a:rPr lang="zh-CN" altLang="en-US" sz="2000" dirty="0" smtClean="0">
                  <a:latin typeface="Times New Roman" pitchFamily="18" charset="0"/>
                  <a:sym typeface="Symbol" pitchFamily="18" charset="2"/>
                </a:rPr>
                <a:t>，</a:t>
              </a:r>
              <a:endParaRPr lang="en-US" altLang="zh-CN" sz="2000" dirty="0" smtClean="0">
                <a:latin typeface="Times New Roman" pitchFamily="18" charset="0"/>
                <a:sym typeface="Symbol" pitchFamily="18" charset="2"/>
              </a:endParaRPr>
            </a:p>
            <a:p>
              <a:pPr>
                <a:spcBef>
                  <a:spcPct val="50000"/>
                </a:spcBef>
              </a:pPr>
              <a:r>
                <a:rPr lang="en-US" altLang="zh-CN" sz="2000" dirty="0" smtClean="0">
                  <a:latin typeface="Times New Roman" pitchFamily="18" charset="0"/>
                  <a:sym typeface="Symbol" pitchFamily="18" charset="2"/>
                </a:rPr>
                <a:t>P(</a:t>
              </a:r>
              <a:r>
                <a:rPr lang="zh-CN" altLang="en-US" sz="2000" dirty="0" smtClean="0">
                  <a:latin typeface="Times New Roman" pitchFamily="18" charset="0"/>
                  <a:sym typeface="Symbol" pitchFamily="18" charset="2"/>
                </a:rPr>
                <a:t>环</a:t>
              </a:r>
              <a:r>
                <a:rPr lang="en-US" altLang="zh-CN" sz="2000" dirty="0" smtClean="0">
                  <a:latin typeface="Times New Roman" pitchFamily="18" charset="0"/>
                  <a:sym typeface="Symbol" pitchFamily="18" charset="2"/>
                </a:rPr>
                <a:t>)=</a:t>
              </a:r>
              <a:r>
                <a:rPr lang="zh-CN" altLang="en-US" sz="2000" dirty="0" smtClean="0">
                  <a:latin typeface="Times New Roman" pitchFamily="18" charset="0"/>
                  <a:sym typeface="Symbol" pitchFamily="18" charset="2"/>
                </a:rPr>
                <a:t>常数</a:t>
              </a:r>
              <a:endParaRPr lang="en-US" altLang="zh-CN" sz="2000" dirty="0">
                <a:latin typeface="Times New Roman" pitchFamily="18" charset="0"/>
                <a:sym typeface="Symbol" pitchFamily="18" charset="2"/>
              </a:endParaRPr>
            </a:p>
          </p:txBody>
        </p:sp>
      </p:grpSp>
      <p:sp>
        <p:nvSpPr>
          <p:cNvPr id="10" name="Text Box 18"/>
          <p:cNvSpPr txBox="1">
            <a:spLocks noChangeArrowheads="1"/>
          </p:cNvSpPr>
          <p:nvPr/>
        </p:nvSpPr>
        <p:spPr bwMode="auto">
          <a:xfrm>
            <a:off x="1150514" y="4586715"/>
            <a:ext cx="7010400" cy="1350242"/>
          </a:xfrm>
          <a:prstGeom prst="rect">
            <a:avLst/>
          </a:prstGeom>
          <a:noFill/>
          <a:ln w="9525">
            <a:noFill/>
            <a:miter lim="800000"/>
            <a:headEnd/>
            <a:tailEnd/>
          </a:ln>
        </p:spPr>
        <p:txBody>
          <a:bodyPr lIns="90000" tIns="46800" rIns="90000" bIns="46800">
            <a:spAutoFit/>
          </a:bodyPr>
          <a:lstStyle/>
          <a:p>
            <a:pPr>
              <a:lnSpc>
                <a:spcPct val="80000"/>
              </a:lnSpc>
              <a:spcBef>
                <a:spcPct val="50000"/>
              </a:spcBef>
            </a:pPr>
            <a:r>
              <a:rPr lang="zh-CN" altLang="en-US" sz="2400" dirty="0">
                <a:latin typeface="Times New Roman" pitchFamily="18" charset="0"/>
                <a:sym typeface="Symbol" pitchFamily="18" charset="2"/>
              </a:rPr>
              <a:t></a:t>
            </a:r>
            <a:r>
              <a:rPr lang="en-US" altLang="zh-CN" sz="2400" dirty="0">
                <a:latin typeface="Times New Roman" pitchFamily="18" charset="0"/>
                <a:sym typeface="Symbol" pitchFamily="18" charset="2"/>
              </a:rPr>
              <a:t>U= 0</a:t>
            </a:r>
            <a:r>
              <a:rPr lang="zh-CN" altLang="en-US" sz="2400" dirty="0">
                <a:latin typeface="Times New Roman" pitchFamily="18" charset="0"/>
                <a:sym typeface="Symbol" pitchFamily="18" charset="2"/>
              </a:rPr>
              <a:t> </a:t>
            </a:r>
            <a:r>
              <a:rPr lang="en-US" altLang="zh-CN" sz="2400" dirty="0">
                <a:latin typeface="Times New Roman" pitchFamily="18" charset="0"/>
                <a:sym typeface="Symbol" pitchFamily="18" charset="2"/>
              </a:rPr>
              <a:t>, H =0</a:t>
            </a:r>
          </a:p>
          <a:p>
            <a:pPr>
              <a:lnSpc>
                <a:spcPct val="80000"/>
              </a:lnSpc>
              <a:spcBef>
                <a:spcPct val="50000"/>
              </a:spcBef>
            </a:pPr>
            <a:r>
              <a:rPr lang="zh-CN" altLang="en-US" sz="2400" dirty="0">
                <a:latin typeface="Times New Roman" pitchFamily="18" charset="0"/>
                <a:sym typeface="Symbol" pitchFamily="18" charset="2"/>
              </a:rPr>
              <a:t>Ｗ＝ －Ｐ(环)(Ｖ</a:t>
            </a:r>
            <a:r>
              <a:rPr lang="zh-CN" altLang="en-US" sz="2400" baseline="-25000" dirty="0">
                <a:latin typeface="Times New Roman" pitchFamily="18" charset="0"/>
                <a:sym typeface="Symbol" pitchFamily="18" charset="2"/>
              </a:rPr>
              <a:t>２</a:t>
            </a:r>
            <a:r>
              <a:rPr lang="zh-CN" altLang="en-US" sz="2400" dirty="0">
                <a:latin typeface="Times New Roman" pitchFamily="18" charset="0"/>
                <a:sym typeface="Symbol" pitchFamily="18" charset="2"/>
              </a:rPr>
              <a:t>－Ｖ</a:t>
            </a:r>
            <a:r>
              <a:rPr lang="zh-CN" altLang="en-US" sz="2400" baseline="-25000" dirty="0">
                <a:latin typeface="Times New Roman" pitchFamily="18" charset="0"/>
                <a:sym typeface="Symbol" pitchFamily="18" charset="2"/>
              </a:rPr>
              <a:t>１</a:t>
            </a:r>
            <a:r>
              <a:rPr lang="zh-CN" altLang="en-US" sz="2400" dirty="0">
                <a:latin typeface="Times New Roman" pitchFamily="18" charset="0"/>
                <a:sym typeface="Symbol" pitchFamily="18" charset="2"/>
              </a:rPr>
              <a:t>)  </a:t>
            </a:r>
            <a:endParaRPr lang="en-US" altLang="zh-CN" sz="2400" dirty="0">
              <a:latin typeface="Times New Roman" pitchFamily="18" charset="0"/>
              <a:sym typeface="Symbol" pitchFamily="18" charset="2"/>
            </a:endParaRPr>
          </a:p>
          <a:p>
            <a:pPr>
              <a:lnSpc>
                <a:spcPct val="80000"/>
              </a:lnSpc>
              <a:spcBef>
                <a:spcPct val="50000"/>
              </a:spcBef>
            </a:pPr>
            <a:r>
              <a:rPr lang="zh-CN" altLang="en-US" sz="2400" dirty="0">
                <a:latin typeface="Times New Roman" pitchFamily="18" charset="0"/>
                <a:sym typeface="Symbol" pitchFamily="18" charset="2"/>
              </a:rPr>
              <a:t>Ｑ＝－Ｗ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0-#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idx="1"/>
          </p:nvPr>
        </p:nvSpPr>
        <p:spPr>
          <a:xfrm>
            <a:off x="213627" y="626376"/>
            <a:ext cx="7408333" cy="3450696"/>
          </a:xfrm>
        </p:spPr>
        <p:txBody>
          <a:bodyPr/>
          <a:lstStyle/>
          <a:p>
            <a:pPr eaLnBrk="1" hangingPunct="1">
              <a:lnSpc>
                <a:spcPct val="85000"/>
              </a:lnSpc>
              <a:buClr>
                <a:srgbClr val="CCFF33"/>
              </a:buClr>
              <a:buSzPct val="70000"/>
            </a:pPr>
            <a:r>
              <a:rPr lang="zh-CN" altLang="en-US" sz="2800" dirty="0" smtClean="0">
                <a:solidFill>
                  <a:srgbClr val="FFFF00"/>
                </a:solidFill>
                <a:latin typeface="Times New Roman" pitchFamily="18" charset="0"/>
                <a:sym typeface="Symbol" pitchFamily="18" charset="2"/>
              </a:rPr>
              <a:t>２．恒温可逆过程</a:t>
            </a:r>
          </a:p>
        </p:txBody>
      </p:sp>
      <p:grpSp>
        <p:nvGrpSpPr>
          <p:cNvPr id="5" name="Group 4"/>
          <p:cNvGrpSpPr>
            <a:grpSpLocks/>
          </p:cNvGrpSpPr>
          <p:nvPr/>
        </p:nvGrpSpPr>
        <p:grpSpPr bwMode="auto">
          <a:xfrm>
            <a:off x="878260" y="1306422"/>
            <a:ext cx="6477000" cy="1449388"/>
            <a:chOff x="960" y="1030"/>
            <a:chExt cx="4080" cy="913"/>
          </a:xfrm>
        </p:grpSpPr>
        <p:sp>
          <p:nvSpPr>
            <p:cNvPr id="500741" name="Line 5"/>
            <p:cNvSpPr>
              <a:spLocks noChangeShapeType="1"/>
            </p:cNvSpPr>
            <p:nvPr/>
          </p:nvSpPr>
          <p:spPr bwMode="auto">
            <a:xfrm>
              <a:off x="2496" y="1776"/>
              <a:ext cx="0" cy="0"/>
            </a:xfrm>
            <a:prstGeom prst="line">
              <a:avLst/>
            </a:prstGeom>
            <a:noFill/>
            <a:ln w="9525">
              <a:solidFill>
                <a:schemeClr val="tx1"/>
              </a:solidFill>
              <a:round/>
              <a:headEnd type="none" w="sm" len="sm"/>
              <a:tailEnd type="none" w="sm" len="sm"/>
            </a:ln>
          </p:spPr>
          <p:txBody>
            <a:bodyPr wrap="none" lIns="90000" tIns="46800" rIns="90000" bIns="46800" anchor="ctr"/>
            <a:lstStyle/>
            <a:p>
              <a:endParaRPr lang="zh-CN" altLang="en-US"/>
            </a:p>
          </p:txBody>
        </p:sp>
        <p:sp>
          <p:nvSpPr>
            <p:cNvPr id="500742" name="AutoShape 6"/>
            <p:cNvSpPr>
              <a:spLocks noChangeArrowheads="1"/>
            </p:cNvSpPr>
            <p:nvPr/>
          </p:nvSpPr>
          <p:spPr bwMode="auto">
            <a:xfrm>
              <a:off x="2352" y="1536"/>
              <a:ext cx="1344" cy="144"/>
            </a:xfrm>
            <a:prstGeom prst="rightArrow">
              <a:avLst>
                <a:gd name="adj1" fmla="val 50000"/>
                <a:gd name="adj2" fmla="val 233333"/>
              </a:avLst>
            </a:prstGeom>
            <a:noFill/>
            <a:ln w="9525">
              <a:solidFill>
                <a:schemeClr val="tx1"/>
              </a:solidFill>
              <a:miter lim="800000"/>
              <a:headEnd type="none" w="sm" len="sm"/>
              <a:tailEnd type="none" w="sm" len="sm"/>
            </a:ln>
          </p:spPr>
          <p:txBody>
            <a:bodyPr wrap="none" lIns="90000" tIns="46800" rIns="90000" bIns="46800" anchor="ctr"/>
            <a:lstStyle/>
            <a:p>
              <a:endParaRPr kumimoji="1" lang="zh-CN" altLang="en-US" sz="2800" b="1">
                <a:solidFill>
                  <a:srgbClr val="0000FF"/>
                </a:solidFill>
                <a:latin typeface="华文行楷"/>
                <a:ea typeface="华文行楷"/>
                <a:cs typeface="华文行楷"/>
                <a:sym typeface="Symbol" pitchFamily="18" charset="2"/>
              </a:endParaRPr>
            </a:p>
          </p:txBody>
        </p:sp>
        <p:sp>
          <p:nvSpPr>
            <p:cNvPr id="500743" name="Text Box 7"/>
            <p:cNvSpPr txBox="1">
              <a:spLocks noChangeArrowheads="1"/>
            </p:cNvSpPr>
            <p:nvPr/>
          </p:nvSpPr>
          <p:spPr bwMode="auto">
            <a:xfrm>
              <a:off x="960" y="1200"/>
              <a:ext cx="1344" cy="737"/>
            </a:xfrm>
            <a:prstGeom prst="rect">
              <a:avLst/>
            </a:prstGeom>
            <a:noFill/>
            <a:ln w="9525">
              <a:solidFill>
                <a:srgbClr val="000000"/>
              </a:solidFill>
              <a:miter lim="800000"/>
              <a:headEnd type="none" w="sm" len="sm"/>
              <a:tailEnd type="none" w="sm" len="sm"/>
            </a:ln>
          </p:spPr>
          <p:txBody>
            <a:bodyPr lIns="90000" tIns="46800" rIns="90000" bIns="46800">
              <a:spAutoFit/>
            </a:bodyPr>
            <a:lstStyle/>
            <a:p>
              <a:pPr algn="ctr">
                <a:spcBef>
                  <a:spcPct val="50000"/>
                </a:spcBef>
              </a:pPr>
              <a:r>
                <a:rPr lang="zh-CN" altLang="en-US" sz="2800" dirty="0">
                  <a:latin typeface="Times New Roman" pitchFamily="18" charset="0"/>
                  <a:sym typeface="Symbol" pitchFamily="18" charset="2"/>
                </a:rPr>
                <a:t>理想气体</a:t>
              </a:r>
            </a:p>
            <a:p>
              <a:pPr algn="ctr">
                <a:spcBef>
                  <a:spcPct val="50000"/>
                </a:spcBef>
              </a:pPr>
              <a:r>
                <a:rPr lang="en-US" altLang="zh-CN" sz="2800" dirty="0">
                  <a:latin typeface="Times New Roman" pitchFamily="18" charset="0"/>
                  <a:sym typeface="Symbol" pitchFamily="18" charset="2"/>
                </a:rPr>
                <a:t>n,T,P</a:t>
              </a:r>
              <a:r>
                <a:rPr lang="en-US" altLang="zh-CN" sz="2800" baseline="-25000" dirty="0">
                  <a:latin typeface="Times New Roman" pitchFamily="18" charset="0"/>
                  <a:sym typeface="Symbol" pitchFamily="18" charset="2"/>
                </a:rPr>
                <a:t>1</a:t>
              </a:r>
              <a:r>
                <a:rPr lang="en-US" altLang="zh-CN" sz="2800" dirty="0">
                  <a:latin typeface="Times New Roman" pitchFamily="18" charset="0"/>
                  <a:sym typeface="Symbol" pitchFamily="18" charset="2"/>
                </a:rPr>
                <a:t>,V</a:t>
              </a:r>
              <a:r>
                <a:rPr lang="en-US" altLang="zh-CN" sz="2800" baseline="-25000" dirty="0">
                  <a:latin typeface="Times New Roman" pitchFamily="18" charset="0"/>
                  <a:sym typeface="Symbol" pitchFamily="18" charset="2"/>
                </a:rPr>
                <a:t>1</a:t>
              </a:r>
              <a:endParaRPr lang="en-US" altLang="zh-CN" sz="2800" dirty="0">
                <a:latin typeface="Times New Roman" pitchFamily="18" charset="0"/>
                <a:sym typeface="Symbol" pitchFamily="18" charset="2"/>
              </a:endParaRPr>
            </a:p>
          </p:txBody>
        </p:sp>
        <p:sp>
          <p:nvSpPr>
            <p:cNvPr id="500744" name="Text Box 8"/>
            <p:cNvSpPr txBox="1">
              <a:spLocks noChangeArrowheads="1"/>
            </p:cNvSpPr>
            <p:nvPr/>
          </p:nvSpPr>
          <p:spPr bwMode="auto">
            <a:xfrm>
              <a:off x="3744" y="1152"/>
              <a:ext cx="1296" cy="737"/>
            </a:xfrm>
            <a:prstGeom prst="rect">
              <a:avLst/>
            </a:prstGeom>
            <a:noFill/>
            <a:ln w="9525">
              <a:solidFill>
                <a:srgbClr val="000000"/>
              </a:solidFill>
              <a:miter lim="800000"/>
              <a:headEnd type="none" w="sm" len="sm"/>
              <a:tailEnd type="none" w="sm" len="sm"/>
            </a:ln>
          </p:spPr>
          <p:txBody>
            <a:bodyPr lIns="90000" tIns="46800" rIns="90000" bIns="46800">
              <a:spAutoFit/>
            </a:bodyPr>
            <a:lstStyle/>
            <a:p>
              <a:pPr algn="ctr">
                <a:spcBef>
                  <a:spcPct val="50000"/>
                </a:spcBef>
              </a:pPr>
              <a:r>
                <a:rPr lang="zh-CN" altLang="en-US" sz="2800" dirty="0">
                  <a:latin typeface="Times New Roman" pitchFamily="18" charset="0"/>
                  <a:sym typeface="Symbol" pitchFamily="18" charset="2"/>
                </a:rPr>
                <a:t>理想气体</a:t>
              </a:r>
            </a:p>
            <a:p>
              <a:pPr algn="ctr">
                <a:spcBef>
                  <a:spcPct val="50000"/>
                </a:spcBef>
              </a:pPr>
              <a:r>
                <a:rPr lang="zh-CN" altLang="en-US" sz="2800" dirty="0">
                  <a:latin typeface="Times New Roman" pitchFamily="18" charset="0"/>
                  <a:sym typeface="Symbol" pitchFamily="18" charset="2"/>
                </a:rPr>
                <a:t>  </a:t>
              </a:r>
              <a:r>
                <a:rPr lang="en-US" altLang="zh-CN" sz="2800" dirty="0">
                  <a:latin typeface="Times New Roman" pitchFamily="18" charset="0"/>
                  <a:sym typeface="Symbol" pitchFamily="18" charset="2"/>
                </a:rPr>
                <a:t>n,T,P</a:t>
              </a:r>
              <a:r>
                <a:rPr lang="en-US" altLang="zh-CN" sz="2800" baseline="-25000" dirty="0">
                  <a:latin typeface="Times New Roman" pitchFamily="18" charset="0"/>
                  <a:sym typeface="Symbol" pitchFamily="18" charset="2"/>
                </a:rPr>
                <a:t>２</a:t>
              </a:r>
              <a:r>
                <a:rPr lang="en-US" altLang="zh-CN" sz="2800" dirty="0">
                  <a:latin typeface="Times New Roman" pitchFamily="18" charset="0"/>
                  <a:sym typeface="Symbol" pitchFamily="18" charset="2"/>
                </a:rPr>
                <a:t>,V</a:t>
              </a:r>
              <a:r>
                <a:rPr lang="en-US" altLang="zh-CN" sz="2800" baseline="-25000" dirty="0">
                  <a:latin typeface="Times New Roman" pitchFamily="18" charset="0"/>
                  <a:sym typeface="Symbol" pitchFamily="18" charset="2"/>
                </a:rPr>
                <a:t>２</a:t>
              </a:r>
            </a:p>
          </p:txBody>
        </p:sp>
        <p:sp>
          <p:nvSpPr>
            <p:cNvPr id="500745" name="Text Box 9"/>
            <p:cNvSpPr txBox="1">
              <a:spLocks noChangeArrowheads="1"/>
            </p:cNvSpPr>
            <p:nvPr/>
          </p:nvSpPr>
          <p:spPr bwMode="auto">
            <a:xfrm>
              <a:off x="2352" y="1030"/>
              <a:ext cx="1200" cy="913"/>
            </a:xfrm>
            <a:prstGeom prst="rect">
              <a:avLst/>
            </a:prstGeom>
            <a:noFill/>
            <a:ln w="9525">
              <a:noFill/>
              <a:miter lim="800000"/>
              <a:headEnd/>
              <a:tailEnd/>
            </a:ln>
          </p:spPr>
          <p:txBody>
            <a:bodyPr lIns="90000" tIns="46800" rIns="90000" bIns="46800">
              <a:spAutoFit/>
            </a:bodyPr>
            <a:lstStyle/>
            <a:p>
              <a:pPr>
                <a:spcBef>
                  <a:spcPct val="50000"/>
                </a:spcBef>
              </a:pPr>
              <a:r>
                <a:rPr lang="en-US" altLang="zh-CN" sz="2800" dirty="0" smtClean="0">
                  <a:latin typeface="Times New Roman" pitchFamily="18" charset="0"/>
                  <a:sym typeface="Symbol" pitchFamily="18" charset="2"/>
                </a:rPr>
                <a:t>w‘=0,dT=0</a:t>
              </a:r>
              <a:r>
                <a:rPr lang="zh-CN" altLang="en-US" sz="2800" dirty="0" smtClean="0">
                  <a:latin typeface="Times New Roman" pitchFamily="18" charset="0"/>
                  <a:sym typeface="Symbol" pitchFamily="18" charset="2"/>
                </a:rPr>
                <a:t>，</a:t>
              </a:r>
              <a:endParaRPr lang="en-US" altLang="zh-CN" sz="2800" dirty="0" smtClean="0">
                <a:latin typeface="Times New Roman" pitchFamily="18" charset="0"/>
                <a:sym typeface="Symbol" pitchFamily="18" charset="2"/>
              </a:endParaRPr>
            </a:p>
            <a:p>
              <a:pPr>
                <a:spcBef>
                  <a:spcPct val="50000"/>
                </a:spcBef>
              </a:pPr>
              <a:endParaRPr lang="en-US" altLang="zh-CN" sz="2000" dirty="0" smtClean="0">
                <a:latin typeface="Times New Roman" pitchFamily="18" charset="0"/>
                <a:sym typeface="Symbol" pitchFamily="18" charset="2"/>
              </a:endParaRPr>
            </a:p>
            <a:p>
              <a:pPr>
                <a:spcBef>
                  <a:spcPct val="50000"/>
                </a:spcBef>
              </a:pPr>
              <a:r>
                <a:rPr lang="zh-CN" altLang="en-US" sz="2000" dirty="0" smtClean="0">
                  <a:latin typeface="Times New Roman" pitchFamily="18" charset="0"/>
                  <a:sym typeface="Symbol" pitchFamily="18" charset="2"/>
                </a:rPr>
                <a:t>可逆</a:t>
              </a:r>
              <a:endParaRPr lang="en-US" altLang="zh-CN" sz="2000" dirty="0">
                <a:latin typeface="Times New Roman" pitchFamily="18" charset="0"/>
                <a:sym typeface="Symbol" pitchFamily="18" charset="2"/>
              </a:endParaRPr>
            </a:p>
          </p:txBody>
        </p:sp>
      </p:grpSp>
      <p:sp>
        <p:nvSpPr>
          <p:cNvPr id="11" name="Text Box 18"/>
          <p:cNvSpPr txBox="1">
            <a:spLocks noChangeArrowheads="1"/>
          </p:cNvSpPr>
          <p:nvPr/>
        </p:nvSpPr>
        <p:spPr bwMode="auto">
          <a:xfrm>
            <a:off x="894397" y="3140968"/>
            <a:ext cx="7010400" cy="1558925"/>
          </a:xfrm>
          <a:prstGeom prst="rect">
            <a:avLst/>
          </a:prstGeom>
          <a:noFill/>
          <a:ln w="9525">
            <a:noFill/>
            <a:miter lim="800000"/>
            <a:headEnd/>
            <a:tailEnd/>
          </a:ln>
        </p:spPr>
        <p:txBody>
          <a:bodyPr lIns="90000" tIns="46800" rIns="90000" bIns="46800">
            <a:spAutoFit/>
          </a:bodyPr>
          <a:lstStyle/>
          <a:p>
            <a:pPr>
              <a:lnSpc>
                <a:spcPct val="80000"/>
              </a:lnSpc>
              <a:spcBef>
                <a:spcPct val="50000"/>
              </a:spcBef>
            </a:pPr>
            <a:r>
              <a:rPr lang="zh-CN" altLang="en-US" sz="2800" dirty="0">
                <a:latin typeface="Times New Roman" pitchFamily="18" charset="0"/>
                <a:sym typeface="Symbol" pitchFamily="18" charset="2"/>
              </a:rPr>
              <a:t></a:t>
            </a:r>
            <a:r>
              <a:rPr lang="en-US" altLang="zh-CN" sz="2800" dirty="0">
                <a:latin typeface="Times New Roman" pitchFamily="18" charset="0"/>
                <a:sym typeface="Symbol" pitchFamily="18" charset="2"/>
              </a:rPr>
              <a:t>U= 0</a:t>
            </a:r>
            <a:r>
              <a:rPr lang="zh-CN" altLang="en-US" sz="2800" dirty="0">
                <a:latin typeface="Times New Roman" pitchFamily="18" charset="0"/>
                <a:sym typeface="Symbol" pitchFamily="18" charset="2"/>
              </a:rPr>
              <a:t> </a:t>
            </a:r>
            <a:r>
              <a:rPr lang="en-US" altLang="zh-CN" sz="2800" dirty="0">
                <a:latin typeface="Times New Roman" pitchFamily="18" charset="0"/>
                <a:sym typeface="Symbol" pitchFamily="18" charset="2"/>
              </a:rPr>
              <a:t>, H =0</a:t>
            </a:r>
          </a:p>
          <a:p>
            <a:pPr>
              <a:lnSpc>
                <a:spcPct val="80000"/>
              </a:lnSpc>
              <a:spcBef>
                <a:spcPct val="50000"/>
              </a:spcBef>
            </a:pPr>
            <a:r>
              <a:rPr lang="zh-CN" altLang="en-US" sz="2800" dirty="0">
                <a:latin typeface="Times New Roman" pitchFamily="18" charset="0"/>
                <a:sym typeface="Symbol" pitchFamily="18" charset="2"/>
              </a:rPr>
              <a:t>Ｗ</a:t>
            </a:r>
            <a:r>
              <a:rPr lang="en-US" altLang="zh-CN" sz="2800" baseline="-25000" dirty="0">
                <a:latin typeface="Times New Roman" pitchFamily="18" charset="0"/>
                <a:sym typeface="Symbol" pitchFamily="18" charset="2"/>
              </a:rPr>
              <a:t>r</a:t>
            </a:r>
            <a:r>
              <a:rPr lang="en-US" altLang="zh-CN" sz="2800" dirty="0">
                <a:latin typeface="Times New Roman" pitchFamily="18" charset="0"/>
                <a:sym typeface="Symbol" pitchFamily="18" charset="2"/>
              </a:rPr>
              <a:t>＝－</a:t>
            </a:r>
            <a:r>
              <a:rPr lang="en-US" altLang="zh-CN" sz="2800" dirty="0" err="1">
                <a:latin typeface="Times New Roman" pitchFamily="18" charset="0"/>
                <a:sym typeface="Symbol" pitchFamily="18" charset="2"/>
              </a:rPr>
              <a:t>nRTln</a:t>
            </a:r>
            <a:r>
              <a:rPr lang="en-US" altLang="zh-CN" sz="2800" dirty="0">
                <a:latin typeface="Times New Roman" pitchFamily="18" charset="0"/>
                <a:sym typeface="Symbol" pitchFamily="18" charset="2"/>
              </a:rPr>
              <a:t>(V</a:t>
            </a:r>
            <a:r>
              <a:rPr lang="en-US" altLang="zh-CN" sz="2800" baseline="-25000" dirty="0">
                <a:latin typeface="Times New Roman" pitchFamily="18" charset="0"/>
                <a:sym typeface="Symbol" pitchFamily="18" charset="2"/>
              </a:rPr>
              <a:t>2</a:t>
            </a:r>
            <a:r>
              <a:rPr lang="en-US" altLang="zh-CN" sz="2800" dirty="0">
                <a:latin typeface="Times New Roman" pitchFamily="18" charset="0"/>
                <a:sym typeface="Symbol" pitchFamily="18" charset="2"/>
              </a:rPr>
              <a:t>/V</a:t>
            </a:r>
            <a:r>
              <a:rPr lang="en-US" altLang="zh-CN" sz="2800" baseline="-25000" dirty="0">
                <a:latin typeface="Times New Roman" pitchFamily="18" charset="0"/>
                <a:sym typeface="Symbol" pitchFamily="18" charset="2"/>
              </a:rPr>
              <a:t>1</a:t>
            </a:r>
            <a:r>
              <a:rPr lang="en-US" altLang="zh-CN" sz="2800" dirty="0">
                <a:latin typeface="Times New Roman" pitchFamily="18" charset="0"/>
                <a:sym typeface="Symbol" pitchFamily="18" charset="2"/>
              </a:rPr>
              <a:t>)=</a:t>
            </a:r>
            <a:r>
              <a:rPr lang="en-US" altLang="zh-CN" sz="2800" dirty="0" err="1">
                <a:latin typeface="Times New Roman" pitchFamily="18" charset="0"/>
                <a:sym typeface="Symbol" pitchFamily="18" charset="2"/>
              </a:rPr>
              <a:t>nRTln</a:t>
            </a:r>
            <a:r>
              <a:rPr lang="en-US" altLang="zh-CN" sz="2800" dirty="0">
                <a:latin typeface="Times New Roman" pitchFamily="18" charset="0"/>
                <a:sym typeface="Symbol" pitchFamily="18" charset="2"/>
              </a:rPr>
              <a:t>(P</a:t>
            </a:r>
            <a:r>
              <a:rPr lang="en-US" altLang="zh-CN" sz="2800" baseline="-25000" dirty="0">
                <a:latin typeface="Times New Roman" pitchFamily="18" charset="0"/>
                <a:sym typeface="Symbol" pitchFamily="18" charset="2"/>
              </a:rPr>
              <a:t>2</a:t>
            </a:r>
            <a:r>
              <a:rPr lang="en-US" altLang="zh-CN" sz="2800" dirty="0">
                <a:latin typeface="Times New Roman" pitchFamily="18" charset="0"/>
                <a:sym typeface="Symbol" pitchFamily="18" charset="2"/>
              </a:rPr>
              <a:t>/P</a:t>
            </a:r>
            <a:r>
              <a:rPr lang="en-US" altLang="zh-CN" sz="2800" baseline="-25000" dirty="0">
                <a:latin typeface="Times New Roman" pitchFamily="18" charset="0"/>
                <a:sym typeface="Symbol" pitchFamily="18" charset="2"/>
              </a:rPr>
              <a:t>1</a:t>
            </a:r>
            <a:r>
              <a:rPr lang="en-US" altLang="zh-CN" sz="2800" dirty="0">
                <a:latin typeface="Times New Roman" pitchFamily="18" charset="0"/>
                <a:sym typeface="Symbol" pitchFamily="18" charset="2"/>
              </a:rPr>
              <a:t>)</a:t>
            </a:r>
          </a:p>
          <a:p>
            <a:pPr>
              <a:lnSpc>
                <a:spcPct val="80000"/>
              </a:lnSpc>
              <a:spcBef>
                <a:spcPct val="50000"/>
              </a:spcBef>
            </a:pPr>
            <a:r>
              <a:rPr lang="zh-CN" altLang="en-US" sz="2800" dirty="0">
                <a:latin typeface="Times New Roman" pitchFamily="18" charset="0"/>
                <a:sym typeface="Symbol" pitchFamily="18" charset="2"/>
              </a:rPr>
              <a:t> Ｑ</a:t>
            </a:r>
            <a:r>
              <a:rPr lang="en-US" altLang="zh-CN" sz="2800" baseline="-25000" dirty="0">
                <a:latin typeface="Times New Roman" pitchFamily="18" charset="0"/>
                <a:sym typeface="Symbol" pitchFamily="18" charset="2"/>
              </a:rPr>
              <a:t>r </a:t>
            </a:r>
            <a:r>
              <a:rPr lang="zh-CN" altLang="en-US" sz="2800" dirty="0">
                <a:latin typeface="Times New Roman" pitchFamily="18" charset="0"/>
                <a:sym typeface="Symbol" pitchFamily="18" charset="2"/>
              </a:rPr>
              <a:t>＝－Ｗ</a:t>
            </a:r>
            <a:r>
              <a:rPr lang="en-US" altLang="zh-CN" sz="2800" baseline="-25000" dirty="0">
                <a:latin typeface="Times New Roman" pitchFamily="18" charset="0"/>
                <a:sym typeface="Symbol" pitchFamily="18" charset="2"/>
              </a:rPr>
              <a:t>r </a:t>
            </a:r>
            <a:r>
              <a:rPr lang="en-US" altLang="zh-CN" sz="2800" dirty="0">
                <a:latin typeface="Times New Roman" pitchFamily="18" charset="0"/>
                <a:sym typeface="Symbol" pitchFamily="18" charset="2"/>
              </a:rPr>
              <a:t>= </a:t>
            </a:r>
            <a:r>
              <a:rPr lang="en-US" altLang="zh-CN" sz="2800" dirty="0" err="1">
                <a:latin typeface="Times New Roman" pitchFamily="18" charset="0"/>
                <a:sym typeface="Symbol" pitchFamily="18" charset="2"/>
              </a:rPr>
              <a:t>nRTln</a:t>
            </a:r>
            <a:r>
              <a:rPr lang="en-US" altLang="zh-CN" sz="2800" dirty="0">
                <a:latin typeface="Times New Roman" pitchFamily="18" charset="0"/>
                <a:sym typeface="Symbol" pitchFamily="18" charset="2"/>
              </a:rPr>
              <a:t>(V</a:t>
            </a:r>
            <a:r>
              <a:rPr lang="en-US" altLang="zh-CN" sz="2800" baseline="-25000" dirty="0">
                <a:latin typeface="Times New Roman" pitchFamily="18" charset="0"/>
                <a:sym typeface="Symbol" pitchFamily="18" charset="2"/>
              </a:rPr>
              <a:t>2</a:t>
            </a:r>
            <a:r>
              <a:rPr lang="en-US" altLang="zh-CN" sz="2800" dirty="0">
                <a:latin typeface="Times New Roman" pitchFamily="18" charset="0"/>
                <a:sym typeface="Symbol" pitchFamily="18" charset="2"/>
              </a:rPr>
              <a:t>/V</a:t>
            </a:r>
            <a:r>
              <a:rPr lang="en-US" altLang="zh-CN" sz="2800" baseline="-25000" dirty="0">
                <a:latin typeface="Times New Roman" pitchFamily="18" charset="0"/>
                <a:sym typeface="Symbol" pitchFamily="18" charset="2"/>
              </a:rPr>
              <a:t>1</a:t>
            </a:r>
            <a:r>
              <a:rPr lang="en-US" altLang="zh-CN" sz="2800" dirty="0">
                <a:latin typeface="Times New Roman" pitchFamily="18" charset="0"/>
                <a:sym typeface="Symbol" pitchFamily="18" charset="2"/>
              </a:rPr>
              <a:t>)=</a:t>
            </a:r>
            <a:r>
              <a:rPr lang="zh-CN" altLang="en-US" sz="2800" dirty="0">
                <a:latin typeface="Times New Roman" pitchFamily="18" charset="0"/>
                <a:sym typeface="Symbol" pitchFamily="18" charset="2"/>
              </a:rPr>
              <a:t>－</a:t>
            </a:r>
            <a:r>
              <a:rPr lang="en-US" altLang="zh-CN" sz="2800" dirty="0" err="1">
                <a:latin typeface="Times New Roman" pitchFamily="18" charset="0"/>
                <a:sym typeface="Symbol" pitchFamily="18" charset="2"/>
              </a:rPr>
              <a:t>nRTln</a:t>
            </a:r>
            <a:r>
              <a:rPr lang="en-US" altLang="zh-CN" sz="2800" dirty="0">
                <a:latin typeface="Times New Roman" pitchFamily="18" charset="0"/>
                <a:sym typeface="Symbol" pitchFamily="18" charset="2"/>
              </a:rPr>
              <a:t>(P</a:t>
            </a:r>
            <a:r>
              <a:rPr lang="en-US" altLang="zh-CN" sz="2800" baseline="-25000" dirty="0">
                <a:latin typeface="Times New Roman" pitchFamily="18" charset="0"/>
                <a:sym typeface="Symbol" pitchFamily="18" charset="2"/>
              </a:rPr>
              <a:t>2</a:t>
            </a:r>
            <a:r>
              <a:rPr lang="en-US" altLang="zh-CN" sz="2800" dirty="0">
                <a:latin typeface="Times New Roman" pitchFamily="18" charset="0"/>
                <a:sym typeface="Symbol" pitchFamily="18" charset="2"/>
              </a:rPr>
              <a:t>/P</a:t>
            </a:r>
            <a:r>
              <a:rPr lang="en-US" altLang="zh-CN" sz="2800" baseline="-25000" dirty="0">
                <a:latin typeface="Times New Roman" pitchFamily="18" charset="0"/>
                <a:sym typeface="Symbol" pitchFamily="18" charset="2"/>
              </a:rPr>
              <a:t>1</a:t>
            </a:r>
            <a:r>
              <a:rPr lang="en-US" altLang="zh-CN" sz="2800" dirty="0">
                <a:latin typeface="Times New Roman" pitchFamily="18" charset="0"/>
                <a:sym typeface="Symbol" pitchFamily="18" charset="2"/>
              </a:rPr>
              <a:t>)</a:t>
            </a:r>
            <a:endParaRPr lang="zh-CN" altLang="en-US" sz="2800" dirty="0">
              <a:latin typeface="Times New Roman"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11"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764704"/>
            <a:ext cx="8291512" cy="5360988"/>
          </a:xfrm>
        </p:spPr>
        <p:txBody>
          <a:bodyPr rtlCol="0">
            <a:normAutofit/>
          </a:bodyPr>
          <a:lstStyle/>
          <a:p>
            <a:pPr eaLnBrk="1" fontAlgn="auto" hangingPunct="1">
              <a:spcBef>
                <a:spcPct val="10000"/>
              </a:spcBef>
              <a:spcAft>
                <a:spcPts val="0"/>
              </a:spcAft>
              <a:buClr>
                <a:srgbClr val="CCFF33"/>
              </a:buClr>
              <a:buSzPct val="70000"/>
              <a:buFont typeface="Wingdings" pitchFamily="2" charset="2"/>
              <a:buNone/>
              <a:defRPr/>
            </a:pPr>
            <a:r>
              <a:rPr kumimoji="1" lang="zh-CN" altLang="en-US" sz="2800" dirty="0"/>
              <a:t>例： 一个具有理想活塞的气缸放在</a:t>
            </a:r>
            <a:r>
              <a:rPr kumimoji="1" lang="en-US" altLang="zh-CN" sz="2800" dirty="0"/>
              <a:t>298K</a:t>
            </a:r>
            <a:r>
              <a:rPr kumimoji="1" lang="zh-CN" altLang="en-US" sz="2800" dirty="0"/>
              <a:t>恒温水浴中，气缸中放入空气</a:t>
            </a:r>
            <a:r>
              <a:rPr kumimoji="1" lang="en-US" altLang="zh-CN" sz="2800" baseline="-30000" dirty="0">
                <a:solidFill>
                  <a:srgbClr val="000000"/>
                </a:solidFill>
                <a:cs typeface="Times New Roman" pitchFamily="18" charset="0"/>
              </a:rPr>
              <a:t> </a:t>
            </a:r>
            <a:r>
              <a:rPr kumimoji="1" lang="en-US" altLang="zh-CN" sz="2800" dirty="0">
                <a:solidFill>
                  <a:srgbClr val="000000"/>
                </a:solidFill>
                <a:cs typeface="Times New Roman" pitchFamily="18" charset="0"/>
              </a:rPr>
              <a:t>(</a:t>
            </a:r>
            <a:r>
              <a:rPr kumimoji="1" lang="zh-CN" altLang="en-US" sz="2800" dirty="0">
                <a:solidFill>
                  <a:srgbClr val="000000"/>
                </a:solidFill>
                <a:cs typeface="Times New Roman" pitchFamily="18" charset="0"/>
              </a:rPr>
              <a:t>可视为理想气体</a:t>
            </a:r>
            <a:r>
              <a:rPr kumimoji="1" lang="en-US" altLang="zh-CN" sz="2800" dirty="0">
                <a:solidFill>
                  <a:srgbClr val="000000"/>
                </a:solidFill>
                <a:cs typeface="Times New Roman" pitchFamily="18" charset="0"/>
              </a:rPr>
              <a:t>)</a:t>
            </a:r>
            <a:r>
              <a:rPr kumimoji="1" lang="zh-CN" altLang="en-US" sz="2800" dirty="0">
                <a:solidFill>
                  <a:srgbClr val="000000"/>
                </a:solidFill>
                <a:cs typeface="Times New Roman" pitchFamily="18" charset="0"/>
              </a:rPr>
              <a:t> 始态</a:t>
            </a:r>
            <a:r>
              <a:rPr kumimoji="1" lang="en-US" altLang="zh-CN" sz="2800" dirty="0">
                <a:solidFill>
                  <a:srgbClr val="000000"/>
                </a:solidFill>
                <a:cs typeface="Times New Roman" pitchFamily="18" charset="0"/>
              </a:rPr>
              <a:t>400kPa</a:t>
            </a:r>
            <a:r>
              <a:rPr kumimoji="1" lang="zh-CN" altLang="en-US" sz="2800" dirty="0">
                <a:solidFill>
                  <a:srgbClr val="000000"/>
                </a:solidFill>
                <a:cs typeface="Times New Roman" pitchFamily="18" charset="0"/>
              </a:rPr>
              <a:t>、</a:t>
            </a:r>
            <a:r>
              <a:rPr kumimoji="1" lang="en-US" altLang="zh-CN" sz="2800" dirty="0">
                <a:solidFill>
                  <a:srgbClr val="000000"/>
                </a:solidFill>
                <a:cs typeface="Times New Roman" pitchFamily="18" charset="0"/>
              </a:rPr>
              <a:t>0.3dm</a:t>
            </a:r>
            <a:r>
              <a:rPr kumimoji="1" lang="en-US" altLang="zh-CN" sz="2800" baseline="30000" dirty="0">
                <a:solidFill>
                  <a:srgbClr val="000000"/>
                </a:solidFill>
                <a:cs typeface="Times New Roman" pitchFamily="18" charset="0"/>
              </a:rPr>
              <a:t>3</a:t>
            </a:r>
            <a:r>
              <a:rPr kumimoji="1" lang="en-US" altLang="zh-CN" sz="2800" dirty="0">
                <a:solidFill>
                  <a:srgbClr val="000000"/>
                </a:solidFill>
                <a:cs typeface="Times New Roman" pitchFamily="18" charset="0"/>
              </a:rPr>
              <a:t>,</a:t>
            </a:r>
            <a:r>
              <a:rPr kumimoji="1" lang="zh-CN" altLang="en-US" sz="2800" dirty="0">
                <a:solidFill>
                  <a:srgbClr val="000000"/>
                </a:solidFill>
                <a:cs typeface="Times New Roman" pitchFamily="18" charset="0"/>
              </a:rPr>
              <a:t>变化到终态</a:t>
            </a:r>
            <a:r>
              <a:rPr kumimoji="1" lang="en-US" altLang="zh-CN" sz="2800" dirty="0">
                <a:solidFill>
                  <a:srgbClr val="000000"/>
                </a:solidFill>
                <a:cs typeface="Times New Roman" pitchFamily="18" charset="0"/>
              </a:rPr>
              <a:t>100kPa</a:t>
            </a:r>
            <a:r>
              <a:rPr kumimoji="1" lang="zh-CN" altLang="en-US" sz="2800" dirty="0">
                <a:solidFill>
                  <a:srgbClr val="000000"/>
                </a:solidFill>
                <a:cs typeface="Times New Roman" pitchFamily="18" charset="0"/>
              </a:rPr>
              <a:t>、</a:t>
            </a:r>
            <a:r>
              <a:rPr kumimoji="1" lang="en-US" altLang="zh-CN" sz="2800" dirty="0">
                <a:solidFill>
                  <a:srgbClr val="000000"/>
                </a:solidFill>
                <a:cs typeface="Times New Roman" pitchFamily="18" charset="0"/>
              </a:rPr>
              <a:t>1.2dm</a:t>
            </a:r>
            <a:r>
              <a:rPr kumimoji="1" lang="en-US" altLang="zh-CN" sz="2800" baseline="30000" dirty="0">
                <a:solidFill>
                  <a:srgbClr val="000000"/>
                </a:solidFill>
                <a:cs typeface="Times New Roman" pitchFamily="18" charset="0"/>
              </a:rPr>
              <a:t>3</a:t>
            </a:r>
            <a:r>
              <a:rPr kumimoji="1" lang="zh-CN" altLang="en-US" sz="2800" dirty="0">
                <a:solidFill>
                  <a:srgbClr val="000000"/>
                </a:solidFill>
                <a:cs typeface="Times New Roman" pitchFamily="18" charset="0"/>
              </a:rPr>
              <a:t> ，求以下四种途径的</a:t>
            </a:r>
            <a:r>
              <a:rPr kumimoji="1" lang="en-US" altLang="zh-CN" sz="2800" dirty="0">
                <a:solidFill>
                  <a:srgbClr val="000000"/>
                </a:solidFill>
                <a:cs typeface="Times New Roman" pitchFamily="18" charset="0"/>
              </a:rPr>
              <a:t>Q</a:t>
            </a:r>
            <a:r>
              <a:rPr kumimoji="1" lang="zh-CN" altLang="en-US" sz="2800" dirty="0">
                <a:solidFill>
                  <a:srgbClr val="000000"/>
                </a:solidFill>
                <a:cs typeface="Times New Roman" pitchFamily="18" charset="0"/>
              </a:rPr>
              <a:t>，</a:t>
            </a:r>
            <a:r>
              <a:rPr kumimoji="1" lang="en-US" altLang="zh-CN" sz="2800" dirty="0">
                <a:solidFill>
                  <a:srgbClr val="000000"/>
                </a:solidFill>
                <a:cs typeface="Times New Roman" pitchFamily="18" charset="0"/>
              </a:rPr>
              <a:t>W</a:t>
            </a:r>
            <a:r>
              <a:rPr kumimoji="1" lang="zh-CN" altLang="en-US" sz="2800" dirty="0">
                <a:solidFill>
                  <a:srgbClr val="000000"/>
                </a:solidFill>
                <a:cs typeface="Times New Roman" pitchFamily="18" charset="0"/>
              </a:rPr>
              <a:t>，</a:t>
            </a:r>
            <a:r>
              <a:rPr kumimoji="1" lang="en-US" altLang="zh-CN" sz="2800" dirty="0">
                <a:solidFill>
                  <a:srgbClr val="000000"/>
                </a:solidFill>
                <a:cs typeface="Times New Roman" pitchFamily="18" charset="0"/>
              </a:rPr>
              <a:t>ΔU</a:t>
            </a:r>
            <a:r>
              <a:rPr kumimoji="1" lang="zh-CN" altLang="en-US" sz="2800" dirty="0">
                <a:solidFill>
                  <a:srgbClr val="000000"/>
                </a:solidFill>
                <a:cs typeface="Times New Roman" pitchFamily="18" charset="0"/>
              </a:rPr>
              <a:t>，</a:t>
            </a:r>
            <a:r>
              <a:rPr kumimoji="1" lang="en-US" altLang="zh-CN" sz="2800" dirty="0">
                <a:solidFill>
                  <a:srgbClr val="000000"/>
                </a:solidFill>
                <a:cs typeface="Times New Roman" pitchFamily="18" charset="0"/>
              </a:rPr>
              <a:t>ΔH</a:t>
            </a:r>
            <a:r>
              <a:rPr kumimoji="1" lang="zh-CN" altLang="en-US" sz="2800" dirty="0">
                <a:solidFill>
                  <a:srgbClr val="000000"/>
                </a:solidFill>
              </a:rPr>
              <a:t> 。</a:t>
            </a:r>
          </a:p>
          <a:p>
            <a:pPr algn="just" eaLnBrk="1" fontAlgn="auto" hangingPunct="1">
              <a:spcBef>
                <a:spcPct val="10000"/>
              </a:spcBef>
              <a:spcAft>
                <a:spcPts val="0"/>
              </a:spcAft>
              <a:buClr>
                <a:srgbClr val="CCFF33"/>
              </a:buClr>
              <a:buSzPct val="70000"/>
              <a:buFont typeface="Wingdings" pitchFamily="2" charset="2"/>
              <a:buNone/>
              <a:defRPr/>
            </a:pPr>
            <a:r>
              <a:rPr kumimoji="1" lang="en-US" altLang="zh-CN" sz="2800" dirty="0">
                <a:solidFill>
                  <a:srgbClr val="000000"/>
                </a:solidFill>
              </a:rPr>
              <a:t>  (1)</a:t>
            </a:r>
            <a:r>
              <a:rPr kumimoji="1" lang="zh-CN" altLang="en-US" sz="2800" dirty="0">
                <a:solidFill>
                  <a:srgbClr val="000000"/>
                </a:solidFill>
              </a:rPr>
              <a:t>经一</a:t>
            </a:r>
            <a:r>
              <a:rPr kumimoji="1" lang="zh-CN" altLang="en-US" sz="2800" dirty="0" smtClean="0">
                <a:solidFill>
                  <a:srgbClr val="000000"/>
                </a:solidFill>
              </a:rPr>
              <a:t>次，恒温</a:t>
            </a:r>
            <a:r>
              <a:rPr kumimoji="1" lang="zh-CN" altLang="en-US" sz="2800" dirty="0">
                <a:solidFill>
                  <a:srgbClr val="000000"/>
                </a:solidFill>
              </a:rPr>
              <a:t>、恒外压膨胀</a:t>
            </a:r>
            <a:r>
              <a:rPr kumimoji="1" lang="en-US" altLang="zh-CN" sz="2800" dirty="0">
                <a:solidFill>
                  <a:srgbClr val="000000"/>
                </a:solidFill>
              </a:rPr>
              <a:t>P(</a:t>
            </a:r>
            <a:r>
              <a:rPr kumimoji="1" lang="zh-CN" altLang="en-US" sz="2800" dirty="0">
                <a:solidFill>
                  <a:srgbClr val="000000"/>
                </a:solidFill>
              </a:rPr>
              <a:t>环</a:t>
            </a:r>
            <a:r>
              <a:rPr kumimoji="1" lang="en-US" altLang="zh-CN" sz="2800" dirty="0">
                <a:solidFill>
                  <a:srgbClr val="000000"/>
                </a:solidFill>
              </a:rPr>
              <a:t>)= 100kPa</a:t>
            </a:r>
            <a:r>
              <a:rPr kumimoji="1" lang="zh-CN" altLang="en-US" sz="2800" dirty="0">
                <a:solidFill>
                  <a:srgbClr val="000000"/>
                </a:solidFill>
              </a:rPr>
              <a:t>，</a:t>
            </a:r>
          </a:p>
          <a:p>
            <a:pPr eaLnBrk="1" fontAlgn="auto" hangingPunct="1">
              <a:spcBef>
                <a:spcPct val="10000"/>
              </a:spcBef>
              <a:spcAft>
                <a:spcPts val="0"/>
              </a:spcAft>
              <a:buClr>
                <a:srgbClr val="CCFF33"/>
              </a:buClr>
              <a:buSzPct val="70000"/>
              <a:buFont typeface="Wingdings" pitchFamily="2" charset="2"/>
              <a:buNone/>
              <a:defRPr/>
            </a:pPr>
            <a:r>
              <a:rPr kumimoji="1" lang="en-US" altLang="zh-CN" sz="2800" dirty="0">
                <a:solidFill>
                  <a:srgbClr val="000000"/>
                </a:solidFill>
              </a:rPr>
              <a:t>  (2)</a:t>
            </a:r>
            <a:r>
              <a:rPr kumimoji="1" lang="zh-CN" altLang="en-US" sz="2800" dirty="0">
                <a:solidFill>
                  <a:srgbClr val="000000"/>
                </a:solidFill>
              </a:rPr>
              <a:t>经两</a:t>
            </a:r>
            <a:r>
              <a:rPr kumimoji="1" lang="zh-CN" altLang="en-US" sz="2800" dirty="0" smtClean="0">
                <a:solidFill>
                  <a:srgbClr val="000000"/>
                </a:solidFill>
              </a:rPr>
              <a:t>次，恒温</a:t>
            </a:r>
            <a:r>
              <a:rPr kumimoji="1" lang="zh-CN" altLang="en-US" sz="2800" dirty="0">
                <a:solidFill>
                  <a:srgbClr val="000000"/>
                </a:solidFill>
              </a:rPr>
              <a:t>、恒外压膨胀，</a:t>
            </a:r>
            <a:r>
              <a:rPr kumimoji="1" lang="en-US" altLang="zh-CN" sz="2800" dirty="0">
                <a:solidFill>
                  <a:srgbClr val="000000"/>
                </a:solidFill>
              </a:rPr>
              <a:t>P1(</a:t>
            </a:r>
            <a:r>
              <a:rPr kumimoji="1" lang="zh-CN" altLang="en-US" sz="2800" dirty="0">
                <a:solidFill>
                  <a:srgbClr val="000000"/>
                </a:solidFill>
              </a:rPr>
              <a:t>环</a:t>
            </a:r>
            <a:r>
              <a:rPr kumimoji="1" lang="en-US" altLang="zh-CN" sz="2800" dirty="0">
                <a:solidFill>
                  <a:srgbClr val="000000"/>
                </a:solidFill>
              </a:rPr>
              <a:t>)= 200kPa</a:t>
            </a:r>
            <a:r>
              <a:rPr kumimoji="1" lang="zh-CN" altLang="en-US" sz="2800" dirty="0">
                <a:solidFill>
                  <a:srgbClr val="000000"/>
                </a:solidFill>
              </a:rPr>
              <a:t>至平衡后</a:t>
            </a:r>
            <a:r>
              <a:rPr kumimoji="1" lang="en-US" altLang="zh-CN" sz="2800" dirty="0">
                <a:solidFill>
                  <a:srgbClr val="000000"/>
                </a:solidFill>
              </a:rPr>
              <a:t>P2(</a:t>
            </a:r>
            <a:r>
              <a:rPr kumimoji="1" lang="zh-CN" altLang="en-US" sz="2800" dirty="0">
                <a:solidFill>
                  <a:srgbClr val="000000"/>
                </a:solidFill>
              </a:rPr>
              <a:t>环</a:t>
            </a:r>
            <a:r>
              <a:rPr kumimoji="1" lang="en-US" altLang="zh-CN" sz="2800" dirty="0">
                <a:solidFill>
                  <a:srgbClr val="000000"/>
                </a:solidFill>
              </a:rPr>
              <a:t>)= 100kPa</a:t>
            </a:r>
            <a:r>
              <a:rPr kumimoji="1" lang="zh-CN" altLang="en-US" sz="2800" dirty="0">
                <a:solidFill>
                  <a:srgbClr val="000000"/>
                </a:solidFill>
              </a:rPr>
              <a:t> ，</a:t>
            </a:r>
          </a:p>
          <a:p>
            <a:pPr eaLnBrk="1" fontAlgn="auto" hangingPunct="1">
              <a:spcBef>
                <a:spcPct val="10000"/>
              </a:spcBef>
              <a:spcAft>
                <a:spcPts val="0"/>
              </a:spcAft>
              <a:buClr>
                <a:srgbClr val="CCFF33"/>
              </a:buClr>
              <a:buSzPct val="70000"/>
              <a:buFont typeface="Wingdings" pitchFamily="2" charset="2"/>
              <a:buNone/>
              <a:defRPr/>
            </a:pPr>
            <a:r>
              <a:rPr kumimoji="1" lang="en-US" altLang="zh-CN" sz="2800" dirty="0">
                <a:solidFill>
                  <a:srgbClr val="000000"/>
                </a:solidFill>
              </a:rPr>
              <a:t>  (3)</a:t>
            </a:r>
            <a:r>
              <a:rPr kumimoji="1" lang="zh-CN" altLang="en-US" sz="2800" dirty="0">
                <a:solidFill>
                  <a:srgbClr val="000000"/>
                </a:solidFill>
              </a:rPr>
              <a:t>经三次恒温、恒外压膨胀，</a:t>
            </a:r>
            <a:r>
              <a:rPr kumimoji="1" lang="en-US" altLang="zh-CN" sz="2800" dirty="0">
                <a:solidFill>
                  <a:srgbClr val="000000"/>
                </a:solidFill>
              </a:rPr>
              <a:t>P1(</a:t>
            </a:r>
            <a:r>
              <a:rPr kumimoji="1" lang="zh-CN" altLang="en-US" sz="2800" dirty="0">
                <a:solidFill>
                  <a:srgbClr val="000000"/>
                </a:solidFill>
              </a:rPr>
              <a:t>环</a:t>
            </a:r>
            <a:r>
              <a:rPr kumimoji="1" lang="en-US" altLang="zh-CN" sz="2800" dirty="0">
                <a:solidFill>
                  <a:srgbClr val="000000"/>
                </a:solidFill>
              </a:rPr>
              <a:t>)= 300kPa</a:t>
            </a:r>
            <a:r>
              <a:rPr kumimoji="1" lang="zh-CN" altLang="en-US" sz="2800" dirty="0">
                <a:solidFill>
                  <a:srgbClr val="000000"/>
                </a:solidFill>
              </a:rPr>
              <a:t>至平衡后</a:t>
            </a:r>
            <a:r>
              <a:rPr kumimoji="1" lang="en-US" altLang="zh-CN" sz="2800" dirty="0">
                <a:solidFill>
                  <a:srgbClr val="000000"/>
                </a:solidFill>
              </a:rPr>
              <a:t>P2(</a:t>
            </a:r>
            <a:r>
              <a:rPr kumimoji="1" lang="zh-CN" altLang="en-US" sz="2800" dirty="0">
                <a:solidFill>
                  <a:srgbClr val="000000"/>
                </a:solidFill>
              </a:rPr>
              <a:t>环</a:t>
            </a:r>
            <a:r>
              <a:rPr kumimoji="1" lang="en-US" altLang="zh-CN" sz="2800" dirty="0">
                <a:solidFill>
                  <a:srgbClr val="000000"/>
                </a:solidFill>
              </a:rPr>
              <a:t>)= 200kPa</a:t>
            </a:r>
            <a:r>
              <a:rPr kumimoji="1" lang="zh-CN" altLang="en-US" sz="2800" dirty="0">
                <a:solidFill>
                  <a:srgbClr val="000000"/>
                </a:solidFill>
              </a:rPr>
              <a:t>至平衡后</a:t>
            </a:r>
            <a:r>
              <a:rPr kumimoji="1" lang="en-US" altLang="zh-CN" sz="2800" dirty="0">
                <a:solidFill>
                  <a:srgbClr val="000000"/>
                </a:solidFill>
              </a:rPr>
              <a:t>P3(</a:t>
            </a:r>
            <a:r>
              <a:rPr kumimoji="1" lang="zh-CN" altLang="en-US" sz="2800" dirty="0">
                <a:solidFill>
                  <a:srgbClr val="000000"/>
                </a:solidFill>
              </a:rPr>
              <a:t>环</a:t>
            </a:r>
            <a:r>
              <a:rPr kumimoji="1" lang="en-US" altLang="zh-CN" sz="2800" dirty="0">
                <a:solidFill>
                  <a:srgbClr val="000000"/>
                </a:solidFill>
              </a:rPr>
              <a:t>)= 100kPa</a:t>
            </a:r>
            <a:r>
              <a:rPr kumimoji="1" lang="zh-CN" altLang="en-US" sz="2800" dirty="0">
                <a:solidFill>
                  <a:srgbClr val="000000"/>
                </a:solidFill>
              </a:rPr>
              <a:t> ，</a:t>
            </a:r>
          </a:p>
          <a:p>
            <a:pPr eaLnBrk="1" fontAlgn="auto" hangingPunct="1">
              <a:spcBef>
                <a:spcPct val="10000"/>
              </a:spcBef>
              <a:spcAft>
                <a:spcPts val="0"/>
              </a:spcAft>
              <a:buClr>
                <a:srgbClr val="CCFF33"/>
              </a:buClr>
              <a:buSzPct val="70000"/>
              <a:buFont typeface="Wingdings" pitchFamily="2" charset="2"/>
              <a:buNone/>
              <a:defRPr/>
            </a:pPr>
            <a:r>
              <a:rPr kumimoji="1" lang="en-US" altLang="zh-CN" sz="2800" dirty="0">
                <a:solidFill>
                  <a:srgbClr val="000000"/>
                </a:solidFill>
              </a:rPr>
              <a:t>  (4)</a:t>
            </a:r>
            <a:r>
              <a:rPr kumimoji="1" lang="zh-CN" altLang="en-US" sz="2800" dirty="0">
                <a:solidFill>
                  <a:srgbClr val="000000"/>
                </a:solidFill>
              </a:rPr>
              <a:t>经恒温可逆膨胀。</a:t>
            </a:r>
          </a:p>
          <a:p>
            <a:pPr eaLnBrk="1" fontAlgn="auto" hangingPunct="1">
              <a:spcAft>
                <a:spcPts val="0"/>
              </a:spcAft>
              <a:buFont typeface="Arial" panose="020B0604020202020204" pitchFamily="34" charset="0"/>
              <a:buChar char="•"/>
              <a:defRPr/>
            </a:pPr>
            <a:endParaRPr lang="zh-CN"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ChangeArrowheads="1"/>
          </p:cNvSpPr>
          <p:nvPr/>
        </p:nvSpPr>
        <p:spPr bwMode="auto">
          <a:xfrm>
            <a:off x="396875" y="1844675"/>
            <a:ext cx="8172450" cy="4284663"/>
          </a:xfrm>
          <a:prstGeom prst="rect">
            <a:avLst/>
          </a:prstGeom>
          <a:solidFill>
            <a:schemeClr val="bg1"/>
          </a:solidFill>
          <a:ln w="38100">
            <a:solidFill>
              <a:srgbClr val="A50021"/>
            </a:solidFill>
            <a:miter lim="800000"/>
            <a:headEnd/>
            <a:tailEnd/>
          </a:ln>
        </p:spPr>
        <p:txBody>
          <a:bodyPr wrap="none" anchor="ctr"/>
          <a:lstStyle>
            <a:lvl1pPr>
              <a:defRPr sz="2800" b="1">
                <a:solidFill>
                  <a:srgbClr val="0000FF"/>
                </a:solidFill>
                <a:latin typeface="宋体" pitchFamily="2" charset="-122"/>
                <a:ea typeface="宋体" pitchFamily="2" charset="-122"/>
                <a:sym typeface="Symbol" pitchFamily="18" charset="2"/>
              </a:defRPr>
            </a:lvl1pPr>
            <a:lvl2pPr marL="742950" indent="-285750">
              <a:defRPr sz="2800" b="1">
                <a:solidFill>
                  <a:srgbClr val="0000FF"/>
                </a:solidFill>
                <a:latin typeface="宋体" pitchFamily="2" charset="-122"/>
                <a:ea typeface="宋体" pitchFamily="2" charset="-122"/>
                <a:sym typeface="Symbol" pitchFamily="18" charset="2"/>
              </a:defRPr>
            </a:lvl2pPr>
            <a:lvl3pPr marL="1143000" indent="-228600">
              <a:defRPr sz="2800" b="1">
                <a:solidFill>
                  <a:srgbClr val="0000FF"/>
                </a:solidFill>
                <a:latin typeface="宋体" pitchFamily="2" charset="-122"/>
                <a:ea typeface="宋体" pitchFamily="2" charset="-122"/>
                <a:sym typeface="Symbol" pitchFamily="18" charset="2"/>
              </a:defRPr>
            </a:lvl3pPr>
            <a:lvl4pPr marL="1600200" indent="-228600">
              <a:defRPr sz="2800" b="1">
                <a:solidFill>
                  <a:srgbClr val="0000FF"/>
                </a:solidFill>
                <a:latin typeface="宋体" pitchFamily="2" charset="-122"/>
                <a:ea typeface="宋体" pitchFamily="2" charset="-122"/>
                <a:sym typeface="Symbol" pitchFamily="18" charset="2"/>
              </a:defRPr>
            </a:lvl4pPr>
            <a:lvl5pPr marL="2057400" indent="-228600">
              <a:defRPr sz="2800" b="1">
                <a:solidFill>
                  <a:srgbClr val="0000FF"/>
                </a:solidFill>
                <a:latin typeface="宋体" pitchFamily="2" charset="-122"/>
                <a:ea typeface="宋体" pitchFamily="2" charset="-122"/>
                <a:sym typeface="Symbol" pitchFamily="18" charset="2"/>
              </a:defRPr>
            </a:lvl5pPr>
            <a:lvl6pPr marL="25146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6pPr>
            <a:lvl7pPr marL="29718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7pPr>
            <a:lvl8pPr marL="34290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8pPr>
            <a:lvl9pPr marL="38862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9pPr>
          </a:lstStyle>
          <a:p>
            <a:pPr eaLnBrk="1" hangingPunct="1">
              <a:lnSpc>
                <a:spcPct val="100000"/>
              </a:lnSpc>
            </a:pPr>
            <a:endParaRPr kumimoji="1" lang="zh-CN" altLang="en-US"/>
          </a:p>
        </p:txBody>
      </p:sp>
      <p:sp>
        <p:nvSpPr>
          <p:cNvPr id="313348" name="Rectangle 10"/>
          <p:cNvSpPr>
            <a:spLocks noChangeArrowheads="1"/>
          </p:cNvSpPr>
          <p:nvPr/>
        </p:nvSpPr>
        <p:spPr bwMode="auto">
          <a:xfrm>
            <a:off x="757238" y="1989138"/>
            <a:ext cx="2087562" cy="1600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rgbClr val="0000FF"/>
                </a:solidFill>
                <a:latin typeface="宋体" pitchFamily="2" charset="-122"/>
                <a:ea typeface="宋体" pitchFamily="2" charset="-122"/>
                <a:sym typeface="Symbol" pitchFamily="18" charset="2"/>
              </a:defRPr>
            </a:lvl1pPr>
            <a:lvl2pPr marL="742950" indent="-285750">
              <a:defRPr sz="2800" b="1">
                <a:solidFill>
                  <a:srgbClr val="0000FF"/>
                </a:solidFill>
                <a:latin typeface="宋体" pitchFamily="2" charset="-122"/>
                <a:ea typeface="宋体" pitchFamily="2" charset="-122"/>
                <a:sym typeface="Symbol" pitchFamily="18" charset="2"/>
              </a:defRPr>
            </a:lvl2pPr>
            <a:lvl3pPr marL="1143000" indent="-228600">
              <a:defRPr sz="2800" b="1">
                <a:solidFill>
                  <a:srgbClr val="0000FF"/>
                </a:solidFill>
                <a:latin typeface="宋体" pitchFamily="2" charset="-122"/>
                <a:ea typeface="宋体" pitchFamily="2" charset="-122"/>
                <a:sym typeface="Symbol" pitchFamily="18" charset="2"/>
              </a:defRPr>
            </a:lvl3pPr>
            <a:lvl4pPr marL="1600200" indent="-228600">
              <a:defRPr sz="2800" b="1">
                <a:solidFill>
                  <a:srgbClr val="0000FF"/>
                </a:solidFill>
                <a:latin typeface="宋体" pitchFamily="2" charset="-122"/>
                <a:ea typeface="宋体" pitchFamily="2" charset="-122"/>
                <a:sym typeface="Symbol" pitchFamily="18" charset="2"/>
              </a:defRPr>
            </a:lvl4pPr>
            <a:lvl5pPr marL="2057400" indent="-228600">
              <a:defRPr sz="2800" b="1">
                <a:solidFill>
                  <a:srgbClr val="0000FF"/>
                </a:solidFill>
                <a:latin typeface="宋体" pitchFamily="2" charset="-122"/>
                <a:ea typeface="宋体" pitchFamily="2" charset="-122"/>
                <a:sym typeface="Symbol" pitchFamily="18" charset="2"/>
              </a:defRPr>
            </a:lvl5pPr>
            <a:lvl6pPr marL="25146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6pPr>
            <a:lvl7pPr marL="29718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7pPr>
            <a:lvl8pPr marL="34290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8pPr>
            <a:lvl9pPr marL="38862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9pPr>
          </a:lstStyle>
          <a:p>
            <a:pPr eaLnBrk="1" hangingPunct="1">
              <a:lnSpc>
                <a:spcPct val="100000"/>
              </a:lnSpc>
            </a:pPr>
            <a:endParaRPr kumimoji="1" lang="zh-CN" altLang="en-US"/>
          </a:p>
        </p:txBody>
      </p:sp>
      <p:sp>
        <p:nvSpPr>
          <p:cNvPr id="313349" name="Line 12"/>
          <p:cNvSpPr>
            <a:spLocks noChangeShapeType="1"/>
          </p:cNvSpPr>
          <p:nvPr/>
        </p:nvSpPr>
        <p:spPr bwMode="auto">
          <a:xfrm>
            <a:off x="2916238" y="3132138"/>
            <a:ext cx="30972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350" name="Text Box 13"/>
          <p:cNvSpPr txBox="1">
            <a:spLocks noChangeArrowheads="1"/>
          </p:cNvSpPr>
          <p:nvPr/>
        </p:nvSpPr>
        <p:spPr bwMode="auto">
          <a:xfrm>
            <a:off x="757238" y="1989138"/>
            <a:ext cx="1943100" cy="154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b="1">
                <a:solidFill>
                  <a:srgbClr val="0000FF"/>
                </a:solidFill>
                <a:latin typeface="宋体" pitchFamily="2" charset="-122"/>
                <a:ea typeface="宋体" pitchFamily="2" charset="-122"/>
                <a:sym typeface="Symbol" pitchFamily="18" charset="2"/>
              </a:defRPr>
            </a:lvl1pPr>
            <a:lvl2pPr marL="742950" indent="-285750">
              <a:defRPr sz="2800" b="1">
                <a:solidFill>
                  <a:srgbClr val="0000FF"/>
                </a:solidFill>
                <a:latin typeface="宋体" pitchFamily="2" charset="-122"/>
                <a:ea typeface="宋体" pitchFamily="2" charset="-122"/>
                <a:sym typeface="Symbol" pitchFamily="18" charset="2"/>
              </a:defRPr>
            </a:lvl2pPr>
            <a:lvl3pPr marL="1143000" indent="-228600">
              <a:defRPr sz="2800" b="1">
                <a:solidFill>
                  <a:srgbClr val="0000FF"/>
                </a:solidFill>
                <a:latin typeface="宋体" pitchFamily="2" charset="-122"/>
                <a:ea typeface="宋体" pitchFamily="2" charset="-122"/>
                <a:sym typeface="Symbol" pitchFamily="18" charset="2"/>
              </a:defRPr>
            </a:lvl3pPr>
            <a:lvl4pPr marL="1600200" indent="-228600">
              <a:defRPr sz="2800" b="1">
                <a:solidFill>
                  <a:srgbClr val="0000FF"/>
                </a:solidFill>
                <a:latin typeface="宋体" pitchFamily="2" charset="-122"/>
                <a:ea typeface="宋体" pitchFamily="2" charset="-122"/>
                <a:sym typeface="Symbol" pitchFamily="18" charset="2"/>
              </a:defRPr>
            </a:lvl4pPr>
            <a:lvl5pPr marL="2057400" indent="-228600">
              <a:defRPr sz="2800" b="1">
                <a:solidFill>
                  <a:srgbClr val="0000FF"/>
                </a:solidFill>
                <a:latin typeface="宋体" pitchFamily="2" charset="-122"/>
                <a:ea typeface="宋体" pitchFamily="2" charset="-122"/>
                <a:sym typeface="Symbol" pitchFamily="18" charset="2"/>
              </a:defRPr>
            </a:lvl5pPr>
            <a:lvl6pPr marL="25146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6pPr>
            <a:lvl7pPr marL="29718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7pPr>
            <a:lvl8pPr marL="34290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8pPr>
            <a:lvl9pPr marL="38862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9pPr>
          </a:lstStyle>
          <a:p>
            <a:pPr>
              <a:lnSpc>
                <a:spcPct val="100000"/>
              </a:lnSpc>
              <a:spcBef>
                <a:spcPct val="20000"/>
              </a:spcBef>
            </a:pPr>
            <a:r>
              <a:rPr kumimoji="1" lang="en-US" altLang="zh-CN" b="0" dirty="0">
                <a:solidFill>
                  <a:schemeClr val="tx1"/>
                </a:solidFill>
              </a:rPr>
              <a:t>T=298K</a:t>
            </a:r>
          </a:p>
          <a:p>
            <a:pPr>
              <a:lnSpc>
                <a:spcPct val="100000"/>
              </a:lnSpc>
              <a:spcBef>
                <a:spcPct val="20000"/>
              </a:spcBef>
            </a:pPr>
            <a:r>
              <a:rPr kumimoji="1" lang="en-US" altLang="zh-CN" b="0" dirty="0">
                <a:solidFill>
                  <a:schemeClr val="tx1"/>
                </a:solidFill>
              </a:rPr>
              <a:t>P</a:t>
            </a:r>
            <a:r>
              <a:rPr kumimoji="1" lang="en-US" altLang="zh-CN" b="0" baseline="-25000" dirty="0">
                <a:solidFill>
                  <a:schemeClr val="tx1"/>
                </a:solidFill>
              </a:rPr>
              <a:t>1</a:t>
            </a:r>
            <a:r>
              <a:rPr kumimoji="1" lang="en-US" altLang="zh-CN" b="0" dirty="0">
                <a:solidFill>
                  <a:schemeClr val="tx1"/>
                </a:solidFill>
              </a:rPr>
              <a:t>=400kPa </a:t>
            </a:r>
          </a:p>
          <a:p>
            <a:pPr>
              <a:lnSpc>
                <a:spcPct val="100000"/>
              </a:lnSpc>
              <a:spcBef>
                <a:spcPct val="20000"/>
              </a:spcBef>
            </a:pPr>
            <a:r>
              <a:rPr kumimoji="1" lang="en-US" altLang="zh-CN" b="0" dirty="0">
                <a:solidFill>
                  <a:schemeClr val="tx1"/>
                </a:solidFill>
              </a:rPr>
              <a:t>V</a:t>
            </a:r>
            <a:r>
              <a:rPr kumimoji="1" lang="en-US" altLang="zh-CN" b="0" baseline="-25000" dirty="0">
                <a:solidFill>
                  <a:schemeClr val="tx1"/>
                </a:solidFill>
              </a:rPr>
              <a:t>1</a:t>
            </a:r>
            <a:r>
              <a:rPr kumimoji="1" lang="en-US" altLang="zh-CN" b="0" dirty="0">
                <a:solidFill>
                  <a:schemeClr val="tx1"/>
                </a:solidFill>
              </a:rPr>
              <a:t>=0.3dm</a:t>
            </a:r>
            <a:r>
              <a:rPr kumimoji="1" lang="en-US" altLang="zh-CN" b="0" baseline="30000" dirty="0">
                <a:solidFill>
                  <a:schemeClr val="tx1"/>
                </a:solidFill>
              </a:rPr>
              <a:t>3</a:t>
            </a:r>
            <a:endParaRPr kumimoji="1" lang="en-US" altLang="zh-CN" b="0" dirty="0">
              <a:solidFill>
                <a:schemeClr val="tx1"/>
              </a:solidFill>
            </a:endParaRPr>
          </a:p>
        </p:txBody>
      </p:sp>
      <p:sp>
        <p:nvSpPr>
          <p:cNvPr id="313351" name="Rectangle 10"/>
          <p:cNvSpPr>
            <a:spLocks noChangeArrowheads="1"/>
          </p:cNvSpPr>
          <p:nvPr/>
        </p:nvSpPr>
        <p:spPr bwMode="auto">
          <a:xfrm>
            <a:off x="6013450" y="1989138"/>
            <a:ext cx="2087563" cy="1600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rgbClr val="0000FF"/>
                </a:solidFill>
                <a:latin typeface="宋体" pitchFamily="2" charset="-122"/>
                <a:ea typeface="宋体" pitchFamily="2" charset="-122"/>
                <a:sym typeface="Symbol" pitchFamily="18" charset="2"/>
              </a:defRPr>
            </a:lvl1pPr>
            <a:lvl2pPr marL="742950" indent="-285750">
              <a:defRPr sz="2800" b="1">
                <a:solidFill>
                  <a:srgbClr val="0000FF"/>
                </a:solidFill>
                <a:latin typeface="宋体" pitchFamily="2" charset="-122"/>
                <a:ea typeface="宋体" pitchFamily="2" charset="-122"/>
                <a:sym typeface="Symbol" pitchFamily="18" charset="2"/>
              </a:defRPr>
            </a:lvl2pPr>
            <a:lvl3pPr marL="1143000" indent="-228600">
              <a:defRPr sz="2800" b="1">
                <a:solidFill>
                  <a:srgbClr val="0000FF"/>
                </a:solidFill>
                <a:latin typeface="宋体" pitchFamily="2" charset="-122"/>
                <a:ea typeface="宋体" pitchFamily="2" charset="-122"/>
                <a:sym typeface="Symbol" pitchFamily="18" charset="2"/>
              </a:defRPr>
            </a:lvl3pPr>
            <a:lvl4pPr marL="1600200" indent="-228600">
              <a:defRPr sz="2800" b="1">
                <a:solidFill>
                  <a:srgbClr val="0000FF"/>
                </a:solidFill>
                <a:latin typeface="宋体" pitchFamily="2" charset="-122"/>
                <a:ea typeface="宋体" pitchFamily="2" charset="-122"/>
                <a:sym typeface="Symbol" pitchFamily="18" charset="2"/>
              </a:defRPr>
            </a:lvl4pPr>
            <a:lvl5pPr marL="2057400" indent="-228600">
              <a:defRPr sz="2800" b="1">
                <a:solidFill>
                  <a:srgbClr val="0000FF"/>
                </a:solidFill>
                <a:latin typeface="宋体" pitchFamily="2" charset="-122"/>
                <a:ea typeface="宋体" pitchFamily="2" charset="-122"/>
                <a:sym typeface="Symbol" pitchFamily="18" charset="2"/>
              </a:defRPr>
            </a:lvl5pPr>
            <a:lvl6pPr marL="25146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6pPr>
            <a:lvl7pPr marL="29718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7pPr>
            <a:lvl8pPr marL="34290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8pPr>
            <a:lvl9pPr marL="38862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9pPr>
          </a:lstStyle>
          <a:p>
            <a:pPr eaLnBrk="1" hangingPunct="1">
              <a:lnSpc>
                <a:spcPct val="100000"/>
              </a:lnSpc>
            </a:pPr>
            <a:endParaRPr kumimoji="1" lang="zh-CN" altLang="en-US"/>
          </a:p>
        </p:txBody>
      </p:sp>
      <p:sp>
        <p:nvSpPr>
          <p:cNvPr id="313352" name="Text Box 13"/>
          <p:cNvSpPr txBox="1">
            <a:spLocks noChangeArrowheads="1"/>
          </p:cNvSpPr>
          <p:nvPr/>
        </p:nvSpPr>
        <p:spPr bwMode="auto">
          <a:xfrm>
            <a:off x="6013450" y="1989138"/>
            <a:ext cx="1943100" cy="154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0000FF"/>
                </a:solidFill>
                <a:latin typeface="宋体" pitchFamily="2" charset="-122"/>
                <a:ea typeface="宋体" pitchFamily="2" charset="-122"/>
                <a:sym typeface="Symbol" pitchFamily="18" charset="2"/>
              </a:defRPr>
            </a:lvl1pPr>
            <a:lvl2pPr marL="742950" indent="-285750">
              <a:defRPr sz="2800" b="1">
                <a:solidFill>
                  <a:srgbClr val="0000FF"/>
                </a:solidFill>
                <a:latin typeface="宋体" pitchFamily="2" charset="-122"/>
                <a:ea typeface="宋体" pitchFamily="2" charset="-122"/>
                <a:sym typeface="Symbol" pitchFamily="18" charset="2"/>
              </a:defRPr>
            </a:lvl2pPr>
            <a:lvl3pPr marL="1143000" indent="-228600">
              <a:defRPr sz="2800" b="1">
                <a:solidFill>
                  <a:srgbClr val="0000FF"/>
                </a:solidFill>
                <a:latin typeface="宋体" pitchFamily="2" charset="-122"/>
                <a:ea typeface="宋体" pitchFamily="2" charset="-122"/>
                <a:sym typeface="Symbol" pitchFamily="18" charset="2"/>
              </a:defRPr>
            </a:lvl3pPr>
            <a:lvl4pPr marL="1600200" indent="-228600">
              <a:defRPr sz="2800" b="1">
                <a:solidFill>
                  <a:srgbClr val="0000FF"/>
                </a:solidFill>
                <a:latin typeface="宋体" pitchFamily="2" charset="-122"/>
                <a:ea typeface="宋体" pitchFamily="2" charset="-122"/>
                <a:sym typeface="Symbol" pitchFamily="18" charset="2"/>
              </a:defRPr>
            </a:lvl4pPr>
            <a:lvl5pPr marL="2057400" indent="-228600">
              <a:defRPr sz="2800" b="1">
                <a:solidFill>
                  <a:srgbClr val="0000FF"/>
                </a:solidFill>
                <a:latin typeface="宋体" pitchFamily="2" charset="-122"/>
                <a:ea typeface="宋体" pitchFamily="2" charset="-122"/>
                <a:sym typeface="Symbol" pitchFamily="18" charset="2"/>
              </a:defRPr>
            </a:lvl5pPr>
            <a:lvl6pPr marL="25146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6pPr>
            <a:lvl7pPr marL="29718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7pPr>
            <a:lvl8pPr marL="34290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8pPr>
            <a:lvl9pPr marL="38862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9pPr>
          </a:lstStyle>
          <a:p>
            <a:pPr>
              <a:lnSpc>
                <a:spcPct val="100000"/>
              </a:lnSpc>
              <a:spcBef>
                <a:spcPct val="20000"/>
              </a:spcBef>
            </a:pPr>
            <a:r>
              <a:rPr kumimoji="1" lang="en-US" altLang="zh-CN" b="0" dirty="0">
                <a:solidFill>
                  <a:schemeClr val="tx1"/>
                </a:solidFill>
              </a:rPr>
              <a:t>T=298K</a:t>
            </a:r>
          </a:p>
          <a:p>
            <a:pPr>
              <a:lnSpc>
                <a:spcPct val="100000"/>
              </a:lnSpc>
              <a:spcBef>
                <a:spcPct val="20000"/>
              </a:spcBef>
            </a:pPr>
            <a:r>
              <a:rPr kumimoji="1" lang="en-US" altLang="zh-CN" b="0" dirty="0">
                <a:solidFill>
                  <a:schemeClr val="tx1"/>
                </a:solidFill>
              </a:rPr>
              <a:t>P</a:t>
            </a:r>
            <a:r>
              <a:rPr kumimoji="1" lang="en-US" altLang="zh-CN" b="0" baseline="-25000" dirty="0">
                <a:solidFill>
                  <a:schemeClr val="tx1"/>
                </a:solidFill>
              </a:rPr>
              <a:t>2</a:t>
            </a:r>
            <a:r>
              <a:rPr kumimoji="1" lang="en-US" altLang="zh-CN" b="0" dirty="0">
                <a:solidFill>
                  <a:schemeClr val="tx1"/>
                </a:solidFill>
              </a:rPr>
              <a:t>=100kPa </a:t>
            </a:r>
          </a:p>
          <a:p>
            <a:pPr>
              <a:lnSpc>
                <a:spcPct val="100000"/>
              </a:lnSpc>
              <a:spcBef>
                <a:spcPct val="20000"/>
              </a:spcBef>
            </a:pPr>
            <a:r>
              <a:rPr kumimoji="1" lang="en-US" altLang="zh-CN" b="0" dirty="0">
                <a:solidFill>
                  <a:schemeClr val="tx1"/>
                </a:solidFill>
              </a:rPr>
              <a:t>V</a:t>
            </a:r>
            <a:r>
              <a:rPr kumimoji="1" lang="en-US" altLang="zh-CN" b="0" baseline="-25000" dirty="0">
                <a:solidFill>
                  <a:schemeClr val="tx1"/>
                </a:solidFill>
              </a:rPr>
              <a:t>2</a:t>
            </a:r>
            <a:r>
              <a:rPr kumimoji="1" lang="en-US" altLang="zh-CN" b="0" dirty="0">
                <a:solidFill>
                  <a:schemeClr val="tx1"/>
                </a:solidFill>
              </a:rPr>
              <a:t>=1.2dm</a:t>
            </a:r>
            <a:r>
              <a:rPr kumimoji="1" lang="en-US" altLang="zh-CN" b="0" baseline="30000" dirty="0">
                <a:solidFill>
                  <a:schemeClr val="tx1"/>
                </a:solidFill>
              </a:rPr>
              <a:t>3</a:t>
            </a:r>
            <a:endParaRPr kumimoji="1" lang="en-US" altLang="zh-CN" b="0" dirty="0">
              <a:solidFill>
                <a:schemeClr val="tx1"/>
              </a:solidFill>
            </a:endParaRPr>
          </a:p>
        </p:txBody>
      </p:sp>
      <p:sp>
        <p:nvSpPr>
          <p:cNvPr id="313353" name="Rectangle 10"/>
          <p:cNvSpPr>
            <a:spLocks noChangeArrowheads="1"/>
          </p:cNvSpPr>
          <p:nvPr/>
        </p:nvSpPr>
        <p:spPr bwMode="auto">
          <a:xfrm>
            <a:off x="828675" y="4349750"/>
            <a:ext cx="2087563" cy="1600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rgbClr val="0000FF"/>
                </a:solidFill>
                <a:latin typeface="宋体" pitchFamily="2" charset="-122"/>
                <a:ea typeface="宋体" pitchFamily="2" charset="-122"/>
                <a:sym typeface="Symbol" pitchFamily="18" charset="2"/>
              </a:defRPr>
            </a:lvl1pPr>
            <a:lvl2pPr marL="742950" indent="-285750">
              <a:defRPr sz="2800" b="1">
                <a:solidFill>
                  <a:srgbClr val="0000FF"/>
                </a:solidFill>
                <a:latin typeface="宋体" pitchFamily="2" charset="-122"/>
                <a:ea typeface="宋体" pitchFamily="2" charset="-122"/>
                <a:sym typeface="Symbol" pitchFamily="18" charset="2"/>
              </a:defRPr>
            </a:lvl2pPr>
            <a:lvl3pPr marL="1143000" indent="-228600">
              <a:defRPr sz="2800" b="1">
                <a:solidFill>
                  <a:srgbClr val="0000FF"/>
                </a:solidFill>
                <a:latin typeface="宋体" pitchFamily="2" charset="-122"/>
                <a:ea typeface="宋体" pitchFamily="2" charset="-122"/>
                <a:sym typeface="Symbol" pitchFamily="18" charset="2"/>
              </a:defRPr>
            </a:lvl3pPr>
            <a:lvl4pPr marL="1600200" indent="-228600">
              <a:defRPr sz="2800" b="1">
                <a:solidFill>
                  <a:srgbClr val="0000FF"/>
                </a:solidFill>
                <a:latin typeface="宋体" pitchFamily="2" charset="-122"/>
                <a:ea typeface="宋体" pitchFamily="2" charset="-122"/>
                <a:sym typeface="Symbol" pitchFamily="18" charset="2"/>
              </a:defRPr>
            </a:lvl4pPr>
            <a:lvl5pPr marL="2057400" indent="-228600">
              <a:defRPr sz="2800" b="1">
                <a:solidFill>
                  <a:srgbClr val="0000FF"/>
                </a:solidFill>
                <a:latin typeface="宋体" pitchFamily="2" charset="-122"/>
                <a:ea typeface="宋体" pitchFamily="2" charset="-122"/>
                <a:sym typeface="Symbol" pitchFamily="18" charset="2"/>
              </a:defRPr>
            </a:lvl5pPr>
            <a:lvl6pPr marL="25146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6pPr>
            <a:lvl7pPr marL="29718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7pPr>
            <a:lvl8pPr marL="34290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8pPr>
            <a:lvl9pPr marL="38862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9pPr>
          </a:lstStyle>
          <a:p>
            <a:pPr eaLnBrk="1" hangingPunct="1">
              <a:lnSpc>
                <a:spcPct val="100000"/>
              </a:lnSpc>
            </a:pPr>
            <a:endParaRPr kumimoji="1" lang="zh-CN" altLang="en-US"/>
          </a:p>
        </p:txBody>
      </p:sp>
      <p:sp>
        <p:nvSpPr>
          <p:cNvPr id="313354" name="Text Box 13"/>
          <p:cNvSpPr txBox="1">
            <a:spLocks noChangeArrowheads="1"/>
          </p:cNvSpPr>
          <p:nvPr/>
        </p:nvSpPr>
        <p:spPr bwMode="auto">
          <a:xfrm>
            <a:off x="828675" y="4349750"/>
            <a:ext cx="1943100" cy="154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0000FF"/>
                </a:solidFill>
                <a:latin typeface="宋体" pitchFamily="2" charset="-122"/>
                <a:ea typeface="宋体" pitchFamily="2" charset="-122"/>
                <a:sym typeface="Symbol" pitchFamily="18" charset="2"/>
              </a:defRPr>
            </a:lvl1pPr>
            <a:lvl2pPr marL="742950" indent="-285750">
              <a:defRPr sz="2800" b="1">
                <a:solidFill>
                  <a:srgbClr val="0000FF"/>
                </a:solidFill>
                <a:latin typeface="宋体" pitchFamily="2" charset="-122"/>
                <a:ea typeface="宋体" pitchFamily="2" charset="-122"/>
                <a:sym typeface="Symbol" pitchFamily="18" charset="2"/>
              </a:defRPr>
            </a:lvl2pPr>
            <a:lvl3pPr marL="1143000" indent="-228600">
              <a:defRPr sz="2800" b="1">
                <a:solidFill>
                  <a:srgbClr val="0000FF"/>
                </a:solidFill>
                <a:latin typeface="宋体" pitchFamily="2" charset="-122"/>
                <a:ea typeface="宋体" pitchFamily="2" charset="-122"/>
                <a:sym typeface="Symbol" pitchFamily="18" charset="2"/>
              </a:defRPr>
            </a:lvl3pPr>
            <a:lvl4pPr marL="1600200" indent="-228600">
              <a:defRPr sz="2800" b="1">
                <a:solidFill>
                  <a:srgbClr val="0000FF"/>
                </a:solidFill>
                <a:latin typeface="宋体" pitchFamily="2" charset="-122"/>
                <a:ea typeface="宋体" pitchFamily="2" charset="-122"/>
                <a:sym typeface="Symbol" pitchFamily="18" charset="2"/>
              </a:defRPr>
            </a:lvl4pPr>
            <a:lvl5pPr marL="2057400" indent="-228600">
              <a:defRPr sz="2800" b="1">
                <a:solidFill>
                  <a:srgbClr val="0000FF"/>
                </a:solidFill>
                <a:latin typeface="宋体" pitchFamily="2" charset="-122"/>
                <a:ea typeface="宋体" pitchFamily="2" charset="-122"/>
                <a:sym typeface="Symbol" pitchFamily="18" charset="2"/>
              </a:defRPr>
            </a:lvl5pPr>
            <a:lvl6pPr marL="25146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6pPr>
            <a:lvl7pPr marL="29718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7pPr>
            <a:lvl8pPr marL="34290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8pPr>
            <a:lvl9pPr marL="38862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9pPr>
          </a:lstStyle>
          <a:p>
            <a:pPr>
              <a:lnSpc>
                <a:spcPct val="100000"/>
              </a:lnSpc>
              <a:spcBef>
                <a:spcPct val="20000"/>
              </a:spcBef>
            </a:pPr>
            <a:r>
              <a:rPr kumimoji="1" lang="en-US" altLang="zh-CN" b="0">
                <a:solidFill>
                  <a:schemeClr val="tx1"/>
                </a:solidFill>
              </a:rPr>
              <a:t>T=298K</a:t>
            </a:r>
          </a:p>
          <a:p>
            <a:pPr>
              <a:lnSpc>
                <a:spcPct val="100000"/>
              </a:lnSpc>
              <a:spcBef>
                <a:spcPct val="20000"/>
              </a:spcBef>
            </a:pPr>
            <a:r>
              <a:rPr kumimoji="1" lang="en-US" altLang="zh-CN" b="0">
                <a:solidFill>
                  <a:schemeClr val="tx1"/>
                </a:solidFill>
              </a:rPr>
              <a:t>P</a:t>
            </a:r>
            <a:r>
              <a:rPr kumimoji="1" lang="en-US" altLang="zh-CN" b="0" baseline="-25000">
                <a:solidFill>
                  <a:schemeClr val="tx1"/>
                </a:solidFill>
              </a:rPr>
              <a:t>4</a:t>
            </a:r>
            <a:r>
              <a:rPr kumimoji="1" lang="en-US" altLang="zh-CN" b="0">
                <a:solidFill>
                  <a:schemeClr val="tx1"/>
                </a:solidFill>
              </a:rPr>
              <a:t>=300kPa </a:t>
            </a:r>
          </a:p>
          <a:p>
            <a:pPr>
              <a:lnSpc>
                <a:spcPct val="100000"/>
              </a:lnSpc>
              <a:spcBef>
                <a:spcPct val="20000"/>
              </a:spcBef>
            </a:pPr>
            <a:r>
              <a:rPr kumimoji="1" lang="en-US" altLang="zh-CN" b="0">
                <a:solidFill>
                  <a:schemeClr val="tx1"/>
                </a:solidFill>
              </a:rPr>
              <a:t>V</a:t>
            </a:r>
            <a:r>
              <a:rPr kumimoji="1" lang="en-US" altLang="zh-CN" b="0" baseline="-25000">
                <a:solidFill>
                  <a:schemeClr val="tx1"/>
                </a:solidFill>
              </a:rPr>
              <a:t>4</a:t>
            </a:r>
            <a:r>
              <a:rPr kumimoji="1" lang="en-US" altLang="zh-CN" b="0">
                <a:solidFill>
                  <a:schemeClr val="tx1"/>
                </a:solidFill>
              </a:rPr>
              <a:t>=0.4dm</a:t>
            </a:r>
            <a:r>
              <a:rPr kumimoji="1" lang="en-US" altLang="zh-CN" b="0" baseline="30000">
                <a:solidFill>
                  <a:schemeClr val="tx1"/>
                </a:solidFill>
              </a:rPr>
              <a:t>3</a:t>
            </a:r>
            <a:endParaRPr kumimoji="1" lang="en-US" altLang="zh-CN" b="0">
              <a:solidFill>
                <a:schemeClr val="tx1"/>
              </a:solidFill>
            </a:endParaRPr>
          </a:p>
        </p:txBody>
      </p:sp>
      <p:sp>
        <p:nvSpPr>
          <p:cNvPr id="313355" name="Rectangle 10"/>
          <p:cNvSpPr>
            <a:spLocks noChangeArrowheads="1"/>
          </p:cNvSpPr>
          <p:nvPr/>
        </p:nvSpPr>
        <p:spPr bwMode="auto">
          <a:xfrm>
            <a:off x="6086475" y="4386263"/>
            <a:ext cx="2087563" cy="1600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rgbClr val="0000FF"/>
                </a:solidFill>
                <a:latin typeface="宋体" pitchFamily="2" charset="-122"/>
                <a:ea typeface="宋体" pitchFamily="2" charset="-122"/>
                <a:sym typeface="Symbol" pitchFamily="18" charset="2"/>
              </a:defRPr>
            </a:lvl1pPr>
            <a:lvl2pPr marL="742950" indent="-285750">
              <a:defRPr sz="2800" b="1">
                <a:solidFill>
                  <a:srgbClr val="0000FF"/>
                </a:solidFill>
                <a:latin typeface="宋体" pitchFamily="2" charset="-122"/>
                <a:ea typeface="宋体" pitchFamily="2" charset="-122"/>
                <a:sym typeface="Symbol" pitchFamily="18" charset="2"/>
              </a:defRPr>
            </a:lvl2pPr>
            <a:lvl3pPr marL="1143000" indent="-228600">
              <a:defRPr sz="2800" b="1">
                <a:solidFill>
                  <a:srgbClr val="0000FF"/>
                </a:solidFill>
                <a:latin typeface="宋体" pitchFamily="2" charset="-122"/>
                <a:ea typeface="宋体" pitchFamily="2" charset="-122"/>
                <a:sym typeface="Symbol" pitchFamily="18" charset="2"/>
              </a:defRPr>
            </a:lvl3pPr>
            <a:lvl4pPr marL="1600200" indent="-228600">
              <a:defRPr sz="2800" b="1">
                <a:solidFill>
                  <a:srgbClr val="0000FF"/>
                </a:solidFill>
                <a:latin typeface="宋体" pitchFamily="2" charset="-122"/>
                <a:ea typeface="宋体" pitchFamily="2" charset="-122"/>
                <a:sym typeface="Symbol" pitchFamily="18" charset="2"/>
              </a:defRPr>
            </a:lvl4pPr>
            <a:lvl5pPr marL="2057400" indent="-228600">
              <a:defRPr sz="2800" b="1">
                <a:solidFill>
                  <a:srgbClr val="0000FF"/>
                </a:solidFill>
                <a:latin typeface="宋体" pitchFamily="2" charset="-122"/>
                <a:ea typeface="宋体" pitchFamily="2" charset="-122"/>
                <a:sym typeface="Symbol" pitchFamily="18" charset="2"/>
              </a:defRPr>
            </a:lvl5pPr>
            <a:lvl6pPr marL="25146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6pPr>
            <a:lvl7pPr marL="29718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7pPr>
            <a:lvl8pPr marL="34290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8pPr>
            <a:lvl9pPr marL="38862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9pPr>
          </a:lstStyle>
          <a:p>
            <a:pPr eaLnBrk="1" hangingPunct="1">
              <a:lnSpc>
                <a:spcPct val="100000"/>
              </a:lnSpc>
            </a:pPr>
            <a:endParaRPr kumimoji="1" lang="zh-CN" altLang="en-US"/>
          </a:p>
        </p:txBody>
      </p:sp>
      <p:sp>
        <p:nvSpPr>
          <p:cNvPr id="313356" name="Text Box 13"/>
          <p:cNvSpPr txBox="1">
            <a:spLocks noChangeArrowheads="1"/>
          </p:cNvSpPr>
          <p:nvPr/>
        </p:nvSpPr>
        <p:spPr bwMode="auto">
          <a:xfrm>
            <a:off x="6086475" y="4278313"/>
            <a:ext cx="1943100" cy="154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0000FF"/>
                </a:solidFill>
                <a:latin typeface="宋体" pitchFamily="2" charset="-122"/>
                <a:ea typeface="宋体" pitchFamily="2" charset="-122"/>
                <a:sym typeface="Symbol" pitchFamily="18" charset="2"/>
              </a:defRPr>
            </a:lvl1pPr>
            <a:lvl2pPr marL="742950" indent="-285750">
              <a:defRPr sz="2800" b="1">
                <a:solidFill>
                  <a:srgbClr val="0000FF"/>
                </a:solidFill>
                <a:latin typeface="宋体" pitchFamily="2" charset="-122"/>
                <a:ea typeface="宋体" pitchFamily="2" charset="-122"/>
                <a:sym typeface="Symbol" pitchFamily="18" charset="2"/>
              </a:defRPr>
            </a:lvl2pPr>
            <a:lvl3pPr marL="1143000" indent="-228600">
              <a:defRPr sz="2800" b="1">
                <a:solidFill>
                  <a:srgbClr val="0000FF"/>
                </a:solidFill>
                <a:latin typeface="宋体" pitchFamily="2" charset="-122"/>
                <a:ea typeface="宋体" pitchFamily="2" charset="-122"/>
                <a:sym typeface="Symbol" pitchFamily="18" charset="2"/>
              </a:defRPr>
            </a:lvl3pPr>
            <a:lvl4pPr marL="1600200" indent="-228600">
              <a:defRPr sz="2800" b="1">
                <a:solidFill>
                  <a:srgbClr val="0000FF"/>
                </a:solidFill>
                <a:latin typeface="宋体" pitchFamily="2" charset="-122"/>
                <a:ea typeface="宋体" pitchFamily="2" charset="-122"/>
                <a:sym typeface="Symbol" pitchFamily="18" charset="2"/>
              </a:defRPr>
            </a:lvl4pPr>
            <a:lvl5pPr marL="2057400" indent="-228600">
              <a:defRPr sz="2800" b="1">
                <a:solidFill>
                  <a:srgbClr val="0000FF"/>
                </a:solidFill>
                <a:latin typeface="宋体" pitchFamily="2" charset="-122"/>
                <a:ea typeface="宋体" pitchFamily="2" charset="-122"/>
                <a:sym typeface="Symbol" pitchFamily="18" charset="2"/>
              </a:defRPr>
            </a:lvl5pPr>
            <a:lvl6pPr marL="25146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6pPr>
            <a:lvl7pPr marL="29718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7pPr>
            <a:lvl8pPr marL="34290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8pPr>
            <a:lvl9pPr marL="38862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9pPr>
          </a:lstStyle>
          <a:p>
            <a:pPr>
              <a:lnSpc>
                <a:spcPct val="100000"/>
              </a:lnSpc>
              <a:spcBef>
                <a:spcPct val="20000"/>
              </a:spcBef>
            </a:pPr>
            <a:r>
              <a:rPr kumimoji="1" lang="en-US" altLang="zh-CN" b="0">
                <a:solidFill>
                  <a:schemeClr val="tx1"/>
                </a:solidFill>
              </a:rPr>
              <a:t>T=298K</a:t>
            </a:r>
          </a:p>
          <a:p>
            <a:pPr>
              <a:lnSpc>
                <a:spcPct val="100000"/>
              </a:lnSpc>
              <a:spcBef>
                <a:spcPct val="20000"/>
              </a:spcBef>
            </a:pPr>
            <a:r>
              <a:rPr kumimoji="1" lang="en-US" altLang="zh-CN" b="0">
                <a:solidFill>
                  <a:schemeClr val="tx1"/>
                </a:solidFill>
              </a:rPr>
              <a:t>P</a:t>
            </a:r>
            <a:r>
              <a:rPr kumimoji="1" lang="en-US" altLang="zh-CN" b="0" baseline="-25000">
                <a:solidFill>
                  <a:schemeClr val="tx1"/>
                </a:solidFill>
              </a:rPr>
              <a:t>3</a:t>
            </a:r>
            <a:r>
              <a:rPr kumimoji="1" lang="en-US" altLang="zh-CN" b="0">
                <a:solidFill>
                  <a:schemeClr val="tx1"/>
                </a:solidFill>
              </a:rPr>
              <a:t>=200kPa </a:t>
            </a:r>
          </a:p>
          <a:p>
            <a:pPr>
              <a:lnSpc>
                <a:spcPct val="100000"/>
              </a:lnSpc>
              <a:spcBef>
                <a:spcPct val="20000"/>
              </a:spcBef>
            </a:pPr>
            <a:r>
              <a:rPr kumimoji="1" lang="en-US" altLang="zh-CN" b="0">
                <a:solidFill>
                  <a:schemeClr val="tx1"/>
                </a:solidFill>
              </a:rPr>
              <a:t>V</a:t>
            </a:r>
            <a:r>
              <a:rPr kumimoji="1" lang="en-US" altLang="zh-CN" b="0" baseline="-25000">
                <a:solidFill>
                  <a:schemeClr val="tx1"/>
                </a:solidFill>
              </a:rPr>
              <a:t>3</a:t>
            </a:r>
            <a:r>
              <a:rPr kumimoji="1" lang="en-US" altLang="zh-CN" b="0">
                <a:solidFill>
                  <a:schemeClr val="tx1"/>
                </a:solidFill>
              </a:rPr>
              <a:t>=0.6dm</a:t>
            </a:r>
            <a:r>
              <a:rPr kumimoji="1" lang="en-US" altLang="zh-CN" b="0" baseline="30000">
                <a:solidFill>
                  <a:schemeClr val="tx1"/>
                </a:solidFill>
              </a:rPr>
              <a:t>3</a:t>
            </a:r>
            <a:endParaRPr kumimoji="1" lang="en-US" altLang="zh-CN" b="0">
              <a:solidFill>
                <a:schemeClr val="tx1"/>
              </a:solidFill>
            </a:endParaRPr>
          </a:p>
        </p:txBody>
      </p:sp>
      <p:sp>
        <p:nvSpPr>
          <p:cNvPr id="313357" name="Line 13"/>
          <p:cNvSpPr>
            <a:spLocks noChangeShapeType="1"/>
          </p:cNvSpPr>
          <p:nvPr/>
        </p:nvSpPr>
        <p:spPr bwMode="auto">
          <a:xfrm>
            <a:off x="1692275" y="3589338"/>
            <a:ext cx="0" cy="6889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b">
            <a:spAutoFit/>
          </a:bodyPr>
          <a:lstStyle/>
          <a:p>
            <a:endParaRPr lang="zh-CN" altLang="en-US"/>
          </a:p>
        </p:txBody>
      </p:sp>
      <p:sp>
        <p:nvSpPr>
          <p:cNvPr id="313358" name="Line 12"/>
          <p:cNvSpPr>
            <a:spLocks noChangeShapeType="1"/>
          </p:cNvSpPr>
          <p:nvPr/>
        </p:nvSpPr>
        <p:spPr bwMode="auto">
          <a:xfrm>
            <a:off x="2916238" y="2565400"/>
            <a:ext cx="30972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359" name="Text Box 15"/>
          <p:cNvSpPr txBox="1">
            <a:spLocks noChangeArrowheads="1"/>
          </p:cNvSpPr>
          <p:nvPr/>
        </p:nvSpPr>
        <p:spPr bwMode="auto">
          <a:xfrm>
            <a:off x="2916238" y="2108200"/>
            <a:ext cx="2808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800" b="1">
                <a:solidFill>
                  <a:srgbClr val="0000FF"/>
                </a:solidFill>
                <a:latin typeface="宋体" pitchFamily="2" charset="-122"/>
                <a:ea typeface="宋体" pitchFamily="2" charset="-122"/>
                <a:sym typeface="Symbol" pitchFamily="18" charset="2"/>
              </a:defRPr>
            </a:lvl1pPr>
            <a:lvl2pPr marL="742950" indent="-285750">
              <a:defRPr sz="2800" b="1">
                <a:solidFill>
                  <a:srgbClr val="0000FF"/>
                </a:solidFill>
                <a:latin typeface="宋体" pitchFamily="2" charset="-122"/>
                <a:ea typeface="宋体" pitchFamily="2" charset="-122"/>
                <a:sym typeface="Symbol" pitchFamily="18" charset="2"/>
              </a:defRPr>
            </a:lvl2pPr>
            <a:lvl3pPr marL="1143000" indent="-228600">
              <a:defRPr sz="2800" b="1">
                <a:solidFill>
                  <a:srgbClr val="0000FF"/>
                </a:solidFill>
                <a:latin typeface="宋体" pitchFamily="2" charset="-122"/>
                <a:ea typeface="宋体" pitchFamily="2" charset="-122"/>
                <a:sym typeface="Symbol" pitchFamily="18" charset="2"/>
              </a:defRPr>
            </a:lvl3pPr>
            <a:lvl4pPr marL="1600200" indent="-228600">
              <a:defRPr sz="2800" b="1">
                <a:solidFill>
                  <a:srgbClr val="0000FF"/>
                </a:solidFill>
                <a:latin typeface="宋体" pitchFamily="2" charset="-122"/>
                <a:ea typeface="宋体" pitchFamily="2" charset="-122"/>
                <a:sym typeface="Symbol" pitchFamily="18" charset="2"/>
              </a:defRPr>
            </a:lvl4pPr>
            <a:lvl5pPr marL="2057400" indent="-228600">
              <a:defRPr sz="2800" b="1">
                <a:solidFill>
                  <a:srgbClr val="0000FF"/>
                </a:solidFill>
                <a:latin typeface="宋体" pitchFamily="2" charset="-122"/>
                <a:ea typeface="宋体" pitchFamily="2" charset="-122"/>
                <a:sym typeface="Symbol" pitchFamily="18" charset="2"/>
              </a:defRPr>
            </a:lvl5pPr>
            <a:lvl6pPr marL="25146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6pPr>
            <a:lvl7pPr marL="29718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7pPr>
            <a:lvl8pPr marL="34290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8pPr>
            <a:lvl9pPr marL="38862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9pPr>
          </a:lstStyle>
          <a:p>
            <a:pPr eaLnBrk="1" hangingPunct="1">
              <a:lnSpc>
                <a:spcPct val="100000"/>
              </a:lnSpc>
              <a:spcBef>
                <a:spcPct val="50000"/>
              </a:spcBef>
            </a:pPr>
            <a:r>
              <a:rPr kumimoji="1" lang="en-US" altLang="zh-CN" sz="2400" dirty="0"/>
              <a:t>Ⅰ P(</a:t>
            </a:r>
            <a:r>
              <a:rPr kumimoji="1" lang="zh-CN" altLang="en-US" sz="2400" dirty="0"/>
              <a:t>环</a:t>
            </a:r>
            <a:r>
              <a:rPr kumimoji="1" lang="en-US" altLang="zh-CN" sz="2400" dirty="0"/>
              <a:t>)=100kPa</a:t>
            </a:r>
          </a:p>
        </p:txBody>
      </p:sp>
      <p:sp>
        <p:nvSpPr>
          <p:cNvPr id="313360" name="Text Box 16"/>
          <p:cNvSpPr txBox="1">
            <a:spLocks noChangeArrowheads="1"/>
          </p:cNvSpPr>
          <p:nvPr/>
        </p:nvSpPr>
        <p:spPr bwMode="auto">
          <a:xfrm>
            <a:off x="3132138" y="4810125"/>
            <a:ext cx="2808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800" b="1">
                <a:solidFill>
                  <a:srgbClr val="0000FF"/>
                </a:solidFill>
                <a:latin typeface="宋体" pitchFamily="2" charset="-122"/>
                <a:ea typeface="宋体" pitchFamily="2" charset="-122"/>
                <a:sym typeface="Symbol" pitchFamily="18" charset="2"/>
              </a:defRPr>
            </a:lvl1pPr>
            <a:lvl2pPr marL="742950" indent="-285750">
              <a:defRPr sz="2800" b="1">
                <a:solidFill>
                  <a:srgbClr val="0000FF"/>
                </a:solidFill>
                <a:latin typeface="宋体" pitchFamily="2" charset="-122"/>
                <a:ea typeface="宋体" pitchFamily="2" charset="-122"/>
                <a:sym typeface="Symbol" pitchFamily="18" charset="2"/>
              </a:defRPr>
            </a:lvl2pPr>
            <a:lvl3pPr marL="1143000" indent="-228600">
              <a:defRPr sz="2800" b="1">
                <a:solidFill>
                  <a:srgbClr val="0000FF"/>
                </a:solidFill>
                <a:latin typeface="宋体" pitchFamily="2" charset="-122"/>
                <a:ea typeface="宋体" pitchFamily="2" charset="-122"/>
                <a:sym typeface="Symbol" pitchFamily="18" charset="2"/>
              </a:defRPr>
            </a:lvl3pPr>
            <a:lvl4pPr marL="1600200" indent="-228600">
              <a:defRPr sz="2800" b="1">
                <a:solidFill>
                  <a:srgbClr val="0000FF"/>
                </a:solidFill>
                <a:latin typeface="宋体" pitchFamily="2" charset="-122"/>
                <a:ea typeface="宋体" pitchFamily="2" charset="-122"/>
                <a:sym typeface="Symbol" pitchFamily="18" charset="2"/>
              </a:defRPr>
            </a:lvl4pPr>
            <a:lvl5pPr marL="2057400" indent="-228600">
              <a:defRPr sz="2800" b="1">
                <a:solidFill>
                  <a:srgbClr val="0000FF"/>
                </a:solidFill>
                <a:latin typeface="宋体" pitchFamily="2" charset="-122"/>
                <a:ea typeface="宋体" pitchFamily="2" charset="-122"/>
                <a:sym typeface="Symbol" pitchFamily="18" charset="2"/>
              </a:defRPr>
            </a:lvl5pPr>
            <a:lvl6pPr marL="25146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6pPr>
            <a:lvl7pPr marL="29718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7pPr>
            <a:lvl8pPr marL="34290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8pPr>
            <a:lvl9pPr marL="38862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9pPr>
          </a:lstStyle>
          <a:p>
            <a:pPr eaLnBrk="1" hangingPunct="1">
              <a:lnSpc>
                <a:spcPct val="100000"/>
              </a:lnSpc>
              <a:spcBef>
                <a:spcPct val="50000"/>
              </a:spcBef>
            </a:pPr>
            <a:r>
              <a:rPr kumimoji="1" lang="en-US" altLang="zh-CN" sz="2400">
                <a:solidFill>
                  <a:schemeClr val="tx1"/>
                </a:solidFill>
              </a:rPr>
              <a:t>Ⅲ</a:t>
            </a:r>
            <a:r>
              <a:rPr kumimoji="1" lang="en-US" altLang="zh-CN" sz="2400" baseline="-25000">
                <a:solidFill>
                  <a:schemeClr val="tx1"/>
                </a:solidFill>
              </a:rPr>
              <a:t>2</a:t>
            </a:r>
            <a:r>
              <a:rPr kumimoji="1" lang="en-US" altLang="zh-CN" sz="2400">
                <a:solidFill>
                  <a:schemeClr val="tx1"/>
                </a:solidFill>
              </a:rPr>
              <a:t>P(</a:t>
            </a:r>
            <a:r>
              <a:rPr kumimoji="1" lang="zh-CN" altLang="en-US" sz="2400">
                <a:solidFill>
                  <a:schemeClr val="tx1"/>
                </a:solidFill>
              </a:rPr>
              <a:t>环</a:t>
            </a:r>
            <a:r>
              <a:rPr kumimoji="1" lang="en-US" altLang="zh-CN" sz="2400">
                <a:solidFill>
                  <a:schemeClr val="tx1"/>
                </a:solidFill>
              </a:rPr>
              <a:t>)=200kPa</a:t>
            </a:r>
          </a:p>
        </p:txBody>
      </p:sp>
      <p:sp>
        <p:nvSpPr>
          <p:cNvPr id="313361" name="Text Box 17"/>
          <p:cNvSpPr txBox="1">
            <a:spLocks noChangeArrowheads="1"/>
          </p:cNvSpPr>
          <p:nvPr/>
        </p:nvSpPr>
        <p:spPr bwMode="auto">
          <a:xfrm>
            <a:off x="3132138" y="2663825"/>
            <a:ext cx="1944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800" b="1">
                <a:solidFill>
                  <a:srgbClr val="0000FF"/>
                </a:solidFill>
                <a:latin typeface="宋体" pitchFamily="2" charset="-122"/>
                <a:ea typeface="宋体" pitchFamily="2" charset="-122"/>
                <a:sym typeface="Symbol" pitchFamily="18" charset="2"/>
              </a:defRPr>
            </a:lvl1pPr>
            <a:lvl2pPr marL="742950" indent="-285750">
              <a:defRPr sz="2800" b="1">
                <a:solidFill>
                  <a:srgbClr val="0000FF"/>
                </a:solidFill>
                <a:latin typeface="宋体" pitchFamily="2" charset="-122"/>
                <a:ea typeface="宋体" pitchFamily="2" charset="-122"/>
                <a:sym typeface="Symbol" pitchFamily="18" charset="2"/>
              </a:defRPr>
            </a:lvl2pPr>
            <a:lvl3pPr marL="1143000" indent="-228600">
              <a:defRPr sz="2800" b="1">
                <a:solidFill>
                  <a:srgbClr val="0000FF"/>
                </a:solidFill>
                <a:latin typeface="宋体" pitchFamily="2" charset="-122"/>
                <a:ea typeface="宋体" pitchFamily="2" charset="-122"/>
                <a:sym typeface="Symbol" pitchFamily="18" charset="2"/>
              </a:defRPr>
            </a:lvl3pPr>
            <a:lvl4pPr marL="1600200" indent="-228600">
              <a:defRPr sz="2800" b="1">
                <a:solidFill>
                  <a:srgbClr val="0000FF"/>
                </a:solidFill>
                <a:latin typeface="宋体" pitchFamily="2" charset="-122"/>
                <a:ea typeface="宋体" pitchFamily="2" charset="-122"/>
                <a:sym typeface="Symbol" pitchFamily="18" charset="2"/>
              </a:defRPr>
            </a:lvl4pPr>
            <a:lvl5pPr marL="2057400" indent="-228600">
              <a:defRPr sz="2800" b="1">
                <a:solidFill>
                  <a:srgbClr val="0000FF"/>
                </a:solidFill>
                <a:latin typeface="宋体" pitchFamily="2" charset="-122"/>
                <a:ea typeface="宋体" pitchFamily="2" charset="-122"/>
                <a:sym typeface="Symbol" pitchFamily="18" charset="2"/>
              </a:defRPr>
            </a:lvl5pPr>
            <a:lvl6pPr marL="25146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6pPr>
            <a:lvl7pPr marL="29718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7pPr>
            <a:lvl8pPr marL="34290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8pPr>
            <a:lvl9pPr marL="38862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9pPr>
          </a:lstStyle>
          <a:p>
            <a:pPr eaLnBrk="1" hangingPunct="1">
              <a:lnSpc>
                <a:spcPct val="100000"/>
              </a:lnSpc>
              <a:spcBef>
                <a:spcPct val="50000"/>
              </a:spcBef>
            </a:pPr>
            <a:r>
              <a:rPr kumimoji="1" lang="en-US" altLang="zh-CN" sz="2400">
                <a:solidFill>
                  <a:schemeClr val="tx1"/>
                </a:solidFill>
              </a:rPr>
              <a:t>Ⅳ   </a:t>
            </a:r>
            <a:r>
              <a:rPr kumimoji="1" lang="zh-CN" altLang="en-US" sz="2400">
                <a:solidFill>
                  <a:schemeClr val="tx1"/>
                </a:solidFill>
              </a:rPr>
              <a:t>可逆</a:t>
            </a:r>
            <a:endParaRPr kumimoji="1" lang="en-US" altLang="zh-CN" sz="2400">
              <a:solidFill>
                <a:schemeClr val="tx1"/>
              </a:solidFill>
            </a:endParaRPr>
          </a:p>
        </p:txBody>
      </p:sp>
      <p:sp>
        <p:nvSpPr>
          <p:cNvPr id="313362" name="Line 18"/>
          <p:cNvSpPr>
            <a:spLocks noChangeShapeType="1"/>
          </p:cNvSpPr>
          <p:nvPr/>
        </p:nvSpPr>
        <p:spPr bwMode="auto">
          <a:xfrm>
            <a:off x="2916238" y="5267325"/>
            <a:ext cx="3170237"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b">
            <a:spAutoFit/>
          </a:bodyPr>
          <a:lstStyle/>
          <a:p>
            <a:endParaRPr lang="zh-CN" altLang="en-US"/>
          </a:p>
        </p:txBody>
      </p:sp>
      <p:sp>
        <p:nvSpPr>
          <p:cNvPr id="313363" name="Line 19"/>
          <p:cNvSpPr>
            <a:spLocks noChangeShapeType="1"/>
          </p:cNvSpPr>
          <p:nvPr/>
        </p:nvSpPr>
        <p:spPr bwMode="auto">
          <a:xfrm flipV="1">
            <a:off x="6948488" y="3589338"/>
            <a:ext cx="0" cy="7969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b">
            <a:spAutoFit/>
          </a:bodyPr>
          <a:lstStyle/>
          <a:p>
            <a:endParaRPr lang="zh-CN" altLang="en-US"/>
          </a:p>
        </p:txBody>
      </p:sp>
      <p:sp>
        <p:nvSpPr>
          <p:cNvPr id="313364" name="Text Box 20"/>
          <p:cNvSpPr txBox="1">
            <a:spLocks noChangeArrowheads="1"/>
          </p:cNvSpPr>
          <p:nvPr/>
        </p:nvSpPr>
        <p:spPr bwMode="auto">
          <a:xfrm>
            <a:off x="323850" y="3754438"/>
            <a:ext cx="28209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800" b="1">
                <a:solidFill>
                  <a:srgbClr val="0000FF"/>
                </a:solidFill>
                <a:latin typeface="宋体" pitchFamily="2" charset="-122"/>
                <a:ea typeface="宋体" pitchFamily="2" charset="-122"/>
                <a:sym typeface="Symbol" pitchFamily="18" charset="2"/>
              </a:defRPr>
            </a:lvl1pPr>
            <a:lvl2pPr marL="742950" indent="-285750">
              <a:defRPr sz="2800" b="1">
                <a:solidFill>
                  <a:srgbClr val="0000FF"/>
                </a:solidFill>
                <a:latin typeface="宋体" pitchFamily="2" charset="-122"/>
                <a:ea typeface="宋体" pitchFamily="2" charset="-122"/>
                <a:sym typeface="Symbol" pitchFamily="18" charset="2"/>
              </a:defRPr>
            </a:lvl2pPr>
            <a:lvl3pPr marL="1143000" indent="-228600">
              <a:defRPr sz="2800" b="1">
                <a:solidFill>
                  <a:srgbClr val="0000FF"/>
                </a:solidFill>
                <a:latin typeface="宋体" pitchFamily="2" charset="-122"/>
                <a:ea typeface="宋体" pitchFamily="2" charset="-122"/>
                <a:sym typeface="Symbol" pitchFamily="18" charset="2"/>
              </a:defRPr>
            </a:lvl3pPr>
            <a:lvl4pPr marL="1600200" indent="-228600">
              <a:defRPr sz="2800" b="1">
                <a:solidFill>
                  <a:srgbClr val="0000FF"/>
                </a:solidFill>
                <a:latin typeface="宋体" pitchFamily="2" charset="-122"/>
                <a:ea typeface="宋体" pitchFamily="2" charset="-122"/>
                <a:sym typeface="Symbol" pitchFamily="18" charset="2"/>
              </a:defRPr>
            </a:lvl4pPr>
            <a:lvl5pPr marL="2057400" indent="-228600">
              <a:defRPr sz="2800" b="1">
                <a:solidFill>
                  <a:srgbClr val="0000FF"/>
                </a:solidFill>
                <a:latin typeface="宋体" pitchFamily="2" charset="-122"/>
                <a:ea typeface="宋体" pitchFamily="2" charset="-122"/>
                <a:sym typeface="Symbol" pitchFamily="18" charset="2"/>
              </a:defRPr>
            </a:lvl5pPr>
            <a:lvl6pPr marL="25146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6pPr>
            <a:lvl7pPr marL="29718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7pPr>
            <a:lvl8pPr marL="34290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8pPr>
            <a:lvl9pPr marL="38862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9pPr>
          </a:lstStyle>
          <a:p>
            <a:pPr eaLnBrk="1" hangingPunct="1">
              <a:lnSpc>
                <a:spcPct val="100000"/>
              </a:lnSpc>
              <a:spcBef>
                <a:spcPct val="50000"/>
              </a:spcBef>
            </a:pPr>
            <a:r>
              <a:rPr kumimoji="1" lang="en-US" altLang="zh-CN" sz="2400" dirty="0">
                <a:solidFill>
                  <a:schemeClr val="tx1"/>
                </a:solidFill>
              </a:rPr>
              <a:t>Ⅲ</a:t>
            </a:r>
            <a:r>
              <a:rPr kumimoji="1" lang="en-US" altLang="zh-CN" sz="2400" baseline="-25000" dirty="0">
                <a:solidFill>
                  <a:schemeClr val="tx1"/>
                </a:solidFill>
              </a:rPr>
              <a:t>1 </a:t>
            </a:r>
            <a:r>
              <a:rPr kumimoji="1" lang="en-US" altLang="zh-CN" sz="2400" dirty="0">
                <a:solidFill>
                  <a:schemeClr val="tx1"/>
                </a:solidFill>
              </a:rPr>
              <a:t>P(</a:t>
            </a:r>
            <a:r>
              <a:rPr kumimoji="1" lang="zh-CN" altLang="en-US" sz="2400" dirty="0">
                <a:solidFill>
                  <a:schemeClr val="tx1"/>
                </a:solidFill>
              </a:rPr>
              <a:t>环</a:t>
            </a:r>
            <a:r>
              <a:rPr kumimoji="1" lang="en-US" altLang="zh-CN" sz="2400" dirty="0">
                <a:solidFill>
                  <a:schemeClr val="tx1"/>
                </a:solidFill>
              </a:rPr>
              <a:t>) =300kPa</a:t>
            </a:r>
            <a:r>
              <a:rPr kumimoji="1" lang="en-US" altLang="zh-CN" dirty="0">
                <a:solidFill>
                  <a:schemeClr val="tx1"/>
                </a:solidFill>
              </a:rPr>
              <a:t> </a:t>
            </a:r>
          </a:p>
        </p:txBody>
      </p:sp>
      <p:sp>
        <p:nvSpPr>
          <p:cNvPr id="313365" name="Line 21"/>
          <p:cNvSpPr>
            <a:spLocks noChangeShapeType="1"/>
          </p:cNvSpPr>
          <p:nvPr/>
        </p:nvSpPr>
        <p:spPr bwMode="auto">
          <a:xfrm>
            <a:off x="2916238" y="3533775"/>
            <a:ext cx="3097212" cy="10128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b">
            <a:spAutoFit/>
          </a:bodyPr>
          <a:lstStyle/>
          <a:p>
            <a:endParaRPr lang="zh-CN" altLang="en-US"/>
          </a:p>
        </p:txBody>
      </p:sp>
      <p:sp>
        <p:nvSpPr>
          <p:cNvPr id="313366" name="Text Box 22"/>
          <p:cNvSpPr txBox="1">
            <a:spLocks noChangeArrowheads="1"/>
          </p:cNvSpPr>
          <p:nvPr/>
        </p:nvSpPr>
        <p:spPr bwMode="auto">
          <a:xfrm rot="1130292">
            <a:off x="3132138" y="3609975"/>
            <a:ext cx="2808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800" b="1">
                <a:solidFill>
                  <a:srgbClr val="0000FF"/>
                </a:solidFill>
                <a:latin typeface="宋体" pitchFamily="2" charset="-122"/>
                <a:ea typeface="宋体" pitchFamily="2" charset="-122"/>
                <a:sym typeface="Symbol" pitchFamily="18" charset="2"/>
              </a:defRPr>
            </a:lvl1pPr>
            <a:lvl2pPr marL="742950" indent="-285750">
              <a:defRPr sz="2800" b="1">
                <a:solidFill>
                  <a:srgbClr val="0000FF"/>
                </a:solidFill>
                <a:latin typeface="宋体" pitchFamily="2" charset="-122"/>
                <a:ea typeface="宋体" pitchFamily="2" charset="-122"/>
                <a:sym typeface="Symbol" pitchFamily="18" charset="2"/>
              </a:defRPr>
            </a:lvl2pPr>
            <a:lvl3pPr marL="1143000" indent="-228600">
              <a:defRPr sz="2800" b="1">
                <a:solidFill>
                  <a:srgbClr val="0000FF"/>
                </a:solidFill>
                <a:latin typeface="宋体" pitchFamily="2" charset="-122"/>
                <a:ea typeface="宋体" pitchFamily="2" charset="-122"/>
                <a:sym typeface="Symbol" pitchFamily="18" charset="2"/>
              </a:defRPr>
            </a:lvl3pPr>
            <a:lvl4pPr marL="1600200" indent="-228600">
              <a:defRPr sz="2800" b="1">
                <a:solidFill>
                  <a:srgbClr val="0000FF"/>
                </a:solidFill>
                <a:latin typeface="宋体" pitchFamily="2" charset="-122"/>
                <a:ea typeface="宋体" pitchFamily="2" charset="-122"/>
                <a:sym typeface="Symbol" pitchFamily="18" charset="2"/>
              </a:defRPr>
            </a:lvl4pPr>
            <a:lvl5pPr marL="2057400" indent="-228600">
              <a:defRPr sz="2800" b="1">
                <a:solidFill>
                  <a:srgbClr val="0000FF"/>
                </a:solidFill>
                <a:latin typeface="宋体" pitchFamily="2" charset="-122"/>
                <a:ea typeface="宋体" pitchFamily="2" charset="-122"/>
                <a:sym typeface="Symbol" pitchFamily="18" charset="2"/>
              </a:defRPr>
            </a:lvl5pPr>
            <a:lvl6pPr marL="25146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6pPr>
            <a:lvl7pPr marL="29718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7pPr>
            <a:lvl8pPr marL="34290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8pPr>
            <a:lvl9pPr marL="38862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9pPr>
          </a:lstStyle>
          <a:p>
            <a:pPr eaLnBrk="1" hangingPunct="1">
              <a:lnSpc>
                <a:spcPct val="100000"/>
              </a:lnSpc>
              <a:spcBef>
                <a:spcPct val="50000"/>
              </a:spcBef>
            </a:pPr>
            <a:r>
              <a:rPr kumimoji="1" lang="en-US" altLang="zh-CN" sz="2400"/>
              <a:t>Ⅱ</a:t>
            </a:r>
            <a:r>
              <a:rPr kumimoji="1" lang="en-US" altLang="zh-CN" sz="2400" baseline="-25000"/>
              <a:t>1  </a:t>
            </a:r>
            <a:r>
              <a:rPr kumimoji="1" lang="en-US" altLang="zh-CN" sz="2400"/>
              <a:t>P(</a:t>
            </a:r>
            <a:r>
              <a:rPr kumimoji="1" lang="zh-CN" altLang="en-US" sz="2400"/>
              <a:t>环</a:t>
            </a:r>
            <a:r>
              <a:rPr kumimoji="1" lang="en-US" altLang="zh-CN" sz="2400"/>
              <a:t>)=200kPa </a:t>
            </a:r>
          </a:p>
        </p:txBody>
      </p:sp>
      <p:sp>
        <p:nvSpPr>
          <p:cNvPr id="313367" name="Text Box 23"/>
          <p:cNvSpPr txBox="1">
            <a:spLocks noChangeArrowheads="1"/>
          </p:cNvSpPr>
          <p:nvPr/>
        </p:nvSpPr>
        <p:spPr bwMode="auto">
          <a:xfrm>
            <a:off x="5940425" y="3816350"/>
            <a:ext cx="280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800" b="1">
                <a:solidFill>
                  <a:srgbClr val="0000FF"/>
                </a:solidFill>
                <a:latin typeface="宋体" pitchFamily="2" charset="-122"/>
                <a:ea typeface="宋体" pitchFamily="2" charset="-122"/>
                <a:sym typeface="Symbol" pitchFamily="18" charset="2"/>
              </a:defRPr>
            </a:lvl1pPr>
            <a:lvl2pPr marL="742950" indent="-285750">
              <a:defRPr sz="2800" b="1">
                <a:solidFill>
                  <a:srgbClr val="0000FF"/>
                </a:solidFill>
                <a:latin typeface="宋体" pitchFamily="2" charset="-122"/>
                <a:ea typeface="宋体" pitchFamily="2" charset="-122"/>
                <a:sym typeface="Symbol" pitchFamily="18" charset="2"/>
              </a:defRPr>
            </a:lvl2pPr>
            <a:lvl3pPr marL="1143000" indent="-228600">
              <a:defRPr sz="2800" b="1">
                <a:solidFill>
                  <a:srgbClr val="0000FF"/>
                </a:solidFill>
                <a:latin typeface="宋体" pitchFamily="2" charset="-122"/>
                <a:ea typeface="宋体" pitchFamily="2" charset="-122"/>
                <a:sym typeface="Symbol" pitchFamily="18" charset="2"/>
              </a:defRPr>
            </a:lvl3pPr>
            <a:lvl4pPr marL="1600200" indent="-228600">
              <a:defRPr sz="2800" b="1">
                <a:solidFill>
                  <a:srgbClr val="0000FF"/>
                </a:solidFill>
                <a:latin typeface="宋体" pitchFamily="2" charset="-122"/>
                <a:ea typeface="宋体" pitchFamily="2" charset="-122"/>
                <a:sym typeface="Symbol" pitchFamily="18" charset="2"/>
              </a:defRPr>
            </a:lvl4pPr>
            <a:lvl5pPr marL="2057400" indent="-228600">
              <a:defRPr sz="2800" b="1">
                <a:solidFill>
                  <a:srgbClr val="0000FF"/>
                </a:solidFill>
                <a:latin typeface="宋体" pitchFamily="2" charset="-122"/>
                <a:ea typeface="宋体" pitchFamily="2" charset="-122"/>
                <a:sym typeface="Symbol" pitchFamily="18" charset="2"/>
              </a:defRPr>
            </a:lvl5pPr>
            <a:lvl6pPr marL="25146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6pPr>
            <a:lvl7pPr marL="29718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7pPr>
            <a:lvl8pPr marL="34290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8pPr>
            <a:lvl9pPr marL="38862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9pPr>
          </a:lstStyle>
          <a:p>
            <a:pPr eaLnBrk="1" hangingPunct="1">
              <a:lnSpc>
                <a:spcPct val="100000"/>
              </a:lnSpc>
              <a:spcBef>
                <a:spcPct val="50000"/>
              </a:spcBef>
            </a:pPr>
            <a:r>
              <a:rPr kumimoji="1" lang="en-US" altLang="zh-CN" sz="2400"/>
              <a:t>P(</a:t>
            </a:r>
            <a:r>
              <a:rPr kumimoji="1" lang="zh-CN" altLang="en-US" sz="2400"/>
              <a:t>环</a:t>
            </a:r>
            <a:r>
              <a:rPr kumimoji="1" lang="en-US" altLang="zh-CN" sz="2400"/>
              <a:t>)= 100kPa</a:t>
            </a:r>
          </a:p>
        </p:txBody>
      </p:sp>
      <p:sp>
        <p:nvSpPr>
          <p:cNvPr id="313368" name="Text Box 24"/>
          <p:cNvSpPr txBox="1">
            <a:spLocks noChangeArrowheads="1"/>
          </p:cNvSpPr>
          <p:nvPr/>
        </p:nvSpPr>
        <p:spPr bwMode="auto">
          <a:xfrm>
            <a:off x="7956550" y="3538538"/>
            <a:ext cx="790575"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sz="2800" b="1">
                <a:solidFill>
                  <a:srgbClr val="0000FF"/>
                </a:solidFill>
                <a:latin typeface="宋体" pitchFamily="2" charset="-122"/>
                <a:ea typeface="宋体" pitchFamily="2" charset="-122"/>
                <a:sym typeface="Symbol" pitchFamily="18" charset="2"/>
              </a:defRPr>
            </a:lvl1pPr>
            <a:lvl2pPr marL="742950" indent="-285750">
              <a:defRPr sz="2800" b="1">
                <a:solidFill>
                  <a:srgbClr val="0000FF"/>
                </a:solidFill>
                <a:latin typeface="宋体" pitchFamily="2" charset="-122"/>
                <a:ea typeface="宋体" pitchFamily="2" charset="-122"/>
                <a:sym typeface="Symbol" pitchFamily="18" charset="2"/>
              </a:defRPr>
            </a:lvl2pPr>
            <a:lvl3pPr marL="1143000" indent="-228600">
              <a:defRPr sz="2800" b="1">
                <a:solidFill>
                  <a:srgbClr val="0000FF"/>
                </a:solidFill>
                <a:latin typeface="宋体" pitchFamily="2" charset="-122"/>
                <a:ea typeface="宋体" pitchFamily="2" charset="-122"/>
                <a:sym typeface="Symbol" pitchFamily="18" charset="2"/>
              </a:defRPr>
            </a:lvl3pPr>
            <a:lvl4pPr marL="1600200" indent="-228600">
              <a:defRPr sz="2800" b="1">
                <a:solidFill>
                  <a:srgbClr val="0000FF"/>
                </a:solidFill>
                <a:latin typeface="宋体" pitchFamily="2" charset="-122"/>
                <a:ea typeface="宋体" pitchFamily="2" charset="-122"/>
                <a:sym typeface="Symbol" pitchFamily="18" charset="2"/>
              </a:defRPr>
            </a:lvl4pPr>
            <a:lvl5pPr marL="2057400" indent="-228600">
              <a:defRPr sz="2800" b="1">
                <a:solidFill>
                  <a:srgbClr val="0000FF"/>
                </a:solidFill>
                <a:latin typeface="宋体" pitchFamily="2" charset="-122"/>
                <a:ea typeface="宋体" pitchFamily="2" charset="-122"/>
                <a:sym typeface="Symbol" pitchFamily="18" charset="2"/>
              </a:defRPr>
            </a:lvl5pPr>
            <a:lvl6pPr marL="25146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6pPr>
            <a:lvl7pPr marL="29718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7pPr>
            <a:lvl8pPr marL="34290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8pPr>
            <a:lvl9pPr marL="38862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9pPr>
          </a:lstStyle>
          <a:p>
            <a:pPr eaLnBrk="1" hangingPunct="1">
              <a:lnSpc>
                <a:spcPct val="100000"/>
              </a:lnSpc>
              <a:spcBef>
                <a:spcPct val="15000"/>
              </a:spcBef>
            </a:pPr>
            <a:r>
              <a:rPr kumimoji="1" lang="en-US" altLang="zh-CN" sz="2400"/>
              <a:t>Ⅱ</a:t>
            </a:r>
            <a:r>
              <a:rPr kumimoji="1" lang="en-US" altLang="zh-CN" sz="2400" baseline="-25000"/>
              <a:t>2</a:t>
            </a:r>
          </a:p>
          <a:p>
            <a:pPr eaLnBrk="1" hangingPunct="1">
              <a:lnSpc>
                <a:spcPct val="100000"/>
              </a:lnSpc>
              <a:spcBef>
                <a:spcPct val="15000"/>
              </a:spcBef>
            </a:pPr>
            <a:r>
              <a:rPr kumimoji="1" lang="en-US" altLang="zh-CN" sz="2400">
                <a:solidFill>
                  <a:schemeClr val="tx1"/>
                </a:solidFill>
              </a:rPr>
              <a:t>Ⅲ</a:t>
            </a:r>
            <a:r>
              <a:rPr kumimoji="1" lang="en-US" altLang="zh-CN" sz="2400" baseline="-25000">
                <a:solidFill>
                  <a:schemeClr val="tx1"/>
                </a:solidFill>
              </a:rPr>
              <a:t>3</a:t>
            </a:r>
            <a:endParaRPr kumimoji="1" lang="zh-CN" altLang="en-US" sz="2400" baseline="-25000">
              <a:solidFill>
                <a:schemeClr val="tx1"/>
              </a:solidFill>
            </a:endParaRPr>
          </a:p>
        </p:txBody>
      </p:sp>
      <p:sp>
        <p:nvSpPr>
          <p:cNvPr id="2" name="矩形 1"/>
          <p:cNvSpPr/>
          <p:nvPr/>
        </p:nvSpPr>
        <p:spPr>
          <a:xfrm>
            <a:off x="179512" y="383846"/>
            <a:ext cx="8856984" cy="1560427"/>
          </a:xfrm>
          <a:prstGeom prst="rect">
            <a:avLst/>
          </a:prstGeom>
        </p:spPr>
        <p:txBody>
          <a:bodyPr wrap="square">
            <a:spAutoFit/>
          </a:bodyPr>
          <a:lstStyle/>
          <a:p>
            <a:pPr algn="just" eaLnBrk="1" fontAlgn="auto" hangingPunct="1">
              <a:spcBef>
                <a:spcPct val="10000"/>
              </a:spcBef>
              <a:spcAft>
                <a:spcPts val="0"/>
              </a:spcAft>
              <a:buClr>
                <a:srgbClr val="CCFF33"/>
              </a:buClr>
              <a:buSzPct val="70000"/>
              <a:buFont typeface="Wingdings" pitchFamily="2" charset="2"/>
              <a:buNone/>
              <a:defRPr/>
            </a:pPr>
            <a:r>
              <a:rPr kumimoji="1" lang="en-US" altLang="zh-CN" b="1" dirty="0" smtClean="0">
                <a:solidFill>
                  <a:srgbClr val="000000"/>
                </a:solidFill>
              </a:rPr>
              <a:t> (</a:t>
            </a:r>
            <a:r>
              <a:rPr kumimoji="1" lang="en-US" altLang="zh-CN" b="1" dirty="0">
                <a:solidFill>
                  <a:srgbClr val="000000"/>
                </a:solidFill>
              </a:rPr>
              <a:t>1)</a:t>
            </a:r>
            <a:r>
              <a:rPr kumimoji="1" lang="zh-CN" altLang="en-US" b="1" dirty="0">
                <a:solidFill>
                  <a:srgbClr val="000000"/>
                </a:solidFill>
              </a:rPr>
              <a:t>经一次，恒温、恒外压膨胀</a:t>
            </a:r>
            <a:r>
              <a:rPr kumimoji="1" lang="en-US" altLang="zh-CN" b="1" dirty="0">
                <a:solidFill>
                  <a:srgbClr val="000000"/>
                </a:solidFill>
              </a:rPr>
              <a:t>P(</a:t>
            </a:r>
            <a:r>
              <a:rPr kumimoji="1" lang="zh-CN" altLang="en-US" b="1" dirty="0">
                <a:solidFill>
                  <a:srgbClr val="000000"/>
                </a:solidFill>
              </a:rPr>
              <a:t>环</a:t>
            </a:r>
            <a:r>
              <a:rPr kumimoji="1" lang="en-US" altLang="zh-CN" b="1" dirty="0">
                <a:solidFill>
                  <a:srgbClr val="000000"/>
                </a:solidFill>
              </a:rPr>
              <a:t>)= 100kPa</a:t>
            </a:r>
            <a:r>
              <a:rPr kumimoji="1" lang="zh-CN" altLang="en-US" b="1" dirty="0">
                <a:solidFill>
                  <a:srgbClr val="000000"/>
                </a:solidFill>
              </a:rPr>
              <a:t>，</a:t>
            </a:r>
          </a:p>
          <a:p>
            <a:pPr eaLnBrk="1" fontAlgn="auto" hangingPunct="1">
              <a:spcBef>
                <a:spcPct val="10000"/>
              </a:spcBef>
              <a:spcAft>
                <a:spcPts val="0"/>
              </a:spcAft>
              <a:buClr>
                <a:srgbClr val="CCFF33"/>
              </a:buClr>
              <a:buSzPct val="70000"/>
              <a:buFont typeface="Wingdings" pitchFamily="2" charset="2"/>
              <a:buNone/>
              <a:defRPr/>
            </a:pPr>
            <a:r>
              <a:rPr kumimoji="1" lang="en-US" altLang="zh-CN" b="1" dirty="0">
                <a:solidFill>
                  <a:srgbClr val="000000"/>
                </a:solidFill>
              </a:rPr>
              <a:t>  (2)</a:t>
            </a:r>
            <a:r>
              <a:rPr kumimoji="1" lang="zh-CN" altLang="en-US" b="1" dirty="0">
                <a:solidFill>
                  <a:srgbClr val="000000"/>
                </a:solidFill>
              </a:rPr>
              <a:t>经两次，恒温、恒外压膨胀，</a:t>
            </a:r>
            <a:r>
              <a:rPr kumimoji="1" lang="en-US" altLang="zh-CN" b="1" dirty="0">
                <a:solidFill>
                  <a:srgbClr val="000000"/>
                </a:solidFill>
              </a:rPr>
              <a:t>P1(</a:t>
            </a:r>
            <a:r>
              <a:rPr kumimoji="1" lang="zh-CN" altLang="en-US" b="1" dirty="0">
                <a:solidFill>
                  <a:srgbClr val="000000"/>
                </a:solidFill>
              </a:rPr>
              <a:t>环</a:t>
            </a:r>
            <a:r>
              <a:rPr kumimoji="1" lang="en-US" altLang="zh-CN" b="1" dirty="0">
                <a:solidFill>
                  <a:srgbClr val="000000"/>
                </a:solidFill>
              </a:rPr>
              <a:t>)= 200kPa</a:t>
            </a:r>
            <a:r>
              <a:rPr kumimoji="1" lang="zh-CN" altLang="en-US" b="1" dirty="0">
                <a:solidFill>
                  <a:srgbClr val="000000"/>
                </a:solidFill>
              </a:rPr>
              <a:t>至平衡后</a:t>
            </a:r>
            <a:r>
              <a:rPr kumimoji="1" lang="en-US" altLang="zh-CN" b="1" dirty="0">
                <a:solidFill>
                  <a:srgbClr val="000000"/>
                </a:solidFill>
              </a:rPr>
              <a:t>P2(</a:t>
            </a:r>
            <a:r>
              <a:rPr kumimoji="1" lang="zh-CN" altLang="en-US" b="1" dirty="0">
                <a:solidFill>
                  <a:srgbClr val="000000"/>
                </a:solidFill>
              </a:rPr>
              <a:t>环</a:t>
            </a:r>
            <a:r>
              <a:rPr kumimoji="1" lang="en-US" altLang="zh-CN" b="1" dirty="0">
                <a:solidFill>
                  <a:srgbClr val="000000"/>
                </a:solidFill>
              </a:rPr>
              <a:t>)= 100kPa</a:t>
            </a:r>
            <a:r>
              <a:rPr kumimoji="1" lang="zh-CN" altLang="en-US" b="1" dirty="0">
                <a:solidFill>
                  <a:srgbClr val="000000"/>
                </a:solidFill>
              </a:rPr>
              <a:t> ，</a:t>
            </a:r>
          </a:p>
          <a:p>
            <a:pPr eaLnBrk="1" fontAlgn="auto" hangingPunct="1">
              <a:spcBef>
                <a:spcPct val="10000"/>
              </a:spcBef>
              <a:spcAft>
                <a:spcPts val="0"/>
              </a:spcAft>
              <a:buClr>
                <a:srgbClr val="CCFF33"/>
              </a:buClr>
              <a:buSzPct val="70000"/>
              <a:buFont typeface="Wingdings" pitchFamily="2" charset="2"/>
              <a:buNone/>
              <a:defRPr/>
            </a:pPr>
            <a:r>
              <a:rPr kumimoji="1" lang="en-US" altLang="zh-CN" b="1" dirty="0">
                <a:solidFill>
                  <a:srgbClr val="000000"/>
                </a:solidFill>
              </a:rPr>
              <a:t>  (3)</a:t>
            </a:r>
            <a:r>
              <a:rPr kumimoji="1" lang="zh-CN" altLang="en-US" b="1" dirty="0">
                <a:solidFill>
                  <a:srgbClr val="000000"/>
                </a:solidFill>
              </a:rPr>
              <a:t>经三次恒温、恒外压膨胀，</a:t>
            </a:r>
            <a:r>
              <a:rPr kumimoji="1" lang="en-US" altLang="zh-CN" b="1" dirty="0">
                <a:solidFill>
                  <a:srgbClr val="000000"/>
                </a:solidFill>
              </a:rPr>
              <a:t>P1(</a:t>
            </a:r>
            <a:r>
              <a:rPr kumimoji="1" lang="zh-CN" altLang="en-US" b="1" dirty="0">
                <a:solidFill>
                  <a:srgbClr val="000000"/>
                </a:solidFill>
              </a:rPr>
              <a:t>环</a:t>
            </a:r>
            <a:r>
              <a:rPr kumimoji="1" lang="en-US" altLang="zh-CN" b="1" dirty="0">
                <a:solidFill>
                  <a:srgbClr val="000000"/>
                </a:solidFill>
              </a:rPr>
              <a:t>)= 300kPa</a:t>
            </a:r>
            <a:r>
              <a:rPr kumimoji="1" lang="zh-CN" altLang="en-US" b="1" dirty="0">
                <a:solidFill>
                  <a:srgbClr val="000000"/>
                </a:solidFill>
              </a:rPr>
              <a:t>至平衡后</a:t>
            </a:r>
            <a:r>
              <a:rPr kumimoji="1" lang="en-US" altLang="zh-CN" b="1" dirty="0">
                <a:solidFill>
                  <a:srgbClr val="000000"/>
                </a:solidFill>
              </a:rPr>
              <a:t>P2(</a:t>
            </a:r>
            <a:r>
              <a:rPr kumimoji="1" lang="zh-CN" altLang="en-US" b="1" dirty="0">
                <a:solidFill>
                  <a:srgbClr val="000000"/>
                </a:solidFill>
              </a:rPr>
              <a:t>环</a:t>
            </a:r>
            <a:r>
              <a:rPr kumimoji="1" lang="en-US" altLang="zh-CN" b="1" dirty="0">
                <a:solidFill>
                  <a:srgbClr val="000000"/>
                </a:solidFill>
              </a:rPr>
              <a:t>)= 200kPa</a:t>
            </a:r>
            <a:r>
              <a:rPr kumimoji="1" lang="zh-CN" altLang="en-US" b="1" dirty="0">
                <a:solidFill>
                  <a:srgbClr val="000000"/>
                </a:solidFill>
              </a:rPr>
              <a:t>至平衡后</a:t>
            </a:r>
            <a:r>
              <a:rPr kumimoji="1" lang="en-US" altLang="zh-CN" b="1" dirty="0">
                <a:solidFill>
                  <a:srgbClr val="000000"/>
                </a:solidFill>
              </a:rPr>
              <a:t>P3(</a:t>
            </a:r>
            <a:r>
              <a:rPr kumimoji="1" lang="zh-CN" altLang="en-US" b="1" dirty="0">
                <a:solidFill>
                  <a:srgbClr val="000000"/>
                </a:solidFill>
              </a:rPr>
              <a:t>环</a:t>
            </a:r>
            <a:r>
              <a:rPr kumimoji="1" lang="en-US" altLang="zh-CN" b="1" dirty="0">
                <a:solidFill>
                  <a:srgbClr val="000000"/>
                </a:solidFill>
              </a:rPr>
              <a:t>)= 100kPa</a:t>
            </a:r>
            <a:r>
              <a:rPr kumimoji="1" lang="zh-CN" altLang="en-US" b="1" dirty="0">
                <a:solidFill>
                  <a:srgbClr val="000000"/>
                </a:solidFill>
              </a:rPr>
              <a:t> ，</a:t>
            </a:r>
          </a:p>
          <a:p>
            <a:pPr eaLnBrk="1" fontAlgn="auto" hangingPunct="1">
              <a:spcBef>
                <a:spcPct val="10000"/>
              </a:spcBef>
              <a:spcAft>
                <a:spcPts val="0"/>
              </a:spcAft>
              <a:buClr>
                <a:srgbClr val="CCFF33"/>
              </a:buClr>
              <a:buSzPct val="70000"/>
              <a:buFont typeface="Wingdings" pitchFamily="2" charset="2"/>
              <a:buNone/>
              <a:defRPr/>
            </a:pPr>
            <a:r>
              <a:rPr kumimoji="1" lang="en-US" altLang="zh-CN" b="1" dirty="0">
                <a:solidFill>
                  <a:srgbClr val="000000"/>
                </a:solidFill>
              </a:rPr>
              <a:t>  (4)</a:t>
            </a:r>
            <a:r>
              <a:rPr kumimoji="1" lang="zh-CN" altLang="en-US" b="1" dirty="0">
                <a:solidFill>
                  <a:srgbClr val="000000"/>
                </a:solidFill>
              </a:rPr>
              <a:t>经恒温可逆膨胀。</a:t>
            </a:r>
          </a:p>
        </p:txBody>
      </p:sp>
    </p:spTree>
    <p:extLst>
      <p:ext uri="{BB962C8B-B14F-4D97-AF65-F5344CB8AC3E}">
        <p14:creationId xmlns:p14="http://schemas.microsoft.com/office/powerpoint/2010/main" val="1607677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Grp="1" noChangeArrowheads="1"/>
          </p:cNvSpPr>
          <p:nvPr>
            <p:ph idx="1"/>
          </p:nvPr>
        </p:nvSpPr>
        <p:spPr>
          <a:xfrm>
            <a:off x="418584" y="332656"/>
            <a:ext cx="8229600" cy="769441"/>
          </a:xfrm>
          <a:extLst/>
        </p:spPr>
        <p:txBody>
          <a:bodyPr rtlCol="0" anchor="b">
            <a:spAutoFit/>
          </a:bodyPr>
          <a:lstStyle>
            <a:lvl1pPr>
              <a:defRPr sz="2800" b="1">
                <a:solidFill>
                  <a:srgbClr val="0000FF"/>
                </a:solidFill>
                <a:latin typeface="宋体" pitchFamily="2" charset="-122"/>
                <a:ea typeface="宋体" pitchFamily="2" charset="-122"/>
                <a:sym typeface="Symbol" pitchFamily="18" charset="2"/>
              </a:defRPr>
            </a:lvl1pPr>
            <a:lvl2pPr marL="742950" indent="-285750">
              <a:defRPr sz="2800" b="1">
                <a:solidFill>
                  <a:srgbClr val="0000FF"/>
                </a:solidFill>
                <a:latin typeface="宋体" pitchFamily="2" charset="-122"/>
                <a:ea typeface="宋体" pitchFamily="2" charset="-122"/>
                <a:sym typeface="Symbol" pitchFamily="18" charset="2"/>
              </a:defRPr>
            </a:lvl2pPr>
            <a:lvl3pPr marL="1143000" indent="-228600">
              <a:defRPr sz="2800" b="1">
                <a:solidFill>
                  <a:srgbClr val="0000FF"/>
                </a:solidFill>
                <a:latin typeface="宋体" pitchFamily="2" charset="-122"/>
                <a:ea typeface="宋体" pitchFamily="2" charset="-122"/>
                <a:sym typeface="Symbol" pitchFamily="18" charset="2"/>
              </a:defRPr>
            </a:lvl3pPr>
            <a:lvl4pPr marL="1600200" indent="-228600">
              <a:defRPr sz="2800" b="1">
                <a:solidFill>
                  <a:srgbClr val="0000FF"/>
                </a:solidFill>
                <a:latin typeface="宋体" pitchFamily="2" charset="-122"/>
                <a:ea typeface="宋体" pitchFamily="2" charset="-122"/>
                <a:sym typeface="Symbol" pitchFamily="18" charset="2"/>
              </a:defRPr>
            </a:lvl4pPr>
            <a:lvl5pPr marL="2057400" indent="-228600">
              <a:defRPr sz="2800" b="1">
                <a:solidFill>
                  <a:srgbClr val="0000FF"/>
                </a:solidFill>
                <a:latin typeface="宋体" pitchFamily="2" charset="-122"/>
                <a:ea typeface="宋体" pitchFamily="2" charset="-122"/>
                <a:sym typeface="Symbol" pitchFamily="18" charset="2"/>
              </a:defRPr>
            </a:lvl5pPr>
            <a:lvl6pPr marL="25146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6pPr>
            <a:lvl7pPr marL="29718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7pPr>
            <a:lvl8pPr marL="34290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8pPr>
            <a:lvl9pPr marL="38862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9pPr>
          </a:lstStyle>
          <a:p>
            <a:pPr marL="0" indent="0" eaLnBrk="1" fontAlgn="auto" hangingPunct="1">
              <a:spcAft>
                <a:spcPts val="0"/>
              </a:spcAft>
              <a:buFont typeface="Arial" panose="020B0604020202020204" pitchFamily="34" charset="0"/>
              <a:buNone/>
              <a:defRPr/>
            </a:pPr>
            <a:r>
              <a:rPr kumimoji="1" lang="en-US" altLang="zh-CN" sz="2400" dirty="0">
                <a:solidFill>
                  <a:schemeClr val="tx1"/>
                </a:solidFill>
              </a:rPr>
              <a:t>4</a:t>
            </a:r>
            <a:r>
              <a:rPr kumimoji="1" lang="zh-CN" altLang="en-US" sz="2400" dirty="0">
                <a:solidFill>
                  <a:schemeClr val="tx1"/>
                </a:solidFill>
              </a:rPr>
              <a:t>个过程始态和终态相同，且</a:t>
            </a:r>
            <a:r>
              <a:rPr kumimoji="1" lang="en-US" altLang="zh-CN" sz="2400" dirty="0" smtClean="0">
                <a:solidFill>
                  <a:schemeClr val="tx1"/>
                </a:solidFill>
              </a:rPr>
              <a:t>T</a:t>
            </a:r>
            <a:r>
              <a:rPr kumimoji="1" lang="en-US" altLang="zh-CN" sz="2400" baseline="-25000" dirty="0" smtClean="0">
                <a:solidFill>
                  <a:schemeClr val="tx1"/>
                </a:solidFill>
              </a:rPr>
              <a:t>1</a:t>
            </a:r>
            <a:r>
              <a:rPr kumimoji="1" lang="en-US" altLang="zh-CN" sz="2400" dirty="0" smtClean="0">
                <a:solidFill>
                  <a:schemeClr val="tx1"/>
                </a:solidFill>
              </a:rPr>
              <a:t>=T</a:t>
            </a:r>
            <a:r>
              <a:rPr kumimoji="1" lang="en-US" altLang="zh-CN" sz="2400" baseline="-25000" dirty="0" smtClean="0">
                <a:solidFill>
                  <a:schemeClr val="tx1"/>
                </a:solidFill>
              </a:rPr>
              <a:t>2</a:t>
            </a:r>
            <a:r>
              <a:rPr kumimoji="1" lang="en-US" altLang="zh-CN" sz="2400" dirty="0" smtClean="0">
                <a:solidFill>
                  <a:schemeClr val="tx1"/>
                </a:solidFill>
              </a:rPr>
              <a:t> </a:t>
            </a:r>
            <a:r>
              <a:rPr kumimoji="1" lang="en-US" altLang="zh-CN" sz="2400" b="0" dirty="0" smtClean="0">
                <a:solidFill>
                  <a:srgbClr val="000000"/>
                </a:solidFill>
              </a:rPr>
              <a:t>ΔU=0</a:t>
            </a:r>
            <a:r>
              <a:rPr kumimoji="1" lang="zh-CN" altLang="en-US" sz="2400" b="0" dirty="0">
                <a:solidFill>
                  <a:srgbClr val="000000"/>
                </a:solidFill>
              </a:rPr>
              <a:t>，</a:t>
            </a:r>
            <a:r>
              <a:rPr kumimoji="1" lang="en-US" altLang="zh-CN" sz="2400" b="0" dirty="0">
                <a:solidFill>
                  <a:srgbClr val="000000"/>
                </a:solidFill>
              </a:rPr>
              <a:t>ΔH=0</a:t>
            </a:r>
            <a:r>
              <a:rPr kumimoji="1" lang="zh-CN" altLang="en-US" sz="2400" dirty="0">
                <a:solidFill>
                  <a:schemeClr val="tx1"/>
                </a:solidFill>
              </a:rPr>
              <a:t> ，</a:t>
            </a:r>
            <a:r>
              <a:rPr kumimoji="1" lang="zh-CN" altLang="en-US" sz="2400" dirty="0"/>
              <a:t> </a:t>
            </a:r>
            <a:r>
              <a:rPr kumimoji="1" lang="en-US" altLang="zh-CN" sz="2400" b="0" dirty="0">
                <a:solidFill>
                  <a:srgbClr val="000000"/>
                </a:solidFill>
              </a:rPr>
              <a:t>Q=</a:t>
            </a:r>
            <a:r>
              <a:rPr kumimoji="1" lang="en-US" altLang="en-US" sz="2400" b="0" dirty="0">
                <a:solidFill>
                  <a:srgbClr val="000000"/>
                </a:solidFill>
              </a:rPr>
              <a:t>－</a:t>
            </a:r>
            <a:r>
              <a:rPr kumimoji="1" lang="en-US" altLang="zh-CN" sz="2400" b="0" dirty="0">
                <a:solidFill>
                  <a:srgbClr val="000000"/>
                </a:solidFill>
              </a:rPr>
              <a:t>W</a:t>
            </a:r>
            <a:r>
              <a:rPr kumimoji="1" lang="zh-CN" altLang="en-US" sz="2400" b="0" dirty="0">
                <a:solidFill>
                  <a:srgbClr val="000000"/>
                </a:solidFill>
              </a:rPr>
              <a:t>。</a:t>
            </a:r>
            <a:r>
              <a:rPr kumimoji="1" lang="zh-CN" altLang="en-US" sz="2000" dirty="0">
                <a:solidFill>
                  <a:srgbClr val="0000CC"/>
                </a:solidFill>
              </a:rPr>
              <a:t>只计算</a:t>
            </a:r>
            <a:r>
              <a:rPr kumimoji="1" lang="en-US" altLang="zh-CN" sz="2000" dirty="0">
                <a:solidFill>
                  <a:srgbClr val="0000CC"/>
                </a:solidFill>
              </a:rPr>
              <a:t>W</a:t>
            </a:r>
            <a:r>
              <a:rPr kumimoji="1" lang="zh-CN" altLang="en-US" sz="2000" dirty="0">
                <a:solidFill>
                  <a:srgbClr val="0000CC"/>
                </a:solidFill>
              </a:rPr>
              <a:t>就行</a:t>
            </a:r>
          </a:p>
        </p:txBody>
      </p:sp>
      <p:sp>
        <p:nvSpPr>
          <p:cNvPr id="5" name="Text Box 4"/>
          <p:cNvSpPr txBox="1">
            <a:spLocks noChangeArrowheads="1"/>
          </p:cNvSpPr>
          <p:nvPr/>
        </p:nvSpPr>
        <p:spPr bwMode="auto">
          <a:xfrm>
            <a:off x="460375" y="954655"/>
            <a:ext cx="8150225" cy="1274195"/>
          </a:xfrm>
          <a:prstGeom prst="rect">
            <a:avLst/>
          </a:prstGeom>
          <a:noFill/>
          <a:ln w="9525">
            <a:noFill/>
            <a:miter lim="800000"/>
            <a:headEnd/>
            <a:tailEnd/>
          </a:ln>
        </p:spPr>
        <p:txBody>
          <a:bodyPr anchor="b">
            <a:spAutoFit/>
          </a:bodyPr>
          <a:lstStyle/>
          <a:p>
            <a:pPr>
              <a:spcBef>
                <a:spcPct val="20000"/>
              </a:spcBef>
              <a:buFont typeface="Wingdings" pitchFamily="2" charset="2"/>
              <a:buChar char="l"/>
            </a:pPr>
            <a:r>
              <a:rPr kumimoji="1" lang="en-US" altLang="zh-CN" sz="2400" b="1" dirty="0">
                <a:latin typeface="宋体" charset="-122"/>
                <a:sym typeface="Symbol" pitchFamily="18" charset="2"/>
              </a:rPr>
              <a:t>Ⅰ</a:t>
            </a:r>
            <a:r>
              <a:rPr kumimoji="1" lang="zh-CN" altLang="en-US" sz="2400" b="1" dirty="0">
                <a:latin typeface="宋体" charset="-122"/>
                <a:sym typeface="Symbol" pitchFamily="18" charset="2"/>
              </a:rPr>
              <a:t>经一次恒温、恒外压膨胀</a:t>
            </a:r>
          </a:p>
          <a:p>
            <a:pPr>
              <a:spcBef>
                <a:spcPct val="20000"/>
              </a:spcBef>
            </a:pPr>
            <a:r>
              <a:rPr kumimoji="1" lang="en-US" altLang="zh-CN" sz="2400" b="1" dirty="0">
                <a:latin typeface="宋体" charset="-122"/>
                <a:sym typeface="Symbol" pitchFamily="18" charset="2"/>
              </a:rPr>
              <a:t>W(Ⅰ)= </a:t>
            </a:r>
            <a:r>
              <a:rPr lang="zh-CN" altLang="en-US" sz="2400" dirty="0">
                <a:latin typeface="Times New Roman" pitchFamily="18" charset="0"/>
                <a:sym typeface="Symbol" pitchFamily="18" charset="2"/>
              </a:rPr>
              <a:t>－Ｐ(环)(Ｖ</a:t>
            </a:r>
            <a:r>
              <a:rPr lang="zh-CN" altLang="en-US" sz="2400" baseline="-25000" dirty="0">
                <a:latin typeface="Times New Roman" pitchFamily="18" charset="0"/>
                <a:sym typeface="Symbol" pitchFamily="18" charset="2"/>
              </a:rPr>
              <a:t>２</a:t>
            </a:r>
            <a:r>
              <a:rPr lang="zh-CN" altLang="en-US" sz="2400" dirty="0">
                <a:latin typeface="Times New Roman" pitchFamily="18" charset="0"/>
                <a:sym typeface="Symbol" pitchFamily="18" charset="2"/>
              </a:rPr>
              <a:t>－Ｖ</a:t>
            </a:r>
            <a:r>
              <a:rPr lang="zh-CN" altLang="en-US" sz="2400" baseline="-25000" dirty="0">
                <a:latin typeface="Times New Roman" pitchFamily="18" charset="0"/>
                <a:sym typeface="Symbol" pitchFamily="18" charset="2"/>
              </a:rPr>
              <a:t>１</a:t>
            </a:r>
            <a:r>
              <a:rPr lang="zh-CN" altLang="en-US" sz="2400" dirty="0">
                <a:latin typeface="Times New Roman" pitchFamily="18" charset="0"/>
                <a:sym typeface="Symbol" pitchFamily="18" charset="2"/>
              </a:rPr>
              <a:t>) </a:t>
            </a:r>
            <a:r>
              <a:rPr lang="en-US" altLang="zh-CN" sz="2400" dirty="0" smtClean="0">
                <a:latin typeface="Times New Roman" pitchFamily="18" charset="0"/>
                <a:sym typeface="Symbol" pitchFamily="18" charset="2"/>
              </a:rPr>
              <a:t>=</a:t>
            </a:r>
            <a:r>
              <a:rPr lang="en-US" altLang="zh-CN" sz="2400" dirty="0" smtClean="0">
                <a:latin typeface="宋体" charset="-122"/>
                <a:sym typeface="Symbol" pitchFamily="18" charset="2"/>
              </a:rPr>
              <a:t>[</a:t>
            </a:r>
            <a:r>
              <a:rPr lang="zh-CN" altLang="en-US" sz="2400" dirty="0">
                <a:latin typeface="宋体" charset="-122"/>
                <a:sym typeface="Symbol" pitchFamily="18" charset="2"/>
              </a:rPr>
              <a:t>－</a:t>
            </a:r>
            <a:r>
              <a:rPr lang="en-US" altLang="zh-CN" sz="2400" dirty="0">
                <a:latin typeface="宋体" charset="-122"/>
                <a:sym typeface="Symbol" pitchFamily="18" charset="2"/>
              </a:rPr>
              <a:t>100×10</a:t>
            </a:r>
            <a:r>
              <a:rPr lang="en-US" altLang="zh-CN" sz="2400" baseline="30000" dirty="0">
                <a:latin typeface="宋体" charset="-122"/>
                <a:sym typeface="Symbol" pitchFamily="18" charset="2"/>
              </a:rPr>
              <a:t>3</a:t>
            </a:r>
            <a:r>
              <a:rPr lang="en-US" altLang="zh-CN" sz="2400" dirty="0">
                <a:latin typeface="宋体" charset="-122"/>
                <a:sym typeface="Symbol" pitchFamily="18" charset="2"/>
              </a:rPr>
              <a:t>(1.2 </a:t>
            </a:r>
            <a:r>
              <a:rPr lang="zh-CN" altLang="en-US" sz="2400" dirty="0">
                <a:latin typeface="宋体" charset="-122"/>
                <a:sym typeface="Symbol" pitchFamily="18" charset="2"/>
              </a:rPr>
              <a:t>－</a:t>
            </a:r>
            <a:r>
              <a:rPr lang="en-US" altLang="zh-CN" sz="2400" dirty="0">
                <a:latin typeface="宋体" charset="-122"/>
                <a:sym typeface="Symbol" pitchFamily="18" charset="2"/>
              </a:rPr>
              <a:t>0.3)×10</a:t>
            </a:r>
            <a:r>
              <a:rPr lang="en-US" altLang="zh-CN" sz="2400" baseline="30000" dirty="0">
                <a:latin typeface="宋体" charset="-122"/>
                <a:sym typeface="Symbol" pitchFamily="18" charset="2"/>
              </a:rPr>
              <a:t>-3</a:t>
            </a:r>
            <a:r>
              <a:rPr lang="en-US" altLang="zh-CN" sz="2400" dirty="0">
                <a:latin typeface="宋体" charset="-122"/>
                <a:sym typeface="Symbol" pitchFamily="18" charset="2"/>
              </a:rPr>
              <a:t>]J=</a:t>
            </a:r>
            <a:r>
              <a:rPr lang="zh-CN" altLang="en-US" sz="2400" dirty="0">
                <a:solidFill>
                  <a:srgbClr val="C00000"/>
                </a:solidFill>
                <a:latin typeface="宋体" charset="-122"/>
                <a:sym typeface="Symbol" pitchFamily="18" charset="2"/>
              </a:rPr>
              <a:t>－</a:t>
            </a:r>
            <a:r>
              <a:rPr lang="en-US" altLang="zh-CN" sz="2400" dirty="0">
                <a:solidFill>
                  <a:srgbClr val="C00000"/>
                </a:solidFill>
                <a:latin typeface="宋体" charset="-122"/>
                <a:sym typeface="Symbol" pitchFamily="18" charset="2"/>
              </a:rPr>
              <a:t>90J</a:t>
            </a:r>
          </a:p>
        </p:txBody>
      </p:sp>
      <p:sp>
        <p:nvSpPr>
          <p:cNvPr id="6" name="Text Box 5"/>
          <p:cNvSpPr txBox="1">
            <a:spLocks noChangeArrowheads="1"/>
          </p:cNvSpPr>
          <p:nvPr/>
        </p:nvSpPr>
        <p:spPr bwMode="auto">
          <a:xfrm>
            <a:off x="430213" y="2228850"/>
            <a:ext cx="8027987" cy="1274763"/>
          </a:xfrm>
          <a:prstGeom prst="rect">
            <a:avLst/>
          </a:prstGeom>
          <a:noFill/>
          <a:ln w="9525">
            <a:noFill/>
            <a:miter lim="800000"/>
            <a:headEnd/>
            <a:tailEnd/>
          </a:ln>
        </p:spPr>
        <p:txBody>
          <a:bodyPr anchor="b">
            <a:spAutoFit/>
          </a:bodyPr>
          <a:lstStyle/>
          <a:p>
            <a:pPr>
              <a:spcBef>
                <a:spcPct val="20000"/>
              </a:spcBef>
              <a:buFont typeface="Wingdings" pitchFamily="2" charset="2"/>
              <a:buChar char="l"/>
            </a:pPr>
            <a:r>
              <a:rPr kumimoji="1" lang="en-US" altLang="zh-CN" sz="2400" b="1" dirty="0">
                <a:latin typeface="宋体" charset="-122"/>
                <a:sym typeface="Symbol" pitchFamily="18" charset="2"/>
              </a:rPr>
              <a:t>Ⅱ</a:t>
            </a:r>
            <a:r>
              <a:rPr kumimoji="1" lang="zh-CN" altLang="en-US" sz="2400" b="1" dirty="0">
                <a:latin typeface="宋体" charset="-122"/>
                <a:sym typeface="Symbol" pitchFamily="18" charset="2"/>
              </a:rPr>
              <a:t>经两</a:t>
            </a:r>
            <a:r>
              <a:rPr kumimoji="1" lang="zh-CN" altLang="en-US" sz="2400" b="1" dirty="0" smtClean="0">
                <a:latin typeface="宋体" charset="-122"/>
                <a:sym typeface="Symbol" pitchFamily="18" charset="2"/>
              </a:rPr>
              <a:t>次，恒温</a:t>
            </a:r>
            <a:r>
              <a:rPr kumimoji="1" lang="zh-CN" altLang="en-US" sz="2400" b="1" dirty="0">
                <a:latin typeface="宋体" charset="-122"/>
                <a:sym typeface="Symbol" pitchFamily="18" charset="2"/>
              </a:rPr>
              <a:t>、恒外压膨胀</a:t>
            </a:r>
          </a:p>
          <a:p>
            <a:pPr>
              <a:spcBef>
                <a:spcPct val="20000"/>
              </a:spcBef>
              <a:buFont typeface="Wingdings" pitchFamily="2" charset="2"/>
              <a:buNone/>
            </a:pPr>
            <a:r>
              <a:rPr kumimoji="1" lang="en-US" altLang="zh-CN" sz="2400" b="1" dirty="0">
                <a:latin typeface="宋体" charset="-122"/>
                <a:sym typeface="Symbol" pitchFamily="18" charset="2"/>
              </a:rPr>
              <a:t>W(Ⅱ)= W(Ⅱ,1)+ W(Ⅱ,2) =</a:t>
            </a:r>
            <a:r>
              <a:rPr lang="en-US" altLang="zh-CN" sz="2400" dirty="0">
                <a:latin typeface="宋体" charset="-122"/>
                <a:sym typeface="Symbol" pitchFamily="18" charset="2"/>
              </a:rPr>
              <a:t>[</a:t>
            </a:r>
            <a:r>
              <a:rPr lang="zh-CN" altLang="en-US" sz="2400" dirty="0">
                <a:latin typeface="宋体" charset="-122"/>
                <a:sym typeface="Symbol" pitchFamily="18" charset="2"/>
              </a:rPr>
              <a:t>－</a:t>
            </a:r>
            <a:r>
              <a:rPr lang="en-US" altLang="zh-CN" sz="2400" dirty="0">
                <a:latin typeface="宋体" charset="-122"/>
                <a:sym typeface="Symbol" pitchFamily="18" charset="2"/>
              </a:rPr>
              <a:t> 200×10</a:t>
            </a:r>
            <a:r>
              <a:rPr lang="en-US" altLang="zh-CN" sz="2400" baseline="30000" dirty="0">
                <a:latin typeface="宋体" charset="-122"/>
                <a:sym typeface="Symbol" pitchFamily="18" charset="2"/>
              </a:rPr>
              <a:t>3</a:t>
            </a:r>
            <a:r>
              <a:rPr lang="en-US" altLang="zh-CN" sz="2400" dirty="0">
                <a:latin typeface="宋体" charset="-122"/>
                <a:sym typeface="Symbol" pitchFamily="18" charset="2"/>
              </a:rPr>
              <a:t>(0.6 </a:t>
            </a:r>
            <a:r>
              <a:rPr lang="zh-CN" altLang="en-US" sz="2400" dirty="0">
                <a:latin typeface="宋体" charset="-122"/>
                <a:sym typeface="Symbol" pitchFamily="18" charset="2"/>
              </a:rPr>
              <a:t>－</a:t>
            </a:r>
            <a:r>
              <a:rPr lang="en-US" altLang="zh-CN" sz="2400" dirty="0">
                <a:latin typeface="宋体" charset="-122"/>
                <a:sym typeface="Symbol" pitchFamily="18" charset="2"/>
              </a:rPr>
              <a:t>0.3) ×10</a:t>
            </a:r>
            <a:r>
              <a:rPr lang="en-US" altLang="zh-CN" sz="2400" baseline="30000" dirty="0">
                <a:latin typeface="宋体" charset="-122"/>
                <a:sym typeface="Symbol" pitchFamily="18" charset="2"/>
              </a:rPr>
              <a:t>-3 </a:t>
            </a:r>
            <a:r>
              <a:rPr lang="zh-CN" altLang="en-US" sz="2400" baseline="30000" dirty="0">
                <a:latin typeface="宋体" charset="-122"/>
                <a:sym typeface="Symbol" pitchFamily="18" charset="2"/>
              </a:rPr>
              <a:t> </a:t>
            </a:r>
            <a:r>
              <a:rPr lang="zh-CN" altLang="en-US" sz="2400" dirty="0">
                <a:latin typeface="宋体" charset="-122"/>
                <a:sym typeface="Symbol" pitchFamily="18" charset="2"/>
              </a:rPr>
              <a:t>－</a:t>
            </a:r>
            <a:r>
              <a:rPr lang="en-US" altLang="zh-CN" sz="2400" b="1" dirty="0">
                <a:latin typeface="宋体" charset="-122"/>
                <a:sym typeface="Symbol" pitchFamily="18" charset="2"/>
              </a:rPr>
              <a:t> </a:t>
            </a:r>
            <a:r>
              <a:rPr lang="en-US" altLang="zh-CN" sz="2400" dirty="0">
                <a:latin typeface="宋体" charset="-122"/>
                <a:sym typeface="Symbol" pitchFamily="18" charset="2"/>
              </a:rPr>
              <a:t>100×10</a:t>
            </a:r>
            <a:r>
              <a:rPr lang="en-US" altLang="zh-CN" sz="2400" baseline="30000" dirty="0">
                <a:latin typeface="宋体" charset="-122"/>
                <a:sym typeface="Symbol" pitchFamily="18" charset="2"/>
              </a:rPr>
              <a:t>3</a:t>
            </a:r>
            <a:r>
              <a:rPr lang="en-US" altLang="zh-CN" sz="2400" dirty="0">
                <a:latin typeface="宋体" charset="-122"/>
                <a:sym typeface="Symbol" pitchFamily="18" charset="2"/>
              </a:rPr>
              <a:t>(1.2 </a:t>
            </a:r>
            <a:r>
              <a:rPr lang="zh-CN" altLang="en-US" sz="2400" dirty="0">
                <a:latin typeface="宋体" charset="-122"/>
                <a:sym typeface="Symbol" pitchFamily="18" charset="2"/>
              </a:rPr>
              <a:t>－</a:t>
            </a:r>
            <a:r>
              <a:rPr lang="en-US" altLang="zh-CN" sz="2400" dirty="0">
                <a:latin typeface="宋体" charset="-122"/>
                <a:sym typeface="Symbol" pitchFamily="18" charset="2"/>
              </a:rPr>
              <a:t>0.6) ×10</a:t>
            </a:r>
            <a:r>
              <a:rPr lang="en-US" altLang="zh-CN" sz="2400" baseline="30000" dirty="0">
                <a:latin typeface="宋体" charset="-122"/>
                <a:sym typeface="Symbol" pitchFamily="18" charset="2"/>
              </a:rPr>
              <a:t>-3</a:t>
            </a:r>
            <a:r>
              <a:rPr lang="en-US" altLang="zh-CN" sz="2400" dirty="0">
                <a:latin typeface="宋体" charset="-122"/>
                <a:sym typeface="Symbol" pitchFamily="18" charset="2"/>
              </a:rPr>
              <a:t>]J= </a:t>
            </a:r>
            <a:r>
              <a:rPr lang="zh-CN" altLang="en-US" sz="2400" dirty="0">
                <a:solidFill>
                  <a:srgbClr val="C00000"/>
                </a:solidFill>
                <a:latin typeface="宋体" charset="-122"/>
                <a:sym typeface="Symbol" pitchFamily="18" charset="2"/>
              </a:rPr>
              <a:t>－</a:t>
            </a:r>
            <a:r>
              <a:rPr lang="en-US" altLang="zh-CN" sz="2400" dirty="0">
                <a:solidFill>
                  <a:srgbClr val="C00000"/>
                </a:solidFill>
                <a:latin typeface="宋体" charset="-122"/>
                <a:sym typeface="Symbol" pitchFamily="18" charset="2"/>
              </a:rPr>
              <a:t>120J</a:t>
            </a:r>
          </a:p>
        </p:txBody>
      </p:sp>
      <p:sp>
        <p:nvSpPr>
          <p:cNvPr id="7" name="Text Box 4"/>
          <p:cNvSpPr txBox="1">
            <a:spLocks noChangeArrowheads="1"/>
          </p:cNvSpPr>
          <p:nvPr/>
        </p:nvSpPr>
        <p:spPr bwMode="auto">
          <a:xfrm>
            <a:off x="379413" y="3503613"/>
            <a:ext cx="8218487" cy="1643062"/>
          </a:xfrm>
          <a:prstGeom prst="rect">
            <a:avLst/>
          </a:prstGeom>
          <a:noFill/>
          <a:ln>
            <a:noFill/>
          </a:ln>
          <a:extLst/>
        </p:spPr>
        <p:txBody>
          <a:bodyPr anchor="b">
            <a:spAutoFit/>
          </a:bodyPr>
          <a:lstStyle>
            <a:lvl1pPr marL="342900" indent="-342900" algn="l" defTabSz="914400" rtl="0" eaLnBrk="1" latinLnBrk="0" hangingPunct="1">
              <a:spcBef>
                <a:spcPct val="20000"/>
              </a:spcBef>
              <a:buFont typeface="Arial" panose="020B0604020202020204" pitchFamily="34" charset="0"/>
              <a:buChar char="•"/>
              <a:defRPr sz="2800" b="1" kern="1200">
                <a:solidFill>
                  <a:srgbClr val="0000FF"/>
                </a:solidFill>
                <a:latin typeface="宋体" pitchFamily="2" charset="-122"/>
                <a:ea typeface="宋体" pitchFamily="2" charset="-122"/>
                <a:cs typeface="+mn-cs"/>
                <a:sym typeface="Symbol" pitchFamily="18" charset="2"/>
              </a:defRPr>
            </a:lvl1pPr>
            <a:lvl2pPr marL="742950" indent="-285750" algn="l" defTabSz="914400" rtl="0" eaLnBrk="1" latinLnBrk="0" hangingPunct="1">
              <a:spcBef>
                <a:spcPct val="20000"/>
              </a:spcBef>
              <a:buFont typeface="Arial" panose="020B0604020202020204" pitchFamily="34" charset="0"/>
              <a:buChar char="–"/>
              <a:defRPr sz="2800" b="1" kern="1200">
                <a:solidFill>
                  <a:srgbClr val="0000FF"/>
                </a:solidFill>
                <a:latin typeface="宋体" pitchFamily="2" charset="-122"/>
                <a:ea typeface="宋体" pitchFamily="2" charset="-122"/>
                <a:cs typeface="+mn-cs"/>
                <a:sym typeface="Symbol" pitchFamily="18" charset="2"/>
              </a:defRPr>
            </a:lvl2pPr>
            <a:lvl3pPr marL="1143000" indent="-228600" algn="l" defTabSz="914400" rtl="0" eaLnBrk="1" latinLnBrk="0" hangingPunct="1">
              <a:spcBef>
                <a:spcPct val="20000"/>
              </a:spcBef>
              <a:buFont typeface="Arial" panose="020B0604020202020204" pitchFamily="34" charset="0"/>
              <a:buChar char="•"/>
              <a:defRPr sz="2800" b="1" kern="1200">
                <a:solidFill>
                  <a:srgbClr val="0000FF"/>
                </a:solidFill>
                <a:latin typeface="宋体" pitchFamily="2" charset="-122"/>
                <a:ea typeface="宋体" pitchFamily="2" charset="-122"/>
                <a:cs typeface="+mn-cs"/>
                <a:sym typeface="Symbol" pitchFamily="18" charset="2"/>
              </a:defRPr>
            </a:lvl3pPr>
            <a:lvl4pPr marL="1600200" indent="-228600" algn="l" defTabSz="914400" rtl="0" eaLnBrk="1" latinLnBrk="0" hangingPunct="1">
              <a:spcBef>
                <a:spcPct val="20000"/>
              </a:spcBef>
              <a:buFont typeface="Arial" panose="020B0604020202020204" pitchFamily="34" charset="0"/>
              <a:buChar char="–"/>
              <a:defRPr sz="2800" b="1" kern="1200">
                <a:solidFill>
                  <a:srgbClr val="0000FF"/>
                </a:solidFill>
                <a:latin typeface="宋体" pitchFamily="2" charset="-122"/>
                <a:ea typeface="宋体" pitchFamily="2" charset="-122"/>
                <a:cs typeface="+mn-cs"/>
                <a:sym typeface="Symbol" pitchFamily="18" charset="2"/>
              </a:defRPr>
            </a:lvl4pPr>
            <a:lvl5pPr marL="2057400" indent="-228600" algn="l" defTabSz="914400" rtl="0" eaLnBrk="1" latinLnBrk="0" hangingPunct="1">
              <a:spcBef>
                <a:spcPct val="20000"/>
              </a:spcBef>
              <a:buFont typeface="Arial" panose="020B0604020202020204" pitchFamily="34" charset="0"/>
              <a:buChar char="»"/>
              <a:defRPr sz="2800" b="1" kern="1200">
                <a:solidFill>
                  <a:srgbClr val="0000FF"/>
                </a:solidFill>
                <a:latin typeface="宋体" pitchFamily="2" charset="-122"/>
                <a:ea typeface="宋体" pitchFamily="2" charset="-122"/>
                <a:cs typeface="+mn-cs"/>
                <a:sym typeface="Symbol" pitchFamily="18" charset="2"/>
              </a:defRPr>
            </a:lvl5pPr>
            <a:lvl6pPr marL="2514600" indent="-228600" algn="l" defTabSz="914400" rtl="0" eaLnBrk="0" fontAlgn="base" latinLnBrk="0" hangingPunct="0">
              <a:lnSpc>
                <a:spcPct val="125000"/>
              </a:lnSpc>
              <a:spcBef>
                <a:spcPct val="0"/>
              </a:spcBef>
              <a:spcAft>
                <a:spcPct val="0"/>
              </a:spcAft>
              <a:buFont typeface="Arial" panose="020B0604020202020204" pitchFamily="34" charset="0"/>
              <a:buChar char="•"/>
              <a:defRPr sz="2800" b="1" kern="1200">
                <a:solidFill>
                  <a:srgbClr val="0000FF"/>
                </a:solidFill>
                <a:latin typeface="宋体" pitchFamily="2" charset="-122"/>
                <a:ea typeface="宋体" pitchFamily="2" charset="-122"/>
                <a:cs typeface="+mn-cs"/>
                <a:sym typeface="Symbol" pitchFamily="18" charset="2"/>
              </a:defRPr>
            </a:lvl6pPr>
            <a:lvl7pPr marL="2971800" indent="-228600" algn="l" defTabSz="914400" rtl="0" eaLnBrk="0" fontAlgn="base" latinLnBrk="0" hangingPunct="0">
              <a:lnSpc>
                <a:spcPct val="125000"/>
              </a:lnSpc>
              <a:spcBef>
                <a:spcPct val="0"/>
              </a:spcBef>
              <a:spcAft>
                <a:spcPct val="0"/>
              </a:spcAft>
              <a:buFont typeface="Arial" panose="020B0604020202020204" pitchFamily="34" charset="0"/>
              <a:buChar char="•"/>
              <a:defRPr sz="2800" b="1" kern="1200">
                <a:solidFill>
                  <a:srgbClr val="0000FF"/>
                </a:solidFill>
                <a:latin typeface="宋体" pitchFamily="2" charset="-122"/>
                <a:ea typeface="宋体" pitchFamily="2" charset="-122"/>
                <a:cs typeface="+mn-cs"/>
                <a:sym typeface="Symbol" pitchFamily="18" charset="2"/>
              </a:defRPr>
            </a:lvl7pPr>
            <a:lvl8pPr marL="3429000" indent="-228600" algn="l" defTabSz="914400" rtl="0" eaLnBrk="0" fontAlgn="base" latinLnBrk="0" hangingPunct="0">
              <a:lnSpc>
                <a:spcPct val="125000"/>
              </a:lnSpc>
              <a:spcBef>
                <a:spcPct val="0"/>
              </a:spcBef>
              <a:spcAft>
                <a:spcPct val="0"/>
              </a:spcAft>
              <a:buFont typeface="Arial" panose="020B0604020202020204" pitchFamily="34" charset="0"/>
              <a:buChar char="•"/>
              <a:defRPr sz="2800" b="1" kern="1200">
                <a:solidFill>
                  <a:srgbClr val="0000FF"/>
                </a:solidFill>
                <a:latin typeface="宋体" pitchFamily="2" charset="-122"/>
                <a:ea typeface="宋体" pitchFamily="2" charset="-122"/>
                <a:cs typeface="+mn-cs"/>
                <a:sym typeface="Symbol" pitchFamily="18" charset="2"/>
              </a:defRPr>
            </a:lvl8pPr>
            <a:lvl9pPr marL="3886200" indent="-228600" algn="l" defTabSz="914400" rtl="0" eaLnBrk="0" fontAlgn="base" latinLnBrk="0" hangingPunct="0">
              <a:lnSpc>
                <a:spcPct val="125000"/>
              </a:lnSpc>
              <a:spcBef>
                <a:spcPct val="0"/>
              </a:spcBef>
              <a:spcAft>
                <a:spcPct val="0"/>
              </a:spcAft>
              <a:buFont typeface="Arial" panose="020B0604020202020204" pitchFamily="34" charset="0"/>
              <a:buChar char="•"/>
              <a:defRPr sz="2800" b="1" kern="1200">
                <a:solidFill>
                  <a:srgbClr val="0000FF"/>
                </a:solidFill>
                <a:latin typeface="宋体" pitchFamily="2" charset="-122"/>
                <a:ea typeface="宋体" pitchFamily="2" charset="-122"/>
                <a:cs typeface="+mn-cs"/>
                <a:sym typeface="Symbol" pitchFamily="18" charset="2"/>
              </a:defRPr>
            </a:lvl9pPr>
          </a:lstStyle>
          <a:p>
            <a:pPr marL="0" indent="0" fontAlgn="auto">
              <a:spcAft>
                <a:spcPts val="0"/>
              </a:spcAft>
              <a:buFont typeface="Arial" panose="020B0604020202020204" pitchFamily="34" charset="0"/>
              <a:buNone/>
              <a:defRPr/>
            </a:pPr>
            <a:r>
              <a:rPr kumimoji="1" lang="en-US" altLang="zh-CN" sz="2400" dirty="0" smtClean="0">
                <a:solidFill>
                  <a:schemeClr val="tx1"/>
                </a:solidFill>
              </a:rPr>
              <a:t>Ⅲ</a:t>
            </a:r>
            <a:r>
              <a:rPr kumimoji="1" lang="zh-CN" altLang="en-US" sz="2400" dirty="0" smtClean="0">
                <a:solidFill>
                  <a:schemeClr val="tx1"/>
                </a:solidFill>
              </a:rPr>
              <a:t>经三次，恒温、恒外压膨胀</a:t>
            </a:r>
          </a:p>
          <a:p>
            <a:pPr fontAlgn="auto">
              <a:spcAft>
                <a:spcPts val="0"/>
              </a:spcAft>
              <a:buFont typeface="Wingdings" pitchFamily="2" charset="2"/>
              <a:buNone/>
              <a:defRPr/>
            </a:pPr>
            <a:r>
              <a:rPr kumimoji="1" lang="en-US" altLang="zh-CN" sz="2400" dirty="0" smtClean="0">
                <a:solidFill>
                  <a:schemeClr val="tx1"/>
                </a:solidFill>
              </a:rPr>
              <a:t>W(Ⅲ)= W(Ⅲ,1)+ W(Ⅲ,2)+ W(Ⅲ,3)= </a:t>
            </a:r>
            <a:r>
              <a:rPr lang="en-US" altLang="zh-CN" sz="2400" b="0" dirty="0" smtClean="0">
                <a:solidFill>
                  <a:schemeClr val="tx1"/>
                </a:solidFill>
              </a:rPr>
              <a:t>[</a:t>
            </a:r>
            <a:r>
              <a:rPr lang="zh-CN" altLang="en-US" sz="2400" b="0" dirty="0" smtClean="0">
                <a:solidFill>
                  <a:schemeClr val="tx1"/>
                </a:solidFill>
              </a:rPr>
              <a:t>－</a:t>
            </a:r>
            <a:r>
              <a:rPr lang="en-US" altLang="zh-CN" sz="2400" b="0" dirty="0" smtClean="0">
                <a:solidFill>
                  <a:schemeClr val="tx1"/>
                </a:solidFill>
              </a:rPr>
              <a:t>300×10</a:t>
            </a:r>
            <a:r>
              <a:rPr lang="en-US" altLang="zh-CN" sz="2400" b="0" baseline="30000" dirty="0" smtClean="0">
                <a:solidFill>
                  <a:schemeClr val="tx1"/>
                </a:solidFill>
              </a:rPr>
              <a:t>3</a:t>
            </a:r>
            <a:r>
              <a:rPr lang="en-US" altLang="zh-CN" sz="2400" b="0" dirty="0" smtClean="0">
                <a:solidFill>
                  <a:schemeClr val="tx1"/>
                </a:solidFill>
              </a:rPr>
              <a:t>(0.4</a:t>
            </a:r>
            <a:r>
              <a:rPr lang="zh-CN" altLang="en-US" sz="2400" b="0" dirty="0" smtClean="0">
                <a:solidFill>
                  <a:schemeClr val="tx1"/>
                </a:solidFill>
              </a:rPr>
              <a:t>－</a:t>
            </a:r>
            <a:r>
              <a:rPr lang="en-US" altLang="zh-CN" sz="2400" b="0" dirty="0" smtClean="0">
                <a:solidFill>
                  <a:schemeClr val="tx1"/>
                </a:solidFill>
              </a:rPr>
              <a:t>0.3)×10</a:t>
            </a:r>
            <a:r>
              <a:rPr lang="en-US" altLang="zh-CN" sz="2400" b="0" baseline="30000" dirty="0" smtClean="0">
                <a:solidFill>
                  <a:schemeClr val="tx1"/>
                </a:solidFill>
              </a:rPr>
              <a:t>-3 </a:t>
            </a:r>
            <a:r>
              <a:rPr lang="zh-CN" altLang="en-US" sz="2400" b="0" dirty="0" smtClean="0">
                <a:solidFill>
                  <a:schemeClr val="tx1"/>
                </a:solidFill>
              </a:rPr>
              <a:t>－</a:t>
            </a:r>
            <a:r>
              <a:rPr lang="en-US" altLang="zh-CN" sz="2400" b="0" dirty="0" smtClean="0">
                <a:solidFill>
                  <a:schemeClr val="tx1"/>
                </a:solidFill>
              </a:rPr>
              <a:t> 200×10</a:t>
            </a:r>
            <a:r>
              <a:rPr lang="en-US" altLang="zh-CN" sz="2400" b="0" baseline="30000" dirty="0" smtClean="0">
                <a:solidFill>
                  <a:schemeClr val="tx1"/>
                </a:solidFill>
              </a:rPr>
              <a:t>3</a:t>
            </a:r>
            <a:r>
              <a:rPr lang="en-US" altLang="zh-CN" sz="2400" b="0" dirty="0" smtClean="0">
                <a:solidFill>
                  <a:schemeClr val="tx1"/>
                </a:solidFill>
              </a:rPr>
              <a:t>(0.6</a:t>
            </a:r>
            <a:r>
              <a:rPr lang="zh-CN" altLang="en-US" sz="2400" b="0" dirty="0" smtClean="0">
                <a:solidFill>
                  <a:schemeClr val="tx1"/>
                </a:solidFill>
              </a:rPr>
              <a:t>－</a:t>
            </a:r>
            <a:r>
              <a:rPr lang="en-US" altLang="zh-CN" sz="2400" b="0" dirty="0" smtClean="0">
                <a:solidFill>
                  <a:schemeClr val="tx1"/>
                </a:solidFill>
              </a:rPr>
              <a:t>0.4)×10</a:t>
            </a:r>
            <a:r>
              <a:rPr lang="en-US" altLang="zh-CN" sz="2400" b="0" baseline="30000" dirty="0" smtClean="0">
                <a:solidFill>
                  <a:schemeClr val="tx1"/>
                </a:solidFill>
              </a:rPr>
              <a:t>-3</a:t>
            </a:r>
            <a:r>
              <a:rPr lang="zh-CN" altLang="en-US" sz="2400" b="0" baseline="30000" dirty="0" smtClean="0">
                <a:solidFill>
                  <a:schemeClr val="tx1"/>
                </a:solidFill>
              </a:rPr>
              <a:t> </a:t>
            </a:r>
            <a:r>
              <a:rPr lang="zh-CN" altLang="en-US" sz="2400" b="0" dirty="0" smtClean="0">
                <a:solidFill>
                  <a:schemeClr val="tx1"/>
                </a:solidFill>
              </a:rPr>
              <a:t>－</a:t>
            </a:r>
            <a:r>
              <a:rPr lang="en-US" altLang="zh-CN" sz="2400" dirty="0" smtClean="0">
                <a:solidFill>
                  <a:schemeClr val="tx1"/>
                </a:solidFill>
              </a:rPr>
              <a:t> </a:t>
            </a:r>
            <a:r>
              <a:rPr lang="en-US" altLang="zh-CN" sz="2400" b="0" dirty="0" smtClean="0">
                <a:solidFill>
                  <a:schemeClr val="tx1"/>
                </a:solidFill>
              </a:rPr>
              <a:t>100×10</a:t>
            </a:r>
            <a:r>
              <a:rPr lang="en-US" altLang="zh-CN" sz="2400" b="0" baseline="30000" dirty="0" smtClean="0">
                <a:solidFill>
                  <a:schemeClr val="tx1"/>
                </a:solidFill>
              </a:rPr>
              <a:t>3</a:t>
            </a:r>
            <a:r>
              <a:rPr lang="en-US" altLang="zh-CN" sz="2400" b="0" dirty="0" smtClean="0">
                <a:solidFill>
                  <a:schemeClr val="tx1"/>
                </a:solidFill>
              </a:rPr>
              <a:t>(1.2</a:t>
            </a:r>
            <a:r>
              <a:rPr lang="zh-CN" altLang="en-US" sz="2400" b="0" dirty="0" smtClean="0">
                <a:solidFill>
                  <a:schemeClr val="tx1"/>
                </a:solidFill>
              </a:rPr>
              <a:t>－</a:t>
            </a:r>
            <a:r>
              <a:rPr lang="en-US" altLang="zh-CN" sz="2400" b="0" dirty="0" smtClean="0">
                <a:solidFill>
                  <a:schemeClr val="tx1"/>
                </a:solidFill>
              </a:rPr>
              <a:t>0.6)×10</a:t>
            </a:r>
            <a:r>
              <a:rPr lang="en-US" altLang="zh-CN" sz="2400" b="0" baseline="30000" dirty="0" smtClean="0">
                <a:solidFill>
                  <a:schemeClr val="tx1"/>
                </a:solidFill>
              </a:rPr>
              <a:t>-3</a:t>
            </a:r>
            <a:r>
              <a:rPr lang="en-US" altLang="zh-CN" sz="2400" b="0" dirty="0" smtClean="0">
                <a:solidFill>
                  <a:schemeClr val="tx1"/>
                </a:solidFill>
              </a:rPr>
              <a:t>]J= </a:t>
            </a:r>
            <a:r>
              <a:rPr lang="zh-CN" altLang="en-US" sz="2400" b="0" dirty="0" smtClean="0">
                <a:solidFill>
                  <a:srgbClr val="C00000"/>
                </a:solidFill>
              </a:rPr>
              <a:t>－</a:t>
            </a:r>
            <a:r>
              <a:rPr lang="en-US" altLang="zh-CN" sz="2400" b="0" dirty="0" smtClean="0">
                <a:solidFill>
                  <a:srgbClr val="C00000"/>
                </a:solidFill>
              </a:rPr>
              <a:t>130J</a:t>
            </a:r>
            <a:endParaRPr lang="en-US" altLang="zh-CN" sz="2400" b="0" dirty="0">
              <a:solidFill>
                <a:srgbClr val="C00000"/>
              </a:solidFill>
            </a:endParaRPr>
          </a:p>
        </p:txBody>
      </p:sp>
      <p:sp>
        <p:nvSpPr>
          <p:cNvPr id="8" name="Text Box 18"/>
          <p:cNvSpPr txBox="1">
            <a:spLocks noChangeArrowheads="1"/>
          </p:cNvSpPr>
          <p:nvPr/>
        </p:nvSpPr>
        <p:spPr bwMode="auto">
          <a:xfrm>
            <a:off x="373912" y="5146675"/>
            <a:ext cx="8518567" cy="389980"/>
          </a:xfrm>
          <a:prstGeom prst="rect">
            <a:avLst/>
          </a:prstGeom>
          <a:noFill/>
          <a:ln w="9525">
            <a:noFill/>
            <a:miter lim="800000"/>
            <a:headEnd/>
            <a:tailEnd/>
          </a:ln>
        </p:spPr>
        <p:txBody>
          <a:bodyPr wrap="square" lIns="90000" tIns="46800" rIns="90000" bIns="46800">
            <a:spAutoFit/>
          </a:bodyPr>
          <a:lstStyle/>
          <a:p>
            <a:pPr>
              <a:lnSpc>
                <a:spcPct val="80000"/>
              </a:lnSpc>
              <a:spcBef>
                <a:spcPct val="50000"/>
              </a:spcBef>
            </a:pPr>
            <a:r>
              <a:rPr kumimoji="1" lang="en-US" altLang="zh-CN" sz="2400" b="1" dirty="0" smtClean="0"/>
              <a:t>Ⅳ</a:t>
            </a:r>
            <a:r>
              <a:rPr lang="zh-CN" altLang="en-US" sz="2400" b="1" dirty="0" smtClean="0">
                <a:solidFill>
                  <a:srgbClr val="C00000"/>
                </a:solidFill>
                <a:latin typeface="Times New Roman" pitchFamily="18" charset="0"/>
                <a:sym typeface="Symbol" pitchFamily="18" charset="2"/>
              </a:rPr>
              <a:t>恒温可逆</a:t>
            </a:r>
            <a:r>
              <a:rPr lang="zh-CN" altLang="en-US" sz="2400" dirty="0" smtClean="0">
                <a:latin typeface="Times New Roman" pitchFamily="18" charset="0"/>
                <a:sym typeface="Symbol" pitchFamily="18" charset="2"/>
              </a:rPr>
              <a:t>：</a:t>
            </a:r>
            <a:r>
              <a:rPr lang="en-US" altLang="zh-CN" sz="2400" dirty="0" smtClean="0">
                <a:latin typeface="Times New Roman" pitchFamily="18" charset="0"/>
                <a:sym typeface="Symbol" pitchFamily="18" charset="2"/>
              </a:rPr>
              <a:t>U= 0</a:t>
            </a:r>
            <a:r>
              <a:rPr lang="zh-CN" altLang="en-US" sz="2400" dirty="0" smtClean="0">
                <a:latin typeface="Times New Roman" pitchFamily="18" charset="0"/>
                <a:sym typeface="Symbol" pitchFamily="18" charset="2"/>
              </a:rPr>
              <a:t> </a:t>
            </a:r>
            <a:r>
              <a:rPr lang="en-US" altLang="zh-CN" sz="2400" dirty="0" smtClean="0">
                <a:latin typeface="Times New Roman" pitchFamily="18" charset="0"/>
                <a:sym typeface="Symbol" pitchFamily="18" charset="2"/>
              </a:rPr>
              <a:t>, H =0</a:t>
            </a:r>
            <a:r>
              <a:rPr lang="zh-CN" altLang="en-US" sz="2400" dirty="0" smtClean="0">
                <a:latin typeface="Times New Roman" pitchFamily="18" charset="0"/>
                <a:sym typeface="Symbol" pitchFamily="18" charset="2"/>
              </a:rPr>
              <a:t>Ｑ</a:t>
            </a:r>
            <a:r>
              <a:rPr lang="en-US" altLang="zh-CN" sz="2400" baseline="-25000" dirty="0" smtClean="0">
                <a:latin typeface="Times New Roman" pitchFamily="18" charset="0"/>
                <a:sym typeface="Symbol" pitchFamily="18" charset="2"/>
              </a:rPr>
              <a:t>r </a:t>
            </a:r>
            <a:r>
              <a:rPr lang="zh-CN" altLang="en-US" sz="2400" dirty="0" smtClean="0">
                <a:latin typeface="Times New Roman" pitchFamily="18" charset="0"/>
                <a:sym typeface="Symbol" pitchFamily="18" charset="2"/>
              </a:rPr>
              <a:t>＝－Ｗ</a:t>
            </a:r>
            <a:r>
              <a:rPr lang="en-US" altLang="zh-CN" sz="2400" baseline="-25000" dirty="0" smtClean="0">
                <a:latin typeface="Times New Roman" pitchFamily="18" charset="0"/>
                <a:sym typeface="Symbol" pitchFamily="18" charset="2"/>
              </a:rPr>
              <a:t>r </a:t>
            </a:r>
            <a:r>
              <a:rPr lang="en-US" altLang="zh-CN" sz="2400" dirty="0" smtClean="0">
                <a:latin typeface="Times New Roman" pitchFamily="18" charset="0"/>
                <a:sym typeface="Symbol" pitchFamily="18" charset="2"/>
              </a:rPr>
              <a:t>= </a:t>
            </a:r>
            <a:r>
              <a:rPr lang="zh-CN" altLang="en-US" sz="2400" dirty="0" smtClean="0">
                <a:latin typeface="Times New Roman" pitchFamily="18" charset="0"/>
                <a:sym typeface="Symbol" pitchFamily="18" charset="2"/>
              </a:rPr>
              <a:t>－</a:t>
            </a:r>
            <a:r>
              <a:rPr lang="en-US" altLang="zh-CN" sz="2400" dirty="0" err="1" smtClean="0">
                <a:latin typeface="Times New Roman" pitchFamily="18" charset="0"/>
                <a:sym typeface="Symbol" pitchFamily="18" charset="2"/>
              </a:rPr>
              <a:t>nRTln</a:t>
            </a:r>
            <a:r>
              <a:rPr lang="en-US" altLang="zh-CN" sz="2400" dirty="0" smtClean="0">
                <a:latin typeface="Times New Roman" pitchFamily="18" charset="0"/>
                <a:sym typeface="Symbol" pitchFamily="18" charset="2"/>
              </a:rPr>
              <a:t>(P</a:t>
            </a:r>
            <a:r>
              <a:rPr lang="en-US" altLang="zh-CN" sz="2400" baseline="-25000" dirty="0" smtClean="0">
                <a:latin typeface="Times New Roman" pitchFamily="18" charset="0"/>
                <a:sym typeface="Symbol" pitchFamily="18" charset="2"/>
              </a:rPr>
              <a:t>2</a:t>
            </a:r>
            <a:r>
              <a:rPr lang="en-US" altLang="zh-CN" sz="2400" dirty="0" smtClean="0">
                <a:latin typeface="Times New Roman" pitchFamily="18" charset="0"/>
                <a:sym typeface="Symbol" pitchFamily="18" charset="2"/>
              </a:rPr>
              <a:t>/P</a:t>
            </a:r>
            <a:r>
              <a:rPr lang="en-US" altLang="zh-CN" sz="2400" baseline="-25000" dirty="0" smtClean="0">
                <a:latin typeface="Times New Roman" pitchFamily="18" charset="0"/>
                <a:sym typeface="Symbol" pitchFamily="18" charset="2"/>
              </a:rPr>
              <a:t>1</a:t>
            </a:r>
            <a:r>
              <a:rPr lang="en-US" altLang="zh-CN" sz="2400" dirty="0" smtClean="0">
                <a:latin typeface="Times New Roman" pitchFamily="18" charset="0"/>
                <a:sym typeface="Symbol" pitchFamily="18" charset="2"/>
              </a:rPr>
              <a:t>)</a:t>
            </a:r>
            <a:endParaRPr lang="zh-CN" altLang="en-US" sz="2400" dirty="0">
              <a:latin typeface="Times New Roman" pitchFamily="18" charset="0"/>
              <a:sym typeface="Symbol" pitchFamily="18" charset="2"/>
            </a:endParaRPr>
          </a:p>
        </p:txBody>
      </p:sp>
      <p:sp>
        <p:nvSpPr>
          <p:cNvPr id="2" name="矩形 1"/>
          <p:cNvSpPr/>
          <p:nvPr/>
        </p:nvSpPr>
        <p:spPr>
          <a:xfrm>
            <a:off x="466904" y="5536655"/>
            <a:ext cx="7991296" cy="498598"/>
          </a:xfrm>
          <a:prstGeom prst="rect">
            <a:avLst/>
          </a:prstGeom>
        </p:spPr>
        <p:txBody>
          <a:bodyPr wrap="square">
            <a:spAutoFit/>
          </a:bodyPr>
          <a:lstStyle/>
          <a:p>
            <a:pPr>
              <a:lnSpc>
                <a:spcPct val="110000"/>
              </a:lnSpc>
              <a:spcBef>
                <a:spcPct val="20000"/>
              </a:spcBef>
              <a:buFont typeface="Wingdings" pitchFamily="2" charset="2"/>
              <a:buNone/>
            </a:pPr>
            <a:r>
              <a:rPr lang="en-US" altLang="zh-CN" dirty="0">
                <a:latin typeface="Times New Roman" pitchFamily="18" charset="0"/>
                <a:sym typeface="Symbol" pitchFamily="18" charset="2"/>
              </a:rPr>
              <a:t>=[</a:t>
            </a:r>
            <a:r>
              <a:rPr lang="zh-CN" altLang="en-US" sz="2400" dirty="0">
                <a:latin typeface="宋体" pitchFamily="2" charset="-122"/>
                <a:ea typeface="宋体" pitchFamily="2" charset="-122"/>
                <a:sym typeface="Symbol" pitchFamily="18" charset="2"/>
              </a:rPr>
              <a:t>－</a:t>
            </a:r>
            <a:r>
              <a:rPr lang="en-US" altLang="zh-CN" sz="2400" dirty="0">
                <a:latin typeface="宋体" pitchFamily="2" charset="-122"/>
                <a:ea typeface="宋体" pitchFamily="2" charset="-122"/>
                <a:sym typeface="Symbol" pitchFamily="18" charset="2"/>
              </a:rPr>
              <a:t>400×10</a:t>
            </a:r>
            <a:r>
              <a:rPr lang="en-US" altLang="zh-CN" sz="2400" baseline="30000" dirty="0">
                <a:latin typeface="宋体" charset="-122"/>
                <a:sym typeface="Symbol" pitchFamily="18" charset="2"/>
              </a:rPr>
              <a:t>3</a:t>
            </a:r>
            <a:r>
              <a:rPr lang="en-US" altLang="zh-CN" sz="2400" dirty="0">
                <a:latin typeface="宋体" pitchFamily="2" charset="-122"/>
                <a:ea typeface="宋体" pitchFamily="2" charset="-122"/>
                <a:sym typeface="Symbol" pitchFamily="18" charset="2"/>
              </a:rPr>
              <a:t> × 0.3×10</a:t>
            </a:r>
            <a:r>
              <a:rPr lang="en-US" altLang="zh-CN" sz="2400" baseline="30000" dirty="0">
                <a:latin typeface="宋体" pitchFamily="2" charset="-122"/>
                <a:ea typeface="宋体" pitchFamily="2" charset="-122"/>
                <a:sym typeface="Symbol" pitchFamily="18" charset="2"/>
              </a:rPr>
              <a:t>-3</a:t>
            </a:r>
            <a:r>
              <a:rPr lang="en-US" altLang="zh-CN" sz="2400" dirty="0">
                <a:latin typeface="宋体" pitchFamily="2" charset="-122"/>
                <a:ea typeface="宋体" pitchFamily="2" charset="-122"/>
                <a:sym typeface="Symbol" pitchFamily="18" charset="2"/>
              </a:rPr>
              <a:t> × ln (100/400)]</a:t>
            </a:r>
            <a:r>
              <a:rPr lang="en-US" altLang="zh-CN" dirty="0">
                <a:latin typeface="Times New Roman" pitchFamily="18" charset="0"/>
                <a:sym typeface="Symbol" pitchFamily="18" charset="2"/>
              </a:rPr>
              <a:t>J=</a:t>
            </a:r>
            <a:r>
              <a:rPr lang="zh-CN" altLang="en-US" dirty="0">
                <a:solidFill>
                  <a:srgbClr val="C00000"/>
                </a:solidFill>
                <a:latin typeface="Times New Roman" pitchFamily="18" charset="0"/>
                <a:sym typeface="Symbol" pitchFamily="18" charset="2"/>
              </a:rPr>
              <a:t>－</a:t>
            </a:r>
            <a:r>
              <a:rPr lang="en-US" altLang="zh-CN" dirty="0">
                <a:solidFill>
                  <a:srgbClr val="C00000"/>
                </a:solidFill>
                <a:latin typeface="Times New Roman" pitchFamily="18" charset="0"/>
                <a:sym typeface="Symbol" pitchFamily="18" charset="2"/>
              </a:rPr>
              <a:t>166J</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980728"/>
            <a:ext cx="8136904" cy="6120680"/>
          </a:xfrm>
        </p:spPr>
        <p:txBody>
          <a:bodyPr rtlCol="0">
            <a:normAutofit/>
          </a:bodyPr>
          <a:lstStyle/>
          <a:p>
            <a:pPr eaLnBrk="1" fontAlgn="auto" hangingPunct="1">
              <a:spcAft>
                <a:spcPts val="0"/>
              </a:spcAft>
              <a:buFont typeface="Arial" panose="020B0604020202020204" pitchFamily="34" charset="0"/>
              <a:buChar char="•"/>
              <a:defRPr/>
            </a:pPr>
            <a:r>
              <a:rPr lang="zh-CN" altLang="en-US" sz="2800" b="1" dirty="0" smtClean="0">
                <a:solidFill>
                  <a:schemeClr val="tx1"/>
                </a:solidFill>
              </a:rPr>
              <a:t>三、状态和状态函数</a:t>
            </a:r>
            <a:endParaRPr lang="en-US" altLang="zh-CN" sz="2800" b="1" dirty="0" smtClean="0">
              <a:solidFill>
                <a:schemeClr val="tx1"/>
              </a:solidFill>
            </a:endParaRPr>
          </a:p>
          <a:p>
            <a:pPr marL="533400" indent="-533400" eaLnBrk="1" fontAlgn="auto" hangingPunct="1">
              <a:spcAft>
                <a:spcPts val="0"/>
              </a:spcAft>
              <a:buFont typeface="Wingdings" pitchFamily="2" charset="2"/>
              <a:buNone/>
              <a:defRPr/>
            </a:pPr>
            <a:r>
              <a:rPr lang="zh-CN" altLang="en-US" sz="2800" b="1" dirty="0">
                <a:solidFill>
                  <a:srgbClr val="000000"/>
                </a:solidFill>
              </a:rPr>
              <a:t>１．状态定义：</a:t>
            </a:r>
            <a:r>
              <a:rPr lang="zh-CN" altLang="en-US" sz="2800" b="1" dirty="0">
                <a:solidFill>
                  <a:srgbClr val="3333FF"/>
                </a:solidFill>
              </a:rPr>
              <a:t>系统某时刻所处的状况，是系统所有性质的综合表现。</a:t>
            </a:r>
          </a:p>
          <a:p>
            <a:pPr marL="533400" indent="-533400">
              <a:buNone/>
              <a:defRPr/>
            </a:pPr>
            <a:r>
              <a:rPr lang="zh-CN" altLang="en-US" sz="2800" b="1" dirty="0">
                <a:solidFill>
                  <a:srgbClr val="000000"/>
                </a:solidFill>
              </a:rPr>
              <a:t>２．状态的特点</a:t>
            </a:r>
            <a:r>
              <a:rPr lang="zh-CN" altLang="en-US" sz="2800" b="1" dirty="0" smtClean="0">
                <a:solidFill>
                  <a:srgbClr val="000000"/>
                </a:solidFill>
              </a:rPr>
              <a:t>：</a:t>
            </a:r>
            <a:endParaRPr lang="en-US" altLang="zh-CN" sz="2800" b="1" dirty="0" smtClean="0">
              <a:solidFill>
                <a:srgbClr val="000000"/>
              </a:solidFill>
            </a:endParaRPr>
          </a:p>
          <a:p>
            <a:pPr marL="533400" indent="-533400">
              <a:buNone/>
              <a:defRPr/>
            </a:pPr>
            <a:r>
              <a:rPr lang="zh-CN" altLang="en-US" sz="2800" b="1" dirty="0" smtClean="0">
                <a:solidFill>
                  <a:srgbClr val="3333FF"/>
                </a:solidFill>
              </a:rPr>
              <a:t>所有</a:t>
            </a:r>
            <a:r>
              <a:rPr lang="zh-CN" altLang="en-US" sz="2800" b="1" dirty="0">
                <a:solidFill>
                  <a:srgbClr val="3333FF"/>
                </a:solidFill>
              </a:rPr>
              <a:t>性质确定</a:t>
            </a:r>
            <a:r>
              <a:rPr lang="zh-CN" altLang="en-US" sz="2800" b="1" dirty="0">
                <a:solidFill>
                  <a:srgbClr val="3333FF"/>
                </a:solidFill>
                <a:sym typeface="Symbol" pitchFamily="18" charset="2"/>
              </a:rPr>
              <a:t></a:t>
            </a:r>
            <a:r>
              <a:rPr lang="zh-CN" altLang="en-US" sz="2800" b="1" dirty="0">
                <a:solidFill>
                  <a:srgbClr val="3333FF"/>
                </a:solidFill>
              </a:rPr>
              <a:t>状态</a:t>
            </a:r>
            <a:r>
              <a:rPr lang="zh-CN" altLang="en-US" sz="2800" b="1" dirty="0" smtClean="0">
                <a:solidFill>
                  <a:srgbClr val="3333FF"/>
                </a:solidFill>
              </a:rPr>
              <a:t>确定       状态确定</a:t>
            </a:r>
            <a:r>
              <a:rPr lang="zh-CN" altLang="en-US" sz="2800" b="1" dirty="0" smtClean="0">
                <a:solidFill>
                  <a:srgbClr val="3333FF"/>
                </a:solidFill>
                <a:sym typeface="Symbol" pitchFamily="18" charset="2"/>
              </a:rPr>
              <a:t></a:t>
            </a:r>
            <a:r>
              <a:rPr lang="zh-CN" altLang="en-US" sz="2800" b="1" dirty="0">
                <a:solidFill>
                  <a:srgbClr val="3333FF"/>
                </a:solidFill>
              </a:rPr>
              <a:t>所有性质确定</a:t>
            </a:r>
          </a:p>
          <a:p>
            <a:pPr marL="533400" indent="-533400" eaLnBrk="1" fontAlgn="auto" hangingPunct="1">
              <a:spcAft>
                <a:spcPts val="0"/>
              </a:spcAft>
              <a:buFont typeface="Wingdings" pitchFamily="2" charset="2"/>
              <a:buNone/>
              <a:defRPr/>
            </a:pPr>
            <a:r>
              <a:rPr lang="zh-CN" altLang="en-US" sz="2800" b="1" dirty="0" smtClean="0">
                <a:solidFill>
                  <a:schemeClr val="tx1"/>
                </a:solidFill>
              </a:rPr>
              <a:t>如一瓶气体，</a:t>
            </a:r>
            <a:r>
              <a:rPr lang="en-US" altLang="zh-CN" sz="2800" b="1" dirty="0" smtClean="0">
                <a:solidFill>
                  <a:schemeClr val="tx1"/>
                </a:solidFill>
              </a:rPr>
              <a:t>P, V</a:t>
            </a:r>
            <a:r>
              <a:rPr lang="zh-CN" altLang="en-US" sz="2800" b="1" dirty="0">
                <a:solidFill>
                  <a:schemeClr val="tx1"/>
                </a:solidFill>
              </a:rPr>
              <a:t>，</a:t>
            </a:r>
            <a:r>
              <a:rPr lang="en-US" altLang="zh-CN" sz="2800" b="1" dirty="0" smtClean="0">
                <a:solidFill>
                  <a:schemeClr val="tx1"/>
                </a:solidFill>
              </a:rPr>
              <a:t>T</a:t>
            </a:r>
            <a:r>
              <a:rPr lang="zh-CN" altLang="en-US" sz="2800" b="1" dirty="0" smtClean="0">
                <a:solidFill>
                  <a:schemeClr val="tx1"/>
                </a:solidFill>
              </a:rPr>
              <a:t>一定，性质和状态一定，状态确定，所有性质确定</a:t>
            </a:r>
            <a:endParaRPr lang="zh-CN" altLang="en-US" sz="2800" b="1" dirty="0">
              <a:solidFill>
                <a:schemeClr val="tx1"/>
              </a:solidFill>
            </a:endParaRPr>
          </a:p>
          <a:p>
            <a:pPr marL="533400" indent="-533400" eaLnBrk="1" fontAlgn="auto" hangingPunct="1">
              <a:spcAft>
                <a:spcPts val="0"/>
              </a:spcAft>
              <a:buClr>
                <a:schemeClr val="tx1"/>
              </a:buClr>
              <a:buFont typeface="Wingdings" pitchFamily="2" charset="2"/>
              <a:buChar char="l"/>
              <a:defRPr/>
            </a:pPr>
            <a:r>
              <a:rPr lang="zh-CN" altLang="en-US" sz="2800" b="1" dirty="0">
                <a:solidFill>
                  <a:schemeClr val="tx1"/>
                </a:solidFill>
              </a:rPr>
              <a:t>性质是状态的单值函数：</a:t>
            </a:r>
            <a:r>
              <a:rPr lang="zh-CN" altLang="en-US" sz="2800" b="1" dirty="0">
                <a:solidFill>
                  <a:srgbClr val="3333FF"/>
                </a:solidFill>
              </a:rPr>
              <a:t>即同一状态某一性质只能为一个值，性质是状态的函数。</a:t>
            </a:r>
            <a:endParaRPr lang="en-US" altLang="zh-CN" sz="2800" b="1" dirty="0">
              <a:solidFill>
                <a:srgbClr val="3333FF"/>
              </a:solidFill>
            </a:endParaRPr>
          </a:p>
          <a:p>
            <a:pPr eaLnBrk="1" fontAlgn="auto" hangingPunct="1">
              <a:spcAft>
                <a:spcPts val="0"/>
              </a:spcAft>
              <a:buFont typeface="Arial" panose="020B0604020202020204" pitchFamily="34" charset="0"/>
              <a:buChar char="•"/>
              <a:defRPr/>
            </a:pPr>
            <a:endParaRPr lang="zh-CN" altLang="en-US" dirty="0"/>
          </a:p>
        </p:txBody>
      </p:sp>
      <p:sp>
        <p:nvSpPr>
          <p:cNvPr id="2" name="标题 1"/>
          <p:cNvSpPr>
            <a:spLocks noGrp="1"/>
          </p:cNvSpPr>
          <p:nvPr>
            <p:ph type="title"/>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836712"/>
            <a:ext cx="8301608" cy="4824536"/>
          </a:xfrm>
        </p:spPr>
        <p:txBody>
          <a:bodyPr rtlCol="0">
            <a:noAutofit/>
          </a:bodyPr>
          <a:lstStyle/>
          <a:p>
            <a:pPr eaLnBrk="1" fontAlgn="auto" hangingPunct="1">
              <a:lnSpc>
                <a:spcPct val="115000"/>
              </a:lnSpc>
              <a:spcBef>
                <a:spcPct val="15000"/>
              </a:spcBef>
              <a:spcAft>
                <a:spcPts val="0"/>
              </a:spcAft>
              <a:buClr>
                <a:schemeClr val="tx1"/>
              </a:buClr>
              <a:buFont typeface="Wingdings" pitchFamily="2" charset="2"/>
              <a:buChar char="l"/>
              <a:defRPr/>
            </a:pPr>
            <a:r>
              <a:rPr kumimoji="1" lang="zh-CN" altLang="en-US" sz="2800" b="1" dirty="0" smtClean="0">
                <a:solidFill>
                  <a:srgbClr val="C00000"/>
                </a:solidFill>
              </a:rPr>
              <a:t>思考：</a:t>
            </a:r>
            <a:endParaRPr kumimoji="1" lang="en-US" altLang="zh-CN" sz="2800" b="1" dirty="0" smtClean="0">
              <a:solidFill>
                <a:srgbClr val="C00000"/>
              </a:solidFill>
            </a:endParaRPr>
          </a:p>
          <a:p>
            <a:pPr eaLnBrk="1" fontAlgn="auto" hangingPunct="1">
              <a:lnSpc>
                <a:spcPct val="115000"/>
              </a:lnSpc>
              <a:spcBef>
                <a:spcPct val="15000"/>
              </a:spcBef>
              <a:spcAft>
                <a:spcPts val="0"/>
              </a:spcAft>
              <a:buClr>
                <a:schemeClr val="tx1"/>
              </a:buClr>
              <a:buFont typeface="Wingdings" pitchFamily="2" charset="2"/>
              <a:buChar char="l"/>
              <a:defRPr/>
            </a:pPr>
            <a:r>
              <a:rPr kumimoji="1" lang="zh-CN" altLang="en-US" sz="2800" b="1" dirty="0" smtClean="0">
                <a:solidFill>
                  <a:srgbClr val="C00000"/>
                </a:solidFill>
              </a:rPr>
              <a:t>本题</a:t>
            </a:r>
            <a:r>
              <a:rPr kumimoji="1" lang="zh-CN" altLang="en-US" sz="2800" b="1" dirty="0">
                <a:solidFill>
                  <a:srgbClr val="C00000"/>
                </a:solidFill>
              </a:rPr>
              <a:t>计算结果表明：</a:t>
            </a:r>
          </a:p>
          <a:p>
            <a:pPr eaLnBrk="1" fontAlgn="auto" hangingPunct="1">
              <a:lnSpc>
                <a:spcPct val="115000"/>
              </a:lnSpc>
              <a:spcBef>
                <a:spcPct val="15000"/>
              </a:spcBef>
              <a:spcAft>
                <a:spcPts val="0"/>
              </a:spcAft>
              <a:buClr>
                <a:schemeClr val="tx1"/>
              </a:buClr>
              <a:buFont typeface="Wingdings" pitchFamily="2" charset="2"/>
              <a:buNone/>
              <a:defRPr/>
            </a:pPr>
            <a:r>
              <a:rPr kumimoji="1" lang="en-US" altLang="zh-CN" sz="2800" b="1" dirty="0"/>
              <a:t> W(Ⅳ)</a:t>
            </a:r>
            <a:r>
              <a:rPr kumimoji="1" lang="zh-CN" altLang="en-US" sz="2800" b="1" dirty="0"/>
              <a:t>＞ </a:t>
            </a:r>
            <a:r>
              <a:rPr kumimoji="1" lang="en-US" altLang="zh-CN" sz="2800" b="1" dirty="0"/>
              <a:t>W(Ⅲ) </a:t>
            </a:r>
            <a:r>
              <a:rPr kumimoji="1" lang="zh-CN" altLang="en-US" sz="2800" b="1" dirty="0"/>
              <a:t>＞</a:t>
            </a:r>
            <a:r>
              <a:rPr kumimoji="1" lang="en-US" altLang="zh-CN" sz="2800" b="1" dirty="0"/>
              <a:t> W(Ⅱ) </a:t>
            </a:r>
            <a:r>
              <a:rPr kumimoji="1" lang="zh-CN" altLang="en-US" sz="2800" b="1" dirty="0"/>
              <a:t>＞</a:t>
            </a:r>
            <a:r>
              <a:rPr kumimoji="1" lang="en-US" altLang="zh-CN" sz="2800" b="1" dirty="0"/>
              <a:t> W(Ⅰ)</a:t>
            </a:r>
          </a:p>
          <a:p>
            <a:pPr eaLnBrk="1" fontAlgn="auto" hangingPunct="1">
              <a:lnSpc>
                <a:spcPct val="115000"/>
              </a:lnSpc>
              <a:spcBef>
                <a:spcPct val="15000"/>
              </a:spcBef>
              <a:spcAft>
                <a:spcPts val="0"/>
              </a:spcAft>
              <a:buClr>
                <a:schemeClr val="tx1"/>
              </a:buClr>
              <a:buFont typeface="Wingdings" pitchFamily="2" charset="2"/>
              <a:buChar char="l"/>
              <a:defRPr/>
            </a:pPr>
            <a:r>
              <a:rPr kumimoji="1" lang="zh-CN" altLang="en-US" sz="2800" b="1" dirty="0"/>
              <a:t>从同一个始态到达同一个终态，经不同途径过程函数的值不同。</a:t>
            </a:r>
          </a:p>
          <a:p>
            <a:pPr eaLnBrk="1" fontAlgn="auto" hangingPunct="1">
              <a:lnSpc>
                <a:spcPct val="115000"/>
              </a:lnSpc>
              <a:spcBef>
                <a:spcPct val="15000"/>
              </a:spcBef>
              <a:spcAft>
                <a:spcPts val="0"/>
              </a:spcAft>
              <a:buClr>
                <a:schemeClr val="tx1"/>
              </a:buClr>
              <a:buFont typeface="Wingdings" pitchFamily="2" charset="2"/>
              <a:buChar char="l"/>
              <a:defRPr/>
            </a:pPr>
            <a:r>
              <a:rPr kumimoji="1" lang="zh-CN" altLang="en-US" sz="2800" b="1" dirty="0"/>
              <a:t>气体恒温膨胀时</a:t>
            </a:r>
            <a:r>
              <a:rPr kumimoji="1" lang="en-US" altLang="zh-CN" sz="2800" b="1" dirty="0"/>
              <a:t>,</a:t>
            </a:r>
            <a:r>
              <a:rPr kumimoji="1" lang="zh-CN" altLang="en-US" sz="2800" b="1" dirty="0"/>
              <a:t>恒温可逆过程系统对环境做的功</a:t>
            </a:r>
            <a:r>
              <a:rPr kumimoji="1" lang="en-US" altLang="zh-CN" sz="2800" b="1" dirty="0"/>
              <a:t>-W</a:t>
            </a:r>
            <a:r>
              <a:rPr kumimoji="1" lang="zh-CN" altLang="en-US" sz="2800" b="1" dirty="0"/>
              <a:t>最大。</a:t>
            </a:r>
          </a:p>
          <a:p>
            <a:pPr eaLnBrk="1" fontAlgn="auto" hangingPunct="1">
              <a:lnSpc>
                <a:spcPct val="115000"/>
              </a:lnSpc>
              <a:spcBef>
                <a:spcPct val="15000"/>
              </a:spcBef>
              <a:spcAft>
                <a:spcPts val="0"/>
              </a:spcAft>
              <a:buClr>
                <a:schemeClr val="tx1"/>
              </a:buClr>
              <a:buFont typeface="Wingdings" pitchFamily="2" charset="2"/>
              <a:buChar char="l"/>
              <a:defRPr/>
            </a:pPr>
            <a:r>
              <a:rPr kumimoji="1" lang="zh-CN" altLang="en-US" sz="2800" b="1" dirty="0"/>
              <a:t>气体恒温压缩时</a:t>
            </a:r>
            <a:r>
              <a:rPr kumimoji="1" lang="en-US" altLang="zh-CN" sz="2800" b="1" dirty="0"/>
              <a:t>,</a:t>
            </a:r>
            <a:r>
              <a:rPr kumimoji="1" lang="zh-CN" altLang="en-US" sz="2800" b="1" dirty="0"/>
              <a:t>恒温可逆过程系统从环境中得到的功</a:t>
            </a:r>
            <a:r>
              <a:rPr kumimoji="1" lang="en-US" altLang="zh-CN" sz="2800" b="1" dirty="0"/>
              <a:t>W</a:t>
            </a:r>
            <a:r>
              <a:rPr kumimoji="1" lang="zh-CN" altLang="en-US" sz="2800" b="1" dirty="0"/>
              <a:t>最小</a:t>
            </a:r>
            <a:endParaRPr lang="zh-CN" altLang="en-US" sz="2800" b="1" dirty="0"/>
          </a:p>
        </p:txBody>
      </p:sp>
      <p:graphicFrame>
        <p:nvGraphicFramePr>
          <p:cNvPr id="2" name="对象 1"/>
          <p:cNvGraphicFramePr>
            <a:graphicFrameLocks noChangeAspect="1"/>
          </p:cNvGraphicFramePr>
          <p:nvPr>
            <p:extLst>
              <p:ext uri="{D42A27DB-BD31-4B8C-83A1-F6EECF244321}">
                <p14:modId xmlns:p14="http://schemas.microsoft.com/office/powerpoint/2010/main" val="2938973955"/>
              </p:ext>
            </p:extLst>
          </p:nvPr>
        </p:nvGraphicFramePr>
        <p:xfrm>
          <a:off x="7524328" y="5085184"/>
          <a:ext cx="1193800" cy="1665287"/>
        </p:xfrm>
        <a:graphic>
          <a:graphicData uri="http://schemas.openxmlformats.org/presentationml/2006/ole">
            <mc:AlternateContent xmlns:mc="http://schemas.openxmlformats.org/markup-compatibility/2006">
              <mc:Choice xmlns:v="urn:schemas-microsoft-com:vml" Requires="v">
                <p:oleObj spid="_x0000_s747748" name="剪辑" r:id="rId3" imgW="1644650" imgH="2292350" progId="MS_ClipArt_Gallery.2">
                  <p:embed/>
                </p:oleObj>
              </mc:Choice>
              <mc:Fallback>
                <p:oleObj name="剪辑" r:id="rId3" imgW="1644650" imgH="2292350" progId="MS_ClipArt_Gallery.2">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328" y="5085184"/>
                        <a:ext cx="1193800" cy="166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81000" y="765175"/>
            <a:ext cx="84582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800" dirty="0">
                <a:latin typeface="Times New Roman" pitchFamily="18" charset="0"/>
                <a:ea typeface="黑体" pitchFamily="49" charset="-122"/>
              </a:rPr>
              <a:t> </a:t>
            </a:r>
            <a:r>
              <a:rPr kumimoji="1" lang="zh-CN" altLang="en-US" sz="2800" dirty="0" smtClean="0">
                <a:latin typeface="Times New Roman" pitchFamily="18" charset="0"/>
                <a:ea typeface="黑体" pitchFamily="49" charset="-122"/>
              </a:rPr>
              <a:t>例（不讲） </a:t>
            </a:r>
            <a:r>
              <a:rPr kumimoji="1" lang="en-US" altLang="zh-CN" sz="2800" dirty="0">
                <a:latin typeface="Times New Roman" pitchFamily="18" charset="0"/>
                <a:ea typeface="黑体" pitchFamily="49" charset="-122"/>
              </a:rPr>
              <a:t>2mol</a:t>
            </a:r>
            <a:r>
              <a:rPr kumimoji="1" lang="zh-CN" altLang="en-US" sz="2800" dirty="0">
                <a:latin typeface="Times New Roman" pitchFamily="18" charset="0"/>
                <a:ea typeface="黑体" pitchFamily="49" charset="-122"/>
              </a:rPr>
              <a:t>理想气体。由始态</a:t>
            </a:r>
            <a:r>
              <a:rPr kumimoji="1" lang="en-US" altLang="zh-CN" sz="2800" dirty="0">
                <a:latin typeface="Times New Roman" pitchFamily="18" charset="0"/>
                <a:ea typeface="黑体" pitchFamily="49" charset="-122"/>
              </a:rPr>
              <a:t>100kPa, 50dm</a:t>
            </a:r>
            <a:r>
              <a:rPr kumimoji="1" lang="en-US" altLang="zh-CN" sz="2800" baseline="30000" dirty="0">
                <a:latin typeface="Times New Roman" pitchFamily="18" charset="0"/>
                <a:ea typeface="黑体" pitchFamily="49" charset="-122"/>
              </a:rPr>
              <a:t>3</a:t>
            </a:r>
            <a:r>
              <a:rPr kumimoji="1" lang="en-US" altLang="zh-CN" sz="2800" dirty="0">
                <a:latin typeface="Times New Roman" pitchFamily="18" charset="0"/>
                <a:ea typeface="黑体" pitchFamily="49" charset="-122"/>
              </a:rPr>
              <a:t>,</a:t>
            </a:r>
            <a:r>
              <a:rPr kumimoji="1" lang="zh-CN" altLang="en-US" sz="2800" dirty="0">
                <a:latin typeface="Times New Roman" pitchFamily="18" charset="0"/>
                <a:ea typeface="黑体" pitchFamily="49" charset="-122"/>
              </a:rPr>
              <a:t>先恒容加热使压力升高至</a:t>
            </a:r>
            <a:r>
              <a:rPr kumimoji="1" lang="en-US" altLang="zh-CN" sz="2800" dirty="0">
                <a:latin typeface="Times New Roman" pitchFamily="18" charset="0"/>
                <a:ea typeface="黑体" pitchFamily="49" charset="-122"/>
              </a:rPr>
              <a:t>200kPa</a:t>
            </a:r>
            <a:r>
              <a:rPr kumimoji="1" lang="zh-CN" altLang="en-US" sz="2800" dirty="0">
                <a:latin typeface="Times New Roman" pitchFamily="18" charset="0"/>
                <a:ea typeface="黑体" pitchFamily="49" charset="-122"/>
              </a:rPr>
              <a:t>，再恒压冷却使体积缩小至</a:t>
            </a:r>
            <a:r>
              <a:rPr kumimoji="1" lang="en-US" altLang="zh-CN" sz="2800" dirty="0">
                <a:latin typeface="Times New Roman" pitchFamily="18" charset="0"/>
                <a:ea typeface="黑体" pitchFamily="49" charset="-122"/>
              </a:rPr>
              <a:t>25dm</a:t>
            </a:r>
            <a:r>
              <a:rPr kumimoji="1" lang="en-US" altLang="zh-CN" sz="2800" baseline="30000" dirty="0">
                <a:latin typeface="Times New Roman" pitchFamily="18" charset="0"/>
                <a:ea typeface="黑体" pitchFamily="49" charset="-122"/>
              </a:rPr>
              <a:t>3</a:t>
            </a:r>
            <a:r>
              <a:rPr kumimoji="1" lang="zh-CN" altLang="en-US" sz="2800" dirty="0">
                <a:latin typeface="Times New Roman" pitchFamily="18" charset="0"/>
                <a:ea typeface="黑体" pitchFamily="49" charset="-122"/>
              </a:rPr>
              <a:t>。求整个过程的</a:t>
            </a:r>
            <a:r>
              <a:rPr kumimoji="1" lang="en-US" altLang="zh-CN" sz="2800" i="1" dirty="0">
                <a:latin typeface="Times New Roman" pitchFamily="18" charset="0"/>
                <a:ea typeface="黑体" pitchFamily="49" charset="-122"/>
              </a:rPr>
              <a:t>W</a:t>
            </a:r>
            <a:r>
              <a:rPr kumimoji="1" lang="zh-CN" altLang="en-US" sz="2800" dirty="0">
                <a:latin typeface="Times New Roman" pitchFamily="18" charset="0"/>
                <a:ea typeface="黑体" pitchFamily="49" charset="-122"/>
              </a:rPr>
              <a:t>，</a:t>
            </a:r>
            <a:r>
              <a:rPr kumimoji="1" lang="en-US" altLang="zh-CN" sz="2800" i="1" dirty="0">
                <a:latin typeface="Times New Roman" pitchFamily="18" charset="0"/>
                <a:ea typeface="黑体" pitchFamily="49" charset="-122"/>
              </a:rPr>
              <a:t>Q</a:t>
            </a:r>
            <a:r>
              <a:rPr kumimoji="1" lang="zh-CN" altLang="en-US" sz="2800" dirty="0">
                <a:latin typeface="Times New Roman" pitchFamily="18" charset="0"/>
                <a:ea typeface="黑体" pitchFamily="49" charset="-122"/>
              </a:rPr>
              <a:t>，</a:t>
            </a:r>
            <a:r>
              <a:rPr kumimoji="1" lang="zh-CN" altLang="en-US" sz="2800" dirty="0">
                <a:latin typeface="Times New Roman" pitchFamily="18" charset="0"/>
                <a:ea typeface="黑体" pitchFamily="49" charset="-122"/>
                <a:sym typeface="Symbol" pitchFamily="18" charset="2"/>
              </a:rPr>
              <a:t></a:t>
            </a:r>
            <a:r>
              <a:rPr kumimoji="1" lang="en-US" altLang="zh-CN" sz="2800" i="1" dirty="0">
                <a:latin typeface="Times New Roman" pitchFamily="18" charset="0"/>
                <a:ea typeface="黑体" pitchFamily="49" charset="-122"/>
              </a:rPr>
              <a:t>U</a:t>
            </a:r>
            <a:r>
              <a:rPr kumimoji="1" lang="zh-CN" altLang="en-US" sz="2800" dirty="0">
                <a:latin typeface="Times New Roman" pitchFamily="18" charset="0"/>
                <a:ea typeface="黑体" pitchFamily="49" charset="-122"/>
              </a:rPr>
              <a:t>和</a:t>
            </a:r>
            <a:r>
              <a:rPr kumimoji="1" lang="zh-CN" altLang="zh-CN" sz="2800" dirty="0">
                <a:latin typeface="Times New Roman" pitchFamily="18" charset="0"/>
                <a:ea typeface="黑体" pitchFamily="49" charset="-122"/>
                <a:sym typeface="Symbol" pitchFamily="18" charset="2"/>
              </a:rPr>
              <a:t></a:t>
            </a:r>
            <a:r>
              <a:rPr kumimoji="1" lang="en-US" altLang="zh-CN" sz="2800" i="1" dirty="0">
                <a:latin typeface="Times New Roman" pitchFamily="18" charset="0"/>
                <a:ea typeface="黑体" pitchFamily="49" charset="-122"/>
              </a:rPr>
              <a:t>H</a:t>
            </a:r>
            <a:r>
              <a:rPr kumimoji="1" lang="zh-CN" altLang="en-US" sz="2800" dirty="0">
                <a:latin typeface="Times New Roman" pitchFamily="18" charset="0"/>
                <a:ea typeface="黑体" pitchFamily="49" charset="-122"/>
              </a:rPr>
              <a:t>。</a:t>
            </a:r>
          </a:p>
        </p:txBody>
      </p:sp>
      <p:sp>
        <p:nvSpPr>
          <p:cNvPr id="5" name="Text Box 4"/>
          <p:cNvSpPr txBox="1">
            <a:spLocks noChangeArrowheads="1"/>
          </p:cNvSpPr>
          <p:nvPr/>
        </p:nvSpPr>
        <p:spPr bwMode="auto">
          <a:xfrm>
            <a:off x="755576" y="2204864"/>
            <a:ext cx="1752600" cy="1319212"/>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r>
              <a:rPr kumimoji="1" lang="en-US" altLang="zh-CN" sz="2800" i="1" dirty="0">
                <a:latin typeface="Times New Roman" pitchFamily="18" charset="0"/>
                <a:ea typeface="黑体" pitchFamily="49" charset="-122"/>
              </a:rPr>
              <a:t>p</a:t>
            </a:r>
            <a:r>
              <a:rPr kumimoji="1" lang="en-US" altLang="zh-CN" sz="2800" baseline="-25000" dirty="0">
                <a:latin typeface="Times New Roman" pitchFamily="18" charset="0"/>
                <a:ea typeface="黑体" pitchFamily="49" charset="-122"/>
              </a:rPr>
              <a:t>1</a:t>
            </a:r>
            <a:r>
              <a:rPr kumimoji="1" lang="en-US" altLang="zh-CN" sz="2800" dirty="0">
                <a:latin typeface="Times New Roman" pitchFamily="18" charset="0"/>
                <a:ea typeface="黑体" pitchFamily="49" charset="-122"/>
              </a:rPr>
              <a:t>=100kPa</a:t>
            </a:r>
          </a:p>
          <a:p>
            <a:pPr eaLnBrk="0" hangingPunct="0"/>
            <a:r>
              <a:rPr kumimoji="1" lang="en-US" altLang="zh-CN" sz="2800" i="1" dirty="0">
                <a:latin typeface="Times New Roman" pitchFamily="18" charset="0"/>
                <a:ea typeface="黑体" pitchFamily="49" charset="-122"/>
              </a:rPr>
              <a:t>V</a:t>
            </a:r>
            <a:r>
              <a:rPr kumimoji="1" lang="en-US" altLang="zh-CN" sz="2800" baseline="-25000" dirty="0">
                <a:latin typeface="Times New Roman" pitchFamily="18" charset="0"/>
                <a:ea typeface="黑体" pitchFamily="49" charset="-122"/>
              </a:rPr>
              <a:t>1</a:t>
            </a:r>
            <a:r>
              <a:rPr kumimoji="1" lang="en-US" altLang="zh-CN" sz="2800" dirty="0">
                <a:latin typeface="Times New Roman" pitchFamily="18" charset="0"/>
                <a:ea typeface="黑体" pitchFamily="49" charset="-122"/>
              </a:rPr>
              <a:t>=50dm</a:t>
            </a:r>
            <a:r>
              <a:rPr kumimoji="1" lang="en-US" altLang="zh-CN" sz="2800" baseline="30000" dirty="0">
                <a:latin typeface="Times New Roman" pitchFamily="18" charset="0"/>
                <a:ea typeface="黑体" pitchFamily="49" charset="-122"/>
              </a:rPr>
              <a:t>3</a:t>
            </a:r>
            <a:endParaRPr kumimoji="1" lang="en-US" altLang="zh-CN" sz="2800" dirty="0">
              <a:latin typeface="Times New Roman" pitchFamily="18" charset="0"/>
              <a:ea typeface="黑体" pitchFamily="49" charset="-122"/>
            </a:endParaRPr>
          </a:p>
          <a:p>
            <a:pPr eaLnBrk="0" hangingPunct="0"/>
            <a:r>
              <a:rPr kumimoji="1" lang="en-US" altLang="zh-CN" sz="2800" dirty="0">
                <a:latin typeface="Times New Roman" pitchFamily="18" charset="0"/>
                <a:ea typeface="黑体" pitchFamily="49" charset="-122"/>
              </a:rPr>
              <a:t>      </a:t>
            </a:r>
            <a:r>
              <a:rPr kumimoji="1" lang="en-US" altLang="zh-CN" sz="2800" i="1" dirty="0">
                <a:latin typeface="Times New Roman" pitchFamily="18" charset="0"/>
                <a:ea typeface="黑体" pitchFamily="49" charset="-122"/>
              </a:rPr>
              <a:t>T</a:t>
            </a:r>
            <a:r>
              <a:rPr kumimoji="1" lang="en-US" altLang="zh-CN" sz="2800" baseline="-25000" dirty="0">
                <a:latin typeface="Times New Roman" pitchFamily="18" charset="0"/>
                <a:ea typeface="黑体" pitchFamily="49" charset="-122"/>
              </a:rPr>
              <a:t>1</a:t>
            </a:r>
          </a:p>
        </p:txBody>
      </p:sp>
      <p:grpSp>
        <p:nvGrpSpPr>
          <p:cNvPr id="6" name="Group 7"/>
          <p:cNvGrpSpPr>
            <a:grpSpLocks/>
          </p:cNvGrpSpPr>
          <p:nvPr/>
        </p:nvGrpSpPr>
        <p:grpSpPr bwMode="auto">
          <a:xfrm>
            <a:off x="2508176" y="2420888"/>
            <a:ext cx="990600" cy="609600"/>
            <a:chOff x="1920" y="1824"/>
            <a:chExt cx="624" cy="384"/>
          </a:xfrm>
        </p:grpSpPr>
        <p:sp>
          <p:nvSpPr>
            <p:cNvPr id="7" name="Line 8"/>
            <p:cNvSpPr>
              <a:spLocks noChangeShapeType="1"/>
            </p:cNvSpPr>
            <p:nvPr/>
          </p:nvSpPr>
          <p:spPr bwMode="auto">
            <a:xfrm>
              <a:off x="1920" y="2208"/>
              <a:ext cx="624"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Text Box 9"/>
            <p:cNvSpPr txBox="1">
              <a:spLocks noChangeArrowheads="1"/>
            </p:cNvSpPr>
            <p:nvPr/>
          </p:nvSpPr>
          <p:spPr bwMode="auto">
            <a:xfrm>
              <a:off x="1920" y="1824"/>
              <a:ext cx="6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800">
                  <a:latin typeface="Times New Roman" pitchFamily="18" charset="0"/>
                  <a:ea typeface="黑体" pitchFamily="49" charset="-122"/>
                </a:rPr>
                <a:t>恒容</a:t>
              </a:r>
              <a:endParaRPr kumimoji="1" lang="zh-CN" altLang="en-US" sz="2800">
                <a:solidFill>
                  <a:srgbClr val="336600"/>
                </a:solidFill>
                <a:latin typeface="Times New Roman" pitchFamily="18" charset="0"/>
                <a:ea typeface="黑体" pitchFamily="49" charset="-122"/>
              </a:endParaRPr>
            </a:p>
          </p:txBody>
        </p:sp>
      </p:grpSp>
      <p:sp>
        <p:nvSpPr>
          <p:cNvPr id="9" name="Text Box 5"/>
          <p:cNvSpPr txBox="1">
            <a:spLocks noChangeArrowheads="1"/>
          </p:cNvSpPr>
          <p:nvPr/>
        </p:nvSpPr>
        <p:spPr bwMode="auto">
          <a:xfrm>
            <a:off x="3520041" y="2204864"/>
            <a:ext cx="1752600" cy="1319212"/>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r>
              <a:rPr kumimoji="1" lang="en-US" altLang="zh-CN" sz="2800" i="1" dirty="0">
                <a:latin typeface="Times New Roman" pitchFamily="18" charset="0"/>
                <a:ea typeface="黑体" pitchFamily="49" charset="-122"/>
              </a:rPr>
              <a:t>p</a:t>
            </a:r>
            <a:r>
              <a:rPr kumimoji="1" lang="en-US" altLang="zh-CN" sz="2800" baseline="-25000" dirty="0">
                <a:latin typeface="Times New Roman" pitchFamily="18" charset="0"/>
                <a:ea typeface="黑体" pitchFamily="49" charset="-122"/>
              </a:rPr>
              <a:t>2</a:t>
            </a:r>
            <a:r>
              <a:rPr kumimoji="1" lang="en-US" altLang="zh-CN" sz="2800" dirty="0">
                <a:latin typeface="Times New Roman" pitchFamily="18" charset="0"/>
                <a:ea typeface="黑体" pitchFamily="49" charset="-122"/>
              </a:rPr>
              <a:t>=200kPa</a:t>
            </a:r>
          </a:p>
          <a:p>
            <a:pPr eaLnBrk="0" hangingPunct="0"/>
            <a:r>
              <a:rPr kumimoji="1" lang="en-US" altLang="zh-CN" sz="2800" i="1" dirty="0">
                <a:latin typeface="Times New Roman" pitchFamily="18" charset="0"/>
                <a:ea typeface="黑体" pitchFamily="49" charset="-122"/>
              </a:rPr>
              <a:t>V</a:t>
            </a:r>
            <a:r>
              <a:rPr kumimoji="1" lang="en-US" altLang="zh-CN" sz="2800" baseline="-25000" dirty="0">
                <a:latin typeface="Times New Roman" pitchFamily="18" charset="0"/>
                <a:ea typeface="黑体" pitchFamily="49" charset="-122"/>
              </a:rPr>
              <a:t>2</a:t>
            </a:r>
            <a:r>
              <a:rPr kumimoji="1" lang="en-US" altLang="zh-CN" sz="2800" dirty="0">
                <a:latin typeface="Times New Roman" pitchFamily="18" charset="0"/>
                <a:ea typeface="黑体" pitchFamily="49" charset="-122"/>
              </a:rPr>
              <a:t>=50dm</a:t>
            </a:r>
            <a:r>
              <a:rPr kumimoji="1" lang="en-US" altLang="zh-CN" sz="2800" baseline="30000" dirty="0">
                <a:latin typeface="Times New Roman" pitchFamily="18" charset="0"/>
                <a:ea typeface="黑体" pitchFamily="49" charset="-122"/>
              </a:rPr>
              <a:t>3</a:t>
            </a:r>
            <a:endParaRPr kumimoji="1" lang="en-US" altLang="zh-CN" sz="2800" dirty="0">
              <a:latin typeface="Times New Roman" pitchFamily="18" charset="0"/>
              <a:ea typeface="黑体" pitchFamily="49" charset="-122"/>
            </a:endParaRPr>
          </a:p>
          <a:p>
            <a:pPr eaLnBrk="0" hangingPunct="0"/>
            <a:r>
              <a:rPr kumimoji="1" lang="en-US" altLang="zh-CN" sz="2800" dirty="0">
                <a:latin typeface="Times New Roman" pitchFamily="18" charset="0"/>
                <a:ea typeface="黑体" pitchFamily="49" charset="-122"/>
              </a:rPr>
              <a:t>      </a:t>
            </a:r>
            <a:r>
              <a:rPr kumimoji="1" lang="en-US" altLang="zh-CN" sz="2800" i="1" dirty="0">
                <a:latin typeface="Times New Roman" pitchFamily="18" charset="0"/>
                <a:ea typeface="黑体" pitchFamily="49" charset="-122"/>
              </a:rPr>
              <a:t>T</a:t>
            </a:r>
            <a:r>
              <a:rPr kumimoji="1" lang="en-US" altLang="zh-CN" sz="2800" baseline="-25000" dirty="0">
                <a:latin typeface="Times New Roman" pitchFamily="18" charset="0"/>
                <a:ea typeface="黑体" pitchFamily="49" charset="-122"/>
              </a:rPr>
              <a:t>2	</a:t>
            </a:r>
          </a:p>
        </p:txBody>
      </p:sp>
      <p:grpSp>
        <p:nvGrpSpPr>
          <p:cNvPr id="10" name="Group 10"/>
          <p:cNvGrpSpPr>
            <a:grpSpLocks/>
          </p:cNvGrpSpPr>
          <p:nvPr/>
        </p:nvGrpSpPr>
        <p:grpSpPr bwMode="auto">
          <a:xfrm>
            <a:off x="5371072" y="2597770"/>
            <a:ext cx="1066800" cy="533400"/>
            <a:chOff x="3744" y="1872"/>
            <a:chExt cx="672" cy="336"/>
          </a:xfrm>
        </p:grpSpPr>
        <p:sp>
          <p:nvSpPr>
            <p:cNvPr id="11" name="Line 11"/>
            <p:cNvSpPr>
              <a:spLocks noChangeShapeType="1"/>
            </p:cNvSpPr>
            <p:nvPr/>
          </p:nvSpPr>
          <p:spPr bwMode="auto">
            <a:xfrm>
              <a:off x="3792" y="2208"/>
              <a:ext cx="624"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Text Box 12"/>
            <p:cNvSpPr txBox="1">
              <a:spLocks noChangeArrowheads="1"/>
            </p:cNvSpPr>
            <p:nvPr/>
          </p:nvSpPr>
          <p:spPr bwMode="auto">
            <a:xfrm>
              <a:off x="3744" y="1872"/>
              <a:ext cx="6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800" dirty="0">
                  <a:latin typeface="Times New Roman" pitchFamily="18" charset="0"/>
                  <a:ea typeface="黑体" pitchFamily="49" charset="-122"/>
                </a:rPr>
                <a:t>恒压</a:t>
              </a:r>
              <a:endParaRPr kumimoji="1" lang="zh-CN" altLang="en-US" sz="2800" dirty="0">
                <a:solidFill>
                  <a:srgbClr val="336600"/>
                </a:solidFill>
                <a:latin typeface="Times New Roman" pitchFamily="18" charset="0"/>
                <a:ea typeface="黑体" pitchFamily="49" charset="-122"/>
              </a:endParaRPr>
            </a:p>
          </p:txBody>
        </p:sp>
      </p:grpSp>
      <p:sp>
        <p:nvSpPr>
          <p:cNvPr id="13" name="Text Box 6"/>
          <p:cNvSpPr txBox="1">
            <a:spLocks noChangeArrowheads="1"/>
          </p:cNvSpPr>
          <p:nvPr/>
        </p:nvSpPr>
        <p:spPr bwMode="auto">
          <a:xfrm>
            <a:off x="6588224" y="2161172"/>
            <a:ext cx="1752600" cy="1319212"/>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r>
              <a:rPr kumimoji="1" lang="en-US" altLang="zh-CN" sz="2800" i="1" dirty="0">
                <a:latin typeface="Times New Roman" pitchFamily="18" charset="0"/>
                <a:ea typeface="黑体" pitchFamily="49" charset="-122"/>
              </a:rPr>
              <a:t>p</a:t>
            </a:r>
            <a:r>
              <a:rPr kumimoji="1" lang="en-US" altLang="zh-CN" sz="2800" baseline="-25000" dirty="0">
                <a:latin typeface="Times New Roman" pitchFamily="18" charset="0"/>
                <a:ea typeface="黑体" pitchFamily="49" charset="-122"/>
              </a:rPr>
              <a:t>3</a:t>
            </a:r>
            <a:r>
              <a:rPr kumimoji="1" lang="en-US" altLang="zh-CN" sz="2800" dirty="0">
                <a:latin typeface="Times New Roman" pitchFamily="18" charset="0"/>
                <a:ea typeface="黑体" pitchFamily="49" charset="-122"/>
              </a:rPr>
              <a:t>=200kPa</a:t>
            </a:r>
          </a:p>
          <a:p>
            <a:pPr eaLnBrk="0" hangingPunct="0"/>
            <a:r>
              <a:rPr kumimoji="1" lang="en-US" altLang="zh-CN" sz="2800" i="1" dirty="0">
                <a:latin typeface="Times New Roman" pitchFamily="18" charset="0"/>
                <a:ea typeface="黑体" pitchFamily="49" charset="-122"/>
              </a:rPr>
              <a:t>V</a:t>
            </a:r>
            <a:r>
              <a:rPr kumimoji="1" lang="en-US" altLang="zh-CN" sz="2800" baseline="-25000" dirty="0">
                <a:latin typeface="Times New Roman" pitchFamily="18" charset="0"/>
                <a:ea typeface="黑体" pitchFamily="49" charset="-122"/>
              </a:rPr>
              <a:t>3</a:t>
            </a:r>
            <a:r>
              <a:rPr kumimoji="1" lang="en-US" altLang="zh-CN" sz="2800" dirty="0">
                <a:latin typeface="Times New Roman" pitchFamily="18" charset="0"/>
                <a:ea typeface="黑体" pitchFamily="49" charset="-122"/>
              </a:rPr>
              <a:t>=25dm</a:t>
            </a:r>
            <a:r>
              <a:rPr kumimoji="1" lang="en-US" altLang="zh-CN" sz="2800" baseline="30000" dirty="0">
                <a:latin typeface="Times New Roman" pitchFamily="18" charset="0"/>
                <a:ea typeface="黑体" pitchFamily="49" charset="-122"/>
              </a:rPr>
              <a:t>3</a:t>
            </a:r>
            <a:endParaRPr kumimoji="1" lang="en-US" altLang="zh-CN" sz="2800" dirty="0">
              <a:latin typeface="Times New Roman" pitchFamily="18" charset="0"/>
              <a:ea typeface="黑体" pitchFamily="49" charset="-122"/>
            </a:endParaRPr>
          </a:p>
          <a:p>
            <a:pPr eaLnBrk="0" hangingPunct="0"/>
            <a:r>
              <a:rPr kumimoji="1" lang="en-US" altLang="zh-CN" sz="2800" dirty="0">
                <a:latin typeface="Times New Roman" pitchFamily="18" charset="0"/>
                <a:ea typeface="黑体" pitchFamily="49" charset="-122"/>
              </a:rPr>
              <a:t>      </a:t>
            </a:r>
            <a:r>
              <a:rPr kumimoji="1" lang="en-US" altLang="zh-CN" sz="2800" i="1" dirty="0">
                <a:latin typeface="Times New Roman" pitchFamily="18" charset="0"/>
                <a:ea typeface="黑体" pitchFamily="49" charset="-122"/>
              </a:rPr>
              <a:t>T</a:t>
            </a:r>
            <a:r>
              <a:rPr kumimoji="1" lang="en-US" altLang="zh-CN" sz="2800" baseline="-25000" dirty="0">
                <a:latin typeface="Times New Roman" pitchFamily="18" charset="0"/>
                <a:ea typeface="黑体" pitchFamily="49" charset="-122"/>
              </a:rPr>
              <a:t>3</a:t>
            </a:r>
          </a:p>
        </p:txBody>
      </p:sp>
      <p:graphicFrame>
        <p:nvGraphicFramePr>
          <p:cNvPr id="14" name="对象 13"/>
          <p:cNvGraphicFramePr>
            <a:graphicFrameLocks noChangeAspect="1"/>
          </p:cNvGraphicFramePr>
          <p:nvPr>
            <p:extLst>
              <p:ext uri="{D42A27DB-BD31-4B8C-83A1-F6EECF244321}">
                <p14:modId xmlns:p14="http://schemas.microsoft.com/office/powerpoint/2010/main" val="3732449960"/>
              </p:ext>
            </p:extLst>
          </p:nvPr>
        </p:nvGraphicFramePr>
        <p:xfrm>
          <a:off x="797790" y="3789040"/>
          <a:ext cx="5078412" cy="971550"/>
        </p:xfrm>
        <a:graphic>
          <a:graphicData uri="http://schemas.openxmlformats.org/presentationml/2006/ole">
            <mc:AlternateContent xmlns:mc="http://schemas.openxmlformats.org/markup-compatibility/2006">
              <mc:Choice xmlns:v="urn:schemas-microsoft-com:vml" Requires="v">
                <p:oleObj spid="_x0000_s770340" name="公式" r:id="rId3" imgW="2070100" imgH="406400" progId="Equation.3">
                  <p:embed/>
                </p:oleObj>
              </mc:Choice>
              <mc:Fallback>
                <p:oleObj name="公式" r:id="rId3" imgW="2070100" imgH="40640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790" y="3789040"/>
                        <a:ext cx="5078412"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861626399"/>
              </p:ext>
            </p:extLst>
          </p:nvPr>
        </p:nvGraphicFramePr>
        <p:xfrm>
          <a:off x="755576" y="4869160"/>
          <a:ext cx="4838700" cy="909637"/>
        </p:xfrm>
        <a:graphic>
          <a:graphicData uri="http://schemas.openxmlformats.org/presentationml/2006/ole">
            <mc:AlternateContent xmlns:mc="http://schemas.openxmlformats.org/markup-compatibility/2006">
              <mc:Choice xmlns:v="urn:schemas-microsoft-com:vml" Requires="v">
                <p:oleObj spid="_x0000_s770341" name="公式" r:id="rId5" imgW="2108200" imgH="406400" progId="Equation.3">
                  <p:embed/>
                </p:oleObj>
              </mc:Choice>
              <mc:Fallback>
                <p:oleObj name="公式" r:id="rId5" imgW="2108200" imgH="40640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576" y="4869160"/>
                        <a:ext cx="4838700" cy="909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0281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
                                        </p:tgtEl>
                                        <p:attrNameLst>
                                          <p:attrName>style.visibility</p:attrName>
                                        </p:attrNameLst>
                                      </p:cBhvr>
                                      <p:to>
                                        <p:strVal val="visible"/>
                                      </p:to>
                                    </p:set>
                                    <p:anim calcmode="discrete" valueType="clr">
                                      <p:cBhvr override="childStyle">
                                        <p:cTn id="7" dur="50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8" dur="500"/>
                                        <p:tgtEl>
                                          <p:spTgt spid="4"/>
                                        </p:tgtEl>
                                        <p:attrNameLst>
                                          <p:attrName>fillcolor</p:attrName>
                                        </p:attrNameLst>
                                      </p:cBhvr>
                                      <p:tavLst>
                                        <p:tav tm="0">
                                          <p:val>
                                            <p:clrVal>
                                              <a:schemeClr val="accent2"/>
                                            </p:clrVal>
                                          </p:val>
                                        </p:tav>
                                        <p:tav tm="50000">
                                          <p:val>
                                            <p:clrVal>
                                              <a:schemeClr val="hlink"/>
                                            </p:clrVal>
                                          </p:val>
                                        </p:tav>
                                      </p:tavLst>
                                    </p:anim>
                                    <p:set>
                                      <p:cBhvr>
                                        <p:cTn id="9" dur="500"/>
                                        <p:tgtEl>
                                          <p:spTgt spid="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par>
                          <p:cTn id="23" fill="hold">
                            <p:stCondLst>
                              <p:cond delay="1500"/>
                            </p:stCondLst>
                            <p:childTnLst>
                              <p:par>
                                <p:cTn id="24" presetID="22" presetClass="entr" presetSubtype="8"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9" grpId="0" animBg="1" autoUpdateAnimBg="0"/>
      <p:bldP spid="13"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611188" y="958850"/>
            <a:ext cx="7772400"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908050" indent="-436563">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304925" indent="-395288">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93863" indent="-38735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93913" indent="-398463">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51113" indent="-398463" fontAlgn="base">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008313" indent="-398463" fontAlgn="base">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65513" indent="-398463" fontAlgn="base">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922713" indent="-398463" fontAlgn="base">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lnSpc>
                <a:spcPct val="120000"/>
              </a:lnSpc>
              <a:spcBef>
                <a:spcPct val="0"/>
              </a:spcBef>
              <a:buFont typeface="Wingdings" pitchFamily="2" charset="2"/>
              <a:buNone/>
            </a:pPr>
            <a:r>
              <a:rPr lang="zh-CN" altLang="en-US" dirty="0">
                <a:latin typeface="Times New Roman" pitchFamily="18" charset="0"/>
              </a:rPr>
              <a:t>由于 </a:t>
            </a:r>
            <a:r>
              <a:rPr lang="en-US" altLang="zh-CN" i="1" dirty="0">
                <a:latin typeface="Times New Roman" pitchFamily="18" charset="0"/>
              </a:rPr>
              <a:t>T</a:t>
            </a:r>
            <a:r>
              <a:rPr lang="en-US" altLang="zh-CN" baseline="-25000" dirty="0">
                <a:latin typeface="Times New Roman" pitchFamily="18" charset="0"/>
              </a:rPr>
              <a:t>1</a:t>
            </a:r>
            <a:r>
              <a:rPr lang="en-US" altLang="zh-CN" dirty="0">
                <a:latin typeface="Times New Roman" pitchFamily="18" charset="0"/>
              </a:rPr>
              <a:t>=</a:t>
            </a:r>
            <a:r>
              <a:rPr lang="en-US" altLang="zh-CN" i="1" dirty="0">
                <a:latin typeface="Times New Roman" pitchFamily="18" charset="0"/>
              </a:rPr>
              <a:t>T</a:t>
            </a:r>
            <a:r>
              <a:rPr lang="en-US" altLang="zh-CN" baseline="-25000" dirty="0">
                <a:latin typeface="Times New Roman" pitchFamily="18" charset="0"/>
              </a:rPr>
              <a:t>3</a:t>
            </a:r>
            <a:r>
              <a:rPr lang="en-US" altLang="zh-CN" dirty="0">
                <a:latin typeface="Times New Roman" pitchFamily="18" charset="0"/>
              </a:rPr>
              <a:t> </a:t>
            </a:r>
            <a:r>
              <a:rPr lang="zh-CN" altLang="en-US" dirty="0">
                <a:latin typeface="Times New Roman" pitchFamily="18" charset="0"/>
              </a:rPr>
              <a:t>，所以</a:t>
            </a:r>
            <a:r>
              <a:rPr lang="zh-CN" altLang="en-US" dirty="0">
                <a:latin typeface="Times New Roman" pitchFamily="18" charset="0"/>
                <a:sym typeface="Symbol" pitchFamily="18" charset="2"/>
              </a:rPr>
              <a:t></a:t>
            </a:r>
            <a:r>
              <a:rPr lang="en-US" altLang="zh-CN" i="1" dirty="0">
                <a:latin typeface="Times New Roman" pitchFamily="18" charset="0"/>
              </a:rPr>
              <a:t>U</a:t>
            </a:r>
            <a:r>
              <a:rPr lang="en-US" altLang="zh-CN" dirty="0">
                <a:latin typeface="Times New Roman" pitchFamily="18" charset="0"/>
              </a:rPr>
              <a:t>= 0</a:t>
            </a:r>
            <a:r>
              <a:rPr lang="zh-CN" altLang="en-US" dirty="0">
                <a:latin typeface="Times New Roman" pitchFamily="18" charset="0"/>
              </a:rPr>
              <a:t>，</a:t>
            </a:r>
            <a:r>
              <a:rPr lang="zh-CN" altLang="en-US" dirty="0">
                <a:latin typeface="Times New Roman" pitchFamily="18" charset="0"/>
                <a:sym typeface="Symbol" pitchFamily="18" charset="2"/>
              </a:rPr>
              <a:t></a:t>
            </a:r>
            <a:r>
              <a:rPr lang="en-US" altLang="zh-CN" i="1" dirty="0">
                <a:latin typeface="Times New Roman" pitchFamily="18" charset="0"/>
              </a:rPr>
              <a:t>H</a:t>
            </a:r>
            <a:r>
              <a:rPr lang="en-US" altLang="zh-CN" dirty="0">
                <a:latin typeface="Times New Roman" pitchFamily="18" charset="0"/>
              </a:rPr>
              <a:t> = 0</a:t>
            </a:r>
          </a:p>
          <a:p>
            <a:pPr>
              <a:lnSpc>
                <a:spcPct val="120000"/>
              </a:lnSpc>
              <a:spcBef>
                <a:spcPct val="0"/>
              </a:spcBef>
              <a:buFont typeface="Wingdings" pitchFamily="2" charset="2"/>
              <a:buNone/>
            </a:pPr>
            <a:r>
              <a:rPr lang="zh-CN" altLang="en-US" dirty="0">
                <a:latin typeface="Times New Roman" pitchFamily="18" charset="0"/>
              </a:rPr>
              <a:t>而恒容   </a:t>
            </a:r>
            <a:r>
              <a:rPr lang="en-US" altLang="zh-CN" i="1" dirty="0">
                <a:latin typeface="Times New Roman" pitchFamily="18" charset="0"/>
              </a:rPr>
              <a:t>W</a:t>
            </a:r>
            <a:r>
              <a:rPr lang="en-US" altLang="zh-CN" baseline="-25000" dirty="0">
                <a:latin typeface="Times New Roman" pitchFamily="18" charset="0"/>
              </a:rPr>
              <a:t>1</a:t>
            </a:r>
            <a:r>
              <a:rPr lang="en-US" altLang="zh-CN" dirty="0">
                <a:latin typeface="Times New Roman" pitchFamily="18" charset="0"/>
              </a:rPr>
              <a:t>= 0</a:t>
            </a:r>
            <a:r>
              <a:rPr lang="zh-CN" altLang="en-US" dirty="0">
                <a:latin typeface="Times New Roman" pitchFamily="18" charset="0"/>
              </a:rPr>
              <a:t>，</a:t>
            </a:r>
          </a:p>
        </p:txBody>
      </p:sp>
      <p:graphicFrame>
        <p:nvGraphicFramePr>
          <p:cNvPr id="6" name="对象 5"/>
          <p:cNvGraphicFramePr>
            <a:graphicFrameLocks noChangeAspect="1"/>
          </p:cNvGraphicFramePr>
          <p:nvPr>
            <p:extLst>
              <p:ext uri="{D42A27DB-BD31-4B8C-83A1-F6EECF244321}">
                <p14:modId xmlns:p14="http://schemas.microsoft.com/office/powerpoint/2010/main" val="3486737806"/>
              </p:ext>
            </p:extLst>
          </p:nvPr>
        </p:nvGraphicFramePr>
        <p:xfrm>
          <a:off x="623438" y="2348880"/>
          <a:ext cx="6704013" cy="958850"/>
        </p:xfrm>
        <a:graphic>
          <a:graphicData uri="http://schemas.openxmlformats.org/presentationml/2006/ole">
            <mc:AlternateContent xmlns:mc="http://schemas.openxmlformats.org/markup-compatibility/2006">
              <mc:Choice xmlns:v="urn:schemas-microsoft-com:vml" Requires="v">
                <p:oleObj spid="_x0000_s771364" name="公式" r:id="rId3" imgW="2476440" imgH="342900" progId="Equation.3">
                  <p:embed/>
                </p:oleObj>
              </mc:Choice>
              <mc:Fallback>
                <p:oleObj name="公式" r:id="rId3" imgW="2476440" imgH="3429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438" y="2348880"/>
                        <a:ext cx="6704013" cy="958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18949000"/>
              </p:ext>
            </p:extLst>
          </p:nvPr>
        </p:nvGraphicFramePr>
        <p:xfrm>
          <a:off x="1187624" y="3212976"/>
          <a:ext cx="6122987" cy="546100"/>
        </p:xfrm>
        <a:graphic>
          <a:graphicData uri="http://schemas.openxmlformats.org/presentationml/2006/ole">
            <mc:AlternateContent xmlns:mc="http://schemas.openxmlformats.org/markup-compatibility/2006">
              <mc:Choice xmlns:v="urn:schemas-microsoft-com:vml" Requires="v">
                <p:oleObj spid="_x0000_s771365" name="公式" r:id="rId5" imgW="2266920" imgH="190590" progId="Equation.3">
                  <p:embed/>
                </p:oleObj>
              </mc:Choice>
              <mc:Fallback>
                <p:oleObj name="公式" r:id="rId5" imgW="2266920" imgH="19059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624" y="3212976"/>
                        <a:ext cx="6122987"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4"/>
          <p:cNvSpPr>
            <a:spLocks noChangeArrowheads="1"/>
          </p:cNvSpPr>
          <p:nvPr/>
        </p:nvSpPr>
        <p:spPr bwMode="auto">
          <a:xfrm>
            <a:off x="755576" y="3933056"/>
            <a:ext cx="6477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eaLnBrk="0" hangingPunct="0">
              <a:lnSpc>
                <a:spcPct val="120000"/>
              </a:lnSpc>
            </a:pPr>
            <a:r>
              <a:rPr kumimoji="1" lang="en-US" altLang="zh-CN" sz="2800" i="1" dirty="0">
                <a:latin typeface="Times New Roman" pitchFamily="18" charset="0"/>
                <a:ea typeface="黑体" pitchFamily="49" charset="-122"/>
              </a:rPr>
              <a:t>W</a:t>
            </a:r>
            <a:r>
              <a:rPr kumimoji="1" lang="en-US" altLang="zh-CN" sz="2800" dirty="0">
                <a:latin typeface="Times New Roman" pitchFamily="18" charset="0"/>
                <a:ea typeface="黑体" pitchFamily="49" charset="-122"/>
              </a:rPr>
              <a:t>=</a:t>
            </a:r>
            <a:r>
              <a:rPr kumimoji="1" lang="en-US" altLang="zh-CN" sz="2800" i="1" dirty="0">
                <a:latin typeface="Times New Roman" pitchFamily="18" charset="0"/>
                <a:ea typeface="黑体" pitchFamily="49" charset="-122"/>
              </a:rPr>
              <a:t>W</a:t>
            </a:r>
            <a:r>
              <a:rPr kumimoji="1" lang="en-US" altLang="zh-CN" sz="2800" baseline="-25000" dirty="0">
                <a:latin typeface="Times New Roman" pitchFamily="18" charset="0"/>
                <a:ea typeface="黑体" pitchFamily="49" charset="-122"/>
              </a:rPr>
              <a:t>1</a:t>
            </a:r>
            <a:r>
              <a:rPr kumimoji="1" lang="en-US" altLang="zh-CN" sz="2800" dirty="0">
                <a:latin typeface="Times New Roman" pitchFamily="18" charset="0"/>
                <a:ea typeface="黑体" pitchFamily="49" charset="-122"/>
              </a:rPr>
              <a:t>+</a:t>
            </a:r>
            <a:r>
              <a:rPr kumimoji="1" lang="en-US" altLang="zh-CN" sz="2800" i="1" dirty="0">
                <a:latin typeface="Times New Roman" pitchFamily="18" charset="0"/>
                <a:ea typeface="黑体" pitchFamily="49" charset="-122"/>
              </a:rPr>
              <a:t>W</a:t>
            </a:r>
            <a:r>
              <a:rPr kumimoji="1" lang="en-US" altLang="zh-CN" sz="2800" baseline="-25000" dirty="0">
                <a:latin typeface="Times New Roman" pitchFamily="18" charset="0"/>
                <a:ea typeface="黑体" pitchFamily="49" charset="-122"/>
              </a:rPr>
              <a:t>2</a:t>
            </a:r>
            <a:r>
              <a:rPr kumimoji="1" lang="en-US" altLang="zh-CN" sz="2800" dirty="0">
                <a:latin typeface="Times New Roman" pitchFamily="18" charset="0"/>
                <a:ea typeface="黑体" pitchFamily="49" charset="-122"/>
              </a:rPr>
              <a:t>= </a:t>
            </a:r>
            <a:r>
              <a:rPr kumimoji="1" lang="en-US" altLang="zh-CN" sz="2800" i="1" dirty="0">
                <a:latin typeface="Times New Roman" pitchFamily="18" charset="0"/>
                <a:ea typeface="黑体" pitchFamily="49" charset="-122"/>
              </a:rPr>
              <a:t>W</a:t>
            </a:r>
            <a:r>
              <a:rPr kumimoji="1" lang="en-US" altLang="zh-CN" sz="2800" baseline="-25000" dirty="0">
                <a:latin typeface="Times New Roman" pitchFamily="18" charset="0"/>
                <a:ea typeface="黑体" pitchFamily="49" charset="-122"/>
              </a:rPr>
              <a:t>2</a:t>
            </a:r>
            <a:r>
              <a:rPr kumimoji="1" lang="en-US" altLang="zh-CN" sz="2800" dirty="0">
                <a:latin typeface="Times New Roman" pitchFamily="18" charset="0"/>
                <a:ea typeface="黑体" pitchFamily="49" charset="-122"/>
              </a:rPr>
              <a:t>=5000 J</a:t>
            </a:r>
          </a:p>
          <a:p>
            <a:pPr eaLnBrk="0" hangingPunct="0">
              <a:lnSpc>
                <a:spcPct val="120000"/>
              </a:lnSpc>
            </a:pPr>
            <a:r>
              <a:rPr kumimoji="1" lang="en-US" altLang="zh-CN" sz="2800" i="1" dirty="0">
                <a:latin typeface="Times New Roman" pitchFamily="18" charset="0"/>
                <a:ea typeface="黑体" pitchFamily="49" charset="-122"/>
              </a:rPr>
              <a:t>Q</a:t>
            </a:r>
            <a:r>
              <a:rPr kumimoji="1" lang="en-US" altLang="zh-CN" sz="2800" dirty="0">
                <a:latin typeface="Times New Roman" pitchFamily="18" charset="0"/>
                <a:ea typeface="黑体" pitchFamily="49" charset="-122"/>
              </a:rPr>
              <a:t>= </a:t>
            </a:r>
            <a:r>
              <a:rPr kumimoji="1" lang="en-US" altLang="zh-CN" sz="2800" dirty="0">
                <a:latin typeface="Times New Roman" pitchFamily="18" charset="0"/>
                <a:sym typeface="Symbol" pitchFamily="18" charset="2"/>
              </a:rPr>
              <a:t></a:t>
            </a:r>
            <a:r>
              <a:rPr kumimoji="1" lang="en-US" altLang="zh-CN" sz="2800" i="1" dirty="0">
                <a:latin typeface="Times New Roman" pitchFamily="18" charset="0"/>
              </a:rPr>
              <a:t>U</a:t>
            </a:r>
            <a:r>
              <a:rPr kumimoji="1" lang="en-US" altLang="zh-CN" sz="2800" dirty="0">
                <a:latin typeface="Times New Roman" pitchFamily="18" charset="0"/>
                <a:ea typeface="黑体" pitchFamily="49" charset="-122"/>
              </a:rPr>
              <a:t> </a:t>
            </a:r>
            <a:r>
              <a:rPr kumimoji="1" lang="zh-CN" altLang="en-US" sz="2800" dirty="0">
                <a:latin typeface="Times New Roman" pitchFamily="18" charset="0"/>
                <a:ea typeface="黑体" pitchFamily="49" charset="-122"/>
              </a:rPr>
              <a:t>－</a:t>
            </a:r>
            <a:r>
              <a:rPr kumimoji="1" lang="en-US" altLang="zh-CN" sz="2800" i="1" dirty="0">
                <a:latin typeface="Times New Roman" pitchFamily="18" charset="0"/>
                <a:ea typeface="黑体" pitchFamily="49" charset="-122"/>
              </a:rPr>
              <a:t>W</a:t>
            </a:r>
            <a:r>
              <a:rPr kumimoji="1" lang="zh-CN" altLang="en-US" sz="2800" dirty="0">
                <a:latin typeface="Times New Roman" pitchFamily="18" charset="0"/>
                <a:ea typeface="黑体" pitchFamily="49" charset="-122"/>
              </a:rPr>
              <a:t>＝－</a:t>
            </a:r>
            <a:r>
              <a:rPr kumimoji="1" lang="en-US" altLang="zh-CN" sz="2800" i="1" dirty="0">
                <a:latin typeface="Times New Roman" pitchFamily="18" charset="0"/>
                <a:ea typeface="黑体" pitchFamily="49" charset="-122"/>
              </a:rPr>
              <a:t>W</a:t>
            </a:r>
            <a:r>
              <a:rPr kumimoji="1" lang="zh-CN" altLang="en-US" sz="2800" dirty="0">
                <a:latin typeface="Times New Roman" pitchFamily="18" charset="0"/>
                <a:ea typeface="黑体" pitchFamily="49" charset="-122"/>
              </a:rPr>
              <a:t>＝－</a:t>
            </a:r>
            <a:r>
              <a:rPr kumimoji="1" lang="en-US" altLang="zh-CN" sz="2800" dirty="0">
                <a:latin typeface="Times New Roman" pitchFamily="18" charset="0"/>
                <a:ea typeface="黑体" pitchFamily="49" charset="-122"/>
              </a:rPr>
              <a:t>5000 J</a:t>
            </a:r>
          </a:p>
        </p:txBody>
      </p:sp>
    </p:spTree>
    <p:extLst>
      <p:ext uri="{BB962C8B-B14F-4D97-AF65-F5344CB8AC3E}">
        <p14:creationId xmlns:p14="http://schemas.microsoft.com/office/powerpoint/2010/main" val="2887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wipe(left)">
                                      <p:cBhvr>
                                        <p:cTn id="27" dur="500"/>
                                        <p:tgtEl>
                                          <p:spTgt spid="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1" end="1"/>
                                            </p:txEl>
                                          </p:spTgt>
                                        </p:tgtEl>
                                        <p:attrNameLst>
                                          <p:attrName>style.visibility</p:attrName>
                                        </p:attrNameLst>
                                      </p:cBhvr>
                                      <p:to>
                                        <p:strVal val="visible"/>
                                      </p:to>
                                    </p:set>
                                    <p:animEffect transition="in" filter="wipe(left)">
                                      <p:cBhvr>
                                        <p:cTn id="3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8"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121" name="内容占位符 2"/>
          <p:cNvSpPr>
            <a:spLocks noGrp="1"/>
          </p:cNvSpPr>
          <p:nvPr>
            <p:ph idx="1"/>
          </p:nvPr>
        </p:nvSpPr>
        <p:spPr>
          <a:xfrm>
            <a:off x="268577" y="323772"/>
            <a:ext cx="7408333" cy="3450696"/>
          </a:xfrm>
        </p:spPr>
        <p:txBody>
          <a:bodyPr/>
          <a:lstStyle/>
          <a:p>
            <a:pPr marL="0" indent="0" eaLnBrk="1" hangingPunct="1">
              <a:buNone/>
            </a:pPr>
            <a:endParaRPr lang="en-US" altLang="zh-CN" dirty="0" smtClean="0">
              <a:solidFill>
                <a:schemeClr val="tx1"/>
              </a:solidFill>
              <a:latin typeface="华文行楷"/>
              <a:ea typeface="华文行楷"/>
              <a:cs typeface="华文行楷"/>
            </a:endParaRPr>
          </a:p>
          <a:p>
            <a:pPr marL="0" indent="0" eaLnBrk="1" hangingPunct="1">
              <a:buNone/>
            </a:pPr>
            <a:r>
              <a:rPr lang="zh-CN" altLang="en-US" dirty="0" smtClean="0">
                <a:solidFill>
                  <a:schemeClr val="tx1"/>
                </a:solidFill>
                <a:latin typeface="华文行楷"/>
                <a:ea typeface="华文行楷"/>
                <a:cs typeface="华文行楷"/>
              </a:rPr>
              <a:t>五、理想气体绝热过程</a:t>
            </a:r>
          </a:p>
          <a:p>
            <a:pPr eaLnBrk="1" hangingPunct="1"/>
            <a:endParaRPr lang="zh-CN" altLang="en-US" dirty="0" smtClean="0"/>
          </a:p>
        </p:txBody>
      </p:sp>
      <p:sp>
        <p:nvSpPr>
          <p:cNvPr id="4" name="Text Box 18"/>
          <p:cNvSpPr txBox="1">
            <a:spLocks noChangeArrowheads="1"/>
          </p:cNvSpPr>
          <p:nvPr/>
        </p:nvSpPr>
        <p:spPr bwMode="auto">
          <a:xfrm>
            <a:off x="477938" y="3068960"/>
            <a:ext cx="7010400" cy="439224"/>
          </a:xfrm>
          <a:prstGeom prst="rect">
            <a:avLst/>
          </a:prstGeom>
          <a:noFill/>
          <a:ln w="9525">
            <a:noFill/>
            <a:miter lim="800000"/>
            <a:headEnd type="none" w="sm" len="sm"/>
            <a:tailEnd type="none" w="sm" len="sm"/>
          </a:ln>
        </p:spPr>
        <p:txBody>
          <a:bodyPr lIns="90000" tIns="46800" rIns="90000" bIns="46800">
            <a:spAutoFit/>
          </a:bodyPr>
          <a:lstStyle/>
          <a:p>
            <a:pPr fontAlgn="auto">
              <a:lnSpc>
                <a:spcPct val="80000"/>
              </a:lnSpc>
              <a:spcBef>
                <a:spcPct val="50000"/>
              </a:spcBef>
              <a:spcAft>
                <a:spcPts val="0"/>
              </a:spcAft>
              <a:defRPr/>
            </a:pPr>
            <a:r>
              <a:rPr kumimoji="1" lang="zh-CN" altLang="en-US" sz="2800" kern="0" dirty="0" smtClean="0">
                <a:solidFill>
                  <a:srgbClr val="000000"/>
                </a:solidFill>
                <a:latin typeface="Arial"/>
                <a:ea typeface="宋体"/>
              </a:rPr>
              <a:t>                       Ｑ</a:t>
            </a:r>
            <a:r>
              <a:rPr kumimoji="1" lang="zh-CN" altLang="en-US" sz="2800" kern="0" dirty="0">
                <a:solidFill>
                  <a:srgbClr val="000000"/>
                </a:solidFill>
                <a:latin typeface="Arial"/>
                <a:ea typeface="宋体"/>
              </a:rPr>
              <a:t>＝０</a:t>
            </a:r>
            <a:r>
              <a:rPr kumimoji="1" lang="en-US" altLang="zh-CN" sz="2800" kern="0" dirty="0">
                <a:solidFill>
                  <a:srgbClr val="000000"/>
                </a:solidFill>
                <a:latin typeface="Arial"/>
                <a:ea typeface="宋体"/>
              </a:rPr>
              <a:t>,</a:t>
            </a:r>
            <a:r>
              <a:rPr kumimoji="1" lang="zh-CN" altLang="en-US" sz="2800" kern="0" dirty="0">
                <a:solidFill>
                  <a:srgbClr val="000000"/>
                </a:solidFill>
                <a:latin typeface="+mn-lt"/>
                <a:ea typeface="宋体"/>
              </a:rPr>
              <a:t>Ｗ=∆</a:t>
            </a:r>
            <a:r>
              <a:rPr kumimoji="1" lang="en-US" altLang="zh-CN" sz="2800" kern="0" dirty="0">
                <a:solidFill>
                  <a:srgbClr val="000000"/>
                </a:solidFill>
                <a:latin typeface="+mn-lt"/>
                <a:ea typeface="宋体"/>
              </a:rPr>
              <a:t>U　</a:t>
            </a:r>
            <a:endParaRPr lang="zh-CN" altLang="en-US" sz="2800" dirty="0">
              <a:latin typeface="Times New Roman" pitchFamily="18" charset="0"/>
              <a:ea typeface="+mn-ea"/>
            </a:endParaRPr>
          </a:p>
        </p:txBody>
      </p:sp>
      <p:graphicFrame>
        <p:nvGraphicFramePr>
          <p:cNvPr id="5" name="Object 1188"/>
          <p:cNvGraphicFramePr>
            <a:graphicFrameLocks noChangeAspect="1"/>
          </p:cNvGraphicFramePr>
          <p:nvPr>
            <p:extLst>
              <p:ext uri="{D42A27DB-BD31-4B8C-83A1-F6EECF244321}">
                <p14:modId xmlns:p14="http://schemas.microsoft.com/office/powerpoint/2010/main" val="3168708378"/>
              </p:ext>
            </p:extLst>
          </p:nvPr>
        </p:nvGraphicFramePr>
        <p:xfrm>
          <a:off x="323529" y="3847356"/>
          <a:ext cx="4104456" cy="870612"/>
        </p:xfrm>
        <a:graphic>
          <a:graphicData uri="http://schemas.openxmlformats.org/presentationml/2006/ole">
            <mc:AlternateContent xmlns:mc="http://schemas.openxmlformats.org/markup-compatibility/2006">
              <mc:Choice xmlns:v="urn:schemas-microsoft-com:vml" Requires="v">
                <p:oleObj spid="_x0000_s126724" name="公式" r:id="rId3" imgW="2336800" imgH="825500" progId="Equation.3">
                  <p:embed/>
                </p:oleObj>
              </mc:Choice>
              <mc:Fallback>
                <p:oleObj name="公式" r:id="rId3" imgW="2336800" imgH="825500" progId="Equation.3">
                  <p:embed/>
                  <p:pic>
                    <p:nvPicPr>
                      <p:cNvPr id="0" name="Picture 11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9" y="3847356"/>
                        <a:ext cx="4104456" cy="870612"/>
                      </a:xfrm>
                      <a:prstGeom prst="rect">
                        <a:avLst/>
                      </a:prstGeom>
                      <a:noFill/>
                      <a:extLst/>
                    </p:spPr>
                  </p:pic>
                </p:oleObj>
              </mc:Fallback>
            </mc:AlternateContent>
          </a:graphicData>
        </a:graphic>
      </p:graphicFrame>
      <p:graphicFrame>
        <p:nvGraphicFramePr>
          <p:cNvPr id="6" name="Object 1189"/>
          <p:cNvGraphicFramePr>
            <a:graphicFrameLocks noChangeAspect="1"/>
          </p:cNvGraphicFramePr>
          <p:nvPr>
            <p:extLst>
              <p:ext uri="{D42A27DB-BD31-4B8C-83A1-F6EECF244321}">
                <p14:modId xmlns:p14="http://schemas.microsoft.com/office/powerpoint/2010/main" val="1992353296"/>
              </p:ext>
            </p:extLst>
          </p:nvPr>
        </p:nvGraphicFramePr>
        <p:xfrm>
          <a:off x="4703365" y="3922912"/>
          <a:ext cx="3829075" cy="892727"/>
        </p:xfrm>
        <a:graphic>
          <a:graphicData uri="http://schemas.openxmlformats.org/presentationml/2006/ole">
            <mc:AlternateContent xmlns:mc="http://schemas.openxmlformats.org/markup-compatibility/2006">
              <mc:Choice xmlns:v="urn:schemas-microsoft-com:vml" Requires="v">
                <p:oleObj spid="_x0000_s126725" name="公式" r:id="rId5" imgW="2336800" imgH="825500" progId="Equation.3">
                  <p:embed/>
                </p:oleObj>
              </mc:Choice>
              <mc:Fallback>
                <p:oleObj name="公式" r:id="rId5" imgW="2336800" imgH="825500" progId="Equation.3">
                  <p:embed/>
                  <p:pic>
                    <p:nvPicPr>
                      <p:cNvPr id="0" name="Picture 11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3365" y="3922912"/>
                        <a:ext cx="3829075" cy="892727"/>
                      </a:xfrm>
                      <a:prstGeom prst="rect">
                        <a:avLst/>
                      </a:prstGeom>
                      <a:noFill/>
                      <a:extLst/>
                    </p:spPr>
                  </p:pic>
                </p:oleObj>
              </mc:Fallback>
            </mc:AlternateContent>
          </a:graphicData>
        </a:graphic>
      </p:graphicFrame>
      <p:sp>
        <p:nvSpPr>
          <p:cNvPr id="7" name="矩形 6"/>
          <p:cNvSpPr/>
          <p:nvPr/>
        </p:nvSpPr>
        <p:spPr>
          <a:xfrm>
            <a:off x="571671" y="4941168"/>
            <a:ext cx="7031038" cy="523220"/>
          </a:xfrm>
          <a:prstGeom prst="rect">
            <a:avLst/>
          </a:prstGeom>
        </p:spPr>
        <p:txBody>
          <a:bodyPr>
            <a:spAutoFit/>
          </a:bodyPr>
          <a:lstStyle/>
          <a:p>
            <a:pPr fontAlgn="auto">
              <a:spcBef>
                <a:spcPts val="0"/>
              </a:spcBef>
              <a:spcAft>
                <a:spcPts val="0"/>
              </a:spcAft>
              <a:defRPr/>
            </a:pPr>
            <a:r>
              <a:rPr kumimoji="1" lang="zh-CN" altLang="en-US" sz="2800" b="1" kern="0" dirty="0">
                <a:solidFill>
                  <a:srgbClr val="000000"/>
                </a:solidFill>
                <a:latin typeface="+mn-lt"/>
                <a:ea typeface="宋体"/>
              </a:rPr>
              <a:t>只要求出</a:t>
            </a:r>
            <a:r>
              <a:rPr kumimoji="1" lang="en-US" altLang="zh-CN" sz="2800" b="1" kern="0" dirty="0">
                <a:solidFill>
                  <a:srgbClr val="000000"/>
                </a:solidFill>
                <a:latin typeface="+mn-lt"/>
                <a:ea typeface="宋体"/>
              </a:rPr>
              <a:t>T</a:t>
            </a:r>
            <a:r>
              <a:rPr kumimoji="1" lang="zh-CN" altLang="en-US" sz="2800" b="1" kern="0" baseline="-25000" dirty="0">
                <a:solidFill>
                  <a:srgbClr val="000000"/>
                </a:solidFill>
                <a:latin typeface="+mn-lt"/>
                <a:ea typeface="宋体"/>
              </a:rPr>
              <a:t>１、</a:t>
            </a:r>
            <a:r>
              <a:rPr kumimoji="1" lang="en-US" altLang="zh-CN" sz="2800" b="1" kern="0" dirty="0">
                <a:solidFill>
                  <a:srgbClr val="000000"/>
                </a:solidFill>
                <a:latin typeface="+mn-lt"/>
                <a:ea typeface="宋体"/>
              </a:rPr>
              <a:t>T</a:t>
            </a:r>
            <a:r>
              <a:rPr kumimoji="1" lang="zh-CN" altLang="en-US" sz="2800" b="1" kern="0" baseline="-25000" dirty="0">
                <a:solidFill>
                  <a:srgbClr val="000000"/>
                </a:solidFill>
                <a:latin typeface="+mn-lt"/>
                <a:ea typeface="宋体"/>
              </a:rPr>
              <a:t>２</a:t>
            </a:r>
            <a:r>
              <a:rPr kumimoji="1" lang="zh-CN" altLang="en-US" sz="2800" b="1" kern="0" dirty="0">
                <a:solidFill>
                  <a:srgbClr val="000000"/>
                </a:solidFill>
                <a:latin typeface="+mn-lt"/>
                <a:ea typeface="宋体"/>
              </a:rPr>
              <a:t>即可</a:t>
            </a:r>
            <a:r>
              <a:rPr kumimoji="1" lang="en-US" altLang="zh-CN" sz="2800" b="1" kern="0" dirty="0">
                <a:solidFill>
                  <a:srgbClr val="000000"/>
                </a:solidFill>
                <a:latin typeface="+mn-lt"/>
                <a:ea typeface="宋体"/>
              </a:rPr>
              <a:t>,</a:t>
            </a:r>
            <a:r>
              <a:rPr lang="zh-CN" altLang="en-US" sz="2800" b="1" dirty="0">
                <a:latin typeface="Times New Roman" pitchFamily="18" charset="0"/>
                <a:ea typeface="+mn-ea"/>
              </a:rPr>
              <a:t>如何求</a:t>
            </a:r>
            <a:r>
              <a:rPr lang="en-US" altLang="zh-CN" sz="2800" b="1" dirty="0">
                <a:latin typeface="Times New Roman" pitchFamily="18" charset="0"/>
                <a:ea typeface="+mn-ea"/>
              </a:rPr>
              <a:t>?</a:t>
            </a:r>
            <a:endParaRPr kumimoji="1" lang="zh-CN" altLang="en-US" sz="2800" b="1" dirty="0">
              <a:latin typeface="华文行楷" pitchFamily="2" charset="-122"/>
              <a:ea typeface="华文行楷" pitchFamily="2" charset="-122"/>
            </a:endParaRPr>
          </a:p>
        </p:txBody>
      </p:sp>
      <p:grpSp>
        <p:nvGrpSpPr>
          <p:cNvPr id="14" name="Group 5"/>
          <p:cNvGrpSpPr>
            <a:grpSpLocks/>
          </p:cNvGrpSpPr>
          <p:nvPr/>
        </p:nvGrpSpPr>
        <p:grpSpPr bwMode="auto">
          <a:xfrm>
            <a:off x="543890" y="1499051"/>
            <a:ext cx="7099300" cy="1246187"/>
            <a:chOff x="768" y="1104"/>
            <a:chExt cx="4472" cy="785"/>
          </a:xfrm>
        </p:grpSpPr>
        <p:sp>
          <p:nvSpPr>
            <p:cNvPr id="15" name="Text Box 6"/>
            <p:cNvSpPr txBox="1">
              <a:spLocks noChangeArrowheads="1"/>
            </p:cNvSpPr>
            <p:nvPr/>
          </p:nvSpPr>
          <p:spPr bwMode="auto">
            <a:xfrm>
              <a:off x="768" y="1152"/>
              <a:ext cx="1440" cy="737"/>
            </a:xfrm>
            <a:prstGeom prst="rect">
              <a:avLst/>
            </a:prstGeom>
            <a:noFill/>
            <a:ln w="9525">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defRPr sz="2800" b="1">
                  <a:solidFill>
                    <a:srgbClr val="0000FF"/>
                  </a:solidFill>
                  <a:latin typeface="宋体" pitchFamily="2" charset="-122"/>
                  <a:ea typeface="宋体" pitchFamily="2" charset="-122"/>
                  <a:sym typeface="Symbol" pitchFamily="18" charset="2"/>
                </a:defRPr>
              </a:lvl1pPr>
              <a:lvl2pPr marL="742950" indent="-285750">
                <a:defRPr sz="2800" b="1">
                  <a:solidFill>
                    <a:srgbClr val="0000FF"/>
                  </a:solidFill>
                  <a:latin typeface="宋体" pitchFamily="2" charset="-122"/>
                  <a:ea typeface="宋体" pitchFamily="2" charset="-122"/>
                  <a:sym typeface="Symbol" pitchFamily="18" charset="2"/>
                </a:defRPr>
              </a:lvl2pPr>
              <a:lvl3pPr marL="1143000" indent="-228600">
                <a:defRPr sz="2800" b="1">
                  <a:solidFill>
                    <a:srgbClr val="0000FF"/>
                  </a:solidFill>
                  <a:latin typeface="宋体" pitchFamily="2" charset="-122"/>
                  <a:ea typeface="宋体" pitchFamily="2" charset="-122"/>
                  <a:sym typeface="Symbol" pitchFamily="18" charset="2"/>
                </a:defRPr>
              </a:lvl3pPr>
              <a:lvl4pPr marL="1600200" indent="-228600">
                <a:defRPr sz="2800" b="1">
                  <a:solidFill>
                    <a:srgbClr val="0000FF"/>
                  </a:solidFill>
                  <a:latin typeface="宋体" pitchFamily="2" charset="-122"/>
                  <a:ea typeface="宋体" pitchFamily="2" charset="-122"/>
                  <a:sym typeface="Symbol" pitchFamily="18" charset="2"/>
                </a:defRPr>
              </a:lvl4pPr>
              <a:lvl5pPr marL="2057400" indent="-228600">
                <a:defRPr sz="2800" b="1">
                  <a:solidFill>
                    <a:srgbClr val="0000FF"/>
                  </a:solidFill>
                  <a:latin typeface="宋体" pitchFamily="2" charset="-122"/>
                  <a:ea typeface="宋体" pitchFamily="2" charset="-122"/>
                  <a:sym typeface="Symbol" pitchFamily="18" charset="2"/>
                </a:defRPr>
              </a:lvl5pPr>
              <a:lvl6pPr marL="25146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6pPr>
              <a:lvl7pPr marL="29718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7pPr>
              <a:lvl8pPr marL="34290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8pPr>
              <a:lvl9pPr marL="38862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9pPr>
            </a:lstStyle>
            <a:p>
              <a:pPr>
                <a:lnSpc>
                  <a:spcPct val="100000"/>
                </a:lnSpc>
                <a:spcBef>
                  <a:spcPct val="50000"/>
                </a:spcBef>
              </a:pPr>
              <a:r>
                <a:rPr lang="zh-CN" altLang="en-US" b="0" dirty="0">
                  <a:solidFill>
                    <a:schemeClr val="tx1"/>
                  </a:solidFill>
                  <a:latin typeface="Times New Roman" pitchFamily="18" charset="0"/>
                </a:rPr>
                <a:t>　理想气体</a:t>
              </a:r>
            </a:p>
            <a:p>
              <a:pPr>
                <a:lnSpc>
                  <a:spcPct val="100000"/>
                </a:lnSpc>
                <a:spcBef>
                  <a:spcPct val="50000"/>
                </a:spcBef>
              </a:pPr>
              <a:r>
                <a:rPr lang="zh-CN" altLang="en-US" b="0" dirty="0">
                  <a:solidFill>
                    <a:schemeClr val="tx1"/>
                  </a:solidFill>
                  <a:latin typeface="Times New Roman" pitchFamily="18" charset="0"/>
                </a:rPr>
                <a:t>   </a:t>
              </a:r>
              <a:r>
                <a:rPr lang="en-US" altLang="zh-CN" b="0" dirty="0">
                  <a:solidFill>
                    <a:schemeClr val="tx1"/>
                  </a:solidFill>
                  <a:latin typeface="Times New Roman" pitchFamily="18" charset="0"/>
                </a:rPr>
                <a:t>n,T</a:t>
              </a:r>
              <a:r>
                <a:rPr lang="en-US" altLang="zh-CN" b="0" baseline="-25000" dirty="0">
                  <a:solidFill>
                    <a:schemeClr val="tx1"/>
                  </a:solidFill>
                  <a:latin typeface="Times New Roman" pitchFamily="18" charset="0"/>
                </a:rPr>
                <a:t>１</a:t>
              </a:r>
              <a:r>
                <a:rPr lang="en-US" altLang="zh-CN" b="0" dirty="0">
                  <a:solidFill>
                    <a:schemeClr val="tx1"/>
                  </a:solidFill>
                  <a:latin typeface="Times New Roman" pitchFamily="18" charset="0"/>
                </a:rPr>
                <a:t>,P</a:t>
              </a:r>
              <a:r>
                <a:rPr lang="en-US" altLang="zh-CN" b="0" baseline="-25000" dirty="0">
                  <a:solidFill>
                    <a:schemeClr val="tx1"/>
                  </a:solidFill>
                  <a:latin typeface="Times New Roman" pitchFamily="18" charset="0"/>
                </a:rPr>
                <a:t>1</a:t>
              </a:r>
              <a:r>
                <a:rPr lang="en-US" altLang="zh-CN" b="0" dirty="0">
                  <a:solidFill>
                    <a:schemeClr val="tx1"/>
                  </a:solidFill>
                  <a:latin typeface="Times New Roman" pitchFamily="18" charset="0"/>
                </a:rPr>
                <a:t>,V</a:t>
              </a:r>
              <a:r>
                <a:rPr lang="en-US" altLang="zh-CN" b="0" baseline="-25000" dirty="0">
                  <a:solidFill>
                    <a:schemeClr val="tx1"/>
                  </a:solidFill>
                  <a:latin typeface="Times New Roman" pitchFamily="18" charset="0"/>
                </a:rPr>
                <a:t>1</a:t>
              </a:r>
              <a:endParaRPr lang="en-US" altLang="zh-CN" b="0" dirty="0">
                <a:solidFill>
                  <a:schemeClr val="tx1"/>
                </a:solidFill>
                <a:latin typeface="Times New Roman" pitchFamily="18" charset="0"/>
              </a:endParaRPr>
            </a:p>
          </p:txBody>
        </p:sp>
        <p:sp>
          <p:nvSpPr>
            <p:cNvPr id="16" name="AutoShape 7"/>
            <p:cNvSpPr>
              <a:spLocks noChangeArrowheads="1"/>
            </p:cNvSpPr>
            <p:nvPr/>
          </p:nvSpPr>
          <p:spPr bwMode="auto">
            <a:xfrm>
              <a:off x="2400" y="1536"/>
              <a:ext cx="1344" cy="144"/>
            </a:xfrm>
            <a:prstGeom prst="rightArrow">
              <a:avLst>
                <a:gd name="adj1" fmla="val 50000"/>
                <a:gd name="adj2" fmla="val 233333"/>
              </a:avLst>
            </a:prstGeom>
            <a:noFill/>
            <a:ln w="952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sz="2800" b="1">
                  <a:solidFill>
                    <a:srgbClr val="0000FF"/>
                  </a:solidFill>
                  <a:latin typeface="宋体" pitchFamily="2" charset="-122"/>
                  <a:ea typeface="宋体" pitchFamily="2" charset="-122"/>
                  <a:sym typeface="Symbol" pitchFamily="18" charset="2"/>
                </a:defRPr>
              </a:lvl1pPr>
              <a:lvl2pPr marL="742950" indent="-285750">
                <a:defRPr sz="2800" b="1">
                  <a:solidFill>
                    <a:srgbClr val="0000FF"/>
                  </a:solidFill>
                  <a:latin typeface="宋体" pitchFamily="2" charset="-122"/>
                  <a:ea typeface="宋体" pitchFamily="2" charset="-122"/>
                  <a:sym typeface="Symbol" pitchFamily="18" charset="2"/>
                </a:defRPr>
              </a:lvl2pPr>
              <a:lvl3pPr marL="1143000" indent="-228600">
                <a:defRPr sz="2800" b="1">
                  <a:solidFill>
                    <a:srgbClr val="0000FF"/>
                  </a:solidFill>
                  <a:latin typeface="宋体" pitchFamily="2" charset="-122"/>
                  <a:ea typeface="宋体" pitchFamily="2" charset="-122"/>
                  <a:sym typeface="Symbol" pitchFamily="18" charset="2"/>
                </a:defRPr>
              </a:lvl3pPr>
              <a:lvl4pPr marL="1600200" indent="-228600">
                <a:defRPr sz="2800" b="1">
                  <a:solidFill>
                    <a:srgbClr val="0000FF"/>
                  </a:solidFill>
                  <a:latin typeface="宋体" pitchFamily="2" charset="-122"/>
                  <a:ea typeface="宋体" pitchFamily="2" charset="-122"/>
                  <a:sym typeface="Symbol" pitchFamily="18" charset="2"/>
                </a:defRPr>
              </a:lvl4pPr>
              <a:lvl5pPr marL="2057400" indent="-228600">
                <a:defRPr sz="2800" b="1">
                  <a:solidFill>
                    <a:srgbClr val="0000FF"/>
                  </a:solidFill>
                  <a:latin typeface="宋体" pitchFamily="2" charset="-122"/>
                  <a:ea typeface="宋体" pitchFamily="2" charset="-122"/>
                  <a:sym typeface="Symbol" pitchFamily="18" charset="2"/>
                </a:defRPr>
              </a:lvl5pPr>
              <a:lvl6pPr marL="25146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6pPr>
              <a:lvl7pPr marL="29718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7pPr>
              <a:lvl8pPr marL="34290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8pPr>
              <a:lvl9pPr marL="38862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9pPr>
            </a:lstStyle>
            <a:p>
              <a:pPr eaLnBrk="1" hangingPunct="1">
                <a:lnSpc>
                  <a:spcPct val="100000"/>
                </a:lnSpc>
              </a:pPr>
              <a:endParaRPr kumimoji="1" lang="zh-CN" altLang="en-US">
                <a:latin typeface="华文行楷" pitchFamily="2" charset="-122"/>
                <a:ea typeface="华文行楷" pitchFamily="2" charset="-122"/>
              </a:endParaRPr>
            </a:p>
          </p:txBody>
        </p:sp>
        <p:sp>
          <p:nvSpPr>
            <p:cNvPr id="17" name="Rectangle 8"/>
            <p:cNvSpPr>
              <a:spLocks noChangeArrowheads="1"/>
            </p:cNvSpPr>
            <p:nvPr/>
          </p:nvSpPr>
          <p:spPr bwMode="auto">
            <a:xfrm>
              <a:off x="3792" y="1152"/>
              <a:ext cx="1448" cy="737"/>
            </a:xfrm>
            <a:prstGeom prst="rect">
              <a:avLst/>
            </a:prstGeom>
            <a:noFill/>
            <a:ln w="9525">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a:defRPr sz="2800" b="1">
                  <a:solidFill>
                    <a:srgbClr val="0000FF"/>
                  </a:solidFill>
                  <a:latin typeface="宋体" pitchFamily="2" charset="-122"/>
                  <a:ea typeface="宋体" pitchFamily="2" charset="-122"/>
                  <a:sym typeface="Symbol" pitchFamily="18" charset="2"/>
                </a:defRPr>
              </a:lvl1pPr>
              <a:lvl2pPr marL="742950" indent="-285750">
                <a:defRPr sz="2800" b="1">
                  <a:solidFill>
                    <a:srgbClr val="0000FF"/>
                  </a:solidFill>
                  <a:latin typeface="宋体" pitchFamily="2" charset="-122"/>
                  <a:ea typeface="宋体" pitchFamily="2" charset="-122"/>
                  <a:sym typeface="Symbol" pitchFamily="18" charset="2"/>
                </a:defRPr>
              </a:lvl2pPr>
              <a:lvl3pPr marL="1143000" indent="-228600">
                <a:defRPr sz="2800" b="1">
                  <a:solidFill>
                    <a:srgbClr val="0000FF"/>
                  </a:solidFill>
                  <a:latin typeface="宋体" pitchFamily="2" charset="-122"/>
                  <a:ea typeface="宋体" pitchFamily="2" charset="-122"/>
                  <a:sym typeface="Symbol" pitchFamily="18" charset="2"/>
                </a:defRPr>
              </a:lvl3pPr>
              <a:lvl4pPr marL="1600200" indent="-228600">
                <a:defRPr sz="2800" b="1">
                  <a:solidFill>
                    <a:srgbClr val="0000FF"/>
                  </a:solidFill>
                  <a:latin typeface="宋体" pitchFamily="2" charset="-122"/>
                  <a:ea typeface="宋体" pitchFamily="2" charset="-122"/>
                  <a:sym typeface="Symbol" pitchFamily="18" charset="2"/>
                </a:defRPr>
              </a:lvl4pPr>
              <a:lvl5pPr marL="2057400" indent="-228600">
                <a:defRPr sz="2800" b="1">
                  <a:solidFill>
                    <a:srgbClr val="0000FF"/>
                  </a:solidFill>
                  <a:latin typeface="宋体" pitchFamily="2" charset="-122"/>
                  <a:ea typeface="宋体" pitchFamily="2" charset="-122"/>
                  <a:sym typeface="Symbol" pitchFamily="18" charset="2"/>
                </a:defRPr>
              </a:lvl5pPr>
              <a:lvl6pPr marL="25146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6pPr>
              <a:lvl7pPr marL="29718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7pPr>
              <a:lvl8pPr marL="34290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8pPr>
              <a:lvl9pPr marL="38862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9pPr>
            </a:lstStyle>
            <a:p>
              <a:pPr>
                <a:lnSpc>
                  <a:spcPct val="100000"/>
                </a:lnSpc>
                <a:spcBef>
                  <a:spcPct val="50000"/>
                </a:spcBef>
              </a:pPr>
              <a:r>
                <a:rPr lang="zh-CN" altLang="en-US" b="0">
                  <a:solidFill>
                    <a:schemeClr val="tx1"/>
                  </a:solidFill>
                  <a:latin typeface="Times New Roman" pitchFamily="18" charset="0"/>
                </a:rPr>
                <a:t>　理想气体</a:t>
              </a:r>
            </a:p>
            <a:p>
              <a:pPr>
                <a:lnSpc>
                  <a:spcPct val="100000"/>
                </a:lnSpc>
                <a:spcBef>
                  <a:spcPct val="50000"/>
                </a:spcBef>
              </a:pPr>
              <a:r>
                <a:rPr lang="zh-CN" altLang="en-US" b="0">
                  <a:solidFill>
                    <a:schemeClr val="tx1"/>
                  </a:solidFill>
                  <a:latin typeface="Times New Roman" pitchFamily="18" charset="0"/>
                </a:rPr>
                <a:t>   </a:t>
              </a:r>
              <a:r>
                <a:rPr lang="en-US" altLang="zh-CN" b="0">
                  <a:solidFill>
                    <a:schemeClr val="tx1"/>
                  </a:solidFill>
                  <a:latin typeface="Times New Roman" pitchFamily="18" charset="0"/>
                </a:rPr>
                <a:t>n,T</a:t>
              </a:r>
              <a:r>
                <a:rPr lang="en-US" altLang="zh-CN" b="0" baseline="-25000">
                  <a:solidFill>
                    <a:schemeClr val="tx1"/>
                  </a:solidFill>
                  <a:latin typeface="Times New Roman" pitchFamily="18" charset="0"/>
                </a:rPr>
                <a:t>２</a:t>
              </a:r>
              <a:r>
                <a:rPr lang="en-US" altLang="zh-CN" b="0">
                  <a:solidFill>
                    <a:schemeClr val="tx1"/>
                  </a:solidFill>
                  <a:latin typeface="Times New Roman" pitchFamily="18" charset="0"/>
                </a:rPr>
                <a:t>,P</a:t>
              </a:r>
              <a:r>
                <a:rPr lang="en-US" altLang="zh-CN" b="0" baseline="-25000">
                  <a:solidFill>
                    <a:schemeClr val="tx1"/>
                  </a:solidFill>
                  <a:latin typeface="Times New Roman" pitchFamily="18" charset="0"/>
                </a:rPr>
                <a:t>２</a:t>
              </a:r>
              <a:r>
                <a:rPr lang="en-US" altLang="zh-CN" b="0">
                  <a:solidFill>
                    <a:schemeClr val="tx1"/>
                  </a:solidFill>
                  <a:latin typeface="Times New Roman" pitchFamily="18" charset="0"/>
                </a:rPr>
                <a:t>,V</a:t>
              </a:r>
              <a:r>
                <a:rPr lang="en-US" altLang="zh-CN" b="0" baseline="-25000">
                  <a:solidFill>
                    <a:schemeClr val="tx1"/>
                  </a:solidFill>
                  <a:latin typeface="Times New Roman" pitchFamily="18" charset="0"/>
                </a:rPr>
                <a:t>２</a:t>
              </a:r>
            </a:p>
          </p:txBody>
        </p:sp>
        <p:sp>
          <p:nvSpPr>
            <p:cNvPr id="18" name="Rectangle 9"/>
            <p:cNvSpPr>
              <a:spLocks noChangeArrowheads="1"/>
            </p:cNvSpPr>
            <p:nvPr/>
          </p:nvSpPr>
          <p:spPr bwMode="auto">
            <a:xfrm>
              <a:off x="2352" y="1104"/>
              <a:ext cx="12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90000" tIns="46800" rIns="90000" bIns="46800">
              <a:spAutoFit/>
            </a:bodyPr>
            <a:lstStyle>
              <a:lvl1pPr>
                <a:defRPr sz="2800" b="1">
                  <a:solidFill>
                    <a:srgbClr val="0000FF"/>
                  </a:solidFill>
                  <a:latin typeface="宋体" pitchFamily="2" charset="-122"/>
                  <a:ea typeface="宋体" pitchFamily="2" charset="-122"/>
                  <a:sym typeface="Symbol" pitchFamily="18" charset="2"/>
                </a:defRPr>
              </a:lvl1pPr>
              <a:lvl2pPr marL="742950" indent="-285750">
                <a:defRPr sz="2800" b="1">
                  <a:solidFill>
                    <a:srgbClr val="0000FF"/>
                  </a:solidFill>
                  <a:latin typeface="宋体" pitchFamily="2" charset="-122"/>
                  <a:ea typeface="宋体" pitchFamily="2" charset="-122"/>
                  <a:sym typeface="Symbol" pitchFamily="18" charset="2"/>
                </a:defRPr>
              </a:lvl2pPr>
              <a:lvl3pPr marL="1143000" indent="-228600">
                <a:defRPr sz="2800" b="1">
                  <a:solidFill>
                    <a:srgbClr val="0000FF"/>
                  </a:solidFill>
                  <a:latin typeface="宋体" pitchFamily="2" charset="-122"/>
                  <a:ea typeface="宋体" pitchFamily="2" charset="-122"/>
                  <a:sym typeface="Symbol" pitchFamily="18" charset="2"/>
                </a:defRPr>
              </a:lvl3pPr>
              <a:lvl4pPr marL="1600200" indent="-228600">
                <a:defRPr sz="2800" b="1">
                  <a:solidFill>
                    <a:srgbClr val="0000FF"/>
                  </a:solidFill>
                  <a:latin typeface="宋体" pitchFamily="2" charset="-122"/>
                  <a:ea typeface="宋体" pitchFamily="2" charset="-122"/>
                  <a:sym typeface="Symbol" pitchFamily="18" charset="2"/>
                </a:defRPr>
              </a:lvl4pPr>
              <a:lvl5pPr marL="2057400" indent="-228600">
                <a:defRPr sz="2800" b="1">
                  <a:solidFill>
                    <a:srgbClr val="0000FF"/>
                  </a:solidFill>
                  <a:latin typeface="宋体" pitchFamily="2" charset="-122"/>
                  <a:ea typeface="宋体" pitchFamily="2" charset="-122"/>
                  <a:sym typeface="Symbol" pitchFamily="18" charset="2"/>
                </a:defRPr>
              </a:lvl5pPr>
              <a:lvl6pPr marL="25146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6pPr>
              <a:lvl7pPr marL="29718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7pPr>
              <a:lvl8pPr marL="34290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8pPr>
              <a:lvl9pPr marL="38862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9pPr>
            </a:lstStyle>
            <a:p>
              <a:pPr>
                <a:lnSpc>
                  <a:spcPct val="100000"/>
                </a:lnSpc>
                <a:spcBef>
                  <a:spcPct val="50000"/>
                </a:spcBef>
              </a:pPr>
              <a:r>
                <a:rPr lang="en-US" altLang="zh-CN" b="0">
                  <a:solidFill>
                    <a:schemeClr val="tx1"/>
                  </a:solidFill>
                  <a:latin typeface="Times New Roman" pitchFamily="18" charset="0"/>
                </a:rPr>
                <a:t>w´=0,</a:t>
              </a:r>
              <a:r>
                <a:rPr lang="zh-CN" altLang="en-US" b="0">
                  <a:solidFill>
                    <a:schemeClr val="tx1"/>
                  </a:solidFill>
                  <a:latin typeface="Times New Roman" pitchFamily="18" charset="0"/>
                </a:rPr>
                <a:t>Ｑ=0</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1021" y="678172"/>
            <a:ext cx="5109091" cy="510909"/>
          </a:xfrm>
          <a:prstGeom prst="rect">
            <a:avLst/>
          </a:prstGeom>
        </p:spPr>
        <p:txBody>
          <a:bodyPr wrap="none">
            <a:spAutoFit/>
          </a:bodyPr>
          <a:lstStyle/>
          <a:p>
            <a:pPr marL="342900" indent="-342900" fontAlgn="auto">
              <a:lnSpc>
                <a:spcPct val="85000"/>
              </a:lnSpc>
              <a:spcBef>
                <a:spcPts val="0"/>
              </a:spcBef>
              <a:spcAft>
                <a:spcPts val="0"/>
              </a:spcAft>
              <a:buClr>
                <a:srgbClr val="CCFF33"/>
              </a:buClr>
              <a:buSzPct val="70000"/>
              <a:defRPr/>
            </a:pPr>
            <a:r>
              <a:rPr kumimoji="1" lang="zh-CN" altLang="en-US" sz="3200" kern="0" dirty="0">
                <a:solidFill>
                  <a:srgbClr val="C00000"/>
                </a:solidFill>
                <a:latin typeface="+mn-lt"/>
                <a:ea typeface="+mn-ea"/>
              </a:rPr>
              <a:t>１．绝热恒外压不可逆过程</a:t>
            </a:r>
            <a:endParaRPr lang="zh-CN" altLang="en-US" sz="3200" dirty="0">
              <a:solidFill>
                <a:srgbClr val="C00000"/>
              </a:solidFill>
              <a:latin typeface="Times New Roman" pitchFamily="18" charset="0"/>
              <a:ea typeface="+mn-ea"/>
            </a:endParaRPr>
          </a:p>
        </p:txBody>
      </p:sp>
      <p:sp>
        <p:nvSpPr>
          <p:cNvPr id="6" name="Rectangle 4"/>
          <p:cNvSpPr txBox="1">
            <a:spLocks noChangeArrowheads="1"/>
          </p:cNvSpPr>
          <p:nvPr/>
        </p:nvSpPr>
        <p:spPr bwMode="auto">
          <a:xfrm>
            <a:off x="499062" y="1848034"/>
            <a:ext cx="6951663" cy="1971675"/>
          </a:xfrm>
          <a:prstGeom prst="rect">
            <a:avLst/>
          </a:prstGeom>
          <a:noFill/>
          <a:ln w="9525">
            <a:noFill/>
            <a:miter lim="800000"/>
            <a:headEnd/>
            <a:tailEnd/>
          </a:ln>
        </p:spPr>
        <p:txBody>
          <a:bodyPr/>
          <a:lstStyle/>
          <a:p>
            <a:pPr marL="342900" indent="-342900">
              <a:buFont typeface="Wingdings" pitchFamily="2" charset="2"/>
              <a:buNone/>
            </a:pPr>
            <a:r>
              <a:rPr lang="zh-CN" altLang="en-US" sz="2800" dirty="0">
                <a:latin typeface="宋体" charset="-122"/>
              </a:rPr>
              <a:t>则： －</a:t>
            </a:r>
            <a:r>
              <a:rPr lang="en-US" altLang="zh-CN" sz="2800" dirty="0">
                <a:latin typeface="宋体" charset="-122"/>
              </a:rPr>
              <a:t>P(</a:t>
            </a:r>
            <a:r>
              <a:rPr lang="zh-CN" altLang="en-US" sz="2800" dirty="0">
                <a:latin typeface="宋体" charset="-122"/>
              </a:rPr>
              <a:t>环)(</a:t>
            </a:r>
            <a:r>
              <a:rPr lang="en-US" altLang="zh-CN" sz="2800" dirty="0">
                <a:latin typeface="宋体" charset="-122"/>
              </a:rPr>
              <a:t>V</a:t>
            </a:r>
            <a:r>
              <a:rPr lang="en-US" altLang="zh-CN" sz="2800" baseline="-25000" dirty="0">
                <a:latin typeface="宋体" charset="-122"/>
              </a:rPr>
              <a:t>2</a:t>
            </a:r>
            <a:r>
              <a:rPr lang="en-US" altLang="zh-CN" sz="2800" dirty="0">
                <a:latin typeface="宋体" charset="-122"/>
              </a:rPr>
              <a:t>-V</a:t>
            </a:r>
            <a:r>
              <a:rPr lang="en-US" altLang="zh-CN" sz="2800" baseline="-25000" dirty="0">
                <a:latin typeface="宋体" charset="-122"/>
              </a:rPr>
              <a:t>1</a:t>
            </a:r>
            <a:r>
              <a:rPr lang="en-US" altLang="zh-CN" sz="2800" dirty="0">
                <a:latin typeface="宋体" charset="-122"/>
              </a:rPr>
              <a:t>)＝</a:t>
            </a:r>
            <a:r>
              <a:rPr lang="en-US" altLang="zh-CN" sz="2800" dirty="0" err="1">
                <a:latin typeface="宋体" charset="-122"/>
              </a:rPr>
              <a:t>nC</a:t>
            </a:r>
            <a:r>
              <a:rPr lang="en-US" altLang="zh-CN" sz="2800" baseline="-25000" dirty="0" err="1">
                <a:latin typeface="宋体" charset="-122"/>
              </a:rPr>
              <a:t>V,m</a:t>
            </a:r>
            <a:r>
              <a:rPr lang="zh-CN" altLang="en-US" sz="2800" dirty="0">
                <a:latin typeface="Calibri" pitchFamily="34" charset="0"/>
              </a:rPr>
              <a:t> </a:t>
            </a:r>
            <a:r>
              <a:rPr lang="en-US" altLang="zh-CN" sz="2800" dirty="0">
                <a:latin typeface="宋体" charset="-122"/>
              </a:rPr>
              <a:t>(T</a:t>
            </a:r>
            <a:r>
              <a:rPr lang="en-US" altLang="zh-CN" sz="2800" baseline="-25000" dirty="0">
                <a:latin typeface="宋体" charset="-122"/>
              </a:rPr>
              <a:t>2</a:t>
            </a:r>
            <a:r>
              <a:rPr lang="zh-CN" altLang="en-US" sz="2800" dirty="0">
                <a:latin typeface="宋体" charset="-122"/>
              </a:rPr>
              <a:t>－</a:t>
            </a:r>
            <a:r>
              <a:rPr lang="en-US" altLang="zh-CN" sz="2800" dirty="0">
                <a:latin typeface="宋体" charset="-122"/>
              </a:rPr>
              <a:t>T</a:t>
            </a:r>
            <a:r>
              <a:rPr lang="en-US" altLang="zh-CN" sz="2800" baseline="-25000" dirty="0">
                <a:latin typeface="宋体" charset="-122"/>
              </a:rPr>
              <a:t>1</a:t>
            </a:r>
            <a:r>
              <a:rPr lang="en-US" altLang="zh-CN" sz="2800" dirty="0">
                <a:latin typeface="宋体" charset="-122"/>
              </a:rPr>
              <a:t>)</a:t>
            </a:r>
            <a:endParaRPr lang="zh-CN" altLang="en-US" sz="2800" dirty="0">
              <a:latin typeface="宋体" charset="-122"/>
            </a:endParaRPr>
          </a:p>
          <a:p>
            <a:pPr marL="342900" indent="-342900">
              <a:buFont typeface="Wingdings" pitchFamily="2" charset="2"/>
              <a:buNone/>
            </a:pPr>
            <a:r>
              <a:rPr lang="zh-CN" altLang="en-US" sz="2800" dirty="0">
                <a:latin typeface="宋体" charset="-122"/>
              </a:rPr>
              <a:t>　　　Ｐ</a:t>
            </a:r>
            <a:r>
              <a:rPr lang="zh-CN" altLang="en-US" sz="2800" baseline="-25000" dirty="0">
                <a:latin typeface="宋体" charset="-122"/>
              </a:rPr>
              <a:t>１</a:t>
            </a:r>
            <a:r>
              <a:rPr lang="zh-CN" altLang="en-US" sz="2800" dirty="0">
                <a:latin typeface="宋体" charset="-122"/>
              </a:rPr>
              <a:t>Ｖ</a:t>
            </a:r>
            <a:r>
              <a:rPr lang="zh-CN" altLang="en-US" sz="2800" baseline="-25000" dirty="0">
                <a:latin typeface="宋体" charset="-122"/>
              </a:rPr>
              <a:t>１</a:t>
            </a:r>
            <a:r>
              <a:rPr lang="zh-CN" altLang="en-US" sz="2800" dirty="0">
                <a:latin typeface="宋体" charset="-122"/>
              </a:rPr>
              <a:t>＝ｎＲＴ</a:t>
            </a:r>
            <a:r>
              <a:rPr lang="zh-CN" altLang="en-US" sz="2800" baseline="-25000" dirty="0">
                <a:latin typeface="宋体" charset="-122"/>
              </a:rPr>
              <a:t>１</a:t>
            </a:r>
            <a:endParaRPr lang="zh-CN" altLang="en-US" sz="2800" dirty="0">
              <a:latin typeface="宋体" charset="-122"/>
            </a:endParaRPr>
          </a:p>
          <a:p>
            <a:pPr marL="342900" indent="-342900">
              <a:buFont typeface="Wingdings" pitchFamily="2" charset="2"/>
              <a:buNone/>
            </a:pPr>
            <a:r>
              <a:rPr lang="zh-CN" altLang="en-US" sz="2800" dirty="0">
                <a:latin typeface="宋体" charset="-122"/>
              </a:rPr>
              <a:t>　　　Ｐ</a:t>
            </a:r>
            <a:r>
              <a:rPr lang="zh-CN" altLang="en-US" sz="2800" baseline="-25000" dirty="0">
                <a:latin typeface="宋体" charset="-122"/>
              </a:rPr>
              <a:t>２</a:t>
            </a:r>
            <a:r>
              <a:rPr lang="zh-CN" altLang="en-US" sz="2800" dirty="0">
                <a:latin typeface="宋体" charset="-122"/>
              </a:rPr>
              <a:t>Ｖ</a:t>
            </a:r>
            <a:r>
              <a:rPr lang="zh-CN" altLang="en-US" sz="2800" baseline="-25000" dirty="0">
                <a:latin typeface="宋体" charset="-122"/>
              </a:rPr>
              <a:t>２</a:t>
            </a:r>
            <a:r>
              <a:rPr lang="zh-CN" altLang="en-US" sz="2800" dirty="0">
                <a:latin typeface="宋体" charset="-122"/>
              </a:rPr>
              <a:t>＝ｎＲＴ</a:t>
            </a:r>
            <a:r>
              <a:rPr lang="zh-CN" altLang="en-US" sz="2800" baseline="-25000" dirty="0">
                <a:latin typeface="宋体" charset="-122"/>
              </a:rPr>
              <a:t>２</a:t>
            </a:r>
          </a:p>
          <a:p>
            <a:pPr marL="342900" indent="-342900">
              <a:spcBef>
                <a:spcPts val="600"/>
              </a:spcBef>
              <a:buFont typeface="Wingdings" pitchFamily="2" charset="2"/>
              <a:buNone/>
            </a:pPr>
            <a:r>
              <a:rPr lang="zh-CN" altLang="en-US" sz="2800" dirty="0">
                <a:latin typeface="宋体" charset="-122"/>
              </a:rPr>
              <a:t>三个方程连立可求</a:t>
            </a:r>
            <a:r>
              <a:rPr lang="en-US" altLang="zh-CN" sz="2800" dirty="0">
                <a:latin typeface="宋体" charset="-122"/>
              </a:rPr>
              <a:t>T</a:t>
            </a:r>
            <a:r>
              <a:rPr lang="en-US" altLang="zh-CN" sz="2800" baseline="-25000" dirty="0">
                <a:latin typeface="宋体" charset="-122"/>
              </a:rPr>
              <a:t>2</a:t>
            </a:r>
            <a:r>
              <a:rPr lang="zh-CN" altLang="en-US" sz="2800" dirty="0">
                <a:latin typeface="宋体" charset="-122"/>
              </a:rPr>
              <a:t>、</a:t>
            </a:r>
            <a:r>
              <a:rPr lang="en-US" altLang="zh-CN" sz="2800" dirty="0">
                <a:latin typeface="宋体" charset="-122"/>
              </a:rPr>
              <a:t>T</a:t>
            </a:r>
            <a:r>
              <a:rPr lang="en-US" altLang="zh-CN" sz="2800" baseline="-25000" dirty="0">
                <a:latin typeface="宋体" charset="-122"/>
              </a:rPr>
              <a:t>1</a:t>
            </a:r>
            <a:endParaRPr lang="zh-CN" altLang="en-US" sz="2800" baseline="-25000" dirty="0">
              <a:latin typeface="宋体" charset="-122"/>
              <a:sym typeface="Symbol" pitchFamily="18" charset="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4014551038"/>
              </p:ext>
            </p:extLst>
          </p:nvPr>
        </p:nvGraphicFramePr>
        <p:xfrm>
          <a:off x="541972" y="4149080"/>
          <a:ext cx="4096161" cy="1000249"/>
        </p:xfrm>
        <a:graphic>
          <a:graphicData uri="http://schemas.openxmlformats.org/presentationml/2006/ole">
            <mc:AlternateContent xmlns:mc="http://schemas.openxmlformats.org/markup-compatibility/2006">
              <mc:Choice xmlns:v="urn:schemas-microsoft-com:vml" Requires="v">
                <p:oleObj spid="_x0000_s759195" name="公式" r:id="rId3" imgW="1346200" imgH="469900" progId="Equation.3">
                  <p:embed/>
                </p:oleObj>
              </mc:Choice>
              <mc:Fallback>
                <p:oleObj name="公式" r:id="rId3" imgW="1346200" imgH="469900" progId="Equation.3">
                  <p:embed/>
                  <p:pic>
                    <p:nvPicPr>
                      <p:cNvPr id="0" name="Object 11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972" y="4149080"/>
                        <a:ext cx="4096161" cy="1000249"/>
                      </a:xfrm>
                      <a:prstGeom prst="rect">
                        <a:avLst/>
                      </a:prstGeom>
                      <a:noFill/>
                      <a:ln>
                        <a:noFill/>
                      </a:ln>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426169071"/>
              </p:ext>
            </p:extLst>
          </p:nvPr>
        </p:nvGraphicFramePr>
        <p:xfrm>
          <a:off x="4860032" y="4221088"/>
          <a:ext cx="3543641" cy="803399"/>
        </p:xfrm>
        <a:graphic>
          <a:graphicData uri="http://schemas.openxmlformats.org/presentationml/2006/ole">
            <mc:AlternateContent xmlns:mc="http://schemas.openxmlformats.org/markup-compatibility/2006">
              <mc:Choice xmlns:v="urn:schemas-microsoft-com:vml" Requires="v">
                <p:oleObj spid="_x0000_s759196" name="公式" r:id="rId5" imgW="2336800" imgH="825500" progId="Equation.3">
                  <p:embed/>
                </p:oleObj>
              </mc:Choice>
              <mc:Fallback>
                <p:oleObj name="公式" r:id="rId5" imgW="2336800" imgH="825500" progId="Equation.3">
                  <p:embed/>
                  <p:pic>
                    <p:nvPicPr>
                      <p:cNvPr id="0" name="Object 11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0032" y="4221088"/>
                        <a:ext cx="3543641" cy="803399"/>
                      </a:xfrm>
                      <a:prstGeom prst="rect">
                        <a:avLst/>
                      </a:prstGeom>
                      <a:noFill/>
                      <a:ln>
                        <a:noFill/>
                      </a:ln>
                      <a:extLst/>
                    </p:spPr>
                  </p:pic>
                </p:oleObj>
              </mc:Fallback>
            </mc:AlternateContent>
          </a:graphicData>
        </a:graphic>
      </p:graphicFrame>
      <p:sp>
        <p:nvSpPr>
          <p:cNvPr id="9" name="矩形 8"/>
          <p:cNvSpPr/>
          <p:nvPr/>
        </p:nvSpPr>
        <p:spPr>
          <a:xfrm>
            <a:off x="541972" y="1239143"/>
            <a:ext cx="3973513" cy="584775"/>
          </a:xfrm>
          <a:prstGeom prst="rect">
            <a:avLst/>
          </a:prstGeom>
        </p:spPr>
        <p:txBody>
          <a:bodyPr>
            <a:spAutoFit/>
          </a:bodyPr>
          <a:lstStyle/>
          <a:p>
            <a:pPr fontAlgn="auto">
              <a:spcBef>
                <a:spcPts val="0"/>
              </a:spcBef>
              <a:spcAft>
                <a:spcPts val="0"/>
              </a:spcAft>
              <a:defRPr/>
            </a:pPr>
            <a:r>
              <a:rPr kumimoji="1" lang="zh-CN" altLang="en-US" sz="3200" kern="0" dirty="0">
                <a:solidFill>
                  <a:srgbClr val="000000"/>
                </a:solidFill>
                <a:latin typeface="Arial"/>
                <a:ea typeface="宋体"/>
              </a:rPr>
              <a:t>Ｑ＝０  </a:t>
            </a:r>
            <a:r>
              <a:rPr kumimoji="1" lang="zh-CN" altLang="en-US" sz="3200" kern="0" dirty="0">
                <a:solidFill>
                  <a:srgbClr val="000000"/>
                </a:solidFill>
                <a:latin typeface="+mn-lt"/>
                <a:ea typeface="宋体"/>
              </a:rPr>
              <a:t>Ｗ= </a:t>
            </a:r>
            <a:r>
              <a:rPr kumimoji="1" lang="zh-CN" altLang="en-US" sz="3200" kern="0" dirty="0" smtClean="0">
                <a:solidFill>
                  <a:srgbClr val="000000"/>
                </a:solidFill>
                <a:latin typeface="+mn-lt"/>
                <a:ea typeface="宋体"/>
              </a:rPr>
              <a:t>∆</a:t>
            </a:r>
            <a:r>
              <a:rPr kumimoji="1" lang="en-US" altLang="zh-CN" sz="3200" kern="0" dirty="0">
                <a:solidFill>
                  <a:srgbClr val="000000"/>
                </a:solidFill>
                <a:latin typeface="+mn-lt"/>
                <a:ea typeface="宋体"/>
              </a:rPr>
              <a:t>U</a:t>
            </a:r>
            <a:endParaRPr kumimoji="1" lang="zh-CN" altLang="en-US" sz="3200" dirty="0">
              <a:latin typeface="华文行楷" pitchFamily="2" charset="-122"/>
              <a:ea typeface="华文行楷" pitchFamily="2" charset="-122"/>
            </a:endParaRPr>
          </a:p>
        </p:txBody>
      </p:sp>
    </p:spTree>
    <p:extLst>
      <p:ext uri="{BB962C8B-B14F-4D97-AF65-F5344CB8AC3E}">
        <p14:creationId xmlns:p14="http://schemas.microsoft.com/office/powerpoint/2010/main" val="155243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0-#ppt_w/2"/>
                                          </p:val>
                                        </p:tav>
                                        <p:tav tm="100000">
                                          <p:val>
                                            <p:strVal val="#ppt_x"/>
                                          </p:val>
                                        </p:tav>
                                      </p:tavLst>
                                    </p:anim>
                                    <p:anim calcmode="lin" valueType="num">
                                      <p:cBhvr additive="base">
                                        <p:cTn id="4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620688"/>
            <a:ext cx="3877985" cy="646331"/>
          </a:xfrm>
          <a:prstGeom prst="rect">
            <a:avLst/>
          </a:prstGeom>
        </p:spPr>
        <p:txBody>
          <a:bodyPr wrap="none">
            <a:spAutoFit/>
          </a:bodyPr>
          <a:lstStyle/>
          <a:p>
            <a:pPr fontAlgn="auto">
              <a:spcBef>
                <a:spcPts val="0"/>
              </a:spcBef>
              <a:spcAft>
                <a:spcPts val="0"/>
              </a:spcAft>
              <a:defRPr/>
            </a:pPr>
            <a:r>
              <a:rPr kumimoji="1" lang="zh-CN" altLang="en-US" sz="3600" kern="0" dirty="0">
                <a:solidFill>
                  <a:srgbClr val="C00000"/>
                </a:solidFill>
                <a:latin typeface="+mn-lt"/>
                <a:ea typeface="+mn-ea"/>
              </a:rPr>
              <a:t>２．绝热可逆过程</a:t>
            </a:r>
            <a:endParaRPr lang="zh-CN" altLang="en-US" sz="3600" dirty="0">
              <a:solidFill>
                <a:srgbClr val="C00000"/>
              </a:solidFill>
              <a:latin typeface="+mn-lt"/>
              <a:ea typeface="+mn-ea"/>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18295942"/>
              </p:ext>
            </p:extLst>
          </p:nvPr>
        </p:nvGraphicFramePr>
        <p:xfrm>
          <a:off x="971600" y="1289441"/>
          <a:ext cx="2376488" cy="576262"/>
        </p:xfrm>
        <a:graphic>
          <a:graphicData uri="http://schemas.openxmlformats.org/presentationml/2006/ole">
            <mc:AlternateContent xmlns:mc="http://schemas.openxmlformats.org/markup-compatibility/2006">
              <mc:Choice xmlns:v="urn:schemas-microsoft-com:vml" Requires="v">
                <p:oleObj spid="_x0000_s754665" name="公式" r:id="rId3" imgW="1016000" imgH="228600" progId="Equation.3">
                  <p:embed/>
                </p:oleObj>
              </mc:Choice>
              <mc:Fallback>
                <p:oleObj name="公式" r:id="rId3" imgW="10160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1289441"/>
                        <a:ext cx="2376488"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528956024"/>
              </p:ext>
            </p:extLst>
          </p:nvPr>
        </p:nvGraphicFramePr>
        <p:xfrm>
          <a:off x="3995936" y="1124744"/>
          <a:ext cx="3568700" cy="825500"/>
        </p:xfrm>
        <a:graphic>
          <a:graphicData uri="http://schemas.openxmlformats.org/presentationml/2006/ole">
            <mc:AlternateContent xmlns:mc="http://schemas.openxmlformats.org/markup-compatibility/2006">
              <mc:Choice xmlns:v="urn:schemas-microsoft-com:vml" Requires="v">
                <p:oleObj spid="_x0000_s754666" name="公式" r:id="rId5" imgW="3568700" imgH="825500" progId="Equation.3">
                  <p:embed/>
                </p:oleObj>
              </mc:Choice>
              <mc:Fallback>
                <p:oleObj name="公式" r:id="rId5" imgW="3568700" imgH="8255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936" y="1124744"/>
                        <a:ext cx="35687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47903715"/>
              </p:ext>
            </p:extLst>
          </p:nvPr>
        </p:nvGraphicFramePr>
        <p:xfrm>
          <a:off x="1043608" y="2060848"/>
          <a:ext cx="2819400" cy="392113"/>
        </p:xfrm>
        <a:graphic>
          <a:graphicData uri="http://schemas.openxmlformats.org/presentationml/2006/ole">
            <mc:AlternateContent xmlns:mc="http://schemas.openxmlformats.org/markup-compatibility/2006">
              <mc:Choice xmlns:v="urn:schemas-microsoft-com:vml" Requires="v">
                <p:oleObj spid="_x0000_s754667" name="公式" r:id="rId7" imgW="2819400" imgH="393700" progId="Equation.3">
                  <p:embed/>
                </p:oleObj>
              </mc:Choice>
              <mc:Fallback>
                <p:oleObj name="公式" r:id="rId7" imgW="2819400" imgH="3937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3608" y="2060848"/>
                        <a:ext cx="2819400"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022128000"/>
              </p:ext>
            </p:extLst>
          </p:nvPr>
        </p:nvGraphicFramePr>
        <p:xfrm>
          <a:off x="4201513" y="1844824"/>
          <a:ext cx="4495800" cy="825500"/>
        </p:xfrm>
        <a:graphic>
          <a:graphicData uri="http://schemas.openxmlformats.org/presentationml/2006/ole">
            <mc:AlternateContent xmlns:mc="http://schemas.openxmlformats.org/markup-compatibility/2006">
              <mc:Choice xmlns:v="urn:schemas-microsoft-com:vml" Requires="v">
                <p:oleObj spid="_x0000_s754668" name="公式" r:id="rId9" imgW="4495800" imgH="825500" progId="Equation.3">
                  <p:embed/>
                </p:oleObj>
              </mc:Choice>
              <mc:Fallback>
                <p:oleObj name="公式" r:id="rId9" imgW="4495800" imgH="8255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01513" y="1844824"/>
                        <a:ext cx="44958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191261392"/>
              </p:ext>
            </p:extLst>
          </p:nvPr>
        </p:nvGraphicFramePr>
        <p:xfrm>
          <a:off x="1907704" y="2636912"/>
          <a:ext cx="5638800" cy="1981200"/>
        </p:xfrm>
        <a:graphic>
          <a:graphicData uri="http://schemas.openxmlformats.org/presentationml/2006/ole">
            <mc:AlternateContent xmlns:mc="http://schemas.openxmlformats.org/markup-compatibility/2006">
              <mc:Choice xmlns:v="urn:schemas-microsoft-com:vml" Requires="v">
                <p:oleObj spid="_x0000_s754669" name="Equation" r:id="rId11" imgW="1955800" imgH="889000" progId="Equation.3">
                  <p:embed/>
                </p:oleObj>
              </mc:Choice>
              <mc:Fallback>
                <p:oleObj name="Equation" r:id="rId11" imgW="1955800" imgH="8890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7704" y="2636912"/>
                        <a:ext cx="5638800"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66733796"/>
              </p:ext>
            </p:extLst>
          </p:nvPr>
        </p:nvGraphicFramePr>
        <p:xfrm>
          <a:off x="358586" y="4581128"/>
          <a:ext cx="8507412" cy="877888"/>
        </p:xfrm>
        <a:graphic>
          <a:graphicData uri="http://schemas.openxmlformats.org/presentationml/2006/ole">
            <mc:AlternateContent xmlns:mc="http://schemas.openxmlformats.org/markup-compatibility/2006">
              <mc:Choice xmlns:v="urn:schemas-microsoft-com:vml" Requires="v">
                <p:oleObj spid="_x0000_s754670" name="公式" r:id="rId13" imgW="3695400" imgH="431640" progId="Equation.3">
                  <p:embed/>
                </p:oleObj>
              </mc:Choice>
              <mc:Fallback>
                <p:oleObj name="公式" r:id="rId13" imgW="3695400" imgH="431640" progId="Equation.3">
                  <p:embed/>
                  <p:pic>
                    <p:nvPicPr>
                      <p:cNvPr id="0" name="对象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8586" y="4581128"/>
                        <a:ext cx="8507412"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723547387"/>
              </p:ext>
            </p:extLst>
          </p:nvPr>
        </p:nvGraphicFramePr>
        <p:xfrm>
          <a:off x="755576" y="5589240"/>
          <a:ext cx="6534150" cy="492125"/>
        </p:xfrm>
        <a:graphic>
          <a:graphicData uri="http://schemas.openxmlformats.org/presentationml/2006/ole">
            <mc:AlternateContent xmlns:mc="http://schemas.openxmlformats.org/markup-compatibility/2006">
              <mc:Choice xmlns:v="urn:schemas-microsoft-com:vml" Requires="v">
                <p:oleObj spid="_x0000_s754671" name="公式" r:id="rId15" imgW="2501900" imgH="228600" progId="Equation.3">
                  <p:embed/>
                </p:oleObj>
              </mc:Choice>
              <mc:Fallback>
                <p:oleObj name="公式" r:id="rId15" imgW="2501900" imgH="228600" progId="Equation.3">
                  <p:embed/>
                  <p:pic>
                    <p:nvPicPr>
                      <p:cNvPr id="0" name="对象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5576" y="5589240"/>
                        <a:ext cx="6534150"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0-#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0-#ppt_w/2"/>
                                          </p:val>
                                        </p:tav>
                                        <p:tav tm="100000">
                                          <p:val>
                                            <p:strVal val="#ppt_x"/>
                                          </p:val>
                                        </p:tav>
                                      </p:tavLst>
                                    </p:anim>
                                    <p:anim calcmode="lin" valueType="num">
                                      <p:cBhvr additive="base">
                                        <p:cTn id="3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0-#ppt_w/2"/>
                                          </p:val>
                                        </p:tav>
                                        <p:tav tm="100000">
                                          <p:val>
                                            <p:strVal val="#ppt_x"/>
                                          </p:val>
                                        </p:tav>
                                      </p:tavLst>
                                    </p:anim>
                                    <p:anim calcmode="lin" valueType="num">
                                      <p:cBhvr additive="base">
                                        <p:cTn id="4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p:cNvGraphicFramePr>
            <a:graphicFrameLocks noChangeAspect="1"/>
          </p:cNvGraphicFramePr>
          <p:nvPr>
            <p:extLst>
              <p:ext uri="{D42A27DB-BD31-4B8C-83A1-F6EECF244321}">
                <p14:modId xmlns:p14="http://schemas.microsoft.com/office/powerpoint/2010/main" val="3491703914"/>
              </p:ext>
            </p:extLst>
          </p:nvPr>
        </p:nvGraphicFramePr>
        <p:xfrm>
          <a:off x="467544" y="2060848"/>
          <a:ext cx="8208913" cy="604868"/>
        </p:xfrm>
        <a:graphic>
          <a:graphicData uri="http://schemas.openxmlformats.org/presentationml/2006/ole">
            <mc:AlternateContent xmlns:mc="http://schemas.openxmlformats.org/markup-compatibility/2006">
              <mc:Choice xmlns:v="urn:schemas-microsoft-com:vml" Requires="v">
                <p:oleObj spid="_x0000_s758637" name="公式" r:id="rId3" imgW="1981200" imgH="241300" progId="Equation.3">
                  <p:embed/>
                </p:oleObj>
              </mc:Choice>
              <mc:Fallback>
                <p:oleObj name="公式" r:id="rId3" imgW="1981200" imgH="2413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2060848"/>
                        <a:ext cx="8208913" cy="604868"/>
                      </a:xfrm>
                      <a:prstGeom prst="rect">
                        <a:avLst/>
                      </a:prstGeom>
                      <a:solidFill>
                        <a:schemeClr val="accent1"/>
                      </a:solidFill>
                      <a:ln>
                        <a:noFill/>
                      </a:ln>
                      <a:effectLs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239378543"/>
              </p:ext>
            </p:extLst>
          </p:nvPr>
        </p:nvGraphicFramePr>
        <p:xfrm>
          <a:off x="539552" y="2852936"/>
          <a:ext cx="8280919" cy="1371717"/>
        </p:xfrm>
        <a:graphic>
          <a:graphicData uri="http://schemas.openxmlformats.org/presentationml/2006/ole">
            <mc:AlternateContent xmlns:mc="http://schemas.openxmlformats.org/markup-compatibility/2006">
              <mc:Choice xmlns:v="urn:schemas-microsoft-com:vml" Requires="v">
                <p:oleObj spid="_x0000_s758638" name="公式" r:id="rId5" imgW="6591300" imgH="1498600" progId="Equation.3">
                  <p:embed/>
                </p:oleObj>
              </mc:Choice>
              <mc:Fallback>
                <p:oleObj name="公式" r:id="rId5" imgW="6591300" imgH="1498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552" y="2852936"/>
                        <a:ext cx="8280919" cy="1371717"/>
                      </a:xfrm>
                      <a:prstGeom prst="rect">
                        <a:avLst/>
                      </a:prstGeom>
                      <a:solidFill>
                        <a:schemeClr val="accent1"/>
                      </a:solidFill>
                      <a:ln>
                        <a:noFill/>
                      </a:ln>
                      <a:effectLst/>
                      <a:extLst/>
                    </p:spPr>
                  </p:pic>
                </p:oleObj>
              </mc:Fallback>
            </mc:AlternateContent>
          </a:graphicData>
        </a:graphic>
      </p:graphicFrame>
      <p:sp>
        <p:nvSpPr>
          <p:cNvPr id="9" name="矩形 8"/>
          <p:cNvSpPr/>
          <p:nvPr/>
        </p:nvSpPr>
        <p:spPr>
          <a:xfrm>
            <a:off x="323528" y="764704"/>
            <a:ext cx="6647974" cy="646331"/>
          </a:xfrm>
          <a:prstGeom prst="rect">
            <a:avLst/>
          </a:prstGeom>
        </p:spPr>
        <p:txBody>
          <a:bodyPr wrap="none">
            <a:spAutoFit/>
          </a:bodyPr>
          <a:lstStyle/>
          <a:p>
            <a:pPr fontAlgn="auto">
              <a:spcBef>
                <a:spcPts val="0"/>
              </a:spcBef>
              <a:spcAft>
                <a:spcPts val="0"/>
              </a:spcAft>
              <a:defRPr/>
            </a:pPr>
            <a:r>
              <a:rPr kumimoji="1" lang="zh-CN" altLang="en-US" sz="3600" kern="0" dirty="0">
                <a:solidFill>
                  <a:srgbClr val="C00000"/>
                </a:solidFill>
                <a:latin typeface="+mn-lt"/>
                <a:ea typeface="+mn-ea"/>
              </a:rPr>
              <a:t>理想气体</a:t>
            </a:r>
            <a:r>
              <a:rPr kumimoji="1" lang="zh-CN" altLang="en-US" sz="3600" kern="0" dirty="0" smtClean="0">
                <a:solidFill>
                  <a:srgbClr val="C00000"/>
                </a:solidFill>
                <a:latin typeface="+mn-lt"/>
                <a:ea typeface="+mn-ea"/>
              </a:rPr>
              <a:t>绝热可逆过程方程式：</a:t>
            </a:r>
            <a:endParaRPr lang="zh-CN" altLang="en-US" sz="3600" dirty="0">
              <a:solidFill>
                <a:srgbClr val="C00000"/>
              </a:solidFill>
              <a:latin typeface="+mn-lt"/>
              <a:ea typeface="+mn-ea"/>
            </a:endParaRPr>
          </a:p>
        </p:txBody>
      </p:sp>
    </p:spTree>
    <p:extLst>
      <p:ext uri="{BB962C8B-B14F-4D97-AF65-F5344CB8AC3E}">
        <p14:creationId xmlns:p14="http://schemas.microsoft.com/office/powerpoint/2010/main" val="4111587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Grp="1" noChangeAspect="1"/>
          </p:cNvGraphicFramePr>
          <p:nvPr>
            <p:extLst>
              <p:ext uri="{D42A27DB-BD31-4B8C-83A1-F6EECF244321}">
                <p14:modId xmlns:p14="http://schemas.microsoft.com/office/powerpoint/2010/main" val="218674844"/>
              </p:ext>
            </p:extLst>
          </p:nvPr>
        </p:nvGraphicFramePr>
        <p:xfrm>
          <a:off x="179512" y="1412776"/>
          <a:ext cx="2743052" cy="2366144"/>
        </p:xfrm>
        <a:graphic>
          <a:graphicData uri="http://schemas.openxmlformats.org/presentationml/2006/ole">
            <mc:AlternateContent xmlns:mc="http://schemas.openxmlformats.org/markup-compatibility/2006">
              <mc:Choice xmlns:v="urn:schemas-microsoft-com:vml" Requires="v">
                <p:oleObj spid="_x0000_s801479" name="公式" r:id="rId3" imgW="3327400" imgH="2870200" progId="Equation.3">
                  <p:embed/>
                </p:oleObj>
              </mc:Choice>
              <mc:Fallback>
                <p:oleObj name="公式" r:id="rId3" imgW="3327400" imgH="2870200" progId="Equation.3">
                  <p:embed/>
                  <p:pic>
                    <p:nvPicPr>
                      <p:cNvPr id="0" name="Object 88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1412776"/>
                        <a:ext cx="2743052" cy="2366144"/>
                      </a:xfrm>
                      <a:prstGeom prst="rect">
                        <a:avLst/>
                      </a:prstGeom>
                      <a:noFill/>
                      <a:ln>
                        <a:noFill/>
                      </a:ln>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533667811"/>
              </p:ext>
            </p:extLst>
          </p:nvPr>
        </p:nvGraphicFramePr>
        <p:xfrm>
          <a:off x="4139952" y="1772816"/>
          <a:ext cx="3211513" cy="784225"/>
        </p:xfrm>
        <a:graphic>
          <a:graphicData uri="http://schemas.openxmlformats.org/presentationml/2006/ole">
            <mc:AlternateContent xmlns:mc="http://schemas.openxmlformats.org/markup-compatibility/2006">
              <mc:Choice xmlns:v="urn:schemas-microsoft-com:vml" Requires="v">
                <p:oleObj spid="_x0000_s801480" name="公式" r:id="rId5" imgW="1346200" imgH="469900" progId="Equation.3">
                  <p:embed/>
                </p:oleObj>
              </mc:Choice>
              <mc:Fallback>
                <p:oleObj name="公式" r:id="rId5" imgW="1346200" imgH="469900" progId="Equation.3">
                  <p:embed/>
                  <p:pic>
                    <p:nvPicPr>
                      <p:cNvPr id="0" name="Object 88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9952" y="1772816"/>
                        <a:ext cx="3211513"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568854925"/>
              </p:ext>
            </p:extLst>
          </p:nvPr>
        </p:nvGraphicFramePr>
        <p:xfrm>
          <a:off x="5072431" y="5661248"/>
          <a:ext cx="2662238" cy="587375"/>
        </p:xfrm>
        <a:graphic>
          <a:graphicData uri="http://schemas.openxmlformats.org/presentationml/2006/ole">
            <mc:AlternateContent xmlns:mc="http://schemas.openxmlformats.org/markup-compatibility/2006">
              <mc:Choice xmlns:v="urn:schemas-microsoft-com:vml" Requires="v">
                <p:oleObj spid="_x0000_s801481" name="公式" r:id="rId7" imgW="2336800" imgH="825500" progId="Equation.3">
                  <p:embed/>
                </p:oleObj>
              </mc:Choice>
              <mc:Fallback>
                <p:oleObj name="公式" r:id="rId7" imgW="2336800" imgH="825500" progId="Equation.3">
                  <p:embed/>
                  <p:pic>
                    <p:nvPicPr>
                      <p:cNvPr id="0" name="Object 88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2431" y="5661248"/>
                        <a:ext cx="2662238" cy="587375"/>
                      </a:xfrm>
                      <a:prstGeom prst="rect">
                        <a:avLst/>
                      </a:prstGeom>
                      <a:noFill/>
                      <a:ln>
                        <a:noFill/>
                      </a:ln>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181979797"/>
              </p:ext>
            </p:extLst>
          </p:nvPr>
        </p:nvGraphicFramePr>
        <p:xfrm>
          <a:off x="4107208" y="2564904"/>
          <a:ext cx="1603193" cy="629866"/>
        </p:xfrm>
        <a:graphic>
          <a:graphicData uri="http://schemas.openxmlformats.org/presentationml/2006/ole">
            <mc:AlternateContent xmlns:mc="http://schemas.openxmlformats.org/markup-compatibility/2006">
              <mc:Choice xmlns:v="urn:schemas-microsoft-com:vml" Requires="v">
                <p:oleObj spid="_x0000_s801482" name="Equation" r:id="rId9" imgW="901309" imgH="355446" progId="Equation.DSMT4">
                  <p:embed/>
                </p:oleObj>
              </mc:Choice>
              <mc:Fallback>
                <p:oleObj name="Equation" r:id="rId9" imgW="901309" imgH="355446"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07208" y="2564904"/>
                        <a:ext cx="1603193" cy="629866"/>
                      </a:xfrm>
                      <a:prstGeom prst="rect">
                        <a:avLst/>
                      </a:prstGeom>
                      <a:noFill/>
                      <a:ln>
                        <a:noFill/>
                      </a:ln>
                      <a:effec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319441251"/>
              </p:ext>
            </p:extLst>
          </p:nvPr>
        </p:nvGraphicFramePr>
        <p:xfrm>
          <a:off x="5508104" y="2492896"/>
          <a:ext cx="1764067" cy="766633"/>
        </p:xfrm>
        <a:graphic>
          <a:graphicData uri="http://schemas.openxmlformats.org/presentationml/2006/ole">
            <mc:AlternateContent xmlns:mc="http://schemas.openxmlformats.org/markup-compatibility/2006">
              <mc:Choice xmlns:v="urn:schemas-microsoft-com:vml" Requires="v">
                <p:oleObj spid="_x0000_s801483" name="Equation" r:id="rId11" imgW="901309" imgH="393529" progId="Equation.DSMT4">
                  <p:embed/>
                </p:oleObj>
              </mc:Choice>
              <mc:Fallback>
                <p:oleObj name="Equation" r:id="rId11" imgW="901309" imgH="393529" progId="Equation.DSMT4">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08104" y="2492896"/>
                        <a:ext cx="1764067" cy="766633"/>
                      </a:xfrm>
                      <a:prstGeom prst="rect">
                        <a:avLst/>
                      </a:prstGeom>
                      <a:noFill/>
                      <a:ln>
                        <a:noFill/>
                      </a:ln>
                      <a:effec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658323984"/>
              </p:ext>
            </p:extLst>
          </p:nvPr>
        </p:nvGraphicFramePr>
        <p:xfrm>
          <a:off x="7668344" y="2636912"/>
          <a:ext cx="1258831" cy="398338"/>
        </p:xfrm>
        <a:graphic>
          <a:graphicData uri="http://schemas.openxmlformats.org/presentationml/2006/ole">
            <mc:AlternateContent xmlns:mc="http://schemas.openxmlformats.org/markup-compatibility/2006">
              <mc:Choice xmlns:v="urn:schemas-microsoft-com:vml" Requires="v">
                <p:oleObj spid="_x0000_s801484" name="Equation" r:id="rId13" imgW="723586" imgH="228501" progId="Equation.DSMT4">
                  <p:embed/>
                </p:oleObj>
              </mc:Choice>
              <mc:Fallback>
                <p:oleObj name="Equation" r:id="rId13" imgW="723586" imgH="228501" progId="Equation.DSMT4">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68344" y="2636912"/>
                        <a:ext cx="1258831" cy="398338"/>
                      </a:xfrm>
                      <a:prstGeom prst="rect">
                        <a:avLst/>
                      </a:prstGeom>
                      <a:noFill/>
                      <a:ln>
                        <a:noFill/>
                      </a:ln>
                      <a:effec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595531382"/>
              </p:ext>
            </p:extLst>
          </p:nvPr>
        </p:nvGraphicFramePr>
        <p:xfrm>
          <a:off x="4211960" y="3284984"/>
          <a:ext cx="2681530" cy="757043"/>
        </p:xfrm>
        <a:graphic>
          <a:graphicData uri="http://schemas.openxmlformats.org/presentationml/2006/ole">
            <mc:AlternateContent xmlns:mc="http://schemas.openxmlformats.org/markup-compatibility/2006">
              <mc:Choice xmlns:v="urn:schemas-microsoft-com:vml" Requires="v">
                <p:oleObj spid="_x0000_s801485" name="Equation" r:id="rId15" imgW="1663700" imgH="469900" progId="Equation.DSMT4">
                  <p:embed/>
                </p:oleObj>
              </mc:Choice>
              <mc:Fallback>
                <p:oleObj name="Equation" r:id="rId15" imgW="1663700" imgH="469900" progId="Equation.DSMT4">
                  <p:embed/>
                  <p:pic>
                    <p:nvPicPr>
                      <p:cNvPr id="0" name="Object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11960" y="3284984"/>
                        <a:ext cx="2681530" cy="757043"/>
                      </a:xfrm>
                      <a:prstGeom prst="rect">
                        <a:avLst/>
                      </a:prstGeom>
                      <a:noFill/>
                      <a:ln>
                        <a:noFill/>
                      </a:ln>
                      <a:effectLst/>
                    </p:spPr>
                  </p:pic>
                </p:oleObj>
              </mc:Fallback>
            </mc:AlternateContent>
          </a:graphicData>
        </a:graphic>
      </p:graphicFrame>
      <p:grpSp>
        <p:nvGrpSpPr>
          <p:cNvPr id="11" name="Group 8"/>
          <p:cNvGrpSpPr>
            <a:grpSpLocks/>
          </p:cNvGrpSpPr>
          <p:nvPr/>
        </p:nvGrpSpPr>
        <p:grpSpPr bwMode="auto">
          <a:xfrm>
            <a:off x="4860032" y="4149080"/>
            <a:ext cx="2016224" cy="493250"/>
            <a:chOff x="384" y="2832"/>
            <a:chExt cx="2528" cy="436"/>
          </a:xfrm>
        </p:grpSpPr>
        <p:graphicFrame>
          <p:nvGraphicFramePr>
            <p:cNvPr id="12" name="Object 9"/>
            <p:cNvGraphicFramePr>
              <a:graphicFrameLocks noChangeAspect="1"/>
            </p:cNvGraphicFramePr>
            <p:nvPr/>
          </p:nvGraphicFramePr>
          <p:xfrm>
            <a:off x="1104" y="2832"/>
            <a:ext cx="1808" cy="366"/>
          </p:xfrm>
          <a:graphic>
            <a:graphicData uri="http://schemas.openxmlformats.org/presentationml/2006/ole">
              <mc:AlternateContent xmlns:mc="http://schemas.openxmlformats.org/markup-compatibility/2006">
                <mc:Choice xmlns:v="urn:schemas-microsoft-com:vml" Requires="v">
                  <p:oleObj spid="_x0000_s801486" name="Equation" r:id="rId17" imgW="1130040" imgH="228600" progId="Equation.DSMT4">
                    <p:embed/>
                  </p:oleObj>
                </mc:Choice>
                <mc:Fallback>
                  <p:oleObj name="Equation" r:id="rId17" imgW="1130040" imgH="22860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04" y="2832"/>
                          <a:ext cx="1808"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10"/>
            <p:cNvSpPr txBox="1">
              <a:spLocks noChangeArrowheads="1"/>
            </p:cNvSpPr>
            <p:nvPr/>
          </p:nvSpPr>
          <p:spPr bwMode="auto">
            <a:xfrm>
              <a:off x="384" y="2928"/>
              <a:ext cx="624" cy="34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lnSpc>
                  <a:spcPct val="90000"/>
                </a:lnSpc>
              </a:pPr>
              <a:r>
                <a:rPr kumimoji="1" lang="zh-CN" altLang="en-US" sz="2800" dirty="0" smtClean="0">
                  <a:latin typeface="Arial" pitchFamily="34" charset="0"/>
                  <a:ea typeface="黑体" pitchFamily="49" charset="-122"/>
                </a:rPr>
                <a:t>因</a:t>
              </a:r>
              <a:endParaRPr kumimoji="1" lang="zh-CN" altLang="en-US" sz="2800" i="1" dirty="0">
                <a:latin typeface="Arial" pitchFamily="34" charset="0"/>
              </a:endParaRPr>
            </a:p>
          </p:txBody>
        </p:sp>
      </p:grpSp>
      <p:sp>
        <p:nvSpPr>
          <p:cNvPr id="14" name="Text Box 6"/>
          <p:cNvSpPr txBox="1">
            <a:spLocks noChangeArrowheads="1"/>
          </p:cNvSpPr>
          <p:nvPr/>
        </p:nvSpPr>
        <p:spPr bwMode="auto">
          <a:xfrm>
            <a:off x="7380312" y="4210340"/>
            <a:ext cx="1008112" cy="38779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bIns="0">
            <a:spAutoFit/>
          </a:bodyPr>
          <a:lstStyle/>
          <a:p>
            <a:pPr fontAlgn="t">
              <a:lnSpc>
                <a:spcPct val="90000"/>
              </a:lnSpc>
            </a:pPr>
            <a:r>
              <a:rPr kumimoji="1" lang="zh-CN" altLang="en-US" sz="2800" dirty="0">
                <a:latin typeface="Arial" pitchFamily="34" charset="0"/>
                <a:ea typeface="黑体" pitchFamily="49" charset="-122"/>
              </a:rPr>
              <a:t>所以</a:t>
            </a:r>
          </a:p>
        </p:txBody>
      </p:sp>
      <p:graphicFrame>
        <p:nvGraphicFramePr>
          <p:cNvPr id="15" name="对象 14"/>
          <p:cNvGraphicFramePr>
            <a:graphicFrameLocks noChangeAspect="1"/>
          </p:cNvGraphicFramePr>
          <p:nvPr>
            <p:extLst>
              <p:ext uri="{D42A27DB-BD31-4B8C-83A1-F6EECF244321}">
                <p14:modId xmlns:p14="http://schemas.microsoft.com/office/powerpoint/2010/main" val="124494046"/>
              </p:ext>
            </p:extLst>
          </p:nvPr>
        </p:nvGraphicFramePr>
        <p:xfrm>
          <a:off x="5108870" y="4819169"/>
          <a:ext cx="1682926" cy="661988"/>
        </p:xfrm>
        <a:graphic>
          <a:graphicData uri="http://schemas.openxmlformats.org/presentationml/2006/ole">
            <mc:AlternateContent xmlns:mc="http://schemas.openxmlformats.org/markup-compatibility/2006">
              <mc:Choice xmlns:v="urn:schemas-microsoft-com:vml" Requires="v">
                <p:oleObj spid="_x0000_s801487" name="Equation" r:id="rId19" imgW="1193800" imgH="469900" progId="Equation.DSMT4">
                  <p:embed/>
                </p:oleObj>
              </mc:Choice>
              <mc:Fallback>
                <p:oleObj name="Equation" r:id="rId19" imgW="1193800" imgH="469900" progId="Equation.DSMT4">
                  <p:embed/>
                  <p:pic>
                    <p:nvPicPr>
                      <p:cNvPr id="0" name="Object 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108870" y="4819169"/>
                        <a:ext cx="1682926" cy="661988"/>
                      </a:xfrm>
                      <a:prstGeom prst="rect">
                        <a:avLst/>
                      </a:prstGeom>
                      <a:noFill/>
                      <a:ln>
                        <a:noFill/>
                      </a:ln>
                      <a:effec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571551866"/>
              </p:ext>
            </p:extLst>
          </p:nvPr>
        </p:nvGraphicFramePr>
        <p:xfrm>
          <a:off x="6732240" y="4765969"/>
          <a:ext cx="1497534" cy="702136"/>
        </p:xfrm>
        <a:graphic>
          <a:graphicData uri="http://schemas.openxmlformats.org/presentationml/2006/ole">
            <mc:AlternateContent xmlns:mc="http://schemas.openxmlformats.org/markup-compatibility/2006">
              <mc:Choice xmlns:v="urn:schemas-microsoft-com:vml" Requires="v">
                <p:oleObj spid="_x0000_s801488" name="Equation" r:id="rId21" imgW="1002865" imgH="469696" progId="Equation.DSMT4">
                  <p:embed/>
                </p:oleObj>
              </mc:Choice>
              <mc:Fallback>
                <p:oleObj name="Equation" r:id="rId21" imgW="1002865" imgH="469696" progId="Equation.DSMT4">
                  <p:embed/>
                  <p:pic>
                    <p:nvPicPr>
                      <p:cNvPr id="0" name="Object 1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732240" y="4765969"/>
                        <a:ext cx="1497534" cy="702136"/>
                      </a:xfrm>
                      <a:prstGeom prst="rect">
                        <a:avLst/>
                      </a:prstGeom>
                      <a:noFill/>
                      <a:ln>
                        <a:noFill/>
                      </a:ln>
                      <a:effectLst/>
                    </p:spPr>
                  </p:pic>
                </p:oleObj>
              </mc:Fallback>
            </mc:AlternateContent>
          </a:graphicData>
        </a:graphic>
      </p:graphicFrame>
      <p:sp>
        <p:nvSpPr>
          <p:cNvPr id="17" name="标题 16"/>
          <p:cNvSpPr>
            <a:spLocks noGrp="1"/>
          </p:cNvSpPr>
          <p:nvPr>
            <p:ph type="title"/>
          </p:nvPr>
        </p:nvSpPr>
        <p:spPr/>
        <p:txBody>
          <a:bodyPr/>
          <a:lstStyle/>
          <a:p>
            <a:r>
              <a:rPr lang="zh-CN" altLang="en-US" dirty="0" smtClean="0"/>
              <a:t>理想气体绝热可逆过程总结</a:t>
            </a:r>
            <a:endParaRPr lang="zh-CN" altLang="en-US" dirty="0"/>
          </a:p>
        </p:txBody>
      </p:sp>
      <p:sp>
        <p:nvSpPr>
          <p:cNvPr id="19" name="Text Box 11"/>
          <p:cNvSpPr txBox="1">
            <a:spLocks noChangeArrowheads="1"/>
          </p:cNvSpPr>
          <p:nvPr/>
        </p:nvSpPr>
        <p:spPr bwMode="auto">
          <a:xfrm>
            <a:off x="158750" y="3916363"/>
            <a:ext cx="3909194" cy="15382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bIns="0">
            <a:spAutoFit/>
          </a:bodyPr>
          <a:lstStyle/>
          <a:p>
            <a:pPr fontAlgn="t">
              <a:lnSpc>
                <a:spcPct val="125000"/>
              </a:lnSpc>
            </a:pPr>
            <a:r>
              <a:rPr kumimoji="1" lang="zh-CN" altLang="en-US" sz="2000" dirty="0">
                <a:solidFill>
                  <a:srgbClr val="0000FF"/>
                </a:solidFill>
                <a:latin typeface="Arial" pitchFamily="34" charset="0"/>
                <a:ea typeface="黑体" pitchFamily="49" charset="-122"/>
              </a:rPr>
              <a:t>在推导这公式的过程中，引进了理想气体、绝热可逆过程和      </a:t>
            </a:r>
            <a:r>
              <a:rPr kumimoji="1" lang="zh-CN" altLang="en-US" sz="2000" dirty="0" smtClean="0">
                <a:solidFill>
                  <a:srgbClr val="0000FF"/>
                </a:solidFill>
                <a:latin typeface="Arial" pitchFamily="34" charset="0"/>
                <a:ea typeface="黑体" pitchFamily="49" charset="-122"/>
              </a:rPr>
              <a:t>                     与温度</a:t>
            </a:r>
            <a:r>
              <a:rPr kumimoji="1" lang="zh-CN" altLang="en-US" sz="2000" dirty="0">
                <a:solidFill>
                  <a:srgbClr val="0000FF"/>
                </a:solidFill>
                <a:latin typeface="Arial" pitchFamily="34" charset="0"/>
                <a:ea typeface="黑体" pitchFamily="49" charset="-122"/>
              </a:rPr>
              <a:t>无关的常数等限制</a:t>
            </a:r>
            <a:r>
              <a:rPr kumimoji="1" lang="zh-CN" altLang="en-US" sz="2000" dirty="0" smtClean="0">
                <a:solidFill>
                  <a:srgbClr val="0000FF"/>
                </a:solidFill>
                <a:latin typeface="Arial" pitchFamily="34" charset="0"/>
                <a:ea typeface="黑体" pitchFamily="49" charset="-122"/>
              </a:rPr>
              <a:t>条件（即适用条件）</a:t>
            </a:r>
            <a:r>
              <a:rPr kumimoji="1" lang="zh-CN" altLang="en-US" sz="2000" dirty="0" smtClean="0">
                <a:latin typeface="Arial" pitchFamily="34" charset="0"/>
                <a:ea typeface="黑体" pitchFamily="49" charset="-122"/>
              </a:rPr>
              <a:t>。</a:t>
            </a:r>
            <a:endParaRPr kumimoji="1" lang="zh-CN" altLang="en-US" sz="2000" i="1" dirty="0">
              <a:latin typeface="Arial" pitchFamily="34" charset="0"/>
            </a:endParaRPr>
          </a:p>
        </p:txBody>
      </p:sp>
      <p:graphicFrame>
        <p:nvGraphicFramePr>
          <p:cNvPr id="21" name="Object 12"/>
          <p:cNvGraphicFramePr>
            <a:graphicFrameLocks noChangeAspect="1"/>
          </p:cNvGraphicFramePr>
          <p:nvPr>
            <p:extLst>
              <p:ext uri="{D42A27DB-BD31-4B8C-83A1-F6EECF244321}">
                <p14:modId xmlns:p14="http://schemas.microsoft.com/office/powerpoint/2010/main" val="650403493"/>
              </p:ext>
            </p:extLst>
          </p:nvPr>
        </p:nvGraphicFramePr>
        <p:xfrm>
          <a:off x="3347864" y="4284865"/>
          <a:ext cx="404813" cy="457200"/>
        </p:xfrm>
        <a:graphic>
          <a:graphicData uri="http://schemas.openxmlformats.org/presentationml/2006/ole">
            <mc:AlternateContent xmlns:mc="http://schemas.openxmlformats.org/markup-compatibility/2006">
              <mc:Choice xmlns:v="urn:schemas-microsoft-com:vml" Requires="v">
                <p:oleObj spid="_x0000_s801489" name="Equation" r:id="rId22" imgW="203040" imgH="228600" progId="Equation.DSMT4">
                  <p:embed/>
                </p:oleObj>
              </mc:Choice>
              <mc:Fallback>
                <p:oleObj name="Equation" r:id="rId22" imgW="203040" imgH="228600" progId="Equation.DSMT4">
                  <p:embed/>
                  <p:pic>
                    <p:nvPicPr>
                      <p:cNvPr id="0" name=""/>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347864" y="4284865"/>
                        <a:ext cx="4048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98419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left)">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wipe(left)">
                                      <p:cBhvr>
                                        <p:cTn id="55" dur="500"/>
                                        <p:tgtEl>
                                          <p:spTgt spid="1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wipe(left)">
                                      <p:cBhvr>
                                        <p:cTn id="6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0"/>
          <p:cNvSpPr txBox="1">
            <a:spLocks noChangeArrowheads="1"/>
          </p:cNvSpPr>
          <p:nvPr/>
        </p:nvSpPr>
        <p:spPr bwMode="auto">
          <a:xfrm>
            <a:off x="684212" y="404664"/>
            <a:ext cx="7992243" cy="138499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bIns="0">
            <a:spAutoFit/>
          </a:bodyPr>
          <a:lstStyle/>
          <a:p>
            <a:pPr fontAlgn="t">
              <a:lnSpc>
                <a:spcPct val="90000"/>
              </a:lnSpc>
            </a:pPr>
            <a:r>
              <a:rPr kumimoji="1" lang="zh-CN" altLang="en-US" sz="2400" dirty="0" smtClean="0">
                <a:solidFill>
                  <a:srgbClr val="FFFF00"/>
                </a:solidFill>
                <a:latin typeface="Arial" pitchFamily="34" charset="0"/>
                <a:ea typeface="黑体" pitchFamily="49" charset="-122"/>
              </a:rPr>
              <a:t>等温可逆与绝热可逆过程体积功的讨论：</a:t>
            </a:r>
            <a:endParaRPr kumimoji="1" lang="en-US" altLang="zh-CN" sz="2400" dirty="0" smtClean="0">
              <a:solidFill>
                <a:srgbClr val="FFFF00"/>
              </a:solidFill>
              <a:latin typeface="Arial" pitchFamily="34" charset="0"/>
              <a:ea typeface="黑体" pitchFamily="49" charset="-122"/>
            </a:endParaRPr>
          </a:p>
          <a:p>
            <a:pPr fontAlgn="t">
              <a:lnSpc>
                <a:spcPct val="90000"/>
              </a:lnSpc>
            </a:pPr>
            <a:r>
              <a:rPr kumimoji="1" lang="en-US" altLang="zh-CN" sz="2400" i="1" dirty="0">
                <a:latin typeface="Times New Roman" pitchFamily="18" charset="0"/>
                <a:ea typeface="黑体" pitchFamily="49" charset="-122"/>
              </a:rPr>
              <a:t>1</a:t>
            </a:r>
            <a:r>
              <a:rPr kumimoji="1" lang="zh-CN" altLang="en-US" sz="2400" i="1" dirty="0">
                <a:latin typeface="Times New Roman" pitchFamily="18" charset="0"/>
                <a:ea typeface="黑体" pitchFamily="49" charset="-122"/>
              </a:rPr>
              <a:t>、等温可逆过程功</a:t>
            </a:r>
            <a:r>
              <a:rPr kumimoji="1" lang="en-US" altLang="zh-CN" sz="2400" i="1" dirty="0">
                <a:latin typeface="Times New Roman" pitchFamily="18" charset="0"/>
                <a:ea typeface="黑体" pitchFamily="49" charset="-122"/>
              </a:rPr>
              <a:t>(AB</a:t>
            </a:r>
            <a:r>
              <a:rPr kumimoji="1" lang="zh-CN" altLang="en-US" sz="2400" dirty="0">
                <a:latin typeface="Times New Roman" pitchFamily="18" charset="0"/>
                <a:ea typeface="黑体" pitchFamily="49" charset="-122"/>
              </a:rPr>
              <a:t>线下面积</a:t>
            </a:r>
            <a:r>
              <a:rPr kumimoji="1" lang="en-US" altLang="zh-CN" sz="2400" dirty="0">
                <a:latin typeface="Times New Roman" pitchFamily="18" charset="0"/>
                <a:ea typeface="黑体" pitchFamily="49" charset="-122"/>
              </a:rPr>
              <a:t>)</a:t>
            </a:r>
          </a:p>
          <a:p>
            <a:pPr fontAlgn="t">
              <a:lnSpc>
                <a:spcPct val="90000"/>
              </a:lnSpc>
            </a:pPr>
            <a:r>
              <a:rPr kumimoji="1" lang="en-US" altLang="zh-CN" sz="2400" i="1" dirty="0">
                <a:latin typeface="Times New Roman" pitchFamily="18" charset="0"/>
                <a:ea typeface="黑体" pitchFamily="49" charset="-122"/>
              </a:rPr>
              <a:t>2</a:t>
            </a:r>
            <a:r>
              <a:rPr kumimoji="1" lang="zh-CN" altLang="en-US" sz="2400" i="1" dirty="0">
                <a:latin typeface="Times New Roman" pitchFamily="18" charset="0"/>
                <a:ea typeface="黑体" pitchFamily="49" charset="-122"/>
              </a:rPr>
              <a:t>、绝热可逆过程功</a:t>
            </a:r>
            <a:r>
              <a:rPr kumimoji="1" lang="en-US" altLang="zh-CN" sz="2400" i="1" dirty="0">
                <a:latin typeface="Times New Roman" pitchFamily="18" charset="0"/>
                <a:ea typeface="黑体" pitchFamily="49" charset="-122"/>
              </a:rPr>
              <a:t>(AC</a:t>
            </a:r>
            <a:r>
              <a:rPr kumimoji="1" lang="zh-CN" altLang="en-US" sz="2400" dirty="0">
                <a:latin typeface="Times New Roman" pitchFamily="18" charset="0"/>
                <a:ea typeface="黑体" pitchFamily="49" charset="-122"/>
              </a:rPr>
              <a:t>线下面积</a:t>
            </a:r>
            <a:r>
              <a:rPr kumimoji="1" lang="en-US" altLang="zh-CN" sz="2400" dirty="0">
                <a:latin typeface="Times New Roman" pitchFamily="18" charset="0"/>
                <a:ea typeface="黑体" pitchFamily="49" charset="-122"/>
              </a:rPr>
              <a:t>)</a:t>
            </a:r>
            <a:endParaRPr kumimoji="1" lang="en-US" altLang="zh-CN" sz="2400" dirty="0">
              <a:latin typeface="Arial" pitchFamily="34" charset="0"/>
            </a:endParaRPr>
          </a:p>
          <a:p>
            <a:pPr fontAlgn="t">
              <a:lnSpc>
                <a:spcPct val="90000"/>
              </a:lnSpc>
            </a:pPr>
            <a:r>
              <a:rPr kumimoji="1" lang="zh-CN" altLang="en-US" sz="2800" b="1" i="1" dirty="0" smtClean="0">
                <a:latin typeface="仿宋" panose="02010609060101010101" pitchFamily="49" charset="-122"/>
                <a:ea typeface="仿宋" panose="02010609060101010101" pitchFamily="49" charset="-122"/>
              </a:rPr>
              <a:t>为什么绝热可逆</a:t>
            </a:r>
            <a:r>
              <a:rPr kumimoji="1" lang="en-US" altLang="zh-CN" sz="2800" b="1" i="1" dirty="0">
                <a:latin typeface="仿宋" panose="02010609060101010101" pitchFamily="49" charset="-122"/>
                <a:ea typeface="仿宋" panose="02010609060101010101" pitchFamily="49" charset="-122"/>
              </a:rPr>
              <a:t>AC</a:t>
            </a:r>
            <a:r>
              <a:rPr kumimoji="1" lang="zh-CN" altLang="en-US" sz="2800" b="1" dirty="0" smtClean="0">
                <a:latin typeface="仿宋" panose="02010609060101010101" pitchFamily="49" charset="-122"/>
                <a:ea typeface="仿宋" panose="02010609060101010101" pitchFamily="49" charset="-122"/>
              </a:rPr>
              <a:t>线在</a:t>
            </a:r>
            <a:r>
              <a:rPr kumimoji="1" lang="en-US" altLang="zh-CN" sz="2800" b="1" i="1" dirty="0">
                <a:latin typeface="仿宋" panose="02010609060101010101" pitchFamily="49" charset="-122"/>
                <a:ea typeface="仿宋" panose="02010609060101010101" pitchFamily="49" charset="-122"/>
              </a:rPr>
              <a:t>AB</a:t>
            </a:r>
            <a:r>
              <a:rPr kumimoji="1" lang="zh-CN" altLang="en-US" sz="2800" b="1" dirty="0" smtClean="0">
                <a:latin typeface="仿宋" panose="02010609060101010101" pitchFamily="49" charset="-122"/>
                <a:ea typeface="仿宋" panose="02010609060101010101" pitchFamily="49" charset="-122"/>
              </a:rPr>
              <a:t>线下面？从两个方面</a:t>
            </a:r>
            <a:endParaRPr kumimoji="1" lang="zh-CN" altLang="en-US" sz="2800" b="1" i="1" dirty="0">
              <a:solidFill>
                <a:srgbClr val="FF3300"/>
              </a:solidFill>
              <a:latin typeface="仿宋" panose="02010609060101010101" pitchFamily="49" charset="-122"/>
              <a:ea typeface="仿宋" panose="02010609060101010101" pitchFamily="49" charset="-122"/>
            </a:endParaRPr>
          </a:p>
        </p:txBody>
      </p:sp>
      <p:grpSp>
        <p:nvGrpSpPr>
          <p:cNvPr id="5" name="Group 13"/>
          <p:cNvGrpSpPr>
            <a:grpSpLocks/>
          </p:cNvGrpSpPr>
          <p:nvPr/>
        </p:nvGrpSpPr>
        <p:grpSpPr bwMode="auto">
          <a:xfrm>
            <a:off x="5868144" y="2980223"/>
            <a:ext cx="2952750" cy="3425825"/>
            <a:chOff x="3833" y="1298"/>
            <a:chExt cx="1927" cy="2003"/>
          </a:xfrm>
        </p:grpSpPr>
        <p:sp>
          <p:nvSpPr>
            <p:cNvPr id="6" name="Line 14"/>
            <p:cNvSpPr>
              <a:spLocks noChangeShapeType="1"/>
            </p:cNvSpPr>
            <p:nvPr/>
          </p:nvSpPr>
          <p:spPr bwMode="auto">
            <a:xfrm flipV="1">
              <a:off x="3989" y="1298"/>
              <a:ext cx="0" cy="1434"/>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15"/>
            <p:cNvSpPr>
              <a:spLocks noChangeShapeType="1"/>
            </p:cNvSpPr>
            <p:nvPr/>
          </p:nvSpPr>
          <p:spPr bwMode="auto">
            <a:xfrm>
              <a:off x="3989" y="2732"/>
              <a:ext cx="1745" cy="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16"/>
            <p:cNvSpPr>
              <a:spLocks noChangeShapeType="1"/>
            </p:cNvSpPr>
            <p:nvPr/>
          </p:nvSpPr>
          <p:spPr bwMode="auto">
            <a:xfrm>
              <a:off x="4343" y="1480"/>
              <a:ext cx="0" cy="125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17"/>
            <p:cNvSpPr>
              <a:spLocks noChangeShapeType="1"/>
            </p:cNvSpPr>
            <p:nvPr/>
          </p:nvSpPr>
          <p:spPr bwMode="auto">
            <a:xfrm>
              <a:off x="4953" y="1793"/>
              <a:ext cx="0" cy="939"/>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Rectangle 18"/>
            <p:cNvSpPr>
              <a:spLocks noChangeArrowheads="1"/>
            </p:cNvSpPr>
            <p:nvPr/>
          </p:nvSpPr>
          <p:spPr bwMode="auto">
            <a:xfrm>
              <a:off x="4343" y="1480"/>
              <a:ext cx="610" cy="1251"/>
            </a:xfrm>
            <a:prstGeom prst="rect">
              <a:avLst/>
            </a:prstGeom>
            <a:solidFill>
              <a:srgbClr val="66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1" name="Arc 19"/>
            <p:cNvSpPr>
              <a:spLocks/>
            </p:cNvSpPr>
            <p:nvPr/>
          </p:nvSpPr>
          <p:spPr bwMode="auto">
            <a:xfrm flipH="1" flipV="1">
              <a:off x="4348" y="1470"/>
              <a:ext cx="605" cy="57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Arc 20"/>
            <p:cNvSpPr>
              <a:spLocks/>
            </p:cNvSpPr>
            <p:nvPr/>
          </p:nvSpPr>
          <p:spPr bwMode="auto">
            <a:xfrm flipH="1" flipV="1">
              <a:off x="4348" y="1480"/>
              <a:ext cx="626" cy="3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3" name="Object 21"/>
            <p:cNvGraphicFramePr>
              <a:graphicFrameLocks noChangeAspect="1"/>
            </p:cNvGraphicFramePr>
            <p:nvPr/>
          </p:nvGraphicFramePr>
          <p:xfrm>
            <a:off x="4298" y="2743"/>
            <a:ext cx="108" cy="136"/>
          </p:xfrm>
          <a:graphic>
            <a:graphicData uri="http://schemas.openxmlformats.org/presentationml/2006/ole">
              <mc:AlternateContent xmlns:mc="http://schemas.openxmlformats.org/markup-compatibility/2006">
                <mc:Choice xmlns:v="urn:schemas-microsoft-com:vml" Requires="v">
                  <p:oleObj spid="_x0000_s809401" name="Equation" r:id="rId3" imgW="152280" imgH="215640" progId="Equation.DSMT4">
                    <p:embed/>
                  </p:oleObj>
                </mc:Choice>
                <mc:Fallback>
                  <p:oleObj name="Equation" r:id="rId3" imgW="152280" imgH="215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8" y="2743"/>
                          <a:ext cx="108"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22"/>
            <p:cNvGraphicFramePr>
              <a:graphicFrameLocks noChangeAspect="1"/>
            </p:cNvGraphicFramePr>
            <p:nvPr/>
          </p:nvGraphicFramePr>
          <p:xfrm>
            <a:off x="4875" y="2748"/>
            <a:ext cx="87" cy="131"/>
          </p:xfrm>
          <a:graphic>
            <a:graphicData uri="http://schemas.openxmlformats.org/presentationml/2006/ole">
              <mc:AlternateContent xmlns:mc="http://schemas.openxmlformats.org/markup-compatibility/2006">
                <mc:Choice xmlns:v="urn:schemas-microsoft-com:vml" Requires="v">
                  <p:oleObj spid="_x0000_s809402" name="Equation" r:id="rId5" imgW="164880" imgH="215640" progId="Equation.DSMT4">
                    <p:embed/>
                  </p:oleObj>
                </mc:Choice>
                <mc:Fallback>
                  <p:oleObj name="Equation" r:id="rId5" imgW="164880" imgH="215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5" y="2748"/>
                          <a:ext cx="87"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23"/>
            <p:cNvGraphicFramePr>
              <a:graphicFrameLocks noChangeAspect="1"/>
            </p:cNvGraphicFramePr>
            <p:nvPr/>
          </p:nvGraphicFramePr>
          <p:xfrm>
            <a:off x="5682" y="2758"/>
            <a:ext cx="78" cy="130"/>
          </p:xfrm>
          <a:graphic>
            <a:graphicData uri="http://schemas.openxmlformats.org/presentationml/2006/ole">
              <mc:AlternateContent xmlns:mc="http://schemas.openxmlformats.org/markup-compatibility/2006">
                <mc:Choice xmlns:v="urn:schemas-microsoft-com:vml" Requires="v">
                  <p:oleObj spid="_x0000_s809403" name="Equation" r:id="rId7" imgW="152280" imgH="177480" progId="Equation.DSMT4">
                    <p:embed/>
                  </p:oleObj>
                </mc:Choice>
                <mc:Fallback>
                  <p:oleObj name="Equation" r:id="rId7" imgW="152280" imgH="1774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82" y="2758"/>
                          <a:ext cx="78"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24"/>
            <p:cNvGraphicFramePr>
              <a:graphicFrameLocks noChangeAspect="1"/>
            </p:cNvGraphicFramePr>
            <p:nvPr/>
          </p:nvGraphicFramePr>
          <p:xfrm>
            <a:off x="4198" y="1298"/>
            <a:ext cx="468" cy="169"/>
          </p:xfrm>
          <a:graphic>
            <a:graphicData uri="http://schemas.openxmlformats.org/presentationml/2006/ole">
              <mc:AlternateContent xmlns:mc="http://schemas.openxmlformats.org/markup-compatibility/2006">
                <mc:Choice xmlns:v="urn:schemas-microsoft-com:vml" Requires="v">
                  <p:oleObj spid="_x0000_s809404" name="Equation" r:id="rId9" imgW="571320" imgH="215640" progId="Equation.DSMT4">
                    <p:embed/>
                  </p:oleObj>
                </mc:Choice>
                <mc:Fallback>
                  <p:oleObj name="Equation" r:id="rId9" imgW="571320" imgH="2156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98" y="1298"/>
                          <a:ext cx="468" cy="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25"/>
            <p:cNvGraphicFramePr>
              <a:graphicFrameLocks noChangeAspect="1"/>
            </p:cNvGraphicFramePr>
            <p:nvPr/>
          </p:nvGraphicFramePr>
          <p:xfrm>
            <a:off x="4848" y="1611"/>
            <a:ext cx="521" cy="160"/>
          </p:xfrm>
          <a:graphic>
            <a:graphicData uri="http://schemas.openxmlformats.org/presentationml/2006/ole">
              <mc:AlternateContent xmlns:mc="http://schemas.openxmlformats.org/markup-compatibility/2006">
                <mc:Choice xmlns:v="urn:schemas-microsoft-com:vml" Requires="v">
                  <p:oleObj spid="_x0000_s809405" name="Equation" r:id="rId11" imgW="596880" imgH="215640" progId="Equation.DSMT4">
                    <p:embed/>
                  </p:oleObj>
                </mc:Choice>
                <mc:Fallback>
                  <p:oleObj name="Equation" r:id="rId11" imgW="596880" imgH="2156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48" y="1611"/>
                          <a:ext cx="521"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26"/>
            <p:cNvGraphicFramePr>
              <a:graphicFrameLocks noChangeAspect="1"/>
            </p:cNvGraphicFramePr>
            <p:nvPr/>
          </p:nvGraphicFramePr>
          <p:xfrm>
            <a:off x="4994" y="2002"/>
            <a:ext cx="453" cy="164"/>
          </p:xfrm>
          <a:graphic>
            <a:graphicData uri="http://schemas.openxmlformats.org/presentationml/2006/ole">
              <mc:AlternateContent xmlns:mc="http://schemas.openxmlformats.org/markup-compatibility/2006">
                <mc:Choice xmlns:v="urn:schemas-microsoft-com:vml" Requires="v">
                  <p:oleObj spid="_x0000_s809406" name="Equation" r:id="rId13" imgW="647640" imgH="215640" progId="Equation.DSMT4">
                    <p:embed/>
                  </p:oleObj>
                </mc:Choice>
                <mc:Fallback>
                  <p:oleObj name="Equation" r:id="rId13" imgW="647640" imgH="21564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94" y="2002"/>
                          <a:ext cx="453"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Text Box 27"/>
            <p:cNvSpPr txBox="1">
              <a:spLocks noChangeArrowheads="1"/>
            </p:cNvSpPr>
            <p:nvPr/>
          </p:nvSpPr>
          <p:spPr bwMode="auto">
            <a:xfrm>
              <a:off x="3964" y="2889"/>
              <a:ext cx="1692"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000" dirty="0">
                  <a:solidFill>
                    <a:srgbClr val="FF0000"/>
                  </a:solidFill>
                  <a:latin typeface="黑体" pitchFamily="49" charset="-122"/>
                  <a:ea typeface="黑体" pitchFamily="49" charset="-122"/>
                </a:rPr>
                <a:t>等温可逆过程</a:t>
              </a:r>
              <a:r>
                <a:rPr lang="zh-CN" altLang="en-US" sz="2000" dirty="0">
                  <a:solidFill>
                    <a:srgbClr val="FF0000"/>
                  </a:solidFill>
                  <a:latin typeface="Arial" pitchFamily="34" charset="0"/>
                  <a:ea typeface="黑体" pitchFamily="49" charset="-122"/>
                </a:rPr>
                <a:t>功</a:t>
              </a:r>
              <a:r>
                <a:rPr lang="en-US" altLang="zh-CN" sz="2000" dirty="0">
                  <a:solidFill>
                    <a:srgbClr val="FF0000"/>
                  </a:solidFill>
                  <a:latin typeface="黑体" pitchFamily="49" charset="-122"/>
                  <a:ea typeface="黑体" pitchFamily="49" charset="-122"/>
                </a:rPr>
                <a:t>(</a:t>
              </a:r>
              <a:r>
                <a:rPr lang="en-US" altLang="zh-CN" sz="2000" i="1" dirty="0">
                  <a:solidFill>
                    <a:srgbClr val="FF0000"/>
                  </a:solidFill>
                  <a:latin typeface="Times New Roman" pitchFamily="18" charset="0"/>
                  <a:ea typeface="黑体" pitchFamily="49" charset="-122"/>
                </a:rPr>
                <a:t>AB</a:t>
              </a:r>
              <a:r>
                <a:rPr lang="en-US" altLang="zh-CN" sz="2000" dirty="0">
                  <a:solidFill>
                    <a:srgbClr val="FF0000"/>
                  </a:solidFill>
                  <a:latin typeface="黑体" pitchFamily="49" charset="-122"/>
                  <a:ea typeface="黑体" pitchFamily="49" charset="-122"/>
                </a:rPr>
                <a:t>)</a:t>
              </a:r>
            </a:p>
          </p:txBody>
        </p:sp>
        <p:sp>
          <p:nvSpPr>
            <p:cNvPr id="20" name="Text Box 28"/>
            <p:cNvSpPr txBox="1">
              <a:spLocks noChangeArrowheads="1"/>
            </p:cNvSpPr>
            <p:nvPr/>
          </p:nvSpPr>
          <p:spPr bwMode="auto">
            <a:xfrm>
              <a:off x="3989" y="3069"/>
              <a:ext cx="1692"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000" dirty="0">
                  <a:solidFill>
                    <a:srgbClr val="0000FF"/>
                  </a:solidFill>
                  <a:latin typeface="黑体" pitchFamily="49" charset="-122"/>
                  <a:ea typeface="黑体" pitchFamily="49" charset="-122"/>
                </a:rPr>
                <a:t>绝热可逆过程</a:t>
              </a:r>
              <a:r>
                <a:rPr lang="zh-CN" altLang="en-US" sz="2000" dirty="0">
                  <a:solidFill>
                    <a:srgbClr val="0000FF"/>
                  </a:solidFill>
                  <a:latin typeface="Arial" pitchFamily="34" charset="0"/>
                  <a:ea typeface="黑体" pitchFamily="49" charset="-122"/>
                </a:rPr>
                <a:t>功</a:t>
              </a:r>
              <a:r>
                <a:rPr lang="en-US" altLang="zh-CN" sz="2000" dirty="0">
                  <a:solidFill>
                    <a:srgbClr val="0000FF"/>
                  </a:solidFill>
                  <a:latin typeface="黑体" pitchFamily="49" charset="-122"/>
                  <a:ea typeface="黑体" pitchFamily="49" charset="-122"/>
                </a:rPr>
                <a:t>(</a:t>
              </a:r>
              <a:r>
                <a:rPr lang="en-US" altLang="zh-CN" sz="2000" i="1" dirty="0">
                  <a:solidFill>
                    <a:srgbClr val="0000FF"/>
                  </a:solidFill>
                  <a:latin typeface="Times New Roman" pitchFamily="18" charset="0"/>
                  <a:ea typeface="黑体" pitchFamily="49" charset="-122"/>
                </a:rPr>
                <a:t>AC</a:t>
              </a:r>
              <a:r>
                <a:rPr lang="en-US" altLang="zh-CN" sz="2000" dirty="0">
                  <a:solidFill>
                    <a:srgbClr val="0000FF"/>
                  </a:solidFill>
                  <a:latin typeface="黑体" pitchFamily="49" charset="-122"/>
                  <a:ea typeface="黑体" pitchFamily="49" charset="-122"/>
                </a:rPr>
                <a:t>)</a:t>
              </a:r>
            </a:p>
          </p:txBody>
        </p:sp>
        <p:graphicFrame>
          <p:nvGraphicFramePr>
            <p:cNvPr id="21" name="Object 29"/>
            <p:cNvGraphicFramePr>
              <a:graphicFrameLocks noChangeAspect="1"/>
            </p:cNvGraphicFramePr>
            <p:nvPr/>
          </p:nvGraphicFramePr>
          <p:xfrm>
            <a:off x="3833" y="1381"/>
            <a:ext cx="78" cy="121"/>
          </p:xfrm>
          <a:graphic>
            <a:graphicData uri="http://schemas.openxmlformats.org/presentationml/2006/ole">
              <mc:AlternateContent xmlns:mc="http://schemas.openxmlformats.org/markup-compatibility/2006">
                <mc:Choice xmlns:v="urn:schemas-microsoft-com:vml" Requires="v">
                  <p:oleObj spid="_x0000_s809407" name="Equation" r:id="rId15" imgW="152280" imgH="164880" progId="Equation.DSMT4">
                    <p:embed/>
                  </p:oleObj>
                </mc:Choice>
                <mc:Fallback>
                  <p:oleObj name="Equation" r:id="rId15" imgW="152280" imgH="16488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33" y="1381"/>
                          <a:ext cx="78" cy="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2" name="Text Box 4"/>
          <p:cNvSpPr txBox="1">
            <a:spLocks noChangeArrowheads="1"/>
          </p:cNvSpPr>
          <p:nvPr/>
        </p:nvSpPr>
        <p:spPr bwMode="auto">
          <a:xfrm>
            <a:off x="333153" y="1913034"/>
            <a:ext cx="1955800" cy="3841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lnSpc>
                <a:spcPct val="90000"/>
              </a:lnSpc>
            </a:pPr>
            <a:r>
              <a:rPr kumimoji="1" lang="en-US" altLang="zh-CN" sz="2800" i="1" dirty="0">
                <a:latin typeface="Times New Roman" pitchFamily="18" charset="0"/>
                <a:ea typeface="黑体" pitchFamily="49" charset="-122"/>
              </a:rPr>
              <a:t>AB</a:t>
            </a:r>
            <a:r>
              <a:rPr kumimoji="1" lang="zh-CN" altLang="en-US" sz="2800" dirty="0">
                <a:latin typeface="Arial" pitchFamily="34" charset="0"/>
                <a:ea typeface="黑体" pitchFamily="49" charset="-122"/>
              </a:rPr>
              <a:t>线斜率</a:t>
            </a:r>
            <a:endParaRPr kumimoji="1" lang="zh-CN" altLang="en-US" sz="2800" i="1" dirty="0">
              <a:latin typeface="Arial" pitchFamily="34" charset="0"/>
            </a:endParaRPr>
          </a:p>
        </p:txBody>
      </p:sp>
      <p:graphicFrame>
        <p:nvGraphicFramePr>
          <p:cNvPr id="23" name="对象 22"/>
          <p:cNvGraphicFramePr>
            <a:graphicFrameLocks noChangeAspect="1"/>
          </p:cNvGraphicFramePr>
          <p:nvPr>
            <p:extLst>
              <p:ext uri="{D42A27DB-BD31-4B8C-83A1-F6EECF244321}">
                <p14:modId xmlns:p14="http://schemas.microsoft.com/office/powerpoint/2010/main" val="894718005"/>
              </p:ext>
            </p:extLst>
          </p:nvPr>
        </p:nvGraphicFramePr>
        <p:xfrm>
          <a:off x="347329" y="2293453"/>
          <a:ext cx="1623272" cy="686769"/>
        </p:xfrm>
        <a:graphic>
          <a:graphicData uri="http://schemas.openxmlformats.org/presentationml/2006/ole">
            <mc:AlternateContent xmlns:mc="http://schemas.openxmlformats.org/markup-compatibility/2006">
              <mc:Choice xmlns:v="urn:schemas-microsoft-com:vml" Requires="v">
                <p:oleObj spid="_x0000_s809408" name="Equation" r:id="rId17" imgW="990600" imgH="419100" progId="Equation.DSMT4">
                  <p:embed/>
                </p:oleObj>
              </mc:Choice>
              <mc:Fallback>
                <p:oleObj name="Equation" r:id="rId17" imgW="990600" imgH="419100" progId="Equation.DSMT4">
                  <p:embed/>
                  <p:pic>
                    <p:nvPicPr>
                      <p:cNvPr id="0" name="Object 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7329" y="2293453"/>
                        <a:ext cx="1623272" cy="686769"/>
                      </a:xfrm>
                      <a:prstGeom prst="rect">
                        <a:avLst/>
                      </a:prstGeom>
                      <a:noFill/>
                      <a:ln>
                        <a:noFill/>
                      </a:ln>
                      <a:effectLst/>
                      <a:extLst/>
                    </p:spPr>
                  </p:pic>
                </p:oleObj>
              </mc:Fallback>
            </mc:AlternateContent>
          </a:graphicData>
        </a:graphic>
      </p:graphicFrame>
      <p:sp>
        <p:nvSpPr>
          <p:cNvPr id="24" name="Text Box 6"/>
          <p:cNvSpPr txBox="1">
            <a:spLocks noChangeArrowheads="1"/>
          </p:cNvSpPr>
          <p:nvPr/>
        </p:nvSpPr>
        <p:spPr bwMode="auto">
          <a:xfrm>
            <a:off x="2422445" y="1832220"/>
            <a:ext cx="2006600" cy="3841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lnSpc>
                <a:spcPct val="90000"/>
              </a:lnSpc>
            </a:pPr>
            <a:r>
              <a:rPr kumimoji="1" lang="en-US" altLang="zh-CN" sz="2800" i="1" dirty="0">
                <a:latin typeface="Times New Roman" pitchFamily="18" charset="0"/>
                <a:ea typeface="黑体" pitchFamily="49" charset="-122"/>
              </a:rPr>
              <a:t>AC</a:t>
            </a:r>
            <a:r>
              <a:rPr kumimoji="1" lang="zh-CN" altLang="en-US" sz="2800" dirty="0">
                <a:latin typeface="Arial" pitchFamily="34" charset="0"/>
                <a:ea typeface="黑体" pitchFamily="49" charset="-122"/>
              </a:rPr>
              <a:t>线斜率</a:t>
            </a:r>
            <a:endParaRPr kumimoji="1" lang="zh-CN" altLang="en-US" sz="2800" i="1" dirty="0">
              <a:latin typeface="Arial" pitchFamily="34" charset="0"/>
            </a:endParaRPr>
          </a:p>
        </p:txBody>
      </p:sp>
      <p:graphicFrame>
        <p:nvGraphicFramePr>
          <p:cNvPr id="25" name="对象 24"/>
          <p:cNvGraphicFramePr>
            <a:graphicFrameLocks noChangeAspect="1"/>
          </p:cNvGraphicFramePr>
          <p:nvPr>
            <p:extLst>
              <p:ext uri="{D42A27DB-BD31-4B8C-83A1-F6EECF244321}">
                <p14:modId xmlns:p14="http://schemas.microsoft.com/office/powerpoint/2010/main" val="3487636687"/>
              </p:ext>
            </p:extLst>
          </p:nvPr>
        </p:nvGraphicFramePr>
        <p:xfrm>
          <a:off x="2422445" y="2368333"/>
          <a:ext cx="1557536" cy="611889"/>
        </p:xfrm>
        <a:graphic>
          <a:graphicData uri="http://schemas.openxmlformats.org/presentationml/2006/ole">
            <mc:AlternateContent xmlns:mc="http://schemas.openxmlformats.org/markup-compatibility/2006">
              <mc:Choice xmlns:v="urn:schemas-microsoft-com:vml" Requires="v">
                <p:oleObj spid="_x0000_s809409" name="Equation" r:id="rId19" imgW="1066800" imgH="419100" progId="Equation.DSMT4">
                  <p:embed/>
                </p:oleObj>
              </mc:Choice>
              <mc:Fallback>
                <p:oleObj name="Equation" r:id="rId19" imgW="1066800" imgH="419100" progId="Equation.DSMT4">
                  <p:embed/>
                  <p:pic>
                    <p:nvPicPr>
                      <p:cNvPr id="0" name="Object 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22445" y="2368333"/>
                        <a:ext cx="1557536" cy="611889"/>
                      </a:xfrm>
                      <a:prstGeom prst="rect">
                        <a:avLst/>
                      </a:prstGeom>
                      <a:noFill/>
                      <a:ln>
                        <a:noFill/>
                      </a:ln>
                      <a:effectLst/>
                      <a:extLst/>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3070038546"/>
              </p:ext>
            </p:extLst>
          </p:nvPr>
        </p:nvGraphicFramePr>
        <p:xfrm>
          <a:off x="4222423" y="2403602"/>
          <a:ext cx="915819" cy="495918"/>
        </p:xfrm>
        <a:graphic>
          <a:graphicData uri="http://schemas.openxmlformats.org/presentationml/2006/ole">
            <mc:AlternateContent xmlns:mc="http://schemas.openxmlformats.org/markup-compatibility/2006">
              <mc:Choice xmlns:v="urn:schemas-microsoft-com:vml" Requires="v">
                <p:oleObj spid="_x0000_s809410" name="Equation" r:id="rId21" imgW="444307" imgH="241195" progId="Equation.DSMT4">
                  <p:embed/>
                </p:oleObj>
              </mc:Choice>
              <mc:Fallback>
                <p:oleObj name="Equation" r:id="rId21" imgW="444307" imgH="241195" progId="Equation.DSMT4">
                  <p:embed/>
                  <p:pic>
                    <p:nvPicPr>
                      <p:cNvPr id="0" name="Object 1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22423" y="2403602"/>
                        <a:ext cx="915819" cy="495918"/>
                      </a:xfrm>
                      <a:prstGeom prst="rect">
                        <a:avLst/>
                      </a:prstGeom>
                      <a:noFill/>
                      <a:ln>
                        <a:noFill/>
                      </a:ln>
                      <a:effectLst/>
                      <a:extLst/>
                    </p:spPr>
                  </p:pic>
                </p:oleObj>
              </mc:Fallback>
            </mc:AlternateContent>
          </a:graphicData>
        </a:graphic>
      </p:graphicFrame>
      <p:sp>
        <p:nvSpPr>
          <p:cNvPr id="27" name="Text Box 9"/>
          <p:cNvSpPr txBox="1">
            <a:spLocks noChangeArrowheads="1"/>
          </p:cNvSpPr>
          <p:nvPr/>
        </p:nvSpPr>
        <p:spPr bwMode="auto">
          <a:xfrm>
            <a:off x="333153" y="2980223"/>
            <a:ext cx="5353586" cy="248067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bIns="0">
            <a:spAutoFit/>
          </a:bodyPr>
          <a:lstStyle/>
          <a:p>
            <a:pPr fontAlgn="t">
              <a:lnSpc>
                <a:spcPct val="130000"/>
              </a:lnSpc>
            </a:pPr>
            <a:r>
              <a:rPr kumimoji="1" lang="zh-CN" altLang="en-US" sz="2400" dirty="0" smtClean="0">
                <a:latin typeface="Times New Roman" pitchFamily="18" charset="0"/>
                <a:ea typeface="黑体" pitchFamily="49" charset="-122"/>
              </a:rPr>
              <a:t>绝热过程曲线的坡度较大，或说斜率较大；</a:t>
            </a:r>
            <a:endParaRPr kumimoji="1" lang="en-US" altLang="zh-CN" sz="2400" dirty="0" smtClean="0">
              <a:latin typeface="Times New Roman" pitchFamily="18" charset="0"/>
              <a:ea typeface="黑体" pitchFamily="49" charset="-122"/>
            </a:endParaRPr>
          </a:p>
          <a:p>
            <a:pPr fontAlgn="t">
              <a:lnSpc>
                <a:spcPct val="130000"/>
              </a:lnSpc>
            </a:pPr>
            <a:r>
              <a:rPr kumimoji="1" lang="zh-CN" altLang="en-US" sz="2400" dirty="0" smtClean="0">
                <a:solidFill>
                  <a:srgbClr val="0000FF"/>
                </a:solidFill>
                <a:latin typeface="Times New Roman" pitchFamily="18" charset="0"/>
                <a:ea typeface="黑体" pitchFamily="49" charset="-122"/>
              </a:rPr>
              <a:t>另一方面，因为</a:t>
            </a:r>
            <a:r>
              <a:rPr kumimoji="1" lang="zh-CN" altLang="en-US" sz="2400" dirty="0">
                <a:solidFill>
                  <a:srgbClr val="0000FF"/>
                </a:solidFill>
                <a:latin typeface="Times New Roman" pitchFamily="18" charset="0"/>
                <a:ea typeface="黑体" pitchFamily="49" charset="-122"/>
              </a:rPr>
              <a:t>绝热过程靠消耗热力学能作功</a:t>
            </a:r>
            <a:r>
              <a:rPr kumimoji="1" lang="zh-CN" altLang="en-US" sz="2400" dirty="0" smtClean="0">
                <a:solidFill>
                  <a:srgbClr val="0000FF"/>
                </a:solidFill>
                <a:latin typeface="Times New Roman" pitchFamily="18" charset="0"/>
                <a:ea typeface="黑体" pitchFamily="49" charset="-122"/>
              </a:rPr>
              <a:t>，要</a:t>
            </a:r>
            <a:r>
              <a:rPr kumimoji="1" lang="zh-CN" altLang="en-US" sz="2400" dirty="0">
                <a:solidFill>
                  <a:srgbClr val="0000FF"/>
                </a:solidFill>
                <a:latin typeface="Times New Roman" pitchFamily="18" charset="0"/>
                <a:ea typeface="黑体" pitchFamily="49" charset="-122"/>
              </a:rPr>
              <a:t>达到相同终态体积，温度和压力必定比</a:t>
            </a:r>
            <a:r>
              <a:rPr kumimoji="1" lang="en-US" altLang="zh-CN" sz="2400" i="1" dirty="0">
                <a:solidFill>
                  <a:srgbClr val="0000FF"/>
                </a:solidFill>
                <a:latin typeface="Times New Roman" pitchFamily="18" charset="0"/>
                <a:ea typeface="黑体" pitchFamily="49" charset="-122"/>
              </a:rPr>
              <a:t>B</a:t>
            </a:r>
            <a:r>
              <a:rPr kumimoji="1" lang="zh-CN" altLang="en-US" sz="2400" dirty="0">
                <a:solidFill>
                  <a:srgbClr val="0000FF"/>
                </a:solidFill>
                <a:latin typeface="Times New Roman" pitchFamily="18" charset="0"/>
                <a:ea typeface="黑体" pitchFamily="49" charset="-122"/>
              </a:rPr>
              <a:t>点低。</a:t>
            </a:r>
            <a:endParaRPr kumimoji="1" lang="zh-CN" altLang="en-US" sz="2400" dirty="0">
              <a:solidFill>
                <a:srgbClr val="0000FF"/>
              </a:solidFill>
              <a:latin typeface="Arial" pitchFamily="34" charset="0"/>
            </a:endParaRPr>
          </a:p>
        </p:txBody>
      </p:sp>
      <p:sp>
        <p:nvSpPr>
          <p:cNvPr id="28" name="矩形 27"/>
          <p:cNvSpPr/>
          <p:nvPr/>
        </p:nvSpPr>
        <p:spPr>
          <a:xfrm>
            <a:off x="333153" y="5353452"/>
            <a:ext cx="4572000" cy="1052596"/>
          </a:xfrm>
          <a:prstGeom prst="rect">
            <a:avLst/>
          </a:prstGeom>
        </p:spPr>
        <p:txBody>
          <a:bodyPr>
            <a:spAutoFit/>
          </a:bodyPr>
          <a:lstStyle/>
          <a:p>
            <a:pPr fontAlgn="t">
              <a:lnSpc>
                <a:spcPct val="130000"/>
              </a:lnSpc>
            </a:pPr>
            <a:r>
              <a:rPr kumimoji="1" lang="zh-CN" altLang="en-US" sz="2400" dirty="0">
                <a:solidFill>
                  <a:srgbClr val="0000FF"/>
                </a:solidFill>
                <a:latin typeface="Times New Roman" pitchFamily="18" charset="0"/>
                <a:ea typeface="黑体" pitchFamily="49" charset="-122"/>
              </a:rPr>
              <a:t>等温可逆过程功</a:t>
            </a:r>
            <a:r>
              <a:rPr kumimoji="1" lang="en-US" altLang="zh-CN" sz="2400" dirty="0">
                <a:solidFill>
                  <a:srgbClr val="0000FF"/>
                </a:solidFill>
                <a:latin typeface="Times New Roman" pitchFamily="18" charset="0"/>
                <a:ea typeface="黑体" pitchFamily="49" charset="-122"/>
              </a:rPr>
              <a:t>(</a:t>
            </a:r>
            <a:r>
              <a:rPr kumimoji="1" lang="en-US" altLang="zh-CN" sz="2400" i="1" dirty="0">
                <a:latin typeface="Times New Roman" pitchFamily="18" charset="0"/>
                <a:ea typeface="黑体" pitchFamily="49" charset="-122"/>
              </a:rPr>
              <a:t>AB</a:t>
            </a:r>
            <a:r>
              <a:rPr kumimoji="1" lang="zh-CN" altLang="en-US" sz="2400" dirty="0">
                <a:latin typeface="Times New Roman" pitchFamily="18" charset="0"/>
                <a:ea typeface="黑体" pitchFamily="49" charset="-122"/>
              </a:rPr>
              <a:t>线下面积</a:t>
            </a:r>
            <a:r>
              <a:rPr kumimoji="1" lang="en-US" altLang="zh-CN" sz="2400" dirty="0" smtClean="0">
                <a:latin typeface="Times New Roman" pitchFamily="18" charset="0"/>
                <a:ea typeface="黑体" pitchFamily="49" charset="-122"/>
              </a:rPr>
              <a:t>)</a:t>
            </a:r>
            <a:r>
              <a:rPr kumimoji="1" lang="zh-CN" altLang="en-US" sz="2400" dirty="0" smtClean="0">
                <a:solidFill>
                  <a:srgbClr val="0000FF"/>
                </a:solidFill>
                <a:latin typeface="Times New Roman" pitchFamily="18" charset="0"/>
                <a:ea typeface="黑体" pitchFamily="49" charset="-122"/>
              </a:rPr>
              <a:t>大于</a:t>
            </a:r>
            <a:r>
              <a:rPr kumimoji="1" lang="zh-CN" altLang="en-US" sz="2400" dirty="0">
                <a:solidFill>
                  <a:srgbClr val="0000FF"/>
                </a:solidFill>
                <a:latin typeface="Times New Roman" pitchFamily="18" charset="0"/>
                <a:ea typeface="黑体" pitchFamily="49" charset="-122"/>
              </a:rPr>
              <a:t>绝热可逆过程功</a:t>
            </a:r>
            <a:r>
              <a:rPr kumimoji="1" lang="en-US" altLang="zh-CN" sz="2400" dirty="0">
                <a:solidFill>
                  <a:srgbClr val="0000FF"/>
                </a:solidFill>
                <a:latin typeface="Times New Roman" pitchFamily="18" charset="0"/>
                <a:ea typeface="黑体" pitchFamily="49" charset="-122"/>
              </a:rPr>
              <a:t>(</a:t>
            </a:r>
            <a:r>
              <a:rPr kumimoji="1" lang="en-US" altLang="zh-CN" sz="2400" i="1" dirty="0">
                <a:latin typeface="Times New Roman" pitchFamily="18" charset="0"/>
                <a:ea typeface="黑体" pitchFamily="49" charset="-122"/>
              </a:rPr>
              <a:t>AC</a:t>
            </a:r>
            <a:r>
              <a:rPr kumimoji="1" lang="zh-CN" altLang="en-US" sz="2400" dirty="0">
                <a:latin typeface="Times New Roman" pitchFamily="18" charset="0"/>
                <a:ea typeface="黑体" pitchFamily="49" charset="-122"/>
              </a:rPr>
              <a:t>线下面积</a:t>
            </a:r>
            <a:endParaRPr lang="zh-CN" altLang="en-US" sz="2400" dirty="0"/>
          </a:p>
        </p:txBody>
      </p:sp>
    </p:spTree>
    <p:extLst>
      <p:ext uri="{BB962C8B-B14F-4D97-AF65-F5344CB8AC3E}">
        <p14:creationId xmlns:p14="http://schemas.microsoft.com/office/powerpoint/2010/main" val="307468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left)">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 grpId="0"/>
      <p:bldP spid="24" grpId="0"/>
      <p:bldP spid="2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467544" y="1052736"/>
            <a:ext cx="7096125" cy="336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rgbClr val="0000FF"/>
                </a:solidFill>
                <a:latin typeface="宋体" pitchFamily="2" charset="-122"/>
                <a:ea typeface="宋体" pitchFamily="2" charset="-122"/>
                <a:sym typeface="Symbol" pitchFamily="18" charset="2"/>
              </a:defRPr>
            </a:lvl1pPr>
            <a:lvl2pPr marL="742950" indent="-285750">
              <a:defRPr sz="2800" b="1">
                <a:solidFill>
                  <a:srgbClr val="0000FF"/>
                </a:solidFill>
                <a:latin typeface="宋体" pitchFamily="2" charset="-122"/>
                <a:ea typeface="宋体" pitchFamily="2" charset="-122"/>
                <a:sym typeface="Symbol" pitchFamily="18" charset="2"/>
              </a:defRPr>
            </a:lvl2pPr>
            <a:lvl3pPr marL="1143000" indent="-228600">
              <a:defRPr sz="2800" b="1">
                <a:solidFill>
                  <a:srgbClr val="0000FF"/>
                </a:solidFill>
                <a:latin typeface="宋体" pitchFamily="2" charset="-122"/>
                <a:ea typeface="宋体" pitchFamily="2" charset="-122"/>
                <a:sym typeface="Symbol" pitchFamily="18" charset="2"/>
              </a:defRPr>
            </a:lvl3pPr>
            <a:lvl4pPr marL="1600200" indent="-228600">
              <a:defRPr sz="2800" b="1">
                <a:solidFill>
                  <a:srgbClr val="0000FF"/>
                </a:solidFill>
                <a:latin typeface="宋体" pitchFamily="2" charset="-122"/>
                <a:ea typeface="宋体" pitchFamily="2" charset="-122"/>
                <a:sym typeface="Symbol" pitchFamily="18" charset="2"/>
              </a:defRPr>
            </a:lvl4pPr>
            <a:lvl5pPr marL="2057400" indent="-228600">
              <a:defRPr sz="2800" b="1">
                <a:solidFill>
                  <a:srgbClr val="0000FF"/>
                </a:solidFill>
                <a:latin typeface="宋体" pitchFamily="2" charset="-122"/>
                <a:ea typeface="宋体" pitchFamily="2" charset="-122"/>
                <a:sym typeface="Symbol" pitchFamily="18" charset="2"/>
              </a:defRPr>
            </a:lvl5pPr>
            <a:lvl6pPr marL="25146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6pPr>
            <a:lvl7pPr marL="29718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7pPr>
            <a:lvl8pPr marL="34290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8pPr>
            <a:lvl9pPr marL="38862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9pPr>
          </a:lstStyle>
          <a:p>
            <a:pPr>
              <a:spcBef>
                <a:spcPct val="25000"/>
              </a:spcBef>
              <a:buClr>
                <a:schemeClr val="tx1"/>
              </a:buClr>
              <a:buFont typeface="Wingdings" pitchFamily="2" charset="2"/>
              <a:buChar char="l"/>
            </a:pPr>
            <a:r>
              <a:rPr kumimoji="1" lang="zh-CN" altLang="en-US" sz="2400" b="0" dirty="0" smtClean="0">
                <a:solidFill>
                  <a:srgbClr val="000000"/>
                </a:solidFill>
              </a:rPr>
              <a:t>从</a:t>
            </a:r>
            <a:r>
              <a:rPr kumimoji="1" lang="zh-CN" altLang="en-US" sz="2400" b="0" dirty="0">
                <a:solidFill>
                  <a:srgbClr val="000000"/>
                </a:solidFill>
              </a:rPr>
              <a:t>同一个始态出发，经绝热可逆过程和绝热不可逆过程，不能到达相同的终态。</a:t>
            </a:r>
          </a:p>
          <a:p>
            <a:pPr>
              <a:spcBef>
                <a:spcPct val="25000"/>
              </a:spcBef>
              <a:buClr>
                <a:schemeClr val="tx1"/>
              </a:buClr>
              <a:buFont typeface="Wingdings" pitchFamily="2" charset="2"/>
              <a:buChar char="l"/>
            </a:pPr>
            <a:r>
              <a:rPr kumimoji="1" lang="zh-CN" altLang="en-US" sz="2400" b="0" dirty="0" smtClean="0">
                <a:solidFill>
                  <a:srgbClr val="000000"/>
                </a:solidFill>
              </a:rPr>
              <a:t>绝热</a:t>
            </a:r>
            <a:r>
              <a:rPr kumimoji="1" lang="zh-CN" altLang="en-US" sz="2400" b="0" dirty="0">
                <a:solidFill>
                  <a:srgbClr val="000000"/>
                </a:solidFill>
              </a:rPr>
              <a:t>可逆过程和绝热不可逆过程终态的参数要用不同的方法计算</a:t>
            </a:r>
            <a:r>
              <a:rPr kumimoji="1" lang="zh-CN" altLang="en-US" sz="2400" b="0" dirty="0" smtClean="0">
                <a:solidFill>
                  <a:srgbClr val="000000"/>
                </a:solidFill>
              </a:rPr>
              <a:t>。</a:t>
            </a:r>
            <a:endParaRPr kumimoji="1" lang="en-US" altLang="zh-CN" sz="2400" b="0" dirty="0" smtClean="0">
              <a:solidFill>
                <a:srgbClr val="000000"/>
              </a:solidFill>
            </a:endParaRPr>
          </a:p>
          <a:p>
            <a:pPr>
              <a:spcBef>
                <a:spcPct val="25000"/>
              </a:spcBef>
              <a:buClr>
                <a:schemeClr val="tx1"/>
              </a:buClr>
              <a:buFont typeface="Wingdings" pitchFamily="2" charset="2"/>
              <a:buChar char="l"/>
            </a:pPr>
            <a:r>
              <a:rPr kumimoji="1" lang="zh-CN" altLang="en-US" sz="2400" dirty="0" smtClean="0">
                <a:solidFill>
                  <a:srgbClr val="FF3300"/>
                </a:solidFill>
                <a:latin typeface="Arial" pitchFamily="34" charset="0"/>
                <a:ea typeface="黑体" pitchFamily="49" charset="-122"/>
              </a:rPr>
              <a:t>绝热过程</a:t>
            </a:r>
            <a:r>
              <a:rPr kumimoji="1" lang="zh-CN" altLang="en-US" sz="2400" dirty="0">
                <a:solidFill>
                  <a:srgbClr val="FF3300"/>
                </a:solidFill>
                <a:latin typeface="Arial" pitchFamily="34" charset="0"/>
                <a:ea typeface="黑体" pitchFamily="49" charset="-122"/>
              </a:rPr>
              <a:t>的功：</a:t>
            </a:r>
            <a:r>
              <a:rPr kumimoji="1" lang="zh-CN" altLang="en-US" sz="2400" b="0" dirty="0" smtClean="0">
                <a:solidFill>
                  <a:srgbClr val="000000"/>
                </a:solidFill>
              </a:rPr>
              <a:t> </a:t>
            </a:r>
            <a:endParaRPr lang="zh-CN" altLang="en-US" sz="2400" b="0" dirty="0">
              <a:solidFill>
                <a:schemeClr val="tx1"/>
              </a:solidFill>
              <a:latin typeface="Times New Roman" pitchFamily="18" charset="0"/>
            </a:endParaRPr>
          </a:p>
        </p:txBody>
      </p:sp>
      <p:sp>
        <p:nvSpPr>
          <p:cNvPr id="7" name="Text Box 2"/>
          <p:cNvSpPr txBox="1">
            <a:spLocks noChangeArrowheads="1"/>
          </p:cNvSpPr>
          <p:nvPr/>
        </p:nvSpPr>
        <p:spPr bwMode="auto">
          <a:xfrm>
            <a:off x="611560" y="529516"/>
            <a:ext cx="2496504" cy="523220"/>
          </a:xfrm>
          <a:prstGeom prst="rect">
            <a:avLst/>
          </a:prstGeom>
          <a:gradFill rotWithShape="0">
            <a:gsLst>
              <a:gs pos="0">
                <a:srgbClr val="FF0000"/>
              </a:gs>
              <a:gs pos="100000">
                <a:srgbClr val="CCFFCC"/>
              </a:gs>
            </a:gsLst>
            <a:lin ang="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kumimoji="1" lang="zh-CN" altLang="en-US" sz="2800" b="1" dirty="0" smtClean="0">
                <a:solidFill>
                  <a:srgbClr val="000000"/>
                </a:solidFill>
              </a:rPr>
              <a:t>小结</a:t>
            </a:r>
            <a:r>
              <a:rPr kumimoji="1" lang="zh-CN" altLang="en-US" sz="2800" b="1" dirty="0">
                <a:solidFill>
                  <a:srgbClr val="000000"/>
                </a:solidFill>
              </a:rPr>
              <a:t>绝热过程</a:t>
            </a:r>
            <a:endParaRPr kumimoji="1" lang="zh-CN" altLang="en-US" sz="2800" b="1" dirty="0">
              <a:latin typeface="Times New Roman" pitchFamily="18" charset="0"/>
            </a:endParaRPr>
          </a:p>
        </p:txBody>
      </p:sp>
      <p:sp>
        <p:nvSpPr>
          <p:cNvPr id="8" name="Text Box 5"/>
          <p:cNvSpPr txBox="1">
            <a:spLocks noChangeArrowheads="1"/>
          </p:cNvSpPr>
          <p:nvPr/>
        </p:nvSpPr>
        <p:spPr bwMode="auto">
          <a:xfrm>
            <a:off x="323528" y="3140968"/>
            <a:ext cx="8382000" cy="2960811"/>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lnSpc>
                <a:spcPct val="130000"/>
              </a:lnSpc>
            </a:pPr>
            <a:r>
              <a:rPr kumimoji="1" lang="zh-CN" altLang="en-US" sz="2400" dirty="0" smtClean="0">
                <a:latin typeface="Arial" pitchFamily="34" charset="0"/>
                <a:ea typeface="黑体" pitchFamily="49" charset="-122"/>
              </a:rPr>
              <a:t>若</a:t>
            </a:r>
            <a:r>
              <a:rPr kumimoji="1" lang="zh-CN" altLang="en-US" sz="2400" dirty="0">
                <a:latin typeface="Arial" pitchFamily="34" charset="0"/>
                <a:ea typeface="黑体" pitchFamily="49" charset="-122"/>
              </a:rPr>
              <a:t>系统对外作功，热力学能下降，系统温度必然降低，反之，则系统温度升高。因此绝热压缩，使系统温度升高，而绝热膨胀，可获得低温</a:t>
            </a:r>
            <a:r>
              <a:rPr kumimoji="1" lang="zh-CN" altLang="en-US" sz="2400" dirty="0" smtClean="0">
                <a:latin typeface="Arial" pitchFamily="34" charset="0"/>
                <a:ea typeface="黑体" pitchFamily="49" charset="-122"/>
              </a:rPr>
              <a:t>。</a:t>
            </a:r>
            <a:endParaRPr kumimoji="1" lang="en-US" altLang="zh-CN" sz="2400" dirty="0" smtClean="0">
              <a:latin typeface="Arial" pitchFamily="34" charset="0"/>
              <a:ea typeface="黑体" pitchFamily="49" charset="-122"/>
            </a:endParaRPr>
          </a:p>
          <a:p>
            <a:pPr fontAlgn="t">
              <a:lnSpc>
                <a:spcPct val="130000"/>
              </a:lnSpc>
            </a:pPr>
            <a:r>
              <a:rPr kumimoji="1" lang="en-US" altLang="zh-CN" sz="2400" dirty="0">
                <a:latin typeface="Arial" pitchFamily="34" charset="0"/>
                <a:ea typeface="黑体" pitchFamily="49" charset="-122"/>
              </a:rPr>
              <a:t> </a:t>
            </a:r>
            <a:r>
              <a:rPr kumimoji="1" lang="en-US" altLang="zh-CN" sz="2400" dirty="0" smtClean="0">
                <a:latin typeface="Arial" pitchFamily="34" charset="0"/>
                <a:ea typeface="黑体" pitchFamily="49" charset="-122"/>
              </a:rPr>
              <a:t>                           </a:t>
            </a:r>
            <a:r>
              <a:rPr kumimoji="1" lang="zh-CN" altLang="en-US" sz="2400" dirty="0" smtClean="0">
                <a:latin typeface="Arial" pitchFamily="34" charset="0"/>
                <a:ea typeface="黑体" pitchFamily="49" charset="-122"/>
              </a:rPr>
              <a:t>可用于</a:t>
            </a:r>
            <a:r>
              <a:rPr kumimoji="1" lang="zh-CN" altLang="en-US" sz="2400" dirty="0">
                <a:latin typeface="Arial" pitchFamily="34" charset="0"/>
                <a:ea typeface="黑体" pitchFamily="49" charset="-122"/>
              </a:rPr>
              <a:t>理想气体</a:t>
            </a:r>
            <a:r>
              <a:rPr kumimoji="1" lang="zh-CN" altLang="en-US" sz="2400" dirty="0" smtClean="0">
                <a:latin typeface="Arial" pitchFamily="34" charset="0"/>
                <a:ea typeface="黑体" pitchFamily="49" charset="-122"/>
              </a:rPr>
              <a:t>绝热</a:t>
            </a:r>
            <a:r>
              <a:rPr kumimoji="1" lang="zh-CN" altLang="en-US" sz="2400" dirty="0">
                <a:latin typeface="Arial" pitchFamily="34" charset="0"/>
                <a:ea typeface="黑体" pitchFamily="49" charset="-122"/>
              </a:rPr>
              <a:t>可逆、也可用于绝热</a:t>
            </a:r>
            <a:r>
              <a:rPr kumimoji="1" lang="zh-CN" altLang="en-US" sz="2400" dirty="0" smtClean="0">
                <a:latin typeface="Arial" pitchFamily="34" charset="0"/>
                <a:ea typeface="黑体" pitchFamily="49" charset="-122"/>
              </a:rPr>
              <a:t>不可逆过程但终态</a:t>
            </a:r>
            <a:r>
              <a:rPr kumimoji="1" lang="zh-CN" altLang="en-US" sz="2400" dirty="0">
                <a:latin typeface="Arial" pitchFamily="34" charset="0"/>
                <a:ea typeface="黑体" pitchFamily="49" charset="-122"/>
              </a:rPr>
              <a:t>温度显然是不同的。</a:t>
            </a:r>
            <a:endParaRPr kumimoji="1" lang="zh-CN" altLang="en-US" sz="2400" i="1" dirty="0">
              <a:latin typeface="Arial" pitchFamily="34" charset="0"/>
            </a:endParaRPr>
          </a:p>
          <a:p>
            <a:pPr fontAlgn="t">
              <a:lnSpc>
                <a:spcPct val="130000"/>
              </a:lnSpc>
            </a:pPr>
            <a:endParaRPr kumimoji="1" lang="zh-CN" altLang="en-US" sz="2400" i="1" dirty="0">
              <a:latin typeface="Arial" pitchFamily="34"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2890504121"/>
              </p:ext>
            </p:extLst>
          </p:nvPr>
        </p:nvGraphicFramePr>
        <p:xfrm>
          <a:off x="467544" y="4509120"/>
          <a:ext cx="2419350" cy="592137"/>
        </p:xfrm>
        <a:graphic>
          <a:graphicData uri="http://schemas.openxmlformats.org/presentationml/2006/ole">
            <mc:AlternateContent xmlns:mc="http://schemas.openxmlformats.org/markup-compatibility/2006">
              <mc:Choice xmlns:v="urn:schemas-microsoft-com:vml" Requires="v">
                <p:oleObj spid="_x0000_s792689" name="公式" r:id="rId3" imgW="1346200" imgH="469900" progId="Equation.3">
                  <p:embed/>
                </p:oleObj>
              </mc:Choice>
              <mc:Fallback>
                <p:oleObj name="公式" r:id="rId3" imgW="1346200" imgH="469900" progId="Equation.3">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4509120"/>
                        <a:ext cx="2419350"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2901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slide(fromBottom)">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strips(downRight)">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0-#ppt_w/2"/>
                                          </p:val>
                                        </p:tav>
                                        <p:tav tm="100000">
                                          <p:val>
                                            <p:strVal val="#ppt_x"/>
                                          </p:val>
                                        </p:tav>
                                      </p:tavLst>
                                    </p:anim>
                                    <p:anim calcmode="lin" valueType="num">
                                      <p:cBhvr additive="base">
                                        <p:cTn id="3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7"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764704"/>
            <a:ext cx="8568952" cy="4824536"/>
          </a:xfrm>
        </p:spPr>
        <p:txBody>
          <a:bodyPr rtlCol="0">
            <a:normAutofit fontScale="92500"/>
          </a:bodyPr>
          <a:lstStyle/>
          <a:p>
            <a:pPr marL="0" indent="0" eaLnBrk="1" fontAlgn="auto" hangingPunct="1">
              <a:spcAft>
                <a:spcPts val="0"/>
              </a:spcAft>
              <a:buFont typeface="Wingdings" pitchFamily="2" charset="2"/>
              <a:buNone/>
              <a:defRPr/>
            </a:pPr>
            <a:r>
              <a:rPr lang="zh-CN" altLang="en-US" sz="2800" b="1" dirty="0">
                <a:solidFill>
                  <a:srgbClr val="000000"/>
                </a:solidFill>
                <a:latin typeface="华文宋体" pitchFamily="2" charset="-122"/>
                <a:ea typeface="华文宋体" pitchFamily="2" charset="-122"/>
              </a:rPr>
              <a:t>３．状态函数</a:t>
            </a:r>
            <a:r>
              <a:rPr lang="zh-CN" altLang="en-US" sz="2800" b="1" dirty="0" smtClean="0">
                <a:solidFill>
                  <a:srgbClr val="000000"/>
                </a:solidFill>
                <a:latin typeface="华文宋体" pitchFamily="2" charset="-122"/>
                <a:ea typeface="华文宋体" pitchFamily="2" charset="-122"/>
              </a:rPr>
              <a:t>：就是系统的热力学性质。系统</a:t>
            </a:r>
            <a:r>
              <a:rPr lang="zh-CN" altLang="en-US" sz="2800" b="1" dirty="0">
                <a:solidFill>
                  <a:srgbClr val="000000"/>
                </a:solidFill>
                <a:latin typeface="华文宋体" pitchFamily="2" charset="-122"/>
                <a:ea typeface="华文宋体" pitchFamily="2" charset="-122"/>
              </a:rPr>
              <a:t>的宏观</a:t>
            </a:r>
            <a:r>
              <a:rPr lang="zh-CN" altLang="en-US" sz="2800" b="1" dirty="0" smtClean="0">
                <a:solidFill>
                  <a:srgbClr val="000000"/>
                </a:solidFill>
                <a:latin typeface="华文宋体" pitchFamily="2" charset="-122"/>
                <a:ea typeface="华文宋体" pitchFamily="2" charset="-122"/>
              </a:rPr>
              <a:t>性质。</a:t>
            </a:r>
            <a:endParaRPr lang="en-US" altLang="zh-CN" sz="2800" b="1" dirty="0" smtClean="0">
              <a:solidFill>
                <a:srgbClr val="000000"/>
              </a:solidFill>
              <a:latin typeface="华文宋体" pitchFamily="2" charset="-122"/>
              <a:ea typeface="华文宋体" pitchFamily="2" charset="-122"/>
            </a:endParaRPr>
          </a:p>
          <a:p>
            <a:pPr marL="0" indent="0">
              <a:buNone/>
              <a:defRPr/>
            </a:pPr>
            <a:r>
              <a:rPr lang="zh-CN" altLang="en-US" sz="2800" b="1" dirty="0" smtClean="0">
                <a:solidFill>
                  <a:schemeClr val="accent2"/>
                </a:solidFill>
                <a:latin typeface="华文宋体" pitchFamily="2" charset="-122"/>
                <a:ea typeface="华文宋体" pitchFamily="2" charset="-122"/>
              </a:rPr>
              <a:t>如：</a:t>
            </a:r>
            <a:r>
              <a:rPr lang="zh-CN" altLang="en-US" sz="2800" b="1" dirty="0">
                <a:solidFill>
                  <a:schemeClr val="accent2"/>
                </a:solidFill>
              </a:rPr>
              <a:t>如一瓶气体</a:t>
            </a:r>
            <a:r>
              <a:rPr lang="zh-CN" altLang="en-US" sz="2800" b="1" dirty="0" smtClean="0">
                <a:solidFill>
                  <a:schemeClr val="accent2"/>
                </a:solidFill>
              </a:rPr>
              <a:t>，可用</a:t>
            </a:r>
            <a:r>
              <a:rPr lang="en-US" altLang="zh-CN" sz="2800" b="1" dirty="0" smtClean="0">
                <a:solidFill>
                  <a:schemeClr val="accent2"/>
                </a:solidFill>
              </a:rPr>
              <a:t>P</a:t>
            </a:r>
            <a:r>
              <a:rPr lang="en-US" altLang="zh-CN" sz="2800" b="1" dirty="0">
                <a:solidFill>
                  <a:schemeClr val="accent2"/>
                </a:solidFill>
              </a:rPr>
              <a:t>, V</a:t>
            </a:r>
            <a:r>
              <a:rPr lang="zh-CN" altLang="en-US" sz="2800" b="1" dirty="0">
                <a:solidFill>
                  <a:schemeClr val="accent2"/>
                </a:solidFill>
              </a:rPr>
              <a:t>，</a:t>
            </a:r>
            <a:r>
              <a:rPr lang="en-US" altLang="zh-CN" sz="2800" b="1" dirty="0" smtClean="0">
                <a:solidFill>
                  <a:schemeClr val="accent2"/>
                </a:solidFill>
              </a:rPr>
              <a:t>T</a:t>
            </a:r>
            <a:r>
              <a:rPr lang="zh-CN" altLang="en-US" sz="2800" b="1" dirty="0" smtClean="0">
                <a:solidFill>
                  <a:schemeClr val="accent2"/>
                </a:solidFill>
              </a:rPr>
              <a:t>等描述状态，如果</a:t>
            </a:r>
            <a:r>
              <a:rPr lang="en-US" altLang="zh-CN" sz="2800" b="1" dirty="0" smtClean="0">
                <a:solidFill>
                  <a:schemeClr val="accent2"/>
                </a:solidFill>
              </a:rPr>
              <a:t>v=f(P,T),V</a:t>
            </a:r>
            <a:r>
              <a:rPr lang="zh-CN" altLang="en-US" sz="2800" b="1" dirty="0" smtClean="0">
                <a:solidFill>
                  <a:schemeClr val="accent2"/>
                </a:solidFill>
              </a:rPr>
              <a:t>是状态函数，</a:t>
            </a:r>
            <a:r>
              <a:rPr lang="en-US" altLang="zh-CN" sz="2800" b="1" dirty="0" smtClean="0">
                <a:solidFill>
                  <a:schemeClr val="accent2"/>
                </a:solidFill>
              </a:rPr>
              <a:t>P,T</a:t>
            </a:r>
            <a:r>
              <a:rPr lang="zh-CN" altLang="en-US" sz="2800" b="1" dirty="0" smtClean="0">
                <a:solidFill>
                  <a:schemeClr val="accent2"/>
                </a:solidFill>
              </a:rPr>
              <a:t>是状态变量</a:t>
            </a:r>
            <a:endParaRPr lang="en-US" altLang="zh-CN" sz="2800" b="1" dirty="0" smtClean="0">
              <a:solidFill>
                <a:schemeClr val="accent2"/>
              </a:solidFill>
            </a:endParaRPr>
          </a:p>
          <a:p>
            <a:pPr marL="0" indent="0">
              <a:buNone/>
              <a:defRPr/>
            </a:pPr>
            <a:r>
              <a:rPr lang="zh-CN" altLang="en-US" sz="2800" b="1" dirty="0" smtClean="0">
                <a:solidFill>
                  <a:schemeClr val="accent2"/>
                </a:solidFill>
              </a:rPr>
              <a:t>原则：每种热力学性质都可以做状态函数也可以做状态变量，如何选择根据所处理的问题而定。</a:t>
            </a:r>
            <a:endParaRPr lang="en-US" altLang="zh-CN" sz="2800" b="1" dirty="0" smtClean="0">
              <a:solidFill>
                <a:schemeClr val="accent2"/>
              </a:solidFill>
            </a:endParaRPr>
          </a:p>
          <a:p>
            <a:pPr marL="0" indent="0" eaLnBrk="1" fontAlgn="auto" hangingPunct="1">
              <a:spcAft>
                <a:spcPts val="0"/>
              </a:spcAft>
              <a:buFont typeface="Wingdings" pitchFamily="2" charset="2"/>
              <a:buNone/>
              <a:defRPr/>
            </a:pPr>
            <a:r>
              <a:rPr lang="zh-CN" altLang="en-US" sz="2800" b="1" dirty="0" smtClean="0">
                <a:solidFill>
                  <a:srgbClr val="000000"/>
                </a:solidFill>
                <a:latin typeface="华文宋体" pitchFamily="2" charset="-122"/>
                <a:ea typeface="华文宋体" pitchFamily="2" charset="-122"/>
              </a:rPr>
              <a:t>４</a:t>
            </a:r>
            <a:r>
              <a:rPr lang="zh-CN" altLang="en-US" sz="2800" b="1" dirty="0">
                <a:solidFill>
                  <a:srgbClr val="000000"/>
                </a:solidFill>
                <a:latin typeface="华文宋体" pitchFamily="2" charset="-122"/>
                <a:ea typeface="华文宋体" pitchFamily="2" charset="-122"/>
              </a:rPr>
              <a:t>．状态函数（性质）的特点：</a:t>
            </a:r>
            <a:endParaRPr lang="zh-CN" altLang="en-US" sz="2800" b="1" dirty="0">
              <a:solidFill>
                <a:srgbClr val="000000"/>
              </a:solidFill>
              <a:latin typeface="华文宋体" pitchFamily="2" charset="-122"/>
              <a:ea typeface="华文宋体" pitchFamily="2" charset="-122"/>
              <a:sym typeface="Monotype Sorts" pitchFamily="2" charset="2"/>
            </a:endParaRPr>
          </a:p>
          <a:p>
            <a:pPr marL="0" indent="0" eaLnBrk="1" fontAlgn="auto" hangingPunct="1">
              <a:spcAft>
                <a:spcPts val="0"/>
              </a:spcAft>
              <a:buClr>
                <a:schemeClr val="tx1"/>
              </a:buClr>
              <a:buNone/>
              <a:defRPr/>
            </a:pPr>
            <a:r>
              <a:rPr lang="zh-CN" altLang="en-US" sz="2800" b="1" dirty="0" smtClean="0">
                <a:solidFill>
                  <a:srgbClr val="000000"/>
                </a:solidFill>
                <a:latin typeface="华文宋体" pitchFamily="2" charset="-122"/>
                <a:ea typeface="华文宋体" pitchFamily="2" charset="-122"/>
              </a:rPr>
              <a:t>（</a:t>
            </a:r>
            <a:r>
              <a:rPr lang="en-US" altLang="zh-CN" sz="2800" b="1" dirty="0" smtClean="0">
                <a:solidFill>
                  <a:srgbClr val="000000"/>
                </a:solidFill>
                <a:latin typeface="华文宋体" pitchFamily="2" charset="-122"/>
                <a:ea typeface="华文宋体" pitchFamily="2" charset="-122"/>
              </a:rPr>
              <a:t>1</a:t>
            </a:r>
            <a:r>
              <a:rPr lang="zh-CN" altLang="en-US" sz="2800" b="1" dirty="0" smtClean="0">
                <a:solidFill>
                  <a:srgbClr val="000000"/>
                </a:solidFill>
                <a:latin typeface="华文宋体" pitchFamily="2" charset="-122"/>
                <a:ea typeface="华文宋体" pitchFamily="2" charset="-122"/>
              </a:rPr>
              <a:t>）状态</a:t>
            </a:r>
            <a:r>
              <a:rPr lang="zh-CN" altLang="en-US" sz="2800" b="1" dirty="0">
                <a:solidFill>
                  <a:srgbClr val="000000"/>
                </a:solidFill>
                <a:latin typeface="华文宋体" pitchFamily="2" charset="-122"/>
                <a:ea typeface="华文宋体" pitchFamily="2" charset="-122"/>
              </a:rPr>
              <a:t>确定了则状态函数确定</a:t>
            </a:r>
          </a:p>
          <a:p>
            <a:pPr marL="0" indent="0" eaLnBrk="1" fontAlgn="auto" hangingPunct="1">
              <a:spcAft>
                <a:spcPts val="0"/>
              </a:spcAft>
              <a:buClr>
                <a:schemeClr val="tx1"/>
              </a:buClr>
              <a:buFont typeface="Wingdings" pitchFamily="2" charset="2"/>
              <a:buNone/>
              <a:defRPr/>
            </a:pPr>
            <a:r>
              <a:rPr lang="zh-CN" altLang="en-US" sz="2800" b="1" dirty="0">
                <a:solidFill>
                  <a:srgbClr val="0000CC"/>
                </a:solidFill>
                <a:latin typeface="华文宋体" pitchFamily="2" charset="-122"/>
                <a:ea typeface="华文宋体" pitchFamily="2" charset="-122"/>
              </a:rPr>
              <a:t>    但当改变</a:t>
            </a:r>
            <a:r>
              <a:rPr lang="zh-CN" altLang="en-US" sz="2800" b="1" dirty="0" smtClean="0">
                <a:solidFill>
                  <a:srgbClr val="0000CC"/>
                </a:solidFill>
                <a:latin typeface="华文宋体" pitchFamily="2" charset="-122"/>
                <a:ea typeface="华文宋体" pitchFamily="2" charset="-122"/>
              </a:rPr>
              <a:t>条件，状态</a:t>
            </a:r>
            <a:r>
              <a:rPr lang="zh-CN" altLang="en-US" sz="2800" b="1" dirty="0">
                <a:solidFill>
                  <a:srgbClr val="0000CC"/>
                </a:solidFill>
                <a:latin typeface="华文宋体" pitchFamily="2" charset="-122"/>
                <a:ea typeface="华文宋体" pitchFamily="2" charset="-122"/>
              </a:rPr>
              <a:t>变化时某些状态函数变化，不是所有状态函数都改变，某些状态函数可能不变。</a:t>
            </a:r>
          </a:p>
          <a:p>
            <a:pPr marL="0" indent="0" eaLnBrk="1" fontAlgn="auto" hangingPunct="1">
              <a:spcAft>
                <a:spcPts val="0"/>
              </a:spcAft>
              <a:buClr>
                <a:schemeClr val="tx1"/>
              </a:buClr>
              <a:buFont typeface="Wingdings" pitchFamily="2" charset="2"/>
              <a:buNone/>
              <a:defRPr/>
            </a:pPr>
            <a:r>
              <a:rPr lang="zh-CN" altLang="en-US" sz="2800" b="1" dirty="0" smtClean="0">
                <a:solidFill>
                  <a:srgbClr val="0000CC"/>
                </a:solidFill>
                <a:latin typeface="华文宋体" pitchFamily="2" charset="-122"/>
                <a:ea typeface="华文宋体" pitchFamily="2" charset="-122"/>
                <a:sym typeface="Monotype Sorts" pitchFamily="2" charset="2"/>
              </a:rPr>
              <a:t>如，理想气体</a:t>
            </a:r>
            <a:r>
              <a:rPr lang="zh-CN" altLang="en-US" sz="2800" b="1" dirty="0">
                <a:solidFill>
                  <a:srgbClr val="0000CC"/>
                </a:solidFill>
                <a:latin typeface="华文宋体" pitchFamily="2" charset="-122"/>
                <a:ea typeface="华文宋体" pitchFamily="2" charset="-122"/>
                <a:sym typeface="Monotype Sorts" pitchFamily="2" charset="2"/>
              </a:rPr>
              <a:t>等压加热： </a:t>
            </a:r>
            <a:r>
              <a:rPr lang="en-US" altLang="zh-CN" sz="2800" b="1" dirty="0">
                <a:solidFill>
                  <a:srgbClr val="0000CC"/>
                </a:solidFill>
                <a:latin typeface="华文宋体" pitchFamily="2" charset="-122"/>
                <a:ea typeface="华文宋体" pitchFamily="2" charset="-122"/>
                <a:sym typeface="Monotype Sorts" pitchFamily="2" charset="2"/>
              </a:rPr>
              <a:t>T</a:t>
            </a:r>
            <a:r>
              <a:rPr lang="zh-CN" altLang="en-US" sz="2800" b="1" dirty="0">
                <a:solidFill>
                  <a:srgbClr val="0000CC"/>
                </a:solidFill>
                <a:latin typeface="华文宋体" pitchFamily="2" charset="-122"/>
                <a:ea typeface="华文宋体" pitchFamily="2" charset="-122"/>
                <a:sym typeface="Monotype Sorts" pitchFamily="2" charset="2"/>
              </a:rPr>
              <a:t>变化，但</a:t>
            </a:r>
            <a:r>
              <a:rPr lang="en-US" altLang="zh-CN" sz="2800" b="1" dirty="0">
                <a:solidFill>
                  <a:srgbClr val="0000CC"/>
                </a:solidFill>
                <a:latin typeface="华文宋体" pitchFamily="2" charset="-122"/>
                <a:ea typeface="华文宋体" pitchFamily="2" charset="-122"/>
                <a:sym typeface="Monotype Sorts" pitchFamily="2" charset="2"/>
              </a:rPr>
              <a:t>P</a:t>
            </a:r>
            <a:r>
              <a:rPr lang="zh-CN" altLang="en-US" sz="2800" b="1" dirty="0">
                <a:solidFill>
                  <a:srgbClr val="0000CC"/>
                </a:solidFill>
                <a:latin typeface="华文宋体" pitchFamily="2" charset="-122"/>
                <a:ea typeface="华文宋体" pitchFamily="2" charset="-122"/>
                <a:sym typeface="Monotype Sorts" pitchFamily="2" charset="2"/>
              </a:rPr>
              <a:t>不变</a:t>
            </a:r>
          </a:p>
          <a:p>
            <a:pPr eaLnBrk="1" fontAlgn="auto" hangingPunct="1">
              <a:spcAft>
                <a:spcPts val="0"/>
              </a:spcAft>
              <a:buFont typeface="Arial" panose="020B0604020202020204" pitchFamily="34" charset="0"/>
              <a:buChar char="•"/>
              <a:defRPr/>
            </a:pPr>
            <a:endParaRPr lang="zh-CN" altLang="en-US" dirty="0"/>
          </a:p>
        </p:txBody>
      </p:sp>
      <p:sp>
        <p:nvSpPr>
          <p:cNvPr id="2" name="标题 1"/>
          <p:cNvSpPr>
            <a:spLocks noGrp="1"/>
          </p:cNvSpPr>
          <p:nvPr>
            <p:ph type="title"/>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549275"/>
            <a:ext cx="8229600" cy="4525963"/>
          </a:xfrm>
        </p:spPr>
        <p:txBody>
          <a:bodyPr rtlCol="0">
            <a:normAutofit/>
          </a:bodyPr>
          <a:lstStyle/>
          <a:p>
            <a:pPr marL="0" indent="0" eaLnBrk="1" fontAlgn="auto" hangingPunct="1">
              <a:lnSpc>
                <a:spcPct val="125000"/>
              </a:lnSpc>
              <a:spcAft>
                <a:spcPts val="0"/>
              </a:spcAft>
              <a:buFont typeface="Wingdings" pitchFamily="2" charset="2"/>
              <a:buNone/>
              <a:defRPr/>
            </a:pPr>
            <a:r>
              <a:rPr lang="zh-CN" altLang="en-US" b="1" dirty="0" smtClean="0"/>
              <a:t>例：</a:t>
            </a:r>
            <a:r>
              <a:rPr lang="en-US" altLang="zh-CN" dirty="0" smtClean="0"/>
              <a:t> </a:t>
            </a:r>
            <a:r>
              <a:rPr lang="en-US" altLang="zh-CN" dirty="0">
                <a:latin typeface="宋体" pitchFamily="2" charset="-122"/>
              </a:rPr>
              <a:t>64g </a:t>
            </a:r>
            <a:r>
              <a:rPr lang="en-US" altLang="zh-CN" dirty="0">
                <a:solidFill>
                  <a:srgbClr val="000000"/>
                </a:solidFill>
                <a:latin typeface="宋体" pitchFamily="2" charset="-122"/>
                <a:cs typeface="Times New Roman" pitchFamily="18" charset="0"/>
              </a:rPr>
              <a:t>O</a:t>
            </a:r>
            <a:r>
              <a:rPr lang="en-US" altLang="zh-CN" baseline="-30000" dirty="0">
                <a:solidFill>
                  <a:srgbClr val="000000"/>
                </a:solidFill>
                <a:latin typeface="宋体" pitchFamily="2" charset="-122"/>
                <a:cs typeface="Times New Roman" pitchFamily="18" charset="0"/>
              </a:rPr>
              <a:t>2</a:t>
            </a:r>
            <a:r>
              <a:rPr lang="en-US" altLang="zh-CN" baseline="-30000" dirty="0">
                <a:solidFill>
                  <a:srgbClr val="000000"/>
                </a:solidFill>
                <a:latin typeface="华文宋体" pitchFamily="2" charset="-122"/>
                <a:ea typeface="华文宋体" pitchFamily="2" charset="-122"/>
                <a:cs typeface="Times New Roman" pitchFamily="18" charset="0"/>
              </a:rPr>
              <a:t> </a:t>
            </a:r>
            <a:r>
              <a:rPr lang="en-US" altLang="zh-CN" dirty="0">
                <a:solidFill>
                  <a:srgbClr val="000000"/>
                </a:solidFill>
                <a:latin typeface="华文宋体" pitchFamily="2" charset="-122"/>
                <a:ea typeface="华文宋体" pitchFamily="2" charset="-122"/>
                <a:cs typeface="Times New Roman" pitchFamily="18" charset="0"/>
              </a:rPr>
              <a:t>(</a:t>
            </a:r>
            <a:r>
              <a:rPr lang="zh-CN" altLang="en-US" dirty="0">
                <a:solidFill>
                  <a:srgbClr val="000000"/>
                </a:solidFill>
                <a:latin typeface="华文宋体" pitchFamily="2" charset="-122"/>
                <a:ea typeface="华文宋体" pitchFamily="2" charset="-122"/>
                <a:cs typeface="Times New Roman" pitchFamily="18" charset="0"/>
              </a:rPr>
              <a:t>可视为理想气体</a:t>
            </a:r>
            <a:r>
              <a:rPr lang="en-US" altLang="zh-CN" dirty="0">
                <a:solidFill>
                  <a:srgbClr val="000000"/>
                </a:solidFill>
                <a:latin typeface="华文宋体" pitchFamily="2" charset="-122"/>
                <a:ea typeface="华文宋体" pitchFamily="2" charset="-122"/>
                <a:cs typeface="Times New Roman" pitchFamily="18" charset="0"/>
              </a:rPr>
              <a:t>)</a:t>
            </a:r>
            <a:r>
              <a:rPr lang="zh-CN" altLang="en-US" dirty="0">
                <a:solidFill>
                  <a:srgbClr val="000000"/>
                </a:solidFill>
                <a:latin typeface="华文宋体" pitchFamily="2" charset="-122"/>
                <a:ea typeface="华文宋体" pitchFamily="2" charset="-122"/>
                <a:cs typeface="Times New Roman" pitchFamily="18" charset="0"/>
              </a:rPr>
              <a:t>在</a:t>
            </a:r>
            <a:r>
              <a:rPr lang="en-US" altLang="zh-CN" dirty="0">
                <a:solidFill>
                  <a:srgbClr val="000000"/>
                </a:solidFill>
                <a:latin typeface="华文宋体" pitchFamily="2" charset="-122"/>
                <a:ea typeface="华文宋体" pitchFamily="2" charset="-122"/>
                <a:cs typeface="Times New Roman" pitchFamily="18" charset="0"/>
              </a:rPr>
              <a:t>101.325kPa</a:t>
            </a:r>
            <a:r>
              <a:rPr lang="zh-CN" altLang="en-US" dirty="0">
                <a:solidFill>
                  <a:srgbClr val="000000"/>
                </a:solidFill>
                <a:latin typeface="华文宋体" pitchFamily="2" charset="-122"/>
                <a:ea typeface="华文宋体" pitchFamily="2" charset="-122"/>
                <a:cs typeface="Times New Roman" pitchFamily="18" charset="0"/>
              </a:rPr>
              <a:t>、</a:t>
            </a:r>
            <a:r>
              <a:rPr lang="en-US" altLang="zh-CN" dirty="0">
                <a:solidFill>
                  <a:srgbClr val="000000"/>
                </a:solidFill>
                <a:latin typeface="华文宋体" pitchFamily="2" charset="-122"/>
                <a:ea typeface="华文宋体" pitchFamily="2" charset="-122"/>
                <a:cs typeface="Times New Roman" pitchFamily="18" charset="0"/>
              </a:rPr>
              <a:t>25℃</a:t>
            </a:r>
            <a:r>
              <a:rPr lang="zh-CN" altLang="en-US" dirty="0">
                <a:solidFill>
                  <a:srgbClr val="000000"/>
                </a:solidFill>
                <a:latin typeface="华文宋体" pitchFamily="2" charset="-122"/>
                <a:ea typeface="华文宋体" pitchFamily="2" charset="-122"/>
                <a:cs typeface="Times New Roman" pitchFamily="18" charset="0"/>
              </a:rPr>
              <a:t>时，绝热膨胀至</a:t>
            </a:r>
            <a:r>
              <a:rPr lang="en-US" altLang="zh-CN" dirty="0">
                <a:solidFill>
                  <a:srgbClr val="000000"/>
                </a:solidFill>
                <a:latin typeface="华文宋体" pitchFamily="2" charset="-122"/>
                <a:ea typeface="华文宋体" pitchFamily="2" charset="-122"/>
                <a:cs typeface="Times New Roman" pitchFamily="18" charset="0"/>
              </a:rPr>
              <a:t>50.662kPa</a:t>
            </a:r>
            <a:r>
              <a:rPr lang="zh-CN" altLang="en-US" dirty="0">
                <a:solidFill>
                  <a:srgbClr val="000000"/>
                </a:solidFill>
                <a:latin typeface="华文宋体" pitchFamily="2" charset="-122"/>
                <a:ea typeface="华文宋体" pitchFamily="2" charset="-122"/>
                <a:cs typeface="Times New Roman" pitchFamily="18" charset="0"/>
              </a:rPr>
              <a:t>，计算</a:t>
            </a:r>
            <a:r>
              <a:rPr lang="en-US" altLang="zh-CN" dirty="0">
                <a:solidFill>
                  <a:srgbClr val="000000"/>
                </a:solidFill>
                <a:latin typeface="宋体" pitchFamily="2" charset="-122"/>
                <a:cs typeface="Times New Roman" pitchFamily="18" charset="0"/>
              </a:rPr>
              <a:t>Q</a:t>
            </a:r>
            <a:r>
              <a:rPr lang="zh-CN" altLang="en-US" dirty="0">
                <a:solidFill>
                  <a:srgbClr val="000000"/>
                </a:solidFill>
                <a:latin typeface="宋体" pitchFamily="2" charset="-122"/>
                <a:cs typeface="Times New Roman" pitchFamily="18" charset="0"/>
              </a:rPr>
              <a:t>，</a:t>
            </a:r>
            <a:r>
              <a:rPr lang="en-US" altLang="zh-CN" dirty="0">
                <a:solidFill>
                  <a:srgbClr val="000000"/>
                </a:solidFill>
                <a:latin typeface="宋体" pitchFamily="2" charset="-122"/>
                <a:cs typeface="Times New Roman" pitchFamily="18" charset="0"/>
              </a:rPr>
              <a:t>W</a:t>
            </a:r>
            <a:r>
              <a:rPr lang="zh-CN" altLang="en-US" dirty="0">
                <a:solidFill>
                  <a:srgbClr val="000000"/>
                </a:solidFill>
                <a:latin typeface="宋体" pitchFamily="2" charset="-122"/>
                <a:cs typeface="Times New Roman" pitchFamily="18" charset="0"/>
              </a:rPr>
              <a:t>，</a:t>
            </a:r>
            <a:r>
              <a:rPr lang="en-US" altLang="zh-CN" dirty="0">
                <a:solidFill>
                  <a:srgbClr val="000000"/>
                </a:solidFill>
                <a:latin typeface="宋体" pitchFamily="2" charset="-122"/>
                <a:cs typeface="Times New Roman" pitchFamily="18" charset="0"/>
              </a:rPr>
              <a:t>ΔU</a:t>
            </a:r>
            <a:r>
              <a:rPr lang="zh-CN" altLang="en-US" dirty="0">
                <a:solidFill>
                  <a:srgbClr val="000000"/>
                </a:solidFill>
                <a:latin typeface="宋体" pitchFamily="2" charset="-122"/>
                <a:cs typeface="Times New Roman" pitchFamily="18" charset="0"/>
              </a:rPr>
              <a:t>，</a:t>
            </a:r>
            <a:r>
              <a:rPr lang="en-US" altLang="zh-CN" dirty="0">
                <a:solidFill>
                  <a:srgbClr val="000000"/>
                </a:solidFill>
                <a:latin typeface="宋体" pitchFamily="2" charset="-122"/>
                <a:cs typeface="Times New Roman" pitchFamily="18" charset="0"/>
              </a:rPr>
              <a:t>ΔH</a:t>
            </a:r>
            <a:r>
              <a:rPr lang="zh-CN" altLang="en-US" dirty="0">
                <a:solidFill>
                  <a:srgbClr val="000000"/>
                </a:solidFill>
                <a:latin typeface="华文宋体" pitchFamily="2" charset="-122"/>
                <a:ea typeface="华文宋体" pitchFamily="2" charset="-122"/>
              </a:rPr>
              <a:t>。</a:t>
            </a:r>
          </a:p>
          <a:p>
            <a:pPr marL="0" indent="0" eaLnBrk="1" fontAlgn="auto" hangingPunct="1">
              <a:lnSpc>
                <a:spcPct val="125000"/>
              </a:lnSpc>
              <a:spcAft>
                <a:spcPts val="0"/>
              </a:spcAft>
              <a:buFont typeface="Wingdings" pitchFamily="2" charset="2"/>
              <a:buNone/>
              <a:defRPr/>
            </a:pPr>
            <a:r>
              <a:rPr lang="zh-CN" altLang="en-US" dirty="0">
                <a:solidFill>
                  <a:srgbClr val="000000"/>
                </a:solidFill>
                <a:latin typeface="华文宋体" pitchFamily="2" charset="-122"/>
                <a:ea typeface="华文宋体" pitchFamily="2" charset="-122"/>
              </a:rPr>
              <a:t>（已知：双原子分子</a:t>
            </a:r>
            <a:r>
              <a:rPr lang="en-US" altLang="zh-CN" dirty="0" err="1">
                <a:solidFill>
                  <a:srgbClr val="000000"/>
                </a:solidFill>
                <a:latin typeface="华文宋体" pitchFamily="2" charset="-122"/>
                <a:ea typeface="华文宋体" pitchFamily="2" charset="-122"/>
              </a:rPr>
              <a:t>C</a:t>
            </a:r>
            <a:r>
              <a:rPr lang="en-US" altLang="zh-CN" baseline="-30000" dirty="0" err="1">
                <a:solidFill>
                  <a:srgbClr val="000000"/>
                </a:solidFill>
                <a:latin typeface="华文宋体" pitchFamily="2" charset="-122"/>
                <a:ea typeface="华文宋体" pitchFamily="2" charset="-122"/>
              </a:rPr>
              <a:t>p,m</a:t>
            </a:r>
            <a:r>
              <a:rPr lang="en-US" altLang="zh-CN" dirty="0">
                <a:solidFill>
                  <a:srgbClr val="000000"/>
                </a:solidFill>
                <a:latin typeface="华文宋体" pitchFamily="2" charset="-122"/>
                <a:ea typeface="华文宋体" pitchFamily="2" charset="-122"/>
              </a:rPr>
              <a:t>=3.5R</a:t>
            </a:r>
            <a:r>
              <a:rPr lang="zh-CN" altLang="en-US" dirty="0">
                <a:solidFill>
                  <a:srgbClr val="000000"/>
                </a:solidFill>
                <a:latin typeface="华文宋体" pitchFamily="2" charset="-122"/>
                <a:ea typeface="华文宋体" pitchFamily="2" charset="-122"/>
              </a:rPr>
              <a:t>）</a:t>
            </a:r>
          </a:p>
          <a:p>
            <a:pPr marL="0" indent="0" algn="just" eaLnBrk="1" fontAlgn="auto" hangingPunct="1">
              <a:lnSpc>
                <a:spcPct val="125000"/>
              </a:lnSpc>
              <a:spcAft>
                <a:spcPts val="0"/>
              </a:spcAft>
              <a:buFont typeface="Wingdings" pitchFamily="2" charset="2"/>
              <a:buNone/>
              <a:defRPr/>
            </a:pPr>
            <a:r>
              <a:rPr lang="en-US" altLang="zh-CN" dirty="0">
                <a:solidFill>
                  <a:srgbClr val="000000"/>
                </a:solidFill>
                <a:latin typeface="华文宋体" pitchFamily="2" charset="-122"/>
                <a:ea typeface="华文宋体" pitchFamily="2" charset="-122"/>
              </a:rPr>
              <a:t>    (1)</a:t>
            </a:r>
            <a:r>
              <a:rPr lang="zh-CN" altLang="en-US" dirty="0">
                <a:solidFill>
                  <a:srgbClr val="000000"/>
                </a:solidFill>
                <a:latin typeface="华文宋体" pitchFamily="2" charset="-122"/>
                <a:ea typeface="华文宋体" pitchFamily="2" charset="-122"/>
              </a:rPr>
              <a:t>若此过程可逆地进行；</a:t>
            </a:r>
          </a:p>
          <a:p>
            <a:pPr marL="0" indent="0" eaLnBrk="1" fontAlgn="auto" hangingPunct="1">
              <a:lnSpc>
                <a:spcPct val="125000"/>
              </a:lnSpc>
              <a:spcAft>
                <a:spcPts val="0"/>
              </a:spcAft>
              <a:buFont typeface="Wingdings" pitchFamily="2" charset="2"/>
              <a:buNone/>
              <a:defRPr/>
            </a:pPr>
            <a:r>
              <a:rPr lang="en-US" altLang="zh-CN" dirty="0">
                <a:solidFill>
                  <a:srgbClr val="000000"/>
                </a:solidFill>
                <a:latin typeface="华文宋体" pitchFamily="2" charset="-122"/>
                <a:ea typeface="华文宋体" pitchFamily="2" charset="-122"/>
              </a:rPr>
              <a:t>    (2)</a:t>
            </a:r>
            <a:r>
              <a:rPr lang="zh-CN" altLang="en-US" dirty="0">
                <a:solidFill>
                  <a:srgbClr val="000000"/>
                </a:solidFill>
                <a:latin typeface="华文宋体" pitchFamily="2" charset="-122"/>
                <a:ea typeface="华文宋体" pitchFamily="2" charset="-122"/>
              </a:rPr>
              <a:t>若此过程是反抗恒定的</a:t>
            </a:r>
            <a:r>
              <a:rPr lang="en-US" altLang="zh-CN" dirty="0">
                <a:solidFill>
                  <a:srgbClr val="000000"/>
                </a:solidFill>
                <a:latin typeface="华文宋体" pitchFamily="2" charset="-122"/>
                <a:ea typeface="华文宋体" pitchFamily="2" charset="-122"/>
              </a:rPr>
              <a:t>50.662kPa</a:t>
            </a:r>
            <a:r>
              <a:rPr lang="zh-CN" altLang="en-US" dirty="0">
                <a:solidFill>
                  <a:srgbClr val="000000"/>
                </a:solidFill>
                <a:latin typeface="华文宋体" pitchFamily="2" charset="-122"/>
                <a:ea typeface="华文宋体" pitchFamily="2" charset="-122"/>
              </a:rPr>
              <a:t>外压的绝热膨胀。</a:t>
            </a:r>
            <a:r>
              <a:rPr lang="zh-CN" altLang="en-US" dirty="0">
                <a:latin typeface="华文宋体" pitchFamily="2" charset="-122"/>
                <a:ea typeface="华文宋体" pitchFamily="2" charset="-122"/>
              </a:rPr>
              <a:t> </a:t>
            </a:r>
          </a:p>
          <a:p>
            <a:pPr eaLnBrk="1" fontAlgn="auto" hangingPunct="1">
              <a:spcAft>
                <a:spcPts val="0"/>
              </a:spcAft>
              <a:buFont typeface="Arial" panose="020B0604020202020204" pitchFamily="34" charset="0"/>
              <a:buChar char="•"/>
              <a:defRPr/>
            </a:pPr>
            <a:endParaRPr lang="zh-CN" altLang="en-US" dirty="0"/>
          </a:p>
        </p:txBody>
      </p:sp>
      <p:graphicFrame>
        <p:nvGraphicFramePr>
          <p:cNvPr id="2" name="对象 1"/>
          <p:cNvGraphicFramePr>
            <a:graphicFrameLocks noChangeAspect="1"/>
          </p:cNvGraphicFramePr>
          <p:nvPr>
            <p:extLst>
              <p:ext uri="{D42A27DB-BD31-4B8C-83A1-F6EECF244321}">
                <p14:modId xmlns:p14="http://schemas.microsoft.com/office/powerpoint/2010/main" val="3501547805"/>
              </p:ext>
            </p:extLst>
          </p:nvPr>
        </p:nvGraphicFramePr>
        <p:xfrm>
          <a:off x="6876256" y="4581128"/>
          <a:ext cx="1193800" cy="1665287"/>
        </p:xfrm>
        <a:graphic>
          <a:graphicData uri="http://schemas.openxmlformats.org/presentationml/2006/ole">
            <mc:AlternateContent xmlns:mc="http://schemas.openxmlformats.org/markup-compatibility/2006">
              <mc:Choice xmlns:v="urn:schemas-microsoft-com:vml" Requires="v">
                <p:oleObj spid="_x0000_s748769" name="剪辑" r:id="rId3" imgW="1644650" imgH="2292350" progId="MS_ClipArt_Gallery.2">
                  <p:embed/>
                </p:oleObj>
              </mc:Choice>
              <mc:Fallback>
                <p:oleObj name="剪辑" r:id="rId3" imgW="1644650" imgH="2292350" progId="MS_ClipArt_Gallery.2">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6256" y="4581128"/>
                        <a:ext cx="1193800" cy="166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8"/>
          <p:cNvSpPr>
            <a:spLocks noGrp="1" noChangeArrowheads="1"/>
          </p:cNvSpPr>
          <p:nvPr>
            <p:ph idx="1"/>
          </p:nvPr>
        </p:nvSpPr>
        <p:spPr>
          <a:xfrm>
            <a:off x="426186" y="619712"/>
            <a:ext cx="7408333" cy="3450696"/>
          </a:xfrm>
        </p:spPr>
        <p:txBody>
          <a:bodyPr>
            <a:spAutoFit/>
          </a:bodyPr>
          <a:lstStyle/>
          <a:p>
            <a:pPr eaLnBrk="1" hangingPunct="1">
              <a:spcBef>
                <a:spcPct val="50000"/>
              </a:spcBef>
            </a:pPr>
            <a:r>
              <a:rPr kumimoji="1" lang="en-US" altLang="zh-CN" sz="2800" dirty="0" smtClean="0">
                <a:solidFill>
                  <a:srgbClr val="000000"/>
                </a:solidFill>
                <a:latin typeface="华文宋体"/>
                <a:ea typeface="华文宋体"/>
                <a:cs typeface="华文宋体"/>
                <a:sym typeface="Symbol" pitchFamily="18" charset="2"/>
              </a:rPr>
              <a:t>(1)</a:t>
            </a:r>
            <a:r>
              <a:rPr kumimoji="1" lang="en-US" altLang="zh-CN" sz="2800" b="1" dirty="0" smtClean="0">
                <a:solidFill>
                  <a:srgbClr val="0000FF"/>
                </a:solidFill>
                <a:latin typeface="华文宋体"/>
                <a:ea typeface="华文宋体"/>
                <a:cs typeface="华文宋体"/>
                <a:sym typeface="Symbol" pitchFamily="18" charset="2"/>
              </a:rPr>
              <a:t>   </a:t>
            </a:r>
            <a:r>
              <a:rPr kumimoji="1" lang="en-US" altLang="zh-CN" sz="2800" dirty="0" smtClean="0">
                <a:latin typeface="宋体" charset="-122"/>
                <a:sym typeface="Symbol" pitchFamily="18" charset="2"/>
              </a:rPr>
              <a:t>O</a:t>
            </a:r>
            <a:r>
              <a:rPr kumimoji="1" lang="en-US" altLang="zh-CN" sz="2800" baseline="-25000" dirty="0" smtClean="0">
                <a:latin typeface="宋体" charset="-122"/>
                <a:sym typeface="Symbol" pitchFamily="18" charset="2"/>
              </a:rPr>
              <a:t>2  </a:t>
            </a:r>
            <a:r>
              <a:rPr kumimoji="1" lang="en-US" altLang="zh-CN" sz="2800" dirty="0" smtClean="0">
                <a:latin typeface="宋体" charset="-122"/>
                <a:sym typeface="Symbol" pitchFamily="18" charset="2"/>
              </a:rPr>
              <a:t>64g=2mol  </a:t>
            </a:r>
            <a:r>
              <a:rPr kumimoji="1" lang="en-US" altLang="zh-CN" sz="2800" dirty="0" err="1" smtClean="0">
                <a:latin typeface="宋体" charset="-122"/>
                <a:sym typeface="Symbol" pitchFamily="18" charset="2"/>
              </a:rPr>
              <a:t>C</a:t>
            </a:r>
            <a:r>
              <a:rPr kumimoji="1" lang="en-US" altLang="zh-CN" sz="2800" baseline="-25000" dirty="0" err="1" smtClean="0">
                <a:latin typeface="宋体" charset="-122"/>
                <a:sym typeface="Symbol" pitchFamily="18" charset="2"/>
              </a:rPr>
              <a:t>V,m</a:t>
            </a:r>
            <a:r>
              <a:rPr kumimoji="1" lang="en-US" altLang="zh-CN" sz="2800" dirty="0" smtClean="0">
                <a:latin typeface="宋体" charset="-122"/>
                <a:sym typeface="Symbol" pitchFamily="18" charset="2"/>
              </a:rPr>
              <a:t>=</a:t>
            </a:r>
            <a:r>
              <a:rPr kumimoji="1" lang="en-US" altLang="zh-CN" sz="2800" dirty="0" err="1" smtClean="0">
                <a:latin typeface="宋体" charset="-122"/>
                <a:sym typeface="Symbol" pitchFamily="18" charset="2"/>
              </a:rPr>
              <a:t>C</a:t>
            </a:r>
            <a:r>
              <a:rPr kumimoji="1" lang="en-US" altLang="zh-CN" sz="2800" baseline="-25000" dirty="0" err="1" smtClean="0">
                <a:latin typeface="宋体" charset="-122"/>
                <a:sym typeface="Symbol" pitchFamily="18" charset="2"/>
              </a:rPr>
              <a:t>p,m</a:t>
            </a:r>
            <a:r>
              <a:rPr kumimoji="1" lang="en-US" altLang="zh-CN" sz="2800" dirty="0" smtClean="0">
                <a:latin typeface="华文宋体"/>
                <a:ea typeface="华文宋体"/>
                <a:cs typeface="华文宋体"/>
                <a:sym typeface="Symbol" pitchFamily="18" charset="2"/>
              </a:rPr>
              <a:t>-R=</a:t>
            </a:r>
            <a:r>
              <a:rPr kumimoji="1" lang="en-US" altLang="zh-CN" sz="2800" b="1" dirty="0" smtClean="0">
                <a:latin typeface="华文宋体"/>
                <a:ea typeface="华文宋体"/>
                <a:cs typeface="华文宋体"/>
                <a:sym typeface="Symbol" pitchFamily="18" charset="2"/>
              </a:rPr>
              <a:t> 2.5</a:t>
            </a:r>
            <a:r>
              <a:rPr kumimoji="1" lang="en-US" altLang="zh-CN" sz="2800" dirty="0" smtClean="0">
                <a:latin typeface="宋体" charset="-122"/>
                <a:sym typeface="Symbol" pitchFamily="18" charset="2"/>
              </a:rPr>
              <a:t>R</a:t>
            </a:r>
            <a:endParaRPr kumimoji="1" lang="zh-CN" altLang="en-US" sz="2800" dirty="0" smtClean="0">
              <a:latin typeface="宋体" charset="-122"/>
              <a:sym typeface="Symbol" pitchFamily="18" charset="2"/>
            </a:endParaRPr>
          </a:p>
        </p:txBody>
      </p:sp>
      <p:grpSp>
        <p:nvGrpSpPr>
          <p:cNvPr id="5" name="Group 9"/>
          <p:cNvGrpSpPr>
            <a:grpSpLocks/>
          </p:cNvGrpSpPr>
          <p:nvPr/>
        </p:nvGrpSpPr>
        <p:grpSpPr bwMode="auto">
          <a:xfrm>
            <a:off x="424789" y="1340768"/>
            <a:ext cx="7543800" cy="1600200"/>
            <a:chOff x="674" y="912"/>
            <a:chExt cx="4752" cy="1008"/>
          </a:xfrm>
        </p:grpSpPr>
        <p:sp>
          <p:nvSpPr>
            <p:cNvPr id="30286" name="Rectangle 10"/>
            <p:cNvSpPr>
              <a:spLocks noChangeArrowheads="1"/>
            </p:cNvSpPr>
            <p:nvPr/>
          </p:nvSpPr>
          <p:spPr bwMode="auto">
            <a:xfrm>
              <a:off x="674" y="912"/>
              <a:ext cx="1680" cy="1008"/>
            </a:xfrm>
            <a:prstGeom prst="rect">
              <a:avLst/>
            </a:prstGeom>
            <a:noFill/>
            <a:ln w="9525">
              <a:solidFill>
                <a:schemeClr val="tx1"/>
              </a:solidFill>
              <a:miter lim="800000"/>
              <a:headEnd/>
              <a:tailEnd/>
            </a:ln>
          </p:spPr>
          <p:txBody>
            <a:bodyPr wrap="none" anchor="ctr"/>
            <a:lstStyle/>
            <a:p>
              <a:endParaRPr kumimoji="1" lang="zh-CN" altLang="en-US" sz="2800" b="1">
                <a:solidFill>
                  <a:srgbClr val="0000FF"/>
                </a:solidFill>
                <a:latin typeface="华文行楷"/>
                <a:ea typeface="华文行楷"/>
                <a:cs typeface="华文行楷"/>
                <a:sym typeface="Symbol" pitchFamily="18" charset="2"/>
              </a:endParaRPr>
            </a:p>
          </p:txBody>
        </p:sp>
        <p:sp>
          <p:nvSpPr>
            <p:cNvPr id="30287" name="Rectangle 11"/>
            <p:cNvSpPr>
              <a:spLocks noChangeArrowheads="1"/>
            </p:cNvSpPr>
            <p:nvPr/>
          </p:nvSpPr>
          <p:spPr bwMode="auto">
            <a:xfrm>
              <a:off x="3698" y="912"/>
              <a:ext cx="1728" cy="1008"/>
            </a:xfrm>
            <a:prstGeom prst="rect">
              <a:avLst/>
            </a:prstGeom>
            <a:noFill/>
            <a:ln w="9525">
              <a:solidFill>
                <a:schemeClr val="tx1"/>
              </a:solidFill>
              <a:miter lim="800000"/>
              <a:headEnd/>
              <a:tailEnd/>
            </a:ln>
          </p:spPr>
          <p:txBody>
            <a:bodyPr wrap="none" anchor="ctr"/>
            <a:lstStyle/>
            <a:p>
              <a:endParaRPr kumimoji="1" lang="zh-CN" altLang="en-US" sz="2800" b="1">
                <a:solidFill>
                  <a:srgbClr val="0000FF"/>
                </a:solidFill>
                <a:latin typeface="华文行楷"/>
                <a:ea typeface="华文行楷"/>
                <a:cs typeface="华文行楷"/>
                <a:sym typeface="Symbol" pitchFamily="18" charset="2"/>
              </a:endParaRPr>
            </a:p>
          </p:txBody>
        </p:sp>
        <p:sp>
          <p:nvSpPr>
            <p:cNvPr id="30288" name="Line 12"/>
            <p:cNvSpPr>
              <a:spLocks noChangeShapeType="1"/>
            </p:cNvSpPr>
            <p:nvPr/>
          </p:nvSpPr>
          <p:spPr bwMode="auto">
            <a:xfrm>
              <a:off x="2354" y="1632"/>
              <a:ext cx="1344"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0289" name="Text Box 13"/>
            <p:cNvSpPr txBox="1">
              <a:spLocks noChangeArrowheads="1"/>
            </p:cNvSpPr>
            <p:nvPr/>
          </p:nvSpPr>
          <p:spPr bwMode="auto">
            <a:xfrm>
              <a:off x="720" y="912"/>
              <a:ext cx="4704" cy="973"/>
            </a:xfrm>
            <a:prstGeom prst="rect">
              <a:avLst/>
            </a:prstGeom>
            <a:noFill/>
            <a:ln w="9525">
              <a:noFill/>
              <a:miter lim="800000"/>
              <a:headEnd/>
              <a:tailEnd/>
            </a:ln>
          </p:spPr>
          <p:txBody>
            <a:bodyPr>
              <a:spAutoFit/>
            </a:bodyPr>
            <a:lstStyle/>
            <a:p>
              <a:pPr>
                <a:spcBef>
                  <a:spcPct val="20000"/>
                </a:spcBef>
              </a:pPr>
              <a:r>
                <a:rPr kumimoji="1" lang="en-US" altLang="zh-CN" sz="2800" dirty="0">
                  <a:latin typeface="宋体" charset="-122"/>
                  <a:sym typeface="Symbol" pitchFamily="18" charset="2"/>
                </a:rPr>
                <a:t>  T</a:t>
              </a:r>
              <a:r>
                <a:rPr kumimoji="1" lang="en-US" altLang="zh-CN" sz="2800" baseline="-25000" dirty="0">
                  <a:latin typeface="宋体" charset="-122"/>
                  <a:sym typeface="Symbol" pitchFamily="18" charset="2"/>
                </a:rPr>
                <a:t>1</a:t>
              </a:r>
              <a:r>
                <a:rPr kumimoji="1" lang="en-US" altLang="zh-CN" sz="2800" dirty="0">
                  <a:latin typeface="宋体" charset="-122"/>
                  <a:sym typeface="Symbol" pitchFamily="18" charset="2"/>
                </a:rPr>
                <a:t>=25℃                       T</a:t>
              </a:r>
              <a:r>
                <a:rPr kumimoji="1" lang="en-US" altLang="zh-CN" sz="2800" baseline="-25000" dirty="0">
                  <a:latin typeface="宋体" charset="-122"/>
                  <a:sym typeface="Symbol" pitchFamily="18" charset="2"/>
                </a:rPr>
                <a:t>2</a:t>
              </a:r>
              <a:r>
                <a:rPr kumimoji="1" lang="en-US" altLang="zh-CN" sz="2800" dirty="0">
                  <a:latin typeface="宋体" charset="-122"/>
                  <a:sym typeface="Symbol" pitchFamily="18" charset="2"/>
                </a:rPr>
                <a:t>=</a:t>
              </a:r>
            </a:p>
            <a:p>
              <a:pPr>
                <a:spcBef>
                  <a:spcPct val="20000"/>
                </a:spcBef>
              </a:pPr>
              <a:r>
                <a:rPr kumimoji="1" lang="en-US" altLang="zh-CN" sz="2800" dirty="0">
                  <a:latin typeface="宋体" charset="-122"/>
                  <a:sym typeface="Symbol" pitchFamily="18" charset="2"/>
                </a:rPr>
                <a:t> P</a:t>
              </a:r>
              <a:r>
                <a:rPr kumimoji="1" lang="en-US" altLang="zh-CN" sz="2800" baseline="-25000" dirty="0">
                  <a:latin typeface="宋体" charset="-122"/>
                  <a:sym typeface="Symbol" pitchFamily="18" charset="2"/>
                </a:rPr>
                <a:t>1</a:t>
              </a:r>
              <a:r>
                <a:rPr kumimoji="1" lang="en-US" altLang="zh-CN" sz="2800" dirty="0">
                  <a:latin typeface="宋体" charset="-122"/>
                  <a:sym typeface="Symbol" pitchFamily="18" charset="2"/>
                </a:rPr>
                <a:t>=101.325kPa   Q=0,</a:t>
              </a:r>
              <a:r>
                <a:rPr kumimoji="1" lang="zh-CN" altLang="en-US" sz="2800" dirty="0">
                  <a:latin typeface="宋体" charset="-122"/>
                  <a:sym typeface="Symbol" pitchFamily="18" charset="2"/>
                </a:rPr>
                <a:t>可逆    </a:t>
              </a:r>
              <a:r>
                <a:rPr kumimoji="1" lang="en-US" altLang="zh-CN" sz="2800" dirty="0">
                  <a:latin typeface="宋体" charset="-122"/>
                  <a:sym typeface="Symbol" pitchFamily="18" charset="2"/>
                </a:rPr>
                <a:t>P</a:t>
              </a:r>
              <a:r>
                <a:rPr kumimoji="1" lang="en-US" altLang="zh-CN" sz="2800" baseline="-25000" dirty="0">
                  <a:latin typeface="宋体" charset="-122"/>
                  <a:sym typeface="Symbol" pitchFamily="18" charset="2"/>
                </a:rPr>
                <a:t>2</a:t>
              </a:r>
              <a:r>
                <a:rPr kumimoji="1" lang="en-US" altLang="zh-CN" sz="2800" dirty="0">
                  <a:latin typeface="宋体" charset="-122"/>
                  <a:sym typeface="Symbol" pitchFamily="18" charset="2"/>
                </a:rPr>
                <a:t>=50.662kPa</a:t>
              </a:r>
            </a:p>
            <a:p>
              <a:pPr>
                <a:spcBef>
                  <a:spcPct val="20000"/>
                </a:spcBef>
              </a:pPr>
              <a:r>
                <a:rPr kumimoji="1" lang="en-US" altLang="zh-CN" sz="2800" dirty="0">
                  <a:latin typeface="宋体" charset="-122"/>
                  <a:sym typeface="Symbol" pitchFamily="18" charset="2"/>
                </a:rPr>
                <a:t>  V</a:t>
              </a:r>
              <a:r>
                <a:rPr kumimoji="1" lang="en-US" altLang="zh-CN" sz="2800" baseline="-25000" dirty="0">
                  <a:latin typeface="宋体" charset="-122"/>
                  <a:sym typeface="Symbol" pitchFamily="18" charset="2"/>
                </a:rPr>
                <a:t>1</a:t>
              </a:r>
              <a:r>
                <a:rPr kumimoji="1" lang="en-US" altLang="zh-CN" sz="2800" dirty="0">
                  <a:latin typeface="宋体" charset="-122"/>
                  <a:sym typeface="Symbol" pitchFamily="18" charset="2"/>
                </a:rPr>
                <a:t>=                           V</a:t>
              </a:r>
              <a:r>
                <a:rPr kumimoji="1" lang="en-US" altLang="zh-CN" sz="2800" baseline="-25000" dirty="0">
                  <a:latin typeface="宋体" charset="-122"/>
                  <a:sym typeface="Symbol" pitchFamily="18" charset="2"/>
                </a:rPr>
                <a:t>2</a:t>
              </a:r>
              <a:r>
                <a:rPr kumimoji="1" lang="en-US" altLang="zh-CN" sz="2800" dirty="0">
                  <a:latin typeface="宋体" charset="-122"/>
                  <a:sym typeface="Symbol" pitchFamily="18" charset="2"/>
                </a:rPr>
                <a:t>=</a:t>
              </a:r>
            </a:p>
          </p:txBody>
        </p:sp>
      </p:grpSp>
      <p:graphicFrame>
        <p:nvGraphicFramePr>
          <p:cNvPr id="10" name="Object 586"/>
          <p:cNvGraphicFramePr>
            <a:graphicFrameLocks noChangeAspect="1"/>
          </p:cNvGraphicFramePr>
          <p:nvPr>
            <p:extLst>
              <p:ext uri="{D42A27DB-BD31-4B8C-83A1-F6EECF244321}">
                <p14:modId xmlns:p14="http://schemas.microsoft.com/office/powerpoint/2010/main" val="4166089326"/>
              </p:ext>
            </p:extLst>
          </p:nvPr>
        </p:nvGraphicFramePr>
        <p:xfrm>
          <a:off x="179512" y="3140968"/>
          <a:ext cx="4264025" cy="919163"/>
        </p:xfrm>
        <a:graphic>
          <a:graphicData uri="http://schemas.openxmlformats.org/presentationml/2006/ole">
            <mc:AlternateContent xmlns:mc="http://schemas.openxmlformats.org/markup-compatibility/2006">
              <mc:Choice xmlns:v="urn:schemas-microsoft-com:vml" Requires="v">
                <p:oleObj spid="_x0000_s802052" name="公式" r:id="rId3" imgW="3416300" imgH="889000" progId="Equation.3">
                  <p:embed/>
                </p:oleObj>
              </mc:Choice>
              <mc:Fallback>
                <p:oleObj name="公式" r:id="rId3" imgW="3416300" imgH="889000" progId="Equation.3">
                  <p:embed/>
                  <p:pic>
                    <p:nvPicPr>
                      <p:cNvPr id="0" name="Picture 5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3140968"/>
                        <a:ext cx="4264025" cy="919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587"/>
          <p:cNvGraphicFramePr>
            <a:graphicFrameLocks noChangeAspect="1"/>
          </p:cNvGraphicFramePr>
          <p:nvPr>
            <p:extLst>
              <p:ext uri="{D42A27DB-BD31-4B8C-83A1-F6EECF244321}">
                <p14:modId xmlns:p14="http://schemas.microsoft.com/office/powerpoint/2010/main" val="3225935628"/>
              </p:ext>
            </p:extLst>
          </p:nvPr>
        </p:nvGraphicFramePr>
        <p:xfrm>
          <a:off x="5076056" y="3140968"/>
          <a:ext cx="3352800" cy="1104900"/>
        </p:xfrm>
        <a:graphic>
          <a:graphicData uri="http://schemas.openxmlformats.org/presentationml/2006/ole">
            <mc:AlternateContent xmlns:mc="http://schemas.openxmlformats.org/markup-compatibility/2006">
              <mc:Choice xmlns:v="urn:schemas-microsoft-com:vml" Requires="v">
                <p:oleObj spid="_x0000_s802053" name="公式" r:id="rId5" imgW="3352800" imgH="1104900" progId="Equation.3">
                  <p:embed/>
                </p:oleObj>
              </mc:Choice>
              <mc:Fallback>
                <p:oleObj name="公式" r:id="rId5" imgW="3352800" imgH="1104900" progId="Equation.3">
                  <p:embed/>
                  <p:pic>
                    <p:nvPicPr>
                      <p:cNvPr id="0" name="Picture 5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056" y="3140968"/>
                        <a:ext cx="3352800" cy="1104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4257230779"/>
              </p:ext>
            </p:extLst>
          </p:nvPr>
        </p:nvGraphicFramePr>
        <p:xfrm>
          <a:off x="197843" y="4293096"/>
          <a:ext cx="3960746" cy="1730127"/>
        </p:xfrm>
        <a:graphic>
          <a:graphicData uri="http://schemas.openxmlformats.org/presentationml/2006/ole">
            <mc:AlternateContent xmlns:mc="http://schemas.openxmlformats.org/markup-compatibility/2006">
              <mc:Choice xmlns:v="urn:schemas-microsoft-com:vml" Requires="v">
                <p:oleObj spid="_x0000_s802054" name="公式" r:id="rId7" imgW="2146300" imgH="927100" progId="Equation.3">
                  <p:embed/>
                </p:oleObj>
              </mc:Choice>
              <mc:Fallback>
                <p:oleObj name="公式" r:id="rId7" imgW="2146300" imgH="92710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843" y="4293096"/>
                        <a:ext cx="3960746" cy="1730127"/>
                      </a:xfrm>
                      <a:prstGeom prst="rect">
                        <a:avLst/>
                      </a:prstGeom>
                      <a:noFill/>
                      <a:ln>
                        <a:noFill/>
                      </a:ln>
                      <a:effec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621686956"/>
              </p:ext>
            </p:extLst>
          </p:nvPr>
        </p:nvGraphicFramePr>
        <p:xfrm>
          <a:off x="4644008" y="4221088"/>
          <a:ext cx="4372173" cy="1913264"/>
        </p:xfrm>
        <a:graphic>
          <a:graphicData uri="http://schemas.openxmlformats.org/presentationml/2006/ole">
            <mc:AlternateContent xmlns:mc="http://schemas.openxmlformats.org/markup-compatibility/2006">
              <mc:Choice xmlns:v="urn:schemas-microsoft-com:vml" Requires="v">
                <p:oleObj spid="_x0000_s802055" name="公式" r:id="rId9" imgW="2146300" imgH="927100" progId="Equation.3">
                  <p:embed/>
                </p:oleObj>
              </mc:Choice>
              <mc:Fallback>
                <p:oleObj name="公式" r:id="rId9" imgW="2146300" imgH="92710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4008" y="4221088"/>
                        <a:ext cx="4372173" cy="1913264"/>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0-#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0-#ppt_w/2"/>
                                          </p:val>
                                        </p:tav>
                                        <p:tav tm="100000">
                                          <p:val>
                                            <p:strVal val="#ppt_x"/>
                                          </p:val>
                                        </p:tav>
                                      </p:tavLst>
                                    </p:anim>
                                    <p:anim calcmode="lin" valueType="num">
                                      <p:cBhvr additive="base">
                                        <p:cTn id="3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0-#ppt_w/2"/>
                                          </p:val>
                                        </p:tav>
                                        <p:tav tm="100000">
                                          <p:val>
                                            <p:strVal val="#ppt_x"/>
                                          </p:val>
                                        </p:tav>
                                      </p:tavLst>
                                    </p:anim>
                                    <p:anim calcmode="lin" valueType="num">
                                      <p:cBhvr additive="base">
                                        <p:cTn id="3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idx="1"/>
          </p:nvPr>
        </p:nvSpPr>
        <p:spPr/>
        <p:txBody>
          <a:bodyPr wrap="none" anchor="ctr"/>
          <a:lstStyle/>
          <a:p>
            <a:pPr marL="0" indent="0" algn="ctr" eaLnBrk="1" hangingPunct="1">
              <a:lnSpc>
                <a:spcPct val="90000"/>
              </a:lnSpc>
              <a:buFont typeface="Arial" charset="0"/>
              <a:buNone/>
            </a:pPr>
            <a:r>
              <a:rPr kumimoji="1" lang="en-US" altLang="zh-CN" sz="2800" dirty="0" smtClean="0">
                <a:latin typeface="宋体" charset="-122"/>
                <a:sym typeface="Symbol" pitchFamily="18" charset="2"/>
              </a:rPr>
              <a:t>O</a:t>
            </a:r>
            <a:r>
              <a:rPr kumimoji="1" lang="en-US" altLang="zh-CN" sz="2800" baseline="-25000" dirty="0" smtClean="0">
                <a:latin typeface="宋体" charset="-122"/>
                <a:sym typeface="Symbol" pitchFamily="18" charset="2"/>
              </a:rPr>
              <a:t>2  </a:t>
            </a:r>
            <a:r>
              <a:rPr kumimoji="1" lang="en-US" altLang="zh-CN" sz="2800" dirty="0" smtClean="0">
                <a:latin typeface="宋体" charset="-122"/>
                <a:sym typeface="Symbol" pitchFamily="18" charset="2"/>
              </a:rPr>
              <a:t>   64g=2mol  </a:t>
            </a:r>
            <a:r>
              <a:rPr kumimoji="1" lang="en-US" altLang="zh-CN" sz="2800" dirty="0" err="1" smtClean="0">
                <a:latin typeface="宋体" charset="-122"/>
                <a:sym typeface="Symbol" pitchFamily="18" charset="2"/>
              </a:rPr>
              <a:t>C</a:t>
            </a:r>
            <a:r>
              <a:rPr kumimoji="1" lang="en-US" altLang="zh-CN" sz="2800" baseline="-25000" dirty="0" err="1" smtClean="0">
                <a:latin typeface="宋体" charset="-122"/>
                <a:sym typeface="Symbol" pitchFamily="18" charset="2"/>
              </a:rPr>
              <a:t>V,m</a:t>
            </a:r>
            <a:r>
              <a:rPr kumimoji="1" lang="en-US" altLang="zh-CN" sz="2800" dirty="0" smtClean="0">
                <a:latin typeface="宋体" charset="-122"/>
                <a:sym typeface="Symbol" pitchFamily="18" charset="2"/>
              </a:rPr>
              <a:t>=(5/2)R</a:t>
            </a:r>
            <a:endParaRPr lang="zh-CN" altLang="en-US" sz="2400" dirty="0" smtClean="0">
              <a:solidFill>
                <a:srgbClr val="080808"/>
              </a:solidFill>
              <a:latin typeface="Times New Roman" pitchFamily="18" charset="0"/>
              <a:sym typeface="Symbol" pitchFamily="18" charset="2"/>
            </a:endParaRPr>
          </a:p>
        </p:txBody>
      </p:sp>
      <p:grpSp>
        <p:nvGrpSpPr>
          <p:cNvPr id="6" name="Group 5"/>
          <p:cNvGrpSpPr>
            <a:grpSpLocks/>
          </p:cNvGrpSpPr>
          <p:nvPr/>
        </p:nvGrpSpPr>
        <p:grpSpPr bwMode="auto">
          <a:xfrm>
            <a:off x="644525" y="1847850"/>
            <a:ext cx="7889875" cy="1620838"/>
            <a:chOff x="502" y="899"/>
            <a:chExt cx="4970" cy="1021"/>
          </a:xfrm>
        </p:grpSpPr>
        <p:sp>
          <p:nvSpPr>
            <p:cNvPr id="509956" name="Text Box 6"/>
            <p:cNvSpPr txBox="1">
              <a:spLocks noChangeArrowheads="1"/>
            </p:cNvSpPr>
            <p:nvPr/>
          </p:nvSpPr>
          <p:spPr bwMode="auto">
            <a:xfrm>
              <a:off x="2326" y="1248"/>
              <a:ext cx="1632" cy="288"/>
            </a:xfrm>
            <a:prstGeom prst="rect">
              <a:avLst/>
            </a:prstGeom>
            <a:noFill/>
            <a:ln w="9525">
              <a:noFill/>
              <a:miter lim="800000"/>
              <a:headEnd/>
              <a:tailEnd/>
            </a:ln>
          </p:spPr>
          <p:txBody>
            <a:bodyPr>
              <a:spAutoFit/>
            </a:bodyPr>
            <a:lstStyle/>
            <a:p>
              <a:pPr>
                <a:spcBef>
                  <a:spcPct val="50000"/>
                </a:spcBef>
              </a:pPr>
              <a:r>
                <a:rPr lang="en-US" altLang="zh-CN" sz="2400">
                  <a:latin typeface="宋体" charset="-122"/>
                  <a:sym typeface="Symbol" pitchFamily="18" charset="2"/>
                </a:rPr>
                <a:t>P(</a:t>
              </a:r>
              <a:r>
                <a:rPr lang="zh-CN" altLang="zh-CN" sz="2400">
                  <a:latin typeface="宋体" charset="-122"/>
                  <a:sym typeface="Symbol" pitchFamily="18" charset="2"/>
                </a:rPr>
                <a:t>环</a:t>
              </a:r>
              <a:r>
                <a:rPr lang="zh-CN" altLang="en-US" sz="2400">
                  <a:latin typeface="宋体" charset="-122"/>
                  <a:sym typeface="Symbol" pitchFamily="18" charset="2"/>
                </a:rPr>
                <a:t>)=50.662</a:t>
              </a:r>
              <a:r>
                <a:rPr lang="en-US" altLang="zh-CN" sz="2400">
                  <a:latin typeface="宋体" charset="-122"/>
                  <a:sym typeface="Symbol" pitchFamily="18" charset="2"/>
                </a:rPr>
                <a:t>kPa</a:t>
              </a:r>
              <a:endParaRPr lang="en-US" altLang="zh-CN" sz="2000">
                <a:latin typeface="宋体" charset="-122"/>
                <a:sym typeface="Symbol" pitchFamily="18" charset="2"/>
              </a:endParaRPr>
            </a:p>
          </p:txBody>
        </p:sp>
        <p:sp>
          <p:nvSpPr>
            <p:cNvPr id="509957" name="Rectangle 7"/>
            <p:cNvSpPr>
              <a:spLocks noChangeArrowheads="1"/>
            </p:cNvSpPr>
            <p:nvPr/>
          </p:nvSpPr>
          <p:spPr bwMode="auto">
            <a:xfrm>
              <a:off x="502" y="912"/>
              <a:ext cx="1658" cy="1008"/>
            </a:xfrm>
            <a:prstGeom prst="rect">
              <a:avLst/>
            </a:prstGeom>
            <a:noFill/>
            <a:ln w="9525">
              <a:solidFill>
                <a:schemeClr val="tx1"/>
              </a:solidFill>
              <a:miter lim="800000"/>
              <a:headEnd/>
              <a:tailEnd/>
            </a:ln>
          </p:spPr>
          <p:txBody>
            <a:bodyPr wrap="none" anchor="ctr"/>
            <a:lstStyle/>
            <a:p>
              <a:endParaRPr kumimoji="1" lang="zh-CN" altLang="en-US" sz="2800" b="1">
                <a:solidFill>
                  <a:srgbClr val="0000FF"/>
                </a:solidFill>
                <a:latin typeface="华文行楷"/>
                <a:ea typeface="华文行楷"/>
                <a:cs typeface="华文行楷"/>
                <a:sym typeface="Symbol" pitchFamily="18" charset="2"/>
              </a:endParaRPr>
            </a:p>
          </p:txBody>
        </p:sp>
        <p:sp>
          <p:nvSpPr>
            <p:cNvPr id="509958" name="Rectangle 8"/>
            <p:cNvSpPr>
              <a:spLocks noChangeArrowheads="1"/>
            </p:cNvSpPr>
            <p:nvPr/>
          </p:nvSpPr>
          <p:spPr bwMode="auto">
            <a:xfrm>
              <a:off x="3862" y="912"/>
              <a:ext cx="1514" cy="1008"/>
            </a:xfrm>
            <a:prstGeom prst="rect">
              <a:avLst/>
            </a:prstGeom>
            <a:noFill/>
            <a:ln w="9525">
              <a:solidFill>
                <a:schemeClr val="tx1"/>
              </a:solidFill>
              <a:miter lim="800000"/>
              <a:headEnd/>
              <a:tailEnd/>
            </a:ln>
          </p:spPr>
          <p:txBody>
            <a:bodyPr wrap="none" anchor="ctr"/>
            <a:lstStyle/>
            <a:p>
              <a:endParaRPr kumimoji="1" lang="zh-CN" altLang="en-US" sz="2800" b="1">
                <a:solidFill>
                  <a:srgbClr val="0000FF"/>
                </a:solidFill>
                <a:latin typeface="华文行楷"/>
                <a:ea typeface="华文行楷"/>
                <a:cs typeface="华文行楷"/>
                <a:sym typeface="Symbol" pitchFamily="18" charset="2"/>
              </a:endParaRPr>
            </a:p>
          </p:txBody>
        </p:sp>
        <p:sp>
          <p:nvSpPr>
            <p:cNvPr id="509959" name="Line 9"/>
            <p:cNvSpPr>
              <a:spLocks noChangeShapeType="1"/>
            </p:cNvSpPr>
            <p:nvPr/>
          </p:nvSpPr>
          <p:spPr bwMode="auto">
            <a:xfrm>
              <a:off x="2256" y="1632"/>
              <a:ext cx="1606"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509960" name="Text Box 10"/>
            <p:cNvSpPr txBox="1">
              <a:spLocks noChangeArrowheads="1"/>
            </p:cNvSpPr>
            <p:nvPr/>
          </p:nvSpPr>
          <p:spPr bwMode="auto">
            <a:xfrm>
              <a:off x="528" y="899"/>
              <a:ext cx="4944" cy="973"/>
            </a:xfrm>
            <a:prstGeom prst="rect">
              <a:avLst/>
            </a:prstGeom>
            <a:noFill/>
            <a:ln w="9525">
              <a:noFill/>
              <a:miter lim="800000"/>
              <a:headEnd/>
              <a:tailEnd/>
            </a:ln>
          </p:spPr>
          <p:txBody>
            <a:bodyPr>
              <a:spAutoFit/>
            </a:bodyPr>
            <a:lstStyle/>
            <a:p>
              <a:pPr>
                <a:spcBef>
                  <a:spcPct val="20000"/>
                </a:spcBef>
              </a:pPr>
              <a:r>
                <a:rPr kumimoji="1" lang="en-US" altLang="zh-CN" sz="2800">
                  <a:latin typeface="宋体" charset="-122"/>
                  <a:sym typeface="Symbol" pitchFamily="18" charset="2"/>
                </a:rPr>
                <a:t>  t</a:t>
              </a:r>
              <a:r>
                <a:rPr kumimoji="1" lang="en-US" altLang="zh-CN" sz="2800" baseline="-25000">
                  <a:latin typeface="宋体" charset="-122"/>
                  <a:sym typeface="Symbol" pitchFamily="18" charset="2"/>
                </a:rPr>
                <a:t>1</a:t>
              </a:r>
              <a:r>
                <a:rPr kumimoji="1" lang="en-US" altLang="zh-CN" sz="2800">
                  <a:latin typeface="宋体" charset="-122"/>
                  <a:sym typeface="Symbol" pitchFamily="18" charset="2"/>
                </a:rPr>
                <a:t>=25℃        </a:t>
              </a:r>
              <a:r>
                <a:rPr kumimoji="1" lang="en-US" altLang="zh-CN" sz="2400">
                  <a:latin typeface="宋体" charset="-122"/>
                  <a:sym typeface="Symbol" pitchFamily="18" charset="2"/>
                </a:rPr>
                <a:t>Q=0，</a:t>
              </a:r>
              <a:r>
                <a:rPr kumimoji="1" lang="zh-CN" altLang="en-US" sz="2400">
                  <a:latin typeface="宋体" charset="-122"/>
                  <a:sym typeface="Symbol" pitchFamily="18" charset="2"/>
                </a:rPr>
                <a:t>不可逆</a:t>
              </a:r>
              <a:r>
                <a:rPr kumimoji="1" lang="zh-CN" altLang="en-US" sz="2800">
                  <a:latin typeface="宋体" charset="-122"/>
                  <a:sym typeface="Symbol" pitchFamily="18" charset="2"/>
                </a:rPr>
                <a:t>        </a:t>
              </a:r>
              <a:r>
                <a:rPr kumimoji="1" lang="en-US" altLang="zh-CN" sz="2800">
                  <a:latin typeface="宋体" charset="-122"/>
                  <a:sym typeface="Symbol" pitchFamily="18" charset="2"/>
                </a:rPr>
                <a:t>t</a:t>
              </a:r>
              <a:r>
                <a:rPr kumimoji="1" lang="en-US" altLang="zh-CN" sz="2800" baseline="-25000">
                  <a:latin typeface="宋体" charset="-122"/>
                  <a:sym typeface="Symbol" pitchFamily="18" charset="2"/>
                </a:rPr>
                <a:t>2</a:t>
              </a:r>
              <a:r>
                <a:rPr kumimoji="1" lang="en-US" altLang="zh-CN" sz="2800">
                  <a:latin typeface="宋体" charset="-122"/>
                  <a:sym typeface="Symbol" pitchFamily="18" charset="2"/>
                </a:rPr>
                <a:t>=</a:t>
              </a:r>
            </a:p>
            <a:p>
              <a:pPr>
                <a:spcBef>
                  <a:spcPct val="20000"/>
                </a:spcBef>
              </a:pPr>
              <a:r>
                <a:rPr kumimoji="1" lang="en-US" altLang="zh-CN" sz="2800">
                  <a:latin typeface="宋体" charset="-122"/>
                  <a:sym typeface="Symbol" pitchFamily="18" charset="2"/>
                </a:rPr>
                <a:t>P</a:t>
              </a:r>
              <a:r>
                <a:rPr kumimoji="1" lang="en-US" altLang="zh-CN" sz="2800" baseline="-25000">
                  <a:latin typeface="宋体" charset="-122"/>
                  <a:sym typeface="Symbol" pitchFamily="18" charset="2"/>
                </a:rPr>
                <a:t>1</a:t>
              </a:r>
              <a:r>
                <a:rPr kumimoji="1" lang="en-US" altLang="zh-CN" sz="2800">
                  <a:latin typeface="宋体" charset="-122"/>
                  <a:sym typeface="Symbol" pitchFamily="18" charset="2"/>
                </a:rPr>
                <a:t>=101.325kPa                 P</a:t>
              </a:r>
              <a:r>
                <a:rPr kumimoji="1" lang="en-US" altLang="zh-CN" sz="2800" baseline="-25000">
                  <a:latin typeface="宋体" charset="-122"/>
                  <a:sym typeface="Symbol" pitchFamily="18" charset="2"/>
                </a:rPr>
                <a:t>2</a:t>
              </a:r>
              <a:r>
                <a:rPr kumimoji="1" lang="en-US" altLang="zh-CN" sz="2800">
                  <a:latin typeface="宋体" charset="-122"/>
                  <a:sym typeface="Symbol" pitchFamily="18" charset="2"/>
                </a:rPr>
                <a:t>=50.662kPa</a:t>
              </a:r>
            </a:p>
            <a:p>
              <a:pPr>
                <a:spcBef>
                  <a:spcPct val="20000"/>
                </a:spcBef>
              </a:pPr>
              <a:r>
                <a:rPr kumimoji="1" lang="en-US" altLang="zh-CN" sz="2800">
                  <a:latin typeface="宋体" charset="-122"/>
                  <a:sym typeface="Symbol" pitchFamily="18" charset="2"/>
                </a:rPr>
                <a:t>  V</a:t>
              </a:r>
              <a:r>
                <a:rPr kumimoji="1" lang="en-US" altLang="zh-CN" sz="2800" baseline="-25000">
                  <a:latin typeface="宋体" charset="-122"/>
                  <a:sym typeface="Symbol" pitchFamily="18" charset="2"/>
                </a:rPr>
                <a:t>1</a:t>
              </a:r>
              <a:r>
                <a:rPr kumimoji="1" lang="en-US" altLang="zh-CN" sz="2800">
                  <a:latin typeface="宋体" charset="-122"/>
                  <a:sym typeface="Symbol" pitchFamily="18" charset="2"/>
                </a:rPr>
                <a:t>=                              V</a:t>
              </a:r>
              <a:r>
                <a:rPr kumimoji="1" lang="en-US" altLang="zh-CN" sz="2800" baseline="-25000">
                  <a:latin typeface="宋体" charset="-122"/>
                  <a:sym typeface="Symbol" pitchFamily="18" charset="2"/>
                </a:rPr>
                <a:t>2</a:t>
              </a:r>
              <a:r>
                <a:rPr kumimoji="1" lang="en-US" altLang="zh-CN" sz="2800">
                  <a:latin typeface="宋体" charset="-122"/>
                  <a:sym typeface="Symbol" pitchFamily="18" charset="2"/>
                </a:rPr>
                <a:t>=</a:t>
              </a:r>
            </a:p>
          </p:txBody>
        </p:sp>
      </p:grpSp>
      <p:sp>
        <p:nvSpPr>
          <p:cNvPr id="509955" name="Text Box 11"/>
          <p:cNvSpPr txBox="1">
            <a:spLocks noChangeArrowheads="1"/>
          </p:cNvSpPr>
          <p:nvPr/>
        </p:nvSpPr>
        <p:spPr bwMode="auto">
          <a:xfrm>
            <a:off x="539552" y="4797152"/>
            <a:ext cx="6330950" cy="1544637"/>
          </a:xfrm>
          <a:prstGeom prst="rect">
            <a:avLst/>
          </a:prstGeom>
          <a:noFill/>
          <a:ln w="9525">
            <a:noFill/>
            <a:miter lim="800000"/>
            <a:headEnd/>
            <a:tailEnd/>
          </a:ln>
        </p:spPr>
        <p:txBody>
          <a:bodyPr>
            <a:spAutoFit/>
          </a:bodyPr>
          <a:lstStyle/>
          <a:p>
            <a:pPr>
              <a:spcBef>
                <a:spcPct val="20000"/>
              </a:spcBef>
            </a:pPr>
            <a:r>
              <a:rPr kumimoji="1" lang="en-US" altLang="zh-CN" sz="2800" dirty="0">
                <a:latin typeface="宋体" charset="-122"/>
                <a:sym typeface="Symbol" pitchFamily="18" charset="2"/>
              </a:rPr>
              <a:t>－P(</a:t>
            </a:r>
            <a:r>
              <a:rPr kumimoji="1" lang="zh-CN" altLang="en-US" sz="2800" dirty="0">
                <a:latin typeface="宋体" charset="-122"/>
                <a:sym typeface="Symbol" pitchFamily="18" charset="2"/>
              </a:rPr>
              <a:t>环)(</a:t>
            </a:r>
            <a:r>
              <a:rPr kumimoji="1" lang="en-US" altLang="zh-CN" sz="2800" dirty="0">
                <a:latin typeface="宋体" charset="-122"/>
                <a:sym typeface="Symbol" pitchFamily="18" charset="2"/>
              </a:rPr>
              <a:t>V</a:t>
            </a:r>
            <a:r>
              <a:rPr kumimoji="1" lang="en-US" altLang="zh-CN" sz="2800" baseline="-25000" dirty="0">
                <a:latin typeface="宋体" charset="-122"/>
                <a:sym typeface="Symbol" pitchFamily="18" charset="2"/>
              </a:rPr>
              <a:t>2</a:t>
            </a:r>
            <a:r>
              <a:rPr kumimoji="1" lang="en-US" altLang="zh-CN" sz="2800" dirty="0">
                <a:latin typeface="宋体" charset="-122"/>
                <a:sym typeface="Symbol" pitchFamily="18" charset="2"/>
              </a:rPr>
              <a:t>-V</a:t>
            </a:r>
            <a:r>
              <a:rPr kumimoji="1" lang="en-US" altLang="zh-CN" sz="2800" baseline="-25000" dirty="0">
                <a:latin typeface="宋体" charset="-122"/>
                <a:sym typeface="Symbol" pitchFamily="18" charset="2"/>
              </a:rPr>
              <a:t>1</a:t>
            </a:r>
            <a:r>
              <a:rPr kumimoji="1" lang="en-US" altLang="zh-CN" sz="2800" dirty="0">
                <a:latin typeface="宋体" charset="-122"/>
                <a:sym typeface="Symbol" pitchFamily="18" charset="2"/>
              </a:rPr>
              <a:t>)＝</a:t>
            </a:r>
            <a:r>
              <a:rPr kumimoji="1" lang="zh-CN" altLang="en-US" sz="2800" dirty="0">
                <a:latin typeface="宋体" charset="-122"/>
                <a:sym typeface="Symbol" pitchFamily="18" charset="2"/>
              </a:rPr>
              <a:t>ｎ</a:t>
            </a:r>
            <a:r>
              <a:rPr kumimoji="1" lang="zh-CN" altLang="en-US" sz="2800" dirty="0">
                <a:latin typeface="Impact" pitchFamily="34" charset="0"/>
                <a:sym typeface="Symbol" pitchFamily="18" charset="2"/>
              </a:rPr>
              <a:t>Ｃ</a:t>
            </a:r>
            <a:r>
              <a:rPr kumimoji="1" lang="zh-CN" altLang="en-US" sz="2800" baseline="-25000" dirty="0">
                <a:latin typeface="Impact" pitchFamily="34" charset="0"/>
                <a:sym typeface="Symbol" pitchFamily="18" charset="2"/>
              </a:rPr>
              <a:t>Ｖ，</a:t>
            </a:r>
            <a:r>
              <a:rPr kumimoji="1" lang="zh-CN" altLang="en-US" sz="2800" baseline="-25000" dirty="0">
                <a:latin typeface="宋体" charset="-122"/>
                <a:sym typeface="Symbol" pitchFamily="18" charset="2"/>
              </a:rPr>
              <a:t>ｍ</a:t>
            </a:r>
            <a:r>
              <a:rPr kumimoji="1" lang="zh-CN" altLang="en-US" sz="2800" dirty="0">
                <a:latin typeface="宋体" charset="-122"/>
                <a:sym typeface="Symbol" pitchFamily="18" charset="2"/>
              </a:rPr>
              <a:t>(Ｔ</a:t>
            </a:r>
            <a:r>
              <a:rPr kumimoji="1" lang="zh-CN" altLang="en-US" sz="2800" baseline="-25000" dirty="0">
                <a:latin typeface="宋体" charset="-122"/>
                <a:sym typeface="Symbol" pitchFamily="18" charset="2"/>
              </a:rPr>
              <a:t>２</a:t>
            </a:r>
            <a:r>
              <a:rPr kumimoji="1" lang="zh-CN" altLang="en-US" sz="2800" dirty="0">
                <a:latin typeface="宋体" charset="-122"/>
                <a:sym typeface="Symbol" pitchFamily="18" charset="2"/>
              </a:rPr>
              <a:t>－Ｔ</a:t>
            </a:r>
            <a:r>
              <a:rPr kumimoji="1" lang="zh-CN" altLang="en-US" sz="2800" baseline="-25000" dirty="0">
                <a:latin typeface="宋体" charset="-122"/>
                <a:sym typeface="Symbol" pitchFamily="18" charset="2"/>
              </a:rPr>
              <a:t>１</a:t>
            </a:r>
            <a:r>
              <a:rPr kumimoji="1" lang="zh-CN" altLang="en-US" sz="2800" dirty="0">
                <a:latin typeface="宋体" charset="-122"/>
                <a:sym typeface="Symbol" pitchFamily="18" charset="2"/>
              </a:rPr>
              <a:t>)</a:t>
            </a:r>
          </a:p>
          <a:p>
            <a:pPr>
              <a:spcBef>
                <a:spcPct val="20000"/>
              </a:spcBef>
            </a:pPr>
            <a:r>
              <a:rPr kumimoji="1" lang="zh-CN" altLang="en-US" sz="2800" dirty="0">
                <a:latin typeface="宋体" charset="-122"/>
                <a:sym typeface="Symbol" pitchFamily="18" charset="2"/>
              </a:rPr>
              <a:t>　　　Ｐ</a:t>
            </a:r>
            <a:r>
              <a:rPr kumimoji="1" lang="zh-CN" altLang="en-US" sz="2800" baseline="-25000" dirty="0">
                <a:latin typeface="宋体" charset="-122"/>
                <a:sym typeface="Symbol" pitchFamily="18" charset="2"/>
              </a:rPr>
              <a:t>１</a:t>
            </a:r>
            <a:r>
              <a:rPr kumimoji="1" lang="zh-CN" altLang="en-US" sz="2800" dirty="0">
                <a:latin typeface="宋体" charset="-122"/>
                <a:sym typeface="Symbol" pitchFamily="18" charset="2"/>
              </a:rPr>
              <a:t>Ｖ</a:t>
            </a:r>
            <a:r>
              <a:rPr kumimoji="1" lang="zh-CN" altLang="en-US" sz="2800" baseline="-25000" dirty="0">
                <a:latin typeface="宋体" charset="-122"/>
                <a:sym typeface="Symbol" pitchFamily="18" charset="2"/>
              </a:rPr>
              <a:t>１</a:t>
            </a:r>
            <a:r>
              <a:rPr kumimoji="1" lang="zh-CN" altLang="en-US" sz="2800" dirty="0">
                <a:latin typeface="宋体" charset="-122"/>
                <a:sym typeface="Symbol" pitchFamily="18" charset="2"/>
              </a:rPr>
              <a:t>＝ｎＲＴ</a:t>
            </a:r>
            <a:r>
              <a:rPr kumimoji="1" lang="zh-CN" altLang="en-US" sz="2800" baseline="-25000" dirty="0">
                <a:latin typeface="宋体" charset="-122"/>
                <a:sym typeface="Symbol" pitchFamily="18" charset="2"/>
              </a:rPr>
              <a:t>１</a:t>
            </a:r>
            <a:endParaRPr kumimoji="1" lang="zh-CN" altLang="en-US" sz="2800" dirty="0">
              <a:latin typeface="宋体" charset="-122"/>
              <a:sym typeface="Symbol" pitchFamily="18" charset="2"/>
            </a:endParaRPr>
          </a:p>
          <a:p>
            <a:pPr>
              <a:spcBef>
                <a:spcPct val="20000"/>
              </a:spcBef>
            </a:pPr>
            <a:r>
              <a:rPr kumimoji="1" lang="zh-CN" altLang="en-US" sz="2800" dirty="0">
                <a:latin typeface="宋体" charset="-122"/>
                <a:sym typeface="Symbol" pitchFamily="18" charset="2"/>
              </a:rPr>
              <a:t>　　　Ｐ</a:t>
            </a:r>
            <a:r>
              <a:rPr kumimoji="1" lang="zh-CN" altLang="en-US" sz="2800" baseline="-25000" dirty="0">
                <a:latin typeface="宋体" charset="-122"/>
                <a:sym typeface="Symbol" pitchFamily="18" charset="2"/>
              </a:rPr>
              <a:t>２</a:t>
            </a:r>
            <a:r>
              <a:rPr kumimoji="1" lang="zh-CN" altLang="en-US" sz="2800" dirty="0">
                <a:latin typeface="宋体" charset="-122"/>
                <a:sym typeface="Symbol" pitchFamily="18" charset="2"/>
              </a:rPr>
              <a:t>Ｖ</a:t>
            </a:r>
            <a:r>
              <a:rPr kumimoji="1" lang="zh-CN" altLang="en-US" sz="2800" baseline="-25000" dirty="0">
                <a:latin typeface="宋体" charset="-122"/>
                <a:sym typeface="Symbol" pitchFamily="18" charset="2"/>
              </a:rPr>
              <a:t>２</a:t>
            </a:r>
            <a:r>
              <a:rPr kumimoji="1" lang="zh-CN" altLang="en-US" sz="2800" dirty="0">
                <a:latin typeface="宋体" charset="-122"/>
                <a:sym typeface="Symbol" pitchFamily="18" charset="2"/>
              </a:rPr>
              <a:t>＝ｎＲＴ</a:t>
            </a:r>
            <a:r>
              <a:rPr kumimoji="1" lang="zh-CN" altLang="en-US" sz="2800" baseline="-25000" dirty="0">
                <a:latin typeface="宋体" charset="-122"/>
                <a:sym typeface="Symbol" pitchFamily="18" charset="2"/>
              </a:rPr>
              <a:t>２</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1"/>
          <p:cNvSpPr>
            <a:spLocks noGrp="1" noChangeArrowheads="1"/>
          </p:cNvSpPr>
          <p:nvPr>
            <p:ph idx="1"/>
          </p:nvPr>
        </p:nvSpPr>
        <p:spPr>
          <a:xfrm>
            <a:off x="514350" y="1988840"/>
            <a:ext cx="7408333" cy="3450696"/>
          </a:xfrm>
        </p:spPr>
        <p:txBody>
          <a:bodyPr>
            <a:spAutoFit/>
          </a:bodyPr>
          <a:lstStyle/>
          <a:p>
            <a:pPr eaLnBrk="1" hangingPunct="1"/>
            <a:r>
              <a:rPr kumimoji="1" lang="en-US" altLang="zh-CN" sz="2800" dirty="0" smtClean="0">
                <a:latin typeface="宋体" charset="-122"/>
                <a:sym typeface="Symbol" pitchFamily="18" charset="2"/>
              </a:rPr>
              <a:t>－</a:t>
            </a:r>
            <a:r>
              <a:rPr kumimoji="1" lang="en-US" altLang="zh-CN" sz="2800" dirty="0" smtClean="0">
                <a:latin typeface="华文宋体"/>
                <a:ea typeface="华文宋体"/>
                <a:cs typeface="华文宋体"/>
                <a:sym typeface="Symbol" pitchFamily="18" charset="2"/>
              </a:rPr>
              <a:t>50662</a:t>
            </a:r>
            <a:r>
              <a:rPr kumimoji="1" lang="zh-CN" altLang="en-US" sz="2800" dirty="0" smtClean="0">
                <a:latin typeface="华文宋体"/>
                <a:ea typeface="华文宋体"/>
                <a:cs typeface="华文宋体"/>
                <a:sym typeface="Symbol" pitchFamily="18" charset="2"/>
              </a:rPr>
              <a:t>（</a:t>
            </a:r>
            <a:r>
              <a:rPr kumimoji="1" lang="en-US" altLang="zh-CN" sz="2800" dirty="0" smtClean="0">
                <a:latin typeface="宋体" charset="-122"/>
                <a:sym typeface="Symbol" pitchFamily="18" charset="2"/>
              </a:rPr>
              <a:t>V</a:t>
            </a:r>
            <a:r>
              <a:rPr kumimoji="1" lang="en-US" altLang="zh-CN" sz="2800" baseline="-25000" dirty="0" smtClean="0">
                <a:latin typeface="宋体" charset="-122"/>
                <a:sym typeface="Symbol" pitchFamily="18" charset="2"/>
              </a:rPr>
              <a:t>2</a:t>
            </a:r>
            <a:r>
              <a:rPr kumimoji="1" lang="en-US" altLang="zh-CN" sz="2800" dirty="0" smtClean="0">
                <a:latin typeface="宋体" charset="-122"/>
                <a:sym typeface="Symbol" pitchFamily="18" charset="2"/>
              </a:rPr>
              <a:t>-V</a:t>
            </a:r>
            <a:r>
              <a:rPr kumimoji="1" lang="en-US" altLang="zh-CN" sz="2800" baseline="-25000" dirty="0" smtClean="0">
                <a:latin typeface="宋体" charset="-122"/>
                <a:sym typeface="Symbol" pitchFamily="18" charset="2"/>
              </a:rPr>
              <a:t>1</a:t>
            </a:r>
            <a:r>
              <a:rPr kumimoji="1" lang="en-US" altLang="zh-CN" sz="2800" dirty="0" smtClean="0">
                <a:latin typeface="宋体" charset="-122"/>
                <a:sym typeface="Symbol" pitchFamily="18" charset="2"/>
              </a:rPr>
              <a:t>)</a:t>
            </a:r>
            <a:r>
              <a:rPr kumimoji="1" lang="en-US" altLang="zh-CN" sz="2800" dirty="0" smtClean="0">
                <a:latin typeface="华文宋体"/>
                <a:ea typeface="华文宋体"/>
                <a:cs typeface="华文宋体"/>
                <a:sym typeface="Symbol" pitchFamily="18" charset="2"/>
              </a:rPr>
              <a:t>/m</a:t>
            </a:r>
            <a:r>
              <a:rPr kumimoji="1" lang="en-US" altLang="zh-CN" sz="2800" baseline="30000" dirty="0" smtClean="0">
                <a:latin typeface="华文宋体"/>
                <a:ea typeface="华文宋体"/>
                <a:cs typeface="华文宋体"/>
                <a:sym typeface="Symbol" pitchFamily="18" charset="2"/>
              </a:rPr>
              <a:t>-3</a:t>
            </a:r>
            <a:r>
              <a:rPr kumimoji="1" lang="en-US" altLang="zh-CN" sz="2800" dirty="0" smtClean="0">
                <a:latin typeface="宋体" charset="-122"/>
                <a:sym typeface="Symbol" pitchFamily="18" charset="2"/>
              </a:rPr>
              <a:t>＝</a:t>
            </a:r>
            <a:r>
              <a:rPr kumimoji="1" lang="en-US" altLang="zh-CN" sz="2800" dirty="0" smtClean="0">
                <a:latin typeface="华文宋体"/>
                <a:ea typeface="华文宋体"/>
                <a:cs typeface="华文宋体"/>
                <a:sym typeface="Symbol" pitchFamily="18" charset="2"/>
              </a:rPr>
              <a:t>2×2.5×8.315</a:t>
            </a:r>
            <a:r>
              <a:rPr kumimoji="1" lang="en-US" altLang="zh-CN" sz="2800" dirty="0" smtClean="0">
                <a:latin typeface="宋体" charset="-122"/>
                <a:sym typeface="Symbol" pitchFamily="18" charset="2"/>
              </a:rPr>
              <a:t>×(T</a:t>
            </a:r>
            <a:r>
              <a:rPr kumimoji="1" lang="en-US" altLang="zh-CN" sz="2800" baseline="-25000" dirty="0" smtClean="0">
                <a:latin typeface="宋体" charset="-122"/>
                <a:sym typeface="Symbol" pitchFamily="18" charset="2"/>
              </a:rPr>
              <a:t>2</a:t>
            </a:r>
            <a:r>
              <a:rPr kumimoji="1" lang="en-US" altLang="zh-CN" sz="2800" dirty="0" smtClean="0">
                <a:latin typeface="宋体" charset="-122"/>
                <a:sym typeface="Symbol" pitchFamily="18" charset="2"/>
              </a:rPr>
              <a:t>/K-298.15)</a:t>
            </a:r>
          </a:p>
          <a:p>
            <a:pPr eaLnBrk="1" hangingPunct="1"/>
            <a:r>
              <a:rPr kumimoji="1" lang="zh-CN" altLang="en-US" sz="2800" dirty="0" smtClean="0">
                <a:latin typeface="宋体" charset="-122"/>
                <a:sym typeface="Symbol" pitchFamily="18" charset="2"/>
              </a:rPr>
              <a:t>　　 </a:t>
            </a:r>
            <a:r>
              <a:rPr kumimoji="1" lang="en-US" altLang="zh-CN" sz="2800" dirty="0" smtClean="0">
                <a:solidFill>
                  <a:srgbClr val="000000"/>
                </a:solidFill>
                <a:latin typeface="华文宋体"/>
                <a:ea typeface="华文宋体"/>
                <a:cs typeface="华文宋体"/>
                <a:sym typeface="Symbol" pitchFamily="18" charset="2"/>
              </a:rPr>
              <a:t>101325</a:t>
            </a:r>
            <a:r>
              <a:rPr kumimoji="1" lang="en-US" altLang="zh-CN" sz="2800" dirty="0" smtClean="0">
                <a:latin typeface="宋体" charset="-122"/>
                <a:sym typeface="Symbol" pitchFamily="18" charset="2"/>
              </a:rPr>
              <a:t>V</a:t>
            </a:r>
            <a:r>
              <a:rPr kumimoji="1" lang="en-US" altLang="zh-CN" sz="2800" baseline="-25000" dirty="0" smtClean="0">
                <a:latin typeface="宋体" charset="-122"/>
                <a:sym typeface="Symbol" pitchFamily="18" charset="2"/>
              </a:rPr>
              <a:t>1</a:t>
            </a:r>
            <a:r>
              <a:rPr kumimoji="1" lang="en-US" altLang="zh-CN" sz="2800" dirty="0" smtClean="0">
                <a:latin typeface="宋体" charset="-122"/>
                <a:sym typeface="Symbol" pitchFamily="18" charset="2"/>
              </a:rPr>
              <a:t>/m</a:t>
            </a:r>
            <a:r>
              <a:rPr kumimoji="1" lang="en-US" altLang="zh-CN" sz="2800" baseline="30000" dirty="0" smtClean="0">
                <a:latin typeface="宋体" charset="-122"/>
                <a:sym typeface="Symbol" pitchFamily="18" charset="2"/>
              </a:rPr>
              <a:t>-3</a:t>
            </a:r>
            <a:r>
              <a:rPr kumimoji="1" lang="zh-CN" altLang="en-US" sz="2800" dirty="0" smtClean="0">
                <a:latin typeface="宋体" charset="-122"/>
                <a:sym typeface="Symbol" pitchFamily="18" charset="2"/>
              </a:rPr>
              <a:t>＝</a:t>
            </a:r>
            <a:r>
              <a:rPr kumimoji="1" lang="en-US" altLang="zh-CN" sz="2800" dirty="0" smtClean="0">
                <a:latin typeface="宋体" charset="-122"/>
                <a:sym typeface="Symbol" pitchFamily="18" charset="2"/>
              </a:rPr>
              <a:t>2×8.315</a:t>
            </a:r>
            <a:r>
              <a:rPr kumimoji="1" lang="en-US" altLang="zh-CN" sz="2800" dirty="0" smtClean="0">
                <a:latin typeface="华文宋体"/>
                <a:ea typeface="华文宋体"/>
                <a:cs typeface="华文宋体"/>
                <a:sym typeface="Symbol" pitchFamily="18" charset="2"/>
              </a:rPr>
              <a:t>×</a:t>
            </a:r>
            <a:r>
              <a:rPr kumimoji="1" lang="en-US" altLang="zh-CN" sz="2800" dirty="0" smtClean="0">
                <a:latin typeface="宋体" charset="-122"/>
                <a:sym typeface="Symbol" pitchFamily="18" charset="2"/>
              </a:rPr>
              <a:t>298.15</a:t>
            </a:r>
          </a:p>
          <a:p>
            <a:pPr eaLnBrk="1" hangingPunct="1"/>
            <a:r>
              <a:rPr kumimoji="1" lang="zh-CN" altLang="en-US" sz="2800" dirty="0" smtClean="0">
                <a:latin typeface="宋体" charset="-122"/>
                <a:sym typeface="Symbol" pitchFamily="18" charset="2"/>
              </a:rPr>
              <a:t>　　 </a:t>
            </a:r>
            <a:r>
              <a:rPr kumimoji="1" lang="en-US" altLang="zh-CN" sz="2800" dirty="0" smtClean="0">
                <a:solidFill>
                  <a:srgbClr val="000000"/>
                </a:solidFill>
                <a:latin typeface="华文宋体"/>
                <a:ea typeface="华文宋体"/>
                <a:cs typeface="华文宋体"/>
                <a:sym typeface="Symbol" pitchFamily="18" charset="2"/>
              </a:rPr>
              <a:t>50662</a:t>
            </a:r>
            <a:r>
              <a:rPr kumimoji="1" lang="en-US" altLang="zh-CN" sz="2800" dirty="0" smtClean="0">
                <a:latin typeface="宋体" charset="-122"/>
                <a:sym typeface="Symbol" pitchFamily="18" charset="2"/>
              </a:rPr>
              <a:t>V</a:t>
            </a:r>
            <a:r>
              <a:rPr kumimoji="1" lang="en-US" altLang="zh-CN" sz="2800" baseline="-25000" dirty="0" smtClean="0">
                <a:latin typeface="宋体" charset="-122"/>
                <a:sym typeface="Symbol" pitchFamily="18" charset="2"/>
              </a:rPr>
              <a:t>2</a:t>
            </a:r>
            <a:r>
              <a:rPr kumimoji="1" lang="en-US" altLang="zh-CN" sz="2800" dirty="0" smtClean="0">
                <a:latin typeface="宋体" charset="-122"/>
                <a:sym typeface="Symbol" pitchFamily="18" charset="2"/>
              </a:rPr>
              <a:t>/m</a:t>
            </a:r>
            <a:r>
              <a:rPr kumimoji="1" lang="en-US" altLang="zh-CN" sz="2800" baseline="30000" dirty="0" smtClean="0">
                <a:latin typeface="宋体" charset="-122"/>
                <a:sym typeface="Symbol" pitchFamily="18" charset="2"/>
              </a:rPr>
              <a:t>-3</a:t>
            </a:r>
            <a:r>
              <a:rPr kumimoji="1" lang="zh-CN" altLang="en-US" sz="2800" dirty="0" smtClean="0">
                <a:latin typeface="宋体" charset="-122"/>
                <a:sym typeface="Symbol" pitchFamily="18" charset="2"/>
              </a:rPr>
              <a:t>＝ </a:t>
            </a:r>
            <a:r>
              <a:rPr kumimoji="1" lang="en-US" altLang="zh-CN" sz="2800" dirty="0" smtClean="0">
                <a:latin typeface="华文宋体"/>
                <a:ea typeface="华文宋体"/>
                <a:cs typeface="华文宋体"/>
                <a:sym typeface="Symbol" pitchFamily="18" charset="2"/>
              </a:rPr>
              <a:t>2×8.315 </a:t>
            </a:r>
            <a:r>
              <a:rPr kumimoji="1" lang="en-US" altLang="zh-CN" sz="2800" dirty="0" smtClean="0">
                <a:latin typeface="宋体" charset="-122"/>
                <a:sym typeface="Symbol" pitchFamily="18" charset="2"/>
              </a:rPr>
              <a:t>T</a:t>
            </a:r>
            <a:r>
              <a:rPr kumimoji="1" lang="en-US" altLang="zh-CN" sz="2800" baseline="-25000" dirty="0" smtClean="0">
                <a:latin typeface="宋体" charset="-122"/>
                <a:sym typeface="Symbol" pitchFamily="18" charset="2"/>
              </a:rPr>
              <a:t>2</a:t>
            </a:r>
            <a:r>
              <a:rPr kumimoji="1" lang="en-US" altLang="zh-CN" sz="2800" dirty="0" smtClean="0">
                <a:latin typeface="华文宋体"/>
                <a:ea typeface="华文宋体"/>
                <a:cs typeface="华文宋体"/>
                <a:sym typeface="Symbol" pitchFamily="18" charset="2"/>
              </a:rPr>
              <a:t>/</a:t>
            </a:r>
            <a:r>
              <a:rPr kumimoji="1" lang="en-US" altLang="zh-CN" sz="2800" dirty="0" smtClean="0">
                <a:latin typeface="宋体" charset="-122"/>
                <a:sym typeface="Symbol" pitchFamily="18" charset="2"/>
              </a:rPr>
              <a:t>K</a:t>
            </a:r>
            <a:endParaRPr kumimoji="1" lang="en-US" altLang="zh-CN" sz="2800" dirty="0" smtClean="0">
              <a:latin typeface="华文宋体"/>
              <a:ea typeface="华文宋体"/>
              <a:cs typeface="华文宋体"/>
              <a:sym typeface="Symbol" pitchFamily="18" charset="2"/>
            </a:endParaRPr>
          </a:p>
          <a:p>
            <a:pPr eaLnBrk="1" hangingPunct="1"/>
            <a:r>
              <a:rPr kumimoji="1" lang="zh-CN" altLang="en-US" sz="2800" dirty="0" smtClean="0">
                <a:latin typeface="Impact" pitchFamily="34" charset="0"/>
                <a:sym typeface="Symbol" pitchFamily="18" charset="2"/>
              </a:rPr>
              <a:t>          解之可得： </a:t>
            </a:r>
            <a:r>
              <a:rPr kumimoji="1" lang="en-US" altLang="zh-CN" sz="2800" dirty="0" smtClean="0">
                <a:latin typeface="宋体" charset="-122"/>
                <a:sym typeface="Symbol" pitchFamily="18" charset="2"/>
              </a:rPr>
              <a:t>T</a:t>
            </a:r>
            <a:r>
              <a:rPr kumimoji="1" lang="en-US" altLang="zh-CN" sz="2800" baseline="-25000" dirty="0" smtClean="0">
                <a:latin typeface="宋体" charset="-122"/>
                <a:sym typeface="Symbol" pitchFamily="18" charset="2"/>
              </a:rPr>
              <a:t>2</a:t>
            </a:r>
            <a:r>
              <a:rPr kumimoji="1" lang="en-US" altLang="zh-CN" sz="2800" dirty="0" smtClean="0">
                <a:latin typeface="宋体" charset="-122"/>
                <a:sym typeface="Symbol" pitchFamily="18" charset="2"/>
              </a:rPr>
              <a:t>=255.56K</a:t>
            </a:r>
          </a:p>
        </p:txBody>
      </p:sp>
      <p:graphicFrame>
        <p:nvGraphicFramePr>
          <p:cNvPr id="5" name="Object 582"/>
          <p:cNvGraphicFramePr>
            <a:graphicFrameLocks noChangeAspect="1"/>
          </p:cNvGraphicFramePr>
          <p:nvPr>
            <p:extLst>
              <p:ext uri="{D42A27DB-BD31-4B8C-83A1-F6EECF244321}">
                <p14:modId xmlns:p14="http://schemas.microsoft.com/office/powerpoint/2010/main" val="3848262795"/>
              </p:ext>
            </p:extLst>
          </p:nvPr>
        </p:nvGraphicFramePr>
        <p:xfrm>
          <a:off x="514350" y="4653136"/>
          <a:ext cx="3761433" cy="786130"/>
        </p:xfrm>
        <a:graphic>
          <a:graphicData uri="http://schemas.openxmlformats.org/presentationml/2006/ole">
            <mc:AlternateContent xmlns:mc="http://schemas.openxmlformats.org/markup-compatibility/2006">
              <mc:Choice xmlns:v="urn:schemas-microsoft-com:vml" Requires="v">
                <p:oleObj spid="_x0000_s820260" name="公式" r:id="rId3" imgW="1943100" imgH="469900" progId="Equation.3">
                  <p:embed/>
                </p:oleObj>
              </mc:Choice>
              <mc:Fallback>
                <p:oleObj name="公式" r:id="rId3" imgW="1943100" imgH="469900" progId="Equation.3">
                  <p:embed/>
                  <p:pic>
                    <p:nvPicPr>
                      <p:cNvPr id="0" name="Picture 5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50" y="4653136"/>
                        <a:ext cx="3761433" cy="786130"/>
                      </a:xfrm>
                      <a:prstGeom prst="rect">
                        <a:avLst/>
                      </a:prstGeom>
                      <a:noFill/>
                      <a:extLst/>
                    </p:spPr>
                  </p:pic>
                </p:oleObj>
              </mc:Fallback>
            </mc:AlternateContent>
          </a:graphicData>
        </a:graphic>
      </p:graphicFrame>
      <p:graphicFrame>
        <p:nvGraphicFramePr>
          <p:cNvPr id="6" name="Object 583"/>
          <p:cNvGraphicFramePr>
            <a:graphicFrameLocks noChangeAspect="1"/>
          </p:cNvGraphicFramePr>
          <p:nvPr>
            <p:extLst>
              <p:ext uri="{D42A27DB-BD31-4B8C-83A1-F6EECF244321}">
                <p14:modId xmlns:p14="http://schemas.microsoft.com/office/powerpoint/2010/main" val="1041854185"/>
              </p:ext>
            </p:extLst>
          </p:nvPr>
        </p:nvGraphicFramePr>
        <p:xfrm>
          <a:off x="4427984" y="4653136"/>
          <a:ext cx="4087812" cy="881063"/>
        </p:xfrm>
        <a:graphic>
          <a:graphicData uri="http://schemas.openxmlformats.org/presentationml/2006/ole">
            <mc:AlternateContent xmlns:mc="http://schemas.openxmlformats.org/markup-compatibility/2006">
              <mc:Choice xmlns:v="urn:schemas-microsoft-com:vml" Requires="v">
                <p:oleObj spid="_x0000_s820261" name="公式" r:id="rId5" imgW="1663700" imgH="469900" progId="Equation.3">
                  <p:embed/>
                </p:oleObj>
              </mc:Choice>
              <mc:Fallback>
                <p:oleObj name="公式" r:id="rId5" imgW="1663700" imgH="469900" progId="Equation.3">
                  <p:embed/>
                  <p:pic>
                    <p:nvPicPr>
                      <p:cNvPr id="0" name="Picture 58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984" y="4653136"/>
                        <a:ext cx="4087812" cy="881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p:cNvSpPr>
            <a:spLocks noChangeArrowheads="1"/>
          </p:cNvSpPr>
          <p:nvPr/>
        </p:nvSpPr>
        <p:spPr bwMode="auto">
          <a:xfrm>
            <a:off x="395536" y="5500688"/>
            <a:ext cx="8251825" cy="609600"/>
          </a:xfrm>
          <a:prstGeom prst="rect">
            <a:avLst/>
          </a:prstGeom>
          <a:noFill/>
          <a:ln w="9525">
            <a:noFill/>
            <a:miter lim="800000"/>
            <a:headEnd/>
            <a:tailEnd/>
          </a:ln>
        </p:spPr>
        <p:txBody>
          <a:bodyPr wrap="none" anchor="ctr"/>
          <a:lstStyle/>
          <a:p>
            <a:pPr algn="ctr">
              <a:lnSpc>
                <a:spcPct val="90000"/>
              </a:lnSpc>
              <a:spcBef>
                <a:spcPct val="20000"/>
              </a:spcBef>
            </a:pPr>
            <a:r>
              <a:rPr kumimoji="1" lang="zh-CN" altLang="en-US" sz="2800" dirty="0">
                <a:solidFill>
                  <a:srgbClr val="0000CC"/>
                </a:solidFill>
                <a:latin typeface="宋体" charset="-122"/>
                <a:ea typeface="华文行楷"/>
                <a:cs typeface="华文行楷"/>
                <a:sym typeface="Symbol" pitchFamily="18" charset="2"/>
              </a:rPr>
              <a:t>注意：绝热可逆与绝热不可逆过程的终态温度不同</a:t>
            </a:r>
            <a:endParaRPr lang="zh-CN" altLang="en-US" sz="2800" dirty="0">
              <a:solidFill>
                <a:srgbClr val="0000CC"/>
              </a:solidFill>
              <a:latin typeface="Times New Roman" pitchFamily="18" charset="0"/>
              <a:ea typeface="华文行楷"/>
              <a:cs typeface="华文行楷"/>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0-#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0-#ppt_w/2"/>
                                          </p:val>
                                        </p:tav>
                                        <p:tav tm="100000">
                                          <p:val>
                                            <p:strVal val="#ppt_x"/>
                                          </p:val>
                                        </p:tav>
                                      </p:tavLst>
                                    </p:anim>
                                    <p:anim calcmode="lin" valueType="num">
                                      <p:cBhvr additive="base">
                                        <p:cTn id="4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7"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37" name="内容占位符 2"/>
          <p:cNvSpPr>
            <a:spLocks noGrp="1"/>
          </p:cNvSpPr>
          <p:nvPr>
            <p:ph idx="1"/>
          </p:nvPr>
        </p:nvSpPr>
        <p:spPr>
          <a:xfrm>
            <a:off x="704850" y="1988840"/>
            <a:ext cx="7408333" cy="3450696"/>
          </a:xfrm>
        </p:spPr>
        <p:txBody>
          <a:bodyPr/>
          <a:lstStyle/>
          <a:p>
            <a:pPr eaLnBrk="1" hangingPunct="1"/>
            <a:r>
              <a:rPr lang="zh-CN" altLang="en-US" smtClean="0">
                <a:latin typeface="华文行楷"/>
                <a:ea typeface="华文行楷"/>
                <a:cs typeface="华文行楷"/>
              </a:rPr>
              <a:t>六、理想气体绝热混合过程</a:t>
            </a:r>
          </a:p>
          <a:p>
            <a:pPr eaLnBrk="1" hangingPunct="1"/>
            <a:endParaRPr lang="zh-CN" altLang="en-US" smtClean="0"/>
          </a:p>
        </p:txBody>
      </p:sp>
      <p:sp>
        <p:nvSpPr>
          <p:cNvPr id="2" name="标题 1"/>
          <p:cNvSpPr>
            <a:spLocks noGrp="1"/>
          </p:cNvSpPr>
          <p:nvPr>
            <p:ph type="title"/>
          </p:nvPr>
        </p:nvSpPr>
        <p:spPr/>
        <p:txBody>
          <a:bodyPr rtlCol="0">
            <a:normAutofit fontScale="90000"/>
          </a:bodyPr>
          <a:lstStyle/>
          <a:p>
            <a:pPr eaLnBrk="1" fontAlgn="auto" hangingPunct="1">
              <a:spcAft>
                <a:spcPts val="0"/>
              </a:spcAft>
              <a:defRPr/>
            </a:pPr>
            <a:r>
              <a:rPr lang="zh-CN" altLang="en-US" b="1" dirty="0">
                <a:solidFill>
                  <a:srgbClr val="FF0000"/>
                </a:solidFill>
                <a:latin typeface="宋体" pitchFamily="2" charset="-122"/>
                <a:sym typeface="Symbol" pitchFamily="18" charset="2"/>
              </a:rPr>
              <a:t>§2-5 热力学第一定律</a:t>
            </a:r>
            <a:br>
              <a:rPr lang="zh-CN" altLang="en-US" b="1" dirty="0">
                <a:solidFill>
                  <a:srgbClr val="FF0000"/>
                </a:solidFill>
                <a:latin typeface="宋体" pitchFamily="2" charset="-122"/>
                <a:sym typeface="Symbol" pitchFamily="18" charset="2"/>
              </a:rPr>
            </a:br>
            <a:r>
              <a:rPr lang="zh-CN" altLang="en-US" b="1" dirty="0">
                <a:solidFill>
                  <a:srgbClr val="FF0000"/>
                </a:solidFill>
                <a:latin typeface="宋体" pitchFamily="2" charset="-122"/>
                <a:sym typeface="Symbol" pitchFamily="18" charset="2"/>
              </a:rPr>
              <a:t>     对理想气体的应用</a:t>
            </a:r>
            <a:endParaRPr lang="zh-CN" altLang="en-US" dirty="0"/>
          </a:p>
        </p:txBody>
      </p:sp>
      <p:grpSp>
        <p:nvGrpSpPr>
          <p:cNvPr id="4" name="Group 20"/>
          <p:cNvGrpSpPr>
            <a:grpSpLocks/>
          </p:cNvGrpSpPr>
          <p:nvPr/>
        </p:nvGrpSpPr>
        <p:grpSpPr bwMode="auto">
          <a:xfrm>
            <a:off x="857250" y="2420938"/>
            <a:ext cx="7099300" cy="1822450"/>
            <a:chOff x="540" y="1755"/>
            <a:chExt cx="4472" cy="918"/>
          </a:xfrm>
        </p:grpSpPr>
        <p:sp>
          <p:nvSpPr>
            <p:cNvPr id="32041" name="Text Box 6"/>
            <p:cNvSpPr txBox="1">
              <a:spLocks noChangeArrowheads="1"/>
            </p:cNvSpPr>
            <p:nvPr/>
          </p:nvSpPr>
          <p:spPr bwMode="auto">
            <a:xfrm>
              <a:off x="540" y="1803"/>
              <a:ext cx="934" cy="870"/>
            </a:xfrm>
            <a:prstGeom prst="rect">
              <a:avLst/>
            </a:prstGeom>
            <a:noFill/>
            <a:ln w="9525">
              <a:solidFill>
                <a:srgbClr val="000000"/>
              </a:solidFill>
              <a:miter lim="800000"/>
              <a:headEnd type="none" w="sm" len="sm"/>
              <a:tailEnd type="none" w="sm" len="sm"/>
            </a:ln>
          </p:spPr>
          <p:txBody>
            <a:bodyPr lIns="90000" tIns="46800" rIns="90000" bIns="46800">
              <a:spAutoFit/>
            </a:bodyPr>
            <a:lstStyle/>
            <a:p>
              <a:pPr>
                <a:spcBef>
                  <a:spcPct val="25000"/>
                </a:spcBef>
              </a:pPr>
              <a:r>
                <a:rPr lang="zh-CN" altLang="en-US" sz="2400">
                  <a:latin typeface="宋体" charset="-122"/>
                  <a:sym typeface="Symbol" pitchFamily="18" charset="2"/>
                </a:rPr>
                <a:t>理想气体</a:t>
              </a:r>
            </a:p>
            <a:p>
              <a:pPr>
                <a:spcBef>
                  <a:spcPct val="25000"/>
                </a:spcBef>
              </a:pPr>
              <a:r>
                <a:rPr lang="zh-CN" altLang="en-US" sz="2400">
                  <a:latin typeface="宋体" charset="-122"/>
                  <a:sym typeface="Symbol" pitchFamily="18" charset="2"/>
                </a:rPr>
                <a:t> </a:t>
              </a:r>
              <a:r>
                <a:rPr lang="en-US" altLang="zh-CN" sz="2400">
                  <a:latin typeface="宋体" charset="-122"/>
                  <a:sym typeface="Symbol" pitchFamily="18" charset="2"/>
                </a:rPr>
                <a:t>n</a:t>
              </a:r>
              <a:r>
                <a:rPr lang="en-US" altLang="zh-CN" sz="2400" baseline="-25000">
                  <a:latin typeface="宋体" charset="-122"/>
                  <a:sym typeface="Symbol" pitchFamily="18" charset="2"/>
                </a:rPr>
                <a:t>A</a:t>
              </a:r>
              <a:r>
                <a:rPr lang="en-US" altLang="zh-CN" sz="2400">
                  <a:latin typeface="宋体" charset="-122"/>
                  <a:sym typeface="Symbol" pitchFamily="18" charset="2"/>
                </a:rPr>
                <a:t>,T</a:t>
              </a:r>
              <a:r>
                <a:rPr lang="en-US" altLang="zh-CN" sz="2400" baseline="-25000">
                  <a:latin typeface="宋体" charset="-122"/>
                  <a:sym typeface="Symbol" pitchFamily="18" charset="2"/>
                </a:rPr>
                <a:t>１A</a:t>
              </a:r>
              <a:r>
                <a:rPr lang="en-US" altLang="zh-CN" sz="2400">
                  <a:latin typeface="宋体" charset="-122"/>
                  <a:sym typeface="Symbol" pitchFamily="18" charset="2"/>
                </a:rPr>
                <a:t>   </a:t>
              </a:r>
            </a:p>
            <a:p>
              <a:pPr>
                <a:spcBef>
                  <a:spcPct val="25000"/>
                </a:spcBef>
              </a:pPr>
              <a:r>
                <a:rPr lang="en-US" altLang="zh-CN" sz="2400">
                  <a:latin typeface="宋体" charset="-122"/>
                  <a:sym typeface="Symbol" pitchFamily="18" charset="2"/>
                </a:rPr>
                <a:t>  P</a:t>
              </a:r>
              <a:r>
                <a:rPr lang="en-US" altLang="zh-CN" sz="2400" baseline="-25000">
                  <a:latin typeface="宋体" charset="-122"/>
                  <a:sym typeface="Symbol" pitchFamily="18" charset="2"/>
                </a:rPr>
                <a:t>A</a:t>
              </a:r>
              <a:r>
                <a:rPr lang="en-US" altLang="zh-CN" sz="2400">
                  <a:latin typeface="宋体" charset="-122"/>
                  <a:sym typeface="Symbol" pitchFamily="18" charset="2"/>
                </a:rPr>
                <a:t>,V</a:t>
              </a:r>
              <a:r>
                <a:rPr lang="en-US" altLang="zh-CN" sz="2400" baseline="-25000">
                  <a:latin typeface="宋体" charset="-122"/>
                  <a:sym typeface="Symbol" pitchFamily="18" charset="2"/>
                </a:rPr>
                <a:t>A</a:t>
              </a:r>
              <a:endParaRPr lang="en-US" altLang="zh-CN" sz="2400">
                <a:latin typeface="宋体" charset="-122"/>
                <a:sym typeface="Symbol" pitchFamily="18" charset="2"/>
              </a:endParaRPr>
            </a:p>
          </p:txBody>
        </p:sp>
        <p:sp>
          <p:nvSpPr>
            <p:cNvPr id="32042" name="AutoShape 7"/>
            <p:cNvSpPr>
              <a:spLocks noChangeArrowheads="1"/>
            </p:cNvSpPr>
            <p:nvPr/>
          </p:nvSpPr>
          <p:spPr bwMode="auto">
            <a:xfrm>
              <a:off x="2472" y="2187"/>
              <a:ext cx="1296" cy="144"/>
            </a:xfrm>
            <a:prstGeom prst="rightArrow">
              <a:avLst>
                <a:gd name="adj1" fmla="val 50000"/>
                <a:gd name="adj2" fmla="val 225000"/>
              </a:avLst>
            </a:prstGeom>
            <a:noFill/>
            <a:ln w="9525">
              <a:solidFill>
                <a:schemeClr val="tx1"/>
              </a:solidFill>
              <a:miter lim="800000"/>
              <a:headEnd type="none" w="sm" len="sm"/>
              <a:tailEnd type="none" w="sm" len="sm"/>
            </a:ln>
          </p:spPr>
          <p:txBody>
            <a:bodyPr wrap="none" lIns="90000" tIns="46800" rIns="90000" bIns="46800" anchor="ctr"/>
            <a:lstStyle/>
            <a:p>
              <a:endParaRPr kumimoji="1" lang="zh-CN" altLang="en-US" sz="2800" b="1">
                <a:solidFill>
                  <a:srgbClr val="0000FF"/>
                </a:solidFill>
                <a:latin typeface="宋体" charset="-122"/>
                <a:sym typeface="Symbol" pitchFamily="18" charset="2"/>
              </a:endParaRPr>
            </a:p>
          </p:txBody>
        </p:sp>
        <p:sp>
          <p:nvSpPr>
            <p:cNvPr id="32043" name="Rectangle 8"/>
            <p:cNvSpPr>
              <a:spLocks noChangeArrowheads="1"/>
            </p:cNvSpPr>
            <p:nvPr/>
          </p:nvSpPr>
          <p:spPr bwMode="auto">
            <a:xfrm>
              <a:off x="3840" y="1803"/>
              <a:ext cx="1172" cy="870"/>
            </a:xfrm>
            <a:prstGeom prst="rect">
              <a:avLst/>
            </a:prstGeom>
            <a:noFill/>
            <a:ln w="9525">
              <a:solidFill>
                <a:srgbClr val="000000"/>
              </a:solidFill>
              <a:miter lim="800000"/>
              <a:headEnd type="none" w="sm" len="sm"/>
              <a:tailEnd type="none" w="sm" len="sm"/>
            </a:ln>
          </p:spPr>
          <p:txBody>
            <a:bodyPr lIns="90000" tIns="46800" rIns="90000" bIns="46800">
              <a:spAutoFit/>
            </a:bodyPr>
            <a:lstStyle/>
            <a:p>
              <a:pPr>
                <a:spcBef>
                  <a:spcPct val="25000"/>
                </a:spcBef>
              </a:pPr>
              <a:r>
                <a:rPr lang="zh-CN" altLang="en-US" sz="2400">
                  <a:latin typeface="宋体" charset="-122"/>
                  <a:sym typeface="Symbol" pitchFamily="18" charset="2"/>
                </a:rPr>
                <a:t>理想气体</a:t>
              </a:r>
            </a:p>
            <a:p>
              <a:pPr>
                <a:spcBef>
                  <a:spcPct val="25000"/>
                </a:spcBef>
              </a:pPr>
              <a:r>
                <a:rPr lang="en-US" altLang="zh-CN" sz="2400">
                  <a:latin typeface="宋体" charset="-122"/>
                  <a:sym typeface="Symbol" pitchFamily="18" charset="2"/>
                </a:rPr>
                <a:t>n</a:t>
              </a:r>
              <a:r>
                <a:rPr lang="en-US" altLang="zh-CN" sz="2400" baseline="-25000">
                  <a:latin typeface="宋体" charset="-122"/>
                  <a:sym typeface="Symbol" pitchFamily="18" charset="2"/>
                </a:rPr>
                <a:t>A</a:t>
              </a:r>
              <a:r>
                <a:rPr lang="en-US" altLang="zh-CN" sz="2400">
                  <a:latin typeface="宋体" charset="-122"/>
                  <a:sym typeface="Symbol" pitchFamily="18" charset="2"/>
                </a:rPr>
                <a:t>+ n</a:t>
              </a:r>
              <a:r>
                <a:rPr lang="en-US" altLang="zh-CN" sz="2400" baseline="-25000">
                  <a:latin typeface="宋体" charset="-122"/>
                  <a:sym typeface="Symbol" pitchFamily="18" charset="2"/>
                </a:rPr>
                <a:t>B</a:t>
              </a:r>
              <a:r>
                <a:rPr lang="en-US" altLang="zh-CN" sz="2400">
                  <a:latin typeface="宋体" charset="-122"/>
                  <a:sym typeface="Symbol" pitchFamily="18" charset="2"/>
                </a:rPr>
                <a:t>, T</a:t>
              </a:r>
              <a:r>
                <a:rPr lang="en-US" altLang="zh-CN" sz="2400" baseline="-25000">
                  <a:latin typeface="宋体" charset="-122"/>
                  <a:sym typeface="Symbol" pitchFamily="18" charset="2"/>
                </a:rPr>
                <a:t>２</a:t>
              </a:r>
              <a:endParaRPr lang="en-US" altLang="zh-CN" sz="2400">
                <a:latin typeface="宋体" charset="-122"/>
                <a:sym typeface="Symbol" pitchFamily="18" charset="2"/>
              </a:endParaRPr>
            </a:p>
            <a:p>
              <a:pPr>
                <a:spcBef>
                  <a:spcPct val="25000"/>
                </a:spcBef>
              </a:pPr>
              <a:r>
                <a:rPr lang="en-US" altLang="zh-CN" sz="2400">
                  <a:latin typeface="宋体" charset="-122"/>
                  <a:sym typeface="Symbol" pitchFamily="18" charset="2"/>
                </a:rPr>
                <a:t>P</a:t>
              </a:r>
              <a:r>
                <a:rPr lang="en-US" altLang="zh-CN" sz="2400" baseline="-25000">
                  <a:latin typeface="宋体" charset="-122"/>
                  <a:sym typeface="Symbol" pitchFamily="18" charset="2"/>
                </a:rPr>
                <a:t>２</a:t>
              </a:r>
              <a:r>
                <a:rPr lang="en-US" altLang="zh-CN" sz="2400">
                  <a:latin typeface="宋体" charset="-122"/>
                  <a:sym typeface="Symbol" pitchFamily="18" charset="2"/>
                </a:rPr>
                <a:t>, V</a:t>
              </a:r>
              <a:r>
                <a:rPr lang="en-US" altLang="zh-CN" sz="2400" baseline="-25000">
                  <a:latin typeface="宋体" charset="-122"/>
                  <a:sym typeface="Symbol" pitchFamily="18" charset="2"/>
                </a:rPr>
                <a:t>A </a:t>
              </a:r>
              <a:r>
                <a:rPr lang="en-US" altLang="zh-CN" sz="2400">
                  <a:latin typeface="宋体" charset="-122"/>
                  <a:sym typeface="Symbol" pitchFamily="18" charset="2"/>
                </a:rPr>
                <a:t>+V</a:t>
              </a:r>
              <a:r>
                <a:rPr lang="en-US" altLang="zh-CN" sz="2400" baseline="-25000">
                  <a:latin typeface="宋体" charset="-122"/>
                  <a:sym typeface="Symbol" pitchFamily="18" charset="2"/>
                </a:rPr>
                <a:t>B</a:t>
              </a:r>
            </a:p>
          </p:txBody>
        </p:sp>
        <p:sp>
          <p:nvSpPr>
            <p:cNvPr id="32044" name="Rectangle 9"/>
            <p:cNvSpPr>
              <a:spLocks noChangeArrowheads="1"/>
            </p:cNvSpPr>
            <p:nvPr/>
          </p:nvSpPr>
          <p:spPr bwMode="auto">
            <a:xfrm>
              <a:off x="2544" y="1755"/>
              <a:ext cx="1296" cy="327"/>
            </a:xfrm>
            <a:prstGeom prst="rect">
              <a:avLst/>
            </a:prstGeom>
            <a:noFill/>
            <a:ln w="9525">
              <a:noFill/>
              <a:miter lim="800000"/>
              <a:headEnd/>
              <a:tailEnd/>
            </a:ln>
          </p:spPr>
          <p:txBody>
            <a:bodyPr lIns="90000" tIns="46800" rIns="90000" bIns="46800">
              <a:spAutoFit/>
            </a:bodyPr>
            <a:lstStyle/>
            <a:p>
              <a:pPr>
                <a:spcBef>
                  <a:spcPct val="50000"/>
                </a:spcBef>
              </a:pPr>
              <a:r>
                <a:rPr lang="en-US" altLang="zh-CN" sz="2800">
                  <a:latin typeface="宋体" charset="-122"/>
                  <a:sym typeface="Symbol" pitchFamily="18" charset="2"/>
                </a:rPr>
                <a:t>w´=0,</a:t>
              </a:r>
              <a:r>
                <a:rPr lang="zh-CN" altLang="en-US" sz="2800">
                  <a:latin typeface="宋体" charset="-122"/>
                  <a:sym typeface="Symbol" pitchFamily="18" charset="2"/>
                </a:rPr>
                <a:t>Ｑ=0</a:t>
              </a:r>
            </a:p>
          </p:txBody>
        </p:sp>
        <p:sp>
          <p:nvSpPr>
            <p:cNvPr id="32045" name="Text Box 6"/>
            <p:cNvSpPr txBox="1">
              <a:spLocks noChangeArrowheads="1"/>
            </p:cNvSpPr>
            <p:nvPr/>
          </p:nvSpPr>
          <p:spPr bwMode="auto">
            <a:xfrm>
              <a:off x="1474" y="1797"/>
              <a:ext cx="934" cy="870"/>
            </a:xfrm>
            <a:prstGeom prst="rect">
              <a:avLst/>
            </a:prstGeom>
            <a:noFill/>
            <a:ln w="9525">
              <a:solidFill>
                <a:srgbClr val="000000"/>
              </a:solidFill>
              <a:miter lim="800000"/>
              <a:headEnd type="none" w="sm" len="sm"/>
              <a:tailEnd type="none" w="sm" len="sm"/>
            </a:ln>
          </p:spPr>
          <p:txBody>
            <a:bodyPr lIns="90000" tIns="46800" rIns="90000" bIns="46800">
              <a:spAutoFit/>
            </a:bodyPr>
            <a:lstStyle/>
            <a:p>
              <a:pPr>
                <a:spcBef>
                  <a:spcPct val="25000"/>
                </a:spcBef>
              </a:pPr>
              <a:r>
                <a:rPr lang="zh-CN" altLang="en-US" sz="2400">
                  <a:latin typeface="宋体" charset="-122"/>
                  <a:sym typeface="Symbol" pitchFamily="18" charset="2"/>
                </a:rPr>
                <a:t>理想气体</a:t>
              </a:r>
            </a:p>
            <a:p>
              <a:pPr>
                <a:spcBef>
                  <a:spcPct val="25000"/>
                </a:spcBef>
              </a:pPr>
              <a:r>
                <a:rPr lang="zh-CN" altLang="en-US" sz="2400">
                  <a:latin typeface="宋体" charset="-122"/>
                  <a:sym typeface="Symbol" pitchFamily="18" charset="2"/>
                </a:rPr>
                <a:t> </a:t>
              </a:r>
              <a:r>
                <a:rPr lang="en-US" altLang="zh-CN" sz="2400">
                  <a:latin typeface="宋体" charset="-122"/>
                  <a:sym typeface="Symbol" pitchFamily="18" charset="2"/>
                </a:rPr>
                <a:t>n</a:t>
              </a:r>
              <a:r>
                <a:rPr lang="en-US" altLang="zh-CN" sz="2400" b="1" baseline="-25000">
                  <a:latin typeface="宋体" charset="-122"/>
                  <a:sym typeface="Symbol" pitchFamily="18" charset="2"/>
                </a:rPr>
                <a:t>B</a:t>
              </a:r>
              <a:r>
                <a:rPr lang="en-US" altLang="zh-CN" sz="2400">
                  <a:latin typeface="宋体" charset="-122"/>
                  <a:sym typeface="Symbol" pitchFamily="18" charset="2"/>
                </a:rPr>
                <a:t>,T</a:t>
              </a:r>
              <a:r>
                <a:rPr lang="en-US" altLang="zh-CN" sz="2400" baseline="-25000">
                  <a:latin typeface="宋体" charset="-122"/>
                  <a:sym typeface="Symbol" pitchFamily="18" charset="2"/>
                </a:rPr>
                <a:t>１B</a:t>
              </a:r>
              <a:r>
                <a:rPr lang="en-US" altLang="zh-CN" sz="2400">
                  <a:latin typeface="宋体" charset="-122"/>
                  <a:sym typeface="Symbol" pitchFamily="18" charset="2"/>
                </a:rPr>
                <a:t>   </a:t>
              </a:r>
            </a:p>
            <a:p>
              <a:pPr>
                <a:spcBef>
                  <a:spcPct val="25000"/>
                </a:spcBef>
              </a:pPr>
              <a:r>
                <a:rPr lang="en-US" altLang="zh-CN" sz="2400">
                  <a:latin typeface="宋体" charset="-122"/>
                  <a:sym typeface="Symbol" pitchFamily="18" charset="2"/>
                </a:rPr>
                <a:t>  P</a:t>
              </a:r>
              <a:r>
                <a:rPr lang="en-US" altLang="zh-CN" sz="2400" baseline="-25000">
                  <a:latin typeface="宋体" charset="-122"/>
                  <a:sym typeface="Symbol" pitchFamily="18" charset="2"/>
                </a:rPr>
                <a:t>B</a:t>
              </a:r>
              <a:r>
                <a:rPr lang="en-US" altLang="zh-CN" sz="2400">
                  <a:latin typeface="宋体" charset="-122"/>
                  <a:sym typeface="Symbol" pitchFamily="18" charset="2"/>
                </a:rPr>
                <a:t>,V</a:t>
              </a:r>
              <a:r>
                <a:rPr lang="en-US" altLang="zh-CN" sz="2400" baseline="-25000">
                  <a:latin typeface="宋体" charset="-122"/>
                  <a:sym typeface="Symbol" pitchFamily="18" charset="2"/>
                </a:rPr>
                <a:t>B</a:t>
              </a:r>
              <a:endParaRPr lang="en-US" altLang="zh-CN" sz="2400">
                <a:latin typeface="宋体" charset="-122"/>
                <a:sym typeface="Symbol" pitchFamily="18" charset="2"/>
              </a:endParaRPr>
            </a:p>
          </p:txBody>
        </p:sp>
      </p:grpSp>
      <p:sp>
        <p:nvSpPr>
          <p:cNvPr id="10" name="Text Box 18"/>
          <p:cNvSpPr txBox="1">
            <a:spLocks noChangeArrowheads="1"/>
          </p:cNvSpPr>
          <p:nvPr/>
        </p:nvSpPr>
        <p:spPr bwMode="auto">
          <a:xfrm>
            <a:off x="704850" y="4397375"/>
            <a:ext cx="7010400" cy="433388"/>
          </a:xfrm>
          <a:prstGeom prst="rect">
            <a:avLst/>
          </a:prstGeom>
          <a:noFill/>
          <a:ln w="9525">
            <a:noFill/>
            <a:miter lim="800000"/>
            <a:headEnd/>
            <a:tailEnd/>
          </a:ln>
        </p:spPr>
        <p:txBody>
          <a:bodyPr lIns="90000" tIns="46800" rIns="90000" bIns="46800">
            <a:spAutoFit/>
          </a:bodyPr>
          <a:lstStyle/>
          <a:p>
            <a:pPr>
              <a:lnSpc>
                <a:spcPct val="80000"/>
              </a:lnSpc>
              <a:spcBef>
                <a:spcPct val="50000"/>
              </a:spcBef>
            </a:pPr>
            <a:r>
              <a:rPr kumimoji="1" lang="zh-CN" altLang="en-US" sz="2800" dirty="0">
                <a:solidFill>
                  <a:srgbClr val="000000"/>
                </a:solidFill>
                <a:latin typeface="宋体" charset="-122"/>
                <a:sym typeface="Symbol" pitchFamily="18" charset="2"/>
              </a:rPr>
              <a:t>Ｑ＝０</a:t>
            </a:r>
            <a:r>
              <a:rPr kumimoji="1" lang="en-US" altLang="zh-CN" sz="2800" dirty="0">
                <a:solidFill>
                  <a:srgbClr val="000000"/>
                </a:solidFill>
                <a:latin typeface="宋体" charset="-122"/>
                <a:sym typeface="Symbol" pitchFamily="18" charset="2"/>
              </a:rPr>
              <a:t>,</a:t>
            </a:r>
            <a:r>
              <a:rPr kumimoji="1" lang="zh-CN" altLang="en-US" sz="2800" dirty="0">
                <a:solidFill>
                  <a:srgbClr val="000000"/>
                </a:solidFill>
                <a:latin typeface="宋体" charset="-122"/>
                <a:sym typeface="Symbol" pitchFamily="18" charset="2"/>
              </a:rPr>
              <a:t>Ｗ=</a:t>
            </a:r>
            <a:r>
              <a:rPr kumimoji="1" lang="en-US" altLang="zh-CN" sz="2800" dirty="0">
                <a:solidFill>
                  <a:srgbClr val="000000"/>
                </a:solidFill>
                <a:latin typeface="宋体" charset="-122"/>
                <a:sym typeface="Symbol" pitchFamily="18" charset="2"/>
              </a:rPr>
              <a:t>0</a:t>
            </a:r>
            <a:r>
              <a:rPr kumimoji="1" lang="zh-CN" altLang="en-US" sz="2800" dirty="0">
                <a:solidFill>
                  <a:srgbClr val="000000"/>
                </a:solidFill>
                <a:latin typeface="宋体" charset="-122"/>
                <a:sym typeface="Symbol" pitchFamily="18" charset="2"/>
              </a:rPr>
              <a:t>，</a:t>
            </a:r>
            <a:r>
              <a:rPr kumimoji="1" lang="en-US" altLang="zh-CN" sz="2800" dirty="0">
                <a:solidFill>
                  <a:srgbClr val="000000"/>
                </a:solidFill>
                <a:latin typeface="宋体" charset="-122"/>
                <a:sym typeface="Symbol" pitchFamily="18" charset="2"/>
              </a:rPr>
              <a:t>U=</a:t>
            </a:r>
            <a:r>
              <a:rPr kumimoji="1" lang="zh-CN" altLang="en-US" sz="2800" dirty="0">
                <a:solidFill>
                  <a:srgbClr val="000000"/>
                </a:solidFill>
                <a:latin typeface="宋体" charset="-122"/>
                <a:sym typeface="Symbol" pitchFamily="18" charset="2"/>
              </a:rPr>
              <a:t></a:t>
            </a:r>
            <a:r>
              <a:rPr kumimoji="1" lang="en-US" altLang="zh-CN" sz="2800" dirty="0">
                <a:solidFill>
                  <a:srgbClr val="000000"/>
                </a:solidFill>
                <a:latin typeface="宋体" charset="-122"/>
                <a:sym typeface="Symbol" pitchFamily="18" charset="2"/>
              </a:rPr>
              <a:t>U(A)+</a:t>
            </a:r>
            <a:r>
              <a:rPr kumimoji="1" lang="zh-CN" altLang="en-US" sz="2800" dirty="0">
                <a:solidFill>
                  <a:srgbClr val="000000"/>
                </a:solidFill>
                <a:latin typeface="宋体" charset="-122"/>
                <a:sym typeface="Symbol" pitchFamily="18" charset="2"/>
              </a:rPr>
              <a:t></a:t>
            </a:r>
            <a:r>
              <a:rPr kumimoji="1" lang="en-US" altLang="zh-CN" sz="2800" dirty="0">
                <a:solidFill>
                  <a:srgbClr val="000000"/>
                </a:solidFill>
                <a:latin typeface="宋体" charset="-122"/>
                <a:sym typeface="Symbol" pitchFamily="18" charset="2"/>
              </a:rPr>
              <a:t>U(B)=0,</a:t>
            </a:r>
            <a:r>
              <a:rPr kumimoji="1" lang="zh-CN" altLang="en-US" sz="2800" dirty="0">
                <a:solidFill>
                  <a:srgbClr val="000000"/>
                </a:solidFill>
                <a:latin typeface="宋体" charset="-122"/>
                <a:sym typeface="Symbol" pitchFamily="18" charset="2"/>
              </a:rPr>
              <a:t> </a:t>
            </a:r>
          </a:p>
        </p:txBody>
      </p:sp>
      <p:graphicFrame>
        <p:nvGraphicFramePr>
          <p:cNvPr id="11" name="Object 291"/>
          <p:cNvGraphicFramePr>
            <a:graphicFrameLocks noChangeAspect="1"/>
          </p:cNvGraphicFramePr>
          <p:nvPr/>
        </p:nvGraphicFramePr>
        <p:xfrm>
          <a:off x="884238" y="4830763"/>
          <a:ext cx="6307137" cy="520700"/>
        </p:xfrm>
        <a:graphic>
          <a:graphicData uri="http://schemas.openxmlformats.org/presentationml/2006/ole">
            <mc:AlternateContent xmlns:mc="http://schemas.openxmlformats.org/markup-compatibility/2006">
              <mc:Choice xmlns:v="urn:schemas-microsoft-com:vml" Requires="v">
                <p:oleObj spid="_x0000_s32274" name="公式" r:id="rId3" imgW="2692400" imgH="241300" progId="Equation.3">
                  <p:embed/>
                </p:oleObj>
              </mc:Choice>
              <mc:Fallback>
                <p:oleObj name="公式" r:id="rId3" imgW="2692400" imgH="241300" progId="Equation.3">
                  <p:embed/>
                  <p:pic>
                    <p:nvPicPr>
                      <p:cNvPr id="0" name="Picture 29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238" y="4830763"/>
                        <a:ext cx="6307137"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22"/>
          <p:cNvSpPr>
            <a:spLocks noChangeArrowheads="1"/>
          </p:cNvSpPr>
          <p:nvPr/>
        </p:nvSpPr>
        <p:spPr bwMode="auto">
          <a:xfrm>
            <a:off x="884238" y="5368925"/>
            <a:ext cx="4767262" cy="436563"/>
          </a:xfrm>
          <a:prstGeom prst="rect">
            <a:avLst/>
          </a:prstGeom>
          <a:noFill/>
          <a:ln w="9525">
            <a:noFill/>
            <a:miter lim="800000"/>
            <a:headEnd/>
            <a:tailEnd/>
          </a:ln>
        </p:spPr>
        <p:txBody>
          <a:bodyPr anchor="b">
            <a:spAutoFit/>
          </a:bodyPr>
          <a:lstStyle/>
          <a:p>
            <a:pPr>
              <a:lnSpc>
                <a:spcPct val="80000"/>
              </a:lnSpc>
              <a:spcBef>
                <a:spcPct val="50000"/>
              </a:spcBef>
            </a:pPr>
            <a:r>
              <a:rPr kumimoji="1" lang="zh-CN" altLang="en-US" sz="2800">
                <a:solidFill>
                  <a:srgbClr val="000000"/>
                </a:solidFill>
                <a:latin typeface="宋体" charset="-122"/>
                <a:sym typeface="Symbol" pitchFamily="18" charset="2"/>
              </a:rPr>
              <a:t>求出</a:t>
            </a:r>
            <a:r>
              <a:rPr kumimoji="1" lang="en-US" altLang="zh-CN" sz="2800">
                <a:solidFill>
                  <a:srgbClr val="000000"/>
                </a:solidFill>
                <a:latin typeface="宋体" charset="-122"/>
                <a:sym typeface="Symbol" pitchFamily="18" charset="2"/>
              </a:rPr>
              <a:t>T</a:t>
            </a:r>
            <a:r>
              <a:rPr kumimoji="1" lang="zh-CN" altLang="en-US" sz="2800" baseline="-25000">
                <a:solidFill>
                  <a:srgbClr val="000000"/>
                </a:solidFill>
                <a:latin typeface="宋体" charset="-122"/>
                <a:sym typeface="Symbol" pitchFamily="18" charset="2"/>
              </a:rPr>
              <a:t>２</a:t>
            </a:r>
            <a:r>
              <a:rPr kumimoji="1" lang="zh-CN" altLang="en-US" sz="2800">
                <a:solidFill>
                  <a:srgbClr val="000000"/>
                </a:solidFill>
                <a:latin typeface="宋体" charset="-122"/>
                <a:sym typeface="Symbol" pitchFamily="18" charset="2"/>
              </a:rPr>
              <a:t>，可以求</a:t>
            </a:r>
            <a:r>
              <a:rPr kumimoji="1" lang="en-US" altLang="zh-CN" sz="2800">
                <a:solidFill>
                  <a:srgbClr val="000000"/>
                </a:solidFill>
                <a:latin typeface="宋体" charset="-122"/>
                <a:sym typeface="Symbol" pitchFamily="18" charset="2"/>
              </a:rPr>
              <a:t>H</a:t>
            </a:r>
            <a:endParaRPr kumimoji="1" lang="zh-CN" altLang="en-US" sz="2800">
              <a:solidFill>
                <a:srgbClr val="000000"/>
              </a:solidFill>
              <a:latin typeface="宋体"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0-#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0-#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58" name="内容占位符 2"/>
          <p:cNvSpPr>
            <a:spLocks noGrp="1"/>
          </p:cNvSpPr>
          <p:nvPr>
            <p:ph idx="1"/>
          </p:nvPr>
        </p:nvSpPr>
        <p:spPr>
          <a:xfrm>
            <a:off x="323528" y="764704"/>
            <a:ext cx="8437471" cy="3378688"/>
          </a:xfrm>
        </p:spPr>
        <p:txBody>
          <a:bodyPr>
            <a:normAutofit/>
          </a:bodyPr>
          <a:lstStyle/>
          <a:p>
            <a:pPr eaLnBrk="1" hangingPunct="1">
              <a:lnSpc>
                <a:spcPct val="115000"/>
              </a:lnSpc>
              <a:spcBef>
                <a:spcPct val="15000"/>
              </a:spcBef>
              <a:buFont typeface="Wingdings" pitchFamily="2" charset="2"/>
              <a:buNone/>
            </a:pPr>
            <a:r>
              <a:rPr lang="zh-CN" altLang="en-US" sz="2800" dirty="0" smtClean="0">
                <a:solidFill>
                  <a:schemeClr val="tx1"/>
                </a:solidFill>
                <a:latin typeface="宋体" charset="-122"/>
              </a:rPr>
              <a:t>对一般固、液体的在纯ＰＶＴ变化时：</a:t>
            </a:r>
          </a:p>
          <a:p>
            <a:pPr eaLnBrk="1" hangingPunct="1">
              <a:lnSpc>
                <a:spcPct val="115000"/>
              </a:lnSpc>
              <a:spcBef>
                <a:spcPct val="15000"/>
              </a:spcBef>
              <a:buClr>
                <a:schemeClr val="tx1"/>
              </a:buClr>
              <a:buFont typeface="Wingdings" pitchFamily="2" charset="2"/>
              <a:buChar char="l"/>
            </a:pPr>
            <a:r>
              <a:rPr lang="zh-CN" altLang="en-US" sz="2800" b="1" dirty="0">
                <a:solidFill>
                  <a:schemeClr val="tx1"/>
                </a:solidFill>
                <a:latin typeface="宋体" charset="-122"/>
              </a:rPr>
              <a:t>温度一定，</a:t>
            </a:r>
            <a:r>
              <a:rPr lang="zh-CN" altLang="en-US" sz="2800" b="1" dirty="0" smtClean="0">
                <a:solidFill>
                  <a:schemeClr val="tx1"/>
                </a:solidFill>
                <a:latin typeface="宋体" charset="-122"/>
              </a:rPr>
              <a:t>忽略压力、体积变化对内能和焓的影响</a:t>
            </a:r>
            <a:r>
              <a:rPr lang="en-US" altLang="zh-CN" sz="2800" dirty="0" smtClean="0">
                <a:solidFill>
                  <a:schemeClr val="tx1"/>
                </a:solidFill>
                <a:latin typeface="宋体" charset="-122"/>
              </a:rPr>
              <a:t> </a:t>
            </a:r>
          </a:p>
          <a:p>
            <a:pPr eaLnBrk="1" hangingPunct="1">
              <a:lnSpc>
                <a:spcPct val="115000"/>
              </a:lnSpc>
              <a:spcBef>
                <a:spcPct val="15000"/>
              </a:spcBef>
              <a:buClr>
                <a:schemeClr val="tx1"/>
              </a:buClr>
              <a:buFont typeface="Wingdings" pitchFamily="2" charset="2"/>
              <a:buChar char="l"/>
            </a:pPr>
            <a:r>
              <a:rPr lang="en-US" altLang="zh-CN" sz="2800" dirty="0" smtClean="0">
                <a:solidFill>
                  <a:schemeClr val="tx1"/>
                </a:solidFill>
                <a:latin typeface="宋体" charset="-122"/>
                <a:sym typeface="Symbol" pitchFamily="18" charset="2"/>
              </a:rPr>
              <a:t>(U/V</a:t>
            </a:r>
            <a:r>
              <a:rPr lang="en-US" altLang="zh-CN" sz="2800" dirty="0" smtClean="0">
                <a:solidFill>
                  <a:schemeClr val="tx1"/>
                </a:solidFill>
                <a:latin typeface="宋体" charset="-122"/>
              </a:rPr>
              <a:t>)</a:t>
            </a:r>
            <a:r>
              <a:rPr lang="en-US" altLang="zh-CN" sz="2800" baseline="-25000" dirty="0" smtClean="0">
                <a:solidFill>
                  <a:schemeClr val="tx1"/>
                </a:solidFill>
                <a:latin typeface="宋体" charset="-122"/>
              </a:rPr>
              <a:t>T</a:t>
            </a:r>
            <a:r>
              <a:rPr lang="en-US" altLang="zh-CN" sz="2800" dirty="0" smtClean="0">
                <a:solidFill>
                  <a:schemeClr val="tx1"/>
                </a:solidFill>
                <a:latin typeface="宋体" charset="-122"/>
              </a:rPr>
              <a:t>=0</a:t>
            </a:r>
            <a:r>
              <a:rPr lang="zh-CN" altLang="en-US" sz="2800" dirty="0" smtClean="0">
                <a:solidFill>
                  <a:schemeClr val="tx1"/>
                </a:solidFill>
                <a:latin typeface="宋体" charset="-122"/>
              </a:rPr>
              <a:t>，</a:t>
            </a:r>
            <a:r>
              <a:rPr lang="en-US" altLang="zh-CN" sz="2800" dirty="0" smtClean="0">
                <a:solidFill>
                  <a:schemeClr val="tx1"/>
                </a:solidFill>
                <a:latin typeface="宋体" charset="-122"/>
              </a:rPr>
              <a:t>(</a:t>
            </a:r>
            <a:r>
              <a:rPr lang="en-US" altLang="zh-CN" sz="2800" dirty="0" smtClean="0">
                <a:solidFill>
                  <a:schemeClr val="tx1"/>
                </a:solidFill>
                <a:latin typeface="宋体" charset="-122"/>
                <a:sym typeface="Symbol" pitchFamily="18" charset="2"/>
              </a:rPr>
              <a:t>U/P</a:t>
            </a:r>
            <a:r>
              <a:rPr lang="en-US" altLang="zh-CN" sz="2800" dirty="0" smtClean="0">
                <a:solidFill>
                  <a:schemeClr val="tx1"/>
                </a:solidFill>
                <a:latin typeface="宋体" charset="-122"/>
              </a:rPr>
              <a:t>)</a:t>
            </a:r>
            <a:r>
              <a:rPr lang="en-US" altLang="zh-CN" sz="2800" baseline="-25000" dirty="0" smtClean="0">
                <a:solidFill>
                  <a:schemeClr val="tx1"/>
                </a:solidFill>
                <a:latin typeface="宋体" charset="-122"/>
              </a:rPr>
              <a:t>T</a:t>
            </a:r>
            <a:r>
              <a:rPr lang="en-US" altLang="zh-CN" sz="2800" dirty="0" smtClean="0">
                <a:solidFill>
                  <a:schemeClr val="tx1"/>
                </a:solidFill>
                <a:latin typeface="宋体" charset="-122"/>
              </a:rPr>
              <a:t>=0,(</a:t>
            </a:r>
            <a:r>
              <a:rPr lang="en-US" altLang="zh-CN" sz="2800" dirty="0" smtClean="0">
                <a:solidFill>
                  <a:schemeClr val="tx1"/>
                </a:solidFill>
                <a:latin typeface="宋体" charset="-122"/>
                <a:sym typeface="Symbol" pitchFamily="18" charset="2"/>
              </a:rPr>
              <a:t>H/V</a:t>
            </a:r>
            <a:r>
              <a:rPr lang="en-US" altLang="zh-CN" sz="2800" dirty="0" smtClean="0">
                <a:solidFill>
                  <a:schemeClr val="tx1"/>
                </a:solidFill>
                <a:latin typeface="宋体" charset="-122"/>
              </a:rPr>
              <a:t>)</a:t>
            </a:r>
            <a:r>
              <a:rPr lang="en-US" altLang="zh-CN" sz="2800" baseline="-25000" dirty="0" smtClean="0">
                <a:solidFill>
                  <a:schemeClr val="tx1"/>
                </a:solidFill>
                <a:latin typeface="宋体" charset="-122"/>
              </a:rPr>
              <a:t>T</a:t>
            </a:r>
            <a:r>
              <a:rPr lang="en-US" altLang="zh-CN" sz="2800" dirty="0" smtClean="0">
                <a:solidFill>
                  <a:schemeClr val="tx1"/>
                </a:solidFill>
                <a:latin typeface="宋体" charset="-122"/>
              </a:rPr>
              <a:t>=0,</a:t>
            </a:r>
            <a:r>
              <a:rPr lang="en-US" altLang="zh-CN" sz="2800" dirty="0" smtClean="0">
                <a:solidFill>
                  <a:schemeClr val="tx1"/>
                </a:solidFill>
                <a:latin typeface="宋体" charset="-122"/>
                <a:sym typeface="Symbol" pitchFamily="18" charset="2"/>
              </a:rPr>
              <a:t>(H/P</a:t>
            </a:r>
            <a:r>
              <a:rPr lang="en-US" altLang="zh-CN" sz="2800" dirty="0" smtClean="0">
                <a:solidFill>
                  <a:schemeClr val="tx1"/>
                </a:solidFill>
                <a:latin typeface="宋体" charset="-122"/>
              </a:rPr>
              <a:t>)</a:t>
            </a:r>
            <a:r>
              <a:rPr lang="en-US" altLang="zh-CN" sz="2800" baseline="-25000" dirty="0" smtClean="0">
                <a:solidFill>
                  <a:schemeClr val="tx1"/>
                </a:solidFill>
                <a:latin typeface="宋体" charset="-122"/>
              </a:rPr>
              <a:t>T</a:t>
            </a:r>
            <a:r>
              <a:rPr lang="en-US" altLang="zh-CN" sz="2800" dirty="0" smtClean="0">
                <a:solidFill>
                  <a:schemeClr val="tx1"/>
                </a:solidFill>
                <a:latin typeface="宋体" charset="-122"/>
              </a:rPr>
              <a:t>=0</a:t>
            </a:r>
            <a:endParaRPr lang="zh-CN" altLang="en-US" sz="2800" dirty="0" smtClean="0">
              <a:solidFill>
                <a:schemeClr val="tx1"/>
              </a:solidFill>
              <a:latin typeface="宋体" charset="-122"/>
            </a:endParaRPr>
          </a:p>
          <a:p>
            <a:pPr>
              <a:lnSpc>
                <a:spcPct val="115000"/>
              </a:lnSpc>
              <a:spcBef>
                <a:spcPct val="15000"/>
              </a:spcBef>
              <a:buClr>
                <a:schemeClr val="tx1"/>
              </a:buClr>
              <a:buFont typeface="Wingdings" pitchFamily="2" charset="2"/>
              <a:buChar char="l"/>
            </a:pPr>
            <a:r>
              <a:rPr lang="zh-CN" altLang="en-US" sz="2800" b="1" dirty="0" smtClean="0">
                <a:solidFill>
                  <a:schemeClr val="tx1"/>
                </a:solidFill>
                <a:latin typeface="宋体" charset="-122"/>
              </a:rPr>
              <a:t>忽略体积和体积变化</a:t>
            </a:r>
            <a:r>
              <a:rPr lang="zh-CN" altLang="en-US" sz="2800" dirty="0" smtClean="0">
                <a:solidFill>
                  <a:schemeClr val="tx1"/>
                </a:solidFill>
                <a:latin typeface="宋体" charset="-122"/>
              </a:rPr>
              <a:t>,即Ｖ</a:t>
            </a:r>
            <a:r>
              <a:rPr lang="zh-CN" altLang="en-US" sz="2800" dirty="0" smtClean="0">
                <a:solidFill>
                  <a:schemeClr val="tx1"/>
                </a:solidFill>
                <a:latin typeface="宋体" charset="-122"/>
                <a:sym typeface="Symbol" pitchFamily="18" charset="2"/>
              </a:rPr>
              <a:t>０,</a:t>
            </a:r>
            <a:r>
              <a:rPr lang="en-US" altLang="zh-CN" sz="2800" dirty="0" smtClean="0">
                <a:solidFill>
                  <a:schemeClr val="tx1"/>
                </a:solidFill>
                <a:latin typeface="宋体" charset="-122"/>
                <a:sym typeface="Symbol" pitchFamily="18" charset="2"/>
              </a:rPr>
              <a:t>dV０</a:t>
            </a:r>
            <a:r>
              <a:rPr lang="zh-CN" altLang="en-US" sz="2800" dirty="0" smtClean="0">
                <a:solidFill>
                  <a:schemeClr val="tx1"/>
                </a:solidFill>
                <a:latin typeface="宋体" charset="-122"/>
                <a:sym typeface="Symbol" pitchFamily="18" charset="2"/>
              </a:rPr>
              <a:t>，所以</a:t>
            </a:r>
            <a:r>
              <a:rPr kumimoji="1" lang="zh-CN" altLang="en-US" sz="2800" dirty="0" smtClean="0">
                <a:solidFill>
                  <a:schemeClr val="tx1"/>
                </a:solidFill>
                <a:latin typeface="宋体" charset="-122"/>
                <a:sym typeface="Symbol" pitchFamily="18" charset="2"/>
              </a:rPr>
              <a:t>（</a:t>
            </a:r>
            <a:r>
              <a:rPr kumimoji="1" lang="en-US" altLang="zh-CN" sz="2800" dirty="0" smtClean="0">
                <a:solidFill>
                  <a:schemeClr val="tx1"/>
                </a:solidFill>
                <a:latin typeface="宋体" charset="-122"/>
                <a:sym typeface="Symbol" pitchFamily="18" charset="2"/>
              </a:rPr>
              <a:t>PV</a:t>
            </a:r>
            <a:r>
              <a:rPr kumimoji="1" lang="zh-CN" altLang="en-US" sz="2800" dirty="0" smtClean="0">
                <a:solidFill>
                  <a:schemeClr val="tx1"/>
                </a:solidFill>
                <a:latin typeface="宋体" charset="-122"/>
                <a:sym typeface="Symbol" pitchFamily="18" charset="2"/>
              </a:rPr>
              <a:t>）</a:t>
            </a:r>
            <a:r>
              <a:rPr kumimoji="1" lang="en-US" altLang="zh-CN" sz="2800" dirty="0" smtClean="0">
                <a:solidFill>
                  <a:schemeClr val="tx1"/>
                </a:solidFill>
                <a:latin typeface="宋体" charset="-122"/>
                <a:sym typeface="Symbol" pitchFamily="18" charset="2"/>
              </a:rPr>
              <a:t>=0</a:t>
            </a:r>
            <a:endParaRPr lang="en-US" altLang="zh-CN" sz="2800" dirty="0" smtClean="0">
              <a:solidFill>
                <a:schemeClr val="tx1"/>
              </a:solidFill>
              <a:latin typeface="宋体" charset="-122"/>
              <a:sym typeface="Symbol" pitchFamily="18" charset="2"/>
            </a:endParaRPr>
          </a:p>
          <a:p>
            <a:pPr eaLnBrk="1" hangingPunct="1">
              <a:lnSpc>
                <a:spcPct val="115000"/>
              </a:lnSpc>
              <a:spcBef>
                <a:spcPct val="15000"/>
              </a:spcBef>
              <a:buFont typeface="Wingdings" pitchFamily="2" charset="2"/>
              <a:buNone/>
            </a:pPr>
            <a:r>
              <a:rPr lang="zh-CN" altLang="en-US" sz="2800" dirty="0" smtClean="0">
                <a:solidFill>
                  <a:schemeClr val="tx1"/>
                </a:solidFill>
                <a:latin typeface="宋体" charset="-122"/>
                <a:sym typeface="Symbol" pitchFamily="18" charset="2"/>
              </a:rPr>
              <a:t>所以有：</a:t>
            </a:r>
            <a:endParaRPr lang="zh-CN" altLang="en-US" sz="2800" dirty="0" smtClean="0">
              <a:solidFill>
                <a:schemeClr val="tx1"/>
              </a:solidFill>
            </a:endParaRPr>
          </a:p>
        </p:txBody>
      </p:sp>
      <p:graphicFrame>
        <p:nvGraphicFramePr>
          <p:cNvPr id="4" name="Object 288"/>
          <p:cNvGraphicFramePr>
            <a:graphicFrameLocks noChangeAspect="1"/>
          </p:cNvGraphicFramePr>
          <p:nvPr>
            <p:extLst>
              <p:ext uri="{D42A27DB-BD31-4B8C-83A1-F6EECF244321}">
                <p14:modId xmlns:p14="http://schemas.microsoft.com/office/powerpoint/2010/main" val="2056374282"/>
              </p:ext>
            </p:extLst>
          </p:nvPr>
        </p:nvGraphicFramePr>
        <p:xfrm>
          <a:off x="2105025" y="3284538"/>
          <a:ext cx="5297488" cy="936625"/>
        </p:xfrm>
        <a:graphic>
          <a:graphicData uri="http://schemas.openxmlformats.org/presentationml/2006/ole">
            <mc:AlternateContent xmlns:mc="http://schemas.openxmlformats.org/markup-compatibility/2006">
              <mc:Choice xmlns:v="urn:schemas-microsoft-com:vml" Requires="v">
                <p:oleObj spid="_x0000_s33297" name="公式" r:id="rId3" imgW="2565360" imgH="469800" progId="Equation.3">
                  <p:embed/>
                </p:oleObj>
              </mc:Choice>
              <mc:Fallback>
                <p:oleObj name="公式" r:id="rId3" imgW="2565360" imgH="469800" progId="Equation.3">
                  <p:embed/>
                  <p:pic>
                    <p:nvPicPr>
                      <p:cNvPr id="0" name="Picture 288"/>
                      <p:cNvPicPr>
                        <a:picLocks noChangeAspect="1" noChangeArrowheads="1"/>
                      </p:cNvPicPr>
                      <p:nvPr/>
                    </p:nvPicPr>
                    <p:blipFill>
                      <a:blip r:embed="rId4"/>
                      <a:srcRect/>
                      <a:stretch>
                        <a:fillRect/>
                      </a:stretch>
                    </p:blipFill>
                    <p:spPr bwMode="auto">
                      <a:xfrm>
                        <a:off x="2105025" y="3284538"/>
                        <a:ext cx="5297488" cy="936625"/>
                      </a:xfrm>
                      <a:prstGeom prst="rect">
                        <a:avLst/>
                      </a:prstGeom>
                      <a:solidFill>
                        <a:srgbClr val="FFFF00"/>
                      </a:solidFill>
                      <a:extLst/>
                    </p:spPr>
                  </p:pic>
                </p:oleObj>
              </mc:Fallback>
            </mc:AlternateContent>
          </a:graphicData>
        </a:graphic>
      </p:graphicFrame>
      <p:sp>
        <p:nvSpPr>
          <p:cNvPr id="5" name="Rectangle 11"/>
          <p:cNvSpPr>
            <a:spLocks noChangeArrowheads="1"/>
          </p:cNvSpPr>
          <p:nvPr/>
        </p:nvSpPr>
        <p:spPr bwMode="auto">
          <a:xfrm>
            <a:off x="1187624" y="4653136"/>
            <a:ext cx="6807200" cy="519112"/>
          </a:xfrm>
          <a:prstGeom prst="rect">
            <a:avLst/>
          </a:prstGeom>
          <a:noFill/>
          <a:ln w="9525">
            <a:noFill/>
            <a:miter lim="800000"/>
            <a:headEnd/>
            <a:tailEnd/>
          </a:ln>
        </p:spPr>
        <p:txBody>
          <a:bodyPr anchor="b">
            <a:spAutoFit/>
          </a:bodyPr>
          <a:lstStyle/>
          <a:p>
            <a:r>
              <a:rPr kumimoji="1" lang="zh-CN" altLang="en-US" sz="2800" b="1" dirty="0">
                <a:solidFill>
                  <a:srgbClr val="0000CC"/>
                </a:solidFill>
                <a:latin typeface="宋体" charset="-122"/>
                <a:sym typeface="Symbol" pitchFamily="18" charset="2"/>
              </a:rPr>
              <a:t>适用范围忽略压力、体积影响，忽略体积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bwMode="auto">
          <a:xfrm>
            <a:off x="395536" y="548680"/>
            <a:ext cx="735488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eaLnBrk="0" hangingPunct="0">
              <a:lnSpc>
                <a:spcPct val="85000"/>
              </a:lnSpc>
              <a:buClr>
                <a:srgbClr val="CCFF33"/>
              </a:buClr>
              <a:buSzPct val="70000"/>
            </a:pPr>
            <a:r>
              <a:rPr kumimoji="1" lang="zh-CN" altLang="en-US" sz="2800" dirty="0">
                <a:latin typeface="宋体" pitchFamily="2" charset="-122"/>
                <a:sym typeface="Symbol" pitchFamily="18" charset="2"/>
              </a:rPr>
              <a:t>一般液体</a:t>
            </a:r>
            <a:r>
              <a:rPr lang="zh-CN" altLang="en-US" sz="2800" dirty="0">
                <a:latin typeface="宋体" pitchFamily="2" charset="-122"/>
                <a:sym typeface="Symbol" pitchFamily="18" charset="2"/>
              </a:rPr>
              <a:t>绝热混合过程用框图可表示为：</a:t>
            </a:r>
          </a:p>
        </p:txBody>
      </p:sp>
      <p:grpSp>
        <p:nvGrpSpPr>
          <p:cNvPr id="5" name="Group 7"/>
          <p:cNvGrpSpPr>
            <a:grpSpLocks/>
          </p:cNvGrpSpPr>
          <p:nvPr/>
        </p:nvGrpSpPr>
        <p:grpSpPr bwMode="auto">
          <a:xfrm>
            <a:off x="523330" y="1157288"/>
            <a:ext cx="7099300" cy="1457325"/>
            <a:chOff x="540" y="1755"/>
            <a:chExt cx="4472" cy="918"/>
          </a:xfrm>
        </p:grpSpPr>
        <p:sp>
          <p:nvSpPr>
            <p:cNvPr id="6" name="Text Box 6"/>
            <p:cNvSpPr txBox="1">
              <a:spLocks noChangeArrowheads="1"/>
            </p:cNvSpPr>
            <p:nvPr/>
          </p:nvSpPr>
          <p:spPr bwMode="auto">
            <a:xfrm>
              <a:off x="540" y="1803"/>
              <a:ext cx="934" cy="870"/>
            </a:xfrm>
            <a:prstGeom prst="rect">
              <a:avLst/>
            </a:prstGeom>
            <a:noFill/>
            <a:ln w="9525">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spcBef>
                  <a:spcPct val="25000"/>
                </a:spcBef>
              </a:pPr>
              <a:r>
                <a:rPr lang="en-US" altLang="zh-CN" sz="2400" dirty="0">
                  <a:latin typeface="Times New Roman" pitchFamily="18" charset="0"/>
                  <a:sym typeface="Symbol" pitchFamily="18" charset="2"/>
                </a:rPr>
                <a:t>A(l)</a:t>
              </a:r>
            </a:p>
            <a:p>
              <a:pPr eaLnBrk="0" hangingPunct="0">
                <a:spcBef>
                  <a:spcPct val="25000"/>
                </a:spcBef>
              </a:pPr>
              <a:r>
                <a:rPr lang="en-US" altLang="zh-CN" sz="2400" dirty="0">
                  <a:latin typeface="Times New Roman" pitchFamily="18" charset="0"/>
                  <a:sym typeface="Symbol" pitchFamily="18" charset="2"/>
                </a:rPr>
                <a:t> </a:t>
              </a:r>
              <a:r>
                <a:rPr lang="en-US" altLang="zh-CN" sz="2400" i="1" dirty="0" err="1">
                  <a:latin typeface="Times New Roman" pitchFamily="18" charset="0"/>
                  <a:sym typeface="Symbol" pitchFamily="18" charset="2"/>
                </a:rPr>
                <a:t>n</a:t>
              </a:r>
              <a:r>
                <a:rPr lang="en-US" altLang="zh-CN" sz="2400" baseline="-25000" dirty="0" err="1">
                  <a:latin typeface="Times New Roman" pitchFamily="18" charset="0"/>
                  <a:sym typeface="Symbol" pitchFamily="18" charset="2"/>
                </a:rPr>
                <a:t>A</a:t>
              </a:r>
              <a:r>
                <a:rPr lang="en-US" altLang="zh-CN" sz="2400" dirty="0" err="1">
                  <a:latin typeface="Times New Roman" pitchFamily="18" charset="0"/>
                  <a:sym typeface="Symbol" pitchFamily="18" charset="2"/>
                </a:rPr>
                <a:t>,</a:t>
              </a:r>
              <a:r>
                <a:rPr lang="en-US" altLang="zh-CN" sz="2400" i="1" dirty="0" err="1">
                  <a:latin typeface="Times New Roman" pitchFamily="18" charset="0"/>
                  <a:sym typeface="Symbol" pitchFamily="18" charset="2"/>
                </a:rPr>
                <a:t>T</a:t>
              </a:r>
              <a:r>
                <a:rPr lang="zh-CN" altLang="en-US" sz="2400" baseline="-25000" dirty="0">
                  <a:latin typeface="Times New Roman" pitchFamily="18" charset="0"/>
                  <a:sym typeface="Symbol" pitchFamily="18" charset="2"/>
                </a:rPr>
                <a:t>１</a:t>
              </a:r>
              <a:r>
                <a:rPr lang="en-US" altLang="zh-CN" sz="2400" baseline="-25000" dirty="0">
                  <a:latin typeface="Times New Roman" pitchFamily="18" charset="0"/>
                  <a:sym typeface="Symbol" pitchFamily="18" charset="2"/>
                </a:rPr>
                <a:t>,A</a:t>
              </a:r>
              <a:r>
                <a:rPr lang="en-US" altLang="zh-CN" sz="2400" dirty="0">
                  <a:latin typeface="Times New Roman" pitchFamily="18" charset="0"/>
                  <a:sym typeface="Symbol" pitchFamily="18" charset="2"/>
                </a:rPr>
                <a:t>   </a:t>
              </a:r>
            </a:p>
            <a:p>
              <a:pPr eaLnBrk="0" hangingPunct="0">
                <a:spcBef>
                  <a:spcPct val="25000"/>
                </a:spcBef>
              </a:pPr>
              <a:r>
                <a:rPr lang="en-US" altLang="zh-CN" sz="2400" dirty="0">
                  <a:latin typeface="Times New Roman" pitchFamily="18" charset="0"/>
                  <a:sym typeface="Symbol" pitchFamily="18" charset="2"/>
                </a:rPr>
                <a:t>    </a:t>
              </a:r>
            </a:p>
          </p:txBody>
        </p:sp>
        <p:sp>
          <p:nvSpPr>
            <p:cNvPr id="7" name="AutoShape 7"/>
            <p:cNvSpPr>
              <a:spLocks noChangeArrowheads="1"/>
            </p:cNvSpPr>
            <p:nvPr/>
          </p:nvSpPr>
          <p:spPr bwMode="auto">
            <a:xfrm>
              <a:off x="2472" y="2187"/>
              <a:ext cx="1296" cy="144"/>
            </a:xfrm>
            <a:prstGeom prst="rightArrow">
              <a:avLst>
                <a:gd name="adj1" fmla="val 50000"/>
                <a:gd name="adj2" fmla="val 225000"/>
              </a:avLst>
            </a:prstGeom>
            <a:noFill/>
            <a:ln w="952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endParaRPr kumimoji="1" lang="zh-CN" altLang="zh-CN" sz="2800" b="1">
                <a:solidFill>
                  <a:srgbClr val="0000FF"/>
                </a:solidFill>
                <a:latin typeface="Times New Roman" pitchFamily="18" charset="0"/>
                <a:sym typeface="Symbol" pitchFamily="18" charset="2"/>
              </a:endParaRPr>
            </a:p>
          </p:txBody>
        </p:sp>
        <p:sp>
          <p:nvSpPr>
            <p:cNvPr id="8" name="Rectangle 8"/>
            <p:cNvSpPr>
              <a:spLocks noChangeArrowheads="1"/>
            </p:cNvSpPr>
            <p:nvPr/>
          </p:nvSpPr>
          <p:spPr bwMode="auto">
            <a:xfrm>
              <a:off x="3840" y="1803"/>
              <a:ext cx="1172" cy="870"/>
            </a:xfrm>
            <a:prstGeom prst="rect">
              <a:avLst/>
            </a:prstGeom>
            <a:noFill/>
            <a:ln w="9525">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spcBef>
                  <a:spcPct val="25000"/>
                </a:spcBef>
              </a:pPr>
              <a:r>
                <a:rPr lang="en-US" altLang="zh-CN" sz="2400">
                  <a:latin typeface="Times New Roman" pitchFamily="18" charset="0"/>
                  <a:sym typeface="Symbol" pitchFamily="18" charset="2"/>
                </a:rPr>
                <a:t>A+B(l)</a:t>
              </a:r>
            </a:p>
            <a:p>
              <a:pPr eaLnBrk="0" hangingPunct="0">
                <a:spcBef>
                  <a:spcPct val="25000"/>
                </a:spcBef>
              </a:pPr>
              <a:r>
                <a:rPr lang="en-US" altLang="zh-CN" sz="2400" i="1">
                  <a:latin typeface="Times New Roman" pitchFamily="18" charset="0"/>
                  <a:sym typeface="Symbol" pitchFamily="18" charset="2"/>
                </a:rPr>
                <a:t>n</a:t>
              </a:r>
              <a:r>
                <a:rPr lang="en-US" altLang="zh-CN" sz="2400" baseline="-25000">
                  <a:latin typeface="Times New Roman" pitchFamily="18" charset="0"/>
                  <a:sym typeface="Symbol" pitchFamily="18" charset="2"/>
                </a:rPr>
                <a:t>A</a:t>
              </a:r>
              <a:r>
                <a:rPr lang="en-US" altLang="zh-CN" sz="2400">
                  <a:latin typeface="Times New Roman" pitchFamily="18" charset="0"/>
                  <a:sym typeface="Symbol" pitchFamily="18" charset="2"/>
                </a:rPr>
                <a:t>+ </a:t>
              </a:r>
              <a:r>
                <a:rPr lang="en-US" altLang="zh-CN" sz="2400" i="1">
                  <a:latin typeface="Times New Roman" pitchFamily="18" charset="0"/>
                  <a:sym typeface="Symbol" pitchFamily="18" charset="2"/>
                </a:rPr>
                <a:t>n</a:t>
              </a:r>
              <a:r>
                <a:rPr lang="en-US" altLang="zh-CN" sz="2400" baseline="-25000">
                  <a:latin typeface="Times New Roman" pitchFamily="18" charset="0"/>
                  <a:sym typeface="Symbol" pitchFamily="18" charset="2"/>
                </a:rPr>
                <a:t>B</a:t>
              </a:r>
              <a:r>
                <a:rPr lang="en-US" altLang="zh-CN" sz="2400">
                  <a:latin typeface="Times New Roman" pitchFamily="18" charset="0"/>
                  <a:sym typeface="Symbol" pitchFamily="18" charset="2"/>
                </a:rPr>
                <a:t>, </a:t>
              </a:r>
              <a:r>
                <a:rPr lang="en-US" altLang="zh-CN" sz="2400" i="1">
                  <a:latin typeface="Times New Roman" pitchFamily="18" charset="0"/>
                  <a:sym typeface="Symbol" pitchFamily="18" charset="2"/>
                </a:rPr>
                <a:t>T</a:t>
              </a:r>
              <a:r>
                <a:rPr lang="zh-CN" altLang="en-US" sz="2400" baseline="-25000">
                  <a:latin typeface="Times New Roman" pitchFamily="18" charset="0"/>
                  <a:sym typeface="Symbol" pitchFamily="18" charset="2"/>
                </a:rPr>
                <a:t>２</a:t>
              </a:r>
              <a:endParaRPr lang="zh-CN" altLang="en-US" sz="2400">
                <a:latin typeface="Times New Roman" pitchFamily="18" charset="0"/>
                <a:sym typeface="Symbol" pitchFamily="18" charset="2"/>
              </a:endParaRPr>
            </a:p>
            <a:p>
              <a:pPr eaLnBrk="0" hangingPunct="0">
                <a:spcBef>
                  <a:spcPct val="25000"/>
                </a:spcBef>
              </a:pPr>
              <a:r>
                <a:rPr lang="zh-CN" altLang="en-US" sz="2400">
                  <a:latin typeface="Times New Roman" pitchFamily="18" charset="0"/>
                  <a:sym typeface="Symbol" pitchFamily="18" charset="2"/>
                </a:rPr>
                <a:t>     </a:t>
              </a:r>
              <a:endParaRPr lang="zh-CN" altLang="en-US" sz="2400" baseline="-25000">
                <a:latin typeface="Times New Roman" pitchFamily="18" charset="0"/>
                <a:sym typeface="Symbol" pitchFamily="18" charset="2"/>
              </a:endParaRPr>
            </a:p>
          </p:txBody>
        </p:sp>
        <p:sp>
          <p:nvSpPr>
            <p:cNvPr id="9" name="Rectangle 9"/>
            <p:cNvSpPr>
              <a:spLocks noChangeArrowheads="1"/>
            </p:cNvSpPr>
            <p:nvPr/>
          </p:nvSpPr>
          <p:spPr bwMode="auto">
            <a:xfrm>
              <a:off x="2544" y="1755"/>
              <a:ext cx="12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90000" tIns="46800" rIns="90000" bIns="4680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eaLnBrk="0" hangingPunct="0">
                <a:spcBef>
                  <a:spcPct val="50000"/>
                </a:spcBef>
              </a:pPr>
              <a:r>
                <a:rPr lang="en-US" altLang="zh-CN" sz="2800" i="1">
                  <a:latin typeface="Times New Roman" pitchFamily="18" charset="0"/>
                  <a:sym typeface="Symbol" pitchFamily="18" charset="2"/>
                </a:rPr>
                <a:t>W</a:t>
              </a:r>
              <a:r>
                <a:rPr lang="en-US" altLang="zh-CN" sz="2800">
                  <a:latin typeface="Times New Roman" pitchFamily="18" charset="0"/>
                  <a:sym typeface="Symbol" pitchFamily="18" charset="2"/>
                </a:rPr>
                <a:t>´=0,</a:t>
              </a:r>
              <a:r>
                <a:rPr lang="en-US" altLang="zh-CN" sz="2800" i="1">
                  <a:latin typeface="Times New Roman" pitchFamily="18" charset="0"/>
                  <a:sym typeface="Symbol" pitchFamily="18" charset="2"/>
                </a:rPr>
                <a:t>Q</a:t>
              </a:r>
              <a:r>
                <a:rPr lang="en-US" altLang="zh-CN" sz="2800">
                  <a:latin typeface="Times New Roman" pitchFamily="18" charset="0"/>
                  <a:sym typeface="Symbol" pitchFamily="18" charset="2"/>
                </a:rPr>
                <a:t>=0</a:t>
              </a:r>
            </a:p>
          </p:txBody>
        </p:sp>
        <p:sp>
          <p:nvSpPr>
            <p:cNvPr id="10" name="Text Box 6"/>
            <p:cNvSpPr txBox="1">
              <a:spLocks noChangeArrowheads="1"/>
            </p:cNvSpPr>
            <p:nvPr/>
          </p:nvSpPr>
          <p:spPr bwMode="auto">
            <a:xfrm>
              <a:off x="1474" y="1797"/>
              <a:ext cx="934" cy="870"/>
            </a:xfrm>
            <a:prstGeom prst="rect">
              <a:avLst/>
            </a:prstGeom>
            <a:noFill/>
            <a:ln w="9525">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spcBef>
                  <a:spcPct val="25000"/>
                </a:spcBef>
              </a:pPr>
              <a:r>
                <a:rPr lang="en-US" altLang="zh-CN" sz="2400" dirty="0">
                  <a:latin typeface="Times New Roman" pitchFamily="18" charset="0"/>
                  <a:sym typeface="Symbol" pitchFamily="18" charset="2"/>
                </a:rPr>
                <a:t>B(l)</a:t>
              </a:r>
            </a:p>
            <a:p>
              <a:pPr eaLnBrk="0" hangingPunct="0">
                <a:spcBef>
                  <a:spcPct val="25000"/>
                </a:spcBef>
              </a:pPr>
              <a:r>
                <a:rPr lang="en-US" altLang="zh-CN" sz="2400" dirty="0">
                  <a:latin typeface="Times New Roman" pitchFamily="18" charset="0"/>
                  <a:sym typeface="Symbol" pitchFamily="18" charset="2"/>
                </a:rPr>
                <a:t> </a:t>
              </a:r>
              <a:r>
                <a:rPr lang="en-US" altLang="zh-CN" sz="2400" i="1" dirty="0" err="1">
                  <a:latin typeface="Times New Roman" pitchFamily="18" charset="0"/>
                  <a:sym typeface="Symbol" pitchFamily="18" charset="2"/>
                </a:rPr>
                <a:t>n</a:t>
              </a:r>
              <a:r>
                <a:rPr lang="en-US" altLang="zh-CN" sz="2400" b="1" baseline="-25000" dirty="0" err="1">
                  <a:latin typeface="Times New Roman" pitchFamily="18" charset="0"/>
                  <a:sym typeface="Symbol" pitchFamily="18" charset="2"/>
                </a:rPr>
                <a:t>B</a:t>
              </a:r>
              <a:r>
                <a:rPr lang="en-US" altLang="zh-CN" sz="2400" dirty="0" err="1">
                  <a:latin typeface="Times New Roman" pitchFamily="18" charset="0"/>
                  <a:sym typeface="Symbol" pitchFamily="18" charset="2"/>
                </a:rPr>
                <a:t>,</a:t>
              </a:r>
              <a:r>
                <a:rPr lang="en-US" altLang="zh-CN" sz="2400" i="1" dirty="0" err="1">
                  <a:latin typeface="Times New Roman" pitchFamily="18" charset="0"/>
                  <a:sym typeface="Symbol" pitchFamily="18" charset="2"/>
                </a:rPr>
                <a:t>T</a:t>
              </a:r>
              <a:r>
                <a:rPr lang="zh-CN" altLang="en-US" sz="2400" baseline="-25000" dirty="0">
                  <a:latin typeface="Times New Roman" pitchFamily="18" charset="0"/>
                  <a:sym typeface="Symbol" pitchFamily="18" charset="2"/>
                </a:rPr>
                <a:t>１</a:t>
              </a:r>
              <a:r>
                <a:rPr lang="en-US" altLang="zh-CN" sz="2400" baseline="-25000" dirty="0">
                  <a:latin typeface="Times New Roman" pitchFamily="18" charset="0"/>
                  <a:sym typeface="Symbol" pitchFamily="18" charset="2"/>
                </a:rPr>
                <a:t>,B</a:t>
              </a:r>
              <a:r>
                <a:rPr lang="en-US" altLang="zh-CN" sz="2400" dirty="0">
                  <a:latin typeface="Times New Roman" pitchFamily="18" charset="0"/>
                  <a:sym typeface="Symbol" pitchFamily="18" charset="2"/>
                </a:rPr>
                <a:t>   </a:t>
              </a:r>
            </a:p>
            <a:p>
              <a:pPr eaLnBrk="0" hangingPunct="0">
                <a:spcBef>
                  <a:spcPct val="25000"/>
                </a:spcBef>
              </a:pPr>
              <a:r>
                <a:rPr lang="en-US" altLang="zh-CN" sz="2400" dirty="0">
                  <a:latin typeface="Times New Roman" pitchFamily="18" charset="0"/>
                  <a:sym typeface="Symbol" pitchFamily="18" charset="2"/>
                </a:rPr>
                <a:t>    </a:t>
              </a:r>
            </a:p>
          </p:txBody>
        </p:sp>
      </p:grpSp>
      <p:sp>
        <p:nvSpPr>
          <p:cNvPr id="11" name="Text Box 18"/>
          <p:cNvSpPr txBox="1">
            <a:spLocks noChangeArrowheads="1"/>
          </p:cNvSpPr>
          <p:nvPr/>
        </p:nvSpPr>
        <p:spPr bwMode="auto">
          <a:xfrm>
            <a:off x="85180" y="2826831"/>
            <a:ext cx="701040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90000" tIns="46800" rIns="90000" bIns="4680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eaLnBrk="0" hangingPunct="0">
              <a:lnSpc>
                <a:spcPct val="80000"/>
              </a:lnSpc>
              <a:spcBef>
                <a:spcPct val="50000"/>
              </a:spcBef>
            </a:pPr>
            <a:r>
              <a:rPr kumimoji="1" lang="en-US" altLang="zh-CN" sz="2800" i="1" dirty="0">
                <a:solidFill>
                  <a:srgbClr val="000000"/>
                </a:solidFill>
                <a:latin typeface="Times New Roman" pitchFamily="18" charset="0"/>
                <a:sym typeface="Symbol" pitchFamily="18" charset="2"/>
              </a:rPr>
              <a:t>Q</a:t>
            </a:r>
            <a:r>
              <a:rPr kumimoji="1" lang="zh-CN" altLang="en-US" sz="2800" dirty="0">
                <a:solidFill>
                  <a:srgbClr val="000000"/>
                </a:solidFill>
                <a:latin typeface="Times New Roman" pitchFamily="18" charset="0"/>
                <a:sym typeface="Symbol" pitchFamily="18" charset="2"/>
              </a:rPr>
              <a:t>＝</a:t>
            </a:r>
            <a:r>
              <a:rPr kumimoji="1" lang="en-US" altLang="zh-CN" sz="2800" dirty="0">
                <a:solidFill>
                  <a:srgbClr val="000000"/>
                </a:solidFill>
                <a:latin typeface="Times New Roman" pitchFamily="18" charset="0"/>
                <a:sym typeface="Symbol" pitchFamily="18" charset="2"/>
              </a:rPr>
              <a:t>0</a:t>
            </a:r>
            <a:r>
              <a:rPr kumimoji="1" lang="zh-CN" altLang="en-US" sz="2800" dirty="0">
                <a:solidFill>
                  <a:srgbClr val="000000"/>
                </a:solidFill>
                <a:latin typeface="Times New Roman" pitchFamily="18" charset="0"/>
                <a:sym typeface="Symbol" pitchFamily="18" charset="2"/>
              </a:rPr>
              <a:t>，</a:t>
            </a:r>
            <a:r>
              <a:rPr kumimoji="1" lang="en-US" altLang="zh-CN" sz="2800" i="1" dirty="0">
                <a:solidFill>
                  <a:srgbClr val="000000"/>
                </a:solidFill>
                <a:latin typeface="Times New Roman" pitchFamily="18" charset="0"/>
                <a:sym typeface="Symbol" pitchFamily="18" charset="2"/>
              </a:rPr>
              <a:t>W</a:t>
            </a:r>
            <a:r>
              <a:rPr kumimoji="1" lang="en-US" altLang="zh-CN" sz="2800" dirty="0">
                <a:solidFill>
                  <a:srgbClr val="000000"/>
                </a:solidFill>
                <a:latin typeface="Times New Roman" pitchFamily="18" charset="0"/>
                <a:sym typeface="Symbol" pitchFamily="18" charset="2"/>
              </a:rPr>
              <a:t>=0</a:t>
            </a:r>
            <a:r>
              <a:rPr kumimoji="1" lang="zh-CN" altLang="en-US" sz="2800" dirty="0">
                <a:solidFill>
                  <a:srgbClr val="000000"/>
                </a:solidFill>
                <a:latin typeface="Times New Roman" pitchFamily="18" charset="0"/>
                <a:sym typeface="Symbol" pitchFamily="18" charset="2"/>
              </a:rPr>
              <a:t>， </a:t>
            </a:r>
            <a:r>
              <a:rPr kumimoji="1" lang="en-US" altLang="zh-CN" sz="2800" i="1" dirty="0">
                <a:solidFill>
                  <a:srgbClr val="000000"/>
                </a:solidFill>
                <a:latin typeface="Times New Roman" pitchFamily="18" charset="0"/>
                <a:sym typeface="Symbol" pitchFamily="18" charset="2"/>
              </a:rPr>
              <a:t>H</a:t>
            </a:r>
            <a:r>
              <a:rPr kumimoji="1" lang="en-US" altLang="zh-CN" sz="2800" dirty="0">
                <a:solidFill>
                  <a:srgbClr val="000000"/>
                </a:solidFill>
                <a:latin typeface="Times New Roman" pitchFamily="18" charset="0"/>
                <a:sym typeface="Symbol" pitchFamily="18" charset="2"/>
              </a:rPr>
              <a:t>=</a:t>
            </a:r>
            <a:r>
              <a:rPr kumimoji="1" lang="en-US" altLang="zh-CN" sz="2800" i="1" dirty="0">
                <a:solidFill>
                  <a:srgbClr val="000000"/>
                </a:solidFill>
                <a:latin typeface="Times New Roman" pitchFamily="18" charset="0"/>
                <a:sym typeface="Symbol" pitchFamily="18" charset="2"/>
              </a:rPr>
              <a:t>U</a:t>
            </a:r>
            <a:r>
              <a:rPr kumimoji="1" lang="en-US" altLang="zh-CN" sz="2800" dirty="0">
                <a:solidFill>
                  <a:srgbClr val="000000"/>
                </a:solidFill>
                <a:latin typeface="Times New Roman" pitchFamily="18" charset="0"/>
                <a:sym typeface="Symbol" pitchFamily="18" charset="2"/>
              </a:rPr>
              <a:t>=</a:t>
            </a:r>
            <a:r>
              <a:rPr kumimoji="1" lang="en-US" altLang="zh-CN" sz="2800" i="1" dirty="0">
                <a:solidFill>
                  <a:srgbClr val="000000"/>
                </a:solidFill>
                <a:latin typeface="Times New Roman" pitchFamily="18" charset="0"/>
                <a:sym typeface="Symbol" pitchFamily="18" charset="2"/>
              </a:rPr>
              <a:t>Q</a:t>
            </a:r>
            <a:r>
              <a:rPr kumimoji="1" lang="en-US" altLang="zh-CN" sz="2800" dirty="0">
                <a:solidFill>
                  <a:srgbClr val="000000"/>
                </a:solidFill>
                <a:latin typeface="Times New Roman" pitchFamily="18" charset="0"/>
                <a:sym typeface="Symbol" pitchFamily="18" charset="2"/>
              </a:rPr>
              <a:t>=</a:t>
            </a:r>
            <a:r>
              <a:rPr kumimoji="1" lang="en-US" altLang="zh-CN" sz="2800" i="1" dirty="0">
                <a:solidFill>
                  <a:srgbClr val="000000"/>
                </a:solidFill>
                <a:latin typeface="Times New Roman" pitchFamily="18" charset="0"/>
                <a:sym typeface="Symbol" pitchFamily="18" charset="2"/>
              </a:rPr>
              <a:t>H</a:t>
            </a:r>
            <a:r>
              <a:rPr kumimoji="1" lang="en-US" altLang="zh-CN" sz="2800" dirty="0">
                <a:solidFill>
                  <a:srgbClr val="000000"/>
                </a:solidFill>
                <a:latin typeface="Times New Roman" pitchFamily="18" charset="0"/>
                <a:sym typeface="Symbol" pitchFamily="18" charset="2"/>
              </a:rPr>
              <a:t>(A)+</a:t>
            </a:r>
            <a:r>
              <a:rPr kumimoji="1" lang="en-US" altLang="zh-CN" sz="2800" i="1" dirty="0">
                <a:solidFill>
                  <a:srgbClr val="000000"/>
                </a:solidFill>
                <a:latin typeface="Times New Roman" pitchFamily="18" charset="0"/>
                <a:sym typeface="Symbol" pitchFamily="18" charset="2"/>
              </a:rPr>
              <a:t>H</a:t>
            </a:r>
            <a:r>
              <a:rPr kumimoji="1" lang="en-US" altLang="zh-CN" sz="2800" dirty="0">
                <a:solidFill>
                  <a:srgbClr val="000000"/>
                </a:solidFill>
                <a:latin typeface="Times New Roman" pitchFamily="18" charset="0"/>
                <a:sym typeface="Symbol" pitchFamily="18" charset="2"/>
              </a:rPr>
              <a:t>(B)=0, </a:t>
            </a:r>
          </a:p>
        </p:txBody>
      </p:sp>
      <p:sp>
        <p:nvSpPr>
          <p:cNvPr id="13" name="Rectangle 14"/>
          <p:cNvSpPr>
            <a:spLocks noChangeArrowheads="1"/>
          </p:cNvSpPr>
          <p:nvPr/>
        </p:nvSpPr>
        <p:spPr bwMode="auto">
          <a:xfrm>
            <a:off x="6835230" y="2780928"/>
            <a:ext cx="183038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eaLnBrk="0" hangingPunct="0">
              <a:lnSpc>
                <a:spcPct val="80000"/>
              </a:lnSpc>
              <a:spcBef>
                <a:spcPct val="50000"/>
              </a:spcBef>
            </a:pPr>
            <a:r>
              <a:rPr kumimoji="1" lang="zh-CN" altLang="en-US" sz="2800" dirty="0">
                <a:solidFill>
                  <a:srgbClr val="000000"/>
                </a:solidFill>
                <a:latin typeface="Times New Roman" pitchFamily="18" charset="0"/>
                <a:sym typeface="Symbol" pitchFamily="18" charset="2"/>
              </a:rPr>
              <a:t>求出</a:t>
            </a:r>
            <a:r>
              <a:rPr kumimoji="1" lang="en-US" altLang="zh-CN" sz="2800" i="1" dirty="0">
                <a:solidFill>
                  <a:srgbClr val="000000"/>
                </a:solidFill>
                <a:latin typeface="Times New Roman" pitchFamily="18" charset="0"/>
                <a:sym typeface="Symbol" pitchFamily="18" charset="2"/>
              </a:rPr>
              <a:t>T</a:t>
            </a:r>
            <a:r>
              <a:rPr kumimoji="1" lang="zh-CN" altLang="en-US" sz="2800" baseline="-25000" dirty="0">
                <a:solidFill>
                  <a:srgbClr val="000000"/>
                </a:solidFill>
                <a:latin typeface="Times New Roman" pitchFamily="18" charset="0"/>
                <a:sym typeface="Symbol" pitchFamily="18" charset="2"/>
              </a:rPr>
              <a:t>２</a:t>
            </a:r>
            <a:endParaRPr kumimoji="1" lang="zh-CN" altLang="en-US" sz="2800" dirty="0">
              <a:solidFill>
                <a:srgbClr val="000000"/>
              </a:solidFill>
              <a:latin typeface="Times New Roman" pitchFamily="18" charset="0"/>
              <a:sym typeface="Symbol" pitchFamily="18" charset="2"/>
            </a:endParaRPr>
          </a:p>
        </p:txBody>
      </p:sp>
      <p:sp>
        <p:nvSpPr>
          <p:cNvPr id="14" name="Rectangle 4"/>
          <p:cNvSpPr>
            <a:spLocks noChangeArrowheads="1"/>
          </p:cNvSpPr>
          <p:nvPr/>
        </p:nvSpPr>
        <p:spPr bwMode="auto">
          <a:xfrm>
            <a:off x="403474" y="3322968"/>
            <a:ext cx="7346950" cy="2172816"/>
          </a:xfrm>
          <a:prstGeom prst="rect">
            <a:avLst/>
          </a:prstGeom>
          <a:solidFill>
            <a:schemeClr val="bg1"/>
          </a:solidFill>
          <a:ln w="38100">
            <a:solidFill>
              <a:schemeClr val="accent2"/>
            </a:solidFill>
            <a:miter lim="800000"/>
            <a:headEnd/>
            <a:tailEnd/>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eaLnBrk="0" hangingPunct="0">
              <a:lnSpc>
                <a:spcPct val="140000"/>
              </a:lnSpc>
              <a:spcBef>
                <a:spcPct val="20000"/>
              </a:spcBef>
            </a:pPr>
            <a:r>
              <a:rPr lang="zh-CN" altLang="en-US" sz="2400" dirty="0">
                <a:latin typeface="宋体" pitchFamily="2" charset="-122"/>
                <a:sym typeface="Symbol" pitchFamily="18" charset="2"/>
              </a:rPr>
              <a:t>例：</a:t>
            </a:r>
            <a:r>
              <a:rPr lang="zh-CN" altLang="en-US" sz="2400" dirty="0">
                <a:solidFill>
                  <a:srgbClr val="000000"/>
                </a:solidFill>
                <a:latin typeface="Times New Roman" pitchFamily="18" charset="0"/>
                <a:cs typeface="Times New Roman" pitchFamily="18" charset="0"/>
                <a:sym typeface="Symbol" pitchFamily="18" charset="2"/>
              </a:rPr>
              <a:t>现有三种不同液体</a:t>
            </a:r>
            <a:r>
              <a:rPr lang="en-US" altLang="zh-CN" sz="2400" dirty="0">
                <a:solidFill>
                  <a:srgbClr val="000000"/>
                </a:solidFill>
                <a:latin typeface="Times New Roman" pitchFamily="18" charset="0"/>
                <a:cs typeface="Times New Roman" pitchFamily="18" charset="0"/>
                <a:sym typeface="Symbol" pitchFamily="18" charset="2"/>
              </a:rPr>
              <a:t>A</a:t>
            </a:r>
            <a:r>
              <a:rPr lang="zh-CN" altLang="en-US" sz="2400" dirty="0">
                <a:solidFill>
                  <a:srgbClr val="000000"/>
                </a:solidFill>
                <a:latin typeface="Times New Roman" pitchFamily="18" charset="0"/>
                <a:cs typeface="Times New Roman" pitchFamily="18" charset="0"/>
                <a:sym typeface="Symbol" pitchFamily="18" charset="2"/>
              </a:rPr>
              <a:t>、</a:t>
            </a:r>
            <a:r>
              <a:rPr lang="en-US" altLang="zh-CN" sz="2400" dirty="0">
                <a:solidFill>
                  <a:srgbClr val="000000"/>
                </a:solidFill>
                <a:latin typeface="Times New Roman" pitchFamily="18" charset="0"/>
                <a:cs typeface="Times New Roman" pitchFamily="18" charset="0"/>
                <a:sym typeface="Symbol" pitchFamily="18" charset="2"/>
              </a:rPr>
              <a:t>B</a:t>
            </a:r>
            <a:r>
              <a:rPr lang="zh-CN" altLang="en-US" sz="2400" dirty="0">
                <a:solidFill>
                  <a:srgbClr val="000000"/>
                </a:solidFill>
                <a:latin typeface="Times New Roman" pitchFamily="18" charset="0"/>
                <a:cs typeface="Times New Roman" pitchFamily="18" charset="0"/>
                <a:sym typeface="Symbol" pitchFamily="18" charset="2"/>
              </a:rPr>
              <a:t>、</a:t>
            </a:r>
            <a:r>
              <a:rPr lang="en-US" altLang="zh-CN" sz="2400" dirty="0">
                <a:solidFill>
                  <a:srgbClr val="000000"/>
                </a:solidFill>
                <a:latin typeface="Times New Roman" pitchFamily="18" charset="0"/>
                <a:cs typeface="Times New Roman" pitchFamily="18" charset="0"/>
                <a:sym typeface="Symbol" pitchFamily="18" charset="2"/>
              </a:rPr>
              <a:t>C</a:t>
            </a:r>
            <a:r>
              <a:rPr lang="zh-CN" altLang="en-US" sz="2400" dirty="0">
                <a:solidFill>
                  <a:srgbClr val="000000"/>
                </a:solidFill>
                <a:latin typeface="Times New Roman" pitchFamily="18" charset="0"/>
                <a:cs typeface="Times New Roman" pitchFamily="18" charset="0"/>
                <a:sym typeface="Symbol" pitchFamily="18" charset="2"/>
              </a:rPr>
              <a:t>，温度分别为</a:t>
            </a:r>
            <a:r>
              <a:rPr lang="en-US" altLang="zh-CN" sz="2400" dirty="0">
                <a:solidFill>
                  <a:srgbClr val="000000"/>
                </a:solidFill>
                <a:latin typeface="Times New Roman" pitchFamily="18" charset="0"/>
                <a:cs typeface="Times New Roman" pitchFamily="18" charset="0"/>
                <a:sym typeface="Symbol" pitchFamily="18" charset="2"/>
              </a:rPr>
              <a:t>50℃</a:t>
            </a:r>
            <a:r>
              <a:rPr lang="zh-CN" altLang="en-US" sz="2400" dirty="0">
                <a:solidFill>
                  <a:srgbClr val="000000"/>
                </a:solidFill>
                <a:latin typeface="Times New Roman" pitchFamily="18" charset="0"/>
                <a:cs typeface="Times New Roman" pitchFamily="18" charset="0"/>
                <a:sym typeface="Symbol" pitchFamily="18" charset="2"/>
              </a:rPr>
              <a:t>、</a:t>
            </a:r>
            <a:r>
              <a:rPr lang="en-US" altLang="zh-CN" sz="2400" dirty="0">
                <a:solidFill>
                  <a:srgbClr val="000000"/>
                </a:solidFill>
                <a:latin typeface="Times New Roman" pitchFamily="18" charset="0"/>
                <a:cs typeface="Times New Roman" pitchFamily="18" charset="0"/>
                <a:sym typeface="Symbol" pitchFamily="18" charset="2"/>
              </a:rPr>
              <a:t>40℃</a:t>
            </a:r>
            <a:r>
              <a:rPr lang="zh-CN" altLang="en-US" sz="2400" dirty="0">
                <a:solidFill>
                  <a:srgbClr val="000000"/>
                </a:solidFill>
                <a:latin typeface="Times New Roman" pitchFamily="18" charset="0"/>
                <a:cs typeface="Times New Roman" pitchFamily="18" charset="0"/>
                <a:sym typeface="Symbol" pitchFamily="18" charset="2"/>
              </a:rPr>
              <a:t>、</a:t>
            </a:r>
            <a:r>
              <a:rPr lang="en-US" altLang="zh-CN" sz="2400" dirty="0">
                <a:solidFill>
                  <a:srgbClr val="000000"/>
                </a:solidFill>
                <a:latin typeface="Times New Roman" pitchFamily="18" charset="0"/>
                <a:cs typeface="Times New Roman" pitchFamily="18" charset="0"/>
                <a:sym typeface="Symbol" pitchFamily="18" charset="2"/>
              </a:rPr>
              <a:t>30℃</a:t>
            </a:r>
            <a:r>
              <a:rPr lang="zh-CN" altLang="en-US" sz="2400" dirty="0">
                <a:solidFill>
                  <a:srgbClr val="000000"/>
                </a:solidFill>
                <a:latin typeface="Times New Roman" pitchFamily="18" charset="0"/>
                <a:cs typeface="Times New Roman" pitchFamily="18" charset="0"/>
                <a:sym typeface="Symbol" pitchFamily="18" charset="2"/>
              </a:rPr>
              <a:t>。在相同压力条件下，若将</a:t>
            </a:r>
            <a:r>
              <a:rPr lang="en-US" altLang="zh-CN" sz="2400" dirty="0">
                <a:solidFill>
                  <a:srgbClr val="000000"/>
                </a:solidFill>
                <a:latin typeface="Times New Roman" pitchFamily="18" charset="0"/>
                <a:cs typeface="Times New Roman" pitchFamily="18" charset="0"/>
                <a:sym typeface="Symbol" pitchFamily="18" charset="2"/>
              </a:rPr>
              <a:t>A</a:t>
            </a:r>
            <a:r>
              <a:rPr lang="zh-CN" altLang="en-US" sz="2400" dirty="0">
                <a:solidFill>
                  <a:srgbClr val="000000"/>
                </a:solidFill>
                <a:latin typeface="Times New Roman" pitchFamily="18" charset="0"/>
                <a:cs typeface="Times New Roman" pitchFamily="18" charset="0"/>
                <a:sym typeface="Symbol" pitchFamily="18" charset="2"/>
              </a:rPr>
              <a:t>与</a:t>
            </a:r>
            <a:r>
              <a:rPr lang="en-US" altLang="zh-CN" sz="2400" dirty="0">
                <a:solidFill>
                  <a:srgbClr val="000000"/>
                </a:solidFill>
                <a:latin typeface="Times New Roman" pitchFamily="18" charset="0"/>
                <a:cs typeface="Times New Roman" pitchFamily="18" charset="0"/>
                <a:sym typeface="Symbol" pitchFamily="18" charset="2"/>
              </a:rPr>
              <a:t>B</a:t>
            </a:r>
            <a:r>
              <a:rPr lang="zh-CN" altLang="en-US" sz="2400" dirty="0">
                <a:solidFill>
                  <a:srgbClr val="000000"/>
                </a:solidFill>
                <a:latin typeface="Times New Roman" pitchFamily="18" charset="0"/>
                <a:cs typeface="Times New Roman" pitchFamily="18" charset="0"/>
                <a:sym typeface="Symbol" pitchFamily="18" charset="2"/>
              </a:rPr>
              <a:t>混合终态温度为</a:t>
            </a:r>
            <a:r>
              <a:rPr lang="en-US" altLang="zh-CN" sz="2400" dirty="0">
                <a:solidFill>
                  <a:srgbClr val="000000"/>
                </a:solidFill>
                <a:latin typeface="Times New Roman" pitchFamily="18" charset="0"/>
                <a:cs typeface="Times New Roman" pitchFamily="18" charset="0"/>
                <a:sym typeface="Symbol" pitchFamily="18" charset="2"/>
              </a:rPr>
              <a:t>44℃</a:t>
            </a:r>
            <a:r>
              <a:rPr lang="zh-CN" altLang="en-US" sz="2400" dirty="0">
                <a:solidFill>
                  <a:srgbClr val="000000"/>
                </a:solidFill>
                <a:latin typeface="Times New Roman" pitchFamily="18" charset="0"/>
                <a:cs typeface="Times New Roman" pitchFamily="18" charset="0"/>
                <a:sym typeface="Symbol" pitchFamily="18" charset="2"/>
              </a:rPr>
              <a:t>，将</a:t>
            </a:r>
            <a:r>
              <a:rPr lang="en-US" altLang="zh-CN" sz="2400" dirty="0">
                <a:solidFill>
                  <a:srgbClr val="000000"/>
                </a:solidFill>
                <a:latin typeface="Times New Roman" pitchFamily="18" charset="0"/>
                <a:cs typeface="Times New Roman" pitchFamily="18" charset="0"/>
                <a:sym typeface="Symbol" pitchFamily="18" charset="2"/>
              </a:rPr>
              <a:t>A</a:t>
            </a:r>
            <a:r>
              <a:rPr lang="zh-CN" altLang="en-US" sz="2400" dirty="0">
                <a:solidFill>
                  <a:srgbClr val="000000"/>
                </a:solidFill>
                <a:latin typeface="Times New Roman" pitchFamily="18" charset="0"/>
                <a:cs typeface="Times New Roman" pitchFamily="18" charset="0"/>
                <a:sym typeface="Symbol" pitchFamily="18" charset="2"/>
              </a:rPr>
              <a:t>与</a:t>
            </a:r>
            <a:r>
              <a:rPr lang="en-US" altLang="zh-CN" sz="2400" dirty="0">
                <a:solidFill>
                  <a:srgbClr val="000000"/>
                </a:solidFill>
                <a:latin typeface="Times New Roman" pitchFamily="18" charset="0"/>
                <a:cs typeface="Times New Roman" pitchFamily="18" charset="0"/>
                <a:sym typeface="Symbol" pitchFamily="18" charset="2"/>
              </a:rPr>
              <a:t>C</a:t>
            </a:r>
            <a:r>
              <a:rPr lang="zh-CN" altLang="en-US" sz="2400" dirty="0">
                <a:solidFill>
                  <a:srgbClr val="000000"/>
                </a:solidFill>
                <a:latin typeface="Times New Roman" pitchFamily="18" charset="0"/>
                <a:cs typeface="Times New Roman" pitchFamily="18" charset="0"/>
                <a:sym typeface="Symbol" pitchFamily="18" charset="2"/>
              </a:rPr>
              <a:t>混合终态温度为</a:t>
            </a:r>
            <a:r>
              <a:rPr lang="en-US" altLang="zh-CN" sz="2400" dirty="0">
                <a:solidFill>
                  <a:srgbClr val="000000"/>
                </a:solidFill>
                <a:latin typeface="Times New Roman" pitchFamily="18" charset="0"/>
                <a:cs typeface="Times New Roman" pitchFamily="18" charset="0"/>
                <a:sym typeface="Symbol" pitchFamily="18" charset="2"/>
              </a:rPr>
              <a:t>38℃</a:t>
            </a:r>
            <a:r>
              <a:rPr lang="zh-CN" altLang="en-US" sz="2400" dirty="0">
                <a:solidFill>
                  <a:srgbClr val="000000"/>
                </a:solidFill>
                <a:latin typeface="Times New Roman" pitchFamily="18" charset="0"/>
                <a:cs typeface="Times New Roman" pitchFamily="18" charset="0"/>
                <a:sym typeface="Symbol" pitchFamily="18" charset="2"/>
              </a:rPr>
              <a:t>，求将</a:t>
            </a:r>
            <a:r>
              <a:rPr lang="en-US" altLang="zh-CN" sz="2400" dirty="0">
                <a:solidFill>
                  <a:srgbClr val="000000"/>
                </a:solidFill>
                <a:latin typeface="Times New Roman" pitchFamily="18" charset="0"/>
                <a:cs typeface="Times New Roman" pitchFamily="18" charset="0"/>
                <a:sym typeface="Symbol" pitchFamily="18" charset="2"/>
              </a:rPr>
              <a:t>B</a:t>
            </a:r>
            <a:r>
              <a:rPr lang="zh-CN" altLang="en-US" sz="2400" dirty="0">
                <a:solidFill>
                  <a:srgbClr val="000000"/>
                </a:solidFill>
                <a:latin typeface="Times New Roman" pitchFamily="18" charset="0"/>
                <a:cs typeface="Times New Roman" pitchFamily="18" charset="0"/>
                <a:sym typeface="Symbol" pitchFamily="18" charset="2"/>
              </a:rPr>
              <a:t>与</a:t>
            </a:r>
            <a:r>
              <a:rPr lang="en-US" altLang="zh-CN" sz="2400" dirty="0">
                <a:solidFill>
                  <a:srgbClr val="000000"/>
                </a:solidFill>
                <a:latin typeface="Times New Roman" pitchFamily="18" charset="0"/>
                <a:cs typeface="Times New Roman" pitchFamily="18" charset="0"/>
                <a:sym typeface="Symbol" pitchFamily="18" charset="2"/>
              </a:rPr>
              <a:t>C</a:t>
            </a:r>
            <a:r>
              <a:rPr lang="zh-CN" altLang="en-US" sz="2400" dirty="0">
                <a:solidFill>
                  <a:srgbClr val="000000"/>
                </a:solidFill>
                <a:latin typeface="Times New Roman" pitchFamily="18" charset="0"/>
                <a:cs typeface="Times New Roman" pitchFamily="18" charset="0"/>
                <a:sym typeface="Symbol" pitchFamily="18" charset="2"/>
              </a:rPr>
              <a:t>混合终态温度为多少？（设混合过程热损失为零） </a:t>
            </a:r>
          </a:p>
        </p:txBody>
      </p:sp>
    </p:spTree>
    <p:extLst>
      <p:ext uri="{BB962C8B-B14F-4D97-AF65-F5344CB8AC3E}">
        <p14:creationId xmlns:p14="http://schemas.microsoft.com/office/powerpoint/2010/main" val="2967595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0-#ppt_w/2"/>
                                          </p:val>
                                        </p:tav>
                                        <p:tav tm="100000">
                                          <p:val>
                                            <p:strVal val="#ppt_x"/>
                                          </p:val>
                                        </p:tav>
                                      </p:tavLst>
                                    </p:anim>
                                    <p:anim calcmode="lin" valueType="num">
                                      <p:cBhvr additive="base">
                                        <p:cTn id="2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anim calcmode="lin" valueType="num">
                                      <p:cBhvr additive="base">
                                        <p:cTn id="31"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11" grpId="0" autoUpdateAnimBg="0"/>
      <p:bldP spid="13" grpId="0"/>
      <p:bldP spid="14"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23528" y="260649"/>
            <a:ext cx="7921625" cy="3384375"/>
          </a:xfrm>
          <a:prstGeom prst="rect">
            <a:avLst/>
          </a:prstGeom>
          <a:solidFill>
            <a:schemeClr val="bg1"/>
          </a:solidFill>
          <a:ln w="38100">
            <a:solidFill>
              <a:srgbClr val="0000CC"/>
            </a:solidFill>
            <a:miter lim="800000"/>
            <a:headEnd/>
            <a:tailEnd/>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eaLnBrk="0" hangingPunct="0">
              <a:lnSpc>
                <a:spcPct val="140000"/>
              </a:lnSpc>
              <a:spcBef>
                <a:spcPct val="20000"/>
              </a:spcBef>
            </a:pPr>
            <a:r>
              <a:rPr lang="zh-CN" altLang="en-US" sz="2800">
                <a:latin typeface="宋体" pitchFamily="2" charset="-122"/>
                <a:sym typeface="Symbol" pitchFamily="18" charset="2"/>
              </a:rPr>
              <a:t>解：</a:t>
            </a:r>
            <a:r>
              <a:rPr lang="zh-CN" altLang="en-US" sz="2800">
                <a:solidFill>
                  <a:srgbClr val="000000"/>
                </a:solidFill>
                <a:latin typeface="Times New Roman" pitchFamily="18" charset="0"/>
                <a:cs typeface="Times New Roman" pitchFamily="18" charset="0"/>
                <a:sym typeface="Symbol" pitchFamily="18" charset="2"/>
              </a:rPr>
              <a:t>若将</a:t>
            </a:r>
            <a:r>
              <a:rPr lang="en-US" altLang="zh-CN" sz="2800">
                <a:solidFill>
                  <a:srgbClr val="000000"/>
                </a:solidFill>
                <a:latin typeface="Times New Roman" pitchFamily="18" charset="0"/>
                <a:cs typeface="Times New Roman" pitchFamily="18" charset="0"/>
                <a:sym typeface="Symbol" pitchFamily="18" charset="2"/>
              </a:rPr>
              <a:t>A</a:t>
            </a:r>
            <a:r>
              <a:rPr lang="zh-CN" altLang="en-US" sz="2800">
                <a:solidFill>
                  <a:srgbClr val="000000"/>
                </a:solidFill>
                <a:latin typeface="Times New Roman" pitchFamily="18" charset="0"/>
                <a:cs typeface="Times New Roman" pitchFamily="18" charset="0"/>
                <a:sym typeface="Symbol" pitchFamily="18" charset="2"/>
              </a:rPr>
              <a:t>与</a:t>
            </a:r>
            <a:r>
              <a:rPr lang="en-US" altLang="zh-CN" sz="2800">
                <a:solidFill>
                  <a:srgbClr val="000000"/>
                </a:solidFill>
                <a:latin typeface="Times New Roman" pitchFamily="18" charset="0"/>
                <a:cs typeface="Times New Roman" pitchFamily="18" charset="0"/>
                <a:sym typeface="Symbol" pitchFamily="18" charset="2"/>
              </a:rPr>
              <a:t>B</a:t>
            </a:r>
            <a:r>
              <a:rPr lang="zh-CN" altLang="en-US" sz="2800">
                <a:solidFill>
                  <a:srgbClr val="000000"/>
                </a:solidFill>
                <a:latin typeface="Times New Roman" pitchFamily="18" charset="0"/>
                <a:cs typeface="Times New Roman" pitchFamily="18" charset="0"/>
                <a:sym typeface="Symbol" pitchFamily="18" charset="2"/>
              </a:rPr>
              <a:t>混合， </a:t>
            </a:r>
            <a:r>
              <a:rPr lang="en-US" altLang="zh-CN" sz="2800" i="1">
                <a:solidFill>
                  <a:srgbClr val="000000"/>
                </a:solidFill>
                <a:latin typeface="Times New Roman" pitchFamily="18" charset="0"/>
                <a:cs typeface="Times New Roman" pitchFamily="18" charset="0"/>
                <a:sym typeface="Symbol" pitchFamily="18" charset="2"/>
              </a:rPr>
              <a:t>Q</a:t>
            </a:r>
            <a:r>
              <a:rPr lang="en-US" altLang="zh-CN" sz="2800">
                <a:solidFill>
                  <a:srgbClr val="000000"/>
                </a:solidFill>
                <a:latin typeface="Times New Roman" pitchFamily="18" charset="0"/>
                <a:cs typeface="Times New Roman" pitchFamily="18" charset="0"/>
                <a:sym typeface="Symbol" pitchFamily="18" charset="2"/>
              </a:rPr>
              <a:t>=0  </a:t>
            </a:r>
            <a:r>
              <a:rPr lang="zh-CN" altLang="en-US" sz="2800">
                <a:solidFill>
                  <a:srgbClr val="000000"/>
                </a:solidFill>
                <a:latin typeface="Times New Roman" pitchFamily="18" charset="0"/>
                <a:cs typeface="Times New Roman" pitchFamily="18" charset="0"/>
                <a:sym typeface="Symbol" pitchFamily="18" charset="2"/>
              </a:rPr>
              <a:t>则有：</a:t>
            </a:r>
          </a:p>
        </p:txBody>
      </p:sp>
      <p:graphicFrame>
        <p:nvGraphicFramePr>
          <p:cNvPr id="6" name="对象 5"/>
          <p:cNvGraphicFramePr>
            <a:graphicFrameLocks noChangeAspect="1"/>
          </p:cNvGraphicFramePr>
          <p:nvPr>
            <p:extLst>
              <p:ext uri="{D42A27DB-BD31-4B8C-83A1-F6EECF244321}">
                <p14:modId xmlns:p14="http://schemas.microsoft.com/office/powerpoint/2010/main" val="2236806283"/>
              </p:ext>
            </p:extLst>
          </p:nvPr>
        </p:nvGraphicFramePr>
        <p:xfrm>
          <a:off x="467544" y="836712"/>
          <a:ext cx="6659562" cy="525463"/>
        </p:xfrm>
        <a:graphic>
          <a:graphicData uri="http://schemas.openxmlformats.org/presentationml/2006/ole">
            <mc:AlternateContent xmlns:mc="http://schemas.openxmlformats.org/markup-compatibility/2006">
              <mc:Choice xmlns:v="urn:schemas-microsoft-com:vml" Requires="v">
                <p:oleObj spid="_x0000_s769756" name="公式" r:id="rId3" imgW="2768600" imgH="241300" progId="Equation.3">
                  <p:embed/>
                </p:oleObj>
              </mc:Choice>
              <mc:Fallback>
                <p:oleObj name="公式" r:id="rId3" imgW="2768600" imgH="24130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836712"/>
                        <a:ext cx="6659562"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003927035"/>
              </p:ext>
            </p:extLst>
          </p:nvPr>
        </p:nvGraphicFramePr>
        <p:xfrm>
          <a:off x="332405" y="1268760"/>
          <a:ext cx="7331075" cy="528638"/>
        </p:xfrm>
        <a:graphic>
          <a:graphicData uri="http://schemas.openxmlformats.org/presentationml/2006/ole">
            <mc:AlternateContent xmlns:mc="http://schemas.openxmlformats.org/markup-compatibility/2006">
              <mc:Choice xmlns:v="urn:schemas-microsoft-com:vml" Requires="v">
                <p:oleObj spid="_x0000_s769757" name="公式" r:id="rId5" imgW="3302000" imgH="241300" progId="Equation.3">
                  <p:embed/>
                </p:oleObj>
              </mc:Choice>
              <mc:Fallback>
                <p:oleObj name="公式" r:id="rId5" imgW="3302000" imgH="241300"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405" y="1268760"/>
                        <a:ext cx="7331075"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21"/>
          <p:cNvSpPr>
            <a:spLocks noChangeArrowheads="1"/>
          </p:cNvSpPr>
          <p:nvPr/>
        </p:nvSpPr>
        <p:spPr bwMode="auto">
          <a:xfrm>
            <a:off x="395536" y="1829891"/>
            <a:ext cx="49577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eaLnBrk="0" hangingPunct="0"/>
            <a:r>
              <a:rPr kumimoji="1" lang="zh-CN" altLang="en-US" sz="2800" dirty="0">
                <a:latin typeface="宋体" pitchFamily="2" charset="-122"/>
                <a:cs typeface="Times New Roman" pitchFamily="18" charset="0"/>
                <a:sym typeface="Symbol" pitchFamily="18" charset="2"/>
              </a:rPr>
              <a:t>若将</a:t>
            </a:r>
            <a:r>
              <a:rPr kumimoji="1" lang="en-US" altLang="zh-CN" sz="2800" dirty="0">
                <a:latin typeface="Times New Roman" pitchFamily="18" charset="0"/>
                <a:cs typeface="Times New Roman" pitchFamily="18" charset="0"/>
                <a:sym typeface="Symbol" pitchFamily="18" charset="2"/>
              </a:rPr>
              <a:t>A</a:t>
            </a:r>
            <a:r>
              <a:rPr kumimoji="1" lang="zh-CN" altLang="en-US" sz="2800" dirty="0">
                <a:latin typeface="宋体" pitchFamily="2" charset="-122"/>
                <a:cs typeface="Times New Roman" pitchFamily="18" charset="0"/>
                <a:sym typeface="Symbol" pitchFamily="18" charset="2"/>
              </a:rPr>
              <a:t>与</a:t>
            </a:r>
            <a:r>
              <a:rPr kumimoji="1" lang="en-US" altLang="zh-CN" sz="2800" dirty="0">
                <a:latin typeface="Times New Roman" pitchFamily="18" charset="0"/>
                <a:cs typeface="Times New Roman" pitchFamily="18" charset="0"/>
                <a:sym typeface="Symbol" pitchFamily="18" charset="2"/>
              </a:rPr>
              <a:t>C</a:t>
            </a:r>
            <a:r>
              <a:rPr kumimoji="1" lang="zh-CN" altLang="en-US" sz="2800" dirty="0">
                <a:latin typeface="宋体" pitchFamily="2" charset="-122"/>
                <a:cs typeface="Times New Roman" pitchFamily="18" charset="0"/>
                <a:sym typeface="Symbol" pitchFamily="18" charset="2"/>
              </a:rPr>
              <a:t>混合，</a:t>
            </a:r>
            <a:r>
              <a:rPr kumimoji="1" lang="zh-CN" altLang="en-US" sz="2800" dirty="0">
                <a:latin typeface="Times New Roman" pitchFamily="18" charset="0"/>
                <a:cs typeface="Times New Roman" pitchFamily="18" charset="0"/>
                <a:sym typeface="Symbol" pitchFamily="18" charset="2"/>
              </a:rPr>
              <a:t> </a:t>
            </a:r>
            <a:r>
              <a:rPr kumimoji="1" lang="en-US" altLang="zh-CN" sz="2800" i="1" dirty="0">
                <a:latin typeface="Times New Roman" pitchFamily="18" charset="0"/>
                <a:cs typeface="Times New Roman" pitchFamily="18" charset="0"/>
                <a:sym typeface="Symbol" pitchFamily="18" charset="2"/>
              </a:rPr>
              <a:t>Q</a:t>
            </a:r>
            <a:r>
              <a:rPr kumimoji="1" lang="en-US" altLang="zh-CN" sz="2800" dirty="0">
                <a:latin typeface="Times New Roman" pitchFamily="18" charset="0"/>
                <a:cs typeface="Times New Roman" pitchFamily="18" charset="0"/>
                <a:sym typeface="Symbol" pitchFamily="18" charset="2"/>
              </a:rPr>
              <a:t>=0  </a:t>
            </a:r>
            <a:r>
              <a:rPr kumimoji="1" lang="zh-CN" altLang="en-US" sz="2800" dirty="0">
                <a:latin typeface="宋体" pitchFamily="2" charset="-122"/>
                <a:cs typeface="Times New Roman" pitchFamily="18" charset="0"/>
                <a:sym typeface="Symbol" pitchFamily="18" charset="2"/>
              </a:rPr>
              <a:t>则有：</a:t>
            </a:r>
            <a:r>
              <a:rPr kumimoji="1" lang="zh-CN" altLang="en-US" sz="2800" dirty="0">
                <a:latin typeface="华文宋体" pitchFamily="2" charset="-122"/>
                <a:cs typeface="Times New Roman" pitchFamily="18" charset="0"/>
                <a:sym typeface="Symbol" pitchFamily="18" charset="2"/>
              </a:rPr>
              <a:t> </a:t>
            </a:r>
          </a:p>
        </p:txBody>
      </p:sp>
      <p:graphicFrame>
        <p:nvGraphicFramePr>
          <p:cNvPr id="9" name="对象 8"/>
          <p:cNvGraphicFramePr>
            <a:graphicFrameLocks noChangeAspect="1"/>
          </p:cNvGraphicFramePr>
          <p:nvPr>
            <p:extLst>
              <p:ext uri="{D42A27DB-BD31-4B8C-83A1-F6EECF244321}">
                <p14:modId xmlns:p14="http://schemas.microsoft.com/office/powerpoint/2010/main" val="866501938"/>
              </p:ext>
            </p:extLst>
          </p:nvPr>
        </p:nvGraphicFramePr>
        <p:xfrm>
          <a:off x="395536" y="2353292"/>
          <a:ext cx="6686550" cy="582613"/>
        </p:xfrm>
        <a:graphic>
          <a:graphicData uri="http://schemas.openxmlformats.org/presentationml/2006/ole">
            <mc:AlternateContent xmlns:mc="http://schemas.openxmlformats.org/markup-compatibility/2006">
              <mc:Choice xmlns:v="urn:schemas-microsoft-com:vml" Requires="v">
                <p:oleObj spid="_x0000_s769758" name="公式" r:id="rId7" imgW="2743200" imgH="241300" progId="Equation.3">
                  <p:embed/>
                </p:oleObj>
              </mc:Choice>
              <mc:Fallback>
                <p:oleObj name="公式" r:id="rId7" imgW="2743200" imgH="241300" progId="Equation.3">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536" y="2353292"/>
                        <a:ext cx="668655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632631286"/>
              </p:ext>
            </p:extLst>
          </p:nvPr>
        </p:nvGraphicFramePr>
        <p:xfrm>
          <a:off x="415046" y="2996952"/>
          <a:ext cx="7331075" cy="541338"/>
        </p:xfrm>
        <a:graphic>
          <a:graphicData uri="http://schemas.openxmlformats.org/presentationml/2006/ole">
            <mc:AlternateContent xmlns:mc="http://schemas.openxmlformats.org/markup-compatibility/2006">
              <mc:Choice xmlns:v="urn:schemas-microsoft-com:vml" Requires="v">
                <p:oleObj spid="_x0000_s769759" name="公式" r:id="rId9" imgW="3302000" imgH="241300" progId="Equation.3">
                  <p:embed/>
                </p:oleObj>
              </mc:Choice>
              <mc:Fallback>
                <p:oleObj name="公式" r:id="rId9" imgW="3302000" imgH="241300" progId="Equation.3">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5046" y="2996952"/>
                        <a:ext cx="7331075"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4"/>
          <p:cNvSpPr>
            <a:spLocks noChangeArrowheads="1"/>
          </p:cNvSpPr>
          <p:nvPr/>
        </p:nvSpPr>
        <p:spPr bwMode="auto">
          <a:xfrm>
            <a:off x="351909" y="3645025"/>
            <a:ext cx="7921625" cy="2952328"/>
          </a:xfrm>
          <a:prstGeom prst="rect">
            <a:avLst/>
          </a:prstGeom>
          <a:solidFill>
            <a:schemeClr val="bg1"/>
          </a:solidFill>
          <a:ln w="38100">
            <a:solidFill>
              <a:srgbClr val="0000CC"/>
            </a:solidFill>
            <a:miter lim="800000"/>
            <a:headEnd/>
            <a:tailEnd/>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eaLnBrk="0" hangingPunct="0">
              <a:lnSpc>
                <a:spcPct val="140000"/>
              </a:lnSpc>
              <a:spcBef>
                <a:spcPct val="20000"/>
              </a:spcBef>
            </a:pPr>
            <a:r>
              <a:rPr lang="zh-CN" altLang="en-US" sz="2800" dirty="0">
                <a:solidFill>
                  <a:srgbClr val="000000"/>
                </a:solidFill>
                <a:latin typeface="Times New Roman" pitchFamily="18" charset="0"/>
                <a:cs typeface="Times New Roman" pitchFamily="18" charset="0"/>
                <a:sym typeface="Symbol" pitchFamily="18" charset="2"/>
              </a:rPr>
              <a:t>若将</a:t>
            </a:r>
            <a:r>
              <a:rPr lang="en-US" altLang="zh-CN" sz="2800" dirty="0">
                <a:solidFill>
                  <a:srgbClr val="000000"/>
                </a:solidFill>
                <a:latin typeface="Times New Roman" pitchFamily="18" charset="0"/>
                <a:cs typeface="Times New Roman" pitchFamily="18" charset="0"/>
                <a:sym typeface="Symbol" pitchFamily="18" charset="2"/>
              </a:rPr>
              <a:t>B</a:t>
            </a:r>
            <a:r>
              <a:rPr lang="zh-CN" altLang="en-US" sz="2800" dirty="0">
                <a:solidFill>
                  <a:srgbClr val="000000"/>
                </a:solidFill>
                <a:latin typeface="Times New Roman" pitchFamily="18" charset="0"/>
                <a:cs typeface="Times New Roman" pitchFamily="18" charset="0"/>
                <a:sym typeface="Symbol" pitchFamily="18" charset="2"/>
              </a:rPr>
              <a:t>与</a:t>
            </a:r>
            <a:r>
              <a:rPr lang="en-US" altLang="zh-CN" sz="2800" dirty="0">
                <a:solidFill>
                  <a:srgbClr val="000000"/>
                </a:solidFill>
                <a:latin typeface="Times New Roman" pitchFamily="18" charset="0"/>
                <a:cs typeface="Times New Roman" pitchFamily="18" charset="0"/>
                <a:sym typeface="Symbol" pitchFamily="18" charset="2"/>
              </a:rPr>
              <a:t>C</a:t>
            </a:r>
            <a:r>
              <a:rPr lang="zh-CN" altLang="en-US" sz="2800" dirty="0">
                <a:solidFill>
                  <a:srgbClr val="000000"/>
                </a:solidFill>
                <a:latin typeface="Times New Roman" pitchFamily="18" charset="0"/>
                <a:cs typeface="Times New Roman" pitchFamily="18" charset="0"/>
                <a:sym typeface="Symbol" pitchFamily="18" charset="2"/>
              </a:rPr>
              <a:t>混合， </a:t>
            </a:r>
            <a:r>
              <a:rPr lang="en-US" altLang="zh-CN" sz="2800" i="1" dirty="0">
                <a:solidFill>
                  <a:srgbClr val="000000"/>
                </a:solidFill>
                <a:latin typeface="Times New Roman" pitchFamily="18" charset="0"/>
                <a:cs typeface="Times New Roman" pitchFamily="18" charset="0"/>
                <a:sym typeface="Symbol" pitchFamily="18" charset="2"/>
              </a:rPr>
              <a:t>Q</a:t>
            </a:r>
            <a:r>
              <a:rPr lang="en-US" altLang="zh-CN" sz="2800" dirty="0">
                <a:solidFill>
                  <a:srgbClr val="000000"/>
                </a:solidFill>
                <a:latin typeface="Times New Roman" pitchFamily="18" charset="0"/>
                <a:cs typeface="Times New Roman" pitchFamily="18" charset="0"/>
                <a:sym typeface="Symbol" pitchFamily="18" charset="2"/>
              </a:rPr>
              <a:t>=0  </a:t>
            </a:r>
            <a:r>
              <a:rPr lang="zh-CN" altLang="en-US" sz="2800" dirty="0">
                <a:solidFill>
                  <a:srgbClr val="000000"/>
                </a:solidFill>
                <a:latin typeface="Times New Roman" pitchFamily="18" charset="0"/>
                <a:cs typeface="Times New Roman" pitchFamily="18" charset="0"/>
                <a:sym typeface="Symbol" pitchFamily="18" charset="2"/>
              </a:rPr>
              <a:t>则有：</a:t>
            </a:r>
            <a:r>
              <a:rPr lang="zh-CN" altLang="en-US" sz="2800" dirty="0">
                <a:latin typeface="Times New Roman" pitchFamily="18" charset="0"/>
                <a:cs typeface="Times New Roman" pitchFamily="18" charset="0"/>
                <a:sym typeface="Symbol" pitchFamily="18" charset="2"/>
              </a:rPr>
              <a:t> </a:t>
            </a:r>
          </a:p>
        </p:txBody>
      </p:sp>
      <p:graphicFrame>
        <p:nvGraphicFramePr>
          <p:cNvPr id="12" name="对象 11"/>
          <p:cNvGraphicFramePr>
            <a:graphicFrameLocks noChangeAspect="1"/>
          </p:cNvGraphicFramePr>
          <p:nvPr>
            <p:extLst>
              <p:ext uri="{D42A27DB-BD31-4B8C-83A1-F6EECF244321}">
                <p14:modId xmlns:p14="http://schemas.microsoft.com/office/powerpoint/2010/main" val="2018805893"/>
              </p:ext>
            </p:extLst>
          </p:nvPr>
        </p:nvGraphicFramePr>
        <p:xfrm>
          <a:off x="395536" y="4221088"/>
          <a:ext cx="5429634" cy="430659"/>
        </p:xfrm>
        <a:graphic>
          <a:graphicData uri="http://schemas.openxmlformats.org/presentationml/2006/ole">
            <mc:AlternateContent xmlns:mc="http://schemas.openxmlformats.org/markup-compatibility/2006">
              <mc:Choice xmlns:v="urn:schemas-microsoft-com:vml" Requires="v">
                <p:oleObj spid="_x0000_s769760" name="公式" r:id="rId11" imgW="3213100" imgH="254000" progId="Equation.3">
                  <p:embed/>
                </p:oleObj>
              </mc:Choice>
              <mc:Fallback>
                <p:oleObj name="公式" r:id="rId11" imgW="3213100" imgH="254000"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536" y="4221088"/>
                        <a:ext cx="5429634" cy="430659"/>
                      </a:xfrm>
                      <a:prstGeom prst="rect">
                        <a:avLst/>
                      </a:prstGeom>
                      <a:noFill/>
                      <a:ln>
                        <a:noFill/>
                      </a:ln>
                    </p:spPr>
                  </p:pic>
                </p:oleObj>
              </mc:Fallback>
            </mc:AlternateContent>
          </a:graphicData>
        </a:graphic>
      </p:graphicFrame>
      <p:sp>
        <p:nvSpPr>
          <p:cNvPr id="14" name="Rectangle 7"/>
          <p:cNvSpPr>
            <a:spLocks noChangeArrowheads="1"/>
          </p:cNvSpPr>
          <p:nvPr/>
        </p:nvSpPr>
        <p:spPr bwMode="auto">
          <a:xfrm>
            <a:off x="402071" y="4581128"/>
            <a:ext cx="6048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eaLnBrk="0" hangingPunct="0"/>
            <a:r>
              <a:rPr kumimoji="1" lang="en-US" altLang="zh-CN" sz="2800" b="1" dirty="0">
                <a:latin typeface="Times New Roman" pitchFamily="18" charset="0"/>
                <a:cs typeface="Times New Roman" pitchFamily="18" charset="0"/>
                <a:sym typeface="Symbol" pitchFamily="18" charset="2"/>
              </a:rPr>
              <a:t> </a:t>
            </a:r>
            <a:r>
              <a:rPr kumimoji="1" lang="zh-CN" altLang="en-US" sz="2000" b="1" dirty="0">
                <a:latin typeface="Times New Roman" pitchFamily="18" charset="0"/>
                <a:cs typeface="Times New Roman" pitchFamily="18" charset="0"/>
                <a:sym typeface="Symbol" pitchFamily="18" charset="2"/>
              </a:rPr>
              <a:t>将（</a:t>
            </a:r>
            <a:r>
              <a:rPr kumimoji="1" lang="en-US" altLang="zh-CN" sz="2000" b="1" dirty="0">
                <a:latin typeface="Times New Roman" pitchFamily="18" charset="0"/>
                <a:cs typeface="Times New Roman" pitchFamily="18" charset="0"/>
                <a:sym typeface="Symbol" pitchFamily="18" charset="2"/>
              </a:rPr>
              <a:t>1</a:t>
            </a:r>
            <a:r>
              <a:rPr kumimoji="1" lang="zh-CN" altLang="en-US" sz="2000" b="1" dirty="0">
                <a:latin typeface="Times New Roman" pitchFamily="18" charset="0"/>
                <a:cs typeface="Times New Roman" pitchFamily="18" charset="0"/>
                <a:sym typeface="Symbol" pitchFamily="18" charset="2"/>
              </a:rPr>
              <a:t>）、（</a:t>
            </a:r>
            <a:r>
              <a:rPr kumimoji="1" lang="en-US" altLang="zh-CN" sz="2000" b="1" dirty="0">
                <a:latin typeface="Times New Roman" pitchFamily="18" charset="0"/>
                <a:cs typeface="Times New Roman" pitchFamily="18" charset="0"/>
                <a:sym typeface="Symbol" pitchFamily="18" charset="2"/>
              </a:rPr>
              <a:t>2</a:t>
            </a:r>
            <a:r>
              <a:rPr kumimoji="1" lang="zh-CN" altLang="en-US" sz="2000" b="1" dirty="0">
                <a:latin typeface="Times New Roman" pitchFamily="18" charset="0"/>
                <a:cs typeface="Times New Roman" pitchFamily="18" charset="0"/>
                <a:sym typeface="Symbol" pitchFamily="18" charset="2"/>
              </a:rPr>
              <a:t>）式带入上式可得：</a:t>
            </a:r>
          </a:p>
        </p:txBody>
      </p:sp>
      <p:sp>
        <p:nvSpPr>
          <p:cNvPr id="15" name="Text Box 9"/>
          <p:cNvSpPr txBox="1">
            <a:spLocks noChangeArrowheads="1"/>
          </p:cNvSpPr>
          <p:nvPr/>
        </p:nvSpPr>
        <p:spPr bwMode="auto">
          <a:xfrm>
            <a:off x="538163" y="5034879"/>
            <a:ext cx="7921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800" b="1" dirty="0">
                <a:latin typeface="Times New Roman" pitchFamily="18" charset="0"/>
                <a:ea typeface="华文宋体" pitchFamily="2" charset="-122"/>
                <a:sym typeface="Symbol" pitchFamily="18" charset="2"/>
              </a:rPr>
              <a:t>1.5</a:t>
            </a:r>
            <a:r>
              <a:rPr kumimoji="1" lang="en-US" altLang="zh-CN" sz="2800" b="1" i="1" dirty="0">
                <a:latin typeface="Times New Roman" pitchFamily="18" charset="0"/>
                <a:ea typeface="华文宋体" pitchFamily="2" charset="-122"/>
                <a:sym typeface="Symbol" pitchFamily="18" charset="2"/>
              </a:rPr>
              <a:t>n</a:t>
            </a:r>
            <a:r>
              <a:rPr kumimoji="1" lang="en-US" altLang="zh-CN" sz="2800" b="1" baseline="-25000" dirty="0">
                <a:latin typeface="Times New Roman" pitchFamily="18" charset="0"/>
                <a:ea typeface="华文宋体" pitchFamily="2" charset="-122"/>
                <a:sym typeface="Symbol" pitchFamily="18" charset="2"/>
              </a:rPr>
              <a:t>A</a:t>
            </a:r>
            <a:r>
              <a:rPr kumimoji="1" lang="en-US" altLang="zh-CN" sz="2800" b="1" i="1" dirty="0">
                <a:latin typeface="Times New Roman" pitchFamily="18" charset="0"/>
                <a:ea typeface="华文宋体" pitchFamily="2" charset="-122"/>
                <a:sym typeface="Symbol" pitchFamily="18" charset="2"/>
              </a:rPr>
              <a:t>C</a:t>
            </a:r>
            <a:r>
              <a:rPr kumimoji="1" lang="en-US" altLang="zh-CN" sz="2800" b="1" i="1" baseline="-25000" dirty="0">
                <a:latin typeface="Times New Roman" pitchFamily="18" charset="0"/>
                <a:ea typeface="华文宋体" pitchFamily="2" charset="-122"/>
                <a:sym typeface="Symbol" pitchFamily="18" charset="2"/>
              </a:rPr>
              <a:t>p</a:t>
            </a:r>
            <a:r>
              <a:rPr kumimoji="1" lang="en-US" altLang="zh-CN" sz="2800" b="1" baseline="-25000" dirty="0">
                <a:latin typeface="Times New Roman" pitchFamily="18" charset="0"/>
                <a:ea typeface="华文宋体" pitchFamily="2" charset="-122"/>
                <a:sym typeface="Symbol" pitchFamily="18" charset="2"/>
              </a:rPr>
              <a:t>,m</a:t>
            </a:r>
            <a:r>
              <a:rPr kumimoji="1" lang="en-US" altLang="zh-CN" sz="2800" b="1" dirty="0">
                <a:latin typeface="Times New Roman" pitchFamily="18" charset="0"/>
                <a:ea typeface="华文宋体" pitchFamily="2" charset="-122"/>
                <a:sym typeface="Symbol" pitchFamily="18" charset="2"/>
              </a:rPr>
              <a:t>(A)(</a:t>
            </a:r>
            <a:r>
              <a:rPr kumimoji="1" lang="en-US" altLang="zh-CN" sz="2800" b="1" i="1" dirty="0">
                <a:latin typeface="Times New Roman" pitchFamily="18" charset="0"/>
                <a:ea typeface="华文宋体" pitchFamily="2" charset="-122"/>
                <a:sym typeface="Symbol" pitchFamily="18" charset="2"/>
              </a:rPr>
              <a:t>t</a:t>
            </a:r>
            <a:r>
              <a:rPr kumimoji="1" lang="en-US" altLang="zh-CN" sz="2800" b="1" dirty="0">
                <a:latin typeface="Times New Roman" pitchFamily="18" charset="0"/>
                <a:ea typeface="华文宋体" pitchFamily="2" charset="-122"/>
                <a:sym typeface="Symbol" pitchFamily="18" charset="2"/>
              </a:rPr>
              <a:t>/</a:t>
            </a:r>
            <a:r>
              <a:rPr lang="en-US" altLang="zh-CN" sz="2800" dirty="0">
                <a:latin typeface="Times New Roman" pitchFamily="18" charset="0"/>
                <a:ea typeface="华文宋体" pitchFamily="2" charset="-122"/>
                <a:cs typeface="Times New Roman" pitchFamily="18" charset="0"/>
                <a:sym typeface="Symbol" pitchFamily="18" charset="2"/>
              </a:rPr>
              <a:t>℃-40)+</a:t>
            </a:r>
            <a:r>
              <a:rPr kumimoji="1" lang="en-US" altLang="zh-CN" sz="2800" b="1" dirty="0">
                <a:latin typeface="Times New Roman" pitchFamily="18" charset="0"/>
                <a:ea typeface="华文宋体" pitchFamily="2" charset="-122"/>
                <a:sym typeface="Symbol" pitchFamily="18" charset="2"/>
              </a:rPr>
              <a:t>1.5</a:t>
            </a:r>
            <a:r>
              <a:rPr kumimoji="1" lang="en-US" altLang="zh-CN" sz="2800" b="1" i="1" dirty="0">
                <a:latin typeface="Times New Roman" pitchFamily="18" charset="0"/>
                <a:ea typeface="华文宋体" pitchFamily="2" charset="-122"/>
                <a:sym typeface="Symbol" pitchFamily="18" charset="2"/>
              </a:rPr>
              <a:t>n</a:t>
            </a:r>
            <a:r>
              <a:rPr kumimoji="1" lang="en-US" altLang="zh-CN" sz="2800" b="1" baseline="-25000" dirty="0">
                <a:latin typeface="Times New Roman" pitchFamily="18" charset="0"/>
                <a:ea typeface="华文宋体" pitchFamily="2" charset="-122"/>
                <a:sym typeface="Symbol" pitchFamily="18" charset="2"/>
              </a:rPr>
              <a:t>A</a:t>
            </a:r>
            <a:r>
              <a:rPr kumimoji="1" lang="en-US" altLang="zh-CN" sz="2800" b="1" i="1" dirty="0">
                <a:latin typeface="Times New Roman" pitchFamily="18" charset="0"/>
                <a:ea typeface="华文宋体" pitchFamily="2" charset="-122"/>
                <a:sym typeface="Symbol" pitchFamily="18" charset="2"/>
              </a:rPr>
              <a:t>C</a:t>
            </a:r>
            <a:r>
              <a:rPr kumimoji="1" lang="en-US" altLang="zh-CN" sz="2800" b="1" i="1" baseline="-25000" dirty="0">
                <a:latin typeface="Times New Roman" pitchFamily="18" charset="0"/>
                <a:ea typeface="华文宋体" pitchFamily="2" charset="-122"/>
                <a:sym typeface="Symbol" pitchFamily="18" charset="2"/>
              </a:rPr>
              <a:t>p</a:t>
            </a:r>
            <a:r>
              <a:rPr kumimoji="1" lang="en-US" altLang="zh-CN" sz="2800" b="1" baseline="-25000" dirty="0">
                <a:latin typeface="Times New Roman" pitchFamily="18" charset="0"/>
                <a:ea typeface="华文宋体" pitchFamily="2" charset="-122"/>
                <a:sym typeface="Symbol" pitchFamily="18" charset="2"/>
              </a:rPr>
              <a:t>,m</a:t>
            </a:r>
            <a:r>
              <a:rPr kumimoji="1" lang="en-US" altLang="zh-CN" sz="2800" b="1" dirty="0">
                <a:latin typeface="Times New Roman" pitchFamily="18" charset="0"/>
                <a:ea typeface="华文宋体" pitchFamily="2" charset="-122"/>
                <a:sym typeface="Symbol" pitchFamily="18" charset="2"/>
              </a:rPr>
              <a:t>(A)(</a:t>
            </a:r>
            <a:r>
              <a:rPr kumimoji="1" lang="en-US" altLang="zh-CN" sz="2800" b="1" i="1" dirty="0">
                <a:latin typeface="Times New Roman" pitchFamily="18" charset="0"/>
                <a:ea typeface="华文宋体" pitchFamily="2" charset="-122"/>
                <a:sym typeface="Symbol" pitchFamily="18" charset="2"/>
              </a:rPr>
              <a:t>t</a:t>
            </a:r>
            <a:r>
              <a:rPr kumimoji="1" lang="en-US" altLang="zh-CN" sz="2800" b="1" dirty="0">
                <a:latin typeface="Times New Roman" pitchFamily="18" charset="0"/>
                <a:ea typeface="华文宋体" pitchFamily="2" charset="-122"/>
                <a:sym typeface="Symbol" pitchFamily="18" charset="2"/>
              </a:rPr>
              <a:t>/</a:t>
            </a:r>
            <a:r>
              <a:rPr lang="en-US" altLang="zh-CN" sz="2800" dirty="0">
                <a:latin typeface="Times New Roman" pitchFamily="18" charset="0"/>
                <a:ea typeface="华文宋体" pitchFamily="2" charset="-122"/>
                <a:sym typeface="Symbol" pitchFamily="18" charset="2"/>
              </a:rPr>
              <a:t>℃-30)=0</a:t>
            </a:r>
          </a:p>
        </p:txBody>
      </p:sp>
      <p:sp>
        <p:nvSpPr>
          <p:cNvPr id="17" name="Rectangle 8"/>
          <p:cNvSpPr>
            <a:spLocks noChangeArrowheads="1"/>
          </p:cNvSpPr>
          <p:nvPr/>
        </p:nvSpPr>
        <p:spPr bwMode="auto">
          <a:xfrm>
            <a:off x="755650" y="5805264"/>
            <a:ext cx="1196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eaLnBrk="0" hangingPunct="0"/>
            <a:r>
              <a:rPr kumimoji="1" lang="en-US" altLang="zh-CN" sz="2800" b="1" i="1" dirty="0">
                <a:latin typeface="Times New Roman" pitchFamily="18" charset="0"/>
                <a:ea typeface="华文宋体" pitchFamily="2" charset="-122"/>
                <a:cs typeface="Times New Roman" pitchFamily="18" charset="0"/>
                <a:sym typeface="Symbol" pitchFamily="18" charset="2"/>
              </a:rPr>
              <a:t>t</a:t>
            </a:r>
            <a:r>
              <a:rPr kumimoji="1" lang="en-US" altLang="zh-CN" sz="2800" b="1" dirty="0">
                <a:latin typeface="Times New Roman" pitchFamily="18" charset="0"/>
                <a:ea typeface="华文宋体" pitchFamily="2" charset="-122"/>
                <a:cs typeface="Times New Roman" pitchFamily="18" charset="0"/>
                <a:sym typeface="Symbol" pitchFamily="18" charset="2"/>
              </a:rPr>
              <a:t>=35℃</a:t>
            </a:r>
          </a:p>
        </p:txBody>
      </p:sp>
    </p:spTree>
    <p:extLst>
      <p:ext uri="{BB962C8B-B14F-4D97-AF65-F5344CB8AC3E}">
        <p14:creationId xmlns:p14="http://schemas.microsoft.com/office/powerpoint/2010/main" val="93561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0-#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0-#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1">
                                            <p:txEl>
                                              <p:pRg st="0" end="0"/>
                                            </p:txEl>
                                          </p:spTgt>
                                        </p:tgtEl>
                                        <p:attrNameLst>
                                          <p:attrName>style.visibility</p:attrName>
                                        </p:attrNameLst>
                                      </p:cBhvr>
                                      <p:to>
                                        <p:strVal val="visible"/>
                                      </p:to>
                                    </p:set>
                                    <p:anim calcmode="lin" valueType="num">
                                      <p:cBhvr additive="base">
                                        <p:cTn id="4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0-#ppt_w/2"/>
                                          </p:val>
                                        </p:tav>
                                        <p:tav tm="100000">
                                          <p:val>
                                            <p:strVal val="#ppt_x"/>
                                          </p:val>
                                        </p:tav>
                                      </p:tavLst>
                                    </p:anim>
                                    <p:anim calcmode="lin" valueType="num">
                                      <p:cBhvr additive="base">
                                        <p:cTn id="5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0-#ppt_w/2"/>
                                          </p:val>
                                        </p:tav>
                                        <p:tav tm="100000">
                                          <p:val>
                                            <p:strVal val="#ppt_x"/>
                                          </p:val>
                                        </p:tav>
                                      </p:tavLst>
                                    </p:anim>
                                    <p:anim calcmode="lin" valueType="num">
                                      <p:cBhvr additive="base">
                                        <p:cTn id="5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0-#ppt_w/2"/>
                                          </p:val>
                                        </p:tav>
                                        <p:tav tm="100000">
                                          <p:val>
                                            <p:strVal val="#ppt_x"/>
                                          </p:val>
                                        </p:tav>
                                      </p:tavLst>
                                    </p:anim>
                                    <p:anim calcmode="lin" valueType="num">
                                      <p:cBhvr additive="base">
                                        <p:cTn id="62"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0-#ppt_w/2"/>
                                          </p:val>
                                        </p:tav>
                                        <p:tav tm="100000">
                                          <p:val>
                                            <p:strVal val="#ppt_x"/>
                                          </p:val>
                                        </p:tav>
                                      </p:tavLst>
                                    </p:anim>
                                    <p:anim calcmode="lin" valueType="num">
                                      <p:cBhvr additive="base">
                                        <p:cTn id="6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8" grpId="0"/>
      <p:bldP spid="11" grpId="0" build="p" autoUpdateAnimBg="0"/>
      <p:bldP spid="14" grpId="0"/>
      <p:bldP spid="15" grpId="0"/>
      <p:bldP spid="17"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200000"/>
              </a:lnSpc>
              <a:buFont typeface="Wingdings" pitchFamily="2" charset="2"/>
              <a:buNone/>
            </a:pPr>
            <a:r>
              <a:rPr lang="zh-CN" altLang="en-US" sz="3200" b="1" dirty="0">
                <a:solidFill>
                  <a:schemeClr val="tx1"/>
                </a:solidFill>
                <a:latin typeface="宋体" pitchFamily="2" charset="-122"/>
                <a:hlinkClick r:id="rId2" action="ppaction://hlinksldjump"/>
              </a:rPr>
              <a:t>一、焦耳</a:t>
            </a:r>
            <a:r>
              <a:rPr lang="zh-CN" altLang="en-US" sz="3200" b="1" dirty="0">
                <a:solidFill>
                  <a:schemeClr val="tx1"/>
                </a:solidFill>
                <a:hlinkClick r:id="rId2" action="ppaction://hlinksldjump"/>
              </a:rPr>
              <a:t>——</a:t>
            </a:r>
            <a:r>
              <a:rPr lang="zh-CN" altLang="en-US" sz="3200" b="1" dirty="0" smtClean="0">
                <a:solidFill>
                  <a:schemeClr val="tx1"/>
                </a:solidFill>
                <a:latin typeface="宋体" pitchFamily="2" charset="-122"/>
                <a:hlinkClick r:id="rId2" action="ppaction://hlinksldjump"/>
              </a:rPr>
              <a:t>汤姆逊实验</a:t>
            </a:r>
            <a:endParaRPr lang="zh-CN" altLang="en-US" sz="3200" b="1" dirty="0">
              <a:solidFill>
                <a:schemeClr val="tx1"/>
              </a:solidFill>
              <a:latin typeface="宋体" pitchFamily="2" charset="-122"/>
            </a:endParaRPr>
          </a:p>
          <a:p>
            <a:pPr>
              <a:lnSpc>
                <a:spcPct val="200000"/>
              </a:lnSpc>
              <a:buFont typeface="Wingdings" pitchFamily="2" charset="2"/>
              <a:buNone/>
            </a:pPr>
            <a:r>
              <a:rPr lang="zh-CN" altLang="en-US" sz="3200" b="1" dirty="0">
                <a:solidFill>
                  <a:schemeClr val="tx1"/>
                </a:solidFill>
                <a:latin typeface="宋体" pitchFamily="2" charset="-122"/>
                <a:hlinkClick r:id="rId3" action="ppaction://hlinksldjump"/>
              </a:rPr>
              <a:t>二、实际气体的内能与焓</a:t>
            </a:r>
          </a:p>
          <a:p>
            <a:endParaRPr lang="zh-CN" altLang="en-US" sz="3200" b="1" dirty="0">
              <a:solidFill>
                <a:schemeClr val="tx1"/>
              </a:solidFill>
            </a:endParaRPr>
          </a:p>
        </p:txBody>
      </p:sp>
      <p:sp>
        <p:nvSpPr>
          <p:cNvPr id="2" name="标题 1"/>
          <p:cNvSpPr>
            <a:spLocks noGrp="1"/>
          </p:cNvSpPr>
          <p:nvPr>
            <p:ph type="title"/>
          </p:nvPr>
        </p:nvSpPr>
        <p:spPr/>
        <p:txBody>
          <a:bodyPr>
            <a:normAutofit fontScale="90000"/>
          </a:bodyPr>
          <a:lstStyle/>
          <a:p>
            <a:r>
              <a:rPr lang="zh-CN" altLang="en-US" b="1" dirty="0">
                <a:solidFill>
                  <a:srgbClr val="FF0000"/>
                </a:solidFill>
                <a:latin typeface="宋体" pitchFamily="2" charset="-122"/>
              </a:rPr>
              <a:t>§2-7 热力学第一定律对</a:t>
            </a:r>
            <a:br>
              <a:rPr lang="zh-CN" altLang="en-US" b="1" dirty="0">
                <a:solidFill>
                  <a:srgbClr val="FF0000"/>
                </a:solidFill>
                <a:latin typeface="宋体" pitchFamily="2" charset="-122"/>
              </a:rPr>
            </a:br>
            <a:r>
              <a:rPr lang="zh-CN" altLang="en-US" b="1" dirty="0">
                <a:solidFill>
                  <a:srgbClr val="FF0000"/>
                </a:solidFill>
                <a:latin typeface="宋体" pitchFamily="2" charset="-122"/>
              </a:rPr>
              <a:t>       实际气体的应用</a:t>
            </a:r>
            <a:endParaRPr lang="zh-CN" altLang="en-US" dirty="0"/>
          </a:p>
        </p:txBody>
      </p:sp>
    </p:spTree>
    <p:extLst>
      <p:ext uri="{BB962C8B-B14F-4D97-AF65-F5344CB8AC3E}">
        <p14:creationId xmlns:p14="http://schemas.microsoft.com/office/powerpoint/2010/main" val="341820652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9124" y="1853901"/>
            <a:ext cx="3570208" cy="830997"/>
          </a:xfrm>
          <a:prstGeom prst="rect">
            <a:avLst/>
          </a:prstGeom>
        </p:spPr>
        <p:txBody>
          <a:bodyPr wrap="none">
            <a:spAutoFit/>
          </a:bodyPr>
          <a:lstStyle/>
          <a:p>
            <a:pPr>
              <a:lnSpc>
                <a:spcPct val="200000"/>
              </a:lnSpc>
              <a:spcBef>
                <a:spcPct val="20000"/>
              </a:spcBef>
              <a:buClr>
                <a:schemeClr val="accent2"/>
              </a:buClr>
              <a:buFont typeface="Wingdings" pitchFamily="2" charset="2"/>
              <a:buNone/>
            </a:pPr>
            <a:r>
              <a:rPr lang="zh-CN" altLang="en-US" sz="2400" dirty="0" smtClean="0">
                <a:solidFill>
                  <a:srgbClr val="002060"/>
                </a:solidFill>
                <a:hlinkClick r:id="rId2" action="ppaction://hlinksldjump"/>
              </a:rPr>
              <a:t>一、焦耳</a:t>
            </a:r>
            <a:r>
              <a:rPr lang="en-US" altLang="zh-CN" sz="2400" dirty="0">
                <a:solidFill>
                  <a:srgbClr val="002060"/>
                </a:solidFill>
                <a:latin typeface="Arial"/>
                <a:hlinkClick r:id="rId2" action="ppaction://hlinksldjump"/>
              </a:rPr>
              <a:t>——</a:t>
            </a:r>
            <a:r>
              <a:rPr lang="zh-CN" altLang="en-US" sz="2400" dirty="0" smtClean="0">
                <a:solidFill>
                  <a:srgbClr val="002060"/>
                </a:solidFill>
                <a:hlinkClick r:id="rId2" action="ppaction://hlinksldjump"/>
              </a:rPr>
              <a:t>汤姆逊实验</a:t>
            </a:r>
            <a:endParaRPr lang="zh-CN" altLang="en-US" sz="2400" dirty="0">
              <a:solidFill>
                <a:srgbClr val="002060"/>
              </a:solidFill>
            </a:endParaRPr>
          </a:p>
        </p:txBody>
      </p:sp>
      <p:sp>
        <p:nvSpPr>
          <p:cNvPr id="6" name="标题 1"/>
          <p:cNvSpPr>
            <a:spLocks noGrp="1"/>
          </p:cNvSpPr>
          <p:nvPr>
            <p:ph type="title"/>
          </p:nvPr>
        </p:nvSpPr>
        <p:spPr>
          <a:xfrm>
            <a:off x="457200" y="338328"/>
            <a:ext cx="8229600" cy="1252728"/>
          </a:xfrm>
        </p:spPr>
        <p:txBody>
          <a:bodyPr>
            <a:normAutofit fontScale="90000"/>
          </a:bodyPr>
          <a:lstStyle/>
          <a:p>
            <a:r>
              <a:rPr lang="zh-CN" altLang="en-US" b="1" dirty="0">
                <a:solidFill>
                  <a:srgbClr val="FF0000"/>
                </a:solidFill>
                <a:latin typeface="宋体" pitchFamily="2" charset="-122"/>
              </a:rPr>
              <a:t>§2-7 热力学第一定律对</a:t>
            </a:r>
            <a:br>
              <a:rPr lang="zh-CN" altLang="en-US" b="1" dirty="0">
                <a:solidFill>
                  <a:srgbClr val="FF0000"/>
                </a:solidFill>
                <a:latin typeface="宋体" pitchFamily="2" charset="-122"/>
              </a:rPr>
            </a:br>
            <a:r>
              <a:rPr lang="zh-CN" altLang="en-US" b="1" dirty="0">
                <a:solidFill>
                  <a:srgbClr val="FF0000"/>
                </a:solidFill>
                <a:latin typeface="宋体" pitchFamily="2" charset="-122"/>
              </a:rPr>
              <a:t>       实际气体的应用</a:t>
            </a:r>
            <a:endParaRPr lang="zh-CN" altLang="en-US" dirty="0"/>
          </a:p>
        </p:txBody>
      </p:sp>
      <p:sp>
        <p:nvSpPr>
          <p:cNvPr id="7" name="Text Box 4"/>
          <p:cNvSpPr txBox="1">
            <a:spLocks noChangeArrowheads="1"/>
          </p:cNvSpPr>
          <p:nvPr/>
        </p:nvSpPr>
        <p:spPr bwMode="auto">
          <a:xfrm>
            <a:off x="228600" y="2684898"/>
            <a:ext cx="8686800" cy="19240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lnSpc>
                <a:spcPct val="150000"/>
              </a:lnSpc>
            </a:pPr>
            <a:r>
              <a:rPr kumimoji="1" lang="zh-CN" altLang="zh-CN" sz="2800" dirty="0">
                <a:latin typeface="Times New Roman" pitchFamily="18" charset="0"/>
                <a:ea typeface="黑体" pitchFamily="49" charset="-122"/>
              </a:rPr>
              <a:t>        </a:t>
            </a:r>
            <a:r>
              <a:rPr kumimoji="1" lang="en-US" altLang="zh-CN" sz="2800" dirty="0">
                <a:latin typeface="Times New Roman" pitchFamily="18" charset="0"/>
                <a:ea typeface="黑体" pitchFamily="49" charset="-122"/>
              </a:rPr>
              <a:t>Joule</a:t>
            </a:r>
            <a:r>
              <a:rPr kumimoji="1" lang="zh-CN" altLang="en-US" sz="2800" dirty="0">
                <a:latin typeface="Times New Roman" pitchFamily="18" charset="0"/>
                <a:ea typeface="黑体" pitchFamily="49" charset="-122"/>
              </a:rPr>
              <a:t>在</a:t>
            </a:r>
            <a:r>
              <a:rPr kumimoji="1" lang="en-US" altLang="zh-CN" sz="2800" dirty="0">
                <a:latin typeface="Times New Roman" pitchFamily="18" charset="0"/>
                <a:ea typeface="黑体" pitchFamily="49" charset="-122"/>
              </a:rPr>
              <a:t>1843</a:t>
            </a:r>
            <a:r>
              <a:rPr kumimoji="1" lang="zh-CN" altLang="en-US" sz="2800" dirty="0">
                <a:latin typeface="Times New Roman" pitchFamily="18" charset="0"/>
                <a:ea typeface="黑体" pitchFamily="49" charset="-122"/>
              </a:rPr>
              <a:t>年所做的气体自由膨胀实验是不够精确的，</a:t>
            </a:r>
            <a:r>
              <a:rPr kumimoji="1" lang="en-US" altLang="zh-CN" sz="2800" dirty="0">
                <a:latin typeface="Times New Roman" pitchFamily="18" charset="0"/>
                <a:ea typeface="黑体" pitchFamily="49" charset="-122"/>
              </a:rPr>
              <a:t>1852</a:t>
            </a:r>
            <a:r>
              <a:rPr kumimoji="1" lang="zh-CN" altLang="en-US" sz="2800" dirty="0">
                <a:latin typeface="Times New Roman" pitchFamily="18" charset="0"/>
                <a:ea typeface="黑体" pitchFamily="49" charset="-122"/>
              </a:rPr>
              <a:t>年</a:t>
            </a:r>
            <a:r>
              <a:rPr kumimoji="1" lang="en-US" altLang="zh-CN" sz="2800" dirty="0">
                <a:latin typeface="Times New Roman" pitchFamily="18" charset="0"/>
                <a:ea typeface="黑体" pitchFamily="49" charset="-122"/>
              </a:rPr>
              <a:t>Joule</a:t>
            </a:r>
            <a:r>
              <a:rPr kumimoji="1" lang="zh-CN" altLang="en-US" sz="2800" dirty="0">
                <a:latin typeface="Times New Roman" pitchFamily="18" charset="0"/>
                <a:ea typeface="黑体" pitchFamily="49" charset="-122"/>
              </a:rPr>
              <a:t>和</a:t>
            </a:r>
            <a:r>
              <a:rPr kumimoji="1" lang="en-US" altLang="zh-CN" sz="2800" dirty="0">
                <a:latin typeface="Times New Roman" pitchFamily="18" charset="0"/>
                <a:ea typeface="黑体" pitchFamily="49" charset="-122"/>
              </a:rPr>
              <a:t>Thomson</a:t>
            </a:r>
            <a:r>
              <a:rPr kumimoji="1" lang="en-US" altLang="zh-CN" sz="2800" dirty="0">
                <a:solidFill>
                  <a:srgbClr val="FF3300"/>
                </a:solidFill>
                <a:latin typeface="Times New Roman" pitchFamily="18" charset="0"/>
                <a:ea typeface="黑体" pitchFamily="49" charset="-122"/>
              </a:rPr>
              <a:t> </a:t>
            </a:r>
            <a:r>
              <a:rPr kumimoji="1" lang="zh-CN" altLang="en-US" sz="2800" dirty="0">
                <a:latin typeface="Times New Roman" pitchFamily="18" charset="0"/>
                <a:ea typeface="黑体" pitchFamily="49" charset="-122"/>
              </a:rPr>
              <a:t>设计了新的实验，</a:t>
            </a:r>
            <a:r>
              <a:rPr kumimoji="1" lang="zh-CN" altLang="en-US" sz="2800" dirty="0" smtClean="0">
                <a:latin typeface="Times New Roman" pitchFamily="18" charset="0"/>
                <a:ea typeface="黑体" pitchFamily="49" charset="-122"/>
              </a:rPr>
              <a:t>称为</a:t>
            </a:r>
            <a:endParaRPr kumimoji="1" lang="en-US" altLang="zh-CN" sz="2800" dirty="0" smtClean="0">
              <a:latin typeface="Times New Roman" pitchFamily="18" charset="0"/>
              <a:ea typeface="黑体" pitchFamily="49" charset="-122"/>
            </a:endParaRPr>
          </a:p>
          <a:p>
            <a:pPr fontAlgn="t">
              <a:lnSpc>
                <a:spcPct val="150000"/>
              </a:lnSpc>
            </a:pPr>
            <a:r>
              <a:rPr kumimoji="1" lang="en-US" altLang="zh-CN" sz="2800" dirty="0" smtClean="0">
                <a:latin typeface="Times New Roman" pitchFamily="18" charset="0"/>
                <a:ea typeface="黑体" pitchFamily="49" charset="-122"/>
              </a:rPr>
              <a:t>J-T</a:t>
            </a:r>
            <a:r>
              <a:rPr kumimoji="1" lang="zh-CN" altLang="en-US" sz="2800" dirty="0" smtClean="0">
                <a:latin typeface="Times New Roman" pitchFamily="18" charset="0"/>
                <a:ea typeface="黑体" pitchFamily="49" charset="-122"/>
              </a:rPr>
              <a:t>实验（</a:t>
            </a:r>
            <a:r>
              <a:rPr kumimoji="1" lang="zh-CN" altLang="en-US" sz="2800" dirty="0">
                <a:solidFill>
                  <a:srgbClr val="FB390B"/>
                </a:solidFill>
                <a:latin typeface="Times New Roman" pitchFamily="18" charset="0"/>
                <a:ea typeface="黑体" pitchFamily="49" charset="-122"/>
              </a:rPr>
              <a:t>节流过程</a:t>
            </a:r>
            <a:r>
              <a:rPr kumimoji="1" lang="zh-CN" altLang="en-US" sz="2800" dirty="0" smtClean="0">
                <a:latin typeface="Times New Roman" pitchFamily="18" charset="0"/>
                <a:ea typeface="黑体" pitchFamily="49" charset="-122"/>
              </a:rPr>
              <a:t>）。</a:t>
            </a:r>
            <a:endParaRPr kumimoji="1" lang="zh-CN" altLang="en-US" sz="2800" dirty="0">
              <a:latin typeface="黑体" pitchFamily="49" charset="-122"/>
              <a:ea typeface="黑体" pitchFamily="49" charset="-122"/>
            </a:endParaRPr>
          </a:p>
        </p:txBody>
      </p:sp>
      <p:sp>
        <p:nvSpPr>
          <p:cNvPr id="8" name="Text Box 5"/>
          <p:cNvSpPr txBox="1">
            <a:spLocks noChangeArrowheads="1"/>
          </p:cNvSpPr>
          <p:nvPr/>
        </p:nvSpPr>
        <p:spPr bwMode="auto">
          <a:xfrm>
            <a:off x="228600" y="4437112"/>
            <a:ext cx="8686800" cy="19240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lnSpc>
                <a:spcPct val="150000"/>
              </a:lnSpc>
            </a:pPr>
            <a:r>
              <a:rPr kumimoji="1" lang="en-US" altLang="zh-CN" sz="2800" dirty="0">
                <a:latin typeface="Times New Roman" pitchFamily="18" charset="0"/>
                <a:ea typeface="黑体" pitchFamily="49" charset="-122"/>
              </a:rPr>
              <a:t>        </a:t>
            </a:r>
            <a:r>
              <a:rPr kumimoji="1" lang="zh-CN" altLang="en-US" sz="2800" dirty="0">
                <a:latin typeface="Times New Roman" pitchFamily="18" charset="0"/>
                <a:ea typeface="黑体" pitchFamily="49" charset="-122"/>
              </a:rPr>
              <a:t>在这个实验中，使人们对实际气体的</a:t>
            </a:r>
            <a:r>
              <a:rPr kumimoji="1" lang="en-US" altLang="zh-CN" sz="2800" i="1" dirty="0">
                <a:latin typeface="Times New Roman" pitchFamily="18" charset="0"/>
                <a:ea typeface="黑体" pitchFamily="49" charset="-122"/>
              </a:rPr>
              <a:t>U</a:t>
            </a:r>
            <a:r>
              <a:rPr kumimoji="1" lang="zh-CN" altLang="en-US" sz="2800" dirty="0">
                <a:latin typeface="Times New Roman" pitchFamily="18" charset="0"/>
                <a:ea typeface="黑体" pitchFamily="49" charset="-122"/>
              </a:rPr>
              <a:t>和</a:t>
            </a:r>
            <a:r>
              <a:rPr kumimoji="1" lang="en-US" altLang="zh-CN" sz="2800" i="1" dirty="0">
                <a:latin typeface="Times New Roman" pitchFamily="18" charset="0"/>
                <a:ea typeface="黑体" pitchFamily="49" charset="-122"/>
              </a:rPr>
              <a:t>H</a:t>
            </a:r>
            <a:r>
              <a:rPr kumimoji="1" lang="zh-CN" altLang="en-US" sz="2800" dirty="0">
                <a:latin typeface="Times New Roman" pitchFamily="18" charset="0"/>
                <a:ea typeface="黑体" pitchFamily="49" charset="-122"/>
              </a:rPr>
              <a:t>的性质有所了解，并且在</a:t>
            </a:r>
            <a:r>
              <a:rPr kumimoji="1" lang="zh-CN" altLang="en-US" sz="2800" dirty="0">
                <a:solidFill>
                  <a:srgbClr val="0000FF"/>
                </a:solidFill>
                <a:latin typeface="Times New Roman" pitchFamily="18" charset="0"/>
                <a:ea typeface="黑体" pitchFamily="49" charset="-122"/>
              </a:rPr>
              <a:t>获得低温和气体液化</a:t>
            </a:r>
            <a:r>
              <a:rPr kumimoji="1" lang="zh-CN" altLang="en-US" sz="2800" dirty="0">
                <a:latin typeface="Times New Roman" pitchFamily="18" charset="0"/>
                <a:ea typeface="黑体" pitchFamily="49" charset="-122"/>
              </a:rPr>
              <a:t>工业中有重要应用。</a:t>
            </a:r>
            <a:endParaRPr kumimoji="1" lang="zh-CN" altLang="en-US" sz="2800" dirty="0">
              <a:latin typeface="黑体" pitchFamily="49" charset="-122"/>
              <a:ea typeface="黑体" pitchFamily="49" charset="-122"/>
            </a:endParaRPr>
          </a:p>
        </p:txBody>
      </p:sp>
    </p:spTree>
    <p:extLst>
      <p:ext uri="{BB962C8B-B14F-4D97-AF65-F5344CB8AC3E}">
        <p14:creationId xmlns:p14="http://schemas.microsoft.com/office/powerpoint/2010/main" val="36596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内容占位符 2"/>
          <p:cNvSpPr>
            <a:spLocks noGrp="1"/>
          </p:cNvSpPr>
          <p:nvPr>
            <p:ph idx="1"/>
          </p:nvPr>
        </p:nvSpPr>
        <p:spPr>
          <a:xfrm>
            <a:off x="1043608" y="1124744"/>
            <a:ext cx="7336325" cy="4752528"/>
          </a:xfrm>
        </p:spPr>
        <p:txBody>
          <a:bodyPr>
            <a:normAutofit/>
          </a:bodyPr>
          <a:lstStyle/>
          <a:p>
            <a:pPr marL="0" indent="0" eaLnBrk="1" hangingPunct="1">
              <a:buClr>
                <a:schemeClr val="tx1"/>
              </a:buClr>
              <a:buNone/>
            </a:pPr>
            <a:r>
              <a:rPr lang="zh-CN" altLang="en-US" b="1" dirty="0" smtClean="0">
                <a:solidFill>
                  <a:srgbClr val="000000"/>
                </a:solidFill>
                <a:latin typeface="华文宋体"/>
                <a:ea typeface="华文宋体"/>
                <a:cs typeface="华文宋体"/>
              </a:rPr>
              <a:t>（</a:t>
            </a:r>
            <a:r>
              <a:rPr lang="en-US" altLang="zh-CN" sz="3000" b="1" dirty="0" smtClean="0">
                <a:solidFill>
                  <a:srgbClr val="000000"/>
                </a:solidFill>
                <a:latin typeface="华文宋体"/>
                <a:ea typeface="华文宋体"/>
                <a:cs typeface="华文宋体"/>
              </a:rPr>
              <a:t>2</a:t>
            </a:r>
            <a:r>
              <a:rPr lang="zh-CN" altLang="en-US" sz="3000" b="1" dirty="0" smtClean="0">
                <a:solidFill>
                  <a:srgbClr val="000000"/>
                </a:solidFill>
                <a:latin typeface="华文宋体"/>
                <a:ea typeface="华文宋体"/>
                <a:cs typeface="华文宋体"/>
              </a:rPr>
              <a:t>）状态函数的变化量只与始终态有关与过程变化的途径无关。</a:t>
            </a:r>
            <a:r>
              <a:rPr lang="el-GR" altLang="zh-CN" sz="3000" b="1" dirty="0" smtClean="0">
                <a:solidFill>
                  <a:srgbClr val="000000"/>
                </a:solidFill>
                <a:latin typeface="华文宋体"/>
                <a:ea typeface="华文宋体"/>
                <a:cs typeface="华文宋体"/>
              </a:rPr>
              <a:t>ΔP=P</a:t>
            </a:r>
            <a:r>
              <a:rPr lang="el-GR" altLang="zh-CN" sz="3000" b="1" baseline="-25000" dirty="0" smtClean="0">
                <a:solidFill>
                  <a:srgbClr val="000000"/>
                </a:solidFill>
                <a:latin typeface="华文宋体"/>
                <a:ea typeface="华文宋体"/>
                <a:cs typeface="华文宋体"/>
              </a:rPr>
              <a:t>2</a:t>
            </a:r>
            <a:r>
              <a:rPr lang="el-GR" altLang="zh-CN" sz="3000" b="1" dirty="0" smtClean="0">
                <a:solidFill>
                  <a:srgbClr val="000000"/>
                </a:solidFill>
                <a:latin typeface="华文宋体"/>
                <a:ea typeface="华文宋体"/>
                <a:cs typeface="华文宋体"/>
              </a:rPr>
              <a:t>-P</a:t>
            </a:r>
            <a:r>
              <a:rPr lang="el-GR" altLang="zh-CN" sz="3000" b="1" baseline="-25000" dirty="0" smtClean="0">
                <a:solidFill>
                  <a:srgbClr val="000000"/>
                </a:solidFill>
                <a:latin typeface="华文宋体"/>
                <a:ea typeface="华文宋体"/>
                <a:cs typeface="华文宋体"/>
              </a:rPr>
              <a:t>1</a:t>
            </a:r>
            <a:endParaRPr lang="en-US" altLang="zh-CN" sz="3000" b="1" baseline="-25000" dirty="0" smtClean="0">
              <a:solidFill>
                <a:srgbClr val="000000"/>
              </a:solidFill>
              <a:latin typeface="华文宋体"/>
              <a:ea typeface="华文宋体"/>
              <a:cs typeface="华文宋体"/>
            </a:endParaRPr>
          </a:p>
          <a:p>
            <a:pPr marL="533400" indent="-533400">
              <a:buClr>
                <a:schemeClr val="tx1"/>
              </a:buClr>
              <a:buNone/>
            </a:pPr>
            <a:r>
              <a:rPr lang="zh-CN" altLang="en-US" sz="3000" b="1" dirty="0">
                <a:solidFill>
                  <a:srgbClr val="000000"/>
                </a:solidFill>
                <a:latin typeface="华文宋体"/>
                <a:ea typeface="华文宋体"/>
                <a:cs typeface="华文宋体"/>
              </a:rPr>
              <a:t>反之，若一个物理量其改变量只与始终态有关，与过程无关，则为状态函数</a:t>
            </a:r>
            <a:endParaRPr lang="el-GR" altLang="zh-CN" sz="3000" b="1" dirty="0">
              <a:solidFill>
                <a:srgbClr val="000000"/>
              </a:solidFill>
              <a:latin typeface="华文宋体"/>
              <a:ea typeface="华文宋体"/>
              <a:cs typeface="华文宋体"/>
            </a:endParaRPr>
          </a:p>
          <a:p>
            <a:pPr marL="533400" indent="-533400" eaLnBrk="1" hangingPunct="1">
              <a:buClr>
                <a:schemeClr val="tx1"/>
              </a:buClr>
              <a:buFont typeface="Wingdings" pitchFamily="2" charset="2"/>
              <a:buNone/>
            </a:pPr>
            <a:r>
              <a:rPr lang="zh-CN" altLang="en-US" sz="3000" b="1" dirty="0" smtClean="0">
                <a:solidFill>
                  <a:srgbClr val="000000"/>
                </a:solidFill>
                <a:latin typeface="华文宋体"/>
                <a:ea typeface="华文宋体"/>
                <a:cs typeface="华文宋体"/>
              </a:rPr>
              <a:t>      </a:t>
            </a:r>
            <a:r>
              <a:rPr lang="zh-CN" altLang="en-US" sz="3000" b="1" dirty="0" smtClean="0">
                <a:solidFill>
                  <a:srgbClr val="0000CC"/>
                </a:solidFill>
                <a:latin typeface="华文宋体"/>
                <a:ea typeface="华文宋体"/>
                <a:cs typeface="华文宋体"/>
              </a:rPr>
              <a:t>状态函数的变化量的可以设计过程计算</a:t>
            </a:r>
            <a:endParaRPr lang="en-US" altLang="zh-CN" sz="3000" b="1" dirty="0" smtClean="0">
              <a:solidFill>
                <a:srgbClr val="0000CC"/>
              </a:solidFill>
              <a:latin typeface="华文宋体"/>
              <a:ea typeface="华文宋体"/>
              <a:cs typeface="华文宋体"/>
            </a:endParaRPr>
          </a:p>
          <a:p>
            <a:pPr marL="533400" indent="-533400" eaLnBrk="1" hangingPunct="1">
              <a:buClr>
                <a:schemeClr val="tx1"/>
              </a:buClr>
              <a:buFont typeface="Wingdings" pitchFamily="2" charset="2"/>
              <a:buNone/>
            </a:pPr>
            <a:r>
              <a:rPr lang="zh-CN" altLang="en-US" sz="3000" b="1" dirty="0" smtClean="0">
                <a:solidFill>
                  <a:schemeClr val="tx1"/>
                </a:solidFill>
                <a:latin typeface="华文宋体"/>
                <a:ea typeface="华文宋体"/>
                <a:cs typeface="华文宋体"/>
              </a:rPr>
              <a:t>（</a:t>
            </a:r>
            <a:r>
              <a:rPr lang="en-US" altLang="zh-CN" sz="3000" b="1" dirty="0">
                <a:solidFill>
                  <a:schemeClr val="tx1"/>
                </a:solidFill>
                <a:latin typeface="华文宋体"/>
                <a:ea typeface="华文宋体"/>
                <a:cs typeface="华文宋体"/>
              </a:rPr>
              <a:t>3</a:t>
            </a:r>
            <a:r>
              <a:rPr lang="zh-CN" altLang="en-US" sz="3000" b="1" dirty="0" smtClean="0">
                <a:solidFill>
                  <a:schemeClr val="tx1"/>
                </a:solidFill>
                <a:latin typeface="华文宋体"/>
                <a:ea typeface="华文宋体"/>
                <a:cs typeface="华文宋体"/>
              </a:rPr>
              <a:t>）经一循环状态函数的改变值为零</a:t>
            </a:r>
            <a:endParaRPr lang="en-US" altLang="zh-CN" sz="3000" b="1" dirty="0" smtClean="0">
              <a:solidFill>
                <a:schemeClr val="tx1"/>
              </a:solidFill>
              <a:latin typeface="华文宋体"/>
              <a:ea typeface="华文宋体"/>
              <a:cs typeface="华文宋体"/>
            </a:endParaRPr>
          </a:p>
          <a:p>
            <a:pPr marL="0" indent="0" eaLnBrk="1" hangingPunct="1">
              <a:buClr>
                <a:schemeClr val="tx1"/>
              </a:buClr>
              <a:buNone/>
            </a:pPr>
            <a:r>
              <a:rPr lang="zh-CN" altLang="en-US" sz="3000" b="1" dirty="0" smtClean="0">
                <a:solidFill>
                  <a:srgbClr val="000000"/>
                </a:solidFill>
                <a:latin typeface="华文宋体"/>
                <a:ea typeface="华文宋体"/>
                <a:cs typeface="华文宋体"/>
              </a:rPr>
              <a:t>（</a:t>
            </a:r>
            <a:r>
              <a:rPr lang="en-US" altLang="zh-CN" sz="3000" b="1" dirty="0">
                <a:solidFill>
                  <a:srgbClr val="000000"/>
                </a:solidFill>
                <a:latin typeface="华文宋体"/>
                <a:ea typeface="华文宋体"/>
                <a:cs typeface="华文宋体"/>
              </a:rPr>
              <a:t>4</a:t>
            </a:r>
            <a:r>
              <a:rPr lang="zh-CN" altLang="en-US" sz="3000" b="1" dirty="0" smtClean="0">
                <a:solidFill>
                  <a:srgbClr val="000000"/>
                </a:solidFill>
                <a:latin typeface="华文宋体"/>
                <a:ea typeface="华文宋体"/>
                <a:cs typeface="华文宋体"/>
              </a:rPr>
              <a:t>）状态函数有全微分存在</a:t>
            </a:r>
          </a:p>
          <a:p>
            <a:pPr marL="0" indent="0" eaLnBrk="1" hangingPunct="1">
              <a:buClr>
                <a:schemeClr val="tx1"/>
              </a:buClr>
              <a:buNone/>
            </a:pPr>
            <a:r>
              <a:rPr lang="zh-CN" altLang="en-US" sz="3000" b="1" dirty="0" smtClean="0">
                <a:solidFill>
                  <a:srgbClr val="000000"/>
                </a:solidFill>
                <a:latin typeface="华文宋体"/>
                <a:ea typeface="华文宋体"/>
                <a:cs typeface="华文宋体"/>
              </a:rPr>
              <a:t>（</a:t>
            </a:r>
            <a:r>
              <a:rPr lang="en-US" altLang="zh-CN" sz="3000" b="1" dirty="0">
                <a:solidFill>
                  <a:srgbClr val="000000"/>
                </a:solidFill>
                <a:latin typeface="华文宋体"/>
                <a:ea typeface="华文宋体"/>
                <a:cs typeface="华文宋体"/>
              </a:rPr>
              <a:t>5</a:t>
            </a:r>
            <a:r>
              <a:rPr lang="zh-CN" altLang="en-US" sz="3000" b="1" dirty="0" smtClean="0">
                <a:solidFill>
                  <a:srgbClr val="000000"/>
                </a:solidFill>
                <a:latin typeface="华文宋体"/>
                <a:ea typeface="华文宋体"/>
                <a:cs typeface="华文宋体"/>
              </a:rPr>
              <a:t>）状态函数的环积分为零  ∮</a:t>
            </a:r>
            <a:r>
              <a:rPr lang="en-US" altLang="zh-CN" sz="3000" b="1" dirty="0" err="1" smtClean="0">
                <a:solidFill>
                  <a:srgbClr val="000000"/>
                </a:solidFill>
                <a:latin typeface="华文宋体"/>
                <a:ea typeface="华文宋体"/>
                <a:cs typeface="华文宋体"/>
              </a:rPr>
              <a:t>dP</a:t>
            </a:r>
            <a:r>
              <a:rPr lang="en-US" altLang="zh-CN" sz="3000" b="1" dirty="0" smtClean="0">
                <a:solidFill>
                  <a:srgbClr val="000000"/>
                </a:solidFill>
                <a:latin typeface="华文宋体"/>
                <a:ea typeface="华文宋体"/>
                <a:cs typeface="华文宋体"/>
              </a:rPr>
              <a:t>=0</a:t>
            </a:r>
            <a:endParaRPr lang="zh-CN" altLang="en-US" sz="3000" dirty="0" smtClean="0"/>
          </a:p>
        </p:txBody>
      </p:sp>
      <p:sp>
        <p:nvSpPr>
          <p:cNvPr id="2" name="标题 1"/>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1"/>
          <p:cNvSpPr txBox="1">
            <a:spLocks noChangeArrowheads="1"/>
          </p:cNvSpPr>
          <p:nvPr/>
        </p:nvSpPr>
        <p:spPr bwMode="auto">
          <a:xfrm>
            <a:off x="539552" y="485128"/>
            <a:ext cx="3733800" cy="42703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rgbClr val="33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r>
              <a:rPr kumimoji="1" lang="zh-CN" altLang="en-US" sz="2800" dirty="0">
                <a:latin typeface="Times New Roman" pitchFamily="18" charset="0"/>
                <a:ea typeface="黑体" pitchFamily="49" charset="-122"/>
              </a:rPr>
              <a:t>节流过程</a:t>
            </a:r>
          </a:p>
        </p:txBody>
      </p:sp>
      <p:pic>
        <p:nvPicPr>
          <p:cNvPr id="5" name="Picture 3" descr="未命名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4252183" y="2492896"/>
            <a:ext cx="4589491" cy="3451225"/>
          </a:xfrm>
          <a:prstGeom prst="rect">
            <a:avLst/>
          </a:prstGeom>
        </p:spPr>
      </p:pic>
      <p:sp>
        <p:nvSpPr>
          <p:cNvPr id="6" name="Text Box 2"/>
          <p:cNvSpPr txBox="1">
            <a:spLocks noChangeArrowheads="1"/>
          </p:cNvSpPr>
          <p:nvPr/>
        </p:nvSpPr>
        <p:spPr bwMode="auto">
          <a:xfrm>
            <a:off x="295275" y="981075"/>
            <a:ext cx="4564063" cy="236988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lnSpc>
                <a:spcPct val="110000"/>
              </a:lnSpc>
            </a:pPr>
            <a:r>
              <a:rPr kumimoji="1" lang="zh-CN" altLang="en-US" sz="2800" dirty="0" smtClean="0">
                <a:latin typeface="Times New Roman" pitchFamily="18" charset="0"/>
                <a:ea typeface="黑体" pitchFamily="49" charset="-122"/>
              </a:rPr>
              <a:t>在</a:t>
            </a:r>
            <a:r>
              <a:rPr kumimoji="1" lang="zh-CN" altLang="en-US" sz="2800" dirty="0">
                <a:latin typeface="Times New Roman" pitchFamily="18" charset="0"/>
                <a:ea typeface="黑体" pitchFamily="49" charset="-122"/>
              </a:rPr>
              <a:t>一个圆形</a:t>
            </a:r>
            <a:r>
              <a:rPr kumimoji="1" lang="zh-CN" altLang="en-US" sz="2800" dirty="0">
                <a:solidFill>
                  <a:srgbClr val="FF0000"/>
                </a:solidFill>
                <a:latin typeface="Times New Roman" pitchFamily="18" charset="0"/>
                <a:ea typeface="黑体" pitchFamily="49" charset="-122"/>
              </a:rPr>
              <a:t>绝热</a:t>
            </a:r>
            <a:r>
              <a:rPr kumimoji="1" lang="zh-CN" altLang="en-US" sz="2800" dirty="0">
                <a:latin typeface="Times New Roman" pitchFamily="18" charset="0"/>
                <a:ea typeface="黑体" pitchFamily="49" charset="-122"/>
              </a:rPr>
              <a:t>筒的中部有一个多孔塞或小孔，使气体</a:t>
            </a:r>
            <a:r>
              <a:rPr kumimoji="1" lang="zh-CN" altLang="en-US" sz="2800" dirty="0">
                <a:solidFill>
                  <a:srgbClr val="FF0000"/>
                </a:solidFill>
                <a:latin typeface="Times New Roman" pitchFamily="18" charset="0"/>
                <a:ea typeface="黑体" pitchFamily="49" charset="-122"/>
              </a:rPr>
              <a:t>不能很快通过</a:t>
            </a:r>
            <a:r>
              <a:rPr kumimoji="1" lang="zh-CN" altLang="en-US" sz="2800" dirty="0">
                <a:latin typeface="Times New Roman" pitchFamily="18" charset="0"/>
                <a:ea typeface="黑体" pitchFamily="49" charset="-122"/>
              </a:rPr>
              <a:t>，并</a:t>
            </a:r>
            <a:r>
              <a:rPr kumimoji="1" lang="zh-CN" altLang="en-US" sz="2800" dirty="0">
                <a:solidFill>
                  <a:srgbClr val="FF0000"/>
                </a:solidFill>
                <a:latin typeface="Times New Roman" pitchFamily="18" charset="0"/>
                <a:ea typeface="黑体" pitchFamily="49" charset="-122"/>
              </a:rPr>
              <a:t>维持塞两边的</a:t>
            </a:r>
            <a:r>
              <a:rPr kumimoji="1" lang="zh-CN" altLang="en-US" sz="2800" dirty="0" smtClean="0">
                <a:solidFill>
                  <a:srgbClr val="FF0000"/>
                </a:solidFill>
                <a:latin typeface="Times New Roman" pitchFamily="18" charset="0"/>
                <a:ea typeface="黑体" pitchFamily="49" charset="-122"/>
              </a:rPr>
              <a:t>压力保持恒定不变</a:t>
            </a:r>
            <a:r>
              <a:rPr kumimoji="1" lang="zh-CN" altLang="en-US" sz="2800" dirty="0" smtClean="0">
                <a:latin typeface="Times New Roman" pitchFamily="18" charset="0"/>
                <a:ea typeface="黑体" pitchFamily="49" charset="-122"/>
              </a:rPr>
              <a:t>的膨胀过程。</a:t>
            </a:r>
            <a:endParaRPr kumimoji="1" lang="zh-CN" altLang="en-US" sz="2800" dirty="0">
              <a:latin typeface="黑体" pitchFamily="49" charset="-122"/>
              <a:ea typeface="黑体" pitchFamily="49" charset="-122"/>
            </a:endParaRPr>
          </a:p>
        </p:txBody>
      </p:sp>
      <p:sp>
        <p:nvSpPr>
          <p:cNvPr id="7" name="Text Box 12"/>
          <p:cNvSpPr txBox="1">
            <a:spLocks noChangeArrowheads="1"/>
          </p:cNvSpPr>
          <p:nvPr/>
        </p:nvSpPr>
        <p:spPr bwMode="auto">
          <a:xfrm>
            <a:off x="107504" y="3803009"/>
            <a:ext cx="71628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0000FF"/>
                </a:solidFill>
                <a:latin typeface="宋体" pitchFamily="2" charset="-122"/>
                <a:ea typeface="宋体" pitchFamily="2" charset="-122"/>
                <a:sym typeface="Symbol" pitchFamily="18" charset="2"/>
              </a:defRPr>
            </a:lvl1pPr>
            <a:lvl2pPr marL="742950" indent="-285750">
              <a:defRPr sz="2800" b="1">
                <a:solidFill>
                  <a:srgbClr val="0000FF"/>
                </a:solidFill>
                <a:latin typeface="宋体" pitchFamily="2" charset="-122"/>
                <a:ea typeface="宋体" pitchFamily="2" charset="-122"/>
                <a:sym typeface="Symbol" pitchFamily="18" charset="2"/>
              </a:defRPr>
            </a:lvl2pPr>
            <a:lvl3pPr marL="1143000" indent="-228600">
              <a:defRPr sz="2800" b="1">
                <a:solidFill>
                  <a:srgbClr val="0000FF"/>
                </a:solidFill>
                <a:latin typeface="宋体" pitchFamily="2" charset="-122"/>
                <a:ea typeface="宋体" pitchFamily="2" charset="-122"/>
                <a:sym typeface="Symbol" pitchFamily="18" charset="2"/>
              </a:defRPr>
            </a:lvl3pPr>
            <a:lvl4pPr marL="1600200" indent="-228600">
              <a:defRPr sz="2800" b="1">
                <a:solidFill>
                  <a:srgbClr val="0000FF"/>
                </a:solidFill>
                <a:latin typeface="宋体" pitchFamily="2" charset="-122"/>
                <a:ea typeface="宋体" pitchFamily="2" charset="-122"/>
                <a:sym typeface="Symbol" pitchFamily="18" charset="2"/>
              </a:defRPr>
            </a:lvl4pPr>
            <a:lvl5pPr marL="2057400" indent="-228600">
              <a:defRPr sz="2800" b="1">
                <a:solidFill>
                  <a:srgbClr val="0000FF"/>
                </a:solidFill>
                <a:latin typeface="宋体" pitchFamily="2" charset="-122"/>
                <a:ea typeface="宋体" pitchFamily="2" charset="-122"/>
                <a:sym typeface="Symbol" pitchFamily="18" charset="2"/>
              </a:defRPr>
            </a:lvl5pPr>
            <a:lvl6pPr marL="25146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6pPr>
            <a:lvl7pPr marL="29718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7pPr>
            <a:lvl8pPr marL="34290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8pPr>
            <a:lvl9pPr marL="38862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9pPr>
          </a:lstStyle>
          <a:p>
            <a:pPr>
              <a:lnSpc>
                <a:spcPct val="100000"/>
              </a:lnSpc>
              <a:spcBef>
                <a:spcPct val="50000"/>
              </a:spcBef>
            </a:pPr>
            <a:r>
              <a:rPr lang="zh-CN" altLang="en-US" sz="2400" dirty="0">
                <a:solidFill>
                  <a:schemeClr val="tx1"/>
                </a:solidFill>
                <a:latin typeface="Times New Roman" pitchFamily="18" charset="0"/>
              </a:rPr>
              <a:t>左边恒压</a:t>
            </a:r>
            <a:r>
              <a:rPr lang="en-US" altLang="zh-CN" sz="2400" dirty="0">
                <a:solidFill>
                  <a:schemeClr val="tx1"/>
                </a:solidFill>
                <a:latin typeface="Times New Roman" pitchFamily="18" charset="0"/>
              </a:rPr>
              <a:t>P1，</a:t>
            </a:r>
            <a:r>
              <a:rPr lang="zh-CN" altLang="en-US" sz="2400" dirty="0">
                <a:solidFill>
                  <a:schemeClr val="tx1"/>
                </a:solidFill>
                <a:latin typeface="Times New Roman" pitchFamily="18" charset="0"/>
              </a:rPr>
              <a:t>右边恒压</a:t>
            </a:r>
            <a:r>
              <a:rPr lang="en-US" altLang="zh-CN" sz="2400" dirty="0">
                <a:solidFill>
                  <a:schemeClr val="tx1"/>
                </a:solidFill>
                <a:latin typeface="Times New Roman" pitchFamily="18" charset="0"/>
              </a:rPr>
              <a:t>P2</a:t>
            </a:r>
            <a:r>
              <a:rPr lang="en-US" altLang="zh-CN" sz="2400" dirty="0" smtClean="0">
                <a:solidFill>
                  <a:schemeClr val="tx1"/>
                </a:solidFill>
                <a:latin typeface="Times New Roman" pitchFamily="18" charset="0"/>
              </a:rPr>
              <a:t>，</a:t>
            </a:r>
          </a:p>
          <a:p>
            <a:pPr>
              <a:lnSpc>
                <a:spcPct val="100000"/>
              </a:lnSpc>
              <a:spcBef>
                <a:spcPct val="50000"/>
              </a:spcBef>
            </a:pPr>
            <a:r>
              <a:rPr lang="en-US" altLang="zh-CN" sz="2400" dirty="0">
                <a:solidFill>
                  <a:srgbClr val="0000CC"/>
                </a:solidFill>
              </a:rPr>
              <a:t>P</a:t>
            </a:r>
            <a:r>
              <a:rPr lang="en-US" altLang="zh-CN" sz="2400" baseline="-25000" dirty="0">
                <a:solidFill>
                  <a:srgbClr val="0000CC"/>
                </a:solidFill>
              </a:rPr>
              <a:t>2</a:t>
            </a:r>
            <a:r>
              <a:rPr lang="zh-CN" altLang="en-US" sz="2400" dirty="0">
                <a:solidFill>
                  <a:srgbClr val="0000CC"/>
                </a:solidFill>
              </a:rPr>
              <a:t>＜</a:t>
            </a:r>
            <a:r>
              <a:rPr lang="en-US" altLang="zh-CN" sz="2400" dirty="0">
                <a:solidFill>
                  <a:srgbClr val="0000CC"/>
                </a:solidFill>
              </a:rPr>
              <a:t>P</a:t>
            </a:r>
            <a:r>
              <a:rPr lang="en-US" altLang="zh-CN" sz="2400" baseline="-25000" dirty="0">
                <a:solidFill>
                  <a:srgbClr val="0000CC"/>
                </a:solidFill>
              </a:rPr>
              <a:t>1</a:t>
            </a:r>
            <a:r>
              <a:rPr lang="zh-CN" altLang="en-US" sz="2400" dirty="0">
                <a:solidFill>
                  <a:srgbClr val="0000CC"/>
                </a:solidFill>
              </a:rPr>
              <a:t>，</a:t>
            </a:r>
            <a:r>
              <a:rPr lang="zh-CN" altLang="en-US" sz="2400" dirty="0" smtClean="0">
                <a:solidFill>
                  <a:schemeClr val="tx1"/>
                </a:solidFill>
                <a:latin typeface="Times New Roman" pitchFamily="18" charset="0"/>
              </a:rPr>
              <a:t>左边</a:t>
            </a:r>
            <a:r>
              <a:rPr lang="en-US" altLang="zh-CN" sz="2400" dirty="0">
                <a:solidFill>
                  <a:schemeClr val="tx1"/>
                </a:solidFill>
                <a:latin typeface="Times New Roman" pitchFamily="18" charset="0"/>
              </a:rPr>
              <a:t>V1</a:t>
            </a:r>
            <a:r>
              <a:rPr lang="zh-CN" altLang="en-US" sz="2400" dirty="0">
                <a:solidFill>
                  <a:schemeClr val="tx1"/>
                </a:solidFill>
                <a:latin typeface="Times New Roman" pitchFamily="18" charset="0"/>
              </a:rPr>
              <a:t>的气体</a:t>
            </a:r>
            <a:r>
              <a:rPr lang="zh-CN" altLang="en-US" sz="2400" dirty="0" smtClean="0">
                <a:solidFill>
                  <a:schemeClr val="tx1"/>
                </a:solidFill>
                <a:latin typeface="Times New Roman" pitchFamily="18" charset="0"/>
              </a:rPr>
              <a:t>经过</a:t>
            </a:r>
            <a:endParaRPr lang="en-US" altLang="zh-CN" sz="2400" dirty="0" smtClean="0">
              <a:solidFill>
                <a:schemeClr val="tx1"/>
              </a:solidFill>
              <a:latin typeface="Times New Roman" pitchFamily="18" charset="0"/>
            </a:endParaRPr>
          </a:p>
          <a:p>
            <a:pPr>
              <a:lnSpc>
                <a:spcPct val="100000"/>
              </a:lnSpc>
              <a:spcBef>
                <a:spcPct val="50000"/>
              </a:spcBef>
            </a:pPr>
            <a:r>
              <a:rPr lang="zh-CN" altLang="en-US" sz="2400" dirty="0" smtClean="0">
                <a:solidFill>
                  <a:schemeClr val="tx1"/>
                </a:solidFill>
                <a:latin typeface="Times New Roman" pitchFamily="18" charset="0"/>
              </a:rPr>
              <a:t>多孔塞进入右边</a:t>
            </a:r>
            <a:r>
              <a:rPr lang="zh-CN" altLang="en-US" sz="2400" dirty="0">
                <a:solidFill>
                  <a:schemeClr val="tx1"/>
                </a:solidFill>
                <a:latin typeface="Times New Roman" pitchFamily="18" charset="0"/>
              </a:rPr>
              <a:t>体积为</a:t>
            </a:r>
            <a:r>
              <a:rPr lang="en-US" altLang="zh-CN" sz="2400" dirty="0">
                <a:solidFill>
                  <a:schemeClr val="tx1"/>
                </a:solidFill>
                <a:latin typeface="Times New Roman" pitchFamily="18" charset="0"/>
              </a:rPr>
              <a:t>V2</a:t>
            </a:r>
          </a:p>
        </p:txBody>
      </p:sp>
      <p:sp>
        <p:nvSpPr>
          <p:cNvPr id="8" name="Text Box 5"/>
          <p:cNvSpPr txBox="1">
            <a:spLocks noChangeArrowheads="1"/>
          </p:cNvSpPr>
          <p:nvPr/>
        </p:nvSpPr>
        <p:spPr bwMode="auto">
          <a:xfrm>
            <a:off x="3648355" y="3122355"/>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0000FF"/>
                </a:solidFill>
                <a:latin typeface="宋体" pitchFamily="2" charset="-122"/>
                <a:ea typeface="宋体" pitchFamily="2" charset="-122"/>
                <a:sym typeface="Symbol" pitchFamily="18" charset="2"/>
              </a:defRPr>
            </a:lvl1pPr>
            <a:lvl2pPr marL="742950" indent="-285750">
              <a:defRPr sz="2800" b="1">
                <a:solidFill>
                  <a:srgbClr val="0000FF"/>
                </a:solidFill>
                <a:latin typeface="宋体" pitchFamily="2" charset="-122"/>
                <a:ea typeface="宋体" pitchFamily="2" charset="-122"/>
                <a:sym typeface="Symbol" pitchFamily="18" charset="2"/>
              </a:defRPr>
            </a:lvl2pPr>
            <a:lvl3pPr marL="1143000" indent="-228600">
              <a:defRPr sz="2800" b="1">
                <a:solidFill>
                  <a:srgbClr val="0000FF"/>
                </a:solidFill>
                <a:latin typeface="宋体" pitchFamily="2" charset="-122"/>
                <a:ea typeface="宋体" pitchFamily="2" charset="-122"/>
                <a:sym typeface="Symbol" pitchFamily="18" charset="2"/>
              </a:defRPr>
            </a:lvl3pPr>
            <a:lvl4pPr marL="1600200" indent="-228600">
              <a:defRPr sz="2800" b="1">
                <a:solidFill>
                  <a:srgbClr val="0000FF"/>
                </a:solidFill>
                <a:latin typeface="宋体" pitchFamily="2" charset="-122"/>
                <a:ea typeface="宋体" pitchFamily="2" charset="-122"/>
                <a:sym typeface="Symbol" pitchFamily="18" charset="2"/>
              </a:defRPr>
            </a:lvl4pPr>
            <a:lvl5pPr marL="2057400" indent="-228600">
              <a:defRPr sz="2800" b="1">
                <a:solidFill>
                  <a:srgbClr val="0000FF"/>
                </a:solidFill>
                <a:latin typeface="宋体" pitchFamily="2" charset="-122"/>
                <a:ea typeface="宋体" pitchFamily="2" charset="-122"/>
                <a:sym typeface="Symbol" pitchFamily="18" charset="2"/>
              </a:defRPr>
            </a:lvl5pPr>
            <a:lvl6pPr marL="25146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6pPr>
            <a:lvl7pPr marL="29718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7pPr>
            <a:lvl8pPr marL="34290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8pPr>
            <a:lvl9pPr marL="38862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9pPr>
          </a:lstStyle>
          <a:p>
            <a:pPr>
              <a:lnSpc>
                <a:spcPct val="100000"/>
              </a:lnSpc>
              <a:spcBef>
                <a:spcPct val="50000"/>
              </a:spcBef>
            </a:pPr>
            <a:r>
              <a:rPr lang="en-US" altLang="zh-CN" sz="2400" b="0" dirty="0">
                <a:solidFill>
                  <a:schemeClr val="tx1"/>
                </a:solidFill>
                <a:latin typeface="Times New Roman" pitchFamily="18" charset="0"/>
              </a:rPr>
              <a:t>P(</a:t>
            </a:r>
            <a:r>
              <a:rPr lang="zh-CN" altLang="en-US" sz="2400" b="0" dirty="0">
                <a:solidFill>
                  <a:schemeClr val="tx1"/>
                </a:solidFill>
                <a:latin typeface="Times New Roman" pitchFamily="18" charset="0"/>
              </a:rPr>
              <a:t>环)= </a:t>
            </a:r>
            <a:r>
              <a:rPr lang="en-US" altLang="zh-CN" sz="2400" b="0" dirty="0">
                <a:solidFill>
                  <a:schemeClr val="tx1"/>
                </a:solidFill>
                <a:latin typeface="Times New Roman" pitchFamily="18" charset="0"/>
              </a:rPr>
              <a:t>P1</a:t>
            </a:r>
            <a:endParaRPr lang="en-US" altLang="zh-CN" b="0" dirty="0">
              <a:solidFill>
                <a:schemeClr val="tx1"/>
              </a:solidFill>
              <a:latin typeface="Times New Roman" pitchFamily="18" charset="0"/>
            </a:endParaRPr>
          </a:p>
        </p:txBody>
      </p:sp>
      <p:sp>
        <p:nvSpPr>
          <p:cNvPr id="9" name="Text Box 6"/>
          <p:cNvSpPr txBox="1">
            <a:spLocks noChangeArrowheads="1"/>
          </p:cNvSpPr>
          <p:nvPr/>
        </p:nvSpPr>
        <p:spPr bwMode="auto">
          <a:xfrm>
            <a:off x="7668344" y="3122355"/>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0000FF"/>
                </a:solidFill>
                <a:latin typeface="宋体" pitchFamily="2" charset="-122"/>
                <a:ea typeface="宋体" pitchFamily="2" charset="-122"/>
                <a:sym typeface="Symbol" pitchFamily="18" charset="2"/>
              </a:defRPr>
            </a:lvl1pPr>
            <a:lvl2pPr marL="742950" indent="-285750">
              <a:defRPr sz="2800" b="1">
                <a:solidFill>
                  <a:srgbClr val="0000FF"/>
                </a:solidFill>
                <a:latin typeface="宋体" pitchFamily="2" charset="-122"/>
                <a:ea typeface="宋体" pitchFamily="2" charset="-122"/>
                <a:sym typeface="Symbol" pitchFamily="18" charset="2"/>
              </a:defRPr>
            </a:lvl2pPr>
            <a:lvl3pPr marL="1143000" indent="-228600">
              <a:defRPr sz="2800" b="1">
                <a:solidFill>
                  <a:srgbClr val="0000FF"/>
                </a:solidFill>
                <a:latin typeface="宋体" pitchFamily="2" charset="-122"/>
                <a:ea typeface="宋体" pitchFamily="2" charset="-122"/>
                <a:sym typeface="Symbol" pitchFamily="18" charset="2"/>
              </a:defRPr>
            </a:lvl3pPr>
            <a:lvl4pPr marL="1600200" indent="-228600">
              <a:defRPr sz="2800" b="1">
                <a:solidFill>
                  <a:srgbClr val="0000FF"/>
                </a:solidFill>
                <a:latin typeface="宋体" pitchFamily="2" charset="-122"/>
                <a:ea typeface="宋体" pitchFamily="2" charset="-122"/>
                <a:sym typeface="Symbol" pitchFamily="18" charset="2"/>
              </a:defRPr>
            </a:lvl4pPr>
            <a:lvl5pPr marL="2057400" indent="-228600">
              <a:defRPr sz="2800" b="1">
                <a:solidFill>
                  <a:srgbClr val="0000FF"/>
                </a:solidFill>
                <a:latin typeface="宋体" pitchFamily="2" charset="-122"/>
                <a:ea typeface="宋体" pitchFamily="2" charset="-122"/>
                <a:sym typeface="Symbol" pitchFamily="18" charset="2"/>
              </a:defRPr>
            </a:lvl5pPr>
            <a:lvl6pPr marL="25146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6pPr>
            <a:lvl7pPr marL="29718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7pPr>
            <a:lvl8pPr marL="34290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8pPr>
            <a:lvl9pPr marL="38862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9pPr>
          </a:lstStyle>
          <a:p>
            <a:pPr>
              <a:lnSpc>
                <a:spcPct val="100000"/>
              </a:lnSpc>
              <a:spcBef>
                <a:spcPct val="50000"/>
              </a:spcBef>
            </a:pPr>
            <a:r>
              <a:rPr lang="en-US" altLang="zh-CN" sz="2400" b="0" dirty="0">
                <a:solidFill>
                  <a:schemeClr val="tx1"/>
                </a:solidFill>
                <a:latin typeface="Times New Roman" pitchFamily="18" charset="0"/>
              </a:rPr>
              <a:t>P(</a:t>
            </a:r>
            <a:r>
              <a:rPr lang="zh-CN" altLang="en-US" sz="2400" b="0" dirty="0">
                <a:solidFill>
                  <a:schemeClr val="tx1"/>
                </a:solidFill>
                <a:latin typeface="Times New Roman" pitchFamily="18" charset="0"/>
              </a:rPr>
              <a:t>环)=</a:t>
            </a:r>
            <a:r>
              <a:rPr lang="en-US" altLang="zh-CN" sz="2400" b="0" dirty="0">
                <a:solidFill>
                  <a:schemeClr val="tx1"/>
                </a:solidFill>
                <a:latin typeface="Times New Roman" pitchFamily="18" charset="0"/>
              </a:rPr>
              <a:t>P2</a:t>
            </a:r>
          </a:p>
        </p:txBody>
      </p:sp>
      <p:cxnSp>
        <p:nvCxnSpPr>
          <p:cNvPr id="10" name="直接箭头连接符 9"/>
          <p:cNvCxnSpPr/>
          <p:nvPr/>
        </p:nvCxnSpPr>
        <p:spPr>
          <a:xfrm>
            <a:off x="3841304" y="3645024"/>
            <a:ext cx="864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7778080" y="3615032"/>
            <a:ext cx="11521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 Box 11"/>
          <p:cNvSpPr txBox="1">
            <a:spLocks noChangeArrowheads="1"/>
          </p:cNvSpPr>
          <p:nvPr/>
        </p:nvSpPr>
        <p:spPr bwMode="auto">
          <a:xfrm>
            <a:off x="7020272" y="1700808"/>
            <a:ext cx="1295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0000FF"/>
                </a:solidFill>
                <a:latin typeface="宋体" pitchFamily="2" charset="-122"/>
                <a:ea typeface="宋体" pitchFamily="2" charset="-122"/>
                <a:sym typeface="Symbol" pitchFamily="18" charset="2"/>
              </a:defRPr>
            </a:lvl1pPr>
            <a:lvl2pPr marL="742950" indent="-285750">
              <a:defRPr sz="2800" b="1">
                <a:solidFill>
                  <a:srgbClr val="0000FF"/>
                </a:solidFill>
                <a:latin typeface="宋体" pitchFamily="2" charset="-122"/>
                <a:ea typeface="宋体" pitchFamily="2" charset="-122"/>
                <a:sym typeface="Symbol" pitchFamily="18" charset="2"/>
              </a:defRPr>
            </a:lvl2pPr>
            <a:lvl3pPr marL="1143000" indent="-228600">
              <a:defRPr sz="2800" b="1">
                <a:solidFill>
                  <a:srgbClr val="0000FF"/>
                </a:solidFill>
                <a:latin typeface="宋体" pitchFamily="2" charset="-122"/>
                <a:ea typeface="宋体" pitchFamily="2" charset="-122"/>
                <a:sym typeface="Symbol" pitchFamily="18" charset="2"/>
              </a:defRPr>
            </a:lvl3pPr>
            <a:lvl4pPr marL="1600200" indent="-228600">
              <a:defRPr sz="2800" b="1">
                <a:solidFill>
                  <a:srgbClr val="0000FF"/>
                </a:solidFill>
                <a:latin typeface="宋体" pitchFamily="2" charset="-122"/>
                <a:ea typeface="宋体" pitchFamily="2" charset="-122"/>
                <a:sym typeface="Symbol" pitchFamily="18" charset="2"/>
              </a:defRPr>
            </a:lvl4pPr>
            <a:lvl5pPr marL="2057400" indent="-228600">
              <a:defRPr sz="2800" b="1">
                <a:solidFill>
                  <a:srgbClr val="0000FF"/>
                </a:solidFill>
                <a:latin typeface="宋体" pitchFamily="2" charset="-122"/>
                <a:ea typeface="宋体" pitchFamily="2" charset="-122"/>
                <a:sym typeface="Symbol" pitchFamily="18" charset="2"/>
              </a:defRPr>
            </a:lvl5pPr>
            <a:lvl6pPr marL="25146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6pPr>
            <a:lvl7pPr marL="29718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7pPr>
            <a:lvl8pPr marL="34290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8pPr>
            <a:lvl9pPr marL="38862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9pPr>
          </a:lstStyle>
          <a:p>
            <a:pPr>
              <a:lnSpc>
                <a:spcPct val="100000"/>
              </a:lnSpc>
              <a:spcBef>
                <a:spcPct val="50000"/>
              </a:spcBef>
            </a:pPr>
            <a:r>
              <a:rPr lang="zh-CN" altLang="en-US" sz="2000" dirty="0">
                <a:solidFill>
                  <a:schemeClr val="tx1"/>
                </a:solidFill>
                <a:latin typeface="Times New Roman" pitchFamily="18" charset="0"/>
              </a:rPr>
              <a:t>多孔塞</a:t>
            </a:r>
          </a:p>
        </p:txBody>
      </p:sp>
      <p:cxnSp>
        <p:nvCxnSpPr>
          <p:cNvPr id="13" name="直接箭头连接符 12"/>
          <p:cNvCxnSpPr/>
          <p:nvPr/>
        </p:nvCxnSpPr>
        <p:spPr>
          <a:xfrm flipH="1">
            <a:off x="6250546" y="1863649"/>
            <a:ext cx="792088" cy="8674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33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内容占位符 2"/>
          <p:cNvSpPr>
            <a:spLocks noGrp="1"/>
          </p:cNvSpPr>
          <p:nvPr>
            <p:ph idx="1"/>
          </p:nvPr>
        </p:nvSpPr>
        <p:spPr>
          <a:xfrm>
            <a:off x="292265" y="332656"/>
            <a:ext cx="8524488" cy="6192688"/>
          </a:xfrm>
        </p:spPr>
        <p:txBody>
          <a:bodyPr>
            <a:normAutofit/>
          </a:bodyPr>
          <a:lstStyle/>
          <a:p>
            <a:pPr marL="0" indent="0" eaLnBrk="1" hangingPunct="1">
              <a:buNone/>
            </a:pPr>
            <a:r>
              <a:rPr lang="zh-CN" altLang="en-US" sz="3500" b="1" dirty="0" smtClean="0">
                <a:latin typeface="宋体" charset="-122"/>
              </a:rPr>
              <a:t>１．节流膨胀过程特征</a:t>
            </a:r>
          </a:p>
          <a:p>
            <a:pPr>
              <a:buFont typeface="Wingdings" pitchFamily="2" charset="2"/>
              <a:buNone/>
            </a:pPr>
            <a:r>
              <a:rPr lang="zh-CN" altLang="en-US" sz="2800" b="1" dirty="0">
                <a:solidFill>
                  <a:schemeClr val="tx1"/>
                </a:solidFill>
                <a:latin typeface="宋体" pitchFamily="2" charset="-122"/>
                <a:hlinkClick r:id="" action="ppaction://noaction"/>
              </a:rPr>
              <a:t>焦耳</a:t>
            </a:r>
            <a:r>
              <a:rPr lang="en-US" altLang="zh-CN" sz="2800" b="1" dirty="0">
                <a:solidFill>
                  <a:schemeClr val="tx1"/>
                </a:solidFill>
                <a:latin typeface="宋体" pitchFamily="2" charset="-122"/>
                <a:hlinkClick r:id="" action="ppaction://noaction"/>
              </a:rPr>
              <a:t>—</a:t>
            </a:r>
            <a:r>
              <a:rPr lang="zh-CN" altLang="en-US" sz="2800" b="1" dirty="0" smtClean="0">
                <a:solidFill>
                  <a:schemeClr val="tx1"/>
                </a:solidFill>
                <a:latin typeface="宋体" pitchFamily="2" charset="-122"/>
                <a:hlinkClick r:id="" action="ppaction://noaction"/>
              </a:rPr>
              <a:t>汤姆逊实验</a:t>
            </a:r>
            <a:endParaRPr lang="zh-CN" altLang="en-US" sz="2800" b="1" dirty="0">
              <a:solidFill>
                <a:schemeClr val="tx1"/>
              </a:solidFill>
              <a:latin typeface="宋体" pitchFamily="2" charset="-122"/>
              <a:hlinkClick r:id="" action="ppaction://hlinkshowjump?jump=nextslide"/>
            </a:endParaRPr>
          </a:p>
          <a:p>
            <a:pPr>
              <a:buFont typeface="Wingdings" pitchFamily="2" charset="2"/>
              <a:buNone/>
            </a:pPr>
            <a:r>
              <a:rPr lang="zh-CN" altLang="en-US" sz="3000" b="1" dirty="0">
                <a:solidFill>
                  <a:srgbClr val="0000CC"/>
                </a:solidFill>
                <a:latin typeface="宋体" pitchFamily="2" charset="-122"/>
              </a:rPr>
              <a:t>Ｑ＝０</a:t>
            </a:r>
            <a:r>
              <a:rPr lang="zh-CN" altLang="en-US" sz="3000" b="1" dirty="0" smtClean="0">
                <a:solidFill>
                  <a:srgbClr val="0000CC"/>
                </a:solidFill>
                <a:latin typeface="宋体" pitchFamily="2" charset="-122"/>
              </a:rPr>
              <a:t>，</a:t>
            </a:r>
            <a:r>
              <a:rPr lang="zh-CN" altLang="en-US" sz="3000" b="1" dirty="0" smtClean="0">
                <a:solidFill>
                  <a:srgbClr val="0000CC"/>
                </a:solidFill>
                <a:latin typeface="宋体" pitchFamily="2" charset="-122"/>
                <a:sym typeface="Symbol" pitchFamily="18" charset="2"/>
              </a:rPr>
              <a:t></a:t>
            </a:r>
            <a:r>
              <a:rPr lang="en-US" altLang="zh-CN" sz="3000" b="1" dirty="0">
                <a:solidFill>
                  <a:srgbClr val="0000CC"/>
                </a:solidFill>
                <a:latin typeface="宋体" pitchFamily="2" charset="-122"/>
                <a:sym typeface="Symbol" pitchFamily="18" charset="2"/>
              </a:rPr>
              <a:t>U=W </a:t>
            </a:r>
            <a:r>
              <a:rPr lang="en-US" altLang="zh-CN" sz="3000" b="1" dirty="0" smtClean="0">
                <a:solidFill>
                  <a:srgbClr val="0000CC"/>
                </a:solidFill>
                <a:latin typeface="宋体" pitchFamily="2" charset="-122"/>
                <a:sym typeface="Symbol" pitchFamily="18" charset="2"/>
              </a:rPr>
              <a:t>,</a:t>
            </a:r>
            <a:r>
              <a:rPr lang="en-US" altLang="zh-CN" sz="3000" b="1" dirty="0" smtClean="0">
                <a:solidFill>
                  <a:srgbClr val="0000CC"/>
                </a:solidFill>
                <a:latin typeface="宋体" pitchFamily="2" charset="-122"/>
              </a:rPr>
              <a:t> </a:t>
            </a:r>
          </a:p>
          <a:p>
            <a:pPr>
              <a:buFont typeface="Wingdings" pitchFamily="2" charset="2"/>
              <a:buNone/>
            </a:pPr>
            <a:r>
              <a:rPr lang="en-US" altLang="zh-CN" sz="3000" b="1" dirty="0" smtClean="0">
                <a:solidFill>
                  <a:srgbClr val="0000CC"/>
                </a:solidFill>
                <a:latin typeface="宋体" pitchFamily="2" charset="-122"/>
              </a:rPr>
              <a:t>W</a:t>
            </a:r>
            <a:r>
              <a:rPr lang="en-US" altLang="zh-CN" sz="3000" b="1" baseline="-25000" dirty="0" smtClean="0">
                <a:solidFill>
                  <a:srgbClr val="0000CC"/>
                </a:solidFill>
                <a:latin typeface="宋体" pitchFamily="2" charset="-122"/>
              </a:rPr>
              <a:t>1</a:t>
            </a:r>
            <a:r>
              <a:rPr lang="en-US" altLang="zh-CN" sz="3000" b="1" dirty="0">
                <a:solidFill>
                  <a:srgbClr val="0000CC"/>
                </a:solidFill>
                <a:latin typeface="宋体" pitchFamily="2" charset="-122"/>
              </a:rPr>
              <a:t>=-P</a:t>
            </a:r>
            <a:r>
              <a:rPr lang="en-US" altLang="zh-CN" sz="3000" b="1" baseline="-25000" dirty="0">
                <a:solidFill>
                  <a:srgbClr val="0000CC"/>
                </a:solidFill>
                <a:latin typeface="宋体" pitchFamily="2" charset="-122"/>
              </a:rPr>
              <a:t>1</a:t>
            </a:r>
            <a:r>
              <a:rPr lang="en-US" altLang="zh-CN" sz="3000" b="1" dirty="0">
                <a:solidFill>
                  <a:srgbClr val="0000CC"/>
                </a:solidFill>
                <a:latin typeface="宋体" pitchFamily="2" charset="-122"/>
              </a:rPr>
              <a:t>(-V</a:t>
            </a:r>
            <a:r>
              <a:rPr lang="en-US" altLang="zh-CN" sz="3000" b="1" baseline="-25000" dirty="0">
                <a:solidFill>
                  <a:srgbClr val="0000CC"/>
                </a:solidFill>
                <a:latin typeface="宋体" pitchFamily="2" charset="-122"/>
              </a:rPr>
              <a:t>1</a:t>
            </a:r>
            <a:r>
              <a:rPr lang="en-US" altLang="zh-CN" sz="3000" b="1" dirty="0">
                <a:solidFill>
                  <a:srgbClr val="0000CC"/>
                </a:solidFill>
                <a:latin typeface="宋体" pitchFamily="2" charset="-122"/>
              </a:rPr>
              <a:t>)=P</a:t>
            </a:r>
            <a:r>
              <a:rPr lang="en-US" altLang="zh-CN" sz="3000" b="1" baseline="-25000" dirty="0">
                <a:solidFill>
                  <a:srgbClr val="0000CC"/>
                </a:solidFill>
                <a:latin typeface="宋体" pitchFamily="2" charset="-122"/>
              </a:rPr>
              <a:t>1</a:t>
            </a:r>
            <a:r>
              <a:rPr lang="en-US" altLang="zh-CN" sz="3000" b="1" dirty="0">
                <a:solidFill>
                  <a:srgbClr val="0000CC"/>
                </a:solidFill>
                <a:latin typeface="宋体" pitchFamily="2" charset="-122"/>
              </a:rPr>
              <a:t>V</a:t>
            </a:r>
            <a:r>
              <a:rPr lang="en-US" altLang="zh-CN" sz="3000" b="1" baseline="-25000" dirty="0">
                <a:solidFill>
                  <a:srgbClr val="0000CC"/>
                </a:solidFill>
                <a:latin typeface="宋体" pitchFamily="2" charset="-122"/>
              </a:rPr>
              <a:t>1</a:t>
            </a:r>
            <a:r>
              <a:rPr lang="en-US" altLang="zh-CN" sz="3000" b="1" dirty="0">
                <a:solidFill>
                  <a:srgbClr val="0000CC"/>
                </a:solidFill>
                <a:latin typeface="宋体" pitchFamily="2" charset="-122"/>
              </a:rPr>
              <a:t>, </a:t>
            </a:r>
            <a:endParaRPr lang="en-US" altLang="zh-CN" sz="3000" b="1" dirty="0" smtClean="0">
              <a:solidFill>
                <a:srgbClr val="0000CC"/>
              </a:solidFill>
              <a:latin typeface="宋体" pitchFamily="2" charset="-122"/>
            </a:endParaRPr>
          </a:p>
          <a:p>
            <a:pPr>
              <a:buFont typeface="Wingdings" pitchFamily="2" charset="2"/>
              <a:buNone/>
            </a:pPr>
            <a:r>
              <a:rPr lang="en-US" altLang="zh-CN" sz="3000" b="1" dirty="0" smtClean="0">
                <a:solidFill>
                  <a:srgbClr val="0000CC"/>
                </a:solidFill>
                <a:latin typeface="宋体" pitchFamily="2" charset="-122"/>
              </a:rPr>
              <a:t>W</a:t>
            </a:r>
            <a:r>
              <a:rPr lang="en-US" altLang="zh-CN" sz="3000" b="1" baseline="-25000" dirty="0" smtClean="0">
                <a:solidFill>
                  <a:srgbClr val="0000CC"/>
                </a:solidFill>
                <a:latin typeface="宋体" pitchFamily="2" charset="-122"/>
              </a:rPr>
              <a:t>2</a:t>
            </a:r>
            <a:r>
              <a:rPr lang="en-US" altLang="zh-CN" sz="3000" b="1" dirty="0">
                <a:solidFill>
                  <a:srgbClr val="0000CC"/>
                </a:solidFill>
                <a:latin typeface="宋体" pitchFamily="2" charset="-122"/>
              </a:rPr>
              <a:t>=-P</a:t>
            </a:r>
            <a:r>
              <a:rPr lang="en-US" altLang="zh-CN" sz="3000" b="1" baseline="-25000" dirty="0">
                <a:solidFill>
                  <a:srgbClr val="0000CC"/>
                </a:solidFill>
                <a:latin typeface="宋体" pitchFamily="2" charset="-122"/>
              </a:rPr>
              <a:t>2</a:t>
            </a:r>
            <a:r>
              <a:rPr lang="en-US" altLang="zh-CN" sz="3000" b="1" dirty="0">
                <a:solidFill>
                  <a:srgbClr val="0000CC"/>
                </a:solidFill>
                <a:latin typeface="宋体" pitchFamily="2" charset="-122"/>
              </a:rPr>
              <a:t>V</a:t>
            </a:r>
            <a:r>
              <a:rPr lang="en-US" altLang="zh-CN" sz="3000" b="1" baseline="-25000" dirty="0">
                <a:solidFill>
                  <a:srgbClr val="0000CC"/>
                </a:solidFill>
                <a:latin typeface="宋体" pitchFamily="2" charset="-122"/>
              </a:rPr>
              <a:t>2</a:t>
            </a:r>
            <a:r>
              <a:rPr lang="en-US" altLang="zh-CN" sz="3000" b="1" dirty="0">
                <a:solidFill>
                  <a:srgbClr val="0000CC"/>
                </a:solidFill>
                <a:latin typeface="宋体" pitchFamily="2" charset="-122"/>
              </a:rPr>
              <a:t>, </a:t>
            </a:r>
            <a:endParaRPr lang="en-US" altLang="zh-CN" sz="3000" b="1" dirty="0" smtClean="0">
              <a:solidFill>
                <a:srgbClr val="0000CC"/>
              </a:solidFill>
              <a:latin typeface="宋体" pitchFamily="2" charset="-122"/>
            </a:endParaRPr>
          </a:p>
          <a:p>
            <a:pPr>
              <a:buNone/>
            </a:pPr>
            <a:r>
              <a:rPr lang="en-US" altLang="zh-CN" sz="3000" b="1" dirty="0" smtClean="0">
                <a:solidFill>
                  <a:srgbClr val="0000CC"/>
                </a:solidFill>
                <a:latin typeface="宋体" pitchFamily="2" charset="-122"/>
                <a:sym typeface="Symbol" pitchFamily="18" charset="2"/>
              </a:rPr>
              <a:t>W=W</a:t>
            </a:r>
            <a:r>
              <a:rPr lang="en-US" altLang="zh-CN" sz="3000" b="1" baseline="-25000" dirty="0" smtClean="0">
                <a:solidFill>
                  <a:srgbClr val="0000CC"/>
                </a:solidFill>
                <a:latin typeface="宋体" pitchFamily="2" charset="-122"/>
                <a:sym typeface="Symbol" pitchFamily="18" charset="2"/>
              </a:rPr>
              <a:t>1</a:t>
            </a:r>
            <a:r>
              <a:rPr lang="en-US" altLang="zh-CN" sz="3000" b="1" dirty="0" smtClean="0">
                <a:solidFill>
                  <a:srgbClr val="0000CC"/>
                </a:solidFill>
                <a:latin typeface="宋体" pitchFamily="2" charset="-122"/>
                <a:sym typeface="Symbol" pitchFamily="18" charset="2"/>
              </a:rPr>
              <a:t>+W</a:t>
            </a:r>
            <a:r>
              <a:rPr lang="en-US" altLang="zh-CN" sz="3000" b="1" baseline="-25000" dirty="0" smtClean="0">
                <a:solidFill>
                  <a:srgbClr val="0000CC"/>
                </a:solidFill>
                <a:latin typeface="宋体" pitchFamily="2" charset="-122"/>
                <a:sym typeface="Symbol" pitchFamily="18" charset="2"/>
              </a:rPr>
              <a:t>2</a:t>
            </a:r>
            <a:r>
              <a:rPr lang="en-US" altLang="zh-CN" sz="3000" b="1" dirty="0">
                <a:solidFill>
                  <a:srgbClr val="0000CC"/>
                </a:solidFill>
                <a:latin typeface="宋体" pitchFamily="2" charset="-122"/>
              </a:rPr>
              <a:t>=P</a:t>
            </a:r>
            <a:r>
              <a:rPr lang="en-US" altLang="zh-CN" sz="3000" b="1" baseline="-25000" dirty="0">
                <a:solidFill>
                  <a:srgbClr val="0000CC"/>
                </a:solidFill>
                <a:latin typeface="宋体" pitchFamily="2" charset="-122"/>
              </a:rPr>
              <a:t>1</a:t>
            </a:r>
            <a:r>
              <a:rPr lang="en-US" altLang="zh-CN" sz="3000" b="1" dirty="0">
                <a:solidFill>
                  <a:srgbClr val="0000CC"/>
                </a:solidFill>
                <a:latin typeface="宋体" pitchFamily="2" charset="-122"/>
              </a:rPr>
              <a:t>V</a:t>
            </a:r>
            <a:r>
              <a:rPr lang="en-US" altLang="zh-CN" sz="3000" b="1" baseline="-25000" dirty="0">
                <a:solidFill>
                  <a:srgbClr val="0000CC"/>
                </a:solidFill>
                <a:latin typeface="宋体" pitchFamily="2" charset="-122"/>
              </a:rPr>
              <a:t>1</a:t>
            </a:r>
            <a:r>
              <a:rPr lang="en-US" altLang="zh-CN" sz="3000" b="1" dirty="0">
                <a:solidFill>
                  <a:srgbClr val="0000CC"/>
                </a:solidFill>
                <a:latin typeface="宋体" pitchFamily="2" charset="-122"/>
              </a:rPr>
              <a:t>-P</a:t>
            </a:r>
            <a:r>
              <a:rPr lang="en-US" altLang="zh-CN" sz="3000" b="1" baseline="-25000" dirty="0">
                <a:solidFill>
                  <a:srgbClr val="0000CC"/>
                </a:solidFill>
                <a:latin typeface="宋体" pitchFamily="2" charset="-122"/>
              </a:rPr>
              <a:t>2</a:t>
            </a:r>
            <a:r>
              <a:rPr lang="en-US" altLang="zh-CN" sz="3000" b="1" dirty="0">
                <a:solidFill>
                  <a:srgbClr val="0000CC"/>
                </a:solidFill>
                <a:latin typeface="宋体" pitchFamily="2" charset="-122"/>
              </a:rPr>
              <a:t>V</a:t>
            </a:r>
            <a:endParaRPr lang="zh-CN" altLang="en-US" sz="3000" b="1" baseline="-25000" dirty="0">
              <a:solidFill>
                <a:srgbClr val="0000CC"/>
              </a:solidFill>
              <a:latin typeface="宋体" pitchFamily="2" charset="-122"/>
            </a:endParaRPr>
          </a:p>
          <a:p>
            <a:pPr>
              <a:buFont typeface="Wingdings" pitchFamily="2" charset="2"/>
              <a:buNone/>
            </a:pPr>
            <a:r>
              <a:rPr lang="zh-CN" altLang="en-US" sz="3000" b="1" dirty="0" smtClean="0">
                <a:solidFill>
                  <a:srgbClr val="0000CC"/>
                </a:solidFill>
                <a:latin typeface="宋体" pitchFamily="2" charset="-122"/>
                <a:sym typeface="Symbol" pitchFamily="18" charset="2"/>
              </a:rPr>
              <a:t></a:t>
            </a:r>
            <a:r>
              <a:rPr lang="en-US" altLang="zh-CN" sz="3000" b="1" dirty="0" smtClean="0">
                <a:solidFill>
                  <a:srgbClr val="0000CC"/>
                </a:solidFill>
                <a:latin typeface="宋体" pitchFamily="2" charset="-122"/>
                <a:sym typeface="Symbol" pitchFamily="18" charset="2"/>
              </a:rPr>
              <a:t>U=U</a:t>
            </a:r>
            <a:r>
              <a:rPr lang="en-US" altLang="zh-CN" sz="3000" b="1" baseline="-25000" dirty="0" smtClean="0">
                <a:solidFill>
                  <a:srgbClr val="0000CC"/>
                </a:solidFill>
                <a:latin typeface="宋体" pitchFamily="2" charset="-122"/>
                <a:sym typeface="Symbol" pitchFamily="18" charset="2"/>
              </a:rPr>
              <a:t>2</a:t>
            </a:r>
            <a:r>
              <a:rPr lang="en-US" altLang="zh-CN" sz="3000" b="1" dirty="0" smtClean="0">
                <a:solidFill>
                  <a:srgbClr val="0000CC"/>
                </a:solidFill>
                <a:latin typeface="宋体" pitchFamily="2" charset="-122"/>
                <a:sym typeface="Symbol" pitchFamily="18" charset="2"/>
              </a:rPr>
              <a:t>-U</a:t>
            </a:r>
            <a:r>
              <a:rPr lang="en-US" altLang="zh-CN" sz="3000" b="1" baseline="-25000" dirty="0" smtClean="0">
                <a:solidFill>
                  <a:srgbClr val="0000CC"/>
                </a:solidFill>
                <a:latin typeface="宋体" pitchFamily="2" charset="-122"/>
                <a:sym typeface="Symbol" pitchFamily="18" charset="2"/>
              </a:rPr>
              <a:t>1</a:t>
            </a:r>
            <a:r>
              <a:rPr lang="en-US" altLang="zh-CN" sz="3000" b="1" dirty="0" smtClean="0">
                <a:solidFill>
                  <a:srgbClr val="0000CC"/>
                </a:solidFill>
                <a:latin typeface="宋体" pitchFamily="2" charset="-122"/>
              </a:rPr>
              <a:t>=P</a:t>
            </a:r>
            <a:r>
              <a:rPr lang="en-US" altLang="zh-CN" sz="3000" b="1" baseline="-25000" dirty="0" smtClean="0">
                <a:solidFill>
                  <a:srgbClr val="0000CC"/>
                </a:solidFill>
                <a:latin typeface="宋体" pitchFamily="2" charset="-122"/>
              </a:rPr>
              <a:t>1</a:t>
            </a:r>
            <a:r>
              <a:rPr lang="en-US" altLang="zh-CN" sz="3000" b="1" dirty="0" smtClean="0">
                <a:solidFill>
                  <a:srgbClr val="0000CC"/>
                </a:solidFill>
                <a:latin typeface="宋体" pitchFamily="2" charset="-122"/>
              </a:rPr>
              <a:t>V</a:t>
            </a:r>
            <a:r>
              <a:rPr lang="en-US" altLang="zh-CN" sz="3000" b="1" baseline="-25000" dirty="0" smtClean="0">
                <a:solidFill>
                  <a:srgbClr val="0000CC"/>
                </a:solidFill>
                <a:latin typeface="宋体" pitchFamily="2" charset="-122"/>
              </a:rPr>
              <a:t>1</a:t>
            </a:r>
            <a:r>
              <a:rPr lang="en-US" altLang="zh-CN" sz="3000" b="1" dirty="0" smtClean="0">
                <a:solidFill>
                  <a:srgbClr val="0000CC"/>
                </a:solidFill>
                <a:latin typeface="宋体" pitchFamily="2" charset="-122"/>
              </a:rPr>
              <a:t>-P</a:t>
            </a:r>
            <a:r>
              <a:rPr lang="en-US" altLang="zh-CN" sz="3000" b="1" baseline="-25000" dirty="0" smtClean="0">
                <a:solidFill>
                  <a:srgbClr val="0000CC"/>
                </a:solidFill>
                <a:latin typeface="宋体" pitchFamily="2" charset="-122"/>
              </a:rPr>
              <a:t>2</a:t>
            </a:r>
            <a:r>
              <a:rPr lang="en-US" altLang="zh-CN" sz="3000" b="1" dirty="0" smtClean="0">
                <a:solidFill>
                  <a:srgbClr val="0000CC"/>
                </a:solidFill>
                <a:latin typeface="宋体" pitchFamily="2" charset="-122"/>
              </a:rPr>
              <a:t>V</a:t>
            </a:r>
            <a:r>
              <a:rPr lang="en-US" altLang="zh-CN" sz="3000" b="1" baseline="-25000" dirty="0" smtClean="0">
                <a:solidFill>
                  <a:srgbClr val="0000CC"/>
                </a:solidFill>
                <a:latin typeface="宋体" pitchFamily="2" charset="-122"/>
              </a:rPr>
              <a:t>2 </a:t>
            </a:r>
            <a:endParaRPr lang="en-US" altLang="zh-CN" sz="3000" b="1" dirty="0">
              <a:solidFill>
                <a:srgbClr val="0000CC"/>
              </a:solidFill>
              <a:latin typeface="宋体" pitchFamily="2" charset="-122"/>
            </a:endParaRPr>
          </a:p>
          <a:p>
            <a:pPr>
              <a:buFont typeface="Wingdings" pitchFamily="2" charset="2"/>
              <a:buNone/>
            </a:pPr>
            <a:r>
              <a:rPr lang="en-US" altLang="zh-CN" sz="3000" b="1" dirty="0" smtClean="0">
                <a:solidFill>
                  <a:srgbClr val="0000CC"/>
                </a:solidFill>
                <a:latin typeface="宋体" pitchFamily="2" charset="-122"/>
              </a:rPr>
              <a:t>(</a:t>
            </a:r>
            <a:r>
              <a:rPr lang="en-US" altLang="zh-CN" sz="3000" b="1" dirty="0">
                <a:solidFill>
                  <a:srgbClr val="0000CC"/>
                </a:solidFill>
                <a:latin typeface="宋体" pitchFamily="2" charset="-122"/>
                <a:sym typeface="Symbol" pitchFamily="18" charset="2"/>
              </a:rPr>
              <a:t>U</a:t>
            </a:r>
            <a:r>
              <a:rPr lang="en-US" altLang="zh-CN" sz="3000" b="1" baseline="-25000" dirty="0">
                <a:solidFill>
                  <a:srgbClr val="0000CC"/>
                </a:solidFill>
                <a:latin typeface="宋体" pitchFamily="2" charset="-122"/>
                <a:sym typeface="Symbol" pitchFamily="18" charset="2"/>
              </a:rPr>
              <a:t>2</a:t>
            </a:r>
            <a:r>
              <a:rPr lang="en-US" altLang="zh-CN" sz="3000" b="1" dirty="0">
                <a:solidFill>
                  <a:srgbClr val="0000CC"/>
                </a:solidFill>
                <a:latin typeface="宋体" pitchFamily="2" charset="-122"/>
              </a:rPr>
              <a:t>+P</a:t>
            </a:r>
            <a:r>
              <a:rPr lang="en-US" altLang="zh-CN" sz="3000" b="1" baseline="-25000" dirty="0">
                <a:solidFill>
                  <a:srgbClr val="0000CC"/>
                </a:solidFill>
                <a:latin typeface="宋体" pitchFamily="2" charset="-122"/>
              </a:rPr>
              <a:t>2</a:t>
            </a:r>
            <a:r>
              <a:rPr lang="en-US" altLang="zh-CN" sz="3000" b="1" dirty="0">
                <a:solidFill>
                  <a:srgbClr val="0000CC"/>
                </a:solidFill>
                <a:latin typeface="宋体" pitchFamily="2" charset="-122"/>
              </a:rPr>
              <a:t>V</a:t>
            </a:r>
            <a:r>
              <a:rPr lang="en-US" altLang="zh-CN" sz="3000" b="1" baseline="-25000" dirty="0">
                <a:solidFill>
                  <a:srgbClr val="0000CC"/>
                </a:solidFill>
                <a:latin typeface="宋体" pitchFamily="2" charset="-122"/>
              </a:rPr>
              <a:t>2</a:t>
            </a:r>
            <a:r>
              <a:rPr lang="en-US" altLang="zh-CN" sz="3000" b="1" dirty="0">
                <a:solidFill>
                  <a:srgbClr val="0000CC"/>
                </a:solidFill>
                <a:latin typeface="宋体" pitchFamily="2" charset="-122"/>
                <a:sym typeface="Symbol" pitchFamily="18" charset="2"/>
              </a:rPr>
              <a:t>)-(U</a:t>
            </a:r>
            <a:r>
              <a:rPr lang="en-US" altLang="zh-CN" sz="3000" b="1" baseline="-25000" dirty="0">
                <a:solidFill>
                  <a:srgbClr val="0000CC"/>
                </a:solidFill>
                <a:latin typeface="宋体" pitchFamily="2" charset="-122"/>
                <a:sym typeface="Symbol" pitchFamily="18" charset="2"/>
              </a:rPr>
              <a:t>1</a:t>
            </a:r>
            <a:r>
              <a:rPr lang="en-US" altLang="zh-CN" sz="3000" b="1" dirty="0">
                <a:solidFill>
                  <a:srgbClr val="0000CC"/>
                </a:solidFill>
                <a:latin typeface="宋体" pitchFamily="2" charset="-122"/>
              </a:rPr>
              <a:t>+P</a:t>
            </a:r>
            <a:r>
              <a:rPr lang="en-US" altLang="zh-CN" sz="3000" b="1" baseline="-25000" dirty="0">
                <a:solidFill>
                  <a:srgbClr val="0000CC"/>
                </a:solidFill>
                <a:latin typeface="宋体" pitchFamily="2" charset="-122"/>
              </a:rPr>
              <a:t>1</a:t>
            </a:r>
            <a:r>
              <a:rPr lang="en-US" altLang="zh-CN" sz="3000" b="1" dirty="0">
                <a:solidFill>
                  <a:srgbClr val="0000CC"/>
                </a:solidFill>
                <a:latin typeface="宋体" pitchFamily="2" charset="-122"/>
              </a:rPr>
              <a:t>V</a:t>
            </a:r>
            <a:r>
              <a:rPr lang="en-US" altLang="zh-CN" sz="3000" b="1" baseline="-25000" dirty="0">
                <a:solidFill>
                  <a:srgbClr val="0000CC"/>
                </a:solidFill>
                <a:latin typeface="宋体" pitchFamily="2" charset="-122"/>
              </a:rPr>
              <a:t>1</a:t>
            </a:r>
            <a:r>
              <a:rPr lang="en-US" altLang="zh-CN" sz="3000" b="1" dirty="0">
                <a:solidFill>
                  <a:srgbClr val="0000CC"/>
                </a:solidFill>
                <a:latin typeface="宋体" pitchFamily="2" charset="-122"/>
              </a:rPr>
              <a:t>)=0</a:t>
            </a:r>
            <a:r>
              <a:rPr lang="en-US" altLang="zh-CN" sz="3000" b="1" baseline="-25000" dirty="0">
                <a:solidFill>
                  <a:srgbClr val="0000CC"/>
                </a:solidFill>
                <a:latin typeface="宋体" pitchFamily="2" charset="-122"/>
              </a:rPr>
              <a:t> </a:t>
            </a:r>
            <a:endParaRPr lang="en-US" altLang="zh-CN" sz="3000" b="1" dirty="0">
              <a:solidFill>
                <a:srgbClr val="0000CC"/>
              </a:solidFill>
              <a:latin typeface="宋体" pitchFamily="2" charset="-122"/>
            </a:endParaRPr>
          </a:p>
          <a:p>
            <a:pPr>
              <a:buFont typeface="Wingdings" pitchFamily="2" charset="2"/>
              <a:buNone/>
            </a:pPr>
            <a:r>
              <a:rPr lang="en-US" altLang="zh-CN" sz="3000" b="1" dirty="0" smtClean="0">
                <a:solidFill>
                  <a:srgbClr val="0000CC"/>
                </a:solidFill>
                <a:latin typeface="宋体" pitchFamily="2" charset="-122"/>
                <a:sym typeface="Symbol" pitchFamily="18" charset="2"/>
              </a:rPr>
              <a:t>H</a:t>
            </a:r>
            <a:r>
              <a:rPr lang="en-US" altLang="zh-CN" sz="3000" b="1" baseline="-25000" dirty="0" smtClean="0">
                <a:solidFill>
                  <a:srgbClr val="0000CC"/>
                </a:solidFill>
                <a:latin typeface="宋体" pitchFamily="2" charset="-122"/>
                <a:sym typeface="Symbol" pitchFamily="18" charset="2"/>
              </a:rPr>
              <a:t>2</a:t>
            </a:r>
            <a:r>
              <a:rPr lang="en-US" altLang="zh-CN" sz="3000" b="1" dirty="0" smtClean="0">
                <a:solidFill>
                  <a:srgbClr val="0000CC"/>
                </a:solidFill>
                <a:latin typeface="宋体" pitchFamily="2" charset="-122"/>
                <a:sym typeface="Symbol" pitchFamily="18" charset="2"/>
              </a:rPr>
              <a:t>-H</a:t>
            </a:r>
            <a:r>
              <a:rPr lang="en-US" altLang="zh-CN" sz="3000" b="1" baseline="-25000" dirty="0" smtClean="0">
                <a:solidFill>
                  <a:srgbClr val="0000CC"/>
                </a:solidFill>
                <a:latin typeface="宋体" pitchFamily="2" charset="-122"/>
                <a:sym typeface="Symbol" pitchFamily="18" charset="2"/>
              </a:rPr>
              <a:t>1</a:t>
            </a:r>
            <a:r>
              <a:rPr lang="en-US" altLang="zh-CN" sz="3000" b="1" dirty="0" smtClean="0">
                <a:solidFill>
                  <a:srgbClr val="0000CC"/>
                </a:solidFill>
                <a:latin typeface="宋体" pitchFamily="2" charset="-122"/>
                <a:sym typeface="Symbol" pitchFamily="18" charset="2"/>
              </a:rPr>
              <a:t>=0</a:t>
            </a:r>
            <a:r>
              <a:rPr lang="en-US" altLang="zh-CN" sz="3000" b="1" baseline="-25000" dirty="0" smtClean="0">
                <a:solidFill>
                  <a:srgbClr val="0000CC"/>
                </a:solidFill>
                <a:latin typeface="宋体" pitchFamily="2" charset="-122"/>
              </a:rPr>
              <a:t> </a:t>
            </a:r>
            <a:r>
              <a:rPr lang="en-US" altLang="zh-CN" sz="3000" b="1" dirty="0">
                <a:solidFill>
                  <a:srgbClr val="0000CC"/>
                </a:solidFill>
                <a:latin typeface="宋体" pitchFamily="2" charset="-122"/>
              </a:rPr>
              <a:t>,</a:t>
            </a:r>
            <a:r>
              <a:rPr lang="zh-CN" altLang="en-US" sz="3000" b="1" dirty="0">
                <a:solidFill>
                  <a:srgbClr val="0000CC"/>
                </a:solidFill>
                <a:latin typeface="宋体" pitchFamily="2" charset="-122"/>
              </a:rPr>
              <a:t>即</a:t>
            </a:r>
            <a:r>
              <a:rPr lang="zh-CN" altLang="en-US" sz="3000" b="1" dirty="0">
                <a:solidFill>
                  <a:srgbClr val="0000CC"/>
                </a:solidFill>
                <a:latin typeface="宋体" pitchFamily="2" charset="-122"/>
                <a:sym typeface="Symbol" pitchFamily="18" charset="2"/>
              </a:rPr>
              <a:t></a:t>
            </a:r>
            <a:r>
              <a:rPr lang="en-US" altLang="zh-CN" sz="3000" b="1" dirty="0" smtClean="0">
                <a:solidFill>
                  <a:srgbClr val="0000CC"/>
                </a:solidFill>
                <a:latin typeface="宋体" pitchFamily="2" charset="-122"/>
                <a:sym typeface="Symbol" pitchFamily="18" charset="2"/>
              </a:rPr>
              <a:t>H=0 </a:t>
            </a:r>
          </a:p>
          <a:p>
            <a:pPr>
              <a:buNone/>
            </a:pPr>
            <a:endParaRPr lang="zh-CN" altLang="en-US" sz="3300" b="1" dirty="0">
              <a:solidFill>
                <a:srgbClr val="FF0000"/>
              </a:solidFill>
              <a:latin typeface="宋体" charset="-122"/>
              <a:hlinkClick r:id="" action="ppaction://hlinkshowjump?jump=nextslide"/>
            </a:endParaRPr>
          </a:p>
          <a:p>
            <a:pPr>
              <a:buFont typeface="Wingdings" pitchFamily="2" charset="2"/>
              <a:buNone/>
            </a:pPr>
            <a:endParaRPr lang="en-US" altLang="zh-CN" sz="3300" b="1" dirty="0" smtClean="0">
              <a:solidFill>
                <a:srgbClr val="0000CC"/>
              </a:solidFill>
              <a:latin typeface="宋体" charset="-122"/>
              <a:sym typeface="Symbol" pitchFamily="18" charset="2"/>
            </a:endParaRPr>
          </a:p>
          <a:p>
            <a:pPr>
              <a:buFont typeface="Wingdings" pitchFamily="2" charset="2"/>
              <a:buNone/>
            </a:pPr>
            <a:endParaRPr lang="en-US" altLang="zh-CN" sz="3300" b="1" dirty="0" smtClean="0">
              <a:solidFill>
                <a:srgbClr val="0000CC"/>
              </a:solidFill>
              <a:latin typeface="宋体" charset="-122"/>
              <a:sym typeface="Symbol" pitchFamily="18" charset="2"/>
            </a:endParaRPr>
          </a:p>
          <a:p>
            <a:pPr eaLnBrk="1" hangingPunct="1"/>
            <a:endParaRPr lang="zh-CN" altLang="en-US" dirty="0" smtClean="0"/>
          </a:p>
          <a:p>
            <a:pPr eaLnBrk="1" hangingPunct="1"/>
            <a:endParaRPr lang="zh-CN" altLang="en-US" dirty="0" smtClean="0"/>
          </a:p>
        </p:txBody>
      </p:sp>
      <p:pic>
        <p:nvPicPr>
          <p:cNvPr id="4" name="Picture 3" descr="未命名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4554509" y="2026632"/>
            <a:ext cx="4589491" cy="3451225"/>
          </a:xfrm>
          <a:prstGeom prst="rect">
            <a:avLst/>
          </a:prstGeom>
        </p:spPr>
      </p:pic>
      <p:cxnSp>
        <p:nvCxnSpPr>
          <p:cNvPr id="5" name="直接箭头连接符 4"/>
          <p:cNvCxnSpPr/>
          <p:nvPr/>
        </p:nvCxnSpPr>
        <p:spPr>
          <a:xfrm flipH="1">
            <a:off x="6583440" y="1746505"/>
            <a:ext cx="293455" cy="5400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 Box 11"/>
          <p:cNvSpPr txBox="1">
            <a:spLocks noChangeArrowheads="1"/>
          </p:cNvSpPr>
          <p:nvPr/>
        </p:nvSpPr>
        <p:spPr bwMode="auto">
          <a:xfrm>
            <a:off x="6477000" y="1382226"/>
            <a:ext cx="1295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0000FF"/>
                </a:solidFill>
                <a:latin typeface="宋体" pitchFamily="2" charset="-122"/>
                <a:ea typeface="宋体" pitchFamily="2" charset="-122"/>
                <a:sym typeface="Symbol" pitchFamily="18" charset="2"/>
              </a:defRPr>
            </a:lvl1pPr>
            <a:lvl2pPr marL="742950" indent="-285750">
              <a:defRPr sz="2800" b="1">
                <a:solidFill>
                  <a:srgbClr val="0000FF"/>
                </a:solidFill>
                <a:latin typeface="宋体" pitchFamily="2" charset="-122"/>
                <a:ea typeface="宋体" pitchFamily="2" charset="-122"/>
                <a:sym typeface="Symbol" pitchFamily="18" charset="2"/>
              </a:defRPr>
            </a:lvl2pPr>
            <a:lvl3pPr marL="1143000" indent="-228600">
              <a:defRPr sz="2800" b="1">
                <a:solidFill>
                  <a:srgbClr val="0000FF"/>
                </a:solidFill>
                <a:latin typeface="宋体" pitchFamily="2" charset="-122"/>
                <a:ea typeface="宋体" pitchFamily="2" charset="-122"/>
                <a:sym typeface="Symbol" pitchFamily="18" charset="2"/>
              </a:defRPr>
            </a:lvl3pPr>
            <a:lvl4pPr marL="1600200" indent="-228600">
              <a:defRPr sz="2800" b="1">
                <a:solidFill>
                  <a:srgbClr val="0000FF"/>
                </a:solidFill>
                <a:latin typeface="宋体" pitchFamily="2" charset="-122"/>
                <a:ea typeface="宋体" pitchFamily="2" charset="-122"/>
                <a:sym typeface="Symbol" pitchFamily="18" charset="2"/>
              </a:defRPr>
            </a:lvl4pPr>
            <a:lvl5pPr marL="2057400" indent="-228600">
              <a:defRPr sz="2800" b="1">
                <a:solidFill>
                  <a:srgbClr val="0000FF"/>
                </a:solidFill>
                <a:latin typeface="宋体" pitchFamily="2" charset="-122"/>
                <a:ea typeface="宋体" pitchFamily="2" charset="-122"/>
                <a:sym typeface="Symbol" pitchFamily="18" charset="2"/>
              </a:defRPr>
            </a:lvl5pPr>
            <a:lvl6pPr marL="25146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6pPr>
            <a:lvl7pPr marL="29718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7pPr>
            <a:lvl8pPr marL="34290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8pPr>
            <a:lvl9pPr marL="38862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9pPr>
          </a:lstStyle>
          <a:p>
            <a:pPr>
              <a:lnSpc>
                <a:spcPct val="100000"/>
              </a:lnSpc>
              <a:spcBef>
                <a:spcPct val="50000"/>
              </a:spcBef>
            </a:pPr>
            <a:r>
              <a:rPr lang="zh-CN" altLang="en-US" sz="2000" dirty="0">
                <a:solidFill>
                  <a:schemeClr val="tx1"/>
                </a:solidFill>
                <a:latin typeface="Times New Roman" pitchFamily="18" charset="0"/>
              </a:rPr>
              <a:t>多孔塞</a:t>
            </a:r>
          </a:p>
        </p:txBody>
      </p:sp>
      <p:sp>
        <p:nvSpPr>
          <p:cNvPr id="7" name="Text Box 5"/>
          <p:cNvSpPr txBox="1">
            <a:spLocks noChangeArrowheads="1"/>
          </p:cNvSpPr>
          <p:nvPr/>
        </p:nvSpPr>
        <p:spPr bwMode="auto">
          <a:xfrm>
            <a:off x="4067944" y="2780928"/>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0000FF"/>
                </a:solidFill>
                <a:latin typeface="宋体" pitchFamily="2" charset="-122"/>
                <a:ea typeface="宋体" pitchFamily="2" charset="-122"/>
                <a:sym typeface="Symbol" pitchFamily="18" charset="2"/>
              </a:defRPr>
            </a:lvl1pPr>
            <a:lvl2pPr marL="742950" indent="-285750">
              <a:defRPr sz="2800" b="1">
                <a:solidFill>
                  <a:srgbClr val="0000FF"/>
                </a:solidFill>
                <a:latin typeface="宋体" pitchFamily="2" charset="-122"/>
                <a:ea typeface="宋体" pitchFamily="2" charset="-122"/>
                <a:sym typeface="Symbol" pitchFamily="18" charset="2"/>
              </a:defRPr>
            </a:lvl2pPr>
            <a:lvl3pPr marL="1143000" indent="-228600">
              <a:defRPr sz="2800" b="1">
                <a:solidFill>
                  <a:srgbClr val="0000FF"/>
                </a:solidFill>
                <a:latin typeface="宋体" pitchFamily="2" charset="-122"/>
                <a:ea typeface="宋体" pitchFamily="2" charset="-122"/>
                <a:sym typeface="Symbol" pitchFamily="18" charset="2"/>
              </a:defRPr>
            </a:lvl3pPr>
            <a:lvl4pPr marL="1600200" indent="-228600">
              <a:defRPr sz="2800" b="1">
                <a:solidFill>
                  <a:srgbClr val="0000FF"/>
                </a:solidFill>
                <a:latin typeface="宋体" pitchFamily="2" charset="-122"/>
                <a:ea typeface="宋体" pitchFamily="2" charset="-122"/>
                <a:sym typeface="Symbol" pitchFamily="18" charset="2"/>
              </a:defRPr>
            </a:lvl4pPr>
            <a:lvl5pPr marL="2057400" indent="-228600">
              <a:defRPr sz="2800" b="1">
                <a:solidFill>
                  <a:srgbClr val="0000FF"/>
                </a:solidFill>
                <a:latin typeface="宋体" pitchFamily="2" charset="-122"/>
                <a:ea typeface="宋体" pitchFamily="2" charset="-122"/>
                <a:sym typeface="Symbol" pitchFamily="18" charset="2"/>
              </a:defRPr>
            </a:lvl5pPr>
            <a:lvl6pPr marL="25146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6pPr>
            <a:lvl7pPr marL="29718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7pPr>
            <a:lvl8pPr marL="34290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8pPr>
            <a:lvl9pPr marL="38862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9pPr>
          </a:lstStyle>
          <a:p>
            <a:pPr>
              <a:lnSpc>
                <a:spcPct val="100000"/>
              </a:lnSpc>
              <a:spcBef>
                <a:spcPct val="50000"/>
              </a:spcBef>
            </a:pPr>
            <a:r>
              <a:rPr lang="en-US" altLang="zh-CN" sz="2400" b="0" dirty="0">
                <a:solidFill>
                  <a:schemeClr val="tx1"/>
                </a:solidFill>
                <a:latin typeface="Times New Roman" pitchFamily="18" charset="0"/>
              </a:rPr>
              <a:t>P(</a:t>
            </a:r>
            <a:r>
              <a:rPr lang="zh-CN" altLang="en-US" sz="2400" b="0" dirty="0">
                <a:solidFill>
                  <a:schemeClr val="tx1"/>
                </a:solidFill>
                <a:latin typeface="Times New Roman" pitchFamily="18" charset="0"/>
              </a:rPr>
              <a:t>环)= </a:t>
            </a:r>
            <a:r>
              <a:rPr lang="en-US" altLang="zh-CN" sz="2400" b="0" dirty="0">
                <a:solidFill>
                  <a:schemeClr val="tx1"/>
                </a:solidFill>
                <a:latin typeface="Times New Roman" pitchFamily="18" charset="0"/>
              </a:rPr>
              <a:t>P1</a:t>
            </a:r>
            <a:endParaRPr lang="en-US" altLang="zh-CN" b="0" dirty="0">
              <a:solidFill>
                <a:schemeClr val="tx1"/>
              </a:solidFill>
              <a:latin typeface="Times New Roman" pitchFamily="18" charset="0"/>
            </a:endParaRPr>
          </a:p>
        </p:txBody>
      </p:sp>
      <p:sp>
        <p:nvSpPr>
          <p:cNvPr id="8" name="Text Box 6"/>
          <p:cNvSpPr txBox="1">
            <a:spLocks noChangeArrowheads="1"/>
          </p:cNvSpPr>
          <p:nvPr/>
        </p:nvSpPr>
        <p:spPr bwMode="auto">
          <a:xfrm>
            <a:off x="7806931" y="2485122"/>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0000FF"/>
                </a:solidFill>
                <a:latin typeface="宋体" pitchFamily="2" charset="-122"/>
                <a:ea typeface="宋体" pitchFamily="2" charset="-122"/>
                <a:sym typeface="Symbol" pitchFamily="18" charset="2"/>
              </a:defRPr>
            </a:lvl1pPr>
            <a:lvl2pPr marL="742950" indent="-285750">
              <a:defRPr sz="2800" b="1">
                <a:solidFill>
                  <a:srgbClr val="0000FF"/>
                </a:solidFill>
                <a:latin typeface="宋体" pitchFamily="2" charset="-122"/>
                <a:ea typeface="宋体" pitchFamily="2" charset="-122"/>
                <a:sym typeface="Symbol" pitchFamily="18" charset="2"/>
              </a:defRPr>
            </a:lvl2pPr>
            <a:lvl3pPr marL="1143000" indent="-228600">
              <a:defRPr sz="2800" b="1">
                <a:solidFill>
                  <a:srgbClr val="0000FF"/>
                </a:solidFill>
                <a:latin typeface="宋体" pitchFamily="2" charset="-122"/>
                <a:ea typeface="宋体" pitchFamily="2" charset="-122"/>
                <a:sym typeface="Symbol" pitchFamily="18" charset="2"/>
              </a:defRPr>
            </a:lvl3pPr>
            <a:lvl4pPr marL="1600200" indent="-228600">
              <a:defRPr sz="2800" b="1">
                <a:solidFill>
                  <a:srgbClr val="0000FF"/>
                </a:solidFill>
                <a:latin typeface="宋体" pitchFamily="2" charset="-122"/>
                <a:ea typeface="宋体" pitchFamily="2" charset="-122"/>
                <a:sym typeface="Symbol" pitchFamily="18" charset="2"/>
              </a:defRPr>
            </a:lvl4pPr>
            <a:lvl5pPr marL="2057400" indent="-228600">
              <a:defRPr sz="2800" b="1">
                <a:solidFill>
                  <a:srgbClr val="0000FF"/>
                </a:solidFill>
                <a:latin typeface="宋体" pitchFamily="2" charset="-122"/>
                <a:ea typeface="宋体" pitchFamily="2" charset="-122"/>
                <a:sym typeface="Symbol" pitchFamily="18" charset="2"/>
              </a:defRPr>
            </a:lvl5pPr>
            <a:lvl6pPr marL="25146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6pPr>
            <a:lvl7pPr marL="29718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7pPr>
            <a:lvl8pPr marL="34290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8pPr>
            <a:lvl9pPr marL="3886200" indent="-228600" eaLnBrk="0" fontAlgn="base" hangingPunct="0">
              <a:lnSpc>
                <a:spcPct val="125000"/>
              </a:lnSpc>
              <a:spcBef>
                <a:spcPct val="0"/>
              </a:spcBef>
              <a:spcAft>
                <a:spcPct val="0"/>
              </a:spcAft>
              <a:defRPr sz="2800" b="1">
                <a:solidFill>
                  <a:srgbClr val="0000FF"/>
                </a:solidFill>
                <a:latin typeface="宋体" pitchFamily="2" charset="-122"/>
                <a:ea typeface="宋体" pitchFamily="2" charset="-122"/>
                <a:sym typeface="Symbol" pitchFamily="18" charset="2"/>
              </a:defRPr>
            </a:lvl9pPr>
          </a:lstStyle>
          <a:p>
            <a:pPr>
              <a:lnSpc>
                <a:spcPct val="100000"/>
              </a:lnSpc>
              <a:spcBef>
                <a:spcPct val="50000"/>
              </a:spcBef>
            </a:pPr>
            <a:r>
              <a:rPr lang="en-US" altLang="zh-CN" sz="2400" b="0" dirty="0">
                <a:solidFill>
                  <a:schemeClr val="tx1"/>
                </a:solidFill>
                <a:latin typeface="Times New Roman" pitchFamily="18" charset="0"/>
              </a:rPr>
              <a:t>P(</a:t>
            </a:r>
            <a:r>
              <a:rPr lang="zh-CN" altLang="en-US" sz="2400" b="0" dirty="0">
                <a:solidFill>
                  <a:schemeClr val="tx1"/>
                </a:solidFill>
                <a:latin typeface="Times New Roman" pitchFamily="18" charset="0"/>
              </a:rPr>
              <a:t>环)=</a:t>
            </a:r>
            <a:r>
              <a:rPr lang="en-US" altLang="zh-CN" sz="2400" b="0" dirty="0">
                <a:solidFill>
                  <a:schemeClr val="tx1"/>
                </a:solidFill>
                <a:latin typeface="Times New Roman" pitchFamily="18" charset="0"/>
              </a:rPr>
              <a:t>P2</a:t>
            </a:r>
          </a:p>
        </p:txBody>
      </p:sp>
      <p:cxnSp>
        <p:nvCxnSpPr>
          <p:cNvPr id="10" name="直接箭头连接符 9"/>
          <p:cNvCxnSpPr/>
          <p:nvPr/>
        </p:nvCxnSpPr>
        <p:spPr>
          <a:xfrm>
            <a:off x="4514302" y="2636912"/>
            <a:ext cx="864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7838829" y="3009528"/>
            <a:ext cx="11521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55576" y="4077072"/>
            <a:ext cx="8064896" cy="3594712"/>
          </a:xfrm>
        </p:spPr>
        <p:txBody>
          <a:bodyPr>
            <a:normAutofit/>
          </a:bodyPr>
          <a:lstStyle/>
          <a:p>
            <a:pPr marL="0" indent="0">
              <a:buNone/>
            </a:pPr>
            <a:r>
              <a:rPr lang="zh-CN" altLang="en-US" sz="3200" b="1" u="sng" dirty="0">
                <a:solidFill>
                  <a:srgbClr val="C00000"/>
                </a:solidFill>
                <a:latin typeface="宋体" charset="-122"/>
                <a:hlinkClick r:id="" action="ppaction://noaction"/>
              </a:rPr>
              <a:t>焦耳</a:t>
            </a:r>
            <a:r>
              <a:rPr lang="en-US" altLang="zh-CN" sz="3200" b="1" u="sng" dirty="0">
                <a:solidFill>
                  <a:srgbClr val="C00000"/>
                </a:solidFill>
                <a:latin typeface="宋体" charset="-122"/>
                <a:hlinkClick r:id="" action="ppaction://noaction"/>
              </a:rPr>
              <a:t>—</a:t>
            </a:r>
            <a:r>
              <a:rPr lang="zh-CN" altLang="en-US" sz="3200" b="1" u="sng" dirty="0">
                <a:solidFill>
                  <a:srgbClr val="C00000"/>
                </a:solidFill>
                <a:latin typeface="宋体" charset="-122"/>
                <a:hlinkClick r:id="" action="ppaction://noaction"/>
              </a:rPr>
              <a:t>汤姆逊实验</a:t>
            </a:r>
            <a:r>
              <a:rPr lang="zh-CN" altLang="en-US" sz="3200" b="1" dirty="0">
                <a:solidFill>
                  <a:srgbClr val="C00000"/>
                </a:solidFill>
                <a:latin typeface="宋体" charset="-122"/>
              </a:rPr>
              <a:t>现象表明：</a:t>
            </a:r>
            <a:r>
              <a:rPr lang="zh-CN" altLang="en-US" sz="3200" b="1" dirty="0">
                <a:solidFill>
                  <a:srgbClr val="C00000"/>
                </a:solidFill>
                <a:latin typeface="宋体" charset="-122"/>
                <a:sym typeface="Symbol" pitchFamily="18" charset="2"/>
              </a:rPr>
              <a:t>实际气体</a:t>
            </a:r>
            <a:r>
              <a:rPr lang="en-US" altLang="zh-CN" sz="3200" b="1" dirty="0">
                <a:solidFill>
                  <a:srgbClr val="C00000"/>
                </a:solidFill>
                <a:latin typeface="宋体" charset="-122"/>
                <a:sym typeface="Symbol" pitchFamily="18" charset="2"/>
              </a:rPr>
              <a:t>H</a:t>
            </a:r>
            <a:r>
              <a:rPr lang="zh-CN" altLang="en-US" sz="3200" b="1" dirty="0">
                <a:solidFill>
                  <a:srgbClr val="C00000"/>
                </a:solidFill>
                <a:latin typeface="宋体" charset="-122"/>
                <a:sym typeface="Symbol" pitchFamily="18" charset="2"/>
              </a:rPr>
              <a:t>、</a:t>
            </a:r>
            <a:r>
              <a:rPr lang="en-US" altLang="zh-CN" sz="3200" b="1" dirty="0">
                <a:solidFill>
                  <a:srgbClr val="C00000"/>
                </a:solidFill>
                <a:latin typeface="宋体" charset="-122"/>
                <a:sym typeface="Symbol" pitchFamily="18" charset="2"/>
              </a:rPr>
              <a:t>U</a:t>
            </a:r>
            <a:r>
              <a:rPr lang="zh-CN" altLang="en-US" sz="3200" b="1" dirty="0">
                <a:solidFill>
                  <a:srgbClr val="C00000"/>
                </a:solidFill>
                <a:latin typeface="宋体" charset="-122"/>
                <a:sym typeface="Symbol" pitchFamily="18" charset="2"/>
              </a:rPr>
              <a:t>不仅是</a:t>
            </a:r>
            <a:r>
              <a:rPr lang="en-US" altLang="zh-CN" sz="3200" b="1" dirty="0">
                <a:solidFill>
                  <a:srgbClr val="C00000"/>
                </a:solidFill>
                <a:latin typeface="宋体" charset="-122"/>
                <a:sym typeface="Symbol" pitchFamily="18" charset="2"/>
              </a:rPr>
              <a:t>T</a:t>
            </a:r>
            <a:r>
              <a:rPr lang="zh-CN" altLang="en-US" sz="3200" b="1" dirty="0">
                <a:solidFill>
                  <a:srgbClr val="C00000"/>
                </a:solidFill>
                <a:latin typeface="宋体" charset="-122"/>
                <a:sym typeface="Symbol" pitchFamily="18" charset="2"/>
              </a:rPr>
              <a:t>的函数，也是</a:t>
            </a:r>
            <a:r>
              <a:rPr lang="en-US" altLang="zh-CN" sz="3200" b="1" dirty="0">
                <a:solidFill>
                  <a:srgbClr val="C00000"/>
                </a:solidFill>
                <a:latin typeface="宋体" charset="-122"/>
                <a:sym typeface="Symbol" pitchFamily="18" charset="2"/>
              </a:rPr>
              <a:t>P</a:t>
            </a:r>
            <a:r>
              <a:rPr lang="zh-CN" altLang="en-US" sz="3200" b="1" dirty="0">
                <a:solidFill>
                  <a:srgbClr val="C00000"/>
                </a:solidFill>
                <a:latin typeface="宋体" charset="-122"/>
                <a:sym typeface="Symbol" pitchFamily="18" charset="2"/>
              </a:rPr>
              <a:t>或</a:t>
            </a:r>
            <a:r>
              <a:rPr lang="en-US" altLang="zh-CN" sz="3200" b="1" dirty="0">
                <a:solidFill>
                  <a:srgbClr val="C00000"/>
                </a:solidFill>
                <a:latin typeface="宋体" charset="-122"/>
                <a:sym typeface="Symbol" pitchFamily="18" charset="2"/>
              </a:rPr>
              <a:t>V</a:t>
            </a:r>
            <a:r>
              <a:rPr lang="zh-CN" altLang="en-US" sz="3200" b="1" dirty="0">
                <a:solidFill>
                  <a:srgbClr val="C00000"/>
                </a:solidFill>
                <a:latin typeface="宋体" charset="-122"/>
                <a:sym typeface="Symbol" pitchFamily="18" charset="2"/>
              </a:rPr>
              <a:t>的函数</a:t>
            </a:r>
          </a:p>
          <a:p>
            <a:endParaRPr lang="zh-CN" altLang="en-US" sz="3200" dirty="0"/>
          </a:p>
        </p:txBody>
      </p:sp>
      <p:sp>
        <p:nvSpPr>
          <p:cNvPr id="3" name="标题 2"/>
          <p:cNvSpPr>
            <a:spLocks noGrp="1"/>
          </p:cNvSpPr>
          <p:nvPr>
            <p:ph type="title"/>
          </p:nvPr>
        </p:nvSpPr>
        <p:spPr>
          <a:xfrm>
            <a:off x="287016" y="836712"/>
            <a:ext cx="8856984" cy="3600400"/>
          </a:xfrm>
        </p:spPr>
        <p:txBody>
          <a:bodyPr>
            <a:normAutofit/>
          </a:bodyPr>
          <a:lstStyle/>
          <a:p>
            <a:r>
              <a:rPr lang="zh-CN" altLang="en-US" b="1" dirty="0" smtClean="0">
                <a:solidFill>
                  <a:srgbClr val="FF0000"/>
                </a:solidFill>
                <a:latin typeface="宋体" charset="-122"/>
              </a:rPr>
              <a:t>节流</a:t>
            </a:r>
            <a:r>
              <a:rPr lang="zh-CN" altLang="en-US" b="1" dirty="0">
                <a:solidFill>
                  <a:srgbClr val="FF0000"/>
                </a:solidFill>
                <a:latin typeface="宋体" charset="-122"/>
              </a:rPr>
              <a:t>膨胀过程特征</a:t>
            </a:r>
            <a:r>
              <a:rPr lang="zh-CN" altLang="en-US" b="1" dirty="0" smtClean="0">
                <a:solidFill>
                  <a:srgbClr val="FF0000"/>
                </a:solidFill>
                <a:latin typeface="宋体" charset="-122"/>
              </a:rPr>
              <a:t>：</a:t>
            </a:r>
            <a:r>
              <a:rPr lang="en-US" altLang="zh-CN" b="1" dirty="0">
                <a:solidFill>
                  <a:srgbClr val="FF0000"/>
                </a:solidFill>
                <a:latin typeface="宋体" charset="-122"/>
              </a:rPr>
              <a:t/>
            </a:r>
            <a:br>
              <a:rPr lang="en-US" altLang="zh-CN" b="1" dirty="0">
                <a:solidFill>
                  <a:srgbClr val="FF0000"/>
                </a:solidFill>
                <a:latin typeface="宋体" charset="-122"/>
              </a:rPr>
            </a:br>
            <a:r>
              <a:rPr lang="zh-CN" altLang="en-US" b="1" dirty="0" smtClean="0">
                <a:solidFill>
                  <a:srgbClr val="0000CC"/>
                </a:solidFill>
                <a:latin typeface="宋体" charset="-122"/>
              </a:rPr>
              <a:t>Ｑ</a:t>
            </a:r>
            <a:r>
              <a:rPr lang="zh-CN" altLang="en-US" b="1" dirty="0">
                <a:solidFill>
                  <a:srgbClr val="0000CC"/>
                </a:solidFill>
                <a:latin typeface="宋体" charset="-122"/>
              </a:rPr>
              <a:t>＝０，</a:t>
            </a:r>
            <a:r>
              <a:rPr lang="en-US" altLang="zh-CN" b="1" dirty="0">
                <a:solidFill>
                  <a:srgbClr val="0000CC"/>
                </a:solidFill>
                <a:latin typeface="宋体" charset="-122"/>
              </a:rPr>
              <a:t>P</a:t>
            </a:r>
            <a:r>
              <a:rPr lang="en-US" altLang="zh-CN" b="1" baseline="-25000" dirty="0">
                <a:solidFill>
                  <a:srgbClr val="0000CC"/>
                </a:solidFill>
                <a:latin typeface="宋体" charset="-122"/>
              </a:rPr>
              <a:t>2</a:t>
            </a:r>
            <a:r>
              <a:rPr lang="zh-CN" altLang="en-US" b="1" dirty="0">
                <a:solidFill>
                  <a:srgbClr val="0000CC"/>
                </a:solidFill>
                <a:latin typeface="宋体" charset="-122"/>
              </a:rPr>
              <a:t>＜</a:t>
            </a:r>
            <a:r>
              <a:rPr lang="en-US" altLang="zh-CN" b="1" dirty="0">
                <a:solidFill>
                  <a:srgbClr val="0000CC"/>
                </a:solidFill>
                <a:latin typeface="宋体" charset="-122"/>
              </a:rPr>
              <a:t>P</a:t>
            </a:r>
            <a:r>
              <a:rPr lang="en-US" altLang="zh-CN" b="1" baseline="-25000" dirty="0">
                <a:solidFill>
                  <a:srgbClr val="0000CC"/>
                </a:solidFill>
                <a:latin typeface="宋体" charset="-122"/>
              </a:rPr>
              <a:t>1 </a:t>
            </a:r>
            <a:r>
              <a:rPr lang="zh-CN" altLang="en-US" b="1" dirty="0" smtClean="0">
                <a:solidFill>
                  <a:srgbClr val="0000CC"/>
                </a:solidFill>
                <a:latin typeface="宋体" charset="-122"/>
              </a:rPr>
              <a:t>（</a:t>
            </a:r>
            <a:r>
              <a:rPr lang="zh-CN" altLang="en-US" b="1" dirty="0">
                <a:solidFill>
                  <a:srgbClr val="0000CC"/>
                </a:solidFill>
                <a:latin typeface="宋体" pitchFamily="2" charset="-122"/>
                <a:sym typeface="Symbol" pitchFamily="18" charset="2"/>
              </a:rPr>
              <a:t></a:t>
            </a:r>
            <a:r>
              <a:rPr lang="en-US" altLang="zh-CN" b="1" dirty="0">
                <a:solidFill>
                  <a:srgbClr val="0000CC"/>
                </a:solidFill>
                <a:latin typeface="宋体" pitchFamily="2" charset="-122"/>
                <a:sym typeface="Symbol" pitchFamily="18" charset="2"/>
              </a:rPr>
              <a:t>P</a:t>
            </a:r>
            <a:r>
              <a:rPr lang="zh-CN" altLang="en-US" b="1" dirty="0">
                <a:solidFill>
                  <a:srgbClr val="0000CC"/>
                </a:solidFill>
                <a:latin typeface="宋体" charset="-122"/>
              </a:rPr>
              <a:t> </a:t>
            </a:r>
            <a:r>
              <a:rPr lang="zh-CN" altLang="en-US" b="1" dirty="0" smtClean="0">
                <a:solidFill>
                  <a:srgbClr val="0000CC"/>
                </a:solidFill>
                <a:latin typeface="宋体" charset="-122"/>
              </a:rPr>
              <a:t>＜</a:t>
            </a:r>
            <a:r>
              <a:rPr lang="en-US" altLang="zh-CN" b="1" dirty="0" smtClean="0">
                <a:solidFill>
                  <a:srgbClr val="0000CC"/>
                </a:solidFill>
                <a:latin typeface="宋体" charset="-122"/>
              </a:rPr>
              <a:t>0</a:t>
            </a:r>
            <a:r>
              <a:rPr lang="zh-CN" altLang="en-US" b="1" dirty="0" smtClean="0">
                <a:solidFill>
                  <a:srgbClr val="0000CC"/>
                </a:solidFill>
                <a:latin typeface="宋体" charset="-122"/>
              </a:rPr>
              <a:t>），</a:t>
            </a:r>
            <a:r>
              <a:rPr lang="zh-CN" altLang="en-US" b="1" dirty="0" smtClean="0">
                <a:solidFill>
                  <a:srgbClr val="0000CC"/>
                </a:solidFill>
                <a:latin typeface="宋体" charset="-122"/>
                <a:sym typeface="Symbol" pitchFamily="18" charset="2"/>
              </a:rPr>
              <a:t></a:t>
            </a:r>
            <a:r>
              <a:rPr lang="en-US" altLang="zh-CN" b="1" dirty="0">
                <a:solidFill>
                  <a:srgbClr val="0000CC"/>
                </a:solidFill>
                <a:latin typeface="宋体" charset="-122"/>
                <a:sym typeface="Symbol" pitchFamily="18" charset="2"/>
              </a:rPr>
              <a:t>H=0</a:t>
            </a:r>
            <a:br>
              <a:rPr lang="en-US" altLang="zh-CN" b="1" dirty="0">
                <a:solidFill>
                  <a:srgbClr val="0000CC"/>
                </a:solidFill>
                <a:latin typeface="宋体" charset="-122"/>
                <a:sym typeface="Symbol" pitchFamily="18" charset="2"/>
              </a:rPr>
            </a:br>
            <a:r>
              <a:rPr lang="zh-CN" altLang="en-US" b="1" baseline="-25000" dirty="0">
                <a:solidFill>
                  <a:srgbClr val="0000CC"/>
                </a:solidFill>
                <a:latin typeface="宋体" charset="-122"/>
              </a:rPr>
              <a:t>大多数</a:t>
            </a:r>
            <a:r>
              <a:rPr lang="zh-CN" altLang="en-US" b="1" baseline="-25000" dirty="0" smtClean="0">
                <a:solidFill>
                  <a:srgbClr val="0000CC"/>
                </a:solidFill>
                <a:latin typeface="宋体" charset="-122"/>
              </a:rPr>
              <a:t>气体经节流膨胀后温度降低即</a:t>
            </a:r>
            <a:r>
              <a:rPr lang="zh-CN" altLang="en-US" b="1" dirty="0" smtClean="0">
                <a:solidFill>
                  <a:srgbClr val="0000CC"/>
                </a:solidFill>
                <a:latin typeface="宋体" pitchFamily="2" charset="-122"/>
                <a:sym typeface="Symbol" pitchFamily="18" charset="2"/>
              </a:rPr>
              <a:t></a:t>
            </a:r>
            <a:r>
              <a:rPr lang="en-US" altLang="zh-CN" b="1" dirty="0" smtClean="0">
                <a:solidFill>
                  <a:srgbClr val="0000CC"/>
                </a:solidFill>
                <a:latin typeface="宋体" pitchFamily="2" charset="-122"/>
                <a:sym typeface="Symbol" pitchFamily="18" charset="2"/>
              </a:rPr>
              <a:t>T</a:t>
            </a:r>
            <a:r>
              <a:rPr lang="zh-CN" altLang="en-US" b="1" dirty="0">
                <a:solidFill>
                  <a:srgbClr val="0000CC"/>
                </a:solidFill>
                <a:latin typeface="宋体" charset="-122"/>
              </a:rPr>
              <a:t> ＜</a:t>
            </a:r>
            <a:r>
              <a:rPr lang="en-US" altLang="zh-CN" b="1" dirty="0">
                <a:solidFill>
                  <a:srgbClr val="0000CC"/>
                </a:solidFill>
                <a:latin typeface="宋体" charset="-122"/>
              </a:rPr>
              <a:t>0</a:t>
            </a:r>
            <a:r>
              <a:rPr lang="zh-CN" altLang="en-US" b="1" dirty="0" smtClean="0">
                <a:solidFill>
                  <a:srgbClr val="0000CC"/>
                </a:solidFill>
                <a:latin typeface="宋体" charset="-122"/>
              </a:rPr>
              <a:t> </a:t>
            </a:r>
            <a:r>
              <a:rPr lang="zh-CN" altLang="en-US" b="1" baseline="-25000" dirty="0" smtClean="0">
                <a:solidFill>
                  <a:srgbClr val="0000CC"/>
                </a:solidFill>
                <a:latin typeface="宋体" charset="-122"/>
              </a:rPr>
              <a:t>，少数气体（</a:t>
            </a:r>
            <a:r>
              <a:rPr lang="zh-CN" altLang="en-US" b="1" baseline="-25000" dirty="0">
                <a:solidFill>
                  <a:srgbClr val="0000CC"/>
                </a:solidFill>
                <a:latin typeface="宋体" charset="-122"/>
              </a:rPr>
              <a:t>如氢气，氦气等</a:t>
            </a:r>
            <a:r>
              <a:rPr lang="en-US" altLang="zh-CN" b="1" baseline="-25000" dirty="0">
                <a:solidFill>
                  <a:srgbClr val="0000CC"/>
                </a:solidFill>
                <a:latin typeface="宋体" charset="-122"/>
              </a:rPr>
              <a:t> </a:t>
            </a:r>
            <a:r>
              <a:rPr lang="zh-CN" altLang="en-US" b="1" baseline="-25000" dirty="0" smtClean="0">
                <a:solidFill>
                  <a:srgbClr val="0000CC"/>
                </a:solidFill>
                <a:latin typeface="宋体" charset="-122"/>
              </a:rPr>
              <a:t>）</a:t>
            </a:r>
            <a:r>
              <a:rPr lang="zh-CN" altLang="en-US" b="1" baseline="-25000" dirty="0">
                <a:solidFill>
                  <a:srgbClr val="0000CC"/>
                </a:solidFill>
                <a:latin typeface="宋体" charset="-122"/>
              </a:rPr>
              <a:t>温度</a:t>
            </a:r>
            <a:r>
              <a:rPr lang="zh-CN" altLang="en-US" b="1" baseline="-25000" dirty="0" smtClean="0">
                <a:solidFill>
                  <a:srgbClr val="0000CC"/>
                </a:solidFill>
                <a:latin typeface="宋体" charset="-122"/>
              </a:rPr>
              <a:t>升高</a:t>
            </a:r>
            <a:r>
              <a:rPr lang="zh-CN" altLang="en-US" b="1" dirty="0">
                <a:solidFill>
                  <a:srgbClr val="0000CC"/>
                </a:solidFill>
                <a:latin typeface="宋体" pitchFamily="2" charset="-122"/>
                <a:sym typeface="Symbol" pitchFamily="18" charset="2"/>
              </a:rPr>
              <a:t></a:t>
            </a:r>
            <a:r>
              <a:rPr lang="en-US" altLang="zh-CN" b="1" dirty="0">
                <a:solidFill>
                  <a:srgbClr val="0000CC"/>
                </a:solidFill>
                <a:latin typeface="宋体" pitchFamily="2" charset="-122"/>
                <a:sym typeface="Symbol" pitchFamily="18" charset="2"/>
              </a:rPr>
              <a:t>T</a:t>
            </a:r>
            <a:r>
              <a:rPr lang="zh-CN" altLang="en-US" b="1" dirty="0">
                <a:solidFill>
                  <a:srgbClr val="0000CC"/>
                </a:solidFill>
                <a:latin typeface="宋体" charset="-122"/>
              </a:rPr>
              <a:t> </a:t>
            </a:r>
            <a:r>
              <a:rPr lang="en-US" altLang="zh-CN" b="1" dirty="0" smtClean="0">
                <a:solidFill>
                  <a:srgbClr val="0000CC"/>
                </a:solidFill>
                <a:latin typeface="宋体" charset="-122"/>
              </a:rPr>
              <a:t>&gt;0</a:t>
            </a:r>
            <a:r>
              <a:rPr lang="zh-CN" altLang="en-US" b="1" dirty="0" smtClean="0">
                <a:solidFill>
                  <a:srgbClr val="0000CC"/>
                </a:solidFill>
                <a:latin typeface="宋体" charset="-122"/>
              </a:rPr>
              <a:t> </a:t>
            </a:r>
            <a:r>
              <a:rPr lang="en-US" altLang="zh-CN" b="1" baseline="-25000" dirty="0">
                <a:solidFill>
                  <a:srgbClr val="0000CC"/>
                </a:solidFill>
                <a:latin typeface="宋体" charset="-122"/>
              </a:rPr>
              <a:t/>
            </a:r>
            <a:br>
              <a:rPr lang="en-US" altLang="zh-CN" b="1" baseline="-25000" dirty="0">
                <a:solidFill>
                  <a:srgbClr val="0000CC"/>
                </a:solidFill>
                <a:latin typeface="宋体" charset="-122"/>
              </a:rPr>
            </a:br>
            <a:endParaRPr lang="zh-CN" altLang="en-US" dirty="0"/>
          </a:p>
        </p:txBody>
      </p:sp>
    </p:spTree>
    <p:extLst>
      <p:ext uri="{BB962C8B-B14F-4D97-AF65-F5344CB8AC3E}">
        <p14:creationId xmlns:p14="http://schemas.microsoft.com/office/powerpoint/2010/main" val="40678390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内容占位符 2"/>
          <p:cNvSpPr>
            <a:spLocks noGrp="1"/>
          </p:cNvSpPr>
          <p:nvPr>
            <p:ph idx="1"/>
          </p:nvPr>
        </p:nvSpPr>
        <p:spPr>
          <a:xfrm>
            <a:off x="395536" y="620688"/>
            <a:ext cx="8208912" cy="4752528"/>
          </a:xfrm>
        </p:spPr>
        <p:txBody>
          <a:bodyPr>
            <a:noAutofit/>
          </a:bodyPr>
          <a:lstStyle/>
          <a:p>
            <a:pPr>
              <a:lnSpc>
                <a:spcPct val="105000"/>
              </a:lnSpc>
              <a:buNone/>
            </a:pPr>
            <a:r>
              <a:rPr lang="en-US" altLang="zh-CN" b="1" dirty="0" smtClean="0">
                <a:latin typeface="华文宋体"/>
                <a:ea typeface="华文宋体"/>
                <a:cs typeface="华文宋体"/>
              </a:rPr>
              <a:t>２．</a:t>
            </a:r>
            <a:r>
              <a:rPr lang="zh-CN" altLang="en-US" b="1" dirty="0" smtClean="0">
                <a:latin typeface="华文宋体"/>
                <a:ea typeface="华文宋体"/>
                <a:cs typeface="华文宋体"/>
              </a:rPr>
              <a:t>焦</a:t>
            </a:r>
            <a:r>
              <a:rPr lang="zh-CN" altLang="en-US" b="1" dirty="0">
                <a:latin typeface="华文宋体"/>
                <a:ea typeface="华文宋体"/>
                <a:cs typeface="华文宋体"/>
              </a:rPr>
              <a:t>—汤</a:t>
            </a:r>
            <a:r>
              <a:rPr lang="zh-CN" altLang="en-US" b="1" dirty="0" smtClean="0">
                <a:latin typeface="华文宋体"/>
                <a:ea typeface="华文宋体"/>
                <a:cs typeface="华文宋体"/>
              </a:rPr>
              <a:t>系数  </a:t>
            </a:r>
            <a:r>
              <a:rPr lang="en-US" altLang="zh-CN" b="1" dirty="0" smtClean="0">
                <a:latin typeface="华文宋体"/>
                <a:ea typeface="华文宋体"/>
                <a:cs typeface="华文宋体"/>
              </a:rPr>
              <a:t>(</a:t>
            </a:r>
            <a:r>
              <a:rPr lang="zh-CN" altLang="en-US" b="1" dirty="0" smtClean="0">
                <a:latin typeface="华文宋体"/>
                <a:ea typeface="华文宋体"/>
                <a:cs typeface="华文宋体"/>
              </a:rPr>
              <a:t>节流效应）</a:t>
            </a:r>
          </a:p>
          <a:p>
            <a:pPr eaLnBrk="1" hangingPunct="1">
              <a:lnSpc>
                <a:spcPct val="105000"/>
              </a:lnSpc>
              <a:buFont typeface="Wingdings" pitchFamily="2" charset="2"/>
              <a:buNone/>
            </a:pPr>
            <a:r>
              <a:rPr lang="zh-CN" altLang="en-US" b="1" dirty="0" smtClean="0">
                <a:latin typeface="华文宋体"/>
                <a:ea typeface="华文宋体"/>
                <a:cs typeface="华文宋体"/>
              </a:rPr>
              <a:t>定义</a:t>
            </a:r>
            <a:r>
              <a:rPr lang="en-US" altLang="zh-CN" b="1" dirty="0" smtClean="0">
                <a:latin typeface="华文宋体"/>
                <a:ea typeface="华文宋体"/>
                <a:cs typeface="华文宋体"/>
              </a:rPr>
              <a:t>:  </a:t>
            </a:r>
            <a:r>
              <a:rPr lang="en-US" altLang="zh-CN" b="1" dirty="0" smtClean="0">
                <a:solidFill>
                  <a:srgbClr val="C00000"/>
                </a:solidFill>
                <a:latin typeface="华文宋体"/>
                <a:ea typeface="华文宋体"/>
                <a:cs typeface="华文宋体"/>
                <a:sym typeface="Symbol" pitchFamily="18" charset="2"/>
              </a:rPr>
              <a:t></a:t>
            </a:r>
            <a:r>
              <a:rPr lang="zh-CN" altLang="en-US" b="1" baseline="-25000" dirty="0" smtClean="0">
                <a:solidFill>
                  <a:srgbClr val="C00000"/>
                </a:solidFill>
                <a:latin typeface="华文宋体"/>
                <a:ea typeface="华文宋体"/>
                <a:cs typeface="华文宋体"/>
                <a:sym typeface="Symbol" pitchFamily="18" charset="2"/>
              </a:rPr>
              <a:t>Ｊ</a:t>
            </a:r>
            <a:r>
              <a:rPr lang="en-US" altLang="zh-CN" b="1" baseline="-25000" dirty="0" smtClean="0">
                <a:solidFill>
                  <a:srgbClr val="C00000"/>
                </a:solidFill>
                <a:latin typeface="华文宋体"/>
                <a:ea typeface="华文宋体"/>
                <a:cs typeface="华文宋体"/>
                <a:sym typeface="Symbol" pitchFamily="18" charset="2"/>
              </a:rPr>
              <a:t>-T</a:t>
            </a:r>
            <a:r>
              <a:rPr lang="zh-CN" altLang="en-US" b="1" dirty="0" smtClean="0">
                <a:solidFill>
                  <a:srgbClr val="C00000"/>
                </a:solidFill>
                <a:latin typeface="华文宋体"/>
                <a:ea typeface="华文宋体"/>
                <a:cs typeface="华文宋体"/>
                <a:sym typeface="Symbol" pitchFamily="18" charset="2"/>
              </a:rPr>
              <a:t>＝</a:t>
            </a:r>
            <a:r>
              <a:rPr lang="en-US" altLang="zh-CN" b="1" dirty="0" smtClean="0">
                <a:solidFill>
                  <a:srgbClr val="C00000"/>
                </a:solidFill>
                <a:latin typeface="华文宋体"/>
                <a:ea typeface="华文宋体"/>
                <a:cs typeface="华文宋体"/>
                <a:sym typeface="Symbol" pitchFamily="18" charset="2"/>
              </a:rPr>
              <a:t>(T/P)</a:t>
            </a:r>
            <a:r>
              <a:rPr lang="en-US" altLang="zh-CN" b="1" baseline="-25000" dirty="0" smtClean="0">
                <a:solidFill>
                  <a:srgbClr val="C00000"/>
                </a:solidFill>
                <a:latin typeface="华文宋体"/>
                <a:ea typeface="华文宋体"/>
                <a:cs typeface="华文宋体"/>
                <a:sym typeface="Symbol" pitchFamily="18" charset="2"/>
              </a:rPr>
              <a:t>H</a:t>
            </a:r>
            <a:r>
              <a:rPr lang="en-US" altLang="zh-CN" b="1" dirty="0" smtClean="0">
                <a:solidFill>
                  <a:srgbClr val="C00000"/>
                </a:solidFill>
                <a:latin typeface="华文宋体"/>
                <a:ea typeface="华文宋体"/>
                <a:cs typeface="华文宋体"/>
                <a:sym typeface="Symbol" pitchFamily="18" charset="2"/>
              </a:rPr>
              <a:t>   </a:t>
            </a:r>
            <a:r>
              <a:rPr lang="zh-CN" altLang="en-US" b="1" dirty="0" smtClean="0">
                <a:latin typeface="华文宋体"/>
                <a:ea typeface="华文宋体"/>
                <a:cs typeface="华文宋体"/>
                <a:sym typeface="Symbol" pitchFamily="18" charset="2"/>
              </a:rPr>
              <a:t>叫</a:t>
            </a:r>
            <a:r>
              <a:rPr lang="zh-CN" altLang="en-US" b="1" dirty="0" smtClean="0">
                <a:latin typeface="华文宋体"/>
                <a:ea typeface="华文宋体"/>
                <a:cs typeface="华文宋体"/>
              </a:rPr>
              <a:t>节流膨胀系数或焦—汤系数</a:t>
            </a:r>
            <a:r>
              <a:rPr lang="en-US" altLang="zh-CN" b="1" dirty="0" smtClean="0">
                <a:latin typeface="华文宋体"/>
                <a:ea typeface="华文宋体"/>
                <a:cs typeface="华文宋体"/>
              </a:rPr>
              <a:t>.</a:t>
            </a:r>
            <a:r>
              <a:rPr lang="zh-CN" altLang="en-US" b="1" dirty="0" smtClean="0">
                <a:latin typeface="华文宋体"/>
                <a:ea typeface="华文宋体"/>
                <a:cs typeface="华文宋体"/>
              </a:rPr>
              <a:t>反应了节流膨胀的制冷或致热的能力</a:t>
            </a:r>
          </a:p>
          <a:p>
            <a:pPr>
              <a:lnSpc>
                <a:spcPct val="105000"/>
              </a:lnSpc>
              <a:buNone/>
            </a:pPr>
            <a:r>
              <a:rPr lang="zh-CN" altLang="en-US" b="1" dirty="0" smtClean="0">
                <a:solidFill>
                  <a:srgbClr val="0000CC"/>
                </a:solidFill>
                <a:latin typeface="华文宋体"/>
                <a:ea typeface="华文宋体"/>
                <a:cs typeface="华文宋体"/>
                <a:sym typeface="Symbol" pitchFamily="18" charset="2"/>
              </a:rPr>
              <a:t></a:t>
            </a:r>
            <a:r>
              <a:rPr lang="zh-CN" altLang="en-US" b="1" baseline="-25000" dirty="0" smtClean="0">
                <a:solidFill>
                  <a:srgbClr val="0000CC"/>
                </a:solidFill>
                <a:latin typeface="华文宋体"/>
                <a:ea typeface="华文宋体"/>
                <a:cs typeface="华文宋体"/>
                <a:sym typeface="Symbol" pitchFamily="18" charset="2"/>
              </a:rPr>
              <a:t>Ｊ—Ｔ</a:t>
            </a:r>
            <a:r>
              <a:rPr lang="zh-CN" altLang="en-US" b="1" dirty="0">
                <a:latin typeface="华文宋体"/>
                <a:ea typeface="华文宋体"/>
                <a:cs typeface="华文宋体"/>
                <a:sym typeface="Symbol" pitchFamily="18" charset="2"/>
              </a:rPr>
              <a:t>与物质的种类、温度和压力</a:t>
            </a:r>
            <a:r>
              <a:rPr lang="zh-CN" altLang="en-US" b="1" dirty="0" smtClean="0">
                <a:latin typeface="华文宋体"/>
                <a:ea typeface="华文宋体"/>
                <a:cs typeface="华文宋体"/>
                <a:sym typeface="Symbol" pitchFamily="18" charset="2"/>
              </a:rPr>
              <a:t>有关</a:t>
            </a:r>
            <a:endParaRPr lang="en-US" altLang="zh-CN" b="1" dirty="0" smtClean="0">
              <a:latin typeface="华文宋体"/>
              <a:ea typeface="华文宋体"/>
              <a:cs typeface="华文宋体"/>
              <a:sym typeface="Symbol" pitchFamily="18" charset="2"/>
            </a:endParaRPr>
          </a:p>
          <a:p>
            <a:pPr>
              <a:lnSpc>
                <a:spcPct val="105000"/>
              </a:lnSpc>
              <a:buNone/>
            </a:pPr>
            <a:endParaRPr lang="en-US" altLang="zh-CN" b="1" dirty="0">
              <a:latin typeface="华文宋体"/>
              <a:ea typeface="华文宋体"/>
              <a:cs typeface="华文宋体"/>
              <a:sym typeface="Symbol" pitchFamily="18" charset="2"/>
            </a:endParaRPr>
          </a:p>
          <a:p>
            <a:pPr>
              <a:lnSpc>
                <a:spcPct val="105000"/>
              </a:lnSpc>
              <a:buNone/>
            </a:pPr>
            <a:r>
              <a:rPr lang="zh-CN" altLang="en-US" b="1" dirty="0" smtClean="0">
                <a:solidFill>
                  <a:srgbClr val="0000CC"/>
                </a:solidFill>
                <a:latin typeface="华文宋体"/>
                <a:ea typeface="华文宋体"/>
                <a:cs typeface="华文宋体"/>
                <a:sym typeface="Symbol" pitchFamily="18" charset="2"/>
              </a:rPr>
              <a:t></a:t>
            </a:r>
            <a:r>
              <a:rPr lang="zh-CN" altLang="en-US" b="1" baseline="-25000" dirty="0" smtClean="0">
                <a:solidFill>
                  <a:srgbClr val="0000CC"/>
                </a:solidFill>
                <a:latin typeface="华文宋体"/>
                <a:ea typeface="华文宋体"/>
                <a:cs typeface="华文宋体"/>
                <a:sym typeface="Symbol" pitchFamily="18" charset="2"/>
              </a:rPr>
              <a:t>Ｊ—Ｔ</a:t>
            </a:r>
            <a:r>
              <a:rPr lang="zh-CN" altLang="en-US" b="1" dirty="0">
                <a:latin typeface="华文宋体"/>
                <a:ea typeface="华文宋体"/>
                <a:cs typeface="华文宋体"/>
                <a:sym typeface="Symbol" pitchFamily="18" charset="2"/>
              </a:rPr>
              <a:t>的符号分三种</a:t>
            </a:r>
            <a:r>
              <a:rPr lang="zh-CN" altLang="en-US" b="1" dirty="0" smtClean="0">
                <a:latin typeface="华文宋体"/>
                <a:ea typeface="华文宋体"/>
                <a:cs typeface="华文宋体"/>
                <a:sym typeface="Symbol" pitchFamily="18" charset="2"/>
              </a:rPr>
              <a:t>情形（节流膨胀：</a:t>
            </a:r>
            <a:r>
              <a:rPr lang="zh-CN" altLang="en-US" b="1" dirty="0">
                <a:solidFill>
                  <a:srgbClr val="0000CC"/>
                </a:solidFill>
                <a:latin typeface="华文宋体"/>
                <a:ea typeface="华文宋体"/>
                <a:cs typeface="华文宋体"/>
                <a:sym typeface="Symbol" pitchFamily="18" charset="2"/>
              </a:rPr>
              <a:t> Ｐ＜０ </a:t>
            </a:r>
            <a:r>
              <a:rPr lang="zh-CN" altLang="en-US" b="1" dirty="0" smtClean="0">
                <a:latin typeface="华文宋体"/>
                <a:ea typeface="华文宋体"/>
                <a:cs typeface="华文宋体"/>
                <a:sym typeface="Symbol" pitchFamily="18" charset="2"/>
              </a:rPr>
              <a:t>）</a:t>
            </a:r>
            <a:endParaRPr lang="en-US" altLang="zh-CN" b="1" dirty="0">
              <a:latin typeface="华文宋体"/>
              <a:ea typeface="华文宋体"/>
              <a:cs typeface="华文宋体"/>
            </a:endParaRPr>
          </a:p>
          <a:p>
            <a:pPr eaLnBrk="1" hangingPunct="1">
              <a:lnSpc>
                <a:spcPct val="105000"/>
              </a:lnSpc>
              <a:buFont typeface="Wingdings" pitchFamily="2" charset="2"/>
              <a:buNone/>
            </a:pPr>
            <a:r>
              <a:rPr lang="zh-CN" altLang="en-US" b="1" dirty="0" smtClean="0">
                <a:solidFill>
                  <a:srgbClr val="0000CC"/>
                </a:solidFill>
                <a:latin typeface="华文宋体"/>
                <a:ea typeface="华文宋体"/>
                <a:cs typeface="华文宋体"/>
              </a:rPr>
              <a:t>当</a:t>
            </a:r>
            <a:r>
              <a:rPr lang="zh-CN" altLang="en-US" b="1" dirty="0" smtClean="0">
                <a:solidFill>
                  <a:srgbClr val="0000CC"/>
                </a:solidFill>
                <a:latin typeface="华文宋体"/>
                <a:ea typeface="华文宋体"/>
                <a:cs typeface="华文宋体"/>
                <a:sym typeface="Symbol" pitchFamily="18" charset="2"/>
              </a:rPr>
              <a:t></a:t>
            </a:r>
            <a:r>
              <a:rPr lang="zh-CN" altLang="en-US" b="1" baseline="-25000" dirty="0" smtClean="0">
                <a:solidFill>
                  <a:srgbClr val="0000CC"/>
                </a:solidFill>
                <a:latin typeface="华文宋体"/>
                <a:ea typeface="华文宋体"/>
                <a:cs typeface="华文宋体"/>
                <a:sym typeface="Symbol" pitchFamily="18" charset="2"/>
              </a:rPr>
              <a:t>Ｊ—Ｔ</a:t>
            </a:r>
            <a:r>
              <a:rPr lang="zh-CN" altLang="en-US" b="1" dirty="0" smtClean="0">
                <a:solidFill>
                  <a:srgbClr val="0000CC"/>
                </a:solidFill>
                <a:latin typeface="华文宋体"/>
                <a:ea typeface="华文宋体"/>
                <a:cs typeface="华文宋体"/>
                <a:sym typeface="Symbol" pitchFamily="18" charset="2"/>
              </a:rPr>
              <a:t>＞０时,  Ｔ＜０表示节流膨胀过程后引起致冷</a:t>
            </a:r>
          </a:p>
          <a:p>
            <a:pPr>
              <a:lnSpc>
                <a:spcPct val="105000"/>
              </a:lnSpc>
              <a:buNone/>
            </a:pPr>
            <a:r>
              <a:rPr lang="zh-CN" altLang="en-US" b="1" dirty="0" smtClean="0">
                <a:solidFill>
                  <a:srgbClr val="0000CC"/>
                </a:solidFill>
                <a:latin typeface="华文宋体"/>
                <a:ea typeface="华文宋体"/>
                <a:cs typeface="华文宋体"/>
              </a:rPr>
              <a:t>当</a:t>
            </a:r>
            <a:r>
              <a:rPr lang="zh-CN" altLang="en-US" b="1" dirty="0" smtClean="0">
                <a:solidFill>
                  <a:srgbClr val="0000CC"/>
                </a:solidFill>
                <a:latin typeface="华文宋体"/>
                <a:ea typeface="华文宋体"/>
                <a:cs typeface="华文宋体"/>
                <a:sym typeface="Symbol" pitchFamily="18" charset="2"/>
              </a:rPr>
              <a:t></a:t>
            </a:r>
            <a:r>
              <a:rPr lang="zh-CN" altLang="en-US" b="1" baseline="-25000" dirty="0" smtClean="0">
                <a:solidFill>
                  <a:srgbClr val="0000CC"/>
                </a:solidFill>
                <a:latin typeface="华文宋体"/>
                <a:ea typeface="华文宋体"/>
                <a:cs typeface="华文宋体"/>
                <a:sym typeface="Symbol" pitchFamily="18" charset="2"/>
              </a:rPr>
              <a:t>Ｊ—Ｔ</a:t>
            </a:r>
            <a:r>
              <a:rPr lang="zh-CN" altLang="en-US" b="1" dirty="0" smtClean="0">
                <a:solidFill>
                  <a:srgbClr val="0000CC"/>
                </a:solidFill>
                <a:latin typeface="华文宋体"/>
                <a:ea typeface="华文宋体"/>
                <a:cs typeface="华文宋体"/>
                <a:sym typeface="Symbol" pitchFamily="18" charset="2"/>
              </a:rPr>
              <a:t>＜０时,   Ｔ＞</a:t>
            </a:r>
            <a:r>
              <a:rPr lang="zh-CN" altLang="en-US" b="1" dirty="0">
                <a:solidFill>
                  <a:srgbClr val="0000CC"/>
                </a:solidFill>
                <a:latin typeface="华文宋体"/>
                <a:ea typeface="华文宋体"/>
                <a:cs typeface="华文宋体"/>
                <a:sym typeface="Symbol" pitchFamily="18" charset="2"/>
              </a:rPr>
              <a:t>０表示节流膨胀过程后引起致</a:t>
            </a:r>
            <a:r>
              <a:rPr lang="zh-CN" altLang="en-US" b="1" dirty="0" smtClean="0">
                <a:solidFill>
                  <a:srgbClr val="0000CC"/>
                </a:solidFill>
                <a:latin typeface="华文宋体"/>
                <a:ea typeface="华文宋体"/>
                <a:cs typeface="华文宋体"/>
                <a:sym typeface="Symbol" pitchFamily="18" charset="2"/>
              </a:rPr>
              <a:t>热</a:t>
            </a:r>
          </a:p>
          <a:p>
            <a:pPr>
              <a:lnSpc>
                <a:spcPct val="105000"/>
              </a:lnSpc>
              <a:buNone/>
            </a:pPr>
            <a:r>
              <a:rPr lang="zh-CN" altLang="en-US" b="1" dirty="0" smtClean="0">
                <a:solidFill>
                  <a:srgbClr val="0000CC"/>
                </a:solidFill>
                <a:latin typeface="华文宋体"/>
                <a:ea typeface="华文宋体"/>
                <a:cs typeface="华文宋体"/>
              </a:rPr>
              <a:t>当</a:t>
            </a:r>
            <a:r>
              <a:rPr lang="zh-CN" altLang="en-US" b="1" dirty="0" smtClean="0">
                <a:solidFill>
                  <a:srgbClr val="0000CC"/>
                </a:solidFill>
                <a:latin typeface="华文宋体"/>
                <a:ea typeface="华文宋体"/>
                <a:cs typeface="华文宋体"/>
                <a:sym typeface="Symbol" pitchFamily="18" charset="2"/>
              </a:rPr>
              <a:t></a:t>
            </a:r>
            <a:r>
              <a:rPr lang="zh-CN" altLang="en-US" b="1" baseline="-25000" dirty="0" smtClean="0">
                <a:solidFill>
                  <a:srgbClr val="0000CC"/>
                </a:solidFill>
                <a:latin typeface="华文宋体"/>
                <a:ea typeface="华文宋体"/>
                <a:cs typeface="华文宋体"/>
                <a:sym typeface="Symbol" pitchFamily="18" charset="2"/>
              </a:rPr>
              <a:t>Ｊ—Ｔ</a:t>
            </a:r>
            <a:r>
              <a:rPr lang="zh-CN" altLang="en-US" b="1" dirty="0" smtClean="0">
                <a:solidFill>
                  <a:srgbClr val="0000CC"/>
                </a:solidFill>
                <a:latin typeface="华文宋体"/>
                <a:ea typeface="华文宋体"/>
                <a:cs typeface="华文宋体"/>
                <a:sym typeface="Symbol" pitchFamily="18" charset="2"/>
              </a:rPr>
              <a:t>＝０时,   Ｔ＝</a:t>
            </a:r>
            <a:r>
              <a:rPr lang="zh-CN" altLang="en-US" b="1" dirty="0">
                <a:solidFill>
                  <a:srgbClr val="0000CC"/>
                </a:solidFill>
                <a:latin typeface="华文宋体"/>
                <a:ea typeface="华文宋体"/>
                <a:cs typeface="华文宋体"/>
                <a:sym typeface="Symbol" pitchFamily="18" charset="2"/>
              </a:rPr>
              <a:t>０表示节流</a:t>
            </a:r>
            <a:r>
              <a:rPr lang="zh-CN" altLang="en-US" b="1" dirty="0" smtClean="0">
                <a:solidFill>
                  <a:srgbClr val="0000CC"/>
                </a:solidFill>
                <a:latin typeface="华文宋体"/>
                <a:ea typeface="华文宋体"/>
                <a:cs typeface="华文宋体"/>
                <a:sym typeface="Symbol" pitchFamily="18" charset="2"/>
              </a:rPr>
              <a:t>膨胀</a:t>
            </a:r>
            <a:r>
              <a:rPr lang="zh-CN" altLang="en-US" b="1" dirty="0">
                <a:solidFill>
                  <a:srgbClr val="0000CC"/>
                </a:solidFill>
                <a:latin typeface="华文宋体"/>
                <a:ea typeface="华文宋体"/>
                <a:cs typeface="华文宋体"/>
                <a:sym typeface="Symbol" pitchFamily="18" charset="2"/>
              </a:rPr>
              <a:t>后</a:t>
            </a:r>
            <a:r>
              <a:rPr lang="zh-CN" altLang="en-US" b="1" dirty="0" smtClean="0">
                <a:solidFill>
                  <a:srgbClr val="0000CC"/>
                </a:solidFill>
                <a:latin typeface="华文宋体"/>
                <a:ea typeface="华文宋体"/>
                <a:cs typeface="华文宋体"/>
                <a:sym typeface="Symbol" pitchFamily="18" charset="2"/>
              </a:rPr>
              <a:t>气体温度不变</a:t>
            </a:r>
            <a:endParaRPr lang="en-US" altLang="zh-CN" b="1" dirty="0" smtClean="0">
              <a:solidFill>
                <a:srgbClr val="0000CC"/>
              </a:solidFill>
              <a:latin typeface="华文宋体"/>
              <a:ea typeface="华文宋体"/>
              <a:cs typeface="华文宋体"/>
              <a:sym typeface="Symbol" pitchFamily="18" charset="2"/>
            </a:endParaRPr>
          </a:p>
          <a:p>
            <a:pPr>
              <a:lnSpc>
                <a:spcPct val="105000"/>
              </a:lnSpc>
              <a:buNone/>
            </a:pPr>
            <a:r>
              <a:rPr lang="zh-CN" altLang="en-US" b="1" dirty="0" smtClean="0">
                <a:solidFill>
                  <a:srgbClr val="C00000"/>
                </a:solidFill>
                <a:latin typeface="华文宋体"/>
                <a:ea typeface="华文宋体"/>
                <a:cs typeface="华文宋体"/>
                <a:sym typeface="Symbol" pitchFamily="18" charset="2"/>
              </a:rPr>
              <a:t>低压或理想气体</a:t>
            </a:r>
            <a:r>
              <a:rPr lang="zh-CN" altLang="en-US" b="1" dirty="0">
                <a:solidFill>
                  <a:srgbClr val="C00000"/>
                </a:solidFill>
                <a:latin typeface="华文宋体"/>
                <a:ea typeface="华文宋体"/>
                <a:cs typeface="华文宋体"/>
                <a:sym typeface="Symbol" pitchFamily="18" charset="2"/>
              </a:rPr>
              <a:t>， </a:t>
            </a:r>
            <a:r>
              <a:rPr lang="zh-CN" altLang="en-US" b="1" baseline="-25000" dirty="0">
                <a:solidFill>
                  <a:srgbClr val="C00000"/>
                </a:solidFill>
                <a:latin typeface="华文宋体"/>
                <a:ea typeface="华文宋体"/>
                <a:cs typeface="华文宋体"/>
                <a:sym typeface="Symbol" pitchFamily="18" charset="2"/>
              </a:rPr>
              <a:t>Ｊ—Ｔ</a:t>
            </a:r>
            <a:r>
              <a:rPr lang="zh-CN" altLang="en-US" b="1" dirty="0">
                <a:solidFill>
                  <a:srgbClr val="C00000"/>
                </a:solidFill>
                <a:latin typeface="华文宋体"/>
                <a:ea typeface="华文宋体"/>
                <a:cs typeface="华文宋体"/>
                <a:sym typeface="Symbol" pitchFamily="18" charset="2"/>
              </a:rPr>
              <a:t>＝</a:t>
            </a:r>
            <a:r>
              <a:rPr lang="zh-CN" altLang="en-US" b="1" dirty="0" smtClean="0">
                <a:solidFill>
                  <a:srgbClr val="C00000"/>
                </a:solidFill>
                <a:latin typeface="华文宋体"/>
                <a:ea typeface="华文宋体"/>
                <a:cs typeface="华文宋体"/>
                <a:sym typeface="Symbol" pitchFamily="18" charset="2"/>
              </a:rPr>
              <a:t>０</a:t>
            </a:r>
          </a:p>
          <a:p>
            <a:pPr eaLnBrk="1" hangingPunct="1"/>
            <a:endParaRPr lang="zh-CN" altLang="en-US"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404664"/>
            <a:ext cx="9073008" cy="5392245"/>
          </a:xfrm>
          <a:prstGeom prst="rect">
            <a:avLst/>
          </a:prstGeom>
        </p:spPr>
        <p:txBody>
          <a:bodyPr wrap="square">
            <a:spAutoFit/>
          </a:bodyPr>
          <a:lstStyle/>
          <a:p>
            <a:pPr>
              <a:buFont typeface="Wingdings" pitchFamily="2" charset="2"/>
              <a:buNone/>
            </a:pPr>
            <a:endParaRPr lang="en-US" altLang="zh-CN" b="1" dirty="0" smtClean="0">
              <a:latin typeface="华文宋体" pitchFamily="2" charset="-122"/>
              <a:ea typeface="华文宋体" pitchFamily="2" charset="-122"/>
            </a:endParaRPr>
          </a:p>
          <a:p>
            <a:pPr>
              <a:buFont typeface="Wingdings" pitchFamily="2" charset="2"/>
              <a:buNone/>
            </a:pPr>
            <a:endParaRPr lang="en-US" altLang="zh-CN" sz="3200" b="1" dirty="0" smtClean="0">
              <a:latin typeface="华文宋体" pitchFamily="2" charset="-122"/>
              <a:ea typeface="华文宋体" pitchFamily="2" charset="-122"/>
            </a:endParaRPr>
          </a:p>
          <a:p>
            <a:pPr>
              <a:buFont typeface="Wingdings" pitchFamily="2" charset="2"/>
              <a:buNone/>
            </a:pPr>
            <a:r>
              <a:rPr lang="en-US" altLang="zh-CN" sz="3200" b="1" dirty="0" smtClean="0">
                <a:latin typeface="华文宋体" pitchFamily="2" charset="-122"/>
                <a:ea typeface="华文宋体" pitchFamily="2" charset="-122"/>
              </a:rPr>
              <a:t>3</a:t>
            </a:r>
            <a:r>
              <a:rPr lang="en-US" altLang="zh-CN" sz="3200" b="1" dirty="0">
                <a:latin typeface="华文宋体" pitchFamily="2" charset="-122"/>
                <a:ea typeface="华文宋体" pitchFamily="2" charset="-122"/>
              </a:rPr>
              <a:t>．</a:t>
            </a:r>
            <a:r>
              <a:rPr lang="zh-CN" altLang="en-US" sz="3200" b="1" dirty="0">
                <a:latin typeface="华文宋体" pitchFamily="2" charset="-122"/>
                <a:ea typeface="华文宋体" pitchFamily="2" charset="-122"/>
                <a:sym typeface="Symbol" pitchFamily="18" charset="2"/>
              </a:rPr>
              <a:t>理想气体</a:t>
            </a:r>
            <a:r>
              <a:rPr lang="zh-CN" altLang="en-US" sz="3200" b="1" dirty="0">
                <a:latin typeface="华文宋体" pitchFamily="2" charset="-122"/>
                <a:ea typeface="华文宋体" pitchFamily="2" charset="-122"/>
              </a:rPr>
              <a:t>节流</a:t>
            </a:r>
            <a:r>
              <a:rPr lang="zh-CN" altLang="en-US" sz="3200" b="1" dirty="0" smtClean="0">
                <a:latin typeface="华文宋体" pitchFamily="2" charset="-122"/>
                <a:ea typeface="华文宋体" pitchFamily="2" charset="-122"/>
              </a:rPr>
              <a:t>膨胀（从数学角度）</a:t>
            </a:r>
            <a:endParaRPr lang="zh-CN" altLang="en-US" sz="3200" b="1" dirty="0">
              <a:latin typeface="华文宋体" pitchFamily="2" charset="-122"/>
              <a:ea typeface="华文宋体" pitchFamily="2" charset="-122"/>
            </a:endParaRPr>
          </a:p>
          <a:p>
            <a:pPr>
              <a:buFont typeface="Wingdings" pitchFamily="2" charset="2"/>
              <a:buNone/>
            </a:pPr>
            <a:endParaRPr lang="zh-CN" altLang="en-US" sz="3200" b="1" dirty="0">
              <a:solidFill>
                <a:srgbClr val="0000CC"/>
              </a:solidFill>
              <a:latin typeface="华文宋体" pitchFamily="2" charset="-122"/>
              <a:ea typeface="华文宋体" pitchFamily="2" charset="-122"/>
              <a:sym typeface="Symbol" pitchFamily="18" charset="2"/>
            </a:endParaRPr>
          </a:p>
          <a:p>
            <a:pPr>
              <a:buFont typeface="Wingdings" pitchFamily="2" charset="2"/>
              <a:buNone/>
            </a:pPr>
            <a:endParaRPr lang="zh-CN" altLang="en-US" sz="3200" b="1" dirty="0">
              <a:latin typeface="华文宋体" pitchFamily="2" charset="-122"/>
              <a:ea typeface="华文宋体" pitchFamily="2" charset="-122"/>
              <a:sym typeface="Symbol" pitchFamily="18" charset="2"/>
            </a:endParaRPr>
          </a:p>
          <a:p>
            <a:pPr>
              <a:buFont typeface="Wingdings" pitchFamily="2" charset="2"/>
              <a:buNone/>
            </a:pPr>
            <a:endParaRPr lang="zh-CN" altLang="en-US" sz="3200" b="1" dirty="0">
              <a:latin typeface="华文宋体" pitchFamily="2" charset="-122"/>
              <a:ea typeface="华文宋体" pitchFamily="2" charset="-122"/>
              <a:sym typeface="Symbol" pitchFamily="18" charset="2"/>
            </a:endParaRPr>
          </a:p>
          <a:p>
            <a:pPr>
              <a:buFont typeface="Wingdings" pitchFamily="2" charset="2"/>
              <a:buNone/>
            </a:pPr>
            <a:endParaRPr lang="en-US" altLang="zh-CN" sz="3200" b="1" dirty="0" smtClean="0">
              <a:latin typeface="华文宋体" pitchFamily="2" charset="-122"/>
              <a:ea typeface="华文宋体" pitchFamily="2" charset="-122"/>
              <a:sym typeface="Symbol" pitchFamily="18" charset="2"/>
            </a:endParaRPr>
          </a:p>
          <a:p>
            <a:pPr>
              <a:buFont typeface="Wingdings" pitchFamily="2" charset="2"/>
              <a:buNone/>
            </a:pPr>
            <a:endParaRPr lang="en-US" altLang="zh-CN" sz="3200" b="1" dirty="0">
              <a:latin typeface="华文宋体" pitchFamily="2" charset="-122"/>
              <a:ea typeface="华文宋体" pitchFamily="2" charset="-122"/>
              <a:sym typeface="Symbol" pitchFamily="18" charset="2"/>
            </a:endParaRPr>
          </a:p>
          <a:p>
            <a:pPr>
              <a:buFont typeface="Wingdings" pitchFamily="2" charset="2"/>
              <a:buNone/>
            </a:pPr>
            <a:endParaRPr lang="en-US" altLang="zh-CN" sz="3200" b="1" dirty="0" smtClean="0">
              <a:latin typeface="华文宋体" pitchFamily="2" charset="-122"/>
              <a:ea typeface="华文宋体" pitchFamily="2" charset="-122"/>
              <a:sym typeface="Symbol" pitchFamily="18" charset="2"/>
            </a:endParaRPr>
          </a:p>
          <a:p>
            <a:pPr>
              <a:buFont typeface="Wingdings" pitchFamily="2" charset="2"/>
              <a:buNone/>
            </a:pPr>
            <a:r>
              <a:rPr lang="zh-CN" altLang="en-US" sz="3200" b="1" dirty="0" smtClean="0">
                <a:latin typeface="华文宋体" pitchFamily="2" charset="-122"/>
                <a:ea typeface="华文宋体" pitchFamily="2" charset="-122"/>
                <a:sym typeface="Symbol" pitchFamily="18" charset="2"/>
              </a:rPr>
              <a:t>理想气体</a:t>
            </a:r>
            <a:r>
              <a:rPr lang="zh-CN" altLang="en-US" sz="3200" b="1" dirty="0">
                <a:latin typeface="华文宋体" pitchFamily="2" charset="-122"/>
                <a:ea typeface="华文宋体" pitchFamily="2" charset="-122"/>
              </a:rPr>
              <a:t>节流膨胀</a:t>
            </a:r>
            <a:r>
              <a:rPr lang="zh-CN" altLang="en-US" sz="3200" b="1" dirty="0" smtClean="0">
                <a:latin typeface="华文宋体" pitchFamily="2" charset="-122"/>
                <a:ea typeface="华文宋体" pitchFamily="2" charset="-122"/>
              </a:rPr>
              <a:t>过程特征</a:t>
            </a:r>
            <a:r>
              <a:rPr lang="en-US" altLang="zh-CN" sz="3200" b="1" dirty="0" smtClean="0">
                <a:latin typeface="华文宋体" pitchFamily="2" charset="-122"/>
                <a:ea typeface="华文宋体" pitchFamily="2" charset="-122"/>
              </a:rPr>
              <a:t>:</a:t>
            </a:r>
            <a:endParaRPr lang="en-US" altLang="zh-CN" sz="3200" b="1" dirty="0">
              <a:latin typeface="华文宋体" pitchFamily="2" charset="-122"/>
              <a:ea typeface="华文宋体" pitchFamily="2" charset="-122"/>
            </a:endParaRPr>
          </a:p>
          <a:p>
            <a:pPr>
              <a:lnSpc>
                <a:spcPct val="120000"/>
              </a:lnSpc>
            </a:pPr>
            <a:r>
              <a:rPr lang="zh-CN" altLang="en-US" sz="3200" dirty="0">
                <a:solidFill>
                  <a:srgbClr val="0000CC"/>
                </a:solidFill>
                <a:latin typeface="宋体" pitchFamily="2" charset="-122"/>
                <a:sym typeface="Symbol" pitchFamily="18" charset="2"/>
              </a:rPr>
              <a:t></a:t>
            </a:r>
            <a:r>
              <a:rPr lang="en-US" altLang="zh-CN" sz="3200" dirty="0">
                <a:solidFill>
                  <a:srgbClr val="0000CC"/>
                </a:solidFill>
                <a:latin typeface="宋体" pitchFamily="2" charset="-122"/>
              </a:rPr>
              <a:t>P</a:t>
            </a:r>
            <a:r>
              <a:rPr lang="zh-CN" altLang="en-US" sz="3200" dirty="0">
                <a:solidFill>
                  <a:srgbClr val="0000CC"/>
                </a:solidFill>
                <a:latin typeface="宋体" pitchFamily="2" charset="-122"/>
              </a:rPr>
              <a:t>＜</a:t>
            </a:r>
            <a:r>
              <a:rPr lang="en-US" altLang="zh-CN" sz="3200" dirty="0">
                <a:solidFill>
                  <a:srgbClr val="0000CC"/>
                </a:solidFill>
                <a:latin typeface="宋体" pitchFamily="2" charset="-122"/>
              </a:rPr>
              <a:t>0</a:t>
            </a:r>
            <a:r>
              <a:rPr lang="en-US" altLang="zh-CN" sz="3200" dirty="0" smtClean="0">
                <a:solidFill>
                  <a:srgbClr val="0000CC"/>
                </a:solidFill>
                <a:latin typeface="宋体" pitchFamily="2" charset="-122"/>
              </a:rPr>
              <a:t>,</a:t>
            </a:r>
            <a:r>
              <a:rPr lang="zh-CN" altLang="en-US" sz="3200" dirty="0" smtClean="0">
                <a:solidFill>
                  <a:srgbClr val="0000CC"/>
                </a:solidFill>
                <a:latin typeface="宋体" pitchFamily="2" charset="-122"/>
                <a:sym typeface="Symbol" pitchFamily="18" charset="2"/>
              </a:rPr>
              <a:t></a:t>
            </a:r>
            <a:r>
              <a:rPr lang="en-US" altLang="zh-CN" sz="3200" dirty="0">
                <a:solidFill>
                  <a:srgbClr val="0000CC"/>
                </a:solidFill>
                <a:latin typeface="宋体" pitchFamily="2" charset="-122"/>
              </a:rPr>
              <a:t>T=</a:t>
            </a:r>
            <a:r>
              <a:rPr lang="zh-CN" altLang="en-US" sz="3200" dirty="0">
                <a:solidFill>
                  <a:srgbClr val="0000CC"/>
                </a:solidFill>
                <a:latin typeface="宋体" pitchFamily="2" charset="-122"/>
              </a:rPr>
              <a:t>０</a:t>
            </a:r>
            <a:r>
              <a:rPr lang="en-US" altLang="zh-CN" sz="3200" dirty="0">
                <a:solidFill>
                  <a:srgbClr val="0000CC"/>
                </a:solidFill>
                <a:latin typeface="宋体" pitchFamily="2" charset="-122"/>
              </a:rPr>
              <a:t>,Q</a:t>
            </a:r>
            <a:r>
              <a:rPr lang="zh-CN" altLang="en-US" sz="3200" dirty="0">
                <a:solidFill>
                  <a:srgbClr val="0000CC"/>
                </a:solidFill>
              </a:rPr>
              <a:t>＝０</a:t>
            </a:r>
            <a:r>
              <a:rPr lang="en-US" altLang="zh-CN" sz="3200" dirty="0" smtClean="0">
                <a:solidFill>
                  <a:srgbClr val="0000CC"/>
                </a:solidFill>
              </a:rPr>
              <a:t>,</a:t>
            </a:r>
            <a:r>
              <a:rPr lang="zh-CN" altLang="en-US" sz="3200" dirty="0">
                <a:solidFill>
                  <a:srgbClr val="0000CC"/>
                </a:solidFill>
                <a:latin typeface="宋体" pitchFamily="2" charset="-122"/>
                <a:sym typeface="Symbol" pitchFamily="18" charset="2"/>
              </a:rPr>
              <a:t> </a:t>
            </a:r>
            <a:r>
              <a:rPr lang="en-US" altLang="zh-CN" sz="3200" dirty="0">
                <a:solidFill>
                  <a:srgbClr val="0000CC"/>
                </a:solidFill>
                <a:latin typeface="宋体" pitchFamily="2" charset="-122"/>
              </a:rPr>
              <a:t>U=0</a:t>
            </a:r>
            <a:r>
              <a:rPr lang="en-US" altLang="zh-CN" sz="3200" dirty="0">
                <a:solidFill>
                  <a:srgbClr val="0000CC"/>
                </a:solidFill>
              </a:rPr>
              <a:t> ,</a:t>
            </a:r>
            <a:r>
              <a:rPr lang="zh-CN" altLang="en-US" sz="3200" dirty="0">
                <a:solidFill>
                  <a:srgbClr val="0000CC"/>
                </a:solidFill>
                <a:latin typeface="宋体" pitchFamily="2" charset="-122"/>
                <a:sym typeface="Symbol" pitchFamily="18" charset="2"/>
              </a:rPr>
              <a:t></a:t>
            </a:r>
            <a:r>
              <a:rPr lang="en-US" altLang="zh-CN" sz="3200" dirty="0" smtClean="0">
                <a:solidFill>
                  <a:srgbClr val="0000CC"/>
                </a:solidFill>
                <a:latin typeface="宋体" pitchFamily="2" charset="-122"/>
              </a:rPr>
              <a:t>H=0</a:t>
            </a:r>
            <a:r>
              <a:rPr lang="zh-CN" altLang="en-US" sz="3200" dirty="0" smtClean="0">
                <a:solidFill>
                  <a:srgbClr val="0000CC"/>
                </a:solidFill>
                <a:latin typeface="宋体" pitchFamily="2" charset="-122"/>
              </a:rPr>
              <a:t> ，</a:t>
            </a:r>
            <a:r>
              <a:rPr lang="zh-CN" altLang="en-US" sz="3200" dirty="0" smtClean="0">
                <a:solidFill>
                  <a:srgbClr val="0000CC"/>
                </a:solidFill>
              </a:rPr>
              <a:t>Ｗ</a:t>
            </a:r>
            <a:r>
              <a:rPr lang="zh-CN" altLang="en-US" sz="3200" dirty="0">
                <a:solidFill>
                  <a:srgbClr val="0000CC"/>
                </a:solidFill>
              </a:rPr>
              <a:t>＝</a:t>
            </a:r>
            <a:r>
              <a:rPr lang="zh-CN" altLang="en-US" sz="3200" dirty="0" smtClean="0">
                <a:solidFill>
                  <a:srgbClr val="0000CC"/>
                </a:solidFill>
              </a:rPr>
              <a:t>０</a:t>
            </a:r>
            <a:endParaRPr lang="zh-CN" altLang="en-US" sz="3200" dirty="0">
              <a:solidFill>
                <a:srgbClr val="0000CC"/>
              </a:solidFill>
              <a:latin typeface="宋体" pitchFamily="2"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576557554"/>
              </p:ext>
            </p:extLst>
          </p:nvPr>
        </p:nvGraphicFramePr>
        <p:xfrm>
          <a:off x="323527" y="2175757"/>
          <a:ext cx="8496945" cy="1562806"/>
        </p:xfrm>
        <a:graphic>
          <a:graphicData uri="http://schemas.openxmlformats.org/presentationml/2006/ole">
            <mc:AlternateContent xmlns:mc="http://schemas.openxmlformats.org/markup-compatibility/2006">
              <mc:Choice xmlns:v="urn:schemas-microsoft-com:vml" Requires="v">
                <p:oleObj spid="_x0000_s742643" name="公式" r:id="rId3" imgW="4000320" imgH="914400" progId="Equation.3">
                  <p:embed/>
                </p:oleObj>
              </mc:Choice>
              <mc:Fallback>
                <p:oleObj name="公式" r:id="rId3" imgW="4000320" imgH="914400" progId="Equation.3">
                  <p:embed/>
                  <p:pic>
                    <p:nvPicPr>
                      <p:cNvPr id="0" name="Object 8"/>
                      <p:cNvPicPr>
                        <a:picLocks noChangeAspect="1" noChangeArrowheads="1"/>
                      </p:cNvPicPr>
                      <p:nvPr/>
                    </p:nvPicPr>
                    <p:blipFill>
                      <a:blip r:embed="rId4"/>
                      <a:srcRect/>
                      <a:stretch>
                        <a:fillRect/>
                      </a:stretch>
                    </p:blipFill>
                    <p:spPr bwMode="auto">
                      <a:xfrm>
                        <a:off x="323527" y="2175757"/>
                        <a:ext cx="8496945" cy="1562806"/>
                      </a:xfrm>
                      <a:prstGeom prst="rect">
                        <a:avLst/>
                      </a:prstGeom>
                      <a:noFill/>
                      <a:ln>
                        <a:noFill/>
                      </a:ln>
                      <a:effectLst/>
                    </p:spPr>
                  </p:pic>
                </p:oleObj>
              </mc:Fallback>
            </mc:AlternateContent>
          </a:graphicData>
        </a:graphic>
      </p:graphicFrame>
      <p:sp>
        <p:nvSpPr>
          <p:cNvPr id="2" name="矩形 1"/>
          <p:cNvSpPr/>
          <p:nvPr/>
        </p:nvSpPr>
        <p:spPr>
          <a:xfrm>
            <a:off x="3589274" y="3920439"/>
            <a:ext cx="5554726" cy="535531"/>
          </a:xfrm>
          <a:prstGeom prst="rect">
            <a:avLst/>
          </a:prstGeom>
        </p:spPr>
        <p:txBody>
          <a:bodyPr wrap="none">
            <a:spAutoFit/>
          </a:bodyPr>
          <a:lstStyle/>
          <a:p>
            <a:pPr eaLnBrk="1" hangingPunct="1">
              <a:lnSpc>
                <a:spcPct val="120000"/>
              </a:lnSpc>
            </a:pPr>
            <a:r>
              <a:rPr lang="zh-CN" altLang="en-US" sz="2400" dirty="0" smtClean="0"/>
              <a:t>循环公式：</a:t>
            </a:r>
            <a:r>
              <a:rPr lang="en-US" altLang="zh-CN" sz="2400" dirty="0" smtClean="0"/>
              <a:t>(</a:t>
            </a:r>
            <a:r>
              <a:rPr lang="en-US" altLang="zh-CN" sz="2400" dirty="0"/>
              <a:t>∂Z/∂Y)</a:t>
            </a:r>
            <a:r>
              <a:rPr lang="en-US" altLang="zh-CN" sz="2400" baseline="-25000" dirty="0"/>
              <a:t>X</a:t>
            </a:r>
            <a:r>
              <a:rPr lang="en-US" altLang="zh-CN" sz="2400" dirty="0"/>
              <a:t>(∂Y/∂X)</a:t>
            </a:r>
            <a:r>
              <a:rPr lang="en-US" altLang="zh-CN" sz="2400" baseline="-25000" dirty="0"/>
              <a:t>Z</a:t>
            </a:r>
            <a:r>
              <a:rPr lang="en-US" altLang="zh-CN" sz="2400" dirty="0"/>
              <a:t>(∂X/∂Z)</a:t>
            </a:r>
            <a:r>
              <a:rPr lang="en-US" altLang="zh-CN" sz="2400" baseline="-25000" dirty="0"/>
              <a:t>Y</a:t>
            </a:r>
            <a:r>
              <a:rPr lang="en-US" altLang="zh-CN" sz="2400" dirty="0"/>
              <a:t>=-1</a:t>
            </a:r>
          </a:p>
        </p:txBody>
      </p:sp>
      <p:sp>
        <p:nvSpPr>
          <p:cNvPr id="13" name="AutoShape 1058"/>
          <p:cNvSpPr>
            <a:spLocks noChangeArrowheads="1"/>
          </p:cNvSpPr>
          <p:nvPr/>
        </p:nvSpPr>
        <p:spPr bwMode="auto">
          <a:xfrm>
            <a:off x="3309080" y="3989315"/>
            <a:ext cx="280194" cy="463426"/>
          </a:xfrm>
          <a:prstGeom prst="star16">
            <a:avLst>
              <a:gd name="adj" fmla="val 26486"/>
            </a:avLst>
          </a:prstGeom>
          <a:solidFill>
            <a:srgbClr val="FF0000"/>
          </a:solidFill>
          <a:ln>
            <a:noFill/>
          </a:ln>
        </p:spPr>
        <p:txBody>
          <a:bodyPr wrap="none" anchor="ctr"/>
          <a:lstStyle>
            <a:lvl1pPr algn="l" eaLnBrk="0" hangingPunct="0">
              <a:spcBef>
                <a:spcPct val="20000"/>
              </a:spcBef>
              <a:buClr>
                <a:schemeClr val="folHlink"/>
              </a:buClr>
              <a:buSzPct val="90000"/>
              <a:buFont typeface="Wingdings" pitchFamily="2" charset="2"/>
              <a:buChar char="n"/>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1"/>
              </a:buClr>
              <a:buSzPct val="75000"/>
              <a:buFont typeface="Wingdings" pitchFamily="2" charset="2"/>
              <a:buChar char="n"/>
              <a:defRPr sz="2600">
                <a:solidFill>
                  <a:schemeClr val="tx1"/>
                </a:solidFill>
                <a:latin typeface="Arial" pitchFamily="34" charset="0"/>
                <a:ea typeface="宋体" pitchFamily="2" charset="-122"/>
              </a:defRPr>
            </a:lvl2pPr>
            <a:lvl3pPr marL="1143000" indent="-228600" algn="l" eaLnBrk="0" hangingPunct="0">
              <a:spcBef>
                <a:spcPct val="20000"/>
              </a:spcBef>
              <a:buClr>
                <a:schemeClr val="folHlink"/>
              </a:buClr>
              <a:buSzPct val="55000"/>
              <a:buFont typeface="Wingdings" pitchFamily="2" charset="2"/>
              <a:buChar char="n"/>
              <a:defRPr sz="2300">
                <a:solidFill>
                  <a:schemeClr val="tx1"/>
                </a:solidFill>
                <a:latin typeface="Arial" pitchFamily="34" charset="0"/>
                <a:ea typeface="宋体" pitchFamily="2" charset="-122"/>
              </a:defRPr>
            </a:lvl3pPr>
            <a:lvl4pPr marL="1600200" indent="-228600" algn="l"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4pPr>
            <a:lvl5pPr marL="2057400" indent="-228600" algn="l"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kumimoji="1" lang="zh-CN" altLang="zh-CN" sz="2400">
              <a:solidFill>
                <a:srgbClr val="0000FF"/>
              </a:solidFill>
              <a:latin typeface="华文行楷" pitchFamily="2" charset="-122"/>
              <a:ea typeface="华文行楷" pitchFamily="2" charset="-122"/>
              <a:sym typeface="Symbol" pitchFamily="18" charset="2"/>
            </a:endParaRPr>
          </a:p>
        </p:txBody>
      </p:sp>
    </p:spTree>
    <p:extLst>
      <p:ext uri="{BB962C8B-B14F-4D97-AF65-F5344CB8AC3E}">
        <p14:creationId xmlns:p14="http://schemas.microsoft.com/office/powerpoint/2010/main" val="1307974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79" name="内容占位符 2"/>
          <p:cNvSpPr>
            <a:spLocks noGrp="1"/>
          </p:cNvSpPr>
          <p:nvPr>
            <p:ph idx="1"/>
          </p:nvPr>
        </p:nvSpPr>
        <p:spPr>
          <a:xfrm>
            <a:off x="395536" y="836712"/>
            <a:ext cx="8424936" cy="3378688"/>
          </a:xfrm>
        </p:spPr>
        <p:txBody>
          <a:bodyPr>
            <a:normAutofit/>
          </a:bodyPr>
          <a:lstStyle/>
          <a:p>
            <a:pPr marL="0" indent="0" eaLnBrk="1" hangingPunct="1">
              <a:buNone/>
            </a:pPr>
            <a:r>
              <a:rPr lang="zh-CN" altLang="en-US" sz="2800" dirty="0" smtClean="0">
                <a:latin typeface="华文行楷"/>
                <a:ea typeface="华文行楷"/>
                <a:cs typeface="华文行楷"/>
              </a:rPr>
              <a:t>二、实际气体的内能与焓</a:t>
            </a:r>
          </a:p>
          <a:p>
            <a:pPr>
              <a:buNone/>
            </a:pPr>
            <a:r>
              <a:rPr lang="zh-CN" altLang="en-US" sz="2800" b="1" dirty="0" smtClean="0"/>
              <a:t>对实际气体节流膨胀过程        </a:t>
            </a:r>
            <a:r>
              <a:rPr lang="zh-CN" altLang="en-US" sz="2800" dirty="0" smtClean="0">
                <a:sym typeface="Symbol" pitchFamily="18" charset="2"/>
              </a:rPr>
              <a:t>( Ｔ/Ｐ)</a:t>
            </a:r>
            <a:r>
              <a:rPr lang="en-US" altLang="zh-CN" sz="2800" baseline="-25000" dirty="0" smtClean="0">
                <a:sym typeface="Symbol" pitchFamily="18" charset="2"/>
              </a:rPr>
              <a:t>H</a:t>
            </a:r>
            <a:r>
              <a:rPr lang="en-US" altLang="zh-CN" sz="2800" dirty="0" smtClean="0">
                <a:sym typeface="Symbol" pitchFamily="18" charset="2"/>
              </a:rPr>
              <a:t>  ０  </a:t>
            </a:r>
            <a:r>
              <a:rPr lang="zh-CN" altLang="en-US" sz="2800" dirty="0">
                <a:sym typeface="Symbol" pitchFamily="18" charset="2"/>
              </a:rPr>
              <a:t>Ｔ０</a:t>
            </a:r>
            <a:endParaRPr lang="en-US" altLang="zh-CN" sz="2800" dirty="0" smtClean="0">
              <a:sym typeface="Symbol" pitchFamily="18" charset="2"/>
            </a:endParaRPr>
          </a:p>
          <a:p>
            <a:pPr eaLnBrk="1" hangingPunct="1">
              <a:buFont typeface="Wingdings" pitchFamily="2" charset="2"/>
              <a:buNone/>
            </a:pPr>
            <a:endParaRPr lang="zh-CN" altLang="en-US" sz="2800" b="1" dirty="0" smtClean="0"/>
          </a:p>
        </p:txBody>
      </p:sp>
      <p:graphicFrame>
        <p:nvGraphicFramePr>
          <p:cNvPr id="4" name="Object 285"/>
          <p:cNvGraphicFramePr>
            <a:graphicFrameLocks noChangeAspect="1"/>
          </p:cNvGraphicFramePr>
          <p:nvPr>
            <p:extLst>
              <p:ext uri="{D42A27DB-BD31-4B8C-83A1-F6EECF244321}">
                <p14:modId xmlns:p14="http://schemas.microsoft.com/office/powerpoint/2010/main" val="2405577132"/>
              </p:ext>
            </p:extLst>
          </p:nvPr>
        </p:nvGraphicFramePr>
        <p:xfrm>
          <a:off x="827584" y="1988840"/>
          <a:ext cx="5832475" cy="1223962"/>
        </p:xfrm>
        <a:graphic>
          <a:graphicData uri="http://schemas.openxmlformats.org/presentationml/2006/ole">
            <mc:AlternateContent xmlns:mc="http://schemas.openxmlformats.org/markup-compatibility/2006">
              <mc:Choice xmlns:v="urn:schemas-microsoft-com:vml" Requires="v">
                <p:oleObj spid="_x0000_s34320" name="公式" r:id="rId3" imgW="4826000" imgH="1651000" progId="Equation.3">
                  <p:embed/>
                </p:oleObj>
              </mc:Choice>
              <mc:Fallback>
                <p:oleObj name="公式" r:id="rId3" imgW="4826000" imgH="1651000" progId="Equation.3">
                  <p:embed/>
                  <p:pic>
                    <p:nvPicPr>
                      <p:cNvPr id="0" name="Picture 2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1988840"/>
                        <a:ext cx="5832475" cy="1223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6"/>
          <p:cNvSpPr txBox="1">
            <a:spLocks noChangeArrowheads="1"/>
          </p:cNvSpPr>
          <p:nvPr/>
        </p:nvSpPr>
        <p:spPr bwMode="auto">
          <a:xfrm>
            <a:off x="395536" y="3284984"/>
            <a:ext cx="8424935" cy="3812455"/>
          </a:xfrm>
          <a:prstGeom prst="rect">
            <a:avLst/>
          </a:prstGeom>
          <a:noFill/>
          <a:ln w="9525">
            <a:noFill/>
            <a:miter lim="800000"/>
            <a:headEnd/>
            <a:tailEnd/>
          </a:ln>
        </p:spPr>
        <p:txBody>
          <a:bodyPr wrap="square" lIns="90000" tIns="46800" rIns="90000" bIns="46800">
            <a:spAutoFit/>
          </a:bodyPr>
          <a:lstStyle/>
          <a:p>
            <a:pPr>
              <a:spcBef>
                <a:spcPct val="20000"/>
              </a:spcBef>
            </a:pPr>
            <a:r>
              <a:rPr lang="zh-CN" altLang="en-US" sz="3200" b="1" dirty="0" smtClean="0">
                <a:solidFill>
                  <a:srgbClr val="C00000"/>
                </a:solidFill>
                <a:latin typeface="宋体" charset="-122"/>
                <a:sym typeface="Symbol" pitchFamily="18" charset="2"/>
              </a:rPr>
              <a:t>实际气体</a:t>
            </a:r>
            <a:r>
              <a:rPr lang="en-US" altLang="zh-CN" sz="3200" b="1" dirty="0" smtClean="0">
                <a:solidFill>
                  <a:srgbClr val="C00000"/>
                </a:solidFill>
                <a:latin typeface="宋体" charset="-122"/>
                <a:sym typeface="Symbol" pitchFamily="18" charset="2"/>
              </a:rPr>
              <a:t>H</a:t>
            </a:r>
            <a:r>
              <a:rPr lang="zh-CN" altLang="en-US" sz="3200" b="1" dirty="0">
                <a:solidFill>
                  <a:srgbClr val="C00000"/>
                </a:solidFill>
                <a:latin typeface="宋体" charset="-122"/>
                <a:sym typeface="Symbol" pitchFamily="18" charset="2"/>
              </a:rPr>
              <a:t>不仅是</a:t>
            </a:r>
            <a:r>
              <a:rPr lang="en-US" altLang="zh-CN" sz="3200" b="1" dirty="0">
                <a:solidFill>
                  <a:srgbClr val="C00000"/>
                </a:solidFill>
                <a:latin typeface="宋体" charset="-122"/>
                <a:sym typeface="Symbol" pitchFamily="18" charset="2"/>
              </a:rPr>
              <a:t>T</a:t>
            </a:r>
            <a:r>
              <a:rPr lang="zh-CN" altLang="en-US" sz="3200" b="1" dirty="0">
                <a:solidFill>
                  <a:srgbClr val="C00000"/>
                </a:solidFill>
                <a:latin typeface="宋体" charset="-122"/>
                <a:sym typeface="Symbol" pitchFamily="18" charset="2"/>
              </a:rPr>
              <a:t>的函数，也是</a:t>
            </a:r>
            <a:r>
              <a:rPr lang="en-US" altLang="zh-CN" sz="3200" b="1" dirty="0">
                <a:solidFill>
                  <a:srgbClr val="C00000"/>
                </a:solidFill>
                <a:latin typeface="宋体" charset="-122"/>
                <a:sym typeface="Symbol" pitchFamily="18" charset="2"/>
              </a:rPr>
              <a:t>P</a:t>
            </a:r>
            <a:r>
              <a:rPr lang="zh-CN" altLang="en-US" sz="3200" b="1" dirty="0">
                <a:solidFill>
                  <a:srgbClr val="C00000"/>
                </a:solidFill>
                <a:latin typeface="宋体" charset="-122"/>
                <a:sym typeface="Symbol" pitchFamily="18" charset="2"/>
              </a:rPr>
              <a:t>或</a:t>
            </a:r>
            <a:r>
              <a:rPr lang="en-US" altLang="zh-CN" sz="3200" b="1" dirty="0">
                <a:solidFill>
                  <a:srgbClr val="C00000"/>
                </a:solidFill>
                <a:latin typeface="宋体" charset="-122"/>
                <a:sym typeface="Symbol" pitchFamily="18" charset="2"/>
              </a:rPr>
              <a:t>V</a:t>
            </a:r>
            <a:r>
              <a:rPr lang="zh-CN" altLang="en-US" sz="3200" b="1" dirty="0">
                <a:solidFill>
                  <a:srgbClr val="C00000"/>
                </a:solidFill>
                <a:latin typeface="宋体" charset="-122"/>
                <a:sym typeface="Symbol" pitchFamily="18" charset="2"/>
              </a:rPr>
              <a:t>的函数</a:t>
            </a:r>
          </a:p>
          <a:p>
            <a:pPr>
              <a:spcBef>
                <a:spcPct val="20000"/>
              </a:spcBef>
            </a:pPr>
            <a:r>
              <a:rPr lang="zh-CN" altLang="en-US" sz="3200" dirty="0">
                <a:latin typeface="宋体" charset="-122"/>
                <a:sym typeface="Symbol" pitchFamily="18" charset="2"/>
              </a:rPr>
              <a:t></a:t>
            </a:r>
            <a:r>
              <a:rPr lang="en-US" altLang="zh-CN" sz="3200" dirty="0">
                <a:latin typeface="宋体" charset="-122"/>
                <a:sym typeface="Symbol" pitchFamily="18" charset="2"/>
              </a:rPr>
              <a:t>H=f(T,P)  </a:t>
            </a:r>
            <a:r>
              <a:rPr lang="en-US" altLang="zh-CN" sz="3200" dirty="0" err="1">
                <a:latin typeface="宋体" charset="-122"/>
                <a:sym typeface="Symbol" pitchFamily="18" charset="2"/>
              </a:rPr>
              <a:t>dH</a:t>
            </a:r>
            <a:r>
              <a:rPr lang="en-US" altLang="zh-CN" sz="3200" dirty="0">
                <a:latin typeface="宋体" charset="-122"/>
                <a:sym typeface="Symbol" pitchFamily="18" charset="2"/>
              </a:rPr>
              <a:t>＝(H/T)</a:t>
            </a:r>
            <a:r>
              <a:rPr lang="en-US" altLang="zh-CN" sz="3200" baseline="-25000" dirty="0" err="1">
                <a:latin typeface="宋体" charset="-122"/>
                <a:sym typeface="Symbol" pitchFamily="18" charset="2"/>
              </a:rPr>
              <a:t>P</a:t>
            </a:r>
            <a:r>
              <a:rPr lang="en-US" altLang="zh-CN" sz="3200" dirty="0" err="1">
                <a:latin typeface="宋体" charset="-122"/>
                <a:sym typeface="Symbol" pitchFamily="18" charset="2"/>
              </a:rPr>
              <a:t>dT</a:t>
            </a:r>
            <a:r>
              <a:rPr lang="en-US" altLang="zh-CN" sz="3200" dirty="0">
                <a:latin typeface="宋体" charset="-122"/>
                <a:sym typeface="Symbol" pitchFamily="18" charset="2"/>
              </a:rPr>
              <a:t>+(H/P)</a:t>
            </a:r>
            <a:r>
              <a:rPr lang="en-US" altLang="zh-CN" sz="3200" baseline="-25000" dirty="0" err="1">
                <a:latin typeface="宋体" charset="-122"/>
                <a:sym typeface="Symbol" pitchFamily="18" charset="2"/>
              </a:rPr>
              <a:t>T</a:t>
            </a:r>
            <a:r>
              <a:rPr lang="en-US" altLang="zh-CN" sz="3200" dirty="0" err="1">
                <a:latin typeface="宋体" charset="-122"/>
                <a:sym typeface="Symbol" pitchFamily="18" charset="2"/>
              </a:rPr>
              <a:t>dP</a:t>
            </a:r>
            <a:endParaRPr lang="en-US" altLang="zh-CN" sz="3200" dirty="0">
              <a:latin typeface="宋体" charset="-122"/>
              <a:sym typeface="Symbol" pitchFamily="18" charset="2"/>
            </a:endParaRPr>
          </a:p>
          <a:p>
            <a:pPr>
              <a:spcBef>
                <a:spcPct val="20000"/>
              </a:spcBef>
            </a:pPr>
            <a:r>
              <a:rPr lang="en-US" altLang="zh-CN" sz="3200" dirty="0">
                <a:latin typeface="华文宋体"/>
                <a:ea typeface="华文宋体"/>
                <a:cs typeface="华文宋体"/>
                <a:sym typeface="Symbol" pitchFamily="18" charset="2"/>
              </a:rPr>
              <a:t>          </a:t>
            </a:r>
            <a:r>
              <a:rPr lang="en-US" altLang="zh-CN" sz="3200" dirty="0" err="1">
                <a:latin typeface="宋体" charset="-122"/>
                <a:sym typeface="Symbol" pitchFamily="18" charset="2"/>
              </a:rPr>
              <a:t>dH＝nC</a:t>
            </a:r>
            <a:r>
              <a:rPr lang="en-US" altLang="zh-CN" sz="3200" baseline="-25000" dirty="0" err="1">
                <a:latin typeface="宋体" charset="-122"/>
                <a:sym typeface="Symbol" pitchFamily="18" charset="2"/>
              </a:rPr>
              <a:t>P.m</a:t>
            </a:r>
            <a:r>
              <a:rPr lang="en-US" altLang="zh-CN" sz="3200" dirty="0" err="1">
                <a:latin typeface="宋体" charset="-122"/>
                <a:sym typeface="Symbol" pitchFamily="18" charset="2"/>
              </a:rPr>
              <a:t>dT</a:t>
            </a:r>
            <a:r>
              <a:rPr lang="en-US" altLang="zh-CN" sz="3200" dirty="0">
                <a:latin typeface="宋体" charset="-122"/>
                <a:sym typeface="Symbol" pitchFamily="18" charset="2"/>
              </a:rPr>
              <a:t>+(H/P)</a:t>
            </a:r>
            <a:r>
              <a:rPr lang="en-US" altLang="zh-CN" sz="3200" baseline="-25000" dirty="0" err="1">
                <a:latin typeface="宋体" charset="-122"/>
                <a:sym typeface="Symbol" pitchFamily="18" charset="2"/>
              </a:rPr>
              <a:t>T</a:t>
            </a:r>
            <a:r>
              <a:rPr lang="en-US" altLang="zh-CN" sz="3200" dirty="0" err="1">
                <a:latin typeface="宋体" charset="-122"/>
                <a:sym typeface="Symbol" pitchFamily="18" charset="2"/>
              </a:rPr>
              <a:t>dP</a:t>
            </a:r>
            <a:endParaRPr lang="en-US" altLang="zh-CN" sz="3200" dirty="0">
              <a:latin typeface="宋体" charset="-122"/>
              <a:sym typeface="Symbol" pitchFamily="18" charset="2"/>
            </a:endParaRPr>
          </a:p>
          <a:p>
            <a:pPr>
              <a:spcBef>
                <a:spcPct val="20000"/>
              </a:spcBef>
            </a:pPr>
            <a:r>
              <a:rPr lang="zh-CN" altLang="en-US" sz="3200" b="1" dirty="0">
                <a:latin typeface="宋体" charset="-122"/>
                <a:sym typeface="Symbol" pitchFamily="18" charset="2"/>
              </a:rPr>
              <a:t>可以证明： </a:t>
            </a:r>
            <a:r>
              <a:rPr lang="zh-CN" altLang="en-US" sz="3200" b="1" dirty="0" smtClean="0">
                <a:solidFill>
                  <a:srgbClr val="C00000"/>
                </a:solidFill>
                <a:latin typeface="宋体" charset="-122"/>
                <a:sym typeface="Symbol" pitchFamily="18" charset="2"/>
              </a:rPr>
              <a:t>实际气体</a:t>
            </a:r>
            <a:r>
              <a:rPr lang="en-US" altLang="zh-CN" sz="3200" b="1" dirty="0" smtClean="0">
                <a:solidFill>
                  <a:srgbClr val="C00000"/>
                </a:solidFill>
                <a:latin typeface="宋体" charset="-122"/>
                <a:sym typeface="Symbol" pitchFamily="18" charset="2"/>
              </a:rPr>
              <a:t>U</a:t>
            </a:r>
            <a:r>
              <a:rPr lang="zh-CN" altLang="en-US" sz="3200" b="1" dirty="0">
                <a:solidFill>
                  <a:srgbClr val="C00000"/>
                </a:solidFill>
                <a:latin typeface="宋体" charset="-122"/>
                <a:sym typeface="Symbol" pitchFamily="18" charset="2"/>
              </a:rPr>
              <a:t>不仅是</a:t>
            </a:r>
            <a:r>
              <a:rPr lang="en-US" altLang="zh-CN" sz="3200" b="1" dirty="0">
                <a:solidFill>
                  <a:srgbClr val="C00000"/>
                </a:solidFill>
                <a:latin typeface="宋体" charset="-122"/>
                <a:sym typeface="Symbol" pitchFamily="18" charset="2"/>
              </a:rPr>
              <a:t>T</a:t>
            </a:r>
            <a:r>
              <a:rPr lang="zh-CN" altLang="en-US" sz="3200" b="1" dirty="0">
                <a:solidFill>
                  <a:srgbClr val="C00000"/>
                </a:solidFill>
                <a:latin typeface="宋体" charset="-122"/>
                <a:sym typeface="Symbol" pitchFamily="18" charset="2"/>
              </a:rPr>
              <a:t>的函数，也是</a:t>
            </a:r>
            <a:r>
              <a:rPr lang="en-US" altLang="zh-CN" sz="3200" b="1" dirty="0">
                <a:solidFill>
                  <a:srgbClr val="C00000"/>
                </a:solidFill>
                <a:latin typeface="宋体" charset="-122"/>
                <a:sym typeface="Symbol" pitchFamily="18" charset="2"/>
              </a:rPr>
              <a:t>P</a:t>
            </a:r>
            <a:r>
              <a:rPr lang="zh-CN" altLang="en-US" sz="3200" b="1" dirty="0">
                <a:solidFill>
                  <a:srgbClr val="C00000"/>
                </a:solidFill>
                <a:latin typeface="宋体" charset="-122"/>
                <a:sym typeface="Symbol" pitchFamily="18" charset="2"/>
              </a:rPr>
              <a:t>或</a:t>
            </a:r>
            <a:r>
              <a:rPr lang="en-US" altLang="zh-CN" sz="3200" b="1" dirty="0">
                <a:solidFill>
                  <a:srgbClr val="C00000"/>
                </a:solidFill>
                <a:latin typeface="宋体" charset="-122"/>
                <a:sym typeface="Symbol" pitchFamily="18" charset="2"/>
              </a:rPr>
              <a:t>V</a:t>
            </a:r>
            <a:r>
              <a:rPr lang="zh-CN" altLang="en-US" sz="3200" b="1" dirty="0">
                <a:solidFill>
                  <a:srgbClr val="C00000"/>
                </a:solidFill>
                <a:latin typeface="宋体" charset="-122"/>
                <a:sym typeface="Symbol" pitchFamily="18" charset="2"/>
              </a:rPr>
              <a:t>的函数</a:t>
            </a:r>
            <a:endParaRPr lang="en-US" altLang="zh-CN" sz="3200" b="1" dirty="0">
              <a:solidFill>
                <a:srgbClr val="C00000"/>
              </a:solidFill>
              <a:latin typeface="宋体" charset="-122"/>
              <a:sym typeface="Symbol" pitchFamily="18" charset="2"/>
            </a:endParaRPr>
          </a:p>
          <a:p>
            <a:pPr>
              <a:spcBef>
                <a:spcPct val="20000"/>
              </a:spcBef>
            </a:pPr>
            <a:r>
              <a:rPr lang="zh-CN" altLang="en-US" sz="2400" b="1" dirty="0" smtClean="0">
                <a:solidFill>
                  <a:srgbClr val="0000CC"/>
                </a:solidFill>
                <a:latin typeface="仿宋" panose="02010609060101010101" pitchFamily="49" charset="-122"/>
                <a:ea typeface="仿宋" panose="02010609060101010101" pitchFamily="49" charset="-122"/>
                <a:cs typeface="华文行楷"/>
                <a:sym typeface="Symbol" pitchFamily="18" charset="2"/>
              </a:rPr>
              <a:t>备注：实际气体</a:t>
            </a:r>
            <a:r>
              <a:rPr lang="en-US" altLang="zh-CN" sz="2400" b="1" dirty="0">
                <a:solidFill>
                  <a:srgbClr val="0000CC"/>
                </a:solidFill>
                <a:latin typeface="仿宋" panose="02010609060101010101" pitchFamily="49" charset="-122"/>
                <a:ea typeface="仿宋" panose="02010609060101010101" pitchFamily="49" charset="-122"/>
                <a:cs typeface="华文行楷"/>
                <a:sym typeface="Symbol" pitchFamily="18" charset="2"/>
              </a:rPr>
              <a:t>U</a:t>
            </a:r>
            <a:r>
              <a:rPr lang="zh-CN" altLang="en-US" sz="2400" b="1" dirty="0">
                <a:solidFill>
                  <a:srgbClr val="0000CC"/>
                </a:solidFill>
                <a:latin typeface="仿宋" panose="02010609060101010101" pitchFamily="49" charset="-122"/>
                <a:ea typeface="仿宋" panose="02010609060101010101" pitchFamily="49" charset="-122"/>
                <a:cs typeface="华文行楷"/>
                <a:sym typeface="Symbol" pitchFamily="18" charset="2"/>
              </a:rPr>
              <a:t>、</a:t>
            </a:r>
            <a:r>
              <a:rPr lang="en-US" altLang="zh-CN" sz="2400" b="1" dirty="0">
                <a:solidFill>
                  <a:srgbClr val="0000CC"/>
                </a:solidFill>
                <a:latin typeface="仿宋" panose="02010609060101010101" pitchFamily="49" charset="-122"/>
                <a:ea typeface="仿宋" panose="02010609060101010101" pitchFamily="49" charset="-122"/>
                <a:cs typeface="华文行楷"/>
                <a:sym typeface="Symbol" pitchFamily="18" charset="2"/>
              </a:rPr>
              <a:t>H</a:t>
            </a:r>
            <a:r>
              <a:rPr lang="zh-CN" altLang="en-US" sz="2400" b="1" dirty="0">
                <a:solidFill>
                  <a:srgbClr val="0000CC"/>
                </a:solidFill>
                <a:latin typeface="仿宋" panose="02010609060101010101" pitchFamily="49" charset="-122"/>
                <a:ea typeface="仿宋" panose="02010609060101010101" pitchFamily="49" charset="-122"/>
                <a:cs typeface="华文行楷"/>
                <a:sym typeface="Symbol" pitchFamily="18" charset="2"/>
              </a:rPr>
              <a:t>的计算在学完热力学第二定律后给出</a:t>
            </a:r>
          </a:p>
          <a:p>
            <a:pPr>
              <a:spcBef>
                <a:spcPct val="20000"/>
              </a:spcBef>
            </a:pPr>
            <a:endParaRPr lang="en-US" altLang="zh-CN" sz="2800" dirty="0">
              <a:latin typeface="宋体"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 calcmode="lin" valueType="num">
                                      <p:cBhvr additive="base">
                                        <p:cTn id="37"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6"/>
          <p:cNvGrpSpPr>
            <a:grpSpLocks/>
          </p:cNvGrpSpPr>
          <p:nvPr/>
        </p:nvGrpSpPr>
        <p:grpSpPr bwMode="auto">
          <a:xfrm>
            <a:off x="467544" y="419895"/>
            <a:ext cx="8137538" cy="1163640"/>
            <a:chOff x="1118" y="129"/>
            <a:chExt cx="3590" cy="733"/>
          </a:xfrm>
        </p:grpSpPr>
        <p:sp>
          <p:nvSpPr>
            <p:cNvPr id="6" name="Text Box 17"/>
            <p:cNvSpPr txBox="1">
              <a:spLocks noChangeArrowheads="1"/>
            </p:cNvSpPr>
            <p:nvPr/>
          </p:nvSpPr>
          <p:spPr bwMode="auto">
            <a:xfrm>
              <a:off x="1118" y="164"/>
              <a:ext cx="3590" cy="69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rgbClr val="33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bIns="0">
              <a:spAutoFit/>
            </a:bodyPr>
            <a:lstStyle/>
            <a:p>
              <a:pPr fontAlgn="t"/>
              <a:r>
                <a:rPr kumimoji="1" lang="zh-CN" altLang="en-US" sz="2400" dirty="0" smtClean="0">
                  <a:solidFill>
                    <a:srgbClr val="002060"/>
                  </a:solidFill>
                  <a:latin typeface="Times New Roman" pitchFamily="18" charset="0"/>
                  <a:ea typeface="黑体" pitchFamily="49" charset="-122"/>
                </a:rPr>
                <a:t>三 </a:t>
              </a:r>
              <a:r>
                <a:rPr kumimoji="1" lang="en-US" altLang="zh-CN" sz="2400" dirty="0" smtClean="0">
                  <a:solidFill>
                    <a:srgbClr val="002060"/>
                  </a:solidFill>
                  <a:latin typeface="Times New Roman" pitchFamily="18" charset="0"/>
                  <a:ea typeface="黑体" pitchFamily="49" charset="-122"/>
                </a:rPr>
                <a:t>⃰ </a:t>
              </a:r>
              <a:r>
                <a:rPr kumimoji="1" lang="zh-CN" altLang="en-US" sz="2400" dirty="0" smtClean="0">
                  <a:solidFill>
                    <a:srgbClr val="002060"/>
                  </a:solidFill>
                  <a:latin typeface="Times New Roman" pitchFamily="18" charset="0"/>
                  <a:ea typeface="黑体" pitchFamily="49" charset="-122"/>
                </a:rPr>
                <a:t>、关于</a:t>
              </a:r>
              <a:r>
                <a:rPr kumimoji="1" lang="en-US" altLang="zh-CN" sz="2400" dirty="0" smtClean="0">
                  <a:solidFill>
                    <a:srgbClr val="002060"/>
                  </a:solidFill>
                  <a:latin typeface="Times New Roman" pitchFamily="18" charset="0"/>
                  <a:ea typeface="黑体" pitchFamily="49" charset="-122"/>
                </a:rPr>
                <a:t>Joule-Thomson</a:t>
              </a:r>
              <a:r>
                <a:rPr kumimoji="1" lang="zh-CN" altLang="en-US" sz="2400" dirty="0" smtClean="0">
                  <a:solidFill>
                    <a:srgbClr val="002060"/>
                  </a:solidFill>
                  <a:latin typeface="Times New Roman" pitchFamily="18" charset="0"/>
                  <a:ea typeface="黑体" pitchFamily="49" charset="-122"/>
                </a:rPr>
                <a:t>数的          正负号的热力学分析</a:t>
              </a:r>
              <a:endParaRPr kumimoji="1" lang="en-US" altLang="zh-CN" sz="2400" dirty="0" smtClean="0">
                <a:solidFill>
                  <a:srgbClr val="002060"/>
                </a:solidFill>
                <a:latin typeface="Times New Roman" pitchFamily="18" charset="0"/>
                <a:ea typeface="黑体" pitchFamily="49" charset="-122"/>
              </a:endParaRPr>
            </a:p>
            <a:p>
              <a:pPr fontAlgn="t"/>
              <a:r>
                <a:rPr kumimoji="1" lang="zh-CN" altLang="en-US" sz="2000" dirty="0" smtClean="0">
                  <a:solidFill>
                    <a:srgbClr val="FF3300"/>
                  </a:solidFill>
                  <a:latin typeface="Times New Roman" pitchFamily="18" charset="0"/>
                  <a:ea typeface="黑体" pitchFamily="49" charset="-122"/>
                </a:rPr>
                <a:t>（只对真实气体分析）（更好的理解节流过程在液化和制冷方面的应用）</a:t>
              </a:r>
              <a:endParaRPr kumimoji="1" lang="en-US" altLang="zh-CN" sz="2000" dirty="0" smtClean="0">
                <a:solidFill>
                  <a:srgbClr val="FF3300"/>
                </a:solidFill>
                <a:latin typeface="Times New Roman" pitchFamily="18" charset="0"/>
                <a:ea typeface="黑体" pitchFamily="49" charset="-122"/>
              </a:endParaRPr>
            </a:p>
            <a:p>
              <a:pPr fontAlgn="t"/>
              <a:r>
                <a:rPr kumimoji="1" lang="en-US" altLang="zh-CN" sz="2800" dirty="0" smtClean="0">
                  <a:solidFill>
                    <a:srgbClr val="FF3300"/>
                  </a:solidFill>
                  <a:latin typeface="Times New Roman" pitchFamily="18" charset="0"/>
                  <a:ea typeface="黑体" pitchFamily="49" charset="-122"/>
                </a:rPr>
                <a:t>1</a:t>
              </a:r>
              <a:r>
                <a:rPr kumimoji="1" lang="zh-CN" altLang="en-US" sz="2800" dirty="0">
                  <a:solidFill>
                    <a:srgbClr val="FF3300"/>
                  </a:solidFill>
                  <a:latin typeface="Times New Roman" pitchFamily="18" charset="0"/>
                  <a:ea typeface="黑体" pitchFamily="49" charset="-122"/>
                </a:rPr>
                <a:t>、</a:t>
              </a:r>
              <a:r>
                <a:rPr kumimoji="1" lang="zh-CN" altLang="en-US" sz="2800" dirty="0" smtClean="0">
                  <a:solidFill>
                    <a:srgbClr val="FF3300"/>
                  </a:solidFill>
                  <a:latin typeface="Times New Roman" pitchFamily="18" charset="0"/>
                  <a:ea typeface="黑体" pitchFamily="49" charset="-122"/>
                </a:rPr>
                <a:t>转化</a:t>
              </a:r>
              <a:r>
                <a:rPr kumimoji="1" lang="zh-CN" altLang="en-US" sz="2800" dirty="0">
                  <a:solidFill>
                    <a:srgbClr val="FF3300"/>
                  </a:solidFill>
                  <a:latin typeface="Times New Roman" pitchFamily="18" charset="0"/>
                  <a:ea typeface="黑体" pitchFamily="49" charset="-122"/>
                </a:rPr>
                <a:t>温度</a:t>
              </a:r>
              <a:endParaRPr kumimoji="1" lang="zh-CN" altLang="en-US" sz="2800" dirty="0">
                <a:solidFill>
                  <a:srgbClr val="002060"/>
                </a:solidFill>
                <a:latin typeface="黑体" pitchFamily="49" charset="-122"/>
                <a:ea typeface="黑体" pitchFamily="49" charset="-122"/>
              </a:endParaRPr>
            </a:p>
          </p:txBody>
        </p:sp>
        <p:graphicFrame>
          <p:nvGraphicFramePr>
            <p:cNvPr id="7" name="Object 18"/>
            <p:cNvGraphicFramePr>
              <a:graphicFrameLocks noChangeAspect="1"/>
            </p:cNvGraphicFramePr>
            <p:nvPr>
              <p:extLst>
                <p:ext uri="{D42A27DB-BD31-4B8C-83A1-F6EECF244321}">
                  <p14:modId xmlns:p14="http://schemas.microsoft.com/office/powerpoint/2010/main" val="2441027800"/>
                </p:ext>
              </p:extLst>
            </p:nvPr>
          </p:nvGraphicFramePr>
          <p:xfrm>
            <a:off x="2844" y="129"/>
            <a:ext cx="419" cy="304"/>
          </p:xfrm>
          <a:graphic>
            <a:graphicData uri="http://schemas.openxmlformats.org/presentationml/2006/ole">
              <mc:AlternateContent xmlns:mc="http://schemas.openxmlformats.org/markup-compatibility/2006">
                <mc:Choice xmlns:v="urn:schemas-microsoft-com:vml" Requires="v">
                  <p:oleObj spid="_x0000_s811417" name="Equation" r:id="rId3" imgW="330120" imgH="241200" progId="Equation.DSMT4">
                    <p:embed/>
                  </p:oleObj>
                </mc:Choice>
                <mc:Fallback>
                  <p:oleObj name="Equation" r:id="rId3" imgW="33012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4" y="129"/>
                          <a:ext cx="419"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 name="Group 6"/>
          <p:cNvGrpSpPr>
            <a:grpSpLocks/>
          </p:cNvGrpSpPr>
          <p:nvPr/>
        </p:nvGrpSpPr>
        <p:grpSpPr bwMode="auto">
          <a:xfrm>
            <a:off x="152402" y="1733919"/>
            <a:ext cx="8534400" cy="1409700"/>
            <a:chOff x="96" y="1440"/>
            <a:chExt cx="5376" cy="888"/>
          </a:xfrm>
        </p:grpSpPr>
        <p:sp>
          <p:nvSpPr>
            <p:cNvPr id="10" name="Text Box 7"/>
            <p:cNvSpPr txBox="1">
              <a:spLocks noChangeArrowheads="1"/>
            </p:cNvSpPr>
            <p:nvPr/>
          </p:nvSpPr>
          <p:spPr bwMode="auto">
            <a:xfrm>
              <a:off x="96" y="1440"/>
              <a:ext cx="5376" cy="8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rgbClr val="33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lnSpc>
                  <a:spcPct val="110000"/>
                </a:lnSpc>
              </a:pPr>
              <a:r>
                <a:rPr kumimoji="1" lang="en-US" altLang="zh-CN" sz="2800" dirty="0">
                  <a:latin typeface="Times New Roman" pitchFamily="18" charset="0"/>
                  <a:ea typeface="黑体" pitchFamily="49" charset="-122"/>
                </a:rPr>
                <a:t>        </a:t>
              </a:r>
              <a:r>
                <a:rPr kumimoji="1" lang="zh-CN" altLang="en-US" sz="2800" dirty="0">
                  <a:latin typeface="Times New Roman" pitchFamily="18" charset="0"/>
                  <a:ea typeface="黑体" pitchFamily="49" charset="-122"/>
                </a:rPr>
                <a:t>在常温下，一般气体的       均为正值。例如，空气的                                      ，即压力下降                   ，气体温度下降         </a:t>
              </a:r>
              <a:r>
                <a:rPr kumimoji="1" lang="zh-CN" altLang="zh-CN" sz="2800" dirty="0">
                  <a:latin typeface="Times New Roman" pitchFamily="18" charset="0"/>
                  <a:ea typeface="黑体" pitchFamily="49" charset="-122"/>
                </a:rPr>
                <a:t>。</a:t>
              </a:r>
              <a:r>
                <a:rPr kumimoji="1" lang="zh-CN" altLang="en-US" sz="2800" dirty="0">
                  <a:latin typeface="Times New Roman" pitchFamily="18" charset="0"/>
                  <a:ea typeface="黑体" pitchFamily="49" charset="-122"/>
                </a:rPr>
                <a:t>        </a:t>
              </a:r>
              <a:endParaRPr kumimoji="1" lang="zh-CN" altLang="en-US" sz="2800" dirty="0">
                <a:latin typeface="黑体" pitchFamily="49" charset="-122"/>
                <a:ea typeface="黑体" pitchFamily="49" charset="-122"/>
              </a:endParaRPr>
            </a:p>
          </p:txBody>
        </p:sp>
        <p:graphicFrame>
          <p:nvGraphicFramePr>
            <p:cNvPr id="11" name="Object 8"/>
            <p:cNvGraphicFramePr>
              <a:graphicFrameLocks noChangeAspect="1"/>
            </p:cNvGraphicFramePr>
            <p:nvPr/>
          </p:nvGraphicFramePr>
          <p:xfrm>
            <a:off x="4104" y="1776"/>
            <a:ext cx="1014" cy="224"/>
          </p:xfrm>
          <a:graphic>
            <a:graphicData uri="http://schemas.openxmlformats.org/presentationml/2006/ole">
              <mc:AlternateContent xmlns:mc="http://schemas.openxmlformats.org/markup-compatibility/2006">
                <mc:Choice xmlns:v="urn:schemas-microsoft-com:vml" Requires="v">
                  <p:oleObj spid="_x0000_s811418" name="Equation" r:id="rId5" imgW="799920" imgH="177480" progId="Equation.DSMT4">
                    <p:embed/>
                  </p:oleObj>
                </mc:Choice>
                <mc:Fallback>
                  <p:oleObj name="Equation" r:id="rId5" imgW="799920" imgH="177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4" y="1776"/>
                          <a:ext cx="1014"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9"/>
            <p:cNvGraphicFramePr>
              <a:graphicFrameLocks noChangeAspect="1"/>
            </p:cNvGraphicFramePr>
            <p:nvPr/>
          </p:nvGraphicFramePr>
          <p:xfrm>
            <a:off x="2889" y="1440"/>
            <a:ext cx="336" cy="290"/>
          </p:xfrm>
          <a:graphic>
            <a:graphicData uri="http://schemas.openxmlformats.org/presentationml/2006/ole">
              <mc:AlternateContent xmlns:mc="http://schemas.openxmlformats.org/markup-compatibility/2006">
                <mc:Choice xmlns:v="urn:schemas-microsoft-com:vml" Requires="v">
                  <p:oleObj spid="_x0000_s811419" name="Equation" r:id="rId7" imgW="266400" imgH="228600" progId="Equation.DSMT4">
                    <p:embed/>
                  </p:oleObj>
                </mc:Choice>
                <mc:Fallback>
                  <p:oleObj name="Equation" r:id="rId7" imgW="26640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9" y="1440"/>
                          <a:ext cx="336"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0"/>
            <p:cNvGraphicFramePr>
              <a:graphicFrameLocks noChangeAspect="1"/>
            </p:cNvGraphicFramePr>
            <p:nvPr/>
          </p:nvGraphicFramePr>
          <p:xfrm>
            <a:off x="640" y="1774"/>
            <a:ext cx="2075" cy="290"/>
          </p:xfrm>
          <a:graphic>
            <a:graphicData uri="http://schemas.openxmlformats.org/presentationml/2006/ole">
              <mc:AlternateContent xmlns:mc="http://schemas.openxmlformats.org/markup-compatibility/2006">
                <mc:Choice xmlns:v="urn:schemas-microsoft-com:vml" Requires="v">
                  <p:oleObj spid="_x0000_s811420" name="Equation" r:id="rId9" imgW="1638000" imgH="228600" progId="Equation.DSMT4">
                    <p:embed/>
                  </p:oleObj>
                </mc:Choice>
                <mc:Fallback>
                  <p:oleObj name="Equation" r:id="rId9" imgW="163800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0" y="1774"/>
                          <a:ext cx="2075"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1"/>
            <p:cNvGraphicFramePr>
              <a:graphicFrameLocks noChangeAspect="1"/>
            </p:cNvGraphicFramePr>
            <p:nvPr/>
          </p:nvGraphicFramePr>
          <p:xfrm>
            <a:off x="1519" y="2080"/>
            <a:ext cx="497" cy="224"/>
          </p:xfrm>
          <a:graphic>
            <a:graphicData uri="http://schemas.openxmlformats.org/presentationml/2006/ole">
              <mc:AlternateContent xmlns:mc="http://schemas.openxmlformats.org/markup-compatibility/2006">
                <mc:Choice xmlns:v="urn:schemas-microsoft-com:vml" Requires="v">
                  <p:oleObj spid="_x0000_s811421" name="Equation" r:id="rId11" imgW="393480" imgH="177480" progId="Equation.DSMT4">
                    <p:embed/>
                  </p:oleObj>
                </mc:Choice>
                <mc:Fallback>
                  <p:oleObj name="Equation" r:id="rId11" imgW="393480" imgH="1774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19" y="2080"/>
                          <a:ext cx="497"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6" name="Group 12"/>
          <p:cNvGrpSpPr>
            <a:grpSpLocks/>
          </p:cNvGrpSpPr>
          <p:nvPr/>
        </p:nvGrpSpPr>
        <p:grpSpPr bwMode="auto">
          <a:xfrm>
            <a:off x="225425" y="3068638"/>
            <a:ext cx="8307388" cy="1152525"/>
            <a:chOff x="51" y="2064"/>
            <a:chExt cx="5233" cy="726"/>
          </a:xfrm>
        </p:grpSpPr>
        <p:sp>
          <p:nvSpPr>
            <p:cNvPr id="17" name="Text Box 13"/>
            <p:cNvSpPr txBox="1">
              <a:spLocks noChangeArrowheads="1"/>
            </p:cNvSpPr>
            <p:nvPr/>
          </p:nvSpPr>
          <p:spPr bwMode="auto">
            <a:xfrm>
              <a:off x="51" y="2064"/>
              <a:ext cx="5233" cy="726"/>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rgbClr val="33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lnSpc>
                  <a:spcPct val="135000"/>
                </a:lnSpc>
              </a:pPr>
              <a:r>
                <a:rPr kumimoji="1" lang="en-US" altLang="zh-CN" sz="2800" dirty="0">
                  <a:latin typeface="Times New Roman" pitchFamily="18" charset="0"/>
                  <a:ea typeface="黑体" pitchFamily="49" charset="-122"/>
                </a:rPr>
                <a:t>	</a:t>
              </a:r>
              <a:r>
                <a:rPr kumimoji="1" lang="zh-CN" altLang="en-US" sz="2800" dirty="0">
                  <a:latin typeface="Times New Roman" pitchFamily="18" charset="0"/>
                  <a:ea typeface="黑体" pitchFamily="49" charset="-122"/>
                </a:rPr>
                <a:t>但     和     等气体在常温下，           ，经节流过程，温度反而升高。</a:t>
              </a:r>
              <a:endParaRPr kumimoji="1" lang="zh-CN" altLang="en-US" sz="2800" dirty="0">
                <a:latin typeface="黑体" pitchFamily="49" charset="-122"/>
                <a:ea typeface="黑体" pitchFamily="49" charset="-122"/>
              </a:endParaRPr>
            </a:p>
          </p:txBody>
        </p:sp>
        <p:graphicFrame>
          <p:nvGraphicFramePr>
            <p:cNvPr id="18" name="Object 14"/>
            <p:cNvGraphicFramePr>
              <a:graphicFrameLocks noChangeAspect="1"/>
            </p:cNvGraphicFramePr>
            <p:nvPr/>
          </p:nvGraphicFramePr>
          <p:xfrm>
            <a:off x="1412" y="2153"/>
            <a:ext cx="289" cy="224"/>
          </p:xfrm>
          <a:graphic>
            <a:graphicData uri="http://schemas.openxmlformats.org/presentationml/2006/ole">
              <mc:AlternateContent xmlns:mc="http://schemas.openxmlformats.org/markup-compatibility/2006">
                <mc:Choice xmlns:v="urn:schemas-microsoft-com:vml" Requires="v">
                  <p:oleObj spid="_x0000_s811422" name="Equation" r:id="rId13" imgW="228600" imgH="177480" progId="Equation.DSMT4">
                    <p:embed/>
                  </p:oleObj>
                </mc:Choice>
                <mc:Fallback>
                  <p:oleObj name="Equation" r:id="rId13" imgW="228600" imgH="17748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12" y="2153"/>
                          <a:ext cx="289"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15"/>
            <p:cNvGraphicFramePr>
              <a:graphicFrameLocks noChangeAspect="1"/>
            </p:cNvGraphicFramePr>
            <p:nvPr/>
          </p:nvGraphicFramePr>
          <p:xfrm>
            <a:off x="3427" y="2110"/>
            <a:ext cx="627" cy="290"/>
          </p:xfrm>
          <a:graphic>
            <a:graphicData uri="http://schemas.openxmlformats.org/presentationml/2006/ole">
              <mc:AlternateContent xmlns:mc="http://schemas.openxmlformats.org/markup-compatibility/2006">
                <mc:Choice xmlns:v="urn:schemas-microsoft-com:vml" Requires="v">
                  <p:oleObj spid="_x0000_s811423" name="Equation" r:id="rId15" imgW="495000" imgH="228600" progId="Equation.DSMT4">
                    <p:embed/>
                  </p:oleObj>
                </mc:Choice>
                <mc:Fallback>
                  <p:oleObj name="Equation" r:id="rId15" imgW="495000" imgH="2286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27" y="2110"/>
                          <a:ext cx="627"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16"/>
            <p:cNvGraphicFramePr>
              <a:graphicFrameLocks noChangeAspect="1"/>
            </p:cNvGraphicFramePr>
            <p:nvPr/>
          </p:nvGraphicFramePr>
          <p:xfrm>
            <a:off x="902" y="2130"/>
            <a:ext cx="272" cy="272"/>
          </p:xfrm>
          <a:graphic>
            <a:graphicData uri="http://schemas.openxmlformats.org/presentationml/2006/ole">
              <mc:AlternateContent xmlns:mc="http://schemas.openxmlformats.org/markup-compatibility/2006">
                <mc:Choice xmlns:v="urn:schemas-microsoft-com:vml" Requires="v">
                  <p:oleObj spid="_x0000_s811424" name="Equation" r:id="rId17" imgW="215640" imgH="215640" progId="Equation.DSMT4">
                    <p:embed/>
                  </p:oleObj>
                </mc:Choice>
                <mc:Fallback>
                  <p:oleObj name="Equation" r:id="rId17" imgW="215640" imgH="21564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02" y="2130"/>
                          <a:ext cx="272"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1" name="Group 17"/>
          <p:cNvGrpSpPr>
            <a:grpSpLocks/>
          </p:cNvGrpSpPr>
          <p:nvPr/>
        </p:nvGrpSpPr>
        <p:grpSpPr bwMode="auto">
          <a:xfrm>
            <a:off x="442103" y="4424363"/>
            <a:ext cx="6948487" cy="588962"/>
            <a:chOff x="635" y="2795"/>
            <a:chExt cx="4377" cy="371"/>
          </a:xfrm>
        </p:grpSpPr>
        <p:sp>
          <p:nvSpPr>
            <p:cNvPr id="22" name="Text Box 18"/>
            <p:cNvSpPr txBox="1">
              <a:spLocks noChangeArrowheads="1"/>
            </p:cNvSpPr>
            <p:nvPr/>
          </p:nvSpPr>
          <p:spPr bwMode="auto">
            <a:xfrm>
              <a:off x="635" y="2795"/>
              <a:ext cx="4150" cy="36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rgbClr val="33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lnSpc>
                  <a:spcPct val="135000"/>
                </a:lnSpc>
              </a:pPr>
              <a:r>
                <a:rPr kumimoji="1" lang="zh-CN" altLang="en-US" sz="2800" dirty="0">
                  <a:latin typeface="Times New Roman" pitchFamily="18" charset="0"/>
                  <a:ea typeface="黑体" pitchFamily="49" charset="-122"/>
                </a:rPr>
                <a:t>若要降低温度，可调节操作温度使其</a:t>
              </a:r>
              <a:endParaRPr kumimoji="1" lang="zh-CN" altLang="en-US" sz="2800" dirty="0">
                <a:latin typeface="黑体" pitchFamily="49" charset="-122"/>
                <a:ea typeface="黑体" pitchFamily="49" charset="-122"/>
              </a:endParaRPr>
            </a:p>
          </p:txBody>
        </p:sp>
        <p:graphicFrame>
          <p:nvGraphicFramePr>
            <p:cNvPr id="23" name="Object 19"/>
            <p:cNvGraphicFramePr>
              <a:graphicFrameLocks noChangeAspect="1"/>
            </p:cNvGraphicFramePr>
            <p:nvPr/>
          </p:nvGraphicFramePr>
          <p:xfrm>
            <a:off x="4368" y="2876"/>
            <a:ext cx="644" cy="290"/>
          </p:xfrm>
          <a:graphic>
            <a:graphicData uri="http://schemas.openxmlformats.org/presentationml/2006/ole">
              <mc:AlternateContent xmlns:mc="http://schemas.openxmlformats.org/markup-compatibility/2006">
                <mc:Choice xmlns:v="urn:schemas-microsoft-com:vml" Requires="v">
                  <p:oleObj spid="_x0000_s811425" name="Equation" r:id="rId19" imgW="507960" imgH="228600" progId="Equation.DSMT4">
                    <p:embed/>
                  </p:oleObj>
                </mc:Choice>
                <mc:Fallback>
                  <p:oleObj name="Equation" r:id="rId19" imgW="507960" imgH="22860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68" y="2876"/>
                          <a:ext cx="644"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4" name="Group 3"/>
          <p:cNvGrpSpPr>
            <a:grpSpLocks/>
          </p:cNvGrpSpPr>
          <p:nvPr/>
        </p:nvGrpSpPr>
        <p:grpSpPr bwMode="auto">
          <a:xfrm>
            <a:off x="285750" y="5300663"/>
            <a:ext cx="8534400" cy="939800"/>
            <a:chOff x="147" y="3600"/>
            <a:chExt cx="5376" cy="592"/>
          </a:xfrm>
        </p:grpSpPr>
        <p:sp>
          <p:nvSpPr>
            <p:cNvPr id="25" name="Text Box 4"/>
            <p:cNvSpPr txBox="1">
              <a:spLocks noChangeArrowheads="1"/>
            </p:cNvSpPr>
            <p:nvPr/>
          </p:nvSpPr>
          <p:spPr bwMode="auto">
            <a:xfrm>
              <a:off x="147" y="3600"/>
              <a:ext cx="5376" cy="59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rgbClr val="33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lnSpc>
                  <a:spcPct val="110000"/>
                </a:lnSpc>
              </a:pPr>
              <a:r>
                <a:rPr kumimoji="1" lang="en-US" altLang="zh-CN" sz="2800" dirty="0">
                  <a:latin typeface="Times New Roman" pitchFamily="18" charset="0"/>
                  <a:ea typeface="黑体" pitchFamily="49" charset="-122"/>
                </a:rPr>
                <a:t>	</a:t>
              </a:r>
              <a:r>
                <a:rPr kumimoji="1" lang="zh-CN" altLang="en-US" sz="2800" dirty="0">
                  <a:solidFill>
                    <a:srgbClr val="FF3300"/>
                  </a:solidFill>
                  <a:latin typeface="Times New Roman" pitchFamily="18" charset="0"/>
                  <a:ea typeface="黑体" pitchFamily="49" charset="-122"/>
                </a:rPr>
                <a:t>当           时的温度称为转化温度</a:t>
              </a:r>
              <a:r>
                <a:rPr kumimoji="1" lang="zh-CN" altLang="en-US" sz="2800" dirty="0">
                  <a:latin typeface="Times New Roman" pitchFamily="18" charset="0"/>
                  <a:ea typeface="黑体" pitchFamily="49" charset="-122"/>
                </a:rPr>
                <a:t>，这时气体经焦</a:t>
              </a:r>
              <a:r>
                <a:rPr kumimoji="1" lang="en-US" altLang="zh-CN" sz="2800" dirty="0">
                  <a:latin typeface="Times New Roman" pitchFamily="18" charset="0"/>
                  <a:ea typeface="黑体" pitchFamily="49" charset="-122"/>
                </a:rPr>
                <a:t>-</a:t>
              </a:r>
              <a:r>
                <a:rPr kumimoji="1" lang="zh-CN" altLang="en-US" sz="2800" dirty="0">
                  <a:latin typeface="Times New Roman" pitchFamily="18" charset="0"/>
                  <a:ea typeface="黑体" pitchFamily="49" charset="-122"/>
                </a:rPr>
                <a:t>汤实验，温度不变。</a:t>
              </a:r>
              <a:endParaRPr kumimoji="1" lang="zh-CN" altLang="en-US" sz="2800" dirty="0">
                <a:latin typeface="黑体" pitchFamily="49" charset="-122"/>
                <a:ea typeface="黑体" pitchFamily="49" charset="-122"/>
              </a:endParaRPr>
            </a:p>
          </p:txBody>
        </p:sp>
        <p:graphicFrame>
          <p:nvGraphicFramePr>
            <p:cNvPr id="26" name="Object 5"/>
            <p:cNvGraphicFramePr>
              <a:graphicFrameLocks noChangeAspect="1"/>
            </p:cNvGraphicFramePr>
            <p:nvPr/>
          </p:nvGraphicFramePr>
          <p:xfrm>
            <a:off x="976" y="3600"/>
            <a:ext cx="660" cy="290"/>
          </p:xfrm>
          <a:graphic>
            <a:graphicData uri="http://schemas.openxmlformats.org/presentationml/2006/ole">
              <mc:AlternateContent xmlns:mc="http://schemas.openxmlformats.org/markup-compatibility/2006">
                <mc:Choice xmlns:v="urn:schemas-microsoft-com:vml" Requires="v">
                  <p:oleObj spid="_x0000_s811426" name="Equation" r:id="rId21" imgW="520560" imgH="228600" progId="Equation.DSMT4">
                    <p:embed/>
                  </p:oleObj>
                </mc:Choice>
                <mc:Fallback>
                  <p:oleObj name="Equation" r:id="rId21" imgW="520560" imgH="228600" progId="Equation.DSMT4">
                    <p:embed/>
                    <p:pic>
                      <p:nvPicPr>
                        <p:cNvPr id="0" name=""/>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76" y="3600"/>
                          <a:ext cx="660"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54928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Righ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strips(downRight)">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74675" y="304800"/>
            <a:ext cx="8001000" cy="1216025"/>
          </a:xfrm>
          <a:noFill/>
          <a:ln/>
        </p:spPr>
        <p:txBody>
          <a:bodyPr anchor="ctr"/>
          <a:lstStyle/>
          <a:p>
            <a:r>
              <a:rPr lang="en-US" altLang="zh-CN" sz="2500" dirty="0" smtClean="0">
                <a:solidFill>
                  <a:schemeClr val="tx1"/>
                </a:solidFill>
                <a:latin typeface="黑体" pitchFamily="49" charset="-122"/>
                <a:ea typeface="黑体" pitchFamily="49" charset="-122"/>
              </a:rPr>
              <a:t>2</a:t>
            </a:r>
            <a:r>
              <a:rPr lang="zh-CN" altLang="en-US" sz="2500" dirty="0" smtClean="0">
                <a:solidFill>
                  <a:schemeClr val="tx1"/>
                </a:solidFill>
                <a:latin typeface="黑体" pitchFamily="49" charset="-122"/>
                <a:ea typeface="黑体" pitchFamily="49" charset="-122"/>
              </a:rPr>
              <a:t>、等</a:t>
            </a:r>
            <a:r>
              <a:rPr lang="zh-CN" altLang="en-US" sz="2500" dirty="0">
                <a:solidFill>
                  <a:schemeClr val="tx1"/>
                </a:solidFill>
                <a:latin typeface="黑体" pitchFamily="49" charset="-122"/>
                <a:ea typeface="黑体" pitchFamily="49" charset="-122"/>
              </a:rPr>
              <a:t>焓线（</a:t>
            </a:r>
            <a:r>
              <a:rPr lang="en-US" altLang="zh-CN" sz="2500" dirty="0">
                <a:solidFill>
                  <a:schemeClr val="tx1"/>
                </a:solidFill>
                <a:latin typeface="Times New Roman" pitchFamily="18" charset="0"/>
                <a:ea typeface="黑体" pitchFamily="49" charset="-122"/>
              </a:rPr>
              <a:t>isenthalpic curve</a:t>
            </a:r>
            <a:r>
              <a:rPr lang="en-US" altLang="zh-CN" sz="2500" dirty="0">
                <a:solidFill>
                  <a:schemeClr val="tx1"/>
                </a:solidFill>
                <a:latin typeface="黑体" pitchFamily="49" charset="-122"/>
                <a:ea typeface="黑体" pitchFamily="49" charset="-122"/>
              </a:rPr>
              <a:t>)</a:t>
            </a:r>
          </a:p>
        </p:txBody>
      </p:sp>
      <p:grpSp>
        <p:nvGrpSpPr>
          <p:cNvPr id="5" name="Group 3"/>
          <p:cNvGrpSpPr>
            <a:grpSpLocks/>
          </p:cNvGrpSpPr>
          <p:nvPr/>
        </p:nvGrpSpPr>
        <p:grpSpPr bwMode="auto">
          <a:xfrm>
            <a:off x="152400" y="1371600"/>
            <a:ext cx="4648200" cy="1281113"/>
            <a:chOff x="96" y="864"/>
            <a:chExt cx="2928" cy="807"/>
          </a:xfrm>
        </p:grpSpPr>
        <p:sp>
          <p:nvSpPr>
            <p:cNvPr id="6" name="Text Box 4"/>
            <p:cNvSpPr txBox="1">
              <a:spLocks noChangeArrowheads="1"/>
            </p:cNvSpPr>
            <p:nvPr/>
          </p:nvSpPr>
          <p:spPr bwMode="auto">
            <a:xfrm>
              <a:off x="96" y="864"/>
              <a:ext cx="2928" cy="80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rgbClr val="33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r>
                <a:rPr kumimoji="1" lang="en-US" altLang="zh-CN" sz="2800" dirty="0">
                  <a:latin typeface="黑体" pitchFamily="49" charset="-122"/>
                  <a:ea typeface="黑体" pitchFamily="49" charset="-122"/>
                </a:rPr>
                <a:t>    </a:t>
              </a:r>
              <a:r>
                <a:rPr kumimoji="1" lang="zh-CN" altLang="en-US" sz="2800" dirty="0">
                  <a:latin typeface="黑体" pitchFamily="49" charset="-122"/>
                  <a:ea typeface="黑体" pitchFamily="49" charset="-122"/>
                </a:rPr>
                <a:t>为了求    的值，必须作出等焓线，这要作若干个节流过程实验。</a:t>
              </a:r>
            </a:p>
          </p:txBody>
        </p:sp>
        <p:graphicFrame>
          <p:nvGraphicFramePr>
            <p:cNvPr id="7" name="Object 5"/>
            <p:cNvGraphicFramePr>
              <a:graphicFrameLocks noChangeAspect="1"/>
            </p:cNvGraphicFramePr>
            <p:nvPr/>
          </p:nvGraphicFramePr>
          <p:xfrm>
            <a:off x="1328" y="864"/>
            <a:ext cx="334" cy="289"/>
          </p:xfrm>
          <a:graphic>
            <a:graphicData uri="http://schemas.openxmlformats.org/presentationml/2006/ole">
              <mc:AlternateContent xmlns:mc="http://schemas.openxmlformats.org/markup-compatibility/2006">
                <mc:Choice xmlns:v="urn:schemas-microsoft-com:vml" Requires="v">
                  <p:oleObj spid="_x0000_s800707" name="Equation" r:id="rId3" imgW="266400" imgH="228600" progId="Equation.DSMT4">
                    <p:embed/>
                  </p:oleObj>
                </mc:Choice>
                <mc:Fallback>
                  <p:oleObj name="Equation" r:id="rId3" imgW="2664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8" y="864"/>
                          <a:ext cx="334"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7"/>
          <p:cNvGrpSpPr>
            <a:grpSpLocks/>
          </p:cNvGrpSpPr>
          <p:nvPr/>
        </p:nvGrpSpPr>
        <p:grpSpPr bwMode="auto">
          <a:xfrm>
            <a:off x="152400" y="2819400"/>
            <a:ext cx="4648200" cy="1281113"/>
            <a:chOff x="96" y="1776"/>
            <a:chExt cx="2928" cy="807"/>
          </a:xfrm>
        </p:grpSpPr>
        <p:sp>
          <p:nvSpPr>
            <p:cNvPr id="9" name="Text Box 8"/>
            <p:cNvSpPr txBox="1">
              <a:spLocks noChangeArrowheads="1"/>
            </p:cNvSpPr>
            <p:nvPr/>
          </p:nvSpPr>
          <p:spPr bwMode="auto">
            <a:xfrm>
              <a:off x="96" y="1776"/>
              <a:ext cx="2928" cy="80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rgbClr val="33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r>
                <a:rPr kumimoji="1" lang="zh-CN" altLang="en-US" sz="2800" dirty="0">
                  <a:solidFill>
                    <a:srgbClr val="0000FF"/>
                  </a:solidFill>
                  <a:latin typeface="黑体" pitchFamily="49" charset="-122"/>
                  <a:ea typeface="黑体" pitchFamily="49" charset="-122"/>
                </a:rPr>
                <a:t>实验</a:t>
              </a:r>
              <a:r>
                <a:rPr kumimoji="1" lang="en-US" altLang="zh-CN" sz="2800" dirty="0">
                  <a:solidFill>
                    <a:srgbClr val="0000FF"/>
                  </a:solidFill>
                  <a:latin typeface="黑体" pitchFamily="49" charset="-122"/>
                  <a:ea typeface="黑体" pitchFamily="49" charset="-122"/>
                </a:rPr>
                <a:t>1</a:t>
              </a:r>
              <a:r>
                <a:rPr kumimoji="1" lang="zh-CN" altLang="en-US" sz="2800" dirty="0">
                  <a:latin typeface="黑体" pitchFamily="49" charset="-122"/>
                  <a:ea typeface="黑体" pitchFamily="49" charset="-122"/>
                </a:rPr>
                <a:t>，左方气体为</a:t>
              </a:r>
              <a:r>
                <a:rPr kumimoji="1" lang="zh-CN" altLang="zh-CN" sz="2800" dirty="0">
                  <a:latin typeface="黑体" pitchFamily="49" charset="-122"/>
                  <a:ea typeface="黑体" pitchFamily="49" charset="-122"/>
                </a:rPr>
                <a:t>    ，</a:t>
              </a:r>
              <a:r>
                <a:rPr kumimoji="1" lang="zh-CN" altLang="en-US" sz="2800" dirty="0">
                  <a:latin typeface="黑体" pitchFamily="49" charset="-122"/>
                  <a:ea typeface="黑体" pitchFamily="49" charset="-122"/>
                </a:rPr>
                <a:t>经节流过程后终态为    ，在</a:t>
              </a:r>
              <a:r>
                <a:rPr kumimoji="1" lang="en-US" altLang="zh-CN" sz="2800" i="1" dirty="0">
                  <a:latin typeface="Times New Roman" pitchFamily="18" charset="0"/>
                  <a:ea typeface="黑体" pitchFamily="49" charset="-122"/>
                </a:rPr>
                <a:t>T-p</a:t>
              </a:r>
              <a:r>
                <a:rPr kumimoji="1" lang="zh-CN" altLang="en-US" sz="2800" dirty="0">
                  <a:latin typeface="黑体" pitchFamily="49" charset="-122"/>
                  <a:ea typeface="黑体" pitchFamily="49" charset="-122"/>
                </a:rPr>
                <a:t>图上标出</a:t>
              </a:r>
              <a:r>
                <a:rPr kumimoji="1" lang="en-US" altLang="zh-CN" sz="2800" dirty="0">
                  <a:latin typeface="黑体" pitchFamily="49" charset="-122"/>
                  <a:ea typeface="黑体" pitchFamily="49" charset="-122"/>
                </a:rPr>
                <a:t>1</a:t>
              </a:r>
              <a:r>
                <a:rPr kumimoji="1" lang="zh-CN" altLang="en-US" sz="2800" dirty="0">
                  <a:latin typeface="黑体" pitchFamily="49" charset="-122"/>
                  <a:ea typeface="黑体" pitchFamily="49" charset="-122"/>
                </a:rPr>
                <a:t>、</a:t>
              </a:r>
              <a:r>
                <a:rPr kumimoji="1" lang="en-US" altLang="zh-CN" sz="2800" dirty="0">
                  <a:latin typeface="黑体" pitchFamily="49" charset="-122"/>
                  <a:ea typeface="黑体" pitchFamily="49" charset="-122"/>
                </a:rPr>
                <a:t>2</a:t>
              </a:r>
              <a:r>
                <a:rPr kumimoji="1" lang="zh-CN" altLang="en-US" sz="2800" dirty="0">
                  <a:latin typeface="黑体" pitchFamily="49" charset="-122"/>
                  <a:ea typeface="黑体" pitchFamily="49" charset="-122"/>
                </a:rPr>
                <a:t>两点。</a:t>
              </a:r>
              <a:endParaRPr kumimoji="1" lang="zh-CN" altLang="en-US" sz="2800" dirty="0">
                <a:solidFill>
                  <a:srgbClr val="FF3300"/>
                </a:solidFill>
                <a:latin typeface="黑体" pitchFamily="49" charset="-122"/>
                <a:ea typeface="黑体" pitchFamily="49" charset="-122"/>
              </a:endParaRPr>
            </a:p>
          </p:txBody>
        </p:sp>
        <p:graphicFrame>
          <p:nvGraphicFramePr>
            <p:cNvPr id="10" name="Object 9"/>
            <p:cNvGraphicFramePr>
              <a:graphicFrameLocks noChangeAspect="1"/>
            </p:cNvGraphicFramePr>
            <p:nvPr/>
          </p:nvGraphicFramePr>
          <p:xfrm>
            <a:off x="1935" y="2058"/>
            <a:ext cx="403" cy="273"/>
          </p:xfrm>
          <a:graphic>
            <a:graphicData uri="http://schemas.openxmlformats.org/presentationml/2006/ole">
              <mc:AlternateContent xmlns:mc="http://schemas.openxmlformats.org/markup-compatibility/2006">
                <mc:Choice xmlns:v="urn:schemas-microsoft-com:vml" Requires="v">
                  <p:oleObj spid="_x0000_s800708" name="Equation" r:id="rId5" imgW="317160" imgH="215640" progId="Equation.DSMT4">
                    <p:embed/>
                  </p:oleObj>
                </mc:Choice>
                <mc:Fallback>
                  <p:oleObj name="Equation" r:id="rId5" imgW="317160" imgH="215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5" y="2058"/>
                          <a:ext cx="403"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0"/>
            <p:cNvGraphicFramePr>
              <a:graphicFrameLocks noChangeAspect="1"/>
            </p:cNvGraphicFramePr>
            <p:nvPr/>
          </p:nvGraphicFramePr>
          <p:xfrm>
            <a:off x="2112" y="1785"/>
            <a:ext cx="356" cy="273"/>
          </p:xfrm>
          <a:graphic>
            <a:graphicData uri="http://schemas.openxmlformats.org/presentationml/2006/ole">
              <mc:AlternateContent xmlns:mc="http://schemas.openxmlformats.org/markup-compatibility/2006">
                <mc:Choice xmlns:v="urn:schemas-microsoft-com:vml" Requires="v">
                  <p:oleObj spid="_x0000_s800709" name="Equation" r:id="rId7" imgW="279360" imgH="215640" progId="Equation.DSMT4">
                    <p:embed/>
                  </p:oleObj>
                </mc:Choice>
                <mc:Fallback>
                  <p:oleObj name="Equation" r:id="rId7" imgW="279360" imgH="2156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12" y="1785"/>
                          <a:ext cx="356"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 name="Group 11"/>
          <p:cNvGrpSpPr>
            <a:grpSpLocks/>
          </p:cNvGrpSpPr>
          <p:nvPr/>
        </p:nvGrpSpPr>
        <p:grpSpPr bwMode="auto">
          <a:xfrm>
            <a:off x="152400" y="4581128"/>
            <a:ext cx="8610600" cy="896938"/>
            <a:chOff x="96" y="2928"/>
            <a:chExt cx="5424" cy="565"/>
          </a:xfrm>
        </p:grpSpPr>
        <p:sp>
          <p:nvSpPr>
            <p:cNvPr id="13" name="Text Box 12"/>
            <p:cNvSpPr txBox="1">
              <a:spLocks noChangeArrowheads="1"/>
            </p:cNvSpPr>
            <p:nvPr/>
          </p:nvSpPr>
          <p:spPr bwMode="auto">
            <a:xfrm>
              <a:off x="96" y="2928"/>
              <a:ext cx="5424" cy="53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rgbClr val="33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r>
                <a:rPr kumimoji="1" lang="zh-CN" altLang="en-US" sz="2800" dirty="0">
                  <a:solidFill>
                    <a:srgbClr val="0000FF"/>
                  </a:solidFill>
                  <a:latin typeface="黑体" pitchFamily="49" charset="-122"/>
                  <a:ea typeface="黑体" pitchFamily="49" charset="-122"/>
                </a:rPr>
                <a:t>实验</a:t>
              </a:r>
              <a:r>
                <a:rPr kumimoji="1" lang="en-US" altLang="zh-CN" sz="2800" dirty="0">
                  <a:solidFill>
                    <a:srgbClr val="0000FF"/>
                  </a:solidFill>
                  <a:latin typeface="黑体" pitchFamily="49" charset="-122"/>
                  <a:ea typeface="黑体" pitchFamily="49" charset="-122"/>
                </a:rPr>
                <a:t>2</a:t>
              </a:r>
              <a:r>
                <a:rPr kumimoji="1" lang="zh-CN" altLang="en-US" sz="2800" dirty="0">
                  <a:latin typeface="黑体" pitchFamily="49" charset="-122"/>
                  <a:ea typeface="黑体" pitchFamily="49" charset="-122"/>
                </a:rPr>
                <a:t>，左方气体仍为</a:t>
              </a:r>
              <a:r>
                <a:rPr kumimoji="1" lang="zh-CN" altLang="zh-CN" sz="2800" dirty="0">
                  <a:latin typeface="黑体" pitchFamily="49" charset="-122"/>
                  <a:ea typeface="黑体" pitchFamily="49" charset="-122"/>
                </a:rPr>
                <a:t>    ，</a:t>
              </a:r>
              <a:r>
                <a:rPr kumimoji="1" lang="zh-CN" altLang="en-US" sz="2800" dirty="0">
                  <a:latin typeface="黑体" pitchFamily="49" charset="-122"/>
                  <a:ea typeface="黑体" pitchFamily="49" charset="-122"/>
                </a:rPr>
                <a:t>调节多孔塞或小孔大小，使终态的压力、温度为    ，这就是</a:t>
              </a:r>
              <a:r>
                <a:rPr kumimoji="1" lang="en-US" altLang="zh-CN" sz="2800" i="1" dirty="0">
                  <a:latin typeface="Times New Roman" pitchFamily="18" charset="0"/>
                  <a:ea typeface="黑体" pitchFamily="49" charset="-122"/>
                </a:rPr>
                <a:t>T-p</a:t>
              </a:r>
              <a:r>
                <a:rPr kumimoji="1" lang="zh-CN" altLang="en-US" sz="2800" dirty="0">
                  <a:latin typeface="黑体" pitchFamily="49" charset="-122"/>
                  <a:ea typeface="黑体" pitchFamily="49" charset="-122"/>
                </a:rPr>
                <a:t>图上的点</a:t>
              </a:r>
              <a:r>
                <a:rPr kumimoji="1" lang="en-US" altLang="zh-CN" sz="2800" dirty="0">
                  <a:latin typeface="黑体" pitchFamily="49" charset="-122"/>
                  <a:ea typeface="黑体" pitchFamily="49" charset="-122"/>
                </a:rPr>
                <a:t>3</a:t>
              </a:r>
              <a:r>
                <a:rPr kumimoji="1" lang="zh-CN" altLang="en-US" sz="2800" dirty="0">
                  <a:latin typeface="黑体" pitchFamily="49" charset="-122"/>
                  <a:ea typeface="黑体" pitchFamily="49" charset="-122"/>
                </a:rPr>
                <a:t>。</a:t>
              </a:r>
            </a:p>
          </p:txBody>
        </p:sp>
        <p:graphicFrame>
          <p:nvGraphicFramePr>
            <p:cNvPr id="14" name="Object 13"/>
            <p:cNvGraphicFramePr>
              <a:graphicFrameLocks noChangeAspect="1"/>
            </p:cNvGraphicFramePr>
            <p:nvPr/>
          </p:nvGraphicFramePr>
          <p:xfrm>
            <a:off x="2284" y="2928"/>
            <a:ext cx="356" cy="273"/>
          </p:xfrm>
          <a:graphic>
            <a:graphicData uri="http://schemas.openxmlformats.org/presentationml/2006/ole">
              <mc:AlternateContent xmlns:mc="http://schemas.openxmlformats.org/markup-compatibility/2006">
                <mc:Choice xmlns:v="urn:schemas-microsoft-com:vml" Requires="v">
                  <p:oleObj spid="_x0000_s800710" name="Equation" r:id="rId9" imgW="279360" imgH="215640" progId="Equation.DSMT4">
                    <p:embed/>
                  </p:oleObj>
                </mc:Choice>
                <mc:Fallback>
                  <p:oleObj name="Equation" r:id="rId9" imgW="279360" imgH="2156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4" y="2928"/>
                          <a:ext cx="356"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4"/>
            <p:cNvGraphicFramePr>
              <a:graphicFrameLocks noChangeAspect="1"/>
            </p:cNvGraphicFramePr>
            <p:nvPr/>
          </p:nvGraphicFramePr>
          <p:xfrm>
            <a:off x="2397" y="3201"/>
            <a:ext cx="387" cy="292"/>
          </p:xfrm>
          <a:graphic>
            <a:graphicData uri="http://schemas.openxmlformats.org/presentationml/2006/ole">
              <mc:AlternateContent xmlns:mc="http://schemas.openxmlformats.org/markup-compatibility/2006">
                <mc:Choice xmlns:v="urn:schemas-microsoft-com:vml" Requires="v">
                  <p:oleObj spid="_x0000_s800711" name="Equation" r:id="rId10" imgW="304560" imgH="228600" progId="Equation.DSMT4">
                    <p:embed/>
                  </p:oleObj>
                </mc:Choice>
                <mc:Fallback>
                  <p:oleObj name="Equation" r:id="rId10" imgW="304560" imgH="2286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97" y="3201"/>
                          <a:ext cx="387"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6" name="Text Box 6"/>
          <p:cNvSpPr txBox="1">
            <a:spLocks noChangeArrowheads="1"/>
          </p:cNvSpPr>
          <p:nvPr/>
        </p:nvSpPr>
        <p:spPr bwMode="auto">
          <a:xfrm>
            <a:off x="152400" y="5638800"/>
            <a:ext cx="8610600" cy="42703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rgbClr val="33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r>
              <a:rPr kumimoji="1" lang="zh-CN" altLang="en-US" sz="2800" dirty="0">
                <a:latin typeface="黑体" pitchFamily="49" charset="-122"/>
                <a:ea typeface="黑体" pitchFamily="49" charset="-122"/>
              </a:rPr>
              <a:t>如此重复，得到若干个点，</a:t>
            </a:r>
            <a:r>
              <a:rPr kumimoji="1" lang="zh-CN" altLang="en-US" sz="2800" dirty="0">
                <a:solidFill>
                  <a:srgbClr val="0000FF"/>
                </a:solidFill>
                <a:latin typeface="黑体" pitchFamily="49" charset="-122"/>
                <a:ea typeface="黑体" pitchFamily="49" charset="-122"/>
              </a:rPr>
              <a:t>将点连结就是等焓线。</a:t>
            </a:r>
            <a:endParaRPr kumimoji="1" lang="zh-CN" altLang="en-US" sz="2800" dirty="0">
              <a:latin typeface="黑体" pitchFamily="49" charset="-122"/>
              <a:ea typeface="黑体" pitchFamily="49" charset="-122"/>
            </a:endParaRPr>
          </a:p>
        </p:txBody>
      </p:sp>
      <p:grpSp>
        <p:nvGrpSpPr>
          <p:cNvPr id="17" name="Group 18"/>
          <p:cNvGrpSpPr>
            <a:grpSpLocks/>
          </p:cNvGrpSpPr>
          <p:nvPr/>
        </p:nvGrpSpPr>
        <p:grpSpPr bwMode="auto">
          <a:xfrm>
            <a:off x="4813300" y="1219200"/>
            <a:ext cx="368300" cy="2743200"/>
            <a:chOff x="3032" y="768"/>
            <a:chExt cx="232" cy="1728"/>
          </a:xfrm>
        </p:grpSpPr>
        <p:sp>
          <p:nvSpPr>
            <p:cNvPr id="18" name="Line 19"/>
            <p:cNvSpPr>
              <a:spLocks noChangeShapeType="1"/>
            </p:cNvSpPr>
            <p:nvPr/>
          </p:nvSpPr>
          <p:spPr bwMode="auto">
            <a:xfrm flipV="1">
              <a:off x="3264" y="768"/>
              <a:ext cx="0" cy="1728"/>
            </a:xfrm>
            <a:prstGeom prst="line">
              <a:avLst/>
            </a:prstGeom>
            <a:noFill/>
            <a:ln w="28575">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19" name="Object 20"/>
            <p:cNvGraphicFramePr>
              <a:graphicFrameLocks noChangeAspect="1"/>
            </p:cNvGraphicFramePr>
            <p:nvPr/>
          </p:nvGraphicFramePr>
          <p:xfrm>
            <a:off x="3032" y="768"/>
            <a:ext cx="209" cy="244"/>
          </p:xfrm>
          <a:graphic>
            <a:graphicData uri="http://schemas.openxmlformats.org/presentationml/2006/ole">
              <mc:AlternateContent xmlns:mc="http://schemas.openxmlformats.org/markup-compatibility/2006">
                <mc:Choice xmlns:v="urn:schemas-microsoft-com:vml" Requires="v">
                  <p:oleObj spid="_x0000_s800712" name="Equation" r:id="rId12" imgW="139680" imgH="164880" progId="Equation.DSMT4">
                    <p:embed/>
                  </p:oleObj>
                </mc:Choice>
                <mc:Fallback>
                  <p:oleObj name="Equation" r:id="rId12" imgW="139680" imgH="16488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32" y="768"/>
                          <a:ext cx="209"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 name="Group 15"/>
          <p:cNvGrpSpPr>
            <a:grpSpLocks/>
          </p:cNvGrpSpPr>
          <p:nvPr/>
        </p:nvGrpSpPr>
        <p:grpSpPr bwMode="auto">
          <a:xfrm>
            <a:off x="5181600" y="3956050"/>
            <a:ext cx="3481388" cy="387350"/>
            <a:chOff x="3264" y="2492"/>
            <a:chExt cx="2193" cy="244"/>
          </a:xfrm>
        </p:grpSpPr>
        <p:sp>
          <p:nvSpPr>
            <p:cNvPr id="21" name="Line 16"/>
            <p:cNvSpPr>
              <a:spLocks noChangeShapeType="1"/>
            </p:cNvSpPr>
            <p:nvPr/>
          </p:nvSpPr>
          <p:spPr bwMode="auto">
            <a:xfrm>
              <a:off x="3264" y="2496"/>
              <a:ext cx="2112" cy="0"/>
            </a:xfrm>
            <a:prstGeom prst="line">
              <a:avLst/>
            </a:prstGeom>
            <a:noFill/>
            <a:ln w="28575">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22" name="Object 17"/>
            <p:cNvGraphicFramePr>
              <a:graphicFrameLocks noChangeAspect="1"/>
            </p:cNvGraphicFramePr>
            <p:nvPr/>
          </p:nvGraphicFramePr>
          <p:xfrm>
            <a:off x="5232" y="2492"/>
            <a:ext cx="225" cy="244"/>
          </p:xfrm>
          <a:graphic>
            <a:graphicData uri="http://schemas.openxmlformats.org/presentationml/2006/ole">
              <mc:AlternateContent xmlns:mc="http://schemas.openxmlformats.org/markup-compatibility/2006">
                <mc:Choice xmlns:v="urn:schemas-microsoft-com:vml" Requires="v">
                  <p:oleObj spid="_x0000_s800713" name="Equation" r:id="rId14" imgW="152280" imgH="164880" progId="Equation.DSMT4">
                    <p:embed/>
                  </p:oleObj>
                </mc:Choice>
                <mc:Fallback>
                  <p:oleObj name="Equation" r:id="rId14" imgW="152280" imgH="16488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32" y="2492"/>
                          <a:ext cx="225"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3" name="Freeform 21"/>
          <p:cNvSpPr>
            <a:spLocks/>
          </p:cNvSpPr>
          <p:nvPr/>
        </p:nvSpPr>
        <p:spPr bwMode="auto">
          <a:xfrm>
            <a:off x="5387975" y="1862138"/>
            <a:ext cx="2870200" cy="1047750"/>
          </a:xfrm>
          <a:custGeom>
            <a:avLst/>
            <a:gdLst>
              <a:gd name="T0" fmla="*/ 1808 w 1808"/>
              <a:gd name="T1" fmla="*/ 627 h 660"/>
              <a:gd name="T2" fmla="*/ 1628 w 1808"/>
              <a:gd name="T3" fmla="*/ 388 h 660"/>
              <a:gd name="T4" fmla="*/ 1250 w 1808"/>
              <a:gd name="T5" fmla="*/ 109 h 660"/>
              <a:gd name="T6" fmla="*/ 756 w 1808"/>
              <a:gd name="T7" fmla="*/ 19 h 660"/>
              <a:gd name="T8" fmla="*/ 337 w 1808"/>
              <a:gd name="T9" fmla="*/ 224 h 660"/>
              <a:gd name="T10" fmla="*/ 0 w 1808"/>
              <a:gd name="T11" fmla="*/ 660 h 660"/>
            </a:gdLst>
            <a:ahLst/>
            <a:cxnLst>
              <a:cxn ang="0">
                <a:pos x="T0" y="T1"/>
              </a:cxn>
              <a:cxn ang="0">
                <a:pos x="T2" y="T3"/>
              </a:cxn>
              <a:cxn ang="0">
                <a:pos x="T4" y="T5"/>
              </a:cxn>
              <a:cxn ang="0">
                <a:pos x="T6" y="T7"/>
              </a:cxn>
              <a:cxn ang="0">
                <a:pos x="T8" y="T9"/>
              </a:cxn>
              <a:cxn ang="0">
                <a:pos x="T10" y="T11"/>
              </a:cxn>
            </a:cxnLst>
            <a:rect l="0" t="0" r="r" b="b"/>
            <a:pathLst>
              <a:path w="1808" h="660">
                <a:moveTo>
                  <a:pt x="1808" y="627"/>
                </a:moveTo>
                <a:cubicBezTo>
                  <a:pt x="1778" y="588"/>
                  <a:pt x="1721" y="474"/>
                  <a:pt x="1628" y="388"/>
                </a:cubicBezTo>
                <a:cubicBezTo>
                  <a:pt x="1535" y="302"/>
                  <a:pt x="1395" y="170"/>
                  <a:pt x="1250" y="109"/>
                </a:cubicBezTo>
                <a:cubicBezTo>
                  <a:pt x="1105" y="48"/>
                  <a:pt x="908" y="0"/>
                  <a:pt x="756" y="19"/>
                </a:cubicBezTo>
                <a:cubicBezTo>
                  <a:pt x="604" y="38"/>
                  <a:pt x="463" y="117"/>
                  <a:pt x="337" y="224"/>
                </a:cubicBezTo>
                <a:cubicBezTo>
                  <a:pt x="211" y="331"/>
                  <a:pt x="70" y="569"/>
                  <a:pt x="0" y="660"/>
                </a:cubicBezTo>
              </a:path>
            </a:pathLst>
          </a:custGeom>
          <a:noFill/>
          <a:ln w="28575"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4" name="Group 22"/>
          <p:cNvGrpSpPr>
            <a:grpSpLocks/>
          </p:cNvGrpSpPr>
          <p:nvPr/>
        </p:nvGrpSpPr>
        <p:grpSpPr bwMode="auto">
          <a:xfrm>
            <a:off x="8100218" y="2341563"/>
            <a:ext cx="315913" cy="311150"/>
            <a:chOff x="4992" y="1392"/>
            <a:chExt cx="199" cy="196"/>
          </a:xfrm>
        </p:grpSpPr>
        <p:grpSp>
          <p:nvGrpSpPr>
            <p:cNvPr id="25" name="Group 23"/>
            <p:cNvGrpSpPr>
              <a:grpSpLocks/>
            </p:cNvGrpSpPr>
            <p:nvPr/>
          </p:nvGrpSpPr>
          <p:grpSpPr bwMode="auto">
            <a:xfrm>
              <a:off x="4992" y="1536"/>
              <a:ext cx="48" cy="48"/>
              <a:chOff x="4992" y="1536"/>
              <a:chExt cx="48" cy="48"/>
            </a:xfrm>
          </p:grpSpPr>
          <p:sp>
            <p:nvSpPr>
              <p:cNvPr id="27" name="Line 24"/>
              <p:cNvSpPr>
                <a:spLocks noChangeShapeType="1"/>
              </p:cNvSpPr>
              <p:nvPr/>
            </p:nvSpPr>
            <p:spPr bwMode="auto">
              <a:xfrm flipH="1">
                <a:off x="4992" y="1536"/>
                <a:ext cx="48" cy="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 name="Line 25"/>
              <p:cNvSpPr>
                <a:spLocks noChangeShapeType="1"/>
              </p:cNvSpPr>
              <p:nvPr/>
            </p:nvSpPr>
            <p:spPr bwMode="auto">
              <a:xfrm>
                <a:off x="4992" y="1536"/>
                <a:ext cx="48" cy="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aphicFrame>
          <p:nvGraphicFramePr>
            <p:cNvPr id="26" name="Object 26"/>
            <p:cNvGraphicFramePr>
              <a:graphicFrameLocks noChangeAspect="1"/>
            </p:cNvGraphicFramePr>
            <p:nvPr/>
          </p:nvGraphicFramePr>
          <p:xfrm>
            <a:off x="5087" y="1392"/>
            <a:ext cx="104" cy="196"/>
          </p:xfrm>
          <a:graphic>
            <a:graphicData uri="http://schemas.openxmlformats.org/presentationml/2006/ole">
              <mc:AlternateContent xmlns:mc="http://schemas.openxmlformats.org/markup-compatibility/2006">
                <mc:Choice xmlns:v="urn:schemas-microsoft-com:vml" Requires="v">
                  <p:oleObj spid="_x0000_s800714" name="Equation" r:id="rId16" imgW="88560" imgH="164880" progId="Equation.DSMT4">
                    <p:embed/>
                  </p:oleObj>
                </mc:Choice>
                <mc:Fallback>
                  <p:oleObj name="Equation" r:id="rId16" imgW="88560" imgH="16488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87" y="1392"/>
                          <a:ext cx="104"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9" name="Group 27"/>
          <p:cNvGrpSpPr>
            <a:grpSpLocks/>
          </p:cNvGrpSpPr>
          <p:nvPr/>
        </p:nvGrpSpPr>
        <p:grpSpPr bwMode="auto">
          <a:xfrm>
            <a:off x="7451725" y="1844675"/>
            <a:ext cx="312738" cy="311150"/>
            <a:chOff x="4800" y="1200"/>
            <a:chExt cx="197" cy="196"/>
          </a:xfrm>
        </p:grpSpPr>
        <p:grpSp>
          <p:nvGrpSpPr>
            <p:cNvPr id="30" name="Group 28"/>
            <p:cNvGrpSpPr>
              <a:grpSpLocks/>
            </p:cNvGrpSpPr>
            <p:nvPr/>
          </p:nvGrpSpPr>
          <p:grpSpPr bwMode="auto">
            <a:xfrm>
              <a:off x="4800" y="1344"/>
              <a:ext cx="48" cy="48"/>
              <a:chOff x="4992" y="1536"/>
              <a:chExt cx="48" cy="48"/>
            </a:xfrm>
          </p:grpSpPr>
          <p:sp>
            <p:nvSpPr>
              <p:cNvPr id="32" name="Line 29"/>
              <p:cNvSpPr>
                <a:spLocks noChangeShapeType="1"/>
              </p:cNvSpPr>
              <p:nvPr/>
            </p:nvSpPr>
            <p:spPr bwMode="auto">
              <a:xfrm flipH="1">
                <a:off x="4992" y="1536"/>
                <a:ext cx="48" cy="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 name="Line 30"/>
              <p:cNvSpPr>
                <a:spLocks noChangeShapeType="1"/>
              </p:cNvSpPr>
              <p:nvPr/>
            </p:nvSpPr>
            <p:spPr bwMode="auto">
              <a:xfrm>
                <a:off x="4992" y="1536"/>
                <a:ext cx="48" cy="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aphicFrame>
          <p:nvGraphicFramePr>
            <p:cNvPr id="31" name="Object 31"/>
            <p:cNvGraphicFramePr>
              <a:graphicFrameLocks noChangeAspect="1"/>
            </p:cNvGraphicFramePr>
            <p:nvPr/>
          </p:nvGraphicFramePr>
          <p:xfrm>
            <a:off x="4848" y="1200"/>
            <a:ext cx="149" cy="196"/>
          </p:xfrm>
          <a:graphic>
            <a:graphicData uri="http://schemas.openxmlformats.org/presentationml/2006/ole">
              <mc:AlternateContent xmlns:mc="http://schemas.openxmlformats.org/markup-compatibility/2006">
                <mc:Choice xmlns:v="urn:schemas-microsoft-com:vml" Requires="v">
                  <p:oleObj spid="_x0000_s800715" name="Equation" r:id="rId18" imgW="126720" imgH="164880" progId="Equation.DSMT4">
                    <p:embed/>
                  </p:oleObj>
                </mc:Choice>
                <mc:Fallback>
                  <p:oleObj name="Equation" r:id="rId18" imgW="126720" imgH="164880"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848" y="1200"/>
                          <a:ext cx="149"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4" name="Group 32"/>
          <p:cNvGrpSpPr>
            <a:grpSpLocks/>
          </p:cNvGrpSpPr>
          <p:nvPr/>
        </p:nvGrpSpPr>
        <p:grpSpPr bwMode="auto">
          <a:xfrm>
            <a:off x="6746875" y="1524000"/>
            <a:ext cx="223838" cy="393700"/>
            <a:chOff x="4416" y="1000"/>
            <a:chExt cx="141" cy="248"/>
          </a:xfrm>
        </p:grpSpPr>
        <p:grpSp>
          <p:nvGrpSpPr>
            <p:cNvPr id="35" name="Group 33"/>
            <p:cNvGrpSpPr>
              <a:grpSpLocks/>
            </p:cNvGrpSpPr>
            <p:nvPr/>
          </p:nvGrpSpPr>
          <p:grpSpPr bwMode="auto">
            <a:xfrm>
              <a:off x="4416" y="1200"/>
              <a:ext cx="48" cy="48"/>
              <a:chOff x="4992" y="1536"/>
              <a:chExt cx="48" cy="48"/>
            </a:xfrm>
          </p:grpSpPr>
          <p:sp>
            <p:nvSpPr>
              <p:cNvPr id="37" name="Line 34"/>
              <p:cNvSpPr>
                <a:spLocks noChangeShapeType="1"/>
              </p:cNvSpPr>
              <p:nvPr/>
            </p:nvSpPr>
            <p:spPr bwMode="auto">
              <a:xfrm flipH="1">
                <a:off x="4992" y="1536"/>
                <a:ext cx="48" cy="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 name="Line 35"/>
              <p:cNvSpPr>
                <a:spLocks noChangeShapeType="1"/>
              </p:cNvSpPr>
              <p:nvPr/>
            </p:nvSpPr>
            <p:spPr bwMode="auto">
              <a:xfrm>
                <a:off x="4992" y="1536"/>
                <a:ext cx="48" cy="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aphicFrame>
          <p:nvGraphicFramePr>
            <p:cNvPr id="36" name="Object 36"/>
            <p:cNvGraphicFramePr>
              <a:graphicFrameLocks noChangeAspect="1"/>
            </p:cNvGraphicFramePr>
            <p:nvPr/>
          </p:nvGraphicFramePr>
          <p:xfrm>
            <a:off x="4423" y="1000"/>
            <a:ext cx="134" cy="212"/>
          </p:xfrm>
          <a:graphic>
            <a:graphicData uri="http://schemas.openxmlformats.org/presentationml/2006/ole">
              <mc:AlternateContent xmlns:mc="http://schemas.openxmlformats.org/markup-compatibility/2006">
                <mc:Choice xmlns:v="urn:schemas-microsoft-com:vml" Requires="v">
                  <p:oleObj spid="_x0000_s800716" name="Equation" r:id="rId20" imgW="114120" imgH="177480" progId="Equation.DSMT4">
                    <p:embed/>
                  </p:oleObj>
                </mc:Choice>
                <mc:Fallback>
                  <p:oleObj name="Equation" r:id="rId20" imgW="114120" imgH="177480"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423" y="1000"/>
                          <a:ext cx="13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9" name="Group 37"/>
          <p:cNvGrpSpPr>
            <a:grpSpLocks/>
          </p:cNvGrpSpPr>
          <p:nvPr/>
        </p:nvGrpSpPr>
        <p:grpSpPr bwMode="auto">
          <a:xfrm>
            <a:off x="5940152" y="1686719"/>
            <a:ext cx="317500" cy="325437"/>
            <a:chOff x="3928" y="995"/>
            <a:chExt cx="200" cy="205"/>
          </a:xfrm>
        </p:grpSpPr>
        <p:grpSp>
          <p:nvGrpSpPr>
            <p:cNvPr id="40" name="Group 38"/>
            <p:cNvGrpSpPr>
              <a:grpSpLocks/>
            </p:cNvGrpSpPr>
            <p:nvPr/>
          </p:nvGrpSpPr>
          <p:grpSpPr bwMode="auto">
            <a:xfrm>
              <a:off x="4080" y="1152"/>
              <a:ext cx="48" cy="48"/>
              <a:chOff x="4992" y="1536"/>
              <a:chExt cx="48" cy="48"/>
            </a:xfrm>
          </p:grpSpPr>
          <p:sp>
            <p:nvSpPr>
              <p:cNvPr id="42" name="Line 39"/>
              <p:cNvSpPr>
                <a:spLocks noChangeShapeType="1"/>
              </p:cNvSpPr>
              <p:nvPr/>
            </p:nvSpPr>
            <p:spPr bwMode="auto">
              <a:xfrm flipH="1">
                <a:off x="4992" y="1536"/>
                <a:ext cx="48" cy="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3" name="Line 40"/>
              <p:cNvSpPr>
                <a:spLocks noChangeShapeType="1"/>
              </p:cNvSpPr>
              <p:nvPr/>
            </p:nvSpPr>
            <p:spPr bwMode="auto">
              <a:xfrm>
                <a:off x="4992" y="1536"/>
                <a:ext cx="48" cy="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aphicFrame>
          <p:nvGraphicFramePr>
            <p:cNvPr id="41" name="Object 41"/>
            <p:cNvGraphicFramePr>
              <a:graphicFrameLocks noChangeAspect="1"/>
            </p:cNvGraphicFramePr>
            <p:nvPr/>
          </p:nvGraphicFramePr>
          <p:xfrm>
            <a:off x="3928" y="995"/>
            <a:ext cx="150" cy="197"/>
          </p:xfrm>
          <a:graphic>
            <a:graphicData uri="http://schemas.openxmlformats.org/presentationml/2006/ole">
              <mc:AlternateContent xmlns:mc="http://schemas.openxmlformats.org/markup-compatibility/2006">
                <mc:Choice xmlns:v="urn:schemas-microsoft-com:vml" Requires="v">
                  <p:oleObj spid="_x0000_s800717" name="Equation" r:id="rId22" imgW="126720" imgH="164880" progId="Equation.DSMT4">
                    <p:embed/>
                  </p:oleObj>
                </mc:Choice>
                <mc:Fallback>
                  <p:oleObj name="Equation" r:id="rId22" imgW="126720" imgH="164880"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928" y="995"/>
                          <a:ext cx="150"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4" name="Group 42"/>
          <p:cNvGrpSpPr>
            <a:grpSpLocks/>
          </p:cNvGrpSpPr>
          <p:nvPr/>
        </p:nvGrpSpPr>
        <p:grpSpPr bwMode="auto">
          <a:xfrm>
            <a:off x="5683651" y="1966026"/>
            <a:ext cx="227012" cy="400050"/>
            <a:chOff x="3601" y="1188"/>
            <a:chExt cx="143" cy="252"/>
          </a:xfrm>
        </p:grpSpPr>
        <p:grpSp>
          <p:nvGrpSpPr>
            <p:cNvPr id="45" name="Group 43"/>
            <p:cNvGrpSpPr>
              <a:grpSpLocks/>
            </p:cNvGrpSpPr>
            <p:nvPr/>
          </p:nvGrpSpPr>
          <p:grpSpPr bwMode="auto">
            <a:xfrm>
              <a:off x="3696" y="1392"/>
              <a:ext cx="48" cy="48"/>
              <a:chOff x="4992" y="1536"/>
              <a:chExt cx="48" cy="48"/>
            </a:xfrm>
          </p:grpSpPr>
          <p:sp>
            <p:nvSpPr>
              <p:cNvPr id="47" name="Line 44"/>
              <p:cNvSpPr>
                <a:spLocks noChangeShapeType="1"/>
              </p:cNvSpPr>
              <p:nvPr/>
            </p:nvSpPr>
            <p:spPr bwMode="auto">
              <a:xfrm flipH="1">
                <a:off x="4992" y="1536"/>
                <a:ext cx="48" cy="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 name="Line 45"/>
              <p:cNvSpPr>
                <a:spLocks noChangeShapeType="1"/>
              </p:cNvSpPr>
              <p:nvPr/>
            </p:nvSpPr>
            <p:spPr bwMode="auto">
              <a:xfrm>
                <a:off x="4992" y="1536"/>
                <a:ext cx="48" cy="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aphicFrame>
          <p:nvGraphicFramePr>
            <p:cNvPr id="46" name="Object 46"/>
            <p:cNvGraphicFramePr>
              <a:graphicFrameLocks noChangeAspect="1"/>
            </p:cNvGraphicFramePr>
            <p:nvPr/>
          </p:nvGraphicFramePr>
          <p:xfrm>
            <a:off x="3601" y="1188"/>
            <a:ext cx="135" cy="212"/>
          </p:xfrm>
          <a:graphic>
            <a:graphicData uri="http://schemas.openxmlformats.org/presentationml/2006/ole">
              <mc:AlternateContent xmlns:mc="http://schemas.openxmlformats.org/markup-compatibility/2006">
                <mc:Choice xmlns:v="urn:schemas-microsoft-com:vml" Requires="v">
                  <p:oleObj spid="_x0000_s800718" name="Equation" r:id="rId24" imgW="114120" imgH="177480" progId="Equation.DSMT4">
                    <p:embed/>
                  </p:oleObj>
                </mc:Choice>
                <mc:Fallback>
                  <p:oleObj name="Equation" r:id="rId24" imgW="114120" imgH="177480" progId="Equation.DSMT4">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601" y="1188"/>
                          <a:ext cx="135"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9" name="Group 47"/>
          <p:cNvGrpSpPr>
            <a:grpSpLocks/>
          </p:cNvGrpSpPr>
          <p:nvPr/>
        </p:nvGrpSpPr>
        <p:grpSpPr bwMode="auto">
          <a:xfrm>
            <a:off x="5399088" y="2254250"/>
            <a:ext cx="239712" cy="336550"/>
            <a:chOff x="3401" y="1420"/>
            <a:chExt cx="151" cy="212"/>
          </a:xfrm>
        </p:grpSpPr>
        <p:grpSp>
          <p:nvGrpSpPr>
            <p:cNvPr id="50" name="Group 48"/>
            <p:cNvGrpSpPr>
              <a:grpSpLocks/>
            </p:cNvGrpSpPr>
            <p:nvPr/>
          </p:nvGrpSpPr>
          <p:grpSpPr bwMode="auto">
            <a:xfrm>
              <a:off x="3504" y="1584"/>
              <a:ext cx="48" cy="48"/>
              <a:chOff x="4992" y="1536"/>
              <a:chExt cx="48" cy="48"/>
            </a:xfrm>
          </p:grpSpPr>
          <p:sp>
            <p:nvSpPr>
              <p:cNvPr id="52" name="Line 49"/>
              <p:cNvSpPr>
                <a:spLocks noChangeShapeType="1"/>
              </p:cNvSpPr>
              <p:nvPr/>
            </p:nvSpPr>
            <p:spPr bwMode="auto">
              <a:xfrm flipH="1">
                <a:off x="4992" y="1536"/>
                <a:ext cx="48" cy="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 name="Line 50"/>
              <p:cNvSpPr>
                <a:spLocks noChangeShapeType="1"/>
              </p:cNvSpPr>
              <p:nvPr/>
            </p:nvSpPr>
            <p:spPr bwMode="auto">
              <a:xfrm>
                <a:off x="4992" y="1536"/>
                <a:ext cx="48" cy="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aphicFrame>
          <p:nvGraphicFramePr>
            <p:cNvPr id="51" name="Object 51"/>
            <p:cNvGraphicFramePr>
              <a:graphicFrameLocks noChangeAspect="1"/>
            </p:cNvGraphicFramePr>
            <p:nvPr/>
          </p:nvGraphicFramePr>
          <p:xfrm>
            <a:off x="3401" y="1420"/>
            <a:ext cx="150" cy="212"/>
          </p:xfrm>
          <a:graphic>
            <a:graphicData uri="http://schemas.openxmlformats.org/presentationml/2006/ole">
              <mc:AlternateContent xmlns:mc="http://schemas.openxmlformats.org/markup-compatibility/2006">
                <mc:Choice xmlns:v="urn:schemas-microsoft-com:vml" Requires="v">
                  <p:oleObj spid="_x0000_s800719" name="Equation" r:id="rId26" imgW="126720" imgH="177480" progId="Equation.DSMT4">
                    <p:embed/>
                  </p:oleObj>
                </mc:Choice>
                <mc:Fallback>
                  <p:oleObj name="Equation" r:id="rId26" imgW="126720" imgH="177480" progId="Equation.DSMT4">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401" y="1420"/>
                          <a:ext cx="15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4" name="Group 52"/>
          <p:cNvGrpSpPr>
            <a:grpSpLocks/>
          </p:cNvGrpSpPr>
          <p:nvPr/>
        </p:nvGrpSpPr>
        <p:grpSpPr bwMode="auto">
          <a:xfrm>
            <a:off x="5248275" y="2514600"/>
            <a:ext cx="238125" cy="381000"/>
            <a:chOff x="3306" y="1584"/>
            <a:chExt cx="150" cy="240"/>
          </a:xfrm>
        </p:grpSpPr>
        <p:grpSp>
          <p:nvGrpSpPr>
            <p:cNvPr id="55" name="Group 53"/>
            <p:cNvGrpSpPr>
              <a:grpSpLocks/>
            </p:cNvGrpSpPr>
            <p:nvPr/>
          </p:nvGrpSpPr>
          <p:grpSpPr bwMode="auto">
            <a:xfrm>
              <a:off x="3360" y="1776"/>
              <a:ext cx="48" cy="48"/>
              <a:chOff x="4992" y="1536"/>
              <a:chExt cx="48" cy="48"/>
            </a:xfrm>
          </p:grpSpPr>
          <p:sp>
            <p:nvSpPr>
              <p:cNvPr id="57" name="Line 54"/>
              <p:cNvSpPr>
                <a:spLocks noChangeShapeType="1"/>
              </p:cNvSpPr>
              <p:nvPr/>
            </p:nvSpPr>
            <p:spPr bwMode="auto">
              <a:xfrm flipH="1">
                <a:off x="4992" y="1536"/>
                <a:ext cx="48" cy="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 name="Line 55"/>
              <p:cNvSpPr>
                <a:spLocks noChangeShapeType="1"/>
              </p:cNvSpPr>
              <p:nvPr/>
            </p:nvSpPr>
            <p:spPr bwMode="auto">
              <a:xfrm>
                <a:off x="4992" y="1536"/>
                <a:ext cx="48" cy="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aphicFrame>
          <p:nvGraphicFramePr>
            <p:cNvPr id="56" name="Object 56"/>
            <p:cNvGraphicFramePr>
              <a:graphicFrameLocks noChangeAspect="1"/>
            </p:cNvGraphicFramePr>
            <p:nvPr/>
          </p:nvGraphicFramePr>
          <p:xfrm>
            <a:off x="3306" y="1584"/>
            <a:ext cx="150" cy="212"/>
          </p:xfrm>
          <a:graphic>
            <a:graphicData uri="http://schemas.openxmlformats.org/presentationml/2006/ole">
              <mc:AlternateContent xmlns:mc="http://schemas.openxmlformats.org/markup-compatibility/2006">
                <mc:Choice xmlns:v="urn:schemas-microsoft-com:vml" Requires="v">
                  <p:oleObj spid="_x0000_s800720" name="Equation" r:id="rId28" imgW="126720" imgH="177480" progId="Equation.DSMT4">
                    <p:embed/>
                  </p:oleObj>
                </mc:Choice>
                <mc:Fallback>
                  <p:oleObj name="Equation" r:id="rId28" imgW="126720" imgH="177480" progId="Equation.DSMT4">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306" y="1584"/>
                          <a:ext cx="15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9" name="Text Box 57"/>
          <p:cNvSpPr txBox="1">
            <a:spLocks noChangeArrowheads="1"/>
          </p:cNvSpPr>
          <p:nvPr/>
        </p:nvSpPr>
        <p:spPr bwMode="auto">
          <a:xfrm>
            <a:off x="6012845" y="4114800"/>
            <a:ext cx="156966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fontAlgn="t"/>
            <a:r>
              <a:rPr kumimoji="1" lang="zh-CN" altLang="en-US" dirty="0">
                <a:solidFill>
                  <a:srgbClr val="CC0000"/>
                </a:solidFill>
                <a:latin typeface="方正魏碑简体" pitchFamily="65" charset="-122"/>
                <a:ea typeface="方正魏碑简体" pitchFamily="65" charset="-122"/>
              </a:rPr>
              <a:t>气体的等焓线</a:t>
            </a:r>
          </a:p>
        </p:txBody>
      </p:sp>
    </p:spTree>
    <p:extLst>
      <p:ext uri="{BB962C8B-B14F-4D97-AF65-F5344CB8AC3E}">
        <p14:creationId xmlns:p14="http://schemas.microsoft.com/office/powerpoint/2010/main" val="245269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trips(downRigh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strips(downRigh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strips(downRight)">
                                      <p:cBhvr>
                                        <p:cTn id="27" dur="500"/>
                                        <p:tgtEl>
                                          <p:spTgt spid="16"/>
                                        </p:tgtEl>
                                      </p:cBhvr>
                                    </p:animEffect>
                                  </p:childTnLst>
                                </p:cTn>
                              </p:par>
                            </p:childTnLst>
                          </p:cTn>
                        </p:par>
                        <p:par>
                          <p:cTn id="28" fill="hold">
                            <p:stCondLst>
                              <p:cond delay="500"/>
                            </p:stCondLst>
                            <p:childTnLst>
                              <p:par>
                                <p:cTn id="29" presetID="22" presetClass="entr" presetSubtype="4"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down)">
                                      <p:cBhvr>
                                        <p:cTn id="31" dur="500"/>
                                        <p:tgtEl>
                                          <p:spTgt spid="17"/>
                                        </p:tgtEl>
                                      </p:cBhvr>
                                    </p:animEffect>
                                  </p:childTnLst>
                                </p:cTn>
                              </p:par>
                            </p:childTnLst>
                          </p:cTn>
                        </p:par>
                        <p:par>
                          <p:cTn id="32" fill="hold">
                            <p:stCondLst>
                              <p:cond delay="1000"/>
                            </p:stCondLst>
                            <p:childTnLst>
                              <p:par>
                                <p:cTn id="33" presetID="22" presetClass="entr" presetSubtype="8" fill="hold"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par>
                          <p:cTn id="36" fill="hold">
                            <p:stCondLst>
                              <p:cond delay="1500"/>
                            </p:stCondLst>
                            <p:childTnLst>
                              <p:par>
                                <p:cTn id="37" presetID="22" presetClass="entr" presetSubtype="2"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right)">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500"/>
                                        <p:tgtEl>
                                          <p:spTgt spid="24"/>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wipe(left)">
                                      <p:cBhvr>
                                        <p:cTn id="48" dur="500"/>
                                        <p:tgtEl>
                                          <p:spTgt spid="2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wipe(left)">
                                      <p:cBhvr>
                                        <p:cTn id="53" dur="500"/>
                                        <p:tgtEl>
                                          <p:spTgt spid="3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wipe(up)">
                                      <p:cBhvr>
                                        <p:cTn id="58" dur="500"/>
                                        <p:tgtEl>
                                          <p:spTgt spid="39"/>
                                        </p:tgtEl>
                                      </p:cBhvr>
                                    </p:animEffect>
                                  </p:childTnLst>
                                </p:cTn>
                              </p:par>
                            </p:childTnLst>
                          </p:cTn>
                        </p:par>
                        <p:par>
                          <p:cTn id="59" fill="hold">
                            <p:stCondLst>
                              <p:cond delay="500"/>
                            </p:stCondLst>
                            <p:childTnLst>
                              <p:par>
                                <p:cTn id="60" presetID="22" presetClass="entr" presetSubtype="1" fill="hold" nodeType="after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wipe(up)">
                                      <p:cBhvr>
                                        <p:cTn id="62" dur="500"/>
                                        <p:tgtEl>
                                          <p:spTgt spid="44"/>
                                        </p:tgtEl>
                                      </p:cBhvr>
                                    </p:animEffect>
                                  </p:childTnLst>
                                </p:cTn>
                              </p:par>
                            </p:childTnLst>
                          </p:cTn>
                        </p:par>
                        <p:par>
                          <p:cTn id="63" fill="hold">
                            <p:stCondLst>
                              <p:cond delay="1000"/>
                            </p:stCondLst>
                            <p:childTnLst>
                              <p:par>
                                <p:cTn id="64" presetID="22" presetClass="entr" presetSubtype="1" fill="hold" nodeType="after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wipe(up)">
                                      <p:cBhvr>
                                        <p:cTn id="66" dur="500"/>
                                        <p:tgtEl>
                                          <p:spTgt spid="49"/>
                                        </p:tgtEl>
                                      </p:cBhvr>
                                    </p:animEffect>
                                  </p:childTnLst>
                                </p:cTn>
                              </p:par>
                            </p:childTnLst>
                          </p:cTn>
                        </p:par>
                        <p:par>
                          <p:cTn id="67" fill="hold">
                            <p:stCondLst>
                              <p:cond delay="1500"/>
                            </p:stCondLst>
                            <p:childTnLst>
                              <p:par>
                                <p:cTn id="68" presetID="22" presetClass="entr" presetSubtype="1" fill="hold" nodeType="after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wipe(up)">
                                      <p:cBhvr>
                                        <p:cTn id="70" dur="500"/>
                                        <p:tgtEl>
                                          <p:spTgt spid="54"/>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59"/>
                                        </p:tgtEl>
                                        <p:attrNameLst>
                                          <p:attrName>style.visibility</p:attrName>
                                        </p:attrNameLst>
                                      </p:cBhvr>
                                      <p:to>
                                        <p:strVal val="visible"/>
                                      </p:to>
                                    </p:set>
                                    <p:animEffect transition="in" filter="wipe(left)">
                                      <p:cBhvr>
                                        <p:cTn id="7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p:bldP spid="23" grpId="0" animBg="1"/>
      <p:bldP spid="59"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1"/>
          <p:cNvGrpSpPr>
            <a:grpSpLocks/>
          </p:cNvGrpSpPr>
          <p:nvPr/>
        </p:nvGrpSpPr>
        <p:grpSpPr bwMode="auto">
          <a:xfrm>
            <a:off x="228600" y="1219200"/>
            <a:ext cx="4419600" cy="2095500"/>
            <a:chOff x="288" y="816"/>
            <a:chExt cx="2784" cy="1320"/>
          </a:xfrm>
        </p:grpSpPr>
        <p:sp>
          <p:nvSpPr>
            <p:cNvPr id="5" name="Text Box 12"/>
            <p:cNvSpPr txBox="1">
              <a:spLocks noChangeArrowheads="1"/>
            </p:cNvSpPr>
            <p:nvPr/>
          </p:nvSpPr>
          <p:spPr bwMode="auto">
            <a:xfrm>
              <a:off x="288" y="816"/>
              <a:ext cx="2784" cy="129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rgbClr val="33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lnSpc>
                  <a:spcPct val="140000"/>
                </a:lnSpc>
              </a:pPr>
              <a:r>
                <a:rPr kumimoji="1" lang="en-US" altLang="zh-CN" sz="3200" dirty="0" smtClean="0">
                  <a:latin typeface="黑体" pitchFamily="49" charset="-122"/>
                  <a:ea typeface="黑体" pitchFamily="49" charset="-122"/>
                </a:rPr>
                <a:t>	</a:t>
              </a:r>
              <a:r>
                <a:rPr kumimoji="1" lang="zh-CN" altLang="en-US" sz="3200" dirty="0">
                  <a:latin typeface="黑体" pitchFamily="49" charset="-122"/>
                  <a:ea typeface="黑体" pitchFamily="49" charset="-122"/>
                </a:rPr>
                <a:t>在线上任意一点的切线     ，就是该温度压力下的   值。</a:t>
              </a:r>
            </a:p>
          </p:txBody>
        </p:sp>
        <p:graphicFrame>
          <p:nvGraphicFramePr>
            <p:cNvPr id="6" name="Object 13"/>
            <p:cNvGraphicFramePr>
              <a:graphicFrameLocks noChangeAspect="1"/>
            </p:cNvGraphicFramePr>
            <p:nvPr/>
          </p:nvGraphicFramePr>
          <p:xfrm>
            <a:off x="1584" y="1776"/>
            <a:ext cx="419" cy="360"/>
          </p:xfrm>
          <a:graphic>
            <a:graphicData uri="http://schemas.openxmlformats.org/presentationml/2006/ole">
              <mc:AlternateContent xmlns:mc="http://schemas.openxmlformats.org/markup-compatibility/2006">
                <mc:Choice xmlns:v="urn:schemas-microsoft-com:vml" Requires="v">
                  <p:oleObj spid="_x0000_s799715" name="Equation" r:id="rId3" imgW="266400" imgH="228600" progId="Equation.DSMT4">
                    <p:embed/>
                  </p:oleObj>
                </mc:Choice>
                <mc:Fallback>
                  <p:oleObj name="Equation" r:id="rId3" imgW="2664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4" y="1776"/>
                          <a:ext cx="419"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4"/>
            <p:cNvGraphicFramePr>
              <a:graphicFrameLocks noChangeAspect="1"/>
            </p:cNvGraphicFramePr>
            <p:nvPr/>
          </p:nvGraphicFramePr>
          <p:xfrm>
            <a:off x="864" y="1212"/>
            <a:ext cx="680" cy="660"/>
          </p:xfrm>
          <a:graphic>
            <a:graphicData uri="http://schemas.openxmlformats.org/presentationml/2006/ole">
              <mc:AlternateContent xmlns:mc="http://schemas.openxmlformats.org/markup-compatibility/2006">
                <mc:Choice xmlns:v="urn:schemas-microsoft-com:vml" Requires="v">
                  <p:oleObj spid="_x0000_s799716" name="Equation" r:id="rId5" imgW="431640" imgH="419040" progId="Equation.DSMT4">
                    <p:embed/>
                  </p:oleObj>
                </mc:Choice>
                <mc:Fallback>
                  <p:oleObj name="Equation" r:id="rId5" imgW="431640" imgH="419040" progId="Equation.DSMT4">
                    <p:embed/>
                    <p:pic>
                      <p:nvPicPr>
                        <p:cNvPr id="0" name=""/>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864" y="1212"/>
                          <a:ext cx="680" cy="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 name="Rectangle 3"/>
          <p:cNvSpPr>
            <a:spLocks noGrp="1" noChangeArrowheads="1"/>
          </p:cNvSpPr>
          <p:nvPr>
            <p:ph type="title"/>
          </p:nvPr>
        </p:nvSpPr>
        <p:spPr>
          <a:xfrm>
            <a:off x="323528" y="260648"/>
            <a:ext cx="8229600" cy="1143000"/>
          </a:xfrm>
          <a:noFill/>
        </p:spPr>
        <p:txBody>
          <a:bodyPr/>
          <a:lstStyle/>
          <a:p>
            <a:r>
              <a:rPr lang="zh-CN" altLang="en-US" sz="2500" dirty="0">
                <a:solidFill>
                  <a:srgbClr val="002060"/>
                </a:solidFill>
                <a:latin typeface="黑体" pitchFamily="49" charset="-122"/>
                <a:ea typeface="黑体" pitchFamily="49" charset="-122"/>
              </a:rPr>
              <a:t>等焓线（</a:t>
            </a:r>
            <a:r>
              <a:rPr lang="en-US" altLang="zh-CN" sz="2500" dirty="0">
                <a:solidFill>
                  <a:srgbClr val="002060"/>
                </a:solidFill>
                <a:latin typeface="Times New Roman" pitchFamily="18" charset="0"/>
                <a:ea typeface="黑体" pitchFamily="49" charset="-122"/>
              </a:rPr>
              <a:t>isenthalpic curve</a:t>
            </a:r>
            <a:r>
              <a:rPr lang="en-US" altLang="zh-CN" sz="2500" dirty="0">
                <a:solidFill>
                  <a:srgbClr val="002060"/>
                </a:solidFill>
                <a:latin typeface="黑体" pitchFamily="49" charset="-122"/>
                <a:ea typeface="黑体" pitchFamily="49" charset="-122"/>
              </a:rPr>
              <a:t>)</a:t>
            </a:r>
          </a:p>
        </p:txBody>
      </p:sp>
      <p:grpSp>
        <p:nvGrpSpPr>
          <p:cNvPr id="13" name="Group 16"/>
          <p:cNvGrpSpPr>
            <a:grpSpLocks/>
          </p:cNvGrpSpPr>
          <p:nvPr/>
        </p:nvGrpSpPr>
        <p:grpSpPr bwMode="auto">
          <a:xfrm>
            <a:off x="4830763" y="1916113"/>
            <a:ext cx="4133850" cy="3457575"/>
            <a:chOff x="1137" y="1008"/>
            <a:chExt cx="3375" cy="3124"/>
          </a:xfrm>
        </p:grpSpPr>
        <p:grpSp>
          <p:nvGrpSpPr>
            <p:cNvPr id="14" name="Group 17"/>
            <p:cNvGrpSpPr>
              <a:grpSpLocks/>
            </p:cNvGrpSpPr>
            <p:nvPr/>
          </p:nvGrpSpPr>
          <p:grpSpPr bwMode="auto">
            <a:xfrm>
              <a:off x="1460" y="3221"/>
              <a:ext cx="3052" cy="313"/>
              <a:chOff x="3264" y="2492"/>
              <a:chExt cx="2193" cy="244"/>
            </a:xfrm>
          </p:grpSpPr>
          <p:sp>
            <p:nvSpPr>
              <p:cNvPr id="56" name="Line 18"/>
              <p:cNvSpPr>
                <a:spLocks noChangeShapeType="1"/>
              </p:cNvSpPr>
              <p:nvPr/>
            </p:nvSpPr>
            <p:spPr bwMode="auto">
              <a:xfrm>
                <a:off x="3264" y="2496"/>
                <a:ext cx="2112" cy="0"/>
              </a:xfrm>
              <a:prstGeom prst="line">
                <a:avLst/>
              </a:prstGeom>
              <a:noFill/>
              <a:ln w="28575">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57" name="Object 19"/>
              <p:cNvGraphicFramePr>
                <a:graphicFrameLocks noChangeAspect="1"/>
              </p:cNvGraphicFramePr>
              <p:nvPr/>
            </p:nvGraphicFramePr>
            <p:xfrm>
              <a:off x="5232" y="2492"/>
              <a:ext cx="225" cy="244"/>
            </p:xfrm>
            <a:graphic>
              <a:graphicData uri="http://schemas.openxmlformats.org/presentationml/2006/ole">
                <mc:AlternateContent xmlns:mc="http://schemas.openxmlformats.org/markup-compatibility/2006">
                  <mc:Choice xmlns:v="urn:schemas-microsoft-com:vml" Requires="v">
                    <p:oleObj spid="_x0000_s799717" name="Equation" r:id="rId6" imgW="152280" imgH="164880" progId="Equation.DSMT4">
                      <p:embed/>
                    </p:oleObj>
                  </mc:Choice>
                  <mc:Fallback>
                    <p:oleObj name="Equation" r:id="rId6" imgW="152280" imgH="1648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32" y="2492"/>
                            <a:ext cx="225"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 name="Group 20"/>
            <p:cNvGrpSpPr>
              <a:grpSpLocks/>
            </p:cNvGrpSpPr>
            <p:nvPr/>
          </p:nvGrpSpPr>
          <p:grpSpPr bwMode="auto">
            <a:xfrm>
              <a:off x="1137" y="1008"/>
              <a:ext cx="323" cy="2218"/>
              <a:chOff x="3032" y="768"/>
              <a:chExt cx="232" cy="1728"/>
            </a:xfrm>
          </p:grpSpPr>
          <p:sp>
            <p:nvSpPr>
              <p:cNvPr id="54" name="Line 21"/>
              <p:cNvSpPr>
                <a:spLocks noChangeShapeType="1"/>
              </p:cNvSpPr>
              <p:nvPr/>
            </p:nvSpPr>
            <p:spPr bwMode="auto">
              <a:xfrm flipV="1">
                <a:off x="3264" y="768"/>
                <a:ext cx="0" cy="1728"/>
              </a:xfrm>
              <a:prstGeom prst="line">
                <a:avLst/>
              </a:prstGeom>
              <a:noFill/>
              <a:ln w="28575">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55" name="Object 22"/>
              <p:cNvGraphicFramePr>
                <a:graphicFrameLocks noChangeAspect="1"/>
              </p:cNvGraphicFramePr>
              <p:nvPr/>
            </p:nvGraphicFramePr>
            <p:xfrm>
              <a:off x="3032" y="768"/>
              <a:ext cx="209" cy="244"/>
            </p:xfrm>
            <a:graphic>
              <a:graphicData uri="http://schemas.openxmlformats.org/presentationml/2006/ole">
                <mc:AlternateContent xmlns:mc="http://schemas.openxmlformats.org/markup-compatibility/2006">
                  <mc:Choice xmlns:v="urn:schemas-microsoft-com:vml" Requires="v">
                    <p:oleObj spid="_x0000_s799718" name="Equation" r:id="rId8" imgW="139680" imgH="164880" progId="Equation.DSMT4">
                      <p:embed/>
                    </p:oleObj>
                  </mc:Choice>
                  <mc:Fallback>
                    <p:oleObj name="Equation" r:id="rId8" imgW="139680" imgH="16488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32" y="768"/>
                            <a:ext cx="209"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6" name="Group 23"/>
            <p:cNvGrpSpPr>
              <a:grpSpLocks/>
            </p:cNvGrpSpPr>
            <p:nvPr/>
          </p:nvGrpSpPr>
          <p:grpSpPr bwMode="auto">
            <a:xfrm>
              <a:off x="1518" y="1243"/>
              <a:ext cx="2639" cy="1132"/>
              <a:chOff x="1518" y="1243"/>
              <a:chExt cx="2639" cy="1132"/>
            </a:xfrm>
          </p:grpSpPr>
          <p:sp>
            <p:nvSpPr>
              <p:cNvPr id="18" name="Freeform 24"/>
              <p:cNvSpPr>
                <a:spLocks/>
              </p:cNvSpPr>
              <p:nvPr/>
            </p:nvSpPr>
            <p:spPr bwMode="auto">
              <a:xfrm>
                <a:off x="1641" y="1521"/>
                <a:ext cx="2516" cy="854"/>
              </a:xfrm>
              <a:custGeom>
                <a:avLst/>
                <a:gdLst>
                  <a:gd name="T0" fmla="*/ 2516 w 2516"/>
                  <a:gd name="T1" fmla="*/ 812 h 854"/>
                  <a:gd name="T2" fmla="*/ 2186 w 2516"/>
                  <a:gd name="T3" fmla="*/ 434 h 854"/>
                  <a:gd name="T4" fmla="*/ 1668 w 2516"/>
                  <a:gd name="T5" fmla="*/ 106 h 854"/>
                  <a:gd name="T6" fmla="*/ 1052 w 2516"/>
                  <a:gd name="T7" fmla="*/ 31 h 854"/>
                  <a:gd name="T8" fmla="*/ 469 w 2516"/>
                  <a:gd name="T9" fmla="*/ 294 h 854"/>
                  <a:gd name="T10" fmla="*/ 0 w 2516"/>
                  <a:gd name="T11" fmla="*/ 854 h 854"/>
                </a:gdLst>
                <a:ahLst/>
                <a:cxnLst>
                  <a:cxn ang="0">
                    <a:pos x="T0" y="T1"/>
                  </a:cxn>
                  <a:cxn ang="0">
                    <a:pos x="T2" y="T3"/>
                  </a:cxn>
                  <a:cxn ang="0">
                    <a:pos x="T4" y="T5"/>
                  </a:cxn>
                  <a:cxn ang="0">
                    <a:pos x="T6" y="T7"/>
                  </a:cxn>
                  <a:cxn ang="0">
                    <a:pos x="T8" y="T9"/>
                  </a:cxn>
                  <a:cxn ang="0">
                    <a:pos x="T10" y="T11"/>
                  </a:cxn>
                </a:cxnLst>
                <a:rect l="0" t="0" r="r" b="b"/>
                <a:pathLst>
                  <a:path w="2516" h="854">
                    <a:moveTo>
                      <a:pt x="2516" y="812"/>
                    </a:moveTo>
                    <a:cubicBezTo>
                      <a:pt x="2461" y="749"/>
                      <a:pt x="2327" y="552"/>
                      <a:pt x="2186" y="434"/>
                    </a:cubicBezTo>
                    <a:cubicBezTo>
                      <a:pt x="2045" y="316"/>
                      <a:pt x="1857" y="173"/>
                      <a:pt x="1668" y="106"/>
                    </a:cubicBezTo>
                    <a:cubicBezTo>
                      <a:pt x="1479" y="39"/>
                      <a:pt x="1252" y="0"/>
                      <a:pt x="1052" y="31"/>
                    </a:cubicBezTo>
                    <a:cubicBezTo>
                      <a:pt x="852" y="62"/>
                      <a:pt x="644" y="157"/>
                      <a:pt x="469" y="294"/>
                    </a:cubicBezTo>
                    <a:cubicBezTo>
                      <a:pt x="294" y="432"/>
                      <a:pt x="97" y="737"/>
                      <a:pt x="0" y="854"/>
                    </a:cubicBezTo>
                  </a:path>
                </a:pathLst>
              </a:custGeom>
              <a:noFill/>
              <a:ln w="28575" cap="flat" cmpd="sng">
                <a:solidFill>
                  <a:srgbClr val="0000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9" name="Group 25"/>
              <p:cNvGrpSpPr>
                <a:grpSpLocks/>
              </p:cNvGrpSpPr>
              <p:nvPr/>
            </p:nvGrpSpPr>
            <p:grpSpPr bwMode="auto">
              <a:xfrm>
                <a:off x="3865" y="1809"/>
                <a:ext cx="277" cy="251"/>
                <a:chOff x="4992" y="1392"/>
                <a:chExt cx="199" cy="196"/>
              </a:xfrm>
            </p:grpSpPr>
            <p:grpSp>
              <p:nvGrpSpPr>
                <p:cNvPr id="50" name="Group 26"/>
                <p:cNvGrpSpPr>
                  <a:grpSpLocks/>
                </p:cNvGrpSpPr>
                <p:nvPr/>
              </p:nvGrpSpPr>
              <p:grpSpPr bwMode="auto">
                <a:xfrm>
                  <a:off x="4992" y="1536"/>
                  <a:ext cx="48" cy="48"/>
                  <a:chOff x="4992" y="1536"/>
                  <a:chExt cx="48" cy="48"/>
                </a:xfrm>
              </p:grpSpPr>
              <p:sp>
                <p:nvSpPr>
                  <p:cNvPr id="52" name="Line 27"/>
                  <p:cNvSpPr>
                    <a:spLocks noChangeShapeType="1"/>
                  </p:cNvSpPr>
                  <p:nvPr/>
                </p:nvSpPr>
                <p:spPr bwMode="auto">
                  <a:xfrm flipH="1">
                    <a:off x="4992" y="1536"/>
                    <a:ext cx="48" cy="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 name="Line 28"/>
                  <p:cNvSpPr>
                    <a:spLocks noChangeShapeType="1"/>
                  </p:cNvSpPr>
                  <p:nvPr/>
                </p:nvSpPr>
                <p:spPr bwMode="auto">
                  <a:xfrm>
                    <a:off x="4992" y="1536"/>
                    <a:ext cx="48" cy="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aphicFrame>
              <p:nvGraphicFramePr>
                <p:cNvPr id="51" name="Object 29"/>
                <p:cNvGraphicFramePr>
                  <a:graphicFrameLocks noChangeAspect="1"/>
                </p:cNvGraphicFramePr>
                <p:nvPr/>
              </p:nvGraphicFramePr>
              <p:xfrm>
                <a:off x="5087" y="1392"/>
                <a:ext cx="104" cy="196"/>
              </p:xfrm>
              <a:graphic>
                <a:graphicData uri="http://schemas.openxmlformats.org/presentationml/2006/ole">
                  <mc:AlternateContent xmlns:mc="http://schemas.openxmlformats.org/markup-compatibility/2006">
                    <mc:Choice xmlns:v="urn:schemas-microsoft-com:vml" Requires="v">
                      <p:oleObj spid="_x0000_s799719" name="Equation" r:id="rId10" imgW="88560" imgH="164880" progId="Equation.DSMT4">
                        <p:embed/>
                      </p:oleObj>
                    </mc:Choice>
                    <mc:Fallback>
                      <p:oleObj name="Equation" r:id="rId10" imgW="88560" imgH="16488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87" y="1392"/>
                              <a:ext cx="104"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 name="Group 30"/>
              <p:cNvGrpSpPr>
                <a:grpSpLocks/>
              </p:cNvGrpSpPr>
              <p:nvPr/>
            </p:nvGrpSpPr>
            <p:grpSpPr bwMode="auto">
              <a:xfrm>
                <a:off x="3470" y="1480"/>
                <a:ext cx="274" cy="252"/>
                <a:chOff x="4800" y="1200"/>
                <a:chExt cx="197" cy="196"/>
              </a:xfrm>
            </p:grpSpPr>
            <p:grpSp>
              <p:nvGrpSpPr>
                <p:cNvPr id="46" name="Group 31"/>
                <p:cNvGrpSpPr>
                  <a:grpSpLocks/>
                </p:cNvGrpSpPr>
                <p:nvPr/>
              </p:nvGrpSpPr>
              <p:grpSpPr bwMode="auto">
                <a:xfrm>
                  <a:off x="4800" y="1344"/>
                  <a:ext cx="48" cy="48"/>
                  <a:chOff x="4992" y="1536"/>
                  <a:chExt cx="48" cy="48"/>
                </a:xfrm>
              </p:grpSpPr>
              <p:sp>
                <p:nvSpPr>
                  <p:cNvPr id="48" name="Line 32"/>
                  <p:cNvSpPr>
                    <a:spLocks noChangeShapeType="1"/>
                  </p:cNvSpPr>
                  <p:nvPr/>
                </p:nvSpPr>
                <p:spPr bwMode="auto">
                  <a:xfrm flipH="1">
                    <a:off x="4992" y="1536"/>
                    <a:ext cx="48" cy="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9" name="Line 33"/>
                  <p:cNvSpPr>
                    <a:spLocks noChangeShapeType="1"/>
                  </p:cNvSpPr>
                  <p:nvPr/>
                </p:nvSpPr>
                <p:spPr bwMode="auto">
                  <a:xfrm>
                    <a:off x="4992" y="1536"/>
                    <a:ext cx="48" cy="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aphicFrame>
              <p:nvGraphicFramePr>
                <p:cNvPr id="47" name="Object 34"/>
                <p:cNvGraphicFramePr>
                  <a:graphicFrameLocks noChangeAspect="1"/>
                </p:cNvGraphicFramePr>
                <p:nvPr/>
              </p:nvGraphicFramePr>
              <p:xfrm>
                <a:off x="4848" y="1200"/>
                <a:ext cx="149" cy="196"/>
              </p:xfrm>
              <a:graphic>
                <a:graphicData uri="http://schemas.openxmlformats.org/presentationml/2006/ole">
                  <mc:AlternateContent xmlns:mc="http://schemas.openxmlformats.org/markup-compatibility/2006">
                    <mc:Choice xmlns:v="urn:schemas-microsoft-com:vml" Requires="v">
                      <p:oleObj spid="_x0000_s799720" name="Equation" r:id="rId12" imgW="126720" imgH="164880" progId="Equation.DSMT4">
                        <p:embed/>
                      </p:oleObj>
                    </mc:Choice>
                    <mc:Fallback>
                      <p:oleObj name="Equation" r:id="rId12" imgW="126720" imgH="16488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48" y="1200"/>
                              <a:ext cx="149"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1" name="Group 35"/>
              <p:cNvGrpSpPr>
                <a:grpSpLocks/>
              </p:cNvGrpSpPr>
              <p:nvPr/>
            </p:nvGrpSpPr>
            <p:grpSpPr bwMode="auto">
              <a:xfrm>
                <a:off x="2908" y="1243"/>
                <a:ext cx="196" cy="318"/>
                <a:chOff x="4416" y="1000"/>
                <a:chExt cx="141" cy="248"/>
              </a:xfrm>
            </p:grpSpPr>
            <p:grpSp>
              <p:nvGrpSpPr>
                <p:cNvPr id="42" name="Group 36"/>
                <p:cNvGrpSpPr>
                  <a:grpSpLocks/>
                </p:cNvGrpSpPr>
                <p:nvPr/>
              </p:nvGrpSpPr>
              <p:grpSpPr bwMode="auto">
                <a:xfrm>
                  <a:off x="4416" y="1200"/>
                  <a:ext cx="48" cy="48"/>
                  <a:chOff x="4992" y="1536"/>
                  <a:chExt cx="48" cy="48"/>
                </a:xfrm>
              </p:grpSpPr>
              <p:sp>
                <p:nvSpPr>
                  <p:cNvPr id="44" name="Line 37"/>
                  <p:cNvSpPr>
                    <a:spLocks noChangeShapeType="1"/>
                  </p:cNvSpPr>
                  <p:nvPr/>
                </p:nvSpPr>
                <p:spPr bwMode="auto">
                  <a:xfrm flipH="1">
                    <a:off x="4992" y="1536"/>
                    <a:ext cx="48" cy="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5" name="Line 38"/>
                  <p:cNvSpPr>
                    <a:spLocks noChangeShapeType="1"/>
                  </p:cNvSpPr>
                  <p:nvPr/>
                </p:nvSpPr>
                <p:spPr bwMode="auto">
                  <a:xfrm>
                    <a:off x="4992" y="1536"/>
                    <a:ext cx="48" cy="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aphicFrame>
              <p:nvGraphicFramePr>
                <p:cNvPr id="43" name="Object 39"/>
                <p:cNvGraphicFramePr>
                  <a:graphicFrameLocks noChangeAspect="1"/>
                </p:cNvGraphicFramePr>
                <p:nvPr/>
              </p:nvGraphicFramePr>
              <p:xfrm>
                <a:off x="4423" y="1000"/>
                <a:ext cx="134" cy="212"/>
              </p:xfrm>
              <a:graphic>
                <a:graphicData uri="http://schemas.openxmlformats.org/presentationml/2006/ole">
                  <mc:AlternateContent xmlns:mc="http://schemas.openxmlformats.org/markup-compatibility/2006">
                    <mc:Choice xmlns:v="urn:schemas-microsoft-com:vml" Requires="v">
                      <p:oleObj spid="_x0000_s799721" name="Equation" r:id="rId14" imgW="114120" imgH="177480" progId="Equation.DSMT4">
                        <p:embed/>
                      </p:oleObj>
                    </mc:Choice>
                    <mc:Fallback>
                      <p:oleObj name="Equation" r:id="rId14" imgW="114120" imgH="17748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23" y="1000"/>
                              <a:ext cx="13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2" name="Group 40"/>
              <p:cNvGrpSpPr>
                <a:grpSpLocks/>
              </p:cNvGrpSpPr>
              <p:nvPr/>
            </p:nvGrpSpPr>
            <p:grpSpPr bwMode="auto">
              <a:xfrm>
                <a:off x="2290" y="1351"/>
                <a:ext cx="278" cy="263"/>
                <a:chOff x="3928" y="995"/>
                <a:chExt cx="200" cy="205"/>
              </a:xfrm>
            </p:grpSpPr>
            <p:grpSp>
              <p:nvGrpSpPr>
                <p:cNvPr id="38" name="Group 41"/>
                <p:cNvGrpSpPr>
                  <a:grpSpLocks/>
                </p:cNvGrpSpPr>
                <p:nvPr/>
              </p:nvGrpSpPr>
              <p:grpSpPr bwMode="auto">
                <a:xfrm>
                  <a:off x="4080" y="1152"/>
                  <a:ext cx="48" cy="48"/>
                  <a:chOff x="4992" y="1536"/>
                  <a:chExt cx="48" cy="48"/>
                </a:xfrm>
              </p:grpSpPr>
              <p:sp>
                <p:nvSpPr>
                  <p:cNvPr id="40" name="Line 42"/>
                  <p:cNvSpPr>
                    <a:spLocks noChangeShapeType="1"/>
                  </p:cNvSpPr>
                  <p:nvPr/>
                </p:nvSpPr>
                <p:spPr bwMode="auto">
                  <a:xfrm flipH="1">
                    <a:off x="4992" y="1536"/>
                    <a:ext cx="48" cy="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1" name="Line 43"/>
                  <p:cNvSpPr>
                    <a:spLocks noChangeShapeType="1"/>
                  </p:cNvSpPr>
                  <p:nvPr/>
                </p:nvSpPr>
                <p:spPr bwMode="auto">
                  <a:xfrm>
                    <a:off x="4992" y="1536"/>
                    <a:ext cx="48" cy="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aphicFrame>
              <p:nvGraphicFramePr>
                <p:cNvPr id="39" name="Object 44"/>
                <p:cNvGraphicFramePr>
                  <a:graphicFrameLocks noChangeAspect="1"/>
                </p:cNvGraphicFramePr>
                <p:nvPr/>
              </p:nvGraphicFramePr>
              <p:xfrm>
                <a:off x="3928" y="995"/>
                <a:ext cx="150" cy="197"/>
              </p:xfrm>
              <a:graphic>
                <a:graphicData uri="http://schemas.openxmlformats.org/presentationml/2006/ole">
                  <mc:AlternateContent xmlns:mc="http://schemas.openxmlformats.org/markup-compatibility/2006">
                    <mc:Choice xmlns:v="urn:schemas-microsoft-com:vml" Requires="v">
                      <p:oleObj spid="_x0000_s799722" name="Equation" r:id="rId16" imgW="126720" imgH="164880" progId="Equation.DSMT4">
                        <p:embed/>
                      </p:oleObj>
                    </mc:Choice>
                    <mc:Fallback>
                      <p:oleObj name="Equation" r:id="rId16" imgW="126720" imgH="16488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28" y="995"/>
                              <a:ext cx="150"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 name="Group 45"/>
              <p:cNvGrpSpPr>
                <a:grpSpLocks/>
              </p:cNvGrpSpPr>
              <p:nvPr/>
            </p:nvGrpSpPr>
            <p:grpSpPr bwMode="auto">
              <a:xfrm>
                <a:off x="1929" y="1547"/>
                <a:ext cx="199" cy="323"/>
                <a:chOff x="3601" y="1188"/>
                <a:chExt cx="143" cy="252"/>
              </a:xfrm>
            </p:grpSpPr>
            <p:grpSp>
              <p:nvGrpSpPr>
                <p:cNvPr id="34" name="Group 46"/>
                <p:cNvGrpSpPr>
                  <a:grpSpLocks/>
                </p:cNvGrpSpPr>
                <p:nvPr/>
              </p:nvGrpSpPr>
              <p:grpSpPr bwMode="auto">
                <a:xfrm>
                  <a:off x="3696" y="1392"/>
                  <a:ext cx="48" cy="48"/>
                  <a:chOff x="4992" y="1536"/>
                  <a:chExt cx="48" cy="48"/>
                </a:xfrm>
              </p:grpSpPr>
              <p:sp>
                <p:nvSpPr>
                  <p:cNvPr id="36" name="Line 47"/>
                  <p:cNvSpPr>
                    <a:spLocks noChangeShapeType="1"/>
                  </p:cNvSpPr>
                  <p:nvPr/>
                </p:nvSpPr>
                <p:spPr bwMode="auto">
                  <a:xfrm flipH="1">
                    <a:off x="4992" y="1536"/>
                    <a:ext cx="48" cy="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 name="Line 48"/>
                  <p:cNvSpPr>
                    <a:spLocks noChangeShapeType="1"/>
                  </p:cNvSpPr>
                  <p:nvPr/>
                </p:nvSpPr>
                <p:spPr bwMode="auto">
                  <a:xfrm>
                    <a:off x="4992" y="1536"/>
                    <a:ext cx="48" cy="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aphicFrame>
              <p:nvGraphicFramePr>
                <p:cNvPr id="35" name="Object 49"/>
                <p:cNvGraphicFramePr>
                  <a:graphicFrameLocks noChangeAspect="1"/>
                </p:cNvGraphicFramePr>
                <p:nvPr/>
              </p:nvGraphicFramePr>
              <p:xfrm>
                <a:off x="3601" y="1188"/>
                <a:ext cx="135" cy="212"/>
              </p:xfrm>
              <a:graphic>
                <a:graphicData uri="http://schemas.openxmlformats.org/presentationml/2006/ole">
                  <mc:AlternateContent xmlns:mc="http://schemas.openxmlformats.org/markup-compatibility/2006">
                    <mc:Choice xmlns:v="urn:schemas-microsoft-com:vml" Requires="v">
                      <p:oleObj spid="_x0000_s799723" name="Equation" r:id="rId18" imgW="114120" imgH="177480" progId="Equation.DSMT4">
                        <p:embed/>
                      </p:oleObj>
                    </mc:Choice>
                    <mc:Fallback>
                      <p:oleObj name="Equation" r:id="rId18" imgW="114120" imgH="177480"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01" y="1188"/>
                              <a:ext cx="135"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4" name="Group 50"/>
              <p:cNvGrpSpPr>
                <a:grpSpLocks/>
              </p:cNvGrpSpPr>
              <p:nvPr/>
            </p:nvGrpSpPr>
            <p:grpSpPr bwMode="auto">
              <a:xfrm>
                <a:off x="1651" y="1845"/>
                <a:ext cx="210" cy="272"/>
                <a:chOff x="3401" y="1420"/>
                <a:chExt cx="151" cy="212"/>
              </a:xfrm>
            </p:grpSpPr>
            <p:grpSp>
              <p:nvGrpSpPr>
                <p:cNvPr id="30" name="Group 51"/>
                <p:cNvGrpSpPr>
                  <a:grpSpLocks/>
                </p:cNvGrpSpPr>
                <p:nvPr/>
              </p:nvGrpSpPr>
              <p:grpSpPr bwMode="auto">
                <a:xfrm>
                  <a:off x="3504" y="1584"/>
                  <a:ext cx="48" cy="48"/>
                  <a:chOff x="4992" y="1536"/>
                  <a:chExt cx="48" cy="48"/>
                </a:xfrm>
              </p:grpSpPr>
              <p:sp>
                <p:nvSpPr>
                  <p:cNvPr id="32" name="Line 52"/>
                  <p:cNvSpPr>
                    <a:spLocks noChangeShapeType="1"/>
                  </p:cNvSpPr>
                  <p:nvPr/>
                </p:nvSpPr>
                <p:spPr bwMode="auto">
                  <a:xfrm flipH="1">
                    <a:off x="4992" y="1536"/>
                    <a:ext cx="48" cy="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 name="Line 53"/>
                  <p:cNvSpPr>
                    <a:spLocks noChangeShapeType="1"/>
                  </p:cNvSpPr>
                  <p:nvPr/>
                </p:nvSpPr>
                <p:spPr bwMode="auto">
                  <a:xfrm>
                    <a:off x="4992" y="1536"/>
                    <a:ext cx="48" cy="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aphicFrame>
              <p:nvGraphicFramePr>
                <p:cNvPr id="31" name="Object 54"/>
                <p:cNvGraphicFramePr>
                  <a:graphicFrameLocks noChangeAspect="1"/>
                </p:cNvGraphicFramePr>
                <p:nvPr/>
              </p:nvGraphicFramePr>
              <p:xfrm>
                <a:off x="3401" y="1420"/>
                <a:ext cx="150" cy="212"/>
              </p:xfrm>
              <a:graphic>
                <a:graphicData uri="http://schemas.openxmlformats.org/presentationml/2006/ole">
                  <mc:AlternateContent xmlns:mc="http://schemas.openxmlformats.org/markup-compatibility/2006">
                    <mc:Choice xmlns:v="urn:schemas-microsoft-com:vml" Requires="v">
                      <p:oleObj spid="_x0000_s799724" name="Equation" r:id="rId20" imgW="126720" imgH="177480" progId="Equation.DSMT4">
                        <p:embed/>
                      </p:oleObj>
                    </mc:Choice>
                    <mc:Fallback>
                      <p:oleObj name="Equation" r:id="rId20" imgW="126720" imgH="177480"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401" y="1420"/>
                              <a:ext cx="15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 name="Group 55"/>
              <p:cNvGrpSpPr>
                <a:grpSpLocks/>
              </p:cNvGrpSpPr>
              <p:nvPr/>
            </p:nvGrpSpPr>
            <p:grpSpPr bwMode="auto">
              <a:xfrm>
                <a:off x="1518" y="2055"/>
                <a:ext cx="209" cy="308"/>
                <a:chOff x="3306" y="1584"/>
                <a:chExt cx="150" cy="240"/>
              </a:xfrm>
            </p:grpSpPr>
            <p:grpSp>
              <p:nvGrpSpPr>
                <p:cNvPr id="26" name="Group 56"/>
                <p:cNvGrpSpPr>
                  <a:grpSpLocks/>
                </p:cNvGrpSpPr>
                <p:nvPr/>
              </p:nvGrpSpPr>
              <p:grpSpPr bwMode="auto">
                <a:xfrm>
                  <a:off x="3360" y="1776"/>
                  <a:ext cx="48" cy="48"/>
                  <a:chOff x="4992" y="1536"/>
                  <a:chExt cx="48" cy="48"/>
                </a:xfrm>
              </p:grpSpPr>
              <p:sp>
                <p:nvSpPr>
                  <p:cNvPr id="28" name="Line 57"/>
                  <p:cNvSpPr>
                    <a:spLocks noChangeShapeType="1"/>
                  </p:cNvSpPr>
                  <p:nvPr/>
                </p:nvSpPr>
                <p:spPr bwMode="auto">
                  <a:xfrm flipH="1">
                    <a:off x="4992" y="1536"/>
                    <a:ext cx="48" cy="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 name="Line 58"/>
                  <p:cNvSpPr>
                    <a:spLocks noChangeShapeType="1"/>
                  </p:cNvSpPr>
                  <p:nvPr/>
                </p:nvSpPr>
                <p:spPr bwMode="auto">
                  <a:xfrm>
                    <a:off x="4992" y="1536"/>
                    <a:ext cx="48" cy="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aphicFrame>
              <p:nvGraphicFramePr>
                <p:cNvPr id="27" name="Object 59"/>
                <p:cNvGraphicFramePr>
                  <a:graphicFrameLocks noChangeAspect="1"/>
                </p:cNvGraphicFramePr>
                <p:nvPr/>
              </p:nvGraphicFramePr>
              <p:xfrm>
                <a:off x="3306" y="1584"/>
                <a:ext cx="150" cy="212"/>
              </p:xfrm>
              <a:graphic>
                <a:graphicData uri="http://schemas.openxmlformats.org/presentationml/2006/ole">
                  <mc:AlternateContent xmlns:mc="http://schemas.openxmlformats.org/markup-compatibility/2006">
                    <mc:Choice xmlns:v="urn:schemas-microsoft-com:vml" Requires="v">
                      <p:oleObj spid="_x0000_s799725" name="Equation" r:id="rId22" imgW="126720" imgH="177480" progId="Equation.DSMT4">
                        <p:embed/>
                      </p:oleObj>
                    </mc:Choice>
                    <mc:Fallback>
                      <p:oleObj name="Equation" r:id="rId22" imgW="126720" imgH="177480"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06" y="1584"/>
                              <a:ext cx="15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17" name="Text Box 60"/>
            <p:cNvSpPr txBox="1">
              <a:spLocks noChangeArrowheads="1"/>
            </p:cNvSpPr>
            <p:nvPr/>
          </p:nvSpPr>
          <p:spPr bwMode="auto">
            <a:xfrm>
              <a:off x="1808" y="3609"/>
              <a:ext cx="2142" cy="5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fontAlgn="t"/>
              <a:r>
                <a:rPr kumimoji="1" lang="zh-CN" altLang="en-US" sz="3200">
                  <a:solidFill>
                    <a:srgbClr val="CC0000"/>
                  </a:solidFill>
                  <a:latin typeface="方正魏碑简体" pitchFamily="65" charset="-122"/>
                  <a:ea typeface="方正魏碑简体" pitchFamily="65" charset="-122"/>
                </a:rPr>
                <a:t>气体的等焓线</a:t>
              </a:r>
              <a:endParaRPr kumimoji="1" lang="zh-CN" altLang="en-US" sz="2800">
                <a:solidFill>
                  <a:srgbClr val="CC0000"/>
                </a:solidFill>
                <a:latin typeface="方正魏碑简体" pitchFamily="65" charset="-122"/>
                <a:ea typeface="方正魏碑简体" pitchFamily="65" charset="-122"/>
              </a:endParaRPr>
            </a:p>
          </p:txBody>
        </p:sp>
      </p:grpSp>
      <p:sp>
        <p:nvSpPr>
          <p:cNvPr id="58" name="Text Box 15"/>
          <p:cNvSpPr txBox="1">
            <a:spLocks noChangeArrowheads="1"/>
          </p:cNvSpPr>
          <p:nvPr/>
        </p:nvSpPr>
        <p:spPr bwMode="auto">
          <a:xfrm>
            <a:off x="323528" y="3439674"/>
            <a:ext cx="2317750" cy="5365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rgbClr val="33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lnSpc>
                <a:spcPct val="110000"/>
              </a:lnSpc>
            </a:pPr>
            <a:r>
              <a:rPr kumimoji="1" lang="zh-CN" altLang="en-US" sz="3200" dirty="0">
                <a:latin typeface="黑体" pitchFamily="49" charset="-122"/>
                <a:ea typeface="黑体" pitchFamily="49" charset="-122"/>
              </a:rPr>
              <a:t>在点</a:t>
            </a:r>
            <a:r>
              <a:rPr kumimoji="1" lang="en-US" altLang="zh-CN" sz="3200" dirty="0">
                <a:latin typeface="黑体" pitchFamily="49" charset="-122"/>
                <a:ea typeface="黑体" pitchFamily="49" charset="-122"/>
              </a:rPr>
              <a:t>3</a:t>
            </a:r>
            <a:r>
              <a:rPr kumimoji="1" lang="zh-CN" altLang="en-US" sz="3200" dirty="0">
                <a:latin typeface="黑体" pitchFamily="49" charset="-122"/>
                <a:ea typeface="黑体" pitchFamily="49" charset="-122"/>
              </a:rPr>
              <a:t>左侧</a:t>
            </a:r>
          </a:p>
        </p:txBody>
      </p:sp>
      <p:graphicFrame>
        <p:nvGraphicFramePr>
          <p:cNvPr id="59" name="对象 58"/>
          <p:cNvGraphicFramePr>
            <a:graphicFrameLocks noChangeAspect="1"/>
          </p:cNvGraphicFramePr>
          <p:nvPr>
            <p:extLst>
              <p:ext uri="{D42A27DB-BD31-4B8C-83A1-F6EECF244321}">
                <p14:modId xmlns:p14="http://schemas.microsoft.com/office/powerpoint/2010/main" val="1831763889"/>
              </p:ext>
            </p:extLst>
          </p:nvPr>
        </p:nvGraphicFramePr>
        <p:xfrm>
          <a:off x="2771800" y="3415798"/>
          <a:ext cx="1301750" cy="571500"/>
        </p:xfrm>
        <a:graphic>
          <a:graphicData uri="http://schemas.openxmlformats.org/presentationml/2006/ole">
            <mc:AlternateContent xmlns:mc="http://schemas.openxmlformats.org/markup-compatibility/2006">
              <mc:Choice xmlns:v="urn:schemas-microsoft-com:vml" Requires="v">
                <p:oleObj spid="_x0000_s799726" name="Equation" r:id="rId24" imgW="520700" imgH="228600" progId="Equation.DSMT4">
                  <p:embed/>
                </p:oleObj>
              </mc:Choice>
              <mc:Fallback>
                <p:oleObj name="Equation" r:id="rId24" imgW="520700" imgH="228600" progId="Equation.DSMT4">
                  <p:embed/>
                  <p:pic>
                    <p:nvPicPr>
                      <p:cNvPr id="0" name="Object 4"/>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771800" y="3415798"/>
                        <a:ext cx="130175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0" name="Group 5"/>
          <p:cNvGrpSpPr>
            <a:grpSpLocks/>
          </p:cNvGrpSpPr>
          <p:nvPr/>
        </p:nvGrpSpPr>
        <p:grpSpPr bwMode="auto">
          <a:xfrm>
            <a:off x="477838" y="4064704"/>
            <a:ext cx="3733800" cy="612775"/>
            <a:chOff x="96" y="3022"/>
            <a:chExt cx="2352" cy="386"/>
          </a:xfrm>
        </p:grpSpPr>
        <p:sp>
          <p:nvSpPr>
            <p:cNvPr id="61" name="Text Box 6"/>
            <p:cNvSpPr txBox="1">
              <a:spLocks noChangeArrowheads="1"/>
            </p:cNvSpPr>
            <p:nvPr/>
          </p:nvSpPr>
          <p:spPr bwMode="auto">
            <a:xfrm>
              <a:off x="96" y="3022"/>
              <a:ext cx="1473" cy="33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rgbClr val="33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lnSpc>
                  <a:spcPct val="110000"/>
                </a:lnSpc>
              </a:pPr>
              <a:r>
                <a:rPr kumimoji="1" lang="zh-CN" altLang="en-US" sz="3200" dirty="0">
                  <a:latin typeface="黑体" pitchFamily="49" charset="-122"/>
                  <a:ea typeface="黑体" pitchFamily="49" charset="-122"/>
                </a:rPr>
                <a:t>在点</a:t>
              </a:r>
              <a:r>
                <a:rPr kumimoji="1" lang="en-US" altLang="zh-CN" sz="3200" dirty="0">
                  <a:latin typeface="黑体" pitchFamily="49" charset="-122"/>
                  <a:ea typeface="黑体" pitchFamily="49" charset="-122"/>
                </a:rPr>
                <a:t>3</a:t>
              </a:r>
              <a:r>
                <a:rPr kumimoji="1" lang="zh-CN" altLang="en-US" sz="3200" dirty="0">
                  <a:latin typeface="黑体" pitchFamily="49" charset="-122"/>
                  <a:ea typeface="黑体" pitchFamily="49" charset="-122"/>
                </a:rPr>
                <a:t>右侧</a:t>
              </a:r>
            </a:p>
          </p:txBody>
        </p:sp>
        <p:graphicFrame>
          <p:nvGraphicFramePr>
            <p:cNvPr id="62" name="Object 7"/>
            <p:cNvGraphicFramePr>
              <a:graphicFrameLocks noChangeAspect="1"/>
            </p:cNvGraphicFramePr>
            <p:nvPr/>
          </p:nvGraphicFramePr>
          <p:xfrm>
            <a:off x="1628" y="3048"/>
            <a:ext cx="820" cy="360"/>
          </p:xfrm>
          <a:graphic>
            <a:graphicData uri="http://schemas.openxmlformats.org/presentationml/2006/ole">
              <mc:AlternateContent xmlns:mc="http://schemas.openxmlformats.org/markup-compatibility/2006">
                <mc:Choice xmlns:v="urn:schemas-microsoft-com:vml" Requires="v">
                  <p:oleObj spid="_x0000_s799727" name="Equation" r:id="rId25" imgW="520560" imgH="228600" progId="Equation.DSMT4">
                    <p:embed/>
                  </p:oleObj>
                </mc:Choice>
                <mc:Fallback>
                  <p:oleObj name="Equation" r:id="rId25" imgW="520560" imgH="228600" progId="Equation.DSMT4">
                    <p:embed/>
                    <p:pic>
                      <p:nvPicPr>
                        <p:cNvPr id="0" name=""/>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628" y="3048"/>
                          <a:ext cx="820"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3" name="Group 8"/>
          <p:cNvGrpSpPr>
            <a:grpSpLocks/>
          </p:cNvGrpSpPr>
          <p:nvPr/>
        </p:nvGrpSpPr>
        <p:grpSpPr bwMode="auto">
          <a:xfrm>
            <a:off x="431478" y="4574328"/>
            <a:ext cx="4419600" cy="606425"/>
            <a:chOff x="144" y="3506"/>
            <a:chExt cx="2784" cy="382"/>
          </a:xfrm>
        </p:grpSpPr>
        <p:sp>
          <p:nvSpPr>
            <p:cNvPr id="64" name="Text Box 9"/>
            <p:cNvSpPr txBox="1">
              <a:spLocks noChangeArrowheads="1"/>
            </p:cNvSpPr>
            <p:nvPr/>
          </p:nvSpPr>
          <p:spPr bwMode="auto">
            <a:xfrm>
              <a:off x="144" y="3506"/>
              <a:ext cx="2784" cy="33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rgbClr val="33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lnSpc>
                  <a:spcPct val="110000"/>
                </a:lnSpc>
              </a:pPr>
              <a:r>
                <a:rPr kumimoji="1" lang="zh-CN" altLang="en-US" sz="3200" dirty="0">
                  <a:latin typeface="黑体" pitchFamily="49" charset="-122"/>
                  <a:ea typeface="黑体" pitchFamily="49" charset="-122"/>
                </a:rPr>
                <a:t>在点</a:t>
              </a:r>
              <a:r>
                <a:rPr kumimoji="1" lang="en-US" altLang="zh-CN" sz="3200" dirty="0">
                  <a:latin typeface="黑体" pitchFamily="49" charset="-122"/>
                  <a:ea typeface="黑体" pitchFamily="49" charset="-122"/>
                </a:rPr>
                <a:t>3</a:t>
              </a:r>
              <a:r>
                <a:rPr kumimoji="1" lang="zh-CN" altLang="en-US" sz="3200" dirty="0">
                  <a:latin typeface="黑体" pitchFamily="49" charset="-122"/>
                  <a:ea typeface="黑体" pitchFamily="49" charset="-122"/>
                </a:rPr>
                <a:t>处	     。 </a:t>
              </a:r>
            </a:p>
          </p:txBody>
        </p:sp>
        <p:graphicFrame>
          <p:nvGraphicFramePr>
            <p:cNvPr id="65" name="Object 10"/>
            <p:cNvGraphicFramePr>
              <a:graphicFrameLocks noChangeAspect="1"/>
            </p:cNvGraphicFramePr>
            <p:nvPr/>
          </p:nvGraphicFramePr>
          <p:xfrm>
            <a:off x="1584" y="3528"/>
            <a:ext cx="820" cy="360"/>
          </p:xfrm>
          <a:graphic>
            <a:graphicData uri="http://schemas.openxmlformats.org/presentationml/2006/ole">
              <mc:AlternateContent xmlns:mc="http://schemas.openxmlformats.org/markup-compatibility/2006">
                <mc:Choice xmlns:v="urn:schemas-microsoft-com:vml" Requires="v">
                  <p:oleObj spid="_x0000_s799728" name="Equation" r:id="rId26" imgW="520560" imgH="228600" progId="Equation.DSMT4">
                    <p:embed/>
                  </p:oleObj>
                </mc:Choice>
                <mc:Fallback>
                  <p:oleObj name="Equation" r:id="rId26" imgW="520560" imgH="228600" progId="Equation.DSMT4">
                    <p:embed/>
                    <p:pic>
                      <p:nvPicPr>
                        <p:cNvPr id="0" name=""/>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84" y="3528"/>
                          <a:ext cx="820"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50016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wipe(left)">
                                      <p:cBhvr>
                                        <p:cTn id="12" dur="5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wipe(left)">
                                      <p:cBhvr>
                                        <p:cTn id="17" dur="500"/>
                                        <p:tgtEl>
                                          <p:spTgt spid="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wipe(left)">
                                      <p:cBhvr>
                                        <p:cTn id="22" dur="500"/>
                                        <p:tgtEl>
                                          <p:spTgt spid="6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wipe(left)">
                                      <p:cBhvr>
                                        <p:cTn id="2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74675" y="304800"/>
            <a:ext cx="8001000" cy="1216025"/>
          </a:xfrm>
          <a:noFill/>
        </p:spPr>
        <p:txBody>
          <a:bodyPr>
            <a:normAutofit/>
          </a:bodyPr>
          <a:lstStyle/>
          <a:p>
            <a:r>
              <a:rPr lang="zh-CN" altLang="en-US" sz="2800" b="1" i="1" dirty="0">
                <a:solidFill>
                  <a:srgbClr val="3333FF"/>
                </a:solidFill>
                <a:latin typeface="黑体" pitchFamily="49" charset="-122"/>
                <a:ea typeface="黑体" pitchFamily="49" charset="-122"/>
              </a:rPr>
              <a:t>转化曲线（</a:t>
            </a:r>
            <a:r>
              <a:rPr lang="en-US" altLang="zh-CN" sz="2800" b="1" i="1" dirty="0">
                <a:solidFill>
                  <a:srgbClr val="3333FF"/>
                </a:solidFill>
                <a:latin typeface="Times New Roman" pitchFamily="18" charset="0"/>
                <a:ea typeface="黑体" pitchFamily="49" charset="-122"/>
              </a:rPr>
              <a:t>inversion curve</a:t>
            </a:r>
            <a:r>
              <a:rPr lang="en-US" altLang="zh-CN" sz="2800" b="1" dirty="0">
                <a:solidFill>
                  <a:srgbClr val="3333FF"/>
                </a:solidFill>
                <a:latin typeface="黑体" pitchFamily="49" charset="-122"/>
                <a:ea typeface="黑体" pitchFamily="49" charset="-122"/>
              </a:rPr>
              <a:t>)</a:t>
            </a:r>
          </a:p>
        </p:txBody>
      </p:sp>
      <p:grpSp>
        <p:nvGrpSpPr>
          <p:cNvPr id="5" name="Group 9"/>
          <p:cNvGrpSpPr>
            <a:grpSpLocks/>
          </p:cNvGrpSpPr>
          <p:nvPr/>
        </p:nvGrpSpPr>
        <p:grpSpPr bwMode="auto">
          <a:xfrm>
            <a:off x="152400" y="1295400"/>
            <a:ext cx="4953000" cy="939800"/>
            <a:chOff x="96" y="816"/>
            <a:chExt cx="3120" cy="592"/>
          </a:xfrm>
        </p:grpSpPr>
        <p:sp>
          <p:nvSpPr>
            <p:cNvPr id="6" name="Text Box 10"/>
            <p:cNvSpPr txBox="1">
              <a:spLocks noChangeArrowheads="1"/>
            </p:cNvSpPr>
            <p:nvPr/>
          </p:nvSpPr>
          <p:spPr bwMode="auto">
            <a:xfrm>
              <a:off x="96" y="816"/>
              <a:ext cx="3120" cy="59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rgbClr val="33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lnSpc>
                  <a:spcPct val="110000"/>
                </a:lnSpc>
              </a:pPr>
              <a:r>
                <a:rPr kumimoji="1" lang="en-US" altLang="zh-CN" sz="2800" dirty="0">
                  <a:latin typeface="黑体" pitchFamily="49" charset="-122"/>
                  <a:ea typeface="黑体" pitchFamily="49" charset="-122"/>
                </a:rPr>
                <a:t>  </a:t>
              </a:r>
              <a:r>
                <a:rPr kumimoji="1" lang="zh-CN" altLang="en-US" sz="2800" dirty="0">
                  <a:latin typeface="黑体" pitchFamily="49" charset="-122"/>
                  <a:ea typeface="黑体" pitchFamily="49" charset="-122"/>
                </a:rPr>
                <a:t>选择不同的起始状态    ，作若干条等焓线。</a:t>
              </a:r>
            </a:p>
          </p:txBody>
        </p:sp>
        <p:graphicFrame>
          <p:nvGraphicFramePr>
            <p:cNvPr id="7" name="Object 11"/>
            <p:cNvGraphicFramePr>
              <a:graphicFrameLocks noChangeAspect="1"/>
            </p:cNvGraphicFramePr>
            <p:nvPr/>
          </p:nvGraphicFramePr>
          <p:xfrm>
            <a:off x="2431" y="864"/>
            <a:ext cx="353" cy="271"/>
          </p:xfrm>
          <a:graphic>
            <a:graphicData uri="http://schemas.openxmlformats.org/presentationml/2006/ole">
              <mc:AlternateContent xmlns:mc="http://schemas.openxmlformats.org/markup-compatibility/2006">
                <mc:Choice xmlns:v="urn:schemas-microsoft-com:vml" Requires="v">
                  <p:oleObj spid="_x0000_s777644" name="Equation" r:id="rId3" imgW="279360" imgH="215640" progId="Equation.DSMT4">
                    <p:embed/>
                  </p:oleObj>
                </mc:Choice>
                <mc:Fallback>
                  <p:oleObj name="Equation" r:id="rId3" imgW="279360" imgH="215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1" y="864"/>
                          <a:ext cx="353"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8" name="Picture 13"/>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a:xfrm>
            <a:off x="5076825" y="1412776"/>
            <a:ext cx="3743325" cy="3184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Text Box 12"/>
          <p:cNvSpPr txBox="1">
            <a:spLocks noChangeArrowheads="1"/>
          </p:cNvSpPr>
          <p:nvPr/>
        </p:nvSpPr>
        <p:spPr bwMode="auto">
          <a:xfrm>
            <a:off x="304800" y="2324100"/>
            <a:ext cx="4699000" cy="1895904"/>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rgbClr val="33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lnSpc>
                <a:spcPct val="110000"/>
              </a:lnSpc>
            </a:pPr>
            <a:r>
              <a:rPr kumimoji="1" lang="en-US" altLang="zh-CN" sz="2800" dirty="0">
                <a:latin typeface="黑体" pitchFamily="49" charset="-122"/>
                <a:ea typeface="黑体" pitchFamily="49" charset="-122"/>
              </a:rPr>
              <a:t>    </a:t>
            </a:r>
            <a:r>
              <a:rPr kumimoji="1" lang="zh-CN" altLang="en-US" sz="2800" dirty="0">
                <a:latin typeface="黑体" pitchFamily="49" charset="-122"/>
                <a:ea typeface="黑体" pitchFamily="49" charset="-122"/>
              </a:rPr>
              <a:t>将各条等焓线的极大值</a:t>
            </a:r>
            <a:r>
              <a:rPr kumimoji="1" lang="zh-CN" altLang="en-US" sz="2800" dirty="0" smtClean="0">
                <a:latin typeface="黑体" pitchFamily="49" charset="-122"/>
                <a:ea typeface="黑体" pitchFamily="49" charset="-122"/>
              </a:rPr>
              <a:t>相连（</a:t>
            </a:r>
            <a:r>
              <a:rPr lang="zh-CN" altLang="en-US" sz="2800" b="1" dirty="0">
                <a:solidFill>
                  <a:srgbClr val="0000CC"/>
                </a:solidFill>
                <a:latin typeface="华文宋体"/>
                <a:ea typeface="华文宋体"/>
                <a:cs typeface="华文宋体"/>
                <a:sym typeface="Symbol" pitchFamily="18" charset="2"/>
              </a:rPr>
              <a:t></a:t>
            </a:r>
            <a:r>
              <a:rPr lang="zh-CN" altLang="en-US" sz="2800" b="1" baseline="-25000" dirty="0">
                <a:solidFill>
                  <a:srgbClr val="0000CC"/>
                </a:solidFill>
                <a:latin typeface="华文宋体"/>
                <a:ea typeface="华文宋体"/>
                <a:cs typeface="华文宋体"/>
                <a:sym typeface="Symbol" pitchFamily="18" charset="2"/>
              </a:rPr>
              <a:t>Ｊ—Ｔ</a:t>
            </a:r>
            <a:r>
              <a:rPr lang="zh-CN" altLang="en-US" sz="2800" b="1" dirty="0">
                <a:solidFill>
                  <a:srgbClr val="0000CC"/>
                </a:solidFill>
                <a:latin typeface="华文宋体"/>
                <a:ea typeface="华文宋体"/>
                <a:cs typeface="华文宋体"/>
                <a:sym typeface="Symbol" pitchFamily="18" charset="2"/>
              </a:rPr>
              <a:t>＝０</a:t>
            </a:r>
            <a:r>
              <a:rPr kumimoji="1" lang="zh-CN" altLang="en-US" sz="2800" dirty="0" smtClean="0">
                <a:latin typeface="黑体" pitchFamily="49" charset="-122"/>
                <a:ea typeface="黑体" pitchFamily="49" charset="-122"/>
              </a:rPr>
              <a:t>），</a:t>
            </a:r>
            <a:r>
              <a:rPr kumimoji="1" lang="zh-CN" altLang="en-US" sz="2800" dirty="0">
                <a:latin typeface="黑体" pitchFamily="49" charset="-122"/>
                <a:ea typeface="黑体" pitchFamily="49" charset="-122"/>
              </a:rPr>
              <a:t>就得到一条虚线，将</a:t>
            </a:r>
            <a:r>
              <a:rPr kumimoji="1" lang="en-US" altLang="zh-CN" sz="2800" i="1" dirty="0">
                <a:latin typeface="Times New Roman" pitchFamily="18" charset="0"/>
                <a:ea typeface="黑体" pitchFamily="49" charset="-122"/>
              </a:rPr>
              <a:t>T-p</a:t>
            </a:r>
            <a:r>
              <a:rPr kumimoji="1" lang="zh-CN" altLang="en-US" sz="2800" dirty="0">
                <a:latin typeface="黑体" pitchFamily="49" charset="-122"/>
                <a:ea typeface="黑体" pitchFamily="49" charset="-122"/>
              </a:rPr>
              <a:t>图分成两个区域。</a:t>
            </a:r>
          </a:p>
        </p:txBody>
      </p:sp>
      <p:grpSp>
        <p:nvGrpSpPr>
          <p:cNvPr id="10" name="Group 3"/>
          <p:cNvGrpSpPr>
            <a:grpSpLocks/>
          </p:cNvGrpSpPr>
          <p:nvPr/>
        </p:nvGrpSpPr>
        <p:grpSpPr bwMode="auto">
          <a:xfrm>
            <a:off x="533400" y="3687763"/>
            <a:ext cx="4572000" cy="1438275"/>
            <a:chOff x="336" y="2323"/>
            <a:chExt cx="2880" cy="906"/>
          </a:xfrm>
        </p:grpSpPr>
        <p:sp>
          <p:nvSpPr>
            <p:cNvPr id="11" name="Text Box 4"/>
            <p:cNvSpPr txBox="1">
              <a:spLocks noChangeArrowheads="1"/>
            </p:cNvSpPr>
            <p:nvPr/>
          </p:nvSpPr>
          <p:spPr bwMode="auto">
            <a:xfrm>
              <a:off x="336" y="2341"/>
              <a:ext cx="2880" cy="8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rgbClr val="33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lnSpc>
                  <a:spcPct val="110000"/>
                </a:lnSpc>
              </a:pPr>
              <a:r>
                <a:rPr kumimoji="1" lang="en-US" altLang="zh-CN" sz="2800" dirty="0">
                  <a:latin typeface="黑体" pitchFamily="49" charset="-122"/>
                  <a:ea typeface="黑体" pitchFamily="49" charset="-122"/>
                </a:rPr>
                <a:t>    </a:t>
              </a:r>
              <a:r>
                <a:rPr kumimoji="1" lang="zh-CN" altLang="en-US" sz="2800" dirty="0">
                  <a:latin typeface="黑体" pitchFamily="49" charset="-122"/>
                  <a:ea typeface="黑体" pitchFamily="49" charset="-122"/>
                </a:rPr>
                <a:t>在虚线以左，      ，是</a:t>
              </a:r>
              <a:r>
                <a:rPr kumimoji="1" lang="zh-CN" altLang="en-US" sz="2800" dirty="0">
                  <a:solidFill>
                    <a:srgbClr val="0000FF"/>
                  </a:solidFill>
                  <a:latin typeface="黑体" pitchFamily="49" charset="-122"/>
                  <a:ea typeface="黑体" pitchFamily="49" charset="-122"/>
                </a:rPr>
                <a:t>致冷区</a:t>
              </a:r>
              <a:r>
                <a:rPr kumimoji="1" lang="zh-CN" altLang="en-US" sz="2800" dirty="0">
                  <a:latin typeface="黑体" pitchFamily="49" charset="-122"/>
                  <a:ea typeface="黑体" pitchFamily="49" charset="-122"/>
                </a:rPr>
                <a:t>，在这个区内，可以把气体液化；</a:t>
              </a:r>
            </a:p>
          </p:txBody>
        </p:sp>
        <p:graphicFrame>
          <p:nvGraphicFramePr>
            <p:cNvPr id="12" name="Object 5"/>
            <p:cNvGraphicFramePr>
              <a:graphicFrameLocks noChangeAspect="1"/>
            </p:cNvGraphicFramePr>
            <p:nvPr>
              <p:extLst>
                <p:ext uri="{D42A27DB-BD31-4B8C-83A1-F6EECF244321}">
                  <p14:modId xmlns:p14="http://schemas.microsoft.com/office/powerpoint/2010/main" val="615863698"/>
                </p:ext>
              </p:extLst>
            </p:nvPr>
          </p:nvGraphicFramePr>
          <p:xfrm>
            <a:off x="2064" y="2323"/>
            <a:ext cx="758" cy="335"/>
          </p:xfrm>
          <a:graphic>
            <a:graphicData uri="http://schemas.openxmlformats.org/presentationml/2006/ole">
              <mc:AlternateContent xmlns:mc="http://schemas.openxmlformats.org/markup-compatibility/2006">
                <mc:Choice xmlns:v="urn:schemas-microsoft-com:vml" Requires="v">
                  <p:oleObj spid="_x0000_s777645" name="Equation" r:id="rId6" imgW="507960" imgH="228600" progId="Equation.DSMT4">
                    <p:embed/>
                  </p:oleObj>
                </mc:Choice>
                <mc:Fallback>
                  <p:oleObj name="Equation" r:id="rId6" imgW="50796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4" y="2323"/>
                          <a:ext cx="758" cy="335"/>
                        </a:xfrm>
                        <a:prstGeom prst="rect">
                          <a:avLst/>
                        </a:prstGeom>
                        <a:noFill/>
                        <a:ln>
                          <a:noFill/>
                        </a:ln>
                        <a:effectLst/>
                        <a:extLst/>
                      </p:spPr>
                    </p:pic>
                  </p:oleObj>
                </mc:Fallback>
              </mc:AlternateContent>
            </a:graphicData>
          </a:graphic>
        </p:graphicFrame>
      </p:grpSp>
      <p:grpSp>
        <p:nvGrpSpPr>
          <p:cNvPr id="13" name="Group 6"/>
          <p:cNvGrpSpPr>
            <a:grpSpLocks/>
          </p:cNvGrpSpPr>
          <p:nvPr/>
        </p:nvGrpSpPr>
        <p:grpSpPr bwMode="auto">
          <a:xfrm>
            <a:off x="304800" y="5334000"/>
            <a:ext cx="8634413" cy="1422400"/>
            <a:chOff x="192" y="3360"/>
            <a:chExt cx="5439" cy="896"/>
          </a:xfrm>
        </p:grpSpPr>
        <p:sp>
          <p:nvSpPr>
            <p:cNvPr id="14" name="Text Box 7"/>
            <p:cNvSpPr txBox="1">
              <a:spLocks noChangeArrowheads="1"/>
            </p:cNvSpPr>
            <p:nvPr/>
          </p:nvSpPr>
          <p:spPr bwMode="auto">
            <a:xfrm>
              <a:off x="192" y="3360"/>
              <a:ext cx="5439" cy="896"/>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rgbClr val="33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lnSpc>
                  <a:spcPct val="110000"/>
                </a:lnSpc>
              </a:pPr>
              <a:r>
                <a:rPr kumimoji="1" lang="zh-CN" altLang="en-US" sz="2800" dirty="0" smtClean="0">
                  <a:latin typeface="黑体" pitchFamily="49" charset="-122"/>
                  <a:ea typeface="黑体" pitchFamily="49" charset="-122"/>
                </a:rPr>
                <a:t>虚线</a:t>
              </a:r>
              <a:r>
                <a:rPr kumimoji="1" lang="zh-CN" altLang="en-US" sz="2800" dirty="0">
                  <a:latin typeface="黑体" pitchFamily="49" charset="-122"/>
                  <a:ea typeface="黑体" pitchFamily="49" charset="-122"/>
                </a:rPr>
                <a:t>以右，      ，是</a:t>
              </a:r>
              <a:r>
                <a:rPr kumimoji="1" lang="zh-CN" altLang="en-US" sz="2800" dirty="0">
                  <a:solidFill>
                    <a:srgbClr val="FB390B"/>
                  </a:solidFill>
                  <a:latin typeface="黑体" pitchFamily="49" charset="-122"/>
                  <a:ea typeface="黑体" pitchFamily="49" charset="-122"/>
                </a:rPr>
                <a:t>致热区</a:t>
              </a:r>
              <a:r>
                <a:rPr kumimoji="1" lang="zh-CN" altLang="en-US" sz="2800" dirty="0">
                  <a:latin typeface="黑体" pitchFamily="49" charset="-122"/>
                  <a:ea typeface="黑体" pitchFamily="49" charset="-122"/>
                </a:rPr>
                <a:t>，气体通过节流过程温度反而升高</a:t>
              </a:r>
              <a:r>
                <a:rPr kumimoji="1" lang="zh-CN" altLang="en-US" sz="2800" dirty="0" smtClean="0">
                  <a:latin typeface="黑体" pitchFamily="49" charset="-122"/>
                  <a:ea typeface="黑体" pitchFamily="49" charset="-122"/>
                </a:rPr>
                <a:t>。</a:t>
              </a:r>
              <a:r>
                <a:rPr kumimoji="1" lang="zh-CN" altLang="en-US" sz="2800" dirty="0">
                  <a:solidFill>
                    <a:srgbClr val="0000FF"/>
                  </a:solidFill>
                  <a:latin typeface="黑体" pitchFamily="49" charset="-122"/>
                  <a:ea typeface="黑体" pitchFamily="49" charset="-122"/>
                </a:rPr>
                <a:t>致冷</a:t>
              </a:r>
              <a:r>
                <a:rPr kumimoji="1" lang="zh-CN" altLang="en-US" sz="2800" dirty="0" smtClean="0">
                  <a:solidFill>
                    <a:srgbClr val="0000FF"/>
                  </a:solidFill>
                  <a:latin typeface="黑体" pitchFamily="49" charset="-122"/>
                  <a:ea typeface="黑体" pitchFamily="49" charset="-122"/>
                </a:rPr>
                <a:t>区和</a:t>
              </a:r>
              <a:r>
                <a:rPr kumimoji="1" lang="zh-CN" altLang="en-US" sz="2800" dirty="0">
                  <a:solidFill>
                    <a:srgbClr val="FB390B"/>
                  </a:solidFill>
                  <a:latin typeface="黑体" pitchFamily="49" charset="-122"/>
                  <a:ea typeface="黑体" pitchFamily="49" charset="-122"/>
                </a:rPr>
                <a:t>致热</a:t>
              </a:r>
              <a:r>
                <a:rPr kumimoji="1" lang="zh-CN" altLang="en-US" sz="2800" dirty="0" smtClean="0">
                  <a:solidFill>
                    <a:srgbClr val="FB390B"/>
                  </a:solidFill>
                  <a:latin typeface="黑体" pitchFamily="49" charset="-122"/>
                  <a:ea typeface="黑体" pitchFamily="49" charset="-122"/>
                </a:rPr>
                <a:t>区</a:t>
              </a:r>
              <a:r>
                <a:rPr kumimoji="1" lang="zh-CN" altLang="en-US" sz="2800" dirty="0" smtClean="0">
                  <a:solidFill>
                    <a:srgbClr val="00B050"/>
                  </a:solidFill>
                  <a:latin typeface="黑体" pitchFamily="49" charset="-122"/>
                  <a:ea typeface="黑体" pitchFamily="49" charset="-122"/>
                </a:rPr>
                <a:t>分界线</a:t>
              </a:r>
              <a:r>
                <a:rPr kumimoji="1" lang="zh-CN" altLang="en-US" sz="2800" dirty="0" smtClean="0">
                  <a:solidFill>
                    <a:srgbClr val="FB390B"/>
                  </a:solidFill>
                  <a:latin typeface="黑体" pitchFamily="49" charset="-122"/>
                  <a:ea typeface="黑体" pitchFamily="49" charset="-122"/>
                </a:rPr>
                <a:t>，</a:t>
              </a:r>
              <a:r>
                <a:rPr kumimoji="1" lang="zh-CN" altLang="en-US" sz="2800" dirty="0" smtClean="0">
                  <a:solidFill>
                    <a:srgbClr val="00B050"/>
                  </a:solidFill>
                  <a:latin typeface="黑体" pitchFamily="49" charset="-122"/>
                  <a:ea typeface="黑体" pitchFamily="49" charset="-122"/>
                </a:rPr>
                <a:t>称为转换曲线</a:t>
              </a:r>
              <a:r>
                <a:rPr kumimoji="1" lang="zh-CN" altLang="en-US" sz="2800" dirty="0">
                  <a:latin typeface="黑体" pitchFamily="49" charset="-122"/>
                  <a:ea typeface="黑体" pitchFamily="49" charset="-122"/>
                </a:rPr>
                <a:t>（</a:t>
              </a:r>
              <a:r>
                <a:rPr lang="zh-CN" altLang="en-US" sz="2800" b="1" dirty="0">
                  <a:solidFill>
                    <a:srgbClr val="0000CC"/>
                  </a:solidFill>
                  <a:latin typeface="华文宋体"/>
                  <a:ea typeface="华文宋体"/>
                  <a:cs typeface="华文宋体"/>
                  <a:sym typeface="Symbol" pitchFamily="18" charset="2"/>
                </a:rPr>
                <a:t></a:t>
              </a:r>
              <a:r>
                <a:rPr lang="zh-CN" altLang="en-US" sz="2800" b="1" baseline="-25000" dirty="0">
                  <a:solidFill>
                    <a:srgbClr val="0000CC"/>
                  </a:solidFill>
                  <a:latin typeface="华文宋体"/>
                  <a:ea typeface="华文宋体"/>
                  <a:cs typeface="华文宋体"/>
                  <a:sym typeface="Symbol" pitchFamily="18" charset="2"/>
                </a:rPr>
                <a:t>Ｊ—Ｔ</a:t>
              </a:r>
              <a:r>
                <a:rPr lang="zh-CN" altLang="en-US" sz="2800" b="1" dirty="0">
                  <a:solidFill>
                    <a:srgbClr val="0000CC"/>
                  </a:solidFill>
                  <a:latin typeface="华文宋体"/>
                  <a:ea typeface="华文宋体"/>
                  <a:cs typeface="华文宋体"/>
                  <a:sym typeface="Symbol" pitchFamily="18" charset="2"/>
                </a:rPr>
                <a:t>＝０</a:t>
              </a:r>
              <a:r>
                <a:rPr kumimoji="1" lang="zh-CN" altLang="en-US" sz="2800" dirty="0" smtClean="0">
                  <a:latin typeface="黑体" pitchFamily="49" charset="-122"/>
                  <a:ea typeface="黑体" pitchFamily="49" charset="-122"/>
                </a:rPr>
                <a:t>）。</a:t>
              </a:r>
              <a:endParaRPr kumimoji="1" lang="zh-CN" altLang="en-US" sz="2800" dirty="0">
                <a:solidFill>
                  <a:srgbClr val="00B050"/>
                </a:solidFill>
                <a:latin typeface="黑体" pitchFamily="49" charset="-122"/>
                <a:ea typeface="黑体" pitchFamily="49" charset="-122"/>
              </a:endParaRPr>
            </a:p>
          </p:txBody>
        </p:sp>
        <p:graphicFrame>
          <p:nvGraphicFramePr>
            <p:cNvPr id="15" name="Object 8"/>
            <p:cNvGraphicFramePr>
              <a:graphicFrameLocks noChangeAspect="1"/>
            </p:cNvGraphicFramePr>
            <p:nvPr>
              <p:extLst>
                <p:ext uri="{D42A27DB-BD31-4B8C-83A1-F6EECF244321}">
                  <p14:modId xmlns:p14="http://schemas.microsoft.com/office/powerpoint/2010/main" val="1169780274"/>
                </p:ext>
              </p:extLst>
            </p:nvPr>
          </p:nvGraphicFramePr>
          <p:xfrm>
            <a:off x="1311" y="3386"/>
            <a:ext cx="722" cy="289"/>
          </p:xfrm>
          <a:graphic>
            <a:graphicData uri="http://schemas.openxmlformats.org/presentationml/2006/ole">
              <mc:AlternateContent xmlns:mc="http://schemas.openxmlformats.org/markup-compatibility/2006">
                <mc:Choice xmlns:v="urn:schemas-microsoft-com:vml" Requires="v">
                  <p:oleObj spid="_x0000_s777646" name="Equation" r:id="rId8" imgW="571320" imgH="228600" progId="Equation.DSMT4">
                    <p:embed/>
                  </p:oleObj>
                </mc:Choice>
                <mc:Fallback>
                  <p:oleObj name="Equation" r:id="rId8" imgW="57132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11" y="3386"/>
                          <a:ext cx="722"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827255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edge">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trips(downRigh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strips(downRight)">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908720"/>
            <a:ext cx="8128413" cy="4896544"/>
          </a:xfrm>
        </p:spPr>
        <p:txBody>
          <a:bodyPr rtlCol="0">
            <a:normAutofit/>
          </a:bodyPr>
          <a:lstStyle/>
          <a:p>
            <a:pPr eaLnBrk="1" fontAlgn="auto" hangingPunct="1">
              <a:spcAft>
                <a:spcPts val="0"/>
              </a:spcAft>
              <a:buFont typeface="Wingdings" pitchFamily="2" charset="2"/>
              <a:buNone/>
              <a:defRPr/>
            </a:pPr>
            <a:r>
              <a:rPr lang="en-US" altLang="zh-CN" sz="2800" b="1" dirty="0">
                <a:solidFill>
                  <a:schemeClr val="tx1"/>
                </a:solidFill>
                <a:latin typeface="宋体" pitchFamily="2" charset="-122"/>
              </a:rPr>
              <a:t>５．</a:t>
            </a:r>
            <a:r>
              <a:rPr lang="zh-CN" altLang="en-US" sz="2800" b="1" dirty="0">
                <a:solidFill>
                  <a:schemeClr val="tx1"/>
                </a:solidFill>
                <a:latin typeface="宋体" pitchFamily="2" charset="-122"/>
              </a:rPr>
              <a:t>经验规律：</a:t>
            </a:r>
            <a:r>
              <a:rPr lang="zh-CN" altLang="en-US" sz="2800" b="1" dirty="0">
                <a:solidFill>
                  <a:srgbClr val="3333FF"/>
                </a:solidFill>
                <a:latin typeface="宋体" pitchFamily="2" charset="-122"/>
                <a:sym typeface="Monotype Sorts" pitchFamily="2" charset="2"/>
              </a:rPr>
              <a:t>对组成不变的系统</a:t>
            </a:r>
            <a:r>
              <a:rPr lang="zh-CN" altLang="en-US" sz="2800" b="1" dirty="0">
                <a:latin typeface="宋体" pitchFamily="2" charset="-122"/>
                <a:sym typeface="Monotype Sorts" pitchFamily="2" charset="2"/>
              </a:rPr>
              <a:t> </a:t>
            </a:r>
            <a:endParaRPr lang="en-US" altLang="zh-CN" sz="2800" b="1" dirty="0" smtClean="0">
              <a:latin typeface="宋体" pitchFamily="2" charset="-122"/>
              <a:sym typeface="Monotype Sorts" pitchFamily="2" charset="2"/>
            </a:endParaRPr>
          </a:p>
          <a:p>
            <a:pPr eaLnBrk="1" fontAlgn="auto" hangingPunct="1">
              <a:spcAft>
                <a:spcPts val="0"/>
              </a:spcAft>
              <a:buFont typeface="Wingdings" pitchFamily="2" charset="2"/>
              <a:buNone/>
              <a:defRPr/>
            </a:pPr>
            <a:r>
              <a:rPr lang="zh-CN" altLang="en-US" sz="2800" b="1" dirty="0" smtClean="0">
                <a:solidFill>
                  <a:srgbClr val="3333FF"/>
                </a:solidFill>
                <a:latin typeface="宋体" pitchFamily="2" charset="-122"/>
                <a:sym typeface="Monotype Sorts" pitchFamily="2" charset="2"/>
              </a:rPr>
              <a:t>①</a:t>
            </a:r>
            <a:r>
              <a:rPr lang="zh-CN" altLang="en-US" sz="2800" b="1" dirty="0">
                <a:solidFill>
                  <a:srgbClr val="3333FF"/>
                </a:solidFill>
                <a:latin typeface="宋体" pitchFamily="2" charset="-122"/>
                <a:sym typeface="Monotype Sorts" pitchFamily="2" charset="2"/>
              </a:rPr>
              <a:t>两个强度性质</a:t>
            </a:r>
            <a:r>
              <a:rPr lang="zh-CN" altLang="en-US" sz="2800" b="1" dirty="0">
                <a:solidFill>
                  <a:srgbClr val="3333FF"/>
                </a:solidFill>
                <a:latin typeface="宋体" pitchFamily="2" charset="-122"/>
              </a:rPr>
              <a:t>确定，则所有</a:t>
            </a:r>
            <a:r>
              <a:rPr lang="zh-CN" altLang="en-US" sz="2800" b="1" dirty="0">
                <a:solidFill>
                  <a:srgbClr val="3333FF"/>
                </a:solidFill>
                <a:latin typeface="宋体" pitchFamily="2" charset="-122"/>
                <a:sym typeface="Monotype Sorts" pitchFamily="2" charset="2"/>
              </a:rPr>
              <a:t>强度</a:t>
            </a:r>
            <a:r>
              <a:rPr lang="zh-CN" altLang="en-US" sz="2800" b="1" dirty="0">
                <a:solidFill>
                  <a:srgbClr val="3333FF"/>
                </a:solidFill>
                <a:latin typeface="宋体" pitchFamily="2" charset="-122"/>
              </a:rPr>
              <a:t>性质（状态函数）确定； </a:t>
            </a:r>
            <a:endParaRPr lang="en-US" altLang="zh-CN" sz="2800" b="1" dirty="0" smtClean="0">
              <a:solidFill>
                <a:srgbClr val="3333FF"/>
              </a:solidFill>
              <a:latin typeface="宋体" pitchFamily="2" charset="-122"/>
            </a:endParaRPr>
          </a:p>
          <a:p>
            <a:pPr eaLnBrk="1" fontAlgn="auto" hangingPunct="1">
              <a:spcAft>
                <a:spcPts val="0"/>
              </a:spcAft>
              <a:buFont typeface="Wingdings" pitchFamily="2" charset="2"/>
              <a:buNone/>
              <a:defRPr/>
            </a:pPr>
            <a:r>
              <a:rPr lang="zh-CN" altLang="en-US" sz="2800" b="1" dirty="0" smtClean="0">
                <a:solidFill>
                  <a:srgbClr val="3333FF"/>
                </a:solidFill>
                <a:latin typeface="宋体" pitchFamily="2" charset="-122"/>
                <a:sym typeface="Monotype Sorts" pitchFamily="2" charset="2"/>
              </a:rPr>
              <a:t>②</a:t>
            </a:r>
            <a:r>
              <a:rPr lang="zh-CN" altLang="en-US" sz="2800" b="1" dirty="0">
                <a:solidFill>
                  <a:srgbClr val="3333FF"/>
                </a:solidFill>
                <a:latin typeface="宋体" pitchFamily="2" charset="-122"/>
                <a:sym typeface="Monotype Sorts" pitchFamily="2" charset="2"/>
              </a:rPr>
              <a:t>两个强度性质和一个广</a:t>
            </a:r>
            <a:r>
              <a:rPr lang="zh-CN" altLang="en-US" sz="2800" b="1" dirty="0" smtClean="0">
                <a:solidFill>
                  <a:srgbClr val="3333FF"/>
                </a:solidFill>
                <a:latin typeface="宋体" pitchFamily="2" charset="-122"/>
                <a:sym typeface="Monotype Sorts" pitchFamily="2" charset="2"/>
              </a:rPr>
              <a:t>延性质</a:t>
            </a:r>
            <a:r>
              <a:rPr lang="zh-CN" altLang="en-US" sz="2800" b="1" dirty="0" smtClean="0">
                <a:solidFill>
                  <a:srgbClr val="3333FF"/>
                </a:solidFill>
                <a:latin typeface="宋体" pitchFamily="2" charset="-122"/>
              </a:rPr>
              <a:t>确定</a:t>
            </a:r>
            <a:r>
              <a:rPr lang="zh-CN" altLang="en-US" sz="2800" b="1" dirty="0">
                <a:solidFill>
                  <a:srgbClr val="3333FF"/>
                </a:solidFill>
                <a:latin typeface="宋体" pitchFamily="2" charset="-122"/>
              </a:rPr>
              <a:t>，则所有性质（状态函数）确定。</a:t>
            </a:r>
          </a:p>
          <a:p>
            <a:pPr eaLnBrk="1" fontAlgn="auto" hangingPunct="1">
              <a:spcAft>
                <a:spcPts val="0"/>
              </a:spcAft>
              <a:buClr>
                <a:schemeClr val="tx1"/>
              </a:buClr>
              <a:buFont typeface="Wingdings" pitchFamily="2" charset="2"/>
              <a:buChar char="l"/>
              <a:defRPr/>
            </a:pPr>
            <a:r>
              <a:rPr lang="zh-CN" altLang="en-US" sz="2800" b="1" dirty="0">
                <a:solidFill>
                  <a:schemeClr val="tx1"/>
                </a:solidFill>
                <a:latin typeface="宋体" pitchFamily="2" charset="-122"/>
              </a:rPr>
              <a:t>由此可见：</a:t>
            </a:r>
            <a:r>
              <a:rPr lang="zh-CN" altLang="en-US" sz="2800" b="1" dirty="0">
                <a:solidFill>
                  <a:srgbClr val="3333FF"/>
                </a:solidFill>
                <a:latin typeface="宋体" pitchFamily="2" charset="-122"/>
              </a:rPr>
              <a:t>对组成及数量不变的系统，某一状态函数可表示为另外</a:t>
            </a:r>
            <a:r>
              <a:rPr lang="zh-CN" altLang="en-US" sz="2800" b="1" dirty="0">
                <a:solidFill>
                  <a:srgbClr val="3333FF"/>
                </a:solidFill>
                <a:latin typeface="宋体" pitchFamily="2" charset="-122"/>
                <a:sym typeface="Monotype Sorts" pitchFamily="2" charset="2"/>
              </a:rPr>
              <a:t>两个</a:t>
            </a:r>
            <a:r>
              <a:rPr lang="zh-CN" altLang="en-US" sz="2800" b="1" dirty="0">
                <a:solidFill>
                  <a:srgbClr val="3333FF"/>
                </a:solidFill>
                <a:latin typeface="宋体" pitchFamily="2" charset="-122"/>
              </a:rPr>
              <a:t>状态函数的函数。</a:t>
            </a:r>
          </a:p>
          <a:p>
            <a:pPr eaLnBrk="1" fontAlgn="auto" hangingPunct="1">
              <a:spcAft>
                <a:spcPts val="0"/>
              </a:spcAft>
              <a:buFont typeface="Wingdings" pitchFamily="2" charset="2"/>
              <a:buNone/>
              <a:defRPr/>
            </a:pPr>
            <a:r>
              <a:rPr lang="zh-CN" altLang="en-US" sz="2800" b="1" dirty="0">
                <a:solidFill>
                  <a:srgbClr val="3333FF"/>
                </a:solidFill>
                <a:latin typeface="宋体" pitchFamily="2" charset="-122"/>
              </a:rPr>
              <a:t>如：压力可表示为体积和温度的函数   </a:t>
            </a:r>
            <a:r>
              <a:rPr lang="en-US" altLang="zh-CN" sz="2800" b="1" dirty="0">
                <a:solidFill>
                  <a:srgbClr val="3333FF"/>
                </a:solidFill>
                <a:latin typeface="宋体" pitchFamily="2" charset="-122"/>
              </a:rPr>
              <a:t>P=f(T,V)</a:t>
            </a:r>
          </a:p>
          <a:p>
            <a:pPr eaLnBrk="1" fontAlgn="auto" hangingPunct="1">
              <a:spcAft>
                <a:spcPts val="0"/>
              </a:spcAft>
              <a:buFont typeface="Arial" panose="020B0604020202020204" pitchFamily="34" charset="0"/>
              <a:buChar char="•"/>
              <a:defRPr/>
            </a:pPr>
            <a:endParaRPr lang="zh-CN" altLang="en-US" dirty="0"/>
          </a:p>
        </p:txBody>
      </p:sp>
      <p:sp>
        <p:nvSpPr>
          <p:cNvPr id="2" name="标题 1"/>
          <p:cNvSpPr>
            <a:spLocks noGrp="1"/>
          </p:cNvSpPr>
          <p:nvPr>
            <p:ph type="title"/>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8"/>
          <p:cNvGrpSpPr>
            <a:grpSpLocks/>
          </p:cNvGrpSpPr>
          <p:nvPr/>
        </p:nvGrpSpPr>
        <p:grpSpPr bwMode="auto">
          <a:xfrm>
            <a:off x="2428875" y="333375"/>
            <a:ext cx="3943350" cy="741363"/>
            <a:chOff x="1132" y="255"/>
            <a:chExt cx="2484" cy="467"/>
          </a:xfrm>
        </p:grpSpPr>
        <p:sp>
          <p:nvSpPr>
            <p:cNvPr id="5" name="Text Box 19"/>
            <p:cNvSpPr txBox="1">
              <a:spLocks noChangeArrowheads="1"/>
            </p:cNvSpPr>
            <p:nvPr/>
          </p:nvSpPr>
          <p:spPr bwMode="auto">
            <a:xfrm>
              <a:off x="1132" y="309"/>
              <a:ext cx="248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dirty="0">
                  <a:solidFill>
                    <a:srgbClr val="002060"/>
                  </a:solidFill>
                  <a:latin typeface="Arial" pitchFamily="34" charset="0"/>
                </a:rPr>
                <a:t>决定        值的因素</a:t>
              </a:r>
            </a:p>
          </p:txBody>
        </p:sp>
        <p:graphicFrame>
          <p:nvGraphicFramePr>
            <p:cNvPr id="6" name="Object 20"/>
            <p:cNvGraphicFramePr>
              <a:graphicFrameLocks noChangeAspect="1"/>
            </p:cNvGraphicFramePr>
            <p:nvPr/>
          </p:nvGraphicFramePr>
          <p:xfrm>
            <a:off x="1837" y="255"/>
            <a:ext cx="545" cy="467"/>
          </p:xfrm>
          <a:graphic>
            <a:graphicData uri="http://schemas.openxmlformats.org/presentationml/2006/ole">
              <mc:AlternateContent xmlns:mc="http://schemas.openxmlformats.org/markup-compatibility/2006">
                <mc:Choice xmlns:v="urn:schemas-microsoft-com:vml" Requires="v">
                  <p:oleObj spid="_x0000_s812413" name="Equation" r:id="rId3" imgW="266400" imgH="228600" progId="Equation.DSMT4">
                    <p:embed/>
                  </p:oleObj>
                </mc:Choice>
                <mc:Fallback>
                  <p:oleObj name="Equation" r:id="rId3" imgW="2664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7" y="255"/>
                          <a:ext cx="545" cy="4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 name="Text Box 3"/>
          <p:cNvSpPr txBox="1">
            <a:spLocks noChangeArrowheads="1"/>
          </p:cNvSpPr>
          <p:nvPr/>
        </p:nvSpPr>
        <p:spPr bwMode="auto">
          <a:xfrm>
            <a:off x="228600" y="1196975"/>
            <a:ext cx="2614613" cy="5984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rgbClr val="33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lnSpc>
                <a:spcPct val="140000"/>
              </a:lnSpc>
            </a:pPr>
            <a:r>
              <a:rPr kumimoji="1" lang="zh-CN" altLang="en-US" sz="2800" dirty="0">
                <a:latin typeface="黑体" pitchFamily="49" charset="-122"/>
                <a:ea typeface="黑体" pitchFamily="49" charset="-122"/>
              </a:rPr>
              <a:t>对定量气体，</a:t>
            </a:r>
          </a:p>
        </p:txBody>
      </p:sp>
      <p:graphicFrame>
        <p:nvGraphicFramePr>
          <p:cNvPr id="8" name="对象 7"/>
          <p:cNvGraphicFramePr>
            <a:graphicFrameLocks noChangeAspect="1"/>
          </p:cNvGraphicFramePr>
          <p:nvPr/>
        </p:nvGraphicFramePr>
        <p:xfrm>
          <a:off x="2916238" y="1412875"/>
          <a:ext cx="1701800" cy="407988"/>
        </p:xfrm>
        <a:graphic>
          <a:graphicData uri="http://schemas.openxmlformats.org/presentationml/2006/ole">
            <mc:AlternateContent xmlns:mc="http://schemas.openxmlformats.org/markup-compatibility/2006">
              <mc:Choice xmlns:v="urn:schemas-microsoft-com:vml" Requires="v">
                <p:oleObj spid="_x0000_s812414" name="Equation" r:id="rId5" imgW="837836" imgH="203112" progId="Equation.DSMT4">
                  <p:embed/>
                </p:oleObj>
              </mc:Choice>
              <mc:Fallback>
                <p:oleObj name="Equation" r:id="rId5" imgW="837836" imgH="203112"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1412875"/>
                        <a:ext cx="1701800"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对象 8"/>
          <p:cNvGraphicFramePr>
            <a:graphicFrameLocks noChangeAspect="1"/>
          </p:cNvGraphicFramePr>
          <p:nvPr/>
        </p:nvGraphicFramePr>
        <p:xfrm>
          <a:off x="4873625" y="1219200"/>
          <a:ext cx="3508375" cy="850900"/>
        </p:xfrm>
        <a:graphic>
          <a:graphicData uri="http://schemas.openxmlformats.org/presentationml/2006/ole">
            <mc:AlternateContent xmlns:mc="http://schemas.openxmlformats.org/markup-compatibility/2006">
              <mc:Choice xmlns:v="urn:schemas-microsoft-com:vml" Requires="v">
                <p:oleObj spid="_x0000_s812415" name="Equation" r:id="rId7" imgW="1727200" imgH="419100" progId="Equation.DSMT4">
                  <p:embed/>
                </p:oleObj>
              </mc:Choice>
              <mc:Fallback>
                <p:oleObj name="Equation" r:id="rId7" imgW="1727200" imgH="419100" progId="Equation.DSMT4">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3625" y="1219200"/>
                        <a:ext cx="3508375"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 name="Group 5"/>
          <p:cNvGrpSpPr>
            <a:grpSpLocks/>
          </p:cNvGrpSpPr>
          <p:nvPr/>
        </p:nvGrpSpPr>
        <p:grpSpPr bwMode="auto">
          <a:xfrm>
            <a:off x="228600" y="1916832"/>
            <a:ext cx="7620000" cy="569193"/>
            <a:chOff x="192" y="1270"/>
            <a:chExt cx="4752" cy="296"/>
          </a:xfrm>
        </p:grpSpPr>
        <p:sp>
          <p:nvSpPr>
            <p:cNvPr id="11" name="Text Box 6"/>
            <p:cNvSpPr txBox="1">
              <a:spLocks noChangeArrowheads="1"/>
            </p:cNvSpPr>
            <p:nvPr/>
          </p:nvSpPr>
          <p:spPr bwMode="auto">
            <a:xfrm>
              <a:off x="192" y="1270"/>
              <a:ext cx="4752" cy="296"/>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rgbClr val="33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lnSpc>
                  <a:spcPct val="110000"/>
                </a:lnSpc>
              </a:pPr>
              <a:r>
                <a:rPr kumimoji="1" lang="zh-CN" altLang="en-US" sz="2800" dirty="0">
                  <a:latin typeface="黑体" pitchFamily="49" charset="-122"/>
                  <a:ea typeface="黑体" pitchFamily="49" charset="-122"/>
                </a:rPr>
                <a:t>经过</a:t>
              </a:r>
              <a:r>
                <a:rPr kumimoji="1" lang="en-US" altLang="zh-CN" sz="2800" dirty="0">
                  <a:latin typeface="Times New Roman" pitchFamily="18" charset="0"/>
                  <a:ea typeface="黑体" pitchFamily="49" charset="-122"/>
                </a:rPr>
                <a:t>Joule-Thomson</a:t>
              </a:r>
              <a:r>
                <a:rPr kumimoji="1" lang="zh-CN" altLang="en-US" sz="2800" dirty="0">
                  <a:latin typeface="黑体" pitchFamily="49" charset="-122"/>
                  <a:ea typeface="黑体" pitchFamily="49" charset="-122"/>
                </a:rPr>
                <a:t>实验后，     ，故：</a:t>
              </a:r>
            </a:p>
          </p:txBody>
        </p:sp>
        <p:graphicFrame>
          <p:nvGraphicFramePr>
            <p:cNvPr id="12" name="Object 7"/>
            <p:cNvGraphicFramePr>
              <a:graphicFrameLocks noChangeAspect="1"/>
            </p:cNvGraphicFramePr>
            <p:nvPr/>
          </p:nvGraphicFramePr>
          <p:xfrm>
            <a:off x="2888" y="1296"/>
            <a:ext cx="615" cy="225"/>
          </p:xfrm>
          <a:graphic>
            <a:graphicData uri="http://schemas.openxmlformats.org/presentationml/2006/ole">
              <mc:AlternateContent xmlns:mc="http://schemas.openxmlformats.org/markup-compatibility/2006">
                <mc:Choice xmlns:v="urn:schemas-microsoft-com:vml" Requires="v">
                  <p:oleObj spid="_x0000_s812416" name="Equation" r:id="rId9" imgW="482400" imgH="177480" progId="Equation.DSMT4">
                    <p:embed/>
                  </p:oleObj>
                </mc:Choice>
                <mc:Fallback>
                  <p:oleObj name="Equation" r:id="rId9" imgW="482400" imgH="1774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88" y="1296"/>
                          <a:ext cx="615"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3" name="对象 12"/>
          <p:cNvGraphicFramePr>
            <a:graphicFrameLocks noChangeAspect="1"/>
          </p:cNvGraphicFramePr>
          <p:nvPr/>
        </p:nvGraphicFramePr>
        <p:xfrm>
          <a:off x="304800" y="2514600"/>
          <a:ext cx="2438400" cy="1711325"/>
        </p:xfrm>
        <a:graphic>
          <a:graphicData uri="http://schemas.openxmlformats.org/presentationml/2006/ole">
            <mc:AlternateContent xmlns:mc="http://schemas.openxmlformats.org/markup-compatibility/2006">
              <mc:Choice xmlns:v="urn:schemas-microsoft-com:vml" Requires="v">
                <p:oleObj spid="_x0000_s812417" name="Equation" r:id="rId11" imgW="1155700" imgH="812800" progId="Equation.DSMT4">
                  <p:embed/>
                </p:oleObj>
              </mc:Choice>
              <mc:Fallback>
                <p:oleObj name="Equation" r:id="rId11" imgW="1155700" imgH="81280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4800" y="2514600"/>
                        <a:ext cx="2438400" cy="171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对象 13"/>
          <p:cNvGraphicFramePr>
            <a:graphicFrameLocks noChangeAspect="1"/>
          </p:cNvGraphicFramePr>
          <p:nvPr/>
        </p:nvGraphicFramePr>
        <p:xfrm>
          <a:off x="3657600" y="2514600"/>
          <a:ext cx="1874838" cy="898525"/>
        </p:xfrm>
        <a:graphic>
          <a:graphicData uri="http://schemas.openxmlformats.org/presentationml/2006/ole">
            <mc:AlternateContent xmlns:mc="http://schemas.openxmlformats.org/markup-compatibility/2006">
              <mc:Choice xmlns:v="urn:schemas-microsoft-com:vml" Requires="v">
                <p:oleObj spid="_x0000_s812418" name="Equation" r:id="rId13" imgW="990170" imgH="444307" progId="Equation.DSMT4">
                  <p:embed/>
                </p:oleObj>
              </mc:Choice>
              <mc:Fallback>
                <p:oleObj name="Equation" r:id="rId13" imgW="990170" imgH="444307"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57600" y="2514600"/>
                        <a:ext cx="1874838" cy="89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对象 14"/>
          <p:cNvGraphicFramePr>
            <a:graphicFrameLocks noChangeAspect="1"/>
          </p:cNvGraphicFramePr>
          <p:nvPr/>
        </p:nvGraphicFramePr>
        <p:xfrm>
          <a:off x="3657600" y="3395663"/>
          <a:ext cx="1822450" cy="795337"/>
        </p:xfrm>
        <a:graphic>
          <a:graphicData uri="http://schemas.openxmlformats.org/presentationml/2006/ole">
            <mc:AlternateContent xmlns:mc="http://schemas.openxmlformats.org/markup-compatibility/2006">
              <mc:Choice xmlns:v="urn:schemas-microsoft-com:vml" Requires="v">
                <p:oleObj spid="_x0000_s812419" name="Equation" r:id="rId15" imgW="926698" imgH="406224" progId="Equation.DSMT4">
                  <p:embed/>
                </p:oleObj>
              </mc:Choice>
              <mc:Fallback>
                <p:oleObj name="Equation" r:id="rId15" imgW="926698" imgH="406224" progId="Equation.DSMT4">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57600" y="3395663"/>
                        <a:ext cx="1822450" cy="795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对象 15"/>
          <p:cNvGraphicFramePr>
            <a:graphicFrameLocks noChangeAspect="1"/>
          </p:cNvGraphicFramePr>
          <p:nvPr/>
        </p:nvGraphicFramePr>
        <p:xfrm>
          <a:off x="323850" y="4221163"/>
          <a:ext cx="3054350" cy="1357312"/>
        </p:xfrm>
        <a:graphic>
          <a:graphicData uri="http://schemas.openxmlformats.org/presentationml/2006/ole">
            <mc:AlternateContent xmlns:mc="http://schemas.openxmlformats.org/markup-compatibility/2006">
              <mc:Choice xmlns:v="urn:schemas-microsoft-com:vml" Requires="v">
                <p:oleObj spid="_x0000_s812420" name="Equation" r:id="rId17" imgW="1727200" imgH="698500" progId="Equation.DSMT4">
                  <p:embed/>
                </p:oleObj>
              </mc:Choice>
              <mc:Fallback>
                <p:oleObj name="Equation" r:id="rId17" imgW="1727200" imgH="698500" progId="Equation.DSMT4">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3850" y="4221163"/>
                        <a:ext cx="3054350" cy="1357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2940551449"/>
              </p:ext>
            </p:extLst>
          </p:nvPr>
        </p:nvGraphicFramePr>
        <p:xfrm>
          <a:off x="3419872" y="4365104"/>
          <a:ext cx="5334000" cy="966787"/>
        </p:xfrm>
        <a:graphic>
          <a:graphicData uri="http://schemas.openxmlformats.org/presentationml/2006/ole">
            <mc:AlternateContent xmlns:mc="http://schemas.openxmlformats.org/markup-compatibility/2006">
              <mc:Choice xmlns:v="urn:schemas-microsoft-com:vml" Requires="v">
                <p:oleObj spid="_x0000_s812421" name="Equation" r:id="rId19" imgW="2654300" imgH="482600" progId="Equation.DSMT4">
                  <p:embed/>
                </p:oleObj>
              </mc:Choice>
              <mc:Fallback>
                <p:oleObj name="Equation" r:id="rId19" imgW="2654300" imgH="482600" progId="Equation.DSMT4">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19872" y="4365104"/>
                        <a:ext cx="5334000" cy="966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8" name="Group 14"/>
          <p:cNvGrpSpPr>
            <a:grpSpLocks/>
          </p:cNvGrpSpPr>
          <p:nvPr/>
        </p:nvGrpSpPr>
        <p:grpSpPr bwMode="auto">
          <a:xfrm>
            <a:off x="467544" y="5619750"/>
            <a:ext cx="7527925" cy="628650"/>
            <a:chOff x="538" y="3540"/>
            <a:chExt cx="4742" cy="396"/>
          </a:xfrm>
        </p:grpSpPr>
        <p:graphicFrame>
          <p:nvGraphicFramePr>
            <p:cNvPr id="19" name="Object 15"/>
            <p:cNvGraphicFramePr>
              <a:graphicFrameLocks noChangeAspect="1"/>
            </p:cNvGraphicFramePr>
            <p:nvPr/>
          </p:nvGraphicFramePr>
          <p:xfrm>
            <a:off x="538" y="3629"/>
            <a:ext cx="422" cy="307"/>
          </p:xfrm>
          <a:graphic>
            <a:graphicData uri="http://schemas.openxmlformats.org/presentationml/2006/ole">
              <mc:AlternateContent xmlns:mc="http://schemas.openxmlformats.org/markup-compatibility/2006">
                <mc:Choice xmlns:v="urn:schemas-microsoft-com:vml" Requires="v">
                  <p:oleObj spid="_x0000_s812422" name="Equation" r:id="rId21" imgW="330120" imgH="241200" progId="Equation.DSMT4">
                    <p:embed/>
                  </p:oleObj>
                </mc:Choice>
                <mc:Fallback>
                  <p:oleObj name="Equation" r:id="rId21" imgW="330120" imgH="24120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38" y="3629"/>
                          <a:ext cx="422" cy="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Text Box 16"/>
            <p:cNvSpPr txBox="1">
              <a:spLocks noChangeArrowheads="1"/>
            </p:cNvSpPr>
            <p:nvPr/>
          </p:nvSpPr>
          <p:spPr bwMode="auto">
            <a:xfrm>
              <a:off x="998" y="3540"/>
              <a:ext cx="4282" cy="37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rgbClr val="33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lnSpc>
                  <a:spcPct val="140000"/>
                </a:lnSpc>
              </a:pPr>
              <a:r>
                <a:rPr kumimoji="1" lang="zh-CN" altLang="en-US" sz="2800">
                  <a:latin typeface="黑体" pitchFamily="49" charset="-122"/>
                  <a:ea typeface="黑体" pitchFamily="49" charset="-122"/>
                </a:rPr>
                <a:t>值的正或负由两个括号项内的数值决定。</a:t>
              </a:r>
            </a:p>
          </p:txBody>
        </p:sp>
      </p:grpSp>
    </p:spTree>
    <p:extLst>
      <p:ext uri="{BB962C8B-B14F-4D97-AF65-F5344CB8AC3E}">
        <p14:creationId xmlns:p14="http://schemas.microsoft.com/office/powerpoint/2010/main" val="259573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left)">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597881225"/>
              </p:ext>
            </p:extLst>
          </p:nvPr>
        </p:nvGraphicFramePr>
        <p:xfrm>
          <a:off x="755576" y="476672"/>
          <a:ext cx="5308600" cy="925513"/>
        </p:xfrm>
        <a:graphic>
          <a:graphicData uri="http://schemas.openxmlformats.org/presentationml/2006/ole">
            <mc:AlternateContent xmlns:mc="http://schemas.openxmlformats.org/markup-compatibility/2006">
              <mc:Choice xmlns:v="urn:schemas-microsoft-com:vml" Requires="v">
                <p:oleObj spid="_x0000_s778956" name="Equation" r:id="rId3" imgW="2616200" imgH="457200" progId="Equation.DSMT4">
                  <p:embed/>
                </p:oleObj>
              </mc:Choice>
              <mc:Fallback>
                <p:oleObj name="Equation" r:id="rId3" imgW="2616200" imgH="457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476672"/>
                        <a:ext cx="5308600" cy="925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003638829"/>
              </p:ext>
            </p:extLst>
          </p:nvPr>
        </p:nvGraphicFramePr>
        <p:xfrm>
          <a:off x="755576" y="1340768"/>
          <a:ext cx="3791018" cy="738063"/>
        </p:xfrm>
        <a:graphic>
          <a:graphicData uri="http://schemas.openxmlformats.org/presentationml/2006/ole">
            <mc:AlternateContent xmlns:mc="http://schemas.openxmlformats.org/markup-compatibility/2006">
              <mc:Choice xmlns:v="urn:schemas-microsoft-com:vml" Requires="v">
                <p:oleObj spid="_x0000_s778957" name="Equation" r:id="rId5" imgW="2413000" imgH="469900" progId="Equation.DSMT4">
                  <p:embed/>
                </p:oleObj>
              </mc:Choice>
              <mc:Fallback>
                <p:oleObj name="Equation" r:id="rId5" imgW="2413000" imgH="46990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576" y="1340768"/>
                        <a:ext cx="3791018" cy="738063"/>
                      </a:xfrm>
                      <a:prstGeom prst="rect">
                        <a:avLst/>
                      </a:prstGeom>
                      <a:noFill/>
                      <a:ln>
                        <a:noFill/>
                      </a:ln>
                      <a:effectLst/>
                    </p:spPr>
                  </p:pic>
                </p:oleObj>
              </mc:Fallback>
            </mc:AlternateContent>
          </a:graphicData>
        </a:graphic>
      </p:graphicFrame>
      <p:grpSp>
        <p:nvGrpSpPr>
          <p:cNvPr id="6" name="Group 4"/>
          <p:cNvGrpSpPr>
            <a:grpSpLocks/>
          </p:cNvGrpSpPr>
          <p:nvPr/>
        </p:nvGrpSpPr>
        <p:grpSpPr bwMode="auto">
          <a:xfrm>
            <a:off x="251520" y="2062786"/>
            <a:ext cx="7902575" cy="2393951"/>
            <a:chOff x="336" y="2428"/>
            <a:chExt cx="4978" cy="1508"/>
          </a:xfrm>
        </p:grpSpPr>
        <p:sp>
          <p:nvSpPr>
            <p:cNvPr id="7" name="Text Box 5"/>
            <p:cNvSpPr txBox="1">
              <a:spLocks noChangeArrowheads="1"/>
            </p:cNvSpPr>
            <p:nvPr/>
          </p:nvSpPr>
          <p:spPr bwMode="auto">
            <a:xfrm>
              <a:off x="336" y="2428"/>
              <a:ext cx="4978" cy="150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rgbClr val="33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lnSpc>
                  <a:spcPct val="140000"/>
                </a:lnSpc>
              </a:pPr>
              <a:r>
                <a:rPr kumimoji="1" lang="zh-CN" altLang="en-US" sz="2800" dirty="0" smtClean="0">
                  <a:latin typeface="黑体" pitchFamily="49" charset="-122"/>
                  <a:ea typeface="黑体" pitchFamily="49" charset="-122"/>
                </a:rPr>
                <a:t> </a:t>
              </a:r>
              <a:r>
                <a:rPr kumimoji="1" lang="zh-CN" altLang="en-US" sz="2800" dirty="0">
                  <a:latin typeface="黑体" pitchFamily="49" charset="-122"/>
                  <a:ea typeface="黑体" pitchFamily="49" charset="-122"/>
                </a:rPr>
                <a:t>第一项</a:t>
              </a:r>
              <a:r>
                <a:rPr kumimoji="1" lang="zh-CN" altLang="en-US" sz="2800" dirty="0">
                  <a:solidFill>
                    <a:srgbClr val="FB390B"/>
                  </a:solidFill>
                  <a:latin typeface="黑体" pitchFamily="49" charset="-122"/>
                  <a:ea typeface="黑体" pitchFamily="49" charset="-122"/>
                </a:rPr>
                <a:t>大于零</a:t>
              </a:r>
              <a:r>
                <a:rPr kumimoji="1" lang="zh-CN" altLang="en-US" sz="2800" dirty="0">
                  <a:latin typeface="黑体" pitchFamily="49" charset="-122"/>
                  <a:ea typeface="黑体" pitchFamily="49" charset="-122"/>
                </a:rPr>
                <a:t>，因为  				    实际气体分子间有引力，在等温时，</a:t>
              </a:r>
              <a:r>
                <a:rPr kumimoji="1" lang="zh-CN" altLang="en-US" sz="2800" dirty="0" smtClean="0">
                  <a:latin typeface="黑体" pitchFamily="49" charset="-122"/>
                  <a:ea typeface="黑体" pitchFamily="49" charset="-122"/>
                </a:rPr>
                <a:t>升高</a:t>
              </a:r>
              <a:r>
                <a:rPr kumimoji="1" lang="zh-CN" altLang="en-US" sz="2800" dirty="0">
                  <a:latin typeface="黑体" pitchFamily="49" charset="-122"/>
                  <a:ea typeface="黑体" pitchFamily="49" charset="-122"/>
                </a:rPr>
                <a:t>压力，分子间距离缩小，分子</a:t>
              </a:r>
              <a:r>
                <a:rPr kumimoji="1" lang="zh-CN" altLang="en-US" sz="2800" dirty="0" smtClean="0">
                  <a:latin typeface="黑体" pitchFamily="49" charset="-122"/>
                  <a:ea typeface="黑体" pitchFamily="49" charset="-122"/>
                </a:rPr>
                <a:t>间位能下降</a:t>
              </a:r>
              <a:r>
                <a:rPr kumimoji="1" lang="zh-CN" altLang="en-US" sz="2800" dirty="0">
                  <a:latin typeface="黑体" pitchFamily="49" charset="-122"/>
                  <a:ea typeface="黑体" pitchFamily="49" charset="-122"/>
                </a:rPr>
                <a:t>，热力学能也就下降。</a:t>
              </a:r>
            </a:p>
          </p:txBody>
        </p:sp>
        <p:graphicFrame>
          <p:nvGraphicFramePr>
            <p:cNvPr id="8" name="Object 6"/>
            <p:cNvGraphicFramePr>
              <a:graphicFrameLocks noChangeAspect="1"/>
            </p:cNvGraphicFramePr>
            <p:nvPr>
              <p:extLst>
                <p:ext uri="{D42A27DB-BD31-4B8C-83A1-F6EECF244321}">
                  <p14:modId xmlns:p14="http://schemas.microsoft.com/office/powerpoint/2010/main" val="3142729906"/>
                </p:ext>
              </p:extLst>
            </p:nvPr>
          </p:nvGraphicFramePr>
          <p:xfrm>
            <a:off x="2559" y="2428"/>
            <a:ext cx="1478" cy="537"/>
          </p:xfrm>
          <a:graphic>
            <a:graphicData uri="http://schemas.openxmlformats.org/presentationml/2006/ole">
              <mc:AlternateContent xmlns:mc="http://schemas.openxmlformats.org/markup-compatibility/2006">
                <mc:Choice xmlns:v="urn:schemas-microsoft-com:vml" Requires="v">
                  <p:oleObj spid="_x0000_s778958" name="Equation" r:id="rId7" imgW="1155600" imgH="419040" progId="Equation.DSMT4">
                    <p:embed/>
                  </p:oleObj>
                </mc:Choice>
                <mc:Fallback>
                  <p:oleObj name="Equation" r:id="rId7" imgW="1155600" imgH="419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9" y="2428"/>
                          <a:ext cx="1478" cy="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 name="对象 8"/>
          <p:cNvGraphicFramePr>
            <a:graphicFrameLocks noChangeAspect="1"/>
          </p:cNvGraphicFramePr>
          <p:nvPr>
            <p:extLst>
              <p:ext uri="{D42A27DB-BD31-4B8C-83A1-F6EECF244321}">
                <p14:modId xmlns:p14="http://schemas.microsoft.com/office/powerpoint/2010/main" val="1040779723"/>
              </p:ext>
            </p:extLst>
          </p:nvPr>
        </p:nvGraphicFramePr>
        <p:xfrm>
          <a:off x="1907704" y="3765768"/>
          <a:ext cx="3413248" cy="690969"/>
        </p:xfrm>
        <a:graphic>
          <a:graphicData uri="http://schemas.openxmlformats.org/presentationml/2006/ole">
            <mc:AlternateContent xmlns:mc="http://schemas.openxmlformats.org/markup-compatibility/2006">
              <mc:Choice xmlns:v="urn:schemas-microsoft-com:vml" Requires="v">
                <p:oleObj spid="_x0000_s778959" name="Equation" r:id="rId9" imgW="2311400" imgH="469900" progId="Equation.DSMT4">
                  <p:embed/>
                </p:oleObj>
              </mc:Choice>
              <mc:Fallback>
                <p:oleObj name="Equation" r:id="rId9" imgW="2311400" imgH="4699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7704" y="3765768"/>
                        <a:ext cx="3413248" cy="690969"/>
                      </a:xfrm>
                      <a:prstGeom prst="rect">
                        <a:avLst/>
                      </a:prstGeom>
                      <a:noFill/>
                      <a:ln>
                        <a:noFill/>
                      </a:ln>
                      <a:effectLst/>
                    </p:spPr>
                  </p:pic>
                </p:oleObj>
              </mc:Fallback>
            </mc:AlternateContent>
          </a:graphicData>
        </a:graphic>
      </p:graphicFrame>
      <p:grpSp>
        <p:nvGrpSpPr>
          <p:cNvPr id="13" name="Group 6"/>
          <p:cNvGrpSpPr>
            <a:grpSpLocks/>
          </p:cNvGrpSpPr>
          <p:nvPr/>
        </p:nvGrpSpPr>
        <p:grpSpPr bwMode="auto">
          <a:xfrm>
            <a:off x="251520" y="4456737"/>
            <a:ext cx="7902575" cy="1924050"/>
            <a:chOff x="336" y="2592"/>
            <a:chExt cx="4978" cy="1212"/>
          </a:xfrm>
        </p:grpSpPr>
        <p:sp>
          <p:nvSpPr>
            <p:cNvPr id="14" name="Text Box 7"/>
            <p:cNvSpPr txBox="1">
              <a:spLocks noChangeArrowheads="1"/>
            </p:cNvSpPr>
            <p:nvPr/>
          </p:nvSpPr>
          <p:spPr bwMode="auto">
            <a:xfrm>
              <a:off x="336" y="2592"/>
              <a:ext cx="4978" cy="12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cap="sq">
                  <a:solidFill>
                    <a:srgbClr val="33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lnSpc>
                  <a:spcPct val="150000"/>
                </a:lnSpc>
              </a:pPr>
              <a:r>
                <a:rPr kumimoji="1" lang="zh-CN" altLang="en-US" sz="2800" dirty="0">
                  <a:solidFill>
                    <a:srgbClr val="FF3300"/>
                  </a:solidFill>
                  <a:latin typeface="黑体" pitchFamily="49" charset="-122"/>
                  <a:ea typeface="黑体" pitchFamily="49" charset="-122"/>
                </a:rPr>
                <a:t>实际气体 </a:t>
              </a:r>
              <a:r>
                <a:rPr kumimoji="1" lang="zh-CN" altLang="en-US" sz="2800" dirty="0">
                  <a:latin typeface="黑体" pitchFamily="49" charset="-122"/>
                  <a:ea typeface="黑体" pitchFamily="49" charset="-122"/>
                </a:rPr>
                <a:t>第二项的符号由        决定，其数值可从</a:t>
              </a:r>
              <a:r>
                <a:rPr kumimoji="1" lang="en-US" altLang="zh-CN" sz="2800" i="1" dirty="0" err="1">
                  <a:latin typeface="Times New Roman" pitchFamily="18" charset="0"/>
                  <a:ea typeface="黑体" pitchFamily="49" charset="-122"/>
                </a:rPr>
                <a:t>pV</a:t>
              </a:r>
              <a:r>
                <a:rPr kumimoji="1" lang="en-US" altLang="zh-CN" sz="2800" i="1" dirty="0">
                  <a:latin typeface="Times New Roman" pitchFamily="18" charset="0"/>
                  <a:ea typeface="黑体" pitchFamily="49" charset="-122"/>
                </a:rPr>
                <a:t>-p</a:t>
              </a:r>
              <a:r>
                <a:rPr kumimoji="1" lang="zh-CN" altLang="en-US" sz="2800" dirty="0">
                  <a:latin typeface="黑体" pitchFamily="49" charset="-122"/>
                  <a:ea typeface="黑体" pitchFamily="49" charset="-122"/>
                </a:rPr>
                <a:t>等温线上求出，这种等温线由气体自身的性质决定。</a:t>
              </a:r>
            </a:p>
          </p:txBody>
        </p:sp>
        <p:graphicFrame>
          <p:nvGraphicFramePr>
            <p:cNvPr id="15" name="Object 8"/>
            <p:cNvGraphicFramePr>
              <a:graphicFrameLocks noChangeAspect="1"/>
            </p:cNvGraphicFramePr>
            <p:nvPr/>
          </p:nvGraphicFramePr>
          <p:xfrm>
            <a:off x="2976" y="2592"/>
            <a:ext cx="877" cy="535"/>
          </p:xfrm>
          <a:graphic>
            <a:graphicData uri="http://schemas.openxmlformats.org/presentationml/2006/ole">
              <mc:AlternateContent xmlns:mc="http://schemas.openxmlformats.org/markup-compatibility/2006">
                <mc:Choice xmlns:v="urn:schemas-microsoft-com:vml" Requires="v">
                  <p:oleObj spid="_x0000_s778960" name="Equation" r:id="rId11" imgW="685800" imgH="419040" progId="Equation.DSMT4">
                    <p:embed/>
                  </p:oleObj>
                </mc:Choice>
                <mc:Fallback>
                  <p:oleObj name="Equation" r:id="rId11" imgW="685800" imgH="419040" progId="Equation.DSMT4">
                    <p:embed/>
                    <p:pic>
                      <p:nvPicPr>
                        <p:cNvPr id="0" name=""/>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976" y="2592"/>
                          <a:ext cx="877" cy="53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977969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trips(downRigh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strips(downRigh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41251" y="548680"/>
            <a:ext cx="4099199" cy="523220"/>
          </a:xfrm>
          <a:prstGeom prst="rect">
            <a:avLst/>
          </a:prstGeom>
        </p:spPr>
        <p:txBody>
          <a:bodyPr wrap="none">
            <a:spAutoFit/>
          </a:bodyPr>
          <a:lstStyle/>
          <a:p>
            <a:r>
              <a:rPr lang="zh-CN" altLang="en-US" sz="2800" dirty="0">
                <a:solidFill>
                  <a:srgbClr val="002060"/>
                </a:solidFill>
                <a:latin typeface="黑体" pitchFamily="49" charset="-122"/>
                <a:ea typeface="黑体" pitchFamily="49" charset="-122"/>
              </a:rPr>
              <a:t>实际气体的 </a:t>
            </a:r>
            <a:r>
              <a:rPr lang="en-US" altLang="zh-CN" sz="2800" i="1" dirty="0" err="1">
                <a:solidFill>
                  <a:srgbClr val="002060"/>
                </a:solidFill>
                <a:latin typeface="Times New Roman" pitchFamily="18" charset="0"/>
                <a:ea typeface="黑体" pitchFamily="49" charset="-122"/>
              </a:rPr>
              <a:t>pV</a:t>
            </a:r>
            <a:r>
              <a:rPr lang="en-US" altLang="zh-CN" sz="2800" i="1" dirty="0" err="1">
                <a:solidFill>
                  <a:srgbClr val="002060"/>
                </a:solidFill>
                <a:latin typeface="Times New Roman" pitchFamily="18" charset="0"/>
                <a:ea typeface="黑体" pitchFamily="49" charset="-122"/>
                <a:cs typeface="Times New Roman" pitchFamily="18" charset="0"/>
              </a:rPr>
              <a:t>~</a:t>
            </a:r>
            <a:r>
              <a:rPr lang="en-US" altLang="zh-CN" sz="2800" i="1" dirty="0" err="1">
                <a:solidFill>
                  <a:srgbClr val="002060"/>
                </a:solidFill>
                <a:latin typeface="Times New Roman" pitchFamily="18" charset="0"/>
                <a:ea typeface="黑体" pitchFamily="49" charset="-122"/>
              </a:rPr>
              <a:t>p</a:t>
            </a:r>
            <a:r>
              <a:rPr lang="en-US" altLang="zh-CN" sz="2800" i="1" dirty="0">
                <a:solidFill>
                  <a:srgbClr val="002060"/>
                </a:solidFill>
                <a:latin typeface="Times New Roman" pitchFamily="18" charset="0"/>
                <a:ea typeface="黑体" pitchFamily="49" charset="-122"/>
              </a:rPr>
              <a:t> </a:t>
            </a:r>
            <a:r>
              <a:rPr lang="zh-CN" altLang="en-US" sz="2800" dirty="0">
                <a:solidFill>
                  <a:srgbClr val="002060"/>
                </a:solidFill>
                <a:latin typeface="黑体" pitchFamily="49" charset="-122"/>
                <a:ea typeface="黑体" pitchFamily="49" charset="-122"/>
              </a:rPr>
              <a:t>等温线</a:t>
            </a:r>
            <a:endParaRPr lang="zh-CN" altLang="en-US" sz="2800" dirty="0">
              <a:solidFill>
                <a:srgbClr val="002060"/>
              </a:solidFill>
            </a:endParaRPr>
          </a:p>
        </p:txBody>
      </p:sp>
      <p:grpSp>
        <p:nvGrpSpPr>
          <p:cNvPr id="9" name="Group 9"/>
          <p:cNvGrpSpPr>
            <a:grpSpLocks/>
          </p:cNvGrpSpPr>
          <p:nvPr/>
        </p:nvGrpSpPr>
        <p:grpSpPr bwMode="auto">
          <a:xfrm>
            <a:off x="4031548" y="2489311"/>
            <a:ext cx="4673600" cy="2505075"/>
            <a:chOff x="2692" y="845"/>
            <a:chExt cx="3082" cy="1578"/>
          </a:xfrm>
        </p:grpSpPr>
        <p:graphicFrame>
          <p:nvGraphicFramePr>
            <p:cNvPr id="10" name="Object 10"/>
            <p:cNvGraphicFramePr>
              <a:graphicFrameLocks noChangeAspect="1"/>
            </p:cNvGraphicFramePr>
            <p:nvPr/>
          </p:nvGraphicFramePr>
          <p:xfrm>
            <a:off x="4269" y="1186"/>
            <a:ext cx="255" cy="160"/>
          </p:xfrm>
          <a:graphic>
            <a:graphicData uri="http://schemas.openxmlformats.org/presentationml/2006/ole">
              <mc:AlternateContent xmlns:mc="http://schemas.openxmlformats.org/markup-compatibility/2006">
                <mc:Choice xmlns:v="urn:schemas-microsoft-com:vml" Requires="v">
                  <p:oleObj spid="_x0000_s805674" name="Equation" r:id="rId3" imgW="317160" imgH="215640" progId="Equation.DSMT4">
                    <p:embed/>
                  </p:oleObj>
                </mc:Choice>
                <mc:Fallback>
                  <p:oleObj name="Equation" r:id="rId3" imgW="317160" imgH="215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9" y="1186"/>
                          <a:ext cx="255"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1"/>
            <p:cNvGraphicFramePr>
              <a:graphicFrameLocks noChangeAspect="1"/>
            </p:cNvGraphicFramePr>
            <p:nvPr/>
          </p:nvGraphicFramePr>
          <p:xfrm>
            <a:off x="4238" y="1871"/>
            <a:ext cx="692" cy="130"/>
          </p:xfrm>
          <a:graphic>
            <a:graphicData uri="http://schemas.openxmlformats.org/presentationml/2006/ole">
              <mc:AlternateContent xmlns:mc="http://schemas.openxmlformats.org/markup-compatibility/2006">
                <mc:Choice xmlns:v="urn:schemas-microsoft-com:vml" Requires="v">
                  <p:oleObj spid="_x0000_s805675" name="Equation" r:id="rId5" imgW="863280" imgH="177480" progId="Equation.DSMT4">
                    <p:embed/>
                  </p:oleObj>
                </mc:Choice>
                <mc:Fallback>
                  <p:oleObj name="Equation" r:id="rId5" imgW="863280" imgH="177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8" y="1871"/>
                          <a:ext cx="692"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Line 12"/>
            <p:cNvSpPr>
              <a:spLocks noChangeShapeType="1"/>
            </p:cNvSpPr>
            <p:nvPr/>
          </p:nvSpPr>
          <p:spPr bwMode="auto">
            <a:xfrm>
              <a:off x="3113" y="2225"/>
              <a:ext cx="1855" cy="0"/>
            </a:xfrm>
            <a:prstGeom prst="line">
              <a:avLst/>
            </a:prstGeom>
            <a:noFill/>
            <a:ln w="28575">
              <a:solidFill>
                <a:srgbClr val="0000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13" name="Object 13"/>
            <p:cNvGraphicFramePr>
              <a:graphicFrameLocks noChangeAspect="1"/>
            </p:cNvGraphicFramePr>
            <p:nvPr/>
          </p:nvGraphicFramePr>
          <p:xfrm>
            <a:off x="4810" y="2241"/>
            <a:ext cx="198" cy="182"/>
          </p:xfrm>
          <a:graphic>
            <a:graphicData uri="http://schemas.openxmlformats.org/presentationml/2006/ole">
              <mc:AlternateContent xmlns:mc="http://schemas.openxmlformats.org/markup-compatibility/2006">
                <mc:Choice xmlns:v="urn:schemas-microsoft-com:vml" Requires="v">
                  <p:oleObj spid="_x0000_s805676" name="Equation" r:id="rId7" imgW="152280" imgH="164880" progId="Equation.DSMT4">
                    <p:embed/>
                  </p:oleObj>
                </mc:Choice>
                <mc:Fallback>
                  <p:oleObj name="Equation" r:id="rId7" imgW="152280" imgH="1648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10" y="2241"/>
                          <a:ext cx="198"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Line 14"/>
            <p:cNvSpPr>
              <a:spLocks noChangeShapeType="1"/>
            </p:cNvSpPr>
            <p:nvPr/>
          </p:nvSpPr>
          <p:spPr bwMode="auto">
            <a:xfrm flipV="1">
              <a:off x="3113" y="940"/>
              <a:ext cx="0" cy="1285"/>
            </a:xfrm>
            <a:prstGeom prst="line">
              <a:avLst/>
            </a:prstGeom>
            <a:noFill/>
            <a:ln w="28575">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15" name="Object 15"/>
            <p:cNvGraphicFramePr>
              <a:graphicFrameLocks noChangeAspect="1"/>
            </p:cNvGraphicFramePr>
            <p:nvPr/>
          </p:nvGraphicFramePr>
          <p:xfrm>
            <a:off x="2692" y="1395"/>
            <a:ext cx="315" cy="186"/>
          </p:xfrm>
          <a:graphic>
            <a:graphicData uri="http://schemas.openxmlformats.org/presentationml/2006/ole">
              <mc:AlternateContent xmlns:mc="http://schemas.openxmlformats.org/markup-compatibility/2006">
                <mc:Choice xmlns:v="urn:schemas-microsoft-com:vml" Requires="v">
                  <p:oleObj spid="_x0000_s805677" name="Equation" r:id="rId9" imgW="304560" imgH="215640" progId="Equation.DSMT4">
                    <p:embed/>
                  </p:oleObj>
                </mc:Choice>
                <mc:Fallback>
                  <p:oleObj name="Equation" r:id="rId9" imgW="304560" imgH="2156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92" y="1395"/>
                          <a:ext cx="315"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Line 16"/>
            <p:cNvSpPr>
              <a:spLocks noChangeShapeType="1"/>
            </p:cNvSpPr>
            <p:nvPr/>
          </p:nvSpPr>
          <p:spPr bwMode="auto">
            <a:xfrm>
              <a:off x="3122" y="1502"/>
              <a:ext cx="1746"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Text Box 17"/>
            <p:cNvSpPr txBox="1">
              <a:spLocks noChangeArrowheads="1"/>
            </p:cNvSpPr>
            <p:nvPr/>
          </p:nvSpPr>
          <p:spPr bwMode="auto">
            <a:xfrm>
              <a:off x="4982" y="1423"/>
              <a:ext cx="7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Arial" pitchFamily="34" charset="0"/>
                  <a:ea typeface="黑体" pitchFamily="49" charset="-122"/>
                </a:rPr>
                <a:t>理想气体</a:t>
              </a:r>
            </a:p>
          </p:txBody>
        </p:sp>
        <p:graphicFrame>
          <p:nvGraphicFramePr>
            <p:cNvPr id="18" name="Object 18"/>
            <p:cNvGraphicFramePr>
              <a:graphicFrameLocks noChangeAspect="1"/>
            </p:cNvGraphicFramePr>
            <p:nvPr/>
          </p:nvGraphicFramePr>
          <p:xfrm>
            <a:off x="3608" y="975"/>
            <a:ext cx="174" cy="159"/>
          </p:xfrm>
          <a:graphic>
            <a:graphicData uri="http://schemas.openxmlformats.org/presentationml/2006/ole">
              <mc:AlternateContent xmlns:mc="http://schemas.openxmlformats.org/markup-compatibility/2006">
                <mc:Choice xmlns:v="urn:schemas-microsoft-com:vml" Requires="v">
                  <p:oleObj spid="_x0000_s805678" name="Equation" r:id="rId11" imgW="215640" imgH="215640" progId="Equation.DSMT4">
                    <p:embed/>
                  </p:oleObj>
                </mc:Choice>
                <mc:Fallback>
                  <p:oleObj name="Equation" r:id="rId11" imgW="215640" imgH="2156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08" y="975"/>
                          <a:ext cx="174"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Line 19"/>
            <p:cNvSpPr>
              <a:spLocks noChangeShapeType="1"/>
            </p:cNvSpPr>
            <p:nvPr/>
          </p:nvSpPr>
          <p:spPr bwMode="auto">
            <a:xfrm flipV="1">
              <a:off x="3110" y="845"/>
              <a:ext cx="1443" cy="657"/>
            </a:xfrm>
            <a:prstGeom prst="line">
              <a:avLst/>
            </a:prstGeom>
            <a:noFill/>
            <a:ln w="2857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20"/>
            <p:cNvSpPr>
              <a:spLocks noChangeShapeType="1"/>
            </p:cNvSpPr>
            <p:nvPr/>
          </p:nvSpPr>
          <p:spPr bwMode="auto">
            <a:xfrm>
              <a:off x="3122" y="1502"/>
              <a:ext cx="486" cy="263"/>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21"/>
            <p:cNvSpPr>
              <a:spLocks noChangeShapeType="1"/>
            </p:cNvSpPr>
            <p:nvPr/>
          </p:nvSpPr>
          <p:spPr bwMode="auto">
            <a:xfrm flipV="1">
              <a:off x="3608" y="1239"/>
              <a:ext cx="1260" cy="52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2"/>
            <p:cNvSpPr>
              <a:spLocks noChangeShapeType="1"/>
            </p:cNvSpPr>
            <p:nvPr/>
          </p:nvSpPr>
          <p:spPr bwMode="auto">
            <a:xfrm>
              <a:off x="3608" y="1765"/>
              <a:ext cx="0" cy="474"/>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Text Box 23"/>
            <p:cNvSpPr txBox="1">
              <a:spLocks noChangeArrowheads="1"/>
            </p:cNvSpPr>
            <p:nvPr/>
          </p:nvSpPr>
          <p:spPr bwMode="auto">
            <a:xfrm>
              <a:off x="3228" y="1659"/>
              <a:ext cx="3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Times New Roman" pitchFamily="18" charset="0"/>
                  <a:ea typeface="隶书" pitchFamily="49" charset="-122"/>
                </a:rPr>
                <a:t>(1)</a:t>
              </a:r>
            </a:p>
          </p:txBody>
        </p:sp>
        <p:sp>
          <p:nvSpPr>
            <p:cNvPr id="24" name="Text Box 24"/>
            <p:cNvSpPr txBox="1">
              <a:spLocks noChangeArrowheads="1"/>
            </p:cNvSpPr>
            <p:nvPr/>
          </p:nvSpPr>
          <p:spPr bwMode="auto">
            <a:xfrm>
              <a:off x="4030" y="1580"/>
              <a:ext cx="3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Times New Roman" pitchFamily="18" charset="0"/>
                  <a:ea typeface="隶书" pitchFamily="49" charset="-122"/>
                </a:rPr>
                <a:t>(2)</a:t>
              </a:r>
            </a:p>
          </p:txBody>
        </p:sp>
      </p:grpSp>
      <p:sp>
        <p:nvSpPr>
          <p:cNvPr id="25" name="Text Box 7"/>
          <p:cNvSpPr txBox="1">
            <a:spLocks noChangeArrowheads="1"/>
          </p:cNvSpPr>
          <p:nvPr/>
        </p:nvSpPr>
        <p:spPr bwMode="auto">
          <a:xfrm>
            <a:off x="471377" y="1196752"/>
            <a:ext cx="1184275" cy="40011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rgbClr val="33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lnSpc>
                <a:spcPct val="130000"/>
              </a:lnSpc>
            </a:pPr>
            <a:r>
              <a:rPr kumimoji="1" lang="en-US" altLang="zh-CN" sz="2000" dirty="0">
                <a:solidFill>
                  <a:srgbClr val="3333FF"/>
                </a:solidFill>
                <a:latin typeface="Times New Roman" pitchFamily="18" charset="0"/>
                <a:ea typeface="黑体" pitchFamily="49" charset="-122"/>
              </a:rPr>
              <a:t>1.  H</a:t>
            </a:r>
            <a:r>
              <a:rPr kumimoji="1" lang="en-US" altLang="zh-CN" sz="2000" baseline="-50000" dirty="0">
                <a:solidFill>
                  <a:srgbClr val="3333FF"/>
                </a:solidFill>
                <a:latin typeface="Times New Roman" pitchFamily="18" charset="0"/>
                <a:ea typeface="黑体" pitchFamily="49" charset="-122"/>
              </a:rPr>
              <a:t>2</a:t>
            </a:r>
            <a:endParaRPr kumimoji="1" lang="en-US" altLang="zh-CN" sz="2000" dirty="0">
              <a:solidFill>
                <a:srgbClr val="3333FF"/>
              </a:solidFill>
              <a:latin typeface="Times New Roman" pitchFamily="18" charset="0"/>
              <a:ea typeface="黑体" pitchFamily="49" charset="-122"/>
            </a:endParaRPr>
          </a:p>
        </p:txBody>
      </p:sp>
      <p:graphicFrame>
        <p:nvGraphicFramePr>
          <p:cNvPr id="26" name="对象 25"/>
          <p:cNvGraphicFramePr>
            <a:graphicFrameLocks noChangeAspect="1"/>
          </p:cNvGraphicFramePr>
          <p:nvPr>
            <p:extLst>
              <p:ext uri="{D42A27DB-BD31-4B8C-83A1-F6EECF244321}">
                <p14:modId xmlns:p14="http://schemas.microsoft.com/office/powerpoint/2010/main" val="2128382536"/>
              </p:ext>
            </p:extLst>
          </p:nvPr>
        </p:nvGraphicFramePr>
        <p:xfrm>
          <a:off x="1763688" y="1193946"/>
          <a:ext cx="1761454" cy="783430"/>
        </p:xfrm>
        <a:graphic>
          <a:graphicData uri="http://schemas.openxmlformats.org/presentationml/2006/ole">
            <mc:AlternateContent xmlns:mc="http://schemas.openxmlformats.org/markup-compatibility/2006">
              <mc:Choice xmlns:v="urn:schemas-microsoft-com:vml" Requires="v">
                <p:oleObj spid="_x0000_s805679" name="Equation" r:id="rId13" imgW="939800" imgH="419100" progId="Equation.DSMT4">
                  <p:embed/>
                </p:oleObj>
              </mc:Choice>
              <mc:Fallback>
                <p:oleObj name="Equation" r:id="rId13" imgW="939800" imgH="419100" progId="Equation.DSMT4">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63688" y="1193946"/>
                        <a:ext cx="1761454" cy="783430"/>
                      </a:xfrm>
                      <a:prstGeom prst="rect">
                        <a:avLst/>
                      </a:prstGeom>
                      <a:noFill/>
                      <a:ln>
                        <a:noFill/>
                      </a:ln>
                      <a:effectLst/>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953043920"/>
              </p:ext>
            </p:extLst>
          </p:nvPr>
        </p:nvGraphicFramePr>
        <p:xfrm>
          <a:off x="4135243" y="1203698"/>
          <a:ext cx="2482689" cy="720353"/>
        </p:xfrm>
        <a:graphic>
          <a:graphicData uri="http://schemas.openxmlformats.org/presentationml/2006/ole">
            <mc:AlternateContent xmlns:mc="http://schemas.openxmlformats.org/markup-compatibility/2006">
              <mc:Choice xmlns:v="urn:schemas-microsoft-com:vml" Requires="v">
                <p:oleObj spid="_x0000_s805680" name="Equation" r:id="rId15" imgW="1612900" imgH="469900" progId="Equation.DSMT4">
                  <p:embed/>
                </p:oleObj>
              </mc:Choice>
              <mc:Fallback>
                <p:oleObj name="Equation" r:id="rId15" imgW="1612900" imgH="469900" progId="Equation.DSMT4">
                  <p:embed/>
                  <p:pic>
                    <p:nvPicPr>
                      <p:cNvPr id="0"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35243" y="1203698"/>
                        <a:ext cx="2482689" cy="720353"/>
                      </a:xfrm>
                      <a:prstGeom prst="rect">
                        <a:avLst/>
                      </a:prstGeom>
                      <a:noFill/>
                      <a:ln>
                        <a:noFill/>
                      </a:ln>
                      <a:effectLst/>
                    </p:spPr>
                  </p:pic>
                </p:oleObj>
              </mc:Fallback>
            </mc:AlternateContent>
          </a:graphicData>
        </a:graphic>
      </p:graphicFrame>
      <p:grpSp>
        <p:nvGrpSpPr>
          <p:cNvPr id="28" name="Group 26"/>
          <p:cNvGrpSpPr>
            <a:grpSpLocks/>
          </p:cNvGrpSpPr>
          <p:nvPr/>
        </p:nvGrpSpPr>
        <p:grpSpPr bwMode="auto">
          <a:xfrm>
            <a:off x="256322" y="2011367"/>
            <a:ext cx="8058150" cy="563563"/>
            <a:chOff x="657" y="3075"/>
            <a:chExt cx="5076" cy="355"/>
          </a:xfrm>
        </p:grpSpPr>
        <p:sp>
          <p:nvSpPr>
            <p:cNvPr id="29" name="Text Box 27"/>
            <p:cNvSpPr txBox="1">
              <a:spLocks noChangeArrowheads="1"/>
            </p:cNvSpPr>
            <p:nvPr/>
          </p:nvSpPr>
          <p:spPr bwMode="auto">
            <a:xfrm>
              <a:off x="657" y="3113"/>
              <a:ext cx="4718" cy="27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rgbClr val="33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lnSpc>
                  <a:spcPct val="120000"/>
                </a:lnSpc>
              </a:pPr>
              <a:r>
                <a:rPr kumimoji="1" lang="zh-CN" altLang="en-US" sz="2400" dirty="0">
                  <a:latin typeface="黑体" pitchFamily="49" charset="-122"/>
                  <a:ea typeface="黑体" pitchFamily="49" charset="-122"/>
                </a:rPr>
                <a:t>而且绝对值比第一项大</a:t>
              </a:r>
              <a:r>
                <a:rPr kumimoji="1" lang="zh-CN" altLang="en-US" sz="2400" dirty="0" smtClean="0">
                  <a:latin typeface="黑体" pitchFamily="49" charset="-122"/>
                  <a:ea typeface="黑体" pitchFamily="49" charset="-122"/>
                </a:rPr>
                <a:t>，所以</a:t>
              </a:r>
              <a:r>
                <a:rPr kumimoji="1" lang="zh-CN" altLang="en-US" sz="2400" dirty="0">
                  <a:latin typeface="黑体" pitchFamily="49" charset="-122"/>
                  <a:ea typeface="黑体" pitchFamily="49" charset="-122"/>
                </a:rPr>
                <a:t>在</a:t>
              </a:r>
              <a:r>
                <a:rPr kumimoji="1" lang="en-US" altLang="zh-CN" sz="2400" dirty="0">
                  <a:latin typeface="Times New Roman" pitchFamily="18" charset="0"/>
                  <a:ea typeface="黑体" pitchFamily="49" charset="-122"/>
                </a:rPr>
                <a:t>273 K</a:t>
              </a:r>
              <a:r>
                <a:rPr kumimoji="1" lang="zh-CN" altLang="en-US" sz="2400" dirty="0">
                  <a:latin typeface="黑体" pitchFamily="49" charset="-122"/>
                  <a:ea typeface="黑体" pitchFamily="49" charset="-122"/>
                </a:rPr>
                <a:t>时，氢气的</a:t>
              </a:r>
            </a:p>
          </p:txBody>
        </p:sp>
        <p:graphicFrame>
          <p:nvGraphicFramePr>
            <p:cNvPr id="30" name="Object 28"/>
            <p:cNvGraphicFramePr>
              <a:graphicFrameLocks noChangeAspect="1"/>
            </p:cNvGraphicFramePr>
            <p:nvPr>
              <p:extLst>
                <p:ext uri="{D42A27DB-BD31-4B8C-83A1-F6EECF244321}">
                  <p14:modId xmlns:p14="http://schemas.microsoft.com/office/powerpoint/2010/main" val="189240972"/>
                </p:ext>
              </p:extLst>
            </p:nvPr>
          </p:nvGraphicFramePr>
          <p:xfrm>
            <a:off x="4965" y="3075"/>
            <a:ext cx="768" cy="355"/>
          </p:xfrm>
          <a:graphic>
            <a:graphicData uri="http://schemas.openxmlformats.org/presentationml/2006/ole">
              <mc:AlternateContent xmlns:mc="http://schemas.openxmlformats.org/markup-compatibility/2006">
                <mc:Choice xmlns:v="urn:schemas-microsoft-com:vml" Requires="v">
                  <p:oleObj spid="_x0000_s805681" name="Equation" r:id="rId17" imgW="495000" imgH="228600" progId="Equation.DSMT4">
                    <p:embed/>
                  </p:oleObj>
                </mc:Choice>
                <mc:Fallback>
                  <p:oleObj name="Equation" r:id="rId17" imgW="495000" imgH="22860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65" y="3075"/>
                          <a:ext cx="768" cy="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1" name="Group 29"/>
          <p:cNvGrpSpPr>
            <a:grpSpLocks/>
          </p:cNvGrpSpPr>
          <p:nvPr/>
        </p:nvGrpSpPr>
        <p:grpSpPr bwMode="auto">
          <a:xfrm>
            <a:off x="239608" y="2888549"/>
            <a:ext cx="7913688" cy="1200150"/>
            <a:chOff x="480" y="3582"/>
            <a:chExt cx="4985" cy="756"/>
          </a:xfrm>
        </p:grpSpPr>
        <p:sp>
          <p:nvSpPr>
            <p:cNvPr id="32" name="Text Box 30"/>
            <p:cNvSpPr txBox="1">
              <a:spLocks noChangeArrowheads="1"/>
            </p:cNvSpPr>
            <p:nvPr/>
          </p:nvSpPr>
          <p:spPr bwMode="auto">
            <a:xfrm>
              <a:off x="480" y="3582"/>
              <a:ext cx="4985" cy="756"/>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rgbClr val="33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lnSpc>
                  <a:spcPct val="150000"/>
                </a:lnSpc>
              </a:pPr>
              <a:r>
                <a:rPr kumimoji="1" lang="zh-CN" altLang="en-US" sz="2400" dirty="0">
                  <a:latin typeface="黑体" pitchFamily="49" charset="-122"/>
                  <a:ea typeface="黑体" pitchFamily="49" charset="-122"/>
                </a:rPr>
                <a:t>要使氢气的</a:t>
              </a:r>
              <a:r>
                <a:rPr kumimoji="1" lang="zh-CN" altLang="en-US" sz="2800" dirty="0">
                  <a:latin typeface="黑体" pitchFamily="49" charset="-122"/>
                  <a:ea typeface="黑体" pitchFamily="49" charset="-122"/>
                </a:rPr>
                <a:t>	        </a:t>
              </a:r>
              <a:r>
                <a:rPr kumimoji="1" lang="zh-CN" altLang="en-US" sz="2800" dirty="0" smtClean="0">
                  <a:latin typeface="黑体" pitchFamily="49" charset="-122"/>
                  <a:ea typeface="黑体" pitchFamily="49" charset="-122"/>
                </a:rPr>
                <a:t>，</a:t>
              </a:r>
              <a:endParaRPr kumimoji="1" lang="en-US" altLang="zh-CN" sz="2800" dirty="0" smtClean="0">
                <a:latin typeface="黑体" pitchFamily="49" charset="-122"/>
                <a:ea typeface="黑体" pitchFamily="49" charset="-122"/>
              </a:endParaRPr>
            </a:p>
            <a:p>
              <a:pPr fontAlgn="t">
                <a:lnSpc>
                  <a:spcPct val="150000"/>
                </a:lnSpc>
              </a:pPr>
              <a:r>
                <a:rPr kumimoji="1" lang="zh-CN" altLang="en-US" sz="2400" dirty="0" smtClean="0">
                  <a:latin typeface="黑体" pitchFamily="49" charset="-122"/>
                  <a:ea typeface="黑体" pitchFamily="49" charset="-122"/>
                </a:rPr>
                <a:t>必须</a:t>
              </a:r>
              <a:r>
                <a:rPr kumimoji="1" lang="zh-CN" altLang="en-US" sz="2400" dirty="0">
                  <a:latin typeface="黑体" pitchFamily="49" charset="-122"/>
                  <a:ea typeface="黑体" pitchFamily="49" charset="-122"/>
                </a:rPr>
                <a:t>预先降低温度。</a:t>
              </a:r>
            </a:p>
          </p:txBody>
        </p:sp>
        <p:graphicFrame>
          <p:nvGraphicFramePr>
            <p:cNvPr id="33" name="Object 31"/>
            <p:cNvGraphicFramePr>
              <a:graphicFrameLocks noChangeAspect="1"/>
            </p:cNvGraphicFramePr>
            <p:nvPr/>
          </p:nvGraphicFramePr>
          <p:xfrm>
            <a:off x="1773" y="3686"/>
            <a:ext cx="744" cy="334"/>
          </p:xfrm>
          <a:graphic>
            <a:graphicData uri="http://schemas.openxmlformats.org/presentationml/2006/ole">
              <mc:AlternateContent xmlns:mc="http://schemas.openxmlformats.org/markup-compatibility/2006">
                <mc:Choice xmlns:v="urn:schemas-microsoft-com:vml" Requires="v">
                  <p:oleObj spid="_x0000_s805682" name="Equation" r:id="rId19" imgW="507960" imgH="228600" progId="Equation.DSMT4">
                    <p:embed/>
                  </p:oleObj>
                </mc:Choice>
                <mc:Fallback>
                  <p:oleObj name="Equation" r:id="rId19" imgW="507960" imgH="22860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73" y="3686"/>
                          <a:ext cx="744"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4" name="Text Box 2"/>
          <p:cNvSpPr txBox="1">
            <a:spLocks noChangeArrowheads="1"/>
          </p:cNvSpPr>
          <p:nvPr/>
        </p:nvSpPr>
        <p:spPr bwMode="auto">
          <a:xfrm>
            <a:off x="270388" y="4168545"/>
            <a:ext cx="1447800" cy="4064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rgbClr val="33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lnSpc>
                <a:spcPct val="95000"/>
              </a:lnSpc>
            </a:pPr>
            <a:r>
              <a:rPr kumimoji="1" lang="en-US" altLang="zh-CN" sz="2800" dirty="0">
                <a:solidFill>
                  <a:srgbClr val="FF3300"/>
                </a:solidFill>
                <a:latin typeface="Times New Roman" pitchFamily="18" charset="0"/>
                <a:ea typeface="黑体" pitchFamily="49" charset="-122"/>
              </a:rPr>
              <a:t>2.  CH</a:t>
            </a:r>
            <a:r>
              <a:rPr kumimoji="1" lang="en-US" altLang="zh-CN" sz="2800" baseline="-34000" dirty="0">
                <a:solidFill>
                  <a:srgbClr val="FF3300"/>
                </a:solidFill>
                <a:latin typeface="Times New Roman" pitchFamily="18" charset="0"/>
                <a:ea typeface="黑体" pitchFamily="49" charset="-122"/>
              </a:rPr>
              <a:t>4</a:t>
            </a:r>
            <a:endParaRPr kumimoji="1" lang="en-US" altLang="zh-CN" sz="2800" dirty="0">
              <a:latin typeface="黑体" pitchFamily="49" charset="-122"/>
              <a:ea typeface="黑体" pitchFamily="49" charset="-122"/>
            </a:endParaRPr>
          </a:p>
        </p:txBody>
      </p:sp>
      <p:grpSp>
        <p:nvGrpSpPr>
          <p:cNvPr id="35" name="Group 3"/>
          <p:cNvGrpSpPr>
            <a:grpSpLocks/>
          </p:cNvGrpSpPr>
          <p:nvPr/>
        </p:nvGrpSpPr>
        <p:grpSpPr bwMode="auto">
          <a:xfrm>
            <a:off x="120850" y="4725144"/>
            <a:ext cx="8839201" cy="849312"/>
            <a:chOff x="48" y="1056"/>
            <a:chExt cx="5568" cy="535"/>
          </a:xfrm>
        </p:grpSpPr>
        <p:sp>
          <p:nvSpPr>
            <p:cNvPr id="36" name="Text Box 4"/>
            <p:cNvSpPr txBox="1">
              <a:spLocks noChangeArrowheads="1"/>
            </p:cNvSpPr>
            <p:nvPr/>
          </p:nvSpPr>
          <p:spPr bwMode="auto">
            <a:xfrm>
              <a:off x="48" y="1104"/>
              <a:ext cx="5568" cy="32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rgbClr val="33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lnSpc>
                  <a:spcPct val="120000"/>
                </a:lnSpc>
              </a:pPr>
              <a:r>
                <a:rPr kumimoji="1" lang="zh-CN" altLang="en-US" sz="2800" dirty="0">
                  <a:latin typeface="黑体" pitchFamily="49" charset="-122"/>
                  <a:ea typeface="黑体" pitchFamily="49" charset="-122"/>
                </a:rPr>
                <a:t>在</a:t>
              </a:r>
              <a:r>
                <a:rPr kumimoji="1" lang="zh-CN" altLang="en-US" sz="2800" dirty="0">
                  <a:solidFill>
                    <a:srgbClr val="0000FF"/>
                  </a:solidFill>
                  <a:latin typeface="黑体" pitchFamily="49" charset="-122"/>
                  <a:ea typeface="黑体" pitchFamily="49" charset="-122"/>
                </a:rPr>
                <a:t>（</a:t>
              </a:r>
              <a:r>
                <a:rPr kumimoji="1" lang="en-US" altLang="zh-CN" sz="2800" dirty="0">
                  <a:solidFill>
                    <a:srgbClr val="0000FF"/>
                  </a:solidFill>
                  <a:latin typeface="黑体" pitchFamily="49" charset="-122"/>
                  <a:ea typeface="黑体" pitchFamily="49" charset="-122"/>
                </a:rPr>
                <a:t>1</a:t>
              </a:r>
              <a:r>
                <a:rPr kumimoji="1" lang="zh-CN" altLang="en-US" sz="2800" dirty="0">
                  <a:solidFill>
                    <a:srgbClr val="0000FF"/>
                  </a:solidFill>
                  <a:latin typeface="黑体" pitchFamily="49" charset="-122"/>
                  <a:ea typeface="黑体" pitchFamily="49" charset="-122"/>
                </a:rPr>
                <a:t>）</a:t>
              </a:r>
              <a:r>
                <a:rPr kumimoji="1" lang="zh-CN" altLang="en-US" sz="2800" dirty="0">
                  <a:latin typeface="黑体" pitchFamily="49" charset="-122"/>
                  <a:ea typeface="黑体" pitchFamily="49" charset="-122"/>
                </a:rPr>
                <a:t>段，		，所以第二项大于零，		；</a:t>
              </a:r>
            </a:p>
          </p:txBody>
        </p:sp>
        <p:graphicFrame>
          <p:nvGraphicFramePr>
            <p:cNvPr id="37" name="Object 5"/>
            <p:cNvGraphicFramePr>
              <a:graphicFrameLocks noChangeAspect="1"/>
            </p:cNvGraphicFramePr>
            <p:nvPr/>
          </p:nvGraphicFramePr>
          <p:xfrm>
            <a:off x="1200" y="1056"/>
            <a:ext cx="1202" cy="535"/>
          </p:xfrm>
          <a:graphic>
            <a:graphicData uri="http://schemas.openxmlformats.org/presentationml/2006/ole">
              <mc:AlternateContent xmlns:mc="http://schemas.openxmlformats.org/markup-compatibility/2006">
                <mc:Choice xmlns:v="urn:schemas-microsoft-com:vml" Requires="v">
                  <p:oleObj spid="_x0000_s805683" name="Equation" r:id="rId21" imgW="939600" imgH="419040" progId="Equation.DSMT4">
                    <p:embed/>
                  </p:oleObj>
                </mc:Choice>
                <mc:Fallback>
                  <p:oleObj name="Equation" r:id="rId21" imgW="939600" imgH="41904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00" y="1056"/>
                          <a:ext cx="1202" cy="5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6"/>
            <p:cNvGraphicFramePr>
              <a:graphicFrameLocks noChangeAspect="1"/>
            </p:cNvGraphicFramePr>
            <p:nvPr/>
          </p:nvGraphicFramePr>
          <p:xfrm>
            <a:off x="4512" y="1152"/>
            <a:ext cx="746" cy="292"/>
          </p:xfrm>
          <a:graphic>
            <a:graphicData uri="http://schemas.openxmlformats.org/presentationml/2006/ole">
              <mc:AlternateContent xmlns:mc="http://schemas.openxmlformats.org/markup-compatibility/2006">
                <mc:Choice xmlns:v="urn:schemas-microsoft-com:vml" Requires="v">
                  <p:oleObj spid="_x0000_s805684" name="Equation" r:id="rId23" imgW="583920" imgH="228600" progId="Equation.DSMT4">
                    <p:embed/>
                  </p:oleObj>
                </mc:Choice>
                <mc:Fallback>
                  <p:oleObj name="Equation" r:id="rId23" imgW="583920" imgH="228600"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12" y="1152"/>
                          <a:ext cx="746"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9" name="Text Box 7"/>
          <p:cNvSpPr txBox="1">
            <a:spLocks noChangeArrowheads="1"/>
          </p:cNvSpPr>
          <p:nvPr/>
        </p:nvSpPr>
        <p:spPr bwMode="auto">
          <a:xfrm>
            <a:off x="162162" y="5445224"/>
            <a:ext cx="1903412" cy="51706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rgbClr val="33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lnSpc>
                <a:spcPct val="140000"/>
              </a:lnSpc>
            </a:pPr>
            <a:r>
              <a:rPr kumimoji="1" lang="zh-CN" altLang="en-US" sz="2400" dirty="0">
                <a:latin typeface="黑体" pitchFamily="49" charset="-122"/>
                <a:ea typeface="黑体" pitchFamily="49" charset="-122"/>
              </a:rPr>
              <a:t>在</a:t>
            </a:r>
            <a:r>
              <a:rPr kumimoji="1" lang="zh-CN" altLang="en-US" sz="2400" dirty="0">
                <a:solidFill>
                  <a:srgbClr val="0000FF"/>
                </a:solidFill>
                <a:latin typeface="黑体" pitchFamily="49" charset="-122"/>
                <a:ea typeface="黑体" pitchFamily="49" charset="-122"/>
              </a:rPr>
              <a:t>（</a:t>
            </a:r>
            <a:r>
              <a:rPr kumimoji="1" lang="en-US" altLang="zh-CN" sz="2400" dirty="0">
                <a:solidFill>
                  <a:srgbClr val="0000FF"/>
                </a:solidFill>
                <a:latin typeface="黑体" pitchFamily="49" charset="-122"/>
                <a:ea typeface="黑体" pitchFamily="49" charset="-122"/>
              </a:rPr>
              <a:t>2</a:t>
            </a:r>
            <a:r>
              <a:rPr kumimoji="1" lang="zh-CN" altLang="en-US" sz="2400" dirty="0">
                <a:solidFill>
                  <a:srgbClr val="0000FF"/>
                </a:solidFill>
                <a:latin typeface="黑体" pitchFamily="49" charset="-122"/>
                <a:ea typeface="黑体" pitchFamily="49" charset="-122"/>
              </a:rPr>
              <a:t>）</a:t>
            </a:r>
            <a:r>
              <a:rPr kumimoji="1" lang="zh-CN" altLang="en-US" sz="2400" dirty="0">
                <a:latin typeface="黑体" pitchFamily="49" charset="-122"/>
                <a:ea typeface="黑体" pitchFamily="49" charset="-122"/>
              </a:rPr>
              <a:t>段</a:t>
            </a:r>
          </a:p>
        </p:txBody>
      </p:sp>
      <p:graphicFrame>
        <p:nvGraphicFramePr>
          <p:cNvPr id="40" name="对象 39"/>
          <p:cNvGraphicFramePr>
            <a:graphicFrameLocks noChangeAspect="1"/>
          </p:cNvGraphicFramePr>
          <p:nvPr>
            <p:extLst>
              <p:ext uri="{D42A27DB-BD31-4B8C-83A1-F6EECF244321}">
                <p14:modId xmlns:p14="http://schemas.microsoft.com/office/powerpoint/2010/main" val="3888009457"/>
              </p:ext>
            </p:extLst>
          </p:nvPr>
        </p:nvGraphicFramePr>
        <p:xfrm>
          <a:off x="1979712" y="5476831"/>
          <a:ext cx="1514508" cy="683189"/>
        </p:xfrm>
        <a:graphic>
          <a:graphicData uri="http://schemas.openxmlformats.org/presentationml/2006/ole">
            <mc:AlternateContent xmlns:mc="http://schemas.openxmlformats.org/markup-compatibility/2006">
              <mc:Choice xmlns:v="urn:schemas-microsoft-com:vml" Requires="v">
                <p:oleObj spid="_x0000_s805685" name="Equation" r:id="rId25" imgW="927100" imgH="419100" progId="Equation.DSMT4">
                  <p:embed/>
                </p:oleObj>
              </mc:Choice>
              <mc:Fallback>
                <p:oleObj name="Equation" r:id="rId25" imgW="927100" imgH="419100" progId="Equation.DSMT4">
                  <p:embed/>
                  <p:pic>
                    <p:nvPicPr>
                      <p:cNvPr id="0" name="Object 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979712" y="5476831"/>
                        <a:ext cx="1514508" cy="683189"/>
                      </a:xfrm>
                      <a:prstGeom prst="rect">
                        <a:avLst/>
                      </a:prstGeom>
                      <a:noFill/>
                      <a:ln>
                        <a:noFill/>
                      </a:ln>
                      <a:effectLst/>
                    </p:spPr>
                  </p:pic>
                </p:oleObj>
              </mc:Fallback>
            </mc:AlternateContent>
          </a:graphicData>
        </a:graphic>
      </p:graphicFrame>
      <p:grpSp>
        <p:nvGrpSpPr>
          <p:cNvPr id="41" name="Group 27"/>
          <p:cNvGrpSpPr>
            <a:grpSpLocks/>
          </p:cNvGrpSpPr>
          <p:nvPr/>
        </p:nvGrpSpPr>
        <p:grpSpPr bwMode="auto">
          <a:xfrm>
            <a:off x="3969459" y="5445224"/>
            <a:ext cx="4990592" cy="648072"/>
            <a:chOff x="-17" y="2432"/>
            <a:chExt cx="2670" cy="624"/>
          </a:xfrm>
        </p:grpSpPr>
        <p:sp>
          <p:nvSpPr>
            <p:cNvPr id="42" name="Text Box 28"/>
            <p:cNvSpPr txBox="1">
              <a:spLocks noChangeArrowheads="1"/>
            </p:cNvSpPr>
            <p:nvPr/>
          </p:nvSpPr>
          <p:spPr bwMode="auto">
            <a:xfrm>
              <a:off x="0" y="2432"/>
              <a:ext cx="2653" cy="624"/>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rgbClr val="33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fontAlgn="t">
                <a:lnSpc>
                  <a:spcPct val="140000"/>
                </a:lnSpc>
              </a:pPr>
              <a:r>
                <a:rPr kumimoji="1" lang="en-US" altLang="zh-CN" sz="2800" dirty="0">
                  <a:latin typeface="黑体" pitchFamily="49" charset="-122"/>
                  <a:ea typeface="黑体" pitchFamily="49" charset="-122"/>
                </a:rPr>
                <a:t>   </a:t>
              </a:r>
              <a:r>
                <a:rPr kumimoji="1" lang="zh-CN" altLang="en-US" dirty="0" smtClean="0">
                  <a:latin typeface="黑体" pitchFamily="49" charset="-122"/>
                  <a:ea typeface="黑体" pitchFamily="49" charset="-122"/>
                </a:rPr>
                <a:t>的</a:t>
              </a:r>
              <a:r>
                <a:rPr kumimoji="1" lang="zh-CN" altLang="en-US" dirty="0">
                  <a:latin typeface="黑体" pitchFamily="49" charset="-122"/>
                  <a:ea typeface="黑体" pitchFamily="49" charset="-122"/>
                </a:rPr>
                <a:t>符号决定于第一、二项的绝对值大小。</a:t>
              </a:r>
            </a:p>
          </p:txBody>
        </p:sp>
        <p:graphicFrame>
          <p:nvGraphicFramePr>
            <p:cNvPr id="43" name="Object 29"/>
            <p:cNvGraphicFramePr>
              <a:graphicFrameLocks noChangeAspect="1"/>
            </p:cNvGraphicFramePr>
            <p:nvPr>
              <p:extLst>
                <p:ext uri="{D42A27DB-BD31-4B8C-83A1-F6EECF244321}">
                  <p14:modId xmlns:p14="http://schemas.microsoft.com/office/powerpoint/2010/main" val="3775550485"/>
                </p:ext>
              </p:extLst>
            </p:nvPr>
          </p:nvGraphicFramePr>
          <p:xfrm>
            <a:off x="-17" y="2619"/>
            <a:ext cx="349" cy="250"/>
          </p:xfrm>
          <a:graphic>
            <a:graphicData uri="http://schemas.openxmlformats.org/presentationml/2006/ole">
              <mc:AlternateContent xmlns:mc="http://schemas.openxmlformats.org/markup-compatibility/2006">
                <mc:Choice xmlns:v="urn:schemas-microsoft-com:vml" Requires="v">
                  <p:oleObj spid="_x0000_s805686" name="Equation" r:id="rId27" imgW="355320" imgH="253800" progId="Equation.DSMT4">
                    <p:embed/>
                  </p:oleObj>
                </mc:Choice>
                <mc:Fallback>
                  <p:oleObj name="Equation" r:id="rId27" imgW="355320" imgH="253800" progId="Equation.DSMT4">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7" y="2619"/>
                          <a:ext cx="349" cy="250"/>
                        </a:xfrm>
                        <a:prstGeom prst="rect">
                          <a:avLst/>
                        </a:prstGeom>
                        <a:noFill/>
                        <a:ln>
                          <a:noFill/>
                        </a:ln>
                        <a:effectLst/>
                      </p:spPr>
                    </p:pic>
                  </p:oleObj>
                </mc:Fallback>
              </mc:AlternateContent>
            </a:graphicData>
          </a:graphic>
        </p:graphicFrame>
      </p:grpSp>
      <p:sp>
        <p:nvSpPr>
          <p:cNvPr id="44" name="Text Box 9"/>
          <p:cNvSpPr txBox="1">
            <a:spLocks noChangeArrowheads="1"/>
          </p:cNvSpPr>
          <p:nvPr/>
        </p:nvSpPr>
        <p:spPr bwMode="auto">
          <a:xfrm>
            <a:off x="373137" y="6160020"/>
            <a:ext cx="8620942" cy="38779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rgbClr val="33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bIns="0">
            <a:spAutoFit/>
          </a:bodyPr>
          <a:lstStyle/>
          <a:p>
            <a:pPr fontAlgn="t">
              <a:lnSpc>
                <a:spcPct val="140000"/>
              </a:lnSpc>
            </a:pPr>
            <a:r>
              <a:rPr kumimoji="1" lang="zh-CN" altLang="en-US" dirty="0" smtClean="0">
                <a:latin typeface="黑体" pitchFamily="49" charset="-122"/>
                <a:ea typeface="黑体" pitchFamily="49" charset="-122"/>
              </a:rPr>
              <a:t>通常</a:t>
            </a:r>
            <a:r>
              <a:rPr kumimoji="1" lang="zh-CN" altLang="en-US" dirty="0">
                <a:latin typeface="黑体" pitchFamily="49" charset="-122"/>
                <a:ea typeface="黑体" pitchFamily="49" charset="-122"/>
              </a:rPr>
              <a:t>，只有在第一段压力较小时，才有可能将甲烷液化。  </a:t>
            </a:r>
          </a:p>
        </p:txBody>
      </p:sp>
    </p:spTree>
    <p:extLst>
      <p:ext uri="{BB962C8B-B14F-4D97-AF65-F5344CB8AC3E}">
        <p14:creationId xmlns:p14="http://schemas.microsoft.com/office/powerpoint/2010/main" val="373690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strips(downRight)">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strips(downRight)">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strips(downRight)">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left)">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strips(downRight)">
                                      <p:cBhvr>
                                        <p:cTn id="37" dur="500"/>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strips(downRight)">
                                      <p:cBhvr>
                                        <p:cTn id="42" dur="5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wipe(left)">
                                      <p:cBhvr>
                                        <p:cTn id="47" dur="500"/>
                                        <p:tgtEl>
                                          <p:spTgt spid="3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wipe(left)">
                                      <p:cBhvr>
                                        <p:cTn id="52" dur="500"/>
                                        <p:tgtEl>
                                          <p:spTgt spid="4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wipe(left)">
                                      <p:cBhvr>
                                        <p:cTn id="57" dur="500"/>
                                        <p:tgtEl>
                                          <p:spTgt spid="41"/>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6" fill="hold" grpId="0" nodeType="click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strips(downRight)">
                                      <p:cBhvr>
                                        <p:cTn id="6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4" grpId="0"/>
      <p:bldP spid="39" grpId="0"/>
      <p:bldP spid="44"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404664"/>
            <a:ext cx="7408333" cy="3450696"/>
          </a:xfrm>
        </p:spPr>
        <p:txBody>
          <a:bodyPr rtlCol="0">
            <a:normAutofit/>
          </a:bodyPr>
          <a:lstStyle/>
          <a:p>
            <a:pPr marL="0" indent="0" eaLnBrk="1" fontAlgn="auto" hangingPunct="1">
              <a:lnSpc>
                <a:spcPct val="140000"/>
              </a:lnSpc>
              <a:spcAft>
                <a:spcPts val="0"/>
              </a:spcAft>
              <a:buFontTx/>
              <a:buNone/>
              <a:defRPr/>
            </a:pPr>
            <a:r>
              <a:rPr lang="zh-CN" altLang="en-US" dirty="0">
                <a:latin typeface="宋体" pitchFamily="2" charset="-122"/>
              </a:rPr>
              <a:t>例：</a:t>
            </a:r>
            <a:r>
              <a:rPr lang="zh-CN" altLang="en-US" dirty="0">
                <a:solidFill>
                  <a:srgbClr val="000000"/>
                </a:solidFill>
                <a:latin typeface="Times New Roman" pitchFamily="18" charset="0"/>
                <a:cs typeface="Times New Roman" pitchFamily="18" charset="0"/>
              </a:rPr>
              <a:t>某气体自</a:t>
            </a:r>
            <a:r>
              <a:rPr lang="en-US" altLang="zh-CN" dirty="0">
                <a:solidFill>
                  <a:srgbClr val="000000"/>
                </a:solidFill>
                <a:latin typeface="Times New Roman" pitchFamily="18" charset="0"/>
                <a:cs typeface="Times New Roman" pitchFamily="18" charset="0"/>
              </a:rPr>
              <a:t>30MPa</a:t>
            </a:r>
            <a:r>
              <a:rPr lang="zh-CN" altLang="en-US" dirty="0">
                <a:solidFill>
                  <a:srgbClr val="000000"/>
                </a:solidFill>
                <a:latin typeface="Times New Roman" pitchFamily="18" charset="0"/>
                <a:cs typeface="Times New Roman" pitchFamily="18" charset="0"/>
              </a:rPr>
              <a:t>、</a:t>
            </a:r>
            <a:r>
              <a:rPr lang="en-US" altLang="zh-CN" dirty="0">
                <a:solidFill>
                  <a:srgbClr val="000000"/>
                </a:solidFill>
                <a:latin typeface="Times New Roman" pitchFamily="18" charset="0"/>
                <a:cs typeface="Times New Roman" pitchFamily="18" charset="0"/>
              </a:rPr>
              <a:t>298K</a:t>
            </a:r>
            <a:r>
              <a:rPr lang="zh-CN" altLang="en-US" dirty="0">
                <a:solidFill>
                  <a:srgbClr val="000000"/>
                </a:solidFill>
                <a:latin typeface="Times New Roman" pitchFamily="18" charset="0"/>
                <a:cs typeface="Times New Roman" pitchFamily="18" charset="0"/>
              </a:rPr>
              <a:t>绝热向真空膨胀后终态为</a:t>
            </a:r>
            <a:r>
              <a:rPr lang="en-US" altLang="zh-CN" dirty="0">
                <a:solidFill>
                  <a:srgbClr val="000000"/>
                </a:solidFill>
                <a:latin typeface="Times New Roman" pitchFamily="18" charset="0"/>
                <a:cs typeface="Times New Roman" pitchFamily="18" charset="0"/>
              </a:rPr>
              <a:t>0.1MPa</a:t>
            </a:r>
            <a:r>
              <a:rPr lang="zh-CN" altLang="en-US" dirty="0">
                <a:solidFill>
                  <a:srgbClr val="000000"/>
                </a:solidFill>
                <a:latin typeface="Times New Roman" pitchFamily="18" charset="0"/>
                <a:cs typeface="Times New Roman" pitchFamily="18" charset="0"/>
              </a:rPr>
              <a:t>、</a:t>
            </a:r>
            <a:r>
              <a:rPr lang="en-US" altLang="zh-CN" dirty="0">
                <a:solidFill>
                  <a:srgbClr val="000000"/>
                </a:solidFill>
                <a:latin typeface="Times New Roman" pitchFamily="18" charset="0"/>
                <a:cs typeface="Times New Roman" pitchFamily="18" charset="0"/>
              </a:rPr>
              <a:t>200K</a:t>
            </a:r>
            <a:r>
              <a:rPr lang="zh-CN" altLang="en-US" dirty="0">
                <a:solidFill>
                  <a:srgbClr val="000000"/>
                </a:solidFill>
                <a:latin typeface="Times New Roman" pitchFamily="18" charset="0"/>
                <a:cs typeface="Times New Roman" pitchFamily="18" charset="0"/>
              </a:rPr>
              <a:t>，已知该气体常压下可视为理想气体，且</a:t>
            </a:r>
            <a:r>
              <a:rPr lang="en-US" altLang="zh-CN" dirty="0" err="1">
                <a:solidFill>
                  <a:srgbClr val="000000"/>
                </a:solidFill>
                <a:latin typeface="Times New Roman" pitchFamily="18" charset="0"/>
                <a:cs typeface="Times New Roman" pitchFamily="18" charset="0"/>
              </a:rPr>
              <a:t>C</a:t>
            </a:r>
            <a:r>
              <a:rPr lang="en-US" altLang="zh-CN" baseline="-30000" dirty="0" err="1">
                <a:solidFill>
                  <a:srgbClr val="000000"/>
                </a:solidFill>
                <a:latin typeface="Times New Roman" pitchFamily="18" charset="0"/>
                <a:cs typeface="Times New Roman" pitchFamily="18" charset="0"/>
              </a:rPr>
              <a:t>V,m</a:t>
            </a:r>
            <a:r>
              <a:rPr lang="en-US" altLang="zh-CN" dirty="0">
                <a:solidFill>
                  <a:srgbClr val="000000"/>
                </a:solidFill>
                <a:latin typeface="Times New Roman" pitchFamily="18" charset="0"/>
                <a:cs typeface="Times New Roman" pitchFamily="18" charset="0"/>
              </a:rPr>
              <a:t>=2.5R</a:t>
            </a:r>
            <a:r>
              <a:rPr lang="zh-CN" altLang="en-US" dirty="0">
                <a:solidFill>
                  <a:srgbClr val="000000"/>
                </a:solidFill>
                <a:latin typeface="Times New Roman" pitchFamily="18" charset="0"/>
                <a:cs typeface="Times New Roman" pitchFamily="18" charset="0"/>
              </a:rPr>
              <a:t>。</a:t>
            </a:r>
          </a:p>
          <a:p>
            <a:pPr marL="0" indent="0" eaLnBrk="1" fontAlgn="auto" hangingPunct="1">
              <a:lnSpc>
                <a:spcPct val="140000"/>
              </a:lnSpc>
              <a:spcAft>
                <a:spcPts val="0"/>
              </a:spcAft>
              <a:buFontTx/>
              <a:buNone/>
              <a:defRPr/>
            </a:pPr>
            <a:r>
              <a:rPr lang="zh-CN" altLang="en-US" dirty="0">
                <a:solidFill>
                  <a:srgbClr val="000000"/>
                </a:solidFill>
                <a:latin typeface="Times New Roman" pitchFamily="18" charset="0"/>
                <a:cs typeface="Times New Roman" pitchFamily="18" charset="0"/>
              </a:rPr>
              <a:t>求在恒定温度</a:t>
            </a:r>
            <a:r>
              <a:rPr lang="en-US" altLang="zh-CN" dirty="0">
                <a:solidFill>
                  <a:srgbClr val="000000"/>
                </a:solidFill>
                <a:latin typeface="Times New Roman" pitchFamily="18" charset="0"/>
                <a:cs typeface="Times New Roman" pitchFamily="18" charset="0"/>
              </a:rPr>
              <a:t>298K</a:t>
            </a:r>
            <a:r>
              <a:rPr lang="zh-CN" altLang="en-US" dirty="0">
                <a:solidFill>
                  <a:srgbClr val="000000"/>
                </a:solidFill>
                <a:latin typeface="Times New Roman" pitchFamily="18" charset="0"/>
                <a:cs typeface="Times New Roman" pitchFamily="18" charset="0"/>
              </a:rPr>
              <a:t>下，</a:t>
            </a:r>
            <a:r>
              <a:rPr lang="en-US" altLang="zh-CN" dirty="0">
                <a:solidFill>
                  <a:srgbClr val="000000"/>
                </a:solidFill>
                <a:latin typeface="Times New Roman" pitchFamily="18" charset="0"/>
                <a:cs typeface="Times New Roman" pitchFamily="18" charset="0"/>
              </a:rPr>
              <a:t>1mol</a:t>
            </a:r>
            <a:r>
              <a:rPr lang="zh-CN" altLang="en-US" dirty="0">
                <a:solidFill>
                  <a:srgbClr val="000000"/>
                </a:solidFill>
                <a:latin typeface="Times New Roman" pitchFamily="18" charset="0"/>
                <a:cs typeface="Times New Roman" pitchFamily="18" charset="0"/>
              </a:rPr>
              <a:t>此气体由</a:t>
            </a:r>
            <a:r>
              <a:rPr lang="en-US" altLang="zh-CN" dirty="0">
                <a:solidFill>
                  <a:srgbClr val="000000"/>
                </a:solidFill>
                <a:latin typeface="Times New Roman" pitchFamily="18" charset="0"/>
                <a:cs typeface="Times New Roman" pitchFamily="18" charset="0"/>
              </a:rPr>
              <a:t>0.1MPa</a:t>
            </a:r>
            <a:r>
              <a:rPr lang="zh-CN" altLang="en-US" dirty="0">
                <a:solidFill>
                  <a:srgbClr val="000000"/>
                </a:solidFill>
                <a:latin typeface="Times New Roman" pitchFamily="18" charset="0"/>
                <a:cs typeface="Times New Roman" pitchFamily="18" charset="0"/>
              </a:rPr>
              <a:t>压缩至</a:t>
            </a:r>
            <a:r>
              <a:rPr lang="en-US" altLang="zh-CN" dirty="0">
                <a:solidFill>
                  <a:srgbClr val="000000"/>
                </a:solidFill>
                <a:latin typeface="Times New Roman" pitchFamily="18" charset="0"/>
                <a:cs typeface="Times New Roman" pitchFamily="18" charset="0"/>
              </a:rPr>
              <a:t>30Mpa</a:t>
            </a:r>
            <a:r>
              <a:rPr lang="zh-CN" altLang="en-US" dirty="0">
                <a:solidFill>
                  <a:srgbClr val="000000"/>
                </a:solidFill>
                <a:latin typeface="Times New Roman" pitchFamily="18" charset="0"/>
                <a:cs typeface="Times New Roman" pitchFamily="18" charset="0"/>
              </a:rPr>
              <a:t>时的</a:t>
            </a:r>
            <a:r>
              <a:rPr lang="zh-CN" altLang="en-US" dirty="0">
                <a:solidFill>
                  <a:srgbClr val="000000"/>
                </a:solidFill>
                <a:latin typeface="Times New Roman" pitchFamily="18" charset="0"/>
                <a:cs typeface="Times New Roman" pitchFamily="18" charset="0"/>
                <a:sym typeface="Symbol" pitchFamily="18" charset="2"/>
              </a:rPr>
              <a:t></a:t>
            </a:r>
            <a:r>
              <a:rPr lang="en-US" altLang="zh-CN" i="1" dirty="0">
                <a:solidFill>
                  <a:srgbClr val="000000"/>
                </a:solidFill>
                <a:latin typeface="Times New Roman" pitchFamily="18" charset="0"/>
                <a:cs typeface="Times New Roman" pitchFamily="18" charset="0"/>
              </a:rPr>
              <a:t>U</a:t>
            </a:r>
            <a:r>
              <a:rPr lang="zh-CN" altLang="en-US" dirty="0">
                <a:solidFill>
                  <a:srgbClr val="000000"/>
                </a:solidFill>
                <a:latin typeface="Times New Roman" pitchFamily="18" charset="0"/>
                <a:cs typeface="Times New Roman" pitchFamily="18" charset="0"/>
              </a:rPr>
              <a:t>。</a:t>
            </a:r>
            <a:r>
              <a:rPr lang="zh-CN" altLang="en-US" dirty="0">
                <a:solidFill>
                  <a:srgbClr val="0000CC"/>
                </a:solidFill>
                <a:latin typeface="华文行楷" pitchFamily="2" charset="-122"/>
                <a:ea typeface="华文行楷" pitchFamily="2" charset="-122"/>
              </a:rPr>
              <a:t> </a:t>
            </a:r>
          </a:p>
          <a:p>
            <a:pPr eaLnBrk="1" fontAlgn="auto" hangingPunct="1">
              <a:spcAft>
                <a:spcPts val="0"/>
              </a:spcAft>
              <a:buFont typeface="Arial" panose="020B0604020202020204" pitchFamily="34" charset="0"/>
              <a:buChar char="•"/>
              <a:defRPr/>
            </a:pPr>
            <a:endParaRPr lang="zh-CN" altLang="en-US" dirty="0"/>
          </a:p>
        </p:txBody>
      </p:sp>
      <p:sp>
        <p:nvSpPr>
          <p:cNvPr id="4" name="内容占位符 2"/>
          <p:cNvSpPr txBox="1">
            <a:spLocks/>
          </p:cNvSpPr>
          <p:nvPr/>
        </p:nvSpPr>
        <p:spPr>
          <a:xfrm>
            <a:off x="323528" y="3134519"/>
            <a:ext cx="8229600" cy="4525962"/>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fontAlgn="auto">
              <a:spcBef>
                <a:spcPct val="10000"/>
              </a:spcBef>
              <a:spcAft>
                <a:spcPts val="0"/>
              </a:spcAft>
              <a:buFontTx/>
              <a:buNone/>
              <a:defRPr/>
            </a:pPr>
            <a:r>
              <a:rPr lang="zh-CN" altLang="en-US" dirty="0" smtClean="0">
                <a:latin typeface="宋体" pitchFamily="2" charset="-122"/>
              </a:rPr>
              <a:t>解：</a:t>
            </a:r>
            <a:r>
              <a:rPr lang="zh-CN" altLang="en-US" dirty="0" smtClean="0">
                <a:solidFill>
                  <a:srgbClr val="000000"/>
                </a:solidFill>
                <a:latin typeface="Times New Roman" pitchFamily="18" charset="0"/>
                <a:cs typeface="Times New Roman" pitchFamily="18" charset="0"/>
              </a:rPr>
              <a:t>该气体</a:t>
            </a:r>
            <a:r>
              <a:rPr lang="en-US" altLang="zh-CN" dirty="0" smtClean="0">
                <a:solidFill>
                  <a:srgbClr val="000000"/>
                </a:solidFill>
                <a:latin typeface="Times New Roman" pitchFamily="18" charset="0"/>
                <a:cs typeface="Times New Roman" pitchFamily="18" charset="0"/>
              </a:rPr>
              <a:t>30Mpa</a:t>
            </a:r>
            <a:r>
              <a:rPr lang="zh-CN" altLang="en-US" dirty="0" smtClean="0">
                <a:solidFill>
                  <a:srgbClr val="000000"/>
                </a:solidFill>
                <a:latin typeface="Times New Roman" pitchFamily="18" charset="0"/>
                <a:cs typeface="Times New Roman" pitchFamily="18" charset="0"/>
              </a:rPr>
              <a:t>不能可视为理想气体  </a:t>
            </a:r>
            <a:r>
              <a:rPr lang="zh-CN" altLang="en-US" dirty="0" smtClean="0">
                <a:solidFill>
                  <a:srgbClr val="000000"/>
                </a:solidFill>
                <a:latin typeface="Times New Roman" pitchFamily="18" charset="0"/>
                <a:cs typeface="Times New Roman" pitchFamily="18" charset="0"/>
                <a:sym typeface="Symbol" pitchFamily="18" charset="2"/>
              </a:rPr>
              <a:t></a:t>
            </a:r>
            <a:r>
              <a:rPr lang="en-US" altLang="zh-CN" i="1" dirty="0" smtClean="0">
                <a:solidFill>
                  <a:srgbClr val="000000"/>
                </a:solidFill>
                <a:latin typeface="Times New Roman" pitchFamily="18" charset="0"/>
                <a:cs typeface="Times New Roman" pitchFamily="18" charset="0"/>
              </a:rPr>
              <a:t>U</a:t>
            </a:r>
            <a:r>
              <a:rPr lang="en-US" altLang="zh-CN" dirty="0" smtClean="0">
                <a:solidFill>
                  <a:srgbClr val="000000"/>
                </a:solidFill>
                <a:latin typeface="Times New Roman" pitchFamily="18" charset="0"/>
                <a:cs typeface="Times New Roman" pitchFamily="18" charset="0"/>
              </a:rPr>
              <a:t>≠0</a:t>
            </a:r>
            <a:endParaRPr lang="zh-CN" altLang="en-US" dirty="0" smtClean="0">
              <a:solidFill>
                <a:srgbClr val="000000"/>
              </a:solidFill>
              <a:latin typeface="Times New Roman" pitchFamily="18" charset="0"/>
              <a:cs typeface="Times New Roman" pitchFamily="18" charset="0"/>
            </a:endParaRPr>
          </a:p>
          <a:p>
            <a:pPr marL="0" indent="0" fontAlgn="auto">
              <a:spcBef>
                <a:spcPct val="10000"/>
              </a:spcBef>
              <a:spcAft>
                <a:spcPts val="0"/>
              </a:spcAft>
              <a:buFontTx/>
              <a:buNone/>
              <a:defRPr/>
            </a:pPr>
            <a:r>
              <a:rPr lang="zh-CN" altLang="en-US" dirty="0" smtClean="0"/>
              <a:t>根据题意设计过程如下 ：</a:t>
            </a:r>
            <a:endParaRPr lang="en-US" altLang="en-US" dirty="0" smtClean="0"/>
          </a:p>
          <a:p>
            <a:pPr fontAlgn="auto">
              <a:spcAft>
                <a:spcPts val="0"/>
              </a:spcAft>
              <a:buFont typeface="Arial" panose="020B0604020202020204" pitchFamily="34" charset="0"/>
              <a:buChar char="•"/>
              <a:defRPr/>
            </a:pPr>
            <a:endParaRPr lang="zh-CN" altLang="en-US" dirty="0"/>
          </a:p>
        </p:txBody>
      </p:sp>
      <p:sp>
        <p:nvSpPr>
          <p:cNvPr id="6" name="Text Box 4"/>
          <p:cNvSpPr txBox="1">
            <a:spLocks noChangeArrowheads="1"/>
          </p:cNvSpPr>
          <p:nvPr/>
        </p:nvSpPr>
        <p:spPr bwMode="auto">
          <a:xfrm>
            <a:off x="531837" y="4033540"/>
            <a:ext cx="1749425" cy="1223962"/>
          </a:xfrm>
          <a:prstGeom prst="rect">
            <a:avLst/>
          </a:prstGeom>
          <a:solidFill>
            <a:srgbClr val="FFFFFF"/>
          </a:solidFill>
          <a:ln w="28575">
            <a:solidFill>
              <a:srgbClr val="000000"/>
            </a:solidFill>
            <a:miter lim="800000"/>
            <a:headEnd/>
            <a:tailEnd/>
          </a:ln>
        </p:spPr>
        <p:txBody>
          <a:bodyPr/>
          <a:lstStyle/>
          <a:p>
            <a:pPr algn="just">
              <a:spcBef>
                <a:spcPct val="10000"/>
              </a:spcBef>
            </a:pPr>
            <a:r>
              <a:rPr kumimoji="1" lang="en-US" altLang="zh-CN" sz="2400" b="1" dirty="0">
                <a:latin typeface="宋体" charset="-122"/>
                <a:sym typeface="Symbol" pitchFamily="18" charset="2"/>
              </a:rPr>
              <a:t>1mol</a:t>
            </a:r>
          </a:p>
          <a:p>
            <a:pPr algn="just">
              <a:spcBef>
                <a:spcPct val="10000"/>
              </a:spcBef>
            </a:pPr>
            <a:r>
              <a:rPr kumimoji="1" lang="en-US" altLang="zh-CN" sz="2400" b="1" i="1" dirty="0">
                <a:latin typeface="宋体" charset="-122"/>
                <a:sym typeface="Symbol" pitchFamily="18" charset="2"/>
              </a:rPr>
              <a:t>T</a:t>
            </a:r>
            <a:r>
              <a:rPr kumimoji="1" lang="en-US" altLang="zh-CN" sz="2400" b="1" baseline="-25000" dirty="0">
                <a:latin typeface="宋体" charset="-122"/>
                <a:sym typeface="Symbol" pitchFamily="18" charset="2"/>
              </a:rPr>
              <a:t>1</a:t>
            </a:r>
            <a:r>
              <a:rPr kumimoji="1" lang="en-US" altLang="zh-CN" sz="2400" b="1" dirty="0">
                <a:latin typeface="宋体" charset="-122"/>
                <a:sym typeface="Symbol" pitchFamily="18" charset="2"/>
              </a:rPr>
              <a:t>=298K</a:t>
            </a:r>
          </a:p>
          <a:p>
            <a:pPr algn="just">
              <a:spcBef>
                <a:spcPct val="10000"/>
              </a:spcBef>
            </a:pPr>
            <a:r>
              <a:rPr kumimoji="1" lang="en-US" altLang="zh-CN" sz="2400" b="1" i="1" dirty="0">
                <a:latin typeface="宋体" charset="-122"/>
                <a:sym typeface="Symbol" pitchFamily="18" charset="2"/>
              </a:rPr>
              <a:t>p</a:t>
            </a:r>
            <a:r>
              <a:rPr kumimoji="1" lang="en-US" altLang="zh-CN" sz="2400" b="1" baseline="-25000" dirty="0">
                <a:latin typeface="宋体" charset="-122"/>
                <a:sym typeface="Symbol" pitchFamily="18" charset="2"/>
              </a:rPr>
              <a:t>1</a:t>
            </a:r>
            <a:r>
              <a:rPr kumimoji="1" lang="en-US" altLang="zh-CN" sz="2400" b="1" dirty="0">
                <a:latin typeface="宋体" charset="-122"/>
                <a:sym typeface="Symbol" pitchFamily="18" charset="2"/>
              </a:rPr>
              <a:t>=30MPa</a:t>
            </a:r>
          </a:p>
        </p:txBody>
      </p:sp>
      <p:sp>
        <p:nvSpPr>
          <p:cNvPr id="7" name="Rectangle 10"/>
          <p:cNvSpPr>
            <a:spLocks noChangeArrowheads="1"/>
          </p:cNvSpPr>
          <p:nvPr/>
        </p:nvSpPr>
        <p:spPr bwMode="auto">
          <a:xfrm>
            <a:off x="2306661" y="4033540"/>
            <a:ext cx="3168650" cy="519112"/>
          </a:xfrm>
          <a:prstGeom prst="rect">
            <a:avLst/>
          </a:prstGeom>
          <a:noFill/>
          <a:ln w="9525">
            <a:noFill/>
            <a:miter lim="800000"/>
            <a:headEnd/>
            <a:tailEnd/>
          </a:ln>
        </p:spPr>
        <p:txBody>
          <a:bodyPr anchor="ctr">
            <a:spAutoFit/>
          </a:bodyPr>
          <a:lstStyle/>
          <a:p>
            <a:r>
              <a:rPr kumimoji="1" lang="zh-CN" altLang="en-US" sz="2400" b="1" dirty="0">
                <a:latin typeface="宋体" charset="-122"/>
                <a:sym typeface="Symbol" pitchFamily="18" charset="2"/>
              </a:rPr>
              <a:t>绝热向真空膨胀 </a:t>
            </a:r>
            <a:r>
              <a:rPr kumimoji="1" lang="zh-CN" altLang="en-US" sz="2400" b="1" dirty="0">
                <a:solidFill>
                  <a:srgbClr val="000000"/>
                </a:solidFill>
                <a:latin typeface="宋体" charset="-122"/>
                <a:cs typeface="Times New Roman" pitchFamily="18" charset="0"/>
                <a:sym typeface="Symbol" pitchFamily="18" charset="2"/>
              </a:rPr>
              <a:t></a:t>
            </a:r>
            <a:r>
              <a:rPr kumimoji="1" lang="en-US" altLang="zh-CN" sz="2400" b="1" baseline="-30000" dirty="0">
                <a:solidFill>
                  <a:srgbClr val="000000"/>
                </a:solidFill>
                <a:latin typeface="宋体" charset="-122"/>
                <a:cs typeface="Times New Roman" pitchFamily="18" charset="0"/>
                <a:sym typeface="Symbol" pitchFamily="18" charset="2"/>
              </a:rPr>
              <a:t>1</a:t>
            </a:r>
            <a:r>
              <a:rPr kumimoji="1" lang="en-US" altLang="zh-CN" sz="2400" b="1" i="1" dirty="0">
                <a:solidFill>
                  <a:srgbClr val="000000"/>
                </a:solidFill>
                <a:latin typeface="宋体" charset="-122"/>
                <a:cs typeface="Times New Roman" pitchFamily="18" charset="0"/>
                <a:sym typeface="Symbol" pitchFamily="18" charset="2"/>
              </a:rPr>
              <a:t>U</a:t>
            </a:r>
            <a:r>
              <a:rPr kumimoji="1" lang="en-US" altLang="zh-CN" sz="2800" b="1" dirty="0">
                <a:latin typeface="华文宋体"/>
                <a:ea typeface="华文宋体"/>
                <a:cs typeface="华文宋体"/>
                <a:sym typeface="Symbol" pitchFamily="18" charset="2"/>
              </a:rPr>
              <a:t> </a:t>
            </a:r>
            <a:r>
              <a:rPr kumimoji="1" lang="zh-CN" altLang="en-US" sz="2800" b="1" dirty="0">
                <a:latin typeface="华文宋体"/>
                <a:ea typeface="华文宋体"/>
                <a:cs typeface="华文宋体"/>
                <a:sym typeface="Symbol" pitchFamily="18" charset="2"/>
              </a:rPr>
              <a:t> </a:t>
            </a:r>
          </a:p>
        </p:txBody>
      </p:sp>
      <p:cxnSp>
        <p:nvCxnSpPr>
          <p:cNvPr id="8" name="直接箭头连接符 7"/>
          <p:cNvCxnSpPr/>
          <p:nvPr/>
        </p:nvCxnSpPr>
        <p:spPr>
          <a:xfrm>
            <a:off x="2281262" y="4520902"/>
            <a:ext cx="3543300" cy="31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9"/>
          <p:cNvSpPr>
            <a:spLocks noChangeArrowheads="1"/>
          </p:cNvSpPr>
          <p:nvPr/>
        </p:nvSpPr>
        <p:spPr bwMode="auto">
          <a:xfrm>
            <a:off x="5836966" y="3937470"/>
            <a:ext cx="1533525" cy="1289050"/>
          </a:xfrm>
          <a:prstGeom prst="rect">
            <a:avLst/>
          </a:prstGeom>
          <a:noFill/>
          <a:ln w="28575">
            <a:solidFill>
              <a:schemeClr val="tx1"/>
            </a:solidFill>
            <a:miter lim="800000"/>
            <a:headEnd/>
            <a:tailEnd/>
          </a:ln>
        </p:spPr>
        <p:txBody>
          <a:bodyPr wrap="none" anchor="ctr">
            <a:spAutoFit/>
          </a:bodyPr>
          <a:lstStyle/>
          <a:p>
            <a:pPr>
              <a:spcBef>
                <a:spcPct val="10000"/>
              </a:spcBef>
            </a:pPr>
            <a:r>
              <a:rPr kumimoji="1" lang="en-US" altLang="zh-CN" sz="2400" b="1" dirty="0">
                <a:latin typeface="宋体" charset="-122"/>
                <a:cs typeface="Times New Roman" pitchFamily="18" charset="0"/>
                <a:sym typeface="Symbol" pitchFamily="18" charset="2"/>
              </a:rPr>
              <a:t>1mol</a:t>
            </a:r>
          </a:p>
          <a:p>
            <a:pPr>
              <a:spcBef>
                <a:spcPct val="10000"/>
              </a:spcBef>
            </a:pPr>
            <a:r>
              <a:rPr kumimoji="1" lang="en-US" altLang="zh-CN" sz="2400" b="1" i="1" dirty="0">
                <a:latin typeface="宋体" charset="-122"/>
                <a:cs typeface="Times New Roman" pitchFamily="18" charset="0"/>
                <a:sym typeface="Symbol" pitchFamily="18" charset="2"/>
              </a:rPr>
              <a:t>T</a:t>
            </a:r>
            <a:r>
              <a:rPr kumimoji="1" lang="en-US" altLang="zh-CN" sz="2400" b="1" baseline="-30000" dirty="0">
                <a:latin typeface="宋体" charset="-122"/>
                <a:cs typeface="Times New Roman" pitchFamily="18" charset="0"/>
                <a:sym typeface="Symbol" pitchFamily="18" charset="2"/>
              </a:rPr>
              <a:t>2</a:t>
            </a:r>
            <a:r>
              <a:rPr kumimoji="1" lang="en-US" altLang="zh-CN" sz="2400" b="1" dirty="0">
                <a:latin typeface="宋体" charset="-122"/>
                <a:cs typeface="Times New Roman" pitchFamily="18" charset="0"/>
                <a:sym typeface="Symbol" pitchFamily="18" charset="2"/>
              </a:rPr>
              <a:t>=200K</a:t>
            </a:r>
          </a:p>
          <a:p>
            <a:pPr>
              <a:spcBef>
                <a:spcPct val="10000"/>
              </a:spcBef>
            </a:pPr>
            <a:r>
              <a:rPr kumimoji="1" lang="en-US" altLang="zh-CN" sz="2400" b="1" i="1" dirty="0">
                <a:latin typeface="宋体" charset="-122"/>
                <a:cs typeface="Times New Roman" pitchFamily="18" charset="0"/>
                <a:sym typeface="Symbol" pitchFamily="18" charset="2"/>
              </a:rPr>
              <a:t>P</a:t>
            </a:r>
            <a:r>
              <a:rPr kumimoji="1" lang="en-US" altLang="zh-CN" sz="2400" b="1" baseline="-30000" dirty="0">
                <a:latin typeface="宋体" charset="-122"/>
                <a:cs typeface="Times New Roman" pitchFamily="18" charset="0"/>
                <a:sym typeface="Symbol" pitchFamily="18" charset="2"/>
              </a:rPr>
              <a:t>2</a:t>
            </a:r>
            <a:r>
              <a:rPr kumimoji="1" lang="en-US" altLang="zh-CN" sz="2400" b="1" dirty="0">
                <a:latin typeface="宋体" charset="-122"/>
                <a:cs typeface="Times New Roman" pitchFamily="18" charset="0"/>
                <a:sym typeface="Symbol" pitchFamily="18" charset="2"/>
              </a:rPr>
              <a:t>=0.1MPa</a:t>
            </a:r>
          </a:p>
        </p:txBody>
      </p:sp>
      <p:grpSp>
        <p:nvGrpSpPr>
          <p:cNvPr id="10" name="Group 19"/>
          <p:cNvGrpSpPr>
            <a:grpSpLocks/>
          </p:cNvGrpSpPr>
          <p:nvPr/>
        </p:nvGrpSpPr>
        <p:grpSpPr bwMode="auto">
          <a:xfrm>
            <a:off x="1406549" y="5085484"/>
            <a:ext cx="3529013" cy="1223963"/>
            <a:chOff x="1020" y="2786"/>
            <a:chExt cx="2223" cy="771"/>
          </a:xfrm>
        </p:grpSpPr>
        <p:sp>
          <p:nvSpPr>
            <p:cNvPr id="11" name="Text Box 6"/>
            <p:cNvSpPr txBox="1">
              <a:spLocks noChangeArrowheads="1"/>
            </p:cNvSpPr>
            <p:nvPr/>
          </p:nvSpPr>
          <p:spPr bwMode="auto">
            <a:xfrm>
              <a:off x="2154" y="2786"/>
              <a:ext cx="1089" cy="771"/>
            </a:xfrm>
            <a:prstGeom prst="rect">
              <a:avLst/>
            </a:prstGeom>
            <a:solidFill>
              <a:srgbClr val="FFFFFF"/>
            </a:solidFill>
            <a:ln w="28575">
              <a:solidFill>
                <a:srgbClr val="000000"/>
              </a:solidFill>
              <a:miter lim="800000"/>
              <a:headEnd/>
              <a:tailEnd/>
            </a:ln>
          </p:spPr>
          <p:txBody>
            <a:bodyPr/>
            <a:lstStyle/>
            <a:p>
              <a:pPr algn="just">
                <a:spcBef>
                  <a:spcPct val="10000"/>
                </a:spcBef>
              </a:pPr>
              <a:r>
                <a:rPr kumimoji="1" lang="en-US" altLang="zh-CN" sz="2400" b="1">
                  <a:latin typeface="宋体" charset="-122"/>
                  <a:sym typeface="Symbol" pitchFamily="18" charset="2"/>
                </a:rPr>
                <a:t>1mol</a:t>
              </a:r>
            </a:p>
            <a:p>
              <a:pPr algn="just">
                <a:spcBef>
                  <a:spcPct val="10000"/>
                </a:spcBef>
              </a:pPr>
              <a:r>
                <a:rPr kumimoji="1" lang="en-US" altLang="zh-CN" sz="2400" b="1" i="1">
                  <a:latin typeface="宋体" charset="-122"/>
                  <a:sym typeface="Symbol" pitchFamily="18" charset="2"/>
                </a:rPr>
                <a:t>T</a:t>
              </a:r>
              <a:r>
                <a:rPr kumimoji="1" lang="en-US" altLang="zh-CN" sz="2400" b="1" baseline="-25000">
                  <a:latin typeface="宋体" charset="-122"/>
                  <a:sym typeface="Symbol" pitchFamily="18" charset="2"/>
                </a:rPr>
                <a:t>3</a:t>
              </a:r>
              <a:r>
                <a:rPr kumimoji="1" lang="en-US" altLang="zh-CN" sz="2400" b="1">
                  <a:latin typeface="宋体" charset="-122"/>
                  <a:sym typeface="Symbol" pitchFamily="18" charset="2"/>
                </a:rPr>
                <a:t>=298K</a:t>
              </a:r>
            </a:p>
            <a:p>
              <a:pPr algn="just">
                <a:spcBef>
                  <a:spcPct val="10000"/>
                </a:spcBef>
              </a:pPr>
              <a:r>
                <a:rPr kumimoji="1" lang="en-US" altLang="zh-CN" sz="2400" b="1" i="1">
                  <a:latin typeface="宋体" charset="-122"/>
                  <a:sym typeface="Symbol" pitchFamily="18" charset="2"/>
                </a:rPr>
                <a:t>P</a:t>
              </a:r>
              <a:r>
                <a:rPr kumimoji="1" lang="en-US" altLang="zh-CN" sz="2400" b="1" baseline="-25000">
                  <a:latin typeface="宋体" charset="-122"/>
                  <a:sym typeface="Symbol" pitchFamily="18" charset="2"/>
                </a:rPr>
                <a:t>3</a:t>
              </a:r>
              <a:r>
                <a:rPr kumimoji="1" lang="en-US" altLang="zh-CN" sz="2400" b="1">
                  <a:latin typeface="宋体" charset="-122"/>
                  <a:sym typeface="Symbol" pitchFamily="18" charset="2"/>
                </a:rPr>
                <a:t>=0.1MPa</a:t>
              </a:r>
              <a:endParaRPr kumimoji="1" lang="en-US" altLang="zh-CN" sz="2400" b="1">
                <a:latin typeface="华文宋体"/>
                <a:ea typeface="华文宋体"/>
                <a:cs typeface="华文宋体"/>
                <a:sym typeface="Symbol" pitchFamily="18" charset="2"/>
              </a:endParaRPr>
            </a:p>
          </p:txBody>
        </p:sp>
        <p:sp>
          <p:nvSpPr>
            <p:cNvPr id="12" name="Line 13"/>
            <p:cNvSpPr>
              <a:spLocks noChangeShapeType="1"/>
            </p:cNvSpPr>
            <p:nvPr/>
          </p:nvSpPr>
          <p:spPr bwMode="auto">
            <a:xfrm>
              <a:off x="1020" y="2881"/>
              <a:ext cx="0" cy="317"/>
            </a:xfrm>
            <a:prstGeom prst="line">
              <a:avLst/>
            </a:prstGeom>
            <a:noFill/>
            <a:ln w="28575">
              <a:solidFill>
                <a:schemeClr val="tx1"/>
              </a:solidFill>
              <a:round/>
              <a:headEnd type="triangle" w="med" len="med"/>
              <a:tailEnd/>
            </a:ln>
          </p:spPr>
          <p:txBody>
            <a:bodyPr anchor="b">
              <a:spAutoFit/>
            </a:bodyPr>
            <a:lstStyle/>
            <a:p>
              <a:endParaRPr lang="zh-CN" altLang="en-US"/>
            </a:p>
          </p:txBody>
        </p:sp>
        <p:sp>
          <p:nvSpPr>
            <p:cNvPr id="13" name="Line 15"/>
            <p:cNvSpPr>
              <a:spLocks noChangeShapeType="1"/>
            </p:cNvSpPr>
            <p:nvPr/>
          </p:nvSpPr>
          <p:spPr bwMode="auto">
            <a:xfrm>
              <a:off x="1020" y="3198"/>
              <a:ext cx="1134" cy="0"/>
            </a:xfrm>
            <a:prstGeom prst="line">
              <a:avLst/>
            </a:prstGeom>
            <a:noFill/>
            <a:ln w="28575">
              <a:solidFill>
                <a:schemeClr val="tx1"/>
              </a:solidFill>
              <a:round/>
              <a:headEnd/>
              <a:tailEnd/>
            </a:ln>
          </p:spPr>
          <p:txBody>
            <a:bodyPr anchor="b">
              <a:spAutoFit/>
            </a:bodyPr>
            <a:lstStyle/>
            <a:p>
              <a:endParaRPr lang="zh-CN" altLang="en-US"/>
            </a:p>
          </p:txBody>
        </p:sp>
        <p:sp>
          <p:nvSpPr>
            <p:cNvPr id="14" name="Rectangle 18"/>
            <p:cNvSpPr>
              <a:spLocks noChangeArrowheads="1"/>
            </p:cNvSpPr>
            <p:nvPr/>
          </p:nvSpPr>
          <p:spPr bwMode="auto">
            <a:xfrm>
              <a:off x="1260" y="3249"/>
              <a:ext cx="817" cy="288"/>
            </a:xfrm>
            <a:prstGeom prst="rect">
              <a:avLst/>
            </a:prstGeom>
            <a:noFill/>
            <a:ln w="9525">
              <a:noFill/>
              <a:miter lim="800000"/>
              <a:headEnd/>
              <a:tailEnd/>
            </a:ln>
          </p:spPr>
          <p:txBody>
            <a:bodyPr anchor="ctr">
              <a:spAutoFit/>
            </a:bodyPr>
            <a:lstStyle/>
            <a:p>
              <a:r>
                <a:rPr kumimoji="1" lang="zh-CN" altLang="en-US" sz="2400" b="1">
                  <a:latin typeface="Times New Roman" pitchFamily="18" charset="0"/>
                  <a:cs typeface="Times New Roman" pitchFamily="18" charset="0"/>
                  <a:sym typeface="Symbol" pitchFamily="18" charset="2"/>
                </a:rPr>
                <a:t></a:t>
              </a:r>
              <a:r>
                <a:rPr kumimoji="1" lang="en-US" altLang="zh-CN" sz="2400" b="1" i="1">
                  <a:latin typeface="Times New Roman" pitchFamily="18" charset="0"/>
                  <a:cs typeface="Times New Roman" pitchFamily="18" charset="0"/>
                  <a:sym typeface="Symbol" pitchFamily="18" charset="2"/>
                </a:rPr>
                <a:t>U</a:t>
              </a:r>
              <a:r>
                <a:rPr kumimoji="1" lang="en-US" altLang="zh-CN" sz="2400" b="1">
                  <a:latin typeface="Times New Roman" pitchFamily="18" charset="0"/>
                  <a:cs typeface="Times New Roman" pitchFamily="18" charset="0"/>
                  <a:sym typeface="Symbol" pitchFamily="18" charset="2"/>
                </a:rPr>
                <a:t>=</a:t>
              </a:r>
              <a:r>
                <a:rPr kumimoji="1" lang="zh-CN" altLang="en-US" sz="2400" b="1">
                  <a:latin typeface="Times New Roman" pitchFamily="18" charset="0"/>
                  <a:cs typeface="Times New Roman" pitchFamily="18" charset="0"/>
                  <a:sym typeface="Symbol" pitchFamily="18" charset="2"/>
                </a:rPr>
                <a:t>？</a:t>
              </a:r>
              <a:r>
                <a:rPr kumimoji="1" lang="zh-CN" altLang="en-US" sz="2400" b="1">
                  <a:latin typeface="华文宋体"/>
                  <a:cs typeface="Times New Roman" pitchFamily="18" charset="0"/>
                  <a:sym typeface="Symbol" pitchFamily="18" charset="2"/>
                </a:rPr>
                <a:t> </a:t>
              </a:r>
            </a:p>
          </p:txBody>
        </p:sp>
      </p:grpSp>
      <p:grpSp>
        <p:nvGrpSpPr>
          <p:cNvPr id="15" name="Group 22"/>
          <p:cNvGrpSpPr>
            <a:grpSpLocks/>
          </p:cNvGrpSpPr>
          <p:nvPr/>
        </p:nvGrpSpPr>
        <p:grpSpPr bwMode="auto">
          <a:xfrm>
            <a:off x="4972572" y="5244234"/>
            <a:ext cx="1728787" cy="990600"/>
            <a:chOff x="3243" y="2881"/>
            <a:chExt cx="1089" cy="624"/>
          </a:xfrm>
        </p:grpSpPr>
        <p:sp>
          <p:nvSpPr>
            <p:cNvPr id="16" name="Line 14"/>
            <p:cNvSpPr>
              <a:spLocks noChangeShapeType="1"/>
            </p:cNvSpPr>
            <p:nvPr/>
          </p:nvSpPr>
          <p:spPr bwMode="auto">
            <a:xfrm>
              <a:off x="4332" y="2881"/>
              <a:ext cx="0" cy="317"/>
            </a:xfrm>
            <a:prstGeom prst="line">
              <a:avLst/>
            </a:prstGeom>
            <a:noFill/>
            <a:ln w="28575">
              <a:solidFill>
                <a:schemeClr val="tx1"/>
              </a:solidFill>
              <a:round/>
              <a:headEnd/>
              <a:tailEnd/>
            </a:ln>
          </p:spPr>
          <p:txBody>
            <a:bodyPr anchor="b">
              <a:spAutoFit/>
            </a:bodyPr>
            <a:lstStyle/>
            <a:p>
              <a:endParaRPr lang="zh-CN" altLang="en-US"/>
            </a:p>
          </p:txBody>
        </p:sp>
        <p:sp>
          <p:nvSpPr>
            <p:cNvPr id="17" name="Line 16"/>
            <p:cNvSpPr>
              <a:spLocks noChangeShapeType="1"/>
            </p:cNvSpPr>
            <p:nvPr/>
          </p:nvSpPr>
          <p:spPr bwMode="auto">
            <a:xfrm>
              <a:off x="3243" y="3198"/>
              <a:ext cx="1089" cy="0"/>
            </a:xfrm>
            <a:prstGeom prst="line">
              <a:avLst/>
            </a:prstGeom>
            <a:noFill/>
            <a:ln w="28575">
              <a:solidFill>
                <a:schemeClr val="tx1"/>
              </a:solidFill>
              <a:round/>
              <a:headEnd type="triangle" w="med" len="med"/>
              <a:tailEnd/>
            </a:ln>
          </p:spPr>
          <p:txBody>
            <a:bodyPr anchor="b">
              <a:spAutoFit/>
            </a:bodyPr>
            <a:lstStyle/>
            <a:p>
              <a:endParaRPr lang="zh-CN" altLang="en-US"/>
            </a:p>
          </p:txBody>
        </p:sp>
        <p:sp>
          <p:nvSpPr>
            <p:cNvPr id="18" name="Rectangle 21"/>
            <p:cNvSpPr>
              <a:spLocks noChangeArrowheads="1"/>
            </p:cNvSpPr>
            <p:nvPr/>
          </p:nvSpPr>
          <p:spPr bwMode="auto">
            <a:xfrm>
              <a:off x="3627" y="3217"/>
              <a:ext cx="547" cy="288"/>
            </a:xfrm>
            <a:prstGeom prst="rect">
              <a:avLst/>
            </a:prstGeom>
            <a:noFill/>
            <a:ln w="9525">
              <a:noFill/>
              <a:miter lim="800000"/>
              <a:headEnd/>
              <a:tailEnd/>
            </a:ln>
          </p:spPr>
          <p:txBody>
            <a:bodyPr anchor="ctr">
              <a:spAutoFit/>
            </a:bodyPr>
            <a:lstStyle/>
            <a:p>
              <a:r>
                <a:rPr kumimoji="1" lang="zh-CN" altLang="en-US" sz="2400" b="1" dirty="0">
                  <a:latin typeface="Times New Roman" pitchFamily="18" charset="0"/>
                  <a:cs typeface="Times New Roman" pitchFamily="18" charset="0"/>
                  <a:sym typeface="Symbol" pitchFamily="18" charset="2"/>
                </a:rPr>
                <a:t></a:t>
              </a:r>
              <a:r>
                <a:rPr kumimoji="1" lang="en-US" altLang="zh-CN" sz="2400" b="1" baseline="-30000" dirty="0">
                  <a:latin typeface="Times New Roman" pitchFamily="18" charset="0"/>
                  <a:cs typeface="Times New Roman" pitchFamily="18" charset="0"/>
                  <a:sym typeface="Symbol" pitchFamily="18" charset="2"/>
                </a:rPr>
                <a:t>2</a:t>
              </a:r>
              <a:r>
                <a:rPr kumimoji="1" lang="en-US" altLang="zh-CN" sz="2400" b="1" i="1" dirty="0">
                  <a:latin typeface="Times New Roman" pitchFamily="18" charset="0"/>
                  <a:cs typeface="Times New Roman" pitchFamily="18" charset="0"/>
                  <a:sym typeface="Symbol" pitchFamily="18" charset="2"/>
                </a:rPr>
                <a:t>U</a:t>
              </a:r>
              <a:r>
                <a:rPr kumimoji="1" lang="en-US" altLang="zh-CN" sz="2400" b="1" dirty="0">
                  <a:latin typeface="华文宋体"/>
                  <a:cs typeface="Times New Roman" pitchFamily="18" charset="0"/>
                  <a:sym typeface="Symbol" pitchFamily="18" charset="2"/>
                </a:rPr>
                <a: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1+#ppt_w/2"/>
                                          </p:val>
                                        </p:tav>
                                        <p:tav tm="100000">
                                          <p:val>
                                            <p:strVal val="#ppt_x"/>
                                          </p:val>
                                        </p:tav>
                                      </p:tavLst>
                                    </p:anim>
                                    <p:anim calcmode="lin" valueType="num">
                                      <p:cBhvr additive="base">
                                        <p:cTn id="14"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908720"/>
            <a:ext cx="7480341" cy="4314792"/>
          </a:xfrm>
        </p:spPr>
        <p:txBody>
          <a:bodyPr rtlCol="0">
            <a:normAutofit/>
          </a:bodyPr>
          <a:lstStyle/>
          <a:p>
            <a:pPr marL="0" indent="0" eaLnBrk="1" fontAlgn="auto" hangingPunct="1">
              <a:lnSpc>
                <a:spcPct val="125000"/>
              </a:lnSpc>
              <a:spcBef>
                <a:spcPct val="15000"/>
              </a:spcBef>
              <a:spcAft>
                <a:spcPts val="0"/>
              </a:spcAft>
              <a:buFontTx/>
              <a:buNone/>
              <a:defRPr/>
            </a:pPr>
            <a:r>
              <a:rPr lang="zh-CN" altLang="en-US" sz="2800" dirty="0" smtClean="0">
                <a:solidFill>
                  <a:srgbClr val="000000"/>
                </a:solidFill>
                <a:latin typeface="宋体" pitchFamily="2" charset="-122"/>
                <a:cs typeface="Times New Roman" pitchFamily="18" charset="0"/>
                <a:sym typeface="Symbol" pitchFamily="18" charset="2"/>
              </a:rPr>
              <a:t>  </a:t>
            </a:r>
            <a:r>
              <a:rPr lang="en-US" altLang="zh-CN" sz="2800" dirty="0">
                <a:solidFill>
                  <a:srgbClr val="000000"/>
                </a:solidFill>
                <a:latin typeface="宋体" pitchFamily="2" charset="-122"/>
                <a:cs typeface="Times New Roman" pitchFamily="18" charset="0"/>
              </a:rPr>
              <a:t>U+</a:t>
            </a:r>
            <a:r>
              <a:rPr lang="en-US" altLang="zh-CN" sz="2800" dirty="0">
                <a:solidFill>
                  <a:srgbClr val="000000"/>
                </a:solidFill>
                <a:latin typeface="宋体" pitchFamily="2" charset="-122"/>
                <a:cs typeface="Times New Roman" pitchFamily="18" charset="0"/>
                <a:sym typeface="Symbol" pitchFamily="18" charset="2"/>
              </a:rPr>
              <a:t></a:t>
            </a:r>
            <a:r>
              <a:rPr lang="en-US" altLang="zh-CN" sz="2800" baseline="-30000" dirty="0">
                <a:solidFill>
                  <a:srgbClr val="000000"/>
                </a:solidFill>
                <a:latin typeface="宋体" pitchFamily="2" charset="-122"/>
                <a:cs typeface="Times New Roman" pitchFamily="18" charset="0"/>
              </a:rPr>
              <a:t>1</a:t>
            </a:r>
            <a:r>
              <a:rPr lang="en-US" altLang="zh-CN" sz="2800" dirty="0">
                <a:solidFill>
                  <a:srgbClr val="000000"/>
                </a:solidFill>
                <a:latin typeface="宋体" pitchFamily="2" charset="-122"/>
                <a:cs typeface="Times New Roman" pitchFamily="18" charset="0"/>
              </a:rPr>
              <a:t>U</a:t>
            </a:r>
            <a:r>
              <a:rPr lang="en-US" altLang="zh-CN" sz="2800" dirty="0">
                <a:latin typeface="宋体" pitchFamily="2" charset="-122"/>
              </a:rPr>
              <a:t>+</a:t>
            </a:r>
            <a:r>
              <a:rPr lang="en-US" altLang="zh-CN" sz="2800" dirty="0">
                <a:solidFill>
                  <a:srgbClr val="000000"/>
                </a:solidFill>
                <a:latin typeface="宋体" pitchFamily="2" charset="-122"/>
                <a:cs typeface="Times New Roman" pitchFamily="18" charset="0"/>
                <a:sym typeface="Symbol" pitchFamily="18" charset="2"/>
              </a:rPr>
              <a:t></a:t>
            </a:r>
            <a:r>
              <a:rPr lang="en-US" altLang="zh-CN" sz="2800" baseline="-30000" dirty="0">
                <a:solidFill>
                  <a:srgbClr val="000000"/>
                </a:solidFill>
                <a:latin typeface="宋体" pitchFamily="2" charset="-122"/>
                <a:cs typeface="Times New Roman" pitchFamily="18" charset="0"/>
              </a:rPr>
              <a:t>2</a:t>
            </a:r>
            <a:r>
              <a:rPr lang="en-US" altLang="zh-CN" sz="2800" dirty="0">
                <a:solidFill>
                  <a:srgbClr val="000000"/>
                </a:solidFill>
                <a:latin typeface="宋体" pitchFamily="2" charset="-122"/>
                <a:cs typeface="Times New Roman" pitchFamily="18" charset="0"/>
              </a:rPr>
              <a:t>U=0</a:t>
            </a:r>
          </a:p>
          <a:p>
            <a:pPr marL="0" indent="0" eaLnBrk="1" fontAlgn="auto" hangingPunct="1">
              <a:lnSpc>
                <a:spcPct val="125000"/>
              </a:lnSpc>
              <a:spcBef>
                <a:spcPct val="15000"/>
              </a:spcBef>
              <a:spcAft>
                <a:spcPts val="0"/>
              </a:spcAft>
              <a:buFontTx/>
              <a:buNone/>
              <a:defRPr/>
            </a:pPr>
            <a:r>
              <a:rPr lang="en-US" altLang="zh-CN" sz="2800" dirty="0">
                <a:solidFill>
                  <a:srgbClr val="000000"/>
                </a:solidFill>
                <a:latin typeface="宋体" pitchFamily="2" charset="-122"/>
                <a:cs typeface="Times New Roman" pitchFamily="18" charset="0"/>
              </a:rPr>
              <a:t>  Q</a:t>
            </a:r>
            <a:r>
              <a:rPr lang="en-US" altLang="zh-CN" sz="2800" baseline="-25000" dirty="0">
                <a:solidFill>
                  <a:srgbClr val="000000"/>
                </a:solidFill>
                <a:latin typeface="宋体" pitchFamily="2" charset="-122"/>
                <a:cs typeface="Times New Roman" pitchFamily="18" charset="0"/>
              </a:rPr>
              <a:t>1</a:t>
            </a:r>
            <a:r>
              <a:rPr lang="en-US" altLang="zh-CN" sz="2800" dirty="0">
                <a:solidFill>
                  <a:srgbClr val="000000"/>
                </a:solidFill>
                <a:latin typeface="宋体" pitchFamily="2" charset="-122"/>
                <a:cs typeface="Times New Roman" pitchFamily="18" charset="0"/>
              </a:rPr>
              <a:t>=0</a:t>
            </a:r>
            <a:r>
              <a:rPr lang="zh-CN" altLang="en-US" sz="2800" dirty="0">
                <a:solidFill>
                  <a:srgbClr val="000000"/>
                </a:solidFill>
                <a:latin typeface="宋体" pitchFamily="2" charset="-122"/>
                <a:cs typeface="Times New Roman" pitchFamily="18" charset="0"/>
              </a:rPr>
              <a:t>，</a:t>
            </a:r>
            <a:r>
              <a:rPr lang="en-US" altLang="zh-CN" sz="2800" dirty="0">
                <a:solidFill>
                  <a:srgbClr val="000000"/>
                </a:solidFill>
                <a:latin typeface="宋体" pitchFamily="2" charset="-122"/>
                <a:cs typeface="Times New Roman" pitchFamily="18" charset="0"/>
              </a:rPr>
              <a:t>W</a:t>
            </a:r>
            <a:r>
              <a:rPr lang="en-US" altLang="zh-CN" sz="2800" baseline="-25000" dirty="0">
                <a:solidFill>
                  <a:srgbClr val="000000"/>
                </a:solidFill>
                <a:latin typeface="宋体" pitchFamily="2" charset="-122"/>
                <a:cs typeface="Times New Roman" pitchFamily="18" charset="0"/>
              </a:rPr>
              <a:t>1</a:t>
            </a:r>
            <a:r>
              <a:rPr lang="en-US" altLang="zh-CN" sz="2800" dirty="0">
                <a:solidFill>
                  <a:srgbClr val="000000"/>
                </a:solidFill>
                <a:latin typeface="宋体" pitchFamily="2" charset="-122"/>
                <a:cs typeface="Times New Roman" pitchFamily="18" charset="0"/>
              </a:rPr>
              <a:t>=0</a:t>
            </a:r>
            <a:r>
              <a:rPr lang="zh-CN" altLang="en-US" sz="2800" dirty="0">
                <a:solidFill>
                  <a:srgbClr val="000000"/>
                </a:solidFill>
                <a:latin typeface="宋体" pitchFamily="2" charset="-122"/>
                <a:cs typeface="Times New Roman" pitchFamily="18" charset="0"/>
              </a:rPr>
              <a:t>，</a:t>
            </a:r>
            <a:r>
              <a:rPr lang="en-US" altLang="zh-CN" sz="2800" dirty="0">
                <a:solidFill>
                  <a:srgbClr val="000000"/>
                </a:solidFill>
                <a:latin typeface="宋体" pitchFamily="2" charset="-122"/>
                <a:cs typeface="Times New Roman" pitchFamily="18" charset="0"/>
                <a:sym typeface="Symbol" pitchFamily="18" charset="2"/>
              </a:rPr>
              <a:t></a:t>
            </a:r>
            <a:r>
              <a:rPr lang="en-US" altLang="zh-CN" sz="2800" baseline="-30000" dirty="0">
                <a:solidFill>
                  <a:srgbClr val="000000"/>
                </a:solidFill>
                <a:latin typeface="宋体" pitchFamily="2" charset="-122"/>
                <a:cs typeface="Times New Roman" pitchFamily="18" charset="0"/>
              </a:rPr>
              <a:t>1</a:t>
            </a:r>
            <a:r>
              <a:rPr lang="en-US" altLang="zh-CN" sz="2800" dirty="0">
                <a:solidFill>
                  <a:srgbClr val="000000"/>
                </a:solidFill>
                <a:latin typeface="宋体" pitchFamily="2" charset="-122"/>
                <a:cs typeface="Times New Roman" pitchFamily="18" charset="0"/>
              </a:rPr>
              <a:t>U=0</a:t>
            </a:r>
          </a:p>
          <a:p>
            <a:pPr marL="0" indent="0" eaLnBrk="1" fontAlgn="auto" hangingPunct="1">
              <a:lnSpc>
                <a:spcPct val="125000"/>
              </a:lnSpc>
              <a:spcBef>
                <a:spcPct val="15000"/>
              </a:spcBef>
              <a:spcAft>
                <a:spcPts val="0"/>
              </a:spcAft>
              <a:buFontTx/>
              <a:buNone/>
              <a:defRPr/>
            </a:pPr>
            <a:endParaRPr lang="en-US" altLang="zh-CN" sz="2800" dirty="0">
              <a:solidFill>
                <a:srgbClr val="000000"/>
              </a:solidFill>
              <a:latin typeface="宋体" pitchFamily="2" charset="-122"/>
              <a:cs typeface="Times New Roman" pitchFamily="18" charset="0"/>
            </a:endParaRPr>
          </a:p>
          <a:p>
            <a:pPr marL="0" indent="0" eaLnBrk="1" fontAlgn="auto" hangingPunct="1">
              <a:lnSpc>
                <a:spcPct val="125000"/>
              </a:lnSpc>
              <a:spcBef>
                <a:spcPct val="15000"/>
              </a:spcBef>
              <a:spcAft>
                <a:spcPts val="0"/>
              </a:spcAft>
              <a:buFontTx/>
              <a:buNone/>
              <a:defRPr/>
            </a:pPr>
            <a:r>
              <a:rPr lang="zh-CN" altLang="en-US" sz="2800" dirty="0">
                <a:solidFill>
                  <a:srgbClr val="000000"/>
                </a:solidFill>
                <a:latin typeface="宋体" pitchFamily="2" charset="-122"/>
                <a:cs typeface="Times New Roman" pitchFamily="18" charset="0"/>
                <a:sym typeface="Symbol" pitchFamily="18" charset="2"/>
              </a:rPr>
              <a:t>  </a:t>
            </a:r>
            <a:endParaRPr lang="en-US" altLang="zh-CN" sz="2800" dirty="0" smtClean="0">
              <a:solidFill>
                <a:srgbClr val="000000"/>
              </a:solidFill>
              <a:latin typeface="宋体" pitchFamily="2" charset="-122"/>
              <a:cs typeface="Times New Roman" pitchFamily="18" charset="0"/>
              <a:sym typeface="Symbol" pitchFamily="18" charset="2"/>
            </a:endParaRPr>
          </a:p>
          <a:p>
            <a:pPr marL="0" indent="0" eaLnBrk="1" fontAlgn="auto" hangingPunct="1">
              <a:lnSpc>
                <a:spcPct val="125000"/>
              </a:lnSpc>
              <a:spcBef>
                <a:spcPct val="15000"/>
              </a:spcBef>
              <a:spcAft>
                <a:spcPts val="0"/>
              </a:spcAft>
              <a:buFontTx/>
              <a:buNone/>
              <a:defRPr/>
            </a:pPr>
            <a:r>
              <a:rPr lang="zh-CN" altLang="en-US" sz="2800" dirty="0" smtClean="0">
                <a:solidFill>
                  <a:srgbClr val="000000"/>
                </a:solidFill>
                <a:latin typeface="宋体" pitchFamily="2" charset="-122"/>
                <a:cs typeface="Times New Roman" pitchFamily="18" charset="0"/>
                <a:sym typeface="Symbol" pitchFamily="18" charset="2"/>
              </a:rPr>
              <a:t></a:t>
            </a:r>
            <a:r>
              <a:rPr lang="en-US" altLang="zh-CN" sz="2800" dirty="0">
                <a:solidFill>
                  <a:srgbClr val="000000"/>
                </a:solidFill>
                <a:latin typeface="宋体" pitchFamily="2" charset="-122"/>
                <a:cs typeface="Times New Roman" pitchFamily="18" charset="0"/>
              </a:rPr>
              <a:t>U=</a:t>
            </a:r>
            <a:r>
              <a:rPr lang="en-US" altLang="zh-CN" sz="2800" dirty="0">
                <a:latin typeface="宋体" pitchFamily="2" charset="-122"/>
              </a:rPr>
              <a:t>-</a:t>
            </a:r>
            <a:r>
              <a:rPr lang="en-US" altLang="zh-CN" sz="2800" dirty="0">
                <a:solidFill>
                  <a:srgbClr val="000000"/>
                </a:solidFill>
                <a:latin typeface="宋体" pitchFamily="2" charset="-122"/>
                <a:cs typeface="Times New Roman" pitchFamily="18" charset="0"/>
                <a:sym typeface="Symbol" pitchFamily="18" charset="2"/>
              </a:rPr>
              <a:t></a:t>
            </a:r>
            <a:r>
              <a:rPr lang="en-US" altLang="zh-CN" sz="2800" baseline="-30000" dirty="0">
                <a:solidFill>
                  <a:srgbClr val="000000"/>
                </a:solidFill>
                <a:latin typeface="宋体" pitchFamily="2" charset="-122"/>
                <a:cs typeface="Times New Roman" pitchFamily="18" charset="0"/>
              </a:rPr>
              <a:t>1</a:t>
            </a:r>
            <a:r>
              <a:rPr lang="en-US" altLang="zh-CN" sz="2800" dirty="0">
                <a:solidFill>
                  <a:srgbClr val="000000"/>
                </a:solidFill>
                <a:latin typeface="宋体" pitchFamily="2" charset="-122"/>
                <a:cs typeface="Times New Roman" pitchFamily="18" charset="0"/>
              </a:rPr>
              <a:t>U</a:t>
            </a:r>
            <a:r>
              <a:rPr lang="en-US" altLang="zh-CN" sz="2800" dirty="0">
                <a:latin typeface="宋体" pitchFamily="2" charset="-122"/>
              </a:rPr>
              <a:t>-</a:t>
            </a:r>
            <a:r>
              <a:rPr lang="en-US" altLang="zh-CN" sz="2800" dirty="0">
                <a:solidFill>
                  <a:srgbClr val="000000"/>
                </a:solidFill>
                <a:latin typeface="宋体" pitchFamily="2" charset="-122"/>
                <a:cs typeface="Times New Roman" pitchFamily="18" charset="0"/>
                <a:sym typeface="Symbol" pitchFamily="18" charset="2"/>
              </a:rPr>
              <a:t></a:t>
            </a:r>
            <a:r>
              <a:rPr lang="en-US" altLang="zh-CN" sz="2800" baseline="-30000" dirty="0">
                <a:solidFill>
                  <a:srgbClr val="000000"/>
                </a:solidFill>
                <a:latin typeface="宋体" pitchFamily="2" charset="-122"/>
                <a:cs typeface="Times New Roman" pitchFamily="18" charset="0"/>
              </a:rPr>
              <a:t>2</a:t>
            </a:r>
            <a:r>
              <a:rPr lang="en-US" altLang="zh-CN" sz="2800" dirty="0">
                <a:solidFill>
                  <a:srgbClr val="000000"/>
                </a:solidFill>
                <a:latin typeface="宋体" pitchFamily="2" charset="-122"/>
                <a:cs typeface="Times New Roman" pitchFamily="18" charset="0"/>
              </a:rPr>
              <a:t>U=</a:t>
            </a:r>
            <a:r>
              <a:rPr lang="en-US" altLang="zh-CN" sz="2800" dirty="0">
                <a:latin typeface="宋体" pitchFamily="2" charset="-122"/>
              </a:rPr>
              <a:t>-</a:t>
            </a:r>
            <a:r>
              <a:rPr lang="en-US" altLang="zh-CN" sz="2800" dirty="0">
                <a:solidFill>
                  <a:srgbClr val="000000"/>
                </a:solidFill>
                <a:latin typeface="宋体" pitchFamily="2" charset="-122"/>
                <a:cs typeface="Times New Roman" pitchFamily="18" charset="0"/>
                <a:sym typeface="Symbol" pitchFamily="18" charset="2"/>
              </a:rPr>
              <a:t></a:t>
            </a:r>
            <a:r>
              <a:rPr lang="en-US" altLang="zh-CN" sz="2800" baseline="-30000" dirty="0">
                <a:solidFill>
                  <a:srgbClr val="000000"/>
                </a:solidFill>
                <a:latin typeface="宋体" pitchFamily="2" charset="-122"/>
                <a:cs typeface="Times New Roman" pitchFamily="18" charset="0"/>
              </a:rPr>
              <a:t>2</a:t>
            </a:r>
            <a:r>
              <a:rPr lang="en-US" altLang="zh-CN" sz="2800" dirty="0">
                <a:solidFill>
                  <a:srgbClr val="000000"/>
                </a:solidFill>
                <a:latin typeface="宋体" pitchFamily="2" charset="-122"/>
                <a:cs typeface="Times New Roman" pitchFamily="18" charset="0"/>
              </a:rPr>
              <a:t>U=-</a:t>
            </a:r>
            <a:r>
              <a:rPr lang="en-US" altLang="zh-CN" sz="2800" dirty="0" err="1">
                <a:solidFill>
                  <a:srgbClr val="000000"/>
                </a:solidFill>
                <a:latin typeface="宋体" pitchFamily="2" charset="-122"/>
                <a:cs typeface="Times New Roman" pitchFamily="18" charset="0"/>
              </a:rPr>
              <a:t>nC</a:t>
            </a:r>
            <a:r>
              <a:rPr lang="en-US" altLang="zh-CN" sz="2800" baseline="-30000" dirty="0" err="1">
                <a:solidFill>
                  <a:srgbClr val="000000"/>
                </a:solidFill>
                <a:latin typeface="宋体" pitchFamily="2" charset="-122"/>
                <a:cs typeface="Times New Roman" pitchFamily="18" charset="0"/>
              </a:rPr>
              <a:t>V,m</a:t>
            </a:r>
            <a:r>
              <a:rPr lang="en-US" altLang="zh-CN" sz="2800" dirty="0">
                <a:solidFill>
                  <a:srgbClr val="000000"/>
                </a:solidFill>
                <a:latin typeface="宋体" pitchFamily="2" charset="-122"/>
                <a:cs typeface="Times New Roman" pitchFamily="18" charset="0"/>
              </a:rPr>
              <a:t>(T</a:t>
            </a:r>
            <a:r>
              <a:rPr lang="en-US" altLang="zh-CN" sz="2800" baseline="-30000" dirty="0">
                <a:solidFill>
                  <a:srgbClr val="000000"/>
                </a:solidFill>
                <a:latin typeface="宋体" pitchFamily="2" charset="-122"/>
                <a:cs typeface="Times New Roman" pitchFamily="18" charset="0"/>
              </a:rPr>
              <a:t>3</a:t>
            </a:r>
            <a:r>
              <a:rPr lang="en-US" altLang="zh-CN" sz="2800" dirty="0">
                <a:solidFill>
                  <a:srgbClr val="000000"/>
                </a:solidFill>
                <a:latin typeface="宋体" pitchFamily="2" charset="-122"/>
                <a:cs typeface="Times New Roman" pitchFamily="18" charset="0"/>
              </a:rPr>
              <a:t>-T</a:t>
            </a:r>
            <a:r>
              <a:rPr lang="en-US" altLang="zh-CN" sz="2800" baseline="-30000" dirty="0">
                <a:solidFill>
                  <a:srgbClr val="000000"/>
                </a:solidFill>
                <a:latin typeface="宋体" pitchFamily="2" charset="-122"/>
                <a:cs typeface="Times New Roman" pitchFamily="18" charset="0"/>
              </a:rPr>
              <a:t>2</a:t>
            </a:r>
            <a:r>
              <a:rPr lang="en-US" altLang="zh-CN" sz="2800" dirty="0">
                <a:solidFill>
                  <a:srgbClr val="000000"/>
                </a:solidFill>
                <a:latin typeface="宋体" pitchFamily="2" charset="-122"/>
                <a:cs typeface="Times New Roman" pitchFamily="18" charset="0"/>
              </a:rPr>
              <a:t>)</a:t>
            </a:r>
          </a:p>
          <a:p>
            <a:pPr marL="0" indent="0" eaLnBrk="1" fontAlgn="auto" hangingPunct="1">
              <a:lnSpc>
                <a:spcPct val="125000"/>
              </a:lnSpc>
              <a:spcBef>
                <a:spcPct val="15000"/>
              </a:spcBef>
              <a:spcAft>
                <a:spcPts val="0"/>
              </a:spcAft>
              <a:buFontTx/>
              <a:buNone/>
              <a:defRPr/>
            </a:pPr>
            <a:r>
              <a:rPr lang="en-US" altLang="zh-CN" sz="2800" dirty="0">
                <a:solidFill>
                  <a:srgbClr val="000000"/>
                </a:solidFill>
                <a:latin typeface="宋体" pitchFamily="2" charset="-122"/>
                <a:cs typeface="Times New Roman" pitchFamily="18" charset="0"/>
              </a:rPr>
              <a:t>  </a:t>
            </a:r>
            <a:r>
              <a:rPr lang="zh-CN" altLang="en-US" sz="2800" dirty="0">
                <a:solidFill>
                  <a:srgbClr val="000000"/>
                </a:solidFill>
                <a:latin typeface="宋体" pitchFamily="2" charset="-122"/>
                <a:cs typeface="Times New Roman" pitchFamily="18" charset="0"/>
                <a:sym typeface="Symbol" pitchFamily="18" charset="2"/>
              </a:rPr>
              <a:t></a:t>
            </a:r>
            <a:r>
              <a:rPr lang="en-US" altLang="zh-CN" sz="2800" dirty="0">
                <a:solidFill>
                  <a:srgbClr val="000000"/>
                </a:solidFill>
                <a:latin typeface="宋体" pitchFamily="2" charset="-122"/>
                <a:cs typeface="Times New Roman" pitchFamily="18" charset="0"/>
              </a:rPr>
              <a:t>U=-1</a:t>
            </a:r>
            <a:r>
              <a:rPr lang="en-US" altLang="zh-CN" sz="2800" dirty="0">
                <a:solidFill>
                  <a:srgbClr val="000000"/>
                </a:solidFill>
                <a:latin typeface="Times New Roman" pitchFamily="18" charset="0"/>
                <a:cs typeface="Times New Roman" pitchFamily="18" charset="0"/>
              </a:rPr>
              <a:t>×</a:t>
            </a:r>
            <a:r>
              <a:rPr lang="en-US" altLang="zh-CN" sz="2800" dirty="0">
                <a:solidFill>
                  <a:srgbClr val="000000"/>
                </a:solidFill>
                <a:latin typeface="宋体" pitchFamily="2" charset="-122"/>
                <a:cs typeface="Times New Roman" pitchFamily="18" charset="0"/>
              </a:rPr>
              <a:t>2.5</a:t>
            </a:r>
            <a:r>
              <a:rPr lang="en-US" altLang="zh-CN" sz="2800" dirty="0">
                <a:solidFill>
                  <a:srgbClr val="000000"/>
                </a:solidFill>
                <a:latin typeface="Times New Roman" pitchFamily="18" charset="0"/>
                <a:cs typeface="Times New Roman" pitchFamily="18" charset="0"/>
              </a:rPr>
              <a:t>×</a:t>
            </a:r>
            <a:r>
              <a:rPr lang="en-US" altLang="zh-CN" sz="2800" dirty="0">
                <a:solidFill>
                  <a:srgbClr val="000000"/>
                </a:solidFill>
                <a:latin typeface="宋体" pitchFamily="2" charset="-122"/>
                <a:cs typeface="Times New Roman" pitchFamily="18" charset="0"/>
              </a:rPr>
              <a:t>8.314</a:t>
            </a:r>
            <a:r>
              <a:rPr lang="en-US" altLang="zh-CN" sz="2800" dirty="0">
                <a:solidFill>
                  <a:srgbClr val="000000"/>
                </a:solidFill>
                <a:latin typeface="Times New Roman" pitchFamily="18" charset="0"/>
                <a:cs typeface="Times New Roman" pitchFamily="18" charset="0"/>
              </a:rPr>
              <a:t>×</a:t>
            </a:r>
            <a:r>
              <a:rPr lang="en-US" altLang="zh-CN" sz="2800" dirty="0">
                <a:solidFill>
                  <a:srgbClr val="000000"/>
                </a:solidFill>
                <a:latin typeface="宋体" pitchFamily="2" charset="-122"/>
                <a:cs typeface="Times New Roman" pitchFamily="18" charset="0"/>
              </a:rPr>
              <a:t>(298-200)J</a:t>
            </a:r>
          </a:p>
          <a:p>
            <a:pPr marL="0" indent="0" eaLnBrk="1" fontAlgn="auto" hangingPunct="1">
              <a:lnSpc>
                <a:spcPct val="125000"/>
              </a:lnSpc>
              <a:spcBef>
                <a:spcPct val="15000"/>
              </a:spcBef>
              <a:spcAft>
                <a:spcPts val="0"/>
              </a:spcAft>
              <a:buFontTx/>
              <a:buNone/>
              <a:defRPr/>
            </a:pPr>
            <a:r>
              <a:rPr lang="en-US" altLang="zh-CN" sz="2800" dirty="0">
                <a:solidFill>
                  <a:srgbClr val="000000"/>
                </a:solidFill>
                <a:latin typeface="宋体" pitchFamily="2" charset="-122"/>
                <a:cs typeface="Times New Roman" pitchFamily="18" charset="0"/>
              </a:rPr>
              <a:t>     =-2037J </a:t>
            </a:r>
            <a:endParaRPr lang="en-US" altLang="en-US" sz="2800" dirty="0">
              <a:solidFill>
                <a:srgbClr val="000000"/>
              </a:solidFill>
              <a:latin typeface="宋体" pitchFamily="2" charset="-122"/>
              <a:cs typeface="Times New Roman" pitchFamily="18" charset="0"/>
            </a:endParaRPr>
          </a:p>
          <a:p>
            <a:pPr eaLnBrk="1" fontAlgn="auto" hangingPunct="1">
              <a:spcAft>
                <a:spcPts val="0"/>
              </a:spcAft>
              <a:buFont typeface="Arial" panose="020B0604020202020204" pitchFamily="34" charset="0"/>
              <a:buChar char="•"/>
              <a:defRPr/>
            </a:pPr>
            <a:endParaRPr lang="zh-CN" altLang="en-US" sz="2800" dirty="0"/>
          </a:p>
        </p:txBody>
      </p:sp>
      <p:graphicFrame>
        <p:nvGraphicFramePr>
          <p:cNvPr id="4" name="Object 280"/>
          <p:cNvGraphicFramePr>
            <a:graphicFrameLocks noChangeAspect="1"/>
          </p:cNvGraphicFramePr>
          <p:nvPr>
            <p:extLst>
              <p:ext uri="{D42A27DB-BD31-4B8C-83A1-F6EECF244321}">
                <p14:modId xmlns:p14="http://schemas.microsoft.com/office/powerpoint/2010/main" val="3433749830"/>
              </p:ext>
            </p:extLst>
          </p:nvPr>
        </p:nvGraphicFramePr>
        <p:xfrm>
          <a:off x="611560" y="2204864"/>
          <a:ext cx="6193035" cy="936179"/>
        </p:xfrm>
        <a:graphic>
          <a:graphicData uri="http://schemas.openxmlformats.org/presentationml/2006/ole">
            <mc:AlternateContent xmlns:mc="http://schemas.openxmlformats.org/markup-compatibility/2006">
              <mc:Choice xmlns:v="urn:schemas-microsoft-com:vml" Requires="v">
                <p:oleObj spid="_x0000_s35335" name="公式" r:id="rId3" imgW="2108200" imgH="469900" progId="Equation.3">
                  <p:embed/>
                </p:oleObj>
              </mc:Choice>
              <mc:Fallback>
                <p:oleObj name="公式" r:id="rId3" imgW="2108200" imgH="469900" progId="Equation.3">
                  <p:embed/>
                  <p:pic>
                    <p:nvPicPr>
                      <p:cNvPr id="0" name="Picture 2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2204864"/>
                        <a:ext cx="6193035" cy="936179"/>
                      </a:xfrm>
                      <a:prstGeom prst="rect">
                        <a:avLst/>
                      </a:prstGeom>
                      <a:noFill/>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内容占位符 2"/>
          <p:cNvSpPr>
            <a:spLocks noGrp="1"/>
          </p:cNvSpPr>
          <p:nvPr>
            <p:ph idx="1"/>
          </p:nvPr>
        </p:nvSpPr>
        <p:spPr>
          <a:xfrm>
            <a:off x="683568" y="1916832"/>
            <a:ext cx="7992888" cy="4608512"/>
          </a:xfrm>
        </p:spPr>
        <p:txBody>
          <a:bodyPr>
            <a:normAutofit fontScale="92500"/>
          </a:bodyPr>
          <a:lstStyle/>
          <a:p>
            <a:pPr eaLnBrk="1" hangingPunct="1">
              <a:lnSpc>
                <a:spcPct val="130000"/>
              </a:lnSpc>
              <a:buFont typeface="Wingdings" pitchFamily="2" charset="2"/>
              <a:buNone/>
            </a:pPr>
            <a:r>
              <a:rPr lang="zh-CN" altLang="en-US" sz="3500" b="1" dirty="0" smtClean="0">
                <a:solidFill>
                  <a:schemeClr val="tx1"/>
                </a:solidFill>
                <a:hlinkClick r:id="rId2" action="ppaction://hlinksldjump"/>
              </a:rPr>
              <a:t>一、相变与相变焓定义</a:t>
            </a:r>
            <a:endParaRPr lang="zh-CN" altLang="en-US" sz="3500" b="1" dirty="0" smtClean="0">
              <a:solidFill>
                <a:schemeClr val="tx1"/>
              </a:solidFill>
              <a:hlinkClick r:id="rId3" action="ppaction://hlinksldjump"/>
            </a:endParaRPr>
          </a:p>
          <a:p>
            <a:pPr eaLnBrk="1" hangingPunct="1">
              <a:lnSpc>
                <a:spcPct val="130000"/>
              </a:lnSpc>
              <a:buFont typeface="Wingdings" pitchFamily="2" charset="2"/>
              <a:buNone/>
            </a:pPr>
            <a:r>
              <a:rPr lang="zh-CN" altLang="en-US" sz="3500" b="1" dirty="0">
                <a:solidFill>
                  <a:schemeClr val="tx1"/>
                </a:solidFill>
              </a:rPr>
              <a:t>二、纯组分相变</a:t>
            </a:r>
            <a:endParaRPr lang="zh-CN" altLang="en-US" sz="3500" b="1" dirty="0">
              <a:solidFill>
                <a:schemeClr val="tx1"/>
              </a:solidFill>
              <a:hlinkClick r:id="rId4" action="ppaction://hlinksldjump"/>
            </a:endParaRPr>
          </a:p>
          <a:p>
            <a:pPr eaLnBrk="1" hangingPunct="1">
              <a:lnSpc>
                <a:spcPct val="130000"/>
              </a:lnSpc>
              <a:buFont typeface="Wingdings" pitchFamily="2" charset="2"/>
              <a:buNone/>
            </a:pPr>
            <a:r>
              <a:rPr lang="zh-CN" altLang="en-US" sz="3500" b="1" dirty="0">
                <a:solidFill>
                  <a:schemeClr val="tx1"/>
                </a:solidFill>
                <a:hlinkClick r:id="rId5" action="ppaction://hlinksldjump"/>
              </a:rPr>
              <a:t>三、可逆相变与不可逆相变</a:t>
            </a:r>
            <a:endParaRPr lang="zh-CN" altLang="en-US" sz="3500" b="1" dirty="0">
              <a:solidFill>
                <a:schemeClr val="tx1"/>
              </a:solidFill>
              <a:hlinkClick r:id="rId6" action="ppaction://hlinksldjump"/>
            </a:endParaRPr>
          </a:p>
          <a:p>
            <a:pPr eaLnBrk="1" hangingPunct="1">
              <a:lnSpc>
                <a:spcPct val="130000"/>
              </a:lnSpc>
              <a:buFont typeface="Wingdings" pitchFamily="2" charset="2"/>
              <a:buNone/>
            </a:pPr>
            <a:r>
              <a:rPr lang="zh-CN" altLang="en-US" sz="3500" b="1" dirty="0">
                <a:solidFill>
                  <a:schemeClr val="tx1"/>
                </a:solidFill>
                <a:hlinkClick r:id="rId3" action="ppaction://hlinksldjump"/>
              </a:rPr>
              <a:t>四、相变焓与温度关系</a:t>
            </a:r>
            <a:endParaRPr lang="zh-CN" altLang="en-US" sz="3500" b="1" dirty="0">
              <a:solidFill>
                <a:schemeClr val="tx1"/>
              </a:solidFill>
            </a:endParaRPr>
          </a:p>
          <a:p>
            <a:pPr eaLnBrk="1" hangingPunct="1">
              <a:lnSpc>
                <a:spcPct val="130000"/>
              </a:lnSpc>
              <a:buFont typeface="Wingdings" pitchFamily="2" charset="2"/>
              <a:buNone/>
            </a:pPr>
            <a:r>
              <a:rPr lang="zh-CN" altLang="en-US" sz="3500" b="1" dirty="0">
                <a:solidFill>
                  <a:schemeClr val="tx1"/>
                </a:solidFill>
                <a:hlinkClick r:id="rId7" action="ppaction://hlinksldjump"/>
              </a:rPr>
              <a:t>五、可逆相变过程的</a:t>
            </a:r>
            <a:r>
              <a:rPr lang="zh-CN" altLang="en-US" sz="3500" b="1" dirty="0">
                <a:solidFill>
                  <a:schemeClr val="tx1"/>
                </a:solidFill>
                <a:sym typeface="Symbol" pitchFamily="18" charset="2"/>
                <a:hlinkClick r:id="rId7" action="ppaction://hlinksldjump"/>
              </a:rPr>
              <a:t>Ｕ、Ｈ、Ｗ和Ｑ</a:t>
            </a:r>
          </a:p>
          <a:p>
            <a:pPr eaLnBrk="1" hangingPunct="1">
              <a:lnSpc>
                <a:spcPct val="130000"/>
              </a:lnSpc>
              <a:buFont typeface="Wingdings" pitchFamily="2" charset="2"/>
              <a:buNone/>
            </a:pPr>
            <a:r>
              <a:rPr lang="zh-CN" altLang="en-US" sz="3500" b="1" dirty="0">
                <a:solidFill>
                  <a:schemeClr val="tx1"/>
                </a:solidFill>
                <a:sym typeface="Symbol" pitchFamily="18" charset="2"/>
                <a:hlinkClick r:id="rId8" action="ppaction://hlinksldjump"/>
              </a:rPr>
              <a:t>六、不</a:t>
            </a:r>
            <a:r>
              <a:rPr lang="zh-CN" altLang="en-US" sz="3500" b="1" dirty="0">
                <a:solidFill>
                  <a:schemeClr val="tx1"/>
                </a:solidFill>
                <a:hlinkClick r:id="rId8" action="ppaction://hlinksldjump"/>
              </a:rPr>
              <a:t>可逆相变过程的</a:t>
            </a:r>
            <a:r>
              <a:rPr lang="zh-CN" altLang="en-US" sz="3500" b="1" dirty="0">
                <a:solidFill>
                  <a:schemeClr val="tx1"/>
                </a:solidFill>
                <a:sym typeface="Symbol" pitchFamily="18" charset="2"/>
                <a:hlinkClick r:id="rId8" action="ppaction://hlinksldjump"/>
              </a:rPr>
              <a:t>Ｕ、Ｈ、Ｗ和Ｑ</a:t>
            </a:r>
            <a:endParaRPr lang="zh-CN" altLang="en-US" sz="3500" b="1" dirty="0">
              <a:solidFill>
                <a:schemeClr val="tx1"/>
              </a:solidFill>
              <a:sym typeface="Symbol" pitchFamily="18" charset="2"/>
            </a:endParaRPr>
          </a:p>
          <a:p>
            <a:pPr eaLnBrk="1" hangingPunct="1"/>
            <a:endParaRPr lang="zh-CN" altLang="en-US" dirty="0" smtClean="0"/>
          </a:p>
        </p:txBody>
      </p:sp>
      <p:sp>
        <p:nvSpPr>
          <p:cNvPr id="2" name="标题 1"/>
          <p:cNvSpPr>
            <a:spLocks noGrp="1"/>
          </p:cNvSpPr>
          <p:nvPr>
            <p:ph type="title"/>
          </p:nvPr>
        </p:nvSpPr>
        <p:spPr/>
        <p:txBody>
          <a:bodyPr rtlCol="0">
            <a:normAutofit fontScale="90000"/>
          </a:bodyPr>
          <a:lstStyle/>
          <a:p>
            <a:pPr eaLnBrk="1" fontAlgn="auto" hangingPunct="1">
              <a:spcAft>
                <a:spcPts val="0"/>
              </a:spcAft>
              <a:defRPr/>
            </a:pPr>
            <a:r>
              <a:rPr lang="zh-CN" altLang="en-US" b="1" dirty="0">
                <a:solidFill>
                  <a:srgbClr val="FF0000"/>
                </a:solidFill>
                <a:latin typeface="宋体" pitchFamily="2" charset="-122"/>
                <a:sym typeface="Symbol" pitchFamily="18" charset="2"/>
              </a:rPr>
              <a:t>§2-8热力学第一定律</a:t>
            </a:r>
            <a:br>
              <a:rPr lang="zh-CN" altLang="en-US" b="1" dirty="0">
                <a:solidFill>
                  <a:srgbClr val="FF0000"/>
                </a:solidFill>
                <a:latin typeface="宋体" pitchFamily="2" charset="-122"/>
                <a:sym typeface="Symbol" pitchFamily="18" charset="2"/>
              </a:rPr>
            </a:br>
            <a:r>
              <a:rPr lang="zh-CN" altLang="en-US" b="1" dirty="0">
                <a:solidFill>
                  <a:srgbClr val="FF0000"/>
                </a:solidFill>
                <a:latin typeface="宋体" pitchFamily="2" charset="-122"/>
                <a:sym typeface="Symbol" pitchFamily="18" charset="2"/>
              </a:rPr>
              <a:t>     对相变化的应用</a:t>
            </a:r>
            <a:endParaRPr lang="zh-CN" alt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908720"/>
            <a:ext cx="8424936" cy="5544616"/>
          </a:xfrm>
        </p:spPr>
        <p:txBody>
          <a:bodyPr rtlCol="0">
            <a:normAutofit fontScale="32500" lnSpcReduction="20000"/>
          </a:bodyPr>
          <a:lstStyle/>
          <a:p>
            <a:pPr eaLnBrk="1" fontAlgn="auto" hangingPunct="1">
              <a:spcAft>
                <a:spcPts val="0"/>
              </a:spcAft>
              <a:buFont typeface="Arial" panose="020B0604020202020204" pitchFamily="34" charset="0"/>
              <a:buChar char="•"/>
              <a:defRPr/>
            </a:pPr>
            <a:r>
              <a:rPr lang="zh-CN" altLang="en-US" sz="9800" dirty="0">
                <a:solidFill>
                  <a:srgbClr val="FFFF00"/>
                </a:solidFill>
                <a:latin typeface="华文行楷" pitchFamily="2" charset="-122"/>
                <a:ea typeface="华文行楷" pitchFamily="2" charset="-122"/>
              </a:rPr>
              <a:t>一、相变与相变焓定义</a:t>
            </a:r>
          </a:p>
          <a:p>
            <a:pPr marL="0" indent="0" eaLnBrk="1" fontAlgn="auto" hangingPunct="1">
              <a:lnSpc>
                <a:spcPct val="125000"/>
              </a:lnSpc>
              <a:spcBef>
                <a:spcPct val="25000"/>
              </a:spcBef>
              <a:spcAft>
                <a:spcPts val="0"/>
              </a:spcAft>
              <a:buFont typeface="Wingdings" pitchFamily="2" charset="2"/>
              <a:buNone/>
              <a:defRPr/>
            </a:pPr>
            <a:endParaRPr lang="en-US" altLang="zh-CN" sz="9800" b="1" dirty="0" smtClean="0"/>
          </a:p>
          <a:p>
            <a:pPr marL="0" indent="0" eaLnBrk="1" fontAlgn="auto" hangingPunct="1">
              <a:lnSpc>
                <a:spcPct val="125000"/>
              </a:lnSpc>
              <a:spcBef>
                <a:spcPct val="25000"/>
              </a:spcBef>
              <a:spcAft>
                <a:spcPts val="0"/>
              </a:spcAft>
              <a:buFont typeface="Wingdings" pitchFamily="2" charset="2"/>
              <a:buNone/>
              <a:defRPr/>
            </a:pPr>
            <a:r>
              <a:rPr lang="zh-CN" altLang="en-US" sz="9800" b="1" dirty="0" smtClean="0"/>
              <a:t>１</a:t>
            </a:r>
            <a:r>
              <a:rPr lang="zh-CN" altLang="en-US" sz="9800" b="1" dirty="0"/>
              <a:t>．相：</a:t>
            </a:r>
            <a:r>
              <a:rPr lang="zh-CN" altLang="en-US" sz="9800" b="1" dirty="0">
                <a:solidFill>
                  <a:srgbClr val="0000FF"/>
                </a:solidFill>
              </a:rPr>
              <a:t>系统中性质完全相同的均匀部分</a:t>
            </a:r>
          </a:p>
          <a:p>
            <a:pPr marL="0" indent="0" eaLnBrk="1" fontAlgn="auto" hangingPunct="1">
              <a:lnSpc>
                <a:spcPct val="125000"/>
              </a:lnSpc>
              <a:spcBef>
                <a:spcPct val="25000"/>
              </a:spcBef>
              <a:spcAft>
                <a:spcPts val="0"/>
              </a:spcAft>
              <a:buClr>
                <a:schemeClr val="tx1"/>
              </a:buClr>
              <a:buFont typeface="Wingdings" pitchFamily="2" charset="2"/>
              <a:buChar char="l"/>
              <a:defRPr/>
            </a:pPr>
            <a:r>
              <a:rPr lang="zh-CN" altLang="en-US" sz="9800" b="1" dirty="0"/>
              <a:t> </a:t>
            </a:r>
            <a:r>
              <a:rPr lang="zh-CN" altLang="en-US" sz="9800" b="1" dirty="0">
                <a:solidFill>
                  <a:srgbClr val="0000FF"/>
                </a:solidFill>
              </a:rPr>
              <a:t>完全相同是指化学性质与物理性质都完全相同</a:t>
            </a:r>
          </a:p>
          <a:p>
            <a:pPr marL="0" indent="0" eaLnBrk="1" fontAlgn="auto" hangingPunct="1">
              <a:lnSpc>
                <a:spcPct val="125000"/>
              </a:lnSpc>
              <a:spcBef>
                <a:spcPct val="25000"/>
              </a:spcBef>
              <a:spcAft>
                <a:spcPts val="0"/>
              </a:spcAft>
              <a:buClr>
                <a:schemeClr val="tx1"/>
              </a:buClr>
              <a:buFont typeface="Wingdings" pitchFamily="2" charset="2"/>
              <a:buChar char="l"/>
              <a:defRPr/>
            </a:pPr>
            <a:r>
              <a:rPr lang="zh-CN" altLang="en-US" sz="9800" b="1" dirty="0">
                <a:solidFill>
                  <a:srgbClr val="0000FF"/>
                </a:solidFill>
              </a:rPr>
              <a:t>均匀是指均匀到分子</a:t>
            </a:r>
            <a:r>
              <a:rPr lang="zh-CN" altLang="en-US" sz="9800" b="1" dirty="0" smtClean="0">
                <a:solidFill>
                  <a:srgbClr val="0000FF"/>
                </a:solidFill>
              </a:rPr>
              <a:t>级</a:t>
            </a:r>
            <a:endParaRPr lang="en-US" altLang="zh-CN" sz="9800" b="1" dirty="0" smtClean="0">
              <a:solidFill>
                <a:srgbClr val="0000FF"/>
              </a:solidFill>
            </a:endParaRPr>
          </a:p>
          <a:p>
            <a:pPr marL="0" indent="0" eaLnBrk="1" fontAlgn="auto" hangingPunct="1">
              <a:lnSpc>
                <a:spcPct val="125000"/>
              </a:lnSpc>
              <a:spcBef>
                <a:spcPct val="25000"/>
              </a:spcBef>
              <a:spcAft>
                <a:spcPts val="0"/>
              </a:spcAft>
              <a:buClr>
                <a:schemeClr val="tx1"/>
              </a:buClr>
              <a:buNone/>
              <a:defRPr/>
            </a:pPr>
            <a:endParaRPr lang="zh-CN" altLang="en-US" sz="9800" b="1" dirty="0">
              <a:solidFill>
                <a:srgbClr val="0000FF"/>
              </a:solidFill>
            </a:endParaRPr>
          </a:p>
          <a:p>
            <a:pPr marL="0" indent="0" eaLnBrk="1" fontAlgn="auto" hangingPunct="1">
              <a:spcBef>
                <a:spcPct val="15000"/>
              </a:spcBef>
              <a:spcAft>
                <a:spcPts val="0"/>
              </a:spcAft>
              <a:buClr>
                <a:schemeClr val="tx1"/>
              </a:buClr>
              <a:buFont typeface="Wingdings" pitchFamily="2" charset="2"/>
              <a:buNone/>
              <a:defRPr/>
            </a:pPr>
            <a:r>
              <a:rPr lang="zh-CN" altLang="en-US" sz="9800" b="1" dirty="0"/>
              <a:t>２．相变：</a:t>
            </a:r>
            <a:r>
              <a:rPr lang="zh-CN" altLang="en-US" sz="9800" b="1" dirty="0">
                <a:solidFill>
                  <a:srgbClr val="0000FF"/>
                </a:solidFill>
              </a:rPr>
              <a:t>系统中物质在不同相之间的</a:t>
            </a:r>
            <a:r>
              <a:rPr lang="zh-CN" altLang="en-US" sz="9800" b="1" dirty="0" smtClean="0">
                <a:solidFill>
                  <a:srgbClr val="0000FF"/>
                </a:solidFill>
              </a:rPr>
              <a:t>转变</a:t>
            </a:r>
            <a:endParaRPr lang="en-US" altLang="zh-CN" sz="9800" b="1" dirty="0" smtClean="0">
              <a:solidFill>
                <a:srgbClr val="0000FF"/>
              </a:solidFill>
            </a:endParaRPr>
          </a:p>
          <a:p>
            <a:pPr marL="0" indent="0" eaLnBrk="1" fontAlgn="auto" hangingPunct="1">
              <a:spcBef>
                <a:spcPct val="15000"/>
              </a:spcBef>
              <a:spcAft>
                <a:spcPts val="0"/>
              </a:spcAft>
              <a:buClr>
                <a:schemeClr val="tx1"/>
              </a:buClr>
              <a:buFont typeface="Wingdings" pitchFamily="2" charset="2"/>
              <a:buNone/>
              <a:defRPr/>
            </a:pPr>
            <a:endParaRPr lang="en-US" altLang="zh-CN" sz="5500" b="1" dirty="0" smtClean="0">
              <a:solidFill>
                <a:srgbClr val="0000FF"/>
              </a:solidFill>
            </a:endParaRPr>
          </a:p>
          <a:p>
            <a:pPr marL="0" indent="0" eaLnBrk="1" fontAlgn="auto" hangingPunct="1">
              <a:spcBef>
                <a:spcPct val="15000"/>
              </a:spcBef>
              <a:spcAft>
                <a:spcPts val="0"/>
              </a:spcAft>
              <a:buClr>
                <a:schemeClr val="tx1"/>
              </a:buClr>
              <a:buFont typeface="Wingdings" pitchFamily="2" charset="2"/>
              <a:buNone/>
              <a:defRPr/>
            </a:pPr>
            <a:endParaRPr lang="en-US" altLang="zh-CN" sz="5500" b="1" dirty="0"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836712"/>
            <a:ext cx="8568952" cy="5616624"/>
          </a:xfrm>
        </p:spPr>
        <p:txBody>
          <a:bodyPr>
            <a:normAutofit/>
          </a:bodyPr>
          <a:lstStyle/>
          <a:p>
            <a:pPr marL="0" indent="0">
              <a:spcBef>
                <a:spcPct val="15000"/>
              </a:spcBef>
              <a:buClr>
                <a:schemeClr val="tx1"/>
              </a:buClr>
              <a:buNone/>
              <a:defRPr/>
            </a:pPr>
            <a:r>
              <a:rPr lang="zh-CN" altLang="en-US" sz="3200" b="1" dirty="0"/>
              <a:t>３</a:t>
            </a:r>
            <a:r>
              <a:rPr lang="zh-CN" altLang="en-US" sz="3200" b="1" dirty="0" smtClean="0"/>
              <a:t>．摩尔相变</a:t>
            </a:r>
            <a:r>
              <a:rPr lang="zh-CN" altLang="en-US" sz="3200" b="1" dirty="0"/>
              <a:t>焓：</a:t>
            </a:r>
            <a:r>
              <a:rPr lang="zh-CN" altLang="en-US" sz="3200" b="1" dirty="0">
                <a:solidFill>
                  <a:srgbClr val="0000FF"/>
                </a:solidFill>
                <a:latin typeface="宋体" pitchFamily="2" charset="-122"/>
              </a:rPr>
              <a:t>1</a:t>
            </a:r>
            <a:r>
              <a:rPr lang="en-US" altLang="zh-CN" sz="3200" b="1" dirty="0" err="1">
                <a:solidFill>
                  <a:srgbClr val="0000FF"/>
                </a:solidFill>
                <a:latin typeface="宋体" pitchFamily="2" charset="-122"/>
              </a:rPr>
              <a:t>mol</a:t>
            </a:r>
            <a:r>
              <a:rPr lang="zh-CN" altLang="en-US" sz="3200" b="1" dirty="0">
                <a:solidFill>
                  <a:srgbClr val="0000FF"/>
                </a:solidFill>
                <a:latin typeface="宋体" pitchFamily="2" charset="-122"/>
              </a:rPr>
              <a:t>纯物质于恒定温度</a:t>
            </a:r>
            <a:r>
              <a:rPr lang="en-US" altLang="zh-CN" sz="3200" b="1" dirty="0">
                <a:solidFill>
                  <a:srgbClr val="0000FF"/>
                </a:solidFill>
                <a:latin typeface="宋体" pitchFamily="2" charset="-122"/>
              </a:rPr>
              <a:t>T</a:t>
            </a:r>
            <a:r>
              <a:rPr lang="zh-CN" altLang="en-US" sz="3200" b="1" dirty="0">
                <a:solidFill>
                  <a:srgbClr val="0000FF"/>
                </a:solidFill>
                <a:latin typeface="宋体" pitchFamily="2" charset="-122"/>
              </a:rPr>
              <a:t>及该温度的平衡压力下，发生相变时对应的焓变或热，也称相变热。（或摩尔</a:t>
            </a:r>
            <a:r>
              <a:rPr lang="zh-CN" altLang="en-US" sz="3200" b="1" dirty="0">
                <a:solidFill>
                  <a:srgbClr val="0000FF"/>
                </a:solidFill>
              </a:rPr>
              <a:t>相变焓、</a:t>
            </a:r>
            <a:r>
              <a:rPr lang="zh-CN" altLang="en-US" sz="3200" b="1" dirty="0">
                <a:solidFill>
                  <a:srgbClr val="0000FF"/>
                </a:solidFill>
                <a:latin typeface="宋体" pitchFamily="2" charset="-122"/>
              </a:rPr>
              <a:t>摩尔相变热）</a:t>
            </a:r>
          </a:p>
          <a:p>
            <a:pPr marL="0" indent="0">
              <a:spcBef>
                <a:spcPct val="15000"/>
              </a:spcBef>
              <a:buClr>
                <a:schemeClr val="tx1"/>
              </a:buClr>
              <a:buFont typeface="Wingdings" pitchFamily="2" charset="2"/>
              <a:buChar char="l"/>
              <a:defRPr/>
            </a:pPr>
            <a:r>
              <a:rPr lang="zh-CN" altLang="en-US" sz="3200" b="1" dirty="0">
                <a:solidFill>
                  <a:srgbClr val="0000FF"/>
                </a:solidFill>
                <a:latin typeface="宋体" pitchFamily="2" charset="-122"/>
              </a:rPr>
              <a:t>用</a:t>
            </a:r>
            <a:r>
              <a:rPr lang="zh-CN" altLang="en-US" sz="3200" b="1" dirty="0">
                <a:solidFill>
                  <a:srgbClr val="0000FF"/>
                </a:solidFill>
                <a:latin typeface="宋体" pitchFamily="2" charset="-122"/>
                <a:sym typeface="Symbol" pitchFamily="18" charset="2"/>
              </a:rPr>
              <a:t></a:t>
            </a:r>
            <a:r>
              <a:rPr lang="zh-CN" altLang="en-US" sz="3200" b="1" baseline="-25000" dirty="0">
                <a:solidFill>
                  <a:srgbClr val="0000FF"/>
                </a:solidFill>
                <a:latin typeface="宋体" pitchFamily="2" charset="-122"/>
                <a:sym typeface="Symbol" pitchFamily="18" charset="2"/>
              </a:rPr>
              <a:t>相变</a:t>
            </a:r>
            <a:r>
              <a:rPr lang="en-US" altLang="zh-CN" sz="3200" b="1" dirty="0" err="1">
                <a:solidFill>
                  <a:srgbClr val="0000FF"/>
                </a:solidFill>
                <a:latin typeface="宋体" pitchFamily="2" charset="-122"/>
                <a:sym typeface="Symbol" pitchFamily="18" charset="2"/>
              </a:rPr>
              <a:t>H</a:t>
            </a:r>
            <a:r>
              <a:rPr lang="en-US" altLang="zh-CN" sz="3200" b="1" baseline="-25000" dirty="0" err="1">
                <a:solidFill>
                  <a:srgbClr val="0000FF"/>
                </a:solidFill>
                <a:latin typeface="宋体" pitchFamily="2" charset="-122"/>
                <a:sym typeface="Symbol" pitchFamily="18" charset="2"/>
              </a:rPr>
              <a:t>m</a:t>
            </a:r>
            <a:r>
              <a:rPr lang="en-US" altLang="zh-CN" sz="3200" b="1" dirty="0">
                <a:solidFill>
                  <a:srgbClr val="0000FF"/>
                </a:solidFill>
                <a:latin typeface="宋体" pitchFamily="2" charset="-122"/>
                <a:sym typeface="Symbol" pitchFamily="18" charset="2"/>
              </a:rPr>
              <a:t>(T)</a:t>
            </a:r>
            <a:r>
              <a:rPr lang="zh-CN" altLang="en-US" sz="3200" b="1" dirty="0">
                <a:solidFill>
                  <a:srgbClr val="0000FF"/>
                </a:solidFill>
                <a:latin typeface="宋体" pitchFamily="2" charset="-122"/>
                <a:sym typeface="Symbol" pitchFamily="18" charset="2"/>
              </a:rPr>
              <a:t>表示</a:t>
            </a:r>
          </a:p>
          <a:p>
            <a:pPr marL="0" indent="0">
              <a:spcBef>
                <a:spcPct val="15000"/>
              </a:spcBef>
              <a:buClr>
                <a:schemeClr val="tx1"/>
              </a:buClr>
              <a:buFont typeface="Wingdings" pitchFamily="2" charset="2"/>
              <a:buChar char="l"/>
              <a:defRPr/>
            </a:pPr>
            <a:r>
              <a:rPr lang="zh-CN" altLang="en-US" sz="3200" b="1" dirty="0">
                <a:solidFill>
                  <a:srgbClr val="0000FF"/>
                </a:solidFill>
                <a:latin typeface="宋体" pitchFamily="2" charset="-122"/>
                <a:sym typeface="Symbol" pitchFamily="18" charset="2"/>
              </a:rPr>
              <a:t>单位：</a:t>
            </a:r>
            <a:r>
              <a:rPr lang="en-US" altLang="zh-CN" sz="3200" b="1" dirty="0">
                <a:solidFill>
                  <a:srgbClr val="0000FF"/>
                </a:solidFill>
                <a:latin typeface="宋体" pitchFamily="2" charset="-122"/>
                <a:sym typeface="Symbol" pitchFamily="18" charset="2"/>
              </a:rPr>
              <a:t>Jmol</a:t>
            </a:r>
            <a:r>
              <a:rPr lang="en-US" altLang="zh-CN" sz="3200" b="1" baseline="30000" dirty="0">
                <a:solidFill>
                  <a:srgbClr val="0000FF"/>
                </a:solidFill>
                <a:latin typeface="宋体" pitchFamily="2" charset="-122"/>
                <a:sym typeface="Symbol" pitchFamily="18" charset="2"/>
              </a:rPr>
              <a:t>-1</a:t>
            </a:r>
            <a:r>
              <a:rPr lang="zh-CN" altLang="en-US" sz="3200" b="1" dirty="0">
                <a:solidFill>
                  <a:srgbClr val="0000FF"/>
                </a:solidFill>
                <a:latin typeface="宋体" pitchFamily="2" charset="-122"/>
                <a:sym typeface="Symbol" pitchFamily="18" charset="2"/>
              </a:rPr>
              <a:t>或</a:t>
            </a:r>
            <a:r>
              <a:rPr lang="en-US" altLang="zh-CN" sz="3200" b="1" dirty="0">
                <a:solidFill>
                  <a:srgbClr val="0000FF"/>
                </a:solidFill>
                <a:latin typeface="宋体" pitchFamily="2" charset="-122"/>
                <a:sym typeface="Symbol" pitchFamily="18" charset="2"/>
              </a:rPr>
              <a:t>kJmol</a:t>
            </a:r>
            <a:r>
              <a:rPr lang="en-US" altLang="zh-CN" sz="3200" b="1" baseline="30000" dirty="0">
                <a:solidFill>
                  <a:srgbClr val="0000FF"/>
                </a:solidFill>
                <a:latin typeface="宋体" pitchFamily="2" charset="-122"/>
                <a:sym typeface="Symbol" pitchFamily="18" charset="2"/>
              </a:rPr>
              <a:t>-1</a:t>
            </a:r>
          </a:p>
          <a:p>
            <a:pPr marL="0" indent="0">
              <a:spcBef>
                <a:spcPct val="15000"/>
              </a:spcBef>
              <a:buClr>
                <a:schemeClr val="tx1"/>
              </a:buClr>
              <a:buFont typeface="Wingdings" pitchFamily="2" charset="2"/>
              <a:buChar char="l"/>
              <a:defRPr/>
            </a:pPr>
            <a:r>
              <a:rPr lang="zh-CN" altLang="en-US" sz="3200" b="1" dirty="0">
                <a:solidFill>
                  <a:srgbClr val="0000FF"/>
                </a:solidFill>
                <a:latin typeface="宋体" pitchFamily="2" charset="-122"/>
              </a:rPr>
              <a:t>例如：100℃、101.325</a:t>
            </a:r>
            <a:r>
              <a:rPr lang="en-US" altLang="zh-CN" sz="3200" b="1" dirty="0" err="1">
                <a:solidFill>
                  <a:srgbClr val="0000FF"/>
                </a:solidFill>
                <a:latin typeface="宋体" pitchFamily="2" charset="-122"/>
              </a:rPr>
              <a:t>kPa</a:t>
            </a:r>
            <a:r>
              <a:rPr lang="zh-CN" altLang="en-US" sz="3200" b="1" dirty="0">
                <a:solidFill>
                  <a:srgbClr val="0000FF"/>
                </a:solidFill>
                <a:latin typeface="宋体" pitchFamily="2" charset="-122"/>
              </a:rPr>
              <a:t>时水的蒸发焓为</a:t>
            </a:r>
          </a:p>
          <a:p>
            <a:pPr marL="0" indent="0">
              <a:spcBef>
                <a:spcPct val="15000"/>
              </a:spcBef>
              <a:buClr>
                <a:schemeClr val="tx1"/>
              </a:buClr>
              <a:buNone/>
              <a:defRPr/>
            </a:pPr>
            <a:r>
              <a:rPr lang="zh-CN" altLang="en-US" sz="3200" b="1" dirty="0">
                <a:solidFill>
                  <a:srgbClr val="0000FF"/>
                </a:solidFill>
                <a:latin typeface="宋体" pitchFamily="2" charset="-122"/>
                <a:sym typeface="Symbol" pitchFamily="18" charset="2"/>
              </a:rPr>
              <a:t>        </a:t>
            </a:r>
            <a:r>
              <a:rPr lang="en-US" altLang="zh-CN" sz="3200" b="1" baseline="-25000" dirty="0" err="1">
                <a:solidFill>
                  <a:srgbClr val="0000FF"/>
                </a:solidFill>
                <a:latin typeface="宋体" pitchFamily="2" charset="-122"/>
                <a:sym typeface="Symbol" pitchFamily="18" charset="2"/>
              </a:rPr>
              <a:t>vap</a:t>
            </a:r>
            <a:r>
              <a:rPr lang="en-US" altLang="zh-CN" sz="3200" b="1" dirty="0" err="1">
                <a:solidFill>
                  <a:srgbClr val="0000FF"/>
                </a:solidFill>
                <a:latin typeface="宋体" pitchFamily="2" charset="-122"/>
                <a:sym typeface="Symbol" pitchFamily="18" charset="2"/>
              </a:rPr>
              <a:t>H</a:t>
            </a:r>
            <a:r>
              <a:rPr lang="en-US" altLang="zh-CN" sz="3200" b="1" baseline="-25000" dirty="0" err="1">
                <a:solidFill>
                  <a:srgbClr val="0000FF"/>
                </a:solidFill>
                <a:latin typeface="宋体" pitchFamily="2" charset="-122"/>
                <a:sym typeface="Symbol" pitchFamily="18" charset="2"/>
              </a:rPr>
              <a:t>m</a:t>
            </a:r>
            <a:r>
              <a:rPr lang="en-US" altLang="zh-CN" sz="3200" b="1" dirty="0">
                <a:solidFill>
                  <a:srgbClr val="0000FF"/>
                </a:solidFill>
                <a:latin typeface="宋体" pitchFamily="2" charset="-122"/>
                <a:sym typeface="Symbol" pitchFamily="18" charset="2"/>
              </a:rPr>
              <a:t>(373.15K)=40.64kJ</a:t>
            </a:r>
            <a:r>
              <a:rPr lang="en-US" altLang="zh-CN" sz="3200" b="1" dirty="0" smtClean="0">
                <a:solidFill>
                  <a:srgbClr val="0000FF"/>
                </a:solidFill>
                <a:latin typeface="宋体" pitchFamily="2" charset="-122"/>
                <a:sym typeface="Symbol" pitchFamily="18" charset="2"/>
              </a:rPr>
              <a:t>mol</a:t>
            </a:r>
            <a:r>
              <a:rPr lang="en-US" altLang="zh-CN" sz="3200" b="1" baseline="30000" dirty="0" smtClean="0">
                <a:solidFill>
                  <a:srgbClr val="0000FF"/>
                </a:solidFill>
                <a:latin typeface="宋体" pitchFamily="2" charset="-122"/>
                <a:sym typeface="Symbol" pitchFamily="18" charset="2"/>
              </a:rPr>
              <a:t>-1</a:t>
            </a:r>
          </a:p>
          <a:p>
            <a:pPr marL="0" indent="0">
              <a:spcBef>
                <a:spcPct val="15000"/>
              </a:spcBef>
              <a:buClr>
                <a:schemeClr val="tx1"/>
              </a:buClr>
              <a:buNone/>
              <a:defRPr/>
            </a:pPr>
            <a:endParaRPr lang="en-US" altLang="zh-CN" sz="3200" b="1" baseline="30000" dirty="0">
              <a:solidFill>
                <a:srgbClr val="0000FF"/>
              </a:solidFill>
              <a:latin typeface="宋体" pitchFamily="2" charset="-122"/>
              <a:sym typeface="Symbol" pitchFamily="18" charset="2"/>
            </a:endParaRPr>
          </a:p>
          <a:p>
            <a:pPr marL="0" indent="0">
              <a:spcBef>
                <a:spcPct val="15000"/>
              </a:spcBef>
              <a:buClr>
                <a:schemeClr val="tx1"/>
              </a:buClr>
              <a:buNone/>
              <a:defRPr/>
            </a:pPr>
            <a:r>
              <a:rPr lang="zh-CN" altLang="en-US" sz="3200" b="1" baseline="30000" dirty="0" smtClean="0">
                <a:solidFill>
                  <a:srgbClr val="C00000"/>
                </a:solidFill>
                <a:latin typeface="宋体" pitchFamily="2" charset="-122"/>
                <a:sym typeface="Symbol" pitchFamily="18" charset="2"/>
              </a:rPr>
              <a:t>从手册中可以查出</a:t>
            </a:r>
            <a:r>
              <a:rPr lang="en-US" altLang="zh-CN" sz="3200" b="1" baseline="30000" dirty="0" smtClean="0">
                <a:solidFill>
                  <a:srgbClr val="C00000"/>
                </a:solidFill>
                <a:latin typeface="宋体" pitchFamily="2" charset="-122"/>
                <a:sym typeface="Symbol" pitchFamily="18" charset="2"/>
              </a:rPr>
              <a:t>1</a:t>
            </a:r>
            <a:r>
              <a:rPr lang="zh-CN" altLang="en-US" sz="3200" b="1" baseline="30000" dirty="0" smtClean="0">
                <a:solidFill>
                  <a:srgbClr val="C00000"/>
                </a:solidFill>
                <a:latin typeface="宋体" pitchFamily="2" charset="-122"/>
                <a:sym typeface="Symbol" pitchFamily="18" charset="2"/>
              </a:rPr>
              <a:t>大气压及其平衡温度下的摩尔相变焓</a:t>
            </a:r>
            <a:endParaRPr lang="en-US" altLang="zh-CN" sz="3200" b="1" baseline="30000" dirty="0">
              <a:solidFill>
                <a:srgbClr val="C00000"/>
              </a:solidFill>
              <a:latin typeface="宋体" pitchFamily="2" charset="-122"/>
              <a:sym typeface="Symbol" pitchFamily="18" charset="2"/>
            </a:endParaRPr>
          </a:p>
          <a:p>
            <a:pPr marL="0" indent="0">
              <a:lnSpc>
                <a:spcPct val="125000"/>
              </a:lnSpc>
              <a:spcBef>
                <a:spcPct val="25000"/>
              </a:spcBef>
              <a:buNone/>
              <a:defRPr/>
            </a:pPr>
            <a:endParaRPr lang="zh-CN" altLang="en-US" b="1" dirty="0">
              <a:solidFill>
                <a:srgbClr val="0000FF"/>
              </a:solidFill>
            </a:endParaRPr>
          </a:p>
          <a:p>
            <a:pPr>
              <a:buFont typeface="Arial" panose="020B0604020202020204" pitchFamily="34" charset="0"/>
              <a:buChar char="•"/>
              <a:defRPr/>
            </a:pPr>
            <a:endParaRPr lang="zh-CN" altLang="en-US" dirty="0"/>
          </a:p>
          <a:p>
            <a:endParaRPr lang="zh-CN" altLang="en-US" dirty="0"/>
          </a:p>
        </p:txBody>
      </p:sp>
    </p:spTree>
    <p:extLst>
      <p:ext uri="{BB962C8B-B14F-4D97-AF65-F5344CB8AC3E}">
        <p14:creationId xmlns:p14="http://schemas.microsoft.com/office/powerpoint/2010/main" val="50297251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内容占位符 2"/>
          <p:cNvSpPr>
            <a:spLocks noGrp="1"/>
          </p:cNvSpPr>
          <p:nvPr>
            <p:ph idx="1"/>
          </p:nvPr>
        </p:nvSpPr>
        <p:spPr>
          <a:xfrm>
            <a:off x="241830" y="548679"/>
            <a:ext cx="8650650" cy="3427007"/>
          </a:xfrm>
        </p:spPr>
        <p:txBody>
          <a:bodyPr/>
          <a:lstStyle/>
          <a:p>
            <a:pPr eaLnBrk="1" hangingPunct="1"/>
            <a:r>
              <a:rPr lang="zh-CN" altLang="en-US" sz="3200" dirty="0" smtClean="0">
                <a:latin typeface="华文行楷"/>
                <a:ea typeface="华文行楷"/>
                <a:cs typeface="华文行楷"/>
              </a:rPr>
              <a:t>二、纯组分相变种类</a:t>
            </a:r>
          </a:p>
          <a:p>
            <a:pPr eaLnBrk="1" hangingPunct="1"/>
            <a:endParaRPr lang="zh-CN" altLang="en-US" dirty="0" smtClean="0"/>
          </a:p>
        </p:txBody>
      </p:sp>
      <p:grpSp>
        <p:nvGrpSpPr>
          <p:cNvPr id="4" name="Group 29"/>
          <p:cNvGrpSpPr>
            <a:grpSpLocks/>
          </p:cNvGrpSpPr>
          <p:nvPr/>
        </p:nvGrpSpPr>
        <p:grpSpPr bwMode="auto">
          <a:xfrm>
            <a:off x="539552" y="1556792"/>
            <a:ext cx="7954962" cy="639762"/>
            <a:chOff x="433" y="1729"/>
            <a:chExt cx="5011" cy="403"/>
          </a:xfrm>
        </p:grpSpPr>
        <p:grpSp>
          <p:nvGrpSpPr>
            <p:cNvPr id="522257" name="Group 5"/>
            <p:cNvGrpSpPr>
              <a:grpSpLocks/>
            </p:cNvGrpSpPr>
            <p:nvPr/>
          </p:nvGrpSpPr>
          <p:grpSpPr bwMode="auto">
            <a:xfrm>
              <a:off x="433" y="1729"/>
              <a:ext cx="4416" cy="365"/>
              <a:chOff x="624" y="1488"/>
              <a:chExt cx="4416" cy="365"/>
            </a:xfrm>
          </p:grpSpPr>
          <p:sp>
            <p:nvSpPr>
              <p:cNvPr id="522259" name="Line 6"/>
              <p:cNvSpPr>
                <a:spLocks noChangeShapeType="1"/>
              </p:cNvSpPr>
              <p:nvPr/>
            </p:nvSpPr>
            <p:spPr bwMode="auto">
              <a:xfrm>
                <a:off x="912" y="1632"/>
                <a:ext cx="336" cy="0"/>
              </a:xfrm>
              <a:prstGeom prst="line">
                <a:avLst/>
              </a:prstGeom>
              <a:noFill/>
              <a:ln w="9525">
                <a:solidFill>
                  <a:schemeClr val="tx1"/>
                </a:solidFill>
                <a:round/>
                <a:headEnd type="none" w="sm" len="sm"/>
                <a:tailEnd type="arrow" w="sm" len="sm"/>
              </a:ln>
            </p:spPr>
            <p:txBody>
              <a:bodyPr wrap="none" lIns="90000" tIns="46800" rIns="90000" bIns="46800" anchor="ctr"/>
              <a:lstStyle/>
              <a:p>
                <a:endParaRPr lang="zh-CN" altLang="en-US"/>
              </a:p>
            </p:txBody>
          </p:sp>
          <p:sp>
            <p:nvSpPr>
              <p:cNvPr id="522260" name="Line 7"/>
              <p:cNvSpPr>
                <a:spLocks noChangeShapeType="1"/>
              </p:cNvSpPr>
              <p:nvPr/>
            </p:nvSpPr>
            <p:spPr bwMode="auto">
              <a:xfrm flipH="1">
                <a:off x="912" y="1728"/>
                <a:ext cx="288" cy="0"/>
              </a:xfrm>
              <a:prstGeom prst="line">
                <a:avLst/>
              </a:prstGeom>
              <a:noFill/>
              <a:ln w="9525">
                <a:solidFill>
                  <a:schemeClr val="tx1"/>
                </a:solidFill>
                <a:round/>
                <a:headEnd type="none" w="sm" len="sm"/>
                <a:tailEnd type="arrow" w="med" len="med"/>
              </a:ln>
            </p:spPr>
            <p:txBody>
              <a:bodyPr wrap="none" lIns="90000" tIns="46800" rIns="90000" bIns="46800" anchor="ctr"/>
              <a:lstStyle/>
              <a:p>
                <a:endParaRPr lang="zh-CN" altLang="en-US"/>
              </a:p>
            </p:txBody>
          </p:sp>
          <p:sp>
            <p:nvSpPr>
              <p:cNvPr id="522261" name="Text Box 8"/>
              <p:cNvSpPr txBox="1">
                <a:spLocks noChangeArrowheads="1"/>
              </p:cNvSpPr>
              <p:nvPr/>
            </p:nvSpPr>
            <p:spPr bwMode="auto">
              <a:xfrm>
                <a:off x="624" y="1488"/>
                <a:ext cx="4416" cy="365"/>
              </a:xfrm>
              <a:prstGeom prst="rect">
                <a:avLst/>
              </a:prstGeom>
              <a:noFill/>
              <a:ln w="9525">
                <a:noFill/>
                <a:miter lim="800000"/>
                <a:headEnd/>
                <a:tailEnd/>
              </a:ln>
            </p:spPr>
            <p:txBody>
              <a:bodyPr>
                <a:spAutoFit/>
              </a:bodyPr>
              <a:lstStyle/>
              <a:p>
                <a:pPr>
                  <a:spcBef>
                    <a:spcPct val="20000"/>
                  </a:spcBef>
                </a:pPr>
                <a:r>
                  <a:rPr kumimoji="1" lang="en-US" altLang="zh-CN" sz="3200" dirty="0">
                    <a:latin typeface="宋体" charset="-122"/>
                    <a:sym typeface="Symbol" pitchFamily="18" charset="2"/>
                  </a:rPr>
                  <a:t>l    g     </a:t>
                </a:r>
                <a:r>
                  <a:rPr kumimoji="1" lang="zh-CN" altLang="en-US" sz="3200" baseline="-25000" dirty="0">
                    <a:latin typeface="宋体" charset="-122"/>
                    <a:sym typeface="Symbol" pitchFamily="18" charset="2"/>
                  </a:rPr>
                  <a:t>冷凝</a:t>
                </a:r>
                <a:r>
                  <a:rPr kumimoji="1" lang="en-US" altLang="zh-CN" sz="3200" dirty="0" err="1">
                    <a:latin typeface="宋体" charset="-122"/>
                    <a:sym typeface="Symbol" pitchFamily="18" charset="2"/>
                  </a:rPr>
                  <a:t>H</a:t>
                </a:r>
                <a:r>
                  <a:rPr kumimoji="1" lang="en-US" altLang="zh-CN" sz="3200" baseline="-25000" dirty="0" err="1">
                    <a:latin typeface="宋体" charset="-122"/>
                    <a:sym typeface="Symbol" pitchFamily="18" charset="2"/>
                  </a:rPr>
                  <a:t>m</a:t>
                </a:r>
                <a:r>
                  <a:rPr kumimoji="1" lang="en-US" altLang="zh-CN" sz="3200" baseline="-25000" dirty="0">
                    <a:latin typeface="宋体" charset="-122"/>
                    <a:sym typeface="Symbol" pitchFamily="18" charset="2"/>
                  </a:rPr>
                  <a:t> </a:t>
                </a:r>
                <a:r>
                  <a:rPr kumimoji="1" lang="en-US" altLang="zh-CN" sz="3200" dirty="0">
                    <a:latin typeface="宋体" charset="-122"/>
                    <a:sym typeface="Symbol" pitchFamily="18" charset="2"/>
                  </a:rPr>
                  <a:t>= - </a:t>
                </a:r>
                <a:r>
                  <a:rPr kumimoji="1" lang="en-US" altLang="zh-CN" sz="3200" baseline="-25000" dirty="0" err="1">
                    <a:latin typeface="宋体" charset="-122"/>
                    <a:sym typeface="Symbol" pitchFamily="18" charset="2"/>
                  </a:rPr>
                  <a:t>vap</a:t>
                </a:r>
                <a:r>
                  <a:rPr kumimoji="1" lang="en-US" altLang="zh-CN" sz="3200" baseline="-25000" dirty="0">
                    <a:latin typeface="宋体" charset="-122"/>
                    <a:sym typeface="Symbol" pitchFamily="18" charset="2"/>
                  </a:rPr>
                  <a:t> </a:t>
                </a:r>
                <a:r>
                  <a:rPr kumimoji="1" lang="en-US" altLang="zh-CN" sz="3200" dirty="0" err="1">
                    <a:latin typeface="宋体" charset="-122"/>
                    <a:sym typeface="Symbol" pitchFamily="18" charset="2"/>
                  </a:rPr>
                  <a:t>H</a:t>
                </a:r>
                <a:r>
                  <a:rPr kumimoji="1" lang="en-US" altLang="zh-CN" sz="3200" baseline="-25000" dirty="0" err="1">
                    <a:latin typeface="宋体" charset="-122"/>
                    <a:sym typeface="Symbol" pitchFamily="18" charset="2"/>
                  </a:rPr>
                  <a:t>m</a:t>
                </a:r>
                <a:r>
                  <a:rPr kumimoji="1" lang="en-US" altLang="zh-CN" sz="3200" dirty="0">
                    <a:latin typeface="Impact" pitchFamily="34" charset="0"/>
                    <a:sym typeface="Symbol" pitchFamily="18" charset="2"/>
                  </a:rPr>
                  <a:t>        </a:t>
                </a:r>
                <a:r>
                  <a:rPr kumimoji="1" lang="en-US" altLang="zh-CN" sz="3200" dirty="0" err="1">
                    <a:latin typeface="宋体" charset="-122"/>
                    <a:sym typeface="Symbol" pitchFamily="18" charset="2"/>
                  </a:rPr>
                  <a:t>vap</a:t>
                </a:r>
                <a:endParaRPr kumimoji="1" lang="en-US" altLang="zh-CN" sz="3200" dirty="0">
                  <a:latin typeface="宋体" charset="-122"/>
                  <a:sym typeface="Symbol" pitchFamily="18" charset="2"/>
                </a:endParaRPr>
              </a:p>
            </p:txBody>
          </p:sp>
        </p:grpSp>
        <p:sp>
          <p:nvSpPr>
            <p:cNvPr id="522258" name="Text Box 25"/>
            <p:cNvSpPr txBox="1">
              <a:spLocks noChangeArrowheads="1"/>
            </p:cNvSpPr>
            <p:nvPr/>
          </p:nvSpPr>
          <p:spPr bwMode="auto">
            <a:xfrm>
              <a:off x="4705" y="1805"/>
              <a:ext cx="739" cy="327"/>
            </a:xfrm>
            <a:prstGeom prst="rect">
              <a:avLst/>
            </a:prstGeom>
            <a:noFill/>
            <a:ln w="9525">
              <a:noFill/>
              <a:miter lim="800000"/>
              <a:headEnd/>
              <a:tailEnd/>
            </a:ln>
          </p:spPr>
          <p:txBody>
            <a:bodyPr anchor="b">
              <a:spAutoFit/>
            </a:bodyPr>
            <a:lstStyle/>
            <a:p>
              <a:pPr>
                <a:spcBef>
                  <a:spcPct val="50000"/>
                </a:spcBef>
              </a:pPr>
              <a:r>
                <a:rPr kumimoji="1" lang="zh-CN" altLang="en-US" sz="2800" b="1">
                  <a:solidFill>
                    <a:srgbClr val="0000FF"/>
                  </a:solidFill>
                  <a:latin typeface="华文宋体"/>
                  <a:ea typeface="华文宋体"/>
                  <a:cs typeface="华文宋体"/>
                  <a:sym typeface="Symbol" pitchFamily="18" charset="2"/>
                </a:rPr>
                <a:t>蒸发</a:t>
              </a:r>
            </a:p>
          </p:txBody>
        </p:sp>
      </p:grpSp>
      <p:sp>
        <p:nvSpPr>
          <p:cNvPr id="522244" name="Text Box 12"/>
          <p:cNvSpPr txBox="1">
            <a:spLocks noChangeArrowheads="1"/>
          </p:cNvSpPr>
          <p:nvPr/>
        </p:nvSpPr>
        <p:spPr bwMode="auto">
          <a:xfrm>
            <a:off x="834511" y="2492896"/>
            <a:ext cx="6781800" cy="579438"/>
          </a:xfrm>
          <a:prstGeom prst="rect">
            <a:avLst/>
          </a:prstGeom>
          <a:noFill/>
          <a:ln w="9525">
            <a:noFill/>
            <a:miter lim="800000"/>
            <a:headEnd/>
            <a:tailEnd/>
          </a:ln>
        </p:spPr>
        <p:txBody>
          <a:bodyPr>
            <a:spAutoFit/>
          </a:bodyPr>
          <a:lstStyle/>
          <a:p>
            <a:pPr>
              <a:spcBef>
                <a:spcPct val="50000"/>
              </a:spcBef>
            </a:pPr>
            <a:r>
              <a:rPr kumimoji="1" lang="en-US" altLang="zh-CN" sz="3200" dirty="0">
                <a:latin typeface="宋体" charset="-122"/>
                <a:sym typeface="Symbol" pitchFamily="18" charset="2"/>
              </a:rPr>
              <a:t>s </a:t>
            </a:r>
            <a:r>
              <a:rPr kumimoji="1" lang="en-US" altLang="en-US" dirty="0">
                <a:sym typeface="Symbol" pitchFamily="18" charset="2"/>
              </a:rPr>
              <a:t>←</a:t>
            </a:r>
            <a:r>
              <a:rPr kumimoji="1" lang="en-US" altLang="zh-CN" sz="3200" dirty="0">
                <a:latin typeface="宋体" charset="-122"/>
                <a:sym typeface="Symbol" pitchFamily="18" charset="2"/>
              </a:rPr>
              <a:t> g     </a:t>
            </a:r>
            <a:r>
              <a:rPr kumimoji="1" lang="zh-CN" altLang="en-US" sz="3200" baseline="-25000" dirty="0">
                <a:latin typeface="宋体" charset="-122"/>
                <a:sym typeface="Symbol" pitchFamily="18" charset="2"/>
              </a:rPr>
              <a:t>凝华</a:t>
            </a:r>
            <a:r>
              <a:rPr kumimoji="1" lang="en-US" altLang="zh-CN" sz="3200" dirty="0" err="1">
                <a:latin typeface="宋体" charset="-122"/>
                <a:sym typeface="Symbol" pitchFamily="18" charset="2"/>
              </a:rPr>
              <a:t>H</a:t>
            </a:r>
            <a:r>
              <a:rPr kumimoji="1" lang="en-US" altLang="zh-CN" sz="3200" baseline="-25000" dirty="0" err="1">
                <a:latin typeface="宋体" charset="-122"/>
                <a:sym typeface="Symbol" pitchFamily="18" charset="2"/>
              </a:rPr>
              <a:t>m</a:t>
            </a:r>
            <a:r>
              <a:rPr kumimoji="1" lang="en-US" altLang="zh-CN" sz="3200" baseline="-25000" dirty="0">
                <a:latin typeface="宋体" charset="-122"/>
                <a:sym typeface="Symbol" pitchFamily="18" charset="2"/>
              </a:rPr>
              <a:t> </a:t>
            </a:r>
            <a:r>
              <a:rPr kumimoji="1" lang="en-US" altLang="zh-CN" sz="3200" dirty="0">
                <a:latin typeface="宋体" charset="-122"/>
                <a:sym typeface="Symbol" pitchFamily="18" charset="2"/>
              </a:rPr>
              <a:t>= - </a:t>
            </a:r>
            <a:r>
              <a:rPr kumimoji="1" lang="en-US" altLang="zh-CN" sz="3200" baseline="-25000" dirty="0">
                <a:latin typeface="宋体" charset="-122"/>
                <a:sym typeface="Symbol" pitchFamily="18" charset="2"/>
              </a:rPr>
              <a:t>sub </a:t>
            </a:r>
            <a:r>
              <a:rPr kumimoji="1" lang="en-US" altLang="zh-CN" sz="3200" dirty="0" err="1">
                <a:latin typeface="宋体" charset="-122"/>
                <a:sym typeface="Symbol" pitchFamily="18" charset="2"/>
              </a:rPr>
              <a:t>H</a:t>
            </a:r>
            <a:r>
              <a:rPr kumimoji="1" lang="en-US" altLang="zh-CN" sz="3200" baseline="-25000" dirty="0" err="1">
                <a:latin typeface="宋体" charset="-122"/>
                <a:sym typeface="Symbol" pitchFamily="18" charset="2"/>
              </a:rPr>
              <a:t>m</a:t>
            </a:r>
            <a:r>
              <a:rPr kumimoji="1" lang="en-US" altLang="zh-CN" sz="3200" dirty="0">
                <a:latin typeface="Impact" pitchFamily="34" charset="0"/>
                <a:sym typeface="Symbol" pitchFamily="18" charset="2"/>
              </a:rPr>
              <a:t>       </a:t>
            </a:r>
            <a:r>
              <a:rPr kumimoji="1" lang="en-US" altLang="zh-CN" sz="3200" dirty="0">
                <a:latin typeface="宋体" charset="-122"/>
                <a:sym typeface="Symbol" pitchFamily="18" charset="2"/>
              </a:rPr>
              <a:t>sub</a:t>
            </a:r>
            <a:endParaRPr kumimoji="1" lang="zh-CN" altLang="en-US" sz="3200" dirty="0">
              <a:latin typeface="宋体" charset="-122"/>
              <a:sym typeface="Symbol" pitchFamily="18" charset="2"/>
            </a:endParaRPr>
          </a:p>
        </p:txBody>
      </p:sp>
      <p:grpSp>
        <p:nvGrpSpPr>
          <p:cNvPr id="11" name="Group 31"/>
          <p:cNvGrpSpPr>
            <a:grpSpLocks/>
          </p:cNvGrpSpPr>
          <p:nvPr/>
        </p:nvGrpSpPr>
        <p:grpSpPr bwMode="auto">
          <a:xfrm>
            <a:off x="834511" y="3345204"/>
            <a:ext cx="8069262" cy="588963"/>
            <a:chOff x="441" y="2660"/>
            <a:chExt cx="5083" cy="371"/>
          </a:xfrm>
        </p:grpSpPr>
        <p:grpSp>
          <p:nvGrpSpPr>
            <p:cNvPr id="522252" name="Group 13"/>
            <p:cNvGrpSpPr>
              <a:grpSpLocks/>
            </p:cNvGrpSpPr>
            <p:nvPr/>
          </p:nvGrpSpPr>
          <p:grpSpPr bwMode="auto">
            <a:xfrm>
              <a:off x="441" y="2660"/>
              <a:ext cx="4416" cy="365"/>
              <a:chOff x="672" y="2544"/>
              <a:chExt cx="4416" cy="365"/>
            </a:xfrm>
          </p:grpSpPr>
          <p:sp>
            <p:nvSpPr>
              <p:cNvPr id="522254" name="Line 14"/>
              <p:cNvSpPr>
                <a:spLocks noChangeShapeType="1"/>
              </p:cNvSpPr>
              <p:nvPr/>
            </p:nvSpPr>
            <p:spPr bwMode="auto">
              <a:xfrm>
                <a:off x="912" y="2688"/>
                <a:ext cx="432" cy="0"/>
              </a:xfrm>
              <a:prstGeom prst="line">
                <a:avLst/>
              </a:prstGeom>
              <a:noFill/>
              <a:ln w="9525">
                <a:solidFill>
                  <a:schemeClr val="tx1"/>
                </a:solidFill>
                <a:round/>
                <a:headEnd type="none" w="sm" len="sm"/>
                <a:tailEnd type="triangle" w="sm" len="sm"/>
              </a:ln>
            </p:spPr>
            <p:txBody>
              <a:bodyPr wrap="none" lIns="90000" tIns="46800" rIns="90000" bIns="46800" anchor="ctr"/>
              <a:lstStyle/>
              <a:p>
                <a:endParaRPr lang="zh-CN" altLang="en-US"/>
              </a:p>
            </p:txBody>
          </p:sp>
          <p:sp>
            <p:nvSpPr>
              <p:cNvPr id="522255" name="Line 15"/>
              <p:cNvSpPr>
                <a:spLocks noChangeShapeType="1"/>
              </p:cNvSpPr>
              <p:nvPr/>
            </p:nvSpPr>
            <p:spPr bwMode="auto">
              <a:xfrm flipH="1">
                <a:off x="960" y="2784"/>
                <a:ext cx="336" cy="0"/>
              </a:xfrm>
              <a:prstGeom prst="line">
                <a:avLst/>
              </a:prstGeom>
              <a:noFill/>
              <a:ln w="9525">
                <a:solidFill>
                  <a:schemeClr val="tx1"/>
                </a:solidFill>
                <a:round/>
                <a:headEnd type="none" w="sm" len="sm"/>
                <a:tailEnd type="triangle" w="sm" len="sm"/>
              </a:ln>
            </p:spPr>
            <p:txBody>
              <a:bodyPr wrap="none" lIns="90000" tIns="46800" rIns="90000" bIns="46800" anchor="ctr"/>
              <a:lstStyle/>
              <a:p>
                <a:endParaRPr lang="zh-CN" altLang="en-US"/>
              </a:p>
            </p:txBody>
          </p:sp>
          <p:sp>
            <p:nvSpPr>
              <p:cNvPr id="522256" name="Text Box 16"/>
              <p:cNvSpPr txBox="1">
                <a:spLocks noChangeArrowheads="1"/>
              </p:cNvSpPr>
              <p:nvPr/>
            </p:nvSpPr>
            <p:spPr bwMode="auto">
              <a:xfrm>
                <a:off x="672" y="2544"/>
                <a:ext cx="4416" cy="365"/>
              </a:xfrm>
              <a:prstGeom prst="rect">
                <a:avLst/>
              </a:prstGeom>
              <a:noFill/>
              <a:ln w="9525">
                <a:noFill/>
                <a:miter lim="800000"/>
                <a:headEnd/>
                <a:tailEnd/>
              </a:ln>
            </p:spPr>
            <p:txBody>
              <a:bodyPr>
                <a:spAutoFit/>
              </a:bodyPr>
              <a:lstStyle/>
              <a:p>
                <a:pPr>
                  <a:spcBef>
                    <a:spcPct val="20000"/>
                  </a:spcBef>
                </a:pPr>
                <a:r>
                  <a:rPr kumimoji="1" lang="en-US" altLang="zh-CN" sz="3200" dirty="0">
                    <a:latin typeface="宋体" charset="-122"/>
                    <a:sym typeface="Symbol" pitchFamily="18" charset="2"/>
                  </a:rPr>
                  <a:t>s    l     </a:t>
                </a:r>
                <a:r>
                  <a:rPr kumimoji="1" lang="zh-CN" altLang="en-US" sz="3200" baseline="-25000" dirty="0">
                    <a:latin typeface="宋体" charset="-122"/>
                    <a:sym typeface="Symbol" pitchFamily="18" charset="2"/>
                  </a:rPr>
                  <a:t>凝固</a:t>
                </a:r>
                <a:r>
                  <a:rPr kumimoji="1" lang="en-US" altLang="zh-CN" sz="3200" dirty="0" err="1">
                    <a:latin typeface="宋体" charset="-122"/>
                    <a:sym typeface="Symbol" pitchFamily="18" charset="2"/>
                  </a:rPr>
                  <a:t>H</a:t>
                </a:r>
                <a:r>
                  <a:rPr kumimoji="1" lang="en-US" altLang="zh-CN" sz="3200" baseline="-25000" dirty="0" err="1">
                    <a:latin typeface="宋体" charset="-122"/>
                    <a:sym typeface="Symbol" pitchFamily="18" charset="2"/>
                  </a:rPr>
                  <a:t>m</a:t>
                </a:r>
                <a:r>
                  <a:rPr kumimoji="1" lang="en-US" altLang="zh-CN" sz="3200" baseline="-25000" dirty="0">
                    <a:latin typeface="宋体" charset="-122"/>
                    <a:sym typeface="Symbol" pitchFamily="18" charset="2"/>
                  </a:rPr>
                  <a:t> </a:t>
                </a:r>
                <a:r>
                  <a:rPr kumimoji="1" lang="en-US" altLang="zh-CN" sz="3200" dirty="0">
                    <a:latin typeface="宋体" charset="-122"/>
                    <a:sym typeface="Symbol" pitchFamily="18" charset="2"/>
                  </a:rPr>
                  <a:t>= - </a:t>
                </a:r>
                <a:r>
                  <a:rPr kumimoji="1" lang="en-US" altLang="zh-CN" sz="3200" baseline="-25000" dirty="0" err="1">
                    <a:latin typeface="宋体" charset="-122"/>
                    <a:sym typeface="Symbol" pitchFamily="18" charset="2"/>
                  </a:rPr>
                  <a:t>fus</a:t>
                </a:r>
                <a:r>
                  <a:rPr kumimoji="1" lang="en-US" altLang="zh-CN" sz="3200" dirty="0" err="1">
                    <a:latin typeface="宋体" charset="-122"/>
                    <a:sym typeface="Symbol" pitchFamily="18" charset="2"/>
                  </a:rPr>
                  <a:t>H</a:t>
                </a:r>
                <a:r>
                  <a:rPr kumimoji="1" lang="en-US" altLang="zh-CN" sz="3200" baseline="-25000" dirty="0" err="1">
                    <a:latin typeface="宋体" charset="-122"/>
                    <a:sym typeface="Symbol" pitchFamily="18" charset="2"/>
                  </a:rPr>
                  <a:t>m</a:t>
                </a:r>
                <a:r>
                  <a:rPr kumimoji="1" lang="en-US" altLang="zh-CN" sz="3200" dirty="0">
                    <a:latin typeface="宋体" charset="-122"/>
                    <a:sym typeface="Symbol" pitchFamily="18" charset="2"/>
                  </a:rPr>
                  <a:t>   </a:t>
                </a:r>
                <a:r>
                  <a:rPr kumimoji="1" lang="en-US" altLang="zh-CN" sz="3200" dirty="0" err="1">
                    <a:latin typeface="宋体" charset="-122"/>
                    <a:sym typeface="Symbol" pitchFamily="18" charset="2"/>
                  </a:rPr>
                  <a:t>fus</a:t>
                </a:r>
                <a:endParaRPr kumimoji="1" lang="en-US" altLang="zh-CN" sz="3200" dirty="0">
                  <a:latin typeface="宋体" charset="-122"/>
                  <a:sym typeface="Symbol" pitchFamily="18" charset="2"/>
                </a:endParaRPr>
              </a:p>
            </p:txBody>
          </p:sp>
        </p:grpSp>
        <p:sp>
          <p:nvSpPr>
            <p:cNvPr id="522253" name="Text Box 27"/>
            <p:cNvSpPr txBox="1">
              <a:spLocks noChangeArrowheads="1"/>
            </p:cNvSpPr>
            <p:nvPr/>
          </p:nvSpPr>
          <p:spPr bwMode="auto">
            <a:xfrm>
              <a:off x="4785" y="2704"/>
              <a:ext cx="739" cy="327"/>
            </a:xfrm>
            <a:prstGeom prst="rect">
              <a:avLst/>
            </a:prstGeom>
            <a:noFill/>
            <a:ln w="9525">
              <a:noFill/>
              <a:miter lim="800000"/>
              <a:headEnd/>
              <a:tailEnd/>
            </a:ln>
          </p:spPr>
          <p:txBody>
            <a:bodyPr anchor="b">
              <a:spAutoFit/>
            </a:bodyPr>
            <a:lstStyle/>
            <a:p>
              <a:pPr>
                <a:spcBef>
                  <a:spcPct val="50000"/>
                </a:spcBef>
              </a:pPr>
              <a:r>
                <a:rPr kumimoji="1" lang="zh-CN" altLang="en-US" sz="2800" b="1">
                  <a:solidFill>
                    <a:srgbClr val="0000FF"/>
                  </a:solidFill>
                  <a:latin typeface="华文宋体"/>
                  <a:ea typeface="华文宋体"/>
                  <a:cs typeface="华文宋体"/>
                  <a:sym typeface="Symbol" pitchFamily="18" charset="2"/>
                </a:rPr>
                <a:t>熔化</a:t>
              </a:r>
            </a:p>
          </p:txBody>
        </p:sp>
      </p:grpSp>
      <p:grpSp>
        <p:nvGrpSpPr>
          <p:cNvPr id="17" name="Group 32"/>
          <p:cNvGrpSpPr>
            <a:grpSpLocks/>
          </p:cNvGrpSpPr>
          <p:nvPr/>
        </p:nvGrpSpPr>
        <p:grpSpPr bwMode="auto">
          <a:xfrm>
            <a:off x="715963" y="4365104"/>
            <a:ext cx="8053387" cy="627062"/>
            <a:chOff x="451" y="3217"/>
            <a:chExt cx="5073" cy="395"/>
          </a:xfrm>
        </p:grpSpPr>
        <p:grpSp>
          <p:nvGrpSpPr>
            <p:cNvPr id="522248" name="Group 17"/>
            <p:cNvGrpSpPr>
              <a:grpSpLocks/>
            </p:cNvGrpSpPr>
            <p:nvPr/>
          </p:nvGrpSpPr>
          <p:grpSpPr bwMode="auto">
            <a:xfrm>
              <a:off x="451" y="3217"/>
              <a:ext cx="4368" cy="365"/>
              <a:chOff x="720" y="3235"/>
              <a:chExt cx="4656" cy="365"/>
            </a:xfrm>
          </p:grpSpPr>
          <p:sp>
            <p:nvSpPr>
              <p:cNvPr id="522250" name="Line 18"/>
              <p:cNvSpPr>
                <a:spLocks noChangeShapeType="1"/>
              </p:cNvSpPr>
              <p:nvPr/>
            </p:nvSpPr>
            <p:spPr bwMode="auto">
              <a:xfrm>
                <a:off x="2304" y="3456"/>
                <a:ext cx="48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522251" name="Text Box 19"/>
              <p:cNvSpPr txBox="1">
                <a:spLocks noChangeArrowheads="1"/>
              </p:cNvSpPr>
              <p:nvPr/>
            </p:nvSpPr>
            <p:spPr bwMode="auto">
              <a:xfrm>
                <a:off x="720" y="3235"/>
                <a:ext cx="4656" cy="365"/>
              </a:xfrm>
              <a:prstGeom prst="rect">
                <a:avLst/>
              </a:prstGeom>
              <a:noFill/>
              <a:ln w="9525">
                <a:noFill/>
                <a:miter lim="800000"/>
                <a:headEnd/>
                <a:tailEnd/>
              </a:ln>
            </p:spPr>
            <p:txBody>
              <a:bodyPr>
                <a:spAutoFit/>
              </a:bodyPr>
              <a:lstStyle/>
              <a:p>
                <a:pPr>
                  <a:spcBef>
                    <a:spcPct val="20000"/>
                  </a:spcBef>
                </a:pPr>
                <a:r>
                  <a:rPr kumimoji="1" lang="zh-CN" altLang="en-US" sz="3200" dirty="0">
                    <a:latin typeface="宋体" charset="-122"/>
                    <a:sym typeface="Symbol" pitchFamily="18" charset="2"/>
                  </a:rPr>
                  <a:t>晶型转变 </a:t>
                </a:r>
                <a:r>
                  <a:rPr kumimoji="1" lang="en-US" altLang="zh-CN" sz="3200" dirty="0">
                    <a:latin typeface="宋体" charset="-122"/>
                    <a:sym typeface="Symbol" pitchFamily="18" charset="2"/>
                  </a:rPr>
                  <a:t>s</a:t>
                </a:r>
                <a:r>
                  <a:rPr kumimoji="1" lang="en-US" altLang="zh-CN" sz="3200" baseline="-25000" dirty="0">
                    <a:latin typeface="宋体" charset="-122"/>
                    <a:sym typeface="Symbol" pitchFamily="18" charset="2"/>
                  </a:rPr>
                  <a:t>1</a:t>
                </a:r>
                <a:r>
                  <a:rPr kumimoji="1" lang="en-US" altLang="zh-CN" sz="3200" dirty="0">
                    <a:latin typeface="宋体" charset="-122"/>
                    <a:sym typeface="Symbol" pitchFamily="18" charset="2"/>
                  </a:rPr>
                  <a:t>    s</a:t>
                </a:r>
                <a:r>
                  <a:rPr kumimoji="1" lang="en-US" altLang="zh-CN" sz="3200" baseline="-25000" dirty="0">
                    <a:latin typeface="宋体" charset="-122"/>
                    <a:sym typeface="Symbol" pitchFamily="18" charset="2"/>
                  </a:rPr>
                  <a:t>2</a:t>
                </a:r>
                <a:r>
                  <a:rPr kumimoji="1" lang="en-US" altLang="zh-CN" sz="3200" dirty="0">
                    <a:latin typeface="宋体" charset="-122"/>
                    <a:sym typeface="Symbol" pitchFamily="18" charset="2"/>
                  </a:rPr>
                  <a:t>    </a:t>
                </a:r>
                <a:r>
                  <a:rPr kumimoji="1" lang="en-US" altLang="zh-CN" sz="3200" baseline="-25000" dirty="0" err="1">
                    <a:latin typeface="宋体" charset="-122"/>
                    <a:sym typeface="Symbol" pitchFamily="18" charset="2"/>
                  </a:rPr>
                  <a:t>trs</a:t>
                </a:r>
                <a:r>
                  <a:rPr kumimoji="1" lang="en-US" altLang="zh-CN" sz="3200" baseline="-25000" dirty="0">
                    <a:latin typeface="宋体" charset="-122"/>
                    <a:sym typeface="Symbol" pitchFamily="18" charset="2"/>
                  </a:rPr>
                  <a:t> </a:t>
                </a:r>
                <a:r>
                  <a:rPr kumimoji="1" lang="en-US" altLang="zh-CN" sz="3200" dirty="0" err="1">
                    <a:latin typeface="宋体" charset="-122"/>
                    <a:sym typeface="Symbol" pitchFamily="18" charset="2"/>
                  </a:rPr>
                  <a:t>H</a:t>
                </a:r>
                <a:r>
                  <a:rPr kumimoji="1" lang="en-US" altLang="zh-CN" sz="3200" baseline="-25000" dirty="0" err="1">
                    <a:latin typeface="宋体" charset="-122"/>
                    <a:sym typeface="Symbol" pitchFamily="18" charset="2"/>
                  </a:rPr>
                  <a:t>m</a:t>
                </a:r>
                <a:r>
                  <a:rPr kumimoji="1" lang="en-US" altLang="zh-CN" sz="3200" dirty="0">
                    <a:latin typeface="宋体" charset="-122"/>
                    <a:sym typeface="Symbol" pitchFamily="18" charset="2"/>
                  </a:rPr>
                  <a:t>   </a:t>
                </a:r>
                <a:r>
                  <a:rPr kumimoji="1" lang="en-US" altLang="zh-CN" sz="3200" dirty="0" err="1">
                    <a:latin typeface="宋体" charset="-122"/>
                    <a:sym typeface="Symbol" pitchFamily="18" charset="2"/>
                  </a:rPr>
                  <a:t>trs</a:t>
                </a:r>
                <a:endParaRPr kumimoji="1" lang="en-US" altLang="zh-CN" sz="3200" dirty="0">
                  <a:latin typeface="宋体" charset="-122"/>
                  <a:sym typeface="Symbol" pitchFamily="18" charset="2"/>
                </a:endParaRPr>
              </a:p>
            </p:txBody>
          </p:sp>
        </p:grpSp>
        <p:sp>
          <p:nvSpPr>
            <p:cNvPr id="522249" name="Text Box 28"/>
            <p:cNvSpPr txBox="1">
              <a:spLocks noChangeArrowheads="1"/>
            </p:cNvSpPr>
            <p:nvPr/>
          </p:nvSpPr>
          <p:spPr bwMode="auto">
            <a:xfrm>
              <a:off x="4785" y="3285"/>
              <a:ext cx="739" cy="327"/>
            </a:xfrm>
            <a:prstGeom prst="rect">
              <a:avLst/>
            </a:prstGeom>
            <a:noFill/>
            <a:ln w="9525">
              <a:noFill/>
              <a:miter lim="800000"/>
              <a:headEnd/>
              <a:tailEnd/>
            </a:ln>
          </p:spPr>
          <p:txBody>
            <a:bodyPr anchor="b">
              <a:spAutoFit/>
            </a:bodyPr>
            <a:lstStyle/>
            <a:p>
              <a:pPr>
                <a:spcBef>
                  <a:spcPct val="50000"/>
                </a:spcBef>
              </a:pPr>
              <a:r>
                <a:rPr kumimoji="1" lang="zh-CN" altLang="en-US" sz="2800" b="1">
                  <a:solidFill>
                    <a:srgbClr val="0000FF"/>
                  </a:solidFill>
                  <a:latin typeface="华文宋体"/>
                  <a:ea typeface="华文宋体"/>
                  <a:cs typeface="华文宋体"/>
                  <a:sym typeface="Symbol" pitchFamily="18" charset="2"/>
                </a:rPr>
                <a:t>转变</a:t>
              </a:r>
            </a:p>
          </p:txBody>
        </p:sp>
      </p:grpSp>
      <p:sp>
        <p:nvSpPr>
          <p:cNvPr id="522247" name="Text Box 26"/>
          <p:cNvSpPr txBox="1">
            <a:spLocks noChangeArrowheads="1"/>
          </p:cNvSpPr>
          <p:nvPr/>
        </p:nvSpPr>
        <p:spPr bwMode="auto">
          <a:xfrm>
            <a:off x="7524749" y="2492896"/>
            <a:ext cx="1173163" cy="519113"/>
          </a:xfrm>
          <a:prstGeom prst="rect">
            <a:avLst/>
          </a:prstGeom>
          <a:noFill/>
          <a:ln w="9525">
            <a:noFill/>
            <a:miter lim="800000"/>
            <a:headEnd/>
            <a:tailEnd/>
          </a:ln>
        </p:spPr>
        <p:txBody>
          <a:bodyPr anchor="b">
            <a:spAutoFit/>
          </a:bodyPr>
          <a:lstStyle/>
          <a:p>
            <a:pPr>
              <a:spcBef>
                <a:spcPct val="50000"/>
              </a:spcBef>
            </a:pPr>
            <a:r>
              <a:rPr kumimoji="1" lang="zh-CN" altLang="en-US" sz="2800" b="1" dirty="0">
                <a:solidFill>
                  <a:srgbClr val="0000FF"/>
                </a:solidFill>
                <a:latin typeface="华文宋体"/>
                <a:ea typeface="华文宋体"/>
                <a:cs typeface="华文宋体"/>
                <a:sym typeface="Symbol" pitchFamily="18" charset="2"/>
              </a:rPr>
              <a:t>升华 </a:t>
            </a:r>
          </a:p>
        </p:txBody>
      </p:sp>
      <p:sp>
        <p:nvSpPr>
          <p:cNvPr id="522263" name="Rectangle 23"/>
          <p:cNvSpPr>
            <a:spLocks noChangeArrowheads="1"/>
          </p:cNvSpPr>
          <p:nvPr/>
        </p:nvSpPr>
        <p:spPr bwMode="auto">
          <a:xfrm>
            <a:off x="1267088" y="2782615"/>
            <a:ext cx="476089" cy="366712"/>
          </a:xfrm>
          <a:prstGeom prst="rect">
            <a:avLst/>
          </a:prstGeom>
          <a:noFill/>
          <a:ln w="9525">
            <a:noFill/>
            <a:miter lim="800000"/>
            <a:headEnd/>
            <a:tailEnd/>
          </a:ln>
          <a:effectLst/>
        </p:spPr>
        <p:txBody>
          <a:bodyPr wrap="square">
            <a:spAutoFit/>
          </a:bodyPr>
          <a:lstStyle/>
          <a:p>
            <a:r>
              <a:rPr lang="zh-CN"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内容占位符 2"/>
          <p:cNvSpPr>
            <a:spLocks noGrp="1"/>
          </p:cNvSpPr>
          <p:nvPr>
            <p:ph idx="1"/>
          </p:nvPr>
        </p:nvSpPr>
        <p:spPr>
          <a:xfrm>
            <a:off x="323528" y="764704"/>
            <a:ext cx="8352928" cy="5472608"/>
          </a:xfrm>
        </p:spPr>
        <p:txBody>
          <a:bodyPr>
            <a:normAutofit/>
          </a:bodyPr>
          <a:lstStyle/>
          <a:p>
            <a:pPr eaLnBrk="1" hangingPunct="1"/>
            <a:r>
              <a:rPr lang="zh-CN" altLang="en-US" sz="3200" dirty="0" smtClean="0">
                <a:latin typeface="华文行楷"/>
                <a:ea typeface="华文行楷"/>
                <a:cs typeface="华文行楷"/>
              </a:rPr>
              <a:t>三、可逆相变与不可逆相变</a:t>
            </a:r>
          </a:p>
          <a:p>
            <a:pPr>
              <a:buClr>
                <a:schemeClr val="tx1"/>
              </a:buClr>
              <a:buFont typeface="Wingdings" pitchFamily="2" charset="2"/>
              <a:buChar char="l"/>
            </a:pPr>
            <a:r>
              <a:rPr lang="zh-CN" altLang="en-US" sz="3200" b="1" dirty="0" smtClean="0"/>
              <a:t>在无限接近相平衡条件下进行的相变化</a:t>
            </a:r>
            <a:r>
              <a:rPr lang="zh-CN" altLang="en-US" sz="3200" b="1" dirty="0">
                <a:solidFill>
                  <a:srgbClr val="0000CC"/>
                </a:solidFill>
              </a:rPr>
              <a:t>叫可逆相变</a:t>
            </a:r>
          </a:p>
          <a:p>
            <a:pPr eaLnBrk="1" hangingPunct="1">
              <a:buClr>
                <a:schemeClr val="tx1"/>
              </a:buClr>
              <a:buFont typeface="Wingdings" pitchFamily="2" charset="2"/>
              <a:buChar char="l"/>
            </a:pPr>
            <a:endParaRPr lang="zh-CN" altLang="en-US" sz="3200" b="1" dirty="0" smtClean="0"/>
          </a:p>
          <a:p>
            <a:pPr eaLnBrk="1" hangingPunct="1">
              <a:buClr>
                <a:schemeClr val="tx1"/>
              </a:buClr>
              <a:buFont typeface="Wingdings" pitchFamily="2" charset="2"/>
              <a:buChar char="l"/>
            </a:pPr>
            <a:r>
              <a:rPr lang="zh-CN" altLang="en-US" sz="3200" b="1" dirty="0" smtClean="0"/>
              <a:t>对纯组分：</a:t>
            </a:r>
            <a:r>
              <a:rPr lang="zh-CN" altLang="en-US" sz="3200" b="1" dirty="0" smtClean="0">
                <a:solidFill>
                  <a:srgbClr val="0000CC"/>
                </a:solidFill>
              </a:rPr>
              <a:t>两相平衡条件下进行的相变化叫可逆相变</a:t>
            </a:r>
          </a:p>
          <a:p>
            <a:pPr eaLnBrk="1" hangingPunct="1">
              <a:buClr>
                <a:schemeClr val="tx1"/>
              </a:buClr>
              <a:buFont typeface="Wingdings" pitchFamily="2" charset="2"/>
              <a:buNone/>
            </a:pPr>
            <a:r>
              <a:rPr lang="zh-CN" altLang="en-US" sz="3200" b="1" dirty="0" smtClean="0">
                <a:solidFill>
                  <a:srgbClr val="0000FF"/>
                </a:solidFill>
              </a:rPr>
              <a:t>   即恒温、恒压且压力等于平衡压力时的相变</a:t>
            </a:r>
          </a:p>
          <a:p>
            <a:pPr eaLnBrk="1" hangingPunct="1"/>
            <a:r>
              <a:rPr lang="zh-CN" altLang="en-US" sz="3200" b="1" dirty="0" smtClean="0">
                <a:solidFill>
                  <a:srgbClr val="FF0000"/>
                </a:solidFill>
              </a:rPr>
              <a:t>相变焓</a:t>
            </a:r>
            <a:r>
              <a:rPr lang="en-US" altLang="zh-CN" sz="3200" b="1" dirty="0" smtClean="0">
                <a:solidFill>
                  <a:srgbClr val="FF0000"/>
                </a:solidFill>
              </a:rPr>
              <a:t>: </a:t>
            </a:r>
            <a:r>
              <a:rPr lang="en-US" altLang="zh-CN" sz="3200" b="1" dirty="0" smtClean="0">
                <a:solidFill>
                  <a:srgbClr val="0000CC"/>
                </a:solidFill>
                <a:latin typeface="宋体" charset="-122"/>
              </a:rPr>
              <a:t>1mol</a:t>
            </a:r>
            <a:r>
              <a:rPr lang="zh-CN" altLang="en-US" sz="3200" b="1" dirty="0" smtClean="0">
                <a:solidFill>
                  <a:srgbClr val="0000CC"/>
                </a:solidFill>
              </a:rPr>
              <a:t>纯组分</a:t>
            </a:r>
            <a:r>
              <a:rPr lang="zh-CN" altLang="en-US" sz="3200" b="1" dirty="0" smtClean="0">
                <a:solidFill>
                  <a:srgbClr val="C00000"/>
                </a:solidFill>
              </a:rPr>
              <a:t>可逆相变</a:t>
            </a:r>
            <a:r>
              <a:rPr lang="zh-CN" altLang="en-US" sz="3200" b="1" dirty="0" smtClean="0">
                <a:solidFill>
                  <a:srgbClr val="0000CC"/>
                </a:solidFill>
              </a:rPr>
              <a:t>过程的焓变</a:t>
            </a:r>
          </a:p>
          <a:p>
            <a:pPr eaLnBrk="1" hangingPunct="1"/>
            <a:endParaRPr lang="zh-CN" altLang="en-US" sz="28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10332</TotalTime>
  <Words>11435</Words>
  <Application>Microsoft Office PowerPoint</Application>
  <PresentationFormat>全屏显示(4:3)</PresentationFormat>
  <Paragraphs>1668</Paragraphs>
  <Slides>155</Slides>
  <Notes>5</Notes>
  <HiddenSlides>0</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155</vt:i4>
      </vt:variant>
    </vt:vector>
  </HeadingPairs>
  <TitlesOfParts>
    <vt:vector size="161" baseType="lpstr">
      <vt:lpstr>波形</vt:lpstr>
      <vt:lpstr>公式</vt:lpstr>
      <vt:lpstr>Microsoft 公式 3.0</vt:lpstr>
      <vt:lpstr>Equation</vt:lpstr>
      <vt:lpstr>剪辑</vt:lpstr>
      <vt:lpstr>Equation.DSMT4</vt:lpstr>
      <vt:lpstr>第二章  热力学第一定律</vt:lpstr>
      <vt:lpstr>§2-1 热力学基本概念及术语 </vt:lpstr>
      <vt:lpstr>§2-1 热力学基本概念及术语 </vt:lpstr>
      <vt:lpstr>PowerPoint 演示文稿</vt:lpstr>
      <vt:lpstr>§2-1 热力学基本概念及术语</vt:lpstr>
      <vt:lpstr>PowerPoint 演示文稿</vt:lpstr>
      <vt:lpstr>PowerPoint 演示文稿</vt:lpstr>
      <vt:lpstr>PowerPoint 演示文稿</vt:lpstr>
      <vt:lpstr>PowerPoint 演示文稿</vt:lpstr>
      <vt:lpstr>§2-1 热力学基本概念及术语</vt:lpstr>
      <vt:lpstr>§2-1 热力学基本概念及术语</vt:lpstr>
      <vt:lpstr>PowerPoint 演示文稿</vt:lpstr>
      <vt:lpstr>PowerPoint 演示文稿</vt:lpstr>
      <vt:lpstr>§2-1 热力学基本概念及术语</vt:lpstr>
      <vt:lpstr>PowerPoint 演示文稿</vt:lpstr>
      <vt:lpstr>PowerPoint 演示文稿</vt:lpstr>
      <vt:lpstr>§2-1 热力学基本概念及术语</vt:lpstr>
      <vt:lpstr>§2-1 热力学基本概念及术语</vt:lpstr>
      <vt:lpstr>PowerPoint 演示文稿</vt:lpstr>
      <vt:lpstr>PowerPoint 演示文稿</vt:lpstr>
      <vt:lpstr>PowerPoint 演示文稿</vt:lpstr>
      <vt:lpstr>§2-1 热力学基本概念及术语</vt:lpstr>
      <vt:lpstr>PowerPoint 演示文稿</vt:lpstr>
      <vt:lpstr>PowerPoint 演示文稿</vt:lpstr>
      <vt:lpstr>§2-2 热力学第一定律 </vt:lpstr>
      <vt:lpstr>§2-2 热力学第一定律</vt:lpstr>
      <vt:lpstr>PowerPoint 演示文稿</vt:lpstr>
      <vt:lpstr>PowerPoint 演示文稿</vt:lpstr>
      <vt:lpstr>PowerPoint 演示文稿</vt:lpstr>
      <vt:lpstr> §2-3 恒容热、恒压热 </vt:lpstr>
      <vt:lpstr>§2-3 恒容热、恒压热 </vt:lpstr>
      <vt:lpstr>PowerPoint 演示文稿</vt:lpstr>
      <vt:lpstr>PowerPoint 演示文稿</vt:lpstr>
      <vt:lpstr>§2-4 摩尔热容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第二章 热力学第一定律的应用</vt:lpstr>
      <vt:lpstr>§2-5 热力学第一定律      对理想气体的应用</vt:lpstr>
      <vt:lpstr>PowerPoint 演示文稿</vt:lpstr>
      <vt:lpstr>PowerPoint 演示文稿</vt:lpstr>
      <vt:lpstr>PowerPoint 演示文稿</vt:lpstr>
      <vt:lpstr>PowerPoint 演示文稿</vt:lpstr>
      <vt:lpstr>§2-5 热力学第一定律      对理想气体的应用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理想气体绝热可逆过程总结</vt:lpstr>
      <vt:lpstr>PowerPoint 演示文稿</vt:lpstr>
      <vt:lpstr>PowerPoint 演示文稿</vt:lpstr>
      <vt:lpstr>PowerPoint 演示文稿</vt:lpstr>
      <vt:lpstr>PowerPoint 演示文稿</vt:lpstr>
      <vt:lpstr>PowerPoint 演示文稿</vt:lpstr>
      <vt:lpstr>PowerPoint 演示文稿</vt:lpstr>
      <vt:lpstr>§2-5 热力学第一定律      对理想气体的应用</vt:lpstr>
      <vt:lpstr>PowerPoint 演示文稿</vt:lpstr>
      <vt:lpstr>PowerPoint 演示文稿</vt:lpstr>
      <vt:lpstr>PowerPoint 演示文稿</vt:lpstr>
      <vt:lpstr>§2-7 热力学第一定律对        实际气体的应用</vt:lpstr>
      <vt:lpstr>§2-7 热力学第一定律对        实际气体的应用</vt:lpstr>
      <vt:lpstr>PowerPoint 演示文稿</vt:lpstr>
      <vt:lpstr>PowerPoint 演示文稿</vt:lpstr>
      <vt:lpstr>节流膨胀过程特征： Ｑ＝０，P2＜P1 （P ＜0），H=0 大多数气体经节流膨胀后温度降低即T ＜0 ，少数气体（如氢气，氦气等 ）温度升高T &gt;0  </vt:lpstr>
      <vt:lpstr>PowerPoint 演示文稿</vt:lpstr>
      <vt:lpstr>PowerPoint 演示文稿</vt:lpstr>
      <vt:lpstr>PowerPoint 演示文稿</vt:lpstr>
      <vt:lpstr>PowerPoint 演示文稿</vt:lpstr>
      <vt:lpstr>2、等焓线（isenthalpic curve)</vt:lpstr>
      <vt:lpstr>等焓线（isenthalpic curve)</vt:lpstr>
      <vt:lpstr>转化曲线（inversion curve)</vt:lpstr>
      <vt:lpstr>PowerPoint 演示文稿</vt:lpstr>
      <vt:lpstr>PowerPoint 演示文稿</vt:lpstr>
      <vt:lpstr>PowerPoint 演示文稿</vt:lpstr>
      <vt:lpstr>PowerPoint 演示文稿</vt:lpstr>
      <vt:lpstr>PowerPoint 演示文稿</vt:lpstr>
      <vt:lpstr>§2-8热力学第一定律      对相变化的应用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总结公式的适用条件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状态函数法解题的一般步骤</vt:lpstr>
      <vt:lpstr> §2-9热力学第一定律对       化学变化的应用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§2-9热力学第一定律对       化学变化的应用 </vt:lpstr>
      <vt:lpstr>PowerPoint 演示文稿</vt:lpstr>
      <vt:lpstr>PowerPoint 演示文稿</vt:lpstr>
      <vt:lpstr>PowerPoint 演示文稿</vt:lpstr>
      <vt:lpstr>PowerPoint 演示文稿</vt:lpstr>
      <vt:lpstr>六、恒压反应热与恒容反应热</vt:lpstr>
      <vt:lpstr>PowerPoint 演示文稿</vt:lpstr>
      <vt:lpstr>PowerPoint 演示文稿</vt:lpstr>
      <vt:lpstr>4、非恒温反应过程的计算</vt:lpstr>
      <vt:lpstr>PowerPoint 演示文稿</vt:lpstr>
      <vt:lpstr>PowerPoint 演示文稿</vt:lpstr>
      <vt:lpstr>PowerPoint 演示文稿</vt:lpstr>
      <vt:lpstr>PowerPoint 演示文稿</vt:lpstr>
      <vt:lpstr>本章小结与学习指导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本章基本要求 </vt:lpstr>
      <vt:lpstr>PowerPoint 演示文稿</vt:lpstr>
    </vt:vector>
  </TitlesOfParts>
  <Company>BUCT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LONG</dc:creator>
  <cp:lastModifiedBy>buct224</cp:lastModifiedBy>
  <cp:revision>786</cp:revision>
  <dcterms:created xsi:type="dcterms:W3CDTF">2015-04-23T08:47:21Z</dcterms:created>
  <dcterms:modified xsi:type="dcterms:W3CDTF">2017-10-19T12:25:36Z</dcterms:modified>
</cp:coreProperties>
</file>