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9"/>
  </p:notesMasterIdLst>
  <p:sldIdLst>
    <p:sldId id="507" r:id="rId2"/>
    <p:sldId id="508" r:id="rId3"/>
    <p:sldId id="509" r:id="rId4"/>
    <p:sldId id="510" r:id="rId5"/>
    <p:sldId id="511" r:id="rId6"/>
    <p:sldId id="512" r:id="rId7"/>
    <p:sldId id="519" r:id="rId8"/>
    <p:sldId id="607" r:id="rId9"/>
    <p:sldId id="615" r:id="rId10"/>
    <p:sldId id="513" r:id="rId11"/>
    <p:sldId id="616" r:id="rId12"/>
    <p:sldId id="514" r:id="rId13"/>
    <p:sldId id="515" r:id="rId14"/>
    <p:sldId id="588" r:id="rId15"/>
    <p:sldId id="589" r:id="rId16"/>
    <p:sldId id="516" r:id="rId17"/>
    <p:sldId id="517" r:id="rId18"/>
    <p:sldId id="609" r:id="rId19"/>
    <p:sldId id="580" r:id="rId20"/>
    <p:sldId id="518" r:id="rId21"/>
    <p:sldId id="610" r:id="rId22"/>
    <p:sldId id="582" r:id="rId23"/>
    <p:sldId id="590" r:id="rId24"/>
    <p:sldId id="528" r:id="rId25"/>
    <p:sldId id="520" r:id="rId26"/>
    <p:sldId id="611" r:id="rId27"/>
    <p:sldId id="521" r:id="rId28"/>
    <p:sldId id="617" r:id="rId29"/>
    <p:sldId id="522" r:id="rId30"/>
    <p:sldId id="523" r:id="rId31"/>
    <p:sldId id="524" r:id="rId32"/>
    <p:sldId id="525" r:id="rId33"/>
    <p:sldId id="583" r:id="rId34"/>
    <p:sldId id="584" r:id="rId35"/>
    <p:sldId id="620" r:id="rId36"/>
    <p:sldId id="526" r:id="rId37"/>
    <p:sldId id="527" r:id="rId38"/>
    <p:sldId id="529" r:id="rId39"/>
    <p:sldId id="533" r:id="rId40"/>
    <p:sldId id="530" r:id="rId41"/>
    <p:sldId id="619" r:id="rId42"/>
    <p:sldId id="593" r:id="rId43"/>
    <p:sldId id="592" r:id="rId44"/>
    <p:sldId id="594" r:id="rId45"/>
    <p:sldId id="595" r:id="rId46"/>
    <p:sldId id="596" r:id="rId47"/>
    <p:sldId id="597" r:id="rId48"/>
    <p:sldId id="598" r:id="rId49"/>
    <p:sldId id="534" r:id="rId50"/>
    <p:sldId id="531" r:id="rId51"/>
    <p:sldId id="532" r:id="rId52"/>
    <p:sldId id="535" r:id="rId53"/>
    <p:sldId id="536" r:id="rId54"/>
    <p:sldId id="538" r:id="rId55"/>
    <p:sldId id="539" r:id="rId56"/>
    <p:sldId id="540" r:id="rId57"/>
    <p:sldId id="544" r:id="rId58"/>
    <p:sldId id="541" r:id="rId59"/>
    <p:sldId id="601" r:id="rId60"/>
    <p:sldId id="602" r:id="rId61"/>
    <p:sldId id="542" r:id="rId62"/>
    <p:sldId id="543" r:id="rId63"/>
    <p:sldId id="545" r:id="rId64"/>
    <p:sldId id="546" r:id="rId65"/>
    <p:sldId id="585" r:id="rId66"/>
    <p:sldId id="548" r:id="rId67"/>
    <p:sldId id="549" r:id="rId68"/>
    <p:sldId id="618" r:id="rId69"/>
    <p:sldId id="599" r:id="rId70"/>
    <p:sldId id="550" r:id="rId71"/>
    <p:sldId id="604" r:id="rId72"/>
    <p:sldId id="605" r:id="rId73"/>
    <p:sldId id="606" r:id="rId74"/>
    <p:sldId id="552" r:id="rId75"/>
    <p:sldId id="600" r:id="rId76"/>
    <p:sldId id="612" r:id="rId77"/>
    <p:sldId id="551" r:id="rId78"/>
    <p:sldId id="557" r:id="rId79"/>
    <p:sldId id="553" r:id="rId80"/>
    <p:sldId id="554" r:id="rId81"/>
    <p:sldId id="555" r:id="rId82"/>
    <p:sldId id="556" r:id="rId83"/>
    <p:sldId id="559" r:id="rId84"/>
    <p:sldId id="587" r:id="rId85"/>
    <p:sldId id="560" r:id="rId86"/>
    <p:sldId id="561" r:id="rId87"/>
    <p:sldId id="614" r:id="rId8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07" autoAdjust="0"/>
    <p:restoredTop sz="91784" autoAdjust="0"/>
  </p:normalViewPr>
  <p:slideViewPr>
    <p:cSldViewPr>
      <p:cViewPr>
        <p:scale>
          <a:sx n="90" d="100"/>
          <a:sy n="90" d="100"/>
        </p:scale>
        <p:origin x="-852" y="-66"/>
      </p:cViewPr>
      <p:guideLst>
        <p:guide orient="horz" pos="2160"/>
        <p:guide pos="2880"/>
      </p:guideLst>
    </p:cSldViewPr>
  </p:slideViewPr>
  <p:outlineViewPr>
    <p:cViewPr>
      <p:scale>
        <a:sx n="33" d="100"/>
        <a:sy n="33" d="100"/>
      </p:scale>
      <p:origin x="0" y="1884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jpeg"/><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70.wmf"/><Relationship Id="rId1"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5.wmf"/><Relationship Id="rId2" Type="http://schemas.openxmlformats.org/officeDocument/2006/relationships/image" Target="../media/image71.emf"/><Relationship Id="rId1" Type="http://schemas.openxmlformats.org/officeDocument/2006/relationships/image" Target="../media/image66.wmf"/><Relationship Id="rId6" Type="http://schemas.openxmlformats.org/officeDocument/2006/relationships/image" Target="../media/image74.wmf"/><Relationship Id="rId5" Type="http://schemas.openxmlformats.org/officeDocument/2006/relationships/image" Target="../media/image5.jpeg"/><Relationship Id="rId4" Type="http://schemas.openxmlformats.org/officeDocument/2006/relationships/image" Target="../media/image7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image" Target="../media/image95.emf"/><Relationship Id="rId1" Type="http://schemas.openxmlformats.org/officeDocument/2006/relationships/image" Target="../media/image94.emf"/><Relationship Id="rId5" Type="http://schemas.openxmlformats.org/officeDocument/2006/relationships/image" Target="../media/image98.wmf"/><Relationship Id="rId4" Type="http://schemas.openxmlformats.org/officeDocument/2006/relationships/image" Target="../media/image97.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image" Target="../media/image101.wmf"/><Relationship Id="rId7" Type="http://schemas.openxmlformats.org/officeDocument/2006/relationships/image" Target="../media/image105.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5" Type="http://schemas.openxmlformats.org/officeDocument/2006/relationships/image" Target="../media/image99.wmf"/><Relationship Id="rId4" Type="http://schemas.openxmlformats.org/officeDocument/2006/relationships/image" Target="../media/image10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2.wmf"/><Relationship Id="rId7" Type="http://schemas.openxmlformats.org/officeDocument/2006/relationships/image" Target="../media/image116.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jpeg"/><Relationship Id="rId5" Type="http://schemas.openxmlformats.org/officeDocument/2006/relationships/image" Target="../media/image9.wmf"/><Relationship Id="rId4"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image" Target="../media/image119.wmf"/><Relationship Id="rId7" Type="http://schemas.openxmlformats.org/officeDocument/2006/relationships/image" Target="../media/image123.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 Id="rId9" Type="http://schemas.openxmlformats.org/officeDocument/2006/relationships/image" Target="../media/image12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4" Type="http://schemas.openxmlformats.org/officeDocument/2006/relationships/image" Target="../media/image12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0.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31.png"/></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png"/><Relationship Id="rId1" Type="http://schemas.openxmlformats.org/officeDocument/2006/relationships/image" Target="../media/image130.png"/></Relationships>
</file>

<file path=ppt/drawings/_rels/vmlDrawing35.v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image" Target="../media/image133.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image" Target="NULL"/></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NULL"/><Relationship Id="rId5" Type="http://schemas.openxmlformats.org/officeDocument/2006/relationships/image" Target="../media/image139.wmf"/><Relationship Id="rId4" Type="http://schemas.openxmlformats.org/officeDocument/2006/relationships/image" Target="../media/image138.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NULL"/></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emf"/><Relationship Id="rId1" Type="http://schemas.openxmlformats.org/officeDocument/2006/relationships/image" Target="../media/image142.emf"/><Relationship Id="rId4" Type="http://schemas.openxmlformats.org/officeDocument/2006/relationships/image" Target="../media/image14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49.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54.wmf"/><Relationship Id="rId7" Type="http://schemas.openxmlformats.org/officeDocument/2006/relationships/image" Target="../media/image158.wmf"/><Relationship Id="rId2" Type="http://schemas.openxmlformats.org/officeDocument/2006/relationships/image" Target="../media/image153.emf"/><Relationship Id="rId1" Type="http://schemas.openxmlformats.org/officeDocument/2006/relationships/image" Target="../media/image152.emf"/><Relationship Id="rId6" Type="http://schemas.openxmlformats.org/officeDocument/2006/relationships/image" Target="../media/image157.wmf"/><Relationship Id="rId5" Type="http://schemas.openxmlformats.org/officeDocument/2006/relationships/image" Target="../media/image156.wmf"/><Relationship Id="rId4" Type="http://schemas.openxmlformats.org/officeDocument/2006/relationships/image" Target="../media/image155.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61.emf"/><Relationship Id="rId2" Type="http://schemas.openxmlformats.org/officeDocument/2006/relationships/image" Target="../media/image160.emf"/><Relationship Id="rId1" Type="http://schemas.openxmlformats.org/officeDocument/2006/relationships/image" Target="../media/image159.emf"/><Relationship Id="rId6" Type="http://schemas.openxmlformats.org/officeDocument/2006/relationships/image" Target="../media/image164.emf"/><Relationship Id="rId5" Type="http://schemas.openxmlformats.org/officeDocument/2006/relationships/image" Target="../media/image163.emf"/><Relationship Id="rId4" Type="http://schemas.openxmlformats.org/officeDocument/2006/relationships/image" Target="../media/image162.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 Id="rId4" Type="http://schemas.openxmlformats.org/officeDocument/2006/relationships/image" Target="../media/image168.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5" Type="http://schemas.openxmlformats.org/officeDocument/2006/relationships/image" Target="../media/image179.emf"/><Relationship Id="rId4" Type="http://schemas.openxmlformats.org/officeDocument/2006/relationships/image" Target="../media/image178.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emf"/><Relationship Id="rId1" Type="http://schemas.openxmlformats.org/officeDocument/2006/relationships/image" Target="../media/image180.emf"/><Relationship Id="rId4" Type="http://schemas.openxmlformats.org/officeDocument/2006/relationships/image" Target="../media/image18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86.emf"/><Relationship Id="rId7" Type="http://schemas.openxmlformats.org/officeDocument/2006/relationships/image" Target="../media/image190.wmf"/><Relationship Id="rId2" Type="http://schemas.openxmlformats.org/officeDocument/2006/relationships/image" Target="../media/image185.wmf"/><Relationship Id="rId1" Type="http://schemas.openxmlformats.org/officeDocument/2006/relationships/image" Target="../media/image184.wmf"/><Relationship Id="rId6" Type="http://schemas.openxmlformats.org/officeDocument/2006/relationships/image" Target="../media/image189.emf"/><Relationship Id="rId5" Type="http://schemas.openxmlformats.org/officeDocument/2006/relationships/image" Target="../media/image188.wmf"/><Relationship Id="rId4" Type="http://schemas.openxmlformats.org/officeDocument/2006/relationships/image" Target="../media/image187.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 Id="rId4" Type="http://schemas.openxmlformats.org/officeDocument/2006/relationships/image" Target="../media/image194.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97.emf"/><Relationship Id="rId2" Type="http://schemas.openxmlformats.org/officeDocument/2006/relationships/image" Target="../media/image196.emf"/><Relationship Id="rId1" Type="http://schemas.openxmlformats.org/officeDocument/2006/relationships/image" Target="../media/image195.emf"/><Relationship Id="rId6" Type="http://schemas.openxmlformats.org/officeDocument/2006/relationships/image" Target="../media/image200.wmf"/><Relationship Id="rId5" Type="http://schemas.openxmlformats.org/officeDocument/2006/relationships/image" Target="../media/image199.wmf"/><Relationship Id="rId4" Type="http://schemas.openxmlformats.org/officeDocument/2006/relationships/image" Target="../media/image19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01.wmf"/><Relationship Id="rId1" Type="http://schemas.openxmlformats.org/officeDocument/2006/relationships/image" Target="../media/image198.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image" Target="../media/image208.wmf"/><Relationship Id="rId7" Type="http://schemas.openxmlformats.org/officeDocument/2006/relationships/image" Target="../media/image212.wmf"/><Relationship Id="rId2" Type="http://schemas.openxmlformats.org/officeDocument/2006/relationships/image" Target="../media/image207.wmf"/><Relationship Id="rId1" Type="http://schemas.openxmlformats.org/officeDocument/2006/relationships/image" Target="../media/image206.wmf"/><Relationship Id="rId6" Type="http://schemas.openxmlformats.org/officeDocument/2006/relationships/image" Target="../media/image211.wmf"/><Relationship Id="rId5" Type="http://schemas.openxmlformats.org/officeDocument/2006/relationships/image" Target="../media/image210.wmf"/><Relationship Id="rId4" Type="http://schemas.openxmlformats.org/officeDocument/2006/relationships/image" Target="../media/image209.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16.wmf"/><Relationship Id="rId7" Type="http://schemas.openxmlformats.org/officeDocument/2006/relationships/image" Target="../media/image220.wmf"/><Relationship Id="rId2" Type="http://schemas.openxmlformats.org/officeDocument/2006/relationships/image" Target="../media/image215.wmf"/><Relationship Id="rId1" Type="http://schemas.openxmlformats.org/officeDocument/2006/relationships/image" Target="../media/image214.wmf"/><Relationship Id="rId6" Type="http://schemas.openxmlformats.org/officeDocument/2006/relationships/image" Target="../media/image219.wmf"/><Relationship Id="rId5" Type="http://schemas.openxmlformats.org/officeDocument/2006/relationships/image" Target="../media/image218.wmf"/><Relationship Id="rId4" Type="http://schemas.openxmlformats.org/officeDocument/2006/relationships/image" Target="../media/image217.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23.wmf"/><Relationship Id="rId7" Type="http://schemas.openxmlformats.org/officeDocument/2006/relationships/image" Target="../media/image227.wmf"/><Relationship Id="rId2" Type="http://schemas.openxmlformats.org/officeDocument/2006/relationships/image" Target="../media/image222.wmf"/><Relationship Id="rId1" Type="http://schemas.openxmlformats.org/officeDocument/2006/relationships/image" Target="../media/image221.wmf"/><Relationship Id="rId6" Type="http://schemas.openxmlformats.org/officeDocument/2006/relationships/image" Target="../media/image226.wmf"/><Relationship Id="rId5" Type="http://schemas.openxmlformats.org/officeDocument/2006/relationships/image" Target="../media/image225.wmf"/><Relationship Id="rId4" Type="http://schemas.openxmlformats.org/officeDocument/2006/relationships/image" Target="../media/image224.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28.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236.wmf"/><Relationship Id="rId3" Type="http://schemas.openxmlformats.org/officeDocument/2006/relationships/image" Target="../media/image231.wmf"/><Relationship Id="rId7" Type="http://schemas.openxmlformats.org/officeDocument/2006/relationships/image" Target="../media/image235.wmf"/><Relationship Id="rId2" Type="http://schemas.openxmlformats.org/officeDocument/2006/relationships/image" Target="../media/image230.wmf"/><Relationship Id="rId1" Type="http://schemas.openxmlformats.org/officeDocument/2006/relationships/image" Target="../media/image229.wmf"/><Relationship Id="rId6" Type="http://schemas.openxmlformats.org/officeDocument/2006/relationships/image" Target="../media/image234.wmf"/><Relationship Id="rId5" Type="http://schemas.openxmlformats.org/officeDocument/2006/relationships/image" Target="../media/image233.wmf"/><Relationship Id="rId4" Type="http://schemas.openxmlformats.org/officeDocument/2006/relationships/image" Target="../media/image232.w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244.wmf"/><Relationship Id="rId3" Type="http://schemas.openxmlformats.org/officeDocument/2006/relationships/image" Target="../media/image239.wmf"/><Relationship Id="rId7" Type="http://schemas.openxmlformats.org/officeDocument/2006/relationships/image" Target="../media/image243.wmf"/><Relationship Id="rId2" Type="http://schemas.openxmlformats.org/officeDocument/2006/relationships/image" Target="../media/image238.wmf"/><Relationship Id="rId1" Type="http://schemas.openxmlformats.org/officeDocument/2006/relationships/image" Target="../media/image237.wmf"/><Relationship Id="rId6" Type="http://schemas.openxmlformats.org/officeDocument/2006/relationships/image" Target="../media/image242.wmf"/><Relationship Id="rId5" Type="http://schemas.openxmlformats.org/officeDocument/2006/relationships/image" Target="../media/image241.wmf"/><Relationship Id="rId4" Type="http://schemas.openxmlformats.org/officeDocument/2006/relationships/image" Target="../media/image240.e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252.wmf"/><Relationship Id="rId3" Type="http://schemas.openxmlformats.org/officeDocument/2006/relationships/image" Target="../media/image247.wmf"/><Relationship Id="rId7" Type="http://schemas.openxmlformats.org/officeDocument/2006/relationships/image" Target="../media/image251.wmf"/><Relationship Id="rId2" Type="http://schemas.openxmlformats.org/officeDocument/2006/relationships/image" Target="../media/image246.wmf"/><Relationship Id="rId1" Type="http://schemas.openxmlformats.org/officeDocument/2006/relationships/image" Target="../media/image245.wmf"/><Relationship Id="rId6" Type="http://schemas.openxmlformats.org/officeDocument/2006/relationships/image" Target="../media/image250.wmf"/><Relationship Id="rId5" Type="http://schemas.openxmlformats.org/officeDocument/2006/relationships/image" Target="../media/image249.wmf"/><Relationship Id="rId4" Type="http://schemas.openxmlformats.org/officeDocument/2006/relationships/image" Target="../media/image248.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260.wmf"/><Relationship Id="rId3" Type="http://schemas.openxmlformats.org/officeDocument/2006/relationships/image" Target="../media/image255.wmf"/><Relationship Id="rId7" Type="http://schemas.openxmlformats.org/officeDocument/2006/relationships/image" Target="../media/image259.wmf"/><Relationship Id="rId2" Type="http://schemas.openxmlformats.org/officeDocument/2006/relationships/image" Target="../media/image254.wmf"/><Relationship Id="rId1" Type="http://schemas.openxmlformats.org/officeDocument/2006/relationships/image" Target="../media/image253.wmf"/><Relationship Id="rId6" Type="http://schemas.openxmlformats.org/officeDocument/2006/relationships/image" Target="../media/image258.wmf"/><Relationship Id="rId5" Type="http://schemas.openxmlformats.org/officeDocument/2006/relationships/image" Target="../media/image257.wmf"/><Relationship Id="rId10" Type="http://schemas.openxmlformats.org/officeDocument/2006/relationships/image" Target="../media/image262.wmf"/><Relationship Id="rId4" Type="http://schemas.openxmlformats.org/officeDocument/2006/relationships/image" Target="../media/image256.wmf"/><Relationship Id="rId9" Type="http://schemas.openxmlformats.org/officeDocument/2006/relationships/image" Target="../media/image26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wmf"/><Relationship Id="rId5" Type="http://schemas.openxmlformats.org/officeDocument/2006/relationships/image" Target="../media/image267.wmf"/><Relationship Id="rId4" Type="http://schemas.openxmlformats.org/officeDocument/2006/relationships/image" Target="../media/image266.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275.wmf"/><Relationship Id="rId3" Type="http://schemas.openxmlformats.org/officeDocument/2006/relationships/image" Target="../media/image270.wmf"/><Relationship Id="rId7" Type="http://schemas.openxmlformats.org/officeDocument/2006/relationships/image" Target="../media/image274.wmf"/><Relationship Id="rId2" Type="http://schemas.openxmlformats.org/officeDocument/2006/relationships/image" Target="../media/image269.wmf"/><Relationship Id="rId1" Type="http://schemas.openxmlformats.org/officeDocument/2006/relationships/image" Target="../media/image268.wmf"/><Relationship Id="rId6" Type="http://schemas.openxmlformats.org/officeDocument/2006/relationships/image" Target="../media/image273.wmf"/><Relationship Id="rId5" Type="http://schemas.openxmlformats.org/officeDocument/2006/relationships/image" Target="../media/image272.wmf"/><Relationship Id="rId4" Type="http://schemas.openxmlformats.org/officeDocument/2006/relationships/image" Target="../media/image271.wmf"/><Relationship Id="rId9" Type="http://schemas.openxmlformats.org/officeDocument/2006/relationships/image" Target="../media/image276.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77.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7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5B67BC9C-B02D-45DC-A9B2-4BF8E797F521}" type="datetimeFigureOut">
              <a:rPr lang="zh-CN" altLang="en-US"/>
              <a:pPr>
                <a:defRPr/>
              </a:pPr>
              <a:t>2017/11/30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D6AE8DEF-8EA8-489A-BD6E-18CEC4C172DE}" type="slidenum">
              <a:rPr lang="zh-CN" altLang="en-US"/>
              <a:pPr>
                <a:defRPr/>
              </a:pPr>
              <a:t>‹#›</a:t>
            </a:fld>
            <a:endParaRPr lang="zh-CN" altLang="en-US"/>
          </a:p>
        </p:txBody>
      </p:sp>
    </p:spTree>
    <p:extLst>
      <p:ext uri="{BB962C8B-B14F-4D97-AF65-F5344CB8AC3E}">
        <p14:creationId xmlns:p14="http://schemas.microsoft.com/office/powerpoint/2010/main" val="483018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6AE8DEF-8EA8-489A-BD6E-18CEC4C172DE}" type="slidenum">
              <a:rPr lang="zh-CN" altLang="en-US" smtClean="0"/>
              <a:pPr>
                <a:defRPr/>
              </a:pPr>
              <a:t>42</a:t>
            </a:fld>
            <a:endParaRPr lang="zh-CN" altLang="en-US"/>
          </a:p>
        </p:txBody>
      </p:sp>
    </p:spTree>
    <p:extLst>
      <p:ext uri="{BB962C8B-B14F-4D97-AF65-F5344CB8AC3E}">
        <p14:creationId xmlns:p14="http://schemas.microsoft.com/office/powerpoint/2010/main" val="165620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6AE8DEF-8EA8-489A-BD6E-18CEC4C172DE}" type="slidenum">
              <a:rPr lang="zh-CN" altLang="en-US" smtClean="0"/>
              <a:pPr>
                <a:defRPr/>
              </a:pPr>
              <a:t>70</a:t>
            </a:fld>
            <a:endParaRPr lang="zh-CN" altLang="en-US"/>
          </a:p>
        </p:txBody>
      </p:sp>
    </p:spTree>
    <p:extLst>
      <p:ext uri="{BB962C8B-B14F-4D97-AF65-F5344CB8AC3E}">
        <p14:creationId xmlns:p14="http://schemas.microsoft.com/office/powerpoint/2010/main" val="2219611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6AE8DEF-8EA8-489A-BD6E-18CEC4C172DE}" type="slidenum">
              <a:rPr lang="zh-CN" altLang="en-US" smtClean="0"/>
              <a:pPr>
                <a:defRPr/>
              </a:pPr>
              <a:t>74</a:t>
            </a:fld>
            <a:endParaRPr lang="zh-CN" altLang="en-US"/>
          </a:p>
        </p:txBody>
      </p:sp>
    </p:spTree>
    <p:extLst>
      <p:ext uri="{BB962C8B-B14F-4D97-AF65-F5344CB8AC3E}">
        <p14:creationId xmlns:p14="http://schemas.microsoft.com/office/powerpoint/2010/main" val="1986556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6AE8DEF-8EA8-489A-BD6E-18CEC4C172DE}" type="slidenum">
              <a:rPr lang="zh-CN" altLang="en-US" smtClean="0"/>
              <a:pPr>
                <a:defRPr/>
              </a:pPr>
              <a:t>75</a:t>
            </a:fld>
            <a:endParaRPr lang="zh-CN" altLang="en-US"/>
          </a:p>
        </p:txBody>
      </p:sp>
    </p:spTree>
    <p:extLst>
      <p:ext uri="{BB962C8B-B14F-4D97-AF65-F5344CB8AC3E}">
        <p14:creationId xmlns:p14="http://schemas.microsoft.com/office/powerpoint/2010/main" val="220427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160CE601-B8F9-4700-ABBE-4B745714D3BE}" type="datetimeFigureOut">
              <a:rPr lang="zh-CN" altLang="en-US" smtClean="0"/>
              <a:pPr>
                <a:defRPr/>
              </a:pPr>
              <a:t>2017/11/30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C8E46425-77B6-4E33-B45F-0C69E19548C5}" type="slidenum">
              <a:rPr lang="zh-CN" altLang="en-US" smtClean="0"/>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fld id="{26201C54-8996-4ED4-B6F0-F635ED46A01D}" type="datetimeFigureOut">
              <a:rPr lang="zh-CN" altLang="en-US" smtClean="0"/>
              <a:pPr>
                <a:defRPr/>
              </a:pPr>
              <a:t>2017/11/30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7FA9F1AA-4DC2-4C28-A406-599E23C1EA85}" type="slidenum">
              <a:rPr lang="zh-CN" altLang="en-US" smtClean="0"/>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41B0169D-88CB-4561-988D-16E588777C24}" type="datetimeFigureOut">
              <a:rPr lang="zh-CN" altLang="en-US" smtClean="0"/>
              <a:pPr>
                <a:defRPr/>
              </a:pPr>
              <a:t>2017/11/30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3A8BE7A7-E1DD-49F6-8456-CEC82D5E2C08}" type="slidenum">
              <a:rPr lang="zh-CN" altLang="en-US" smtClean="0"/>
              <a:pPr>
                <a:defRPr/>
              </a:pPr>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fld id="{C1F10B56-3AAE-45DA-9FC1-7DE685CD95EE}" type="datetimeFigureOut">
              <a:rPr lang="zh-CN" altLang="en-US" smtClean="0"/>
              <a:pPr>
                <a:defRPr/>
              </a:pPr>
              <a:t>2017/11/30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CB74D244-9345-4A13-B79D-84BBF7A80944}" type="slidenum">
              <a:rPr lang="zh-CN" altLang="en-US" smtClean="0"/>
              <a:pPr>
                <a:defRPr/>
              </a:pPr>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pPr>
              <a:defRPr/>
            </a:pPr>
            <a:fld id="{92A88020-51F0-40DC-A18F-EE360F2C082F}" type="datetimeFigureOut">
              <a:rPr lang="zh-CN" altLang="en-US" smtClean="0"/>
              <a:pPr>
                <a:defRPr/>
              </a:pPr>
              <a:t>2017/11/30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21362ACD-FDFD-4BA9-8825-758B408BD4AB}" type="slidenum">
              <a:rPr lang="zh-CN" altLang="en-US" smtClean="0"/>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pPr>
              <a:defRPr/>
            </a:pPr>
            <a:fld id="{16E7E5E3-32F3-4891-9378-B89B64C9BBE9}" type="datetimeFigureOut">
              <a:rPr lang="zh-CN" altLang="en-US" smtClean="0"/>
              <a:pPr>
                <a:defRPr/>
              </a:pPr>
              <a:t>2017/11/30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B1750665-DA27-4D39-BF46-25BC41F04056}" type="slidenum">
              <a:rPr lang="zh-CN" altLang="en-US" smtClean="0"/>
              <a:pPr>
                <a:defRPr/>
              </a:pPr>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6D2F7EBF-0DBE-4D31-BAB4-3228E03017A6}" type="datetimeFigureOut">
              <a:rPr lang="zh-CN" altLang="en-US" smtClean="0"/>
              <a:pPr>
                <a:defRPr/>
              </a:pPr>
              <a:t>2017/11/30</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864DA23E-A35F-4865-BE14-FE79AD1A4586}" type="slidenum">
              <a:rPr lang="zh-CN" altLang="en-US" smtClean="0"/>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pPr>
              <a:defRPr/>
            </a:pPr>
            <a:fld id="{3A51D88F-1E15-40B5-938E-5F3BF8194DF4}" type="datetimeFigureOut">
              <a:rPr lang="zh-CN" altLang="en-US" smtClean="0"/>
              <a:pPr>
                <a:defRPr/>
              </a:pPr>
              <a:t>2017/11/30</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F6AF0CF5-CCC0-440B-B0DB-7A06F81C7652}" type="slidenum">
              <a:rPr lang="zh-CN" altLang="en-US" smtClean="0"/>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pPr>
              <a:defRPr/>
            </a:pPr>
            <a:fld id="{E443B590-A8CF-4CB5-A30B-20CD8A5DDC99}" type="datetimeFigureOut">
              <a:rPr lang="zh-CN" altLang="en-US" smtClean="0"/>
              <a:pPr>
                <a:defRPr/>
              </a:pPr>
              <a:t>2017/11/30</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BA2E060A-D041-4EC6-8A1B-540C76B78D83}" type="slidenum">
              <a:rPr lang="zh-CN" altLang="en-US" smtClean="0"/>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fld id="{36EA2B57-5092-4053-9D21-BF769E907316}" type="datetimeFigureOut">
              <a:rPr lang="zh-CN" altLang="en-US" smtClean="0"/>
              <a:pPr>
                <a:defRPr/>
              </a:pPr>
              <a:t>2017/11/30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EF060BCB-651C-40AD-8260-689E48AF0AD4}" type="slidenum">
              <a:rPr lang="zh-CN" altLang="en-US" smtClean="0"/>
              <a:pPr>
                <a:defRPr/>
              </a:pPr>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fld id="{82058DAB-315D-485F-A925-DC84B3D14F31}" type="datetimeFigureOut">
              <a:rPr lang="zh-CN" altLang="en-US" smtClean="0"/>
              <a:pPr>
                <a:defRPr/>
              </a:pPr>
              <a:t>2017/11/30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AF81EB74-BBF4-417C-A5A1-EFF6CC7E82A2}" type="slidenum">
              <a:rPr lang="zh-CN" altLang="en-US" smtClean="0"/>
              <a:pPr>
                <a:defRPr/>
              </a:pPr>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fld id="{7D57C26F-25F2-423A-9543-A079EA8E8B03}" type="datetimeFigureOut">
              <a:rPr lang="zh-CN" altLang="en-US" smtClean="0"/>
              <a:pPr>
                <a:defRPr/>
              </a:pPr>
              <a:t>2017/11/30</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49AB017C-C62C-4E2F-AF2C-3FF0C464AB77}" type="slidenum">
              <a:rPr lang="zh-CN" altLang="en-US" smtClean="0"/>
              <a:pPr>
                <a:defRPr/>
              </a:pPr>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5.bin"/><Relationship Id="rId14" Type="http://schemas.openxmlformats.org/officeDocument/2006/relationships/image" Target="../media/image19.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4.wmf"/><Relationship Id="rId3" Type="http://schemas.openxmlformats.org/officeDocument/2006/relationships/image" Target="../media/image26.png"/><Relationship Id="rId7" Type="http://schemas.openxmlformats.org/officeDocument/2006/relationships/image" Target="../media/image21.w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9.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2.wmf"/><Relationship Id="rId14" Type="http://schemas.openxmlformats.org/officeDocument/2006/relationships/oleObject" Target="../embeddings/oleObject23.bin"/></Relationships>
</file>

<file path=ppt/slides/_rels/slide16.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8.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7.bin"/><Relationship Id="rId14" Type="http://schemas.openxmlformats.org/officeDocument/2006/relationships/image" Target="../media/image3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5.wmf"/><Relationship Id="rId5" Type="http://schemas.openxmlformats.org/officeDocument/2006/relationships/oleObject" Target="../embeddings/oleObject31.bin"/><Relationship Id="rId4" Type="http://schemas.openxmlformats.org/officeDocument/2006/relationships/image" Target="../media/image3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e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3.bin"/><Relationship Id="rId5" Type="http://schemas.openxmlformats.org/officeDocument/2006/relationships/image" Target="../media/image36.wmf"/><Relationship Id="rId4" Type="http://schemas.openxmlformats.org/officeDocument/2006/relationships/oleObject" Target="../embeddings/oleObject32.bin"/></Relationships>
</file>

<file path=ppt/slides/_rels/slide21.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0.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7.bin"/><Relationship Id="rId14" Type="http://schemas.openxmlformats.org/officeDocument/2006/relationships/image" Target="../media/image44.wmf"/></Relationships>
</file>

<file path=ppt/slides/_rels/slide22.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6.wmf"/><Relationship Id="rId5" Type="http://schemas.openxmlformats.org/officeDocument/2006/relationships/oleObject" Target="../embeddings/oleObject41.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3.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audio" Target="../media/audio1.wav"/><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5.bin"/><Relationship Id="rId5" Type="http://schemas.openxmlformats.org/officeDocument/2006/relationships/image" Target="../media/image49.wmf"/><Relationship Id="rId4" Type="http://schemas.openxmlformats.org/officeDocument/2006/relationships/oleObject" Target="../embeddings/oleObject44.bin"/><Relationship Id="rId9" Type="http://schemas.openxmlformats.org/officeDocument/2006/relationships/image" Target="../media/image51.wmf"/></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8.bin"/><Relationship Id="rId5" Type="http://schemas.openxmlformats.org/officeDocument/2006/relationships/image" Target="../media/image52.wmf"/><Relationship Id="rId4" Type="http://schemas.openxmlformats.org/officeDocument/2006/relationships/oleObject" Target="../embeddings/oleObject47.bin"/></Relationships>
</file>

<file path=ppt/slides/_rels/slide25.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54.bin"/><Relationship Id="rId18" Type="http://schemas.openxmlformats.org/officeDocument/2006/relationships/image" Target="../media/image62.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9.wmf"/><Relationship Id="rId17" Type="http://schemas.openxmlformats.org/officeDocument/2006/relationships/oleObject" Target="../embeddings/oleObject56.bin"/><Relationship Id="rId2" Type="http://schemas.openxmlformats.org/officeDocument/2006/relationships/slideLayout" Target="../slideLayouts/slideLayout2.xml"/><Relationship Id="rId16" Type="http://schemas.openxmlformats.org/officeDocument/2006/relationships/image" Target="../media/image61.wmf"/><Relationship Id="rId1" Type="http://schemas.openxmlformats.org/officeDocument/2006/relationships/vmlDrawing" Target="../drawings/vmlDrawing16.vml"/><Relationship Id="rId6" Type="http://schemas.openxmlformats.org/officeDocument/2006/relationships/image" Target="../media/image56.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2.bin"/><Relationship Id="rId14" Type="http://schemas.openxmlformats.org/officeDocument/2006/relationships/image" Target="../media/image60.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6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69.wmf"/><Relationship Id="rId3" Type="http://schemas.openxmlformats.org/officeDocument/2006/relationships/oleObject" Target="../embeddings/oleObject58.bin"/><Relationship Id="rId7" Type="http://schemas.openxmlformats.org/officeDocument/2006/relationships/image" Target="../media/image65.jpeg"/><Relationship Id="rId12"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6.wmf"/><Relationship Id="rId11" Type="http://schemas.openxmlformats.org/officeDocument/2006/relationships/image" Target="../media/image68.wmf"/><Relationship Id="rId5" Type="http://schemas.openxmlformats.org/officeDocument/2006/relationships/oleObject" Target="../embeddings/oleObject59.bin"/><Relationship Id="rId10" Type="http://schemas.openxmlformats.org/officeDocument/2006/relationships/oleObject" Target="../embeddings/oleObject61.bin"/><Relationship Id="rId4" Type="http://schemas.openxmlformats.org/officeDocument/2006/relationships/image" Target="../media/image64.wmf"/><Relationship Id="rId9" Type="http://schemas.openxmlformats.org/officeDocument/2006/relationships/image" Target="../media/image67.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0.wmf"/><Relationship Id="rId5" Type="http://schemas.openxmlformats.org/officeDocument/2006/relationships/oleObject" Target="../embeddings/oleObject64.bin"/><Relationship Id="rId4" Type="http://schemas.openxmlformats.org/officeDocument/2006/relationships/image" Target="../media/image69.wmf"/></Relationships>
</file>

<file path=ppt/slides/_rels/slide31.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image" Target="../media/image5.jpeg"/><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1.e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image" Target="../media/image75.wmf"/><Relationship Id="rId10" Type="http://schemas.openxmlformats.org/officeDocument/2006/relationships/image" Target="../media/image73.wmf"/><Relationship Id="rId4" Type="http://schemas.openxmlformats.org/officeDocument/2006/relationships/image" Target="../media/image66.wmf"/><Relationship Id="rId9" Type="http://schemas.openxmlformats.org/officeDocument/2006/relationships/oleObject" Target="../embeddings/oleObject69.bin"/><Relationship Id="rId14" Type="http://schemas.openxmlformats.org/officeDocument/2006/relationships/oleObject" Target="../embeddings/oleObject71.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7.wmf"/><Relationship Id="rId5" Type="http://schemas.openxmlformats.org/officeDocument/2006/relationships/oleObject" Target="../embeddings/oleObject73.bin"/><Relationship Id="rId4" Type="http://schemas.openxmlformats.org/officeDocument/2006/relationships/image" Target="../media/image7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9.wmf"/><Relationship Id="rId5" Type="http://schemas.openxmlformats.org/officeDocument/2006/relationships/oleObject" Target="../embeddings/oleObject75.bin"/><Relationship Id="rId4" Type="http://schemas.openxmlformats.org/officeDocument/2006/relationships/image" Target="../media/image78.wmf"/></Relationships>
</file>

<file path=ppt/slides/_rels/slide34.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81.wmf"/><Relationship Id="rId5" Type="http://schemas.openxmlformats.org/officeDocument/2006/relationships/oleObject" Target="../embeddings/oleObject77.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79.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85.bin"/><Relationship Id="rId18" Type="http://schemas.openxmlformats.org/officeDocument/2006/relationships/oleObject" Target="../embeddings/oleObject88.bin"/><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88.wmf"/><Relationship Id="rId17" Type="http://schemas.openxmlformats.org/officeDocument/2006/relationships/oleObject" Target="../embeddings/oleObject87.bin"/><Relationship Id="rId2" Type="http://schemas.openxmlformats.org/officeDocument/2006/relationships/slideLayout" Target="../slideLayouts/slideLayout2.xml"/><Relationship Id="rId16" Type="http://schemas.openxmlformats.org/officeDocument/2006/relationships/image" Target="../media/image90.wmf"/><Relationship Id="rId1" Type="http://schemas.openxmlformats.org/officeDocument/2006/relationships/vmlDrawing" Target="../drawings/vmlDrawing24.vml"/><Relationship Id="rId6" Type="http://schemas.openxmlformats.org/officeDocument/2006/relationships/image" Target="../media/image85.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3.bin"/><Relationship Id="rId14" Type="http://schemas.openxmlformats.org/officeDocument/2006/relationships/image" Target="../media/image89.wmf"/></Relationships>
</file>

<file path=ppt/slides/_rels/slide37.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92.wmf"/><Relationship Id="rId5" Type="http://schemas.openxmlformats.org/officeDocument/2006/relationships/oleObject" Target="../embeddings/oleObject90.bin"/><Relationship Id="rId4" Type="http://schemas.openxmlformats.org/officeDocument/2006/relationships/image" Target="../media/image9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96.emf"/><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98.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5.emf"/><Relationship Id="rId11" Type="http://schemas.openxmlformats.org/officeDocument/2006/relationships/oleObject" Target="../embeddings/oleObject96.bin"/><Relationship Id="rId5" Type="http://schemas.openxmlformats.org/officeDocument/2006/relationships/oleObject" Target="../embeddings/oleObject93.bin"/><Relationship Id="rId10" Type="http://schemas.openxmlformats.org/officeDocument/2006/relationships/image" Target="../media/image97.wmf"/><Relationship Id="rId4" Type="http://schemas.openxmlformats.org/officeDocument/2006/relationships/image" Target="../media/image94.emf"/><Relationship Id="rId9" Type="http://schemas.openxmlformats.org/officeDocument/2006/relationships/oleObject" Target="../embeddings/oleObject9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102.bin"/><Relationship Id="rId18" Type="http://schemas.openxmlformats.org/officeDocument/2006/relationships/image" Target="../media/image106.wmf"/><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103.wmf"/><Relationship Id="rId17" Type="http://schemas.openxmlformats.org/officeDocument/2006/relationships/oleObject" Target="../embeddings/oleObject104.bin"/><Relationship Id="rId2" Type="http://schemas.openxmlformats.org/officeDocument/2006/relationships/slideLayout" Target="../slideLayouts/slideLayout2.xml"/><Relationship Id="rId16" Type="http://schemas.openxmlformats.org/officeDocument/2006/relationships/image" Target="../media/image105.wmf"/><Relationship Id="rId1" Type="http://schemas.openxmlformats.org/officeDocument/2006/relationships/vmlDrawing" Target="../drawings/vmlDrawing27.vml"/><Relationship Id="rId6" Type="http://schemas.openxmlformats.org/officeDocument/2006/relationships/image" Target="../media/image100.wmf"/><Relationship Id="rId11" Type="http://schemas.openxmlformats.org/officeDocument/2006/relationships/oleObject" Target="../embeddings/oleObject101.bin"/><Relationship Id="rId5" Type="http://schemas.openxmlformats.org/officeDocument/2006/relationships/oleObject" Target="../embeddings/oleObject98.bin"/><Relationship Id="rId15" Type="http://schemas.openxmlformats.org/officeDocument/2006/relationships/oleObject" Target="../embeddings/oleObject103.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00.bin"/><Relationship Id="rId14" Type="http://schemas.openxmlformats.org/officeDocument/2006/relationships/image" Target="../media/image104.wmf"/></Relationships>
</file>

<file path=ppt/slides/_rels/slide41.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99.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08.wmf"/><Relationship Id="rId11" Type="http://schemas.openxmlformats.org/officeDocument/2006/relationships/oleObject" Target="../embeddings/oleObject109.bin"/><Relationship Id="rId5" Type="http://schemas.openxmlformats.org/officeDocument/2006/relationships/oleObject" Target="../embeddings/oleObject106.bin"/><Relationship Id="rId10" Type="http://schemas.openxmlformats.org/officeDocument/2006/relationships/image" Target="../media/image104.wmf"/><Relationship Id="rId4" Type="http://schemas.openxmlformats.org/officeDocument/2006/relationships/image" Target="../media/image107.wmf"/><Relationship Id="rId9" Type="http://schemas.openxmlformats.org/officeDocument/2006/relationships/oleObject" Target="../embeddings/oleObject108.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oleObject" Target="../embeddings/oleObject115.bin"/><Relationship Id="rId18" Type="http://schemas.openxmlformats.org/officeDocument/2006/relationships/image" Target="../media/image116.wmf"/><Relationship Id="rId3" Type="http://schemas.openxmlformats.org/officeDocument/2006/relationships/notesSlide" Target="../notesSlides/notesSlide1.xml"/><Relationship Id="rId7" Type="http://schemas.openxmlformats.org/officeDocument/2006/relationships/image" Target="../media/image111.wmf"/><Relationship Id="rId12" Type="http://schemas.openxmlformats.org/officeDocument/2006/relationships/image" Target="../media/image113.wmf"/><Relationship Id="rId17" Type="http://schemas.openxmlformats.org/officeDocument/2006/relationships/oleObject" Target="../embeddings/oleObject117.bin"/><Relationship Id="rId2" Type="http://schemas.openxmlformats.org/officeDocument/2006/relationships/slideLayout" Target="../slideLayouts/slideLayout2.xml"/><Relationship Id="rId16" Type="http://schemas.openxmlformats.org/officeDocument/2006/relationships/image" Target="../media/image115.wmf"/><Relationship Id="rId1" Type="http://schemas.openxmlformats.org/officeDocument/2006/relationships/vmlDrawing" Target="../drawings/vmlDrawing29.vml"/><Relationship Id="rId6" Type="http://schemas.openxmlformats.org/officeDocument/2006/relationships/oleObject" Target="../embeddings/oleObject111.bin"/><Relationship Id="rId11" Type="http://schemas.openxmlformats.org/officeDocument/2006/relationships/oleObject" Target="../embeddings/oleObject114.bin"/><Relationship Id="rId5" Type="http://schemas.openxmlformats.org/officeDocument/2006/relationships/image" Target="../media/image110.wmf"/><Relationship Id="rId15" Type="http://schemas.openxmlformats.org/officeDocument/2006/relationships/oleObject" Target="../embeddings/oleObject116.bin"/><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112.wmf"/><Relationship Id="rId14" Type="http://schemas.openxmlformats.org/officeDocument/2006/relationships/image" Target="../media/image114.wmf"/></Relationships>
</file>

<file path=ppt/slides/_rels/slide43.x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oleObject" Target="../embeddings/oleObject123.bin"/><Relationship Id="rId18" Type="http://schemas.openxmlformats.org/officeDocument/2006/relationships/image" Target="../media/image124.wmf"/><Relationship Id="rId3" Type="http://schemas.openxmlformats.org/officeDocument/2006/relationships/oleObject" Target="../embeddings/oleObject118.bin"/><Relationship Id="rId21" Type="http://schemas.openxmlformats.org/officeDocument/2006/relationships/oleObject" Target="../embeddings/oleObject127.bin"/><Relationship Id="rId7" Type="http://schemas.openxmlformats.org/officeDocument/2006/relationships/oleObject" Target="../embeddings/oleObject120.bin"/><Relationship Id="rId12" Type="http://schemas.openxmlformats.org/officeDocument/2006/relationships/image" Target="../media/image121.wmf"/><Relationship Id="rId17" Type="http://schemas.openxmlformats.org/officeDocument/2006/relationships/oleObject" Target="../embeddings/oleObject125.bin"/><Relationship Id="rId2" Type="http://schemas.openxmlformats.org/officeDocument/2006/relationships/slideLayout" Target="../slideLayouts/slideLayout2.xml"/><Relationship Id="rId16" Type="http://schemas.openxmlformats.org/officeDocument/2006/relationships/image" Target="../media/image123.wmf"/><Relationship Id="rId20" Type="http://schemas.openxmlformats.org/officeDocument/2006/relationships/image" Target="../media/image125.wmf"/><Relationship Id="rId1" Type="http://schemas.openxmlformats.org/officeDocument/2006/relationships/vmlDrawing" Target="../drawings/vmlDrawing30.vml"/><Relationship Id="rId6" Type="http://schemas.openxmlformats.org/officeDocument/2006/relationships/image" Target="../media/image118.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20.wmf"/><Relationship Id="rId19" Type="http://schemas.openxmlformats.org/officeDocument/2006/relationships/oleObject" Target="../embeddings/oleObject126.bin"/><Relationship Id="rId4" Type="http://schemas.openxmlformats.org/officeDocument/2006/relationships/image" Target="../media/image117.wmf"/><Relationship Id="rId9" Type="http://schemas.openxmlformats.org/officeDocument/2006/relationships/oleObject" Target="../embeddings/oleObject121.bin"/><Relationship Id="rId14" Type="http://schemas.openxmlformats.org/officeDocument/2006/relationships/image" Target="../media/image122.wmf"/></Relationships>
</file>

<file path=ppt/slides/_rels/slide44.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27.wmf"/><Relationship Id="rId5" Type="http://schemas.openxmlformats.org/officeDocument/2006/relationships/oleObject" Target="../embeddings/oleObject129.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31.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130.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31.png"/></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37.bin"/><Relationship Id="rId3" Type="http://schemas.openxmlformats.org/officeDocument/2006/relationships/oleObject" Target="../embeddings/oleObject134.bin"/><Relationship Id="rId7" Type="http://schemas.openxmlformats.org/officeDocument/2006/relationships/image" Target="../media/image131.png"/><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36.bin"/><Relationship Id="rId5" Type="http://schemas.openxmlformats.org/officeDocument/2006/relationships/oleObject" Target="../embeddings/oleObject135.bin"/><Relationship Id="rId4" Type="http://schemas.openxmlformats.org/officeDocument/2006/relationships/image" Target="../media/image130.png"/><Relationship Id="rId9" Type="http://schemas.openxmlformats.org/officeDocument/2006/relationships/image" Target="../media/image132.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oleObject" Target="../embeddings/oleObject139.bin"/><Relationship Id="rId4" Type="http://schemas.openxmlformats.org/officeDocument/2006/relationships/image" Target="../media/image13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oleObject" Target="../embeddings/oleObject140.bin"/><Relationship Id="rId7" Type="http://schemas.openxmlformats.org/officeDocument/2006/relationships/oleObject" Target="../embeddings/oleObject143.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34.emf"/><Relationship Id="rId5" Type="http://schemas.openxmlformats.org/officeDocument/2006/relationships/oleObject" Target="../embeddings/oleObject142.bin"/><Relationship Id="rId4" Type="http://schemas.openxmlformats.org/officeDocument/2006/relationships/oleObject" Target="../embeddings/oleObject141.bin"/><Relationship Id="rId9" Type="http://schemas.openxmlformats.org/officeDocument/2006/relationships/oleObject" Target="../embeddings/oleObject145.bin"/></Relationships>
</file>

<file path=ppt/slides/_rels/slide51.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51.bin"/><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39.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36.w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38.emf"/><Relationship Id="rId4" Type="http://schemas.openxmlformats.org/officeDocument/2006/relationships/image" Target="../media/image135.wmf"/><Relationship Id="rId9" Type="http://schemas.openxmlformats.org/officeDocument/2006/relationships/oleObject" Target="../embeddings/oleObject149.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56.bin"/><Relationship Id="rId3" Type="http://schemas.openxmlformats.org/officeDocument/2006/relationships/oleObject" Target="../embeddings/oleObject152.bin"/><Relationship Id="rId7" Type="http://schemas.openxmlformats.org/officeDocument/2006/relationships/oleObject" Target="../embeddings/oleObject155.bin"/><Relationship Id="rId12" Type="http://schemas.openxmlformats.org/officeDocument/2006/relationships/image" Target="../media/image141.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54.bin"/><Relationship Id="rId11" Type="http://schemas.openxmlformats.org/officeDocument/2006/relationships/oleObject" Target="../embeddings/oleObject159.bin"/><Relationship Id="rId5" Type="http://schemas.openxmlformats.org/officeDocument/2006/relationships/image" Target="../media/image140.wmf"/><Relationship Id="rId10" Type="http://schemas.openxmlformats.org/officeDocument/2006/relationships/oleObject" Target="../embeddings/oleObject158.bin"/><Relationship Id="rId4" Type="http://schemas.openxmlformats.org/officeDocument/2006/relationships/oleObject" Target="../embeddings/oleObject153.bin"/><Relationship Id="rId9" Type="http://schemas.openxmlformats.org/officeDocument/2006/relationships/oleObject" Target="../embeddings/oleObject157.bin"/></Relationships>
</file>

<file path=ppt/slides/_rels/slide54.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60.bin"/><Relationship Id="rId7" Type="http://schemas.openxmlformats.org/officeDocument/2006/relationships/oleObject" Target="../embeddings/oleObject162.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43.emf"/><Relationship Id="rId5" Type="http://schemas.openxmlformats.org/officeDocument/2006/relationships/oleObject" Target="../embeddings/oleObject161.bin"/><Relationship Id="rId10" Type="http://schemas.openxmlformats.org/officeDocument/2006/relationships/image" Target="../media/image145.emf"/><Relationship Id="rId4" Type="http://schemas.openxmlformats.org/officeDocument/2006/relationships/image" Target="../media/image142.emf"/><Relationship Id="rId9" Type="http://schemas.openxmlformats.org/officeDocument/2006/relationships/oleObject" Target="../embeddings/oleObject163.bin"/></Relationships>
</file>

<file path=ppt/slides/_rels/slide55.xml.rels><?xml version="1.0" encoding="UTF-8" standalone="yes"?>
<Relationships xmlns="http://schemas.openxmlformats.org/package/2006/relationships"><Relationship Id="rId8" Type="http://schemas.openxmlformats.org/officeDocument/2006/relationships/image" Target="../media/image148.wmf"/><Relationship Id="rId13" Type="http://schemas.openxmlformats.org/officeDocument/2006/relationships/oleObject" Target="../embeddings/oleObject169.bin"/><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50.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47.wmf"/><Relationship Id="rId11" Type="http://schemas.openxmlformats.org/officeDocument/2006/relationships/oleObject" Target="../embeddings/oleObject168.bin"/><Relationship Id="rId5" Type="http://schemas.openxmlformats.org/officeDocument/2006/relationships/oleObject" Target="../embeddings/oleObject165.bin"/><Relationship Id="rId10" Type="http://schemas.openxmlformats.org/officeDocument/2006/relationships/image" Target="../media/image149.emf"/><Relationship Id="rId4" Type="http://schemas.openxmlformats.org/officeDocument/2006/relationships/image" Target="../media/image146.wmf"/><Relationship Id="rId9" Type="http://schemas.openxmlformats.org/officeDocument/2006/relationships/oleObject" Target="../embeddings/oleObject167.bin"/><Relationship Id="rId14" Type="http://schemas.openxmlformats.org/officeDocument/2006/relationships/image" Target="../media/image151.wmf"/></Relationships>
</file>

<file path=ppt/slides/_rels/slide56.xml.rels><?xml version="1.0" encoding="UTF-8" standalone="yes"?>
<Relationships xmlns="http://schemas.openxmlformats.org/package/2006/relationships"><Relationship Id="rId8" Type="http://schemas.openxmlformats.org/officeDocument/2006/relationships/image" Target="../media/image154.wmf"/><Relationship Id="rId13" Type="http://schemas.openxmlformats.org/officeDocument/2006/relationships/oleObject" Target="../embeddings/oleObject175.bin"/><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56.wmf"/><Relationship Id="rId2" Type="http://schemas.openxmlformats.org/officeDocument/2006/relationships/slideLayout" Target="../slideLayouts/slideLayout2.xml"/><Relationship Id="rId16" Type="http://schemas.openxmlformats.org/officeDocument/2006/relationships/image" Target="../media/image158.wmf"/><Relationship Id="rId1" Type="http://schemas.openxmlformats.org/officeDocument/2006/relationships/vmlDrawing" Target="../drawings/vmlDrawing41.vml"/><Relationship Id="rId6" Type="http://schemas.openxmlformats.org/officeDocument/2006/relationships/image" Target="../media/image153.emf"/><Relationship Id="rId11" Type="http://schemas.openxmlformats.org/officeDocument/2006/relationships/oleObject" Target="../embeddings/oleObject174.bin"/><Relationship Id="rId5" Type="http://schemas.openxmlformats.org/officeDocument/2006/relationships/oleObject" Target="../embeddings/oleObject171.bin"/><Relationship Id="rId15" Type="http://schemas.openxmlformats.org/officeDocument/2006/relationships/oleObject" Target="../embeddings/oleObject176.bin"/><Relationship Id="rId10" Type="http://schemas.openxmlformats.org/officeDocument/2006/relationships/image" Target="../media/image155.emf"/><Relationship Id="rId4" Type="http://schemas.openxmlformats.org/officeDocument/2006/relationships/image" Target="../media/image152.emf"/><Relationship Id="rId9" Type="http://schemas.openxmlformats.org/officeDocument/2006/relationships/oleObject" Target="../embeddings/oleObject173.bin"/><Relationship Id="rId14" Type="http://schemas.openxmlformats.org/officeDocument/2006/relationships/image" Target="../media/image157.wmf"/></Relationships>
</file>

<file path=ppt/slides/_rels/slide57.xml.rels><?xml version="1.0" encoding="UTF-8" standalone="yes"?>
<Relationships xmlns="http://schemas.openxmlformats.org/package/2006/relationships"><Relationship Id="rId8" Type="http://schemas.openxmlformats.org/officeDocument/2006/relationships/image" Target="../media/image161.emf"/><Relationship Id="rId13" Type="http://schemas.openxmlformats.org/officeDocument/2006/relationships/oleObject" Target="../embeddings/oleObject182.bin"/><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63.e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60.emf"/><Relationship Id="rId11" Type="http://schemas.openxmlformats.org/officeDocument/2006/relationships/oleObject" Target="../embeddings/oleObject181.bin"/><Relationship Id="rId5" Type="http://schemas.openxmlformats.org/officeDocument/2006/relationships/oleObject" Target="../embeddings/oleObject178.bin"/><Relationship Id="rId10" Type="http://schemas.openxmlformats.org/officeDocument/2006/relationships/image" Target="../media/image162.wmf"/><Relationship Id="rId4" Type="http://schemas.openxmlformats.org/officeDocument/2006/relationships/image" Target="../media/image159.emf"/><Relationship Id="rId9" Type="http://schemas.openxmlformats.org/officeDocument/2006/relationships/oleObject" Target="../embeddings/oleObject180.bin"/><Relationship Id="rId14" Type="http://schemas.openxmlformats.org/officeDocument/2006/relationships/image" Target="../media/image164.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oleObject" Target="../embeddings/oleObject183.bin"/><Relationship Id="rId7" Type="http://schemas.openxmlformats.org/officeDocument/2006/relationships/oleObject" Target="../embeddings/oleObject185.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66.wmf"/><Relationship Id="rId5" Type="http://schemas.openxmlformats.org/officeDocument/2006/relationships/oleObject" Target="../embeddings/oleObject184.bin"/><Relationship Id="rId10" Type="http://schemas.openxmlformats.org/officeDocument/2006/relationships/image" Target="../media/image168.wmf"/><Relationship Id="rId4" Type="http://schemas.openxmlformats.org/officeDocument/2006/relationships/image" Target="../media/image165.wmf"/><Relationship Id="rId9" Type="http://schemas.openxmlformats.org/officeDocument/2006/relationships/oleObject" Target="../embeddings/oleObject186.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4.bin"/><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5.jpeg"/><Relationship Id="rId10" Type="http://schemas.openxmlformats.org/officeDocument/2006/relationships/oleObject" Target="../embeddings/oleObject7.bin"/><Relationship Id="rId4" Type="http://schemas.openxmlformats.org/officeDocument/2006/relationships/image" Target="../media/image6.wmf"/><Relationship Id="rId9" Type="http://schemas.openxmlformats.org/officeDocument/2006/relationships/image" Target="../media/image8.wmf"/></Relationships>
</file>

<file path=ppt/slides/_rels/slide60.xml.rels><?xml version="1.0" encoding="UTF-8" standalone="yes"?>
<Relationships xmlns="http://schemas.openxmlformats.org/package/2006/relationships"><Relationship Id="rId8" Type="http://schemas.openxmlformats.org/officeDocument/2006/relationships/image" Target="../media/image171.wmf"/><Relationship Id="rId13" Type="http://schemas.openxmlformats.org/officeDocument/2006/relationships/oleObject" Target="../embeddings/oleObject192.bin"/><Relationship Id="rId3" Type="http://schemas.openxmlformats.org/officeDocument/2006/relationships/oleObject" Target="../embeddings/oleObject187.bin"/><Relationship Id="rId7" Type="http://schemas.openxmlformats.org/officeDocument/2006/relationships/oleObject" Target="../embeddings/oleObject189.bin"/><Relationship Id="rId12" Type="http://schemas.openxmlformats.org/officeDocument/2006/relationships/image" Target="../media/image173.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70.wmf"/><Relationship Id="rId11" Type="http://schemas.openxmlformats.org/officeDocument/2006/relationships/oleObject" Target="../embeddings/oleObject191.bin"/><Relationship Id="rId5" Type="http://schemas.openxmlformats.org/officeDocument/2006/relationships/oleObject" Target="../embeddings/oleObject188.bin"/><Relationship Id="rId10" Type="http://schemas.openxmlformats.org/officeDocument/2006/relationships/image" Target="../media/image172.wmf"/><Relationship Id="rId4" Type="http://schemas.openxmlformats.org/officeDocument/2006/relationships/image" Target="../media/image169.wmf"/><Relationship Id="rId9" Type="http://schemas.openxmlformats.org/officeDocument/2006/relationships/oleObject" Target="../embeddings/oleObject190.bin"/><Relationship Id="rId14" Type="http://schemas.openxmlformats.org/officeDocument/2006/relationships/image" Target="../media/image174.wmf"/></Relationships>
</file>

<file path=ppt/slides/_rels/slide61.x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179.e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76.wmf"/><Relationship Id="rId11" Type="http://schemas.openxmlformats.org/officeDocument/2006/relationships/oleObject" Target="../embeddings/oleObject197.bin"/><Relationship Id="rId5" Type="http://schemas.openxmlformats.org/officeDocument/2006/relationships/oleObject" Target="../embeddings/oleObject194.bin"/><Relationship Id="rId10" Type="http://schemas.openxmlformats.org/officeDocument/2006/relationships/image" Target="../media/image178.emf"/><Relationship Id="rId4" Type="http://schemas.openxmlformats.org/officeDocument/2006/relationships/image" Target="../media/image175.wmf"/><Relationship Id="rId9" Type="http://schemas.openxmlformats.org/officeDocument/2006/relationships/oleObject" Target="../embeddings/oleObject196.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oleObject" Target="../embeddings/oleObject198.bin"/><Relationship Id="rId7" Type="http://schemas.openxmlformats.org/officeDocument/2006/relationships/oleObject" Target="../embeddings/oleObject200.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81.emf"/><Relationship Id="rId5" Type="http://schemas.openxmlformats.org/officeDocument/2006/relationships/oleObject" Target="../embeddings/oleObject199.bin"/><Relationship Id="rId10" Type="http://schemas.openxmlformats.org/officeDocument/2006/relationships/image" Target="../media/image183.wmf"/><Relationship Id="rId4" Type="http://schemas.openxmlformats.org/officeDocument/2006/relationships/image" Target="../media/image180.emf"/><Relationship Id="rId9" Type="http://schemas.openxmlformats.org/officeDocument/2006/relationships/oleObject" Target="../embeddings/oleObject201.bin"/></Relationships>
</file>

<file path=ppt/slides/_rels/slide64.xml.rels><?xml version="1.0" encoding="UTF-8" standalone="yes"?>
<Relationships xmlns="http://schemas.openxmlformats.org/package/2006/relationships"><Relationship Id="rId8" Type="http://schemas.openxmlformats.org/officeDocument/2006/relationships/image" Target="../media/image186.emf"/><Relationship Id="rId13" Type="http://schemas.openxmlformats.org/officeDocument/2006/relationships/oleObject" Target="../embeddings/oleObject207.bin"/><Relationship Id="rId3" Type="http://schemas.openxmlformats.org/officeDocument/2006/relationships/oleObject" Target="../embeddings/oleObject202.bin"/><Relationship Id="rId7" Type="http://schemas.openxmlformats.org/officeDocument/2006/relationships/oleObject" Target="../embeddings/oleObject204.bin"/><Relationship Id="rId12" Type="http://schemas.openxmlformats.org/officeDocument/2006/relationships/image" Target="../media/image188.wmf"/><Relationship Id="rId2" Type="http://schemas.openxmlformats.org/officeDocument/2006/relationships/slideLayout" Target="../slideLayouts/slideLayout2.xml"/><Relationship Id="rId16" Type="http://schemas.openxmlformats.org/officeDocument/2006/relationships/image" Target="../media/image190.wmf"/><Relationship Id="rId1" Type="http://schemas.openxmlformats.org/officeDocument/2006/relationships/vmlDrawing" Target="../drawings/vmlDrawing47.vml"/><Relationship Id="rId6" Type="http://schemas.openxmlformats.org/officeDocument/2006/relationships/image" Target="../media/image185.wmf"/><Relationship Id="rId11" Type="http://schemas.openxmlformats.org/officeDocument/2006/relationships/oleObject" Target="../embeddings/oleObject206.bin"/><Relationship Id="rId5" Type="http://schemas.openxmlformats.org/officeDocument/2006/relationships/oleObject" Target="../embeddings/oleObject203.bin"/><Relationship Id="rId15" Type="http://schemas.openxmlformats.org/officeDocument/2006/relationships/oleObject" Target="../embeddings/oleObject208.bin"/><Relationship Id="rId10" Type="http://schemas.openxmlformats.org/officeDocument/2006/relationships/image" Target="../media/image187.wmf"/><Relationship Id="rId4" Type="http://schemas.openxmlformats.org/officeDocument/2006/relationships/image" Target="../media/image184.wmf"/><Relationship Id="rId9" Type="http://schemas.openxmlformats.org/officeDocument/2006/relationships/oleObject" Target="../embeddings/oleObject205.bin"/><Relationship Id="rId14" Type="http://schemas.openxmlformats.org/officeDocument/2006/relationships/image" Target="../media/image189.emf"/></Relationships>
</file>

<file path=ppt/slides/_rels/slide65.x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oleObject" Target="../embeddings/oleObject209.bin"/><Relationship Id="rId7" Type="http://schemas.openxmlformats.org/officeDocument/2006/relationships/oleObject" Target="../embeddings/oleObject211.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92.wmf"/><Relationship Id="rId5" Type="http://schemas.openxmlformats.org/officeDocument/2006/relationships/oleObject" Target="../embeddings/oleObject210.bin"/><Relationship Id="rId10" Type="http://schemas.openxmlformats.org/officeDocument/2006/relationships/image" Target="../media/image194.wmf"/><Relationship Id="rId4" Type="http://schemas.openxmlformats.org/officeDocument/2006/relationships/image" Target="../media/image191.wmf"/><Relationship Id="rId9" Type="http://schemas.openxmlformats.org/officeDocument/2006/relationships/oleObject" Target="../embeddings/oleObject212.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197.emf"/><Relationship Id="rId13" Type="http://schemas.openxmlformats.org/officeDocument/2006/relationships/oleObject" Target="../embeddings/oleObject218.bin"/><Relationship Id="rId3" Type="http://schemas.openxmlformats.org/officeDocument/2006/relationships/oleObject" Target="../embeddings/oleObject213.bin"/><Relationship Id="rId7" Type="http://schemas.openxmlformats.org/officeDocument/2006/relationships/oleObject" Target="../embeddings/oleObject215.bin"/><Relationship Id="rId12" Type="http://schemas.openxmlformats.org/officeDocument/2006/relationships/image" Target="../media/image199.wmf"/><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96.emf"/><Relationship Id="rId11" Type="http://schemas.openxmlformats.org/officeDocument/2006/relationships/oleObject" Target="../embeddings/oleObject217.bin"/><Relationship Id="rId5" Type="http://schemas.openxmlformats.org/officeDocument/2006/relationships/oleObject" Target="../embeddings/oleObject214.bin"/><Relationship Id="rId10" Type="http://schemas.openxmlformats.org/officeDocument/2006/relationships/image" Target="../media/image198.wmf"/><Relationship Id="rId4" Type="http://schemas.openxmlformats.org/officeDocument/2006/relationships/image" Target="../media/image195.emf"/><Relationship Id="rId9" Type="http://schemas.openxmlformats.org/officeDocument/2006/relationships/oleObject" Target="../embeddings/oleObject216.bin"/><Relationship Id="rId14" Type="http://schemas.openxmlformats.org/officeDocument/2006/relationships/image" Target="../media/image20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19.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201.wmf"/><Relationship Id="rId5" Type="http://schemas.openxmlformats.org/officeDocument/2006/relationships/oleObject" Target="../embeddings/oleObject220.bin"/><Relationship Id="rId4" Type="http://schemas.openxmlformats.org/officeDocument/2006/relationships/image" Target="../media/image198.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70.xml.rels><?xml version="1.0" encoding="UTF-8" standalone="yes"?>
<Relationships xmlns="http://schemas.openxmlformats.org/package/2006/relationships"><Relationship Id="rId8" Type="http://schemas.openxmlformats.org/officeDocument/2006/relationships/image" Target="../media/image203.wmf"/><Relationship Id="rId3" Type="http://schemas.openxmlformats.org/officeDocument/2006/relationships/notesSlide" Target="../notesSlides/notesSlide2.xml"/><Relationship Id="rId7" Type="http://schemas.openxmlformats.org/officeDocument/2006/relationships/oleObject" Target="../embeddings/oleObject222.bin"/><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202.wmf"/><Relationship Id="rId5" Type="http://schemas.openxmlformats.org/officeDocument/2006/relationships/oleObject" Target="../embeddings/oleObject221.bin"/><Relationship Id="rId10" Type="http://schemas.openxmlformats.org/officeDocument/2006/relationships/image" Target="../media/image204.wmf"/><Relationship Id="rId4" Type="http://schemas.openxmlformats.org/officeDocument/2006/relationships/image" Target="../media/image205.png"/><Relationship Id="rId9" Type="http://schemas.openxmlformats.org/officeDocument/2006/relationships/oleObject" Target="../embeddings/oleObject223.bin"/></Relationships>
</file>

<file path=ppt/slides/_rels/slide71.xml.rels><?xml version="1.0" encoding="UTF-8" standalone="yes"?>
<Relationships xmlns="http://schemas.openxmlformats.org/package/2006/relationships"><Relationship Id="rId8" Type="http://schemas.openxmlformats.org/officeDocument/2006/relationships/image" Target="../media/image208.wmf"/><Relationship Id="rId13" Type="http://schemas.openxmlformats.org/officeDocument/2006/relationships/oleObject" Target="../embeddings/oleObject229.bin"/><Relationship Id="rId18" Type="http://schemas.openxmlformats.org/officeDocument/2006/relationships/image" Target="../media/image213.wmf"/><Relationship Id="rId3" Type="http://schemas.openxmlformats.org/officeDocument/2006/relationships/oleObject" Target="../embeddings/oleObject224.bin"/><Relationship Id="rId7" Type="http://schemas.openxmlformats.org/officeDocument/2006/relationships/oleObject" Target="../embeddings/oleObject226.bin"/><Relationship Id="rId12" Type="http://schemas.openxmlformats.org/officeDocument/2006/relationships/image" Target="../media/image210.wmf"/><Relationship Id="rId17" Type="http://schemas.openxmlformats.org/officeDocument/2006/relationships/oleObject" Target="../embeddings/oleObject231.bin"/><Relationship Id="rId2" Type="http://schemas.openxmlformats.org/officeDocument/2006/relationships/slideLayout" Target="../slideLayouts/slideLayout2.xml"/><Relationship Id="rId16" Type="http://schemas.openxmlformats.org/officeDocument/2006/relationships/image" Target="../media/image212.wmf"/><Relationship Id="rId1" Type="http://schemas.openxmlformats.org/officeDocument/2006/relationships/vmlDrawing" Target="../drawings/vmlDrawing52.vml"/><Relationship Id="rId6" Type="http://schemas.openxmlformats.org/officeDocument/2006/relationships/image" Target="../media/image207.wmf"/><Relationship Id="rId11" Type="http://schemas.openxmlformats.org/officeDocument/2006/relationships/oleObject" Target="../embeddings/oleObject228.bin"/><Relationship Id="rId5" Type="http://schemas.openxmlformats.org/officeDocument/2006/relationships/oleObject" Target="../embeddings/oleObject225.bin"/><Relationship Id="rId15" Type="http://schemas.openxmlformats.org/officeDocument/2006/relationships/oleObject" Target="../embeddings/oleObject230.bin"/><Relationship Id="rId10" Type="http://schemas.openxmlformats.org/officeDocument/2006/relationships/image" Target="../media/image209.wmf"/><Relationship Id="rId4" Type="http://schemas.openxmlformats.org/officeDocument/2006/relationships/image" Target="../media/image206.wmf"/><Relationship Id="rId9" Type="http://schemas.openxmlformats.org/officeDocument/2006/relationships/oleObject" Target="../embeddings/oleObject227.bin"/><Relationship Id="rId14" Type="http://schemas.openxmlformats.org/officeDocument/2006/relationships/image" Target="../media/image211.wmf"/></Relationships>
</file>

<file path=ppt/slides/_rels/slide72.xml.rels><?xml version="1.0" encoding="UTF-8" standalone="yes"?>
<Relationships xmlns="http://schemas.openxmlformats.org/package/2006/relationships"><Relationship Id="rId8" Type="http://schemas.openxmlformats.org/officeDocument/2006/relationships/image" Target="../media/image216.wmf"/><Relationship Id="rId13" Type="http://schemas.openxmlformats.org/officeDocument/2006/relationships/oleObject" Target="../embeddings/oleObject237.bin"/><Relationship Id="rId3" Type="http://schemas.openxmlformats.org/officeDocument/2006/relationships/oleObject" Target="../embeddings/oleObject232.bin"/><Relationship Id="rId7" Type="http://schemas.openxmlformats.org/officeDocument/2006/relationships/oleObject" Target="../embeddings/oleObject234.bin"/><Relationship Id="rId12" Type="http://schemas.openxmlformats.org/officeDocument/2006/relationships/image" Target="../media/image218.wmf"/><Relationship Id="rId2" Type="http://schemas.openxmlformats.org/officeDocument/2006/relationships/slideLayout" Target="../slideLayouts/slideLayout2.xml"/><Relationship Id="rId16" Type="http://schemas.openxmlformats.org/officeDocument/2006/relationships/image" Target="../media/image220.wmf"/><Relationship Id="rId1" Type="http://schemas.openxmlformats.org/officeDocument/2006/relationships/vmlDrawing" Target="../drawings/vmlDrawing53.vml"/><Relationship Id="rId6" Type="http://schemas.openxmlformats.org/officeDocument/2006/relationships/image" Target="../media/image215.wmf"/><Relationship Id="rId11" Type="http://schemas.openxmlformats.org/officeDocument/2006/relationships/oleObject" Target="../embeddings/oleObject236.bin"/><Relationship Id="rId5" Type="http://schemas.openxmlformats.org/officeDocument/2006/relationships/oleObject" Target="../embeddings/oleObject233.bin"/><Relationship Id="rId15" Type="http://schemas.openxmlformats.org/officeDocument/2006/relationships/oleObject" Target="../embeddings/oleObject238.bin"/><Relationship Id="rId10" Type="http://schemas.openxmlformats.org/officeDocument/2006/relationships/image" Target="../media/image217.wmf"/><Relationship Id="rId4" Type="http://schemas.openxmlformats.org/officeDocument/2006/relationships/image" Target="../media/image214.wmf"/><Relationship Id="rId9" Type="http://schemas.openxmlformats.org/officeDocument/2006/relationships/oleObject" Target="../embeddings/oleObject235.bin"/><Relationship Id="rId14" Type="http://schemas.openxmlformats.org/officeDocument/2006/relationships/image" Target="../media/image219.wmf"/></Relationships>
</file>

<file path=ppt/slides/_rels/slide73.x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oleObject" Target="../embeddings/oleObject244.bin"/><Relationship Id="rId3" Type="http://schemas.openxmlformats.org/officeDocument/2006/relationships/oleObject" Target="../embeddings/oleObject239.bin"/><Relationship Id="rId7" Type="http://schemas.openxmlformats.org/officeDocument/2006/relationships/oleObject" Target="../embeddings/oleObject241.bin"/><Relationship Id="rId12" Type="http://schemas.openxmlformats.org/officeDocument/2006/relationships/image" Target="../media/image225.wmf"/><Relationship Id="rId2" Type="http://schemas.openxmlformats.org/officeDocument/2006/relationships/slideLayout" Target="../slideLayouts/slideLayout2.xml"/><Relationship Id="rId16" Type="http://schemas.openxmlformats.org/officeDocument/2006/relationships/image" Target="../media/image227.wmf"/><Relationship Id="rId1" Type="http://schemas.openxmlformats.org/officeDocument/2006/relationships/vmlDrawing" Target="../drawings/vmlDrawing54.vml"/><Relationship Id="rId6" Type="http://schemas.openxmlformats.org/officeDocument/2006/relationships/image" Target="../media/image222.wmf"/><Relationship Id="rId11" Type="http://schemas.openxmlformats.org/officeDocument/2006/relationships/oleObject" Target="../embeddings/oleObject243.bin"/><Relationship Id="rId5" Type="http://schemas.openxmlformats.org/officeDocument/2006/relationships/oleObject" Target="../embeddings/oleObject240.bin"/><Relationship Id="rId15" Type="http://schemas.openxmlformats.org/officeDocument/2006/relationships/oleObject" Target="../embeddings/oleObject245.bin"/><Relationship Id="rId10" Type="http://schemas.openxmlformats.org/officeDocument/2006/relationships/image" Target="../media/image224.wmf"/><Relationship Id="rId4" Type="http://schemas.openxmlformats.org/officeDocument/2006/relationships/image" Target="../media/image221.wmf"/><Relationship Id="rId9" Type="http://schemas.openxmlformats.org/officeDocument/2006/relationships/oleObject" Target="../embeddings/oleObject242.bin"/><Relationship Id="rId14" Type="http://schemas.openxmlformats.org/officeDocument/2006/relationships/image" Target="../media/image226.w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205.png"/><Relationship Id="rId5" Type="http://schemas.openxmlformats.org/officeDocument/2006/relationships/image" Target="../media/image228.wmf"/><Relationship Id="rId4" Type="http://schemas.openxmlformats.org/officeDocument/2006/relationships/oleObject" Target="../embeddings/oleObject246.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231.wmf"/><Relationship Id="rId13" Type="http://schemas.openxmlformats.org/officeDocument/2006/relationships/oleObject" Target="../embeddings/oleObject252.bin"/><Relationship Id="rId18" Type="http://schemas.openxmlformats.org/officeDocument/2006/relationships/image" Target="../media/image236.wmf"/><Relationship Id="rId3" Type="http://schemas.openxmlformats.org/officeDocument/2006/relationships/oleObject" Target="../embeddings/oleObject247.bin"/><Relationship Id="rId7" Type="http://schemas.openxmlformats.org/officeDocument/2006/relationships/oleObject" Target="../embeddings/oleObject249.bin"/><Relationship Id="rId12" Type="http://schemas.openxmlformats.org/officeDocument/2006/relationships/image" Target="../media/image233.wmf"/><Relationship Id="rId17" Type="http://schemas.openxmlformats.org/officeDocument/2006/relationships/oleObject" Target="../embeddings/oleObject254.bin"/><Relationship Id="rId2" Type="http://schemas.openxmlformats.org/officeDocument/2006/relationships/slideLayout" Target="../slideLayouts/slideLayout2.xml"/><Relationship Id="rId16" Type="http://schemas.openxmlformats.org/officeDocument/2006/relationships/image" Target="../media/image235.wmf"/><Relationship Id="rId1" Type="http://schemas.openxmlformats.org/officeDocument/2006/relationships/vmlDrawing" Target="../drawings/vmlDrawing56.vml"/><Relationship Id="rId6" Type="http://schemas.openxmlformats.org/officeDocument/2006/relationships/image" Target="../media/image230.wmf"/><Relationship Id="rId11" Type="http://schemas.openxmlformats.org/officeDocument/2006/relationships/oleObject" Target="../embeddings/oleObject251.bin"/><Relationship Id="rId5" Type="http://schemas.openxmlformats.org/officeDocument/2006/relationships/oleObject" Target="../embeddings/oleObject248.bin"/><Relationship Id="rId15" Type="http://schemas.openxmlformats.org/officeDocument/2006/relationships/oleObject" Target="../embeddings/oleObject253.bin"/><Relationship Id="rId10" Type="http://schemas.openxmlformats.org/officeDocument/2006/relationships/image" Target="../media/image232.wmf"/><Relationship Id="rId4" Type="http://schemas.openxmlformats.org/officeDocument/2006/relationships/image" Target="../media/image229.wmf"/><Relationship Id="rId9" Type="http://schemas.openxmlformats.org/officeDocument/2006/relationships/oleObject" Target="../embeddings/oleObject250.bin"/><Relationship Id="rId14" Type="http://schemas.openxmlformats.org/officeDocument/2006/relationships/image" Target="../media/image234.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239.wmf"/><Relationship Id="rId13" Type="http://schemas.openxmlformats.org/officeDocument/2006/relationships/oleObject" Target="../embeddings/oleObject260.bin"/><Relationship Id="rId18" Type="http://schemas.openxmlformats.org/officeDocument/2006/relationships/image" Target="../media/image244.wmf"/><Relationship Id="rId3" Type="http://schemas.openxmlformats.org/officeDocument/2006/relationships/oleObject" Target="../embeddings/oleObject255.bin"/><Relationship Id="rId7" Type="http://schemas.openxmlformats.org/officeDocument/2006/relationships/oleObject" Target="../embeddings/oleObject257.bin"/><Relationship Id="rId12" Type="http://schemas.openxmlformats.org/officeDocument/2006/relationships/image" Target="../media/image241.wmf"/><Relationship Id="rId17" Type="http://schemas.openxmlformats.org/officeDocument/2006/relationships/oleObject" Target="../embeddings/oleObject262.bin"/><Relationship Id="rId2" Type="http://schemas.openxmlformats.org/officeDocument/2006/relationships/slideLayout" Target="../slideLayouts/slideLayout2.xml"/><Relationship Id="rId16" Type="http://schemas.openxmlformats.org/officeDocument/2006/relationships/image" Target="../media/image243.wmf"/><Relationship Id="rId1" Type="http://schemas.openxmlformats.org/officeDocument/2006/relationships/vmlDrawing" Target="../drawings/vmlDrawing57.vml"/><Relationship Id="rId6" Type="http://schemas.openxmlformats.org/officeDocument/2006/relationships/image" Target="../media/image238.wmf"/><Relationship Id="rId11" Type="http://schemas.openxmlformats.org/officeDocument/2006/relationships/oleObject" Target="../embeddings/oleObject259.bin"/><Relationship Id="rId5" Type="http://schemas.openxmlformats.org/officeDocument/2006/relationships/oleObject" Target="../embeddings/oleObject256.bin"/><Relationship Id="rId15" Type="http://schemas.openxmlformats.org/officeDocument/2006/relationships/oleObject" Target="../embeddings/oleObject261.bin"/><Relationship Id="rId10" Type="http://schemas.openxmlformats.org/officeDocument/2006/relationships/image" Target="../media/image240.emf"/><Relationship Id="rId4" Type="http://schemas.openxmlformats.org/officeDocument/2006/relationships/image" Target="../media/image237.wmf"/><Relationship Id="rId9" Type="http://schemas.openxmlformats.org/officeDocument/2006/relationships/oleObject" Target="../embeddings/oleObject258.bin"/><Relationship Id="rId14" Type="http://schemas.openxmlformats.org/officeDocument/2006/relationships/image" Target="../media/image242.wmf"/></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oleObject" Target="../embeddings/oleObject268.bin"/><Relationship Id="rId18" Type="http://schemas.openxmlformats.org/officeDocument/2006/relationships/image" Target="../media/image252.wmf"/><Relationship Id="rId3" Type="http://schemas.openxmlformats.org/officeDocument/2006/relationships/oleObject" Target="../embeddings/oleObject263.bin"/><Relationship Id="rId7" Type="http://schemas.openxmlformats.org/officeDocument/2006/relationships/oleObject" Target="../embeddings/oleObject265.bin"/><Relationship Id="rId12" Type="http://schemas.openxmlformats.org/officeDocument/2006/relationships/image" Target="../media/image249.wmf"/><Relationship Id="rId17" Type="http://schemas.openxmlformats.org/officeDocument/2006/relationships/oleObject" Target="../embeddings/oleObject270.bin"/><Relationship Id="rId2" Type="http://schemas.openxmlformats.org/officeDocument/2006/relationships/slideLayout" Target="../slideLayouts/slideLayout2.xml"/><Relationship Id="rId16" Type="http://schemas.openxmlformats.org/officeDocument/2006/relationships/image" Target="../media/image251.wmf"/><Relationship Id="rId1" Type="http://schemas.openxmlformats.org/officeDocument/2006/relationships/vmlDrawing" Target="../drawings/vmlDrawing58.vml"/><Relationship Id="rId6" Type="http://schemas.openxmlformats.org/officeDocument/2006/relationships/image" Target="../media/image246.wmf"/><Relationship Id="rId11" Type="http://schemas.openxmlformats.org/officeDocument/2006/relationships/oleObject" Target="../embeddings/oleObject267.bin"/><Relationship Id="rId5" Type="http://schemas.openxmlformats.org/officeDocument/2006/relationships/oleObject" Target="../embeddings/oleObject264.bin"/><Relationship Id="rId15" Type="http://schemas.openxmlformats.org/officeDocument/2006/relationships/oleObject" Target="../embeddings/oleObject269.bin"/><Relationship Id="rId10" Type="http://schemas.openxmlformats.org/officeDocument/2006/relationships/image" Target="../media/image248.wmf"/><Relationship Id="rId4" Type="http://schemas.openxmlformats.org/officeDocument/2006/relationships/image" Target="../media/image245.wmf"/><Relationship Id="rId9" Type="http://schemas.openxmlformats.org/officeDocument/2006/relationships/oleObject" Target="../embeddings/oleObject266.bin"/><Relationship Id="rId14" Type="http://schemas.openxmlformats.org/officeDocument/2006/relationships/image" Target="../media/image250.wmf"/></Relationships>
</file>

<file path=ppt/slides/_rels/slide81.xml.rels><?xml version="1.0" encoding="UTF-8" standalone="yes"?>
<Relationships xmlns="http://schemas.openxmlformats.org/package/2006/relationships"><Relationship Id="rId8" Type="http://schemas.openxmlformats.org/officeDocument/2006/relationships/image" Target="../media/image255.wmf"/><Relationship Id="rId13" Type="http://schemas.openxmlformats.org/officeDocument/2006/relationships/oleObject" Target="../embeddings/oleObject276.bin"/><Relationship Id="rId18" Type="http://schemas.openxmlformats.org/officeDocument/2006/relationships/image" Target="../media/image260.wmf"/><Relationship Id="rId3" Type="http://schemas.openxmlformats.org/officeDocument/2006/relationships/oleObject" Target="../embeddings/oleObject271.bin"/><Relationship Id="rId21" Type="http://schemas.openxmlformats.org/officeDocument/2006/relationships/oleObject" Target="../embeddings/oleObject280.bin"/><Relationship Id="rId7" Type="http://schemas.openxmlformats.org/officeDocument/2006/relationships/oleObject" Target="../embeddings/oleObject273.bin"/><Relationship Id="rId12" Type="http://schemas.openxmlformats.org/officeDocument/2006/relationships/image" Target="../media/image257.wmf"/><Relationship Id="rId17" Type="http://schemas.openxmlformats.org/officeDocument/2006/relationships/oleObject" Target="../embeddings/oleObject278.bin"/><Relationship Id="rId2" Type="http://schemas.openxmlformats.org/officeDocument/2006/relationships/slideLayout" Target="../slideLayouts/slideLayout2.xml"/><Relationship Id="rId16" Type="http://schemas.openxmlformats.org/officeDocument/2006/relationships/image" Target="../media/image259.wmf"/><Relationship Id="rId20" Type="http://schemas.openxmlformats.org/officeDocument/2006/relationships/image" Target="../media/image261.wmf"/><Relationship Id="rId1" Type="http://schemas.openxmlformats.org/officeDocument/2006/relationships/vmlDrawing" Target="../drawings/vmlDrawing59.vml"/><Relationship Id="rId6" Type="http://schemas.openxmlformats.org/officeDocument/2006/relationships/image" Target="../media/image254.wmf"/><Relationship Id="rId11" Type="http://schemas.openxmlformats.org/officeDocument/2006/relationships/oleObject" Target="../embeddings/oleObject275.bin"/><Relationship Id="rId5" Type="http://schemas.openxmlformats.org/officeDocument/2006/relationships/oleObject" Target="../embeddings/oleObject272.bin"/><Relationship Id="rId15" Type="http://schemas.openxmlformats.org/officeDocument/2006/relationships/oleObject" Target="../embeddings/oleObject277.bin"/><Relationship Id="rId10" Type="http://schemas.openxmlformats.org/officeDocument/2006/relationships/image" Target="../media/image256.wmf"/><Relationship Id="rId19" Type="http://schemas.openxmlformats.org/officeDocument/2006/relationships/oleObject" Target="../embeddings/oleObject279.bin"/><Relationship Id="rId4" Type="http://schemas.openxmlformats.org/officeDocument/2006/relationships/image" Target="../media/image253.wmf"/><Relationship Id="rId9" Type="http://schemas.openxmlformats.org/officeDocument/2006/relationships/oleObject" Target="../embeddings/oleObject274.bin"/><Relationship Id="rId14" Type="http://schemas.openxmlformats.org/officeDocument/2006/relationships/image" Target="../media/image258.wmf"/><Relationship Id="rId22" Type="http://schemas.openxmlformats.org/officeDocument/2006/relationships/image" Target="../media/image262.wmf"/></Relationships>
</file>

<file path=ppt/slides/_rels/slide82.xml.rels><?xml version="1.0" encoding="UTF-8" standalone="yes"?>
<Relationships xmlns="http://schemas.openxmlformats.org/package/2006/relationships"><Relationship Id="rId8" Type="http://schemas.openxmlformats.org/officeDocument/2006/relationships/image" Target="../media/image265.wmf"/><Relationship Id="rId3" Type="http://schemas.openxmlformats.org/officeDocument/2006/relationships/oleObject" Target="../embeddings/oleObject281.bin"/><Relationship Id="rId7" Type="http://schemas.openxmlformats.org/officeDocument/2006/relationships/oleObject" Target="../embeddings/oleObject283.bin"/><Relationship Id="rId12" Type="http://schemas.openxmlformats.org/officeDocument/2006/relationships/image" Target="../media/image267.wmf"/><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image" Target="../media/image264.wmf"/><Relationship Id="rId11" Type="http://schemas.openxmlformats.org/officeDocument/2006/relationships/oleObject" Target="../embeddings/oleObject285.bin"/><Relationship Id="rId5" Type="http://schemas.openxmlformats.org/officeDocument/2006/relationships/oleObject" Target="../embeddings/oleObject282.bin"/><Relationship Id="rId10" Type="http://schemas.openxmlformats.org/officeDocument/2006/relationships/image" Target="../media/image266.wmf"/><Relationship Id="rId4" Type="http://schemas.openxmlformats.org/officeDocument/2006/relationships/image" Target="../media/image263.wmf"/><Relationship Id="rId9" Type="http://schemas.openxmlformats.org/officeDocument/2006/relationships/oleObject" Target="../embeddings/oleObject284.bin"/></Relationships>
</file>

<file path=ppt/slides/_rels/slide83.xml.rels><?xml version="1.0" encoding="UTF-8" standalone="yes"?>
<Relationships xmlns="http://schemas.openxmlformats.org/package/2006/relationships"><Relationship Id="rId8" Type="http://schemas.openxmlformats.org/officeDocument/2006/relationships/image" Target="../media/image270.wmf"/><Relationship Id="rId13" Type="http://schemas.openxmlformats.org/officeDocument/2006/relationships/oleObject" Target="../embeddings/oleObject291.bin"/><Relationship Id="rId18" Type="http://schemas.openxmlformats.org/officeDocument/2006/relationships/image" Target="../media/image275.wmf"/><Relationship Id="rId3" Type="http://schemas.openxmlformats.org/officeDocument/2006/relationships/oleObject" Target="../embeddings/oleObject286.bin"/><Relationship Id="rId7" Type="http://schemas.openxmlformats.org/officeDocument/2006/relationships/oleObject" Target="../embeddings/oleObject288.bin"/><Relationship Id="rId12" Type="http://schemas.openxmlformats.org/officeDocument/2006/relationships/image" Target="../media/image272.wmf"/><Relationship Id="rId17" Type="http://schemas.openxmlformats.org/officeDocument/2006/relationships/oleObject" Target="../embeddings/oleObject293.bin"/><Relationship Id="rId2" Type="http://schemas.openxmlformats.org/officeDocument/2006/relationships/slideLayout" Target="../slideLayouts/slideLayout2.xml"/><Relationship Id="rId16" Type="http://schemas.openxmlformats.org/officeDocument/2006/relationships/image" Target="../media/image274.wmf"/><Relationship Id="rId20" Type="http://schemas.openxmlformats.org/officeDocument/2006/relationships/image" Target="../media/image276.wmf"/><Relationship Id="rId1" Type="http://schemas.openxmlformats.org/officeDocument/2006/relationships/vmlDrawing" Target="../drawings/vmlDrawing61.vml"/><Relationship Id="rId6" Type="http://schemas.openxmlformats.org/officeDocument/2006/relationships/image" Target="../media/image269.wmf"/><Relationship Id="rId11" Type="http://schemas.openxmlformats.org/officeDocument/2006/relationships/oleObject" Target="../embeddings/oleObject290.bin"/><Relationship Id="rId5" Type="http://schemas.openxmlformats.org/officeDocument/2006/relationships/oleObject" Target="../embeddings/oleObject287.bin"/><Relationship Id="rId15" Type="http://schemas.openxmlformats.org/officeDocument/2006/relationships/oleObject" Target="../embeddings/oleObject292.bin"/><Relationship Id="rId10" Type="http://schemas.openxmlformats.org/officeDocument/2006/relationships/image" Target="../media/image271.wmf"/><Relationship Id="rId19" Type="http://schemas.openxmlformats.org/officeDocument/2006/relationships/oleObject" Target="../embeddings/oleObject294.bin"/><Relationship Id="rId4" Type="http://schemas.openxmlformats.org/officeDocument/2006/relationships/image" Target="../media/image268.wmf"/><Relationship Id="rId9" Type="http://schemas.openxmlformats.org/officeDocument/2006/relationships/oleObject" Target="../embeddings/oleObject289.bin"/><Relationship Id="rId14" Type="http://schemas.openxmlformats.org/officeDocument/2006/relationships/image" Target="../media/image273.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95.bin"/><Relationship Id="rId2" Type="http://schemas.openxmlformats.org/officeDocument/2006/relationships/slideLayout" Target="../slideLayouts/slideLayout2.xml"/><Relationship Id="rId1" Type="http://schemas.openxmlformats.org/officeDocument/2006/relationships/vmlDrawing" Target="../drawings/vmlDrawing62.vml"/><Relationship Id="rId4" Type="http://schemas.openxmlformats.org/officeDocument/2006/relationships/image" Target="../media/image277.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96.bin"/><Relationship Id="rId2" Type="http://schemas.openxmlformats.org/officeDocument/2006/relationships/slideLayout" Target="../slideLayouts/slideLayout2.xml"/><Relationship Id="rId1" Type="http://schemas.openxmlformats.org/officeDocument/2006/relationships/vmlDrawing" Target="../drawings/vmlDrawing63.vml"/><Relationship Id="rId4" Type="http://schemas.openxmlformats.org/officeDocument/2006/relationships/image" Target="../media/image27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916832"/>
            <a:ext cx="7408333" cy="4176464"/>
          </a:xfrm>
        </p:spPr>
        <p:txBody>
          <a:bodyPr rtlCol="0">
            <a:normAutofit/>
          </a:bodyPr>
          <a:lstStyle/>
          <a:p>
            <a:pPr eaLnBrk="1" fontAlgn="auto" hangingPunct="1">
              <a:lnSpc>
                <a:spcPct val="90000"/>
              </a:lnSpc>
              <a:spcAft>
                <a:spcPts val="0"/>
              </a:spcAft>
              <a:buFont typeface="Wingdings" pitchFamily="2" charset="2"/>
              <a:buNone/>
              <a:defRPr/>
            </a:pPr>
            <a:r>
              <a:rPr lang="en-US" altLang="zh-CN" dirty="0">
                <a:solidFill>
                  <a:srgbClr val="0000FF"/>
                </a:solidFill>
                <a:latin typeface="Times New Roman" pitchFamily="18" charset="0"/>
              </a:rPr>
              <a:t>§4-1</a:t>
            </a:r>
            <a:r>
              <a:rPr lang="zh-CN" altLang="en-US" dirty="0">
                <a:solidFill>
                  <a:srgbClr val="0000FF"/>
                </a:solidFill>
                <a:latin typeface="Times New Roman" pitchFamily="18" charset="0"/>
              </a:rPr>
              <a:t>多组分系统</a:t>
            </a:r>
          </a:p>
          <a:p>
            <a:pPr eaLnBrk="1" fontAlgn="auto" hangingPunct="1">
              <a:lnSpc>
                <a:spcPct val="90000"/>
              </a:lnSpc>
              <a:spcAft>
                <a:spcPts val="0"/>
              </a:spcAft>
              <a:buFont typeface="Wingdings" pitchFamily="2" charset="2"/>
              <a:buNone/>
              <a:defRPr/>
            </a:pPr>
            <a:r>
              <a:rPr lang="en-US" altLang="zh-CN" dirty="0">
                <a:solidFill>
                  <a:srgbClr val="0000FF"/>
                </a:solidFill>
                <a:latin typeface="Times New Roman" pitchFamily="18" charset="0"/>
              </a:rPr>
              <a:t>§4-2</a:t>
            </a:r>
            <a:r>
              <a:rPr lang="zh-CN" altLang="en-US" dirty="0">
                <a:solidFill>
                  <a:srgbClr val="0000FF"/>
                </a:solidFill>
                <a:latin typeface="Times New Roman" pitchFamily="18" charset="0"/>
              </a:rPr>
              <a:t>拉乌尔定律与亨利定律</a:t>
            </a:r>
          </a:p>
          <a:p>
            <a:pPr eaLnBrk="1" fontAlgn="auto" hangingPunct="1">
              <a:lnSpc>
                <a:spcPct val="90000"/>
              </a:lnSpc>
              <a:spcAft>
                <a:spcPts val="0"/>
              </a:spcAft>
              <a:buFont typeface="Wingdings" pitchFamily="2" charset="2"/>
              <a:buNone/>
              <a:defRPr/>
            </a:pPr>
            <a:r>
              <a:rPr lang="en-US" altLang="zh-CN" dirty="0">
                <a:solidFill>
                  <a:srgbClr val="0000FF"/>
                </a:solidFill>
                <a:latin typeface="Times New Roman" pitchFamily="18" charset="0"/>
              </a:rPr>
              <a:t>§4-3</a:t>
            </a:r>
            <a:r>
              <a:rPr lang="zh-CN" altLang="en-US" dirty="0">
                <a:solidFill>
                  <a:srgbClr val="0000FF"/>
                </a:solidFill>
                <a:latin typeface="Times New Roman" pitchFamily="18" charset="0"/>
              </a:rPr>
              <a:t>偏摩尔量</a:t>
            </a:r>
          </a:p>
          <a:p>
            <a:pPr eaLnBrk="1" fontAlgn="auto" hangingPunct="1">
              <a:lnSpc>
                <a:spcPct val="90000"/>
              </a:lnSpc>
              <a:spcAft>
                <a:spcPts val="0"/>
              </a:spcAft>
              <a:buFont typeface="Wingdings" pitchFamily="2" charset="2"/>
              <a:buNone/>
              <a:defRPr/>
            </a:pPr>
            <a:r>
              <a:rPr lang="en-US" altLang="zh-CN" dirty="0">
                <a:solidFill>
                  <a:srgbClr val="0000FF"/>
                </a:solidFill>
                <a:latin typeface="Times New Roman" pitchFamily="18" charset="0"/>
              </a:rPr>
              <a:t>§4-4</a:t>
            </a:r>
            <a:r>
              <a:rPr lang="zh-CN" altLang="en-US" dirty="0" smtClean="0">
                <a:solidFill>
                  <a:srgbClr val="0000FF"/>
                </a:solidFill>
                <a:latin typeface="Times New Roman" pitchFamily="18" charset="0"/>
              </a:rPr>
              <a:t>化学势定义，理想气体、真实气体化学势</a:t>
            </a:r>
            <a:endParaRPr lang="zh-CN" altLang="en-US" dirty="0">
              <a:solidFill>
                <a:srgbClr val="0000FF"/>
              </a:solidFill>
              <a:latin typeface="Times New Roman" pitchFamily="18" charset="0"/>
            </a:endParaRPr>
          </a:p>
          <a:p>
            <a:pPr eaLnBrk="1" fontAlgn="auto" hangingPunct="1">
              <a:lnSpc>
                <a:spcPct val="90000"/>
              </a:lnSpc>
              <a:spcAft>
                <a:spcPts val="0"/>
              </a:spcAft>
              <a:buFont typeface="Wingdings" pitchFamily="2" charset="2"/>
              <a:buNone/>
              <a:defRPr/>
            </a:pPr>
            <a:r>
              <a:rPr lang="en-US" altLang="zh-CN" dirty="0">
                <a:solidFill>
                  <a:srgbClr val="0000FF"/>
                </a:solidFill>
                <a:latin typeface="Times New Roman" pitchFamily="18" charset="0"/>
              </a:rPr>
              <a:t>§</a:t>
            </a:r>
            <a:r>
              <a:rPr lang="en-US" altLang="zh-CN" dirty="0" smtClean="0">
                <a:solidFill>
                  <a:srgbClr val="0000FF"/>
                </a:solidFill>
                <a:latin typeface="Times New Roman" pitchFamily="18" charset="0"/>
              </a:rPr>
              <a:t>4-5</a:t>
            </a:r>
            <a:r>
              <a:rPr lang="zh-CN" altLang="en-US" dirty="0" smtClean="0">
                <a:solidFill>
                  <a:srgbClr val="0000FF"/>
                </a:solidFill>
                <a:latin typeface="Times New Roman" pitchFamily="18" charset="0"/>
              </a:rPr>
              <a:t>理想液态混合物的化学势</a:t>
            </a:r>
            <a:endParaRPr lang="zh-CN" altLang="en-US" dirty="0">
              <a:solidFill>
                <a:srgbClr val="0000FF"/>
              </a:solidFill>
              <a:latin typeface="Times New Roman" pitchFamily="18" charset="0"/>
            </a:endParaRPr>
          </a:p>
          <a:p>
            <a:pPr eaLnBrk="1" fontAlgn="auto" hangingPunct="1">
              <a:lnSpc>
                <a:spcPct val="90000"/>
              </a:lnSpc>
              <a:spcAft>
                <a:spcPts val="0"/>
              </a:spcAft>
              <a:buFont typeface="Wingdings" pitchFamily="2" charset="2"/>
              <a:buNone/>
              <a:defRPr/>
            </a:pPr>
            <a:r>
              <a:rPr lang="en-US" altLang="zh-CN" dirty="0">
                <a:solidFill>
                  <a:srgbClr val="0000FF"/>
                </a:solidFill>
                <a:latin typeface="Times New Roman" pitchFamily="18" charset="0"/>
              </a:rPr>
              <a:t>§4-6</a:t>
            </a:r>
            <a:r>
              <a:rPr lang="zh-CN" altLang="en-US" dirty="0">
                <a:solidFill>
                  <a:srgbClr val="0000FF"/>
                </a:solidFill>
                <a:latin typeface="Times New Roman" pitchFamily="18" charset="0"/>
              </a:rPr>
              <a:t>理想稀</a:t>
            </a:r>
            <a:r>
              <a:rPr lang="zh-CN" altLang="en-US" dirty="0" smtClean="0">
                <a:solidFill>
                  <a:srgbClr val="0000FF"/>
                </a:solidFill>
                <a:latin typeface="Times New Roman" pitchFamily="18" charset="0"/>
              </a:rPr>
              <a:t>溶液化学势</a:t>
            </a:r>
            <a:endParaRPr lang="zh-CN" altLang="en-US" dirty="0">
              <a:solidFill>
                <a:srgbClr val="0000FF"/>
              </a:solidFill>
              <a:latin typeface="Times New Roman" pitchFamily="18" charset="0"/>
            </a:endParaRPr>
          </a:p>
          <a:p>
            <a:pPr eaLnBrk="1" fontAlgn="auto" hangingPunct="1">
              <a:lnSpc>
                <a:spcPct val="90000"/>
              </a:lnSpc>
              <a:spcAft>
                <a:spcPts val="0"/>
              </a:spcAft>
              <a:buFont typeface="Wingdings" pitchFamily="2" charset="2"/>
              <a:buNone/>
              <a:defRPr/>
            </a:pPr>
            <a:r>
              <a:rPr lang="en-US" altLang="zh-CN" dirty="0">
                <a:solidFill>
                  <a:srgbClr val="0000FF"/>
                </a:solidFill>
                <a:latin typeface="Times New Roman" pitchFamily="18" charset="0"/>
              </a:rPr>
              <a:t>§4-7</a:t>
            </a:r>
            <a:r>
              <a:rPr lang="zh-CN" altLang="en-US" dirty="0">
                <a:solidFill>
                  <a:srgbClr val="0000FF"/>
                </a:solidFill>
                <a:latin typeface="Times New Roman" pitchFamily="18" charset="0"/>
              </a:rPr>
              <a:t>逸度逸度系数</a:t>
            </a:r>
          </a:p>
          <a:p>
            <a:pPr eaLnBrk="1" fontAlgn="auto" hangingPunct="1">
              <a:lnSpc>
                <a:spcPct val="90000"/>
              </a:lnSpc>
              <a:spcAft>
                <a:spcPts val="0"/>
              </a:spcAft>
              <a:buFont typeface="Wingdings" pitchFamily="2" charset="2"/>
              <a:buNone/>
              <a:defRPr/>
            </a:pPr>
            <a:r>
              <a:rPr lang="en-US" altLang="zh-CN" dirty="0">
                <a:solidFill>
                  <a:srgbClr val="0000FF"/>
                </a:solidFill>
                <a:latin typeface="Times New Roman" pitchFamily="18" charset="0"/>
              </a:rPr>
              <a:t>§4-8</a:t>
            </a:r>
            <a:r>
              <a:rPr lang="zh-CN" altLang="en-US" dirty="0">
                <a:solidFill>
                  <a:srgbClr val="0000FF"/>
                </a:solidFill>
                <a:latin typeface="Times New Roman" pitchFamily="18" charset="0"/>
              </a:rPr>
              <a:t>活度活度系数</a:t>
            </a:r>
          </a:p>
          <a:p>
            <a:pPr eaLnBrk="1" fontAlgn="auto" hangingPunct="1">
              <a:lnSpc>
                <a:spcPct val="90000"/>
              </a:lnSpc>
              <a:spcAft>
                <a:spcPts val="0"/>
              </a:spcAft>
              <a:buFont typeface="Wingdings" pitchFamily="2" charset="2"/>
              <a:buNone/>
              <a:defRPr/>
            </a:pPr>
            <a:r>
              <a:rPr lang="en-US" altLang="zh-CN" dirty="0" smtClean="0">
                <a:solidFill>
                  <a:srgbClr val="0000FF"/>
                </a:solidFill>
                <a:latin typeface="Times New Roman" pitchFamily="18" charset="0"/>
              </a:rPr>
              <a:t>§</a:t>
            </a:r>
            <a:r>
              <a:rPr lang="en-US" altLang="zh-CN" dirty="0">
                <a:solidFill>
                  <a:srgbClr val="0000FF"/>
                </a:solidFill>
                <a:latin typeface="Times New Roman" pitchFamily="18" charset="0"/>
              </a:rPr>
              <a:t>4-$</a:t>
            </a:r>
            <a:r>
              <a:rPr lang="zh-CN" altLang="en-US" dirty="0">
                <a:solidFill>
                  <a:srgbClr val="0000FF"/>
                </a:solidFill>
                <a:latin typeface="Times New Roman" pitchFamily="18" charset="0"/>
              </a:rPr>
              <a:t>小结与学习指导</a:t>
            </a:r>
            <a:endParaRPr lang="en-US" altLang="zh-CN" dirty="0">
              <a:solidFill>
                <a:srgbClr val="0000FF"/>
              </a:solidFill>
              <a:latin typeface="Times New Roman" pitchFamily="18" charset="0"/>
              <a:hlinkClick r:id="" action="ppaction://noaction"/>
            </a:endParaRPr>
          </a:p>
          <a:p>
            <a:pPr eaLnBrk="1" fontAlgn="auto" hangingPunct="1">
              <a:spcAft>
                <a:spcPts val="0"/>
              </a:spcAft>
              <a:buFont typeface="Arial" panose="020B0604020202020204" pitchFamily="34" charset="0"/>
              <a:buChar char="•"/>
              <a:defRPr/>
            </a:pPr>
            <a:endParaRPr lang="zh-CN" altLang="en-US" dirty="0"/>
          </a:p>
        </p:txBody>
      </p:sp>
      <p:sp>
        <p:nvSpPr>
          <p:cNvPr id="2" name="标题 1"/>
          <p:cNvSpPr>
            <a:spLocks noGrp="1"/>
          </p:cNvSpPr>
          <p:nvPr>
            <p:ph type="title"/>
          </p:nvPr>
        </p:nvSpPr>
        <p:spPr/>
        <p:txBody>
          <a:bodyPr rtlCol="0">
            <a:normAutofit fontScale="90000"/>
          </a:bodyPr>
          <a:lstStyle/>
          <a:p>
            <a:pPr eaLnBrk="1" fontAlgn="auto" hangingPunct="1">
              <a:spcAft>
                <a:spcPts val="0"/>
              </a:spcAft>
              <a:defRPr/>
            </a:pPr>
            <a:r>
              <a:rPr lang="en-US" altLang="en-US" b="1" dirty="0">
                <a:solidFill>
                  <a:schemeClr val="tx1"/>
                </a:solidFill>
                <a:latin typeface="Arial Narrow" pitchFamily="34" charset="0"/>
              </a:rPr>
              <a:t>第</a:t>
            </a:r>
            <a:r>
              <a:rPr lang="zh-CN" altLang="en-US" b="1" dirty="0">
                <a:solidFill>
                  <a:schemeClr val="tx1"/>
                </a:solidFill>
                <a:latin typeface="Arial Narrow" pitchFamily="34" charset="0"/>
              </a:rPr>
              <a:t>四</a:t>
            </a:r>
            <a:r>
              <a:rPr lang="en-US" altLang="en-US" b="1" dirty="0">
                <a:solidFill>
                  <a:schemeClr val="tx1"/>
                </a:solidFill>
                <a:latin typeface="Arial Narrow" pitchFamily="34" charset="0"/>
              </a:rPr>
              <a:t>章  </a:t>
            </a:r>
            <a:r>
              <a:rPr lang="en-US" altLang="zh-CN" b="1" dirty="0" err="1">
                <a:solidFill>
                  <a:schemeClr val="tx1"/>
                </a:solidFill>
                <a:latin typeface="Arial Narrow" pitchFamily="34" charset="0"/>
              </a:rPr>
              <a:t>多组分系统热力学</a:t>
            </a:r>
            <a:r>
              <a:rPr lang="zh-CN" altLang="en-US" b="1" dirty="0">
                <a:solidFill>
                  <a:schemeClr val="tx1"/>
                </a:solidFill>
                <a:latin typeface="Arial Narrow" pitchFamily="34" charset="0"/>
              </a:rPr>
              <a:t/>
            </a:r>
            <a:br>
              <a:rPr lang="zh-CN" altLang="en-US" b="1" dirty="0">
                <a:solidFill>
                  <a:schemeClr val="tx1"/>
                </a:solidFill>
                <a:latin typeface="Arial Narrow" pitchFamily="34" charset="0"/>
              </a:rPr>
            </a:b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5109" y="1210636"/>
            <a:ext cx="8157790" cy="5617046"/>
          </a:xfrm>
        </p:spPr>
        <p:txBody>
          <a:bodyPr rtlCol="0">
            <a:normAutofit/>
          </a:bodyPr>
          <a:lstStyle/>
          <a:p>
            <a:pPr eaLnBrk="1" fontAlgn="auto" hangingPunct="1">
              <a:spcAft>
                <a:spcPts val="0"/>
              </a:spcAft>
              <a:buFont typeface="Arial" panose="020B0604020202020204" pitchFamily="34" charset="0"/>
              <a:buChar char="•"/>
              <a:defRPr/>
            </a:pPr>
            <a:r>
              <a:rPr lang="zh-CN" altLang="en-US" sz="3200" dirty="0">
                <a:solidFill>
                  <a:srgbClr val="C00000"/>
                </a:solidFill>
                <a:latin typeface="华文行楷" pitchFamily="2" charset="-122"/>
                <a:ea typeface="华文行楷" pitchFamily="2" charset="-122"/>
              </a:rPr>
              <a:t>三、亨利定律</a:t>
            </a:r>
          </a:p>
          <a:p>
            <a:pPr eaLnBrk="1" fontAlgn="auto" hangingPunct="1">
              <a:lnSpc>
                <a:spcPct val="120000"/>
              </a:lnSpc>
              <a:spcAft>
                <a:spcPts val="0"/>
              </a:spcAft>
              <a:buClr>
                <a:schemeClr val="tx1"/>
              </a:buClr>
              <a:buFont typeface="Wingdings" pitchFamily="2" charset="2"/>
              <a:buChar char="l"/>
              <a:defRPr/>
            </a:pPr>
            <a:r>
              <a:rPr kumimoji="1" lang="zh-CN" altLang="en-US" sz="2400" dirty="0">
                <a:solidFill>
                  <a:srgbClr val="000000"/>
                </a:solidFill>
                <a:latin typeface="黑体" pitchFamily="49" charset="-122"/>
                <a:ea typeface="黑体" pitchFamily="49" charset="-122"/>
              </a:rPr>
              <a:t>在一定温度和平衡态下</a:t>
            </a:r>
            <a:r>
              <a:rPr kumimoji="1" lang="zh-CN" altLang="en-US" sz="2400" dirty="0">
                <a:solidFill>
                  <a:srgbClr val="FF0000"/>
                </a:solidFill>
                <a:latin typeface="黑体" pitchFamily="49" charset="-122"/>
                <a:ea typeface="黑体" pitchFamily="49" charset="-122"/>
              </a:rPr>
              <a:t>稀溶液</a:t>
            </a:r>
            <a:r>
              <a:rPr kumimoji="1" lang="zh-CN" altLang="en-US" sz="2400" dirty="0">
                <a:solidFill>
                  <a:srgbClr val="000000"/>
                </a:solidFill>
                <a:latin typeface="黑体" pitchFamily="49" charset="-122"/>
                <a:ea typeface="黑体" pitchFamily="49" charset="-122"/>
              </a:rPr>
              <a:t>中挥发性溶质(</a:t>
            </a:r>
            <a:r>
              <a:rPr kumimoji="1" lang="en-US" altLang="zh-CN" sz="2400" dirty="0">
                <a:solidFill>
                  <a:srgbClr val="000000"/>
                </a:solidFill>
                <a:latin typeface="黑体" pitchFamily="49" charset="-122"/>
                <a:ea typeface="黑体" pitchFamily="49" charset="-122"/>
              </a:rPr>
              <a:t>B)</a:t>
            </a:r>
            <a:r>
              <a:rPr kumimoji="1" lang="zh-CN" altLang="en-US" sz="2400" dirty="0">
                <a:solidFill>
                  <a:srgbClr val="000000"/>
                </a:solidFill>
                <a:latin typeface="黑体" pitchFamily="49" charset="-122"/>
                <a:ea typeface="黑体" pitchFamily="49" charset="-122"/>
              </a:rPr>
              <a:t>在气相中的分压(</a:t>
            </a:r>
            <a:r>
              <a:rPr kumimoji="1" lang="en-US" altLang="zh-CN" sz="2400" dirty="0">
                <a:solidFill>
                  <a:srgbClr val="000000"/>
                </a:solidFill>
                <a:latin typeface="黑体" pitchFamily="49" charset="-122"/>
                <a:ea typeface="黑体" pitchFamily="49" charset="-122"/>
              </a:rPr>
              <a:t>P</a:t>
            </a:r>
            <a:r>
              <a:rPr kumimoji="1" lang="en-US" altLang="zh-CN" sz="2400" baseline="-25000" dirty="0">
                <a:solidFill>
                  <a:srgbClr val="000000"/>
                </a:solidFill>
                <a:latin typeface="黑体" pitchFamily="49" charset="-122"/>
                <a:ea typeface="黑体" pitchFamily="49" charset="-122"/>
              </a:rPr>
              <a:t>B</a:t>
            </a:r>
            <a:r>
              <a:rPr kumimoji="1" lang="en-US" altLang="zh-CN" sz="2400" dirty="0">
                <a:solidFill>
                  <a:srgbClr val="000000"/>
                </a:solidFill>
                <a:latin typeface="黑体" pitchFamily="49" charset="-122"/>
                <a:ea typeface="黑体" pitchFamily="49" charset="-122"/>
              </a:rPr>
              <a:t>)</a:t>
            </a:r>
            <a:r>
              <a:rPr kumimoji="1" lang="zh-CN" altLang="en-US" sz="2400" dirty="0">
                <a:solidFill>
                  <a:srgbClr val="000000"/>
                </a:solidFill>
                <a:latin typeface="黑体" pitchFamily="49" charset="-122"/>
                <a:ea typeface="黑体" pitchFamily="49" charset="-122"/>
              </a:rPr>
              <a:t>与其在溶液中摩尔分数(</a:t>
            </a:r>
            <a:r>
              <a:rPr kumimoji="1" lang="en-US" altLang="zh-CN" sz="2400" dirty="0">
                <a:solidFill>
                  <a:srgbClr val="000000"/>
                </a:solidFill>
                <a:latin typeface="黑体" pitchFamily="49" charset="-122"/>
                <a:ea typeface="黑体" pitchFamily="49" charset="-122"/>
              </a:rPr>
              <a:t>Χ</a:t>
            </a:r>
            <a:r>
              <a:rPr kumimoji="1" lang="en-US" altLang="zh-CN" sz="2400" baseline="-25000" dirty="0">
                <a:solidFill>
                  <a:srgbClr val="000000"/>
                </a:solidFill>
                <a:latin typeface="黑体" pitchFamily="49" charset="-122"/>
                <a:ea typeface="黑体" pitchFamily="49" charset="-122"/>
              </a:rPr>
              <a:t>B</a:t>
            </a:r>
            <a:r>
              <a:rPr kumimoji="1" lang="en-US" altLang="zh-CN" sz="2400" dirty="0">
                <a:solidFill>
                  <a:srgbClr val="000000"/>
                </a:solidFill>
                <a:latin typeface="黑体" pitchFamily="49" charset="-122"/>
                <a:ea typeface="黑体" pitchFamily="49" charset="-122"/>
              </a:rPr>
              <a:t>)</a:t>
            </a:r>
            <a:r>
              <a:rPr kumimoji="1" lang="zh-CN" altLang="en-US" sz="2400" dirty="0">
                <a:solidFill>
                  <a:srgbClr val="000000"/>
                </a:solidFill>
                <a:latin typeface="黑体" pitchFamily="49" charset="-122"/>
                <a:ea typeface="黑体" pitchFamily="49" charset="-122"/>
              </a:rPr>
              <a:t>成正比，称为亨利定律。</a:t>
            </a:r>
          </a:p>
          <a:p>
            <a:pPr eaLnBrk="1" fontAlgn="auto" hangingPunct="1">
              <a:lnSpc>
                <a:spcPct val="120000"/>
              </a:lnSpc>
              <a:spcAft>
                <a:spcPts val="0"/>
              </a:spcAft>
              <a:buClr>
                <a:schemeClr val="tx1"/>
              </a:buClr>
              <a:buFont typeface="Wingdings" pitchFamily="2" charset="2"/>
              <a:buChar char="l"/>
              <a:defRPr/>
            </a:pPr>
            <a:r>
              <a:rPr kumimoji="1" lang="en-US" altLang="zh-CN" sz="2400" dirty="0">
                <a:solidFill>
                  <a:srgbClr val="000000"/>
                </a:solidFill>
                <a:latin typeface="黑体" pitchFamily="49" charset="-122"/>
                <a:ea typeface="黑体" pitchFamily="49" charset="-122"/>
              </a:rPr>
              <a:t> </a:t>
            </a:r>
            <a:r>
              <a:rPr kumimoji="1" lang="en-US" altLang="zh-CN" sz="2400" dirty="0" smtClean="0">
                <a:solidFill>
                  <a:srgbClr val="000000"/>
                </a:solidFill>
                <a:latin typeface="黑体" pitchFamily="49" charset="-122"/>
                <a:ea typeface="黑体" pitchFamily="49" charset="-122"/>
              </a:rPr>
              <a:t>                                </a:t>
            </a:r>
            <a:r>
              <a:rPr kumimoji="1" lang="zh-CN" altLang="en-US" sz="2400" dirty="0" smtClean="0">
                <a:solidFill>
                  <a:srgbClr val="000000"/>
                </a:solidFill>
                <a:latin typeface="黑体" pitchFamily="49" charset="-122"/>
                <a:ea typeface="黑体" pitchFamily="49" charset="-122"/>
              </a:rPr>
              <a:t>       </a:t>
            </a:r>
            <a:endParaRPr kumimoji="1" lang="en-US" altLang="zh-CN" sz="2400" dirty="0" smtClean="0">
              <a:solidFill>
                <a:srgbClr val="000000"/>
              </a:solidFill>
              <a:latin typeface="黑体" pitchFamily="49" charset="-122"/>
              <a:ea typeface="黑体" pitchFamily="49" charset="-122"/>
            </a:endParaRPr>
          </a:p>
          <a:p>
            <a:pPr marL="0" indent="0" eaLnBrk="1" fontAlgn="auto" hangingPunct="1">
              <a:lnSpc>
                <a:spcPct val="120000"/>
              </a:lnSpc>
              <a:spcAft>
                <a:spcPts val="0"/>
              </a:spcAft>
              <a:buClr>
                <a:schemeClr val="tx1"/>
              </a:buClr>
              <a:buNone/>
              <a:defRPr/>
            </a:pPr>
            <a:r>
              <a:rPr kumimoji="1" lang="zh-CN" altLang="en-US" sz="2400" dirty="0" smtClean="0">
                <a:solidFill>
                  <a:srgbClr val="000000"/>
                </a:solidFill>
                <a:latin typeface="黑体" pitchFamily="49" charset="-122"/>
                <a:ea typeface="黑体" pitchFamily="49" charset="-122"/>
              </a:rPr>
              <a:t>      </a:t>
            </a:r>
            <a:endParaRPr kumimoji="1" lang="en-US" altLang="zh-CN" sz="2400" dirty="0" smtClean="0">
              <a:solidFill>
                <a:srgbClr val="000000"/>
              </a:solidFill>
              <a:latin typeface="黑体" pitchFamily="49" charset="-122"/>
              <a:ea typeface="黑体" pitchFamily="49" charset="-122"/>
            </a:endParaRPr>
          </a:p>
          <a:p>
            <a:pPr eaLnBrk="1" fontAlgn="auto" hangingPunct="1">
              <a:lnSpc>
                <a:spcPct val="120000"/>
              </a:lnSpc>
              <a:spcAft>
                <a:spcPts val="0"/>
              </a:spcAft>
              <a:buClr>
                <a:schemeClr val="tx1"/>
              </a:buClr>
              <a:buFont typeface="Wingdings" pitchFamily="2" charset="2"/>
              <a:buChar char="l"/>
              <a:defRPr/>
            </a:pPr>
            <a:r>
              <a:rPr kumimoji="1" lang="zh-CN" altLang="en-US" sz="3200" dirty="0" smtClean="0">
                <a:solidFill>
                  <a:srgbClr val="000000"/>
                </a:solidFill>
                <a:latin typeface="黑体" pitchFamily="49" charset="-122"/>
                <a:ea typeface="黑体" pitchFamily="49" charset="-122"/>
              </a:rPr>
              <a:t> </a:t>
            </a:r>
            <a:r>
              <a:rPr kumimoji="1" lang="en-US" altLang="zh-CN" sz="3200" dirty="0" err="1" smtClean="0">
                <a:solidFill>
                  <a:srgbClr val="000000"/>
                </a:solidFill>
                <a:latin typeface="黑体" pitchFamily="49" charset="-122"/>
                <a:ea typeface="黑体" pitchFamily="49" charset="-122"/>
              </a:rPr>
              <a:t>k</a:t>
            </a:r>
            <a:r>
              <a:rPr kumimoji="1" lang="en-US" altLang="zh-CN" sz="3200" baseline="-25000" dirty="0" err="1" smtClean="0">
                <a:solidFill>
                  <a:srgbClr val="000000"/>
                </a:solidFill>
                <a:latin typeface="黑体" pitchFamily="49" charset="-122"/>
                <a:ea typeface="黑体" pitchFamily="49" charset="-122"/>
              </a:rPr>
              <a:t>x,B</a:t>
            </a:r>
            <a:r>
              <a:rPr kumimoji="1" lang="zh-CN" altLang="en-US" sz="2400" dirty="0">
                <a:solidFill>
                  <a:srgbClr val="000000"/>
                </a:solidFill>
                <a:latin typeface="黑体" pitchFamily="49" charset="-122"/>
                <a:ea typeface="黑体" pitchFamily="49" charset="-122"/>
              </a:rPr>
              <a:t>单位：</a:t>
            </a:r>
            <a:r>
              <a:rPr kumimoji="1" lang="en-US" altLang="zh-CN" sz="2400" dirty="0">
                <a:solidFill>
                  <a:srgbClr val="000000"/>
                </a:solidFill>
                <a:latin typeface="黑体" pitchFamily="49" charset="-122"/>
                <a:ea typeface="黑体" pitchFamily="49" charset="-122"/>
              </a:rPr>
              <a:t>Pa</a:t>
            </a:r>
            <a:endParaRPr kumimoji="1" lang="zh-CN" altLang="en-US" sz="2400" dirty="0">
              <a:solidFill>
                <a:srgbClr val="000000"/>
              </a:solidFill>
              <a:latin typeface="黑体" pitchFamily="49" charset="-122"/>
              <a:ea typeface="黑体" pitchFamily="49" charset="-122"/>
            </a:endParaRPr>
          </a:p>
          <a:p>
            <a:pPr eaLnBrk="1" fontAlgn="auto" hangingPunct="1">
              <a:spcAft>
                <a:spcPts val="0"/>
              </a:spcAft>
              <a:buFont typeface="Arial" panose="020B0604020202020204" pitchFamily="34" charset="0"/>
              <a:buChar char="•"/>
              <a:defRPr/>
            </a:pPr>
            <a:endParaRPr lang="en-US" altLang="zh-CN" dirty="0" smtClean="0">
              <a:solidFill>
                <a:srgbClr val="C00000"/>
              </a:solidFill>
              <a:latin typeface="华文行楷" pitchFamily="2" charset="-122"/>
              <a:ea typeface="华文行楷" pitchFamily="2" charset="-122"/>
            </a:endParaRPr>
          </a:p>
          <a:p>
            <a:pPr eaLnBrk="1" fontAlgn="auto" hangingPunct="1">
              <a:spcAft>
                <a:spcPts val="0"/>
              </a:spcAft>
              <a:buFont typeface="Arial" panose="020B0604020202020204" pitchFamily="34" charset="0"/>
              <a:buChar char="•"/>
              <a:defRPr/>
            </a:pPr>
            <a:endParaRPr lang="en-US" altLang="zh-CN" dirty="0" smtClean="0">
              <a:solidFill>
                <a:srgbClr val="C00000"/>
              </a:solidFill>
              <a:latin typeface="华文行楷" pitchFamily="2" charset="-122"/>
              <a:ea typeface="华文行楷" pitchFamily="2" charset="-122"/>
            </a:endParaRPr>
          </a:p>
          <a:p>
            <a:pPr eaLnBrk="1" fontAlgn="auto" hangingPunct="1">
              <a:spcAft>
                <a:spcPts val="0"/>
              </a:spcAft>
              <a:buFont typeface="Arial" panose="020B0604020202020204" pitchFamily="34" charset="0"/>
              <a:buChar char="•"/>
              <a:defRPr/>
            </a:pPr>
            <a:endParaRPr lang="zh-CN" altLang="en-US" dirty="0"/>
          </a:p>
        </p:txBody>
      </p:sp>
      <p:sp>
        <p:nvSpPr>
          <p:cNvPr id="4" name="Text Box 6"/>
          <p:cNvSpPr txBox="1">
            <a:spLocks noChangeArrowheads="1"/>
          </p:cNvSpPr>
          <p:nvPr/>
        </p:nvSpPr>
        <p:spPr bwMode="auto">
          <a:xfrm>
            <a:off x="1043608" y="3310260"/>
            <a:ext cx="3554412" cy="482600"/>
          </a:xfrm>
          <a:prstGeom prst="rect">
            <a:avLst/>
          </a:prstGeom>
          <a:gradFill rotWithShape="1">
            <a:gsLst>
              <a:gs pos="0">
                <a:srgbClr val="FFFFCC">
                  <a:gamma/>
                  <a:shade val="46275"/>
                  <a:invGamma/>
                </a:srgbClr>
              </a:gs>
              <a:gs pos="50000">
                <a:srgbClr val="FFFFCC"/>
              </a:gs>
              <a:gs pos="100000">
                <a:srgbClr val="FFFFCC">
                  <a:gamma/>
                  <a:shade val="46275"/>
                  <a:invGamma/>
                </a:srgbClr>
              </a:gs>
            </a:gsLst>
            <a:lin ang="5400000" scaled="1"/>
          </a:gradFill>
          <a:ln w="9525">
            <a:noFill/>
            <a:miter lim="800000"/>
            <a:headEnd/>
            <a:tailEnd/>
          </a:ln>
          <a:effectLst>
            <a:outerShdw dist="107763" dir="8100000" algn="ctr" rotWithShape="0">
              <a:schemeClr val="bg2"/>
            </a:outerShdw>
          </a:effectLst>
        </p:spPr>
        <p:txBody>
          <a:bodyPr>
            <a:spAutoFit/>
          </a:bodyPr>
          <a:lstStyle/>
          <a:p>
            <a:pPr algn="ctr">
              <a:lnSpc>
                <a:spcPct val="80000"/>
              </a:lnSpc>
              <a:spcBef>
                <a:spcPct val="20000"/>
              </a:spcBef>
              <a:defRPr/>
            </a:pPr>
            <a:r>
              <a:rPr kumimoji="1" lang="en-US" altLang="zh-CN" sz="3200" i="1">
                <a:ea typeface="宋体" pitchFamily="2" charset="-122"/>
              </a:rPr>
              <a:t>p</a:t>
            </a:r>
            <a:r>
              <a:rPr kumimoji="1" lang="en-US" altLang="zh-CN" sz="3200" baseline="-25000">
                <a:ea typeface="宋体" pitchFamily="2" charset="-122"/>
              </a:rPr>
              <a:t>B</a:t>
            </a:r>
            <a:r>
              <a:rPr kumimoji="1" lang="en-US" altLang="zh-CN" sz="3200">
                <a:ea typeface="宋体" pitchFamily="2" charset="-122"/>
              </a:rPr>
              <a:t> = </a:t>
            </a:r>
            <a:r>
              <a:rPr kumimoji="1" lang="en-US" altLang="zh-CN" sz="3200" i="1">
                <a:ea typeface="宋体" pitchFamily="2" charset="-122"/>
              </a:rPr>
              <a:t>k</a:t>
            </a:r>
            <a:r>
              <a:rPr kumimoji="1" lang="en-US" altLang="zh-CN" sz="3200" i="1" baseline="-25000">
                <a:ea typeface="宋体" pitchFamily="2" charset="-122"/>
              </a:rPr>
              <a:t>x</a:t>
            </a:r>
            <a:r>
              <a:rPr kumimoji="1" lang="en-US" altLang="zh-CN" sz="3200" baseline="-25000">
                <a:ea typeface="宋体" pitchFamily="2" charset="-122"/>
              </a:rPr>
              <a:t>,B</a:t>
            </a:r>
            <a:r>
              <a:rPr kumimoji="1" lang="en-US" altLang="zh-CN" sz="3200">
                <a:ea typeface="宋体" pitchFamily="2" charset="-122"/>
              </a:rPr>
              <a:t> </a:t>
            </a:r>
            <a:r>
              <a:rPr kumimoji="1" lang="en-US" altLang="zh-CN" sz="3200" i="1">
                <a:ea typeface="宋体" pitchFamily="2" charset="-122"/>
              </a:rPr>
              <a:t>x</a:t>
            </a:r>
            <a:r>
              <a:rPr kumimoji="1" lang="en-US" altLang="zh-CN" sz="3200" baseline="-25000">
                <a:ea typeface="宋体" pitchFamily="2" charset="-122"/>
              </a:rPr>
              <a:t>B</a:t>
            </a:r>
          </a:p>
        </p:txBody>
      </p:sp>
      <p:graphicFrame>
        <p:nvGraphicFramePr>
          <p:cNvPr id="2" name="对象 1"/>
          <p:cNvGraphicFramePr>
            <a:graphicFrameLocks noChangeAspect="1"/>
          </p:cNvGraphicFramePr>
          <p:nvPr>
            <p:extLst>
              <p:ext uri="{D42A27DB-BD31-4B8C-83A1-F6EECF244321}">
                <p14:modId xmlns:p14="http://schemas.microsoft.com/office/powerpoint/2010/main" val="183791356"/>
              </p:ext>
            </p:extLst>
          </p:nvPr>
        </p:nvGraphicFramePr>
        <p:xfrm>
          <a:off x="5148064" y="3246760"/>
          <a:ext cx="1665287" cy="609600"/>
        </p:xfrm>
        <a:graphic>
          <a:graphicData uri="http://schemas.openxmlformats.org/presentationml/2006/ole">
            <mc:AlternateContent xmlns:mc="http://schemas.openxmlformats.org/markup-compatibility/2006">
              <mc:Choice xmlns:v="urn:schemas-microsoft-com:vml" Requires="v">
                <p:oleObj spid="_x0000_s126123" name="公式" r:id="rId3" imgW="596641" imgH="215806" progId="Equation.3">
                  <p:embed/>
                </p:oleObj>
              </mc:Choice>
              <mc:Fallback>
                <p:oleObj name="公式" r:id="rId3" imgW="596641" imgH="21580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3246760"/>
                        <a:ext cx="1665287" cy="609600"/>
                      </a:xfrm>
                      <a:prstGeom prst="rect">
                        <a:avLst/>
                      </a:prstGeom>
                      <a:gradFill rotWithShape="1">
                        <a:gsLst>
                          <a:gs pos="0">
                            <a:srgbClr val="76765E"/>
                          </a:gs>
                          <a:gs pos="50000">
                            <a:srgbClr val="FFFFCC"/>
                          </a:gs>
                          <a:gs pos="100000">
                            <a:srgbClr val="76765E"/>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548680"/>
            <a:ext cx="8424936" cy="4241161"/>
          </a:xfrm>
          <a:prstGeom prst="rect">
            <a:avLst/>
          </a:prstGeom>
        </p:spPr>
        <p:txBody>
          <a:bodyPr wrap="square">
            <a:spAutoFit/>
          </a:bodyPr>
          <a:lstStyle/>
          <a:p>
            <a:pPr marL="0" indent="0" eaLnBrk="1" fontAlgn="auto" hangingPunct="1">
              <a:spcAft>
                <a:spcPts val="0"/>
              </a:spcAft>
              <a:buNone/>
              <a:defRPr/>
            </a:pPr>
            <a:r>
              <a:rPr lang="zh-CN" altLang="en-US" sz="3200" b="1" dirty="0">
                <a:solidFill>
                  <a:srgbClr val="C00000"/>
                </a:solidFill>
                <a:latin typeface="华文行楷" pitchFamily="2" charset="-122"/>
                <a:ea typeface="华文行楷" pitchFamily="2" charset="-122"/>
              </a:rPr>
              <a:t>四、亨利定律的微观解释</a:t>
            </a:r>
          </a:p>
          <a:p>
            <a:pPr eaLnBrk="1" fontAlgn="auto" hangingPunct="1">
              <a:lnSpc>
                <a:spcPct val="110000"/>
              </a:lnSpc>
              <a:spcAft>
                <a:spcPts val="0"/>
              </a:spcAft>
              <a:buClr>
                <a:schemeClr val="tx1"/>
              </a:buClr>
              <a:buFont typeface="Wingdings" pitchFamily="2" charset="2"/>
              <a:buChar char="l"/>
              <a:defRPr/>
            </a:pPr>
            <a:r>
              <a:rPr kumimoji="1" lang="en-US" altLang="zh-CN" sz="2400" b="1" dirty="0"/>
              <a:t>A—B</a:t>
            </a:r>
            <a:r>
              <a:rPr kumimoji="1" lang="zh-CN" altLang="en-US" sz="2400" b="1" dirty="0"/>
              <a:t>两种物质组成的稀溶液中（</a:t>
            </a:r>
            <a:r>
              <a:rPr kumimoji="1" lang="en-US" altLang="zh-CN" sz="2400" b="1" dirty="0"/>
              <a:t>B</a:t>
            </a:r>
            <a:r>
              <a:rPr kumimoji="1" lang="zh-CN" altLang="en-US" sz="2400" b="1" dirty="0"/>
              <a:t>为溶质）</a:t>
            </a:r>
          </a:p>
          <a:p>
            <a:pPr eaLnBrk="1" fontAlgn="auto" hangingPunct="1">
              <a:lnSpc>
                <a:spcPct val="110000"/>
              </a:lnSpc>
              <a:spcAft>
                <a:spcPts val="0"/>
              </a:spcAft>
              <a:buClr>
                <a:schemeClr val="tx1"/>
              </a:buClr>
              <a:buFont typeface="Wingdings" pitchFamily="2" charset="2"/>
              <a:buChar char="l"/>
              <a:defRPr/>
            </a:pPr>
            <a:r>
              <a:rPr kumimoji="1" lang="en-US" altLang="zh-CN" sz="2400" b="1" dirty="0"/>
              <a:t>B</a:t>
            </a:r>
            <a:r>
              <a:rPr kumimoji="1" lang="zh-CN" altLang="en-US" sz="2400" b="1" dirty="0"/>
              <a:t>的饱和蒸汽压与液体中</a:t>
            </a:r>
            <a:r>
              <a:rPr kumimoji="1" lang="en-US" altLang="zh-CN" sz="2400" b="1" dirty="0"/>
              <a:t>B</a:t>
            </a:r>
            <a:r>
              <a:rPr kumimoji="1" lang="zh-CN" altLang="en-US" sz="2400" b="1" dirty="0"/>
              <a:t>分子受力，和表面</a:t>
            </a:r>
            <a:r>
              <a:rPr kumimoji="1" lang="en-US" altLang="zh-CN" sz="2400" b="1" dirty="0"/>
              <a:t>B</a:t>
            </a:r>
            <a:r>
              <a:rPr kumimoji="1" lang="zh-CN" altLang="en-US" sz="2400" b="1" dirty="0"/>
              <a:t>分子含量</a:t>
            </a:r>
            <a:r>
              <a:rPr kumimoji="1" lang="zh-CN" altLang="en-US" sz="2400" b="1" dirty="0" smtClean="0"/>
              <a:t>有关。</a:t>
            </a:r>
            <a:endParaRPr kumimoji="1" lang="zh-CN" altLang="en-US" sz="2400" b="1" dirty="0"/>
          </a:p>
          <a:p>
            <a:pPr>
              <a:lnSpc>
                <a:spcPct val="110000"/>
              </a:lnSpc>
              <a:buClr>
                <a:schemeClr val="tx1"/>
              </a:buClr>
              <a:buFont typeface="Wingdings" pitchFamily="2" charset="2"/>
              <a:buChar char="l"/>
              <a:defRPr/>
            </a:pPr>
            <a:r>
              <a:rPr kumimoji="1" lang="zh-CN" altLang="en-US" sz="2400" b="1" dirty="0"/>
              <a:t>由于溶质</a:t>
            </a:r>
            <a:r>
              <a:rPr kumimoji="1" lang="en-US" altLang="zh-CN" sz="2400" b="1" dirty="0"/>
              <a:t>B</a:t>
            </a:r>
            <a:r>
              <a:rPr kumimoji="1" lang="zh-CN" altLang="en-US" sz="2400" b="1" dirty="0"/>
              <a:t>的浓度很小，每个</a:t>
            </a:r>
            <a:r>
              <a:rPr kumimoji="1" lang="en-US" altLang="zh-CN" sz="2400" b="1" dirty="0"/>
              <a:t>B</a:t>
            </a:r>
            <a:r>
              <a:rPr kumimoji="1" lang="zh-CN" altLang="en-US" sz="2400" b="1" dirty="0"/>
              <a:t>分子周围几乎都是</a:t>
            </a:r>
            <a:r>
              <a:rPr kumimoji="1" lang="en-US" altLang="zh-CN" sz="2400" b="1" dirty="0"/>
              <a:t>A</a:t>
            </a:r>
            <a:r>
              <a:rPr kumimoji="1" lang="zh-CN" altLang="en-US" sz="2400" b="1" dirty="0"/>
              <a:t>分子</a:t>
            </a:r>
            <a:r>
              <a:rPr kumimoji="1" lang="en-US" altLang="zh-CN" sz="2400" b="1" dirty="0"/>
              <a:t>,</a:t>
            </a:r>
            <a:r>
              <a:rPr kumimoji="1" lang="zh-CN" altLang="en-US" sz="2400" b="1" dirty="0"/>
              <a:t>所以</a:t>
            </a:r>
            <a:r>
              <a:rPr kumimoji="1" lang="en-US" altLang="zh-CN" sz="2400" b="1" dirty="0"/>
              <a:t>B</a:t>
            </a:r>
            <a:r>
              <a:rPr kumimoji="1" lang="zh-CN" altLang="en-US" sz="2400" b="1" dirty="0"/>
              <a:t>分子受力由</a:t>
            </a:r>
            <a:r>
              <a:rPr kumimoji="1" lang="en-US" altLang="zh-CN" sz="2400" b="1" dirty="0"/>
              <a:t>A-B</a:t>
            </a:r>
            <a:r>
              <a:rPr kumimoji="1" lang="zh-CN" altLang="en-US" sz="2400" b="1" dirty="0"/>
              <a:t>间的作用力决定且在稀溶液范围内是一个常数</a:t>
            </a:r>
            <a:r>
              <a:rPr kumimoji="1" lang="zh-CN" altLang="en-US" sz="2400" b="1" dirty="0" smtClean="0"/>
              <a:t>。所以溶质</a:t>
            </a:r>
            <a:r>
              <a:rPr kumimoji="1" lang="en-US" altLang="zh-CN" sz="2400" b="1" dirty="0" smtClean="0"/>
              <a:t>B</a:t>
            </a:r>
            <a:r>
              <a:rPr kumimoji="1" lang="zh-CN" altLang="en-US" sz="2400" b="1" dirty="0" smtClean="0"/>
              <a:t>单位液面上蒸发速率正比于溶液表面</a:t>
            </a:r>
            <a:r>
              <a:rPr kumimoji="1" lang="en-US" altLang="zh-CN" sz="2400" b="1" dirty="0" smtClean="0"/>
              <a:t>B</a:t>
            </a:r>
            <a:r>
              <a:rPr kumimoji="1" lang="zh-CN" altLang="en-US" sz="2400" b="1" dirty="0" smtClean="0"/>
              <a:t>分子数目，其含量</a:t>
            </a:r>
            <a:r>
              <a:rPr kumimoji="1" lang="zh-CN" altLang="en-US" sz="2400" b="1" dirty="0"/>
              <a:t>与组成成正比，所以</a:t>
            </a:r>
            <a:r>
              <a:rPr kumimoji="1" lang="en-US" altLang="zh-CN" sz="2400" b="1" dirty="0"/>
              <a:t>B</a:t>
            </a:r>
            <a:r>
              <a:rPr kumimoji="1" lang="zh-CN" altLang="en-US" sz="2400" b="1" dirty="0"/>
              <a:t>的饱和蒸汽压与组成成正比，比例系数为常数。（由于</a:t>
            </a:r>
            <a:r>
              <a:rPr kumimoji="1" lang="en-US" altLang="zh-CN" sz="2400" b="1" dirty="0"/>
              <a:t>A-B</a:t>
            </a:r>
            <a:r>
              <a:rPr kumimoji="1" lang="zh-CN" altLang="en-US" sz="2400" b="1" dirty="0"/>
              <a:t>间的作用力一般不同于纯液体</a:t>
            </a:r>
            <a:r>
              <a:rPr kumimoji="1" lang="en-US" altLang="zh-CN" sz="2400" b="1" dirty="0"/>
              <a:t>B</a:t>
            </a:r>
            <a:r>
              <a:rPr kumimoji="1" lang="zh-CN" altLang="en-US" sz="2400" b="1" dirty="0"/>
              <a:t>中</a:t>
            </a:r>
            <a:r>
              <a:rPr kumimoji="1" lang="en-US" altLang="zh-CN" sz="2400" b="1" dirty="0"/>
              <a:t>B-B</a:t>
            </a:r>
            <a:r>
              <a:rPr kumimoji="1" lang="zh-CN" altLang="en-US" sz="2400" b="1" dirty="0"/>
              <a:t>间的作用力，亨利常数不一定等于纯</a:t>
            </a:r>
            <a:r>
              <a:rPr kumimoji="1" lang="en-US" altLang="zh-CN" sz="2400" b="1" dirty="0"/>
              <a:t>B</a:t>
            </a:r>
            <a:r>
              <a:rPr kumimoji="1" lang="zh-CN" altLang="en-US" sz="2400" b="1" dirty="0"/>
              <a:t>饱和蒸汽压）</a:t>
            </a:r>
          </a:p>
        </p:txBody>
      </p:sp>
      <p:sp>
        <p:nvSpPr>
          <p:cNvPr id="5" name="Text Box 9"/>
          <p:cNvSpPr txBox="1">
            <a:spLocks noChangeArrowheads="1"/>
          </p:cNvSpPr>
          <p:nvPr/>
        </p:nvSpPr>
        <p:spPr bwMode="auto">
          <a:xfrm>
            <a:off x="539502" y="4941168"/>
            <a:ext cx="8208962" cy="1320800"/>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Times New Roman" pitchFamily="18" charset="0"/>
                <a:cs typeface="Arial" pitchFamily="34" charset="0"/>
              </a:rPr>
              <a:t>溶剂分子对溶质分子的引力 </a:t>
            </a:r>
            <a:r>
              <a:rPr lang="zh-CN" altLang="en-US" sz="2000" b="1" dirty="0">
                <a:latin typeface="Times New Roman" pitchFamily="18" charset="0"/>
                <a:cs typeface="Arial" pitchFamily="34" charset="0"/>
                <a:sym typeface="Symbol" pitchFamily="18" charset="2"/>
              </a:rPr>
              <a:t> 溶质分子间的引力：</a:t>
            </a:r>
            <a:r>
              <a:rPr lang="en-US" altLang="zh-CN" sz="2000" b="1" i="1" dirty="0" err="1">
                <a:latin typeface="Times New Roman" pitchFamily="18" charset="0"/>
                <a:cs typeface="Arial" pitchFamily="34" charset="0"/>
                <a:sym typeface="Symbol" pitchFamily="18" charset="2"/>
              </a:rPr>
              <a:t>k</a:t>
            </a:r>
            <a:r>
              <a:rPr lang="en-US" altLang="zh-CN" sz="2000" b="1" i="1" baseline="-25000" dirty="0" err="1">
                <a:latin typeface="Times New Roman" pitchFamily="18" charset="0"/>
                <a:cs typeface="Arial" pitchFamily="34" charset="0"/>
                <a:sym typeface="Symbol" pitchFamily="18" charset="2"/>
              </a:rPr>
              <a:t>x</a:t>
            </a:r>
            <a:r>
              <a:rPr lang="en-US" altLang="zh-CN" sz="2000" b="1" i="1" dirty="0">
                <a:latin typeface="Times New Roman" pitchFamily="18" charset="0"/>
                <a:cs typeface="Arial" pitchFamily="34" charset="0"/>
                <a:sym typeface="Symbol" pitchFamily="18" charset="2"/>
              </a:rPr>
              <a:t> </a:t>
            </a:r>
            <a:r>
              <a:rPr lang="en-US" altLang="zh-CN" sz="2000" b="1" dirty="0">
                <a:latin typeface="Times New Roman" pitchFamily="18" charset="0"/>
                <a:cs typeface="Arial" pitchFamily="34" charset="0"/>
                <a:sym typeface="Symbol" pitchFamily="18" charset="2"/>
              </a:rPr>
              <a:t> </a:t>
            </a:r>
            <a:r>
              <a:rPr lang="en-US" altLang="zh-CN" sz="2000" b="1" i="1" dirty="0" err="1">
                <a:latin typeface="Times New Roman" pitchFamily="18" charset="0"/>
                <a:cs typeface="Arial" pitchFamily="34" charset="0"/>
                <a:sym typeface="Symbol" pitchFamily="18" charset="2"/>
              </a:rPr>
              <a:t>p</a:t>
            </a:r>
            <a:r>
              <a:rPr lang="en-US" altLang="zh-CN" sz="2000" b="1" baseline="-25000" dirty="0" err="1">
                <a:latin typeface="Times New Roman" pitchFamily="18" charset="0"/>
                <a:cs typeface="Arial" pitchFamily="34" charset="0"/>
                <a:sym typeface="Symbol" pitchFamily="18" charset="2"/>
              </a:rPr>
              <a:t>B</a:t>
            </a:r>
            <a:r>
              <a:rPr lang="en-US" altLang="zh-CN" sz="2000" b="1" baseline="30000" dirty="0">
                <a:latin typeface="Times New Roman" pitchFamily="18" charset="0"/>
                <a:cs typeface="Arial" pitchFamily="34" charset="0"/>
                <a:sym typeface="Symbol" pitchFamily="18" charset="2"/>
              </a:rPr>
              <a:t>*</a:t>
            </a:r>
          </a:p>
          <a:p>
            <a:pPr>
              <a:spcBef>
                <a:spcPct val="50000"/>
              </a:spcBef>
            </a:pPr>
            <a:r>
              <a:rPr lang="zh-CN" altLang="en-US" sz="2000" b="1" dirty="0">
                <a:latin typeface="Times New Roman" pitchFamily="18" charset="0"/>
                <a:cs typeface="Arial" pitchFamily="34" charset="0"/>
              </a:rPr>
              <a:t>溶剂分子对溶质分子的引力 </a:t>
            </a:r>
            <a:r>
              <a:rPr lang="zh-CN" altLang="en-US" sz="2000" b="1" dirty="0">
                <a:latin typeface="Times New Roman" pitchFamily="18" charset="0"/>
                <a:cs typeface="Arial" pitchFamily="34" charset="0"/>
                <a:sym typeface="Symbol" pitchFamily="18" charset="2"/>
              </a:rPr>
              <a:t> 溶质分子间的引力：</a:t>
            </a:r>
            <a:r>
              <a:rPr lang="en-US" altLang="zh-CN" sz="2000" b="1" i="1" dirty="0" err="1">
                <a:latin typeface="Times New Roman" pitchFamily="18" charset="0"/>
                <a:cs typeface="Arial" pitchFamily="34" charset="0"/>
                <a:sym typeface="Symbol" pitchFamily="18" charset="2"/>
              </a:rPr>
              <a:t>k</a:t>
            </a:r>
            <a:r>
              <a:rPr lang="en-US" altLang="zh-CN" sz="2000" b="1" i="1" baseline="-25000" dirty="0" err="1">
                <a:latin typeface="Times New Roman" pitchFamily="18" charset="0"/>
                <a:cs typeface="Arial" pitchFamily="34" charset="0"/>
                <a:sym typeface="Symbol" pitchFamily="18" charset="2"/>
              </a:rPr>
              <a:t>x</a:t>
            </a:r>
            <a:r>
              <a:rPr lang="en-US" altLang="zh-CN" sz="2000" b="1" dirty="0">
                <a:latin typeface="Times New Roman" pitchFamily="18" charset="0"/>
                <a:cs typeface="Arial" pitchFamily="34" charset="0"/>
                <a:sym typeface="Symbol" pitchFamily="18" charset="2"/>
              </a:rPr>
              <a:t>  </a:t>
            </a:r>
            <a:r>
              <a:rPr lang="en-US" altLang="zh-CN" sz="2000" b="1" i="1" dirty="0" err="1">
                <a:latin typeface="Times New Roman" pitchFamily="18" charset="0"/>
                <a:cs typeface="Arial" pitchFamily="34" charset="0"/>
                <a:sym typeface="Symbol" pitchFamily="18" charset="2"/>
              </a:rPr>
              <a:t>p</a:t>
            </a:r>
            <a:r>
              <a:rPr lang="en-US" altLang="zh-CN" sz="2000" b="1" baseline="-25000" dirty="0" err="1">
                <a:latin typeface="Times New Roman" pitchFamily="18" charset="0"/>
                <a:cs typeface="Arial" pitchFamily="34" charset="0"/>
                <a:sym typeface="Symbol" pitchFamily="18" charset="2"/>
              </a:rPr>
              <a:t>B</a:t>
            </a:r>
            <a:r>
              <a:rPr lang="en-US" altLang="zh-CN" sz="2000" b="1" baseline="30000" dirty="0">
                <a:latin typeface="Times New Roman" pitchFamily="18" charset="0"/>
                <a:cs typeface="Arial" pitchFamily="34" charset="0"/>
                <a:sym typeface="Symbol" pitchFamily="18" charset="2"/>
              </a:rPr>
              <a:t>*</a:t>
            </a:r>
          </a:p>
          <a:p>
            <a:pPr>
              <a:spcBef>
                <a:spcPct val="50000"/>
              </a:spcBef>
            </a:pPr>
            <a:r>
              <a:rPr lang="zh-CN" altLang="en-US" sz="2000" b="1" dirty="0">
                <a:latin typeface="Times New Roman" pitchFamily="18" charset="0"/>
                <a:cs typeface="Arial" pitchFamily="34" charset="0"/>
              </a:rPr>
              <a:t>溶剂分子对溶质分子的引力 </a:t>
            </a:r>
            <a:r>
              <a:rPr lang="zh-CN" altLang="en-US" sz="2000" b="1" dirty="0">
                <a:latin typeface="Times New Roman" pitchFamily="18" charset="0"/>
                <a:cs typeface="Arial" pitchFamily="34" charset="0"/>
                <a:sym typeface="Symbol" pitchFamily="18" charset="2"/>
              </a:rPr>
              <a:t></a:t>
            </a:r>
            <a:r>
              <a:rPr lang="zh-CN" altLang="en-US" sz="2000" b="1" dirty="0">
                <a:latin typeface="Times New Roman" pitchFamily="18" charset="0"/>
                <a:cs typeface="Arial" pitchFamily="34" charset="0"/>
              </a:rPr>
              <a:t> </a:t>
            </a:r>
            <a:r>
              <a:rPr lang="zh-CN" altLang="en-US" sz="2000" b="1" dirty="0">
                <a:latin typeface="Times New Roman" pitchFamily="18" charset="0"/>
                <a:cs typeface="Arial" pitchFamily="34" charset="0"/>
                <a:sym typeface="Symbol" pitchFamily="18" charset="2"/>
              </a:rPr>
              <a:t>溶质分子间的引力：</a:t>
            </a:r>
            <a:r>
              <a:rPr lang="en-US" altLang="zh-CN" sz="2000" b="1" i="1" dirty="0" err="1">
                <a:latin typeface="Times New Roman" pitchFamily="18" charset="0"/>
                <a:cs typeface="Arial" pitchFamily="34" charset="0"/>
                <a:sym typeface="Symbol" pitchFamily="18" charset="2"/>
              </a:rPr>
              <a:t>k</a:t>
            </a:r>
            <a:r>
              <a:rPr lang="en-US" altLang="zh-CN" sz="2000" b="1" i="1" baseline="-25000" dirty="0" err="1">
                <a:latin typeface="Times New Roman" pitchFamily="18" charset="0"/>
                <a:cs typeface="Arial" pitchFamily="34" charset="0"/>
                <a:sym typeface="Symbol" pitchFamily="18" charset="2"/>
              </a:rPr>
              <a:t>x</a:t>
            </a:r>
            <a:r>
              <a:rPr lang="en-US" altLang="zh-CN" sz="2000" b="1" dirty="0">
                <a:latin typeface="Times New Roman" pitchFamily="18" charset="0"/>
                <a:cs typeface="Arial" pitchFamily="34" charset="0"/>
                <a:sym typeface="Symbol" pitchFamily="18" charset="2"/>
              </a:rPr>
              <a:t> = </a:t>
            </a:r>
            <a:r>
              <a:rPr lang="en-US" altLang="zh-CN" sz="2000" b="1" i="1" dirty="0" err="1">
                <a:latin typeface="Times New Roman" pitchFamily="18" charset="0"/>
                <a:cs typeface="Arial" pitchFamily="34" charset="0"/>
                <a:sym typeface="Symbol" pitchFamily="18" charset="2"/>
              </a:rPr>
              <a:t>p</a:t>
            </a:r>
            <a:r>
              <a:rPr lang="en-US" altLang="zh-CN" sz="2000" b="1" baseline="-25000" dirty="0" err="1">
                <a:latin typeface="Times New Roman" pitchFamily="18" charset="0"/>
                <a:cs typeface="Arial" pitchFamily="34" charset="0"/>
                <a:sym typeface="Symbol" pitchFamily="18" charset="2"/>
              </a:rPr>
              <a:t>B</a:t>
            </a:r>
            <a:r>
              <a:rPr lang="en-US" altLang="zh-CN" sz="2000" b="1" baseline="30000" dirty="0" smtClean="0">
                <a:latin typeface="Times New Roman" pitchFamily="18" charset="0"/>
                <a:cs typeface="Arial" pitchFamily="34" charset="0"/>
                <a:sym typeface="Symbol" pitchFamily="18" charset="2"/>
              </a:rPr>
              <a:t>*</a:t>
            </a:r>
            <a:endParaRPr lang="zh-CN" altLang="zh-CN" sz="2000" b="1" baseline="30000" dirty="0">
              <a:latin typeface="Times New Roman" pitchFamily="18" charset="0"/>
              <a:cs typeface="Arial" pitchFamily="34" charset="0"/>
              <a:sym typeface="Symbol" pitchFamily="18" charset="2"/>
            </a:endParaRPr>
          </a:p>
        </p:txBody>
      </p:sp>
    </p:spTree>
    <p:extLst>
      <p:ext uri="{BB962C8B-B14F-4D97-AF65-F5344CB8AC3E}">
        <p14:creationId xmlns:p14="http://schemas.microsoft.com/office/powerpoint/2010/main" val="118886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91" name="内容占位符 2"/>
          <p:cNvSpPr>
            <a:spLocks noGrp="1"/>
          </p:cNvSpPr>
          <p:nvPr>
            <p:ph idx="1"/>
          </p:nvPr>
        </p:nvSpPr>
        <p:spPr>
          <a:xfrm>
            <a:off x="395288" y="404813"/>
            <a:ext cx="8291512" cy="5721350"/>
          </a:xfrm>
        </p:spPr>
        <p:txBody>
          <a:bodyPr/>
          <a:lstStyle/>
          <a:p>
            <a:pPr eaLnBrk="1" hangingPunct="1"/>
            <a:r>
              <a:rPr lang="zh-CN" altLang="en-US" dirty="0" smtClean="0">
                <a:solidFill>
                  <a:schemeClr val="tx1"/>
                </a:solidFill>
                <a:latin typeface="华文行楷"/>
                <a:ea typeface="华文行楷"/>
                <a:cs typeface="华文行楷"/>
              </a:rPr>
              <a:t>五、亨利定律的其它表示</a:t>
            </a:r>
          </a:p>
          <a:p>
            <a:pPr eaLnBrk="1" hangingPunct="1"/>
            <a:r>
              <a:rPr kumimoji="1" lang="zh-CN" altLang="en-US" dirty="0" smtClean="0">
                <a:solidFill>
                  <a:srgbClr val="C00000"/>
                </a:solidFill>
                <a:latin typeface="黑体" pitchFamily="2" charset="-122"/>
                <a:ea typeface="黑体" pitchFamily="2" charset="-122"/>
              </a:rPr>
              <a:t> 1.组成用</a:t>
            </a:r>
            <a:r>
              <a:rPr kumimoji="1" lang="en-US" altLang="zh-CN" dirty="0" smtClean="0">
                <a:solidFill>
                  <a:srgbClr val="C00000"/>
                </a:solidFill>
                <a:latin typeface="黑体" pitchFamily="2" charset="-122"/>
                <a:ea typeface="黑体" pitchFamily="2" charset="-122"/>
              </a:rPr>
              <a:t>C</a:t>
            </a:r>
            <a:r>
              <a:rPr kumimoji="1" lang="en-US" altLang="zh-CN" baseline="-25000" dirty="0" smtClean="0">
                <a:solidFill>
                  <a:srgbClr val="C00000"/>
                </a:solidFill>
                <a:latin typeface="黑体" pitchFamily="2" charset="-122"/>
                <a:ea typeface="黑体" pitchFamily="2" charset="-122"/>
              </a:rPr>
              <a:t>B</a:t>
            </a:r>
            <a:r>
              <a:rPr kumimoji="1" lang="zh-CN" altLang="en-US" dirty="0" smtClean="0">
                <a:solidFill>
                  <a:srgbClr val="C00000"/>
                </a:solidFill>
                <a:latin typeface="黑体" pitchFamily="2" charset="-122"/>
                <a:ea typeface="黑体" pitchFamily="2" charset="-122"/>
              </a:rPr>
              <a:t>时: </a:t>
            </a:r>
          </a:p>
          <a:p>
            <a:pPr eaLnBrk="1" hangingPunct="1"/>
            <a:endParaRPr kumimoji="1" lang="zh-CN" altLang="en-US" dirty="0" smtClean="0">
              <a:solidFill>
                <a:srgbClr val="000000"/>
              </a:solidFill>
              <a:latin typeface="黑体" pitchFamily="2" charset="-122"/>
              <a:ea typeface="黑体" pitchFamily="2" charset="-122"/>
            </a:endParaRPr>
          </a:p>
          <a:p>
            <a:pPr eaLnBrk="1" hangingPunct="1"/>
            <a:endParaRPr kumimoji="1" lang="en-US" altLang="zh-CN" dirty="0" smtClean="0">
              <a:solidFill>
                <a:srgbClr val="000000"/>
              </a:solidFill>
              <a:latin typeface="黑体" pitchFamily="2" charset="-122"/>
              <a:ea typeface="黑体" pitchFamily="2" charset="-122"/>
            </a:endParaRPr>
          </a:p>
          <a:p>
            <a:pPr eaLnBrk="1" hangingPunct="1"/>
            <a:endParaRPr kumimoji="1" lang="en-US" altLang="zh-CN" sz="2000" dirty="0" smtClean="0">
              <a:solidFill>
                <a:srgbClr val="000000"/>
              </a:solidFill>
              <a:latin typeface="黑体" pitchFamily="2" charset="-122"/>
              <a:ea typeface="黑体" pitchFamily="2" charset="-122"/>
            </a:endParaRPr>
          </a:p>
          <a:p>
            <a:pPr eaLnBrk="1" hangingPunct="1"/>
            <a:endParaRPr kumimoji="1" lang="en-US" altLang="zh-CN" sz="2000" dirty="0" smtClean="0">
              <a:solidFill>
                <a:srgbClr val="C00000"/>
              </a:solidFill>
              <a:latin typeface="黑体" pitchFamily="2" charset="-122"/>
              <a:ea typeface="黑体" pitchFamily="2" charset="-122"/>
            </a:endParaRPr>
          </a:p>
          <a:p>
            <a:pPr eaLnBrk="1" hangingPunct="1"/>
            <a:r>
              <a:rPr kumimoji="1" lang="en-US" altLang="zh-CN" dirty="0" smtClean="0">
                <a:solidFill>
                  <a:srgbClr val="C00000"/>
                </a:solidFill>
                <a:latin typeface="黑体" pitchFamily="2" charset="-122"/>
                <a:ea typeface="黑体" pitchFamily="2" charset="-122"/>
              </a:rPr>
              <a:t>2</a:t>
            </a:r>
            <a:r>
              <a:rPr kumimoji="1" lang="zh-CN" altLang="en-US" dirty="0" smtClean="0">
                <a:solidFill>
                  <a:srgbClr val="C00000"/>
                </a:solidFill>
                <a:latin typeface="黑体" pitchFamily="2" charset="-122"/>
                <a:ea typeface="黑体" pitchFamily="2" charset="-122"/>
              </a:rPr>
              <a:t>.组成用</a:t>
            </a:r>
            <a:r>
              <a:rPr lang="en-US" altLang="zh-CN" dirty="0" err="1" smtClean="0">
                <a:solidFill>
                  <a:srgbClr val="C00000"/>
                </a:solidFill>
                <a:latin typeface="创艺简楷体"/>
                <a:ea typeface="创艺简楷体"/>
                <a:cs typeface="创艺简楷体"/>
              </a:rPr>
              <a:t>b</a:t>
            </a:r>
            <a:r>
              <a:rPr lang="en-US" altLang="zh-CN" baseline="-25000" dirty="0" err="1" smtClean="0">
                <a:solidFill>
                  <a:srgbClr val="C00000"/>
                </a:solidFill>
                <a:latin typeface="创艺简楷体"/>
                <a:ea typeface="创艺简楷体"/>
                <a:cs typeface="创艺简楷体"/>
              </a:rPr>
              <a:t>B</a:t>
            </a:r>
            <a:r>
              <a:rPr kumimoji="1" lang="zh-CN" altLang="en-US" dirty="0" smtClean="0">
                <a:solidFill>
                  <a:srgbClr val="C00000"/>
                </a:solidFill>
                <a:latin typeface="黑体" pitchFamily="2" charset="-122"/>
                <a:ea typeface="黑体" pitchFamily="2" charset="-122"/>
              </a:rPr>
              <a:t>时: </a:t>
            </a:r>
          </a:p>
          <a:p>
            <a:pPr eaLnBrk="1" hangingPunct="1"/>
            <a:endParaRPr lang="zh-CN" altLang="en-US" dirty="0" smtClean="0"/>
          </a:p>
        </p:txBody>
      </p:sp>
      <p:graphicFrame>
        <p:nvGraphicFramePr>
          <p:cNvPr id="4" name="Object 225"/>
          <p:cNvGraphicFramePr>
            <a:graphicFrameLocks noChangeAspect="1"/>
          </p:cNvGraphicFramePr>
          <p:nvPr>
            <p:extLst>
              <p:ext uri="{D42A27DB-BD31-4B8C-83A1-F6EECF244321}">
                <p14:modId xmlns:p14="http://schemas.microsoft.com/office/powerpoint/2010/main" val="2763571688"/>
              </p:ext>
            </p:extLst>
          </p:nvPr>
        </p:nvGraphicFramePr>
        <p:xfrm>
          <a:off x="3419872" y="980728"/>
          <a:ext cx="3302000" cy="865187"/>
        </p:xfrm>
        <a:graphic>
          <a:graphicData uri="http://schemas.openxmlformats.org/presentationml/2006/ole">
            <mc:AlternateContent xmlns:mc="http://schemas.openxmlformats.org/markup-compatibility/2006">
              <mc:Choice xmlns:v="urn:schemas-microsoft-com:vml" Requires="v">
                <p:oleObj spid="_x0000_s88635" name="公式" r:id="rId3" imgW="2552760" imgH="801360" progId="Equation.3">
                  <p:embed/>
                </p:oleObj>
              </mc:Choice>
              <mc:Fallback>
                <p:oleObj name="公式" r:id="rId3" imgW="2552760" imgH="801360" progId="Equation.3">
                  <p:embed/>
                  <p:pic>
                    <p:nvPicPr>
                      <p:cNvPr id="0" name="Picture 2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980728"/>
                        <a:ext cx="330200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p:cNvSpPr txBox="1">
            <a:spLocks noChangeArrowheads="1"/>
          </p:cNvSpPr>
          <p:nvPr/>
        </p:nvSpPr>
        <p:spPr bwMode="auto">
          <a:xfrm>
            <a:off x="258491" y="1628800"/>
            <a:ext cx="8640960" cy="954107"/>
          </a:xfrm>
          <a:prstGeom prst="rect">
            <a:avLst/>
          </a:prstGeom>
          <a:noFill/>
          <a:ln w="9525">
            <a:noFill/>
            <a:miter lim="800000"/>
            <a:headEnd/>
            <a:tailEnd/>
          </a:ln>
        </p:spPr>
        <p:txBody>
          <a:bodyPr wrap="square">
            <a:spAutoFit/>
          </a:bodyPr>
          <a:lstStyle/>
          <a:p>
            <a:pPr>
              <a:spcBef>
                <a:spcPct val="50000"/>
              </a:spcBef>
            </a:pPr>
            <a:endParaRPr lang="en-US" altLang="zh-CN" sz="2000" b="1" dirty="0">
              <a:solidFill>
                <a:srgbClr val="0000CC"/>
              </a:solidFill>
              <a:latin typeface="宋体" charset="-122"/>
              <a:sym typeface="Symbol" pitchFamily="18" charset="2"/>
            </a:endParaRPr>
          </a:p>
          <a:p>
            <a:pPr>
              <a:spcBef>
                <a:spcPct val="50000"/>
              </a:spcBef>
            </a:pPr>
            <a:r>
              <a:rPr lang="en-US" altLang="zh-CN" sz="2400" b="1" dirty="0">
                <a:solidFill>
                  <a:srgbClr val="0000CC"/>
                </a:solidFill>
                <a:latin typeface="宋体" charset="-122"/>
                <a:sym typeface="Symbol" pitchFamily="18" charset="2"/>
              </a:rPr>
              <a:t>P</a:t>
            </a:r>
            <a:r>
              <a:rPr lang="en-US" altLang="zh-CN" sz="2400" b="1" baseline="-25000" dirty="0">
                <a:solidFill>
                  <a:srgbClr val="0000CC"/>
                </a:solidFill>
                <a:latin typeface="宋体" charset="-122"/>
                <a:sym typeface="Symbol" pitchFamily="18" charset="2"/>
              </a:rPr>
              <a:t>B</a:t>
            </a:r>
            <a:r>
              <a:rPr lang="en-US" altLang="zh-CN" sz="2400" b="1" dirty="0">
                <a:solidFill>
                  <a:srgbClr val="0000CC"/>
                </a:solidFill>
                <a:latin typeface="宋体" charset="-122"/>
                <a:sym typeface="Symbol" pitchFamily="18" charset="2"/>
              </a:rPr>
              <a:t>=</a:t>
            </a:r>
            <a:r>
              <a:rPr lang="en-US" altLang="zh-CN" sz="2400" b="1" dirty="0" err="1">
                <a:solidFill>
                  <a:srgbClr val="0000CC"/>
                </a:solidFill>
                <a:latin typeface="宋体" charset="-122"/>
                <a:sym typeface="Symbol" pitchFamily="18" charset="2"/>
              </a:rPr>
              <a:t>k</a:t>
            </a:r>
            <a:r>
              <a:rPr lang="en-US" altLang="zh-CN" sz="2400" b="1" baseline="-25000" dirty="0" err="1">
                <a:solidFill>
                  <a:srgbClr val="0000CC"/>
                </a:solidFill>
                <a:latin typeface="宋体" charset="-122"/>
                <a:sym typeface="Symbol" pitchFamily="18" charset="2"/>
              </a:rPr>
              <a:t>x,B</a:t>
            </a:r>
            <a:r>
              <a:rPr kumimoji="1" lang="en-US" altLang="zh-CN" sz="2400" b="1" dirty="0" err="1">
                <a:solidFill>
                  <a:srgbClr val="0000CC"/>
                </a:solidFill>
                <a:latin typeface="黑体" pitchFamily="2" charset="-122"/>
                <a:ea typeface="黑体" pitchFamily="2" charset="-122"/>
                <a:sym typeface="Symbol" pitchFamily="18" charset="2"/>
              </a:rPr>
              <a:t>Χ</a:t>
            </a:r>
            <a:r>
              <a:rPr kumimoji="1" lang="en-US" altLang="zh-CN" sz="2400" baseline="-25000" dirty="0" err="1">
                <a:solidFill>
                  <a:srgbClr val="0000CC"/>
                </a:solidFill>
                <a:latin typeface="黑体" pitchFamily="2" charset="-122"/>
                <a:ea typeface="黑体" pitchFamily="2" charset="-122"/>
                <a:sym typeface="Symbol" pitchFamily="18" charset="2"/>
              </a:rPr>
              <a:t>B</a:t>
            </a:r>
            <a:r>
              <a:rPr lang="en-US" altLang="zh-CN" sz="2400" b="1" dirty="0">
                <a:solidFill>
                  <a:srgbClr val="0000CC"/>
                </a:solidFill>
                <a:latin typeface="宋体" charset="-122"/>
                <a:sym typeface="Symbol" pitchFamily="18" charset="2"/>
              </a:rPr>
              <a:t>=</a:t>
            </a:r>
            <a:r>
              <a:rPr lang="en-US" altLang="zh-CN" sz="2400" b="1" dirty="0" err="1">
                <a:solidFill>
                  <a:srgbClr val="0000CC"/>
                </a:solidFill>
                <a:latin typeface="宋体" charset="-122"/>
                <a:sym typeface="Symbol" pitchFamily="18" charset="2"/>
              </a:rPr>
              <a:t>k</a:t>
            </a:r>
            <a:r>
              <a:rPr lang="en-US" altLang="zh-CN" sz="2400" b="1" baseline="-25000" dirty="0" err="1">
                <a:solidFill>
                  <a:srgbClr val="0000CC"/>
                </a:solidFill>
                <a:latin typeface="宋体" charset="-122"/>
                <a:sym typeface="Symbol" pitchFamily="18" charset="2"/>
              </a:rPr>
              <a:t>x,B</a:t>
            </a:r>
            <a:r>
              <a:rPr lang="en-US" altLang="zh-CN" sz="2400" b="1" dirty="0">
                <a:solidFill>
                  <a:srgbClr val="0000CC"/>
                </a:solidFill>
                <a:latin typeface="宋体" charset="-122"/>
                <a:sym typeface="Symbol" pitchFamily="18" charset="2"/>
              </a:rPr>
              <a:t>(M</a:t>
            </a:r>
            <a:r>
              <a:rPr lang="en-US" altLang="zh-CN" sz="2400" b="1" baseline="-25000" dirty="0">
                <a:solidFill>
                  <a:srgbClr val="0000CC"/>
                </a:solidFill>
                <a:latin typeface="宋体" charset="-122"/>
                <a:sym typeface="Symbol" pitchFamily="18" charset="2"/>
              </a:rPr>
              <a:t>A</a:t>
            </a:r>
            <a:r>
              <a:rPr lang="en-US" altLang="zh-CN" sz="2400" b="1" dirty="0">
                <a:solidFill>
                  <a:srgbClr val="0000CC"/>
                </a:solidFill>
                <a:latin typeface="宋体" charset="-122"/>
                <a:sym typeface="Symbol" pitchFamily="18" charset="2"/>
              </a:rPr>
              <a:t>/)C</a:t>
            </a:r>
            <a:r>
              <a:rPr lang="en-US" altLang="zh-CN" sz="2400" b="1" baseline="-25000" dirty="0">
                <a:solidFill>
                  <a:srgbClr val="0000CC"/>
                </a:solidFill>
                <a:latin typeface="宋体" charset="-122"/>
                <a:sym typeface="Symbol" pitchFamily="18" charset="2"/>
              </a:rPr>
              <a:t>B</a:t>
            </a:r>
            <a:r>
              <a:rPr lang="en-US" altLang="zh-CN" sz="2400" b="1" baseline="-25000" dirty="0">
                <a:solidFill>
                  <a:srgbClr val="000000"/>
                </a:solidFill>
                <a:latin typeface="宋体" charset="-122"/>
                <a:sym typeface="Symbol" pitchFamily="18" charset="2"/>
              </a:rPr>
              <a:t> </a:t>
            </a:r>
            <a:r>
              <a:rPr lang="en-US" altLang="zh-CN" sz="2400" b="1" dirty="0">
                <a:solidFill>
                  <a:srgbClr val="000000"/>
                </a:solidFill>
                <a:latin typeface="宋体" charset="-122"/>
                <a:sym typeface="Symbol" pitchFamily="18" charset="2"/>
              </a:rPr>
              <a:t> P</a:t>
            </a:r>
            <a:r>
              <a:rPr lang="en-US" altLang="zh-CN" sz="2400" b="1" baseline="-25000" dirty="0">
                <a:solidFill>
                  <a:srgbClr val="000000"/>
                </a:solidFill>
                <a:latin typeface="宋体" charset="-122"/>
                <a:sym typeface="Symbol" pitchFamily="18" charset="2"/>
              </a:rPr>
              <a:t>B</a:t>
            </a:r>
            <a:r>
              <a:rPr lang="en-US" altLang="zh-CN" sz="2400" b="1" dirty="0">
                <a:solidFill>
                  <a:srgbClr val="000000"/>
                </a:solidFill>
                <a:latin typeface="宋体" charset="-122"/>
                <a:sym typeface="Symbol" pitchFamily="18" charset="2"/>
              </a:rPr>
              <a:t>=</a:t>
            </a:r>
            <a:r>
              <a:rPr lang="en-US" altLang="zh-CN" sz="2400" b="1" baseline="-25000" dirty="0">
                <a:solidFill>
                  <a:srgbClr val="000000"/>
                </a:solidFill>
                <a:latin typeface="宋体" charset="-122"/>
                <a:sym typeface="Symbol" pitchFamily="18" charset="2"/>
              </a:rPr>
              <a:t> </a:t>
            </a:r>
            <a:r>
              <a:rPr lang="en-US" altLang="zh-CN" sz="2400" b="1" dirty="0" err="1">
                <a:solidFill>
                  <a:srgbClr val="000000"/>
                </a:solidFill>
                <a:latin typeface="宋体" charset="-122"/>
                <a:sym typeface="Symbol" pitchFamily="18" charset="2"/>
              </a:rPr>
              <a:t>k</a:t>
            </a:r>
            <a:r>
              <a:rPr lang="en-US" altLang="zh-CN" sz="2400" b="1" baseline="-25000" dirty="0" err="1">
                <a:solidFill>
                  <a:srgbClr val="000000"/>
                </a:solidFill>
                <a:latin typeface="宋体" charset="-122"/>
                <a:sym typeface="Symbol" pitchFamily="18" charset="2"/>
              </a:rPr>
              <a:t>c,B</a:t>
            </a:r>
            <a:r>
              <a:rPr lang="en-US" altLang="zh-CN" sz="2400" b="1" baseline="-25000" dirty="0">
                <a:solidFill>
                  <a:srgbClr val="000000"/>
                </a:solidFill>
                <a:latin typeface="宋体" charset="-122"/>
                <a:sym typeface="Symbol" pitchFamily="18" charset="2"/>
              </a:rPr>
              <a:t> </a:t>
            </a:r>
            <a:r>
              <a:rPr lang="en-US" altLang="zh-CN" sz="2400" b="1" dirty="0">
                <a:solidFill>
                  <a:srgbClr val="000000"/>
                </a:solidFill>
                <a:latin typeface="Times New Roman" pitchFamily="18" charset="0"/>
                <a:sym typeface="Symbol" pitchFamily="18" charset="2"/>
              </a:rPr>
              <a:t>C</a:t>
            </a:r>
            <a:r>
              <a:rPr lang="en-US" altLang="zh-CN" sz="2400" b="1" baseline="-25000" dirty="0">
                <a:solidFill>
                  <a:srgbClr val="000000"/>
                </a:solidFill>
                <a:latin typeface="Times New Roman" pitchFamily="18" charset="0"/>
                <a:sym typeface="Symbol" pitchFamily="18" charset="2"/>
              </a:rPr>
              <a:t>B</a:t>
            </a:r>
            <a:r>
              <a:rPr lang="en-US" altLang="zh-CN" sz="2400" b="1" baseline="-25000" dirty="0">
                <a:solidFill>
                  <a:srgbClr val="000000"/>
                </a:solidFill>
                <a:latin typeface="宋体" charset="-122"/>
                <a:sym typeface="Symbol" pitchFamily="18" charset="2"/>
              </a:rPr>
              <a:t> </a:t>
            </a:r>
            <a:r>
              <a:rPr lang="en-US" altLang="zh-CN" sz="2400" b="1" dirty="0">
                <a:solidFill>
                  <a:srgbClr val="000000"/>
                </a:solidFill>
                <a:latin typeface="宋体" charset="-122"/>
                <a:sym typeface="Symbol" pitchFamily="18" charset="2"/>
              </a:rPr>
              <a:t>   </a:t>
            </a:r>
            <a:r>
              <a:rPr lang="en-US" altLang="zh-CN" sz="2400" b="1" dirty="0" err="1">
                <a:solidFill>
                  <a:srgbClr val="000000"/>
                </a:solidFill>
                <a:latin typeface="宋体" charset="-122"/>
                <a:sym typeface="Symbol" pitchFamily="18" charset="2"/>
              </a:rPr>
              <a:t>k</a:t>
            </a:r>
            <a:r>
              <a:rPr lang="en-US" altLang="zh-CN" sz="2400" b="1" baseline="-25000" dirty="0" err="1">
                <a:solidFill>
                  <a:srgbClr val="000000"/>
                </a:solidFill>
                <a:latin typeface="宋体" charset="-122"/>
                <a:sym typeface="Symbol" pitchFamily="18" charset="2"/>
              </a:rPr>
              <a:t>c,B</a:t>
            </a:r>
            <a:r>
              <a:rPr lang="zh-CN" altLang="en-US" sz="2400" b="1" dirty="0">
                <a:solidFill>
                  <a:srgbClr val="000000"/>
                </a:solidFill>
                <a:latin typeface="宋体" charset="-122"/>
                <a:sym typeface="Symbol" pitchFamily="18" charset="2"/>
              </a:rPr>
              <a:t>单位：</a:t>
            </a:r>
            <a:r>
              <a:rPr lang="en-US" altLang="zh-CN" sz="2400" b="1" dirty="0">
                <a:solidFill>
                  <a:srgbClr val="000000"/>
                </a:solidFill>
                <a:latin typeface="宋体" charset="-122"/>
                <a:sym typeface="Symbol" pitchFamily="18" charset="2"/>
              </a:rPr>
              <a:t>Pamol</a:t>
            </a:r>
            <a:r>
              <a:rPr lang="en-US" altLang="zh-CN" sz="2400" b="1" baseline="30000" dirty="0">
                <a:solidFill>
                  <a:srgbClr val="000000"/>
                </a:solidFill>
                <a:latin typeface="宋体" charset="-122"/>
                <a:sym typeface="Symbol" pitchFamily="18" charset="2"/>
              </a:rPr>
              <a:t>-1</a:t>
            </a:r>
            <a:r>
              <a:rPr lang="en-US" altLang="zh-CN" sz="2400" b="1" dirty="0">
                <a:solidFill>
                  <a:srgbClr val="000000"/>
                </a:solidFill>
                <a:latin typeface="宋体" charset="-122"/>
                <a:sym typeface="Symbol" pitchFamily="18" charset="2"/>
              </a:rPr>
              <a:t>m</a:t>
            </a:r>
            <a:r>
              <a:rPr lang="en-US" altLang="zh-CN" sz="2400" b="1" baseline="30000" dirty="0">
                <a:solidFill>
                  <a:srgbClr val="000000"/>
                </a:solidFill>
                <a:latin typeface="宋体" charset="-122"/>
                <a:sym typeface="Symbol" pitchFamily="18" charset="2"/>
              </a:rPr>
              <a:t>3</a:t>
            </a:r>
          </a:p>
        </p:txBody>
      </p:sp>
      <p:graphicFrame>
        <p:nvGraphicFramePr>
          <p:cNvPr id="6" name="Object 226"/>
          <p:cNvGraphicFramePr>
            <a:graphicFrameLocks noChangeAspect="1"/>
          </p:cNvGraphicFramePr>
          <p:nvPr>
            <p:extLst>
              <p:ext uri="{D42A27DB-BD31-4B8C-83A1-F6EECF244321}">
                <p14:modId xmlns:p14="http://schemas.microsoft.com/office/powerpoint/2010/main" val="2836802321"/>
              </p:ext>
            </p:extLst>
          </p:nvPr>
        </p:nvGraphicFramePr>
        <p:xfrm>
          <a:off x="1022350" y="3487738"/>
          <a:ext cx="7713663" cy="733425"/>
        </p:xfrm>
        <a:graphic>
          <a:graphicData uri="http://schemas.openxmlformats.org/presentationml/2006/ole">
            <mc:AlternateContent xmlns:mc="http://schemas.openxmlformats.org/markup-compatibility/2006">
              <mc:Choice xmlns:v="urn:schemas-microsoft-com:vml" Requires="v">
                <p:oleObj spid="_x0000_s88636" name="公式" r:id="rId5" imgW="1828800" imgH="444240" progId="Equation.3">
                  <p:embed/>
                </p:oleObj>
              </mc:Choice>
              <mc:Fallback>
                <p:oleObj name="公式" r:id="rId5" imgW="1828800" imgH="444240" progId="Equation.3">
                  <p:embed/>
                  <p:pic>
                    <p:nvPicPr>
                      <p:cNvPr id="0" name="Picture 226"/>
                      <p:cNvPicPr>
                        <a:picLocks noChangeAspect="1" noChangeArrowheads="1"/>
                      </p:cNvPicPr>
                      <p:nvPr/>
                    </p:nvPicPr>
                    <p:blipFill>
                      <a:blip r:embed="rId6"/>
                      <a:srcRect/>
                      <a:stretch>
                        <a:fillRect/>
                      </a:stretch>
                    </p:blipFill>
                    <p:spPr bwMode="auto">
                      <a:xfrm>
                        <a:off x="1022350" y="3487738"/>
                        <a:ext cx="7713663" cy="733425"/>
                      </a:xfrm>
                      <a:prstGeom prst="rect">
                        <a:avLst/>
                      </a:prstGeom>
                      <a:solidFill>
                        <a:schemeClr val="bg2"/>
                      </a:solidFill>
                      <a:extLst/>
                    </p:spPr>
                  </p:pic>
                </p:oleObj>
              </mc:Fallback>
            </mc:AlternateContent>
          </a:graphicData>
        </a:graphic>
      </p:graphicFrame>
      <p:sp>
        <p:nvSpPr>
          <p:cNvPr id="7" name="Text Box 6"/>
          <p:cNvSpPr txBox="1">
            <a:spLocks noChangeArrowheads="1"/>
          </p:cNvSpPr>
          <p:nvPr/>
        </p:nvSpPr>
        <p:spPr bwMode="auto">
          <a:xfrm>
            <a:off x="395536" y="4509120"/>
            <a:ext cx="8503915" cy="1082348"/>
          </a:xfrm>
          <a:prstGeom prst="rect">
            <a:avLst/>
          </a:prstGeom>
          <a:noFill/>
          <a:ln w="9525">
            <a:noFill/>
            <a:miter lim="800000"/>
            <a:headEnd/>
            <a:tailEnd/>
          </a:ln>
        </p:spPr>
        <p:txBody>
          <a:bodyPr wrap="square">
            <a:spAutoFit/>
          </a:bodyPr>
          <a:lstStyle/>
          <a:p>
            <a:pPr>
              <a:lnSpc>
                <a:spcPct val="110000"/>
              </a:lnSpc>
              <a:spcBef>
                <a:spcPct val="20000"/>
              </a:spcBef>
              <a:buClr>
                <a:srgbClr val="CCFF33"/>
              </a:buClr>
              <a:buSzPct val="70000"/>
              <a:buFont typeface="Wingdings" pitchFamily="2" charset="2"/>
              <a:buNone/>
            </a:pPr>
            <a:r>
              <a:rPr kumimoji="1" lang="en-US" altLang="zh-CN" sz="2800" b="1" dirty="0">
                <a:solidFill>
                  <a:srgbClr val="0000CC"/>
                </a:solidFill>
                <a:latin typeface="创艺简楷体"/>
                <a:ea typeface="创艺简楷体"/>
                <a:cs typeface="创艺简楷体"/>
                <a:sym typeface="Symbol" pitchFamily="18" charset="2"/>
              </a:rPr>
              <a:t>P</a:t>
            </a:r>
            <a:r>
              <a:rPr kumimoji="1" lang="en-US" altLang="zh-CN" sz="2800" b="1" baseline="-25000" dirty="0">
                <a:solidFill>
                  <a:srgbClr val="0000CC"/>
                </a:solidFill>
                <a:latin typeface="创艺简楷体"/>
                <a:ea typeface="创艺简楷体"/>
                <a:cs typeface="创艺简楷体"/>
                <a:sym typeface="Symbol" pitchFamily="18" charset="2"/>
              </a:rPr>
              <a:t>B </a:t>
            </a:r>
            <a:r>
              <a:rPr kumimoji="1" lang="en-US" altLang="zh-CN" sz="2800" b="1" dirty="0">
                <a:solidFill>
                  <a:srgbClr val="0000CC"/>
                </a:solidFill>
                <a:latin typeface="创艺简楷体"/>
                <a:ea typeface="创艺简楷体"/>
                <a:cs typeface="创艺简楷体"/>
                <a:sym typeface="Symbol" pitchFamily="18" charset="2"/>
              </a:rPr>
              <a:t>=</a:t>
            </a:r>
            <a:r>
              <a:rPr kumimoji="1" lang="en-US" altLang="zh-CN" sz="2800" b="1" dirty="0" err="1">
                <a:solidFill>
                  <a:srgbClr val="0000CC"/>
                </a:solidFill>
                <a:latin typeface="创艺简楷体"/>
                <a:ea typeface="创艺简楷体"/>
                <a:cs typeface="创艺简楷体"/>
                <a:sym typeface="Symbol" pitchFamily="18" charset="2"/>
              </a:rPr>
              <a:t>k</a:t>
            </a:r>
            <a:r>
              <a:rPr kumimoji="1" lang="en-US" altLang="zh-CN" sz="2800" b="1" baseline="-25000" dirty="0" err="1">
                <a:solidFill>
                  <a:srgbClr val="0000CC"/>
                </a:solidFill>
                <a:latin typeface="创艺简楷体"/>
                <a:ea typeface="创艺简楷体"/>
                <a:cs typeface="创艺简楷体"/>
                <a:sym typeface="Symbol" pitchFamily="18" charset="2"/>
              </a:rPr>
              <a:t>x,B</a:t>
            </a:r>
            <a:r>
              <a:rPr kumimoji="1" lang="en-US" altLang="zh-CN" sz="2800" b="1" dirty="0" err="1">
                <a:solidFill>
                  <a:srgbClr val="0000CC"/>
                </a:solidFill>
                <a:latin typeface="创艺简楷体"/>
                <a:ea typeface="创艺简楷体"/>
                <a:cs typeface="创艺简楷体"/>
                <a:sym typeface="Symbol" pitchFamily="18" charset="2"/>
              </a:rPr>
              <a:t>X</a:t>
            </a:r>
            <a:r>
              <a:rPr kumimoji="1" lang="en-US" altLang="zh-CN" sz="2800" b="1" baseline="-25000" dirty="0" err="1">
                <a:solidFill>
                  <a:srgbClr val="0000CC"/>
                </a:solidFill>
                <a:latin typeface="创艺简楷体"/>
                <a:ea typeface="创艺简楷体"/>
                <a:cs typeface="创艺简楷体"/>
                <a:sym typeface="Symbol" pitchFamily="18" charset="2"/>
              </a:rPr>
              <a:t>B</a:t>
            </a:r>
            <a:r>
              <a:rPr kumimoji="1" lang="en-US" altLang="zh-CN" sz="2800" b="1" dirty="0">
                <a:solidFill>
                  <a:srgbClr val="0000CC"/>
                </a:solidFill>
                <a:latin typeface="创艺简楷体"/>
                <a:ea typeface="创艺简楷体"/>
                <a:cs typeface="创艺简楷体"/>
                <a:sym typeface="Symbol" pitchFamily="18" charset="2"/>
              </a:rPr>
              <a:t>=</a:t>
            </a:r>
            <a:r>
              <a:rPr kumimoji="1" lang="en-US" altLang="zh-CN" sz="2800" b="1" dirty="0" err="1">
                <a:solidFill>
                  <a:srgbClr val="0000CC"/>
                </a:solidFill>
                <a:latin typeface="创艺简楷体"/>
                <a:ea typeface="创艺简楷体"/>
                <a:cs typeface="创艺简楷体"/>
                <a:sym typeface="Symbol" pitchFamily="18" charset="2"/>
              </a:rPr>
              <a:t>k</a:t>
            </a:r>
            <a:r>
              <a:rPr kumimoji="1" lang="en-US" altLang="zh-CN" sz="2800" b="1" baseline="-25000" dirty="0" err="1">
                <a:solidFill>
                  <a:srgbClr val="0000CC"/>
                </a:solidFill>
                <a:latin typeface="创艺简楷体"/>
                <a:ea typeface="创艺简楷体"/>
                <a:cs typeface="创艺简楷体"/>
                <a:sym typeface="Symbol" pitchFamily="18" charset="2"/>
              </a:rPr>
              <a:t>x,B</a:t>
            </a:r>
            <a:r>
              <a:rPr kumimoji="1" lang="en-US" altLang="zh-CN" sz="2800" b="1" dirty="0" err="1">
                <a:solidFill>
                  <a:srgbClr val="0000CC"/>
                </a:solidFill>
                <a:latin typeface="创艺简楷体"/>
                <a:ea typeface="创艺简楷体"/>
                <a:cs typeface="创艺简楷体"/>
                <a:sym typeface="Symbol" pitchFamily="18" charset="2"/>
              </a:rPr>
              <a:t>M</a:t>
            </a:r>
            <a:r>
              <a:rPr kumimoji="1" lang="en-US" altLang="zh-CN" sz="2800" b="1" baseline="-25000" dirty="0" err="1">
                <a:solidFill>
                  <a:srgbClr val="0000CC"/>
                </a:solidFill>
                <a:latin typeface="创艺简楷体"/>
                <a:ea typeface="创艺简楷体"/>
                <a:cs typeface="创艺简楷体"/>
                <a:sym typeface="Symbol" pitchFamily="18" charset="2"/>
              </a:rPr>
              <a:t>A</a:t>
            </a:r>
            <a:r>
              <a:rPr kumimoji="1" lang="en-US" altLang="zh-CN" sz="2800" b="1" dirty="0" err="1">
                <a:solidFill>
                  <a:srgbClr val="0000CC"/>
                </a:solidFill>
                <a:latin typeface="创艺简楷体"/>
                <a:ea typeface="创艺简楷体"/>
                <a:cs typeface="创艺简楷体"/>
                <a:sym typeface="Symbol" pitchFamily="18" charset="2"/>
              </a:rPr>
              <a:t>b</a:t>
            </a:r>
            <a:r>
              <a:rPr kumimoji="1" lang="en-US" altLang="zh-CN" sz="2800" b="1" baseline="-25000" dirty="0" err="1">
                <a:solidFill>
                  <a:srgbClr val="0000CC"/>
                </a:solidFill>
                <a:latin typeface="创艺简楷体"/>
                <a:ea typeface="创艺简楷体"/>
                <a:cs typeface="创艺简楷体"/>
                <a:sym typeface="Symbol" pitchFamily="18" charset="2"/>
              </a:rPr>
              <a:t>B</a:t>
            </a:r>
            <a:r>
              <a:rPr kumimoji="1" lang="en-US" altLang="zh-CN" sz="2800" b="1" baseline="-25000" dirty="0">
                <a:solidFill>
                  <a:srgbClr val="0000CC"/>
                </a:solidFill>
                <a:latin typeface="创艺简楷体"/>
                <a:ea typeface="创艺简楷体"/>
                <a:cs typeface="创艺简楷体"/>
                <a:sym typeface="Symbol" pitchFamily="18" charset="2"/>
              </a:rPr>
              <a:t> </a:t>
            </a:r>
            <a:r>
              <a:rPr kumimoji="1" lang="en-US" altLang="zh-CN" sz="2800" b="1" dirty="0">
                <a:solidFill>
                  <a:srgbClr val="0000CC"/>
                </a:solidFill>
                <a:latin typeface="创艺简楷体"/>
                <a:ea typeface="创艺简楷体"/>
                <a:cs typeface="创艺简楷体"/>
                <a:sym typeface="Symbol" pitchFamily="18" charset="2"/>
              </a:rPr>
              <a:t>   </a:t>
            </a:r>
            <a:r>
              <a:rPr kumimoji="1" lang="en-US" altLang="zh-CN" sz="2800" b="1" dirty="0">
                <a:solidFill>
                  <a:srgbClr val="000000"/>
                </a:solidFill>
                <a:latin typeface="创艺简楷体"/>
                <a:ea typeface="创艺简楷体"/>
                <a:cs typeface="创艺简楷体"/>
                <a:sym typeface="Symbol" pitchFamily="18" charset="2"/>
              </a:rPr>
              <a:t>P</a:t>
            </a:r>
            <a:r>
              <a:rPr kumimoji="1" lang="en-US" altLang="zh-CN" sz="2800" b="1" baseline="-25000" dirty="0">
                <a:solidFill>
                  <a:srgbClr val="000000"/>
                </a:solidFill>
                <a:latin typeface="创艺简楷体"/>
                <a:ea typeface="创艺简楷体"/>
                <a:cs typeface="创艺简楷体"/>
                <a:sym typeface="Symbol" pitchFamily="18" charset="2"/>
              </a:rPr>
              <a:t>B </a:t>
            </a:r>
            <a:r>
              <a:rPr kumimoji="1" lang="en-US" altLang="zh-CN" sz="2800" b="1" dirty="0">
                <a:solidFill>
                  <a:srgbClr val="000000"/>
                </a:solidFill>
                <a:latin typeface="创艺简楷体"/>
                <a:ea typeface="创艺简楷体"/>
                <a:cs typeface="创艺简楷体"/>
                <a:sym typeface="Symbol" pitchFamily="18" charset="2"/>
              </a:rPr>
              <a:t>==</a:t>
            </a:r>
            <a:r>
              <a:rPr kumimoji="1" lang="en-US" altLang="zh-CN" sz="2800" b="1" dirty="0" err="1" smtClean="0">
                <a:solidFill>
                  <a:srgbClr val="000000"/>
                </a:solidFill>
                <a:latin typeface="创艺简楷体"/>
                <a:ea typeface="创艺简楷体"/>
                <a:cs typeface="创艺简楷体"/>
                <a:sym typeface="Symbol" pitchFamily="18" charset="2"/>
              </a:rPr>
              <a:t>k</a:t>
            </a:r>
            <a:r>
              <a:rPr kumimoji="1" lang="en-US" altLang="zh-CN" sz="2800" b="1" baseline="-25000" dirty="0" err="1" smtClean="0">
                <a:solidFill>
                  <a:srgbClr val="000000"/>
                </a:solidFill>
                <a:latin typeface="创艺简楷体"/>
                <a:ea typeface="创艺简楷体"/>
                <a:cs typeface="创艺简楷体"/>
                <a:sym typeface="Symbol" pitchFamily="18" charset="2"/>
              </a:rPr>
              <a:t>b,B</a:t>
            </a:r>
            <a:r>
              <a:rPr kumimoji="1" lang="en-US" altLang="zh-CN" sz="2800" b="1" dirty="0" err="1" smtClean="0">
                <a:solidFill>
                  <a:srgbClr val="000000"/>
                </a:solidFill>
                <a:latin typeface="创艺简楷体"/>
                <a:ea typeface="创艺简楷体"/>
                <a:cs typeface="创艺简楷体"/>
                <a:sym typeface="Symbol" pitchFamily="18" charset="2"/>
              </a:rPr>
              <a:t>b</a:t>
            </a:r>
            <a:r>
              <a:rPr kumimoji="1" lang="en-US" altLang="zh-CN" sz="2800" b="1" baseline="-25000" dirty="0" err="1" smtClean="0">
                <a:solidFill>
                  <a:srgbClr val="000000"/>
                </a:solidFill>
                <a:latin typeface="创艺简楷体"/>
                <a:ea typeface="创艺简楷体"/>
                <a:cs typeface="创艺简楷体"/>
                <a:sym typeface="Symbol" pitchFamily="18" charset="2"/>
              </a:rPr>
              <a:t>B</a:t>
            </a:r>
            <a:r>
              <a:rPr kumimoji="1" lang="en-US" altLang="zh-CN" sz="2800" b="1" baseline="-25000" dirty="0">
                <a:solidFill>
                  <a:srgbClr val="000000"/>
                </a:solidFill>
                <a:latin typeface="创艺简楷体"/>
                <a:ea typeface="创艺简楷体"/>
                <a:cs typeface="创艺简楷体"/>
                <a:sym typeface="Symbol" pitchFamily="18" charset="2"/>
              </a:rPr>
              <a:t> </a:t>
            </a:r>
            <a:r>
              <a:rPr kumimoji="1" lang="en-US" altLang="zh-CN" sz="2800" b="1" dirty="0" smtClean="0">
                <a:solidFill>
                  <a:srgbClr val="000000"/>
                </a:solidFill>
                <a:latin typeface="创艺简楷体"/>
                <a:ea typeface="创艺简楷体"/>
                <a:cs typeface="创艺简楷体"/>
                <a:sym typeface="Symbol" pitchFamily="18" charset="2"/>
              </a:rPr>
              <a:t> </a:t>
            </a:r>
          </a:p>
          <a:p>
            <a:pPr>
              <a:lnSpc>
                <a:spcPct val="110000"/>
              </a:lnSpc>
              <a:spcBef>
                <a:spcPct val="20000"/>
              </a:spcBef>
              <a:buClr>
                <a:srgbClr val="CCFF33"/>
              </a:buClr>
              <a:buSzPct val="70000"/>
              <a:buFont typeface="Wingdings" pitchFamily="2" charset="2"/>
              <a:buNone/>
            </a:pPr>
            <a:r>
              <a:rPr kumimoji="1" lang="en-US" altLang="zh-CN" sz="2800" b="1" dirty="0" err="1" smtClean="0">
                <a:solidFill>
                  <a:srgbClr val="000000"/>
                </a:solidFill>
                <a:latin typeface="创艺简楷体"/>
                <a:ea typeface="创艺简楷体"/>
                <a:cs typeface="创艺简楷体"/>
                <a:sym typeface="Symbol" pitchFamily="18" charset="2"/>
              </a:rPr>
              <a:t>k</a:t>
            </a:r>
            <a:r>
              <a:rPr kumimoji="1" lang="en-US" altLang="zh-CN" sz="2800" b="1" baseline="-25000" dirty="0" err="1" smtClean="0">
                <a:solidFill>
                  <a:srgbClr val="000000"/>
                </a:solidFill>
                <a:latin typeface="创艺简楷体"/>
                <a:ea typeface="创艺简楷体"/>
                <a:cs typeface="创艺简楷体"/>
                <a:sym typeface="Symbol" pitchFamily="18" charset="2"/>
              </a:rPr>
              <a:t>b,B</a:t>
            </a:r>
            <a:r>
              <a:rPr kumimoji="1" lang="zh-CN" altLang="en-US" sz="2800" b="1" dirty="0">
                <a:solidFill>
                  <a:srgbClr val="000000"/>
                </a:solidFill>
                <a:latin typeface="创艺简楷体"/>
                <a:ea typeface="创艺简楷体"/>
                <a:cs typeface="创艺简楷体"/>
                <a:sym typeface="Symbol" pitchFamily="18" charset="2"/>
              </a:rPr>
              <a:t>单位：</a:t>
            </a:r>
            <a:r>
              <a:rPr kumimoji="1" lang="en-US" altLang="zh-CN" sz="2800" b="1" dirty="0">
                <a:solidFill>
                  <a:srgbClr val="000000"/>
                </a:solidFill>
                <a:latin typeface="创艺简楷体"/>
                <a:ea typeface="创艺简楷体"/>
                <a:cs typeface="创艺简楷体"/>
                <a:sym typeface="Symbol" pitchFamily="18" charset="2"/>
              </a:rPr>
              <a:t>Pamol</a:t>
            </a:r>
            <a:r>
              <a:rPr kumimoji="1" lang="en-US" altLang="zh-CN" sz="2800" b="1" baseline="30000" dirty="0">
                <a:solidFill>
                  <a:srgbClr val="000000"/>
                </a:solidFill>
                <a:latin typeface="创艺简楷体"/>
                <a:ea typeface="创艺简楷体"/>
                <a:cs typeface="创艺简楷体"/>
                <a:sym typeface="Symbol" pitchFamily="18" charset="2"/>
              </a:rPr>
              <a:t>-1</a:t>
            </a:r>
            <a:r>
              <a:rPr kumimoji="1" lang="en-US" altLang="zh-CN" sz="2800" b="1" dirty="0">
                <a:solidFill>
                  <a:srgbClr val="000000"/>
                </a:solidFill>
                <a:latin typeface="创艺简楷体"/>
                <a:ea typeface="创艺简楷体"/>
                <a:cs typeface="创艺简楷体"/>
                <a:sym typeface="Symbol" pitchFamily="18" charset="2"/>
              </a:rPr>
              <a:t>kg</a:t>
            </a:r>
            <a:r>
              <a:rPr kumimoji="1" lang="en-US" altLang="zh-CN" sz="2800" b="1" baseline="30000" dirty="0">
                <a:solidFill>
                  <a:srgbClr val="000000"/>
                </a:solidFill>
                <a:latin typeface="创艺简楷体"/>
                <a:ea typeface="创艺简楷体"/>
                <a:cs typeface="创艺简楷体"/>
                <a:sym typeface="Symbol" pitchFamily="18" charset="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 calcmode="lin" valueType="num">
                                      <p:cBhvr additive="base">
                                        <p:cTn id="3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476250"/>
            <a:ext cx="8229600" cy="5832475"/>
          </a:xfrm>
        </p:spPr>
        <p:txBody>
          <a:bodyPr rtlCol="0">
            <a:normAutofit fontScale="77500" lnSpcReduction="20000"/>
          </a:bodyPr>
          <a:lstStyle/>
          <a:p>
            <a:pPr marL="0" indent="0" eaLnBrk="1" fontAlgn="auto" hangingPunct="1">
              <a:lnSpc>
                <a:spcPct val="130000"/>
              </a:lnSpc>
              <a:spcAft>
                <a:spcPts val="0"/>
              </a:spcAft>
              <a:buNone/>
              <a:defRPr/>
            </a:pPr>
            <a:r>
              <a:rPr lang="zh-CN" altLang="en-US" sz="4400" dirty="0" smtClean="0">
                <a:solidFill>
                  <a:srgbClr val="C00000"/>
                </a:solidFill>
                <a:latin typeface="华文行楷" pitchFamily="2" charset="-122"/>
                <a:ea typeface="华文行楷" pitchFamily="2" charset="-122"/>
              </a:rPr>
              <a:t>六、对两个定律的几</a:t>
            </a:r>
            <a:r>
              <a:rPr lang="zh-CN" altLang="en-US" sz="4400" dirty="0">
                <a:solidFill>
                  <a:srgbClr val="C00000"/>
                </a:solidFill>
                <a:latin typeface="华文行楷" pitchFamily="2" charset="-122"/>
                <a:ea typeface="华文行楷" pitchFamily="2" charset="-122"/>
              </a:rPr>
              <a:t>点</a:t>
            </a:r>
            <a:r>
              <a:rPr lang="zh-CN" altLang="en-US" sz="4400" dirty="0" smtClean="0">
                <a:solidFill>
                  <a:srgbClr val="C00000"/>
                </a:solidFill>
                <a:latin typeface="华文行楷" pitchFamily="2" charset="-122"/>
                <a:ea typeface="华文行楷" pitchFamily="2" charset="-122"/>
              </a:rPr>
              <a:t>说明</a:t>
            </a:r>
            <a:endParaRPr lang="en-US" altLang="zh-CN" sz="4400" dirty="0" smtClean="0">
              <a:solidFill>
                <a:srgbClr val="C00000"/>
              </a:solidFill>
              <a:latin typeface="华文行楷" pitchFamily="2" charset="-122"/>
              <a:ea typeface="华文行楷" pitchFamily="2" charset="-122"/>
            </a:endParaRPr>
          </a:p>
          <a:p>
            <a:pPr eaLnBrk="1" fontAlgn="auto" hangingPunct="1">
              <a:lnSpc>
                <a:spcPct val="130000"/>
              </a:lnSpc>
              <a:spcAft>
                <a:spcPts val="0"/>
              </a:spcAft>
              <a:buFont typeface="Arial" panose="020B0604020202020204" pitchFamily="34" charset="0"/>
              <a:buChar char="•"/>
              <a:defRPr/>
            </a:pPr>
            <a:r>
              <a:rPr lang="zh-CN" altLang="en-US" sz="4400" b="1" dirty="0" smtClean="0">
                <a:solidFill>
                  <a:srgbClr val="000000"/>
                </a:solidFill>
              </a:rPr>
              <a:t>1</a:t>
            </a:r>
            <a:r>
              <a:rPr lang="zh-CN" altLang="en-US" sz="4400" b="1" dirty="0">
                <a:solidFill>
                  <a:srgbClr val="000000"/>
                </a:solidFill>
              </a:rPr>
              <a:t>.亨利定律的几种不同表示中，亨利常数</a:t>
            </a:r>
            <a:r>
              <a:rPr lang="en-US" altLang="zh-CN" sz="4400" b="1" dirty="0">
                <a:solidFill>
                  <a:srgbClr val="000000"/>
                </a:solidFill>
              </a:rPr>
              <a:t>k</a:t>
            </a:r>
            <a:r>
              <a:rPr lang="zh-CN" altLang="en-US" sz="4400" b="1" dirty="0">
                <a:solidFill>
                  <a:srgbClr val="000000"/>
                </a:solidFill>
              </a:rPr>
              <a:t>的值不同，单位也不同。</a:t>
            </a:r>
          </a:p>
          <a:p>
            <a:pPr eaLnBrk="1" fontAlgn="auto" hangingPunct="1">
              <a:lnSpc>
                <a:spcPct val="130000"/>
              </a:lnSpc>
              <a:spcAft>
                <a:spcPts val="0"/>
              </a:spcAft>
              <a:buFont typeface="Arial" panose="020B0604020202020204" pitchFamily="34" charset="0"/>
              <a:buChar char="•"/>
              <a:defRPr/>
            </a:pPr>
            <a:r>
              <a:rPr lang="zh-CN" altLang="en-US" sz="4400" b="1" dirty="0">
                <a:solidFill>
                  <a:srgbClr val="000000"/>
                </a:solidFill>
              </a:rPr>
              <a:t>2.亨利常数</a:t>
            </a:r>
            <a:r>
              <a:rPr lang="en-US" altLang="zh-CN" sz="4400" b="1" dirty="0">
                <a:solidFill>
                  <a:srgbClr val="000000"/>
                </a:solidFill>
              </a:rPr>
              <a:t>k</a:t>
            </a:r>
            <a:r>
              <a:rPr lang="zh-CN" altLang="en-US" sz="4400" b="1" dirty="0">
                <a:solidFill>
                  <a:srgbClr val="000000"/>
                </a:solidFill>
              </a:rPr>
              <a:t>与溶剂、溶质的性质以及温度有关。</a:t>
            </a:r>
          </a:p>
          <a:p>
            <a:pPr eaLnBrk="1" fontAlgn="auto" hangingPunct="1">
              <a:lnSpc>
                <a:spcPct val="130000"/>
              </a:lnSpc>
              <a:spcAft>
                <a:spcPts val="0"/>
              </a:spcAft>
              <a:buFont typeface="Arial" panose="020B0604020202020204" pitchFamily="34" charset="0"/>
              <a:buChar char="•"/>
              <a:defRPr/>
            </a:pPr>
            <a:r>
              <a:rPr lang="zh-CN" altLang="en-US" sz="4400" b="1" dirty="0">
                <a:solidFill>
                  <a:srgbClr val="000000"/>
                </a:solidFill>
              </a:rPr>
              <a:t>3.应用拉乌尔定律、亨利定律时，物质在气、液两相的分子必须相同。如：</a:t>
            </a:r>
            <a:r>
              <a:rPr lang="en-US" altLang="zh-CN" sz="4400" b="1" dirty="0">
                <a:solidFill>
                  <a:srgbClr val="000000"/>
                </a:solidFill>
              </a:rPr>
              <a:t>CO</a:t>
            </a:r>
            <a:r>
              <a:rPr lang="en-US" altLang="zh-CN" sz="4400" b="1" baseline="-25000" dirty="0">
                <a:solidFill>
                  <a:srgbClr val="000000"/>
                </a:solidFill>
              </a:rPr>
              <a:t>2</a:t>
            </a:r>
            <a:r>
              <a:rPr lang="zh-CN" altLang="en-US" sz="4400" b="1" dirty="0">
                <a:solidFill>
                  <a:srgbClr val="000000"/>
                </a:solidFill>
              </a:rPr>
              <a:t>溶于</a:t>
            </a:r>
            <a:r>
              <a:rPr lang="en-US" altLang="zh-CN" sz="4400" b="1" dirty="0">
                <a:solidFill>
                  <a:srgbClr val="000000"/>
                </a:solidFill>
              </a:rPr>
              <a:t>H</a:t>
            </a:r>
            <a:r>
              <a:rPr lang="en-US" altLang="zh-CN" sz="4400" b="1" baseline="-25000" dirty="0">
                <a:solidFill>
                  <a:srgbClr val="000000"/>
                </a:solidFill>
              </a:rPr>
              <a:t>2</a:t>
            </a:r>
            <a:r>
              <a:rPr lang="en-US" altLang="zh-CN" sz="4400" b="1" dirty="0">
                <a:solidFill>
                  <a:srgbClr val="000000"/>
                </a:solidFill>
              </a:rPr>
              <a:t>O </a:t>
            </a:r>
            <a:r>
              <a:rPr lang="zh-CN" altLang="en-US" sz="4400" b="1" dirty="0">
                <a:solidFill>
                  <a:srgbClr val="000000"/>
                </a:solidFill>
              </a:rPr>
              <a:t>中,使用亨利定律计算</a:t>
            </a:r>
            <a:r>
              <a:rPr lang="en-US" altLang="zh-CN" sz="4400" b="1" dirty="0">
                <a:solidFill>
                  <a:srgbClr val="000000"/>
                </a:solidFill>
              </a:rPr>
              <a:t>CO</a:t>
            </a:r>
            <a:r>
              <a:rPr lang="en-US" altLang="zh-CN" sz="4400" b="1" baseline="-25000" dirty="0">
                <a:solidFill>
                  <a:srgbClr val="000000"/>
                </a:solidFill>
              </a:rPr>
              <a:t>2</a:t>
            </a:r>
            <a:r>
              <a:rPr lang="zh-CN" altLang="en-US" sz="4400" b="1" dirty="0">
                <a:solidFill>
                  <a:srgbClr val="000000"/>
                </a:solidFill>
              </a:rPr>
              <a:t>分压时，溶质中不包括</a:t>
            </a:r>
            <a:r>
              <a:rPr lang="en-US" altLang="zh-CN" sz="4400" b="1" dirty="0">
                <a:solidFill>
                  <a:srgbClr val="000000"/>
                </a:solidFill>
              </a:rPr>
              <a:t>H</a:t>
            </a:r>
            <a:r>
              <a:rPr lang="en-US" altLang="zh-CN" sz="4400" b="1" baseline="-25000" dirty="0">
                <a:solidFill>
                  <a:srgbClr val="000000"/>
                </a:solidFill>
              </a:rPr>
              <a:t>2</a:t>
            </a:r>
            <a:r>
              <a:rPr lang="en-US" altLang="zh-CN" sz="4400" b="1" dirty="0">
                <a:solidFill>
                  <a:srgbClr val="000000"/>
                </a:solidFill>
              </a:rPr>
              <a:t>CO</a:t>
            </a:r>
            <a:r>
              <a:rPr lang="en-US" altLang="zh-CN" sz="4400" b="1" baseline="-25000" dirty="0">
                <a:solidFill>
                  <a:srgbClr val="000000"/>
                </a:solidFill>
              </a:rPr>
              <a:t>3 </a:t>
            </a:r>
            <a:r>
              <a:rPr lang="en-US" altLang="zh-CN" sz="4400" b="1" dirty="0">
                <a:solidFill>
                  <a:srgbClr val="000000"/>
                </a:solidFill>
              </a:rPr>
              <a:t>。</a:t>
            </a:r>
            <a:endParaRPr lang="zh-CN" altLang="en-US" sz="4400" b="1" dirty="0">
              <a:solidFill>
                <a:srgbClr val="000000"/>
              </a:solidFill>
            </a:endParaRPr>
          </a:p>
          <a:p>
            <a:pPr eaLnBrk="1" fontAlgn="auto" hangingPunct="1">
              <a:spcAft>
                <a:spcPts val="0"/>
              </a:spcAft>
              <a:buFont typeface="Arial" panose="020B0604020202020204" pitchFamily="34" charset="0"/>
              <a:buChar char="•"/>
              <a:defRPr/>
            </a:pPr>
            <a:endParaRPr lang="zh-CN" altLang="en-US" sz="2400" dirty="0">
              <a:latin typeface="华文行楷" pitchFamily="2" charset="-122"/>
              <a:ea typeface="华文行楷" pitchFamily="2" charset="-122"/>
            </a:endParaRPr>
          </a:p>
          <a:p>
            <a:pPr eaLnBrk="1" fontAlgn="auto" hangingPunct="1">
              <a:spcAft>
                <a:spcPts val="0"/>
              </a:spcAft>
              <a:buFont typeface="Arial" panose="020B0604020202020204" pitchFamily="34" charset="0"/>
              <a:buChar char="•"/>
              <a:defRPr/>
            </a:pP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51520" y="3867769"/>
            <a:ext cx="7129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400" dirty="0" smtClean="0">
                <a:solidFill>
                  <a:srgbClr val="FF0000"/>
                </a:solidFill>
                <a:latin typeface="Times New Roman" pitchFamily="18" charset="0"/>
                <a:ea typeface="黑体" pitchFamily="49" charset="-122"/>
              </a:rPr>
              <a:t>拉乌尔定律</a:t>
            </a:r>
            <a:r>
              <a:rPr kumimoji="1" lang="zh-CN" altLang="en-US" sz="2400" dirty="0">
                <a:solidFill>
                  <a:srgbClr val="FF0000"/>
                </a:solidFill>
                <a:latin typeface="Times New Roman" pitchFamily="18" charset="0"/>
                <a:ea typeface="黑体" pitchFamily="49" charset="-122"/>
              </a:rPr>
              <a:t>与亨利定律比较</a:t>
            </a:r>
          </a:p>
        </p:txBody>
      </p:sp>
      <p:sp>
        <p:nvSpPr>
          <p:cNvPr id="5" name="Text Box 3"/>
          <p:cNvSpPr txBox="1">
            <a:spLocks noChangeArrowheads="1"/>
          </p:cNvSpPr>
          <p:nvPr/>
        </p:nvSpPr>
        <p:spPr bwMode="auto">
          <a:xfrm>
            <a:off x="827584" y="4365104"/>
            <a:ext cx="475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800" b="1" dirty="0">
                <a:solidFill>
                  <a:srgbClr val="0000FF"/>
                </a:solidFill>
                <a:latin typeface="Times New Roman" pitchFamily="18" charset="0"/>
                <a:ea typeface="黑体" pitchFamily="49" charset="-122"/>
              </a:rPr>
              <a:t>形式相似内容有别</a:t>
            </a:r>
          </a:p>
        </p:txBody>
      </p:sp>
      <p:graphicFrame>
        <p:nvGraphicFramePr>
          <p:cNvPr id="14" name="对象 13"/>
          <p:cNvGraphicFramePr>
            <a:graphicFrameLocks noChangeAspect="1"/>
          </p:cNvGraphicFramePr>
          <p:nvPr>
            <p:extLst>
              <p:ext uri="{D42A27DB-BD31-4B8C-83A1-F6EECF244321}">
                <p14:modId xmlns:p14="http://schemas.microsoft.com/office/powerpoint/2010/main" val="6384775"/>
              </p:ext>
            </p:extLst>
          </p:nvPr>
        </p:nvGraphicFramePr>
        <p:xfrm>
          <a:off x="698617" y="4869160"/>
          <a:ext cx="2422525" cy="619125"/>
        </p:xfrm>
        <a:graphic>
          <a:graphicData uri="http://schemas.openxmlformats.org/presentationml/2006/ole">
            <mc:AlternateContent xmlns:mc="http://schemas.openxmlformats.org/markup-compatibility/2006">
              <mc:Choice xmlns:v="urn:schemas-microsoft-com:vml" Requires="v">
                <p:oleObj spid="_x0000_s139070" name="公式" r:id="rId3" imgW="927100" imgH="228600" progId="Equation.3">
                  <p:embed/>
                </p:oleObj>
              </mc:Choice>
              <mc:Fallback>
                <p:oleObj name="公式" r:id="rId3" imgW="9271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617" y="4869160"/>
                        <a:ext cx="242252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128325534"/>
              </p:ext>
            </p:extLst>
          </p:nvPr>
        </p:nvGraphicFramePr>
        <p:xfrm>
          <a:off x="3347864" y="4941168"/>
          <a:ext cx="1944539" cy="501650"/>
        </p:xfrm>
        <a:graphic>
          <a:graphicData uri="http://schemas.openxmlformats.org/presentationml/2006/ole">
            <mc:AlternateContent xmlns:mc="http://schemas.openxmlformats.org/markup-compatibility/2006">
              <mc:Choice xmlns:v="urn:schemas-microsoft-com:vml" Requires="v">
                <p:oleObj spid="_x0000_s139071" name="公式" r:id="rId5" imgW="837836" imgH="215806" progId="Equation.3">
                  <p:embed/>
                </p:oleObj>
              </mc:Choice>
              <mc:Fallback>
                <p:oleObj name="公式" r:id="rId5" imgW="837836" imgH="21580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4941168"/>
                        <a:ext cx="1944539" cy="501650"/>
                      </a:xfrm>
                      <a:prstGeom prst="rect">
                        <a:avLst/>
                      </a:prstGeom>
                      <a:noFill/>
                      <a:ln>
                        <a:noFill/>
                      </a:ln>
                      <a:effectLs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848573488"/>
              </p:ext>
            </p:extLst>
          </p:nvPr>
        </p:nvGraphicFramePr>
        <p:xfrm>
          <a:off x="5292080" y="4797152"/>
          <a:ext cx="2519363" cy="527050"/>
        </p:xfrm>
        <a:graphic>
          <a:graphicData uri="http://schemas.openxmlformats.org/presentationml/2006/ole">
            <mc:AlternateContent xmlns:mc="http://schemas.openxmlformats.org/markup-compatibility/2006">
              <mc:Choice xmlns:v="urn:schemas-microsoft-com:vml" Requires="v">
                <p:oleObj spid="_x0000_s139072" name="公式" r:id="rId7" imgW="1091726" imgH="228501" progId="Equation.3">
                  <p:embed/>
                </p:oleObj>
              </mc:Choice>
              <mc:Fallback>
                <p:oleObj name="公式" r:id="rId7" imgW="1091726" imgH="228501"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080" y="4797152"/>
                        <a:ext cx="2519363" cy="527050"/>
                      </a:xfrm>
                      <a:prstGeom prst="rect">
                        <a:avLst/>
                      </a:prstGeom>
                      <a:noFill/>
                      <a:ln>
                        <a:noFill/>
                      </a:ln>
                      <a:effectLs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15298524"/>
              </p:ext>
            </p:extLst>
          </p:nvPr>
        </p:nvGraphicFramePr>
        <p:xfrm>
          <a:off x="395536" y="5445224"/>
          <a:ext cx="2590800" cy="652462"/>
        </p:xfrm>
        <a:graphic>
          <a:graphicData uri="http://schemas.openxmlformats.org/presentationml/2006/ole">
            <mc:AlternateContent xmlns:mc="http://schemas.openxmlformats.org/markup-compatibility/2006">
              <mc:Choice xmlns:v="urn:schemas-microsoft-com:vml" Requires="v">
                <p:oleObj spid="_x0000_s139073" name="公式" r:id="rId9" imgW="977900" imgH="241300" progId="Equation.3">
                  <p:embed/>
                </p:oleObj>
              </mc:Choice>
              <mc:Fallback>
                <p:oleObj name="公式" r:id="rId9" imgW="977900" imgH="24130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536" y="5445224"/>
                        <a:ext cx="2590800"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365816621"/>
              </p:ext>
            </p:extLst>
          </p:nvPr>
        </p:nvGraphicFramePr>
        <p:xfrm>
          <a:off x="3063726" y="5661248"/>
          <a:ext cx="1944688" cy="493712"/>
        </p:xfrm>
        <a:graphic>
          <a:graphicData uri="http://schemas.openxmlformats.org/presentationml/2006/ole">
            <mc:AlternateContent xmlns:mc="http://schemas.openxmlformats.org/markup-compatibility/2006">
              <mc:Choice xmlns:v="urn:schemas-microsoft-com:vml" Requires="v">
                <p:oleObj spid="_x0000_s139074" name="公式" r:id="rId11" imgW="850531" imgH="215806" progId="Equation.3">
                  <p:embed/>
                </p:oleObj>
              </mc:Choice>
              <mc:Fallback>
                <p:oleObj name="公式" r:id="rId11" imgW="850531" imgH="215806"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3726" y="5661248"/>
                        <a:ext cx="1944688"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688331240"/>
              </p:ext>
            </p:extLst>
          </p:nvPr>
        </p:nvGraphicFramePr>
        <p:xfrm>
          <a:off x="5148064" y="5589240"/>
          <a:ext cx="3311525" cy="525462"/>
        </p:xfrm>
        <a:graphic>
          <a:graphicData uri="http://schemas.openxmlformats.org/presentationml/2006/ole">
            <mc:AlternateContent xmlns:mc="http://schemas.openxmlformats.org/markup-compatibility/2006">
              <mc:Choice xmlns:v="urn:schemas-microsoft-com:vml" Requires="v">
                <p:oleObj spid="_x0000_s139075" name="公式" r:id="rId13" imgW="1524000" imgH="241300" progId="Equation.3">
                  <p:embed/>
                </p:oleObj>
              </mc:Choice>
              <mc:Fallback>
                <p:oleObj name="公式" r:id="rId13" imgW="1524000" imgH="24130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8064" y="5589240"/>
                        <a:ext cx="331152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251520" y="404664"/>
            <a:ext cx="8640960" cy="3243965"/>
          </a:xfrm>
          <a:prstGeom prst="rect">
            <a:avLst/>
          </a:prstGeom>
        </p:spPr>
        <p:txBody>
          <a:bodyPr wrap="square">
            <a:spAutoFit/>
          </a:bodyPr>
          <a:lstStyle/>
          <a:p>
            <a:pPr eaLnBrk="1" fontAlgn="auto" hangingPunct="1">
              <a:spcAft>
                <a:spcPts val="0"/>
              </a:spcAft>
              <a:buFont typeface="Arial" panose="020B0604020202020204" pitchFamily="34" charset="0"/>
              <a:buChar char="•"/>
              <a:defRPr/>
            </a:pPr>
            <a:r>
              <a:rPr lang="zh-CN" altLang="en-US" sz="3200" dirty="0" smtClean="0">
                <a:solidFill>
                  <a:srgbClr val="C00000"/>
                </a:solidFill>
                <a:latin typeface="华文行楷" pitchFamily="2" charset="-122"/>
                <a:ea typeface="华文行楷" pitchFamily="2" charset="-122"/>
              </a:rPr>
              <a:t>七、</a:t>
            </a:r>
            <a:r>
              <a:rPr lang="zh-CN" altLang="en-US" sz="3200" dirty="0">
                <a:solidFill>
                  <a:srgbClr val="C00000"/>
                </a:solidFill>
                <a:latin typeface="华文行楷" pitchFamily="2" charset="-122"/>
                <a:ea typeface="华文行楷" pitchFamily="2" charset="-122"/>
              </a:rPr>
              <a:t>拉乌尔定律与亨利定律的关系</a:t>
            </a:r>
          </a:p>
          <a:p>
            <a:pPr eaLnBrk="1" fontAlgn="auto" hangingPunct="1">
              <a:lnSpc>
                <a:spcPct val="120000"/>
              </a:lnSpc>
              <a:spcAft>
                <a:spcPts val="0"/>
              </a:spcAft>
              <a:buClr>
                <a:schemeClr val="tx1"/>
              </a:buClr>
              <a:buFont typeface="Wingdings" pitchFamily="2" charset="2"/>
              <a:buChar char="l"/>
              <a:defRPr/>
            </a:pPr>
            <a:r>
              <a:rPr kumimoji="1" lang="zh-CN" altLang="en-US" sz="2400" b="1" dirty="0">
                <a:solidFill>
                  <a:srgbClr val="000000"/>
                </a:solidFill>
              </a:rPr>
              <a:t>在稀溶液中若对溶剂符合拉乌尔定律，则对溶质一定符合亨利定律，反之亦然</a:t>
            </a:r>
            <a:r>
              <a:rPr kumimoji="1" lang="zh-CN" altLang="en-US" sz="2400" b="1" dirty="0" smtClean="0">
                <a:solidFill>
                  <a:srgbClr val="000000"/>
                </a:solidFill>
              </a:rPr>
              <a:t>。（图解见后）</a:t>
            </a:r>
            <a:endParaRPr kumimoji="1" lang="zh-CN" altLang="en-US" sz="2400" b="1" dirty="0">
              <a:solidFill>
                <a:srgbClr val="000000"/>
              </a:solidFill>
            </a:endParaRPr>
          </a:p>
          <a:p>
            <a:pPr eaLnBrk="1" fontAlgn="auto" hangingPunct="1">
              <a:lnSpc>
                <a:spcPct val="120000"/>
              </a:lnSpc>
              <a:spcAft>
                <a:spcPts val="0"/>
              </a:spcAft>
              <a:buClr>
                <a:srgbClr val="0000CC"/>
              </a:buClr>
              <a:buSzPct val="70000"/>
              <a:buFont typeface="Wingdings" pitchFamily="2" charset="2"/>
              <a:buChar char="l"/>
              <a:defRPr/>
            </a:pPr>
            <a:r>
              <a:rPr kumimoji="1" lang="zh-CN" altLang="en-US" sz="2400" b="1" dirty="0">
                <a:solidFill>
                  <a:srgbClr val="0000CC"/>
                </a:solidFill>
                <a:latin typeface="华文宋体" pitchFamily="2" charset="-122"/>
                <a:ea typeface="华文宋体" pitchFamily="2" charset="-122"/>
              </a:rPr>
              <a:t>对溶剂符合拉乌尔定律的溶液，对溶质符合亨利定律</a:t>
            </a:r>
          </a:p>
          <a:p>
            <a:pPr eaLnBrk="1" fontAlgn="auto" hangingPunct="1">
              <a:lnSpc>
                <a:spcPct val="120000"/>
              </a:lnSpc>
              <a:spcAft>
                <a:spcPts val="0"/>
              </a:spcAft>
              <a:buClr>
                <a:srgbClr val="0000CC"/>
              </a:buClr>
              <a:buSzPct val="70000"/>
              <a:buFont typeface="Wingdings" pitchFamily="2" charset="2"/>
              <a:buChar char="l"/>
              <a:defRPr/>
            </a:pPr>
            <a:r>
              <a:rPr kumimoji="1" lang="zh-CN" altLang="en-US" sz="2400" b="1" dirty="0">
                <a:solidFill>
                  <a:srgbClr val="0000CC"/>
                </a:solidFill>
                <a:latin typeface="华文宋体" pitchFamily="2" charset="-122"/>
                <a:ea typeface="华文宋体" pitchFamily="2" charset="-122"/>
              </a:rPr>
              <a:t>对溶质符合亨利定律的溶液，对溶剂符合拉乌尔定律</a:t>
            </a:r>
          </a:p>
          <a:p>
            <a:pPr eaLnBrk="1" fontAlgn="auto" hangingPunct="1">
              <a:lnSpc>
                <a:spcPct val="120000"/>
              </a:lnSpc>
              <a:spcAft>
                <a:spcPts val="0"/>
              </a:spcAft>
              <a:buClr>
                <a:srgbClr val="0000CC"/>
              </a:buClr>
              <a:buSzPct val="70000"/>
              <a:buFont typeface="Wingdings" pitchFamily="2" charset="2"/>
              <a:buChar char="l"/>
              <a:defRPr/>
            </a:pPr>
            <a:r>
              <a:rPr kumimoji="1" lang="zh-CN" altLang="en-US" sz="2400" b="1" dirty="0">
                <a:solidFill>
                  <a:srgbClr val="0000CC"/>
                </a:solidFill>
                <a:latin typeface="华文宋体" pitchFamily="2" charset="-122"/>
                <a:ea typeface="华文宋体" pitchFamily="2" charset="-122"/>
              </a:rPr>
              <a:t>对溶剂不符合拉乌尔定律的溶液，对溶质也不符合亨利定律</a:t>
            </a:r>
          </a:p>
          <a:p>
            <a:pPr eaLnBrk="1" fontAlgn="auto" hangingPunct="1">
              <a:lnSpc>
                <a:spcPct val="120000"/>
              </a:lnSpc>
              <a:spcAft>
                <a:spcPts val="0"/>
              </a:spcAft>
              <a:buClr>
                <a:srgbClr val="0000CC"/>
              </a:buClr>
              <a:buSzPct val="70000"/>
              <a:buFont typeface="Wingdings" pitchFamily="2" charset="2"/>
              <a:buChar char="l"/>
              <a:defRPr/>
            </a:pPr>
            <a:r>
              <a:rPr kumimoji="1" lang="zh-CN" altLang="en-US" sz="2400" b="1" dirty="0">
                <a:solidFill>
                  <a:srgbClr val="0000CC"/>
                </a:solidFill>
                <a:latin typeface="华文宋体" pitchFamily="2" charset="-122"/>
                <a:ea typeface="华文宋体" pitchFamily="2" charset="-122"/>
              </a:rPr>
              <a:t>对溶质不符合亨利定律的溶液，对溶剂也不符合拉乌尔定律</a:t>
            </a:r>
          </a:p>
        </p:txBody>
      </p:sp>
    </p:spTree>
    <p:extLst>
      <p:ext uri="{BB962C8B-B14F-4D97-AF65-F5344CB8AC3E}">
        <p14:creationId xmlns:p14="http://schemas.microsoft.com/office/powerpoint/2010/main" val="147452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385300" cy="5734050"/>
            <a:chOff x="384" y="192"/>
            <a:chExt cx="6048" cy="3648"/>
          </a:xfrm>
        </p:grpSpPr>
        <p:pic>
          <p:nvPicPr>
            <p:cNvPr id="5" name="Picture 3" descr="未命名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92"/>
              <a:ext cx="5904" cy="36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4"/>
            <p:cNvGraphicFramePr>
              <a:graphicFrameLocks noChangeAspect="1"/>
            </p:cNvGraphicFramePr>
            <p:nvPr/>
          </p:nvGraphicFramePr>
          <p:xfrm>
            <a:off x="480" y="1728"/>
            <a:ext cx="418" cy="444"/>
          </p:xfrm>
          <a:graphic>
            <a:graphicData uri="http://schemas.openxmlformats.org/presentationml/2006/ole">
              <mc:AlternateContent xmlns:mc="http://schemas.openxmlformats.org/markup-compatibility/2006">
                <mc:Choice xmlns:v="urn:schemas-microsoft-com:vml" Requires="v">
                  <p:oleObj spid="_x0000_s140056" name="公式" r:id="rId4" imgW="215640" imgH="228600" progId="Equation.3">
                    <p:embed/>
                  </p:oleObj>
                </mc:Choice>
                <mc:Fallback>
                  <p:oleObj name="公式" r:id="rId4" imgW="2156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1728"/>
                          <a:ext cx="418"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5520" y="1536"/>
            <a:ext cx="418" cy="444"/>
          </p:xfrm>
          <a:graphic>
            <a:graphicData uri="http://schemas.openxmlformats.org/presentationml/2006/ole">
              <mc:AlternateContent xmlns:mc="http://schemas.openxmlformats.org/markup-compatibility/2006">
                <mc:Choice xmlns:v="urn:schemas-microsoft-com:vml" Requires="v">
                  <p:oleObj spid="_x0000_s140057" name="Equation" r:id="rId6" imgW="215640" imgH="228600" progId="Equation.3">
                    <p:embed/>
                  </p:oleObj>
                </mc:Choice>
                <mc:Fallback>
                  <p:oleObj name="Equation" r:id="rId6" imgW="21564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20" y="1536"/>
                          <a:ext cx="418"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p:cNvSpPr txBox="1">
              <a:spLocks noChangeArrowheads="1"/>
            </p:cNvSpPr>
            <p:nvPr/>
          </p:nvSpPr>
          <p:spPr bwMode="auto">
            <a:xfrm>
              <a:off x="2160" y="288"/>
              <a:ext cx="172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2800" b="1" i="1">
                  <a:latin typeface="Times New Roman" pitchFamily="18" charset="0"/>
                </a:rPr>
                <a:t>T</a:t>
              </a:r>
              <a:r>
                <a:rPr kumimoji="1" lang="en-US" altLang="zh-CN" sz="2800" b="1">
                  <a:latin typeface="Times New Roman" pitchFamily="18" charset="0"/>
                </a:rPr>
                <a:t>=</a:t>
              </a:r>
              <a:r>
                <a:rPr kumimoji="1" lang="zh-CN" altLang="en-US" sz="2800" b="1">
                  <a:latin typeface="Tahoma" pitchFamily="34" charset="0"/>
                </a:rPr>
                <a:t>常数</a:t>
              </a:r>
            </a:p>
          </p:txBody>
        </p:sp>
        <p:sp>
          <p:nvSpPr>
            <p:cNvPr id="9" name="Text Box 7"/>
            <p:cNvSpPr txBox="1">
              <a:spLocks noChangeArrowheads="1"/>
            </p:cNvSpPr>
            <p:nvPr/>
          </p:nvSpPr>
          <p:spPr bwMode="auto">
            <a:xfrm>
              <a:off x="816" y="3360"/>
              <a:ext cx="336"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2800" b="1" dirty="0">
                  <a:latin typeface="Times New Roman" pitchFamily="18" charset="0"/>
                </a:rPr>
                <a:t>A</a:t>
              </a:r>
            </a:p>
          </p:txBody>
        </p:sp>
        <p:sp>
          <p:nvSpPr>
            <p:cNvPr id="10" name="Text Box 8"/>
            <p:cNvSpPr txBox="1">
              <a:spLocks noChangeArrowheads="1"/>
            </p:cNvSpPr>
            <p:nvPr/>
          </p:nvSpPr>
          <p:spPr bwMode="auto">
            <a:xfrm>
              <a:off x="2928" y="3312"/>
              <a:ext cx="57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3600" b="1" i="1">
                  <a:latin typeface="Times New Roman" pitchFamily="18" charset="0"/>
                </a:rPr>
                <a:t>x</a:t>
              </a:r>
              <a:r>
                <a:rPr kumimoji="1" lang="en-US" altLang="zh-CN" sz="3600" b="1" baseline="-25000">
                  <a:latin typeface="Times New Roman" pitchFamily="18" charset="0"/>
                </a:rPr>
                <a:t>B</a:t>
              </a:r>
              <a:endParaRPr kumimoji="1" lang="en-US" altLang="zh-CN" sz="3600" b="1">
                <a:latin typeface="Times New Roman" pitchFamily="18" charset="0"/>
              </a:endParaRPr>
            </a:p>
          </p:txBody>
        </p:sp>
        <p:sp>
          <p:nvSpPr>
            <p:cNvPr id="11" name="Text Box 9"/>
            <p:cNvSpPr txBox="1">
              <a:spLocks noChangeArrowheads="1"/>
            </p:cNvSpPr>
            <p:nvPr/>
          </p:nvSpPr>
          <p:spPr bwMode="auto">
            <a:xfrm>
              <a:off x="5328" y="3360"/>
              <a:ext cx="336"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2800" b="1" dirty="0">
                  <a:latin typeface="Times New Roman" pitchFamily="18" charset="0"/>
                </a:rPr>
                <a:t>B</a:t>
              </a:r>
            </a:p>
          </p:txBody>
        </p:sp>
        <p:sp>
          <p:nvSpPr>
            <p:cNvPr id="12" name="Line 10"/>
            <p:cNvSpPr>
              <a:spLocks noChangeShapeType="1"/>
            </p:cNvSpPr>
            <p:nvPr/>
          </p:nvSpPr>
          <p:spPr bwMode="auto">
            <a:xfrm>
              <a:off x="6432" y="3552"/>
              <a:ext cx="0" cy="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 name="Text Box 33"/>
          <p:cNvSpPr txBox="1">
            <a:spLocks noChangeArrowheads="1"/>
          </p:cNvSpPr>
          <p:nvPr/>
        </p:nvSpPr>
        <p:spPr bwMode="auto">
          <a:xfrm>
            <a:off x="0" y="5589588"/>
            <a:ext cx="9144000" cy="10668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solidFill>
                  <a:srgbClr val="CC0000"/>
                </a:solidFill>
                <a:latin typeface="Times New Roman" pitchFamily="18" charset="0"/>
                <a:ea typeface="黑体" pitchFamily="49" charset="-122"/>
              </a:rPr>
              <a:t>实验证明</a:t>
            </a:r>
            <a:r>
              <a:rPr kumimoji="1" lang="en-US" altLang="zh-CN" sz="3200" b="1" dirty="0">
                <a:solidFill>
                  <a:srgbClr val="CC0000"/>
                </a:solidFill>
                <a:latin typeface="Times New Roman" pitchFamily="18" charset="0"/>
                <a:ea typeface="黑体" pitchFamily="49" charset="-122"/>
              </a:rPr>
              <a:t>:</a:t>
            </a:r>
            <a:r>
              <a:rPr kumimoji="1" lang="zh-CN" altLang="en-US" sz="3200" b="1" dirty="0">
                <a:solidFill>
                  <a:srgbClr val="000000"/>
                </a:solidFill>
                <a:latin typeface="楷体_GB2312" pitchFamily="49" charset="-122"/>
                <a:ea typeface="楷体_GB2312" pitchFamily="49" charset="-122"/>
              </a:rPr>
              <a:t>对挥发性溶质</a:t>
            </a:r>
            <a:r>
              <a:rPr kumimoji="1" lang="en-US" altLang="zh-CN" sz="3200" b="1" dirty="0">
                <a:solidFill>
                  <a:srgbClr val="000000"/>
                </a:solidFill>
                <a:latin typeface="楷体_GB2312" pitchFamily="49" charset="-122"/>
                <a:ea typeface="楷体_GB2312" pitchFamily="49" charset="-122"/>
              </a:rPr>
              <a:t>, </a:t>
            </a:r>
            <a:r>
              <a:rPr kumimoji="1" lang="zh-CN" altLang="en-US" sz="3200" b="1" dirty="0">
                <a:solidFill>
                  <a:srgbClr val="000000"/>
                </a:solidFill>
                <a:latin typeface="楷体_GB2312" pitchFamily="49" charset="-122"/>
                <a:ea typeface="楷体_GB2312" pitchFamily="49" charset="-122"/>
              </a:rPr>
              <a:t>在稀溶液中溶质若符合亨利定律</a:t>
            </a:r>
            <a:r>
              <a:rPr kumimoji="1" lang="en-US" altLang="zh-CN" sz="3200" b="1" dirty="0">
                <a:solidFill>
                  <a:srgbClr val="000000"/>
                </a:solidFill>
                <a:latin typeface="楷体_GB2312" pitchFamily="49" charset="-122"/>
                <a:ea typeface="楷体_GB2312" pitchFamily="49" charset="-122"/>
              </a:rPr>
              <a:t>,</a:t>
            </a:r>
            <a:r>
              <a:rPr kumimoji="1" lang="zh-CN" altLang="en-US" sz="3200" b="1" dirty="0">
                <a:solidFill>
                  <a:srgbClr val="000000"/>
                </a:solidFill>
                <a:latin typeface="楷体_GB2312" pitchFamily="49" charset="-122"/>
                <a:ea typeface="楷体_GB2312" pitchFamily="49" charset="-122"/>
              </a:rPr>
              <a:t>溶剂必符合拉乌尔定律</a:t>
            </a:r>
          </a:p>
        </p:txBody>
      </p:sp>
      <p:sp>
        <p:nvSpPr>
          <p:cNvPr id="14" name="Line 29"/>
          <p:cNvSpPr>
            <a:spLocks noChangeShapeType="1"/>
          </p:cNvSpPr>
          <p:nvPr/>
        </p:nvSpPr>
        <p:spPr bwMode="auto">
          <a:xfrm flipH="1">
            <a:off x="900113" y="2492896"/>
            <a:ext cx="7056437" cy="2489200"/>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Line 21"/>
          <p:cNvSpPr>
            <a:spLocks noChangeShapeType="1"/>
          </p:cNvSpPr>
          <p:nvPr/>
        </p:nvSpPr>
        <p:spPr bwMode="auto">
          <a:xfrm>
            <a:off x="900113" y="2924175"/>
            <a:ext cx="7150100" cy="2041525"/>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6" name="Group 22"/>
          <p:cNvGrpSpPr>
            <a:grpSpLocks/>
          </p:cNvGrpSpPr>
          <p:nvPr/>
        </p:nvGrpSpPr>
        <p:grpSpPr bwMode="auto">
          <a:xfrm>
            <a:off x="931711" y="1340962"/>
            <a:ext cx="6953402" cy="3554888"/>
            <a:chOff x="982" y="960"/>
            <a:chExt cx="4538" cy="2352"/>
          </a:xfrm>
        </p:grpSpPr>
        <p:graphicFrame>
          <p:nvGraphicFramePr>
            <p:cNvPr id="17" name="Object 23"/>
            <p:cNvGraphicFramePr>
              <a:graphicFrameLocks noChangeAspect="1"/>
            </p:cNvGraphicFramePr>
            <p:nvPr>
              <p:extLst>
                <p:ext uri="{D42A27DB-BD31-4B8C-83A1-F6EECF244321}">
                  <p14:modId xmlns:p14="http://schemas.microsoft.com/office/powerpoint/2010/main" val="4043091260"/>
                </p:ext>
              </p:extLst>
            </p:nvPr>
          </p:nvGraphicFramePr>
          <p:xfrm>
            <a:off x="982" y="2683"/>
            <a:ext cx="547" cy="238"/>
          </p:xfrm>
          <a:graphic>
            <a:graphicData uri="http://schemas.openxmlformats.org/presentationml/2006/ole">
              <mc:AlternateContent xmlns:mc="http://schemas.openxmlformats.org/markup-compatibility/2006">
                <mc:Choice xmlns:v="urn:schemas-microsoft-com:vml" Requires="v">
                  <p:oleObj spid="_x0000_s140058" name="公式" r:id="rId8" imgW="825480" imgH="253800" progId="Equation.3">
                    <p:embed/>
                  </p:oleObj>
                </mc:Choice>
                <mc:Fallback>
                  <p:oleObj name="公式" r:id="rId8" imgW="82548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2" y="2683"/>
                          <a:ext cx="547" cy="238"/>
                        </a:xfrm>
                        <a:prstGeom prst="rect">
                          <a:avLst/>
                        </a:prstGeom>
                        <a:solidFill>
                          <a:srgbClr val="FFC000"/>
                        </a:solidFill>
                        <a:ln>
                          <a:noFill/>
                        </a:ln>
                        <a:effectLst/>
                        <a:extLst/>
                      </p:spPr>
                    </p:pic>
                  </p:oleObj>
                </mc:Fallback>
              </mc:AlternateContent>
            </a:graphicData>
          </a:graphic>
        </p:graphicFrame>
        <p:sp>
          <p:nvSpPr>
            <p:cNvPr id="19" name="Line 25"/>
            <p:cNvSpPr>
              <a:spLocks noChangeShapeType="1"/>
            </p:cNvSpPr>
            <p:nvPr/>
          </p:nvSpPr>
          <p:spPr bwMode="auto">
            <a:xfrm flipV="1">
              <a:off x="1008" y="960"/>
              <a:ext cx="4512" cy="2352"/>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0" name="Line 15"/>
          <p:cNvSpPr>
            <a:spLocks noChangeShapeType="1"/>
          </p:cNvSpPr>
          <p:nvPr/>
        </p:nvSpPr>
        <p:spPr bwMode="auto">
          <a:xfrm flipH="1" flipV="1">
            <a:off x="900113" y="2046982"/>
            <a:ext cx="7062787" cy="2867918"/>
          </a:xfrm>
          <a:prstGeom prst="line">
            <a:avLst/>
          </a:prstGeom>
          <a:noFill/>
          <a:ln w="381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21" name="Object 16"/>
          <p:cNvGraphicFramePr>
            <a:graphicFrameLocks noChangeAspect="1"/>
          </p:cNvGraphicFramePr>
          <p:nvPr>
            <p:extLst>
              <p:ext uri="{D42A27DB-BD31-4B8C-83A1-F6EECF244321}">
                <p14:modId xmlns:p14="http://schemas.microsoft.com/office/powerpoint/2010/main" val="3277803615"/>
              </p:ext>
            </p:extLst>
          </p:nvPr>
        </p:nvGraphicFramePr>
        <p:xfrm>
          <a:off x="7101553" y="4193366"/>
          <a:ext cx="813401" cy="334864"/>
        </p:xfrm>
        <a:graphic>
          <a:graphicData uri="http://schemas.openxmlformats.org/presentationml/2006/ole">
            <mc:AlternateContent xmlns:mc="http://schemas.openxmlformats.org/markup-compatibility/2006">
              <mc:Choice xmlns:v="urn:schemas-microsoft-com:vml" Requires="v">
                <p:oleObj spid="_x0000_s140059" name="公式" r:id="rId10" imgW="825480" imgH="253800" progId="Equation.3">
                  <p:embed/>
                </p:oleObj>
              </mc:Choice>
              <mc:Fallback>
                <p:oleObj name="公式" r:id="rId10" imgW="82548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01553" y="4193366"/>
                        <a:ext cx="813401" cy="334864"/>
                      </a:xfrm>
                      <a:prstGeom prst="rect">
                        <a:avLst/>
                      </a:prstGeom>
                      <a:solidFill>
                        <a:srgbClr val="FFC000"/>
                      </a:solidFill>
                      <a:ln>
                        <a:noFill/>
                      </a:ln>
                      <a:effectLst/>
                      <a:extLst/>
                    </p:spPr>
                  </p:pic>
                </p:oleObj>
              </mc:Fallback>
            </mc:AlternateContent>
          </a:graphicData>
        </a:graphic>
      </p:graphicFrame>
      <p:grpSp>
        <p:nvGrpSpPr>
          <p:cNvPr id="23" name="Group 11"/>
          <p:cNvGrpSpPr>
            <a:grpSpLocks/>
          </p:cNvGrpSpPr>
          <p:nvPr/>
        </p:nvGrpSpPr>
        <p:grpSpPr bwMode="auto">
          <a:xfrm>
            <a:off x="1042988" y="0"/>
            <a:ext cx="768350" cy="4979988"/>
            <a:chOff x="1209" y="240"/>
            <a:chExt cx="471" cy="3168"/>
          </a:xfrm>
        </p:grpSpPr>
        <p:sp>
          <p:nvSpPr>
            <p:cNvPr id="24" name="Line 12"/>
            <p:cNvSpPr>
              <a:spLocks noChangeShapeType="1"/>
            </p:cNvSpPr>
            <p:nvPr/>
          </p:nvSpPr>
          <p:spPr bwMode="auto">
            <a:xfrm>
              <a:off x="1680" y="384"/>
              <a:ext cx="0" cy="3024"/>
            </a:xfrm>
            <a:prstGeom prst="line">
              <a:avLst/>
            </a:prstGeom>
            <a:noFill/>
            <a:ln w="38100">
              <a:solidFill>
                <a:srgbClr val="0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Text Box 13"/>
            <p:cNvSpPr txBox="1">
              <a:spLocks noChangeArrowheads="1"/>
            </p:cNvSpPr>
            <p:nvPr/>
          </p:nvSpPr>
          <p:spPr bwMode="auto">
            <a:xfrm>
              <a:off x="1209" y="240"/>
              <a:ext cx="337" cy="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8080"/>
                  </a:solidFill>
                  <a:prstDash val="sysDot"/>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p>
              <a:pPr algn="ctr">
                <a:spcBef>
                  <a:spcPct val="50000"/>
                </a:spcBef>
              </a:pPr>
              <a:r>
                <a:rPr kumimoji="1" lang="zh-CN" altLang="en-US" sz="2400" b="1" dirty="0">
                  <a:latin typeface="Tahoma" pitchFamily="34" charset="0"/>
                </a:rPr>
                <a:t>稀溶液</a:t>
              </a:r>
            </a:p>
          </p:txBody>
        </p:sp>
      </p:grpSp>
      <p:sp>
        <p:nvSpPr>
          <p:cNvPr id="30" name="Line 12"/>
          <p:cNvSpPr>
            <a:spLocks noChangeShapeType="1"/>
          </p:cNvSpPr>
          <p:nvPr/>
        </p:nvSpPr>
        <p:spPr bwMode="auto">
          <a:xfrm>
            <a:off x="7164288" y="314730"/>
            <a:ext cx="0" cy="4753625"/>
          </a:xfrm>
          <a:prstGeom prst="line">
            <a:avLst/>
          </a:prstGeom>
          <a:noFill/>
          <a:ln w="38100">
            <a:solidFill>
              <a:srgbClr val="0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Text Box 13"/>
          <p:cNvSpPr txBox="1">
            <a:spLocks noChangeArrowheads="1"/>
          </p:cNvSpPr>
          <p:nvPr/>
        </p:nvSpPr>
        <p:spPr bwMode="auto">
          <a:xfrm>
            <a:off x="7311885" y="244788"/>
            <a:ext cx="549754" cy="1358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8080"/>
                </a:solidFill>
                <a:prstDash val="sysDot"/>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p>
            <a:pPr algn="ctr">
              <a:spcBef>
                <a:spcPct val="50000"/>
              </a:spcBef>
            </a:pPr>
            <a:r>
              <a:rPr kumimoji="1" lang="zh-CN" altLang="en-US" sz="2400" b="1" dirty="0">
                <a:latin typeface="Tahoma" pitchFamily="34" charset="0"/>
              </a:rPr>
              <a:t>稀溶液</a:t>
            </a:r>
          </a:p>
        </p:txBody>
      </p:sp>
      <p:graphicFrame>
        <p:nvGraphicFramePr>
          <p:cNvPr id="33" name="Object 27"/>
          <p:cNvGraphicFramePr>
            <a:graphicFrameLocks noChangeAspect="1"/>
          </p:cNvGraphicFramePr>
          <p:nvPr>
            <p:extLst>
              <p:ext uri="{D42A27DB-BD31-4B8C-83A1-F6EECF244321}">
                <p14:modId xmlns:p14="http://schemas.microsoft.com/office/powerpoint/2010/main" val="618059810"/>
              </p:ext>
            </p:extLst>
          </p:nvPr>
        </p:nvGraphicFramePr>
        <p:xfrm>
          <a:off x="7153700" y="1923206"/>
          <a:ext cx="809200" cy="370977"/>
        </p:xfrm>
        <a:graphic>
          <a:graphicData uri="http://schemas.openxmlformats.org/presentationml/2006/ole">
            <mc:AlternateContent xmlns:mc="http://schemas.openxmlformats.org/markup-compatibility/2006">
              <mc:Choice xmlns:v="urn:schemas-microsoft-com:vml" Requires="v">
                <p:oleObj spid="_x0000_s140060" name="Equation" r:id="rId12" imgW="711000" imgH="228600" progId="Equation.3">
                  <p:embed/>
                </p:oleObj>
              </mc:Choice>
              <mc:Fallback>
                <p:oleObj name="Equation" r:id="rId12" imgW="7110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53700" y="1923206"/>
                        <a:ext cx="809200" cy="370977"/>
                      </a:xfrm>
                      <a:prstGeom prst="rect">
                        <a:avLst/>
                      </a:prstGeom>
                      <a:solidFill>
                        <a:srgbClr val="FFC000"/>
                      </a:solidFill>
                      <a:ln>
                        <a:noFill/>
                      </a:ln>
                      <a:effectLst/>
                      <a:extLst/>
                    </p:spPr>
                  </p:pic>
                </p:oleObj>
              </mc:Fallback>
            </mc:AlternateContent>
          </a:graphicData>
        </a:graphic>
      </p:graphicFrame>
      <p:sp>
        <p:nvSpPr>
          <p:cNvPr id="36" name="Line 28"/>
          <p:cNvSpPr>
            <a:spLocks noChangeShapeType="1"/>
          </p:cNvSpPr>
          <p:nvPr/>
        </p:nvSpPr>
        <p:spPr bwMode="auto">
          <a:xfrm>
            <a:off x="7452320" y="2304320"/>
            <a:ext cx="0" cy="377152"/>
          </a:xfrm>
          <a:prstGeom prst="line">
            <a:avLst/>
          </a:prstGeom>
          <a:noFill/>
          <a:ln w="28575">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37" name="Object 19"/>
          <p:cNvGraphicFramePr>
            <a:graphicFrameLocks noChangeAspect="1"/>
          </p:cNvGraphicFramePr>
          <p:nvPr>
            <p:extLst>
              <p:ext uri="{D42A27DB-BD31-4B8C-83A1-F6EECF244321}">
                <p14:modId xmlns:p14="http://schemas.microsoft.com/office/powerpoint/2010/main" val="2640773483"/>
              </p:ext>
            </p:extLst>
          </p:nvPr>
        </p:nvGraphicFramePr>
        <p:xfrm>
          <a:off x="913804" y="2304320"/>
          <a:ext cx="801189" cy="360809"/>
        </p:xfrm>
        <a:graphic>
          <a:graphicData uri="http://schemas.openxmlformats.org/presentationml/2006/ole">
            <mc:AlternateContent xmlns:mc="http://schemas.openxmlformats.org/markup-compatibility/2006">
              <mc:Choice xmlns:v="urn:schemas-microsoft-com:vml" Requires="v">
                <p:oleObj spid="_x0000_s140061" name="公式" r:id="rId14" imgW="736560" imgH="241200" progId="Equation.3">
                  <p:embed/>
                </p:oleObj>
              </mc:Choice>
              <mc:Fallback>
                <p:oleObj name="公式" r:id="rId14" imgW="736560" imgH="241200" progId="Equation.3">
                  <p:embed/>
                  <p:pic>
                    <p:nvPicPr>
                      <p:cNvPr id="0" name=""/>
                      <p:cNvPicPr>
                        <a:picLocks noChangeAspect="1" noChangeArrowheads="1"/>
                      </p:cNvPicPr>
                      <p:nvPr/>
                    </p:nvPicPr>
                    <p:blipFill>
                      <a:blip r:embed="rId15"/>
                      <a:srcRect/>
                      <a:stretch>
                        <a:fillRect/>
                      </a:stretch>
                    </p:blipFill>
                    <p:spPr bwMode="auto">
                      <a:xfrm>
                        <a:off x="913804" y="2304320"/>
                        <a:ext cx="801189" cy="360809"/>
                      </a:xfrm>
                      <a:prstGeom prst="rect">
                        <a:avLst/>
                      </a:prstGeom>
                      <a:solidFill>
                        <a:srgbClr val="FFC000"/>
                      </a:solidFill>
                      <a:ln>
                        <a:noFill/>
                      </a:ln>
                      <a:effectLst/>
                    </p:spPr>
                  </p:pic>
                </p:oleObj>
              </mc:Fallback>
            </mc:AlternateContent>
          </a:graphicData>
        </a:graphic>
      </p:graphicFrame>
      <p:sp>
        <p:nvSpPr>
          <p:cNvPr id="38" name="Line 20"/>
          <p:cNvSpPr>
            <a:spLocks noChangeShapeType="1"/>
          </p:cNvSpPr>
          <p:nvPr/>
        </p:nvSpPr>
        <p:spPr bwMode="auto">
          <a:xfrm>
            <a:off x="1403648" y="2660716"/>
            <a:ext cx="0" cy="364558"/>
          </a:xfrm>
          <a:prstGeom prst="line">
            <a:avLst/>
          </a:prstGeom>
          <a:noFill/>
          <a:ln w="28575">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Line 20"/>
          <p:cNvSpPr>
            <a:spLocks noChangeShapeType="1"/>
          </p:cNvSpPr>
          <p:nvPr/>
        </p:nvSpPr>
        <p:spPr bwMode="auto">
          <a:xfrm>
            <a:off x="7686099" y="4528230"/>
            <a:ext cx="0" cy="364558"/>
          </a:xfrm>
          <a:prstGeom prst="line">
            <a:avLst/>
          </a:prstGeom>
          <a:noFill/>
          <a:ln w="28575">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 name="Line 28"/>
          <p:cNvSpPr>
            <a:spLocks noChangeShapeType="1"/>
          </p:cNvSpPr>
          <p:nvPr/>
        </p:nvSpPr>
        <p:spPr bwMode="auto">
          <a:xfrm>
            <a:off x="1191785" y="4333357"/>
            <a:ext cx="0" cy="377152"/>
          </a:xfrm>
          <a:prstGeom prst="line">
            <a:avLst/>
          </a:prstGeom>
          <a:noFill/>
          <a:ln w="28575">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 name="矩形 1"/>
          <p:cNvSpPr/>
          <p:nvPr/>
        </p:nvSpPr>
        <p:spPr>
          <a:xfrm>
            <a:off x="107505" y="1602966"/>
            <a:ext cx="792608" cy="400110"/>
          </a:xfrm>
          <a:prstGeom prst="rect">
            <a:avLst/>
          </a:prstGeom>
        </p:spPr>
        <p:txBody>
          <a:bodyPr wrap="square">
            <a:spAutoFit/>
          </a:bodyPr>
          <a:lstStyle/>
          <a:p>
            <a:r>
              <a:rPr kumimoji="1" lang="en-US" altLang="zh-CN" sz="2000" b="1" dirty="0" err="1" smtClean="0">
                <a:solidFill>
                  <a:srgbClr val="000000"/>
                </a:solidFill>
                <a:latin typeface="创艺简楷体"/>
                <a:ea typeface="创艺简楷体"/>
                <a:cs typeface="创艺简楷体"/>
                <a:sym typeface="Symbol" pitchFamily="18" charset="2"/>
              </a:rPr>
              <a:t>kx</a:t>
            </a:r>
            <a:r>
              <a:rPr kumimoji="1" lang="en-US" altLang="zh-CN" sz="2000" b="1" baseline="-25000" dirty="0" err="1" smtClean="0">
                <a:solidFill>
                  <a:srgbClr val="000000"/>
                </a:solidFill>
                <a:latin typeface="创艺简楷体"/>
                <a:ea typeface="创艺简楷体"/>
                <a:cs typeface="创艺简楷体"/>
                <a:sym typeface="Symbol" pitchFamily="18" charset="2"/>
              </a:rPr>
              <a:t>,A</a:t>
            </a:r>
            <a:endParaRPr lang="zh-CN" altLang="en-US" sz="2000" dirty="0"/>
          </a:p>
        </p:txBody>
      </p:sp>
      <p:sp>
        <p:nvSpPr>
          <p:cNvPr id="39" name="矩形 38"/>
          <p:cNvSpPr/>
          <p:nvPr/>
        </p:nvSpPr>
        <p:spPr>
          <a:xfrm>
            <a:off x="8050213" y="1052736"/>
            <a:ext cx="792608" cy="400110"/>
          </a:xfrm>
          <a:prstGeom prst="rect">
            <a:avLst/>
          </a:prstGeom>
        </p:spPr>
        <p:txBody>
          <a:bodyPr wrap="square">
            <a:spAutoFit/>
          </a:bodyPr>
          <a:lstStyle/>
          <a:p>
            <a:r>
              <a:rPr kumimoji="1" lang="en-US" altLang="zh-CN" sz="2000" b="1" dirty="0" err="1" smtClean="0">
                <a:solidFill>
                  <a:srgbClr val="000000"/>
                </a:solidFill>
                <a:latin typeface="创艺简楷体"/>
                <a:ea typeface="创艺简楷体"/>
                <a:cs typeface="创艺简楷体"/>
                <a:sym typeface="Symbol" pitchFamily="18" charset="2"/>
              </a:rPr>
              <a:t>kx</a:t>
            </a:r>
            <a:r>
              <a:rPr kumimoji="1" lang="en-US" altLang="zh-CN" sz="2000" b="1" baseline="-25000" dirty="0" err="1" smtClean="0">
                <a:solidFill>
                  <a:srgbClr val="000000"/>
                </a:solidFill>
                <a:latin typeface="创艺简楷体"/>
                <a:ea typeface="创艺简楷体"/>
                <a:cs typeface="创艺简楷体"/>
                <a:sym typeface="Symbol" pitchFamily="18" charset="2"/>
              </a:rPr>
              <a:t>,B</a:t>
            </a:r>
            <a:endParaRPr lang="zh-CN" altLang="en-US" sz="2000" dirty="0"/>
          </a:p>
        </p:txBody>
      </p:sp>
    </p:spTree>
    <p:extLst>
      <p:ext uri="{BB962C8B-B14F-4D97-AF65-F5344CB8AC3E}">
        <p14:creationId xmlns:p14="http://schemas.microsoft.com/office/powerpoint/2010/main" val="327984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68" name="内容占位符 2"/>
          <p:cNvSpPr>
            <a:spLocks noGrp="1"/>
          </p:cNvSpPr>
          <p:nvPr>
            <p:ph idx="1"/>
          </p:nvPr>
        </p:nvSpPr>
        <p:spPr>
          <a:xfrm>
            <a:off x="468313" y="333375"/>
            <a:ext cx="8218487" cy="5792788"/>
          </a:xfrm>
        </p:spPr>
        <p:txBody>
          <a:bodyPr/>
          <a:lstStyle/>
          <a:p>
            <a:pPr eaLnBrk="1" hangingPunct="1">
              <a:lnSpc>
                <a:spcPct val="150000"/>
              </a:lnSpc>
            </a:pPr>
            <a:r>
              <a:rPr lang="zh-CN" altLang="en-US" b="1" dirty="0" smtClean="0">
                <a:solidFill>
                  <a:srgbClr val="000000"/>
                </a:solidFill>
              </a:rPr>
              <a:t>例：乙醇的质量百分数为</a:t>
            </a:r>
            <a:r>
              <a:rPr lang="en-US" altLang="zh-CN" b="1" dirty="0" smtClean="0">
                <a:solidFill>
                  <a:srgbClr val="000000"/>
                </a:solidFill>
              </a:rPr>
              <a:t>3%</a:t>
            </a:r>
            <a:r>
              <a:rPr lang="zh-CN" altLang="en-US" b="1" dirty="0" smtClean="0">
                <a:solidFill>
                  <a:srgbClr val="000000"/>
                </a:solidFill>
              </a:rPr>
              <a:t>的水溶液的正常沸点为</a:t>
            </a:r>
            <a:r>
              <a:rPr lang="en-US" altLang="zh-CN" b="1" dirty="0" smtClean="0">
                <a:solidFill>
                  <a:srgbClr val="000000"/>
                </a:solidFill>
              </a:rPr>
              <a:t>370K</a:t>
            </a:r>
            <a:r>
              <a:rPr lang="zh-CN" altLang="en-US" b="1" dirty="0" smtClean="0">
                <a:solidFill>
                  <a:srgbClr val="000000"/>
                </a:solidFill>
              </a:rPr>
              <a:t>，在该温度下纯水的饱和蒸汽压为</a:t>
            </a:r>
            <a:r>
              <a:rPr lang="en-US" altLang="zh-CN" b="1" dirty="0" smtClean="0">
                <a:solidFill>
                  <a:srgbClr val="000000"/>
                </a:solidFill>
              </a:rPr>
              <a:t>91.3kPa</a:t>
            </a:r>
            <a:r>
              <a:rPr lang="zh-CN" altLang="en-US" b="1" dirty="0">
                <a:solidFill>
                  <a:srgbClr val="000000"/>
                </a:solidFill>
              </a:rPr>
              <a:t>。</a:t>
            </a:r>
            <a:r>
              <a:rPr lang="zh-CN" altLang="en-US" b="1" dirty="0" smtClean="0">
                <a:solidFill>
                  <a:srgbClr val="000000"/>
                </a:solidFill>
              </a:rPr>
              <a:t>计算</a:t>
            </a:r>
            <a:r>
              <a:rPr lang="en-US" altLang="zh-CN" b="1" dirty="0" smtClean="0">
                <a:solidFill>
                  <a:srgbClr val="000000"/>
                </a:solidFill>
              </a:rPr>
              <a:t>370K,</a:t>
            </a:r>
            <a:r>
              <a:rPr lang="zh-CN" altLang="en-US" b="1" dirty="0" smtClean="0">
                <a:solidFill>
                  <a:srgbClr val="000000"/>
                </a:solidFill>
              </a:rPr>
              <a:t>乙醇摩尔分数为</a:t>
            </a:r>
            <a:r>
              <a:rPr lang="en-US" altLang="zh-CN" b="1" dirty="0" smtClean="0">
                <a:solidFill>
                  <a:srgbClr val="000000"/>
                </a:solidFill>
              </a:rPr>
              <a:t>0.015</a:t>
            </a:r>
            <a:r>
              <a:rPr lang="zh-CN" altLang="en-US" b="1" dirty="0" smtClean="0">
                <a:solidFill>
                  <a:srgbClr val="000000"/>
                </a:solidFill>
              </a:rPr>
              <a:t>的水溶液的蒸汽压及气相中乙醇的摩尔分数。</a:t>
            </a:r>
            <a:endParaRPr lang="en-US" altLang="zh-CN" b="1" dirty="0" smtClean="0">
              <a:solidFill>
                <a:srgbClr val="000000"/>
              </a:solidFill>
            </a:endParaRPr>
          </a:p>
          <a:p>
            <a:pPr eaLnBrk="1" hangingPunct="1">
              <a:lnSpc>
                <a:spcPct val="150000"/>
              </a:lnSpc>
            </a:pPr>
            <a:r>
              <a:rPr lang="zh-CN" altLang="en-US" sz="1800" b="1" dirty="0" smtClean="0">
                <a:solidFill>
                  <a:srgbClr val="000000"/>
                </a:solidFill>
              </a:rPr>
              <a:t>（乙醇的分子量为</a:t>
            </a:r>
            <a:r>
              <a:rPr lang="en-US" altLang="zh-CN" sz="1800" b="1" dirty="0" smtClean="0">
                <a:solidFill>
                  <a:srgbClr val="000000"/>
                </a:solidFill>
              </a:rPr>
              <a:t>46.069, </a:t>
            </a:r>
            <a:r>
              <a:rPr lang="zh-CN" altLang="en-US" sz="1800" b="1" dirty="0" smtClean="0">
                <a:solidFill>
                  <a:srgbClr val="000000"/>
                </a:solidFill>
              </a:rPr>
              <a:t>水的分子量为</a:t>
            </a:r>
            <a:r>
              <a:rPr lang="en-US" altLang="zh-CN" sz="1800" b="1" dirty="0" smtClean="0">
                <a:solidFill>
                  <a:srgbClr val="000000"/>
                </a:solidFill>
              </a:rPr>
              <a:t>18.015)</a:t>
            </a:r>
          </a:p>
          <a:p>
            <a:pPr eaLnBrk="1" hangingPunct="1">
              <a:lnSpc>
                <a:spcPct val="150000"/>
              </a:lnSpc>
            </a:pPr>
            <a:r>
              <a:rPr lang="zh-CN" altLang="en-US" sz="1800" b="1" dirty="0" smtClean="0">
                <a:solidFill>
                  <a:srgbClr val="000000"/>
                </a:solidFill>
              </a:rPr>
              <a:t>解：乙醇质量百分数为</a:t>
            </a:r>
            <a:r>
              <a:rPr lang="en-US" altLang="zh-CN" sz="1800" b="1" dirty="0" smtClean="0">
                <a:solidFill>
                  <a:srgbClr val="000000"/>
                </a:solidFill>
              </a:rPr>
              <a:t>3%</a:t>
            </a:r>
            <a:r>
              <a:rPr lang="zh-CN" altLang="en-US" sz="1800" b="1" dirty="0" smtClean="0">
                <a:solidFill>
                  <a:srgbClr val="000000"/>
                </a:solidFill>
              </a:rPr>
              <a:t>的溶液摩尔分数为：</a:t>
            </a:r>
            <a:endParaRPr lang="en-US" altLang="zh-CN" sz="1800" b="1" dirty="0" smtClean="0">
              <a:solidFill>
                <a:srgbClr val="000000"/>
              </a:solidFill>
            </a:endParaRPr>
          </a:p>
          <a:p>
            <a:pPr eaLnBrk="1" hangingPunct="1">
              <a:lnSpc>
                <a:spcPct val="150000"/>
              </a:lnSpc>
            </a:pPr>
            <a:endParaRPr lang="en-US" altLang="zh-CN" dirty="0" smtClean="0">
              <a:solidFill>
                <a:srgbClr val="000000"/>
              </a:solidFill>
            </a:endParaRPr>
          </a:p>
          <a:p>
            <a:pPr marL="0" indent="0">
              <a:buNone/>
            </a:pPr>
            <a:r>
              <a:rPr lang="zh-CN" altLang="en-US" sz="1800" dirty="0" smtClean="0">
                <a:solidFill>
                  <a:srgbClr val="FF0000"/>
                </a:solidFill>
              </a:rPr>
              <a:t>注意</a:t>
            </a:r>
            <a:r>
              <a:rPr lang="zh-CN" altLang="en-US" sz="1800" dirty="0">
                <a:solidFill>
                  <a:srgbClr val="FF0000"/>
                </a:solidFill>
              </a:rPr>
              <a:t>：正常沸点的概念</a:t>
            </a:r>
            <a:endParaRPr lang="en-US" altLang="zh-CN" sz="1800" dirty="0">
              <a:solidFill>
                <a:srgbClr val="FF0000"/>
              </a:solidFill>
            </a:endParaRPr>
          </a:p>
          <a:p>
            <a:pPr eaLnBrk="1" hangingPunct="1"/>
            <a:endParaRPr lang="zh-CN" altLang="en-US" dirty="0" smtClean="0"/>
          </a:p>
        </p:txBody>
      </p:sp>
      <p:graphicFrame>
        <p:nvGraphicFramePr>
          <p:cNvPr id="4" name="Object 650"/>
          <p:cNvGraphicFramePr>
            <a:graphicFrameLocks noChangeAspect="1"/>
          </p:cNvGraphicFramePr>
          <p:nvPr>
            <p:extLst>
              <p:ext uri="{D42A27DB-BD31-4B8C-83A1-F6EECF244321}">
                <p14:modId xmlns:p14="http://schemas.microsoft.com/office/powerpoint/2010/main" val="3490936927"/>
              </p:ext>
            </p:extLst>
          </p:nvPr>
        </p:nvGraphicFramePr>
        <p:xfrm>
          <a:off x="755576" y="2924944"/>
          <a:ext cx="6243638" cy="642937"/>
        </p:xfrm>
        <a:graphic>
          <a:graphicData uri="http://schemas.openxmlformats.org/presentationml/2006/ole">
            <mc:AlternateContent xmlns:mc="http://schemas.openxmlformats.org/markup-compatibility/2006">
              <mc:Choice xmlns:v="urn:schemas-microsoft-com:vml" Requires="v">
                <p:oleObj spid="_x0000_s162426" name="公式" r:id="rId3" imgW="3898900" imgH="431800" progId="Equation.3">
                  <p:embed/>
                </p:oleObj>
              </mc:Choice>
              <mc:Fallback>
                <p:oleObj name="公式" r:id="rId3" imgW="3898900" imgH="431800" progId="Equation.3">
                  <p:embed/>
                  <p:pic>
                    <p:nvPicPr>
                      <p:cNvPr id="0" name="Picture 6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924944"/>
                        <a:ext cx="6243638"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651"/>
          <p:cNvGraphicFramePr>
            <a:graphicFrameLocks noChangeAspect="1"/>
          </p:cNvGraphicFramePr>
          <p:nvPr>
            <p:extLst>
              <p:ext uri="{D42A27DB-BD31-4B8C-83A1-F6EECF244321}">
                <p14:modId xmlns:p14="http://schemas.microsoft.com/office/powerpoint/2010/main" val="3571154144"/>
              </p:ext>
            </p:extLst>
          </p:nvPr>
        </p:nvGraphicFramePr>
        <p:xfrm>
          <a:off x="3131840" y="3645024"/>
          <a:ext cx="3357562" cy="455613"/>
        </p:xfrm>
        <a:graphic>
          <a:graphicData uri="http://schemas.openxmlformats.org/presentationml/2006/ole">
            <mc:AlternateContent xmlns:mc="http://schemas.openxmlformats.org/markup-compatibility/2006">
              <mc:Choice xmlns:v="urn:schemas-microsoft-com:vml" Requires="v">
                <p:oleObj spid="_x0000_s162427" name="公式" r:id="rId5" imgW="1739900" imgH="254000" progId="Equation.3">
                  <p:embed/>
                </p:oleObj>
              </mc:Choice>
              <mc:Fallback>
                <p:oleObj name="公式" r:id="rId5" imgW="1739900" imgH="254000" progId="Equation.3">
                  <p:embed/>
                  <p:pic>
                    <p:nvPicPr>
                      <p:cNvPr id="0" name="Picture 6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3645024"/>
                        <a:ext cx="3357562"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52"/>
          <p:cNvGraphicFramePr>
            <a:graphicFrameLocks noChangeAspect="1"/>
          </p:cNvGraphicFramePr>
          <p:nvPr>
            <p:extLst>
              <p:ext uri="{D42A27DB-BD31-4B8C-83A1-F6EECF244321}">
                <p14:modId xmlns:p14="http://schemas.microsoft.com/office/powerpoint/2010/main" val="3098800350"/>
              </p:ext>
            </p:extLst>
          </p:nvPr>
        </p:nvGraphicFramePr>
        <p:xfrm>
          <a:off x="1187624" y="4221088"/>
          <a:ext cx="5838825" cy="677863"/>
        </p:xfrm>
        <a:graphic>
          <a:graphicData uri="http://schemas.openxmlformats.org/presentationml/2006/ole">
            <mc:AlternateContent xmlns:mc="http://schemas.openxmlformats.org/markup-compatibility/2006">
              <mc:Choice xmlns:v="urn:schemas-microsoft-com:vml" Requires="v">
                <p:oleObj spid="_x0000_s162428" name="公式" r:id="rId7" imgW="3670300" imgH="457200" progId="Equation.3">
                  <p:embed/>
                </p:oleObj>
              </mc:Choice>
              <mc:Fallback>
                <p:oleObj name="公式" r:id="rId7" imgW="3670300" imgH="457200" progId="Equation.3">
                  <p:embed/>
                  <p:pic>
                    <p:nvPicPr>
                      <p:cNvPr id="0" name="Picture 6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4221088"/>
                        <a:ext cx="5838825"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53"/>
          <p:cNvGraphicFramePr>
            <a:graphicFrameLocks noChangeAspect="1"/>
          </p:cNvGraphicFramePr>
          <p:nvPr>
            <p:extLst>
              <p:ext uri="{D42A27DB-BD31-4B8C-83A1-F6EECF244321}">
                <p14:modId xmlns:p14="http://schemas.microsoft.com/office/powerpoint/2010/main" val="464205354"/>
              </p:ext>
            </p:extLst>
          </p:nvPr>
        </p:nvGraphicFramePr>
        <p:xfrm>
          <a:off x="467544" y="4941168"/>
          <a:ext cx="1533525" cy="465138"/>
        </p:xfrm>
        <a:graphic>
          <a:graphicData uri="http://schemas.openxmlformats.org/presentationml/2006/ole">
            <mc:AlternateContent xmlns:mc="http://schemas.openxmlformats.org/markup-compatibility/2006">
              <mc:Choice xmlns:v="urn:schemas-microsoft-com:vml" Requires="v">
                <p:oleObj spid="_x0000_s162429" name="公式" r:id="rId9" imgW="952087" imgH="215806" progId="Equation.3">
                  <p:embed/>
                </p:oleObj>
              </mc:Choice>
              <mc:Fallback>
                <p:oleObj name="公式" r:id="rId9" imgW="952087" imgH="215806" progId="Equation.3">
                  <p:embed/>
                  <p:pic>
                    <p:nvPicPr>
                      <p:cNvPr id="0" name="Picture 6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544" y="4941168"/>
                        <a:ext cx="153352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54"/>
          <p:cNvGraphicFramePr>
            <a:graphicFrameLocks noChangeAspect="1"/>
          </p:cNvGraphicFramePr>
          <p:nvPr>
            <p:extLst>
              <p:ext uri="{D42A27DB-BD31-4B8C-83A1-F6EECF244321}">
                <p14:modId xmlns:p14="http://schemas.microsoft.com/office/powerpoint/2010/main" val="2561724041"/>
              </p:ext>
            </p:extLst>
          </p:nvPr>
        </p:nvGraphicFramePr>
        <p:xfrm>
          <a:off x="2051720" y="5116208"/>
          <a:ext cx="6840760" cy="416229"/>
        </p:xfrm>
        <a:graphic>
          <a:graphicData uri="http://schemas.openxmlformats.org/presentationml/2006/ole">
            <mc:AlternateContent xmlns:mc="http://schemas.openxmlformats.org/markup-compatibility/2006">
              <mc:Choice xmlns:v="urn:schemas-microsoft-com:vml" Requires="v">
                <p:oleObj spid="_x0000_s162430" name="公式" r:id="rId11" imgW="4673520" imgH="228600" progId="Equation.3">
                  <p:embed/>
                </p:oleObj>
              </mc:Choice>
              <mc:Fallback>
                <p:oleObj name="公式" r:id="rId11" imgW="4673520" imgH="228600" progId="Equation.3">
                  <p:embed/>
                  <p:pic>
                    <p:nvPicPr>
                      <p:cNvPr id="0" name="Picture 654"/>
                      <p:cNvPicPr>
                        <a:picLocks noChangeAspect="1" noChangeArrowheads="1"/>
                      </p:cNvPicPr>
                      <p:nvPr/>
                    </p:nvPicPr>
                    <p:blipFill>
                      <a:blip r:embed="rId12"/>
                      <a:srcRect/>
                      <a:stretch>
                        <a:fillRect/>
                      </a:stretch>
                    </p:blipFill>
                    <p:spPr bwMode="auto">
                      <a:xfrm>
                        <a:off x="2051720" y="5116208"/>
                        <a:ext cx="6840760" cy="416229"/>
                      </a:xfrm>
                      <a:prstGeom prst="rect">
                        <a:avLst/>
                      </a:prstGeom>
                      <a:noFill/>
                      <a:extLst/>
                    </p:spPr>
                  </p:pic>
                </p:oleObj>
              </mc:Fallback>
            </mc:AlternateContent>
          </a:graphicData>
        </a:graphic>
      </p:graphicFrame>
      <p:graphicFrame>
        <p:nvGraphicFramePr>
          <p:cNvPr id="9" name="Object 655"/>
          <p:cNvGraphicFramePr>
            <a:graphicFrameLocks noChangeAspect="1"/>
          </p:cNvGraphicFramePr>
          <p:nvPr/>
        </p:nvGraphicFramePr>
        <p:xfrm>
          <a:off x="1763713" y="5661025"/>
          <a:ext cx="5565775" cy="517525"/>
        </p:xfrm>
        <a:graphic>
          <a:graphicData uri="http://schemas.openxmlformats.org/presentationml/2006/ole">
            <mc:AlternateContent xmlns:mc="http://schemas.openxmlformats.org/markup-compatibility/2006">
              <mc:Choice xmlns:v="urn:schemas-microsoft-com:vml" Requires="v">
                <p:oleObj spid="_x0000_s162431" name="公式" r:id="rId13" imgW="2781300" imgH="241300" progId="Equation.3">
                  <p:embed/>
                </p:oleObj>
              </mc:Choice>
              <mc:Fallback>
                <p:oleObj name="公式" r:id="rId13" imgW="2781300" imgH="241300" progId="Equation.3">
                  <p:embed/>
                  <p:pic>
                    <p:nvPicPr>
                      <p:cNvPr id="0" name="Picture 6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713" y="5661025"/>
                        <a:ext cx="55657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内容占位符 2"/>
          <p:cNvSpPr>
            <a:spLocks noGrp="1"/>
          </p:cNvSpPr>
          <p:nvPr>
            <p:ph idx="1"/>
          </p:nvPr>
        </p:nvSpPr>
        <p:spPr>
          <a:xfrm>
            <a:off x="467544" y="1916832"/>
            <a:ext cx="7480341" cy="4032448"/>
          </a:xfrm>
        </p:spPr>
        <p:txBody>
          <a:bodyPr/>
          <a:lstStyle/>
          <a:p>
            <a:pPr eaLnBrk="1" hangingPunct="1">
              <a:lnSpc>
                <a:spcPct val="130000"/>
              </a:lnSpc>
            </a:pPr>
            <a:r>
              <a:rPr lang="zh-CN" altLang="en-US" sz="2800" b="1" dirty="0" smtClean="0">
                <a:solidFill>
                  <a:schemeClr val="tx2"/>
                </a:solidFill>
              </a:rPr>
              <a:t>一、偏摩尔量定义</a:t>
            </a:r>
          </a:p>
          <a:p>
            <a:pPr eaLnBrk="1" hangingPunct="1">
              <a:lnSpc>
                <a:spcPct val="130000"/>
              </a:lnSpc>
            </a:pPr>
            <a:r>
              <a:rPr lang="zh-CN" altLang="en-US" sz="2800" b="1" dirty="0" smtClean="0">
                <a:solidFill>
                  <a:schemeClr val="tx2"/>
                </a:solidFill>
              </a:rPr>
              <a:t>二、偏摩尔量与摩尔量的差别</a:t>
            </a:r>
          </a:p>
          <a:p>
            <a:pPr eaLnBrk="1" hangingPunct="1">
              <a:lnSpc>
                <a:spcPct val="130000"/>
              </a:lnSpc>
            </a:pPr>
            <a:r>
              <a:rPr lang="zh-CN" altLang="en-US" sz="2800" b="1" dirty="0" smtClean="0">
                <a:solidFill>
                  <a:schemeClr val="tx2"/>
                </a:solidFill>
              </a:rPr>
              <a:t>三、偏摩尔量的测定</a:t>
            </a:r>
          </a:p>
          <a:p>
            <a:pPr eaLnBrk="1" hangingPunct="1">
              <a:lnSpc>
                <a:spcPct val="130000"/>
              </a:lnSpc>
            </a:pPr>
            <a:r>
              <a:rPr lang="zh-CN" altLang="en-US" sz="2800" b="1" dirty="0" smtClean="0">
                <a:solidFill>
                  <a:schemeClr val="tx2"/>
                </a:solidFill>
              </a:rPr>
              <a:t>四、吉布斯</a:t>
            </a:r>
            <a:r>
              <a:rPr lang="en-US" altLang="zh-CN" sz="2800" b="1" dirty="0" smtClean="0">
                <a:solidFill>
                  <a:schemeClr val="tx2"/>
                </a:solidFill>
              </a:rPr>
              <a:t>—</a:t>
            </a:r>
            <a:r>
              <a:rPr lang="zh-CN" altLang="en-US" sz="2800" b="1" dirty="0" smtClean="0">
                <a:solidFill>
                  <a:schemeClr val="tx2"/>
                </a:solidFill>
              </a:rPr>
              <a:t>杜亥母方程</a:t>
            </a:r>
          </a:p>
          <a:p>
            <a:pPr eaLnBrk="1" hangingPunct="1">
              <a:lnSpc>
                <a:spcPct val="130000"/>
              </a:lnSpc>
            </a:pPr>
            <a:r>
              <a:rPr lang="zh-CN" altLang="en-US" sz="2800" b="1" dirty="0" smtClean="0">
                <a:solidFill>
                  <a:schemeClr val="tx2"/>
                </a:solidFill>
              </a:rPr>
              <a:t>五、偏摩尔量之间的关系</a:t>
            </a:r>
          </a:p>
          <a:p>
            <a:pPr eaLnBrk="1" hangingPunct="1"/>
            <a:endParaRPr lang="zh-CN" altLang="en-US" dirty="0" smtClean="0">
              <a:solidFill>
                <a:schemeClr val="tx2"/>
              </a:solidFill>
            </a:endParaRPr>
          </a:p>
        </p:txBody>
      </p:sp>
      <p:sp>
        <p:nvSpPr>
          <p:cNvPr id="2" name="标题 1"/>
          <p:cNvSpPr>
            <a:spLocks noGrp="1"/>
          </p:cNvSpPr>
          <p:nvPr>
            <p:ph type="title"/>
          </p:nvPr>
        </p:nvSpPr>
        <p:spPr/>
        <p:txBody>
          <a:bodyPr rtlCol="0">
            <a:normAutofit fontScale="90000"/>
          </a:bodyPr>
          <a:lstStyle/>
          <a:p>
            <a:pPr eaLnBrk="1" fontAlgn="auto" hangingPunct="1">
              <a:spcAft>
                <a:spcPts val="0"/>
              </a:spcAft>
              <a:defRPr/>
            </a:pPr>
            <a:r>
              <a:rPr lang="en-US" altLang="en-US" dirty="0">
                <a:solidFill>
                  <a:srgbClr val="FF0000"/>
                </a:solidFill>
              </a:rPr>
              <a:t>§4-</a:t>
            </a:r>
            <a:r>
              <a:rPr lang="en-US" altLang="zh-CN" dirty="0">
                <a:solidFill>
                  <a:srgbClr val="FF0000"/>
                </a:solidFill>
              </a:rPr>
              <a:t>3 </a:t>
            </a:r>
            <a:r>
              <a:rPr lang="en-US" altLang="en-US" dirty="0" err="1">
                <a:solidFill>
                  <a:srgbClr val="FF0000"/>
                </a:solidFill>
              </a:rPr>
              <a:t>偏摩尔量</a:t>
            </a:r>
            <a:r>
              <a:rPr lang="zh-CN" altLang="en-US" dirty="0">
                <a:solidFill>
                  <a:srgbClr val="FF0000"/>
                </a:solidFill>
              </a:rPr>
              <a:t/>
            </a:r>
            <a:br>
              <a:rPr lang="zh-CN" altLang="en-US" dirty="0">
                <a:solidFill>
                  <a:srgbClr val="FF0000"/>
                </a:solidFill>
              </a:rPr>
            </a:b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600" dirty="0" smtClean="0"/>
              <a:t>问题的提出：为什么要研究偏摩尔量？以状态函数</a:t>
            </a:r>
            <a:r>
              <a:rPr lang="en-US" altLang="zh-CN" sz="3600" dirty="0" smtClean="0"/>
              <a:t>,</a:t>
            </a:r>
            <a:r>
              <a:rPr lang="zh-CN" altLang="en-US" sz="3600" dirty="0"/>
              <a:t>体积</a:t>
            </a:r>
            <a:r>
              <a:rPr lang="en-US" altLang="zh-CN" sz="3600" dirty="0" smtClean="0"/>
              <a:t>V</a:t>
            </a:r>
            <a:r>
              <a:rPr lang="zh-CN" altLang="en-US" sz="3600" dirty="0" smtClean="0"/>
              <a:t>为例</a:t>
            </a:r>
            <a:endParaRPr lang="zh-CN" altLang="en-US" sz="3600" dirty="0"/>
          </a:p>
        </p:txBody>
      </p:sp>
      <p:pic>
        <p:nvPicPr>
          <p:cNvPr id="4" name="Picture 4"/>
          <p:cNvPicPr>
            <a:picLocks noGrp="1" noChangeAspect="1" noChangeArrowheads="1"/>
          </p:cNvPicPr>
          <p:nvPr>
            <p:ph idx="1"/>
          </p:nvPr>
        </p:nvPicPr>
        <p:blipFill>
          <a:blip r:embed="rId2"/>
          <a:srcRect/>
          <a:stretch>
            <a:fillRect/>
          </a:stretch>
        </p:blipFill>
        <p:spPr>
          <a:xfrm>
            <a:off x="1043608" y="2215406"/>
            <a:ext cx="7126288" cy="4525962"/>
          </a:xfrm>
        </p:spPr>
      </p:pic>
    </p:spTree>
    <p:extLst>
      <p:ext uri="{BB962C8B-B14F-4D97-AF65-F5344CB8AC3E}">
        <p14:creationId xmlns:p14="http://schemas.microsoft.com/office/powerpoint/2010/main" val="3209096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476672"/>
            <a:ext cx="8496944" cy="3450696"/>
          </a:xfrm>
        </p:spPr>
        <p:txBody>
          <a:bodyPr/>
          <a:lstStyle/>
          <a:p>
            <a:pPr marL="0" indent="0">
              <a:buNone/>
            </a:pPr>
            <a:r>
              <a:rPr lang="zh-CN" altLang="en-US" b="1" dirty="0" smtClean="0"/>
              <a:t>为什么会出现不等的关系？原因？构成混合物的分子不同，分子间作用力不同。各组分单位物质的量在混合物中对广度量（如体积）的贡献，不同于他在同样温度和压力下纯态时的摩尔量（摩尔体积）因此，研究混合物中各组分对系统</a:t>
            </a:r>
            <a:r>
              <a:rPr lang="zh-CN" altLang="en-US" b="1" dirty="0" smtClean="0">
                <a:solidFill>
                  <a:srgbClr val="C00000"/>
                </a:solidFill>
              </a:rPr>
              <a:t>广度量</a:t>
            </a:r>
            <a:r>
              <a:rPr lang="zh-CN" altLang="en-US" b="1" dirty="0" smtClean="0"/>
              <a:t>的贡献，需引入</a:t>
            </a:r>
            <a:r>
              <a:rPr lang="zh-CN" altLang="en-US" b="1" dirty="0" smtClean="0">
                <a:solidFill>
                  <a:srgbClr val="C00000"/>
                </a:solidFill>
              </a:rPr>
              <a:t>偏摩尔量</a:t>
            </a:r>
            <a:endParaRPr lang="zh-CN" altLang="en-US" b="1" dirty="0">
              <a:solidFill>
                <a:srgbClr val="C00000"/>
              </a:solidFill>
            </a:endParaRPr>
          </a:p>
        </p:txBody>
      </p:sp>
      <p:sp>
        <p:nvSpPr>
          <p:cNvPr id="3" name="矩形 2"/>
          <p:cNvSpPr/>
          <p:nvPr/>
        </p:nvSpPr>
        <p:spPr>
          <a:xfrm>
            <a:off x="323528" y="2636912"/>
            <a:ext cx="8568952" cy="3046988"/>
          </a:xfrm>
          <a:prstGeom prst="rect">
            <a:avLst/>
          </a:prstGeom>
        </p:spPr>
        <p:txBody>
          <a:bodyPr wrap="square">
            <a:spAutoFit/>
          </a:bodyPr>
          <a:lstStyle/>
          <a:p>
            <a:pPr eaLnBrk="1" fontAlgn="auto" hangingPunct="1">
              <a:spcAft>
                <a:spcPts val="0"/>
              </a:spcAft>
              <a:buFont typeface="Arial" panose="020B0604020202020204" pitchFamily="34" charset="0"/>
              <a:buChar char="•"/>
              <a:defRPr/>
            </a:pPr>
            <a:r>
              <a:rPr lang="zh-CN" altLang="en-US" sz="2400" dirty="0">
                <a:solidFill>
                  <a:srgbClr val="C00000"/>
                </a:solidFill>
                <a:latin typeface="华文行楷" pitchFamily="2" charset="-122"/>
                <a:ea typeface="华文行楷" pitchFamily="2" charset="-122"/>
              </a:rPr>
              <a:t>一、偏摩尔量定义</a:t>
            </a:r>
          </a:p>
          <a:p>
            <a:pPr eaLnBrk="1" fontAlgn="auto" hangingPunct="1">
              <a:lnSpc>
                <a:spcPct val="140000"/>
              </a:lnSpc>
              <a:spcAft>
                <a:spcPts val="0"/>
              </a:spcAft>
              <a:buFont typeface="Arial" panose="020B0604020202020204" pitchFamily="34" charset="0"/>
              <a:buChar char="•"/>
              <a:defRPr/>
            </a:pPr>
            <a:r>
              <a:rPr kumimoji="1" lang="zh-CN" altLang="en-US" sz="2400" dirty="0">
                <a:solidFill>
                  <a:srgbClr val="000000"/>
                </a:solidFill>
              </a:rPr>
              <a:t>混合物中的任意</a:t>
            </a:r>
            <a:r>
              <a:rPr kumimoji="1" lang="zh-CN" altLang="en-US" sz="2400" dirty="0">
                <a:solidFill>
                  <a:srgbClr val="C00000"/>
                </a:solidFill>
              </a:rPr>
              <a:t>广延性质</a:t>
            </a:r>
            <a:r>
              <a:rPr kumimoji="1" lang="en-US" altLang="zh-CN" sz="2400" dirty="0">
                <a:solidFill>
                  <a:srgbClr val="000000"/>
                </a:solidFill>
              </a:rPr>
              <a:t>X</a:t>
            </a:r>
            <a:r>
              <a:rPr kumimoji="1" lang="zh-CN" altLang="en-US" sz="2400" dirty="0">
                <a:solidFill>
                  <a:srgbClr val="000000"/>
                </a:solidFill>
              </a:rPr>
              <a:t>（</a:t>
            </a:r>
            <a:r>
              <a:rPr kumimoji="1" lang="en-US" altLang="zh-CN" sz="2400" dirty="0">
                <a:solidFill>
                  <a:srgbClr val="000000"/>
                </a:solidFill>
              </a:rPr>
              <a:t>V,S,U,H,A,G</a:t>
            </a:r>
            <a:r>
              <a:rPr kumimoji="1" lang="zh-CN" altLang="en-US" sz="2400" dirty="0">
                <a:solidFill>
                  <a:srgbClr val="000000"/>
                </a:solidFill>
              </a:rPr>
              <a:t>），是</a:t>
            </a:r>
            <a:r>
              <a:rPr kumimoji="1" lang="en-US" altLang="zh-CN" sz="2400" dirty="0" err="1" smtClean="0">
                <a:solidFill>
                  <a:srgbClr val="000000"/>
                </a:solidFill>
              </a:rPr>
              <a:t>T,P,n</a:t>
            </a:r>
            <a:r>
              <a:rPr kumimoji="1" lang="en-US" altLang="zh-CN" sz="2400" baseline="-25000" dirty="0" err="1" smtClean="0">
                <a:solidFill>
                  <a:srgbClr val="000000"/>
                </a:solidFill>
              </a:rPr>
              <a:t>A</a:t>
            </a:r>
            <a:r>
              <a:rPr kumimoji="1" lang="en-US" altLang="zh-CN" sz="2400" dirty="0" err="1" smtClean="0">
                <a:solidFill>
                  <a:srgbClr val="000000"/>
                </a:solidFill>
              </a:rPr>
              <a:t>,n</a:t>
            </a:r>
            <a:r>
              <a:rPr kumimoji="1" lang="en-US" altLang="zh-CN" sz="2400" baseline="-25000" dirty="0" err="1" smtClean="0">
                <a:solidFill>
                  <a:srgbClr val="000000"/>
                </a:solidFill>
              </a:rPr>
              <a:t>B</a:t>
            </a:r>
            <a:r>
              <a:rPr kumimoji="1" lang="en-US" altLang="zh-CN" sz="2400" dirty="0" err="1" smtClean="0">
                <a:solidFill>
                  <a:srgbClr val="000000"/>
                </a:solidFill>
              </a:rPr>
              <a:t>,n</a:t>
            </a:r>
            <a:r>
              <a:rPr kumimoji="1" lang="en-US" altLang="zh-CN" sz="2400" baseline="-25000" dirty="0" err="1" smtClean="0">
                <a:solidFill>
                  <a:srgbClr val="000000"/>
                </a:solidFill>
              </a:rPr>
              <a:t>C</a:t>
            </a:r>
            <a:r>
              <a:rPr kumimoji="1" lang="zh-CN" altLang="en-US" sz="2400" baseline="-25000" dirty="0" smtClean="0">
                <a:solidFill>
                  <a:srgbClr val="000000"/>
                </a:solidFill>
              </a:rPr>
              <a:t>。</a:t>
            </a:r>
            <a:r>
              <a:rPr kumimoji="1" lang="en-US" altLang="zh-CN" sz="2400" dirty="0" smtClean="0">
                <a:solidFill>
                  <a:srgbClr val="000000"/>
                </a:solidFill>
              </a:rPr>
              <a:t></a:t>
            </a:r>
            <a:r>
              <a:rPr kumimoji="1" lang="zh-CN" altLang="en-US" sz="2400" dirty="0">
                <a:solidFill>
                  <a:srgbClr val="000000"/>
                </a:solidFill>
              </a:rPr>
              <a:t>的函数： </a:t>
            </a:r>
            <a:r>
              <a:rPr kumimoji="1" lang="en-US" altLang="zh-CN" sz="2400" dirty="0" smtClean="0">
                <a:solidFill>
                  <a:srgbClr val="000000"/>
                </a:solidFill>
              </a:rPr>
              <a:t>X=f(</a:t>
            </a:r>
            <a:r>
              <a:rPr kumimoji="1" lang="en-US" altLang="zh-CN" sz="2400" dirty="0" err="1" smtClean="0">
                <a:solidFill>
                  <a:srgbClr val="000000"/>
                </a:solidFill>
              </a:rPr>
              <a:t>T,P,n</a:t>
            </a:r>
            <a:r>
              <a:rPr kumimoji="1" lang="en-US" altLang="zh-CN" sz="2400" baseline="-25000" dirty="0" err="1" smtClean="0">
                <a:solidFill>
                  <a:srgbClr val="000000"/>
                </a:solidFill>
              </a:rPr>
              <a:t>A</a:t>
            </a:r>
            <a:r>
              <a:rPr kumimoji="1" lang="en-US" altLang="zh-CN" sz="2400" dirty="0" err="1" smtClean="0">
                <a:solidFill>
                  <a:srgbClr val="000000"/>
                </a:solidFill>
              </a:rPr>
              <a:t>,n</a:t>
            </a:r>
            <a:r>
              <a:rPr kumimoji="1" lang="en-US" altLang="zh-CN" sz="2400" baseline="-25000" dirty="0" err="1" smtClean="0">
                <a:solidFill>
                  <a:srgbClr val="000000"/>
                </a:solidFill>
              </a:rPr>
              <a:t>B</a:t>
            </a:r>
            <a:r>
              <a:rPr kumimoji="1" lang="en-US" altLang="zh-CN" sz="2400" dirty="0" err="1" smtClean="0">
                <a:solidFill>
                  <a:srgbClr val="000000"/>
                </a:solidFill>
              </a:rPr>
              <a:t>,n</a:t>
            </a:r>
            <a:r>
              <a:rPr kumimoji="1" lang="en-US" altLang="zh-CN" sz="2400" baseline="-25000" dirty="0" err="1" smtClean="0">
                <a:solidFill>
                  <a:srgbClr val="000000"/>
                </a:solidFill>
              </a:rPr>
              <a:t>C</a:t>
            </a:r>
            <a:r>
              <a:rPr kumimoji="1" lang="en-US" altLang="zh-CN" sz="2400" baseline="-25000" dirty="0" smtClean="0">
                <a:solidFill>
                  <a:srgbClr val="000000"/>
                </a:solidFill>
              </a:rPr>
              <a:t>……</a:t>
            </a:r>
            <a:r>
              <a:rPr kumimoji="1" lang="en-US" altLang="zh-CN" sz="2400" dirty="0" smtClean="0">
                <a:solidFill>
                  <a:srgbClr val="000000"/>
                </a:solidFill>
              </a:rPr>
              <a:t></a:t>
            </a:r>
            <a:r>
              <a:rPr kumimoji="1" lang="en-US" altLang="zh-CN" sz="2400" dirty="0">
                <a:solidFill>
                  <a:srgbClr val="000000"/>
                </a:solidFill>
              </a:rPr>
              <a:t>)，</a:t>
            </a:r>
          </a:p>
          <a:p>
            <a:pPr eaLnBrk="1" fontAlgn="auto" hangingPunct="1">
              <a:lnSpc>
                <a:spcPct val="140000"/>
              </a:lnSpc>
              <a:spcAft>
                <a:spcPts val="0"/>
              </a:spcAft>
              <a:buFont typeface="Arial" panose="020B0604020202020204" pitchFamily="34" charset="0"/>
              <a:buChar char="•"/>
              <a:defRPr/>
            </a:pPr>
            <a:r>
              <a:rPr kumimoji="1" lang="en-US" altLang="zh-CN" sz="2400" dirty="0">
                <a:solidFill>
                  <a:srgbClr val="000000"/>
                </a:solidFill>
                <a:latin typeface="华文宋体" pitchFamily="2" charset="-122"/>
                <a:ea typeface="华文宋体" pitchFamily="2" charset="-122"/>
              </a:rPr>
              <a:t>X</a:t>
            </a:r>
            <a:r>
              <a:rPr kumimoji="1" lang="zh-CN" altLang="en-US" sz="2400" dirty="0">
                <a:solidFill>
                  <a:srgbClr val="000000"/>
                </a:solidFill>
                <a:latin typeface="华文宋体" pitchFamily="2" charset="-122"/>
                <a:ea typeface="华文宋体" pitchFamily="2" charset="-122"/>
              </a:rPr>
              <a:t>的全微分为：</a:t>
            </a:r>
            <a:endParaRPr kumimoji="1" lang="zh-CN" altLang="en-US" sz="2400" dirty="0">
              <a:solidFill>
                <a:srgbClr val="000000"/>
              </a:solidFill>
            </a:endParaRPr>
          </a:p>
          <a:p>
            <a:pPr marL="0" indent="0" eaLnBrk="1" fontAlgn="auto" hangingPunct="1">
              <a:lnSpc>
                <a:spcPct val="140000"/>
              </a:lnSpc>
              <a:spcAft>
                <a:spcPts val="0"/>
              </a:spcAft>
              <a:buFont typeface="Arial" panose="020B0604020202020204" pitchFamily="34" charset="0"/>
              <a:buNone/>
              <a:defRPr/>
            </a:pPr>
            <a:r>
              <a:rPr kumimoji="1" lang="en-US" altLang="zh-CN" sz="2400" dirty="0">
                <a:solidFill>
                  <a:srgbClr val="000000"/>
                </a:solidFill>
              </a:rPr>
              <a:t>  </a:t>
            </a:r>
            <a:endParaRPr kumimoji="1" lang="en-US" altLang="zh-CN" sz="2400" dirty="0" smtClean="0">
              <a:solidFill>
                <a:srgbClr val="000000"/>
              </a:solidFill>
            </a:endParaRPr>
          </a:p>
          <a:p>
            <a:pPr marL="0" indent="0" eaLnBrk="1" fontAlgn="auto" hangingPunct="1">
              <a:lnSpc>
                <a:spcPct val="140000"/>
              </a:lnSpc>
              <a:spcAft>
                <a:spcPts val="0"/>
              </a:spcAft>
              <a:buFont typeface="Arial" panose="020B0604020202020204" pitchFamily="34" charset="0"/>
              <a:buNone/>
              <a:defRPr/>
            </a:pPr>
            <a:r>
              <a:rPr kumimoji="1" lang="en-US" altLang="zh-CN" sz="2400" dirty="0" smtClean="0">
                <a:solidFill>
                  <a:srgbClr val="000000"/>
                </a:solidFill>
              </a:rPr>
              <a:t>B</a:t>
            </a:r>
            <a:r>
              <a:rPr kumimoji="1" lang="zh-CN" altLang="en-US" sz="2400" dirty="0">
                <a:solidFill>
                  <a:srgbClr val="000000"/>
                </a:solidFill>
              </a:rPr>
              <a:t>的偏摩尔量为：</a:t>
            </a:r>
          </a:p>
        </p:txBody>
      </p:sp>
      <p:graphicFrame>
        <p:nvGraphicFramePr>
          <p:cNvPr id="4" name="对象 3"/>
          <p:cNvGraphicFramePr>
            <a:graphicFrameLocks noChangeAspect="1"/>
          </p:cNvGraphicFramePr>
          <p:nvPr>
            <p:extLst>
              <p:ext uri="{D42A27DB-BD31-4B8C-83A1-F6EECF244321}">
                <p14:modId xmlns:p14="http://schemas.microsoft.com/office/powerpoint/2010/main" val="599044024"/>
              </p:ext>
            </p:extLst>
          </p:nvPr>
        </p:nvGraphicFramePr>
        <p:xfrm>
          <a:off x="2887663" y="4129385"/>
          <a:ext cx="4662487" cy="739775"/>
        </p:xfrm>
        <a:graphic>
          <a:graphicData uri="http://schemas.openxmlformats.org/presentationml/2006/ole">
            <mc:AlternateContent xmlns:mc="http://schemas.openxmlformats.org/markup-compatibility/2006">
              <mc:Choice xmlns:v="urn:schemas-microsoft-com:vml" Requires="v">
                <p:oleObj spid="_x0000_s158960" name="公式" r:id="rId3" imgW="3784320" imgH="444240" progId="Equation.3">
                  <p:embed/>
                </p:oleObj>
              </mc:Choice>
              <mc:Fallback>
                <p:oleObj name="公式" r:id="rId3" imgW="3784320" imgH="444240" progId="Equation.3">
                  <p:embed/>
                  <p:pic>
                    <p:nvPicPr>
                      <p:cNvPr id="0" name="Object 216"/>
                      <p:cNvPicPr>
                        <a:picLocks noChangeAspect="1" noChangeArrowheads="1"/>
                      </p:cNvPicPr>
                      <p:nvPr/>
                    </p:nvPicPr>
                    <p:blipFill>
                      <a:blip r:embed="rId4"/>
                      <a:srcRect/>
                      <a:stretch>
                        <a:fillRect/>
                      </a:stretch>
                    </p:blipFill>
                    <p:spPr bwMode="auto">
                      <a:xfrm>
                        <a:off x="2887663" y="4129385"/>
                        <a:ext cx="466248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58224588"/>
              </p:ext>
            </p:extLst>
          </p:nvPr>
        </p:nvGraphicFramePr>
        <p:xfrm>
          <a:off x="3491880" y="5013176"/>
          <a:ext cx="3720416" cy="792088"/>
        </p:xfrm>
        <a:graphic>
          <a:graphicData uri="http://schemas.openxmlformats.org/presentationml/2006/ole">
            <mc:AlternateContent xmlns:mc="http://schemas.openxmlformats.org/markup-compatibility/2006">
              <mc:Choice xmlns:v="urn:schemas-microsoft-com:vml" Requires="v">
                <p:oleObj spid="_x0000_s158961" name="公式" r:id="rId5" imgW="1536480" imgH="444240" progId="Equation.3">
                  <p:embed/>
                </p:oleObj>
              </mc:Choice>
              <mc:Fallback>
                <p:oleObj name="公式" r:id="rId5" imgW="1536480" imgH="444240" progId="Equation.3">
                  <p:embed/>
                  <p:pic>
                    <p:nvPicPr>
                      <p:cNvPr id="0" name="Object 217"/>
                      <p:cNvPicPr>
                        <a:picLocks noChangeAspect="1" noChangeArrowheads="1"/>
                      </p:cNvPicPr>
                      <p:nvPr/>
                    </p:nvPicPr>
                    <p:blipFill>
                      <a:blip r:embed="rId6"/>
                      <a:srcRect/>
                      <a:stretch>
                        <a:fillRect/>
                      </a:stretch>
                    </p:blipFill>
                    <p:spPr bwMode="auto">
                      <a:xfrm>
                        <a:off x="3491880" y="5013176"/>
                        <a:ext cx="3720416" cy="792088"/>
                      </a:xfrm>
                      <a:prstGeom prst="rect">
                        <a:avLst/>
                      </a:prstGeom>
                      <a:solidFill>
                        <a:srgbClr val="FFC000"/>
                      </a:solidFill>
                      <a:ln>
                        <a:noFill/>
                      </a:ln>
                    </p:spPr>
                  </p:pic>
                </p:oleObj>
              </mc:Fallback>
            </mc:AlternateContent>
          </a:graphicData>
        </a:graphic>
      </p:graphicFrame>
      <p:sp>
        <p:nvSpPr>
          <p:cNvPr id="7" name="Rectangle 5"/>
          <p:cNvSpPr>
            <a:spLocks noChangeArrowheads="1"/>
          </p:cNvSpPr>
          <p:nvPr/>
        </p:nvSpPr>
        <p:spPr bwMode="auto">
          <a:xfrm>
            <a:off x="467544" y="5805264"/>
            <a:ext cx="7776864" cy="674687"/>
          </a:xfrm>
          <a:prstGeom prst="rect">
            <a:avLst/>
          </a:prstGeom>
          <a:noFill/>
          <a:ln w="9525">
            <a:noFill/>
            <a:miter lim="800000"/>
            <a:headEnd/>
            <a:tailEnd/>
          </a:ln>
        </p:spPr>
        <p:txBody>
          <a:bodyPr/>
          <a:lstStyle/>
          <a:p>
            <a:pPr marL="3175" indent="-3175">
              <a:spcBef>
                <a:spcPct val="20000"/>
              </a:spcBef>
              <a:buClr>
                <a:srgbClr val="CCFF33"/>
              </a:buClr>
              <a:buSzPct val="70000"/>
              <a:buFont typeface="Wingdings" pitchFamily="2" charset="2"/>
              <a:buNone/>
            </a:pPr>
            <a:r>
              <a:rPr kumimoji="1" lang="zh-CN" altLang="en-US" sz="2000" b="1" dirty="0" smtClean="0">
                <a:solidFill>
                  <a:srgbClr val="0000CC"/>
                </a:solidFill>
                <a:latin typeface="仿宋" panose="02010609060101010101" pitchFamily="49" charset="-122"/>
                <a:ea typeface="仿宋" panose="02010609060101010101" pitchFamily="49" charset="-122"/>
                <a:cs typeface="华文行楷"/>
                <a:sym typeface="Symbol" pitchFamily="18" charset="2"/>
              </a:rPr>
              <a:t>从上式可以看出，偏摩尔量的物理意义：偏摩尔量</a:t>
            </a:r>
            <a:r>
              <a:rPr kumimoji="1" lang="zh-CN" altLang="en-US" sz="2000" b="1" dirty="0">
                <a:solidFill>
                  <a:srgbClr val="0000CC"/>
                </a:solidFill>
                <a:latin typeface="仿宋" panose="02010609060101010101" pitchFamily="49" charset="-122"/>
                <a:ea typeface="仿宋" panose="02010609060101010101" pitchFamily="49" charset="-122"/>
                <a:cs typeface="华文行楷"/>
                <a:sym typeface="Symbol" pitchFamily="18" charset="2"/>
              </a:rPr>
              <a:t>是等温等压下广延量随某一组分的物质的量的变化</a:t>
            </a:r>
            <a:r>
              <a:rPr kumimoji="1" lang="zh-CN" altLang="en-US" sz="2000" b="1" dirty="0" smtClean="0">
                <a:solidFill>
                  <a:srgbClr val="0000CC"/>
                </a:solidFill>
                <a:latin typeface="仿宋" panose="02010609060101010101" pitchFamily="49" charset="-122"/>
                <a:ea typeface="仿宋" panose="02010609060101010101" pitchFamily="49" charset="-122"/>
                <a:cs typeface="华文行楷"/>
                <a:sym typeface="Symbol" pitchFamily="18" charset="2"/>
              </a:rPr>
              <a:t>率</a:t>
            </a:r>
            <a:r>
              <a:rPr kumimoji="1" lang="en-US" altLang="zh-CN" sz="2000" b="1" dirty="0" smtClean="0">
                <a:solidFill>
                  <a:srgbClr val="0000CC"/>
                </a:solidFill>
                <a:latin typeface="仿宋" panose="02010609060101010101" pitchFamily="49" charset="-122"/>
                <a:ea typeface="仿宋" panose="02010609060101010101" pitchFamily="49" charset="-122"/>
                <a:cs typeface="华文行楷"/>
                <a:sym typeface="Symbol" pitchFamily="18" charset="2"/>
              </a:rPr>
              <a:t>(</a:t>
            </a:r>
            <a:r>
              <a:rPr kumimoji="1" lang="zh-CN" altLang="en-US" sz="2000" b="1" dirty="0" smtClean="0">
                <a:solidFill>
                  <a:srgbClr val="0000CC"/>
                </a:solidFill>
                <a:latin typeface="仿宋" panose="02010609060101010101" pitchFamily="49" charset="-122"/>
                <a:ea typeface="仿宋" panose="02010609060101010101" pitchFamily="49" charset="-122"/>
                <a:cs typeface="华文行楷"/>
                <a:sym typeface="Symbol" pitchFamily="18" charset="2"/>
              </a:rPr>
              <a:t>其他组分物质量不变</a:t>
            </a:r>
            <a:r>
              <a:rPr kumimoji="1" lang="en-US" altLang="zh-CN" sz="2000" b="1" dirty="0" smtClean="0">
                <a:solidFill>
                  <a:srgbClr val="0000CC"/>
                </a:solidFill>
                <a:latin typeface="仿宋" panose="02010609060101010101" pitchFamily="49" charset="-122"/>
                <a:ea typeface="仿宋" panose="02010609060101010101" pitchFamily="49" charset="-122"/>
                <a:cs typeface="华文行楷"/>
                <a:sym typeface="Symbol" pitchFamily="18" charset="2"/>
              </a:rPr>
              <a:t>)</a:t>
            </a:r>
            <a:r>
              <a:rPr kumimoji="1" lang="zh-CN" altLang="en-US" sz="2000" b="1" dirty="0" smtClean="0">
                <a:solidFill>
                  <a:srgbClr val="0000CC"/>
                </a:solidFill>
                <a:latin typeface="仿宋" panose="02010609060101010101" pitchFamily="49" charset="-122"/>
                <a:ea typeface="仿宋" panose="02010609060101010101" pitchFamily="49" charset="-122"/>
                <a:cs typeface="华文行楷"/>
                <a:sym typeface="Symbol" pitchFamily="18" charset="2"/>
              </a:rPr>
              <a:t>。</a:t>
            </a:r>
            <a:endParaRPr kumimoji="1" lang="zh-CN" altLang="zh-CN" sz="2000" b="1" dirty="0">
              <a:solidFill>
                <a:srgbClr val="0000CC"/>
              </a:solidFill>
              <a:latin typeface="仿宋" panose="02010609060101010101" pitchFamily="49" charset="-122"/>
              <a:ea typeface="仿宋" panose="02010609060101010101" pitchFamily="49" charset="-122"/>
              <a:cs typeface="华文行楷"/>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2060848"/>
            <a:ext cx="7408333" cy="4032448"/>
          </a:xfrm>
        </p:spPr>
        <p:txBody>
          <a:bodyPr rtlCol="0">
            <a:normAutofit fontScale="85000" lnSpcReduction="20000"/>
          </a:bodyPr>
          <a:lstStyle/>
          <a:p>
            <a:pPr eaLnBrk="1" fontAlgn="auto" hangingPunct="1">
              <a:lnSpc>
                <a:spcPct val="110000"/>
              </a:lnSpc>
              <a:spcAft>
                <a:spcPts val="0"/>
              </a:spcAft>
              <a:buClr>
                <a:schemeClr val="tx1"/>
              </a:buClr>
              <a:buFont typeface="Wingdings" pitchFamily="2" charset="2"/>
              <a:buChar char="l"/>
              <a:defRPr/>
            </a:pPr>
            <a:r>
              <a:rPr kumimoji="1" lang="zh-CN" altLang="en-US" sz="2800" dirty="0">
                <a:solidFill>
                  <a:srgbClr val="0000CC"/>
                </a:solidFill>
              </a:rPr>
              <a:t>理解拉乌尔定律、享利定律，掌握其有关计算</a:t>
            </a:r>
          </a:p>
          <a:p>
            <a:pPr eaLnBrk="1" fontAlgn="auto" hangingPunct="1">
              <a:lnSpc>
                <a:spcPct val="110000"/>
              </a:lnSpc>
              <a:spcAft>
                <a:spcPts val="0"/>
              </a:spcAft>
              <a:buClr>
                <a:schemeClr val="tx1"/>
              </a:buClr>
              <a:buFont typeface="Wingdings" pitchFamily="2" charset="2"/>
              <a:buChar char="l"/>
              <a:defRPr/>
            </a:pPr>
            <a:r>
              <a:rPr kumimoji="1" lang="zh-CN" altLang="en-US" sz="2800" dirty="0">
                <a:solidFill>
                  <a:srgbClr val="0000CC"/>
                </a:solidFill>
              </a:rPr>
              <a:t>理解偏摩尔量及化学势的概念</a:t>
            </a:r>
            <a:r>
              <a:rPr kumimoji="1" lang="en-US" altLang="zh-CN" sz="2800" dirty="0">
                <a:solidFill>
                  <a:srgbClr val="0000CC"/>
                </a:solidFill>
              </a:rPr>
              <a:t>,</a:t>
            </a:r>
            <a:r>
              <a:rPr kumimoji="1" lang="zh-CN" altLang="en-US" sz="2800" dirty="0">
                <a:solidFill>
                  <a:srgbClr val="0000CC"/>
                </a:solidFill>
              </a:rPr>
              <a:t>了解化学势判别式的使用</a:t>
            </a:r>
          </a:p>
          <a:p>
            <a:pPr eaLnBrk="1" fontAlgn="auto" hangingPunct="1">
              <a:lnSpc>
                <a:spcPct val="110000"/>
              </a:lnSpc>
              <a:spcAft>
                <a:spcPts val="0"/>
              </a:spcAft>
              <a:buClr>
                <a:schemeClr val="tx1"/>
              </a:buClr>
              <a:buFont typeface="Wingdings" pitchFamily="2" charset="2"/>
              <a:buChar char="l"/>
              <a:defRPr/>
            </a:pPr>
            <a:r>
              <a:rPr kumimoji="1" lang="zh-CN" altLang="en-US" sz="2800" dirty="0">
                <a:solidFill>
                  <a:srgbClr val="0000CC"/>
                </a:solidFill>
              </a:rPr>
              <a:t>理解理想液态混合物的定义，理解混合性质</a:t>
            </a:r>
          </a:p>
          <a:p>
            <a:pPr eaLnBrk="1" fontAlgn="auto" hangingPunct="1">
              <a:lnSpc>
                <a:spcPct val="110000"/>
              </a:lnSpc>
              <a:spcAft>
                <a:spcPts val="0"/>
              </a:spcAft>
              <a:buClr>
                <a:schemeClr val="tx1"/>
              </a:buClr>
              <a:buFont typeface="Wingdings" pitchFamily="2" charset="2"/>
              <a:buChar char="l"/>
              <a:defRPr/>
            </a:pPr>
            <a:r>
              <a:rPr kumimoji="1" lang="zh-CN" altLang="en-US" sz="2800" dirty="0">
                <a:solidFill>
                  <a:srgbClr val="0000CC"/>
                </a:solidFill>
              </a:rPr>
              <a:t>了解稀溶液的依数性，并理解其应用</a:t>
            </a:r>
          </a:p>
          <a:p>
            <a:pPr eaLnBrk="1" fontAlgn="auto" hangingPunct="1">
              <a:lnSpc>
                <a:spcPct val="110000"/>
              </a:lnSpc>
              <a:spcAft>
                <a:spcPts val="0"/>
              </a:spcAft>
              <a:buClr>
                <a:schemeClr val="tx1"/>
              </a:buClr>
              <a:buFont typeface="Wingdings" pitchFamily="2" charset="2"/>
              <a:buChar char="l"/>
              <a:defRPr/>
            </a:pPr>
            <a:r>
              <a:rPr kumimoji="1" lang="zh-CN" altLang="en-US" sz="2800" dirty="0">
                <a:solidFill>
                  <a:srgbClr val="0000CC"/>
                </a:solidFill>
              </a:rPr>
              <a:t>了解理想气体、真实气体、理想液态混合物、理想稀溶液中各组分化学势的表达式</a:t>
            </a:r>
          </a:p>
          <a:p>
            <a:pPr eaLnBrk="1" fontAlgn="auto" hangingPunct="1">
              <a:lnSpc>
                <a:spcPct val="110000"/>
              </a:lnSpc>
              <a:spcAft>
                <a:spcPts val="0"/>
              </a:spcAft>
              <a:buClr>
                <a:schemeClr val="tx1"/>
              </a:buClr>
              <a:buFont typeface="Wingdings" pitchFamily="2" charset="2"/>
              <a:buChar char="l"/>
              <a:defRPr/>
            </a:pPr>
            <a:r>
              <a:rPr kumimoji="1" lang="zh-CN" altLang="en-US" sz="2800" dirty="0">
                <a:solidFill>
                  <a:srgbClr val="0000CC"/>
                </a:solidFill>
              </a:rPr>
              <a:t>理解逸度的定义，了解逸度的计算</a:t>
            </a:r>
          </a:p>
          <a:p>
            <a:pPr eaLnBrk="1" fontAlgn="auto" hangingPunct="1">
              <a:lnSpc>
                <a:spcPct val="110000"/>
              </a:lnSpc>
              <a:spcAft>
                <a:spcPts val="0"/>
              </a:spcAft>
              <a:buClr>
                <a:schemeClr val="tx1"/>
              </a:buClr>
              <a:buFont typeface="Wingdings" pitchFamily="2" charset="2"/>
              <a:buChar char="l"/>
              <a:defRPr/>
            </a:pPr>
            <a:r>
              <a:rPr kumimoji="1" lang="zh-CN" altLang="en-US" sz="2800" dirty="0">
                <a:solidFill>
                  <a:srgbClr val="0000CC"/>
                </a:solidFill>
              </a:rPr>
              <a:t>理解活度及活度系数的概念</a:t>
            </a:r>
            <a:r>
              <a:rPr kumimoji="1" lang="en-US" altLang="zh-CN" sz="2800" dirty="0">
                <a:solidFill>
                  <a:srgbClr val="0000CC"/>
                </a:solidFill>
              </a:rPr>
              <a:t>,</a:t>
            </a:r>
            <a:r>
              <a:rPr kumimoji="1" lang="zh-CN" altLang="en-US" sz="2800" dirty="0">
                <a:solidFill>
                  <a:srgbClr val="0000CC"/>
                </a:solidFill>
              </a:rPr>
              <a:t>了解</a:t>
            </a:r>
            <a:r>
              <a:rPr kumimoji="1" lang="zh-CN" altLang="en-US" sz="2800" dirty="0" smtClean="0">
                <a:solidFill>
                  <a:srgbClr val="0000CC"/>
                </a:solidFill>
              </a:rPr>
              <a:t>真实液态</a:t>
            </a:r>
            <a:r>
              <a:rPr kumimoji="1" lang="zh-CN" altLang="en-US" sz="2800" dirty="0">
                <a:solidFill>
                  <a:srgbClr val="0000CC"/>
                </a:solidFill>
              </a:rPr>
              <a:t>混合物、真实溶液中各组分化学势的表达式</a:t>
            </a:r>
          </a:p>
          <a:p>
            <a:pPr eaLnBrk="1" fontAlgn="auto" hangingPunct="1">
              <a:spcAft>
                <a:spcPts val="0"/>
              </a:spcAft>
              <a:buFont typeface="Arial" panose="020B0604020202020204" pitchFamily="34" charset="0"/>
              <a:buChar char="•"/>
              <a:defRPr/>
            </a:pPr>
            <a:endParaRPr lang="zh-CN" altLang="en-US" dirty="0"/>
          </a:p>
        </p:txBody>
      </p:sp>
      <p:sp>
        <p:nvSpPr>
          <p:cNvPr id="2" name="标题 1"/>
          <p:cNvSpPr>
            <a:spLocks noGrp="1"/>
          </p:cNvSpPr>
          <p:nvPr>
            <p:ph type="title"/>
          </p:nvPr>
        </p:nvSpPr>
        <p:spPr/>
        <p:txBody>
          <a:bodyPr rtlCol="0">
            <a:normAutofit fontScale="90000"/>
          </a:bodyPr>
          <a:lstStyle/>
          <a:p>
            <a:pPr eaLnBrk="1" fontAlgn="auto" hangingPunct="1">
              <a:spcAft>
                <a:spcPts val="0"/>
              </a:spcAft>
              <a:defRPr/>
            </a:pPr>
            <a:r>
              <a:rPr lang="en-US" altLang="en-US" dirty="0">
                <a:solidFill>
                  <a:srgbClr val="FF0000"/>
                </a:solidFill>
              </a:rPr>
              <a:t>§</a:t>
            </a:r>
            <a:r>
              <a:rPr lang="en-US" altLang="zh-CN" dirty="0">
                <a:solidFill>
                  <a:srgbClr val="FF0000"/>
                </a:solidFill>
              </a:rPr>
              <a:t>4</a:t>
            </a:r>
            <a:r>
              <a:rPr lang="en-US" altLang="en-US" dirty="0">
                <a:solidFill>
                  <a:srgbClr val="FF0000"/>
                </a:solidFill>
              </a:rPr>
              <a:t>-!</a:t>
            </a:r>
            <a:r>
              <a:rPr lang="en-US" altLang="en-US" dirty="0" err="1">
                <a:solidFill>
                  <a:srgbClr val="FF0000"/>
                </a:solidFill>
              </a:rPr>
              <a:t>本章基本要求</a:t>
            </a:r>
            <a:r>
              <a:rPr lang="zh-CN" altLang="en-US" dirty="0">
                <a:solidFill>
                  <a:srgbClr val="FF0000"/>
                </a:solidFill>
              </a:rPr>
              <a:t/>
            </a:r>
            <a:br>
              <a:rPr lang="zh-CN" altLang="en-US" dirty="0">
                <a:solidFill>
                  <a:srgbClr val="FF0000"/>
                </a:solidFill>
              </a:rPr>
            </a:b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56" name="矩形 6"/>
          <p:cNvSpPr>
            <a:spLocks noChangeArrowheads="1"/>
          </p:cNvSpPr>
          <p:nvPr/>
        </p:nvSpPr>
        <p:spPr bwMode="auto">
          <a:xfrm>
            <a:off x="468313" y="548680"/>
            <a:ext cx="4852610" cy="480131"/>
          </a:xfrm>
          <a:prstGeom prst="rect">
            <a:avLst/>
          </a:prstGeom>
          <a:noFill/>
          <a:ln w="9525">
            <a:noFill/>
            <a:miter lim="800000"/>
            <a:headEnd/>
            <a:tailEnd/>
          </a:ln>
        </p:spPr>
        <p:txBody>
          <a:bodyPr wrap="none">
            <a:spAutoFit/>
          </a:bodyPr>
          <a:lstStyle/>
          <a:p>
            <a:pPr>
              <a:lnSpc>
                <a:spcPct val="90000"/>
              </a:lnSpc>
              <a:spcBef>
                <a:spcPct val="20000"/>
              </a:spcBef>
              <a:buClr>
                <a:srgbClr val="CCFF33"/>
              </a:buClr>
              <a:buSzPct val="70000"/>
            </a:pPr>
            <a:r>
              <a:rPr lang="zh-CN" altLang="en-US" sz="2800" dirty="0">
                <a:solidFill>
                  <a:srgbClr val="C00000"/>
                </a:solidFill>
                <a:latin typeface="华文行楷"/>
                <a:ea typeface="华文行楷"/>
                <a:cs typeface="华文行楷"/>
              </a:rPr>
              <a:t>二、偏摩尔量与摩尔量的差别</a:t>
            </a:r>
          </a:p>
        </p:txBody>
      </p:sp>
      <p:sp>
        <p:nvSpPr>
          <p:cNvPr id="91357" name="矩形 7"/>
          <p:cNvSpPr>
            <a:spLocks noChangeArrowheads="1"/>
          </p:cNvSpPr>
          <p:nvPr/>
        </p:nvSpPr>
        <p:spPr bwMode="auto">
          <a:xfrm>
            <a:off x="468313" y="982068"/>
            <a:ext cx="8048625" cy="1569660"/>
          </a:xfrm>
          <a:prstGeom prst="rect">
            <a:avLst/>
          </a:prstGeom>
          <a:noFill/>
          <a:ln w="9525">
            <a:noFill/>
            <a:miter lim="800000"/>
            <a:headEnd/>
            <a:tailEnd/>
          </a:ln>
        </p:spPr>
        <p:txBody>
          <a:bodyPr>
            <a:spAutoFit/>
          </a:bodyPr>
          <a:lstStyle/>
          <a:p>
            <a:pPr>
              <a:spcBef>
                <a:spcPct val="20000"/>
              </a:spcBef>
              <a:buClr>
                <a:schemeClr val="tx1"/>
              </a:buClr>
              <a:buFont typeface="Wingdings" pitchFamily="2" charset="2"/>
              <a:buChar char="l"/>
            </a:pPr>
            <a:r>
              <a:rPr kumimoji="1" lang="zh-CN" altLang="en-US" sz="2400" dirty="0" smtClean="0">
                <a:solidFill>
                  <a:srgbClr val="0000CC"/>
                </a:solidFill>
                <a:latin typeface="Calibri" pitchFamily="34" charset="0"/>
              </a:rPr>
              <a:t>区分：</a:t>
            </a:r>
            <a:r>
              <a:rPr kumimoji="1" lang="en-US" altLang="zh-CN" sz="2400" dirty="0" smtClean="0">
                <a:solidFill>
                  <a:srgbClr val="0000CC"/>
                </a:solidFill>
                <a:latin typeface="Calibri" pitchFamily="34" charset="0"/>
              </a:rPr>
              <a:t>X</a:t>
            </a:r>
            <a:r>
              <a:rPr kumimoji="1" lang="en-US" altLang="zh-CN" sz="2400" baseline="-25000" dirty="0" smtClean="0">
                <a:solidFill>
                  <a:srgbClr val="0000CC"/>
                </a:solidFill>
                <a:latin typeface="Calibri" pitchFamily="34" charset="0"/>
              </a:rPr>
              <a:t>B</a:t>
            </a:r>
            <a:r>
              <a:rPr kumimoji="1" lang="zh-CN" altLang="en-US" sz="2400" dirty="0" smtClean="0">
                <a:solidFill>
                  <a:srgbClr val="0000CC"/>
                </a:solidFill>
                <a:latin typeface="Calibri" pitchFamily="34" charset="0"/>
              </a:rPr>
              <a:t>偏摩尔量，</a:t>
            </a:r>
            <a:r>
              <a:rPr kumimoji="1" lang="en-US" altLang="zh-CN" sz="2400" dirty="0" smtClean="0">
                <a:solidFill>
                  <a:srgbClr val="0000CC"/>
                </a:solidFill>
                <a:latin typeface="Calibri" pitchFamily="34" charset="0"/>
              </a:rPr>
              <a:t>X</a:t>
            </a:r>
            <a:r>
              <a:rPr kumimoji="1" lang="en-US" altLang="zh-CN" sz="2400" baseline="-25000" dirty="0" smtClean="0">
                <a:solidFill>
                  <a:srgbClr val="0000CC"/>
                </a:solidFill>
                <a:latin typeface="Calibri" pitchFamily="34" charset="0"/>
              </a:rPr>
              <a:t>B</a:t>
            </a:r>
            <a:r>
              <a:rPr kumimoji="1" lang="en-US" altLang="zh-CN" sz="2400" baseline="30000" dirty="0" smtClean="0">
                <a:solidFill>
                  <a:srgbClr val="0000CC"/>
                </a:solidFill>
                <a:latin typeface="Calibri" pitchFamily="34" charset="0"/>
              </a:rPr>
              <a:t>*</a:t>
            </a:r>
            <a:r>
              <a:rPr kumimoji="1" lang="zh-CN" altLang="en-US" sz="2400" dirty="0" smtClean="0">
                <a:solidFill>
                  <a:srgbClr val="0000CC"/>
                </a:solidFill>
                <a:latin typeface="Calibri" pitchFamily="34" charset="0"/>
              </a:rPr>
              <a:t>纯物质的摩尔量，</a:t>
            </a:r>
            <a:r>
              <a:rPr kumimoji="1" lang="en-US" altLang="zh-CN" sz="2400" dirty="0" smtClean="0">
                <a:solidFill>
                  <a:srgbClr val="0000CC"/>
                </a:solidFill>
                <a:latin typeface="Calibri" pitchFamily="34" charset="0"/>
              </a:rPr>
              <a:t> </a:t>
            </a:r>
            <a:r>
              <a:rPr kumimoji="1" lang="en-US" altLang="zh-CN" sz="2400" dirty="0" err="1" smtClean="0">
                <a:solidFill>
                  <a:srgbClr val="0000CC"/>
                </a:solidFill>
                <a:latin typeface="Calibri" pitchFamily="34" charset="0"/>
              </a:rPr>
              <a:t>X</a:t>
            </a:r>
            <a:r>
              <a:rPr kumimoji="1" lang="en-US" altLang="zh-CN" sz="2400" baseline="-25000" dirty="0" err="1" smtClean="0">
                <a:solidFill>
                  <a:srgbClr val="0000CC"/>
                </a:solidFill>
                <a:latin typeface="Calibri" pitchFamily="34" charset="0"/>
              </a:rPr>
              <a:t>m</a:t>
            </a:r>
            <a:r>
              <a:rPr kumimoji="1" lang="zh-CN" altLang="en-US" sz="2400" dirty="0" smtClean="0">
                <a:solidFill>
                  <a:srgbClr val="0000CC"/>
                </a:solidFill>
                <a:latin typeface="Calibri" pitchFamily="34" charset="0"/>
              </a:rPr>
              <a:t>混合物的摩尔量，如：</a:t>
            </a:r>
            <a:r>
              <a:rPr kumimoji="1" lang="en-US" altLang="zh-CN" sz="2400" dirty="0" smtClean="0">
                <a:solidFill>
                  <a:srgbClr val="0000CC"/>
                </a:solidFill>
                <a:latin typeface="Calibri" pitchFamily="34" charset="0"/>
              </a:rPr>
              <a:t>V</a:t>
            </a:r>
            <a:r>
              <a:rPr kumimoji="1" lang="en-US" altLang="zh-CN" sz="2400" baseline="-25000" dirty="0" smtClean="0">
                <a:solidFill>
                  <a:srgbClr val="0000CC"/>
                </a:solidFill>
                <a:latin typeface="Calibri" pitchFamily="34" charset="0"/>
              </a:rPr>
              <a:t>B</a:t>
            </a:r>
            <a:r>
              <a:rPr kumimoji="1" lang="en-US" altLang="zh-CN" sz="2400" dirty="0" smtClean="0">
                <a:solidFill>
                  <a:srgbClr val="0000CC"/>
                </a:solidFill>
                <a:latin typeface="Calibri" pitchFamily="34" charset="0"/>
              </a:rPr>
              <a:t>，V</a:t>
            </a:r>
            <a:r>
              <a:rPr kumimoji="1" lang="en-US" altLang="zh-CN" sz="2400" baseline="-25000" dirty="0" smtClean="0">
                <a:solidFill>
                  <a:srgbClr val="0000CC"/>
                </a:solidFill>
                <a:latin typeface="Calibri" pitchFamily="34" charset="0"/>
              </a:rPr>
              <a:t>B</a:t>
            </a:r>
            <a:r>
              <a:rPr kumimoji="1" lang="en-US" altLang="zh-CN" sz="2400" baseline="30000" dirty="0" smtClean="0">
                <a:solidFill>
                  <a:srgbClr val="0000CC"/>
                </a:solidFill>
                <a:latin typeface="Calibri" pitchFamily="34" charset="0"/>
              </a:rPr>
              <a:t>*</a:t>
            </a:r>
            <a:r>
              <a:rPr kumimoji="1" lang="en-US" altLang="zh-CN" sz="2400" dirty="0" smtClean="0">
                <a:solidFill>
                  <a:srgbClr val="0000CC"/>
                </a:solidFill>
                <a:latin typeface="Calibri" pitchFamily="34" charset="0"/>
              </a:rPr>
              <a:t>，</a:t>
            </a:r>
            <a:r>
              <a:rPr kumimoji="1" lang="en-US" altLang="zh-CN" sz="2400" dirty="0" err="1" smtClean="0">
                <a:solidFill>
                  <a:srgbClr val="0000CC"/>
                </a:solidFill>
                <a:latin typeface="Calibri" pitchFamily="34" charset="0"/>
              </a:rPr>
              <a:t>V</a:t>
            </a:r>
            <a:r>
              <a:rPr kumimoji="1" lang="en-US" altLang="zh-CN" sz="2400" baseline="-25000" dirty="0" err="1" smtClean="0">
                <a:solidFill>
                  <a:srgbClr val="0000CC"/>
                </a:solidFill>
                <a:latin typeface="Calibri" pitchFamily="34" charset="0"/>
              </a:rPr>
              <a:t>m</a:t>
            </a:r>
            <a:r>
              <a:rPr kumimoji="1" lang="en-US" altLang="zh-CN" sz="2400" baseline="30000" dirty="0" smtClean="0">
                <a:solidFill>
                  <a:srgbClr val="0000CC"/>
                </a:solidFill>
                <a:latin typeface="Calibri" pitchFamily="34" charset="0"/>
              </a:rPr>
              <a:t> </a:t>
            </a:r>
            <a:r>
              <a:rPr kumimoji="1" lang="en-US" altLang="zh-CN" sz="2400" dirty="0" smtClean="0">
                <a:solidFill>
                  <a:srgbClr val="0000CC"/>
                </a:solidFill>
                <a:latin typeface="Calibri" pitchFamily="34" charset="0"/>
              </a:rPr>
              <a:t>。</a:t>
            </a:r>
            <a:r>
              <a:rPr kumimoji="1" lang="zh-CN" altLang="en-US" sz="2400" dirty="0" smtClean="0">
                <a:solidFill>
                  <a:srgbClr val="000000"/>
                </a:solidFill>
                <a:latin typeface="Calibri" pitchFamily="34" charset="0"/>
              </a:rPr>
              <a:t> 其中：</a:t>
            </a:r>
            <a:r>
              <a:rPr kumimoji="1" lang="en-US" altLang="zh-CN" sz="2400" dirty="0" err="1" smtClean="0">
                <a:solidFill>
                  <a:srgbClr val="000000"/>
                </a:solidFill>
                <a:latin typeface="Calibri" pitchFamily="34" charset="0"/>
              </a:rPr>
              <a:t>X</a:t>
            </a:r>
            <a:r>
              <a:rPr kumimoji="1" lang="en-US" altLang="zh-CN" sz="2400" baseline="-25000" dirty="0" err="1" smtClean="0">
                <a:solidFill>
                  <a:srgbClr val="000000"/>
                </a:solidFill>
                <a:latin typeface="Calibri" pitchFamily="34" charset="0"/>
              </a:rPr>
              <a:t>m</a:t>
            </a:r>
            <a:r>
              <a:rPr kumimoji="1" lang="en-US" altLang="zh-CN" sz="2400" dirty="0" smtClean="0">
                <a:solidFill>
                  <a:srgbClr val="000000"/>
                </a:solidFill>
                <a:latin typeface="Calibri" pitchFamily="34" charset="0"/>
              </a:rPr>
              <a:t>=∑X</a:t>
            </a:r>
            <a:r>
              <a:rPr kumimoji="1" lang="en-US" altLang="zh-CN" sz="2400" baseline="-25000" dirty="0" smtClean="0">
                <a:solidFill>
                  <a:srgbClr val="000000"/>
                </a:solidFill>
                <a:latin typeface="Calibri" pitchFamily="34" charset="0"/>
              </a:rPr>
              <a:t>B</a:t>
            </a:r>
            <a:r>
              <a:rPr kumimoji="1" lang="en-US" altLang="zh-CN" sz="2400" dirty="0" smtClean="0">
                <a:solidFill>
                  <a:srgbClr val="000000"/>
                </a:solidFill>
                <a:latin typeface="Calibri" pitchFamily="34" charset="0"/>
              </a:rPr>
              <a:t>≠ ∑ X</a:t>
            </a:r>
            <a:r>
              <a:rPr kumimoji="1" lang="en-US" altLang="zh-CN" sz="2400" baseline="-25000" dirty="0" smtClean="0">
                <a:solidFill>
                  <a:srgbClr val="000000"/>
                </a:solidFill>
                <a:latin typeface="Calibri" pitchFamily="34" charset="0"/>
              </a:rPr>
              <a:t>B</a:t>
            </a:r>
            <a:r>
              <a:rPr kumimoji="1" lang="en-US" altLang="zh-CN" sz="2400" baseline="30000" dirty="0" smtClean="0">
                <a:solidFill>
                  <a:srgbClr val="000000"/>
                </a:solidFill>
                <a:latin typeface="Calibri" pitchFamily="34" charset="0"/>
              </a:rPr>
              <a:t>*  </a:t>
            </a:r>
            <a:r>
              <a:rPr kumimoji="1" lang="en-US" altLang="zh-CN" sz="2400" dirty="0" smtClean="0">
                <a:solidFill>
                  <a:srgbClr val="000000"/>
                </a:solidFill>
                <a:latin typeface="Calibri" pitchFamily="34" charset="0"/>
              </a:rPr>
              <a:t>   </a:t>
            </a:r>
          </a:p>
          <a:p>
            <a:pPr>
              <a:spcBef>
                <a:spcPct val="20000"/>
              </a:spcBef>
              <a:buClr>
                <a:schemeClr val="tx1"/>
              </a:buClr>
            </a:pPr>
            <a:r>
              <a:rPr kumimoji="1" lang="en-US" altLang="zh-CN" sz="2400" dirty="0" smtClean="0">
                <a:solidFill>
                  <a:srgbClr val="000000"/>
                </a:solidFill>
                <a:latin typeface="Calibri" pitchFamily="34" charset="0"/>
              </a:rPr>
              <a:t> X= ∑ </a:t>
            </a:r>
            <a:r>
              <a:rPr kumimoji="1" lang="en-US" altLang="zh-CN" sz="2400" dirty="0" err="1" smtClean="0">
                <a:solidFill>
                  <a:srgbClr val="000000"/>
                </a:solidFill>
                <a:latin typeface="Calibri" pitchFamily="34" charset="0"/>
              </a:rPr>
              <a:t>n</a:t>
            </a:r>
            <a:r>
              <a:rPr kumimoji="1" lang="en-US" altLang="zh-CN" sz="2400" baseline="-25000" dirty="0" err="1" smtClean="0">
                <a:solidFill>
                  <a:srgbClr val="000000"/>
                </a:solidFill>
                <a:latin typeface="Calibri" pitchFamily="34" charset="0"/>
              </a:rPr>
              <a:t>B</a:t>
            </a:r>
            <a:r>
              <a:rPr kumimoji="1" lang="en-US" altLang="zh-CN" sz="2400" dirty="0" err="1" smtClean="0">
                <a:solidFill>
                  <a:srgbClr val="000000"/>
                </a:solidFill>
                <a:latin typeface="Calibri" pitchFamily="34" charset="0"/>
              </a:rPr>
              <a:t>X</a:t>
            </a:r>
            <a:r>
              <a:rPr kumimoji="1" lang="en-US" altLang="zh-CN" sz="2400" baseline="-25000" dirty="0" err="1" smtClean="0">
                <a:solidFill>
                  <a:srgbClr val="000000"/>
                </a:solidFill>
                <a:latin typeface="Calibri" pitchFamily="34" charset="0"/>
              </a:rPr>
              <a:t>B</a:t>
            </a:r>
            <a:r>
              <a:rPr kumimoji="1" lang="en-US" altLang="zh-CN" sz="2400" dirty="0" smtClean="0">
                <a:solidFill>
                  <a:srgbClr val="000000"/>
                </a:solidFill>
                <a:latin typeface="Calibri" pitchFamily="34" charset="0"/>
              </a:rPr>
              <a:t>≠ ∑ </a:t>
            </a:r>
            <a:r>
              <a:rPr kumimoji="1" lang="en-US" altLang="zh-CN" sz="2400" dirty="0" err="1" smtClean="0">
                <a:solidFill>
                  <a:srgbClr val="000000"/>
                </a:solidFill>
                <a:latin typeface="Calibri" pitchFamily="34" charset="0"/>
              </a:rPr>
              <a:t>n</a:t>
            </a:r>
            <a:r>
              <a:rPr kumimoji="1" lang="en-US" altLang="zh-CN" sz="2400" baseline="-25000" dirty="0" err="1" smtClean="0">
                <a:solidFill>
                  <a:srgbClr val="000000"/>
                </a:solidFill>
                <a:latin typeface="Calibri" pitchFamily="34" charset="0"/>
              </a:rPr>
              <a:t>B</a:t>
            </a:r>
            <a:r>
              <a:rPr kumimoji="1" lang="en-US" altLang="zh-CN" sz="2400" dirty="0" err="1" smtClean="0">
                <a:solidFill>
                  <a:srgbClr val="000000"/>
                </a:solidFill>
                <a:latin typeface="Calibri" pitchFamily="34" charset="0"/>
              </a:rPr>
              <a:t>X</a:t>
            </a:r>
            <a:r>
              <a:rPr kumimoji="1" lang="en-US" altLang="zh-CN" sz="2400" baseline="-25000" dirty="0" err="1" smtClean="0">
                <a:solidFill>
                  <a:srgbClr val="000000"/>
                </a:solidFill>
                <a:latin typeface="Calibri" pitchFamily="34" charset="0"/>
              </a:rPr>
              <a:t>B</a:t>
            </a:r>
            <a:r>
              <a:rPr kumimoji="1" lang="en-US" altLang="zh-CN" sz="2400" baseline="30000" dirty="0" smtClean="0">
                <a:solidFill>
                  <a:srgbClr val="000000"/>
                </a:solidFill>
                <a:latin typeface="Calibri" pitchFamily="34" charset="0"/>
              </a:rPr>
              <a:t>* </a:t>
            </a:r>
            <a:r>
              <a:rPr kumimoji="1" lang="en-US" altLang="zh-CN" sz="2400" dirty="0" smtClean="0">
                <a:solidFill>
                  <a:srgbClr val="000000"/>
                </a:solidFill>
                <a:latin typeface="Calibri" pitchFamily="34" charset="0"/>
              </a:rPr>
              <a:t>     X</a:t>
            </a:r>
            <a:r>
              <a:rPr kumimoji="1" lang="en-US" altLang="zh-CN" sz="2400" baseline="-25000" dirty="0" smtClean="0">
                <a:solidFill>
                  <a:srgbClr val="000000"/>
                </a:solidFill>
                <a:latin typeface="Calibri" pitchFamily="34" charset="0"/>
              </a:rPr>
              <a:t>B</a:t>
            </a:r>
            <a:r>
              <a:rPr kumimoji="1" lang="en-US" altLang="zh-CN" sz="2400" dirty="0" smtClean="0">
                <a:solidFill>
                  <a:srgbClr val="000000"/>
                </a:solidFill>
                <a:latin typeface="Calibri" pitchFamily="34" charset="0"/>
              </a:rPr>
              <a:t> ≠ X</a:t>
            </a:r>
            <a:r>
              <a:rPr kumimoji="1" lang="en-US" altLang="zh-CN" sz="2400" baseline="-25000" dirty="0" smtClean="0">
                <a:solidFill>
                  <a:srgbClr val="000000"/>
                </a:solidFill>
                <a:latin typeface="Calibri" pitchFamily="34" charset="0"/>
              </a:rPr>
              <a:t>B</a:t>
            </a:r>
            <a:r>
              <a:rPr kumimoji="1" lang="en-US" altLang="zh-CN" sz="2400" baseline="30000" dirty="0" smtClean="0">
                <a:solidFill>
                  <a:srgbClr val="000000"/>
                </a:solidFill>
                <a:latin typeface="Calibri" pitchFamily="34" charset="0"/>
              </a:rPr>
              <a:t>*</a:t>
            </a:r>
          </a:p>
          <a:p>
            <a:pPr>
              <a:spcBef>
                <a:spcPct val="20000"/>
              </a:spcBef>
              <a:buClr>
                <a:schemeClr val="tx1"/>
              </a:buClr>
            </a:pPr>
            <a:endParaRPr kumimoji="1" lang="en-US" altLang="zh-CN" sz="2400" baseline="30000" dirty="0">
              <a:solidFill>
                <a:srgbClr val="000000"/>
              </a:solidFill>
              <a:latin typeface="Calibri" pitchFamily="34" charset="0"/>
            </a:endParaRPr>
          </a:p>
        </p:txBody>
      </p:sp>
      <p:pic>
        <p:nvPicPr>
          <p:cNvPr id="8" name="Picture 2" descr="03-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344416"/>
            <a:ext cx="3378384" cy="3069914"/>
          </a:xfrm>
          <a:prstGeom prst="rect">
            <a:avLst/>
          </a:prstGeom>
          <a:noFill/>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3226918174"/>
              </p:ext>
            </p:extLst>
          </p:nvPr>
        </p:nvGraphicFramePr>
        <p:xfrm>
          <a:off x="468313" y="2348880"/>
          <a:ext cx="3953932" cy="749948"/>
        </p:xfrm>
        <a:graphic>
          <a:graphicData uri="http://schemas.openxmlformats.org/presentationml/2006/ole">
            <mc:AlternateContent xmlns:mc="http://schemas.openxmlformats.org/markup-compatibility/2006">
              <mc:Choice xmlns:v="urn:schemas-microsoft-com:vml" Requires="v">
                <p:oleObj spid="_x0000_s91616" name="Equation" r:id="rId4" imgW="2616200" imgH="495300" progId="Equation.3">
                  <p:embed/>
                </p:oleObj>
              </mc:Choice>
              <mc:Fallback>
                <p:oleObj name="Equation" r:id="rId4" imgW="2616200" imgH="495300" progId="Equation.3">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348880"/>
                        <a:ext cx="3953932" cy="749948"/>
                      </a:xfrm>
                      <a:prstGeom prst="rect">
                        <a:avLst/>
                      </a:prstGeom>
                      <a:solidFill>
                        <a:schemeClr val="bg1"/>
                      </a:solidFill>
                      <a:ln>
                        <a:noFill/>
                      </a:ln>
                      <a:effectLst/>
                    </p:spPr>
                  </p:pic>
                </p:oleObj>
              </mc:Fallback>
            </mc:AlternateContent>
          </a:graphicData>
        </a:graphic>
      </p:graphicFrame>
      <p:sp>
        <p:nvSpPr>
          <p:cNvPr id="10" name="AutoShape 5"/>
          <p:cNvSpPr>
            <a:spLocks noChangeArrowheads="1"/>
          </p:cNvSpPr>
          <p:nvPr/>
        </p:nvSpPr>
        <p:spPr bwMode="auto">
          <a:xfrm>
            <a:off x="4067944" y="3140968"/>
            <a:ext cx="4896544" cy="3225768"/>
          </a:xfrm>
          <a:prstGeom prst="roundRect">
            <a:avLst>
              <a:gd name="adj" fmla="val 16667"/>
            </a:avLst>
          </a:prstGeom>
          <a:solidFill>
            <a:srgbClr val="CCFFFF"/>
          </a:soli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400" b="1" dirty="0" smtClean="0">
                <a:solidFill>
                  <a:srgbClr val="000000"/>
                </a:solidFill>
                <a:latin typeface="Times New Roman" pitchFamily="18" charset="0"/>
                <a:ea typeface="黑体" pitchFamily="49" charset="-122"/>
              </a:rPr>
              <a:t>由实验得出：</a:t>
            </a:r>
            <a:endParaRPr kumimoji="1" lang="en-US" altLang="zh-CN" sz="2400" b="1" dirty="0" smtClean="0">
              <a:solidFill>
                <a:srgbClr val="000000"/>
              </a:solidFill>
              <a:latin typeface="Times New Roman" pitchFamily="18" charset="0"/>
              <a:ea typeface="黑体" pitchFamily="49" charset="-122"/>
            </a:endParaRPr>
          </a:p>
          <a:p>
            <a:r>
              <a:rPr kumimoji="1" lang="en-US" altLang="zh-CN" sz="2400" b="1" dirty="0" smtClean="0">
                <a:solidFill>
                  <a:srgbClr val="000000"/>
                </a:solidFill>
                <a:latin typeface="Times New Roman" pitchFamily="18" charset="0"/>
                <a:ea typeface="黑体" pitchFamily="49" charset="-122"/>
              </a:rPr>
              <a:t>1</a:t>
            </a:r>
            <a:r>
              <a:rPr kumimoji="1" lang="zh-CN" altLang="en-US" sz="2400" b="1" dirty="0" smtClean="0">
                <a:solidFill>
                  <a:srgbClr val="000000"/>
                </a:solidFill>
                <a:latin typeface="Times New Roman" pitchFamily="18" charset="0"/>
                <a:ea typeface="黑体" pitchFamily="49" charset="-122"/>
              </a:rPr>
              <a:t>、混合物组成改变</a:t>
            </a:r>
            <a:r>
              <a:rPr kumimoji="1" lang="zh-CN" altLang="en-US" sz="2400" b="1" dirty="0">
                <a:solidFill>
                  <a:srgbClr val="000000"/>
                </a:solidFill>
                <a:latin typeface="Times New Roman" pitchFamily="18" charset="0"/>
                <a:ea typeface="黑体" pitchFamily="49" charset="-122"/>
              </a:rPr>
              <a:t>时</a:t>
            </a:r>
            <a:r>
              <a:rPr kumimoji="1" lang="zh-CN" altLang="en-US" sz="2400" b="1" dirty="0" smtClean="0">
                <a:solidFill>
                  <a:srgbClr val="000000"/>
                </a:solidFill>
                <a:latin typeface="Times New Roman" pitchFamily="18" charset="0"/>
                <a:ea typeface="黑体" pitchFamily="49" charset="-122"/>
              </a:rPr>
              <a:t>，两组分的</a:t>
            </a:r>
            <a:endParaRPr kumimoji="1" lang="en-US" altLang="zh-CN" sz="2400" b="1" dirty="0" smtClean="0">
              <a:solidFill>
                <a:srgbClr val="000000"/>
              </a:solidFill>
              <a:latin typeface="Times New Roman" pitchFamily="18" charset="0"/>
              <a:ea typeface="黑体" pitchFamily="49" charset="-122"/>
            </a:endParaRPr>
          </a:p>
          <a:p>
            <a:r>
              <a:rPr kumimoji="1" lang="zh-CN" altLang="en-US" sz="2400" b="1" dirty="0" smtClean="0">
                <a:solidFill>
                  <a:srgbClr val="000000"/>
                </a:solidFill>
                <a:latin typeface="Times New Roman" pitchFamily="18" charset="0"/>
                <a:ea typeface="黑体" pitchFamily="49" charset="-122"/>
              </a:rPr>
              <a:t>偏摩尔体积也改变。</a:t>
            </a:r>
            <a:endParaRPr kumimoji="1" lang="en-US" altLang="zh-CN" sz="2400" b="1" dirty="0" smtClean="0">
              <a:solidFill>
                <a:srgbClr val="000000"/>
              </a:solidFill>
              <a:latin typeface="Times New Roman" pitchFamily="18" charset="0"/>
              <a:ea typeface="黑体" pitchFamily="49" charset="-122"/>
            </a:endParaRPr>
          </a:p>
          <a:p>
            <a:r>
              <a:rPr kumimoji="1" lang="en-US" altLang="zh-CN" sz="2400" b="1" dirty="0" smtClean="0">
                <a:solidFill>
                  <a:srgbClr val="000000"/>
                </a:solidFill>
                <a:latin typeface="Times New Roman" pitchFamily="18" charset="0"/>
                <a:ea typeface="黑体" pitchFamily="49" charset="-122"/>
              </a:rPr>
              <a:t>2</a:t>
            </a:r>
            <a:r>
              <a:rPr kumimoji="1" lang="zh-CN" altLang="en-US" sz="2400" b="1" dirty="0" smtClean="0">
                <a:solidFill>
                  <a:srgbClr val="000000"/>
                </a:solidFill>
                <a:latin typeface="Times New Roman" pitchFamily="18" charset="0"/>
                <a:ea typeface="黑体" pitchFamily="49" charset="-122"/>
              </a:rPr>
              <a:t>、组成越接近</a:t>
            </a:r>
            <a:r>
              <a:rPr kumimoji="1" lang="zh-CN" altLang="en-US" sz="2400" b="1" dirty="0">
                <a:solidFill>
                  <a:srgbClr val="000000"/>
                </a:solidFill>
                <a:latin typeface="Times New Roman" pitchFamily="18" charset="0"/>
                <a:ea typeface="黑体" pitchFamily="49" charset="-122"/>
              </a:rPr>
              <a:t>某</a:t>
            </a:r>
            <a:r>
              <a:rPr kumimoji="1" lang="zh-CN" altLang="en-US" sz="2400" b="1" dirty="0" smtClean="0">
                <a:solidFill>
                  <a:srgbClr val="000000"/>
                </a:solidFill>
                <a:latin typeface="Times New Roman" pitchFamily="18" charset="0"/>
                <a:ea typeface="黑体" pitchFamily="49" charset="-122"/>
              </a:rPr>
              <a:t>一纯</a:t>
            </a:r>
            <a:r>
              <a:rPr kumimoji="1" lang="zh-CN" altLang="en-US" sz="2400" b="1" dirty="0">
                <a:solidFill>
                  <a:srgbClr val="000000"/>
                </a:solidFill>
                <a:latin typeface="Times New Roman" pitchFamily="18" charset="0"/>
                <a:ea typeface="黑体" pitchFamily="49" charset="-122"/>
              </a:rPr>
              <a:t>组分时</a:t>
            </a:r>
            <a:r>
              <a:rPr kumimoji="1" lang="zh-CN" altLang="en-US" sz="2400" b="1" dirty="0" smtClean="0">
                <a:solidFill>
                  <a:srgbClr val="000000"/>
                </a:solidFill>
                <a:latin typeface="Times New Roman" pitchFamily="18" charset="0"/>
                <a:ea typeface="黑体" pitchFamily="49" charset="-122"/>
              </a:rPr>
              <a:t>，</a:t>
            </a:r>
            <a:endParaRPr kumimoji="1" lang="en-US" altLang="zh-CN" sz="2400" b="1" dirty="0" smtClean="0">
              <a:solidFill>
                <a:srgbClr val="000000"/>
              </a:solidFill>
              <a:latin typeface="Times New Roman" pitchFamily="18" charset="0"/>
              <a:ea typeface="黑体" pitchFamily="49" charset="-122"/>
            </a:endParaRPr>
          </a:p>
          <a:p>
            <a:r>
              <a:rPr kumimoji="1" lang="en-US" altLang="zh-CN" sz="2400" b="1" dirty="0" smtClean="0">
                <a:solidFill>
                  <a:srgbClr val="000000"/>
                </a:solidFill>
                <a:latin typeface="Times New Roman" pitchFamily="18" charset="0"/>
                <a:ea typeface="黑体" pitchFamily="49" charset="-122"/>
              </a:rPr>
              <a:t>V</a:t>
            </a:r>
            <a:r>
              <a:rPr kumimoji="1" lang="en-US" altLang="zh-CN" sz="2400" b="1" baseline="-25000" dirty="0" smtClean="0">
                <a:solidFill>
                  <a:srgbClr val="000000"/>
                </a:solidFill>
                <a:latin typeface="Times New Roman" pitchFamily="18" charset="0"/>
                <a:ea typeface="黑体" pitchFamily="49" charset="-122"/>
              </a:rPr>
              <a:t>B</a:t>
            </a:r>
            <a:r>
              <a:rPr kumimoji="1" lang="zh-CN" altLang="en-US" sz="2400" b="1" dirty="0">
                <a:solidFill>
                  <a:srgbClr val="000000"/>
                </a:solidFill>
                <a:latin typeface="Times New Roman" pitchFamily="18" charset="0"/>
                <a:ea typeface="黑体" pitchFamily="49" charset="-122"/>
              </a:rPr>
              <a:t>越接近</a:t>
            </a:r>
            <a:r>
              <a:rPr kumimoji="1" lang="en-US" altLang="zh-CN" sz="2400" b="1" dirty="0">
                <a:solidFill>
                  <a:srgbClr val="000000"/>
                </a:solidFill>
                <a:latin typeface="Times New Roman" pitchFamily="18" charset="0"/>
                <a:ea typeface="黑体" pitchFamily="49" charset="-122"/>
              </a:rPr>
              <a:t>V</a:t>
            </a:r>
            <a:r>
              <a:rPr kumimoji="1" lang="en-US" altLang="zh-CN" sz="2400" b="1" baseline="-25000" dirty="0">
                <a:solidFill>
                  <a:srgbClr val="000000"/>
                </a:solidFill>
                <a:latin typeface="Times New Roman" pitchFamily="18" charset="0"/>
                <a:ea typeface="黑体" pitchFamily="49" charset="-122"/>
              </a:rPr>
              <a:t>B</a:t>
            </a:r>
            <a:r>
              <a:rPr kumimoji="1" lang="en-US" altLang="zh-CN" sz="2400" b="1" dirty="0" smtClean="0">
                <a:solidFill>
                  <a:srgbClr val="000000"/>
                </a:solidFill>
                <a:latin typeface="Times New Roman" pitchFamily="18" charset="0"/>
                <a:ea typeface="黑体" pitchFamily="49" charset="-122"/>
              </a:rPr>
              <a:t>*</a:t>
            </a:r>
          </a:p>
          <a:p>
            <a:r>
              <a:rPr kumimoji="1" lang="en-US" altLang="zh-CN" sz="2400" b="1" dirty="0" smtClean="0">
                <a:solidFill>
                  <a:srgbClr val="000000"/>
                </a:solidFill>
                <a:latin typeface="Times New Roman" pitchFamily="18" charset="0"/>
                <a:ea typeface="黑体" pitchFamily="49" charset="-122"/>
              </a:rPr>
              <a:t>3</a:t>
            </a:r>
            <a:r>
              <a:rPr kumimoji="1" lang="zh-CN" altLang="en-US" sz="2400" b="1" dirty="0" smtClean="0">
                <a:solidFill>
                  <a:srgbClr val="000000"/>
                </a:solidFill>
                <a:latin typeface="Times New Roman" pitchFamily="18" charset="0"/>
                <a:ea typeface="黑体" pitchFamily="49" charset="-122"/>
              </a:rPr>
              <a:t>、摩尔量是正值，偏摩尔量</a:t>
            </a:r>
            <a:endParaRPr kumimoji="1" lang="en-US" altLang="zh-CN" sz="2400" b="1" dirty="0" smtClean="0">
              <a:solidFill>
                <a:srgbClr val="000000"/>
              </a:solidFill>
              <a:latin typeface="Times New Roman" pitchFamily="18" charset="0"/>
              <a:ea typeface="黑体" pitchFamily="49" charset="-122"/>
            </a:endParaRPr>
          </a:p>
          <a:p>
            <a:r>
              <a:rPr kumimoji="1" lang="zh-CN" altLang="en-US" sz="2400" b="1" dirty="0" smtClean="0">
                <a:solidFill>
                  <a:srgbClr val="000000"/>
                </a:solidFill>
                <a:latin typeface="Times New Roman" pitchFamily="18" charset="0"/>
                <a:ea typeface="黑体" pitchFamily="49" charset="-122"/>
              </a:rPr>
              <a:t>不一定（可以是正，负值和零）</a:t>
            </a:r>
            <a:endParaRPr kumimoji="1" lang="en-US" altLang="zh-CN" sz="2400" b="1" dirty="0">
              <a:solidFill>
                <a:srgbClr val="000000"/>
              </a:solidFill>
              <a:latin typeface="Times New Roman" pitchFamily="18" charset="0"/>
              <a:ea typeface="黑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47714349"/>
              </p:ext>
            </p:extLst>
          </p:nvPr>
        </p:nvGraphicFramePr>
        <p:xfrm>
          <a:off x="5436096" y="2276872"/>
          <a:ext cx="1824038" cy="730250"/>
        </p:xfrm>
        <a:graphic>
          <a:graphicData uri="http://schemas.openxmlformats.org/presentationml/2006/ole">
            <mc:AlternateContent xmlns:mc="http://schemas.openxmlformats.org/markup-compatibility/2006">
              <mc:Choice xmlns:v="urn:schemas-microsoft-com:vml" Requires="v">
                <p:oleObj spid="_x0000_s91617" name="公式" r:id="rId6" imgW="1206360" imgH="482400" progId="Equation.3">
                  <p:embed/>
                </p:oleObj>
              </mc:Choice>
              <mc:Fallback>
                <p:oleObj name="公式" r:id="rId6" imgW="1206360" imgH="482400" progId="Equation.3">
                  <p:embed/>
                  <p:pic>
                    <p:nvPicPr>
                      <p:cNvPr id="0" name="对象 1"/>
                      <p:cNvPicPr>
                        <a:picLocks noChangeAspect="1" noChangeArrowheads="1"/>
                      </p:cNvPicPr>
                      <p:nvPr/>
                    </p:nvPicPr>
                    <p:blipFill>
                      <a:blip r:embed="rId7"/>
                      <a:srcRect/>
                      <a:stretch>
                        <a:fillRect/>
                      </a:stretch>
                    </p:blipFill>
                    <p:spPr bwMode="auto">
                      <a:xfrm>
                        <a:off x="5436096" y="2276872"/>
                        <a:ext cx="1824038" cy="730250"/>
                      </a:xfrm>
                      <a:prstGeom prst="rect">
                        <a:avLst/>
                      </a:prstGeom>
                      <a:solidFill>
                        <a:srgbClr val="92D050"/>
                      </a:solid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81000" y="360363"/>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latin typeface="Arial" pitchFamily="34" charset="0"/>
                <a:cs typeface="Times New Roman" pitchFamily="18" charset="0"/>
              </a:rPr>
              <a:t>常见的偏摩尔量</a:t>
            </a:r>
            <a:endParaRPr lang="zh-CN" altLang="en-US" sz="2400" b="1" dirty="0">
              <a:latin typeface="Arial" pitchFamily="34" charset="0"/>
              <a:cs typeface="Times New Roman" pitchFamily="18" charset="0"/>
            </a:endParaRPr>
          </a:p>
        </p:txBody>
      </p:sp>
      <p:sp>
        <p:nvSpPr>
          <p:cNvPr id="5" name="Text Box 7"/>
          <p:cNvSpPr txBox="1">
            <a:spLocks noChangeArrowheads="1"/>
          </p:cNvSpPr>
          <p:nvPr/>
        </p:nvSpPr>
        <p:spPr bwMode="auto">
          <a:xfrm>
            <a:off x="350764" y="999460"/>
            <a:ext cx="8839200" cy="304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kumimoji="1" lang="en-US" altLang="zh-CN" sz="2000" dirty="0">
                <a:solidFill>
                  <a:srgbClr val="003300"/>
                </a:solidFill>
                <a:latin typeface="黑体" pitchFamily="49" charset="-122"/>
                <a:ea typeface="黑体" pitchFamily="49" charset="-122"/>
                <a:cs typeface="Arial" pitchFamily="34" charset="0"/>
                <a:sym typeface="Wingdings 2" pitchFamily="18" charset="2"/>
              </a:rPr>
              <a:t> </a:t>
            </a:r>
            <a:r>
              <a:rPr kumimoji="1" lang="zh-CN" altLang="en-US" sz="2000" dirty="0">
                <a:solidFill>
                  <a:srgbClr val="003300"/>
                </a:solidFill>
                <a:latin typeface="黑体" pitchFamily="49" charset="-122"/>
                <a:ea typeface="黑体" pitchFamily="49" charset="-122"/>
                <a:cs typeface="Arial" pitchFamily="34" charset="0"/>
              </a:rPr>
              <a:t>体系的状态函数中</a:t>
            </a:r>
            <a:r>
              <a:rPr kumimoji="1" lang="en-US" altLang="zh-CN" sz="2000" i="1" dirty="0">
                <a:solidFill>
                  <a:srgbClr val="003300"/>
                </a:solidFill>
                <a:latin typeface="Times New Roman" pitchFamily="18" charset="0"/>
                <a:ea typeface="黑体" pitchFamily="49" charset="-122"/>
                <a:cs typeface="Arial" pitchFamily="34" charset="0"/>
              </a:rPr>
              <a:t>V</a:t>
            </a:r>
            <a:r>
              <a:rPr kumimoji="1" lang="zh-CN" altLang="en-US" sz="2000" i="1" dirty="0">
                <a:solidFill>
                  <a:srgbClr val="003300"/>
                </a:solidFill>
                <a:latin typeface="Times New Roman" pitchFamily="18" charset="0"/>
                <a:ea typeface="黑体" pitchFamily="49" charset="-122"/>
                <a:cs typeface="Arial" pitchFamily="34" charset="0"/>
              </a:rPr>
              <a:t>，</a:t>
            </a:r>
            <a:r>
              <a:rPr kumimoji="1" lang="en-US" altLang="zh-CN" sz="2000" i="1" dirty="0">
                <a:solidFill>
                  <a:srgbClr val="003300"/>
                </a:solidFill>
                <a:latin typeface="Times New Roman" pitchFamily="18" charset="0"/>
                <a:ea typeface="黑体" pitchFamily="49" charset="-122"/>
                <a:cs typeface="Arial" pitchFamily="34" charset="0"/>
              </a:rPr>
              <a:t>U</a:t>
            </a:r>
            <a:r>
              <a:rPr kumimoji="1" lang="zh-CN" altLang="en-US" sz="2000" i="1" dirty="0">
                <a:solidFill>
                  <a:srgbClr val="003300"/>
                </a:solidFill>
                <a:latin typeface="Times New Roman" pitchFamily="18" charset="0"/>
                <a:ea typeface="黑体" pitchFamily="49" charset="-122"/>
                <a:cs typeface="Arial" pitchFamily="34" charset="0"/>
              </a:rPr>
              <a:t>，</a:t>
            </a:r>
            <a:r>
              <a:rPr kumimoji="1" lang="en-US" altLang="zh-CN" sz="2000" i="1" dirty="0">
                <a:solidFill>
                  <a:srgbClr val="003300"/>
                </a:solidFill>
                <a:latin typeface="Times New Roman" pitchFamily="18" charset="0"/>
                <a:ea typeface="黑体" pitchFamily="49" charset="-122"/>
                <a:cs typeface="Arial" pitchFamily="34" charset="0"/>
              </a:rPr>
              <a:t>H</a:t>
            </a:r>
            <a:r>
              <a:rPr kumimoji="1" lang="zh-CN" altLang="en-US" sz="2000" i="1" dirty="0">
                <a:solidFill>
                  <a:srgbClr val="003300"/>
                </a:solidFill>
                <a:latin typeface="Times New Roman" pitchFamily="18" charset="0"/>
                <a:ea typeface="黑体" pitchFamily="49" charset="-122"/>
                <a:cs typeface="Arial" pitchFamily="34" charset="0"/>
              </a:rPr>
              <a:t>，</a:t>
            </a:r>
            <a:r>
              <a:rPr kumimoji="1" lang="en-US" altLang="zh-CN" sz="2000" i="1" dirty="0">
                <a:solidFill>
                  <a:srgbClr val="003300"/>
                </a:solidFill>
                <a:latin typeface="Times New Roman" pitchFamily="18" charset="0"/>
                <a:ea typeface="黑体" pitchFamily="49" charset="-122"/>
                <a:cs typeface="Arial" pitchFamily="34" charset="0"/>
              </a:rPr>
              <a:t>S</a:t>
            </a:r>
            <a:r>
              <a:rPr kumimoji="1" lang="zh-CN" altLang="en-US" sz="2000" i="1" dirty="0">
                <a:solidFill>
                  <a:srgbClr val="003300"/>
                </a:solidFill>
                <a:latin typeface="Times New Roman" pitchFamily="18" charset="0"/>
                <a:ea typeface="黑体" pitchFamily="49" charset="-122"/>
                <a:cs typeface="Arial" pitchFamily="34" charset="0"/>
              </a:rPr>
              <a:t>，</a:t>
            </a:r>
            <a:r>
              <a:rPr kumimoji="1" lang="en-US" altLang="zh-CN" sz="2000" i="1" dirty="0">
                <a:solidFill>
                  <a:srgbClr val="003300"/>
                </a:solidFill>
                <a:latin typeface="Times New Roman" pitchFamily="18" charset="0"/>
                <a:ea typeface="黑体" pitchFamily="49" charset="-122"/>
                <a:cs typeface="Arial" pitchFamily="34" charset="0"/>
              </a:rPr>
              <a:t>A</a:t>
            </a:r>
            <a:r>
              <a:rPr kumimoji="1" lang="zh-CN" altLang="en-US" sz="2000" i="1" dirty="0">
                <a:solidFill>
                  <a:srgbClr val="003300"/>
                </a:solidFill>
                <a:latin typeface="Times New Roman" pitchFamily="18" charset="0"/>
                <a:ea typeface="黑体" pitchFamily="49" charset="-122"/>
                <a:cs typeface="Arial" pitchFamily="34" charset="0"/>
              </a:rPr>
              <a:t>，</a:t>
            </a:r>
            <a:r>
              <a:rPr kumimoji="1" lang="en-US" altLang="zh-CN" sz="2000" i="1" dirty="0">
                <a:solidFill>
                  <a:srgbClr val="003300"/>
                </a:solidFill>
                <a:latin typeface="Times New Roman" pitchFamily="18" charset="0"/>
                <a:ea typeface="黑体" pitchFamily="49" charset="-122"/>
                <a:cs typeface="Arial" pitchFamily="34" charset="0"/>
              </a:rPr>
              <a:t>G</a:t>
            </a:r>
            <a:r>
              <a:rPr kumimoji="1" lang="zh-CN" altLang="en-US" sz="2000" dirty="0">
                <a:solidFill>
                  <a:srgbClr val="003300"/>
                </a:solidFill>
                <a:latin typeface="黑体" pitchFamily="49" charset="-122"/>
                <a:ea typeface="黑体" pitchFamily="49" charset="-122"/>
                <a:cs typeface="Arial" pitchFamily="34" charset="0"/>
              </a:rPr>
              <a:t>等是广度性质，与物质的量有关。</a:t>
            </a:r>
          </a:p>
        </p:txBody>
      </p:sp>
      <p:sp>
        <p:nvSpPr>
          <p:cNvPr id="6" name="Text Box 8"/>
          <p:cNvSpPr txBox="1">
            <a:spLocks noChangeArrowheads="1"/>
          </p:cNvSpPr>
          <p:nvPr/>
        </p:nvSpPr>
        <p:spPr bwMode="auto">
          <a:xfrm>
            <a:off x="492125" y="1874044"/>
            <a:ext cx="8016875" cy="3693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kumimoji="1" lang="zh-CN" altLang="en-US" sz="2400" dirty="0" smtClean="0">
                <a:solidFill>
                  <a:srgbClr val="003300"/>
                </a:solidFill>
                <a:latin typeface="黑体" pitchFamily="49" charset="-122"/>
                <a:ea typeface="黑体" pitchFamily="49" charset="-122"/>
                <a:cs typeface="Arial" pitchFamily="34" charset="0"/>
              </a:rPr>
              <a:t>物质</a:t>
            </a:r>
            <a:r>
              <a:rPr kumimoji="1" lang="en-US" altLang="zh-CN" sz="2400" dirty="0">
                <a:solidFill>
                  <a:srgbClr val="003300"/>
                </a:solidFill>
                <a:latin typeface="Times New Roman" pitchFamily="18" charset="0"/>
                <a:ea typeface="黑体" pitchFamily="49" charset="-122"/>
                <a:cs typeface="Arial" pitchFamily="34" charset="0"/>
              </a:rPr>
              <a:t>B</a:t>
            </a:r>
            <a:r>
              <a:rPr kumimoji="1" lang="zh-CN" altLang="en-US" sz="2400" dirty="0">
                <a:solidFill>
                  <a:srgbClr val="003300"/>
                </a:solidFill>
                <a:latin typeface="黑体" pitchFamily="49" charset="-122"/>
                <a:ea typeface="黑体" pitchFamily="49" charset="-122"/>
                <a:cs typeface="Arial" pitchFamily="34" charset="0"/>
              </a:rPr>
              <a:t>组成的单组分</a:t>
            </a:r>
            <a:r>
              <a:rPr kumimoji="1" lang="zh-CN" altLang="en-US" sz="2400" dirty="0" smtClean="0">
                <a:solidFill>
                  <a:srgbClr val="003300"/>
                </a:solidFill>
                <a:latin typeface="黑体" pitchFamily="49" charset="-122"/>
                <a:ea typeface="黑体" pitchFamily="49" charset="-122"/>
                <a:cs typeface="Arial" pitchFamily="34" charset="0"/>
              </a:rPr>
              <a:t>体系</a:t>
            </a:r>
            <a:endParaRPr kumimoji="1" lang="zh-CN" altLang="en-US" sz="2400" dirty="0">
              <a:solidFill>
                <a:srgbClr val="003300"/>
              </a:solidFill>
              <a:latin typeface="黑体" pitchFamily="49" charset="-122"/>
              <a:ea typeface="黑体" pitchFamily="49" charset="-122"/>
              <a:cs typeface="Arial" pitchFamily="34" charset="0"/>
            </a:endParaRPr>
          </a:p>
        </p:txBody>
      </p:sp>
      <p:sp>
        <p:nvSpPr>
          <p:cNvPr id="7" name="Text Box 19"/>
          <p:cNvSpPr txBox="1">
            <a:spLocks noChangeArrowheads="1"/>
          </p:cNvSpPr>
          <p:nvPr/>
        </p:nvSpPr>
        <p:spPr bwMode="auto">
          <a:xfrm>
            <a:off x="6053470" y="1781711"/>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Arial" pitchFamily="34" charset="0"/>
                <a:cs typeface="Arial" pitchFamily="34" charset="0"/>
              </a:rPr>
              <a:t>多组分体系</a:t>
            </a:r>
          </a:p>
        </p:txBody>
      </p:sp>
      <p:grpSp>
        <p:nvGrpSpPr>
          <p:cNvPr id="8" name="Group 9"/>
          <p:cNvGrpSpPr>
            <a:grpSpLocks/>
          </p:cNvGrpSpPr>
          <p:nvPr/>
        </p:nvGrpSpPr>
        <p:grpSpPr bwMode="auto">
          <a:xfrm>
            <a:off x="785998" y="2572297"/>
            <a:ext cx="2976563" cy="2917825"/>
            <a:chOff x="354" y="1557"/>
            <a:chExt cx="1875" cy="1838"/>
          </a:xfrm>
        </p:grpSpPr>
        <p:sp>
          <p:nvSpPr>
            <p:cNvPr id="9" name="Text Box 10"/>
            <p:cNvSpPr txBox="1">
              <a:spLocks noChangeArrowheads="1"/>
            </p:cNvSpPr>
            <p:nvPr/>
          </p:nvSpPr>
          <p:spPr bwMode="auto">
            <a:xfrm>
              <a:off x="483" y="2808"/>
              <a:ext cx="1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b="1">
                <a:solidFill>
                  <a:srgbClr val="FF0000"/>
                </a:solidFill>
                <a:latin typeface="Arial" pitchFamily="34" charset="0"/>
                <a:cs typeface="Arial" pitchFamily="34" charset="0"/>
              </a:endParaRPr>
            </a:p>
            <a:p>
              <a:endParaRPr lang="en-US" altLang="zh-CN" b="1">
                <a:latin typeface="宋体" pitchFamily="2" charset="-122"/>
                <a:cs typeface="Arial" pitchFamily="34" charset="0"/>
              </a:endParaRPr>
            </a:p>
          </p:txBody>
        </p:sp>
        <p:graphicFrame>
          <p:nvGraphicFramePr>
            <p:cNvPr id="10" name="Object 11"/>
            <p:cNvGraphicFramePr>
              <a:graphicFrameLocks noChangeAspect="1"/>
            </p:cNvGraphicFramePr>
            <p:nvPr/>
          </p:nvGraphicFramePr>
          <p:xfrm>
            <a:off x="1374" y="2853"/>
            <a:ext cx="768" cy="542"/>
          </p:xfrm>
          <a:graphic>
            <a:graphicData uri="http://schemas.openxmlformats.org/presentationml/2006/ole">
              <mc:AlternateContent xmlns:mc="http://schemas.openxmlformats.org/markup-compatibility/2006">
                <mc:Choice xmlns:v="urn:schemas-microsoft-com:vml" Requires="v">
                  <p:oleObj spid="_x0000_s160400" name="Equation" r:id="rId3" imgW="609480" imgH="431640" progId="Equation.DSMT4">
                    <p:embed/>
                  </p:oleObj>
                </mc:Choice>
                <mc:Fallback>
                  <p:oleObj name="Equation" r:id="rId3" imgW="60948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 y="2853"/>
                          <a:ext cx="768" cy="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2"/>
            <p:cNvGraphicFramePr>
              <a:graphicFrameLocks noChangeAspect="1"/>
            </p:cNvGraphicFramePr>
            <p:nvPr/>
          </p:nvGraphicFramePr>
          <p:xfrm>
            <a:off x="441" y="1593"/>
            <a:ext cx="768" cy="510"/>
          </p:xfrm>
          <a:graphic>
            <a:graphicData uri="http://schemas.openxmlformats.org/presentationml/2006/ole">
              <mc:AlternateContent xmlns:mc="http://schemas.openxmlformats.org/markup-compatibility/2006">
                <mc:Choice xmlns:v="urn:schemas-microsoft-com:vml" Requires="v">
                  <p:oleObj spid="_x0000_s160401" name="Equation" r:id="rId5" imgW="647640" imgH="431640" progId="Equation.DSMT4">
                    <p:embed/>
                  </p:oleObj>
                </mc:Choice>
                <mc:Fallback>
                  <p:oleObj name="Equation" r:id="rId5" imgW="64764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 y="1593"/>
                          <a:ext cx="768" cy="51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3"/>
            <p:cNvGraphicFramePr>
              <a:graphicFrameLocks noChangeAspect="1"/>
            </p:cNvGraphicFramePr>
            <p:nvPr/>
          </p:nvGraphicFramePr>
          <p:xfrm>
            <a:off x="390" y="2208"/>
            <a:ext cx="768" cy="499"/>
          </p:xfrm>
          <a:graphic>
            <a:graphicData uri="http://schemas.openxmlformats.org/presentationml/2006/ole">
              <mc:AlternateContent xmlns:mc="http://schemas.openxmlformats.org/markup-compatibility/2006">
                <mc:Choice xmlns:v="urn:schemas-microsoft-com:vml" Requires="v">
                  <p:oleObj spid="_x0000_s160402" name="Equation" r:id="rId7" imgW="660240" imgH="431640" progId="Equation.DSMT4">
                    <p:embed/>
                  </p:oleObj>
                </mc:Choice>
                <mc:Fallback>
                  <p:oleObj name="Equation" r:id="rId7" imgW="66024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 y="2208"/>
                          <a:ext cx="76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4"/>
            <p:cNvGraphicFramePr>
              <a:graphicFrameLocks noChangeAspect="1"/>
            </p:cNvGraphicFramePr>
            <p:nvPr/>
          </p:nvGraphicFramePr>
          <p:xfrm>
            <a:off x="1365" y="1557"/>
            <a:ext cx="864" cy="597"/>
          </p:xfrm>
          <a:graphic>
            <a:graphicData uri="http://schemas.openxmlformats.org/presentationml/2006/ole">
              <mc:AlternateContent xmlns:mc="http://schemas.openxmlformats.org/markup-compatibility/2006">
                <mc:Choice xmlns:v="urn:schemas-microsoft-com:vml" Requires="v">
                  <p:oleObj spid="_x0000_s160403" name="Equation" r:id="rId9" imgW="622080" imgH="431640" progId="Equation.DSMT4">
                    <p:embed/>
                  </p:oleObj>
                </mc:Choice>
                <mc:Fallback>
                  <p:oleObj name="Equation" r:id="rId9" imgW="622080" imgH="431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5" y="1557"/>
                          <a:ext cx="864"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5"/>
            <p:cNvGraphicFramePr>
              <a:graphicFrameLocks noChangeAspect="1"/>
            </p:cNvGraphicFramePr>
            <p:nvPr/>
          </p:nvGraphicFramePr>
          <p:xfrm>
            <a:off x="1344" y="2208"/>
            <a:ext cx="864" cy="584"/>
          </p:xfrm>
          <a:graphic>
            <a:graphicData uri="http://schemas.openxmlformats.org/presentationml/2006/ole">
              <mc:AlternateContent xmlns:mc="http://schemas.openxmlformats.org/markup-compatibility/2006">
                <mc:Choice xmlns:v="urn:schemas-microsoft-com:vml" Requires="v">
                  <p:oleObj spid="_x0000_s160404" name="Equation" r:id="rId11" imgW="634680" imgH="431640" progId="Equation.DSMT4">
                    <p:embed/>
                  </p:oleObj>
                </mc:Choice>
                <mc:Fallback>
                  <p:oleObj name="Equation" r:id="rId11" imgW="634680" imgH="431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4" y="2208"/>
                          <a:ext cx="864" cy="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6"/>
            <p:cNvGraphicFramePr>
              <a:graphicFrameLocks noChangeAspect="1"/>
            </p:cNvGraphicFramePr>
            <p:nvPr/>
          </p:nvGraphicFramePr>
          <p:xfrm>
            <a:off x="354" y="2832"/>
            <a:ext cx="816" cy="552"/>
          </p:xfrm>
          <a:graphic>
            <a:graphicData uri="http://schemas.openxmlformats.org/presentationml/2006/ole">
              <mc:AlternateContent xmlns:mc="http://schemas.openxmlformats.org/markup-compatibility/2006">
                <mc:Choice xmlns:v="urn:schemas-microsoft-com:vml" Requires="v">
                  <p:oleObj spid="_x0000_s160405" name="Equation" r:id="rId13" imgW="634680" imgH="431640" progId="Equation.DSMT4">
                    <p:embed/>
                  </p:oleObj>
                </mc:Choice>
                <mc:Fallback>
                  <p:oleObj name="Equation" r:id="rId13" imgW="634680" imgH="4316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4" y="2832"/>
                          <a:ext cx="816" cy="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 name="AutoShape 17"/>
          <p:cNvSpPr>
            <a:spLocks noChangeArrowheads="1"/>
          </p:cNvSpPr>
          <p:nvPr/>
        </p:nvSpPr>
        <p:spPr bwMode="auto">
          <a:xfrm>
            <a:off x="4500563" y="3716338"/>
            <a:ext cx="685800" cy="304800"/>
          </a:xfrm>
          <a:prstGeom prst="right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20"/>
          <p:cNvSpPr txBox="1">
            <a:spLocks noChangeArrowheads="1"/>
          </p:cNvSpPr>
          <p:nvPr/>
        </p:nvSpPr>
        <p:spPr bwMode="auto">
          <a:xfrm>
            <a:off x="6156176" y="5087566"/>
            <a:ext cx="2105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latin typeface="Times New Roman" pitchFamily="18" charset="0"/>
                <a:cs typeface="Times New Roman" pitchFamily="18" charset="0"/>
              </a:rPr>
              <a:t>V</a:t>
            </a:r>
            <a:r>
              <a:rPr lang="en-US" altLang="zh-CN" sz="2000" b="1" baseline="-25000" dirty="0">
                <a:latin typeface="Times New Roman" pitchFamily="18" charset="0"/>
                <a:cs typeface="Times New Roman" pitchFamily="18" charset="0"/>
              </a:rPr>
              <a:t>B</a:t>
            </a:r>
            <a:r>
              <a:rPr lang="en-US" altLang="zh-CN" sz="2000" b="1" dirty="0">
                <a:latin typeface="Times New Roman" pitchFamily="18" charset="0"/>
                <a:cs typeface="Times New Roman" pitchFamily="18" charset="0"/>
              </a:rPr>
              <a:t> = (∂V/∂</a:t>
            </a:r>
            <a:r>
              <a:rPr lang="en-US" altLang="zh-CN" sz="2000" b="1" dirty="0" err="1">
                <a:latin typeface="Times New Roman" pitchFamily="18" charset="0"/>
                <a:cs typeface="Times New Roman" pitchFamily="18" charset="0"/>
              </a:rPr>
              <a:t>n</a:t>
            </a:r>
            <a:r>
              <a:rPr lang="en-US" altLang="zh-CN" sz="2000" b="1" baseline="-25000" dirty="0" err="1">
                <a:latin typeface="Times New Roman" pitchFamily="18" charset="0"/>
                <a:cs typeface="Times New Roman" pitchFamily="18" charset="0"/>
              </a:rPr>
              <a:t>B</a:t>
            </a:r>
            <a:r>
              <a:rPr lang="en-US" altLang="zh-CN" sz="2000" b="1" dirty="0">
                <a:latin typeface="Times New Roman" pitchFamily="18" charset="0"/>
                <a:cs typeface="Times New Roman" pitchFamily="18" charset="0"/>
              </a:rPr>
              <a:t>)</a:t>
            </a:r>
            <a:r>
              <a:rPr lang="en-US" altLang="zh-CN" sz="2000" b="1" i="1" baseline="-25000" dirty="0" err="1">
                <a:latin typeface="Times New Roman" pitchFamily="18" charset="0"/>
                <a:cs typeface="Times New Roman" pitchFamily="18" charset="0"/>
              </a:rPr>
              <a:t>T</a:t>
            </a:r>
            <a:r>
              <a:rPr lang="en-US" altLang="zh-CN" sz="2000" b="1" baseline="-25000" dirty="0" err="1">
                <a:latin typeface="Times New Roman" pitchFamily="18" charset="0"/>
                <a:cs typeface="Times New Roman" pitchFamily="18" charset="0"/>
              </a:rPr>
              <a:t>,</a:t>
            </a:r>
            <a:r>
              <a:rPr lang="en-US" altLang="zh-CN" sz="2000" b="1" i="1" baseline="-25000" dirty="0" err="1">
                <a:latin typeface="Times New Roman" pitchFamily="18" charset="0"/>
                <a:cs typeface="Times New Roman" pitchFamily="18" charset="0"/>
              </a:rPr>
              <a:t>p</a:t>
            </a:r>
            <a:r>
              <a:rPr lang="en-US" altLang="zh-CN" sz="2000" b="1" baseline="-25000" dirty="0" err="1">
                <a:latin typeface="Times New Roman" pitchFamily="18" charset="0"/>
                <a:cs typeface="Times New Roman" pitchFamily="18" charset="0"/>
              </a:rPr>
              <a:t>,</a:t>
            </a:r>
            <a:r>
              <a:rPr lang="en-US" altLang="zh-CN" sz="2000" b="1" i="1" baseline="-25000" dirty="0" err="1">
                <a:latin typeface="Times New Roman" pitchFamily="18" charset="0"/>
                <a:cs typeface="Times New Roman" pitchFamily="18" charset="0"/>
              </a:rPr>
              <a:t>n</a:t>
            </a:r>
            <a:r>
              <a:rPr lang="en-US" altLang="zh-CN" sz="2000" b="1" baseline="-25000" dirty="0" err="1">
                <a:latin typeface="Times New Roman" pitchFamily="18" charset="0"/>
                <a:cs typeface="Times New Roman" pitchFamily="18" charset="0"/>
              </a:rPr>
              <a:t>c</a:t>
            </a:r>
            <a:endParaRPr lang="en-US" altLang="zh-CN" sz="2000" b="1" baseline="-25000" dirty="0">
              <a:latin typeface="Times New Roman" pitchFamily="18" charset="0"/>
              <a:cs typeface="Times New Roman" pitchFamily="18" charset="0"/>
            </a:endParaRPr>
          </a:p>
        </p:txBody>
      </p:sp>
      <p:sp>
        <p:nvSpPr>
          <p:cNvPr id="18" name="Text Box 24"/>
          <p:cNvSpPr txBox="1">
            <a:spLocks noChangeArrowheads="1"/>
          </p:cNvSpPr>
          <p:nvPr/>
        </p:nvSpPr>
        <p:spPr bwMode="auto">
          <a:xfrm>
            <a:off x="6033645" y="2373860"/>
            <a:ext cx="2132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latin typeface="Times New Roman" pitchFamily="18" charset="0"/>
                <a:cs typeface="Times New Roman" pitchFamily="18" charset="0"/>
              </a:rPr>
              <a:t>U</a:t>
            </a:r>
            <a:r>
              <a:rPr lang="en-US" altLang="zh-CN" sz="2000" b="1" baseline="-25000" dirty="0">
                <a:latin typeface="Times New Roman" pitchFamily="18" charset="0"/>
                <a:cs typeface="Times New Roman" pitchFamily="18" charset="0"/>
              </a:rPr>
              <a:t>B</a:t>
            </a:r>
            <a:r>
              <a:rPr lang="en-US" altLang="zh-CN" sz="2000" b="1" dirty="0">
                <a:latin typeface="Times New Roman" pitchFamily="18" charset="0"/>
                <a:cs typeface="Times New Roman" pitchFamily="18" charset="0"/>
              </a:rPr>
              <a:t> = (∂U/∂</a:t>
            </a:r>
            <a:r>
              <a:rPr lang="en-US" altLang="zh-CN" sz="2000" b="1" dirty="0" err="1">
                <a:latin typeface="Times New Roman" pitchFamily="18" charset="0"/>
                <a:cs typeface="Times New Roman" pitchFamily="18" charset="0"/>
              </a:rPr>
              <a:t>n</a:t>
            </a:r>
            <a:r>
              <a:rPr lang="en-US" altLang="zh-CN" sz="2000" b="1" baseline="-25000" dirty="0" err="1">
                <a:latin typeface="Times New Roman" pitchFamily="18" charset="0"/>
                <a:cs typeface="Times New Roman" pitchFamily="18" charset="0"/>
              </a:rPr>
              <a:t>B</a:t>
            </a:r>
            <a:r>
              <a:rPr lang="en-US" altLang="zh-CN" sz="2000" b="1" dirty="0">
                <a:latin typeface="Times New Roman" pitchFamily="18" charset="0"/>
                <a:cs typeface="Times New Roman" pitchFamily="18" charset="0"/>
              </a:rPr>
              <a:t>)</a:t>
            </a:r>
            <a:r>
              <a:rPr lang="en-US" altLang="zh-CN" sz="2000" b="1" baseline="-25000" dirty="0" err="1">
                <a:latin typeface="Times New Roman" pitchFamily="18" charset="0"/>
                <a:cs typeface="Times New Roman" pitchFamily="18" charset="0"/>
              </a:rPr>
              <a:t>T,P,nc</a:t>
            </a:r>
            <a:endParaRPr lang="en-US" altLang="zh-CN" sz="2000" b="1" baseline="-25000" dirty="0">
              <a:latin typeface="Times New Roman" pitchFamily="18" charset="0"/>
              <a:cs typeface="Times New Roman" pitchFamily="18" charset="0"/>
            </a:endParaRPr>
          </a:p>
        </p:txBody>
      </p:sp>
      <p:sp>
        <p:nvSpPr>
          <p:cNvPr id="19" name="Text Box 25"/>
          <p:cNvSpPr txBox="1">
            <a:spLocks noChangeArrowheads="1"/>
          </p:cNvSpPr>
          <p:nvPr/>
        </p:nvSpPr>
        <p:spPr bwMode="auto">
          <a:xfrm>
            <a:off x="6026556" y="2834515"/>
            <a:ext cx="2046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latin typeface="Times New Roman" pitchFamily="18" charset="0"/>
                <a:cs typeface="Times New Roman" pitchFamily="18" charset="0"/>
              </a:rPr>
              <a:t>S</a:t>
            </a:r>
            <a:r>
              <a:rPr lang="en-US" altLang="zh-CN" sz="2000" b="1" baseline="-25000" dirty="0">
                <a:latin typeface="Times New Roman" pitchFamily="18" charset="0"/>
                <a:cs typeface="Times New Roman" pitchFamily="18" charset="0"/>
              </a:rPr>
              <a:t>B</a:t>
            </a:r>
            <a:r>
              <a:rPr lang="en-US" altLang="zh-CN" sz="2000" b="1" dirty="0">
                <a:latin typeface="Times New Roman" pitchFamily="18" charset="0"/>
                <a:cs typeface="Times New Roman" pitchFamily="18" charset="0"/>
              </a:rPr>
              <a:t> = (∂S/∂</a:t>
            </a:r>
            <a:r>
              <a:rPr lang="en-US" altLang="zh-CN" sz="2000" b="1" dirty="0" err="1">
                <a:latin typeface="Times New Roman" pitchFamily="18" charset="0"/>
                <a:cs typeface="Times New Roman" pitchFamily="18" charset="0"/>
              </a:rPr>
              <a:t>n</a:t>
            </a:r>
            <a:r>
              <a:rPr lang="en-US" altLang="zh-CN" sz="2000" b="1" baseline="-25000" dirty="0" err="1">
                <a:latin typeface="Times New Roman" pitchFamily="18" charset="0"/>
                <a:cs typeface="Times New Roman" pitchFamily="18" charset="0"/>
              </a:rPr>
              <a:t>B</a:t>
            </a:r>
            <a:r>
              <a:rPr lang="en-US" altLang="zh-CN" sz="2000" b="1" dirty="0">
                <a:latin typeface="Times New Roman" pitchFamily="18" charset="0"/>
                <a:cs typeface="Times New Roman" pitchFamily="18" charset="0"/>
              </a:rPr>
              <a:t>)</a:t>
            </a:r>
            <a:r>
              <a:rPr lang="en-US" altLang="zh-CN" sz="2000" b="1" baseline="-25000" dirty="0" err="1">
                <a:latin typeface="Times New Roman" pitchFamily="18" charset="0"/>
                <a:cs typeface="Times New Roman" pitchFamily="18" charset="0"/>
              </a:rPr>
              <a:t>T,P,nc</a:t>
            </a:r>
            <a:endParaRPr lang="en-US" altLang="zh-CN" sz="2000" b="1" baseline="-25000" dirty="0">
              <a:latin typeface="Times New Roman" pitchFamily="18" charset="0"/>
              <a:cs typeface="Times New Roman" pitchFamily="18" charset="0"/>
            </a:endParaRPr>
          </a:p>
        </p:txBody>
      </p:sp>
      <p:sp>
        <p:nvSpPr>
          <p:cNvPr id="20" name="Text Box 23"/>
          <p:cNvSpPr txBox="1">
            <a:spLocks noChangeArrowheads="1"/>
          </p:cNvSpPr>
          <p:nvPr/>
        </p:nvSpPr>
        <p:spPr bwMode="auto">
          <a:xfrm>
            <a:off x="6046381" y="3336290"/>
            <a:ext cx="2157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latin typeface="Times New Roman" pitchFamily="18" charset="0"/>
                <a:cs typeface="Times New Roman" pitchFamily="18" charset="0"/>
              </a:rPr>
              <a:t>H</a:t>
            </a:r>
            <a:r>
              <a:rPr lang="en-US" altLang="zh-CN" sz="2000" b="1" baseline="-25000" dirty="0">
                <a:latin typeface="Times New Roman" pitchFamily="18" charset="0"/>
                <a:cs typeface="Times New Roman" pitchFamily="18" charset="0"/>
              </a:rPr>
              <a:t>B</a:t>
            </a:r>
            <a:r>
              <a:rPr lang="en-US" altLang="zh-CN" sz="2000" b="1" dirty="0">
                <a:latin typeface="Times New Roman" pitchFamily="18" charset="0"/>
                <a:cs typeface="Times New Roman" pitchFamily="18" charset="0"/>
              </a:rPr>
              <a:t> = (∂H/∂</a:t>
            </a:r>
            <a:r>
              <a:rPr lang="en-US" altLang="zh-CN" sz="2000" b="1" dirty="0" err="1">
                <a:latin typeface="Times New Roman" pitchFamily="18" charset="0"/>
                <a:cs typeface="Times New Roman" pitchFamily="18" charset="0"/>
              </a:rPr>
              <a:t>n</a:t>
            </a:r>
            <a:r>
              <a:rPr lang="en-US" altLang="zh-CN" sz="2000" b="1" baseline="-25000" dirty="0" err="1">
                <a:latin typeface="Times New Roman" pitchFamily="18" charset="0"/>
                <a:cs typeface="Times New Roman" pitchFamily="18" charset="0"/>
              </a:rPr>
              <a:t>B</a:t>
            </a:r>
            <a:r>
              <a:rPr lang="en-US" altLang="zh-CN" sz="2000" b="1" dirty="0">
                <a:latin typeface="Times New Roman" pitchFamily="18" charset="0"/>
                <a:cs typeface="Times New Roman" pitchFamily="18" charset="0"/>
              </a:rPr>
              <a:t>)</a:t>
            </a:r>
            <a:r>
              <a:rPr lang="en-US" altLang="zh-CN" sz="2000" b="1" baseline="-25000" dirty="0" err="1">
                <a:latin typeface="Times New Roman" pitchFamily="18" charset="0"/>
                <a:cs typeface="Times New Roman" pitchFamily="18" charset="0"/>
              </a:rPr>
              <a:t>T,P,nc</a:t>
            </a:r>
            <a:endParaRPr lang="en-US" altLang="zh-CN" sz="2000" b="1" baseline="-25000" dirty="0">
              <a:latin typeface="Times New Roman" pitchFamily="18" charset="0"/>
              <a:cs typeface="Times New Roman" pitchFamily="18" charset="0"/>
            </a:endParaRPr>
          </a:p>
        </p:txBody>
      </p:sp>
      <p:sp>
        <p:nvSpPr>
          <p:cNvPr id="21" name="Text Box 22"/>
          <p:cNvSpPr txBox="1">
            <a:spLocks noChangeArrowheads="1"/>
          </p:cNvSpPr>
          <p:nvPr/>
        </p:nvSpPr>
        <p:spPr bwMode="auto">
          <a:xfrm>
            <a:off x="6053470" y="3822700"/>
            <a:ext cx="2157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latin typeface="Times New Roman" pitchFamily="18" charset="0"/>
                <a:cs typeface="Times New Roman" pitchFamily="18" charset="0"/>
              </a:rPr>
              <a:t>G</a:t>
            </a:r>
            <a:r>
              <a:rPr lang="en-US" altLang="zh-CN" sz="2000" b="1" baseline="-25000" dirty="0">
                <a:latin typeface="Times New Roman" pitchFamily="18" charset="0"/>
                <a:cs typeface="Times New Roman" pitchFamily="18" charset="0"/>
              </a:rPr>
              <a:t>B</a:t>
            </a:r>
            <a:r>
              <a:rPr lang="en-US" altLang="zh-CN" sz="2000" b="1" dirty="0">
                <a:latin typeface="Times New Roman" pitchFamily="18" charset="0"/>
                <a:cs typeface="Times New Roman" pitchFamily="18" charset="0"/>
              </a:rPr>
              <a:t> = (∂G/∂</a:t>
            </a:r>
            <a:r>
              <a:rPr lang="en-US" altLang="zh-CN" sz="2000" b="1" dirty="0" err="1">
                <a:latin typeface="Times New Roman" pitchFamily="18" charset="0"/>
                <a:cs typeface="Times New Roman" pitchFamily="18" charset="0"/>
              </a:rPr>
              <a:t>n</a:t>
            </a:r>
            <a:r>
              <a:rPr lang="en-US" altLang="zh-CN" sz="2000" b="1" baseline="-25000" dirty="0" err="1">
                <a:latin typeface="Times New Roman" pitchFamily="18" charset="0"/>
                <a:cs typeface="Times New Roman" pitchFamily="18" charset="0"/>
              </a:rPr>
              <a:t>B</a:t>
            </a:r>
            <a:r>
              <a:rPr lang="en-US" altLang="zh-CN" sz="2000" b="1" dirty="0">
                <a:latin typeface="Times New Roman" pitchFamily="18" charset="0"/>
                <a:cs typeface="Times New Roman" pitchFamily="18" charset="0"/>
              </a:rPr>
              <a:t>)</a:t>
            </a:r>
            <a:r>
              <a:rPr lang="en-US" altLang="zh-CN" sz="2000" b="1" baseline="-25000" dirty="0" err="1">
                <a:latin typeface="Times New Roman" pitchFamily="18" charset="0"/>
                <a:cs typeface="Times New Roman" pitchFamily="18" charset="0"/>
              </a:rPr>
              <a:t>T,P,nc</a:t>
            </a:r>
            <a:endParaRPr lang="en-US" altLang="zh-CN" sz="2000" b="1" baseline="-25000" dirty="0">
              <a:latin typeface="Times New Roman" pitchFamily="18" charset="0"/>
              <a:cs typeface="Times New Roman" pitchFamily="18" charset="0"/>
            </a:endParaRPr>
          </a:p>
        </p:txBody>
      </p:sp>
      <p:sp>
        <p:nvSpPr>
          <p:cNvPr id="22" name="Text Box 21"/>
          <p:cNvSpPr txBox="1">
            <a:spLocks noChangeArrowheads="1"/>
          </p:cNvSpPr>
          <p:nvPr/>
        </p:nvSpPr>
        <p:spPr bwMode="auto">
          <a:xfrm>
            <a:off x="6053470" y="4410213"/>
            <a:ext cx="2132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latin typeface="Times New Roman" pitchFamily="18" charset="0"/>
                <a:cs typeface="Times New Roman" pitchFamily="18" charset="0"/>
              </a:rPr>
              <a:t>A</a:t>
            </a:r>
            <a:r>
              <a:rPr lang="en-US" altLang="zh-CN" sz="2000" b="1" baseline="-25000" dirty="0">
                <a:latin typeface="Times New Roman" pitchFamily="18" charset="0"/>
                <a:cs typeface="Times New Roman" pitchFamily="18" charset="0"/>
              </a:rPr>
              <a:t>B</a:t>
            </a:r>
            <a:r>
              <a:rPr lang="en-US" altLang="zh-CN" sz="2000" b="1" dirty="0">
                <a:latin typeface="Times New Roman" pitchFamily="18" charset="0"/>
                <a:cs typeface="Times New Roman" pitchFamily="18" charset="0"/>
              </a:rPr>
              <a:t> = (∂A/∂</a:t>
            </a:r>
            <a:r>
              <a:rPr lang="en-US" altLang="zh-CN" sz="2000" b="1" dirty="0" err="1">
                <a:latin typeface="Times New Roman" pitchFamily="18" charset="0"/>
                <a:cs typeface="Times New Roman" pitchFamily="18" charset="0"/>
              </a:rPr>
              <a:t>n</a:t>
            </a:r>
            <a:r>
              <a:rPr lang="en-US" altLang="zh-CN" sz="2000" b="1" baseline="-25000" dirty="0" err="1">
                <a:latin typeface="Times New Roman" pitchFamily="18" charset="0"/>
                <a:cs typeface="Times New Roman" pitchFamily="18" charset="0"/>
              </a:rPr>
              <a:t>B</a:t>
            </a:r>
            <a:r>
              <a:rPr lang="en-US" altLang="zh-CN" sz="2000" b="1" dirty="0">
                <a:latin typeface="Times New Roman" pitchFamily="18" charset="0"/>
                <a:cs typeface="Times New Roman" pitchFamily="18" charset="0"/>
              </a:rPr>
              <a:t>)</a:t>
            </a:r>
            <a:r>
              <a:rPr lang="en-US" altLang="zh-CN" sz="2000" b="1" baseline="-25000" dirty="0" err="1">
                <a:latin typeface="Times New Roman" pitchFamily="18" charset="0"/>
                <a:cs typeface="Times New Roman" pitchFamily="18" charset="0"/>
              </a:rPr>
              <a:t>T,P,nc</a:t>
            </a:r>
            <a:endParaRPr lang="en-US" altLang="zh-CN" sz="2000" b="1"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291867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0-#ppt_w/2"/>
                                          </p:val>
                                        </p:tav>
                                        <p:tav tm="100000">
                                          <p:val>
                                            <p:strVal val="#ppt_x"/>
                                          </p:val>
                                        </p:tav>
                                      </p:tavLst>
                                    </p:anim>
                                    <p:anim calcmode="lin" valueType="num">
                                      <p:cBhvr additive="base">
                                        <p:cTn id="44" dur="500" fill="hold"/>
                                        <p:tgtEl>
                                          <p:spTgt spid="2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0-#ppt_w/2"/>
                                          </p:val>
                                        </p:tav>
                                        <p:tav tm="100000">
                                          <p:val>
                                            <p:strVal val="#ppt_x"/>
                                          </p:val>
                                        </p:tav>
                                      </p:tavLst>
                                    </p:anim>
                                    <p:anim calcmode="lin" valueType="num">
                                      <p:cBhvr additive="base">
                                        <p:cTn id="4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6" grpId="0" animBg="1"/>
      <p:bldP spid="17" grpId="0"/>
      <p:bldP spid="18" grpId="0"/>
      <p:bldP spid="19" grpId="0"/>
      <p:bldP spid="20" grpId="0"/>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539552" y="322650"/>
            <a:ext cx="5527452" cy="674824"/>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a:outerShdw dist="107763" dir="8100000" algn="ctr" rotWithShape="0">
              <a:srgbClr val="808080"/>
            </a:outerShdw>
          </a:effectLst>
        </p:spPr>
        <p:txBody>
          <a:bodyPr anchor="ctr"/>
          <a:lstStyle/>
          <a:p>
            <a:pPr algn="ctr">
              <a:defRPr/>
            </a:pPr>
            <a:r>
              <a:rPr lang="zh-CN" altLang="en-US" sz="3200" dirty="0">
                <a:solidFill>
                  <a:srgbClr val="C00000"/>
                </a:solidFill>
              </a:rPr>
              <a:t>三</a:t>
            </a:r>
            <a:r>
              <a:rPr lang="zh-CN" altLang="en-US" sz="3200" dirty="0" smtClean="0">
                <a:solidFill>
                  <a:srgbClr val="C00000"/>
                </a:solidFill>
              </a:rPr>
              <a:t>、</a:t>
            </a:r>
            <a:r>
              <a:rPr lang="zh-CN" altLang="en-US" sz="3200" dirty="0">
                <a:solidFill>
                  <a:srgbClr val="C00000"/>
                </a:solidFill>
              </a:rPr>
              <a:t>偏摩尔量的集合公式</a:t>
            </a:r>
            <a:endParaRPr lang="zh-CN" altLang="en-US" sz="3200" dirty="0">
              <a:solidFill>
                <a:srgbClr val="C00000"/>
              </a:solidFill>
              <a:ea typeface="宋体" pitchFamily="2" charset="-122"/>
            </a:endParaRPr>
          </a:p>
        </p:txBody>
      </p:sp>
      <p:sp>
        <p:nvSpPr>
          <p:cNvPr id="5" name="Text Box 6"/>
          <p:cNvSpPr txBox="1">
            <a:spLocks noChangeArrowheads="1"/>
          </p:cNvSpPr>
          <p:nvPr/>
        </p:nvSpPr>
        <p:spPr bwMode="auto">
          <a:xfrm>
            <a:off x="251520" y="1196752"/>
            <a:ext cx="3151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spcBef>
                <a:spcPct val="50000"/>
              </a:spcBef>
            </a:pPr>
            <a:r>
              <a:rPr kumimoji="1" lang="zh-CN" altLang="en-US" dirty="0">
                <a:solidFill>
                  <a:srgbClr val="0000CC"/>
                </a:solidFill>
              </a:rPr>
              <a:t>在恒温恒压条件下</a:t>
            </a:r>
          </a:p>
        </p:txBody>
      </p:sp>
      <p:sp>
        <p:nvSpPr>
          <p:cNvPr id="7" name="Text Box 8"/>
          <p:cNvSpPr txBox="1">
            <a:spLocks noChangeArrowheads="1"/>
          </p:cNvSpPr>
          <p:nvPr/>
        </p:nvSpPr>
        <p:spPr bwMode="auto">
          <a:xfrm>
            <a:off x="240223" y="1813568"/>
            <a:ext cx="75168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r>
              <a:rPr kumimoji="1" lang="zh-CN" altLang="en-US" sz="2000" dirty="0">
                <a:ea typeface="楷体_GB2312" pitchFamily="49" charset="-122"/>
              </a:rPr>
              <a:t>恒温恒压下，偏摩尔量</a:t>
            </a:r>
            <a:r>
              <a:rPr kumimoji="1" lang="en-US" altLang="zh-CN" sz="2000" dirty="0">
                <a:ea typeface="楷体_GB2312" pitchFamily="49" charset="-122"/>
              </a:rPr>
              <a:t>X</a:t>
            </a:r>
            <a:r>
              <a:rPr kumimoji="1" lang="en-US" altLang="zh-CN" sz="2000" baseline="-25000" dirty="0">
                <a:ea typeface="楷体_GB2312" pitchFamily="49" charset="-122"/>
              </a:rPr>
              <a:t>B</a:t>
            </a:r>
            <a:r>
              <a:rPr kumimoji="1" lang="zh-CN" altLang="en-US" sz="2000" dirty="0">
                <a:ea typeface="楷体_GB2312" pitchFamily="49" charset="-122"/>
              </a:rPr>
              <a:t>还与混合物的组成</a:t>
            </a:r>
            <a:r>
              <a:rPr kumimoji="1" lang="en-US" altLang="zh-CN" sz="2000" dirty="0">
                <a:ea typeface="楷体_GB2312" pitchFamily="49" charset="-122"/>
              </a:rPr>
              <a:t>(</a:t>
            </a:r>
            <a:r>
              <a:rPr kumimoji="1" lang="zh-CN" altLang="en-US" sz="2000" dirty="0">
                <a:ea typeface="楷体_GB2312" pitchFamily="49" charset="-122"/>
              </a:rPr>
              <a:t>浓度</a:t>
            </a:r>
            <a:r>
              <a:rPr kumimoji="1" lang="en-US" altLang="zh-CN" sz="2000" dirty="0">
                <a:ea typeface="楷体_GB2312" pitchFamily="49" charset="-122"/>
              </a:rPr>
              <a:t>)</a:t>
            </a:r>
            <a:r>
              <a:rPr kumimoji="1" lang="zh-CN" altLang="en-US" sz="2000" dirty="0">
                <a:ea typeface="楷体_GB2312" pitchFamily="49" charset="-122"/>
              </a:rPr>
              <a:t>有关，在积分上式时，若按混合物原有的组成比例，每次微量地加入组分</a:t>
            </a:r>
            <a:r>
              <a:rPr kumimoji="1" lang="en-US" altLang="zh-CN" sz="2000" dirty="0">
                <a:ea typeface="楷体_GB2312" pitchFamily="49" charset="-122"/>
              </a:rPr>
              <a:t>B</a:t>
            </a:r>
            <a:r>
              <a:rPr kumimoji="1" lang="zh-CN" altLang="en-US" sz="2000" dirty="0">
                <a:ea typeface="楷体_GB2312" pitchFamily="49" charset="-122"/>
              </a:rPr>
              <a:t>、</a:t>
            </a:r>
            <a:r>
              <a:rPr kumimoji="1" lang="en-US" altLang="zh-CN" sz="2000" dirty="0">
                <a:ea typeface="楷体_GB2312" pitchFamily="49" charset="-122"/>
              </a:rPr>
              <a:t>C…</a:t>
            </a:r>
            <a:r>
              <a:rPr kumimoji="1" lang="zh-CN" altLang="en-US" sz="2000" dirty="0">
                <a:ea typeface="楷体_GB2312" pitchFamily="49" charset="-122"/>
              </a:rPr>
              <a:t>以形成组成不变的混合物，故</a:t>
            </a:r>
            <a:r>
              <a:rPr kumimoji="1" lang="en-US" altLang="zh-CN" sz="2000" dirty="0">
                <a:ea typeface="楷体_GB2312" pitchFamily="49" charset="-122"/>
              </a:rPr>
              <a:t>X</a:t>
            </a:r>
            <a:r>
              <a:rPr kumimoji="1" lang="en-US" altLang="zh-CN" sz="2000" baseline="-25000" dirty="0">
                <a:ea typeface="楷体_GB2312" pitchFamily="49" charset="-122"/>
              </a:rPr>
              <a:t>B</a:t>
            </a:r>
            <a:r>
              <a:rPr kumimoji="1" lang="zh-CN" altLang="en-US" sz="2000" dirty="0">
                <a:ea typeface="楷体_GB2312" pitchFamily="49" charset="-122"/>
              </a:rPr>
              <a:t>、</a:t>
            </a:r>
            <a:r>
              <a:rPr kumimoji="1" lang="en-US" altLang="zh-CN" sz="2000" dirty="0">
                <a:ea typeface="楷体_GB2312" pitchFamily="49" charset="-122"/>
              </a:rPr>
              <a:t>X</a:t>
            </a:r>
            <a:r>
              <a:rPr kumimoji="1" lang="en-US" altLang="zh-CN" sz="2000" baseline="-25000" dirty="0">
                <a:ea typeface="楷体_GB2312" pitchFamily="49" charset="-122"/>
              </a:rPr>
              <a:t>C</a:t>
            </a:r>
            <a:r>
              <a:rPr kumimoji="1" lang="en-US" altLang="zh-CN" sz="2000" dirty="0">
                <a:ea typeface="楷体_GB2312" pitchFamily="49" charset="-122"/>
              </a:rPr>
              <a:t> …</a:t>
            </a:r>
            <a:r>
              <a:rPr kumimoji="1" lang="zh-CN" altLang="en-US" sz="2000" dirty="0">
                <a:ea typeface="楷体_GB2312" pitchFamily="49" charset="-122"/>
              </a:rPr>
              <a:t>为定值，则：</a:t>
            </a:r>
          </a:p>
        </p:txBody>
      </p:sp>
      <p:graphicFrame>
        <p:nvGraphicFramePr>
          <p:cNvPr id="8" name="对象 7"/>
          <p:cNvGraphicFramePr>
            <a:graphicFrameLocks noChangeAspect="1"/>
          </p:cNvGraphicFramePr>
          <p:nvPr>
            <p:extLst>
              <p:ext uri="{D42A27DB-BD31-4B8C-83A1-F6EECF244321}">
                <p14:modId xmlns:p14="http://schemas.microsoft.com/office/powerpoint/2010/main" val="1072657566"/>
              </p:ext>
            </p:extLst>
          </p:nvPr>
        </p:nvGraphicFramePr>
        <p:xfrm>
          <a:off x="467544" y="2996952"/>
          <a:ext cx="6623248" cy="806723"/>
        </p:xfrm>
        <a:graphic>
          <a:graphicData uri="http://schemas.openxmlformats.org/presentationml/2006/ole">
            <mc:AlternateContent xmlns:mc="http://schemas.openxmlformats.org/markup-compatibility/2006">
              <mc:Choice xmlns:v="urn:schemas-microsoft-com:vml" Requires="v">
                <p:oleObj spid="_x0000_s127664" name="公式" r:id="rId3" imgW="3568700" imgH="482600" progId="Equation.3">
                  <p:embed/>
                </p:oleObj>
              </mc:Choice>
              <mc:Fallback>
                <p:oleObj name="公式" r:id="rId3" imgW="3568700" imgH="482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996952"/>
                        <a:ext cx="6623248" cy="806723"/>
                      </a:xfrm>
                      <a:prstGeom prst="rect">
                        <a:avLst/>
                      </a:prstGeom>
                      <a:gradFill rotWithShape="1">
                        <a:gsLst>
                          <a:gs pos="0">
                            <a:srgbClr val="5E6D76"/>
                          </a:gs>
                          <a:gs pos="50000">
                            <a:srgbClr val="CCECFF"/>
                          </a:gs>
                          <a:gs pos="100000">
                            <a:srgbClr val="5E6D76"/>
                          </a:gs>
                        </a:gsLst>
                        <a:lin ang="5400000" scaled="1"/>
                      </a:gradFill>
                      <a:ln>
                        <a:noFill/>
                      </a:ln>
                      <a:effec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76022160"/>
              </p:ext>
            </p:extLst>
          </p:nvPr>
        </p:nvGraphicFramePr>
        <p:xfrm>
          <a:off x="467544" y="4005064"/>
          <a:ext cx="1604388" cy="599282"/>
        </p:xfrm>
        <a:graphic>
          <a:graphicData uri="http://schemas.openxmlformats.org/presentationml/2006/ole">
            <mc:AlternateContent xmlns:mc="http://schemas.openxmlformats.org/markup-compatibility/2006">
              <mc:Choice xmlns:v="urn:schemas-microsoft-com:vml" Requires="v">
                <p:oleObj spid="_x0000_s127665" name="公式" r:id="rId5" imgW="888614" imgH="342751" progId="Equation.3">
                  <p:embed/>
                </p:oleObj>
              </mc:Choice>
              <mc:Fallback>
                <p:oleObj name="公式" r:id="rId5" imgW="888614" imgH="342751"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4005064"/>
                        <a:ext cx="1604388" cy="599282"/>
                      </a:xfrm>
                      <a:prstGeom prst="rect">
                        <a:avLst/>
                      </a:prstGeom>
                      <a:solidFill>
                        <a:srgbClr val="FFFF00"/>
                      </a:solidFill>
                      <a:ln>
                        <a:noFill/>
                      </a:ln>
                      <a:effectLst/>
                    </p:spPr>
                  </p:pic>
                </p:oleObj>
              </mc:Fallback>
            </mc:AlternateContent>
          </a:graphicData>
        </a:graphic>
      </p:graphicFrame>
      <p:sp>
        <p:nvSpPr>
          <p:cNvPr id="10" name="Rectangle 8"/>
          <p:cNvSpPr>
            <a:spLocks noChangeArrowheads="1"/>
          </p:cNvSpPr>
          <p:nvPr/>
        </p:nvSpPr>
        <p:spPr bwMode="auto">
          <a:xfrm>
            <a:off x="2411760" y="3933056"/>
            <a:ext cx="626469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lnSpc>
                <a:spcPct val="120000"/>
              </a:lnSpc>
              <a:spcBef>
                <a:spcPct val="20000"/>
              </a:spcBef>
              <a:buFont typeface="Monotype Sorts" pitchFamily="2" charset="2"/>
              <a:buNone/>
            </a:pPr>
            <a:r>
              <a:rPr kumimoji="1" lang="zh-CN" altLang="en-US" sz="2000" dirty="0"/>
              <a:t>在某温度、压力和某浓度下，系统的广延性质 </a:t>
            </a:r>
            <a:r>
              <a:rPr kumimoji="1" lang="en-US" altLang="zh-CN" sz="2000" i="1" dirty="0"/>
              <a:t>X </a:t>
            </a:r>
            <a:r>
              <a:rPr kumimoji="1" lang="zh-CN" altLang="en-US" sz="2000" dirty="0"/>
              <a:t>等于系统中各组分在该浓度下的偏摩尔量 </a:t>
            </a:r>
            <a:r>
              <a:rPr kumimoji="1" lang="en-US" altLang="zh-CN" sz="2000" i="1" dirty="0"/>
              <a:t>X</a:t>
            </a:r>
            <a:r>
              <a:rPr kumimoji="1" lang="en-US" altLang="zh-CN" sz="2000" baseline="-25000" dirty="0"/>
              <a:t>B</a:t>
            </a:r>
            <a:r>
              <a:rPr kumimoji="1" lang="en-US" altLang="zh-CN" sz="2000" dirty="0"/>
              <a:t> </a:t>
            </a:r>
            <a:r>
              <a:rPr kumimoji="1" lang="zh-CN" altLang="en-US" sz="2000" dirty="0"/>
              <a:t>与其物质的量 </a:t>
            </a:r>
            <a:r>
              <a:rPr kumimoji="1" lang="en-US" altLang="zh-CN" sz="2000" i="1" dirty="0" err="1"/>
              <a:t>n</a:t>
            </a:r>
            <a:r>
              <a:rPr kumimoji="1" lang="en-US" altLang="zh-CN" sz="2000" baseline="-25000" dirty="0" err="1"/>
              <a:t>B</a:t>
            </a:r>
            <a:r>
              <a:rPr kumimoji="1" lang="en-US" altLang="zh-CN" sz="2000" dirty="0"/>
              <a:t> </a:t>
            </a:r>
            <a:r>
              <a:rPr kumimoji="1" lang="zh-CN" altLang="en-US" sz="2000" dirty="0"/>
              <a:t>的乘积之和</a:t>
            </a:r>
          </a:p>
        </p:txBody>
      </p:sp>
      <p:graphicFrame>
        <p:nvGraphicFramePr>
          <p:cNvPr id="11" name="对象 10"/>
          <p:cNvGraphicFramePr>
            <a:graphicFrameLocks noChangeAspect="1"/>
          </p:cNvGraphicFramePr>
          <p:nvPr>
            <p:extLst>
              <p:ext uri="{D42A27DB-BD31-4B8C-83A1-F6EECF244321}">
                <p14:modId xmlns:p14="http://schemas.microsoft.com/office/powerpoint/2010/main" val="2116407496"/>
              </p:ext>
            </p:extLst>
          </p:nvPr>
        </p:nvGraphicFramePr>
        <p:xfrm>
          <a:off x="2915816" y="5373216"/>
          <a:ext cx="2835275" cy="935038"/>
        </p:xfrm>
        <a:graphic>
          <a:graphicData uri="http://schemas.openxmlformats.org/presentationml/2006/ole">
            <mc:AlternateContent xmlns:mc="http://schemas.openxmlformats.org/markup-compatibility/2006">
              <mc:Choice xmlns:v="urn:schemas-microsoft-com:vml" Requires="v">
                <p:oleObj spid="_x0000_s127666" name="公式" r:id="rId7" imgW="812447" imgH="342751" progId="Equation.3">
                  <p:embed/>
                </p:oleObj>
              </mc:Choice>
              <mc:Fallback>
                <p:oleObj name="公式" r:id="rId7" imgW="812447" imgH="342751"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5816" y="5373216"/>
                        <a:ext cx="2835275" cy="935038"/>
                      </a:xfrm>
                      <a:prstGeom prst="rect">
                        <a:avLst/>
                      </a:prstGeom>
                      <a:gradFill rotWithShape="1">
                        <a:gsLst>
                          <a:gs pos="0">
                            <a:srgbClr val="767676"/>
                          </a:gs>
                          <a:gs pos="50000">
                            <a:schemeClr val="bg1"/>
                          </a:gs>
                          <a:gs pos="100000">
                            <a:srgbClr val="76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768683776"/>
              </p:ext>
            </p:extLst>
          </p:nvPr>
        </p:nvGraphicFramePr>
        <p:xfrm>
          <a:off x="3442529" y="1084833"/>
          <a:ext cx="4697412" cy="742950"/>
        </p:xfrm>
        <a:graphic>
          <a:graphicData uri="http://schemas.openxmlformats.org/presentationml/2006/ole">
            <mc:AlternateContent xmlns:mc="http://schemas.openxmlformats.org/markup-compatibility/2006">
              <mc:Choice xmlns:v="urn:schemas-microsoft-com:vml" Requires="v">
                <p:oleObj spid="_x0000_s127667" name="公式" r:id="rId9" imgW="2743200" imgH="444240" progId="Equation.3">
                  <p:embed/>
                </p:oleObj>
              </mc:Choice>
              <mc:Fallback>
                <p:oleObj name="公式" r:id="rId9" imgW="2743200" imgH="444240" progId="Equation.3">
                  <p:embed/>
                  <p:pic>
                    <p:nvPicPr>
                      <p:cNvPr id="0" name="Object 4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42529" y="1084833"/>
                        <a:ext cx="469741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8924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par>
                                <p:cTn id="13" presetID="4" presetClass="entr" presetSubtype="16"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in)">
                                      <p:cBhvr>
                                        <p:cTn id="20" dur="500"/>
                                        <p:tgtEl>
                                          <p:spTgt spid="9"/>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ox(i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i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1+#ppt_w/2"/>
                                          </p:val>
                                        </p:tav>
                                        <p:tav tm="100000">
                                          <p:val>
                                            <p:strVal val="#ppt_x"/>
                                          </p:val>
                                        </p:tav>
                                      </p:tavLst>
                                    </p:anim>
                                    <p:anim calcmode="lin" valueType="num">
                                      <p:cBhvr additive="base">
                                        <p:cTn id="3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71450" y="286808"/>
            <a:ext cx="8496300" cy="5130800"/>
          </a:xfrm>
          <a:prstGeom prst="rect">
            <a:avLst/>
          </a:prstGeom>
          <a:solidFill>
            <a:schemeClr val="bg1"/>
          </a:solidFill>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fontAlgn="auto">
              <a:lnSpc>
                <a:spcPct val="90000"/>
              </a:lnSpc>
              <a:spcAft>
                <a:spcPts val="0"/>
              </a:spcAft>
              <a:buFont typeface="Wingdings" pitchFamily="2" charset="2"/>
              <a:buNone/>
            </a:pPr>
            <a:r>
              <a:rPr lang="zh-CN" altLang="en-US" sz="3700" b="1" dirty="0" smtClean="0">
                <a:solidFill>
                  <a:srgbClr val="FF0000"/>
                </a:solidFill>
              </a:rPr>
              <a:t>　　　</a:t>
            </a:r>
            <a:r>
              <a:rPr lang="zh-CN" altLang="en-US" sz="3700" b="1" dirty="0" smtClean="0">
                <a:solidFill>
                  <a:srgbClr val="FF0000"/>
                </a:solidFill>
                <a:latin typeface="楷体_GB2312" pitchFamily="49" charset="-122"/>
              </a:rPr>
              <a:t>对</a:t>
            </a:r>
            <a:r>
              <a:rPr lang="en-US" altLang="en-US" sz="3300" b="1" i="1" dirty="0" err="1" smtClean="0">
                <a:solidFill>
                  <a:srgbClr val="FF0000"/>
                </a:solidFill>
                <a:latin typeface="Times New Roman" pitchFamily="18" charset="0"/>
              </a:rPr>
              <a:t>X</a:t>
            </a:r>
            <a:r>
              <a:rPr lang="en-US" altLang="en-US" sz="3300" b="1" baseline="-25000" dirty="0" err="1" smtClean="0">
                <a:solidFill>
                  <a:srgbClr val="FF0000"/>
                </a:solidFill>
                <a:latin typeface="Times New Roman" pitchFamily="18" charset="0"/>
              </a:rPr>
              <a:t>B</a:t>
            </a:r>
            <a:r>
              <a:rPr lang="en-US" altLang="en-US" sz="3300" b="1" dirty="0" err="1" smtClean="0">
                <a:solidFill>
                  <a:srgbClr val="FF0000"/>
                </a:solidFill>
                <a:latin typeface="楷体_GB2312" pitchFamily="49" charset="-122"/>
              </a:rPr>
              <a:t>理解应注意以下几点</a:t>
            </a:r>
            <a:endParaRPr lang="en-US" altLang="en-US" sz="3300" b="1" dirty="0" smtClean="0">
              <a:solidFill>
                <a:srgbClr val="FF0000"/>
              </a:solidFill>
              <a:latin typeface="楷体_GB2312" pitchFamily="49" charset="-122"/>
            </a:endParaRPr>
          </a:p>
          <a:p>
            <a:pPr fontAlgn="auto">
              <a:lnSpc>
                <a:spcPct val="90000"/>
              </a:lnSpc>
              <a:spcAft>
                <a:spcPts val="0"/>
              </a:spcAft>
              <a:buFont typeface="Wingdings" pitchFamily="2" charset="2"/>
              <a:buNone/>
            </a:pPr>
            <a:r>
              <a:rPr lang="en-US" altLang="zh-CN" sz="3300" b="1" dirty="0" smtClean="0">
                <a:solidFill>
                  <a:srgbClr val="0000FF"/>
                </a:solidFill>
                <a:ea typeface="黑体" pitchFamily="49" charset="-122"/>
              </a:rPr>
              <a:t>1. </a:t>
            </a:r>
            <a:r>
              <a:rPr lang="en-US" altLang="en-US" sz="3300" b="1" i="1" dirty="0" err="1" smtClean="0">
                <a:solidFill>
                  <a:srgbClr val="FF0000"/>
                </a:solidFill>
                <a:latin typeface="Times New Roman" pitchFamily="18" charset="0"/>
                <a:ea typeface="黑体" pitchFamily="49" charset="-122"/>
              </a:rPr>
              <a:t>X</a:t>
            </a:r>
            <a:r>
              <a:rPr lang="en-US" altLang="en-US" sz="3300" b="1" baseline="-25000" dirty="0" err="1" smtClean="0">
                <a:solidFill>
                  <a:srgbClr val="FF0000"/>
                </a:solidFill>
                <a:latin typeface="Times New Roman" pitchFamily="18" charset="0"/>
                <a:ea typeface="黑体" pitchFamily="49" charset="-122"/>
              </a:rPr>
              <a:t>B</a:t>
            </a:r>
            <a:r>
              <a:rPr lang="en-US" altLang="en-US" b="1" dirty="0" err="1" smtClean="0">
                <a:solidFill>
                  <a:srgbClr val="0000FF"/>
                </a:solidFill>
                <a:ea typeface="黑体" pitchFamily="49" charset="-122"/>
              </a:rPr>
              <a:t>必须具有恒温恒压的条件,否则不能称</a:t>
            </a:r>
            <a:r>
              <a:rPr lang="zh-CN" altLang="en-US" b="1" dirty="0" smtClean="0">
                <a:solidFill>
                  <a:srgbClr val="0000FF"/>
                </a:solidFill>
                <a:ea typeface="黑体" pitchFamily="49" charset="-122"/>
              </a:rPr>
              <a:t> </a:t>
            </a:r>
            <a:r>
              <a:rPr lang="en-US" altLang="en-US" b="1" dirty="0" err="1" smtClean="0">
                <a:solidFill>
                  <a:srgbClr val="0000FF"/>
                </a:solidFill>
                <a:ea typeface="黑体" pitchFamily="49" charset="-122"/>
              </a:rPr>
              <a:t>其为偏摩尔量</a:t>
            </a:r>
            <a:endParaRPr lang="en-US" altLang="en-US" b="1" dirty="0" smtClean="0">
              <a:solidFill>
                <a:srgbClr val="0000FF"/>
              </a:solidFill>
              <a:ea typeface="黑体" pitchFamily="49" charset="-122"/>
            </a:endParaRPr>
          </a:p>
          <a:p>
            <a:pPr fontAlgn="auto">
              <a:lnSpc>
                <a:spcPct val="90000"/>
              </a:lnSpc>
              <a:spcAft>
                <a:spcPts val="0"/>
              </a:spcAft>
              <a:buFont typeface="Wingdings" pitchFamily="2" charset="2"/>
              <a:buNone/>
            </a:pPr>
            <a:r>
              <a:rPr lang="en-US" altLang="zh-CN" b="1" dirty="0" smtClean="0">
                <a:solidFill>
                  <a:srgbClr val="0000FF"/>
                </a:solidFill>
                <a:ea typeface="黑体" pitchFamily="49" charset="-122"/>
              </a:rPr>
              <a:t>2.</a:t>
            </a:r>
            <a:r>
              <a:rPr lang="zh-CN" altLang="en-US" b="1" dirty="0" smtClean="0">
                <a:solidFill>
                  <a:srgbClr val="0000FF"/>
                </a:solidFill>
                <a:ea typeface="黑体" pitchFamily="49" charset="-122"/>
              </a:rPr>
              <a:t>只有广度性质</a:t>
            </a:r>
            <a:r>
              <a:rPr lang="en-US" altLang="zh-CN" b="1" dirty="0" smtClean="0">
                <a:solidFill>
                  <a:srgbClr val="0000FF"/>
                </a:solidFill>
                <a:ea typeface="黑体" pitchFamily="49" charset="-122"/>
              </a:rPr>
              <a:t>(</a:t>
            </a:r>
            <a:r>
              <a:rPr lang="en-US" altLang="zh-CN" b="1" i="1" dirty="0" smtClean="0">
                <a:solidFill>
                  <a:srgbClr val="FF0000"/>
                </a:solidFill>
                <a:latin typeface="Times New Roman" pitchFamily="18" charset="0"/>
                <a:ea typeface="黑体" pitchFamily="49" charset="-122"/>
              </a:rPr>
              <a:t>V,H,U,S,A,G</a:t>
            </a:r>
            <a:r>
              <a:rPr lang="en-US" altLang="zh-CN" b="1" dirty="0" smtClean="0">
                <a:solidFill>
                  <a:srgbClr val="0000FF"/>
                </a:solidFill>
                <a:ea typeface="黑体" pitchFamily="49" charset="-122"/>
              </a:rPr>
              <a:t>)</a:t>
            </a:r>
            <a:r>
              <a:rPr lang="zh-CN" altLang="en-US" b="1" dirty="0" smtClean="0">
                <a:solidFill>
                  <a:srgbClr val="0000FF"/>
                </a:solidFill>
                <a:ea typeface="黑体" pitchFamily="49" charset="-122"/>
              </a:rPr>
              <a:t>才有偏摩尔量</a:t>
            </a:r>
            <a:r>
              <a:rPr lang="en-US" altLang="zh-CN" b="1" dirty="0" smtClean="0">
                <a:solidFill>
                  <a:srgbClr val="0000FF"/>
                </a:solidFill>
                <a:ea typeface="黑体" pitchFamily="49" charset="-122"/>
              </a:rPr>
              <a:t>,</a:t>
            </a:r>
            <a:r>
              <a:rPr lang="zh-CN" altLang="en-US" b="1" dirty="0" smtClean="0">
                <a:solidFill>
                  <a:srgbClr val="0000FF"/>
                </a:solidFill>
                <a:ea typeface="黑体" pitchFamily="49" charset="-122"/>
              </a:rPr>
              <a:t>强度性质没有</a:t>
            </a:r>
          </a:p>
          <a:p>
            <a:pPr fontAlgn="auto">
              <a:lnSpc>
                <a:spcPct val="90000"/>
              </a:lnSpc>
              <a:spcAft>
                <a:spcPts val="0"/>
              </a:spcAft>
              <a:buFont typeface="Wingdings" pitchFamily="2" charset="2"/>
              <a:buNone/>
            </a:pPr>
            <a:r>
              <a:rPr lang="en-US" altLang="zh-CN" b="1" dirty="0" smtClean="0">
                <a:solidFill>
                  <a:srgbClr val="0000FF"/>
                </a:solidFill>
                <a:ea typeface="黑体" pitchFamily="49" charset="-122"/>
              </a:rPr>
              <a:t>3.</a:t>
            </a:r>
            <a:r>
              <a:rPr lang="zh-CN" altLang="en-US" b="1" dirty="0" smtClean="0">
                <a:solidFill>
                  <a:srgbClr val="0000FF"/>
                </a:solidFill>
                <a:ea typeface="黑体" pitchFamily="49" charset="-122"/>
              </a:rPr>
              <a:t>偏摩尔量是某广度性质的摩尔值</a:t>
            </a:r>
            <a:r>
              <a:rPr lang="en-US" altLang="zh-CN" b="1" dirty="0" smtClean="0">
                <a:solidFill>
                  <a:srgbClr val="0000FF"/>
                </a:solidFill>
                <a:ea typeface="黑体" pitchFamily="49" charset="-122"/>
              </a:rPr>
              <a:t>,</a:t>
            </a:r>
            <a:r>
              <a:rPr lang="zh-CN" altLang="en-US" b="1" dirty="0" smtClean="0">
                <a:solidFill>
                  <a:srgbClr val="0000FF"/>
                </a:solidFill>
                <a:ea typeface="黑体" pitchFamily="49" charset="-122"/>
              </a:rPr>
              <a:t>本身是一强度性质</a:t>
            </a:r>
          </a:p>
          <a:p>
            <a:pPr fontAlgn="auto">
              <a:lnSpc>
                <a:spcPct val="90000"/>
              </a:lnSpc>
              <a:spcAft>
                <a:spcPts val="0"/>
              </a:spcAft>
              <a:buFont typeface="Wingdings" pitchFamily="2" charset="2"/>
              <a:buNone/>
            </a:pPr>
            <a:r>
              <a:rPr lang="en-US" altLang="zh-CN" b="1" dirty="0" smtClean="0">
                <a:solidFill>
                  <a:srgbClr val="0000FF"/>
                </a:solidFill>
                <a:ea typeface="黑体" pitchFamily="49" charset="-122"/>
              </a:rPr>
              <a:t>4.</a:t>
            </a:r>
            <a:r>
              <a:rPr lang="zh-CN" altLang="en-US" b="1" dirty="0" smtClean="0">
                <a:solidFill>
                  <a:srgbClr val="0000FF"/>
                </a:solidFill>
                <a:ea typeface="黑体" pitchFamily="49" charset="-122"/>
              </a:rPr>
              <a:t>对纯物质而言</a:t>
            </a:r>
            <a:r>
              <a:rPr lang="en-US" altLang="zh-CN" b="1" dirty="0" smtClean="0">
                <a:solidFill>
                  <a:srgbClr val="0000FF"/>
                </a:solidFill>
                <a:ea typeface="黑体" pitchFamily="49" charset="-122"/>
              </a:rPr>
              <a:t>, </a:t>
            </a:r>
            <a:r>
              <a:rPr lang="en-US" altLang="en-US" sz="3300" b="1" i="1" dirty="0" smtClean="0">
                <a:solidFill>
                  <a:srgbClr val="FF0000"/>
                </a:solidFill>
                <a:latin typeface="Times New Roman" pitchFamily="18" charset="0"/>
                <a:ea typeface="黑体" pitchFamily="49" charset="-122"/>
              </a:rPr>
              <a:t>X</a:t>
            </a:r>
            <a:r>
              <a:rPr lang="en-US" altLang="en-US" sz="3300" b="1" i="1" baseline="-25000" dirty="0" smtClean="0">
                <a:solidFill>
                  <a:srgbClr val="FF0000"/>
                </a:solidFill>
                <a:latin typeface="Times New Roman" pitchFamily="18" charset="0"/>
                <a:ea typeface="黑体" pitchFamily="49" charset="-122"/>
              </a:rPr>
              <a:t>B</a:t>
            </a:r>
            <a:r>
              <a:rPr lang="en-US" altLang="en-US" b="1" i="1" baseline="-25000" dirty="0" smtClean="0">
                <a:solidFill>
                  <a:srgbClr val="FF0000"/>
                </a:solidFill>
                <a:ea typeface="黑体" pitchFamily="49" charset="-122"/>
              </a:rPr>
              <a:t> </a:t>
            </a:r>
            <a:r>
              <a:rPr lang="zh-CN" altLang="en-US" b="1" dirty="0" smtClean="0">
                <a:solidFill>
                  <a:srgbClr val="0000FF"/>
                </a:solidFill>
                <a:ea typeface="黑体" pitchFamily="49" charset="-122"/>
              </a:rPr>
              <a:t>即 </a:t>
            </a:r>
            <a:r>
              <a:rPr lang="en-US" altLang="en-US" sz="3300" b="1" i="1" dirty="0" smtClean="0">
                <a:solidFill>
                  <a:srgbClr val="FF0000"/>
                </a:solidFill>
                <a:latin typeface="Times New Roman" pitchFamily="18" charset="0"/>
                <a:ea typeface="黑体" pitchFamily="49" charset="-122"/>
              </a:rPr>
              <a:t>X</a:t>
            </a:r>
            <a:r>
              <a:rPr lang="en-US" altLang="en-US" sz="3300" b="1" i="1" baseline="-25000" dirty="0" smtClean="0">
                <a:solidFill>
                  <a:srgbClr val="FF0000"/>
                </a:solidFill>
                <a:latin typeface="Times New Roman" pitchFamily="18" charset="0"/>
                <a:ea typeface="黑体" pitchFamily="49" charset="-122"/>
              </a:rPr>
              <a:t>B</a:t>
            </a:r>
            <a:r>
              <a:rPr lang="en-US" altLang="en-US" sz="3300" b="1" i="1" dirty="0" smtClean="0">
                <a:solidFill>
                  <a:srgbClr val="FF0000"/>
                </a:solidFill>
                <a:latin typeface="Times New Roman" pitchFamily="18" charset="0"/>
                <a:ea typeface="黑体" pitchFamily="49" charset="-122"/>
              </a:rPr>
              <a:t>*</a:t>
            </a:r>
          </a:p>
          <a:p>
            <a:pPr fontAlgn="auto">
              <a:lnSpc>
                <a:spcPct val="90000"/>
              </a:lnSpc>
              <a:spcAft>
                <a:spcPts val="0"/>
              </a:spcAft>
              <a:buFont typeface="Wingdings" pitchFamily="2" charset="2"/>
              <a:buNone/>
            </a:pPr>
            <a:r>
              <a:rPr lang="en-US" altLang="en-US" b="1" dirty="0" smtClean="0">
                <a:solidFill>
                  <a:srgbClr val="0000FF"/>
                </a:solidFill>
                <a:ea typeface="黑体" pitchFamily="49" charset="-122"/>
              </a:rPr>
              <a:t>5.集合公式                                   </a:t>
            </a:r>
            <a:r>
              <a:rPr lang="zh-CN" altLang="en-US" b="1" dirty="0" smtClean="0">
                <a:solidFill>
                  <a:srgbClr val="0000FF"/>
                </a:solidFill>
                <a:ea typeface="黑体" pitchFamily="49" charset="-122"/>
              </a:rPr>
              <a:t>如，</a:t>
            </a:r>
            <a:r>
              <a:rPr lang="en-US" altLang="en-US" b="1" dirty="0" err="1" smtClean="0">
                <a:solidFill>
                  <a:srgbClr val="0000FF"/>
                </a:solidFill>
                <a:ea typeface="黑体" pitchFamily="49" charset="-122"/>
              </a:rPr>
              <a:t>恒</a:t>
            </a:r>
            <a:r>
              <a:rPr lang="en-US" altLang="en-US" b="1" i="1" dirty="0" err="1" smtClean="0">
                <a:solidFill>
                  <a:srgbClr val="0000FF"/>
                </a:solidFill>
                <a:latin typeface="Times New Roman" pitchFamily="18" charset="0"/>
                <a:ea typeface="黑体" pitchFamily="49" charset="-122"/>
              </a:rPr>
              <a:t>T</a:t>
            </a:r>
            <a:r>
              <a:rPr lang="en-US" altLang="en-US" b="1" dirty="0" err="1" smtClean="0">
                <a:solidFill>
                  <a:srgbClr val="0000FF"/>
                </a:solidFill>
                <a:ea typeface="黑体" pitchFamily="49" charset="-122"/>
              </a:rPr>
              <a:t>、恒</a:t>
            </a:r>
            <a:r>
              <a:rPr lang="en-US" altLang="en-US" b="1" i="1" dirty="0" err="1" smtClean="0">
                <a:solidFill>
                  <a:srgbClr val="0000FF"/>
                </a:solidFill>
                <a:latin typeface="Times New Roman" pitchFamily="18" charset="0"/>
                <a:ea typeface="黑体" pitchFamily="49" charset="-122"/>
              </a:rPr>
              <a:t>p</a:t>
            </a:r>
            <a:r>
              <a:rPr lang="en-US" altLang="en-US" b="1" dirty="0" err="1" smtClean="0">
                <a:solidFill>
                  <a:srgbClr val="0000FF"/>
                </a:solidFill>
                <a:ea typeface="黑体" pitchFamily="49" charset="-122"/>
              </a:rPr>
              <a:t>下</a:t>
            </a:r>
            <a:r>
              <a:rPr lang="en-US" altLang="en-US" b="1" dirty="0" smtClean="0">
                <a:solidFill>
                  <a:srgbClr val="0000FF"/>
                </a:solidFill>
                <a:ea typeface="黑体" pitchFamily="49" charset="-122"/>
              </a:rPr>
              <a:t>  </a:t>
            </a:r>
            <a:r>
              <a:rPr lang="en-US" altLang="en-US" b="1" dirty="0" err="1" smtClean="0">
                <a:solidFill>
                  <a:srgbClr val="0000FF"/>
                </a:solidFill>
                <a:latin typeface="Times New Roman" pitchFamily="18" charset="0"/>
                <a:ea typeface="黑体" pitchFamily="49" charset="-122"/>
              </a:rPr>
              <a:t>d</a:t>
            </a:r>
            <a:r>
              <a:rPr lang="en-US" altLang="en-US" b="1" i="1" dirty="0" err="1" smtClean="0">
                <a:solidFill>
                  <a:srgbClr val="0000FF"/>
                </a:solidFill>
                <a:latin typeface="Times New Roman" pitchFamily="18" charset="0"/>
                <a:ea typeface="黑体" pitchFamily="49" charset="-122"/>
              </a:rPr>
              <a:t>V</a:t>
            </a:r>
            <a:r>
              <a:rPr lang="en-US" altLang="en-US" b="1" i="1" dirty="0" smtClean="0">
                <a:solidFill>
                  <a:srgbClr val="0000FF"/>
                </a:solidFill>
                <a:latin typeface="Times New Roman" pitchFamily="18" charset="0"/>
                <a:ea typeface="黑体" pitchFamily="49" charset="-122"/>
              </a:rPr>
              <a:t>=</a:t>
            </a:r>
            <a:r>
              <a:rPr lang="en-US" altLang="en-US" b="1" dirty="0" smtClean="0">
                <a:solidFill>
                  <a:srgbClr val="0000FF"/>
                </a:solidFill>
                <a:latin typeface="Times New Roman" pitchFamily="18" charset="0"/>
                <a:ea typeface="黑体" pitchFamily="49" charset="-122"/>
              </a:rPr>
              <a:t>∑</a:t>
            </a:r>
            <a:r>
              <a:rPr lang="en-US" altLang="en-US" b="1" i="1" dirty="0" err="1" smtClean="0">
                <a:solidFill>
                  <a:srgbClr val="0000FF"/>
                </a:solidFill>
                <a:latin typeface="Times New Roman" pitchFamily="18" charset="0"/>
                <a:ea typeface="黑体" pitchFamily="49" charset="-122"/>
              </a:rPr>
              <a:t>V</a:t>
            </a:r>
            <a:r>
              <a:rPr lang="en-US" altLang="en-US" b="1" baseline="-25000" dirty="0" err="1" smtClean="0">
                <a:solidFill>
                  <a:srgbClr val="0000FF"/>
                </a:solidFill>
                <a:latin typeface="Times New Roman" pitchFamily="18" charset="0"/>
                <a:ea typeface="黑体" pitchFamily="49" charset="-122"/>
              </a:rPr>
              <a:t>B</a:t>
            </a:r>
            <a:r>
              <a:rPr lang="en-US" altLang="en-US" b="1" dirty="0" err="1" smtClean="0">
                <a:solidFill>
                  <a:srgbClr val="0000FF"/>
                </a:solidFill>
                <a:latin typeface="Times New Roman" pitchFamily="18" charset="0"/>
                <a:ea typeface="黑体" pitchFamily="49" charset="-122"/>
              </a:rPr>
              <a:t>d</a:t>
            </a:r>
            <a:r>
              <a:rPr lang="en-US" altLang="en-US" b="1" i="1" dirty="0" err="1" smtClean="0">
                <a:solidFill>
                  <a:srgbClr val="0000FF"/>
                </a:solidFill>
                <a:latin typeface="Times New Roman" pitchFamily="18" charset="0"/>
                <a:ea typeface="黑体" pitchFamily="49" charset="-122"/>
              </a:rPr>
              <a:t>n</a:t>
            </a:r>
            <a:r>
              <a:rPr lang="en-US" altLang="en-US" b="1" baseline="-25000" dirty="0" err="1" smtClean="0">
                <a:solidFill>
                  <a:srgbClr val="0000FF"/>
                </a:solidFill>
                <a:latin typeface="Times New Roman" pitchFamily="18" charset="0"/>
                <a:ea typeface="黑体" pitchFamily="49" charset="-122"/>
              </a:rPr>
              <a:t>B</a:t>
            </a:r>
            <a:endParaRPr lang="en-US" altLang="zh-CN" sz="3300" b="1" baseline="-25000" dirty="0">
              <a:solidFill>
                <a:srgbClr val="FF0000"/>
              </a:solidFill>
              <a:latin typeface="Times New Roman" pitchFamily="18" charset="0"/>
              <a:ea typeface="黑体"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192429828"/>
              </p:ext>
            </p:extLst>
          </p:nvPr>
        </p:nvGraphicFramePr>
        <p:xfrm>
          <a:off x="1763688" y="2708920"/>
          <a:ext cx="2088778" cy="581562"/>
        </p:xfrm>
        <a:graphic>
          <a:graphicData uri="http://schemas.openxmlformats.org/presentationml/2006/ole">
            <mc:AlternateContent xmlns:mc="http://schemas.openxmlformats.org/markup-compatibility/2006">
              <mc:Choice xmlns:v="urn:schemas-microsoft-com:vml" Requires="v">
                <p:oleObj spid="_x0000_s141771" name="Equation" r:id="rId4" imgW="774364" imgH="215806" progId="Equation.3">
                  <p:embed/>
                </p:oleObj>
              </mc:Choice>
              <mc:Fallback>
                <p:oleObj name="Equation" r:id="rId4" imgW="774364" imgH="21580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2708920"/>
                        <a:ext cx="2088778" cy="581562"/>
                      </a:xfrm>
                      <a:prstGeom prst="rect">
                        <a:avLst/>
                      </a:prstGeom>
                      <a:solidFill>
                        <a:srgbClr val="FFFFCC"/>
                      </a:solid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13718701"/>
              </p:ext>
            </p:extLst>
          </p:nvPr>
        </p:nvGraphicFramePr>
        <p:xfrm>
          <a:off x="457200" y="3284984"/>
          <a:ext cx="1900237" cy="587375"/>
        </p:xfrm>
        <a:graphic>
          <a:graphicData uri="http://schemas.openxmlformats.org/presentationml/2006/ole">
            <mc:AlternateContent xmlns:mc="http://schemas.openxmlformats.org/markup-compatibility/2006">
              <mc:Choice xmlns:v="urn:schemas-microsoft-com:vml" Requires="v">
                <p:oleObj spid="_x0000_s141772" name="Equation" r:id="rId6" imgW="698197" imgH="215806" progId="Equation.3">
                  <p:embed/>
                </p:oleObj>
              </mc:Choice>
              <mc:Fallback>
                <p:oleObj name="Equation" r:id="rId6" imgW="698197" imgH="215806"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284984"/>
                        <a:ext cx="1900237"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矩形 6"/>
          <p:cNvSpPr/>
          <p:nvPr/>
        </p:nvSpPr>
        <p:spPr>
          <a:xfrm>
            <a:off x="307458" y="3790781"/>
            <a:ext cx="8496300" cy="646331"/>
          </a:xfrm>
          <a:prstGeom prst="rect">
            <a:avLst/>
          </a:prstGeom>
        </p:spPr>
        <p:txBody>
          <a:bodyPr wrap="square">
            <a:spAutoFit/>
          </a:bodyPr>
          <a:lstStyle/>
          <a:p>
            <a:pPr>
              <a:buFont typeface="Monotype Sorts" pitchFamily="2" charset="2"/>
              <a:buNone/>
            </a:pPr>
            <a:r>
              <a:rPr lang="zh-CN" altLang="en-US" b="1" dirty="0"/>
              <a:t>表示： 在</a:t>
            </a:r>
            <a:r>
              <a:rPr lang="zh-CN" altLang="en-US" b="1" dirty="0">
                <a:solidFill>
                  <a:srgbClr val="FF66CC"/>
                </a:solidFill>
              </a:rPr>
              <a:t>某温度、压力和某浓度下</a:t>
            </a:r>
            <a:r>
              <a:rPr lang="zh-CN" altLang="en-US" b="1" dirty="0"/>
              <a:t>，系统的广延性质</a:t>
            </a:r>
            <a:r>
              <a:rPr lang="en-US" altLang="zh-CN" b="1" i="1" dirty="0"/>
              <a:t>X</a:t>
            </a:r>
            <a:r>
              <a:rPr lang="zh-CN" altLang="en-US" b="1" dirty="0"/>
              <a:t>等于系统中各组分在该浓度下的偏摩尔量</a:t>
            </a:r>
            <a:r>
              <a:rPr lang="en-US" altLang="zh-CN" b="1" i="1" dirty="0"/>
              <a:t>X</a:t>
            </a:r>
            <a:r>
              <a:rPr lang="en-US" altLang="zh-CN" b="1" baseline="-25000" dirty="0"/>
              <a:t>B</a:t>
            </a:r>
            <a:r>
              <a:rPr lang="en-US" altLang="zh-CN" b="1" dirty="0"/>
              <a:t> </a:t>
            </a:r>
            <a:r>
              <a:rPr lang="zh-CN" altLang="en-US" b="1" dirty="0"/>
              <a:t>与其物质的量</a:t>
            </a:r>
            <a:r>
              <a:rPr lang="en-US" altLang="zh-CN" b="1" i="1" dirty="0" err="1"/>
              <a:t>n</a:t>
            </a:r>
            <a:r>
              <a:rPr lang="en-US" altLang="zh-CN" b="1" baseline="-25000" dirty="0" err="1"/>
              <a:t>B</a:t>
            </a:r>
            <a:r>
              <a:rPr lang="en-US" altLang="zh-CN" b="1" dirty="0"/>
              <a:t> </a:t>
            </a:r>
            <a:r>
              <a:rPr lang="zh-CN" altLang="en-US" b="1" dirty="0"/>
              <a:t>的乘积之和。       </a:t>
            </a:r>
          </a:p>
        </p:txBody>
      </p:sp>
      <p:sp>
        <p:nvSpPr>
          <p:cNvPr id="12" name="Rectangle 2"/>
          <p:cNvSpPr txBox="1">
            <a:spLocks noChangeArrowheads="1"/>
          </p:cNvSpPr>
          <p:nvPr/>
        </p:nvSpPr>
        <p:spPr>
          <a:xfrm>
            <a:off x="171450" y="4405102"/>
            <a:ext cx="8191500" cy="15240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fontAlgn="auto">
              <a:spcAft>
                <a:spcPts val="0"/>
              </a:spcAft>
              <a:buFont typeface="Wingdings" pitchFamily="2" charset="2"/>
              <a:buNone/>
            </a:pPr>
            <a:r>
              <a:rPr lang="en-US" altLang="zh-CN" b="1" dirty="0">
                <a:solidFill>
                  <a:srgbClr val="0000FF"/>
                </a:solidFill>
                <a:ea typeface="黑体" pitchFamily="49" charset="-122"/>
              </a:rPr>
              <a:t>6.</a:t>
            </a:r>
            <a:r>
              <a:rPr lang="zh-CN" altLang="en-US" b="1" dirty="0">
                <a:solidFill>
                  <a:srgbClr val="0000FF"/>
                </a:solidFill>
                <a:ea typeface="黑体" pitchFamily="49" charset="-122"/>
              </a:rPr>
              <a:t>多相系统</a:t>
            </a:r>
            <a:r>
              <a:rPr lang="en-US" altLang="zh-CN" b="1" dirty="0">
                <a:solidFill>
                  <a:srgbClr val="0000FF"/>
                </a:solidFill>
                <a:ea typeface="黑体" pitchFamily="49" charset="-122"/>
              </a:rPr>
              <a:t>X</a:t>
            </a:r>
            <a:r>
              <a:rPr lang="zh-CN" altLang="en-US" b="1" dirty="0">
                <a:solidFill>
                  <a:srgbClr val="0000FF"/>
                </a:solidFill>
                <a:ea typeface="黑体" pitchFamily="49" charset="-122"/>
              </a:rPr>
              <a:t>＝</a:t>
            </a:r>
            <a:r>
              <a:rPr lang="en-US" altLang="zh-CN" b="1" dirty="0">
                <a:solidFill>
                  <a:srgbClr val="0000FF"/>
                </a:solidFill>
                <a:ea typeface="黑体" pitchFamily="49" charset="-122"/>
              </a:rPr>
              <a:t>X(α)+X(β) </a:t>
            </a:r>
          </a:p>
          <a:p>
            <a:pPr fontAlgn="auto">
              <a:spcAft>
                <a:spcPts val="0"/>
              </a:spcAft>
              <a:buFont typeface="Wingdings" pitchFamily="2" charset="2"/>
              <a:buNone/>
            </a:pPr>
            <a:r>
              <a:rPr lang="zh-CN" altLang="en-US" sz="2000" b="1" dirty="0" smtClean="0">
                <a:solidFill>
                  <a:srgbClr val="000000"/>
                </a:solidFill>
              </a:rPr>
              <a:t>例：</a:t>
            </a:r>
            <a:r>
              <a:rPr lang="en-US" altLang="zh-CN" sz="2000" b="1" dirty="0" smtClean="0">
                <a:solidFill>
                  <a:srgbClr val="000000"/>
                </a:solidFill>
              </a:rPr>
              <a:t>25℃</a:t>
            </a:r>
            <a:r>
              <a:rPr lang="zh-CN" altLang="en-US" sz="2000" b="1" dirty="0" smtClean="0">
                <a:solidFill>
                  <a:srgbClr val="000000"/>
                </a:solidFill>
              </a:rPr>
              <a:t>，</a:t>
            </a:r>
            <a:r>
              <a:rPr lang="en-US" altLang="zh-CN" sz="2000" b="1" dirty="0" smtClean="0">
                <a:solidFill>
                  <a:srgbClr val="000000"/>
                </a:solidFill>
              </a:rPr>
              <a:t>101.325kPa</a:t>
            </a:r>
            <a:r>
              <a:rPr lang="zh-CN" altLang="en-US" sz="2000" b="1" dirty="0" smtClean="0">
                <a:solidFill>
                  <a:srgbClr val="000000"/>
                </a:solidFill>
              </a:rPr>
              <a:t>下</a:t>
            </a:r>
            <a:r>
              <a:rPr lang="en-US" altLang="zh-CN" sz="2000" b="1" dirty="0" err="1" smtClean="0">
                <a:solidFill>
                  <a:srgbClr val="000000"/>
                </a:solidFill>
              </a:rPr>
              <a:t>NaCl</a:t>
            </a:r>
            <a:r>
              <a:rPr lang="zh-CN" altLang="en-US" sz="2000" b="1" dirty="0" smtClean="0">
                <a:solidFill>
                  <a:srgbClr val="000000"/>
                </a:solidFill>
              </a:rPr>
              <a:t>饱和溶液中有过剩的</a:t>
            </a:r>
            <a:r>
              <a:rPr lang="en-US" altLang="zh-CN" sz="2000" b="1" dirty="0" err="1" smtClean="0">
                <a:solidFill>
                  <a:srgbClr val="000000"/>
                </a:solidFill>
              </a:rPr>
              <a:t>NaCl</a:t>
            </a:r>
            <a:r>
              <a:rPr lang="zh-CN" altLang="en-US" sz="2000" b="1" dirty="0" smtClean="0">
                <a:solidFill>
                  <a:srgbClr val="000000"/>
                </a:solidFill>
              </a:rPr>
              <a:t>固体。则</a:t>
            </a:r>
            <a:endParaRPr lang="zh-CN" altLang="en-US" sz="2000" b="1" dirty="0">
              <a:solidFill>
                <a:srgbClr val="00000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00962329"/>
              </p:ext>
            </p:extLst>
          </p:nvPr>
        </p:nvGraphicFramePr>
        <p:xfrm>
          <a:off x="467544" y="5417608"/>
          <a:ext cx="7381977" cy="1202838"/>
        </p:xfrm>
        <a:graphic>
          <a:graphicData uri="http://schemas.openxmlformats.org/presentationml/2006/ole">
            <mc:AlternateContent xmlns:mc="http://schemas.openxmlformats.org/markup-compatibility/2006">
              <mc:Choice xmlns:v="urn:schemas-microsoft-com:vml" Requires="v">
                <p:oleObj spid="_x0000_s141773" name="Equation" r:id="rId8" imgW="2806700" imgH="457200" progId="Equation.3">
                  <p:embed/>
                </p:oleObj>
              </mc:Choice>
              <mc:Fallback>
                <p:oleObj name="Equation" r:id="rId8" imgW="2806700" imgH="4572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544" y="5417608"/>
                        <a:ext cx="7381977" cy="12028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6485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wipe(left)">
                                      <p:cBhvr>
                                        <p:cTn id="45" dur="500"/>
                                        <p:tgtEl>
                                          <p:spTgt spid="1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
                                            <p:txEl>
                                              <p:pRg st="1" end="1"/>
                                            </p:txEl>
                                          </p:spTgt>
                                        </p:tgtEl>
                                        <p:attrNameLst>
                                          <p:attrName>style.visibility</p:attrName>
                                        </p:attrNameLst>
                                      </p:cBhvr>
                                      <p:to>
                                        <p:strVal val="visible"/>
                                      </p:to>
                                    </p:set>
                                    <p:animEffect transition="in" filter="wipe(left)">
                                      <p:cBhvr>
                                        <p:cTn id="50" dur="500"/>
                                        <p:tgtEl>
                                          <p:spTgt spid="12">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wipe(left)">
                                      <p:cBhvr>
                                        <p:cTn id="5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12"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84" name="内容占位符 2"/>
          <p:cNvSpPr>
            <a:spLocks noGrp="1"/>
          </p:cNvSpPr>
          <p:nvPr>
            <p:ph idx="1"/>
          </p:nvPr>
        </p:nvSpPr>
        <p:spPr>
          <a:xfrm>
            <a:off x="539750" y="115888"/>
            <a:ext cx="8147050" cy="6010275"/>
          </a:xfrm>
        </p:spPr>
        <p:txBody>
          <a:bodyPr/>
          <a:lstStyle/>
          <a:p>
            <a:pPr eaLnBrk="1" hangingPunct="1"/>
            <a:endParaRPr lang="en-US" altLang="zh-CN" sz="2400" dirty="0" smtClean="0">
              <a:solidFill>
                <a:srgbClr val="C00000"/>
              </a:solidFill>
              <a:latin typeface="华文行楷"/>
              <a:ea typeface="华文行楷"/>
              <a:cs typeface="华文行楷"/>
            </a:endParaRPr>
          </a:p>
          <a:p>
            <a:pPr eaLnBrk="1" hangingPunct="1"/>
            <a:r>
              <a:rPr lang="zh-CN" altLang="en-US" sz="4000" dirty="0" smtClean="0">
                <a:solidFill>
                  <a:srgbClr val="C00000"/>
                </a:solidFill>
                <a:latin typeface="华文行楷"/>
                <a:ea typeface="华文行楷"/>
                <a:cs typeface="华文行楷"/>
              </a:rPr>
              <a:t>四、偏摩尔量的测定</a:t>
            </a:r>
          </a:p>
          <a:p>
            <a:pPr eaLnBrk="1" hangingPunct="1">
              <a:lnSpc>
                <a:spcPct val="130000"/>
              </a:lnSpc>
              <a:buFont typeface="Wingdings" pitchFamily="2" charset="2"/>
              <a:buChar char="l"/>
            </a:pPr>
            <a:endParaRPr lang="en-US" altLang="zh-CN" sz="2000" dirty="0" smtClean="0">
              <a:solidFill>
                <a:srgbClr val="080808"/>
              </a:solidFill>
            </a:endParaRPr>
          </a:p>
          <a:p>
            <a:pPr eaLnBrk="1" hangingPunct="1">
              <a:lnSpc>
                <a:spcPct val="130000"/>
              </a:lnSpc>
              <a:buFont typeface="Wingdings" pitchFamily="2" charset="2"/>
              <a:buChar char="l"/>
            </a:pPr>
            <a:endParaRPr lang="en-US" altLang="zh-CN" sz="2000" dirty="0">
              <a:solidFill>
                <a:srgbClr val="080808"/>
              </a:solidFill>
            </a:endParaRPr>
          </a:p>
          <a:p>
            <a:pPr eaLnBrk="1" hangingPunct="1">
              <a:lnSpc>
                <a:spcPct val="130000"/>
              </a:lnSpc>
              <a:buFont typeface="Wingdings" pitchFamily="2" charset="2"/>
              <a:buChar char="l"/>
            </a:pPr>
            <a:endParaRPr lang="en-US" altLang="zh-CN" sz="2000" dirty="0" smtClean="0">
              <a:solidFill>
                <a:srgbClr val="080808"/>
              </a:solidFill>
            </a:endParaRPr>
          </a:p>
          <a:p>
            <a:pPr eaLnBrk="1" hangingPunct="1">
              <a:lnSpc>
                <a:spcPct val="130000"/>
              </a:lnSpc>
              <a:buFont typeface="Wingdings" pitchFamily="2" charset="2"/>
              <a:buChar char="l"/>
            </a:pPr>
            <a:endParaRPr lang="en-US" altLang="zh-CN" sz="2000" dirty="0">
              <a:solidFill>
                <a:srgbClr val="080808"/>
              </a:solidFill>
            </a:endParaRPr>
          </a:p>
          <a:p>
            <a:pPr eaLnBrk="1" hangingPunct="1">
              <a:lnSpc>
                <a:spcPct val="130000"/>
              </a:lnSpc>
              <a:buFont typeface="Wingdings" pitchFamily="2" charset="2"/>
              <a:buChar char="l"/>
            </a:pPr>
            <a:r>
              <a:rPr lang="zh-CN" altLang="en-US" b="1" dirty="0" smtClean="0">
                <a:solidFill>
                  <a:srgbClr val="080808"/>
                </a:solidFill>
              </a:rPr>
              <a:t>在温度、压力一定条件下，保</a:t>
            </a:r>
          </a:p>
          <a:p>
            <a:pPr eaLnBrk="1" hangingPunct="1">
              <a:lnSpc>
                <a:spcPct val="130000"/>
              </a:lnSpc>
              <a:buFont typeface="Arial" charset="0"/>
              <a:buNone/>
            </a:pPr>
            <a:r>
              <a:rPr lang="zh-CN" altLang="en-US" b="1" dirty="0" smtClean="0">
                <a:solidFill>
                  <a:srgbClr val="080808"/>
                </a:solidFill>
              </a:rPr>
              <a:t>持除</a:t>
            </a:r>
            <a:r>
              <a:rPr lang="en-US" altLang="zh-CN" b="1" dirty="0" smtClean="0">
                <a:solidFill>
                  <a:srgbClr val="080808"/>
                </a:solidFill>
              </a:rPr>
              <a:t>B</a:t>
            </a:r>
            <a:r>
              <a:rPr lang="zh-CN" altLang="en-US" b="1" dirty="0" smtClean="0">
                <a:solidFill>
                  <a:srgbClr val="080808"/>
                </a:solidFill>
              </a:rPr>
              <a:t>物质外其他物质的量</a:t>
            </a:r>
            <a:r>
              <a:rPr lang="en-US" altLang="zh-CN" b="1" dirty="0" err="1" smtClean="0">
                <a:solidFill>
                  <a:srgbClr val="080808"/>
                </a:solidFill>
              </a:rPr>
              <a:t>n</a:t>
            </a:r>
            <a:r>
              <a:rPr lang="en-US" altLang="zh-CN" b="1" baseline="-25000" dirty="0" err="1" smtClean="0">
                <a:solidFill>
                  <a:srgbClr val="080808"/>
                </a:solidFill>
              </a:rPr>
              <a:t>C</a:t>
            </a:r>
            <a:r>
              <a:rPr lang="zh-CN" altLang="en-US" b="1" dirty="0" smtClean="0">
                <a:solidFill>
                  <a:srgbClr val="080808"/>
                </a:solidFill>
              </a:rPr>
              <a:t>不变，不断</a:t>
            </a:r>
            <a:endParaRPr lang="en-US" altLang="zh-CN" b="1" dirty="0" smtClean="0">
              <a:solidFill>
                <a:srgbClr val="080808"/>
              </a:solidFill>
            </a:endParaRPr>
          </a:p>
          <a:p>
            <a:pPr eaLnBrk="1" hangingPunct="1">
              <a:lnSpc>
                <a:spcPct val="130000"/>
              </a:lnSpc>
              <a:buFont typeface="Arial" charset="0"/>
              <a:buNone/>
            </a:pPr>
            <a:r>
              <a:rPr lang="zh-CN" altLang="en-US" b="1" dirty="0" smtClean="0">
                <a:solidFill>
                  <a:srgbClr val="080808"/>
                </a:solidFill>
              </a:rPr>
              <a:t>加入</a:t>
            </a:r>
            <a:r>
              <a:rPr lang="en-US" altLang="zh-CN" b="1" dirty="0" smtClean="0">
                <a:solidFill>
                  <a:srgbClr val="080808"/>
                </a:solidFill>
              </a:rPr>
              <a:t>B</a:t>
            </a:r>
            <a:r>
              <a:rPr lang="zh-CN" altLang="en-US" b="1" dirty="0" smtClean="0">
                <a:solidFill>
                  <a:srgbClr val="080808"/>
                </a:solidFill>
              </a:rPr>
              <a:t>物质，测定广延性质，作</a:t>
            </a:r>
            <a:r>
              <a:rPr lang="en-US" altLang="zh-CN" b="1" dirty="0" smtClean="0">
                <a:solidFill>
                  <a:srgbClr val="080808"/>
                </a:solidFill>
              </a:rPr>
              <a:t>X</a:t>
            </a:r>
            <a:r>
              <a:rPr lang="zh-CN" altLang="en-US" b="1" dirty="0" smtClean="0">
                <a:solidFill>
                  <a:srgbClr val="080808"/>
                </a:solidFill>
              </a:rPr>
              <a:t>随</a:t>
            </a:r>
            <a:r>
              <a:rPr lang="en-US" altLang="zh-CN" b="1" dirty="0" err="1" smtClean="0">
                <a:solidFill>
                  <a:srgbClr val="080808"/>
                </a:solidFill>
              </a:rPr>
              <a:t>n</a:t>
            </a:r>
            <a:r>
              <a:rPr lang="en-US" altLang="zh-CN" b="1" baseline="-25000" dirty="0" err="1" smtClean="0">
                <a:solidFill>
                  <a:srgbClr val="080808"/>
                </a:solidFill>
              </a:rPr>
              <a:t>B</a:t>
            </a:r>
            <a:r>
              <a:rPr lang="zh-CN" altLang="en-US" b="1" dirty="0" smtClean="0">
                <a:solidFill>
                  <a:srgbClr val="080808"/>
                </a:solidFill>
              </a:rPr>
              <a:t>的</a:t>
            </a:r>
            <a:endParaRPr lang="en-US" altLang="zh-CN" b="1" dirty="0" smtClean="0">
              <a:solidFill>
                <a:srgbClr val="080808"/>
              </a:solidFill>
            </a:endParaRPr>
          </a:p>
          <a:p>
            <a:pPr eaLnBrk="1" hangingPunct="1">
              <a:lnSpc>
                <a:spcPct val="130000"/>
              </a:lnSpc>
              <a:buFont typeface="Arial" charset="0"/>
              <a:buNone/>
            </a:pPr>
            <a:r>
              <a:rPr lang="zh-CN" altLang="en-US" b="1" dirty="0" smtClean="0">
                <a:solidFill>
                  <a:srgbClr val="080808"/>
                </a:solidFill>
              </a:rPr>
              <a:t>变化图， </a:t>
            </a:r>
            <a:r>
              <a:rPr lang="en-US" altLang="zh-CN" b="1" dirty="0" smtClean="0">
                <a:solidFill>
                  <a:srgbClr val="080808"/>
                </a:solidFill>
              </a:rPr>
              <a:t>X</a:t>
            </a:r>
            <a:r>
              <a:rPr lang="zh-CN" altLang="en-US" b="1" dirty="0" smtClean="0">
                <a:solidFill>
                  <a:srgbClr val="080808"/>
                </a:solidFill>
              </a:rPr>
              <a:t>—</a:t>
            </a:r>
            <a:r>
              <a:rPr lang="en-US" altLang="zh-CN" b="1" dirty="0" err="1" smtClean="0">
                <a:solidFill>
                  <a:srgbClr val="080808"/>
                </a:solidFill>
              </a:rPr>
              <a:t>n</a:t>
            </a:r>
            <a:r>
              <a:rPr lang="en-US" altLang="zh-CN" b="1" baseline="-25000" dirty="0" err="1" smtClean="0">
                <a:solidFill>
                  <a:srgbClr val="080808"/>
                </a:solidFill>
              </a:rPr>
              <a:t>B</a:t>
            </a:r>
            <a:r>
              <a:rPr lang="zh-CN" altLang="en-US" b="1" dirty="0" smtClean="0">
                <a:solidFill>
                  <a:srgbClr val="080808"/>
                </a:solidFill>
              </a:rPr>
              <a:t>曲线上切线的斜率为：</a:t>
            </a:r>
          </a:p>
          <a:p>
            <a:pPr eaLnBrk="1" hangingPunct="1"/>
            <a:endParaRPr lang="zh-CN" altLang="en-US" dirty="0" smtClean="0"/>
          </a:p>
        </p:txBody>
      </p:sp>
      <p:pic>
        <p:nvPicPr>
          <p:cNvPr id="92585" name="Picture 9" descr="未命名"/>
          <p:cNvPicPr>
            <a:picLocks noChangeAspect="1" noChangeArrowheads="1"/>
          </p:cNvPicPr>
          <p:nvPr/>
        </p:nvPicPr>
        <p:blipFill>
          <a:blip r:embed="rId3"/>
          <a:srcRect/>
          <a:stretch>
            <a:fillRect/>
          </a:stretch>
        </p:blipFill>
        <p:spPr bwMode="auto">
          <a:xfrm>
            <a:off x="6156176" y="2636912"/>
            <a:ext cx="2532062" cy="2678113"/>
          </a:xfrm>
          <a:prstGeom prst="rect">
            <a:avLst/>
          </a:prstGeom>
          <a:noFill/>
          <a:ln w="9525">
            <a:noFill/>
            <a:miter lim="800000"/>
            <a:headEnd/>
            <a:tailEnd/>
          </a:ln>
        </p:spPr>
      </p:pic>
      <p:graphicFrame>
        <p:nvGraphicFramePr>
          <p:cNvPr id="5" name="Object 420"/>
          <p:cNvGraphicFramePr>
            <a:graphicFrameLocks noChangeAspect="1"/>
          </p:cNvGraphicFramePr>
          <p:nvPr>
            <p:extLst>
              <p:ext uri="{D42A27DB-BD31-4B8C-83A1-F6EECF244321}">
                <p14:modId xmlns:p14="http://schemas.microsoft.com/office/powerpoint/2010/main" val="276365196"/>
              </p:ext>
            </p:extLst>
          </p:nvPr>
        </p:nvGraphicFramePr>
        <p:xfrm>
          <a:off x="5436096" y="1342630"/>
          <a:ext cx="2336800" cy="882650"/>
        </p:xfrm>
        <a:graphic>
          <a:graphicData uri="http://schemas.openxmlformats.org/presentationml/2006/ole">
            <mc:AlternateContent xmlns:mc="http://schemas.openxmlformats.org/markup-compatibility/2006">
              <mc:Choice xmlns:v="urn:schemas-microsoft-com:vml" Requires="v">
                <p:oleObj spid="_x0000_s93104" name="公式" r:id="rId4" imgW="711000" imgH="253800" progId="Equation.3">
                  <p:embed/>
                </p:oleObj>
              </mc:Choice>
              <mc:Fallback>
                <p:oleObj name="公式" r:id="rId4" imgW="711000" imgH="253800" progId="Equation.3">
                  <p:embed/>
                  <p:pic>
                    <p:nvPicPr>
                      <p:cNvPr id="0" name="Picture 420"/>
                      <p:cNvPicPr>
                        <a:picLocks noChangeAspect="1" noChangeArrowheads="1"/>
                      </p:cNvPicPr>
                      <p:nvPr/>
                    </p:nvPicPr>
                    <p:blipFill>
                      <a:blip r:embed="rId5"/>
                      <a:srcRect/>
                      <a:stretch>
                        <a:fillRect/>
                      </a:stretch>
                    </p:blipFill>
                    <p:spPr bwMode="auto">
                      <a:xfrm>
                        <a:off x="5436096" y="1342630"/>
                        <a:ext cx="2336800"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4"/>
          <p:cNvSpPr txBox="1">
            <a:spLocks noChangeArrowheads="1"/>
          </p:cNvSpPr>
          <p:nvPr/>
        </p:nvSpPr>
        <p:spPr bwMode="auto">
          <a:xfrm>
            <a:off x="532088" y="1491568"/>
            <a:ext cx="504802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just"/>
            <a:r>
              <a:rPr kumimoji="1" lang="en-US" altLang="zh-CN" sz="3200" b="1" dirty="0">
                <a:solidFill>
                  <a:srgbClr val="FF0000"/>
                </a:solidFill>
                <a:effectLst>
                  <a:outerShdw blurRad="38100" dist="38100" dir="2700000" algn="tl">
                    <a:srgbClr val="C0C0C0"/>
                  </a:outerShdw>
                </a:effectLst>
                <a:latin typeface="Times New Roman" pitchFamily="18" charset="0"/>
                <a:ea typeface="黑体" pitchFamily="49" charset="-122"/>
              </a:rPr>
              <a:t>◆</a:t>
            </a:r>
            <a:r>
              <a:rPr kumimoji="1" lang="zh-CN" altLang="en-US" sz="3200" b="1" dirty="0">
                <a:solidFill>
                  <a:srgbClr val="0000FF"/>
                </a:solidFill>
                <a:latin typeface="Times New Roman" pitchFamily="18" charset="0"/>
                <a:ea typeface="黑体" pitchFamily="49" charset="-122"/>
              </a:rPr>
              <a:t>解析</a:t>
            </a:r>
            <a:r>
              <a:rPr kumimoji="1" lang="zh-CN" altLang="en-US" sz="3200" b="1" dirty="0" smtClean="0">
                <a:solidFill>
                  <a:srgbClr val="0000FF"/>
                </a:solidFill>
                <a:latin typeface="Times New Roman" pitchFamily="18" charset="0"/>
                <a:ea typeface="黑体" pitchFamily="49" charset="-122"/>
              </a:rPr>
              <a:t>法：</a:t>
            </a:r>
            <a:r>
              <a:rPr kumimoji="1" lang="zh-CN" altLang="en-US" sz="2800" b="1" dirty="0" smtClean="0">
                <a:latin typeface="Times New Roman" pitchFamily="18" charset="0"/>
                <a:ea typeface="黑体" pitchFamily="49" charset="-122"/>
              </a:rPr>
              <a:t>已知</a:t>
            </a:r>
            <a:r>
              <a:rPr kumimoji="1" lang="en-US" altLang="zh-CN" sz="2800" b="1" dirty="0" smtClean="0">
                <a:latin typeface="Times New Roman" pitchFamily="18" charset="0"/>
                <a:ea typeface="黑体" pitchFamily="49" charset="-122"/>
              </a:rPr>
              <a:t>X=f(</a:t>
            </a:r>
            <a:r>
              <a:rPr lang="en-US" altLang="zh-CN" sz="2800" b="1" dirty="0" err="1" smtClean="0"/>
              <a:t>n</a:t>
            </a:r>
            <a:r>
              <a:rPr lang="en-US" altLang="zh-CN" sz="2800" b="1" baseline="-25000" dirty="0" err="1" smtClean="0"/>
              <a:t>B</a:t>
            </a:r>
            <a:r>
              <a:rPr kumimoji="1" lang="en-US" altLang="zh-CN" sz="2800" b="1" dirty="0" smtClean="0">
                <a:latin typeface="Times New Roman" pitchFamily="18" charset="0"/>
                <a:ea typeface="黑体" pitchFamily="49" charset="-122"/>
              </a:rPr>
              <a:t>)</a:t>
            </a:r>
            <a:r>
              <a:rPr kumimoji="1" lang="zh-CN" altLang="en-US" sz="2800" b="1" dirty="0" smtClean="0">
                <a:latin typeface="Times New Roman" pitchFamily="18" charset="0"/>
                <a:ea typeface="黑体" pitchFamily="49" charset="-122"/>
              </a:rPr>
              <a:t>，求</a:t>
            </a:r>
            <a:endParaRPr kumimoji="1" lang="zh-CN" altLang="en-US" sz="2800" b="1" dirty="0">
              <a:latin typeface="Times New Roman" pitchFamily="18" charset="0"/>
              <a:ea typeface="黑体" pitchFamily="49" charset="-122"/>
            </a:endParaRPr>
          </a:p>
        </p:txBody>
      </p:sp>
      <p:sp>
        <p:nvSpPr>
          <p:cNvPr id="11" name="Text Box 5"/>
          <p:cNvSpPr txBox="1">
            <a:spLocks noChangeArrowheads="1"/>
          </p:cNvSpPr>
          <p:nvPr/>
        </p:nvSpPr>
        <p:spPr bwMode="auto">
          <a:xfrm>
            <a:off x="563563" y="2415132"/>
            <a:ext cx="23526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r>
              <a:rPr kumimoji="1" lang="en-US" altLang="zh-CN" sz="3200" b="1" dirty="0">
                <a:solidFill>
                  <a:srgbClr val="FF0000"/>
                </a:solidFill>
                <a:effectLst>
                  <a:outerShdw blurRad="38100" dist="38100" dir="2700000" algn="tl">
                    <a:srgbClr val="C0C0C0"/>
                  </a:outerShdw>
                </a:effectLst>
                <a:latin typeface="Times New Roman" pitchFamily="18" charset="0"/>
                <a:ea typeface="黑体" pitchFamily="49" charset="-122"/>
              </a:rPr>
              <a:t>◆</a:t>
            </a:r>
            <a:r>
              <a:rPr kumimoji="1" lang="zh-CN" altLang="en-US" sz="3200" b="1" dirty="0">
                <a:solidFill>
                  <a:srgbClr val="0000FF"/>
                </a:solidFill>
                <a:latin typeface="Times New Roman" pitchFamily="18" charset="0"/>
                <a:ea typeface="黑体" pitchFamily="49" charset="-122"/>
              </a:rPr>
              <a:t>图解法</a:t>
            </a:r>
          </a:p>
        </p:txBody>
      </p:sp>
      <p:graphicFrame>
        <p:nvGraphicFramePr>
          <p:cNvPr id="2" name="对象 1"/>
          <p:cNvGraphicFramePr>
            <a:graphicFrameLocks noChangeAspect="1"/>
          </p:cNvGraphicFramePr>
          <p:nvPr>
            <p:extLst>
              <p:ext uri="{D42A27DB-BD31-4B8C-83A1-F6EECF244321}">
                <p14:modId xmlns:p14="http://schemas.microsoft.com/office/powerpoint/2010/main" val="1827259208"/>
              </p:ext>
            </p:extLst>
          </p:nvPr>
        </p:nvGraphicFramePr>
        <p:xfrm>
          <a:off x="3563888" y="5589240"/>
          <a:ext cx="3254375" cy="881063"/>
        </p:xfrm>
        <a:graphic>
          <a:graphicData uri="http://schemas.openxmlformats.org/presentationml/2006/ole">
            <mc:AlternateContent xmlns:mc="http://schemas.openxmlformats.org/markup-compatibility/2006">
              <mc:Choice xmlns:v="urn:schemas-microsoft-com:vml" Requires="v">
                <p:oleObj spid="_x0000_s93105" name="公式" r:id="rId6" imgW="990360" imgH="253800" progId="Equation.3">
                  <p:embed/>
                </p:oleObj>
              </mc:Choice>
              <mc:Fallback>
                <p:oleObj name="公式" r:id="rId6" imgW="990360" imgH="253800" progId="Equation.3">
                  <p:embed/>
                  <p:pic>
                    <p:nvPicPr>
                      <p:cNvPr id="0" name="Object 420"/>
                      <p:cNvPicPr>
                        <a:picLocks noChangeAspect="1" noChangeArrowheads="1"/>
                      </p:cNvPicPr>
                      <p:nvPr/>
                    </p:nvPicPr>
                    <p:blipFill>
                      <a:blip r:embed="rId7"/>
                      <a:srcRect/>
                      <a:stretch>
                        <a:fillRect/>
                      </a:stretch>
                    </p:blipFill>
                    <p:spPr bwMode="auto">
                      <a:xfrm>
                        <a:off x="3563888" y="5589240"/>
                        <a:ext cx="3254375" cy="881063"/>
                      </a:xfrm>
                      <a:prstGeom prst="rect">
                        <a:avLst/>
                      </a:prstGeom>
                      <a:solidFill>
                        <a:schemeClr val="accent2"/>
                      </a:solidFill>
                      <a:ln>
                        <a:no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1+#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P spid="1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5"/>
          <p:cNvSpPr>
            <a:spLocks noChangeArrowheads="1"/>
          </p:cNvSpPr>
          <p:nvPr/>
        </p:nvSpPr>
        <p:spPr bwMode="auto">
          <a:xfrm>
            <a:off x="467544" y="541412"/>
            <a:ext cx="7977187" cy="1618905"/>
          </a:xfrm>
          <a:prstGeom prst="rect">
            <a:avLst/>
          </a:prstGeom>
          <a:noFill/>
          <a:ln w="9525">
            <a:noFill/>
            <a:miter lim="800000"/>
            <a:headEnd/>
            <a:tailEnd/>
          </a:ln>
        </p:spPr>
        <p:txBody>
          <a:bodyPr>
            <a:spAutoFit/>
          </a:bodyPr>
          <a:lstStyle/>
          <a:p>
            <a:pPr>
              <a:lnSpc>
                <a:spcPct val="90000"/>
              </a:lnSpc>
              <a:spcBef>
                <a:spcPct val="20000"/>
              </a:spcBef>
              <a:buClr>
                <a:srgbClr val="CCFF33"/>
              </a:buClr>
              <a:buSzPct val="70000"/>
            </a:pPr>
            <a:r>
              <a:rPr lang="zh-CN" altLang="en-US" sz="2800" dirty="0" smtClean="0">
                <a:solidFill>
                  <a:srgbClr val="C00000"/>
                </a:solidFill>
                <a:latin typeface="华文行楷"/>
                <a:ea typeface="华文行楷"/>
                <a:cs typeface="华文行楷"/>
              </a:rPr>
              <a:t>五</a:t>
            </a:r>
            <a:r>
              <a:rPr lang="zh-CN" altLang="en-US" sz="2800" dirty="0">
                <a:solidFill>
                  <a:srgbClr val="C00000"/>
                </a:solidFill>
                <a:latin typeface="华文行楷"/>
                <a:ea typeface="华文行楷"/>
                <a:cs typeface="华文行楷"/>
              </a:rPr>
              <a:t>、吉布斯</a:t>
            </a:r>
            <a:r>
              <a:rPr lang="en-US" altLang="zh-CN" sz="2800" dirty="0">
                <a:solidFill>
                  <a:srgbClr val="C00000"/>
                </a:solidFill>
                <a:latin typeface="华文行楷"/>
                <a:ea typeface="华文行楷"/>
                <a:cs typeface="华文行楷"/>
              </a:rPr>
              <a:t>—</a:t>
            </a:r>
            <a:r>
              <a:rPr lang="zh-CN" altLang="en-US" sz="2800" dirty="0">
                <a:solidFill>
                  <a:srgbClr val="C00000"/>
                </a:solidFill>
                <a:latin typeface="华文行楷"/>
                <a:ea typeface="华文行楷"/>
                <a:cs typeface="华文行楷"/>
              </a:rPr>
              <a:t>杜亥母</a:t>
            </a:r>
            <a:r>
              <a:rPr lang="zh-CN" altLang="en-US" sz="2800" dirty="0" smtClean="0">
                <a:solidFill>
                  <a:srgbClr val="C00000"/>
                </a:solidFill>
                <a:latin typeface="华文行楷"/>
                <a:ea typeface="华文行楷"/>
                <a:cs typeface="华文行楷"/>
              </a:rPr>
              <a:t>方程</a:t>
            </a:r>
            <a:endParaRPr kumimoji="1" lang="zh-CN" altLang="en-US" sz="2800" dirty="0">
              <a:solidFill>
                <a:srgbClr val="000000"/>
              </a:solidFill>
              <a:latin typeface="Calibri" pitchFamily="34" charset="0"/>
            </a:endParaRPr>
          </a:p>
          <a:p>
            <a:pPr>
              <a:lnSpc>
                <a:spcPct val="110000"/>
              </a:lnSpc>
              <a:spcBef>
                <a:spcPct val="20000"/>
              </a:spcBef>
              <a:buClr>
                <a:srgbClr val="CCFF33"/>
              </a:buClr>
              <a:buSzPct val="70000"/>
              <a:buFont typeface="Wingdings" pitchFamily="2" charset="2"/>
              <a:buNone/>
            </a:pPr>
            <a:r>
              <a:rPr kumimoji="1" lang="zh-CN" altLang="en-US" sz="2000" b="1" dirty="0" smtClean="0">
                <a:solidFill>
                  <a:srgbClr val="000000"/>
                </a:solidFill>
                <a:latin typeface="Calibri" pitchFamily="34" charset="0"/>
              </a:rPr>
              <a:t>由集合公式：恒温，恒压</a:t>
            </a:r>
            <a:endParaRPr kumimoji="1" lang="zh-CN" altLang="en-US" sz="2000" b="1" dirty="0">
              <a:solidFill>
                <a:srgbClr val="000000"/>
              </a:solidFill>
              <a:latin typeface="Calibri" pitchFamily="34" charset="0"/>
            </a:endParaRPr>
          </a:p>
          <a:p>
            <a:pPr>
              <a:lnSpc>
                <a:spcPct val="110000"/>
              </a:lnSpc>
              <a:spcBef>
                <a:spcPct val="20000"/>
              </a:spcBef>
              <a:buClr>
                <a:srgbClr val="CCFF33"/>
              </a:buClr>
              <a:buSzPct val="70000"/>
              <a:buFont typeface="Wingdings" pitchFamily="2" charset="2"/>
              <a:buNone/>
            </a:pPr>
            <a:endParaRPr kumimoji="1" lang="zh-CN" altLang="en-US" sz="2000" dirty="0">
              <a:solidFill>
                <a:srgbClr val="000000"/>
              </a:solidFill>
            </a:endParaRPr>
          </a:p>
          <a:p>
            <a:pPr>
              <a:lnSpc>
                <a:spcPct val="90000"/>
              </a:lnSpc>
              <a:spcBef>
                <a:spcPct val="20000"/>
              </a:spcBef>
              <a:buClr>
                <a:srgbClr val="CCFF33"/>
              </a:buClr>
              <a:buSzPct val="70000"/>
            </a:pPr>
            <a:endParaRPr lang="zh-CN" altLang="en-US" sz="2000" dirty="0">
              <a:latin typeface="华文行楷"/>
              <a:ea typeface="华文行楷"/>
              <a:cs typeface="华文行楷"/>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25490321"/>
              </p:ext>
            </p:extLst>
          </p:nvPr>
        </p:nvGraphicFramePr>
        <p:xfrm>
          <a:off x="3707904" y="2960472"/>
          <a:ext cx="2768600" cy="685800"/>
        </p:xfrm>
        <a:graphic>
          <a:graphicData uri="http://schemas.openxmlformats.org/presentationml/2006/ole">
            <mc:AlternateContent xmlns:mc="http://schemas.openxmlformats.org/markup-compatibility/2006">
              <mc:Choice xmlns:v="urn:schemas-microsoft-com:vml" Requires="v">
                <p:oleObj spid="_x0000_s128982" name="公式" r:id="rId3" imgW="1346040" imgH="342720" progId="Equation.3">
                  <p:embed/>
                </p:oleObj>
              </mc:Choice>
              <mc:Fallback>
                <p:oleObj name="公式" r:id="rId3" imgW="1346040" imgH="342720" progId="Equation.3">
                  <p:embed/>
                  <p:pic>
                    <p:nvPicPr>
                      <p:cNvPr id="0" name="Object 421"/>
                      <p:cNvPicPr>
                        <a:picLocks noChangeAspect="1" noChangeArrowheads="1"/>
                      </p:cNvPicPr>
                      <p:nvPr/>
                    </p:nvPicPr>
                    <p:blipFill>
                      <a:blip r:embed="rId4"/>
                      <a:srcRect/>
                      <a:stretch>
                        <a:fillRect/>
                      </a:stretch>
                    </p:blipFill>
                    <p:spPr bwMode="auto">
                      <a:xfrm>
                        <a:off x="3707904" y="2960472"/>
                        <a:ext cx="2768600" cy="685800"/>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10818958"/>
              </p:ext>
            </p:extLst>
          </p:nvPr>
        </p:nvGraphicFramePr>
        <p:xfrm>
          <a:off x="1475656" y="1325825"/>
          <a:ext cx="1801118" cy="663786"/>
        </p:xfrm>
        <a:graphic>
          <a:graphicData uri="http://schemas.openxmlformats.org/presentationml/2006/ole">
            <mc:AlternateContent xmlns:mc="http://schemas.openxmlformats.org/markup-compatibility/2006">
              <mc:Choice xmlns:v="urn:schemas-microsoft-com:vml" Requires="v">
                <p:oleObj spid="_x0000_s128983" name="Equation" r:id="rId5" imgW="926698" imgH="342751" progId="Equation.3">
                  <p:embed/>
                </p:oleObj>
              </mc:Choice>
              <mc:Fallback>
                <p:oleObj name="Equation" r:id="rId5" imgW="926698" imgH="342751"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1325825"/>
                        <a:ext cx="1801118" cy="663786"/>
                      </a:xfrm>
                      <a:prstGeom prst="rect">
                        <a:avLst/>
                      </a:prstGeom>
                      <a:noFill/>
                      <a:ln>
                        <a:noFill/>
                      </a:ln>
                      <a:effectLs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11565407"/>
              </p:ext>
            </p:extLst>
          </p:nvPr>
        </p:nvGraphicFramePr>
        <p:xfrm>
          <a:off x="3623743" y="1268760"/>
          <a:ext cx="3960812" cy="762000"/>
        </p:xfrm>
        <a:graphic>
          <a:graphicData uri="http://schemas.openxmlformats.org/presentationml/2006/ole">
            <mc:AlternateContent xmlns:mc="http://schemas.openxmlformats.org/markup-compatibility/2006">
              <mc:Choice xmlns:v="urn:schemas-microsoft-com:vml" Requires="v">
                <p:oleObj spid="_x0000_s128984" name="Equation" r:id="rId7" imgW="1777229" imgH="342751" progId="Equation.3">
                  <p:embed/>
                </p:oleObj>
              </mc:Choice>
              <mc:Fallback>
                <p:oleObj name="Equation" r:id="rId7" imgW="1777229" imgH="342751"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3743" y="1268760"/>
                        <a:ext cx="3960812" cy="762000"/>
                      </a:xfrm>
                      <a:prstGeom prst="rect">
                        <a:avLst/>
                      </a:prstGeom>
                      <a:noFill/>
                      <a:ln>
                        <a:noFill/>
                      </a:ln>
                      <a:effec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216349224"/>
              </p:ext>
            </p:extLst>
          </p:nvPr>
        </p:nvGraphicFramePr>
        <p:xfrm>
          <a:off x="729382" y="3654201"/>
          <a:ext cx="2268538" cy="790575"/>
        </p:xfrm>
        <a:graphic>
          <a:graphicData uri="http://schemas.openxmlformats.org/presentationml/2006/ole">
            <mc:AlternateContent xmlns:mc="http://schemas.openxmlformats.org/markup-compatibility/2006">
              <mc:Choice xmlns:v="urn:schemas-microsoft-com:vml" Requires="v">
                <p:oleObj spid="_x0000_s128985" name="公式" r:id="rId9" imgW="977760" imgH="342720" progId="Equation.3">
                  <p:embed/>
                </p:oleObj>
              </mc:Choice>
              <mc:Fallback>
                <p:oleObj name="公式" r:id="rId9" imgW="977760" imgH="342720" progId="Equation.3">
                  <p:embed/>
                  <p:pic>
                    <p:nvPicPr>
                      <p:cNvPr id="0" name="Object 14"/>
                      <p:cNvPicPr>
                        <a:picLocks noChangeAspect="1" noChangeArrowheads="1"/>
                      </p:cNvPicPr>
                      <p:nvPr/>
                    </p:nvPicPr>
                    <p:blipFill>
                      <a:blip r:embed="rId10"/>
                      <a:srcRect/>
                      <a:stretch>
                        <a:fillRect/>
                      </a:stretch>
                    </p:blipFill>
                    <p:spPr bwMode="auto">
                      <a:xfrm>
                        <a:off x="729382" y="3654201"/>
                        <a:ext cx="2268538" cy="790575"/>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矩形 11"/>
          <p:cNvSpPr/>
          <p:nvPr/>
        </p:nvSpPr>
        <p:spPr>
          <a:xfrm>
            <a:off x="3203848" y="3818657"/>
            <a:ext cx="2088232" cy="461665"/>
          </a:xfrm>
          <a:prstGeom prst="rect">
            <a:avLst/>
          </a:prstGeom>
        </p:spPr>
        <p:txBody>
          <a:bodyPr wrap="square">
            <a:spAutoFit/>
          </a:bodyPr>
          <a:lstStyle/>
          <a:p>
            <a:r>
              <a:rPr kumimoji="1" lang="zh-CN" altLang="en-US" sz="2400" dirty="0">
                <a:solidFill>
                  <a:srgbClr val="000000"/>
                </a:solidFill>
                <a:latin typeface="Calibri" pitchFamily="34" charset="0"/>
              </a:rPr>
              <a:t>将此式除以</a:t>
            </a:r>
            <a:r>
              <a:rPr kumimoji="1" lang="en-US" altLang="zh-CN" sz="2400" dirty="0" smtClean="0">
                <a:solidFill>
                  <a:srgbClr val="000000"/>
                </a:solidFill>
                <a:latin typeface="Calibri" pitchFamily="34" charset="0"/>
              </a:rPr>
              <a:t>n</a:t>
            </a:r>
            <a:endParaRPr lang="zh-CN" altLang="en-US" sz="2400" dirty="0"/>
          </a:p>
        </p:txBody>
      </p:sp>
      <p:graphicFrame>
        <p:nvGraphicFramePr>
          <p:cNvPr id="15" name="对象 14"/>
          <p:cNvGraphicFramePr>
            <a:graphicFrameLocks noChangeAspect="1"/>
          </p:cNvGraphicFramePr>
          <p:nvPr>
            <p:extLst>
              <p:ext uri="{D42A27DB-BD31-4B8C-83A1-F6EECF244321}">
                <p14:modId xmlns:p14="http://schemas.microsoft.com/office/powerpoint/2010/main" val="1135034355"/>
              </p:ext>
            </p:extLst>
          </p:nvPr>
        </p:nvGraphicFramePr>
        <p:xfrm>
          <a:off x="5148064" y="3641501"/>
          <a:ext cx="2247900" cy="815975"/>
        </p:xfrm>
        <a:graphic>
          <a:graphicData uri="http://schemas.openxmlformats.org/presentationml/2006/ole">
            <mc:AlternateContent xmlns:mc="http://schemas.openxmlformats.org/markup-compatibility/2006">
              <mc:Choice xmlns:v="urn:schemas-microsoft-com:vml" Requires="v">
                <p:oleObj spid="_x0000_s128986" name="Equation" r:id="rId11" imgW="939392" imgH="342751" progId="Equation.3">
                  <p:embed/>
                </p:oleObj>
              </mc:Choice>
              <mc:Fallback>
                <p:oleObj name="Equation" r:id="rId11" imgW="939392" imgH="342751"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8064" y="3641501"/>
                        <a:ext cx="2247900" cy="815975"/>
                      </a:xfrm>
                      <a:prstGeom prst="rect">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13"/>
          <p:cNvSpPr txBox="1">
            <a:spLocks noChangeArrowheads="1"/>
          </p:cNvSpPr>
          <p:nvPr/>
        </p:nvSpPr>
        <p:spPr bwMode="auto">
          <a:xfrm>
            <a:off x="997869" y="4784030"/>
            <a:ext cx="173156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r>
              <a:rPr kumimoji="1" lang="zh-CN" altLang="en-US" sz="2400" b="1" dirty="0">
                <a:solidFill>
                  <a:srgbClr val="0000FF"/>
                </a:solidFill>
                <a:latin typeface="Times New Roman" pitchFamily="18" charset="0"/>
                <a:ea typeface="黑体" pitchFamily="49" charset="-122"/>
              </a:rPr>
              <a:t>二元系统：</a:t>
            </a:r>
            <a:endParaRPr kumimoji="1" lang="zh-CN" altLang="en-US" sz="2400" dirty="0">
              <a:latin typeface="Times New Roman" pitchFamily="18" charset="0"/>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1680460852"/>
              </p:ext>
            </p:extLst>
          </p:nvPr>
        </p:nvGraphicFramePr>
        <p:xfrm>
          <a:off x="2771800" y="4822007"/>
          <a:ext cx="3174925" cy="459805"/>
        </p:xfrm>
        <a:graphic>
          <a:graphicData uri="http://schemas.openxmlformats.org/presentationml/2006/ole">
            <mc:AlternateContent xmlns:mc="http://schemas.openxmlformats.org/markup-compatibility/2006">
              <mc:Choice xmlns:v="urn:schemas-microsoft-com:vml" Requires="v">
                <p:oleObj spid="_x0000_s128987" name="公式" r:id="rId13" imgW="1307532" imgH="215806" progId="Equation.3">
                  <p:embed/>
                </p:oleObj>
              </mc:Choice>
              <mc:Fallback>
                <p:oleObj name="公式" r:id="rId13" imgW="1307532" imgH="215806"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800" y="4822007"/>
                        <a:ext cx="3174925" cy="459805"/>
                      </a:xfrm>
                      <a:prstGeom prst="rect">
                        <a:avLst/>
                      </a:prstGeom>
                      <a:noFill/>
                      <a:ln>
                        <a:noFill/>
                      </a:ln>
                      <a:effectLs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067573673"/>
              </p:ext>
            </p:extLst>
          </p:nvPr>
        </p:nvGraphicFramePr>
        <p:xfrm>
          <a:off x="6043220" y="4771086"/>
          <a:ext cx="2771800" cy="487553"/>
        </p:xfrm>
        <a:graphic>
          <a:graphicData uri="http://schemas.openxmlformats.org/presentationml/2006/ole">
            <mc:AlternateContent xmlns:mc="http://schemas.openxmlformats.org/markup-compatibility/2006">
              <mc:Choice xmlns:v="urn:schemas-microsoft-com:vml" Requires="v">
                <p:oleObj spid="_x0000_s128988" name="Equation" r:id="rId15" imgW="1218671" imgH="215806" progId="Equation.3">
                  <p:embed/>
                </p:oleObj>
              </mc:Choice>
              <mc:Fallback>
                <p:oleObj name="Equation" r:id="rId15" imgW="1218671" imgH="215806"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43220" y="4771086"/>
                        <a:ext cx="2771800" cy="487553"/>
                      </a:xfrm>
                      <a:prstGeom prst="rect">
                        <a:avLst/>
                      </a:prstGeom>
                      <a:noFill/>
                      <a:ln>
                        <a:noFill/>
                      </a:ln>
                      <a:effectLst/>
                      <a:extLst/>
                    </p:spPr>
                  </p:pic>
                </p:oleObj>
              </mc:Fallback>
            </mc:AlternateContent>
          </a:graphicData>
        </a:graphic>
      </p:graphicFrame>
      <p:sp>
        <p:nvSpPr>
          <p:cNvPr id="19" name="矩形 18"/>
          <p:cNvSpPr/>
          <p:nvPr/>
        </p:nvSpPr>
        <p:spPr>
          <a:xfrm>
            <a:off x="370609" y="5661248"/>
            <a:ext cx="8424935" cy="646331"/>
          </a:xfrm>
          <a:prstGeom prst="rect">
            <a:avLst/>
          </a:prstGeom>
        </p:spPr>
        <p:txBody>
          <a:bodyPr wrap="square">
            <a:spAutoFit/>
          </a:bodyPr>
          <a:lstStyle/>
          <a:p>
            <a:pPr>
              <a:lnSpc>
                <a:spcPct val="90000"/>
              </a:lnSpc>
              <a:spcBef>
                <a:spcPct val="20000"/>
              </a:spcBef>
              <a:buClr>
                <a:srgbClr val="CCFF33"/>
              </a:buClr>
              <a:buSzPct val="70000"/>
            </a:pPr>
            <a:r>
              <a:rPr kumimoji="1" lang="zh-CN" altLang="en-US" sz="2000" b="1" dirty="0">
                <a:solidFill>
                  <a:srgbClr val="C00000"/>
                </a:solidFill>
                <a:latin typeface="Calibri" pitchFamily="34" charset="0"/>
              </a:rPr>
              <a:t>吉布斯</a:t>
            </a:r>
            <a:r>
              <a:rPr kumimoji="1" lang="en-US" altLang="zh-CN" sz="2000" b="1" dirty="0">
                <a:solidFill>
                  <a:srgbClr val="C00000"/>
                </a:solidFill>
                <a:latin typeface="Calibri" pitchFamily="34" charset="0"/>
              </a:rPr>
              <a:t>—</a:t>
            </a:r>
            <a:r>
              <a:rPr kumimoji="1" lang="zh-CN" altLang="en-US" sz="2000" b="1" dirty="0">
                <a:solidFill>
                  <a:srgbClr val="C00000"/>
                </a:solidFill>
                <a:latin typeface="Calibri" pitchFamily="34" charset="0"/>
              </a:rPr>
              <a:t>杜亥母</a:t>
            </a:r>
            <a:r>
              <a:rPr kumimoji="1" lang="zh-CN" altLang="en-US" sz="2000" b="1" dirty="0" smtClean="0">
                <a:solidFill>
                  <a:srgbClr val="C00000"/>
                </a:solidFill>
                <a:latin typeface="Calibri" pitchFamily="34" charset="0"/>
              </a:rPr>
              <a:t>方程</a:t>
            </a:r>
            <a:r>
              <a:rPr kumimoji="1" lang="en-US" altLang="zh-CN" sz="2000" b="1" dirty="0" smtClean="0">
                <a:solidFill>
                  <a:srgbClr val="C00000"/>
                </a:solidFill>
                <a:latin typeface="Calibri" pitchFamily="34" charset="0"/>
              </a:rPr>
              <a:t>:</a:t>
            </a:r>
            <a:r>
              <a:rPr kumimoji="1" lang="zh-CN" altLang="en-US" sz="2000" b="1" dirty="0" smtClean="0">
                <a:solidFill>
                  <a:srgbClr val="000000"/>
                </a:solidFill>
                <a:latin typeface="Calibri" pitchFamily="34" charset="0"/>
              </a:rPr>
              <a:t>给</a:t>
            </a:r>
            <a:r>
              <a:rPr kumimoji="1" lang="zh-CN" altLang="en-US" sz="2000" b="1" dirty="0">
                <a:solidFill>
                  <a:srgbClr val="000000"/>
                </a:solidFill>
                <a:latin typeface="Calibri" pitchFamily="34" charset="0"/>
              </a:rPr>
              <a:t>出了在恒温，恒压下，当混合物的组成</a:t>
            </a:r>
            <a:r>
              <a:rPr kumimoji="1" lang="zh-CN" altLang="en-US" sz="2000" b="1" dirty="0" smtClean="0">
                <a:solidFill>
                  <a:srgbClr val="000000"/>
                </a:solidFill>
                <a:latin typeface="Calibri" pitchFamily="34" charset="0"/>
              </a:rPr>
              <a:t>发生变化</a:t>
            </a:r>
            <a:r>
              <a:rPr kumimoji="1" lang="zh-CN" altLang="en-US" sz="2000" b="1" dirty="0">
                <a:solidFill>
                  <a:srgbClr val="000000"/>
                </a:solidFill>
                <a:latin typeface="Calibri" pitchFamily="34" charset="0"/>
              </a:rPr>
              <a:t>时，各组分偏摩尔量变化的相互依赖关系</a:t>
            </a:r>
            <a:endParaRPr kumimoji="1" lang="en-US" altLang="zh-CN" sz="2000" b="1" dirty="0">
              <a:solidFill>
                <a:srgbClr val="000000"/>
              </a:solidFill>
              <a:latin typeface="Calibri" pitchFamily="34"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87330081"/>
              </p:ext>
            </p:extLst>
          </p:nvPr>
        </p:nvGraphicFramePr>
        <p:xfrm>
          <a:off x="813697" y="1971948"/>
          <a:ext cx="5572955" cy="952996"/>
        </p:xfrm>
        <a:graphic>
          <a:graphicData uri="http://schemas.openxmlformats.org/presentationml/2006/ole">
            <mc:AlternateContent xmlns:mc="http://schemas.openxmlformats.org/markup-compatibility/2006">
              <mc:Choice xmlns:v="urn:schemas-microsoft-com:vml" Requires="v">
                <p:oleObj spid="_x0000_s128989" name="Equation" r:id="rId17" imgW="2971800" imgH="508000" progId="Equation.3">
                  <p:embed/>
                </p:oleObj>
              </mc:Choice>
              <mc:Fallback>
                <p:oleObj name="Equation" r:id="rId17" imgW="2971800" imgH="50800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3697" y="1971948"/>
                        <a:ext cx="5572955" cy="952996"/>
                      </a:xfrm>
                      <a:prstGeom prst="rect">
                        <a:avLst/>
                      </a:prstGeom>
                      <a:noFill/>
                      <a:ln>
                        <a:noFill/>
                      </a:ln>
                      <a:effectLst/>
                    </p:spPr>
                  </p:pic>
                </p:oleObj>
              </mc:Fallback>
            </mc:AlternateContent>
          </a:graphicData>
        </a:graphic>
      </p:graphicFrame>
      <p:sp>
        <p:nvSpPr>
          <p:cNvPr id="20" name="Text Box 12"/>
          <p:cNvSpPr txBox="1">
            <a:spLocks noChangeArrowheads="1"/>
          </p:cNvSpPr>
          <p:nvPr/>
        </p:nvSpPr>
        <p:spPr bwMode="auto">
          <a:xfrm>
            <a:off x="1429917" y="2983830"/>
            <a:ext cx="173156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r>
              <a:rPr kumimoji="1" lang="zh-CN" altLang="en-US" sz="2400" b="1" dirty="0">
                <a:solidFill>
                  <a:srgbClr val="0000FF"/>
                </a:solidFill>
                <a:latin typeface="Times New Roman" pitchFamily="18" charset="0"/>
                <a:ea typeface="黑体" pitchFamily="49" charset="-122"/>
              </a:rPr>
              <a:t>恒温恒压：</a:t>
            </a:r>
            <a:endParaRPr kumimoji="1" lang="zh-CN" altLang="en-US" sz="2400" dirty="0">
              <a:latin typeface="Times New Roman" pitchFamily="18" charset="0"/>
            </a:endParaRPr>
          </a:p>
        </p:txBody>
      </p:sp>
      <p:sp>
        <p:nvSpPr>
          <p:cNvPr id="2" name="矩形 1"/>
          <p:cNvSpPr/>
          <p:nvPr/>
        </p:nvSpPr>
        <p:spPr>
          <a:xfrm>
            <a:off x="6354090" y="4540478"/>
            <a:ext cx="2460930" cy="369332"/>
          </a:xfrm>
          <a:prstGeom prst="rect">
            <a:avLst/>
          </a:prstGeom>
        </p:spPr>
        <p:txBody>
          <a:bodyPr wrap="none">
            <a:spAutoFit/>
          </a:bodyPr>
          <a:lstStyle/>
          <a:p>
            <a:r>
              <a:rPr kumimoji="1" lang="en-US" altLang="zh-CN" b="1" dirty="0" smtClean="0">
                <a:solidFill>
                  <a:srgbClr val="C00000"/>
                </a:solidFill>
                <a:latin typeface="Calibri" pitchFamily="34" charset="0"/>
              </a:rPr>
              <a:t>—</a:t>
            </a:r>
            <a:r>
              <a:rPr kumimoji="1" lang="zh-CN" altLang="en-US" b="1" dirty="0" smtClean="0">
                <a:solidFill>
                  <a:srgbClr val="C00000"/>
                </a:solidFill>
                <a:latin typeface="Calibri" pitchFamily="34" charset="0"/>
              </a:rPr>
              <a:t>吉布斯</a:t>
            </a:r>
            <a:r>
              <a:rPr kumimoji="1" lang="en-US" altLang="zh-CN" b="1" dirty="0">
                <a:solidFill>
                  <a:srgbClr val="C00000"/>
                </a:solidFill>
                <a:latin typeface="Calibri" pitchFamily="34" charset="0"/>
              </a:rPr>
              <a:t>—</a:t>
            </a:r>
            <a:r>
              <a:rPr kumimoji="1" lang="zh-CN" altLang="en-US" b="1" dirty="0">
                <a:solidFill>
                  <a:srgbClr val="C00000"/>
                </a:solidFill>
                <a:latin typeface="Calibri" pitchFamily="34" charset="0"/>
              </a:rPr>
              <a:t>杜亥母方程</a:t>
            </a:r>
            <a:endParaRPr lang="zh-CN" altLang="en-US" dirty="0"/>
          </a:p>
        </p:txBody>
      </p:sp>
      <p:sp>
        <p:nvSpPr>
          <p:cNvPr id="4" name="矩形 3"/>
          <p:cNvSpPr/>
          <p:nvPr/>
        </p:nvSpPr>
        <p:spPr>
          <a:xfrm>
            <a:off x="7740352" y="1350864"/>
            <a:ext cx="766557" cy="369332"/>
          </a:xfrm>
          <a:prstGeom prst="rect">
            <a:avLst/>
          </a:prstGeom>
        </p:spPr>
        <p:txBody>
          <a:bodyPr wrap="none">
            <a:spAutoFit/>
          </a:bodyPr>
          <a:lstStyle/>
          <a:p>
            <a:r>
              <a:rPr kumimoji="1" lang="zh-CN" altLang="en-US" b="1" dirty="0" smtClean="0">
                <a:solidFill>
                  <a:srgbClr val="000000"/>
                </a:solidFill>
                <a:latin typeface="Calibri" pitchFamily="34" charset="0"/>
              </a:rPr>
              <a:t>（</a:t>
            </a:r>
            <a:r>
              <a:rPr kumimoji="1" lang="en-US" altLang="zh-CN" b="1" dirty="0" smtClean="0">
                <a:solidFill>
                  <a:srgbClr val="000000"/>
                </a:solidFill>
                <a:latin typeface="Calibri" pitchFamily="34" charset="0"/>
              </a:rPr>
              <a:t>1</a:t>
            </a:r>
            <a:r>
              <a:rPr kumimoji="1" lang="zh-CN" altLang="en-US" b="1" dirty="0" smtClean="0">
                <a:solidFill>
                  <a:srgbClr val="000000"/>
                </a:solidFill>
                <a:latin typeface="Calibri" pitchFamily="34" charset="0"/>
              </a:rPr>
              <a:t>）</a:t>
            </a:r>
            <a:endParaRPr lang="zh-CN" altLang="en-US" dirty="0"/>
          </a:p>
        </p:txBody>
      </p:sp>
      <p:sp>
        <p:nvSpPr>
          <p:cNvPr id="21" name="矩形 20"/>
          <p:cNvSpPr/>
          <p:nvPr/>
        </p:nvSpPr>
        <p:spPr>
          <a:xfrm>
            <a:off x="7357073" y="3029997"/>
            <a:ext cx="766557" cy="369332"/>
          </a:xfrm>
          <a:prstGeom prst="rect">
            <a:avLst/>
          </a:prstGeom>
        </p:spPr>
        <p:txBody>
          <a:bodyPr wrap="none">
            <a:spAutoFit/>
          </a:bodyPr>
          <a:lstStyle/>
          <a:p>
            <a:r>
              <a:rPr kumimoji="1" lang="zh-CN" altLang="en-US" b="1" dirty="0" smtClean="0">
                <a:solidFill>
                  <a:srgbClr val="000000"/>
                </a:solidFill>
                <a:latin typeface="Calibri" pitchFamily="34" charset="0"/>
              </a:rPr>
              <a:t>（</a:t>
            </a:r>
            <a:r>
              <a:rPr kumimoji="1" lang="en-US" altLang="zh-CN" b="1" dirty="0">
                <a:solidFill>
                  <a:srgbClr val="000000"/>
                </a:solidFill>
                <a:latin typeface="Calibri" pitchFamily="34" charset="0"/>
              </a:rPr>
              <a:t>2</a:t>
            </a:r>
            <a:r>
              <a:rPr kumimoji="1" lang="zh-CN" altLang="en-US" b="1" dirty="0" smtClean="0">
                <a:solidFill>
                  <a:srgbClr val="000000"/>
                </a:solidFill>
                <a:latin typeface="Calibri" pitchFamily="34" charset="0"/>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P spid="20"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11560" y="836712"/>
            <a:ext cx="7552349" cy="5688632"/>
          </a:xfrm>
        </p:spPr>
        <p:txBody>
          <a:bodyPr>
            <a:normAutofit/>
          </a:bodyPr>
          <a:lstStyle/>
          <a:p>
            <a:pPr eaLnBrk="1" hangingPunct="1"/>
            <a:r>
              <a:rPr lang="zh-CN" altLang="en-US" sz="2800" dirty="0">
                <a:solidFill>
                  <a:srgbClr val="C00000"/>
                </a:solidFill>
                <a:latin typeface="华文行楷"/>
                <a:ea typeface="华文行楷"/>
                <a:cs typeface="华文行楷"/>
              </a:rPr>
              <a:t>六</a:t>
            </a:r>
            <a:r>
              <a:rPr lang="zh-CN" altLang="en-US" sz="2800" dirty="0" smtClean="0">
                <a:solidFill>
                  <a:srgbClr val="C00000"/>
                </a:solidFill>
                <a:latin typeface="华文行楷"/>
                <a:ea typeface="华文行楷"/>
                <a:cs typeface="华文行楷"/>
              </a:rPr>
              <a:t>、偏摩尔量之间的关系</a:t>
            </a:r>
          </a:p>
          <a:p>
            <a:pPr eaLnBrk="1" hangingPunct="1">
              <a:lnSpc>
                <a:spcPct val="115000"/>
              </a:lnSpc>
              <a:spcBef>
                <a:spcPct val="15000"/>
              </a:spcBef>
              <a:buClr>
                <a:srgbClr val="CCFF33"/>
              </a:buClr>
              <a:buSzPct val="70000"/>
              <a:buFont typeface="Wingdings" pitchFamily="2" charset="2"/>
              <a:buNone/>
            </a:pPr>
            <a:r>
              <a:rPr kumimoji="1" lang="zh-CN" altLang="en-US" sz="2800" dirty="0" smtClean="0">
                <a:solidFill>
                  <a:srgbClr val="000000"/>
                </a:solidFill>
              </a:rPr>
              <a:t>1.定义式:</a:t>
            </a:r>
            <a:r>
              <a:rPr kumimoji="1" lang="en-US" altLang="zh-CN" sz="2800" dirty="0" smtClean="0">
                <a:solidFill>
                  <a:srgbClr val="000000"/>
                </a:solidFill>
              </a:rPr>
              <a:t>H</a:t>
            </a:r>
            <a:r>
              <a:rPr kumimoji="1" lang="en-US" altLang="zh-CN" sz="2800" baseline="-25000" dirty="0" smtClean="0">
                <a:solidFill>
                  <a:srgbClr val="000000"/>
                </a:solidFill>
              </a:rPr>
              <a:t>B</a:t>
            </a:r>
            <a:r>
              <a:rPr kumimoji="1" lang="en-US" altLang="zh-CN" sz="2800" dirty="0" smtClean="0">
                <a:solidFill>
                  <a:srgbClr val="000000"/>
                </a:solidFill>
              </a:rPr>
              <a:t>=U</a:t>
            </a:r>
            <a:r>
              <a:rPr kumimoji="1" lang="en-US" altLang="zh-CN" sz="2800" baseline="-25000" dirty="0" smtClean="0">
                <a:solidFill>
                  <a:srgbClr val="000000"/>
                </a:solidFill>
              </a:rPr>
              <a:t>B</a:t>
            </a:r>
            <a:r>
              <a:rPr kumimoji="1" lang="en-US" altLang="zh-CN" sz="2800" dirty="0" smtClean="0">
                <a:solidFill>
                  <a:srgbClr val="000000"/>
                </a:solidFill>
              </a:rPr>
              <a:t>+PV</a:t>
            </a:r>
            <a:r>
              <a:rPr kumimoji="1" lang="en-US" altLang="zh-CN" sz="2800" baseline="-25000" dirty="0" smtClean="0">
                <a:solidFill>
                  <a:srgbClr val="000000"/>
                </a:solidFill>
              </a:rPr>
              <a:t>B</a:t>
            </a:r>
            <a:r>
              <a:rPr kumimoji="1" lang="en-US" altLang="zh-CN" sz="2800" dirty="0" smtClean="0">
                <a:solidFill>
                  <a:srgbClr val="000000"/>
                </a:solidFill>
              </a:rPr>
              <a:t> ，A</a:t>
            </a:r>
            <a:r>
              <a:rPr kumimoji="1" lang="en-US" altLang="zh-CN" sz="2800" baseline="-25000" dirty="0" smtClean="0">
                <a:solidFill>
                  <a:srgbClr val="000000"/>
                </a:solidFill>
              </a:rPr>
              <a:t>B</a:t>
            </a:r>
            <a:r>
              <a:rPr kumimoji="1" lang="en-US" altLang="zh-CN" sz="2800" dirty="0" smtClean="0">
                <a:solidFill>
                  <a:srgbClr val="000000"/>
                </a:solidFill>
              </a:rPr>
              <a:t>=U</a:t>
            </a:r>
            <a:r>
              <a:rPr kumimoji="1" lang="en-US" altLang="zh-CN" sz="2800" baseline="-25000" dirty="0" smtClean="0">
                <a:solidFill>
                  <a:srgbClr val="000000"/>
                </a:solidFill>
              </a:rPr>
              <a:t>B</a:t>
            </a:r>
            <a:r>
              <a:rPr kumimoji="1" lang="en-US" altLang="zh-CN" sz="2800" dirty="0" smtClean="0">
                <a:solidFill>
                  <a:srgbClr val="000000"/>
                </a:solidFill>
              </a:rPr>
              <a:t>-TS</a:t>
            </a:r>
            <a:r>
              <a:rPr kumimoji="1" lang="en-US" altLang="zh-CN" sz="2800" baseline="-25000" dirty="0" smtClean="0">
                <a:solidFill>
                  <a:srgbClr val="000000"/>
                </a:solidFill>
              </a:rPr>
              <a:t>B</a:t>
            </a:r>
            <a:r>
              <a:rPr kumimoji="1" lang="en-US" altLang="zh-CN" sz="2800" dirty="0" smtClean="0">
                <a:solidFill>
                  <a:srgbClr val="000000"/>
                </a:solidFill>
              </a:rPr>
              <a:t> ，G</a:t>
            </a:r>
            <a:r>
              <a:rPr kumimoji="1" lang="en-US" altLang="zh-CN" sz="2800" baseline="-25000" dirty="0" smtClean="0">
                <a:solidFill>
                  <a:srgbClr val="000000"/>
                </a:solidFill>
              </a:rPr>
              <a:t>B</a:t>
            </a:r>
            <a:r>
              <a:rPr kumimoji="1" lang="en-US" altLang="zh-CN" sz="2800" dirty="0" smtClean="0">
                <a:solidFill>
                  <a:srgbClr val="000000"/>
                </a:solidFill>
              </a:rPr>
              <a:t>=H</a:t>
            </a:r>
            <a:r>
              <a:rPr kumimoji="1" lang="en-US" altLang="zh-CN" sz="2800" baseline="-25000" dirty="0" smtClean="0">
                <a:solidFill>
                  <a:srgbClr val="000000"/>
                </a:solidFill>
              </a:rPr>
              <a:t>B</a:t>
            </a:r>
            <a:r>
              <a:rPr kumimoji="1" lang="en-US" altLang="zh-CN" sz="2800" dirty="0" smtClean="0">
                <a:solidFill>
                  <a:srgbClr val="000000"/>
                </a:solidFill>
              </a:rPr>
              <a:t>-TS</a:t>
            </a:r>
            <a:r>
              <a:rPr kumimoji="1" lang="en-US" altLang="zh-CN" sz="2800" baseline="-25000" dirty="0" smtClean="0">
                <a:solidFill>
                  <a:srgbClr val="000000"/>
                </a:solidFill>
              </a:rPr>
              <a:t>B</a:t>
            </a:r>
            <a:endParaRPr kumimoji="1" lang="en-US" altLang="zh-CN" sz="2800" dirty="0" smtClean="0">
              <a:solidFill>
                <a:srgbClr val="000000"/>
              </a:solidFill>
            </a:endParaRPr>
          </a:p>
          <a:p>
            <a:pPr eaLnBrk="1" hangingPunct="1">
              <a:lnSpc>
                <a:spcPct val="115000"/>
              </a:lnSpc>
              <a:spcBef>
                <a:spcPct val="15000"/>
              </a:spcBef>
              <a:buClr>
                <a:srgbClr val="CCFF33"/>
              </a:buClr>
              <a:buSzPct val="70000"/>
              <a:buFont typeface="Wingdings" pitchFamily="2" charset="2"/>
              <a:buNone/>
            </a:pPr>
            <a:r>
              <a:rPr kumimoji="1" lang="en-US" altLang="zh-CN" sz="2800" dirty="0" smtClean="0">
                <a:solidFill>
                  <a:srgbClr val="000000"/>
                </a:solidFill>
              </a:rPr>
              <a:t>2.</a:t>
            </a:r>
            <a:r>
              <a:rPr kumimoji="1" lang="zh-CN" altLang="en-US" sz="2800" dirty="0" smtClean="0">
                <a:solidFill>
                  <a:srgbClr val="000000"/>
                </a:solidFill>
              </a:rPr>
              <a:t>热力学基本关系式：</a:t>
            </a:r>
            <a:endParaRPr kumimoji="1" lang="en-US" altLang="zh-CN" sz="2800" dirty="0" smtClean="0">
              <a:solidFill>
                <a:srgbClr val="000000"/>
              </a:solidFill>
            </a:endParaRPr>
          </a:p>
          <a:p>
            <a:pPr eaLnBrk="1" hangingPunct="1">
              <a:lnSpc>
                <a:spcPct val="115000"/>
              </a:lnSpc>
              <a:spcBef>
                <a:spcPct val="15000"/>
              </a:spcBef>
              <a:buClr>
                <a:srgbClr val="CCFF33"/>
              </a:buClr>
              <a:buSzPct val="70000"/>
              <a:buFont typeface="Wingdings" pitchFamily="2" charset="2"/>
              <a:buNone/>
            </a:pPr>
            <a:r>
              <a:rPr kumimoji="1" lang="en-US" altLang="zh-CN" sz="2800" dirty="0" smtClean="0">
                <a:solidFill>
                  <a:srgbClr val="000000"/>
                </a:solidFill>
              </a:rPr>
              <a:t>          </a:t>
            </a:r>
            <a:r>
              <a:rPr kumimoji="1" lang="en-US" altLang="zh-CN" sz="2800" dirty="0" err="1" smtClean="0">
                <a:solidFill>
                  <a:srgbClr val="000000"/>
                </a:solidFill>
              </a:rPr>
              <a:t>dU</a:t>
            </a:r>
            <a:r>
              <a:rPr kumimoji="1" lang="en-US" altLang="zh-CN" sz="2800" baseline="-25000" dirty="0" err="1" smtClean="0">
                <a:solidFill>
                  <a:srgbClr val="000000"/>
                </a:solidFill>
              </a:rPr>
              <a:t>B</a:t>
            </a:r>
            <a:r>
              <a:rPr kumimoji="1" lang="en-US" altLang="zh-CN" sz="2800" dirty="0" smtClean="0">
                <a:solidFill>
                  <a:srgbClr val="000000"/>
                </a:solidFill>
              </a:rPr>
              <a:t>=</a:t>
            </a:r>
            <a:r>
              <a:rPr kumimoji="1" lang="en-US" altLang="zh-CN" sz="2800" dirty="0" err="1" smtClean="0">
                <a:solidFill>
                  <a:srgbClr val="000000"/>
                </a:solidFill>
              </a:rPr>
              <a:t>TdS</a:t>
            </a:r>
            <a:r>
              <a:rPr kumimoji="1" lang="en-US" altLang="zh-CN" sz="2800" baseline="-25000" dirty="0" err="1" smtClean="0">
                <a:solidFill>
                  <a:srgbClr val="000000"/>
                </a:solidFill>
              </a:rPr>
              <a:t>B</a:t>
            </a:r>
            <a:r>
              <a:rPr kumimoji="1" lang="en-US" altLang="zh-CN" sz="2800" dirty="0" err="1" smtClean="0">
                <a:solidFill>
                  <a:srgbClr val="000000"/>
                </a:solidFill>
              </a:rPr>
              <a:t>-PdV</a:t>
            </a:r>
            <a:r>
              <a:rPr kumimoji="1" lang="en-US" altLang="zh-CN" sz="2800" baseline="-25000" dirty="0" err="1" smtClean="0">
                <a:solidFill>
                  <a:srgbClr val="000000"/>
                </a:solidFill>
              </a:rPr>
              <a:t>B</a:t>
            </a:r>
            <a:r>
              <a:rPr kumimoji="1" lang="en-US" altLang="zh-CN" sz="2800" baseline="-25000" dirty="0" smtClean="0">
                <a:solidFill>
                  <a:srgbClr val="000000"/>
                </a:solidFill>
              </a:rPr>
              <a:t> </a:t>
            </a:r>
            <a:r>
              <a:rPr kumimoji="1" lang="en-US" altLang="zh-CN" sz="2800" dirty="0" smtClean="0">
                <a:solidFill>
                  <a:srgbClr val="000000"/>
                </a:solidFill>
              </a:rPr>
              <a:t>， </a:t>
            </a:r>
            <a:r>
              <a:rPr kumimoji="1" lang="en-US" altLang="zh-CN" sz="2800" dirty="0" err="1" smtClean="0">
                <a:solidFill>
                  <a:srgbClr val="000000"/>
                </a:solidFill>
              </a:rPr>
              <a:t>dH</a:t>
            </a:r>
            <a:r>
              <a:rPr kumimoji="1" lang="en-US" altLang="zh-CN" sz="2800" baseline="-25000" dirty="0" err="1" smtClean="0">
                <a:solidFill>
                  <a:srgbClr val="000000"/>
                </a:solidFill>
              </a:rPr>
              <a:t>B</a:t>
            </a:r>
            <a:r>
              <a:rPr kumimoji="1" lang="en-US" altLang="zh-CN" sz="2800" dirty="0" smtClean="0">
                <a:solidFill>
                  <a:srgbClr val="000000"/>
                </a:solidFill>
              </a:rPr>
              <a:t>=</a:t>
            </a:r>
            <a:r>
              <a:rPr kumimoji="1" lang="en-US" altLang="zh-CN" sz="2800" dirty="0" err="1" smtClean="0">
                <a:solidFill>
                  <a:srgbClr val="000000"/>
                </a:solidFill>
              </a:rPr>
              <a:t>TdS</a:t>
            </a:r>
            <a:r>
              <a:rPr kumimoji="1" lang="en-US" altLang="zh-CN" sz="2800" baseline="-25000" dirty="0" err="1" smtClean="0">
                <a:solidFill>
                  <a:srgbClr val="000000"/>
                </a:solidFill>
              </a:rPr>
              <a:t>B</a:t>
            </a:r>
            <a:r>
              <a:rPr kumimoji="1" lang="en-US" altLang="zh-CN" sz="2800" dirty="0" err="1" smtClean="0">
                <a:solidFill>
                  <a:srgbClr val="000000"/>
                </a:solidFill>
              </a:rPr>
              <a:t>+V</a:t>
            </a:r>
            <a:r>
              <a:rPr kumimoji="1" lang="en-US" altLang="zh-CN" sz="2800" baseline="-25000" dirty="0" err="1" smtClean="0">
                <a:solidFill>
                  <a:srgbClr val="000000"/>
                </a:solidFill>
              </a:rPr>
              <a:t>B</a:t>
            </a:r>
            <a:r>
              <a:rPr kumimoji="1" lang="en-US" altLang="zh-CN" sz="2800" dirty="0" err="1" smtClean="0">
                <a:solidFill>
                  <a:srgbClr val="000000"/>
                </a:solidFill>
              </a:rPr>
              <a:t>dP</a:t>
            </a:r>
            <a:endParaRPr kumimoji="1" lang="en-US" altLang="zh-CN" sz="2800" dirty="0" smtClean="0">
              <a:solidFill>
                <a:srgbClr val="000000"/>
              </a:solidFill>
            </a:endParaRPr>
          </a:p>
          <a:p>
            <a:pPr eaLnBrk="1" hangingPunct="1">
              <a:lnSpc>
                <a:spcPct val="115000"/>
              </a:lnSpc>
              <a:spcBef>
                <a:spcPct val="15000"/>
              </a:spcBef>
              <a:buClr>
                <a:srgbClr val="CCFF33"/>
              </a:buClr>
              <a:buSzPct val="70000"/>
              <a:buFont typeface="Wingdings" pitchFamily="2" charset="2"/>
              <a:buNone/>
            </a:pPr>
            <a:r>
              <a:rPr kumimoji="1" lang="en-US" altLang="zh-CN" sz="2800" dirty="0" smtClean="0">
                <a:solidFill>
                  <a:srgbClr val="000000"/>
                </a:solidFill>
              </a:rPr>
              <a:t>          </a:t>
            </a:r>
            <a:r>
              <a:rPr kumimoji="1" lang="en-US" altLang="zh-CN" sz="2800" dirty="0" err="1" smtClean="0">
                <a:solidFill>
                  <a:srgbClr val="000000"/>
                </a:solidFill>
              </a:rPr>
              <a:t>dA</a:t>
            </a:r>
            <a:r>
              <a:rPr kumimoji="1" lang="en-US" altLang="zh-CN" sz="2800" baseline="-25000" dirty="0" err="1" smtClean="0">
                <a:solidFill>
                  <a:srgbClr val="000000"/>
                </a:solidFill>
              </a:rPr>
              <a:t>B</a:t>
            </a:r>
            <a:r>
              <a:rPr kumimoji="1" lang="en-US" altLang="zh-CN" sz="2800" dirty="0" smtClean="0">
                <a:solidFill>
                  <a:srgbClr val="000000"/>
                </a:solidFill>
              </a:rPr>
              <a:t>=-</a:t>
            </a:r>
            <a:r>
              <a:rPr kumimoji="1" lang="en-US" altLang="zh-CN" sz="2800" dirty="0" err="1" smtClean="0">
                <a:solidFill>
                  <a:srgbClr val="000000"/>
                </a:solidFill>
              </a:rPr>
              <a:t>S</a:t>
            </a:r>
            <a:r>
              <a:rPr kumimoji="1" lang="en-US" altLang="zh-CN" sz="2800" baseline="-25000" dirty="0" err="1" smtClean="0">
                <a:solidFill>
                  <a:srgbClr val="000000"/>
                </a:solidFill>
              </a:rPr>
              <a:t>B</a:t>
            </a:r>
            <a:r>
              <a:rPr kumimoji="1" lang="en-US" altLang="zh-CN" sz="2800" dirty="0" err="1" smtClean="0">
                <a:solidFill>
                  <a:srgbClr val="000000"/>
                </a:solidFill>
              </a:rPr>
              <a:t>dT-PdV</a:t>
            </a:r>
            <a:r>
              <a:rPr kumimoji="1" lang="en-US" altLang="zh-CN" sz="2800" baseline="-25000" dirty="0" err="1" smtClean="0">
                <a:solidFill>
                  <a:srgbClr val="000000"/>
                </a:solidFill>
              </a:rPr>
              <a:t>B</a:t>
            </a:r>
            <a:r>
              <a:rPr kumimoji="1" lang="en-US" altLang="zh-CN" sz="2800" baseline="-25000" dirty="0" smtClean="0">
                <a:solidFill>
                  <a:srgbClr val="000000"/>
                </a:solidFill>
              </a:rPr>
              <a:t> </a:t>
            </a:r>
            <a:r>
              <a:rPr kumimoji="1" lang="en-US" altLang="zh-CN" sz="2800" dirty="0" smtClean="0">
                <a:solidFill>
                  <a:srgbClr val="000000"/>
                </a:solidFill>
              </a:rPr>
              <a:t>，</a:t>
            </a:r>
            <a:r>
              <a:rPr kumimoji="1" lang="en-US" altLang="zh-CN" sz="2800" dirty="0" err="1" smtClean="0">
                <a:solidFill>
                  <a:srgbClr val="000000"/>
                </a:solidFill>
              </a:rPr>
              <a:t>dG</a:t>
            </a:r>
            <a:r>
              <a:rPr kumimoji="1" lang="en-US" altLang="zh-CN" sz="2800" baseline="-25000" dirty="0" err="1" smtClean="0">
                <a:solidFill>
                  <a:srgbClr val="000000"/>
                </a:solidFill>
              </a:rPr>
              <a:t>B</a:t>
            </a:r>
            <a:r>
              <a:rPr kumimoji="1" lang="en-US" altLang="zh-CN" sz="2800" dirty="0" smtClean="0">
                <a:solidFill>
                  <a:srgbClr val="000000"/>
                </a:solidFill>
              </a:rPr>
              <a:t>=-</a:t>
            </a:r>
            <a:r>
              <a:rPr kumimoji="1" lang="en-US" altLang="zh-CN" sz="2800" dirty="0" err="1" smtClean="0">
                <a:solidFill>
                  <a:srgbClr val="000000"/>
                </a:solidFill>
              </a:rPr>
              <a:t>S</a:t>
            </a:r>
            <a:r>
              <a:rPr kumimoji="1" lang="en-US" altLang="zh-CN" sz="2800" baseline="-25000" dirty="0" err="1" smtClean="0">
                <a:solidFill>
                  <a:srgbClr val="000000"/>
                </a:solidFill>
              </a:rPr>
              <a:t>B</a:t>
            </a:r>
            <a:r>
              <a:rPr kumimoji="1" lang="en-US" altLang="zh-CN" sz="2800" dirty="0" err="1" smtClean="0">
                <a:solidFill>
                  <a:srgbClr val="000000"/>
                </a:solidFill>
              </a:rPr>
              <a:t>dT+V</a:t>
            </a:r>
            <a:r>
              <a:rPr kumimoji="1" lang="en-US" altLang="zh-CN" sz="2800" baseline="-25000" dirty="0" err="1" smtClean="0">
                <a:solidFill>
                  <a:srgbClr val="000000"/>
                </a:solidFill>
              </a:rPr>
              <a:t>B</a:t>
            </a:r>
            <a:r>
              <a:rPr kumimoji="1" lang="en-US" altLang="zh-CN" sz="2800" dirty="0" err="1" smtClean="0">
                <a:solidFill>
                  <a:srgbClr val="000000"/>
                </a:solidFill>
              </a:rPr>
              <a:t>dP</a:t>
            </a:r>
            <a:endParaRPr kumimoji="1" lang="en-US" altLang="zh-CN" sz="2800" dirty="0" smtClean="0">
              <a:solidFill>
                <a:srgbClr val="000000"/>
              </a:solidFill>
            </a:endParaRPr>
          </a:p>
          <a:p>
            <a:pPr eaLnBrk="1" hangingPunct="1">
              <a:lnSpc>
                <a:spcPct val="115000"/>
              </a:lnSpc>
              <a:spcBef>
                <a:spcPct val="15000"/>
              </a:spcBef>
              <a:buClr>
                <a:srgbClr val="CCFF33"/>
              </a:buClr>
              <a:buSzPct val="70000"/>
              <a:buFont typeface="Wingdings" pitchFamily="2" charset="2"/>
              <a:buNone/>
            </a:pPr>
            <a:endParaRPr kumimoji="1" lang="en-US" altLang="zh-CN" sz="2800" dirty="0" smtClean="0">
              <a:solidFill>
                <a:srgbClr val="000000"/>
              </a:solidFill>
            </a:endParaRPr>
          </a:p>
          <a:p>
            <a:pPr eaLnBrk="1" hangingPunct="1">
              <a:lnSpc>
                <a:spcPct val="115000"/>
              </a:lnSpc>
              <a:spcBef>
                <a:spcPct val="15000"/>
              </a:spcBef>
              <a:buClr>
                <a:srgbClr val="CCFF33"/>
              </a:buClr>
              <a:buSzPct val="70000"/>
              <a:buFont typeface="Wingdings" pitchFamily="2" charset="2"/>
              <a:buNone/>
            </a:pPr>
            <a:endParaRPr kumimoji="1" lang="en-US" altLang="zh-CN" sz="2800" dirty="0">
              <a:solidFill>
                <a:srgbClr val="000000"/>
              </a:solidFill>
            </a:endParaRPr>
          </a:p>
          <a:p>
            <a:pPr eaLnBrk="1" hangingPunct="1">
              <a:lnSpc>
                <a:spcPct val="115000"/>
              </a:lnSpc>
              <a:spcBef>
                <a:spcPct val="15000"/>
              </a:spcBef>
              <a:buClr>
                <a:srgbClr val="CCFF33"/>
              </a:buClr>
              <a:buSzPct val="70000"/>
              <a:buFont typeface="Wingdings" pitchFamily="2" charset="2"/>
              <a:buNone/>
            </a:pPr>
            <a:r>
              <a:rPr kumimoji="1" lang="en-US" altLang="zh-CN" sz="2800" dirty="0" smtClean="0">
                <a:solidFill>
                  <a:srgbClr val="000000"/>
                </a:solidFill>
              </a:rPr>
              <a:t>3.</a:t>
            </a:r>
            <a:r>
              <a:rPr kumimoji="1" lang="zh-CN" altLang="en-US" sz="2800" dirty="0" smtClean="0">
                <a:solidFill>
                  <a:srgbClr val="000000"/>
                </a:solidFill>
              </a:rPr>
              <a:t>其它关系式</a:t>
            </a:r>
          </a:p>
          <a:p>
            <a:pPr eaLnBrk="1" hangingPunct="1">
              <a:lnSpc>
                <a:spcPct val="115000"/>
              </a:lnSpc>
              <a:spcBef>
                <a:spcPct val="15000"/>
              </a:spcBef>
              <a:buClr>
                <a:srgbClr val="CCFF33"/>
              </a:buClr>
              <a:buSzPct val="70000"/>
              <a:buFont typeface="Wingdings" pitchFamily="2" charset="2"/>
              <a:buNone/>
            </a:pPr>
            <a:r>
              <a:rPr kumimoji="1" lang="zh-CN" altLang="en-US" sz="2800" dirty="0" smtClean="0">
                <a:solidFill>
                  <a:srgbClr val="000000"/>
                </a:solidFill>
              </a:rPr>
              <a:t>如：(∂</a:t>
            </a:r>
            <a:r>
              <a:rPr kumimoji="1" lang="en-US" altLang="zh-CN" sz="2800" dirty="0" smtClean="0">
                <a:solidFill>
                  <a:srgbClr val="000000"/>
                </a:solidFill>
              </a:rPr>
              <a:t>S</a:t>
            </a:r>
            <a:r>
              <a:rPr kumimoji="1" lang="en-US" altLang="zh-CN" sz="2800" baseline="-25000" dirty="0" smtClean="0">
                <a:solidFill>
                  <a:srgbClr val="000000"/>
                </a:solidFill>
              </a:rPr>
              <a:t>B</a:t>
            </a:r>
            <a:r>
              <a:rPr kumimoji="1" lang="en-US" altLang="zh-CN" sz="2800" dirty="0" smtClean="0">
                <a:solidFill>
                  <a:srgbClr val="000000"/>
                </a:solidFill>
              </a:rPr>
              <a:t>/∂P)</a:t>
            </a:r>
            <a:r>
              <a:rPr kumimoji="1" lang="en-US" altLang="zh-CN" sz="2800" baseline="-25000" dirty="0" smtClean="0">
                <a:solidFill>
                  <a:srgbClr val="000000"/>
                </a:solidFill>
              </a:rPr>
              <a:t>T</a:t>
            </a:r>
            <a:r>
              <a:rPr kumimoji="1" lang="en-US" altLang="zh-CN" sz="2800" dirty="0" smtClean="0">
                <a:solidFill>
                  <a:srgbClr val="000000"/>
                </a:solidFill>
              </a:rPr>
              <a:t>=-(∂V</a:t>
            </a:r>
            <a:r>
              <a:rPr kumimoji="1" lang="en-US" altLang="zh-CN" sz="2800" baseline="-25000" dirty="0" smtClean="0">
                <a:solidFill>
                  <a:srgbClr val="000000"/>
                </a:solidFill>
              </a:rPr>
              <a:t>B</a:t>
            </a:r>
            <a:r>
              <a:rPr kumimoji="1" lang="en-US" altLang="zh-CN" sz="2800" dirty="0" smtClean="0">
                <a:solidFill>
                  <a:srgbClr val="000000"/>
                </a:solidFill>
              </a:rPr>
              <a:t>/∂T)</a:t>
            </a:r>
            <a:r>
              <a:rPr kumimoji="1" lang="en-US" altLang="zh-CN" sz="2800" baseline="-25000" dirty="0" smtClean="0">
                <a:solidFill>
                  <a:srgbClr val="000000"/>
                </a:solidFill>
              </a:rPr>
              <a:t>P</a:t>
            </a:r>
          </a:p>
          <a:p>
            <a:pPr eaLnBrk="1" hangingPunct="1"/>
            <a:endParaRPr lang="zh-CN" altLang="en-US" dirty="0" smtClean="0"/>
          </a:p>
        </p:txBody>
      </p:sp>
      <p:graphicFrame>
        <p:nvGraphicFramePr>
          <p:cNvPr id="5" name="对象 4"/>
          <p:cNvGraphicFramePr>
            <a:graphicFrameLocks noChangeAspect="1"/>
          </p:cNvGraphicFramePr>
          <p:nvPr>
            <p:extLst>
              <p:ext uri="{D42A27DB-BD31-4B8C-83A1-F6EECF244321}">
                <p14:modId xmlns:p14="http://schemas.microsoft.com/office/powerpoint/2010/main" val="2030078243"/>
              </p:ext>
            </p:extLst>
          </p:nvPr>
        </p:nvGraphicFramePr>
        <p:xfrm>
          <a:off x="1619672" y="3573016"/>
          <a:ext cx="4326459" cy="969701"/>
        </p:xfrm>
        <a:graphic>
          <a:graphicData uri="http://schemas.openxmlformats.org/presentationml/2006/ole">
            <mc:AlternateContent xmlns:mc="http://schemas.openxmlformats.org/markup-compatibility/2006">
              <mc:Choice xmlns:v="urn:schemas-microsoft-com:vml" Requires="v">
                <p:oleObj spid="_x0000_s160878" name="公式" r:id="rId3" imgW="2209800" imgH="495300" progId="Equation.3">
                  <p:embed/>
                </p:oleObj>
              </mc:Choice>
              <mc:Fallback>
                <p:oleObj name="公式" r:id="rId3" imgW="2209800" imgH="4953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573016"/>
                        <a:ext cx="4326459" cy="96970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8596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916832"/>
            <a:ext cx="7696365" cy="4392488"/>
          </a:xfrm>
        </p:spPr>
        <p:txBody>
          <a:bodyPr rtlCol="0">
            <a:normAutofit/>
          </a:bodyPr>
          <a:lstStyle/>
          <a:p>
            <a:pPr eaLnBrk="1" fontAlgn="auto" hangingPunct="1">
              <a:lnSpc>
                <a:spcPct val="130000"/>
              </a:lnSpc>
              <a:spcAft>
                <a:spcPts val="0"/>
              </a:spcAft>
              <a:buFont typeface="Arial" panose="020B0604020202020204" pitchFamily="34" charset="0"/>
              <a:buChar char="•"/>
              <a:defRPr/>
            </a:pPr>
            <a:r>
              <a:rPr lang="zh-CN" altLang="en-US" sz="3000" b="1" dirty="0">
                <a:solidFill>
                  <a:srgbClr val="0070C0"/>
                </a:solidFill>
              </a:rPr>
              <a:t>一、化学势定义</a:t>
            </a:r>
          </a:p>
          <a:p>
            <a:pPr eaLnBrk="1" fontAlgn="auto" hangingPunct="1">
              <a:lnSpc>
                <a:spcPct val="130000"/>
              </a:lnSpc>
              <a:spcAft>
                <a:spcPts val="0"/>
              </a:spcAft>
              <a:buFont typeface="Arial" panose="020B0604020202020204" pitchFamily="34" charset="0"/>
              <a:buChar char="•"/>
              <a:defRPr/>
            </a:pPr>
            <a:r>
              <a:rPr lang="zh-CN" altLang="en-US" sz="3000" b="1" dirty="0">
                <a:solidFill>
                  <a:srgbClr val="0070C0"/>
                </a:solidFill>
              </a:rPr>
              <a:t>二、多组分系统热力学基本关系式</a:t>
            </a:r>
          </a:p>
          <a:p>
            <a:pPr eaLnBrk="1" fontAlgn="auto" hangingPunct="1">
              <a:lnSpc>
                <a:spcPct val="130000"/>
              </a:lnSpc>
              <a:spcAft>
                <a:spcPts val="0"/>
              </a:spcAft>
              <a:buFont typeface="Arial" panose="020B0604020202020204" pitchFamily="34" charset="0"/>
              <a:buChar char="•"/>
              <a:defRPr/>
            </a:pPr>
            <a:r>
              <a:rPr lang="zh-CN" altLang="en-US" sz="3000" b="1" dirty="0">
                <a:solidFill>
                  <a:srgbClr val="0070C0"/>
                </a:solidFill>
              </a:rPr>
              <a:t>三、化学势广义定义</a:t>
            </a:r>
          </a:p>
          <a:p>
            <a:pPr eaLnBrk="1" fontAlgn="auto" hangingPunct="1">
              <a:lnSpc>
                <a:spcPct val="130000"/>
              </a:lnSpc>
              <a:spcAft>
                <a:spcPts val="0"/>
              </a:spcAft>
              <a:buFont typeface="Arial" panose="020B0604020202020204" pitchFamily="34" charset="0"/>
              <a:buChar char="•"/>
              <a:defRPr/>
            </a:pPr>
            <a:r>
              <a:rPr lang="zh-CN" altLang="en-US" sz="3000" b="1" dirty="0">
                <a:solidFill>
                  <a:srgbClr val="0070C0"/>
                </a:solidFill>
              </a:rPr>
              <a:t>四、化学势判据</a:t>
            </a:r>
          </a:p>
          <a:p>
            <a:pPr eaLnBrk="1" fontAlgn="auto" hangingPunct="1">
              <a:lnSpc>
                <a:spcPct val="130000"/>
              </a:lnSpc>
              <a:spcAft>
                <a:spcPts val="0"/>
              </a:spcAft>
              <a:buFont typeface="Arial" panose="020B0604020202020204" pitchFamily="34" charset="0"/>
              <a:buChar char="•"/>
              <a:defRPr/>
            </a:pPr>
            <a:r>
              <a:rPr lang="zh-CN" altLang="en-US" sz="3000" b="1" dirty="0">
                <a:solidFill>
                  <a:srgbClr val="0070C0"/>
                </a:solidFill>
              </a:rPr>
              <a:t>五、理想气体化学势</a:t>
            </a:r>
          </a:p>
          <a:p>
            <a:pPr eaLnBrk="1" fontAlgn="auto" hangingPunct="1">
              <a:lnSpc>
                <a:spcPct val="130000"/>
              </a:lnSpc>
              <a:spcAft>
                <a:spcPts val="0"/>
              </a:spcAft>
              <a:buFont typeface="Arial" panose="020B0604020202020204" pitchFamily="34" charset="0"/>
              <a:buChar char="•"/>
              <a:defRPr/>
            </a:pPr>
            <a:r>
              <a:rPr lang="zh-CN" altLang="en-US" sz="3000" b="1" dirty="0">
                <a:solidFill>
                  <a:srgbClr val="0070C0"/>
                </a:solidFill>
              </a:rPr>
              <a:t>六、真实气体化学势</a:t>
            </a:r>
          </a:p>
          <a:p>
            <a:pPr eaLnBrk="1" fontAlgn="auto" hangingPunct="1">
              <a:lnSpc>
                <a:spcPct val="130000"/>
              </a:lnSpc>
              <a:spcAft>
                <a:spcPts val="0"/>
              </a:spcAft>
              <a:buFont typeface="Arial" panose="020B0604020202020204" pitchFamily="34" charset="0"/>
              <a:buChar char="•"/>
              <a:defRPr/>
            </a:pPr>
            <a:endParaRPr lang="zh-CN" altLang="en-US" sz="3000" b="1" dirty="0">
              <a:solidFill>
                <a:srgbClr val="0070C0"/>
              </a:solidFill>
            </a:endParaRPr>
          </a:p>
          <a:p>
            <a:pPr eaLnBrk="1" fontAlgn="auto" hangingPunct="1">
              <a:spcAft>
                <a:spcPts val="0"/>
              </a:spcAft>
              <a:buFont typeface="Arial" panose="020B0604020202020204" pitchFamily="34" charset="0"/>
              <a:buChar char="•"/>
              <a:defRPr/>
            </a:pPr>
            <a:endParaRPr lang="zh-CN" altLang="en-US" dirty="0">
              <a:solidFill>
                <a:srgbClr val="0070C0"/>
              </a:solidFill>
            </a:endParaRPr>
          </a:p>
        </p:txBody>
      </p:sp>
      <p:sp>
        <p:nvSpPr>
          <p:cNvPr id="2" name="标题 1"/>
          <p:cNvSpPr>
            <a:spLocks noGrp="1"/>
          </p:cNvSpPr>
          <p:nvPr>
            <p:ph type="title"/>
          </p:nvPr>
        </p:nvSpPr>
        <p:spPr/>
        <p:txBody>
          <a:bodyPr rtlCol="0">
            <a:normAutofit fontScale="90000"/>
          </a:bodyPr>
          <a:lstStyle/>
          <a:p>
            <a:pPr eaLnBrk="1" fontAlgn="auto" hangingPunct="1">
              <a:spcAft>
                <a:spcPts val="0"/>
              </a:spcAft>
              <a:defRPr/>
            </a:pPr>
            <a:r>
              <a:rPr lang="en-US" altLang="en-US" dirty="0">
                <a:solidFill>
                  <a:srgbClr val="FF0000"/>
                </a:solidFill>
              </a:rPr>
              <a:t>§4-</a:t>
            </a:r>
            <a:r>
              <a:rPr lang="en-US" altLang="zh-CN" dirty="0">
                <a:solidFill>
                  <a:srgbClr val="FF0000"/>
                </a:solidFill>
              </a:rPr>
              <a:t>4 </a:t>
            </a:r>
            <a:r>
              <a:rPr lang="en-US" altLang="en-US" dirty="0" err="1">
                <a:solidFill>
                  <a:srgbClr val="FF0000"/>
                </a:solidFill>
              </a:rPr>
              <a:t>化学势</a:t>
            </a:r>
            <a:r>
              <a:rPr lang="zh-CN" altLang="en-US" dirty="0">
                <a:solidFill>
                  <a:srgbClr val="FF0000"/>
                </a:solidFill>
              </a:rPr>
              <a:t/>
            </a:r>
            <a:br>
              <a:rPr lang="zh-CN" altLang="en-US" dirty="0">
                <a:solidFill>
                  <a:srgbClr val="FF0000"/>
                </a:solidFill>
              </a:rPr>
            </a:b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052736"/>
            <a:ext cx="8352928" cy="5328592"/>
          </a:xfrm>
        </p:spPr>
        <p:txBody>
          <a:bodyPr>
            <a:normAutofit fontScale="92500" lnSpcReduction="20000"/>
          </a:bodyPr>
          <a:lstStyle/>
          <a:p>
            <a:r>
              <a:rPr lang="zh-CN" altLang="en-US" sz="4100" dirty="0">
                <a:solidFill>
                  <a:srgbClr val="C00000"/>
                </a:solidFill>
                <a:latin typeface="华文行楷"/>
                <a:ea typeface="华文行楷"/>
                <a:cs typeface="华文行楷"/>
              </a:rPr>
              <a:t>一、化学势定义</a:t>
            </a:r>
          </a:p>
          <a:p>
            <a:pPr marL="0" indent="0">
              <a:lnSpc>
                <a:spcPct val="120000"/>
              </a:lnSpc>
              <a:buClr>
                <a:schemeClr val="tx1"/>
              </a:buClr>
              <a:buNone/>
            </a:pPr>
            <a:r>
              <a:rPr kumimoji="1" lang="zh-CN" altLang="en-US" sz="4100" b="1" dirty="0">
                <a:solidFill>
                  <a:srgbClr val="000000"/>
                </a:solidFill>
              </a:rPr>
              <a:t>混合物（或溶液中）组分</a:t>
            </a:r>
            <a:r>
              <a:rPr kumimoji="1" lang="en-US" altLang="zh-CN" sz="4100" b="1" dirty="0">
                <a:solidFill>
                  <a:srgbClr val="000000"/>
                </a:solidFill>
              </a:rPr>
              <a:t>B</a:t>
            </a:r>
            <a:r>
              <a:rPr kumimoji="1" lang="zh-CN" altLang="en-US" sz="4100" b="1" dirty="0">
                <a:solidFill>
                  <a:srgbClr val="000000"/>
                </a:solidFill>
              </a:rPr>
              <a:t>的偏摩尔吉布斯函数</a:t>
            </a:r>
            <a:r>
              <a:rPr kumimoji="1" lang="en-US" altLang="zh-CN" sz="4100" b="1" dirty="0">
                <a:solidFill>
                  <a:srgbClr val="000000"/>
                </a:solidFill>
              </a:rPr>
              <a:t>G</a:t>
            </a:r>
            <a:r>
              <a:rPr kumimoji="1" lang="en-US" altLang="zh-CN" sz="4100" b="1" baseline="-25000" dirty="0">
                <a:solidFill>
                  <a:srgbClr val="000000"/>
                </a:solidFill>
              </a:rPr>
              <a:t>B</a:t>
            </a:r>
            <a:r>
              <a:rPr kumimoji="1" lang="zh-CN" altLang="en-US" sz="4100" b="1" dirty="0">
                <a:solidFill>
                  <a:srgbClr val="000000"/>
                </a:solidFill>
              </a:rPr>
              <a:t>称为化学势，用</a:t>
            </a:r>
            <a:r>
              <a:rPr lang="el-GR" altLang="zh-CN" sz="4100" b="1" dirty="0"/>
              <a:t> μ </a:t>
            </a:r>
            <a:r>
              <a:rPr kumimoji="1" lang="en-US" altLang="zh-CN" sz="4100" b="1" baseline="-25000" dirty="0">
                <a:solidFill>
                  <a:srgbClr val="000000"/>
                </a:solidFill>
              </a:rPr>
              <a:t>B</a:t>
            </a:r>
            <a:r>
              <a:rPr kumimoji="1" lang="zh-CN" altLang="en-US" sz="4100" b="1" dirty="0">
                <a:solidFill>
                  <a:srgbClr val="000000"/>
                </a:solidFill>
              </a:rPr>
              <a:t>表示      </a:t>
            </a:r>
            <a:r>
              <a:rPr kumimoji="1" lang="zh-CN" altLang="en-US" sz="4100" b="1" dirty="0" smtClean="0">
                <a:solidFill>
                  <a:srgbClr val="000000"/>
                </a:solidFill>
              </a:rPr>
              <a:t>   </a:t>
            </a:r>
            <a:r>
              <a:rPr lang="el-GR" altLang="zh-CN" sz="4100" dirty="0" smtClean="0">
                <a:solidFill>
                  <a:srgbClr val="C00000"/>
                </a:solidFill>
              </a:rPr>
              <a:t>μ</a:t>
            </a:r>
            <a:r>
              <a:rPr kumimoji="1" lang="en-US" altLang="zh-CN" sz="4100" baseline="-25000" dirty="0">
                <a:solidFill>
                  <a:srgbClr val="C00000"/>
                </a:solidFill>
              </a:rPr>
              <a:t>B</a:t>
            </a:r>
            <a:r>
              <a:rPr kumimoji="1" lang="en-US" altLang="zh-CN" sz="4100" dirty="0">
                <a:solidFill>
                  <a:srgbClr val="C00000"/>
                </a:solidFill>
              </a:rPr>
              <a:t>=G</a:t>
            </a:r>
            <a:r>
              <a:rPr kumimoji="1" lang="en-US" altLang="zh-CN" sz="4100" baseline="-25000" dirty="0">
                <a:solidFill>
                  <a:srgbClr val="C00000"/>
                </a:solidFill>
              </a:rPr>
              <a:t>B</a:t>
            </a:r>
            <a:r>
              <a:rPr kumimoji="1" lang="en-US" altLang="zh-CN" sz="4100" dirty="0">
                <a:solidFill>
                  <a:srgbClr val="C00000"/>
                </a:solidFill>
              </a:rPr>
              <a:t>=(∂G/∂</a:t>
            </a:r>
            <a:r>
              <a:rPr kumimoji="1" lang="en-US" altLang="zh-CN" sz="4100" dirty="0" err="1">
                <a:solidFill>
                  <a:srgbClr val="C00000"/>
                </a:solidFill>
              </a:rPr>
              <a:t>n</a:t>
            </a:r>
            <a:r>
              <a:rPr kumimoji="1" lang="en-US" altLang="zh-CN" sz="4100" baseline="-25000" dirty="0" err="1">
                <a:solidFill>
                  <a:srgbClr val="C00000"/>
                </a:solidFill>
              </a:rPr>
              <a:t>B</a:t>
            </a:r>
            <a:r>
              <a:rPr kumimoji="1" lang="en-US" altLang="zh-CN" sz="4100" dirty="0">
                <a:solidFill>
                  <a:srgbClr val="C00000"/>
                </a:solidFill>
              </a:rPr>
              <a:t>)</a:t>
            </a:r>
            <a:r>
              <a:rPr kumimoji="1" lang="en-US" altLang="zh-CN" sz="4100" baseline="-25000" dirty="0" err="1">
                <a:solidFill>
                  <a:srgbClr val="C00000"/>
                </a:solidFill>
              </a:rPr>
              <a:t>T,P,n</a:t>
            </a:r>
            <a:r>
              <a:rPr kumimoji="1" lang="en-US" altLang="zh-CN" sz="4100" baseline="-40000" dirty="0" err="1">
                <a:solidFill>
                  <a:srgbClr val="C00000"/>
                </a:solidFill>
              </a:rPr>
              <a:t>C</a:t>
            </a:r>
            <a:r>
              <a:rPr kumimoji="1" lang="en-US" altLang="zh-CN" sz="4100" baseline="-40000" dirty="0">
                <a:solidFill>
                  <a:srgbClr val="C00000"/>
                </a:solidFill>
              </a:rPr>
              <a:t> </a:t>
            </a:r>
          </a:p>
          <a:p>
            <a:pPr marL="0" indent="0">
              <a:lnSpc>
                <a:spcPct val="120000"/>
              </a:lnSpc>
              <a:buClr>
                <a:schemeClr val="tx1"/>
              </a:buClr>
              <a:buNone/>
            </a:pPr>
            <a:r>
              <a:rPr kumimoji="1" lang="zh-CN" altLang="en-US" sz="4100" b="1" dirty="0">
                <a:solidFill>
                  <a:srgbClr val="003300"/>
                </a:solidFill>
                <a:cs typeface="Arial" pitchFamily="34" charset="0"/>
              </a:rPr>
              <a:t>化学势在判断相变和化学变化的方向和限度方面有重要作用。</a:t>
            </a:r>
            <a:endParaRPr kumimoji="1" lang="en-US" altLang="zh-CN" sz="4100" dirty="0">
              <a:solidFill>
                <a:srgbClr val="C00000"/>
              </a:solidFill>
            </a:endParaRPr>
          </a:p>
          <a:p>
            <a:pPr marL="0" indent="0">
              <a:lnSpc>
                <a:spcPct val="120000"/>
              </a:lnSpc>
              <a:buClr>
                <a:schemeClr val="tx1"/>
              </a:buClr>
              <a:buNone/>
            </a:pPr>
            <a:r>
              <a:rPr kumimoji="1" lang="zh-CN" altLang="en-US" sz="4100" dirty="0">
                <a:solidFill>
                  <a:srgbClr val="C00000"/>
                </a:solidFill>
              </a:rPr>
              <a:t>单组分化学势就是摩尔吉布斯函数，用</a:t>
            </a:r>
            <a:r>
              <a:rPr lang="el-GR" altLang="zh-CN" sz="4100" dirty="0">
                <a:solidFill>
                  <a:srgbClr val="C00000"/>
                </a:solidFill>
              </a:rPr>
              <a:t> μ </a:t>
            </a:r>
            <a:r>
              <a:rPr kumimoji="1" lang="en-US" altLang="zh-CN" sz="4100" baseline="-25000" dirty="0">
                <a:solidFill>
                  <a:srgbClr val="C00000"/>
                </a:solidFill>
              </a:rPr>
              <a:t>B</a:t>
            </a:r>
            <a:r>
              <a:rPr kumimoji="1" lang="en-US" altLang="zh-CN" sz="4100" dirty="0">
                <a:solidFill>
                  <a:srgbClr val="C00000"/>
                </a:solidFill>
              </a:rPr>
              <a:t>*</a:t>
            </a:r>
            <a:r>
              <a:rPr kumimoji="1" lang="zh-CN" altLang="en-US" sz="4100" dirty="0">
                <a:solidFill>
                  <a:srgbClr val="C00000"/>
                </a:solidFill>
              </a:rPr>
              <a:t>表示    </a:t>
            </a:r>
            <a:r>
              <a:rPr lang="el-GR" altLang="zh-CN" sz="4100" dirty="0">
                <a:solidFill>
                  <a:srgbClr val="C00000"/>
                </a:solidFill>
              </a:rPr>
              <a:t> μ</a:t>
            </a:r>
            <a:r>
              <a:rPr kumimoji="1" lang="en-US" altLang="zh-CN" sz="4100" baseline="-25000" dirty="0">
                <a:solidFill>
                  <a:srgbClr val="C00000"/>
                </a:solidFill>
              </a:rPr>
              <a:t>B</a:t>
            </a:r>
            <a:r>
              <a:rPr kumimoji="1" lang="en-US" altLang="zh-CN" sz="4100" baseline="30000" dirty="0">
                <a:solidFill>
                  <a:srgbClr val="C00000"/>
                </a:solidFill>
              </a:rPr>
              <a:t>*</a:t>
            </a:r>
            <a:r>
              <a:rPr kumimoji="1" lang="en-US" altLang="zh-CN" sz="4100" dirty="0">
                <a:solidFill>
                  <a:srgbClr val="C00000"/>
                </a:solidFill>
              </a:rPr>
              <a:t>=G/n=G</a:t>
            </a:r>
            <a:r>
              <a:rPr kumimoji="1" lang="en-US" altLang="zh-CN" sz="4100" baseline="-25000" dirty="0">
                <a:solidFill>
                  <a:srgbClr val="C00000"/>
                </a:solidFill>
              </a:rPr>
              <a:t>B</a:t>
            </a:r>
            <a:r>
              <a:rPr kumimoji="1" lang="en-US" altLang="zh-CN" sz="4100" baseline="30000" dirty="0">
                <a:solidFill>
                  <a:srgbClr val="C00000"/>
                </a:solidFill>
              </a:rPr>
              <a:t>*</a:t>
            </a:r>
          </a:p>
          <a:p>
            <a:endParaRPr lang="zh-CN" altLang="en-US" dirty="0"/>
          </a:p>
        </p:txBody>
      </p:sp>
    </p:spTree>
    <p:extLst>
      <p:ext uri="{BB962C8B-B14F-4D97-AF65-F5344CB8AC3E}">
        <p14:creationId xmlns:p14="http://schemas.microsoft.com/office/powerpoint/2010/main" val="12991074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2" name="内容占位符 2"/>
          <p:cNvSpPr>
            <a:spLocks noGrp="1"/>
          </p:cNvSpPr>
          <p:nvPr>
            <p:ph idx="1"/>
          </p:nvPr>
        </p:nvSpPr>
        <p:spPr>
          <a:xfrm>
            <a:off x="468313" y="404813"/>
            <a:ext cx="8218487" cy="5721350"/>
          </a:xfrm>
        </p:spPr>
        <p:txBody>
          <a:bodyPr/>
          <a:lstStyle/>
          <a:p>
            <a:pPr eaLnBrk="1" hangingPunct="1"/>
            <a:r>
              <a:rPr lang="zh-CN" altLang="en-US" sz="2800" dirty="0" smtClean="0">
                <a:solidFill>
                  <a:schemeClr val="tx1"/>
                </a:solidFill>
                <a:latin typeface="华文行楷"/>
                <a:ea typeface="华文行楷"/>
                <a:cs typeface="华文行楷"/>
              </a:rPr>
              <a:t>二、多组分系统热力学基本关系式</a:t>
            </a:r>
            <a:endParaRPr lang="en-US" altLang="zh-CN" sz="2800" dirty="0" smtClean="0">
              <a:solidFill>
                <a:schemeClr val="tx1"/>
              </a:solidFill>
              <a:latin typeface="华文行楷"/>
              <a:ea typeface="华文行楷"/>
              <a:cs typeface="华文行楷"/>
            </a:endParaRPr>
          </a:p>
          <a:p>
            <a:r>
              <a:rPr kumimoji="1" lang="en-US" altLang="zh-CN" sz="2800" dirty="0" smtClean="0">
                <a:solidFill>
                  <a:srgbClr val="000000"/>
                </a:solidFill>
              </a:rPr>
              <a:t>G=f(T,P</a:t>
            </a:r>
            <a:r>
              <a:rPr kumimoji="1" lang="zh-CN" altLang="en-US" sz="2800" dirty="0" smtClean="0">
                <a:solidFill>
                  <a:srgbClr val="000000"/>
                </a:solidFill>
              </a:rPr>
              <a:t>，</a:t>
            </a:r>
            <a:r>
              <a:rPr kumimoji="1" lang="en-US" altLang="zh-CN" sz="2800" dirty="0" err="1" smtClean="0">
                <a:solidFill>
                  <a:srgbClr val="000000"/>
                </a:solidFill>
              </a:rPr>
              <a:t>n</a:t>
            </a:r>
            <a:r>
              <a:rPr kumimoji="1" lang="en-US" altLang="zh-CN" sz="2800" baseline="-25000" dirty="0" err="1" smtClean="0">
                <a:solidFill>
                  <a:srgbClr val="000000"/>
                </a:solidFill>
              </a:rPr>
              <a:t>B</a:t>
            </a:r>
            <a:r>
              <a:rPr kumimoji="1" lang="en-US" altLang="zh-CN" sz="2800" baseline="-25000" dirty="0" smtClean="0">
                <a:solidFill>
                  <a:srgbClr val="000000"/>
                </a:solidFill>
              </a:rPr>
              <a:t> </a:t>
            </a:r>
            <a:r>
              <a:rPr kumimoji="1" lang="zh-CN" altLang="en-US" sz="2800" baseline="-25000" dirty="0" smtClean="0">
                <a:solidFill>
                  <a:srgbClr val="000000"/>
                </a:solidFill>
              </a:rPr>
              <a:t>，</a:t>
            </a:r>
            <a:r>
              <a:rPr kumimoji="1" lang="en-US" altLang="zh-CN" sz="2800" dirty="0" smtClean="0">
                <a:solidFill>
                  <a:srgbClr val="000000"/>
                </a:solidFill>
              </a:rPr>
              <a:t> </a:t>
            </a:r>
            <a:r>
              <a:rPr kumimoji="1" lang="en-US" altLang="zh-CN" sz="2800" dirty="0" err="1" smtClean="0">
                <a:solidFill>
                  <a:srgbClr val="000000"/>
                </a:solidFill>
              </a:rPr>
              <a:t>n</a:t>
            </a:r>
            <a:r>
              <a:rPr kumimoji="1" lang="en-US" altLang="zh-CN" sz="2800" baseline="-25000" dirty="0" err="1" smtClean="0">
                <a:solidFill>
                  <a:srgbClr val="000000"/>
                </a:solidFill>
              </a:rPr>
              <a:t>c</a:t>
            </a:r>
            <a:r>
              <a:rPr kumimoji="1" lang="en-US" altLang="zh-CN" sz="2800" baseline="-25000" dirty="0" smtClean="0">
                <a:solidFill>
                  <a:srgbClr val="000000"/>
                </a:solidFill>
              </a:rPr>
              <a:t>……  </a:t>
            </a:r>
            <a:r>
              <a:rPr kumimoji="1" lang="en-US" altLang="zh-CN" sz="2800" dirty="0" smtClean="0">
                <a:solidFill>
                  <a:srgbClr val="000000"/>
                </a:solidFill>
              </a:rPr>
              <a:t>)</a:t>
            </a:r>
            <a:r>
              <a:rPr kumimoji="1" lang="zh-CN" altLang="en-US" sz="2800" dirty="0" smtClean="0">
                <a:solidFill>
                  <a:srgbClr val="000000"/>
                </a:solidFill>
              </a:rPr>
              <a:t>，</a:t>
            </a:r>
          </a:p>
          <a:p>
            <a:pPr eaLnBrk="1" hangingPunct="1"/>
            <a:endParaRPr lang="zh-CN" altLang="en-US" sz="2400" dirty="0" smtClean="0">
              <a:latin typeface="华文行楷"/>
              <a:ea typeface="华文行楷"/>
              <a:cs typeface="华文行楷"/>
            </a:endParaRPr>
          </a:p>
          <a:p>
            <a:pPr eaLnBrk="1" hangingPunct="1"/>
            <a:endParaRPr lang="zh-CN" altLang="en-US" dirty="0" smtClean="0"/>
          </a:p>
        </p:txBody>
      </p:sp>
      <p:graphicFrame>
        <p:nvGraphicFramePr>
          <p:cNvPr id="4" name="Object 602"/>
          <p:cNvGraphicFramePr>
            <a:graphicFrameLocks noChangeAspect="1"/>
          </p:cNvGraphicFramePr>
          <p:nvPr>
            <p:extLst>
              <p:ext uri="{D42A27DB-BD31-4B8C-83A1-F6EECF244321}">
                <p14:modId xmlns:p14="http://schemas.microsoft.com/office/powerpoint/2010/main" val="3846973665"/>
              </p:ext>
            </p:extLst>
          </p:nvPr>
        </p:nvGraphicFramePr>
        <p:xfrm>
          <a:off x="395536" y="1916832"/>
          <a:ext cx="8702675" cy="901700"/>
        </p:xfrm>
        <a:graphic>
          <a:graphicData uri="http://schemas.openxmlformats.org/presentationml/2006/ole">
            <mc:AlternateContent xmlns:mc="http://schemas.openxmlformats.org/markup-compatibility/2006">
              <mc:Choice xmlns:v="urn:schemas-microsoft-com:vml" Requires="v">
                <p:oleObj spid="_x0000_s165373" name="公式" r:id="rId3" imgW="3962160" imgH="444240" progId="Equation.3">
                  <p:embed/>
                </p:oleObj>
              </mc:Choice>
              <mc:Fallback>
                <p:oleObj name="公式" r:id="rId3" imgW="3962160" imgH="444240" progId="Equation.3">
                  <p:embed/>
                  <p:pic>
                    <p:nvPicPr>
                      <p:cNvPr id="0" name="Picture 602"/>
                      <p:cNvPicPr>
                        <a:picLocks noChangeAspect="1" noChangeArrowheads="1"/>
                      </p:cNvPicPr>
                      <p:nvPr/>
                    </p:nvPicPr>
                    <p:blipFill>
                      <a:blip r:embed="rId4"/>
                      <a:srcRect/>
                      <a:stretch>
                        <a:fillRect/>
                      </a:stretch>
                    </p:blipFill>
                    <p:spPr bwMode="auto">
                      <a:xfrm>
                        <a:off x="395536" y="1916832"/>
                        <a:ext cx="870267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3"/>
          <p:cNvSpPr>
            <a:spLocks noChangeArrowheads="1"/>
          </p:cNvSpPr>
          <p:nvPr/>
        </p:nvSpPr>
        <p:spPr bwMode="auto">
          <a:xfrm>
            <a:off x="611560" y="2924944"/>
            <a:ext cx="6032421" cy="424732"/>
          </a:xfrm>
          <a:prstGeom prst="rect">
            <a:avLst/>
          </a:prstGeom>
          <a:noFill/>
          <a:ln w="9525">
            <a:noFill/>
            <a:miter lim="800000"/>
            <a:headEnd/>
            <a:tailEnd/>
          </a:ln>
        </p:spPr>
        <p:txBody>
          <a:bodyPr wrap="none" anchor="b">
            <a:spAutoFit/>
          </a:bodyPr>
          <a:lstStyle/>
          <a:p>
            <a:pPr>
              <a:lnSpc>
                <a:spcPct val="90000"/>
              </a:lnSpc>
              <a:spcBef>
                <a:spcPct val="20000"/>
              </a:spcBef>
              <a:buClr>
                <a:srgbClr val="CCFF33"/>
              </a:buClr>
              <a:buSzPct val="70000"/>
            </a:pPr>
            <a:r>
              <a:rPr lang="zh-CN" altLang="en-US" sz="2400" b="1" dirty="0">
                <a:solidFill>
                  <a:srgbClr val="C00000"/>
                </a:solidFill>
                <a:latin typeface="华文宋体"/>
                <a:ea typeface="华文宋体"/>
                <a:cs typeface="华文宋体"/>
                <a:sym typeface="Symbol" pitchFamily="18" charset="2"/>
              </a:rPr>
              <a:t>多</a:t>
            </a:r>
            <a:r>
              <a:rPr lang="zh-CN" altLang="en-US" sz="2400" b="1" dirty="0" smtClean="0">
                <a:solidFill>
                  <a:srgbClr val="C00000"/>
                </a:solidFill>
                <a:latin typeface="华文宋体"/>
                <a:ea typeface="华文宋体"/>
                <a:cs typeface="华文宋体"/>
                <a:sym typeface="Symbol" pitchFamily="18" charset="2"/>
              </a:rPr>
              <a:t>组分均相（单相）系统</a:t>
            </a:r>
            <a:r>
              <a:rPr lang="zh-CN" altLang="en-US" sz="2400" b="1" dirty="0">
                <a:solidFill>
                  <a:srgbClr val="C00000"/>
                </a:solidFill>
                <a:latin typeface="华文宋体"/>
                <a:ea typeface="华文宋体"/>
                <a:cs typeface="华文宋体"/>
                <a:sym typeface="Symbol" pitchFamily="18" charset="2"/>
              </a:rPr>
              <a:t>热力学基本关系式</a:t>
            </a:r>
          </a:p>
        </p:txBody>
      </p:sp>
      <p:graphicFrame>
        <p:nvGraphicFramePr>
          <p:cNvPr id="7" name="Object 604"/>
          <p:cNvGraphicFramePr>
            <a:graphicFrameLocks noChangeAspect="1"/>
          </p:cNvGraphicFramePr>
          <p:nvPr>
            <p:extLst>
              <p:ext uri="{D42A27DB-BD31-4B8C-83A1-F6EECF244321}">
                <p14:modId xmlns:p14="http://schemas.microsoft.com/office/powerpoint/2010/main" val="2324127950"/>
              </p:ext>
            </p:extLst>
          </p:nvPr>
        </p:nvGraphicFramePr>
        <p:xfrm>
          <a:off x="611560" y="3645024"/>
          <a:ext cx="3527425" cy="611187"/>
        </p:xfrm>
        <a:graphic>
          <a:graphicData uri="http://schemas.openxmlformats.org/presentationml/2006/ole">
            <mc:AlternateContent xmlns:mc="http://schemas.openxmlformats.org/markup-compatibility/2006">
              <mc:Choice xmlns:v="urn:schemas-microsoft-com:vml" Requires="v">
                <p:oleObj spid="_x0000_s165374" name="公式" r:id="rId5" imgW="2032000" imgH="342900" progId="Equation.3">
                  <p:embed/>
                </p:oleObj>
              </mc:Choice>
              <mc:Fallback>
                <p:oleObj name="公式" r:id="rId5" imgW="2032000" imgH="342900" progId="Equation.3">
                  <p:embed/>
                  <p:pic>
                    <p:nvPicPr>
                      <p:cNvPr id="0" name="Picture 6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3645024"/>
                        <a:ext cx="3527425" cy="611187"/>
                      </a:xfrm>
                      <a:prstGeom prst="rect">
                        <a:avLst/>
                      </a:prstGeom>
                      <a:blipFill>
                        <a:blip r:embed="rId7"/>
                        <a:tile tx="0" ty="0" sx="100000" sy="100000" flip="none" algn="tl"/>
                      </a:blipFill>
                      <a:extLst/>
                    </p:spPr>
                  </p:pic>
                </p:oleObj>
              </mc:Fallback>
            </mc:AlternateContent>
          </a:graphicData>
        </a:graphic>
      </p:graphicFrame>
      <p:graphicFrame>
        <p:nvGraphicFramePr>
          <p:cNvPr id="8" name="Object 605"/>
          <p:cNvGraphicFramePr>
            <a:graphicFrameLocks noChangeAspect="1"/>
          </p:cNvGraphicFramePr>
          <p:nvPr>
            <p:extLst>
              <p:ext uri="{D42A27DB-BD31-4B8C-83A1-F6EECF244321}">
                <p14:modId xmlns:p14="http://schemas.microsoft.com/office/powerpoint/2010/main" val="1840437144"/>
              </p:ext>
            </p:extLst>
          </p:nvPr>
        </p:nvGraphicFramePr>
        <p:xfrm>
          <a:off x="4427984" y="4509120"/>
          <a:ext cx="3549650" cy="611187"/>
        </p:xfrm>
        <a:graphic>
          <a:graphicData uri="http://schemas.openxmlformats.org/presentationml/2006/ole">
            <mc:AlternateContent xmlns:mc="http://schemas.openxmlformats.org/markup-compatibility/2006">
              <mc:Choice xmlns:v="urn:schemas-microsoft-com:vml" Requires="v">
                <p:oleObj spid="_x0000_s165375" name="公式" r:id="rId8" imgW="2044700" imgH="342900" progId="Equation.3">
                  <p:embed/>
                </p:oleObj>
              </mc:Choice>
              <mc:Fallback>
                <p:oleObj name="公式" r:id="rId8" imgW="2044700" imgH="342900" progId="Equation.3">
                  <p:embed/>
                  <p:pic>
                    <p:nvPicPr>
                      <p:cNvPr id="0" name="Picture 6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7984" y="4509120"/>
                        <a:ext cx="3549650" cy="611187"/>
                      </a:xfrm>
                      <a:prstGeom prst="rect">
                        <a:avLst/>
                      </a:prstGeom>
                      <a:blipFill>
                        <a:blip r:embed="rId7"/>
                        <a:tile tx="0" ty="0" sx="100000" sy="100000" flip="none" algn="tl"/>
                      </a:blipFill>
                      <a:extLst/>
                    </p:spPr>
                  </p:pic>
                </p:oleObj>
              </mc:Fallback>
            </mc:AlternateContent>
          </a:graphicData>
        </a:graphic>
      </p:graphicFrame>
      <p:graphicFrame>
        <p:nvGraphicFramePr>
          <p:cNvPr id="9" name="Object 606"/>
          <p:cNvGraphicFramePr>
            <a:graphicFrameLocks noChangeAspect="1"/>
          </p:cNvGraphicFramePr>
          <p:nvPr>
            <p:extLst>
              <p:ext uri="{D42A27DB-BD31-4B8C-83A1-F6EECF244321}">
                <p14:modId xmlns:p14="http://schemas.microsoft.com/office/powerpoint/2010/main" val="1595579764"/>
              </p:ext>
            </p:extLst>
          </p:nvPr>
        </p:nvGraphicFramePr>
        <p:xfrm>
          <a:off x="755576" y="4581128"/>
          <a:ext cx="3373438" cy="611187"/>
        </p:xfrm>
        <a:graphic>
          <a:graphicData uri="http://schemas.openxmlformats.org/presentationml/2006/ole">
            <mc:AlternateContent xmlns:mc="http://schemas.openxmlformats.org/markup-compatibility/2006">
              <mc:Choice xmlns:v="urn:schemas-microsoft-com:vml" Requires="v">
                <p:oleObj spid="_x0000_s165376" name="公式" r:id="rId10" imgW="1943100" imgH="342900" progId="Equation.3">
                  <p:embed/>
                </p:oleObj>
              </mc:Choice>
              <mc:Fallback>
                <p:oleObj name="公式" r:id="rId10" imgW="1943100" imgH="342900" progId="Equation.3">
                  <p:embed/>
                  <p:pic>
                    <p:nvPicPr>
                      <p:cNvPr id="0" name="Picture 6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576" y="4581128"/>
                        <a:ext cx="3373438" cy="611187"/>
                      </a:xfrm>
                      <a:prstGeom prst="rect">
                        <a:avLst/>
                      </a:prstGeom>
                      <a:blipFill>
                        <a:blip r:embed="rId7"/>
                        <a:tile tx="0" ty="0" sx="100000" sy="100000" flip="none" algn="tl"/>
                      </a:blipFill>
                      <a:extLst/>
                    </p:spPr>
                  </p:pic>
                </p:oleObj>
              </mc:Fallback>
            </mc:AlternateContent>
          </a:graphicData>
        </a:graphic>
      </p:graphicFrame>
      <p:graphicFrame>
        <p:nvGraphicFramePr>
          <p:cNvPr id="10" name="Object 607"/>
          <p:cNvGraphicFramePr>
            <a:graphicFrameLocks noChangeAspect="1"/>
          </p:cNvGraphicFramePr>
          <p:nvPr>
            <p:extLst>
              <p:ext uri="{D42A27DB-BD31-4B8C-83A1-F6EECF244321}">
                <p14:modId xmlns:p14="http://schemas.microsoft.com/office/powerpoint/2010/main" val="2788422390"/>
              </p:ext>
            </p:extLst>
          </p:nvPr>
        </p:nvGraphicFramePr>
        <p:xfrm>
          <a:off x="4427984" y="3645024"/>
          <a:ext cx="3417888" cy="611187"/>
        </p:xfrm>
        <a:graphic>
          <a:graphicData uri="http://schemas.openxmlformats.org/presentationml/2006/ole">
            <mc:AlternateContent xmlns:mc="http://schemas.openxmlformats.org/markup-compatibility/2006">
              <mc:Choice xmlns:v="urn:schemas-microsoft-com:vml" Requires="v">
                <p:oleObj spid="_x0000_s165377" name="公式" r:id="rId12" imgW="1968500" imgH="342900" progId="Equation.3">
                  <p:embed/>
                </p:oleObj>
              </mc:Choice>
              <mc:Fallback>
                <p:oleObj name="公式" r:id="rId12" imgW="1968500" imgH="342900" progId="Equation.3">
                  <p:embed/>
                  <p:pic>
                    <p:nvPicPr>
                      <p:cNvPr id="0" name="Picture 60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7984" y="3645024"/>
                        <a:ext cx="3417888" cy="611187"/>
                      </a:xfrm>
                      <a:prstGeom prst="rect">
                        <a:avLst/>
                      </a:prstGeom>
                      <a:blipFill>
                        <a:blip r:embed="rId7"/>
                        <a:tile tx="0" ty="0" sx="100000" sy="100000" flip="none" algn="tl"/>
                      </a:blipFill>
                      <a:extLst/>
                    </p:spPr>
                  </p:pic>
                </p:oleObj>
              </mc:Fallback>
            </mc:AlternateContent>
          </a:graphicData>
        </a:graphic>
      </p:graphicFrame>
      <p:sp>
        <p:nvSpPr>
          <p:cNvPr id="2" name="矩形 1"/>
          <p:cNvSpPr/>
          <p:nvPr/>
        </p:nvSpPr>
        <p:spPr>
          <a:xfrm>
            <a:off x="395473" y="5589240"/>
            <a:ext cx="8712968" cy="830997"/>
          </a:xfrm>
          <a:prstGeom prst="rect">
            <a:avLst/>
          </a:prstGeom>
        </p:spPr>
        <p:txBody>
          <a:bodyPr wrap="square">
            <a:spAutoFit/>
          </a:bodyPr>
          <a:lstStyle/>
          <a:p>
            <a:pPr>
              <a:buFont typeface="Monotype Sorts" pitchFamily="2" charset="2"/>
              <a:buNone/>
            </a:pPr>
            <a:r>
              <a:rPr lang="zh-CN" altLang="en-US" sz="2400" dirty="0">
                <a:solidFill>
                  <a:srgbClr val="0070C0"/>
                </a:solidFill>
                <a:latin typeface="Times New Roman" pitchFamily="18" charset="0"/>
              </a:rPr>
              <a:t>不仅适用于组成改变的封闭系统，也适用于开放系统的更为普遍的热力学基本方程式</a:t>
            </a:r>
            <a:r>
              <a:rPr lang="zh-CN" altLang="en-US" dirty="0">
                <a:solidFill>
                  <a:srgbClr val="0070C0"/>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内容占位符 2"/>
          <p:cNvSpPr>
            <a:spLocks noGrp="1"/>
          </p:cNvSpPr>
          <p:nvPr>
            <p:ph idx="1"/>
          </p:nvPr>
        </p:nvSpPr>
        <p:spPr>
          <a:xfrm>
            <a:off x="539552" y="2204864"/>
            <a:ext cx="7408333" cy="3450696"/>
          </a:xfrm>
        </p:spPr>
        <p:txBody>
          <a:bodyPr>
            <a:normAutofit/>
          </a:bodyPr>
          <a:lstStyle/>
          <a:p>
            <a:pPr eaLnBrk="1" hangingPunct="1">
              <a:spcBef>
                <a:spcPct val="25000"/>
              </a:spcBef>
            </a:pPr>
            <a:r>
              <a:rPr lang="zh-CN" altLang="en-US" sz="3200" b="1" dirty="0" smtClean="0">
                <a:latin typeface="华文宋体"/>
                <a:ea typeface="华文宋体"/>
                <a:cs typeface="华文宋体"/>
              </a:rPr>
              <a:t>一、多组分系统</a:t>
            </a:r>
          </a:p>
          <a:p>
            <a:pPr eaLnBrk="1" hangingPunct="1">
              <a:spcBef>
                <a:spcPct val="25000"/>
              </a:spcBef>
            </a:pPr>
            <a:r>
              <a:rPr lang="zh-CN" altLang="en-US" sz="3200" b="1" dirty="0" smtClean="0">
                <a:latin typeface="华文宋体"/>
                <a:ea typeface="华文宋体"/>
                <a:cs typeface="华文宋体"/>
              </a:rPr>
              <a:t>二、混合物和溶液</a:t>
            </a:r>
          </a:p>
          <a:p>
            <a:pPr eaLnBrk="1" hangingPunct="1">
              <a:spcBef>
                <a:spcPct val="25000"/>
              </a:spcBef>
            </a:pPr>
            <a:r>
              <a:rPr lang="zh-CN" altLang="en-US" sz="3200" b="1" dirty="0" smtClean="0">
                <a:latin typeface="华文宋体"/>
                <a:ea typeface="华文宋体"/>
                <a:cs typeface="华文宋体"/>
              </a:rPr>
              <a:t>三、组成表示法</a:t>
            </a:r>
          </a:p>
          <a:p>
            <a:pPr eaLnBrk="1" hangingPunct="1"/>
            <a:endParaRPr lang="zh-CN" altLang="en-US" sz="3200" b="1" dirty="0" smtClean="0"/>
          </a:p>
        </p:txBody>
      </p:sp>
      <p:sp>
        <p:nvSpPr>
          <p:cNvPr id="2" name="标题 1"/>
          <p:cNvSpPr>
            <a:spLocks noGrp="1"/>
          </p:cNvSpPr>
          <p:nvPr>
            <p:ph type="title"/>
          </p:nvPr>
        </p:nvSpPr>
        <p:spPr/>
        <p:txBody>
          <a:bodyPr rtlCol="0">
            <a:normAutofit fontScale="90000"/>
          </a:bodyPr>
          <a:lstStyle/>
          <a:p>
            <a:pPr eaLnBrk="1" fontAlgn="auto" hangingPunct="1">
              <a:spcAft>
                <a:spcPts val="0"/>
              </a:spcAft>
              <a:defRPr/>
            </a:pPr>
            <a:r>
              <a:rPr lang="en-US" altLang="en-US" dirty="0">
                <a:solidFill>
                  <a:srgbClr val="FF0000"/>
                </a:solidFill>
              </a:rPr>
              <a:t>§</a:t>
            </a:r>
            <a:r>
              <a:rPr lang="en-US" altLang="zh-CN" dirty="0">
                <a:solidFill>
                  <a:srgbClr val="FF0000"/>
                </a:solidFill>
              </a:rPr>
              <a:t>4</a:t>
            </a:r>
            <a:r>
              <a:rPr lang="en-US" altLang="en-US" dirty="0">
                <a:solidFill>
                  <a:srgbClr val="FF0000"/>
                </a:solidFill>
              </a:rPr>
              <a:t>-</a:t>
            </a:r>
            <a:r>
              <a:rPr lang="en-US" altLang="zh-CN" dirty="0">
                <a:solidFill>
                  <a:srgbClr val="FF0000"/>
                </a:solidFill>
              </a:rPr>
              <a:t>1 </a:t>
            </a:r>
            <a:r>
              <a:rPr lang="en-US" altLang="en-US" dirty="0" err="1">
                <a:solidFill>
                  <a:srgbClr val="FF0000"/>
                </a:solidFill>
              </a:rPr>
              <a:t>多组分系统</a:t>
            </a:r>
            <a:r>
              <a:rPr lang="en-US" altLang="en-US" dirty="0">
                <a:solidFill>
                  <a:srgbClr val="FF0000"/>
                </a:solidFill>
              </a:rPr>
              <a:t/>
            </a:r>
            <a:br>
              <a:rPr lang="en-US" altLang="en-US" dirty="0">
                <a:solidFill>
                  <a:srgbClr val="FF0000"/>
                </a:solidFill>
              </a:rPr>
            </a:b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3836940583"/>
              </p:ext>
            </p:extLst>
          </p:nvPr>
        </p:nvGraphicFramePr>
        <p:xfrm>
          <a:off x="6588224" y="4437112"/>
          <a:ext cx="1890043" cy="1160439"/>
        </p:xfrm>
        <a:graphic>
          <a:graphicData uri="http://schemas.openxmlformats.org/presentationml/2006/ole">
            <mc:AlternateContent xmlns:mc="http://schemas.openxmlformats.org/markup-compatibility/2006">
              <mc:Choice xmlns:v="urn:schemas-microsoft-com:vml" Requires="v">
                <p:oleObj spid="_x0000_s133265" name="剪辑" r:id="rId3" imgW="4443413" imgH="2552700" progId="MS_ClipArt_Gallery.2">
                  <p:embed/>
                </p:oleObj>
              </mc:Choice>
              <mc:Fallback>
                <p:oleObj name="剪辑" r:id="rId3" imgW="4443413" imgH="2552700" progId="MS_ClipArt_Gallery.2">
                  <p:embed/>
                  <p:pic>
                    <p:nvPicPr>
                      <p:cNvPr id="0" name="对象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4437112"/>
                        <a:ext cx="1890043" cy="1160439"/>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07" name="内容占位符 2"/>
          <p:cNvSpPr>
            <a:spLocks noGrp="1"/>
          </p:cNvSpPr>
          <p:nvPr>
            <p:ph idx="1"/>
          </p:nvPr>
        </p:nvSpPr>
        <p:spPr>
          <a:xfrm>
            <a:off x="304800" y="466725"/>
            <a:ext cx="8229600" cy="4525963"/>
          </a:xfrm>
        </p:spPr>
        <p:txBody>
          <a:bodyPr/>
          <a:lstStyle/>
          <a:p>
            <a:pPr eaLnBrk="1" hangingPunct="1"/>
            <a:r>
              <a:rPr lang="zh-CN" altLang="en-US" sz="3200" dirty="0" smtClean="0">
                <a:solidFill>
                  <a:srgbClr val="C00000"/>
                </a:solidFill>
                <a:latin typeface="华文行楷"/>
                <a:ea typeface="华文行楷"/>
                <a:cs typeface="华文行楷"/>
              </a:rPr>
              <a:t>三、化学势广义定义</a:t>
            </a:r>
          </a:p>
          <a:p>
            <a:pPr eaLnBrk="1" hangingPunct="1"/>
            <a:endParaRPr lang="zh-CN" altLang="en-US" dirty="0" smtClean="0"/>
          </a:p>
        </p:txBody>
      </p:sp>
      <p:sp>
        <p:nvSpPr>
          <p:cNvPr id="94508" name="Rectangle 15"/>
          <p:cNvSpPr>
            <a:spLocks noChangeArrowheads="1"/>
          </p:cNvSpPr>
          <p:nvPr/>
        </p:nvSpPr>
        <p:spPr bwMode="auto">
          <a:xfrm>
            <a:off x="468313" y="1570038"/>
            <a:ext cx="7902575" cy="428625"/>
          </a:xfrm>
          <a:prstGeom prst="rect">
            <a:avLst/>
          </a:prstGeom>
          <a:noFill/>
          <a:ln w="9525">
            <a:noFill/>
            <a:miter lim="800000"/>
            <a:headEnd/>
            <a:tailEnd/>
          </a:ln>
        </p:spPr>
        <p:txBody>
          <a:bodyPr anchor="b">
            <a:spAutoFit/>
          </a:bodyPr>
          <a:lstStyle/>
          <a:p>
            <a:pPr>
              <a:lnSpc>
                <a:spcPct val="90000"/>
              </a:lnSpc>
              <a:spcBef>
                <a:spcPct val="20000"/>
              </a:spcBef>
              <a:buClr>
                <a:srgbClr val="CCFF33"/>
              </a:buClr>
              <a:buSzPct val="70000"/>
            </a:pPr>
            <a:r>
              <a:rPr lang="zh-CN" altLang="en-US" sz="2400" b="1" dirty="0">
                <a:latin typeface="华文宋体"/>
                <a:ea typeface="华文宋体"/>
                <a:cs typeface="华文宋体"/>
                <a:sym typeface="Symbol" pitchFamily="18" charset="2"/>
              </a:rPr>
              <a:t>由热力学基本关系式可以得到化学势广义定义</a:t>
            </a:r>
          </a:p>
        </p:txBody>
      </p:sp>
      <p:graphicFrame>
        <p:nvGraphicFramePr>
          <p:cNvPr id="5" name="Object 296"/>
          <p:cNvGraphicFramePr>
            <a:graphicFrameLocks noChangeAspect="1"/>
          </p:cNvGraphicFramePr>
          <p:nvPr>
            <p:extLst>
              <p:ext uri="{D42A27DB-BD31-4B8C-83A1-F6EECF244321}">
                <p14:modId xmlns:p14="http://schemas.microsoft.com/office/powerpoint/2010/main" val="2541030877"/>
              </p:ext>
            </p:extLst>
          </p:nvPr>
        </p:nvGraphicFramePr>
        <p:xfrm>
          <a:off x="468313" y="2276872"/>
          <a:ext cx="3417887" cy="611187"/>
        </p:xfrm>
        <a:graphic>
          <a:graphicData uri="http://schemas.openxmlformats.org/presentationml/2006/ole">
            <mc:AlternateContent xmlns:mc="http://schemas.openxmlformats.org/markup-compatibility/2006">
              <mc:Choice xmlns:v="urn:schemas-microsoft-com:vml" Requires="v">
                <p:oleObj spid="_x0000_s95023" name="公式" r:id="rId3" imgW="1968500" imgH="342900" progId="Equation.3">
                  <p:embed/>
                </p:oleObj>
              </mc:Choice>
              <mc:Fallback>
                <p:oleObj name="公式" r:id="rId3" imgW="1968500" imgH="342900" progId="Equation.3">
                  <p:embed/>
                  <p:pic>
                    <p:nvPicPr>
                      <p:cNvPr id="0" name="Picture 2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276872"/>
                        <a:ext cx="3417887"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97"/>
          <p:cNvGraphicFramePr>
            <a:graphicFrameLocks noChangeAspect="1"/>
          </p:cNvGraphicFramePr>
          <p:nvPr>
            <p:extLst>
              <p:ext uri="{D42A27DB-BD31-4B8C-83A1-F6EECF244321}">
                <p14:modId xmlns:p14="http://schemas.microsoft.com/office/powerpoint/2010/main" val="2323747511"/>
              </p:ext>
            </p:extLst>
          </p:nvPr>
        </p:nvGraphicFramePr>
        <p:xfrm>
          <a:off x="4067944" y="2276872"/>
          <a:ext cx="3775388" cy="585539"/>
        </p:xfrm>
        <a:graphic>
          <a:graphicData uri="http://schemas.openxmlformats.org/presentationml/2006/ole">
            <mc:AlternateContent xmlns:mc="http://schemas.openxmlformats.org/markup-compatibility/2006">
              <mc:Choice xmlns:v="urn:schemas-microsoft-com:vml" Requires="v">
                <p:oleObj spid="_x0000_s95024" name="公式" r:id="rId5" imgW="2387520" imgH="342720" progId="Equation.3">
                  <p:embed/>
                </p:oleObj>
              </mc:Choice>
              <mc:Fallback>
                <p:oleObj name="公式" r:id="rId5" imgW="2387520" imgH="342720" progId="Equation.3">
                  <p:embed/>
                  <p:pic>
                    <p:nvPicPr>
                      <p:cNvPr id="0" name="Picture 297"/>
                      <p:cNvPicPr>
                        <a:picLocks noChangeAspect="1" noChangeArrowheads="1"/>
                      </p:cNvPicPr>
                      <p:nvPr/>
                    </p:nvPicPr>
                    <p:blipFill>
                      <a:blip r:embed="rId6"/>
                      <a:srcRect/>
                      <a:stretch>
                        <a:fillRect/>
                      </a:stretch>
                    </p:blipFill>
                    <p:spPr bwMode="auto">
                      <a:xfrm>
                        <a:off x="4067944" y="2276872"/>
                        <a:ext cx="3775388" cy="585539"/>
                      </a:xfrm>
                      <a:prstGeom prst="rect">
                        <a:avLst/>
                      </a:prstGeom>
                      <a:noFill/>
                      <a:extLst/>
                    </p:spPr>
                  </p:pic>
                </p:oleObj>
              </mc:Fallback>
            </mc:AlternateContent>
          </a:graphicData>
        </a:graphic>
      </p:graphicFrame>
      <p:graphicFrame>
        <p:nvGraphicFramePr>
          <p:cNvPr id="7" name="Object 298"/>
          <p:cNvGraphicFramePr>
            <a:graphicFrameLocks noChangeAspect="1"/>
          </p:cNvGraphicFramePr>
          <p:nvPr/>
        </p:nvGraphicFramePr>
        <p:xfrm>
          <a:off x="611188" y="3141663"/>
          <a:ext cx="3373437" cy="611187"/>
        </p:xfrm>
        <a:graphic>
          <a:graphicData uri="http://schemas.openxmlformats.org/presentationml/2006/ole">
            <mc:AlternateContent xmlns:mc="http://schemas.openxmlformats.org/markup-compatibility/2006">
              <mc:Choice xmlns:v="urn:schemas-microsoft-com:vml" Requires="v">
                <p:oleObj spid="_x0000_s95025" name="公式" r:id="rId7" imgW="1943100" imgH="342900" progId="Equation.3">
                  <p:embed/>
                </p:oleObj>
              </mc:Choice>
              <mc:Fallback>
                <p:oleObj name="公式" r:id="rId7" imgW="1943100" imgH="342900" progId="Equation.3">
                  <p:embed/>
                  <p:pic>
                    <p:nvPicPr>
                      <p:cNvPr id="0" name="Picture 2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141663"/>
                        <a:ext cx="3373437"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6"/>
          <p:cNvSpPr txBox="1">
            <a:spLocks noChangeArrowheads="1"/>
          </p:cNvSpPr>
          <p:nvPr/>
        </p:nvSpPr>
        <p:spPr bwMode="auto">
          <a:xfrm>
            <a:off x="114477" y="4005262"/>
            <a:ext cx="8856984" cy="1692771"/>
          </a:xfrm>
          <a:prstGeom prst="rect">
            <a:avLst/>
          </a:prstGeom>
          <a:solidFill>
            <a:schemeClr val="bg1"/>
          </a:solidFill>
          <a:ln w="9525">
            <a:noFill/>
            <a:miter lim="800000"/>
            <a:headEnd/>
            <a:tailEnd/>
          </a:ln>
        </p:spPr>
        <p:txBody>
          <a:bodyPr wrap="square">
            <a:spAutoFit/>
          </a:bodyPr>
          <a:lstStyle/>
          <a:p>
            <a:r>
              <a:rPr lang="zh-CN" altLang="en-US" sz="2800" b="1" dirty="0">
                <a:latin typeface="宋体" charset="-122"/>
                <a:sym typeface="Symbol" pitchFamily="18" charset="2"/>
              </a:rPr>
              <a:t></a:t>
            </a:r>
            <a:r>
              <a:rPr lang="en-US" altLang="zh-CN" sz="2800" b="1" baseline="-25000" dirty="0">
                <a:latin typeface="宋体" charset="-122"/>
                <a:sym typeface="Symbol" pitchFamily="18" charset="2"/>
              </a:rPr>
              <a:t>B</a:t>
            </a:r>
            <a:r>
              <a:rPr lang="en-US" altLang="zh-CN" sz="2800" b="1" dirty="0" smtClean="0">
                <a:latin typeface="宋体" charset="-122"/>
                <a:sym typeface="Symbol" pitchFamily="18" charset="2"/>
              </a:rPr>
              <a:t>=</a:t>
            </a:r>
            <a:r>
              <a:rPr kumimoji="1" lang="en-US" altLang="zh-CN" sz="2800" dirty="0" smtClean="0">
                <a:solidFill>
                  <a:srgbClr val="C00000"/>
                </a:solidFill>
              </a:rPr>
              <a:t>(</a:t>
            </a:r>
            <a:r>
              <a:rPr kumimoji="1" lang="en-US" altLang="zh-CN" sz="2800" dirty="0">
                <a:solidFill>
                  <a:srgbClr val="C00000"/>
                </a:solidFill>
              </a:rPr>
              <a:t>∂G/∂</a:t>
            </a:r>
            <a:r>
              <a:rPr kumimoji="1" lang="en-US" altLang="zh-CN" sz="2800" dirty="0" err="1" smtClean="0">
                <a:solidFill>
                  <a:srgbClr val="C00000"/>
                </a:solidFill>
              </a:rPr>
              <a:t>n</a:t>
            </a:r>
            <a:r>
              <a:rPr kumimoji="1" lang="en-US" altLang="zh-CN" sz="2800" baseline="-25000" dirty="0" err="1" smtClean="0">
                <a:solidFill>
                  <a:srgbClr val="C00000"/>
                </a:solidFill>
              </a:rPr>
              <a:t>B</a:t>
            </a:r>
            <a:r>
              <a:rPr kumimoji="1" lang="en-US" altLang="zh-CN" sz="2800" dirty="0" smtClean="0">
                <a:solidFill>
                  <a:srgbClr val="C00000"/>
                </a:solidFill>
              </a:rPr>
              <a:t>)</a:t>
            </a:r>
            <a:r>
              <a:rPr kumimoji="1" lang="en-US" altLang="zh-CN" sz="2800" baseline="-25000" dirty="0" err="1" smtClean="0">
                <a:solidFill>
                  <a:srgbClr val="C00000"/>
                </a:solidFill>
              </a:rPr>
              <a:t>T,P,n</a:t>
            </a:r>
            <a:r>
              <a:rPr kumimoji="1" lang="en-US" altLang="zh-CN" sz="2800" baseline="-40000" dirty="0" err="1" smtClean="0">
                <a:solidFill>
                  <a:srgbClr val="C00000"/>
                </a:solidFill>
              </a:rPr>
              <a:t>C</a:t>
            </a:r>
            <a:r>
              <a:rPr lang="en-US" altLang="zh-CN" sz="2800" b="1" dirty="0">
                <a:latin typeface="宋体" charset="-122"/>
              </a:rPr>
              <a:t>=</a:t>
            </a:r>
            <a:r>
              <a:rPr lang="en-US" altLang="zh-CN" sz="2800" b="1" dirty="0" smtClean="0">
                <a:latin typeface="宋体" charset="-122"/>
                <a:sym typeface="Symbol" pitchFamily="18" charset="2"/>
              </a:rPr>
              <a:t>(</a:t>
            </a:r>
            <a:r>
              <a:rPr lang="en-US" altLang="zh-CN" sz="2800" b="1" dirty="0">
                <a:latin typeface="宋体" charset="-122"/>
                <a:sym typeface="Symbol" pitchFamily="18" charset="2"/>
              </a:rPr>
              <a:t>U/</a:t>
            </a:r>
            <a:r>
              <a:rPr lang="en-US" altLang="zh-CN" sz="2800" b="1" dirty="0" err="1">
                <a:latin typeface="宋体" charset="-122"/>
                <a:sym typeface="Symbol" pitchFamily="18" charset="2"/>
              </a:rPr>
              <a:t>n</a:t>
            </a:r>
            <a:r>
              <a:rPr lang="en-US" altLang="zh-CN" sz="2800" b="1" baseline="-25000" dirty="0" err="1">
                <a:latin typeface="宋体" charset="-122"/>
                <a:sym typeface="Symbol" pitchFamily="18" charset="2"/>
              </a:rPr>
              <a:t>B</a:t>
            </a:r>
            <a:r>
              <a:rPr lang="en-US" altLang="zh-CN" sz="2800" b="1" dirty="0">
                <a:latin typeface="宋体" charset="-122"/>
                <a:sym typeface="Symbol" pitchFamily="18" charset="2"/>
              </a:rPr>
              <a:t>)</a:t>
            </a:r>
            <a:r>
              <a:rPr lang="en-US" altLang="zh-CN" sz="2800" b="1" baseline="-25000" dirty="0" err="1">
                <a:latin typeface="宋体" charset="-122"/>
                <a:sym typeface="Symbol" pitchFamily="18" charset="2"/>
              </a:rPr>
              <a:t>S,V,n</a:t>
            </a:r>
            <a:r>
              <a:rPr lang="en-US" altLang="zh-CN" sz="2800" b="1" baseline="-40000" dirty="0" err="1">
                <a:latin typeface="宋体" charset="-122"/>
                <a:sym typeface="Symbol" pitchFamily="18" charset="2"/>
              </a:rPr>
              <a:t>C</a:t>
            </a:r>
            <a:r>
              <a:rPr lang="en-US" altLang="zh-CN" sz="2800" b="1" baseline="-25000" dirty="0" err="1">
                <a:latin typeface="宋体" charset="-122"/>
                <a:sym typeface="Symbol" pitchFamily="18" charset="2"/>
              </a:rPr>
              <a:t>n</a:t>
            </a:r>
            <a:r>
              <a:rPr lang="en-US" altLang="zh-CN" sz="2800" b="1" baseline="-40000" dirty="0" err="1">
                <a:latin typeface="宋体" charset="-122"/>
                <a:sym typeface="Symbol" pitchFamily="18" charset="2"/>
              </a:rPr>
              <a:t>B</a:t>
            </a:r>
            <a:r>
              <a:rPr lang="en-US" altLang="zh-CN" sz="2800" b="1" dirty="0">
                <a:latin typeface="宋体" charset="-122"/>
                <a:sym typeface="Symbol" pitchFamily="18" charset="2"/>
              </a:rPr>
              <a:t>=(H/</a:t>
            </a:r>
            <a:r>
              <a:rPr lang="en-US" altLang="zh-CN" sz="2800" b="1" dirty="0" err="1">
                <a:latin typeface="宋体" charset="-122"/>
                <a:sym typeface="Symbol" pitchFamily="18" charset="2"/>
              </a:rPr>
              <a:t>n</a:t>
            </a:r>
            <a:r>
              <a:rPr lang="en-US" altLang="zh-CN" sz="2800" b="1" baseline="-25000" dirty="0" err="1">
                <a:latin typeface="宋体" charset="-122"/>
                <a:sym typeface="Symbol" pitchFamily="18" charset="2"/>
              </a:rPr>
              <a:t>B</a:t>
            </a:r>
            <a:r>
              <a:rPr lang="en-US" altLang="zh-CN" sz="2800" b="1" dirty="0">
                <a:latin typeface="宋体" charset="-122"/>
                <a:sym typeface="Symbol" pitchFamily="18" charset="2"/>
              </a:rPr>
              <a:t>)</a:t>
            </a:r>
            <a:r>
              <a:rPr lang="en-US" altLang="zh-CN" sz="2800" b="1" baseline="-25000" dirty="0" err="1">
                <a:latin typeface="宋体" charset="-122"/>
                <a:sym typeface="Symbol" pitchFamily="18" charset="2"/>
              </a:rPr>
              <a:t>S,P,n</a:t>
            </a:r>
            <a:r>
              <a:rPr lang="en-US" altLang="zh-CN" sz="2800" b="1" baseline="-40000" dirty="0" err="1">
                <a:latin typeface="宋体" charset="-122"/>
                <a:sym typeface="Symbol" pitchFamily="18" charset="2"/>
              </a:rPr>
              <a:t>C</a:t>
            </a:r>
            <a:r>
              <a:rPr lang="en-US" altLang="zh-CN" sz="2800" b="1" baseline="-25000" dirty="0" err="1">
                <a:latin typeface="宋体" charset="-122"/>
                <a:sym typeface="Symbol" pitchFamily="18" charset="2"/>
              </a:rPr>
              <a:t></a:t>
            </a:r>
            <a:r>
              <a:rPr lang="en-US" altLang="zh-CN" sz="2800" b="1" baseline="-25000" dirty="0" err="1" smtClean="0">
                <a:latin typeface="宋体" charset="-122"/>
                <a:sym typeface="Symbol" pitchFamily="18" charset="2"/>
              </a:rPr>
              <a:t>n</a:t>
            </a:r>
            <a:r>
              <a:rPr lang="en-US" altLang="zh-CN" sz="2800" b="1" baseline="-40000" dirty="0" err="1" smtClean="0">
                <a:latin typeface="宋体" charset="-122"/>
                <a:sym typeface="Symbol" pitchFamily="18" charset="2"/>
              </a:rPr>
              <a:t>B</a:t>
            </a:r>
            <a:endParaRPr lang="en-US" altLang="zh-CN" sz="2800" b="1" baseline="-40000" dirty="0" smtClean="0">
              <a:latin typeface="宋体" charset="-122"/>
              <a:sym typeface="Symbol" pitchFamily="18" charset="2"/>
            </a:endParaRPr>
          </a:p>
          <a:p>
            <a:r>
              <a:rPr lang="en-US" altLang="zh-CN" sz="2800" b="1" baseline="-40000" dirty="0">
                <a:latin typeface="宋体" charset="-122"/>
                <a:sym typeface="Symbol" pitchFamily="18" charset="2"/>
              </a:rPr>
              <a:t> </a:t>
            </a:r>
            <a:r>
              <a:rPr lang="en-US" altLang="zh-CN" sz="2800" b="1" baseline="-40000" dirty="0" smtClean="0">
                <a:latin typeface="宋体" charset="-122"/>
                <a:sym typeface="Symbol" pitchFamily="18" charset="2"/>
              </a:rPr>
              <a:t>  </a:t>
            </a:r>
            <a:r>
              <a:rPr lang="en-US" altLang="zh-CN" sz="2800" b="1" dirty="0" smtClean="0">
                <a:latin typeface="宋体" charset="-122"/>
                <a:sym typeface="Symbol" pitchFamily="18" charset="2"/>
              </a:rPr>
              <a:t>=(</a:t>
            </a:r>
            <a:r>
              <a:rPr lang="en-US" altLang="zh-CN" sz="2800" b="1" dirty="0">
                <a:latin typeface="宋体" charset="-122"/>
                <a:sym typeface="Symbol" pitchFamily="18" charset="2"/>
              </a:rPr>
              <a:t>A/</a:t>
            </a:r>
            <a:r>
              <a:rPr lang="en-US" altLang="zh-CN" sz="2800" b="1" dirty="0" err="1">
                <a:latin typeface="宋体" charset="-122"/>
                <a:sym typeface="Symbol" pitchFamily="18" charset="2"/>
              </a:rPr>
              <a:t>n</a:t>
            </a:r>
            <a:r>
              <a:rPr lang="en-US" altLang="zh-CN" sz="2800" b="1" baseline="-25000" dirty="0" err="1">
                <a:latin typeface="宋体" charset="-122"/>
                <a:sym typeface="Symbol" pitchFamily="18" charset="2"/>
              </a:rPr>
              <a:t>B</a:t>
            </a:r>
            <a:r>
              <a:rPr lang="en-US" altLang="zh-CN" sz="2800" b="1" dirty="0">
                <a:latin typeface="宋体" charset="-122"/>
                <a:sym typeface="Symbol" pitchFamily="18" charset="2"/>
              </a:rPr>
              <a:t>)</a:t>
            </a:r>
            <a:r>
              <a:rPr lang="en-US" altLang="zh-CN" sz="2800" b="1" baseline="-25000" dirty="0" err="1">
                <a:latin typeface="宋体" charset="-122"/>
                <a:sym typeface="Symbol" pitchFamily="18" charset="2"/>
              </a:rPr>
              <a:t>T,V,n</a:t>
            </a:r>
            <a:r>
              <a:rPr lang="en-US" altLang="zh-CN" sz="2800" b="1" baseline="-40000" dirty="0" err="1">
                <a:latin typeface="宋体" charset="-122"/>
                <a:sym typeface="Symbol" pitchFamily="18" charset="2"/>
              </a:rPr>
              <a:t>C</a:t>
            </a:r>
            <a:r>
              <a:rPr lang="en-US" altLang="zh-CN" sz="2800" b="1" baseline="-25000" dirty="0" err="1">
                <a:latin typeface="宋体" charset="-122"/>
                <a:sym typeface="Symbol" pitchFamily="18" charset="2"/>
              </a:rPr>
              <a:t>n</a:t>
            </a:r>
            <a:r>
              <a:rPr lang="en-US" altLang="zh-CN" sz="2800" b="1" baseline="-40000" dirty="0" err="1">
                <a:latin typeface="宋体" charset="-122"/>
                <a:sym typeface="Symbol" pitchFamily="18" charset="2"/>
              </a:rPr>
              <a:t>B</a:t>
            </a:r>
            <a:r>
              <a:rPr lang="en-US" altLang="zh-CN" sz="2800" b="1" baseline="-40000" dirty="0">
                <a:latin typeface="宋体" charset="-122"/>
                <a:sym typeface="Symbol" pitchFamily="18" charset="2"/>
              </a:rPr>
              <a:t>   </a:t>
            </a:r>
            <a:r>
              <a:rPr lang="en-US" altLang="zh-CN" sz="2800" b="1" dirty="0" smtClean="0">
                <a:latin typeface="宋体" charset="-122"/>
                <a:sym typeface="Symbol" pitchFamily="18" charset="2"/>
              </a:rPr>
              <a:t> </a:t>
            </a:r>
            <a:r>
              <a:rPr lang="zh-CN" altLang="en-US" sz="2400" b="1" dirty="0" smtClean="0">
                <a:solidFill>
                  <a:srgbClr val="C00000"/>
                </a:solidFill>
                <a:latin typeface="宋体" charset="-122"/>
                <a:sym typeface="Symbol" pitchFamily="18" charset="2"/>
              </a:rPr>
              <a:t>称为</a:t>
            </a:r>
            <a:r>
              <a:rPr lang="zh-CN" altLang="en-US" sz="2400" b="1" dirty="0">
                <a:solidFill>
                  <a:srgbClr val="C00000"/>
                </a:solidFill>
                <a:latin typeface="华文宋体"/>
                <a:ea typeface="华文宋体"/>
                <a:cs typeface="华文宋体"/>
                <a:sym typeface="Symbol" pitchFamily="18" charset="2"/>
              </a:rPr>
              <a:t>化学势广义</a:t>
            </a:r>
            <a:r>
              <a:rPr lang="zh-CN" altLang="en-US" sz="2400" b="1" dirty="0" smtClean="0">
                <a:solidFill>
                  <a:srgbClr val="C00000"/>
                </a:solidFill>
                <a:latin typeface="华文宋体"/>
                <a:ea typeface="华文宋体"/>
                <a:cs typeface="华文宋体"/>
                <a:sym typeface="Symbol" pitchFamily="18" charset="2"/>
              </a:rPr>
              <a:t>定义。</a:t>
            </a:r>
            <a:endParaRPr lang="en-US" altLang="zh-CN" sz="2400" b="1" dirty="0" smtClean="0">
              <a:solidFill>
                <a:srgbClr val="C00000"/>
              </a:solidFill>
              <a:latin typeface="华文宋体"/>
              <a:ea typeface="华文宋体"/>
              <a:cs typeface="华文宋体"/>
              <a:sym typeface="Symbol" pitchFamily="18" charset="2"/>
            </a:endParaRPr>
          </a:p>
          <a:p>
            <a:endParaRPr lang="en-US" altLang="zh-CN" sz="2400" b="1" dirty="0" smtClean="0">
              <a:solidFill>
                <a:srgbClr val="C00000"/>
              </a:solidFill>
              <a:latin typeface="华文宋体"/>
              <a:ea typeface="华文宋体"/>
              <a:cs typeface="华文宋体"/>
              <a:sym typeface="Symbol" pitchFamily="18" charset="2"/>
            </a:endParaRPr>
          </a:p>
          <a:p>
            <a:r>
              <a:rPr kumimoji="1" lang="zh-CN" altLang="en-US" sz="2400" b="1" dirty="0" smtClean="0">
                <a:cs typeface="Arial" pitchFamily="34" charset="0"/>
              </a:rPr>
              <a:t>但只有</a:t>
            </a:r>
            <a:r>
              <a:rPr kumimoji="1" lang="en-US" altLang="zh-CN" sz="2400" dirty="0" smtClean="0">
                <a:solidFill>
                  <a:srgbClr val="C00000"/>
                </a:solidFill>
              </a:rPr>
              <a:t>(</a:t>
            </a:r>
            <a:r>
              <a:rPr kumimoji="1" lang="en-US" altLang="zh-CN" sz="2400" dirty="0">
                <a:solidFill>
                  <a:srgbClr val="C00000"/>
                </a:solidFill>
              </a:rPr>
              <a:t>∂G/∂</a:t>
            </a:r>
            <a:r>
              <a:rPr kumimoji="1" lang="en-US" altLang="zh-CN" sz="2400" dirty="0" err="1" smtClean="0">
                <a:solidFill>
                  <a:srgbClr val="C00000"/>
                </a:solidFill>
              </a:rPr>
              <a:t>n</a:t>
            </a:r>
            <a:r>
              <a:rPr kumimoji="1" lang="en-US" altLang="zh-CN" sz="2400" baseline="-25000" dirty="0" err="1" smtClean="0">
                <a:solidFill>
                  <a:srgbClr val="C00000"/>
                </a:solidFill>
              </a:rPr>
              <a:t>B</a:t>
            </a:r>
            <a:r>
              <a:rPr kumimoji="1" lang="en-US" altLang="zh-CN" sz="2400" dirty="0" smtClean="0">
                <a:solidFill>
                  <a:srgbClr val="C00000"/>
                </a:solidFill>
              </a:rPr>
              <a:t>)</a:t>
            </a:r>
            <a:r>
              <a:rPr kumimoji="1" lang="en-US" altLang="zh-CN" sz="2400" baseline="-25000" dirty="0" err="1" smtClean="0">
                <a:solidFill>
                  <a:srgbClr val="C00000"/>
                </a:solidFill>
              </a:rPr>
              <a:t>T,P,n</a:t>
            </a:r>
            <a:r>
              <a:rPr kumimoji="1" lang="en-US" altLang="zh-CN" sz="2400" baseline="-40000" dirty="0" err="1" smtClean="0">
                <a:solidFill>
                  <a:srgbClr val="C00000"/>
                </a:solidFill>
              </a:rPr>
              <a:t>C</a:t>
            </a:r>
            <a:r>
              <a:rPr kumimoji="1" lang="en-US" altLang="zh-CN" sz="2400" baseline="-40000" dirty="0" smtClean="0">
                <a:solidFill>
                  <a:srgbClr val="C00000"/>
                </a:solidFill>
              </a:rPr>
              <a:t>  </a:t>
            </a:r>
            <a:r>
              <a:rPr kumimoji="1" lang="zh-CN" altLang="en-US" sz="2400" b="1" dirty="0" smtClean="0">
                <a:cs typeface="Arial" pitchFamily="34" charset="0"/>
              </a:rPr>
              <a:t>是</a:t>
            </a:r>
            <a:r>
              <a:rPr kumimoji="1" lang="zh-CN" altLang="en-US" sz="2400" b="1" dirty="0">
                <a:cs typeface="Arial" pitchFamily="34" charset="0"/>
              </a:rPr>
              <a:t>偏摩尔量</a:t>
            </a:r>
            <a:endParaRPr kumimoji="1" lang="zh-CN" altLang="zh-CN" sz="2400" b="1" dirty="0">
              <a:cs typeface="Arial" pitchFamily="34"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29" name="内容占位符 2"/>
          <p:cNvSpPr>
            <a:spLocks noGrp="1"/>
          </p:cNvSpPr>
          <p:nvPr>
            <p:ph idx="1"/>
          </p:nvPr>
        </p:nvSpPr>
        <p:spPr>
          <a:xfrm>
            <a:off x="539750" y="549275"/>
            <a:ext cx="8147050" cy="5576888"/>
          </a:xfrm>
        </p:spPr>
        <p:txBody>
          <a:bodyPr/>
          <a:lstStyle/>
          <a:p>
            <a:pPr eaLnBrk="1" hangingPunct="1"/>
            <a:r>
              <a:rPr lang="zh-CN" altLang="en-US" sz="3200" dirty="0" smtClean="0">
                <a:solidFill>
                  <a:srgbClr val="C00000"/>
                </a:solidFill>
                <a:latin typeface="华文行楷"/>
                <a:ea typeface="华文行楷"/>
                <a:cs typeface="华文行楷"/>
              </a:rPr>
              <a:t>四、化学势判据</a:t>
            </a:r>
          </a:p>
          <a:p>
            <a:pPr eaLnBrk="1" hangingPunct="1"/>
            <a:endParaRPr kumimoji="1" lang="zh-CN" altLang="en-US" sz="2000" dirty="0">
              <a:solidFill>
                <a:srgbClr val="0000CC"/>
              </a:solidFill>
              <a:latin typeface="华文行楷"/>
              <a:ea typeface="华文行楷"/>
              <a:cs typeface="华文行楷"/>
            </a:endParaRPr>
          </a:p>
        </p:txBody>
      </p:sp>
      <p:graphicFrame>
        <p:nvGraphicFramePr>
          <p:cNvPr id="4" name="Object 492"/>
          <p:cNvGraphicFramePr>
            <a:graphicFrameLocks noChangeAspect="1"/>
          </p:cNvGraphicFramePr>
          <p:nvPr>
            <p:extLst>
              <p:ext uri="{D42A27DB-BD31-4B8C-83A1-F6EECF244321}">
                <p14:modId xmlns:p14="http://schemas.microsoft.com/office/powerpoint/2010/main" val="2176058304"/>
              </p:ext>
            </p:extLst>
          </p:nvPr>
        </p:nvGraphicFramePr>
        <p:xfrm>
          <a:off x="683568" y="1063629"/>
          <a:ext cx="3527425" cy="611187"/>
        </p:xfrm>
        <a:graphic>
          <a:graphicData uri="http://schemas.openxmlformats.org/presentationml/2006/ole">
            <mc:AlternateContent xmlns:mc="http://schemas.openxmlformats.org/markup-compatibility/2006">
              <mc:Choice xmlns:v="urn:schemas-microsoft-com:vml" Requires="v">
                <p:oleObj spid="_x0000_s172407" name="公式" r:id="rId3" imgW="2032000" imgH="342900" progId="Equation.3">
                  <p:embed/>
                </p:oleObj>
              </mc:Choice>
              <mc:Fallback>
                <p:oleObj name="公式" r:id="rId3" imgW="2032000" imgH="342900" progId="Equation.3">
                  <p:embed/>
                  <p:pic>
                    <p:nvPicPr>
                      <p:cNvPr id="0" name="Picture 4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063629"/>
                        <a:ext cx="3527425"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93"/>
          <p:cNvGraphicFramePr>
            <a:graphicFrameLocks noChangeAspect="1"/>
          </p:cNvGraphicFramePr>
          <p:nvPr>
            <p:extLst>
              <p:ext uri="{D42A27DB-BD31-4B8C-83A1-F6EECF244321}">
                <p14:modId xmlns:p14="http://schemas.microsoft.com/office/powerpoint/2010/main" val="568714378"/>
              </p:ext>
            </p:extLst>
          </p:nvPr>
        </p:nvGraphicFramePr>
        <p:xfrm>
          <a:off x="4499992" y="1052736"/>
          <a:ext cx="3549650" cy="611187"/>
        </p:xfrm>
        <a:graphic>
          <a:graphicData uri="http://schemas.openxmlformats.org/presentationml/2006/ole">
            <mc:AlternateContent xmlns:mc="http://schemas.openxmlformats.org/markup-compatibility/2006">
              <mc:Choice xmlns:v="urn:schemas-microsoft-com:vml" Requires="v">
                <p:oleObj spid="_x0000_s172408" name="公式" r:id="rId5" imgW="2705040" imgH="432360" progId="Equation.3">
                  <p:embed/>
                </p:oleObj>
              </mc:Choice>
              <mc:Fallback>
                <p:oleObj name="公式" r:id="rId5" imgW="2705040" imgH="432360" progId="Equation.3">
                  <p:embed/>
                  <p:pic>
                    <p:nvPicPr>
                      <p:cNvPr id="0" name="Picture 4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9992" y="1052736"/>
                        <a:ext cx="3549650"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730" name="矩形 5"/>
          <p:cNvSpPr>
            <a:spLocks noChangeArrowheads="1"/>
          </p:cNvSpPr>
          <p:nvPr/>
        </p:nvSpPr>
        <p:spPr bwMode="auto">
          <a:xfrm>
            <a:off x="867367" y="1700808"/>
            <a:ext cx="1800225" cy="411163"/>
          </a:xfrm>
          <a:prstGeom prst="rect">
            <a:avLst/>
          </a:prstGeom>
          <a:noFill/>
          <a:ln w="9525">
            <a:noFill/>
            <a:miter lim="800000"/>
            <a:headEnd/>
            <a:tailEnd/>
          </a:ln>
        </p:spPr>
        <p:txBody>
          <a:bodyPr wrap="none">
            <a:spAutoFit/>
          </a:bodyPr>
          <a:lstStyle/>
          <a:p>
            <a:pPr>
              <a:lnSpc>
                <a:spcPct val="115000"/>
              </a:lnSpc>
              <a:spcBef>
                <a:spcPct val="20000"/>
              </a:spcBef>
              <a:buClr>
                <a:srgbClr val="CCFF33"/>
              </a:buClr>
              <a:buSzPct val="70000"/>
              <a:buFont typeface="Wingdings" pitchFamily="2" charset="2"/>
              <a:buNone/>
            </a:pPr>
            <a:r>
              <a:rPr kumimoji="1" lang="zh-CN" altLang="en-US" dirty="0">
                <a:solidFill>
                  <a:srgbClr val="000000"/>
                </a:solidFill>
                <a:latin typeface="Calibri" pitchFamily="34" charset="0"/>
              </a:rPr>
              <a:t>恒温、恒压下：</a:t>
            </a:r>
          </a:p>
        </p:txBody>
      </p:sp>
      <p:graphicFrame>
        <p:nvGraphicFramePr>
          <p:cNvPr id="7" name="Object 494"/>
          <p:cNvGraphicFramePr>
            <a:graphicFrameLocks noChangeAspect="1"/>
          </p:cNvGraphicFramePr>
          <p:nvPr>
            <p:extLst>
              <p:ext uri="{D42A27DB-BD31-4B8C-83A1-F6EECF244321}">
                <p14:modId xmlns:p14="http://schemas.microsoft.com/office/powerpoint/2010/main" val="1234606573"/>
              </p:ext>
            </p:extLst>
          </p:nvPr>
        </p:nvGraphicFramePr>
        <p:xfrm>
          <a:off x="2618928" y="1700808"/>
          <a:ext cx="2006600" cy="611188"/>
        </p:xfrm>
        <a:graphic>
          <a:graphicData uri="http://schemas.openxmlformats.org/presentationml/2006/ole">
            <mc:AlternateContent xmlns:mc="http://schemas.openxmlformats.org/markup-compatibility/2006">
              <mc:Choice xmlns:v="urn:schemas-microsoft-com:vml" Requires="v">
                <p:oleObj spid="_x0000_s172409" name="公式" r:id="rId7" imgW="1155700" imgH="342900" progId="Equation.3">
                  <p:embed/>
                </p:oleObj>
              </mc:Choice>
              <mc:Fallback>
                <p:oleObj name="公式" r:id="rId7" imgW="1155700" imgH="342900" progId="Equation.3">
                  <p:embed/>
                  <p:pic>
                    <p:nvPicPr>
                      <p:cNvPr id="0" name="Picture 4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8928" y="1700808"/>
                        <a:ext cx="2006600"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731" name="矩形 7"/>
          <p:cNvSpPr>
            <a:spLocks noChangeArrowheads="1"/>
          </p:cNvSpPr>
          <p:nvPr/>
        </p:nvSpPr>
        <p:spPr bwMode="auto">
          <a:xfrm>
            <a:off x="395288" y="2204864"/>
            <a:ext cx="5905500" cy="400050"/>
          </a:xfrm>
          <a:prstGeom prst="rect">
            <a:avLst/>
          </a:prstGeom>
          <a:noFill/>
          <a:ln w="9525">
            <a:noFill/>
            <a:miter lim="800000"/>
            <a:headEnd/>
            <a:tailEnd/>
          </a:ln>
        </p:spPr>
        <p:txBody>
          <a:bodyPr>
            <a:spAutoFit/>
          </a:bodyPr>
          <a:lstStyle/>
          <a:p>
            <a:r>
              <a:rPr kumimoji="1" lang="en-US" altLang="zh-CN" sz="2000" b="1" dirty="0" smtClean="0">
                <a:solidFill>
                  <a:srgbClr val="000000"/>
                </a:solidFill>
                <a:latin typeface="Calibri" pitchFamily="34" charset="0"/>
              </a:rPr>
              <a:t>1</a:t>
            </a:r>
            <a:r>
              <a:rPr kumimoji="1" lang="zh-CN" altLang="en-US" sz="2000" b="1" dirty="0" smtClean="0">
                <a:solidFill>
                  <a:srgbClr val="000000"/>
                </a:solidFill>
                <a:latin typeface="Calibri" pitchFamily="34" charset="0"/>
              </a:rPr>
              <a:t>、单相</a:t>
            </a:r>
            <a:r>
              <a:rPr kumimoji="1" lang="zh-CN" altLang="en-US" sz="2000" b="1" dirty="0">
                <a:solidFill>
                  <a:srgbClr val="000000"/>
                </a:solidFill>
                <a:latin typeface="Calibri" pitchFamily="34" charset="0"/>
              </a:rPr>
              <a:t>多组分系统</a:t>
            </a:r>
            <a:r>
              <a:rPr kumimoji="1" lang="zh-CN" altLang="en-US" sz="2000" b="1" dirty="0" smtClean="0">
                <a:solidFill>
                  <a:srgbClr val="000000"/>
                </a:solidFill>
                <a:latin typeface="Calibri" pitchFamily="34" charset="0"/>
              </a:rPr>
              <a:t>的化学判据</a:t>
            </a:r>
            <a:r>
              <a:rPr kumimoji="1" lang="zh-CN" altLang="en-US" sz="2000" b="1" dirty="0">
                <a:solidFill>
                  <a:srgbClr val="000000"/>
                </a:solidFill>
                <a:latin typeface="Calibri" pitchFamily="34" charset="0"/>
              </a:rPr>
              <a:t>为</a:t>
            </a:r>
            <a:endParaRPr lang="zh-CN" altLang="en-US" sz="2000" b="1" dirty="0">
              <a:latin typeface="Calibri" pitchFamily="34" charset="0"/>
            </a:endParaRPr>
          </a:p>
        </p:txBody>
      </p:sp>
      <p:graphicFrame>
        <p:nvGraphicFramePr>
          <p:cNvPr id="9" name="Object 495"/>
          <p:cNvGraphicFramePr>
            <a:graphicFrameLocks noChangeAspect="1"/>
          </p:cNvGraphicFramePr>
          <p:nvPr>
            <p:extLst>
              <p:ext uri="{D42A27DB-BD31-4B8C-83A1-F6EECF244321}">
                <p14:modId xmlns:p14="http://schemas.microsoft.com/office/powerpoint/2010/main" val="4104323007"/>
              </p:ext>
            </p:extLst>
          </p:nvPr>
        </p:nvGraphicFramePr>
        <p:xfrm>
          <a:off x="557595" y="2780928"/>
          <a:ext cx="3888432" cy="1006996"/>
        </p:xfrm>
        <a:graphic>
          <a:graphicData uri="http://schemas.openxmlformats.org/presentationml/2006/ole">
            <mc:AlternateContent xmlns:mc="http://schemas.openxmlformats.org/markup-compatibility/2006">
              <mc:Choice xmlns:v="urn:schemas-microsoft-com:vml" Requires="v">
                <p:oleObj spid="_x0000_s172410" name="公式" r:id="rId9" imgW="2603160" imgH="660240" progId="Equation.3">
                  <p:embed/>
                </p:oleObj>
              </mc:Choice>
              <mc:Fallback>
                <p:oleObj name="公式" r:id="rId9" imgW="2603160" imgH="660240" progId="Equation.3">
                  <p:embed/>
                  <p:pic>
                    <p:nvPicPr>
                      <p:cNvPr id="0" name="Picture 4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595" y="2780928"/>
                        <a:ext cx="3888432" cy="1006996"/>
                      </a:xfrm>
                      <a:prstGeom prst="rect">
                        <a:avLst/>
                      </a:prstGeom>
                      <a:solidFill>
                        <a:srgbClr val="FFC000"/>
                      </a:solidFill>
                      <a:extLst/>
                    </p:spPr>
                  </p:pic>
                </p:oleObj>
              </mc:Fallback>
            </mc:AlternateContent>
          </a:graphicData>
        </a:graphic>
      </p:graphicFrame>
      <p:sp>
        <p:nvSpPr>
          <p:cNvPr id="2" name="矩形 1"/>
          <p:cNvSpPr/>
          <p:nvPr/>
        </p:nvSpPr>
        <p:spPr>
          <a:xfrm>
            <a:off x="539552" y="3973222"/>
            <a:ext cx="8064896" cy="1020279"/>
          </a:xfrm>
          <a:prstGeom prst="rect">
            <a:avLst/>
          </a:prstGeom>
        </p:spPr>
        <p:txBody>
          <a:bodyPr wrap="square">
            <a:spAutoFit/>
          </a:bodyPr>
          <a:lstStyle/>
          <a:p>
            <a:pPr eaLnBrk="1" hangingPunct="1">
              <a:lnSpc>
                <a:spcPct val="115000"/>
              </a:lnSpc>
              <a:buClr>
                <a:srgbClr val="CCFF33"/>
              </a:buClr>
              <a:buSzPct val="70000"/>
              <a:buFont typeface="Arial" charset="0"/>
              <a:buNone/>
            </a:pPr>
            <a:r>
              <a:rPr lang="en-US" altLang="zh-CN" b="1" dirty="0" smtClean="0">
                <a:solidFill>
                  <a:srgbClr val="080808"/>
                </a:solidFill>
                <a:latin typeface="华文宋体"/>
                <a:ea typeface="华文宋体"/>
                <a:cs typeface="华文宋体"/>
              </a:rPr>
              <a:t>2</a:t>
            </a:r>
            <a:r>
              <a:rPr lang="zh-CN" altLang="en-US" b="1" dirty="0" smtClean="0">
                <a:solidFill>
                  <a:srgbClr val="080808"/>
                </a:solidFill>
                <a:latin typeface="华文宋体"/>
                <a:ea typeface="华文宋体"/>
                <a:cs typeface="华文宋体"/>
              </a:rPr>
              <a:t>、多</a:t>
            </a:r>
            <a:r>
              <a:rPr lang="zh-CN" altLang="en-US" b="1" dirty="0">
                <a:solidFill>
                  <a:srgbClr val="080808"/>
                </a:solidFill>
                <a:latin typeface="华文宋体"/>
                <a:ea typeface="华文宋体"/>
                <a:cs typeface="华文宋体"/>
              </a:rPr>
              <a:t>相多组分化学势判据：</a:t>
            </a:r>
          </a:p>
          <a:p>
            <a:pPr eaLnBrk="1" hangingPunct="1">
              <a:buClr>
                <a:srgbClr val="CCFF33"/>
              </a:buClr>
              <a:buSzPct val="70000"/>
              <a:buFont typeface="Arial" charset="0"/>
              <a:buNone/>
            </a:pPr>
            <a:r>
              <a:rPr kumimoji="1" lang="zh-CN" altLang="en-US" dirty="0"/>
              <a:t>恒温、恒压下对多相多组分系统</a:t>
            </a:r>
            <a:r>
              <a:rPr kumimoji="1" lang="en-US" altLang="zh-CN" dirty="0" err="1"/>
              <a:t>dG</a:t>
            </a:r>
            <a:r>
              <a:rPr kumimoji="1" lang="en-US" altLang="zh-CN" dirty="0"/>
              <a:t>=∑ ∑</a:t>
            </a:r>
            <a:r>
              <a:rPr kumimoji="1" lang="el-GR" altLang="zh-CN" dirty="0"/>
              <a:t>μ</a:t>
            </a:r>
            <a:r>
              <a:rPr kumimoji="1" lang="en-US" altLang="zh-CN" baseline="-25000" dirty="0"/>
              <a:t>B </a:t>
            </a:r>
            <a:r>
              <a:rPr kumimoji="1" lang="en-US" altLang="zh-CN" baseline="30000" dirty="0"/>
              <a:t>α</a:t>
            </a:r>
            <a:r>
              <a:rPr kumimoji="1" lang="en-US" altLang="zh-CN" dirty="0" err="1"/>
              <a:t>dn</a:t>
            </a:r>
            <a:r>
              <a:rPr kumimoji="1" lang="en-US" altLang="zh-CN" baseline="-25000" dirty="0" err="1"/>
              <a:t>B</a:t>
            </a:r>
            <a:r>
              <a:rPr kumimoji="1" lang="en-US" altLang="zh-CN" baseline="30000" dirty="0"/>
              <a:t>α</a:t>
            </a:r>
            <a:endParaRPr kumimoji="1" lang="en-US" altLang="zh-CN" dirty="0">
              <a:solidFill>
                <a:srgbClr val="000000"/>
              </a:solidFill>
            </a:endParaRPr>
          </a:p>
          <a:p>
            <a:pPr>
              <a:lnSpc>
                <a:spcPct val="60000"/>
              </a:lnSpc>
              <a:buClr>
                <a:srgbClr val="CCFF33"/>
              </a:buClr>
              <a:buSzPct val="70000"/>
            </a:pPr>
            <a:r>
              <a:rPr kumimoji="1" lang="en-US" altLang="zh-CN" dirty="0"/>
              <a:t>                                                           </a:t>
            </a:r>
            <a:r>
              <a:rPr kumimoji="1" lang="el-GR" altLang="zh-CN" dirty="0" smtClean="0"/>
              <a:t>α</a:t>
            </a:r>
            <a:r>
              <a:rPr kumimoji="1" lang="en-US" altLang="zh-CN" dirty="0" smtClean="0"/>
              <a:t>B</a:t>
            </a:r>
            <a:endParaRPr kumimoji="1" lang="en-US" altLang="zh-CN" dirty="0"/>
          </a:p>
          <a:p>
            <a:pPr eaLnBrk="1" hangingPunct="1">
              <a:lnSpc>
                <a:spcPct val="60000"/>
              </a:lnSpc>
              <a:buClr>
                <a:srgbClr val="CCFF33"/>
              </a:buClr>
              <a:buSzPct val="70000"/>
              <a:buFont typeface="Arial" charset="0"/>
              <a:buNone/>
            </a:pPr>
            <a:r>
              <a:rPr kumimoji="1" lang="en-US" altLang="zh-CN" dirty="0" smtClean="0"/>
              <a:t>            </a:t>
            </a:r>
            <a:endParaRPr kumimoji="1" lang="en-US" altLang="zh-CN" dirty="0"/>
          </a:p>
        </p:txBody>
      </p:sp>
      <p:graphicFrame>
        <p:nvGraphicFramePr>
          <p:cNvPr id="3" name="对象 2"/>
          <p:cNvGraphicFramePr>
            <a:graphicFrameLocks noChangeAspect="1"/>
          </p:cNvGraphicFramePr>
          <p:nvPr>
            <p:extLst>
              <p:ext uri="{D42A27DB-BD31-4B8C-83A1-F6EECF244321}">
                <p14:modId xmlns:p14="http://schemas.microsoft.com/office/powerpoint/2010/main" val="4215641602"/>
              </p:ext>
            </p:extLst>
          </p:nvPr>
        </p:nvGraphicFramePr>
        <p:xfrm>
          <a:off x="445742" y="4903391"/>
          <a:ext cx="5102506" cy="952089"/>
        </p:xfrm>
        <a:graphic>
          <a:graphicData uri="http://schemas.openxmlformats.org/presentationml/2006/ole">
            <mc:AlternateContent xmlns:mc="http://schemas.openxmlformats.org/markup-compatibility/2006">
              <mc:Choice xmlns:v="urn:schemas-microsoft-com:vml" Requires="v">
                <p:oleObj spid="_x0000_s172411" name="公式" r:id="rId11" imgW="2793960" imgH="660240" progId="Equation.3">
                  <p:embed/>
                </p:oleObj>
              </mc:Choice>
              <mc:Fallback>
                <p:oleObj name="公式" r:id="rId11" imgW="2793960" imgH="660240" progId="Equation.3">
                  <p:embed/>
                  <p:pic>
                    <p:nvPicPr>
                      <p:cNvPr id="0" name="Object 97"/>
                      <p:cNvPicPr>
                        <a:picLocks noChangeAspect="1" noChangeArrowheads="1"/>
                      </p:cNvPicPr>
                      <p:nvPr/>
                    </p:nvPicPr>
                    <p:blipFill>
                      <a:blip r:embed="rId12"/>
                      <a:srcRect/>
                      <a:stretch>
                        <a:fillRect/>
                      </a:stretch>
                    </p:blipFill>
                    <p:spPr bwMode="auto">
                      <a:xfrm>
                        <a:off x="445742" y="4903391"/>
                        <a:ext cx="5102506" cy="952089"/>
                      </a:xfrm>
                      <a:prstGeom prst="rect">
                        <a:avLst/>
                      </a:prstGeom>
                      <a:blipFill dpi="0" rotWithShape="1">
                        <a:blip r:embed="rId13"/>
                        <a:srcRect/>
                        <a:tile tx="0" ty="0" sx="100000" sy="100000" flip="none" algn="tl"/>
                      </a:blipFill>
                      <a:ln>
                        <a:noFill/>
                      </a:ln>
                    </p:spPr>
                  </p:pic>
                </p:oleObj>
              </mc:Fallback>
            </mc:AlternateContent>
          </a:graphicData>
        </a:graphic>
      </p:graphicFrame>
      <p:sp>
        <p:nvSpPr>
          <p:cNvPr id="13" name="Rectangle 30"/>
          <p:cNvSpPr>
            <a:spLocks noChangeArrowheads="1"/>
          </p:cNvSpPr>
          <p:nvPr/>
        </p:nvSpPr>
        <p:spPr bwMode="auto">
          <a:xfrm>
            <a:off x="4606608" y="2786783"/>
            <a:ext cx="4272823" cy="1200329"/>
          </a:xfrm>
          <a:prstGeom prst="rect">
            <a:avLst/>
          </a:prstGeom>
          <a:noFill/>
          <a:ln w="9525">
            <a:noFill/>
            <a:miter lim="800000"/>
            <a:headEnd/>
            <a:tailEnd/>
          </a:ln>
        </p:spPr>
        <p:txBody>
          <a:bodyPr wrap="square" anchor="b">
            <a:spAutoFit/>
          </a:bodyPr>
          <a:lstStyle/>
          <a:p>
            <a:r>
              <a:rPr kumimoji="1" lang="zh-CN" altLang="en-US" sz="2400" dirty="0" smtClean="0">
                <a:solidFill>
                  <a:srgbClr val="0000CC"/>
                </a:solidFill>
                <a:latin typeface="华文行楷"/>
                <a:ea typeface="华文行楷"/>
                <a:cs typeface="华文行楷"/>
                <a:sym typeface="Symbol" pitchFamily="18" charset="2"/>
              </a:rPr>
              <a:t>此</a:t>
            </a:r>
            <a:r>
              <a:rPr kumimoji="1" lang="zh-CN" altLang="en-US" sz="2400" dirty="0">
                <a:solidFill>
                  <a:srgbClr val="0000CC"/>
                </a:solidFill>
                <a:latin typeface="华文行楷"/>
                <a:ea typeface="华文行楷"/>
                <a:cs typeface="华文行楷"/>
                <a:sym typeface="Symbol" pitchFamily="18" charset="2"/>
              </a:rPr>
              <a:t>判据适用条件恒温、恒压下对</a:t>
            </a:r>
            <a:r>
              <a:rPr kumimoji="1" lang="zh-CN" altLang="en-US" sz="2400" dirty="0" smtClean="0">
                <a:solidFill>
                  <a:srgbClr val="0000CC"/>
                </a:solidFill>
                <a:latin typeface="华文行楷"/>
                <a:ea typeface="华文行楷"/>
                <a:cs typeface="华文行楷"/>
                <a:sym typeface="Symbol" pitchFamily="18" charset="2"/>
              </a:rPr>
              <a:t>单相多组分或</a:t>
            </a:r>
            <a:r>
              <a:rPr kumimoji="1" lang="zh-CN" altLang="en-US" sz="2400" dirty="0">
                <a:solidFill>
                  <a:srgbClr val="0000CC"/>
                </a:solidFill>
                <a:latin typeface="华文行楷"/>
                <a:ea typeface="华文行楷"/>
                <a:cs typeface="华文行楷"/>
                <a:sym typeface="Symbol" pitchFamily="18" charset="2"/>
              </a:rPr>
              <a:t>恒温、恒容下对单相多</a:t>
            </a:r>
            <a:r>
              <a:rPr kumimoji="1" lang="zh-CN" altLang="en-US" sz="2400" dirty="0" smtClean="0">
                <a:solidFill>
                  <a:srgbClr val="0000CC"/>
                </a:solidFill>
                <a:latin typeface="华文行楷"/>
                <a:ea typeface="华文行楷"/>
                <a:cs typeface="华文行楷"/>
                <a:sym typeface="Symbol" pitchFamily="18" charset="2"/>
              </a:rPr>
              <a:t>组分</a:t>
            </a:r>
            <a:endParaRPr kumimoji="1" lang="zh-CN" altLang="en-US" sz="2400" dirty="0">
              <a:solidFill>
                <a:srgbClr val="0000CC"/>
              </a:solidFill>
              <a:latin typeface="华文行楷"/>
              <a:ea typeface="华文行楷"/>
              <a:cs typeface="华文行楷"/>
              <a:sym typeface="Symbol" pitchFamily="18" charset="2"/>
            </a:endParaRPr>
          </a:p>
        </p:txBody>
      </p:sp>
      <p:sp>
        <p:nvSpPr>
          <p:cNvPr id="14" name="Rectangle 8"/>
          <p:cNvSpPr>
            <a:spLocks noChangeArrowheads="1"/>
          </p:cNvSpPr>
          <p:nvPr/>
        </p:nvSpPr>
        <p:spPr bwMode="auto">
          <a:xfrm>
            <a:off x="5548248" y="4858447"/>
            <a:ext cx="3503136" cy="1200329"/>
          </a:xfrm>
          <a:prstGeom prst="rect">
            <a:avLst/>
          </a:prstGeom>
          <a:noFill/>
          <a:ln w="9525">
            <a:noFill/>
            <a:miter lim="800000"/>
            <a:headEnd/>
            <a:tailEnd/>
          </a:ln>
        </p:spPr>
        <p:txBody>
          <a:bodyPr wrap="square" anchor="b">
            <a:spAutoFit/>
          </a:bodyPr>
          <a:lstStyle/>
          <a:p>
            <a:r>
              <a:rPr kumimoji="1" lang="zh-CN" altLang="en-US" sz="2400" dirty="0" smtClean="0">
                <a:solidFill>
                  <a:srgbClr val="0000CC"/>
                </a:solidFill>
                <a:latin typeface="华文行楷"/>
                <a:ea typeface="华文行楷"/>
                <a:cs typeface="华文行楷"/>
                <a:sym typeface="Symbol" pitchFamily="18" charset="2"/>
              </a:rPr>
              <a:t>此</a:t>
            </a:r>
            <a:r>
              <a:rPr kumimoji="1" lang="zh-CN" altLang="en-US" sz="2400" dirty="0">
                <a:solidFill>
                  <a:srgbClr val="0000CC"/>
                </a:solidFill>
                <a:latin typeface="华文行楷"/>
                <a:ea typeface="华文行楷"/>
                <a:cs typeface="华文行楷"/>
                <a:sym typeface="Symbol" pitchFamily="18" charset="2"/>
              </a:rPr>
              <a:t>判据适用条件</a:t>
            </a:r>
            <a:r>
              <a:rPr kumimoji="1" lang="zh-CN" altLang="en-US" sz="2400" dirty="0" smtClean="0">
                <a:solidFill>
                  <a:srgbClr val="0000CC"/>
                </a:solidFill>
                <a:latin typeface="华文行楷"/>
                <a:ea typeface="华文行楷"/>
                <a:cs typeface="华文行楷"/>
                <a:sym typeface="Symbol" pitchFamily="18" charset="2"/>
              </a:rPr>
              <a:t>恒温恒</a:t>
            </a:r>
            <a:r>
              <a:rPr kumimoji="1" lang="zh-CN" altLang="en-US" sz="2400" dirty="0">
                <a:solidFill>
                  <a:srgbClr val="0000CC"/>
                </a:solidFill>
                <a:latin typeface="华文行楷"/>
                <a:ea typeface="华文行楷"/>
                <a:cs typeface="华文行楷"/>
                <a:sym typeface="Symbol" pitchFamily="18" charset="2"/>
              </a:rPr>
              <a:t>压下或恒温、恒容下</a:t>
            </a:r>
            <a:r>
              <a:rPr kumimoji="1" lang="zh-CN" altLang="en-US" sz="2400" dirty="0" smtClean="0">
                <a:solidFill>
                  <a:srgbClr val="0000CC"/>
                </a:solidFill>
                <a:latin typeface="华文行楷"/>
                <a:ea typeface="华文行楷"/>
                <a:cs typeface="华文行楷"/>
                <a:sym typeface="Symbol" pitchFamily="18" charset="2"/>
              </a:rPr>
              <a:t>对</a:t>
            </a:r>
            <a:endParaRPr kumimoji="1" lang="zh-CN" altLang="en-US" sz="2400" dirty="0">
              <a:solidFill>
                <a:srgbClr val="0000CC"/>
              </a:solidFill>
              <a:latin typeface="华文行楷"/>
              <a:ea typeface="华文行楷"/>
              <a:cs typeface="华文行楷"/>
              <a:sym typeface="Symbol" pitchFamily="18" charset="2"/>
            </a:endParaRPr>
          </a:p>
          <a:p>
            <a:r>
              <a:rPr kumimoji="1" lang="zh-CN" altLang="en-US" sz="2400" dirty="0" smtClean="0">
                <a:solidFill>
                  <a:srgbClr val="0000CC"/>
                </a:solidFill>
                <a:latin typeface="华文行楷"/>
                <a:ea typeface="华文行楷"/>
                <a:cs typeface="华文行楷"/>
                <a:sym typeface="Symbol" pitchFamily="18" charset="2"/>
              </a:rPr>
              <a:t>对</a:t>
            </a:r>
            <a:r>
              <a:rPr kumimoji="1" lang="zh-CN" altLang="en-US" sz="2400" dirty="0">
                <a:solidFill>
                  <a:srgbClr val="0000CC"/>
                </a:solidFill>
                <a:latin typeface="华文行楷"/>
                <a:ea typeface="华文行楷"/>
                <a:cs typeface="华文行楷"/>
                <a:sym typeface="Symbol" pitchFamily="18" charset="2"/>
              </a:rPr>
              <a:t>多相多</a:t>
            </a:r>
            <a:r>
              <a:rPr kumimoji="1" lang="zh-CN" altLang="en-US" sz="2400" dirty="0" smtClean="0">
                <a:solidFill>
                  <a:srgbClr val="0000CC"/>
                </a:solidFill>
                <a:latin typeface="华文行楷"/>
                <a:ea typeface="华文行楷"/>
                <a:cs typeface="华文行楷"/>
                <a:sym typeface="Symbol" pitchFamily="18" charset="2"/>
              </a:rPr>
              <a:t>组分</a:t>
            </a:r>
            <a:endParaRPr kumimoji="1" lang="zh-CN" altLang="en-US" sz="2400" dirty="0">
              <a:solidFill>
                <a:srgbClr val="0000CC"/>
              </a:solidFill>
              <a:latin typeface="华文行楷"/>
              <a:ea typeface="华文行楷"/>
              <a:cs typeface="华文行楷"/>
              <a:sym typeface="Symbol" pitchFamily="18" charset="2"/>
            </a:endParaRPr>
          </a:p>
        </p:txBody>
      </p:sp>
      <p:sp>
        <p:nvSpPr>
          <p:cNvPr id="15" name="Text Box 9"/>
          <p:cNvSpPr txBox="1">
            <a:spLocks noChangeArrowheads="1"/>
          </p:cNvSpPr>
          <p:nvPr/>
        </p:nvSpPr>
        <p:spPr bwMode="auto">
          <a:xfrm>
            <a:off x="539552" y="6167438"/>
            <a:ext cx="82169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spcBef>
                <a:spcPct val="50000"/>
              </a:spcBef>
            </a:pPr>
            <a:r>
              <a:rPr kumimoji="1" lang="zh-CN" altLang="en-US" sz="2000" dirty="0">
                <a:solidFill>
                  <a:srgbClr val="FF0000"/>
                </a:solidFill>
              </a:rPr>
              <a:t>以上两式是研究相变化和化学变化的重要理论基础公式</a:t>
            </a:r>
          </a:p>
        </p:txBody>
      </p:sp>
      <p:sp>
        <p:nvSpPr>
          <p:cNvPr id="16" name="矩形 5"/>
          <p:cNvSpPr>
            <a:spLocks noChangeArrowheads="1"/>
          </p:cNvSpPr>
          <p:nvPr/>
        </p:nvSpPr>
        <p:spPr bwMode="auto">
          <a:xfrm>
            <a:off x="4648002" y="1701089"/>
            <a:ext cx="1800493" cy="410882"/>
          </a:xfrm>
          <a:prstGeom prst="rect">
            <a:avLst/>
          </a:prstGeom>
          <a:noFill/>
          <a:ln w="9525">
            <a:noFill/>
            <a:miter lim="800000"/>
            <a:headEnd/>
            <a:tailEnd/>
          </a:ln>
        </p:spPr>
        <p:txBody>
          <a:bodyPr wrap="none">
            <a:spAutoFit/>
          </a:bodyPr>
          <a:lstStyle/>
          <a:p>
            <a:pPr>
              <a:lnSpc>
                <a:spcPct val="115000"/>
              </a:lnSpc>
              <a:spcBef>
                <a:spcPct val="20000"/>
              </a:spcBef>
              <a:buClr>
                <a:srgbClr val="CCFF33"/>
              </a:buClr>
              <a:buSzPct val="70000"/>
              <a:buFont typeface="Wingdings" pitchFamily="2" charset="2"/>
              <a:buNone/>
            </a:pPr>
            <a:r>
              <a:rPr kumimoji="1" lang="zh-CN" altLang="en-US" dirty="0">
                <a:solidFill>
                  <a:srgbClr val="000000"/>
                </a:solidFill>
                <a:latin typeface="Calibri" pitchFamily="34" charset="0"/>
              </a:rPr>
              <a:t>恒温、</a:t>
            </a:r>
            <a:r>
              <a:rPr kumimoji="1" lang="zh-CN" altLang="en-US" dirty="0" smtClean="0">
                <a:solidFill>
                  <a:srgbClr val="000000"/>
                </a:solidFill>
                <a:latin typeface="Calibri" pitchFamily="34" charset="0"/>
              </a:rPr>
              <a:t>恒容下</a:t>
            </a:r>
            <a:r>
              <a:rPr kumimoji="1" lang="zh-CN" altLang="en-US" dirty="0">
                <a:solidFill>
                  <a:srgbClr val="000000"/>
                </a:solidFill>
                <a:latin typeface="Calibri" pitchFamily="34" charset="0"/>
              </a:rPr>
              <a:t>：</a:t>
            </a:r>
          </a:p>
        </p:txBody>
      </p:sp>
      <p:graphicFrame>
        <p:nvGraphicFramePr>
          <p:cNvPr id="6" name="对象 5"/>
          <p:cNvGraphicFramePr>
            <a:graphicFrameLocks noChangeAspect="1"/>
          </p:cNvGraphicFramePr>
          <p:nvPr>
            <p:extLst>
              <p:ext uri="{D42A27DB-BD31-4B8C-83A1-F6EECF244321}">
                <p14:modId xmlns:p14="http://schemas.microsoft.com/office/powerpoint/2010/main" val="1510553381"/>
              </p:ext>
            </p:extLst>
          </p:nvPr>
        </p:nvGraphicFramePr>
        <p:xfrm>
          <a:off x="6484087" y="1660492"/>
          <a:ext cx="2425700" cy="611187"/>
        </p:xfrm>
        <a:graphic>
          <a:graphicData uri="http://schemas.openxmlformats.org/presentationml/2006/ole">
            <mc:AlternateContent xmlns:mc="http://schemas.openxmlformats.org/markup-compatibility/2006">
              <mc:Choice xmlns:v="urn:schemas-microsoft-com:vml" Requires="v">
                <p:oleObj spid="_x0000_s172412" name="公式" r:id="rId14" imgW="1396800" imgH="342720" progId="Equation.3">
                  <p:embed/>
                </p:oleObj>
              </mc:Choice>
              <mc:Fallback>
                <p:oleObj name="公式" r:id="rId14" imgW="1396800" imgH="342720" progId="Equation.3">
                  <p:embed/>
                  <p:pic>
                    <p:nvPicPr>
                      <p:cNvPr id="0" name="Object 494"/>
                      <p:cNvPicPr>
                        <a:picLocks noChangeAspect="1" noChangeArrowheads="1"/>
                      </p:cNvPicPr>
                      <p:nvPr/>
                    </p:nvPicPr>
                    <p:blipFill>
                      <a:blip r:embed="rId15"/>
                      <a:srcRect/>
                      <a:stretch>
                        <a:fillRect/>
                      </a:stretch>
                    </p:blipFill>
                    <p:spPr bwMode="auto">
                      <a:xfrm>
                        <a:off x="6484087" y="1660492"/>
                        <a:ext cx="24257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0"/>
                            </p:stCondLst>
                            <p:childTnLst>
                              <p:par>
                                <p:cTn id="20" presetID="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3">
                                            <p:txEl>
                                              <p:pRg st="0" end="0"/>
                                            </p:txEl>
                                          </p:spTgt>
                                        </p:tgtEl>
                                        <p:attrNameLst>
                                          <p:attrName>style.visibility</p:attrName>
                                        </p:attrNameLst>
                                      </p:cBhvr>
                                      <p:to>
                                        <p:strVal val="visible"/>
                                      </p:to>
                                    </p:set>
                                    <p:anim calcmode="lin" valueType="num">
                                      <p:cBhvr additive="base">
                                        <p:cTn id="34"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 calcmode="lin" valueType="num">
                                      <p:cBhvr additive="base">
                                        <p:cTn id="40"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4">
                                            <p:txEl>
                                              <p:pRg st="1" end="1"/>
                                            </p:txEl>
                                          </p:spTgt>
                                        </p:tgtEl>
                                        <p:attrNameLst>
                                          <p:attrName>style.visibility</p:attrName>
                                        </p:attrNameLst>
                                      </p:cBhvr>
                                      <p:to>
                                        <p:strVal val="visible"/>
                                      </p:to>
                                    </p:set>
                                    <p:anim calcmode="lin" valueType="num">
                                      <p:cBhvr additive="base">
                                        <p:cTn id="46"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0-#ppt_w/2"/>
                                          </p:val>
                                        </p:tav>
                                        <p:tav tm="100000">
                                          <p:val>
                                            <p:strVal val="#ppt_x"/>
                                          </p:val>
                                        </p:tav>
                                      </p:tavLst>
                                    </p:anim>
                                    <p:anim calcmode="lin" valueType="num">
                                      <p:cBhvr additive="base">
                                        <p:cTn id="53"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build="p"/>
      <p:bldP spid="1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640935" y="1225993"/>
            <a:ext cx="3284538" cy="549275"/>
          </a:xfrm>
          <a:prstGeom prst="rect">
            <a:avLst/>
          </a:prstGeom>
          <a:solidFill>
            <a:srgbClr val="00B0F0"/>
          </a:solidFill>
          <a:ln w="9525">
            <a:noFill/>
            <a:miter lim="800000"/>
            <a:headEnd/>
            <a:tailEnd/>
          </a:ln>
          <a:effectLst/>
        </p:spPr>
        <p:txBody>
          <a:bodyPr>
            <a:spAutoFit/>
          </a:bodyPr>
          <a:lstStyle/>
          <a:p>
            <a:pPr eaLnBrk="0" hangingPunct="0">
              <a:defRPr/>
            </a:pPr>
            <a:r>
              <a:rPr kumimoji="1" lang="zh-CN" altLang="en-US" sz="3000" b="1" dirty="0" smtClean="0">
                <a:sym typeface="Symbol" pitchFamily="18" charset="2"/>
              </a:rPr>
              <a:t>相变</a:t>
            </a:r>
            <a:r>
              <a:rPr kumimoji="1" lang="zh-CN" altLang="en-US" sz="3000" b="1" dirty="0">
                <a:sym typeface="Symbol" pitchFamily="18" charset="2"/>
              </a:rPr>
              <a:t>化过程：</a:t>
            </a:r>
          </a:p>
        </p:txBody>
      </p:sp>
      <p:grpSp>
        <p:nvGrpSpPr>
          <p:cNvPr id="7" name="Group 5"/>
          <p:cNvGrpSpPr>
            <a:grpSpLocks/>
          </p:cNvGrpSpPr>
          <p:nvPr/>
        </p:nvGrpSpPr>
        <p:grpSpPr bwMode="auto">
          <a:xfrm>
            <a:off x="1028117" y="2220814"/>
            <a:ext cx="2225179" cy="2422624"/>
            <a:chOff x="624" y="2304"/>
            <a:chExt cx="1056" cy="1248"/>
          </a:xfrm>
        </p:grpSpPr>
        <p:grpSp>
          <p:nvGrpSpPr>
            <p:cNvPr id="8" name="Group 6"/>
            <p:cNvGrpSpPr>
              <a:grpSpLocks/>
            </p:cNvGrpSpPr>
            <p:nvPr/>
          </p:nvGrpSpPr>
          <p:grpSpPr bwMode="auto">
            <a:xfrm>
              <a:off x="624" y="2304"/>
              <a:ext cx="960" cy="1248"/>
              <a:chOff x="624" y="2304"/>
              <a:chExt cx="960" cy="1248"/>
            </a:xfrm>
          </p:grpSpPr>
          <p:sp>
            <p:nvSpPr>
              <p:cNvPr id="10" name="Rectangle 7"/>
              <p:cNvSpPr>
                <a:spLocks noChangeArrowheads="1"/>
              </p:cNvSpPr>
              <p:nvPr/>
            </p:nvSpPr>
            <p:spPr bwMode="auto">
              <a:xfrm>
                <a:off x="720" y="2352"/>
                <a:ext cx="864" cy="48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endParaRPr lang="zh-CN" altLang="en-US"/>
              </a:p>
            </p:txBody>
          </p:sp>
          <p:sp>
            <p:nvSpPr>
              <p:cNvPr id="11" name="Rectangle 8"/>
              <p:cNvSpPr>
                <a:spLocks noChangeArrowheads="1"/>
              </p:cNvSpPr>
              <p:nvPr/>
            </p:nvSpPr>
            <p:spPr bwMode="auto">
              <a:xfrm>
                <a:off x="720" y="2832"/>
                <a:ext cx="864" cy="72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endParaRPr lang="zh-CN" altLang="en-US"/>
              </a:p>
            </p:txBody>
          </p:sp>
          <p:sp>
            <p:nvSpPr>
              <p:cNvPr id="12" name="Line 9"/>
              <p:cNvSpPr>
                <a:spLocks noChangeShapeType="1"/>
              </p:cNvSpPr>
              <p:nvPr/>
            </p:nvSpPr>
            <p:spPr bwMode="auto">
              <a:xfrm flipV="1">
                <a:off x="1344" y="2592"/>
                <a:ext cx="0" cy="48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10"/>
              <p:cNvSpPr txBox="1">
                <a:spLocks noChangeArrowheads="1"/>
              </p:cNvSpPr>
              <p:nvPr/>
            </p:nvSpPr>
            <p:spPr bwMode="auto">
              <a:xfrm>
                <a:off x="672" y="321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algn="ctr">
                  <a:spcBef>
                    <a:spcPct val="50000"/>
                  </a:spcBef>
                </a:pPr>
                <a:r>
                  <a:rPr lang="en-US" altLang="zh-CN">
                    <a:ea typeface="宋体" pitchFamily="2" charset="-122"/>
                    <a:sym typeface="Symbol" pitchFamily="18" charset="2"/>
                  </a:rPr>
                  <a:t></a:t>
                </a:r>
                <a:endParaRPr lang="en-US" altLang="zh-CN" sz="1800">
                  <a:ea typeface="宋体" pitchFamily="2" charset="-122"/>
                </a:endParaRPr>
              </a:p>
            </p:txBody>
          </p:sp>
          <p:sp>
            <p:nvSpPr>
              <p:cNvPr id="14" name="Text Box 11"/>
              <p:cNvSpPr txBox="1">
                <a:spLocks noChangeArrowheads="1"/>
              </p:cNvSpPr>
              <p:nvPr/>
            </p:nvSpPr>
            <p:spPr bwMode="auto">
              <a:xfrm>
                <a:off x="624" y="230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algn="ctr">
                  <a:spcBef>
                    <a:spcPct val="50000"/>
                  </a:spcBef>
                </a:pPr>
                <a:r>
                  <a:rPr lang="en-US" altLang="zh-CN">
                    <a:ea typeface="宋体" pitchFamily="2" charset="-122"/>
                    <a:sym typeface="Symbol" pitchFamily="18" charset="2"/>
                  </a:rPr>
                  <a:t></a:t>
                </a:r>
                <a:endParaRPr lang="en-US" altLang="zh-CN" sz="1800">
                  <a:ea typeface="宋体" pitchFamily="2" charset="-122"/>
                </a:endParaRPr>
              </a:p>
            </p:txBody>
          </p:sp>
        </p:grpSp>
        <p:sp>
          <p:nvSpPr>
            <p:cNvPr id="9" name="Text Box 12"/>
            <p:cNvSpPr txBox="1">
              <a:spLocks noChangeArrowheads="1"/>
            </p:cNvSpPr>
            <p:nvPr/>
          </p:nvSpPr>
          <p:spPr bwMode="auto">
            <a:xfrm>
              <a:off x="1056" y="3072"/>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algn="ctr">
                <a:spcBef>
                  <a:spcPct val="50000"/>
                </a:spcBef>
              </a:pPr>
              <a:r>
                <a:rPr lang="en-US" altLang="zh-CN" i="1">
                  <a:ea typeface="宋体" pitchFamily="2" charset="-122"/>
                  <a:sym typeface="Symbol" pitchFamily="18" charset="2"/>
                </a:rPr>
                <a:t>dn</a:t>
              </a:r>
              <a:r>
                <a:rPr lang="en-US" altLang="zh-CN" i="1" baseline="-25000">
                  <a:ea typeface="宋体" pitchFamily="2" charset="-122"/>
                  <a:sym typeface="Symbol" pitchFamily="18" charset="2"/>
                </a:rPr>
                <a:t>B</a:t>
              </a:r>
              <a:endParaRPr lang="en-US" altLang="zh-CN" sz="1800">
                <a:ea typeface="宋体" pitchFamily="2" charset="-122"/>
              </a:endParaRPr>
            </a:p>
          </p:txBody>
        </p:sp>
      </p:grpSp>
      <p:graphicFrame>
        <p:nvGraphicFramePr>
          <p:cNvPr id="3" name="对象 2"/>
          <p:cNvGraphicFramePr>
            <a:graphicFrameLocks noChangeAspect="1"/>
          </p:cNvGraphicFramePr>
          <p:nvPr>
            <p:extLst>
              <p:ext uri="{D42A27DB-BD31-4B8C-83A1-F6EECF244321}">
                <p14:modId xmlns:p14="http://schemas.microsoft.com/office/powerpoint/2010/main" val="3560571464"/>
              </p:ext>
            </p:extLst>
          </p:nvPr>
        </p:nvGraphicFramePr>
        <p:xfrm>
          <a:off x="2805113" y="1825625"/>
          <a:ext cx="5272087" cy="2814638"/>
        </p:xfrm>
        <a:graphic>
          <a:graphicData uri="http://schemas.openxmlformats.org/presentationml/2006/ole">
            <mc:AlternateContent xmlns:mc="http://schemas.openxmlformats.org/markup-compatibility/2006">
              <mc:Choice xmlns:v="urn:schemas-microsoft-com:vml" Requires="v">
                <p:oleObj spid="_x0000_s96697" name="公式" r:id="rId3" imgW="2286000" imgH="1066680" progId="Equation.3">
                  <p:embed/>
                </p:oleObj>
              </mc:Choice>
              <mc:Fallback>
                <p:oleObj name="公式" r:id="rId3" imgW="2286000" imgH="1066680" progId="Equation.3">
                  <p:embed/>
                  <p:pic>
                    <p:nvPicPr>
                      <p:cNvPr id="0" name="Object 13"/>
                      <p:cNvPicPr>
                        <a:picLocks noChangeAspect="1" noChangeArrowheads="1"/>
                      </p:cNvPicPr>
                      <p:nvPr/>
                    </p:nvPicPr>
                    <p:blipFill>
                      <a:blip r:embed="rId4"/>
                      <a:srcRect/>
                      <a:stretch>
                        <a:fillRect/>
                      </a:stretch>
                    </p:blipFill>
                    <p:spPr bwMode="auto">
                      <a:xfrm>
                        <a:off x="2805113" y="1825625"/>
                        <a:ext cx="5272087" cy="28146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14"/>
          <p:cNvSpPr txBox="1">
            <a:spLocks noChangeArrowheads="1"/>
          </p:cNvSpPr>
          <p:nvPr/>
        </p:nvSpPr>
        <p:spPr bwMode="auto">
          <a:xfrm>
            <a:off x="1028117" y="5080001"/>
            <a:ext cx="2895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r>
              <a:rPr kumimoji="1" lang="zh-CN" altLang="en-US" sz="3000" dirty="0">
                <a:sym typeface="Symbol" pitchFamily="18" charset="2"/>
              </a:rPr>
              <a:t>由</a:t>
            </a:r>
            <a:r>
              <a:rPr kumimoji="1" lang="en-US" altLang="zh-CN" sz="3000" dirty="0">
                <a:sym typeface="Symbol" pitchFamily="18" charset="2"/>
              </a:rPr>
              <a:t>G</a:t>
            </a:r>
            <a:r>
              <a:rPr kumimoji="1" lang="zh-CN" altLang="en-US" sz="3000" dirty="0">
                <a:sym typeface="Symbol" pitchFamily="18" charset="2"/>
              </a:rPr>
              <a:t>判据可得：</a:t>
            </a:r>
          </a:p>
        </p:txBody>
      </p:sp>
      <p:grpSp>
        <p:nvGrpSpPr>
          <p:cNvPr id="17" name="Group 18"/>
          <p:cNvGrpSpPr>
            <a:grpSpLocks/>
          </p:cNvGrpSpPr>
          <p:nvPr/>
        </p:nvGrpSpPr>
        <p:grpSpPr bwMode="auto">
          <a:xfrm>
            <a:off x="4180305" y="4692651"/>
            <a:ext cx="1558925" cy="1270000"/>
            <a:chOff x="2738" y="2925"/>
            <a:chExt cx="982" cy="800"/>
          </a:xfrm>
        </p:grpSpPr>
        <p:sp>
          <p:nvSpPr>
            <p:cNvPr id="18" name="AutoShape 15"/>
            <p:cNvSpPr>
              <a:spLocks/>
            </p:cNvSpPr>
            <p:nvPr/>
          </p:nvSpPr>
          <p:spPr bwMode="auto">
            <a:xfrm>
              <a:off x="2738" y="2982"/>
              <a:ext cx="48" cy="720"/>
            </a:xfrm>
            <a:prstGeom prst="leftBrace">
              <a:avLst>
                <a:gd name="adj1" fmla="val 1250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endParaRPr lang="zh-CN" altLang="en-US"/>
            </a:p>
          </p:txBody>
        </p:sp>
        <p:graphicFrame>
          <p:nvGraphicFramePr>
            <p:cNvPr id="19" name="Object 16"/>
            <p:cNvGraphicFramePr>
              <a:graphicFrameLocks noChangeAspect="1"/>
            </p:cNvGraphicFramePr>
            <p:nvPr/>
          </p:nvGraphicFramePr>
          <p:xfrm>
            <a:off x="2908" y="2925"/>
            <a:ext cx="812" cy="800"/>
          </p:xfrm>
          <a:graphic>
            <a:graphicData uri="http://schemas.openxmlformats.org/presentationml/2006/ole">
              <mc:AlternateContent xmlns:mc="http://schemas.openxmlformats.org/markup-compatibility/2006">
                <mc:Choice xmlns:v="urn:schemas-microsoft-com:vml" Requires="v">
                  <p:oleObj spid="_x0000_s96698" name="公式" r:id="rId5" imgW="558720" imgH="482400" progId="Equation.3">
                    <p:embed/>
                  </p:oleObj>
                </mc:Choice>
                <mc:Fallback>
                  <p:oleObj name="公式" r:id="rId5" imgW="55872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8" y="2925"/>
                          <a:ext cx="812" cy="800"/>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a:noFill/>
                        </a:ln>
                        <a:effectLst>
                          <a:outerShdw dist="107763" dir="81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0" name="Text Box 17"/>
          <p:cNvSpPr txBox="1">
            <a:spLocks noChangeArrowheads="1"/>
          </p:cNvSpPr>
          <p:nvPr/>
        </p:nvSpPr>
        <p:spPr bwMode="auto">
          <a:xfrm>
            <a:off x="6065874" y="4764882"/>
            <a:ext cx="12192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a:spcBef>
                <a:spcPct val="50000"/>
              </a:spcBef>
            </a:pPr>
            <a:r>
              <a:rPr lang="zh-CN" altLang="en-US" dirty="0">
                <a:solidFill>
                  <a:srgbClr val="0000CC"/>
                </a:solidFill>
              </a:rPr>
              <a:t>自发</a:t>
            </a:r>
          </a:p>
          <a:p>
            <a:pPr>
              <a:spcBef>
                <a:spcPct val="50000"/>
              </a:spcBef>
            </a:pPr>
            <a:r>
              <a:rPr lang="zh-CN" altLang="en-US" dirty="0">
                <a:solidFill>
                  <a:srgbClr val="0000CC"/>
                </a:solidFill>
              </a:rPr>
              <a:t>平衡</a:t>
            </a:r>
          </a:p>
        </p:txBody>
      </p:sp>
      <p:sp>
        <p:nvSpPr>
          <p:cNvPr id="21" name="Text Box 7"/>
          <p:cNvSpPr txBox="1">
            <a:spLocks noChangeArrowheads="1"/>
          </p:cNvSpPr>
          <p:nvPr/>
        </p:nvSpPr>
        <p:spPr bwMode="auto">
          <a:xfrm>
            <a:off x="395536" y="332656"/>
            <a:ext cx="8352928"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solidFill>
                  <a:srgbClr val="C00000"/>
                </a:solidFill>
                <a:latin typeface="Times New Roman" pitchFamily="18" charset="0"/>
                <a:cs typeface="Times New Roman" pitchFamily="18" charset="0"/>
              </a:rPr>
              <a:t>3</a:t>
            </a:r>
            <a:r>
              <a:rPr lang="zh-CN" altLang="en-US" sz="2400" b="1" dirty="0" smtClean="0">
                <a:solidFill>
                  <a:srgbClr val="C00000"/>
                </a:solidFill>
                <a:latin typeface="Times New Roman" pitchFamily="18" charset="0"/>
                <a:cs typeface="Times New Roman" pitchFamily="18" charset="0"/>
              </a:rPr>
              <a:t>、化学势判据的应用：</a:t>
            </a:r>
            <a:endParaRPr lang="en-US" altLang="zh-CN" sz="2400" b="1" dirty="0" smtClean="0">
              <a:solidFill>
                <a:srgbClr val="C00000"/>
              </a:solidFill>
              <a:latin typeface="Times New Roman" pitchFamily="18" charset="0"/>
              <a:cs typeface="Times New Roman" pitchFamily="18" charset="0"/>
            </a:endParaRPr>
          </a:p>
          <a:p>
            <a:pPr>
              <a:spcBef>
                <a:spcPct val="50000"/>
              </a:spcBef>
            </a:pPr>
            <a:r>
              <a:rPr lang="en-US" altLang="zh-CN" sz="2400" b="1" dirty="0" smtClean="0">
                <a:solidFill>
                  <a:srgbClr val="C00000"/>
                </a:solidFill>
                <a:latin typeface="Times New Roman" pitchFamily="18" charset="0"/>
                <a:cs typeface="Times New Roman" pitchFamily="18" charset="0"/>
              </a:rPr>
              <a:t>1</a:t>
            </a:r>
            <a:r>
              <a:rPr lang="zh-CN" altLang="en-US" sz="2400" b="1" dirty="0" smtClean="0">
                <a:solidFill>
                  <a:srgbClr val="C00000"/>
                </a:solidFill>
                <a:latin typeface="Times New Roman" pitchFamily="18" charset="0"/>
                <a:cs typeface="Times New Roman" pitchFamily="18" charset="0"/>
              </a:rPr>
              <a:t>）化学势</a:t>
            </a:r>
            <a:r>
              <a:rPr lang="zh-CN" altLang="en-US" sz="2400" b="1" dirty="0">
                <a:solidFill>
                  <a:srgbClr val="C00000"/>
                </a:solidFill>
                <a:latin typeface="Times New Roman" pitchFamily="18" charset="0"/>
                <a:cs typeface="Times New Roman" pitchFamily="18" charset="0"/>
              </a:rPr>
              <a:t>在多</a:t>
            </a:r>
            <a:r>
              <a:rPr lang="zh-CN" altLang="en-US" sz="2400" b="1" dirty="0" smtClean="0">
                <a:solidFill>
                  <a:srgbClr val="C00000"/>
                </a:solidFill>
                <a:latin typeface="Times New Roman" pitchFamily="18" charset="0"/>
                <a:cs typeface="Times New Roman" pitchFamily="18" charset="0"/>
              </a:rPr>
              <a:t>相单组分平衡</a:t>
            </a:r>
            <a:r>
              <a:rPr lang="zh-CN" altLang="en-US" sz="2400" b="1" dirty="0">
                <a:solidFill>
                  <a:srgbClr val="C00000"/>
                </a:solidFill>
                <a:latin typeface="Times New Roman" pitchFamily="18" charset="0"/>
                <a:cs typeface="Times New Roman" pitchFamily="18" charset="0"/>
              </a:rPr>
              <a:t>中的</a:t>
            </a:r>
            <a:r>
              <a:rPr lang="zh-CN" altLang="en-US" sz="2400" b="1" dirty="0" smtClean="0">
                <a:solidFill>
                  <a:srgbClr val="C00000"/>
                </a:solidFill>
                <a:latin typeface="Times New Roman" pitchFamily="18" charset="0"/>
                <a:cs typeface="Times New Roman" pitchFamily="18" charset="0"/>
              </a:rPr>
              <a:t>应用（即在相变化中的应用）</a:t>
            </a:r>
            <a:endParaRPr lang="en-US" altLang="zh-CN" sz="2400" b="1" dirty="0" smtClean="0">
              <a:solidFill>
                <a:srgbClr val="C00000"/>
              </a:solidFill>
              <a:latin typeface="Times New Roman" pitchFamily="18" charset="0"/>
              <a:cs typeface="Times New Roman" pitchFamily="18" charset="0"/>
            </a:endParaRPr>
          </a:p>
          <a:p>
            <a:pPr>
              <a:spcBef>
                <a:spcPct val="50000"/>
              </a:spcBef>
            </a:pPr>
            <a:endParaRPr lang="en-US" altLang="zh-CN" sz="2400" b="1" dirty="0">
              <a:solidFill>
                <a:srgbClr val="C00000"/>
              </a:solidFill>
              <a:latin typeface="Times New Roman" pitchFamily="18" charset="0"/>
              <a:cs typeface="Times New Roman" pitchFamily="18" charset="0"/>
            </a:endParaRPr>
          </a:p>
          <a:p>
            <a:pPr>
              <a:spcBef>
                <a:spcPct val="50000"/>
              </a:spcBef>
            </a:pPr>
            <a:endParaRPr lang="en-US" altLang="zh-CN" sz="2400" b="1" dirty="0" smtClean="0">
              <a:solidFill>
                <a:srgbClr val="C00000"/>
              </a:solidFill>
              <a:latin typeface="Times New Roman" pitchFamily="18" charset="0"/>
              <a:cs typeface="Times New Roman" pitchFamily="18" charset="0"/>
            </a:endParaRPr>
          </a:p>
          <a:p>
            <a:pPr algn="ctr">
              <a:spcBef>
                <a:spcPct val="50000"/>
              </a:spcBef>
            </a:pPr>
            <a:endParaRPr lang="en-US" altLang="zh-CN" sz="2400" b="1" dirty="0" smtClean="0">
              <a:solidFill>
                <a:srgbClr val="C00000"/>
              </a:solidFill>
              <a:latin typeface="Times New Roman" pitchFamily="18" charset="0"/>
              <a:cs typeface="Times New Roman" pitchFamily="18" charset="0"/>
            </a:endParaRPr>
          </a:p>
          <a:p>
            <a:pPr>
              <a:spcBef>
                <a:spcPct val="50000"/>
              </a:spcBef>
            </a:pPr>
            <a:endParaRPr lang="zh-CN" altLang="en-US" sz="2400" b="1" dirty="0">
              <a:solidFill>
                <a:srgbClr val="C00000"/>
              </a:solidFill>
              <a:latin typeface="Times New Roman" pitchFamily="18" charset="0"/>
              <a:cs typeface="Times New Roman" pitchFamily="18" charset="0"/>
            </a:endParaRPr>
          </a:p>
        </p:txBody>
      </p:sp>
      <p:sp>
        <p:nvSpPr>
          <p:cNvPr id="22" name="Text Box 5"/>
          <p:cNvSpPr txBox="1">
            <a:spLocks noChangeArrowheads="1"/>
          </p:cNvSpPr>
          <p:nvPr/>
        </p:nvSpPr>
        <p:spPr bwMode="auto">
          <a:xfrm>
            <a:off x="4108486" y="1255584"/>
            <a:ext cx="3914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r>
              <a:rPr kumimoji="1" lang="zh-CN" altLang="en-US" dirty="0">
                <a:solidFill>
                  <a:srgbClr val="0000CC"/>
                </a:solidFill>
                <a:sym typeface="Symbol" pitchFamily="18" charset="2"/>
              </a:rPr>
              <a:t>恒温、恒压、</a:t>
            </a:r>
            <a:r>
              <a:rPr kumimoji="1" lang="en-US" altLang="zh-CN" dirty="0">
                <a:solidFill>
                  <a:srgbClr val="0000CC"/>
                </a:solidFill>
                <a:sym typeface="Symbol" pitchFamily="18" charset="2"/>
              </a:rPr>
              <a:t>W’=0</a:t>
            </a:r>
            <a:r>
              <a:rPr kumimoji="1" lang="zh-CN" altLang="en-US" dirty="0">
                <a:solidFill>
                  <a:srgbClr val="0000CC"/>
                </a:solidFill>
                <a:sym typeface="Symbol" pitchFamily="18" charset="2"/>
              </a:rPr>
              <a:t>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16" grpId="0" autoUpdateAnimBg="0"/>
      <p:bldP spid="20" grpId="0" autoUpdateAnimBg="0"/>
      <p:bldP spid="2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971550" y="414338"/>
            <a:ext cx="40324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r>
              <a:rPr kumimoji="1" lang="en-US" altLang="zh-CN" dirty="0" smtClean="0">
                <a:solidFill>
                  <a:srgbClr val="C00000"/>
                </a:solidFill>
                <a:sym typeface="Symbol" pitchFamily="18" charset="2"/>
              </a:rPr>
              <a:t>2</a:t>
            </a:r>
            <a:r>
              <a:rPr kumimoji="1" lang="zh-CN" altLang="en-US" dirty="0" smtClean="0">
                <a:solidFill>
                  <a:srgbClr val="C00000"/>
                </a:solidFill>
                <a:sym typeface="Symbol" pitchFamily="18" charset="2"/>
              </a:rPr>
              <a:t>）多相多组分系统</a:t>
            </a:r>
            <a:endParaRPr kumimoji="1" lang="zh-CN" altLang="en-US" dirty="0">
              <a:solidFill>
                <a:srgbClr val="C00000"/>
              </a:solidFill>
              <a:sym typeface="Symbol" pitchFamily="18" charset="2"/>
            </a:endParaRPr>
          </a:p>
        </p:txBody>
      </p:sp>
      <p:graphicFrame>
        <p:nvGraphicFramePr>
          <p:cNvPr id="5" name="对象 4"/>
          <p:cNvGraphicFramePr>
            <a:graphicFrameLocks noChangeAspect="1"/>
          </p:cNvGraphicFramePr>
          <p:nvPr/>
        </p:nvGraphicFramePr>
        <p:xfrm>
          <a:off x="1062038" y="1089025"/>
          <a:ext cx="7699375" cy="1627188"/>
        </p:xfrm>
        <a:graphic>
          <a:graphicData uri="http://schemas.openxmlformats.org/presentationml/2006/ole">
            <mc:AlternateContent xmlns:mc="http://schemas.openxmlformats.org/markup-compatibility/2006">
              <mc:Choice xmlns:v="urn:schemas-microsoft-com:vml" Requires="v">
                <p:oleObj spid="_x0000_s130382" name="Equation" r:id="rId3" imgW="3289300" imgH="685800" progId="Equation.3">
                  <p:embed/>
                </p:oleObj>
              </mc:Choice>
              <mc:Fallback>
                <p:oleObj name="Equation" r:id="rId3" imgW="3289300" imgH="685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038" y="1089025"/>
                        <a:ext cx="7699375" cy="162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nvGraphicFramePr>
        <p:xfrm>
          <a:off x="2051050" y="2979738"/>
          <a:ext cx="3397250" cy="1027112"/>
        </p:xfrm>
        <a:graphic>
          <a:graphicData uri="http://schemas.openxmlformats.org/presentationml/2006/ole">
            <mc:AlternateContent xmlns:mc="http://schemas.openxmlformats.org/markup-compatibility/2006">
              <mc:Choice xmlns:v="urn:schemas-microsoft-com:vml" Requires="v">
                <p:oleObj spid="_x0000_s130383" name="公式" r:id="rId5" imgW="1143000" imgH="342900" progId="Equation.3">
                  <p:embed/>
                </p:oleObj>
              </mc:Choice>
              <mc:Fallback>
                <p:oleObj name="公式" r:id="rId5" imgW="1143000" imgH="342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979738"/>
                        <a:ext cx="3397250" cy="1027112"/>
                      </a:xfrm>
                      <a:prstGeom prst="rect">
                        <a:avLst/>
                      </a:prstGeom>
                      <a:gradFill rotWithShape="1">
                        <a:gsLst>
                          <a:gs pos="0">
                            <a:srgbClr val="5E7676"/>
                          </a:gs>
                          <a:gs pos="50000">
                            <a:srgbClr val="CCFFFF"/>
                          </a:gs>
                          <a:gs pos="100000">
                            <a:srgbClr val="5E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7"/>
          <p:cNvSpPr txBox="1">
            <a:spLocks noChangeArrowheads="1"/>
          </p:cNvSpPr>
          <p:nvPr/>
        </p:nvSpPr>
        <p:spPr bwMode="auto">
          <a:xfrm>
            <a:off x="5697538" y="2843213"/>
            <a:ext cx="16764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a:spcBef>
                <a:spcPct val="50000"/>
              </a:spcBef>
            </a:pPr>
            <a:r>
              <a:rPr lang="zh-CN" altLang="en-US" dirty="0">
                <a:solidFill>
                  <a:srgbClr val="0000CC"/>
                </a:solidFill>
              </a:rPr>
              <a:t>自发</a:t>
            </a:r>
          </a:p>
          <a:p>
            <a:pPr>
              <a:spcBef>
                <a:spcPct val="50000"/>
              </a:spcBef>
            </a:pPr>
            <a:r>
              <a:rPr lang="zh-CN" altLang="en-US" dirty="0">
                <a:solidFill>
                  <a:srgbClr val="0000CC"/>
                </a:solidFill>
              </a:rPr>
              <a:t>平衡</a:t>
            </a:r>
          </a:p>
        </p:txBody>
      </p:sp>
      <p:sp>
        <p:nvSpPr>
          <p:cNvPr id="8" name="Text Box 8"/>
          <p:cNvSpPr txBox="1">
            <a:spLocks noChangeArrowheads="1"/>
          </p:cNvSpPr>
          <p:nvPr/>
        </p:nvSpPr>
        <p:spPr bwMode="auto">
          <a:xfrm>
            <a:off x="179512" y="4598988"/>
            <a:ext cx="8712968" cy="1680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a:lnSpc>
                <a:spcPct val="120000"/>
              </a:lnSpc>
              <a:spcBef>
                <a:spcPct val="50000"/>
              </a:spcBef>
            </a:pPr>
            <a:r>
              <a:rPr lang="zh-CN" altLang="en-US" sz="2000" dirty="0">
                <a:cs typeface="Arial" pitchFamily="34" charset="0"/>
              </a:rPr>
              <a:t>多组分系统多相平衡的条件为：除系统中各相的温度和压力必须相同以外，</a:t>
            </a:r>
            <a:r>
              <a:rPr lang="zh-CN" altLang="en-US" sz="2000" dirty="0">
                <a:solidFill>
                  <a:srgbClr val="C00000"/>
                </a:solidFill>
                <a:cs typeface="Arial" pitchFamily="34" charset="0"/>
              </a:rPr>
              <a:t>各物质在各相中的化学势必须相等</a:t>
            </a:r>
            <a:r>
              <a:rPr lang="zh-CN" altLang="en-US" sz="2000" dirty="0" smtClean="0">
                <a:cs typeface="Arial" pitchFamily="34" charset="0"/>
              </a:rPr>
              <a:t>。</a:t>
            </a:r>
            <a:r>
              <a:rPr kumimoji="1" lang="zh-CN" altLang="en-US" sz="2000" dirty="0" smtClean="0">
                <a:solidFill>
                  <a:srgbClr val="0000CC"/>
                </a:solidFill>
              </a:rPr>
              <a:t>恒温</a:t>
            </a:r>
            <a:r>
              <a:rPr kumimoji="1" lang="zh-CN" altLang="en-US" sz="2000" dirty="0">
                <a:solidFill>
                  <a:srgbClr val="0000CC"/>
                </a:solidFill>
              </a:rPr>
              <a:t>恒压下，若任一物质</a:t>
            </a:r>
            <a:r>
              <a:rPr kumimoji="1" lang="en-US" altLang="zh-CN" sz="2000" dirty="0">
                <a:solidFill>
                  <a:srgbClr val="0000CC"/>
                </a:solidFill>
              </a:rPr>
              <a:t>B</a:t>
            </a:r>
            <a:r>
              <a:rPr kumimoji="1" lang="zh-CN" altLang="en-US" sz="2000" dirty="0">
                <a:solidFill>
                  <a:srgbClr val="0000CC"/>
                </a:solidFill>
              </a:rPr>
              <a:t>在各相中的化学势不相等，则相变化必然自发地从化学势高的一相向化学势低的一相进行，即</a:t>
            </a:r>
            <a:r>
              <a:rPr kumimoji="1" lang="zh-CN" altLang="en-US" sz="2600" dirty="0">
                <a:solidFill>
                  <a:srgbClr val="FF0000"/>
                </a:solidFill>
              </a:rPr>
              <a:t>朝着化学势减小的方向</a:t>
            </a:r>
            <a:r>
              <a:rPr kumimoji="1" lang="zh-CN" altLang="en-US" sz="2600" dirty="0">
                <a:solidFill>
                  <a:srgbClr val="0000CC"/>
                </a:solidFill>
              </a:rPr>
              <a:t>进行。</a:t>
            </a:r>
          </a:p>
        </p:txBody>
      </p:sp>
    </p:spTree>
    <p:extLst>
      <p:ext uri="{BB962C8B-B14F-4D97-AF65-F5344CB8AC3E}">
        <p14:creationId xmlns:p14="http://schemas.microsoft.com/office/powerpoint/2010/main" val="953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utoUpdateAnimBg="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59011" y="809362"/>
            <a:ext cx="3824288" cy="523220"/>
          </a:xfrm>
          <a:prstGeom prst="rect">
            <a:avLst/>
          </a:prstGeom>
          <a:solidFill>
            <a:srgbClr val="00B0F0"/>
          </a:solidFill>
          <a:ln w="9525">
            <a:noFill/>
            <a:miter lim="800000"/>
            <a:headEnd/>
            <a:tailEnd/>
          </a:ln>
          <a:effectLst/>
        </p:spPr>
        <p:txBody>
          <a:bodyPr>
            <a:spAutoFit/>
          </a:bodyPr>
          <a:lstStyle/>
          <a:p>
            <a:pPr eaLnBrk="0" hangingPunct="0">
              <a:defRPr/>
            </a:pPr>
            <a:r>
              <a:rPr kumimoji="1" lang="zh-CN" altLang="en-US" sz="2800" b="1" dirty="0" smtClean="0">
                <a:sym typeface="Symbol" pitchFamily="18" charset="2"/>
              </a:rPr>
              <a:t>化学变化</a:t>
            </a:r>
            <a:r>
              <a:rPr kumimoji="1" lang="zh-CN" altLang="en-US" sz="2800" b="1" dirty="0">
                <a:sym typeface="Symbol" pitchFamily="18" charset="2"/>
              </a:rPr>
              <a:t>过程：</a:t>
            </a:r>
          </a:p>
        </p:txBody>
      </p:sp>
      <p:sp>
        <p:nvSpPr>
          <p:cNvPr id="5" name="Text Box 5"/>
          <p:cNvSpPr txBox="1">
            <a:spLocks noChangeArrowheads="1"/>
          </p:cNvSpPr>
          <p:nvPr/>
        </p:nvSpPr>
        <p:spPr bwMode="auto">
          <a:xfrm>
            <a:off x="742404" y="1340768"/>
            <a:ext cx="3914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r>
              <a:rPr kumimoji="1" lang="zh-CN" altLang="en-US" dirty="0">
                <a:solidFill>
                  <a:srgbClr val="0000CC"/>
                </a:solidFill>
                <a:sym typeface="Symbol" pitchFamily="18" charset="2"/>
              </a:rPr>
              <a:t>恒温、恒压、</a:t>
            </a:r>
            <a:r>
              <a:rPr kumimoji="1" lang="en-US" altLang="zh-CN" dirty="0">
                <a:solidFill>
                  <a:srgbClr val="0000CC"/>
                </a:solidFill>
                <a:sym typeface="Symbol" pitchFamily="18" charset="2"/>
              </a:rPr>
              <a:t>W’=0</a:t>
            </a:r>
            <a:r>
              <a:rPr kumimoji="1" lang="zh-CN" altLang="en-US" dirty="0">
                <a:solidFill>
                  <a:srgbClr val="0000CC"/>
                </a:solidFill>
                <a:sym typeface="Symbol" pitchFamily="18" charset="2"/>
              </a:rPr>
              <a:t>时：</a:t>
            </a:r>
          </a:p>
        </p:txBody>
      </p:sp>
      <p:graphicFrame>
        <p:nvGraphicFramePr>
          <p:cNvPr id="6" name="对象 5"/>
          <p:cNvGraphicFramePr>
            <a:graphicFrameLocks noChangeAspect="1"/>
          </p:cNvGraphicFramePr>
          <p:nvPr>
            <p:extLst>
              <p:ext uri="{D42A27DB-BD31-4B8C-83A1-F6EECF244321}">
                <p14:modId xmlns:p14="http://schemas.microsoft.com/office/powerpoint/2010/main" val="744121614"/>
              </p:ext>
            </p:extLst>
          </p:nvPr>
        </p:nvGraphicFramePr>
        <p:xfrm>
          <a:off x="4678563" y="1162967"/>
          <a:ext cx="2590800" cy="874713"/>
        </p:xfrm>
        <a:graphic>
          <a:graphicData uri="http://schemas.openxmlformats.org/presentationml/2006/ole">
            <mc:AlternateContent xmlns:mc="http://schemas.openxmlformats.org/markup-compatibility/2006">
              <mc:Choice xmlns:v="urn:schemas-microsoft-com:vml" Requires="v">
                <p:oleObj spid="_x0000_s131730" name="公式" r:id="rId3" imgW="965200" imgH="342900" progId="Equation.3">
                  <p:embed/>
                </p:oleObj>
              </mc:Choice>
              <mc:Fallback>
                <p:oleObj name="公式" r:id="rId3" imgW="965200" imgH="3429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563" y="1162967"/>
                        <a:ext cx="2590800"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nvGraphicFramePr>
        <p:xfrm>
          <a:off x="2501900" y="1854200"/>
          <a:ext cx="3824288" cy="868363"/>
        </p:xfrm>
        <a:graphic>
          <a:graphicData uri="http://schemas.openxmlformats.org/presentationml/2006/ole">
            <mc:AlternateContent xmlns:mc="http://schemas.openxmlformats.org/markup-compatibility/2006">
              <mc:Choice xmlns:v="urn:schemas-microsoft-com:vml" Requires="v">
                <p:oleObj spid="_x0000_s131731" name="公式" r:id="rId5" imgW="1435100" imgH="342900" progId="Equation.3">
                  <p:embed/>
                </p:oleObj>
              </mc:Choice>
              <mc:Fallback>
                <p:oleObj name="公式" r:id="rId5" imgW="1435100" imgH="3429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1900" y="1854200"/>
                        <a:ext cx="3824288" cy="8683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31477001"/>
              </p:ext>
            </p:extLst>
          </p:nvPr>
        </p:nvGraphicFramePr>
        <p:xfrm>
          <a:off x="357981" y="2776537"/>
          <a:ext cx="2217738" cy="935037"/>
        </p:xfrm>
        <a:graphic>
          <a:graphicData uri="http://schemas.openxmlformats.org/presentationml/2006/ole">
            <mc:AlternateContent xmlns:mc="http://schemas.openxmlformats.org/markup-compatibility/2006">
              <mc:Choice xmlns:v="urn:schemas-microsoft-com:vml" Requires="v">
                <p:oleObj spid="_x0000_s131732" name="公式" r:id="rId7" imgW="774364" imgH="342751" progId="Equation.3">
                  <p:embed/>
                </p:oleObj>
              </mc:Choice>
              <mc:Fallback>
                <p:oleObj name="公式" r:id="rId7" imgW="774364" imgH="342751"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981" y="2776537"/>
                        <a:ext cx="2217738" cy="935037"/>
                      </a:xfrm>
                      <a:prstGeom prst="rect">
                        <a:avLst/>
                      </a:prstGeom>
                      <a:gradFill rotWithShape="1">
                        <a:gsLst>
                          <a:gs pos="0">
                            <a:srgbClr val="5E7676"/>
                          </a:gs>
                          <a:gs pos="50000">
                            <a:srgbClr val="CCFFFF"/>
                          </a:gs>
                          <a:gs pos="100000">
                            <a:srgbClr val="5E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0"/>
          <p:cNvSpPr txBox="1">
            <a:spLocks noChangeArrowheads="1"/>
          </p:cNvSpPr>
          <p:nvPr/>
        </p:nvSpPr>
        <p:spPr bwMode="auto">
          <a:xfrm>
            <a:off x="2699792" y="2564904"/>
            <a:ext cx="16764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a:spcBef>
                <a:spcPct val="50000"/>
              </a:spcBef>
            </a:pPr>
            <a:r>
              <a:rPr lang="zh-CN" altLang="en-US" dirty="0">
                <a:solidFill>
                  <a:srgbClr val="0000CC"/>
                </a:solidFill>
              </a:rPr>
              <a:t>自发</a:t>
            </a:r>
          </a:p>
          <a:p>
            <a:pPr>
              <a:spcBef>
                <a:spcPct val="50000"/>
              </a:spcBef>
            </a:pPr>
            <a:r>
              <a:rPr lang="zh-CN" altLang="en-US" dirty="0">
                <a:solidFill>
                  <a:srgbClr val="0000CC"/>
                </a:solidFill>
              </a:rPr>
              <a:t>平衡</a:t>
            </a:r>
          </a:p>
        </p:txBody>
      </p:sp>
      <p:sp>
        <p:nvSpPr>
          <p:cNvPr id="10" name="Text Box 13"/>
          <p:cNvSpPr txBox="1">
            <a:spLocks noChangeArrowheads="1"/>
          </p:cNvSpPr>
          <p:nvPr/>
        </p:nvSpPr>
        <p:spPr bwMode="auto">
          <a:xfrm>
            <a:off x="1282899" y="4437112"/>
            <a:ext cx="6400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r>
              <a:rPr kumimoji="1" lang="zh-CN" altLang="en-US" sz="3200" dirty="0">
                <a:solidFill>
                  <a:srgbClr val="FF0000"/>
                </a:solidFill>
              </a:rPr>
              <a:t>例：  化学反应   </a:t>
            </a:r>
            <a:r>
              <a:rPr kumimoji="1" lang="en-US" altLang="zh-CN" sz="3200" dirty="0">
                <a:solidFill>
                  <a:srgbClr val="FF0000"/>
                </a:solidFill>
              </a:rPr>
              <a:t>N</a:t>
            </a:r>
            <a:r>
              <a:rPr kumimoji="1" lang="en-US" altLang="zh-CN" sz="3200" baseline="-25000" dirty="0">
                <a:solidFill>
                  <a:srgbClr val="FF0000"/>
                </a:solidFill>
              </a:rPr>
              <a:t>2 </a:t>
            </a:r>
            <a:r>
              <a:rPr kumimoji="1" lang="en-US" altLang="zh-CN" sz="3200" dirty="0">
                <a:solidFill>
                  <a:srgbClr val="FF0000"/>
                </a:solidFill>
              </a:rPr>
              <a:t>+ 3H</a:t>
            </a:r>
            <a:r>
              <a:rPr kumimoji="1" lang="en-US" altLang="zh-CN" sz="3200" baseline="-25000" dirty="0">
                <a:solidFill>
                  <a:srgbClr val="FF0000"/>
                </a:solidFill>
              </a:rPr>
              <a:t>2 </a:t>
            </a:r>
            <a:r>
              <a:rPr kumimoji="1" lang="en-US" altLang="zh-CN" sz="3200" dirty="0">
                <a:solidFill>
                  <a:srgbClr val="FF0000"/>
                </a:solidFill>
              </a:rPr>
              <a:t>= 2NH</a:t>
            </a:r>
            <a:r>
              <a:rPr kumimoji="1" lang="en-US" altLang="zh-CN" sz="3200" baseline="-25000" dirty="0">
                <a:solidFill>
                  <a:srgbClr val="FF0000"/>
                </a:solidFill>
              </a:rPr>
              <a:t>3</a:t>
            </a:r>
            <a:endParaRPr kumimoji="1" lang="en-US" altLang="zh-CN" sz="3000" dirty="0">
              <a:solidFill>
                <a:srgbClr val="FF0000"/>
              </a:solidFill>
              <a:sym typeface="Symbol" pitchFamily="18" charset="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966263827"/>
              </p:ext>
            </p:extLst>
          </p:nvPr>
        </p:nvGraphicFramePr>
        <p:xfrm>
          <a:off x="1282899" y="5088306"/>
          <a:ext cx="5759450" cy="855663"/>
        </p:xfrm>
        <a:graphic>
          <a:graphicData uri="http://schemas.openxmlformats.org/presentationml/2006/ole">
            <mc:AlternateContent xmlns:mc="http://schemas.openxmlformats.org/markup-compatibility/2006">
              <mc:Choice xmlns:v="urn:schemas-microsoft-com:vml" Requires="v">
                <p:oleObj spid="_x0000_s131733" name="公式" r:id="rId9" imgW="2197100" imgH="342900" progId="Equation.3">
                  <p:embed/>
                </p:oleObj>
              </mc:Choice>
              <mc:Fallback>
                <p:oleObj name="公式" r:id="rId9" imgW="2197100" imgH="3429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2899" y="5088306"/>
                        <a:ext cx="5759450" cy="855663"/>
                      </a:xfrm>
                      <a:prstGeom prst="rect">
                        <a:avLst/>
                      </a:prstGeom>
                      <a:gradFill rotWithShape="1">
                        <a:gsLst>
                          <a:gs pos="0">
                            <a:srgbClr val="5E7676"/>
                          </a:gs>
                          <a:gs pos="50000">
                            <a:srgbClr val="CCFFFF"/>
                          </a:gs>
                          <a:gs pos="100000">
                            <a:srgbClr val="5E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1"/>
          <p:cNvSpPr txBox="1">
            <a:spLocks noChangeArrowheads="1"/>
          </p:cNvSpPr>
          <p:nvPr/>
        </p:nvSpPr>
        <p:spPr bwMode="auto">
          <a:xfrm>
            <a:off x="1282899" y="5968206"/>
            <a:ext cx="571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r>
              <a:rPr kumimoji="1" lang="zh-CN" altLang="en-US" sz="3200" dirty="0"/>
              <a:t>则 </a:t>
            </a:r>
            <a:r>
              <a:rPr kumimoji="1" lang="en-US" altLang="zh-CN" sz="3200" dirty="0"/>
              <a:t>N</a:t>
            </a:r>
            <a:r>
              <a:rPr kumimoji="1" lang="en-US" altLang="zh-CN" sz="3200" baseline="-25000" dirty="0"/>
              <a:t>2</a:t>
            </a:r>
            <a:r>
              <a:rPr kumimoji="1" lang="zh-CN" altLang="en-US" sz="3200" dirty="0"/>
              <a:t>与 </a:t>
            </a:r>
            <a:r>
              <a:rPr kumimoji="1" lang="en-US" altLang="zh-CN" sz="3200" dirty="0"/>
              <a:t>H</a:t>
            </a:r>
            <a:r>
              <a:rPr kumimoji="1" lang="en-US" altLang="zh-CN" sz="3200" baseline="-25000" dirty="0"/>
              <a:t>2 </a:t>
            </a:r>
            <a:r>
              <a:rPr kumimoji="1" lang="zh-CN" altLang="en-US" sz="3200" dirty="0"/>
              <a:t>自发化合生成</a:t>
            </a:r>
            <a:r>
              <a:rPr kumimoji="1" lang="en-US" altLang="zh-CN" sz="3200" dirty="0"/>
              <a:t>NH</a:t>
            </a:r>
            <a:r>
              <a:rPr kumimoji="1" lang="en-US" altLang="zh-CN" sz="3200" baseline="-25000" dirty="0"/>
              <a:t>3</a:t>
            </a:r>
            <a:endParaRPr kumimoji="1" lang="en-US" altLang="zh-CN" sz="3200" dirty="0"/>
          </a:p>
        </p:txBody>
      </p:sp>
      <p:sp>
        <p:nvSpPr>
          <p:cNvPr id="14" name="AutoShape 13"/>
          <p:cNvSpPr>
            <a:spLocks/>
          </p:cNvSpPr>
          <p:nvPr/>
        </p:nvSpPr>
        <p:spPr bwMode="auto">
          <a:xfrm>
            <a:off x="3995936" y="2637230"/>
            <a:ext cx="144463" cy="1150938"/>
          </a:xfrm>
          <a:prstGeom prst="leftBrace">
            <a:avLst>
              <a:gd name="adj1" fmla="val 66392"/>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2"/>
          <p:cNvSpPr txBox="1">
            <a:spLocks noChangeArrowheads="1"/>
          </p:cNvSpPr>
          <p:nvPr/>
        </p:nvSpPr>
        <p:spPr bwMode="auto">
          <a:xfrm>
            <a:off x="4470400" y="2637230"/>
            <a:ext cx="46799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Times New Roman" pitchFamily="18" charset="0"/>
                <a:cs typeface="Arial" pitchFamily="34" charset="0"/>
              </a:rPr>
              <a:t>&lt; 0  </a:t>
            </a:r>
            <a:r>
              <a:rPr lang="zh-CN" altLang="en-US" sz="2000" b="1" dirty="0">
                <a:latin typeface="Times New Roman" pitchFamily="18" charset="0"/>
                <a:cs typeface="Arial" pitchFamily="34" charset="0"/>
              </a:rPr>
              <a:t>正向反应能够进行</a:t>
            </a:r>
          </a:p>
          <a:p>
            <a:pPr>
              <a:spcBef>
                <a:spcPct val="50000"/>
              </a:spcBef>
            </a:pPr>
            <a:r>
              <a:rPr lang="en-US" altLang="zh-CN" sz="2000" b="1" dirty="0" smtClean="0">
                <a:latin typeface="Times New Roman" pitchFamily="18" charset="0"/>
                <a:cs typeface="Arial" pitchFamily="34" charset="0"/>
              </a:rPr>
              <a:t>=0   </a:t>
            </a:r>
            <a:r>
              <a:rPr lang="zh-CN" altLang="en-US" sz="2000" b="1" dirty="0" smtClean="0">
                <a:latin typeface="Times New Roman" pitchFamily="18" charset="0"/>
                <a:cs typeface="Arial" pitchFamily="34" charset="0"/>
              </a:rPr>
              <a:t>化学平衡</a:t>
            </a:r>
            <a:endParaRPr lang="zh-CN" altLang="en-US" sz="2000" b="1" dirty="0">
              <a:latin typeface="Times New Roman" pitchFamily="18" charset="0"/>
              <a:cs typeface="Arial" pitchFamily="34" charset="0"/>
            </a:endParaRPr>
          </a:p>
          <a:p>
            <a:pPr>
              <a:spcBef>
                <a:spcPct val="50000"/>
              </a:spcBef>
            </a:pPr>
            <a:r>
              <a:rPr lang="en-US" altLang="zh-CN" sz="2000" b="1" dirty="0">
                <a:latin typeface="Times New Roman" pitchFamily="18" charset="0"/>
                <a:cs typeface="Arial" pitchFamily="34" charset="0"/>
              </a:rPr>
              <a:t>&gt; 0  </a:t>
            </a:r>
            <a:r>
              <a:rPr lang="zh-CN" altLang="en-US" sz="2000" b="1" dirty="0">
                <a:latin typeface="Times New Roman" pitchFamily="18" charset="0"/>
                <a:cs typeface="Arial" pitchFamily="34" charset="0"/>
              </a:rPr>
              <a:t>逆向反应能够进行</a:t>
            </a:r>
          </a:p>
        </p:txBody>
      </p:sp>
      <p:sp>
        <p:nvSpPr>
          <p:cNvPr id="16" name="Text Box 16"/>
          <p:cNvSpPr txBox="1">
            <a:spLocks noChangeArrowheads="1"/>
          </p:cNvSpPr>
          <p:nvPr/>
        </p:nvSpPr>
        <p:spPr bwMode="auto">
          <a:xfrm>
            <a:off x="520898" y="4005961"/>
            <a:ext cx="7094538" cy="406400"/>
          </a:xfrm>
          <a:prstGeom prst="rect">
            <a:avLst/>
          </a:prstGeom>
          <a:solidFill>
            <a:srgbClr val="FFFF99"/>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a:latin typeface="Arial" pitchFamily="34" charset="0"/>
                <a:cs typeface="Arial" pitchFamily="34" charset="0"/>
              </a:rPr>
              <a:t>化学势的物理意义：是决定物质传递方向和限度的强度因素。</a:t>
            </a:r>
            <a:endParaRPr lang="zh-CN" altLang="en-US" sz="2000">
              <a:latin typeface="Arial" pitchFamily="34" charset="0"/>
              <a:cs typeface="Arial" pitchFamily="34" charset="0"/>
            </a:endParaRPr>
          </a:p>
        </p:txBody>
      </p:sp>
      <p:sp>
        <p:nvSpPr>
          <p:cNvPr id="17" name="Text Box 9"/>
          <p:cNvSpPr txBox="1">
            <a:spLocks noChangeArrowheads="1"/>
          </p:cNvSpPr>
          <p:nvPr/>
        </p:nvSpPr>
        <p:spPr bwMode="auto">
          <a:xfrm>
            <a:off x="323850" y="333375"/>
            <a:ext cx="8496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smtClean="0">
                <a:solidFill>
                  <a:srgbClr val="C00000"/>
                </a:solidFill>
                <a:latin typeface="宋体" pitchFamily="2" charset="-122"/>
                <a:cs typeface="Times New Roman" pitchFamily="18" charset="0"/>
              </a:rPr>
              <a:t>3</a:t>
            </a:r>
            <a:r>
              <a:rPr lang="zh-CN" altLang="en-US" sz="2400" b="1" dirty="0" smtClean="0">
                <a:solidFill>
                  <a:srgbClr val="C00000"/>
                </a:solidFill>
                <a:latin typeface="宋体" pitchFamily="2" charset="-122"/>
                <a:cs typeface="Times New Roman" pitchFamily="18" charset="0"/>
              </a:rPr>
              <a:t>）化学势</a:t>
            </a:r>
            <a:r>
              <a:rPr lang="zh-CN" altLang="en-US" sz="2400" b="1" dirty="0">
                <a:solidFill>
                  <a:srgbClr val="C00000"/>
                </a:solidFill>
                <a:latin typeface="宋体" pitchFamily="2" charset="-122"/>
                <a:cs typeface="Times New Roman" pitchFamily="18" charset="0"/>
              </a:rPr>
              <a:t>在化学平衡中的应用</a:t>
            </a:r>
          </a:p>
        </p:txBody>
      </p:sp>
    </p:spTree>
    <p:extLst>
      <p:ext uri="{BB962C8B-B14F-4D97-AF65-F5344CB8AC3E}">
        <p14:creationId xmlns:p14="http://schemas.microsoft.com/office/powerpoint/2010/main" val="226046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P spid="9" grpId="0" autoUpdateAnimBg="0"/>
      <p:bldP spid="10" grpId="0" autoUpdateAnimBg="0"/>
      <p:bldP spid="12" grpId="0" autoUpdateAnimBg="0"/>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404664"/>
            <a:ext cx="8622898" cy="6740307"/>
          </a:xfrm>
          <a:prstGeom prst="rect">
            <a:avLst/>
          </a:prstGeom>
        </p:spPr>
        <p:txBody>
          <a:bodyPr wrap="square">
            <a:spAutoFit/>
          </a:bodyPr>
          <a:lstStyle/>
          <a:p>
            <a:pPr eaLnBrk="1" fontAlgn="auto" hangingPunct="1">
              <a:spcAft>
                <a:spcPts val="0"/>
              </a:spcAft>
              <a:defRPr/>
            </a:pPr>
            <a:r>
              <a:rPr lang="zh-CN" altLang="en-US" sz="2400" dirty="0" smtClean="0">
                <a:solidFill>
                  <a:srgbClr val="FF0000"/>
                </a:solidFill>
                <a:latin typeface="华文行楷" pitchFamily="2" charset="-122"/>
                <a:ea typeface="华文行楷" pitchFamily="2" charset="-122"/>
              </a:rPr>
              <a:t>引言：一、</a:t>
            </a:r>
            <a:r>
              <a:rPr lang="zh-CN" altLang="en-US" sz="2400" dirty="0" smtClean="0">
                <a:latin typeface="华文行楷" pitchFamily="2" charset="-122"/>
                <a:ea typeface="华文行楷" pitchFamily="2" charset="-122"/>
              </a:rPr>
              <a:t>关于多组分系统化学势的表达式，建立了三个模型：</a:t>
            </a:r>
            <a:endParaRPr lang="en-US" altLang="zh-CN" sz="2400" dirty="0" smtClean="0">
              <a:latin typeface="华文行楷" pitchFamily="2" charset="-122"/>
              <a:ea typeface="华文行楷" pitchFamily="2" charset="-122"/>
            </a:endParaRPr>
          </a:p>
          <a:p>
            <a:pPr eaLnBrk="1" fontAlgn="auto" hangingPunct="1">
              <a:spcAft>
                <a:spcPts val="0"/>
              </a:spcAft>
              <a:defRPr/>
            </a:pPr>
            <a:r>
              <a:rPr lang="en-US" altLang="zh-CN" sz="2400" dirty="0" smtClean="0">
                <a:latin typeface="华文行楷" pitchFamily="2" charset="-122"/>
                <a:ea typeface="华文行楷" pitchFamily="2" charset="-122"/>
              </a:rPr>
              <a:t>1</a:t>
            </a:r>
            <a:r>
              <a:rPr lang="zh-CN" altLang="en-US" sz="2400" dirty="0" smtClean="0">
                <a:latin typeface="华文行楷" pitchFamily="2" charset="-122"/>
                <a:ea typeface="华文行楷" pitchFamily="2" charset="-122"/>
              </a:rPr>
              <a:t>、理想气体模型：以状态方程为基础，研究气态混合物系统</a:t>
            </a:r>
            <a:endParaRPr lang="en-US" altLang="zh-CN" sz="2400" dirty="0" smtClean="0">
              <a:latin typeface="华文行楷" pitchFamily="2" charset="-122"/>
              <a:ea typeface="华文行楷" pitchFamily="2" charset="-122"/>
            </a:endParaRPr>
          </a:p>
          <a:p>
            <a:pPr eaLnBrk="1" fontAlgn="auto" hangingPunct="1">
              <a:spcAft>
                <a:spcPts val="0"/>
              </a:spcAft>
              <a:defRPr/>
            </a:pPr>
            <a:r>
              <a:rPr lang="en-US" altLang="zh-CN" sz="2400" dirty="0" smtClean="0">
                <a:latin typeface="华文行楷" pitchFamily="2" charset="-122"/>
                <a:ea typeface="华文行楷" pitchFamily="2" charset="-122"/>
              </a:rPr>
              <a:t>2</a:t>
            </a:r>
            <a:r>
              <a:rPr lang="zh-CN" altLang="en-US" sz="2400" dirty="0" smtClean="0">
                <a:latin typeface="华文行楷" pitchFamily="2" charset="-122"/>
                <a:ea typeface="华文行楷" pitchFamily="2" charset="-122"/>
              </a:rPr>
              <a:t>、理想液态混和物模型：以拉乌尔定律为基础，研究液态混</a:t>
            </a:r>
            <a:endParaRPr lang="en-US" altLang="zh-CN" sz="2400" dirty="0" smtClean="0">
              <a:latin typeface="华文行楷" pitchFamily="2" charset="-122"/>
              <a:ea typeface="华文行楷" pitchFamily="2" charset="-122"/>
            </a:endParaRPr>
          </a:p>
          <a:p>
            <a:pPr eaLnBrk="1" fontAlgn="auto" hangingPunct="1">
              <a:spcAft>
                <a:spcPts val="0"/>
              </a:spcAft>
              <a:defRPr/>
            </a:pPr>
            <a:r>
              <a:rPr lang="zh-CN" altLang="en-US" sz="2400" dirty="0" smtClean="0">
                <a:latin typeface="华文行楷" pitchFamily="2" charset="-122"/>
                <a:ea typeface="华文行楷" pitchFamily="2" charset="-122"/>
              </a:rPr>
              <a:t>合物中各组分可以同等对待的系统</a:t>
            </a:r>
            <a:endParaRPr lang="en-US" altLang="zh-CN" sz="2400" dirty="0" smtClean="0">
              <a:latin typeface="华文行楷" pitchFamily="2" charset="-122"/>
              <a:ea typeface="华文行楷" pitchFamily="2" charset="-122"/>
            </a:endParaRPr>
          </a:p>
          <a:p>
            <a:pPr eaLnBrk="1" fontAlgn="auto" hangingPunct="1">
              <a:spcAft>
                <a:spcPts val="0"/>
              </a:spcAft>
              <a:defRPr/>
            </a:pPr>
            <a:r>
              <a:rPr lang="en-US" altLang="zh-CN" sz="2400" dirty="0" smtClean="0">
                <a:latin typeface="华文行楷" pitchFamily="2" charset="-122"/>
                <a:ea typeface="华文行楷" pitchFamily="2" charset="-122"/>
              </a:rPr>
              <a:t>3</a:t>
            </a:r>
            <a:r>
              <a:rPr lang="zh-CN" altLang="en-US" sz="2400" dirty="0" smtClean="0">
                <a:latin typeface="华文行楷" pitchFamily="2" charset="-122"/>
                <a:ea typeface="华文行楷" pitchFamily="2" charset="-122"/>
              </a:rPr>
              <a:t>、理想稀溶液模型：以亨利定律为基础，研究溶质和溶剂需</a:t>
            </a:r>
            <a:endParaRPr lang="en-US" altLang="zh-CN" sz="2400" dirty="0" smtClean="0">
              <a:latin typeface="华文行楷" pitchFamily="2" charset="-122"/>
              <a:ea typeface="华文行楷" pitchFamily="2" charset="-122"/>
            </a:endParaRPr>
          </a:p>
          <a:p>
            <a:pPr eaLnBrk="1" fontAlgn="auto" hangingPunct="1">
              <a:spcAft>
                <a:spcPts val="0"/>
              </a:spcAft>
              <a:defRPr/>
            </a:pPr>
            <a:r>
              <a:rPr lang="zh-CN" altLang="en-US" sz="2400" dirty="0" smtClean="0">
                <a:latin typeface="华文行楷" pitchFamily="2" charset="-122"/>
                <a:ea typeface="华文行楷" pitchFamily="2" charset="-122"/>
              </a:rPr>
              <a:t>要分别对待的系统</a:t>
            </a:r>
            <a:endParaRPr lang="en-US" altLang="zh-CN" sz="2400" dirty="0" smtClean="0">
              <a:latin typeface="华文行楷" pitchFamily="2" charset="-122"/>
              <a:ea typeface="华文行楷" pitchFamily="2" charset="-122"/>
            </a:endParaRPr>
          </a:p>
          <a:p>
            <a:pPr eaLnBrk="1" fontAlgn="auto" hangingPunct="1">
              <a:spcAft>
                <a:spcPts val="0"/>
              </a:spcAft>
              <a:defRPr/>
            </a:pPr>
            <a:r>
              <a:rPr lang="zh-CN" altLang="en-US" sz="2400" dirty="0" smtClean="0">
                <a:latin typeface="华文行楷" pitchFamily="2" charset="-122"/>
                <a:ea typeface="华文行楷" pitchFamily="2" charset="-122"/>
              </a:rPr>
              <a:t>学习的方法就是先推导模型的化学势，然后对真实系统引入校正因子来修正真实系统对模型的偏差。这也是科学研究的一般方法</a:t>
            </a:r>
            <a:endParaRPr lang="en-US" altLang="zh-CN" sz="2400" dirty="0" smtClean="0">
              <a:latin typeface="华文行楷" pitchFamily="2" charset="-122"/>
              <a:ea typeface="华文行楷" pitchFamily="2" charset="-122"/>
            </a:endParaRPr>
          </a:p>
          <a:p>
            <a:pPr eaLnBrk="1" fontAlgn="auto" hangingPunct="1">
              <a:spcAft>
                <a:spcPts val="0"/>
              </a:spcAft>
              <a:defRPr/>
            </a:pPr>
            <a:r>
              <a:rPr lang="zh-CN" altLang="en-US" sz="2400" dirty="0" smtClean="0">
                <a:solidFill>
                  <a:srgbClr val="FF0000"/>
                </a:solidFill>
                <a:latin typeface="华文行楷" pitchFamily="2" charset="-122"/>
                <a:ea typeface="华文行楷" pitchFamily="2" charset="-122"/>
              </a:rPr>
              <a:t>           二、</a:t>
            </a:r>
            <a:r>
              <a:rPr lang="zh-CN" altLang="en-US" sz="2400" dirty="0" smtClean="0">
                <a:latin typeface="华文行楷" pitchFamily="2" charset="-122"/>
                <a:ea typeface="华文行楷" pitchFamily="2" charset="-122"/>
              </a:rPr>
              <a:t>由于不能确定化学势的确切数值，规定了各个模型</a:t>
            </a:r>
            <a:endParaRPr lang="en-US" altLang="zh-CN" sz="2400" dirty="0" smtClean="0">
              <a:latin typeface="华文行楷" pitchFamily="2" charset="-122"/>
              <a:ea typeface="华文行楷" pitchFamily="2" charset="-122"/>
            </a:endParaRPr>
          </a:p>
          <a:p>
            <a:pPr eaLnBrk="1" fontAlgn="auto" hangingPunct="1">
              <a:spcAft>
                <a:spcPts val="0"/>
              </a:spcAft>
              <a:defRPr/>
            </a:pPr>
            <a:r>
              <a:rPr lang="en-US" altLang="zh-CN" sz="2400" dirty="0">
                <a:latin typeface="华文行楷" pitchFamily="2" charset="-122"/>
                <a:ea typeface="华文行楷" pitchFamily="2" charset="-122"/>
              </a:rPr>
              <a:t> </a:t>
            </a:r>
            <a:r>
              <a:rPr lang="zh-CN" altLang="en-US" sz="2400" dirty="0" smtClean="0">
                <a:latin typeface="华文行楷" pitchFamily="2" charset="-122"/>
                <a:ea typeface="华文行楷" pitchFamily="2" charset="-122"/>
              </a:rPr>
              <a:t>的标准态</a:t>
            </a:r>
            <a:endParaRPr lang="en-US" altLang="zh-CN" sz="2400" dirty="0" smtClean="0">
              <a:latin typeface="华文行楷" pitchFamily="2" charset="-122"/>
              <a:ea typeface="华文行楷" pitchFamily="2" charset="-122"/>
            </a:endParaRPr>
          </a:p>
          <a:p>
            <a:pPr eaLnBrk="1" fontAlgn="auto" hangingPunct="1">
              <a:spcAft>
                <a:spcPts val="0"/>
              </a:spcAft>
              <a:defRPr/>
            </a:pPr>
            <a:r>
              <a:rPr lang="en-US" altLang="zh-CN" sz="2400" dirty="0" smtClean="0">
                <a:latin typeface="华文行楷" pitchFamily="2" charset="-122"/>
                <a:ea typeface="华文行楷" pitchFamily="2" charset="-122"/>
              </a:rPr>
              <a:t>1</a:t>
            </a:r>
            <a:r>
              <a:rPr lang="zh-CN" altLang="en-US" sz="2400" dirty="0" smtClean="0">
                <a:latin typeface="华文行楷" pitchFamily="2" charset="-122"/>
                <a:ea typeface="华文行楷" pitchFamily="2" charset="-122"/>
              </a:rPr>
              <a:t>、气态混合物中</a:t>
            </a:r>
            <a:r>
              <a:rPr lang="en-US" altLang="zh-CN" sz="2400" dirty="0" smtClean="0">
                <a:latin typeface="华文行楷" pitchFamily="2" charset="-122"/>
                <a:ea typeface="华文行楷" pitchFamily="2" charset="-122"/>
              </a:rPr>
              <a:t>B</a:t>
            </a:r>
            <a:r>
              <a:rPr lang="zh-CN" altLang="en-US" sz="2400" dirty="0" smtClean="0">
                <a:latin typeface="华文行楷" pitchFamily="2" charset="-122"/>
                <a:ea typeface="华文行楷" pitchFamily="2" charset="-122"/>
              </a:rPr>
              <a:t>组分的标准态</a:t>
            </a:r>
            <a:endParaRPr lang="en-US" altLang="zh-CN" sz="2400" dirty="0" smtClean="0">
              <a:latin typeface="华文行楷" pitchFamily="2" charset="-122"/>
              <a:ea typeface="华文行楷" pitchFamily="2" charset="-122"/>
            </a:endParaRPr>
          </a:p>
          <a:p>
            <a:pPr fontAlgn="auto">
              <a:spcAft>
                <a:spcPts val="0"/>
              </a:spcAft>
              <a:defRPr/>
            </a:pPr>
            <a:r>
              <a:rPr lang="en-US" altLang="zh-CN" sz="2400" dirty="0" smtClean="0">
                <a:latin typeface="华文行楷" pitchFamily="2" charset="-122"/>
                <a:ea typeface="华文行楷" pitchFamily="2" charset="-122"/>
              </a:rPr>
              <a:t>2</a:t>
            </a:r>
            <a:r>
              <a:rPr lang="zh-CN" altLang="en-US" sz="2400" dirty="0" smtClean="0">
                <a:latin typeface="华文行楷" pitchFamily="2" charset="-122"/>
                <a:ea typeface="华文行楷" pitchFamily="2" charset="-122"/>
              </a:rPr>
              <a:t>、液态</a:t>
            </a:r>
            <a:r>
              <a:rPr lang="zh-CN" altLang="en-US" sz="2400" dirty="0">
                <a:latin typeface="华文行楷" pitchFamily="2" charset="-122"/>
                <a:ea typeface="华文行楷" pitchFamily="2" charset="-122"/>
              </a:rPr>
              <a:t>混合物中</a:t>
            </a:r>
            <a:r>
              <a:rPr lang="en-US" altLang="zh-CN" sz="2400" dirty="0">
                <a:latin typeface="华文行楷" pitchFamily="2" charset="-122"/>
                <a:ea typeface="华文行楷" pitchFamily="2" charset="-122"/>
              </a:rPr>
              <a:t>B</a:t>
            </a:r>
            <a:r>
              <a:rPr lang="zh-CN" altLang="en-US" sz="2400" dirty="0">
                <a:latin typeface="华文行楷" pitchFamily="2" charset="-122"/>
                <a:ea typeface="华文行楷" pitchFamily="2" charset="-122"/>
              </a:rPr>
              <a:t>组分的</a:t>
            </a:r>
            <a:r>
              <a:rPr lang="zh-CN" altLang="en-US" sz="2400" dirty="0" smtClean="0">
                <a:latin typeface="华文行楷" pitchFamily="2" charset="-122"/>
                <a:ea typeface="华文行楷" pitchFamily="2" charset="-122"/>
              </a:rPr>
              <a:t>标准态</a:t>
            </a:r>
            <a:endParaRPr lang="en-US" altLang="zh-CN" sz="2400" dirty="0" smtClean="0">
              <a:latin typeface="华文行楷" pitchFamily="2" charset="-122"/>
              <a:ea typeface="华文行楷" pitchFamily="2" charset="-122"/>
            </a:endParaRPr>
          </a:p>
          <a:p>
            <a:pPr fontAlgn="auto">
              <a:spcAft>
                <a:spcPts val="0"/>
              </a:spcAft>
              <a:defRPr/>
            </a:pPr>
            <a:r>
              <a:rPr lang="en-US" altLang="zh-CN" sz="2400" dirty="0" smtClean="0">
                <a:latin typeface="华文行楷" pitchFamily="2" charset="-122"/>
                <a:ea typeface="华文行楷" pitchFamily="2" charset="-122"/>
              </a:rPr>
              <a:t>3</a:t>
            </a:r>
            <a:r>
              <a:rPr lang="zh-CN" altLang="en-US" sz="2400" dirty="0" smtClean="0">
                <a:latin typeface="华文行楷" pitchFamily="2" charset="-122"/>
                <a:ea typeface="华文行楷" pitchFamily="2" charset="-122"/>
              </a:rPr>
              <a:t>、溶液中溶剂</a:t>
            </a:r>
            <a:r>
              <a:rPr lang="en-US" altLang="zh-CN" sz="2400" dirty="0" smtClean="0">
                <a:latin typeface="华文行楷" pitchFamily="2" charset="-122"/>
                <a:ea typeface="华文行楷" pitchFamily="2" charset="-122"/>
              </a:rPr>
              <a:t>A</a:t>
            </a:r>
            <a:r>
              <a:rPr lang="zh-CN" altLang="en-US" sz="2400" dirty="0" smtClean="0">
                <a:latin typeface="华文行楷" pitchFamily="2" charset="-122"/>
                <a:ea typeface="华文行楷" pitchFamily="2" charset="-122"/>
              </a:rPr>
              <a:t>的标准态</a:t>
            </a:r>
            <a:endParaRPr lang="en-US" altLang="zh-CN" sz="2400" dirty="0" smtClean="0">
              <a:latin typeface="华文行楷" pitchFamily="2" charset="-122"/>
              <a:ea typeface="华文行楷" pitchFamily="2" charset="-122"/>
            </a:endParaRPr>
          </a:p>
          <a:p>
            <a:pPr fontAlgn="auto">
              <a:spcAft>
                <a:spcPts val="0"/>
              </a:spcAft>
              <a:defRPr/>
            </a:pPr>
            <a:r>
              <a:rPr lang="en-US" altLang="zh-CN" sz="2400" dirty="0" smtClean="0">
                <a:latin typeface="华文行楷" pitchFamily="2" charset="-122"/>
                <a:ea typeface="华文行楷" pitchFamily="2" charset="-122"/>
              </a:rPr>
              <a:t>4</a:t>
            </a:r>
            <a:r>
              <a:rPr lang="zh-CN" altLang="en-US" sz="2400" dirty="0" smtClean="0">
                <a:latin typeface="华文行楷" pitchFamily="2" charset="-122"/>
                <a:ea typeface="华文行楷" pitchFamily="2" charset="-122"/>
              </a:rPr>
              <a:t>、</a:t>
            </a:r>
            <a:r>
              <a:rPr lang="zh-CN" altLang="en-US" sz="2400" dirty="0">
                <a:latin typeface="华文行楷" pitchFamily="2" charset="-122"/>
                <a:ea typeface="华文行楷" pitchFamily="2" charset="-122"/>
              </a:rPr>
              <a:t>溶液中</a:t>
            </a:r>
            <a:r>
              <a:rPr lang="zh-CN" altLang="en-US" sz="2400" dirty="0" smtClean="0">
                <a:latin typeface="华文行楷" pitchFamily="2" charset="-122"/>
                <a:ea typeface="华文行楷" pitchFamily="2" charset="-122"/>
              </a:rPr>
              <a:t>溶质</a:t>
            </a:r>
            <a:r>
              <a:rPr lang="en-US" altLang="zh-CN" sz="2400" dirty="0">
                <a:latin typeface="华文行楷" pitchFamily="2" charset="-122"/>
                <a:ea typeface="华文行楷" pitchFamily="2" charset="-122"/>
              </a:rPr>
              <a:t>B</a:t>
            </a:r>
            <a:r>
              <a:rPr lang="zh-CN" altLang="en-US" sz="2400" dirty="0" smtClean="0">
                <a:latin typeface="华文行楷" pitchFamily="2" charset="-122"/>
                <a:ea typeface="华文行楷" pitchFamily="2" charset="-122"/>
              </a:rPr>
              <a:t>的</a:t>
            </a:r>
            <a:r>
              <a:rPr lang="zh-CN" altLang="en-US" sz="2400" dirty="0">
                <a:latin typeface="华文行楷" pitchFamily="2" charset="-122"/>
                <a:ea typeface="华文行楷" pitchFamily="2" charset="-122"/>
              </a:rPr>
              <a:t>标准态</a:t>
            </a:r>
            <a:endParaRPr lang="en-US" altLang="zh-CN" sz="2400" dirty="0">
              <a:latin typeface="华文行楷" pitchFamily="2" charset="-122"/>
              <a:ea typeface="华文行楷" pitchFamily="2" charset="-122"/>
            </a:endParaRPr>
          </a:p>
          <a:p>
            <a:pPr fontAlgn="auto">
              <a:spcAft>
                <a:spcPts val="0"/>
              </a:spcAft>
              <a:defRPr/>
            </a:pPr>
            <a:endParaRPr lang="en-US" altLang="zh-CN" sz="2400" dirty="0">
              <a:solidFill>
                <a:srgbClr val="FF0000"/>
              </a:solidFill>
              <a:latin typeface="华文行楷" pitchFamily="2" charset="-122"/>
              <a:ea typeface="华文行楷" pitchFamily="2" charset="-122"/>
            </a:endParaRPr>
          </a:p>
          <a:p>
            <a:pPr eaLnBrk="1" fontAlgn="auto" hangingPunct="1">
              <a:spcAft>
                <a:spcPts val="0"/>
              </a:spcAft>
              <a:defRPr/>
            </a:pPr>
            <a:endParaRPr lang="en-US" altLang="zh-CN" sz="2400" dirty="0" smtClean="0">
              <a:solidFill>
                <a:srgbClr val="FF0000"/>
              </a:solidFill>
              <a:latin typeface="华文行楷" pitchFamily="2" charset="-122"/>
              <a:ea typeface="华文行楷" pitchFamily="2" charset="-122"/>
            </a:endParaRPr>
          </a:p>
          <a:p>
            <a:pPr eaLnBrk="1" fontAlgn="auto" hangingPunct="1">
              <a:spcAft>
                <a:spcPts val="0"/>
              </a:spcAft>
              <a:defRPr/>
            </a:pPr>
            <a:endParaRPr lang="zh-CN" altLang="en-US" sz="2400" dirty="0">
              <a:solidFill>
                <a:srgbClr val="C00000"/>
              </a:solidFill>
              <a:latin typeface="华文行楷" pitchFamily="2" charset="-122"/>
              <a:ea typeface="华文行楷" pitchFamily="2" charset="-122"/>
            </a:endParaRPr>
          </a:p>
        </p:txBody>
      </p:sp>
    </p:spTree>
    <p:extLst>
      <p:ext uri="{BB962C8B-B14F-4D97-AF65-F5344CB8AC3E}">
        <p14:creationId xmlns:p14="http://schemas.microsoft.com/office/powerpoint/2010/main" val="18717963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7440" y="332656"/>
            <a:ext cx="8936560" cy="5167868"/>
          </a:xfrm>
        </p:spPr>
        <p:txBody>
          <a:bodyPr rtlCol="0">
            <a:normAutofit/>
          </a:bodyPr>
          <a:lstStyle/>
          <a:p>
            <a:pPr eaLnBrk="1" fontAlgn="auto" hangingPunct="1">
              <a:spcAft>
                <a:spcPts val="0"/>
              </a:spcAft>
              <a:buFont typeface="Arial" panose="020B0604020202020204" pitchFamily="34" charset="0"/>
              <a:buChar char="•"/>
              <a:defRPr/>
            </a:pPr>
            <a:r>
              <a:rPr lang="zh-CN" altLang="en-US" sz="2400" dirty="0">
                <a:solidFill>
                  <a:srgbClr val="C00000"/>
                </a:solidFill>
                <a:latin typeface="华文行楷" pitchFamily="2" charset="-122"/>
                <a:ea typeface="华文行楷" pitchFamily="2" charset="-122"/>
              </a:rPr>
              <a:t>五、理想气体化学势</a:t>
            </a:r>
          </a:p>
          <a:p>
            <a:pPr marL="0" indent="0" eaLnBrk="1" fontAlgn="auto" hangingPunct="1">
              <a:lnSpc>
                <a:spcPct val="140000"/>
              </a:lnSpc>
              <a:spcAft>
                <a:spcPts val="0"/>
              </a:spcAft>
              <a:buClr>
                <a:srgbClr val="CCFF33"/>
              </a:buClr>
              <a:buSzPct val="70000"/>
              <a:buFont typeface="Arial" panose="020B0604020202020204" pitchFamily="34" charset="0"/>
              <a:buNone/>
              <a:defRPr/>
            </a:pPr>
            <a:r>
              <a:rPr kumimoji="1" lang="zh-CN" altLang="en-US" sz="2000" b="1" dirty="0" smtClean="0">
                <a:solidFill>
                  <a:srgbClr val="000000"/>
                </a:solidFill>
              </a:rPr>
              <a:t> </a:t>
            </a:r>
            <a:r>
              <a:rPr kumimoji="1" lang="zh-CN" altLang="en-US" sz="2000" b="1" dirty="0">
                <a:solidFill>
                  <a:srgbClr val="0000CC"/>
                </a:solidFill>
                <a:latin typeface="华文宋体" pitchFamily="2" charset="-122"/>
                <a:ea typeface="华文宋体" pitchFamily="2" charset="-122"/>
              </a:rPr>
              <a:t>理想气体标准态：指定温度，纯物质的气体在标准</a:t>
            </a:r>
            <a:r>
              <a:rPr kumimoji="1" lang="zh-CN" altLang="en-US" sz="2000" b="1" dirty="0" smtClean="0">
                <a:solidFill>
                  <a:srgbClr val="0000CC"/>
                </a:solidFill>
                <a:latin typeface="华文宋体" pitchFamily="2" charset="-122"/>
                <a:ea typeface="华文宋体" pitchFamily="2" charset="-122"/>
              </a:rPr>
              <a:t>压力Ｐ</a:t>
            </a:r>
            <a:r>
              <a:rPr kumimoji="1" lang="el-GR" altLang="zh-CN" sz="2000" b="1" baseline="30000" dirty="0" smtClean="0">
                <a:solidFill>
                  <a:srgbClr val="0000CC"/>
                </a:solidFill>
                <a:ea typeface="华文宋体" pitchFamily="2" charset="-122"/>
              </a:rPr>
              <a:t>ϴ</a:t>
            </a:r>
            <a:r>
              <a:rPr kumimoji="1" lang="zh-CN" altLang="en-US" sz="2000" b="1" dirty="0" smtClean="0">
                <a:solidFill>
                  <a:srgbClr val="0000CC"/>
                </a:solidFill>
                <a:latin typeface="华文宋体" pitchFamily="2" charset="-122"/>
                <a:ea typeface="华文宋体" pitchFamily="2" charset="-122"/>
              </a:rPr>
              <a:t>下</a:t>
            </a:r>
            <a:r>
              <a:rPr kumimoji="1" lang="zh-CN" altLang="en-US" sz="2000" b="1" dirty="0">
                <a:solidFill>
                  <a:srgbClr val="0000CC"/>
                </a:solidFill>
                <a:latin typeface="华文宋体" pitchFamily="2" charset="-122"/>
                <a:ea typeface="华文宋体" pitchFamily="2" charset="-122"/>
              </a:rPr>
              <a:t>的状态。</a:t>
            </a:r>
            <a:endParaRPr kumimoji="1" lang="zh-CN" altLang="en-US" sz="2000" b="1" dirty="0">
              <a:solidFill>
                <a:srgbClr val="0000CC"/>
              </a:solidFill>
            </a:endParaRPr>
          </a:p>
          <a:p>
            <a:pPr marL="0" indent="0" eaLnBrk="1" fontAlgn="auto" hangingPunct="1">
              <a:spcAft>
                <a:spcPts val="0"/>
              </a:spcAft>
              <a:buFont typeface="Arial" panose="020B0604020202020204" pitchFamily="34" charset="0"/>
              <a:buNone/>
              <a:defRPr/>
            </a:pPr>
            <a:r>
              <a:rPr kumimoji="1" lang="en-US" altLang="zh-CN" b="1" dirty="0" smtClean="0">
                <a:solidFill>
                  <a:srgbClr val="C00000"/>
                </a:solidFill>
              </a:rPr>
              <a:t>1</a:t>
            </a:r>
            <a:r>
              <a:rPr kumimoji="1" lang="zh-CN" altLang="en-US" b="1" dirty="0" smtClean="0">
                <a:solidFill>
                  <a:srgbClr val="C00000"/>
                </a:solidFill>
              </a:rPr>
              <a:t>、纯组分理想气体化学势推导：</a:t>
            </a:r>
            <a:endParaRPr kumimoji="1" lang="zh-CN" altLang="en-US" b="1" dirty="0">
              <a:solidFill>
                <a:srgbClr val="C00000"/>
              </a:solidFill>
            </a:endParaRPr>
          </a:p>
          <a:p>
            <a:pPr eaLnBrk="1" fontAlgn="auto" hangingPunct="1">
              <a:spcAft>
                <a:spcPts val="0"/>
              </a:spcAft>
              <a:buFont typeface="Arial" panose="020B0604020202020204" pitchFamily="34" charset="0"/>
              <a:buChar char="•"/>
              <a:defRPr/>
            </a:pPr>
            <a:endParaRPr lang="zh-CN" altLang="en-US" baseline="30000" dirty="0"/>
          </a:p>
        </p:txBody>
      </p:sp>
      <p:sp>
        <p:nvSpPr>
          <p:cNvPr id="5" name="Text Box 23"/>
          <p:cNvSpPr txBox="1">
            <a:spLocks noChangeArrowheads="1"/>
          </p:cNvSpPr>
          <p:nvPr/>
        </p:nvSpPr>
        <p:spPr bwMode="auto">
          <a:xfrm>
            <a:off x="539552" y="3986678"/>
            <a:ext cx="25074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smtClean="0">
                <a:solidFill>
                  <a:srgbClr val="0070C0"/>
                </a:solidFill>
                <a:latin typeface="Arial" pitchFamily="34" charset="0"/>
                <a:cs typeface="Arial" pitchFamily="34" charset="0"/>
              </a:rPr>
              <a:t>从</a:t>
            </a:r>
            <a:r>
              <a:rPr lang="zh-CN" altLang="en-US" sz="2000" b="1" dirty="0">
                <a:solidFill>
                  <a:srgbClr val="0070C0"/>
                </a:solidFill>
                <a:latin typeface="Arial" pitchFamily="34" charset="0"/>
                <a:cs typeface="Arial" pitchFamily="34" charset="0"/>
              </a:rPr>
              <a:t>化学势的定义出发</a:t>
            </a:r>
          </a:p>
        </p:txBody>
      </p:sp>
      <p:graphicFrame>
        <p:nvGraphicFramePr>
          <p:cNvPr id="2" name="对象 1"/>
          <p:cNvGraphicFramePr>
            <a:graphicFrameLocks noChangeAspect="1"/>
          </p:cNvGraphicFramePr>
          <p:nvPr>
            <p:extLst>
              <p:ext uri="{D42A27DB-BD31-4B8C-83A1-F6EECF244321}">
                <p14:modId xmlns:p14="http://schemas.microsoft.com/office/powerpoint/2010/main" val="1283242679"/>
              </p:ext>
            </p:extLst>
          </p:nvPr>
        </p:nvGraphicFramePr>
        <p:xfrm>
          <a:off x="531051" y="4653136"/>
          <a:ext cx="2845880" cy="926229"/>
        </p:xfrm>
        <a:graphic>
          <a:graphicData uri="http://schemas.openxmlformats.org/presentationml/2006/ole">
            <mc:AlternateContent xmlns:mc="http://schemas.openxmlformats.org/markup-compatibility/2006">
              <mc:Choice xmlns:v="urn:schemas-microsoft-com:vml" Requires="v">
                <p:oleObj spid="_x0000_s180524" name="Equation" r:id="rId3" imgW="1675673" imgH="545863" progId="Equation.DSMT4">
                  <p:embed/>
                </p:oleObj>
              </mc:Choice>
              <mc:Fallback>
                <p:oleObj name="Equation" r:id="rId3" imgW="1675673" imgH="545863"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051" y="4653136"/>
                        <a:ext cx="2845880" cy="926229"/>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21416662"/>
              </p:ext>
            </p:extLst>
          </p:nvPr>
        </p:nvGraphicFramePr>
        <p:xfrm>
          <a:off x="3275856" y="4653136"/>
          <a:ext cx="1977108" cy="907303"/>
        </p:xfrm>
        <a:graphic>
          <a:graphicData uri="http://schemas.openxmlformats.org/presentationml/2006/ole">
            <mc:AlternateContent xmlns:mc="http://schemas.openxmlformats.org/markup-compatibility/2006">
              <mc:Choice xmlns:v="urn:schemas-microsoft-com:vml" Requires="v">
                <p:oleObj spid="_x0000_s180525" name="Equation" r:id="rId5" imgW="1244600" imgH="571500" progId="Equation.DSMT4">
                  <p:embed/>
                </p:oleObj>
              </mc:Choice>
              <mc:Fallback>
                <p:oleObj name="Equation" r:id="rId5" imgW="1244600" imgH="5715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4653136"/>
                        <a:ext cx="1977108" cy="907303"/>
                      </a:xfrm>
                      <a:prstGeom prst="rect">
                        <a:avLst/>
                      </a:prstGeom>
                      <a:noFill/>
                      <a:ln>
                        <a:noFill/>
                      </a:ln>
                      <a:effectLst/>
                    </p:spPr>
                  </p:pic>
                </p:oleObj>
              </mc:Fallback>
            </mc:AlternateContent>
          </a:graphicData>
        </a:graphic>
      </p:graphicFrame>
      <p:grpSp>
        <p:nvGrpSpPr>
          <p:cNvPr id="8" name="Group 9"/>
          <p:cNvGrpSpPr>
            <a:grpSpLocks/>
          </p:cNvGrpSpPr>
          <p:nvPr/>
        </p:nvGrpSpPr>
        <p:grpSpPr bwMode="auto">
          <a:xfrm>
            <a:off x="5148064" y="4653136"/>
            <a:ext cx="1449388" cy="922338"/>
            <a:chOff x="2999" y="1449"/>
            <a:chExt cx="913" cy="581"/>
          </a:xfrm>
        </p:grpSpPr>
        <p:graphicFrame>
          <p:nvGraphicFramePr>
            <p:cNvPr id="10" name="Object 10"/>
            <p:cNvGraphicFramePr>
              <a:graphicFrameLocks noChangeAspect="1"/>
            </p:cNvGraphicFramePr>
            <p:nvPr>
              <p:extLst>
                <p:ext uri="{D42A27DB-BD31-4B8C-83A1-F6EECF244321}">
                  <p14:modId xmlns:p14="http://schemas.microsoft.com/office/powerpoint/2010/main" val="1430282309"/>
                </p:ext>
              </p:extLst>
            </p:nvPr>
          </p:nvGraphicFramePr>
          <p:xfrm>
            <a:off x="2999" y="1449"/>
            <a:ext cx="676" cy="581"/>
          </p:xfrm>
          <a:graphic>
            <a:graphicData uri="http://schemas.openxmlformats.org/presentationml/2006/ole">
              <mc:AlternateContent xmlns:mc="http://schemas.openxmlformats.org/markup-compatibility/2006">
                <mc:Choice xmlns:v="urn:schemas-microsoft-com:vml" Requires="v">
                  <p:oleObj spid="_x0000_s180526" name="Equation" r:id="rId7" imgW="774360" imgH="571320" progId="Equation.DSMT4">
                    <p:embed/>
                  </p:oleObj>
                </mc:Choice>
                <mc:Fallback>
                  <p:oleObj name="Equation" r:id="rId7" imgW="774360" imgH="5713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9" y="1449"/>
                          <a:ext cx="676" cy="581"/>
                        </a:xfrm>
                        <a:prstGeom prst="rect">
                          <a:avLst/>
                        </a:prstGeom>
                        <a:noFill/>
                        <a:ln>
                          <a:noFill/>
                        </a:ln>
                        <a:effec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2444726916"/>
                </p:ext>
              </p:extLst>
            </p:nvPr>
          </p:nvGraphicFramePr>
          <p:xfrm>
            <a:off x="3588" y="1517"/>
            <a:ext cx="324" cy="301"/>
          </p:xfrm>
          <a:graphic>
            <a:graphicData uri="http://schemas.openxmlformats.org/presentationml/2006/ole">
              <mc:AlternateContent xmlns:mc="http://schemas.openxmlformats.org/markup-compatibility/2006">
                <mc:Choice xmlns:v="urn:schemas-microsoft-com:vml" Requires="v">
                  <p:oleObj spid="_x0000_s180527" name="Equation" r:id="rId9" imgW="317160" imgH="215640" progId="Equation.DSMT4">
                    <p:embed/>
                  </p:oleObj>
                </mc:Choice>
                <mc:Fallback>
                  <p:oleObj name="Equation" r:id="rId9" imgW="317160" imgH="215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8" y="1517"/>
                          <a:ext cx="324" cy="301"/>
                        </a:xfrm>
                        <a:prstGeom prst="rect">
                          <a:avLst/>
                        </a:prstGeom>
                        <a:noFill/>
                        <a:ln>
                          <a:noFill/>
                        </a:ln>
                        <a:effectLst/>
                      </p:spPr>
                    </p:pic>
                  </p:oleObj>
                </mc:Fallback>
              </mc:AlternateContent>
            </a:graphicData>
          </a:graphic>
        </p:graphicFrame>
      </p:grpSp>
      <p:graphicFrame>
        <p:nvGraphicFramePr>
          <p:cNvPr id="13" name="对象 12"/>
          <p:cNvGraphicFramePr>
            <a:graphicFrameLocks noChangeAspect="1"/>
          </p:cNvGraphicFramePr>
          <p:nvPr>
            <p:extLst>
              <p:ext uri="{D42A27DB-BD31-4B8C-83A1-F6EECF244321}">
                <p14:modId xmlns:p14="http://schemas.microsoft.com/office/powerpoint/2010/main" val="605047941"/>
              </p:ext>
            </p:extLst>
          </p:nvPr>
        </p:nvGraphicFramePr>
        <p:xfrm>
          <a:off x="899592" y="5661248"/>
          <a:ext cx="3606799" cy="743397"/>
        </p:xfrm>
        <a:graphic>
          <a:graphicData uri="http://schemas.openxmlformats.org/presentationml/2006/ole">
            <mc:AlternateContent xmlns:mc="http://schemas.openxmlformats.org/markup-compatibility/2006">
              <mc:Choice xmlns:v="urn:schemas-microsoft-com:vml" Requires="v">
                <p:oleObj spid="_x0000_s180528" name="Equation" r:id="rId11" imgW="2425700" imgH="508000" progId="Equation.DSMT4">
                  <p:embed/>
                </p:oleObj>
              </mc:Choice>
              <mc:Fallback>
                <p:oleObj name="Equation" r:id="rId11" imgW="2425700" imgH="50800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9592" y="5661248"/>
                        <a:ext cx="3606799" cy="743397"/>
                      </a:xfrm>
                      <a:prstGeom prst="rect">
                        <a:avLst/>
                      </a:prstGeom>
                      <a:noFill/>
                      <a:ln>
                        <a:noFill/>
                      </a:ln>
                      <a:effec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128049292"/>
              </p:ext>
            </p:extLst>
          </p:nvPr>
        </p:nvGraphicFramePr>
        <p:xfrm>
          <a:off x="4825856" y="5661248"/>
          <a:ext cx="3973740" cy="793387"/>
        </p:xfrm>
        <a:graphic>
          <a:graphicData uri="http://schemas.openxmlformats.org/presentationml/2006/ole">
            <mc:AlternateContent xmlns:mc="http://schemas.openxmlformats.org/markup-compatibility/2006">
              <mc:Choice xmlns:v="urn:schemas-microsoft-com:vml" Requires="v">
                <p:oleObj spid="_x0000_s180529" name="Equation" r:id="rId13" imgW="2552700" imgH="508000" progId="Equation.DSMT4">
                  <p:embed/>
                </p:oleObj>
              </mc:Choice>
              <mc:Fallback>
                <p:oleObj name="Equation" r:id="rId13" imgW="2552700" imgH="5080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25856" y="5661248"/>
                        <a:ext cx="3973740" cy="793387"/>
                      </a:xfrm>
                      <a:prstGeom prst="rect">
                        <a:avLst/>
                      </a:prstGeom>
                      <a:solidFill>
                        <a:srgbClr val="92D050"/>
                      </a:solidFill>
                      <a:ln>
                        <a:noFill/>
                      </a:ln>
                      <a:effec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406678469"/>
              </p:ext>
            </p:extLst>
          </p:nvPr>
        </p:nvGraphicFramePr>
        <p:xfrm>
          <a:off x="1212684" y="2147329"/>
          <a:ext cx="3095675" cy="535963"/>
        </p:xfrm>
        <a:graphic>
          <a:graphicData uri="http://schemas.openxmlformats.org/presentationml/2006/ole">
            <mc:AlternateContent xmlns:mc="http://schemas.openxmlformats.org/markup-compatibility/2006">
              <mc:Choice xmlns:v="urn:schemas-microsoft-com:vml" Requires="v">
                <p:oleObj spid="_x0000_s180530" name="公式" r:id="rId15" imgW="1181100" imgH="228600" progId="Equation.3">
                  <p:embed/>
                </p:oleObj>
              </mc:Choice>
              <mc:Fallback>
                <p:oleObj name="公式" r:id="rId15" imgW="1181100" imgH="228600" progId="Equation.3">
                  <p:embed/>
                  <p:pic>
                    <p:nvPicPr>
                      <p:cNvPr id="0"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2684" y="2147329"/>
                        <a:ext cx="3095675" cy="535963"/>
                      </a:xfrm>
                      <a:prstGeom prst="rect">
                        <a:avLst/>
                      </a:prstGeom>
                      <a:noFill/>
                      <a:ln>
                        <a:noFill/>
                      </a:ln>
                      <a:effectLst/>
                    </p:spPr>
                  </p:pic>
                </p:oleObj>
              </mc:Fallback>
            </mc:AlternateContent>
          </a:graphicData>
        </a:graphic>
      </p:graphicFrame>
      <p:sp>
        <p:nvSpPr>
          <p:cNvPr id="21" name="Text Box 23"/>
          <p:cNvSpPr txBox="1">
            <a:spLocks noChangeArrowheads="1"/>
          </p:cNvSpPr>
          <p:nvPr/>
        </p:nvSpPr>
        <p:spPr bwMode="auto">
          <a:xfrm>
            <a:off x="107504" y="1656422"/>
            <a:ext cx="938552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smtClean="0">
                <a:solidFill>
                  <a:srgbClr val="006600"/>
                </a:solidFill>
                <a:latin typeface="Arial" pitchFamily="34" charset="0"/>
                <a:cs typeface="Arial" pitchFamily="34" charset="0"/>
              </a:rPr>
              <a:t>纯</a:t>
            </a:r>
            <a:r>
              <a:rPr lang="zh-CN" altLang="en-US" sz="2400" b="1" dirty="0">
                <a:solidFill>
                  <a:srgbClr val="006600"/>
                </a:solidFill>
                <a:latin typeface="Arial" pitchFamily="34" charset="0"/>
                <a:cs typeface="Arial" pitchFamily="34" charset="0"/>
              </a:rPr>
              <a:t>组分</a:t>
            </a:r>
            <a:r>
              <a:rPr lang="zh-CN" altLang="en-US" sz="2400" b="1" dirty="0" smtClean="0">
                <a:solidFill>
                  <a:srgbClr val="006600"/>
                </a:solidFill>
                <a:latin typeface="Arial" pitchFamily="34" charset="0"/>
                <a:cs typeface="Arial" pitchFamily="34" charset="0"/>
              </a:rPr>
              <a:t>理想气体</a:t>
            </a:r>
            <a:r>
              <a:rPr lang="zh-CN" altLang="en-US" sz="2400" b="1" dirty="0">
                <a:solidFill>
                  <a:srgbClr val="006600"/>
                </a:solidFill>
                <a:latin typeface="Arial" pitchFamily="34" charset="0"/>
                <a:cs typeface="Arial" pitchFamily="34" charset="0"/>
              </a:rPr>
              <a:t>的化学势</a:t>
            </a:r>
            <a:r>
              <a:rPr lang="en-US" altLang="zh-CN" sz="2400" b="1" dirty="0">
                <a:solidFill>
                  <a:srgbClr val="006600"/>
                </a:solidFill>
                <a:latin typeface="Arial" pitchFamily="34" charset="0"/>
                <a:cs typeface="Arial" pitchFamily="34" charset="0"/>
              </a:rPr>
              <a:t>μ*</a:t>
            </a:r>
            <a:r>
              <a:rPr lang="zh-CN" altLang="en-US" sz="2400" b="1" dirty="0">
                <a:solidFill>
                  <a:srgbClr val="006600"/>
                </a:solidFill>
                <a:latin typeface="Arial" pitchFamily="34" charset="0"/>
                <a:cs typeface="Arial" pitchFamily="34" charset="0"/>
              </a:rPr>
              <a:t>就是其摩尔吉布斯函数</a:t>
            </a:r>
            <a:r>
              <a:rPr lang="en-US" altLang="zh-CN" sz="2400" b="1" dirty="0" smtClean="0">
                <a:solidFill>
                  <a:srgbClr val="006600"/>
                </a:solidFill>
                <a:latin typeface="Arial" pitchFamily="34" charset="0"/>
                <a:cs typeface="Arial" pitchFamily="34" charset="0"/>
              </a:rPr>
              <a:t>G*m</a:t>
            </a:r>
            <a:r>
              <a:rPr lang="zh-CN" altLang="en-US" sz="2400" b="1" dirty="0">
                <a:solidFill>
                  <a:srgbClr val="006600"/>
                </a:solidFill>
                <a:latin typeface="Arial" pitchFamily="34" charset="0"/>
                <a:cs typeface="Arial" pitchFamily="34" charset="0"/>
              </a:rPr>
              <a:t>，</a:t>
            </a:r>
            <a:r>
              <a:rPr lang="zh-CN" altLang="en-US" sz="2400" b="1" dirty="0" smtClean="0">
                <a:solidFill>
                  <a:srgbClr val="006600"/>
                </a:solidFill>
                <a:latin typeface="Arial" pitchFamily="34" charset="0"/>
                <a:cs typeface="Arial" pitchFamily="34" charset="0"/>
              </a:rPr>
              <a:t>恒温</a:t>
            </a:r>
            <a:r>
              <a:rPr lang="zh-CN" altLang="en-US" sz="2400" b="1" dirty="0">
                <a:solidFill>
                  <a:srgbClr val="006600"/>
                </a:solidFill>
                <a:latin typeface="Arial" pitchFamily="34" charset="0"/>
                <a:cs typeface="Arial" pitchFamily="34" charset="0"/>
              </a:rPr>
              <a:t>下</a:t>
            </a:r>
          </a:p>
          <a:p>
            <a:endParaRPr lang="zh-CN" altLang="en-US" sz="2000" b="1" dirty="0">
              <a:solidFill>
                <a:srgbClr val="006600"/>
              </a:solidFill>
              <a:latin typeface="Arial" pitchFamily="34" charset="0"/>
              <a:cs typeface="Arial" pitchFamily="34"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931667113"/>
              </p:ext>
            </p:extLst>
          </p:nvPr>
        </p:nvGraphicFramePr>
        <p:xfrm>
          <a:off x="899592" y="2996952"/>
          <a:ext cx="3606800" cy="742950"/>
        </p:xfrm>
        <a:graphic>
          <a:graphicData uri="http://schemas.openxmlformats.org/presentationml/2006/ole">
            <mc:AlternateContent xmlns:mc="http://schemas.openxmlformats.org/markup-compatibility/2006">
              <mc:Choice xmlns:v="urn:schemas-microsoft-com:vml" Requires="v">
                <p:oleObj spid="_x0000_s180531" name="Equation" r:id="rId17" imgW="2425700" imgH="508000" progId="Equation.DSMT4">
                  <p:embed/>
                </p:oleObj>
              </mc:Choice>
              <mc:Fallback>
                <p:oleObj name="Equation" r:id="rId17" imgW="2425700" imgH="508000" progId="Equation.DSMT4">
                  <p:embed/>
                  <p:pic>
                    <p:nvPicPr>
                      <p:cNvPr id="0" name="对象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9592" y="2996952"/>
                        <a:ext cx="36068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549212613"/>
              </p:ext>
            </p:extLst>
          </p:nvPr>
        </p:nvGraphicFramePr>
        <p:xfrm>
          <a:off x="4800265" y="2996952"/>
          <a:ext cx="3973513" cy="793750"/>
        </p:xfrm>
        <a:graphic>
          <a:graphicData uri="http://schemas.openxmlformats.org/presentationml/2006/ole">
            <mc:AlternateContent xmlns:mc="http://schemas.openxmlformats.org/markup-compatibility/2006">
              <mc:Choice xmlns:v="urn:schemas-microsoft-com:vml" Requires="v">
                <p:oleObj spid="_x0000_s180532" name="Equation" r:id="rId18" imgW="2552700" imgH="508000" progId="Equation.DSMT4">
                  <p:embed/>
                </p:oleObj>
              </mc:Choice>
              <mc:Fallback>
                <p:oleObj name="Equation" r:id="rId18" imgW="2552700" imgH="508000" progId="Equation.DSMT4">
                  <p:embed/>
                  <p:pic>
                    <p:nvPicPr>
                      <p:cNvPr id="0" name="对象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0265" y="2996952"/>
                        <a:ext cx="3973513" cy="7937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Bottom)">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Bottom)">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5"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30" dur="1000" fill="hold"/>
                                        <p:tgtEl>
                                          <p:spTgt spid="20"/>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slide(fromBottom)">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slide(fromBottom)">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5" name="内容占位符 2"/>
          <p:cNvSpPr>
            <a:spLocks noGrp="1"/>
          </p:cNvSpPr>
          <p:nvPr>
            <p:ph idx="1"/>
          </p:nvPr>
        </p:nvSpPr>
        <p:spPr>
          <a:xfrm>
            <a:off x="337703" y="3356992"/>
            <a:ext cx="8157592" cy="3373834"/>
          </a:xfrm>
        </p:spPr>
        <p:txBody>
          <a:bodyPr/>
          <a:lstStyle/>
          <a:p>
            <a:pPr eaLnBrk="1" hangingPunct="1">
              <a:lnSpc>
                <a:spcPct val="110000"/>
              </a:lnSpc>
              <a:buClr>
                <a:srgbClr val="CCFF33"/>
              </a:buClr>
              <a:buSzPct val="70000"/>
              <a:buFont typeface="Arial" charset="0"/>
              <a:buNone/>
            </a:pPr>
            <a:endParaRPr kumimoji="1" lang="en-US" altLang="zh-CN" sz="2000" dirty="0" smtClean="0">
              <a:solidFill>
                <a:srgbClr val="000000"/>
              </a:solidFill>
            </a:endParaRPr>
          </a:p>
          <a:p>
            <a:pPr eaLnBrk="1" hangingPunct="1">
              <a:lnSpc>
                <a:spcPct val="110000"/>
              </a:lnSpc>
              <a:buClr>
                <a:srgbClr val="CCFF33"/>
              </a:buClr>
              <a:buSzPct val="70000"/>
              <a:buFont typeface="Arial" charset="0"/>
              <a:buNone/>
            </a:pPr>
            <a:endParaRPr kumimoji="1" lang="en-US" altLang="zh-CN" sz="2000" dirty="0">
              <a:solidFill>
                <a:srgbClr val="000000"/>
              </a:solidFill>
            </a:endParaRPr>
          </a:p>
          <a:p>
            <a:pPr eaLnBrk="1" hangingPunct="1">
              <a:lnSpc>
                <a:spcPct val="110000"/>
              </a:lnSpc>
              <a:buClr>
                <a:srgbClr val="CCFF33"/>
              </a:buClr>
              <a:buSzPct val="70000"/>
              <a:buFont typeface="Arial" charset="0"/>
              <a:buNone/>
            </a:pPr>
            <a:endParaRPr kumimoji="1" lang="en-US" altLang="zh-CN" sz="2000" dirty="0" smtClean="0">
              <a:solidFill>
                <a:srgbClr val="000000"/>
              </a:solidFill>
            </a:endParaRPr>
          </a:p>
          <a:p>
            <a:pPr>
              <a:lnSpc>
                <a:spcPct val="110000"/>
              </a:lnSpc>
              <a:buClr>
                <a:srgbClr val="CCFF33"/>
              </a:buClr>
              <a:buSzPct val="70000"/>
              <a:buNone/>
            </a:pPr>
            <a:r>
              <a:rPr lang="zh-CN" altLang="en-US" sz="2800" dirty="0" smtClean="0">
                <a:solidFill>
                  <a:srgbClr val="C00000"/>
                </a:solidFill>
                <a:latin typeface="华文行楷"/>
                <a:ea typeface="华文行楷"/>
                <a:cs typeface="华文行楷"/>
              </a:rPr>
              <a:t>六</a:t>
            </a:r>
            <a:r>
              <a:rPr lang="zh-CN" altLang="en-US" sz="2800" dirty="0">
                <a:solidFill>
                  <a:srgbClr val="C00000"/>
                </a:solidFill>
                <a:latin typeface="华文行楷"/>
                <a:ea typeface="华文行楷"/>
                <a:cs typeface="华文行楷"/>
              </a:rPr>
              <a:t>、真实气体化学势</a:t>
            </a:r>
          </a:p>
          <a:p>
            <a:pPr>
              <a:lnSpc>
                <a:spcPct val="110000"/>
              </a:lnSpc>
              <a:buClr>
                <a:srgbClr val="CCFF33"/>
              </a:buClr>
              <a:buSzPct val="70000"/>
              <a:buFont typeface="Arial" charset="0"/>
              <a:buNone/>
            </a:pPr>
            <a:r>
              <a:rPr kumimoji="1" lang="zh-CN" altLang="en-US" sz="2800" dirty="0" smtClean="0">
                <a:solidFill>
                  <a:srgbClr val="000000"/>
                </a:solidFill>
                <a:latin typeface="华文宋体"/>
                <a:ea typeface="华文宋体"/>
                <a:cs typeface="华文宋体"/>
              </a:rPr>
              <a:t>1</a:t>
            </a:r>
            <a:r>
              <a:rPr kumimoji="1" lang="zh-CN" altLang="en-US" sz="2800" dirty="0">
                <a:solidFill>
                  <a:srgbClr val="000000"/>
                </a:solidFill>
                <a:latin typeface="华文宋体"/>
                <a:ea typeface="华文宋体"/>
                <a:cs typeface="华文宋体"/>
              </a:rPr>
              <a:t>.标准态:</a:t>
            </a:r>
            <a:r>
              <a:rPr kumimoji="1" lang="en-US" altLang="zh-CN" sz="2800" dirty="0">
                <a:solidFill>
                  <a:srgbClr val="000000"/>
                </a:solidFill>
                <a:latin typeface="华文宋体"/>
                <a:ea typeface="华文宋体"/>
                <a:cs typeface="华文宋体"/>
              </a:rPr>
              <a:t>T</a:t>
            </a:r>
            <a:r>
              <a:rPr kumimoji="1" lang="zh-CN" altLang="en-US" sz="2800" dirty="0">
                <a:solidFill>
                  <a:srgbClr val="000000"/>
                </a:solidFill>
                <a:latin typeface="华文宋体"/>
                <a:ea typeface="华文宋体"/>
                <a:cs typeface="华文宋体"/>
              </a:rPr>
              <a:t>温度、</a:t>
            </a:r>
            <a:r>
              <a:rPr kumimoji="1" lang="en-US" altLang="zh-CN" sz="2800" dirty="0">
                <a:solidFill>
                  <a:srgbClr val="000000"/>
                </a:solidFill>
                <a:latin typeface="华文宋体"/>
                <a:ea typeface="华文宋体"/>
                <a:cs typeface="华文宋体"/>
              </a:rPr>
              <a:t>P=P </a:t>
            </a:r>
            <a:r>
              <a:rPr kumimoji="1" lang="zh-CN" altLang="en-US" sz="2800" dirty="0">
                <a:solidFill>
                  <a:srgbClr val="000000"/>
                </a:solidFill>
                <a:latin typeface="华文宋体"/>
                <a:ea typeface="华文宋体"/>
                <a:cs typeface="华文宋体"/>
              </a:rPr>
              <a:t>时，纯物质气体具有理想行为的假想状态。</a:t>
            </a:r>
          </a:p>
          <a:p>
            <a:pPr eaLnBrk="1" hangingPunct="1"/>
            <a:endParaRPr lang="zh-CN" altLang="en-US" dirty="0" smtClean="0"/>
          </a:p>
        </p:txBody>
      </p:sp>
      <p:sp>
        <p:nvSpPr>
          <p:cNvPr id="697348" name="Text Box 7"/>
          <p:cNvSpPr txBox="1">
            <a:spLocks noChangeArrowheads="1"/>
          </p:cNvSpPr>
          <p:nvPr/>
        </p:nvSpPr>
        <p:spPr bwMode="auto">
          <a:xfrm flipV="1">
            <a:off x="3563888" y="5229200"/>
            <a:ext cx="366712" cy="152400"/>
          </a:xfrm>
          <a:prstGeom prst="rect">
            <a:avLst/>
          </a:prstGeom>
          <a:noFill/>
          <a:ln w="9525">
            <a:noFill/>
            <a:miter lim="800000"/>
            <a:headEnd/>
            <a:tailEnd/>
          </a:ln>
        </p:spPr>
        <p:txBody>
          <a:bodyPr vert="eaVert">
            <a:spAutoFit/>
          </a:bodyPr>
          <a:lstStyle/>
          <a:p>
            <a:pPr>
              <a:spcBef>
                <a:spcPct val="50000"/>
              </a:spcBef>
            </a:pPr>
            <a:r>
              <a:rPr lang="zh-CN" altLang="en-US" sz="1200" b="1" dirty="0">
                <a:solidFill>
                  <a:srgbClr val="0000CC"/>
                </a:solidFill>
                <a:latin typeface="Times New Roman" pitchFamily="18" charset="0"/>
                <a:sym typeface="Symbol" pitchFamily="18" charset="2"/>
              </a:rPr>
              <a:t></a:t>
            </a:r>
          </a:p>
        </p:txBody>
      </p:sp>
      <p:sp>
        <p:nvSpPr>
          <p:cNvPr id="12" name="矩形 11"/>
          <p:cNvSpPr/>
          <p:nvPr/>
        </p:nvSpPr>
        <p:spPr>
          <a:xfrm>
            <a:off x="351212" y="786399"/>
            <a:ext cx="6011582" cy="523220"/>
          </a:xfrm>
          <a:prstGeom prst="rect">
            <a:avLst/>
          </a:prstGeom>
        </p:spPr>
        <p:txBody>
          <a:bodyPr wrap="none">
            <a:spAutoFit/>
          </a:bodyPr>
          <a:lstStyle/>
          <a:p>
            <a:pPr>
              <a:buFont typeface="Monotype Sorts" pitchFamily="2" charset="2"/>
              <a:buNone/>
            </a:pPr>
            <a:r>
              <a:rPr lang="en-US" altLang="zh-CN" sz="2800" b="1" dirty="0">
                <a:solidFill>
                  <a:srgbClr val="C00000"/>
                </a:solidFill>
                <a:latin typeface="Times New Roman" pitchFamily="18" charset="0"/>
              </a:rPr>
              <a:t>2  </a:t>
            </a:r>
            <a:r>
              <a:rPr lang="zh-CN" altLang="en-US" sz="2800" b="1" dirty="0">
                <a:solidFill>
                  <a:srgbClr val="C00000"/>
                </a:solidFill>
                <a:latin typeface="Times New Roman" pitchFamily="18" charset="0"/>
              </a:rPr>
              <a:t>混合理想气体中</a:t>
            </a:r>
            <a:r>
              <a:rPr lang="en-US" altLang="zh-CN" sz="2800" b="1" dirty="0">
                <a:solidFill>
                  <a:srgbClr val="C00000"/>
                </a:solidFill>
                <a:latin typeface="Times New Roman" pitchFamily="18" charset="0"/>
              </a:rPr>
              <a:t>B</a:t>
            </a:r>
            <a:r>
              <a:rPr lang="zh-CN" altLang="en-US" sz="2800" b="1" dirty="0">
                <a:solidFill>
                  <a:srgbClr val="C00000"/>
                </a:solidFill>
                <a:latin typeface="Times New Roman" pitchFamily="18" charset="0"/>
              </a:rPr>
              <a:t>组分的化学势</a:t>
            </a:r>
            <a:r>
              <a:rPr lang="en-US" altLang="zh-CN" sz="2800" b="1" i="1" dirty="0" err="1">
                <a:solidFill>
                  <a:srgbClr val="C00000"/>
                </a:solidFill>
                <a:latin typeface="Times New Roman" pitchFamily="18" charset="0"/>
              </a:rPr>
              <a:t>μ</a:t>
            </a:r>
            <a:r>
              <a:rPr lang="en-US" altLang="zh-CN" sz="2800" b="1" baseline="-25000" dirty="0" err="1">
                <a:solidFill>
                  <a:srgbClr val="C00000"/>
                </a:solidFill>
                <a:latin typeface="Times New Roman" pitchFamily="18" charset="0"/>
              </a:rPr>
              <a:t>B</a:t>
            </a:r>
            <a:r>
              <a:rPr lang="en-US" altLang="zh-CN" sz="2800" b="1" dirty="0">
                <a:solidFill>
                  <a:srgbClr val="C00000"/>
                </a:solidFill>
                <a:latin typeface="Times New Roman" pitchFamily="18" charset="0"/>
              </a:rPr>
              <a:t>  </a:t>
            </a:r>
          </a:p>
        </p:txBody>
      </p:sp>
      <p:graphicFrame>
        <p:nvGraphicFramePr>
          <p:cNvPr id="2" name="对象 1"/>
          <p:cNvGraphicFramePr>
            <a:graphicFrameLocks noChangeAspect="1"/>
          </p:cNvGraphicFramePr>
          <p:nvPr>
            <p:extLst>
              <p:ext uri="{D42A27DB-BD31-4B8C-83A1-F6EECF244321}">
                <p14:modId xmlns:p14="http://schemas.microsoft.com/office/powerpoint/2010/main" val="1585432329"/>
              </p:ext>
            </p:extLst>
          </p:nvPr>
        </p:nvGraphicFramePr>
        <p:xfrm>
          <a:off x="864920" y="1575956"/>
          <a:ext cx="4572000" cy="881063"/>
        </p:xfrm>
        <a:graphic>
          <a:graphicData uri="http://schemas.openxmlformats.org/presentationml/2006/ole">
            <mc:AlternateContent xmlns:mc="http://schemas.openxmlformats.org/markup-compatibility/2006">
              <mc:Choice xmlns:v="urn:schemas-microsoft-com:vml" Requires="v">
                <p:oleObj spid="_x0000_s166190" name="Equation" r:id="rId3" imgW="2641600" imgH="508000" progId="Equation.DSMT4">
                  <p:embed/>
                </p:oleObj>
              </mc:Choice>
              <mc:Fallback>
                <p:oleObj name="Equation" r:id="rId3" imgW="2641600" imgH="5080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920" y="1575956"/>
                        <a:ext cx="4572000"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9"/>
          <p:cNvSpPr txBox="1">
            <a:spLocks noChangeArrowheads="1"/>
          </p:cNvSpPr>
          <p:nvPr/>
        </p:nvSpPr>
        <p:spPr bwMode="auto">
          <a:xfrm>
            <a:off x="611560" y="2348880"/>
            <a:ext cx="4825360" cy="3693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kumimoji="1" lang="zh-CN" altLang="en-US" sz="2400" b="1" dirty="0">
                <a:latin typeface="宋体" pitchFamily="2" charset="-122"/>
                <a:cs typeface="Times New Roman" pitchFamily="18" charset="0"/>
              </a:rPr>
              <a:t>将</a:t>
            </a:r>
            <a:r>
              <a:rPr kumimoji="1" lang="zh-CN" altLang="en-US" sz="2400" b="1" dirty="0" smtClean="0">
                <a:latin typeface="宋体" pitchFamily="2" charset="-122"/>
                <a:cs typeface="Times New Roman" pitchFamily="18" charset="0"/>
              </a:rPr>
              <a:t>道尔顿分压定律代入</a:t>
            </a:r>
            <a:r>
              <a:rPr kumimoji="1" lang="zh-CN" altLang="en-US" sz="2400" b="1" dirty="0">
                <a:latin typeface="宋体" pitchFamily="2" charset="-122"/>
                <a:cs typeface="Times New Roman" pitchFamily="18" charset="0"/>
              </a:rPr>
              <a:t>上式，得：</a:t>
            </a:r>
          </a:p>
        </p:txBody>
      </p:sp>
      <p:graphicFrame>
        <p:nvGraphicFramePr>
          <p:cNvPr id="3" name="对象 2"/>
          <p:cNvGraphicFramePr>
            <a:graphicFrameLocks noChangeAspect="1"/>
          </p:cNvGraphicFramePr>
          <p:nvPr>
            <p:extLst>
              <p:ext uri="{D42A27DB-BD31-4B8C-83A1-F6EECF244321}">
                <p14:modId xmlns:p14="http://schemas.microsoft.com/office/powerpoint/2010/main" val="1447941273"/>
              </p:ext>
            </p:extLst>
          </p:nvPr>
        </p:nvGraphicFramePr>
        <p:xfrm>
          <a:off x="107504" y="2757611"/>
          <a:ext cx="5902325" cy="887413"/>
        </p:xfrm>
        <a:graphic>
          <a:graphicData uri="http://schemas.openxmlformats.org/presentationml/2006/ole">
            <mc:AlternateContent xmlns:mc="http://schemas.openxmlformats.org/markup-compatibility/2006">
              <mc:Choice xmlns:v="urn:schemas-microsoft-com:vml" Requires="v">
                <p:oleObj spid="_x0000_s166191" name="Equation" r:id="rId5" imgW="3390900" imgH="508000" progId="Equation.DSMT4">
                  <p:embed/>
                </p:oleObj>
              </mc:Choice>
              <mc:Fallback>
                <p:oleObj name="Equation" r:id="rId5" imgW="3390900" imgH="5080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2757611"/>
                        <a:ext cx="5902325"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82534288"/>
              </p:ext>
            </p:extLst>
          </p:nvPr>
        </p:nvGraphicFramePr>
        <p:xfrm>
          <a:off x="6082363" y="2924944"/>
          <a:ext cx="3027244" cy="513396"/>
        </p:xfrm>
        <a:graphic>
          <a:graphicData uri="http://schemas.openxmlformats.org/presentationml/2006/ole">
            <mc:AlternateContent xmlns:mc="http://schemas.openxmlformats.org/markup-compatibility/2006">
              <mc:Choice xmlns:v="urn:schemas-microsoft-com:vml" Requires="v">
                <p:oleObj spid="_x0000_s166192" name="Equation" r:id="rId7" imgW="1346200" imgH="228600" progId="Equation.DSMT4">
                  <p:embed/>
                </p:oleObj>
              </mc:Choice>
              <mc:Fallback>
                <p:oleObj name="Equation" r:id="rId7" imgW="1346200" imgH="2286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2363" y="2924944"/>
                        <a:ext cx="3027244" cy="513396"/>
                      </a:xfrm>
                      <a:prstGeom prst="rect">
                        <a:avLst/>
                      </a:prstGeom>
                      <a:noFill/>
                      <a:ln>
                        <a:noFill/>
                      </a:ln>
                      <a:effectLst/>
                    </p:spPr>
                  </p:pic>
                </p:oleObj>
              </mc:Fallback>
            </mc:AlternateContent>
          </a:graphicData>
        </a:graphic>
      </p:graphicFrame>
      <p:sp>
        <p:nvSpPr>
          <p:cNvPr id="17" name="Text Box 13"/>
          <p:cNvSpPr txBox="1">
            <a:spLocks noChangeArrowheads="1"/>
          </p:cNvSpPr>
          <p:nvPr/>
        </p:nvSpPr>
        <p:spPr bwMode="auto">
          <a:xfrm>
            <a:off x="467544" y="3645024"/>
            <a:ext cx="8134350" cy="86177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l-GR" altLang="zh-CN" sz="2800" dirty="0" smtClean="0">
                <a:solidFill>
                  <a:srgbClr val="C00000"/>
                </a:solidFill>
              </a:rPr>
              <a:t>μ </a:t>
            </a:r>
            <a:r>
              <a:rPr kumimoji="1" lang="en-US" altLang="zh-CN" sz="2800" baseline="-25000" dirty="0">
                <a:solidFill>
                  <a:srgbClr val="C00000"/>
                </a:solidFill>
              </a:rPr>
              <a:t>B</a:t>
            </a:r>
            <a:r>
              <a:rPr kumimoji="1" lang="en-US" altLang="zh-CN" sz="2800" dirty="0" smtClean="0">
                <a:solidFill>
                  <a:srgbClr val="C00000"/>
                </a:solidFill>
              </a:rPr>
              <a:t>*</a:t>
            </a:r>
            <a:r>
              <a:rPr kumimoji="1" lang="zh-CN" altLang="en-US" sz="2800" dirty="0" smtClean="0">
                <a:solidFill>
                  <a:srgbClr val="C00000"/>
                </a:solidFill>
              </a:rPr>
              <a:t>（</a:t>
            </a:r>
            <a:r>
              <a:rPr kumimoji="1" lang="en-US" altLang="zh-CN" sz="2800" dirty="0" smtClean="0">
                <a:solidFill>
                  <a:srgbClr val="C00000"/>
                </a:solidFill>
              </a:rPr>
              <a:t>T,P</a:t>
            </a:r>
            <a:r>
              <a:rPr kumimoji="1" lang="zh-CN" altLang="en-US" sz="2800" dirty="0" smtClean="0">
                <a:solidFill>
                  <a:srgbClr val="C00000"/>
                </a:solidFill>
              </a:rPr>
              <a:t>）</a:t>
            </a:r>
            <a:r>
              <a:rPr kumimoji="1" lang="zh-CN" altLang="en-US" sz="2800" dirty="0" smtClean="0">
                <a:latin typeface="黑体" pitchFamily="49" charset="-122"/>
                <a:ea typeface="黑体" pitchFamily="49" charset="-122"/>
                <a:cs typeface="Arial" pitchFamily="34" charset="0"/>
              </a:rPr>
              <a:t>是</a:t>
            </a:r>
            <a:r>
              <a:rPr kumimoji="1" lang="zh-CN" altLang="en-US" sz="2800" dirty="0">
                <a:latin typeface="黑体" pitchFamily="49" charset="-122"/>
                <a:ea typeface="黑体" pitchFamily="49" charset="-122"/>
                <a:cs typeface="Arial" pitchFamily="34" charset="0"/>
              </a:rPr>
              <a:t>纯气体</a:t>
            </a:r>
            <a:r>
              <a:rPr kumimoji="1" lang="en-US" altLang="zh-CN" sz="2800" dirty="0">
                <a:latin typeface="Times New Roman" pitchFamily="18" charset="0"/>
                <a:ea typeface="黑体" pitchFamily="49" charset="-122"/>
                <a:cs typeface="Arial" pitchFamily="34" charset="0"/>
              </a:rPr>
              <a:t>B</a:t>
            </a:r>
            <a:r>
              <a:rPr kumimoji="1" lang="zh-CN" altLang="en-US" sz="2800" dirty="0">
                <a:latin typeface="黑体" pitchFamily="49" charset="-122"/>
                <a:ea typeface="黑体" pitchFamily="49" charset="-122"/>
                <a:cs typeface="Arial" pitchFamily="34" charset="0"/>
              </a:rPr>
              <a:t>在指定</a:t>
            </a:r>
            <a:r>
              <a:rPr kumimoji="1" lang="en-US" altLang="zh-CN" sz="2800" i="1" dirty="0">
                <a:latin typeface="Times New Roman" pitchFamily="18" charset="0"/>
                <a:ea typeface="黑体" pitchFamily="49" charset="-122"/>
                <a:cs typeface="Arial" pitchFamily="34" charset="0"/>
              </a:rPr>
              <a:t>T</a:t>
            </a:r>
            <a:r>
              <a:rPr kumimoji="1" lang="zh-CN" altLang="en-US" sz="2800" i="1" dirty="0">
                <a:latin typeface="Times New Roman" pitchFamily="18" charset="0"/>
                <a:ea typeface="黑体" pitchFamily="49" charset="-122"/>
                <a:cs typeface="Arial" pitchFamily="34" charset="0"/>
              </a:rPr>
              <a:t>，</a:t>
            </a:r>
            <a:r>
              <a:rPr kumimoji="1" lang="en-US" altLang="zh-CN" sz="2800" i="1" dirty="0">
                <a:latin typeface="Times New Roman" pitchFamily="18" charset="0"/>
                <a:ea typeface="黑体" pitchFamily="49" charset="-122"/>
                <a:cs typeface="Arial" pitchFamily="34" charset="0"/>
              </a:rPr>
              <a:t>p</a:t>
            </a:r>
            <a:r>
              <a:rPr kumimoji="1" lang="zh-CN" altLang="en-US" sz="2800" dirty="0">
                <a:latin typeface="黑体" pitchFamily="49" charset="-122"/>
                <a:ea typeface="黑体" pitchFamily="49" charset="-122"/>
                <a:cs typeface="Arial" pitchFamily="34" charset="0"/>
              </a:rPr>
              <a:t>时的化学势，显然这不是标准态。</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8369" name="Group 10"/>
          <p:cNvGrpSpPr>
            <a:grpSpLocks/>
          </p:cNvGrpSpPr>
          <p:nvPr/>
        </p:nvGrpSpPr>
        <p:grpSpPr bwMode="auto">
          <a:xfrm>
            <a:off x="828674" y="1988906"/>
            <a:ext cx="7486650" cy="3033712"/>
            <a:chOff x="340" y="1607"/>
            <a:chExt cx="4717" cy="2053"/>
          </a:xfrm>
        </p:grpSpPr>
        <p:sp>
          <p:nvSpPr>
            <p:cNvPr id="698374" name="Text Box 11"/>
            <p:cNvSpPr txBox="1">
              <a:spLocks noChangeArrowheads="1"/>
            </p:cNvSpPr>
            <p:nvPr/>
          </p:nvSpPr>
          <p:spPr bwMode="auto">
            <a:xfrm>
              <a:off x="475" y="1607"/>
              <a:ext cx="1634" cy="646"/>
            </a:xfrm>
            <a:prstGeom prst="rect">
              <a:avLst/>
            </a:prstGeom>
            <a:noFill/>
            <a:ln w="38100">
              <a:solidFill>
                <a:schemeClr val="folHlink"/>
              </a:solidFill>
              <a:miter lim="800000"/>
              <a:headEnd/>
              <a:tailEnd/>
            </a:ln>
          </p:spPr>
          <p:txBody>
            <a:bodyPr anchor="b">
              <a:spAutoFit/>
            </a:bodyPr>
            <a:lstStyle/>
            <a:p>
              <a:pPr algn="ctr"/>
              <a:r>
                <a:rPr kumimoji="1" lang="en-US" altLang="zh-CN" sz="2800" b="1" dirty="0">
                  <a:solidFill>
                    <a:srgbClr val="0000CC"/>
                  </a:solidFill>
                  <a:latin typeface="华文宋体"/>
                  <a:ea typeface="华文宋体"/>
                  <a:cs typeface="华文宋体"/>
                  <a:sym typeface="Symbol" pitchFamily="18" charset="2"/>
                </a:rPr>
                <a:t>B(</a:t>
              </a:r>
              <a:r>
                <a:rPr kumimoji="1" lang="zh-CN" altLang="en-US" sz="2800" b="1" dirty="0">
                  <a:solidFill>
                    <a:srgbClr val="0000CC"/>
                  </a:solidFill>
                  <a:latin typeface="华文宋体"/>
                  <a:ea typeface="华文宋体"/>
                  <a:cs typeface="华文宋体"/>
                  <a:sym typeface="Symbol" pitchFamily="18" charset="2"/>
                </a:rPr>
                <a:t>理气</a:t>
              </a:r>
              <a:r>
                <a:rPr kumimoji="1" lang="en-US" altLang="zh-CN" sz="2800" b="1" dirty="0">
                  <a:solidFill>
                    <a:srgbClr val="0000CC"/>
                  </a:solidFill>
                  <a:latin typeface="华文宋体"/>
                  <a:ea typeface="华文宋体"/>
                  <a:cs typeface="华文宋体"/>
                  <a:sym typeface="Symbol" pitchFamily="18" charset="2"/>
                </a:rPr>
                <a:t>)</a:t>
              </a:r>
            </a:p>
            <a:p>
              <a:pPr>
                <a:buClr>
                  <a:srgbClr val="CCFF33"/>
                </a:buClr>
                <a:buSzPct val="70000"/>
                <a:buFont typeface="Wingdings" pitchFamily="2" charset="2"/>
                <a:buNone/>
              </a:pPr>
              <a:r>
                <a:rPr kumimoji="1" lang="en-US" altLang="zh-CN" sz="2800" b="1" dirty="0">
                  <a:solidFill>
                    <a:srgbClr val="0000CC"/>
                  </a:solidFill>
                  <a:latin typeface="华文宋体"/>
                  <a:ea typeface="华文宋体"/>
                  <a:cs typeface="华文宋体"/>
                  <a:sym typeface="Symbol" pitchFamily="18" charset="2"/>
                </a:rPr>
                <a:t>T</a:t>
              </a:r>
              <a:r>
                <a:rPr kumimoji="1" lang="zh-CN" altLang="en-US" sz="2800" b="1" dirty="0">
                  <a:solidFill>
                    <a:srgbClr val="0000CC"/>
                  </a:solidFill>
                  <a:latin typeface="华文宋体"/>
                  <a:ea typeface="华文宋体"/>
                  <a:cs typeface="华文宋体"/>
                  <a:sym typeface="Symbol" pitchFamily="18" charset="2"/>
                </a:rPr>
                <a:t>，</a:t>
              </a:r>
              <a:r>
                <a:rPr kumimoji="1" lang="en-US" altLang="zh-CN" sz="2800" b="1" dirty="0">
                  <a:solidFill>
                    <a:srgbClr val="0000CC"/>
                  </a:solidFill>
                  <a:latin typeface="华文宋体"/>
                  <a:ea typeface="华文宋体"/>
                  <a:cs typeface="华文宋体"/>
                  <a:sym typeface="Symbol" pitchFamily="18" charset="2"/>
                </a:rPr>
                <a:t>P</a:t>
              </a:r>
              <a:r>
                <a:rPr kumimoji="1" lang="zh-CN" altLang="en-US" sz="2800" b="1" dirty="0">
                  <a:solidFill>
                    <a:srgbClr val="0000CC"/>
                  </a:solidFill>
                  <a:latin typeface="华文宋体"/>
                  <a:ea typeface="华文宋体"/>
                  <a:cs typeface="华文宋体"/>
                  <a:sym typeface="Symbol" pitchFamily="18" charset="2"/>
                </a:rPr>
                <a:t>，</a:t>
              </a:r>
              <a:r>
                <a:rPr kumimoji="1" lang="zh-CN" altLang="en-US" sz="2800" b="1" dirty="0">
                  <a:solidFill>
                    <a:srgbClr val="0000CC"/>
                  </a:solidFill>
                  <a:latin typeface="宋体" charset="-122"/>
                  <a:sym typeface="Symbol" pitchFamily="18" charset="2"/>
                </a:rPr>
                <a:t></a:t>
              </a:r>
              <a:r>
                <a:rPr kumimoji="1" lang="en-US" altLang="zh-CN" sz="2800" b="1" baseline="-25000" dirty="0">
                  <a:solidFill>
                    <a:srgbClr val="0000CC"/>
                  </a:solidFill>
                  <a:latin typeface="宋体" charset="-122"/>
                  <a:sym typeface="Symbol" pitchFamily="18" charset="2"/>
                </a:rPr>
                <a:t>B</a:t>
              </a:r>
              <a:r>
                <a:rPr kumimoji="1" lang="en-US" altLang="zh-CN" sz="2800" b="1" dirty="0">
                  <a:solidFill>
                    <a:srgbClr val="0000CC"/>
                  </a:solidFill>
                  <a:latin typeface="宋体" charset="-122"/>
                  <a:sym typeface="Symbol" pitchFamily="18" charset="2"/>
                </a:rPr>
                <a:t>(T)</a:t>
              </a:r>
            </a:p>
          </p:txBody>
        </p:sp>
        <p:sp>
          <p:nvSpPr>
            <p:cNvPr id="698375" name="Text Box 12"/>
            <p:cNvSpPr txBox="1">
              <a:spLocks noChangeArrowheads="1"/>
            </p:cNvSpPr>
            <p:nvPr/>
          </p:nvSpPr>
          <p:spPr bwMode="auto">
            <a:xfrm>
              <a:off x="3379" y="1607"/>
              <a:ext cx="1678" cy="646"/>
            </a:xfrm>
            <a:prstGeom prst="rect">
              <a:avLst/>
            </a:prstGeom>
            <a:noFill/>
            <a:ln w="38100">
              <a:solidFill>
                <a:schemeClr val="folHlink"/>
              </a:solidFill>
              <a:miter lim="800000"/>
              <a:headEnd/>
              <a:tailEnd/>
            </a:ln>
          </p:spPr>
          <p:txBody>
            <a:bodyPr anchor="b">
              <a:spAutoFit/>
            </a:bodyPr>
            <a:lstStyle/>
            <a:p>
              <a:pPr algn="ctr"/>
              <a:r>
                <a:rPr kumimoji="1" lang="en-US" altLang="zh-CN" sz="2800" b="1">
                  <a:solidFill>
                    <a:srgbClr val="0000CC"/>
                  </a:solidFill>
                  <a:latin typeface="华文宋体"/>
                  <a:ea typeface="华文宋体"/>
                  <a:cs typeface="华文宋体"/>
                  <a:sym typeface="Symbol" pitchFamily="18" charset="2"/>
                </a:rPr>
                <a:t>B(</a:t>
              </a:r>
              <a:r>
                <a:rPr kumimoji="1" lang="zh-CN" altLang="en-US" sz="2800" b="1">
                  <a:solidFill>
                    <a:srgbClr val="0000CC"/>
                  </a:solidFill>
                  <a:latin typeface="华文宋体"/>
                  <a:ea typeface="华文宋体"/>
                  <a:cs typeface="华文宋体"/>
                  <a:sym typeface="Symbol" pitchFamily="18" charset="2"/>
                </a:rPr>
                <a:t>实气</a:t>
              </a:r>
              <a:r>
                <a:rPr kumimoji="1" lang="en-US" altLang="zh-CN" sz="2800" b="1">
                  <a:solidFill>
                    <a:srgbClr val="0000CC"/>
                  </a:solidFill>
                  <a:latin typeface="华文宋体"/>
                  <a:ea typeface="华文宋体"/>
                  <a:cs typeface="华文宋体"/>
                  <a:sym typeface="Symbol" pitchFamily="18" charset="2"/>
                </a:rPr>
                <a:t>)</a:t>
              </a:r>
            </a:p>
            <a:p>
              <a:pPr>
                <a:buClr>
                  <a:srgbClr val="CCFF33"/>
                </a:buClr>
                <a:buSzPct val="70000"/>
                <a:buFont typeface="Wingdings" pitchFamily="2" charset="2"/>
                <a:buNone/>
              </a:pPr>
              <a:r>
                <a:rPr kumimoji="1" lang="en-US" altLang="zh-CN" sz="2800" b="1">
                  <a:solidFill>
                    <a:srgbClr val="0000CC"/>
                  </a:solidFill>
                  <a:latin typeface="华文宋体"/>
                  <a:ea typeface="华文宋体"/>
                  <a:cs typeface="华文宋体"/>
                  <a:sym typeface="Symbol" pitchFamily="18" charset="2"/>
                </a:rPr>
                <a:t>T</a:t>
              </a:r>
              <a:r>
                <a:rPr kumimoji="1" lang="zh-CN" altLang="en-US" sz="2800" b="1">
                  <a:solidFill>
                    <a:srgbClr val="0000CC"/>
                  </a:solidFill>
                  <a:latin typeface="华文宋体"/>
                  <a:ea typeface="华文宋体"/>
                  <a:cs typeface="华文宋体"/>
                  <a:sym typeface="Symbol" pitchFamily="18" charset="2"/>
                </a:rPr>
                <a:t>，</a:t>
              </a:r>
              <a:r>
                <a:rPr kumimoji="1" lang="en-US" altLang="zh-CN" sz="2800" b="1">
                  <a:solidFill>
                    <a:srgbClr val="0000CC"/>
                  </a:solidFill>
                  <a:latin typeface="华文宋体"/>
                  <a:ea typeface="华文宋体"/>
                  <a:cs typeface="华文宋体"/>
                  <a:sym typeface="Symbol" pitchFamily="18" charset="2"/>
                </a:rPr>
                <a:t>P</a:t>
              </a:r>
              <a:r>
                <a:rPr kumimoji="1" lang="zh-CN" altLang="en-US" sz="2800" b="1">
                  <a:solidFill>
                    <a:srgbClr val="0000CC"/>
                  </a:solidFill>
                  <a:latin typeface="华文宋体"/>
                  <a:ea typeface="华文宋体"/>
                  <a:cs typeface="华文宋体"/>
                  <a:sym typeface="Symbol" pitchFamily="18" charset="2"/>
                </a:rPr>
                <a:t>，</a:t>
              </a:r>
              <a:r>
                <a:rPr kumimoji="1" lang="zh-CN" altLang="en-US" sz="2800" b="1">
                  <a:solidFill>
                    <a:srgbClr val="0000CC"/>
                  </a:solidFill>
                  <a:latin typeface="宋体" charset="-122"/>
                  <a:sym typeface="Symbol" pitchFamily="18" charset="2"/>
                </a:rPr>
                <a:t></a:t>
              </a:r>
              <a:r>
                <a:rPr kumimoji="1" lang="en-US" altLang="zh-CN" sz="2800" b="1" baseline="-25000">
                  <a:solidFill>
                    <a:srgbClr val="0000CC"/>
                  </a:solidFill>
                  <a:latin typeface="宋体" charset="-122"/>
                  <a:sym typeface="Symbol" pitchFamily="18" charset="2"/>
                </a:rPr>
                <a:t>B</a:t>
              </a:r>
              <a:r>
                <a:rPr kumimoji="1" lang="en-US" altLang="zh-CN" sz="2800" b="1">
                  <a:solidFill>
                    <a:srgbClr val="0000CC"/>
                  </a:solidFill>
                  <a:latin typeface="宋体" charset="-122"/>
                  <a:sym typeface="Symbol" pitchFamily="18" charset="2"/>
                </a:rPr>
                <a:t>(P,T)</a:t>
              </a:r>
            </a:p>
          </p:txBody>
        </p:sp>
        <p:sp>
          <p:nvSpPr>
            <p:cNvPr id="698376" name="Text Box 7"/>
            <p:cNvSpPr txBox="1">
              <a:spLocks noChangeArrowheads="1"/>
            </p:cNvSpPr>
            <p:nvPr/>
          </p:nvSpPr>
          <p:spPr bwMode="auto">
            <a:xfrm flipV="1">
              <a:off x="1226" y="1940"/>
              <a:ext cx="231" cy="96"/>
            </a:xfrm>
            <a:prstGeom prst="rect">
              <a:avLst/>
            </a:prstGeom>
            <a:noFill/>
            <a:ln w="9525">
              <a:noFill/>
              <a:miter lim="800000"/>
              <a:headEnd/>
              <a:tailEnd/>
            </a:ln>
          </p:spPr>
          <p:txBody>
            <a:bodyPr vert="eaVert">
              <a:spAutoFit/>
            </a:bodyPr>
            <a:lstStyle/>
            <a:p>
              <a:pPr>
                <a:spcBef>
                  <a:spcPct val="50000"/>
                </a:spcBef>
              </a:pPr>
              <a:r>
                <a:rPr lang="zh-CN" altLang="en-US" sz="1200" b="1">
                  <a:solidFill>
                    <a:srgbClr val="0000CC"/>
                  </a:solidFill>
                  <a:latin typeface="Times New Roman" pitchFamily="18" charset="0"/>
                  <a:sym typeface="Symbol" pitchFamily="18" charset="2"/>
                </a:rPr>
                <a:t></a:t>
              </a:r>
            </a:p>
          </p:txBody>
        </p:sp>
        <p:sp>
          <p:nvSpPr>
            <p:cNvPr id="698377" name="Line 14"/>
            <p:cNvSpPr>
              <a:spLocks noChangeShapeType="1"/>
            </p:cNvSpPr>
            <p:nvPr/>
          </p:nvSpPr>
          <p:spPr bwMode="auto">
            <a:xfrm>
              <a:off x="2109" y="1940"/>
              <a:ext cx="1225" cy="0"/>
            </a:xfrm>
            <a:prstGeom prst="line">
              <a:avLst/>
            </a:prstGeom>
            <a:noFill/>
            <a:ln w="38100">
              <a:solidFill>
                <a:schemeClr val="tx1"/>
              </a:solidFill>
              <a:round/>
              <a:headEnd/>
              <a:tailEnd type="triangle" w="med" len="med"/>
            </a:ln>
          </p:spPr>
          <p:txBody>
            <a:bodyPr anchor="b">
              <a:spAutoFit/>
            </a:bodyPr>
            <a:lstStyle/>
            <a:p>
              <a:endParaRPr lang="zh-CN" altLang="en-US"/>
            </a:p>
          </p:txBody>
        </p:sp>
        <p:sp>
          <p:nvSpPr>
            <p:cNvPr id="698378" name="Text Box 15"/>
            <p:cNvSpPr txBox="1">
              <a:spLocks noChangeArrowheads="1"/>
            </p:cNvSpPr>
            <p:nvPr/>
          </p:nvSpPr>
          <p:spPr bwMode="auto">
            <a:xfrm>
              <a:off x="2291" y="1613"/>
              <a:ext cx="907" cy="327"/>
            </a:xfrm>
            <a:prstGeom prst="rect">
              <a:avLst/>
            </a:prstGeom>
            <a:noFill/>
            <a:ln w="9525">
              <a:noFill/>
              <a:miter lim="800000"/>
              <a:headEnd/>
              <a:tailEnd/>
            </a:ln>
          </p:spPr>
          <p:txBody>
            <a:bodyPr anchor="b">
              <a:spAutoFit/>
            </a:bodyPr>
            <a:lstStyle/>
            <a:p>
              <a:pPr>
                <a:spcBef>
                  <a:spcPct val="50000"/>
                </a:spcBef>
              </a:pPr>
              <a:r>
                <a:rPr kumimoji="1" lang="en-US" altLang="zh-CN" sz="2800" b="1">
                  <a:solidFill>
                    <a:srgbClr val="0000FF"/>
                  </a:solidFill>
                  <a:latin typeface="宋体" charset="-122"/>
                  <a:sym typeface="Symbol" pitchFamily="18" charset="2"/>
                </a:rPr>
                <a:t> </a:t>
              </a:r>
              <a:r>
                <a:rPr kumimoji="1" lang="zh-CN" altLang="en-US" sz="2800">
                  <a:solidFill>
                    <a:srgbClr val="0000FF"/>
                  </a:solidFill>
                  <a:latin typeface="华文宋体"/>
                  <a:ea typeface="华文宋体"/>
                  <a:cs typeface="华文宋体"/>
                  <a:sym typeface="Symbol" pitchFamily="18" charset="2"/>
                </a:rPr>
                <a:t></a:t>
              </a:r>
              <a:r>
                <a:rPr kumimoji="1" lang="en-US" altLang="en-US" sz="2800" b="1">
                  <a:solidFill>
                    <a:srgbClr val="0000FF"/>
                  </a:solidFill>
                  <a:latin typeface="华文宋体"/>
                  <a:ea typeface="华文宋体"/>
                  <a:cs typeface="华文宋体"/>
                  <a:sym typeface="Symbol" pitchFamily="18" charset="2"/>
                </a:rPr>
                <a:t> </a:t>
              </a:r>
              <a:r>
                <a:rPr kumimoji="1" lang="en-US" altLang="zh-CN" sz="2800" b="1">
                  <a:solidFill>
                    <a:srgbClr val="0000FF"/>
                  </a:solidFill>
                  <a:latin typeface="宋体" charset="-122"/>
                  <a:sym typeface="Symbol" pitchFamily="18" charset="2"/>
                </a:rPr>
                <a:t>G</a:t>
              </a:r>
              <a:r>
                <a:rPr kumimoji="1" lang="en-US" altLang="zh-CN" sz="2800" b="1" baseline="-25000">
                  <a:solidFill>
                    <a:srgbClr val="0000FF"/>
                  </a:solidFill>
                  <a:latin typeface="宋体" charset="-122"/>
                  <a:sym typeface="Symbol" pitchFamily="18" charset="2"/>
                </a:rPr>
                <a:t>m</a:t>
              </a:r>
              <a:endParaRPr kumimoji="1" lang="zh-CN" altLang="en-US" sz="2800" b="1" baseline="-25000">
                <a:solidFill>
                  <a:srgbClr val="0000FF"/>
                </a:solidFill>
                <a:latin typeface="宋体" charset="-122"/>
                <a:sym typeface="Symbol" pitchFamily="18" charset="2"/>
              </a:endParaRPr>
            </a:p>
          </p:txBody>
        </p:sp>
        <p:sp>
          <p:nvSpPr>
            <p:cNvPr id="698379" name="Text Box 7"/>
            <p:cNvSpPr txBox="1">
              <a:spLocks noChangeArrowheads="1"/>
            </p:cNvSpPr>
            <p:nvPr/>
          </p:nvSpPr>
          <p:spPr bwMode="auto">
            <a:xfrm flipV="1">
              <a:off x="885" y="1928"/>
              <a:ext cx="231" cy="96"/>
            </a:xfrm>
            <a:prstGeom prst="rect">
              <a:avLst/>
            </a:prstGeom>
            <a:noFill/>
            <a:ln w="9525">
              <a:noFill/>
              <a:miter lim="800000"/>
              <a:headEnd/>
              <a:tailEnd/>
            </a:ln>
          </p:spPr>
          <p:txBody>
            <a:bodyPr vert="eaVert">
              <a:spAutoFit/>
            </a:bodyPr>
            <a:lstStyle/>
            <a:p>
              <a:pPr>
                <a:spcBef>
                  <a:spcPct val="50000"/>
                </a:spcBef>
              </a:pPr>
              <a:r>
                <a:rPr lang="zh-CN" altLang="en-US" sz="1200" b="1">
                  <a:solidFill>
                    <a:srgbClr val="0000CC"/>
                  </a:solidFill>
                  <a:latin typeface="Times New Roman" pitchFamily="18" charset="0"/>
                  <a:sym typeface="Symbol" pitchFamily="18" charset="2"/>
                </a:rPr>
                <a:t></a:t>
              </a:r>
            </a:p>
          </p:txBody>
        </p:sp>
        <p:sp>
          <p:nvSpPr>
            <p:cNvPr id="698380" name="Text Box 17"/>
            <p:cNvSpPr txBox="1">
              <a:spLocks noChangeArrowheads="1"/>
            </p:cNvSpPr>
            <p:nvPr/>
          </p:nvSpPr>
          <p:spPr bwMode="auto">
            <a:xfrm>
              <a:off x="340" y="2750"/>
              <a:ext cx="1723" cy="889"/>
            </a:xfrm>
            <a:prstGeom prst="rect">
              <a:avLst/>
            </a:prstGeom>
            <a:noFill/>
            <a:ln w="38100">
              <a:solidFill>
                <a:schemeClr val="folHlink"/>
              </a:solidFill>
              <a:miter lim="800000"/>
              <a:headEnd/>
              <a:tailEnd/>
            </a:ln>
          </p:spPr>
          <p:txBody>
            <a:bodyPr anchor="b">
              <a:spAutoFit/>
            </a:bodyPr>
            <a:lstStyle/>
            <a:p>
              <a:pPr algn="ctr"/>
              <a:r>
                <a:rPr kumimoji="1" lang="en-US" altLang="zh-CN" sz="2800" b="1">
                  <a:solidFill>
                    <a:srgbClr val="0000CC"/>
                  </a:solidFill>
                  <a:latin typeface="华文宋体"/>
                  <a:ea typeface="华文宋体"/>
                  <a:cs typeface="华文宋体"/>
                  <a:sym typeface="Symbol" pitchFamily="18" charset="2"/>
                </a:rPr>
                <a:t>B(</a:t>
              </a:r>
              <a:r>
                <a:rPr kumimoji="1" lang="zh-CN" altLang="en-US" sz="2800" b="1">
                  <a:solidFill>
                    <a:srgbClr val="0000CC"/>
                  </a:solidFill>
                  <a:latin typeface="华文宋体"/>
                  <a:ea typeface="华文宋体"/>
                  <a:cs typeface="华文宋体"/>
                  <a:sym typeface="Symbol" pitchFamily="18" charset="2"/>
                </a:rPr>
                <a:t>理气</a:t>
              </a:r>
              <a:r>
                <a:rPr kumimoji="1" lang="en-US" altLang="zh-CN" sz="2800" b="1">
                  <a:solidFill>
                    <a:srgbClr val="0000CC"/>
                  </a:solidFill>
                  <a:latin typeface="华文宋体"/>
                  <a:ea typeface="华文宋体"/>
                  <a:cs typeface="华文宋体"/>
                  <a:sym typeface="Symbol" pitchFamily="18" charset="2"/>
                </a:rPr>
                <a:t>)</a:t>
              </a:r>
            </a:p>
            <a:p>
              <a:pPr algn="ctr">
                <a:buClr>
                  <a:srgbClr val="CCFF33"/>
                </a:buClr>
                <a:buSzPct val="70000"/>
                <a:buFont typeface="Wingdings" pitchFamily="2" charset="2"/>
                <a:buNone/>
              </a:pPr>
              <a:r>
                <a:rPr kumimoji="1" lang="en-US" altLang="zh-CN" sz="2800" b="1">
                  <a:solidFill>
                    <a:srgbClr val="0000CC"/>
                  </a:solidFill>
                  <a:latin typeface="华文宋体"/>
                  <a:ea typeface="华文宋体"/>
                  <a:cs typeface="华文宋体"/>
                  <a:sym typeface="Symbol" pitchFamily="18" charset="2"/>
                </a:rPr>
                <a:t>T</a:t>
              </a:r>
              <a:r>
                <a:rPr kumimoji="1" lang="zh-CN" altLang="en-US" sz="2800" b="1">
                  <a:solidFill>
                    <a:srgbClr val="0000CC"/>
                  </a:solidFill>
                  <a:latin typeface="华文宋体"/>
                  <a:ea typeface="华文宋体"/>
                  <a:cs typeface="华文宋体"/>
                  <a:sym typeface="Symbol" pitchFamily="18" charset="2"/>
                </a:rPr>
                <a:t>，</a:t>
              </a:r>
              <a:r>
                <a:rPr kumimoji="1" lang="en-US" altLang="zh-CN" sz="2800" b="1">
                  <a:solidFill>
                    <a:srgbClr val="0000CC"/>
                  </a:solidFill>
                  <a:latin typeface="华文宋体"/>
                  <a:ea typeface="华文宋体"/>
                  <a:cs typeface="华文宋体"/>
                  <a:sym typeface="Symbol" pitchFamily="18" charset="2"/>
                </a:rPr>
                <a:t>P</a:t>
              </a:r>
            </a:p>
            <a:p>
              <a:pPr algn="ctr">
                <a:buClr>
                  <a:srgbClr val="CCFF33"/>
                </a:buClr>
                <a:buSzPct val="70000"/>
                <a:buFont typeface="Wingdings" pitchFamily="2" charset="2"/>
                <a:buNone/>
              </a:pPr>
              <a:r>
                <a:rPr kumimoji="1" lang="zh-CN" altLang="en-US" sz="2800" b="1">
                  <a:solidFill>
                    <a:srgbClr val="0000CC"/>
                  </a:solidFill>
                  <a:latin typeface="宋体" charset="-122"/>
                  <a:sym typeface="Symbol" pitchFamily="18" charset="2"/>
                </a:rPr>
                <a:t></a:t>
              </a:r>
              <a:r>
                <a:rPr kumimoji="1" lang="en-US" altLang="zh-CN" sz="2800" b="1" baseline="-25000">
                  <a:solidFill>
                    <a:srgbClr val="0000CC"/>
                  </a:solidFill>
                  <a:latin typeface="宋体" charset="-122"/>
                  <a:sym typeface="Symbol" pitchFamily="18" charset="2"/>
                </a:rPr>
                <a:t>B</a:t>
              </a:r>
              <a:r>
                <a:rPr kumimoji="1" lang="en-US" altLang="zh-CN" sz="2800" b="1">
                  <a:solidFill>
                    <a:srgbClr val="0000CC"/>
                  </a:solidFill>
                  <a:latin typeface="宋体" charset="-122"/>
                  <a:sym typeface="Symbol" pitchFamily="18" charset="2"/>
                </a:rPr>
                <a:t>(Pg,T)</a:t>
              </a:r>
            </a:p>
          </p:txBody>
        </p:sp>
        <p:sp>
          <p:nvSpPr>
            <p:cNvPr id="698381" name="Line 18"/>
            <p:cNvSpPr>
              <a:spLocks noChangeShapeType="1"/>
            </p:cNvSpPr>
            <p:nvPr/>
          </p:nvSpPr>
          <p:spPr bwMode="auto">
            <a:xfrm>
              <a:off x="2063" y="3216"/>
              <a:ext cx="1225" cy="0"/>
            </a:xfrm>
            <a:prstGeom prst="line">
              <a:avLst/>
            </a:prstGeom>
            <a:noFill/>
            <a:ln w="38100">
              <a:solidFill>
                <a:schemeClr val="tx1"/>
              </a:solidFill>
              <a:round/>
              <a:headEnd/>
              <a:tailEnd type="triangle" w="med" len="med"/>
            </a:ln>
          </p:spPr>
          <p:txBody>
            <a:bodyPr anchor="b">
              <a:spAutoFit/>
            </a:bodyPr>
            <a:lstStyle/>
            <a:p>
              <a:endParaRPr lang="zh-CN" altLang="en-US"/>
            </a:p>
          </p:txBody>
        </p:sp>
        <p:sp>
          <p:nvSpPr>
            <p:cNvPr id="698382" name="Text Box 19"/>
            <p:cNvSpPr txBox="1">
              <a:spLocks noChangeArrowheads="1"/>
            </p:cNvSpPr>
            <p:nvPr/>
          </p:nvSpPr>
          <p:spPr bwMode="auto">
            <a:xfrm>
              <a:off x="2291" y="2889"/>
              <a:ext cx="725" cy="327"/>
            </a:xfrm>
            <a:prstGeom prst="rect">
              <a:avLst/>
            </a:prstGeom>
            <a:noFill/>
            <a:ln w="9525">
              <a:noFill/>
              <a:miter lim="800000"/>
              <a:headEnd/>
              <a:tailEnd/>
            </a:ln>
          </p:spPr>
          <p:txBody>
            <a:bodyPr anchor="b">
              <a:spAutoFit/>
            </a:bodyPr>
            <a:lstStyle/>
            <a:p>
              <a:pPr>
                <a:spcBef>
                  <a:spcPct val="50000"/>
                </a:spcBef>
              </a:pPr>
              <a:r>
                <a:rPr kumimoji="1" lang="en-US" altLang="zh-CN" sz="2800" b="1">
                  <a:solidFill>
                    <a:srgbClr val="0000FF"/>
                  </a:solidFill>
                  <a:latin typeface="宋体" charset="-122"/>
                  <a:sym typeface="Symbol" pitchFamily="18" charset="2"/>
                </a:rPr>
                <a:t> </a:t>
              </a:r>
              <a:r>
                <a:rPr kumimoji="1" lang="zh-CN" altLang="en-US" sz="2800">
                  <a:solidFill>
                    <a:srgbClr val="0000FF"/>
                  </a:solidFill>
                  <a:latin typeface="华文宋体"/>
                  <a:ea typeface="华文宋体"/>
                  <a:cs typeface="华文宋体"/>
                  <a:sym typeface="Symbol" pitchFamily="18" charset="2"/>
                </a:rPr>
                <a:t></a:t>
              </a:r>
              <a:r>
                <a:rPr kumimoji="1" lang="en-US" altLang="zh-CN" sz="2800" baseline="-25000">
                  <a:solidFill>
                    <a:srgbClr val="0000FF"/>
                  </a:solidFill>
                  <a:latin typeface="华文宋体"/>
                  <a:ea typeface="华文宋体"/>
                  <a:cs typeface="华文宋体"/>
                  <a:sym typeface="Symbol" pitchFamily="18" charset="2"/>
                </a:rPr>
                <a:t>2</a:t>
              </a:r>
              <a:r>
                <a:rPr kumimoji="1" lang="en-US" altLang="en-US" sz="2800" b="1">
                  <a:solidFill>
                    <a:srgbClr val="0000FF"/>
                  </a:solidFill>
                  <a:latin typeface="华文宋体"/>
                  <a:ea typeface="华文宋体"/>
                  <a:cs typeface="华文宋体"/>
                  <a:sym typeface="Symbol" pitchFamily="18" charset="2"/>
                </a:rPr>
                <a:t> </a:t>
              </a:r>
              <a:r>
                <a:rPr kumimoji="1" lang="en-US" altLang="zh-CN" sz="2800" b="1">
                  <a:solidFill>
                    <a:srgbClr val="0000FF"/>
                  </a:solidFill>
                  <a:latin typeface="宋体" charset="-122"/>
                  <a:sym typeface="Symbol" pitchFamily="18" charset="2"/>
                </a:rPr>
                <a:t>G</a:t>
              </a:r>
              <a:r>
                <a:rPr kumimoji="1" lang="en-US" altLang="zh-CN" sz="2800" b="1" baseline="-25000">
                  <a:solidFill>
                    <a:srgbClr val="0000FF"/>
                  </a:solidFill>
                  <a:latin typeface="宋体" charset="-122"/>
                  <a:sym typeface="Symbol" pitchFamily="18" charset="2"/>
                </a:rPr>
                <a:t>m</a:t>
              </a:r>
              <a:endParaRPr kumimoji="1" lang="zh-CN" altLang="en-US" sz="2800" b="1" baseline="-25000">
                <a:solidFill>
                  <a:srgbClr val="0000FF"/>
                </a:solidFill>
                <a:latin typeface="宋体" charset="-122"/>
                <a:sym typeface="Symbol" pitchFamily="18" charset="2"/>
              </a:endParaRPr>
            </a:p>
          </p:txBody>
        </p:sp>
        <p:sp>
          <p:nvSpPr>
            <p:cNvPr id="698383" name="Text Box 20"/>
            <p:cNvSpPr txBox="1">
              <a:spLocks noChangeArrowheads="1"/>
            </p:cNvSpPr>
            <p:nvPr/>
          </p:nvSpPr>
          <p:spPr bwMode="auto">
            <a:xfrm>
              <a:off x="3334" y="2771"/>
              <a:ext cx="1723" cy="889"/>
            </a:xfrm>
            <a:prstGeom prst="rect">
              <a:avLst/>
            </a:prstGeom>
            <a:noFill/>
            <a:ln w="38100">
              <a:solidFill>
                <a:schemeClr val="folHlink"/>
              </a:solidFill>
              <a:miter lim="800000"/>
              <a:headEnd/>
              <a:tailEnd/>
            </a:ln>
          </p:spPr>
          <p:txBody>
            <a:bodyPr anchor="b">
              <a:spAutoFit/>
            </a:bodyPr>
            <a:lstStyle/>
            <a:p>
              <a:pPr algn="ctr"/>
              <a:r>
                <a:rPr kumimoji="1" lang="en-US" altLang="zh-CN" sz="2800" b="1">
                  <a:solidFill>
                    <a:srgbClr val="0000CC"/>
                  </a:solidFill>
                  <a:latin typeface="华文宋体"/>
                  <a:ea typeface="华文宋体"/>
                  <a:cs typeface="华文宋体"/>
                  <a:sym typeface="Symbol" pitchFamily="18" charset="2"/>
                </a:rPr>
                <a:t>B(</a:t>
              </a:r>
              <a:r>
                <a:rPr kumimoji="1" lang="zh-CN" altLang="en-US" sz="2800" b="1">
                  <a:solidFill>
                    <a:srgbClr val="0000CC"/>
                  </a:solidFill>
                  <a:latin typeface="华文宋体"/>
                  <a:ea typeface="华文宋体"/>
                  <a:cs typeface="华文宋体"/>
                  <a:sym typeface="Symbol" pitchFamily="18" charset="2"/>
                </a:rPr>
                <a:t>理气、实气</a:t>
              </a:r>
              <a:r>
                <a:rPr kumimoji="1" lang="en-US" altLang="zh-CN" sz="2800" b="1">
                  <a:solidFill>
                    <a:srgbClr val="0000CC"/>
                  </a:solidFill>
                  <a:latin typeface="华文宋体"/>
                  <a:ea typeface="华文宋体"/>
                  <a:cs typeface="华文宋体"/>
                  <a:sym typeface="Symbol" pitchFamily="18" charset="2"/>
                </a:rPr>
                <a:t>)</a:t>
              </a:r>
              <a:endParaRPr kumimoji="1" lang="zh-CN" altLang="en-US" sz="2800" b="1">
                <a:solidFill>
                  <a:srgbClr val="0000CC"/>
                </a:solidFill>
                <a:latin typeface="华文宋体"/>
                <a:ea typeface="华文宋体"/>
                <a:cs typeface="华文宋体"/>
                <a:sym typeface="Symbol" pitchFamily="18" charset="2"/>
              </a:endParaRPr>
            </a:p>
            <a:p>
              <a:pPr algn="ctr">
                <a:buClr>
                  <a:srgbClr val="CCFF33"/>
                </a:buClr>
                <a:buSzPct val="70000"/>
                <a:buFont typeface="Wingdings" pitchFamily="2" charset="2"/>
                <a:buNone/>
              </a:pPr>
              <a:r>
                <a:rPr kumimoji="1" lang="en-US" altLang="zh-CN" sz="2800" b="1">
                  <a:solidFill>
                    <a:srgbClr val="0000CC"/>
                  </a:solidFill>
                  <a:latin typeface="华文宋体"/>
                  <a:ea typeface="华文宋体"/>
                  <a:cs typeface="华文宋体"/>
                  <a:sym typeface="Symbol" pitchFamily="18" charset="2"/>
                </a:rPr>
                <a:t>T</a:t>
              </a:r>
              <a:r>
                <a:rPr kumimoji="1" lang="zh-CN" altLang="en-US" sz="2800" b="1">
                  <a:solidFill>
                    <a:srgbClr val="0000CC"/>
                  </a:solidFill>
                  <a:latin typeface="华文宋体"/>
                  <a:ea typeface="华文宋体"/>
                  <a:cs typeface="华文宋体"/>
                  <a:sym typeface="Symbol" pitchFamily="18" charset="2"/>
                </a:rPr>
                <a:t>，</a:t>
              </a:r>
              <a:r>
                <a:rPr kumimoji="1" lang="en-US" altLang="zh-CN" sz="2800" b="1">
                  <a:solidFill>
                    <a:srgbClr val="0000CC"/>
                  </a:solidFill>
                  <a:latin typeface="华文宋体"/>
                  <a:ea typeface="华文宋体"/>
                  <a:cs typeface="华文宋体"/>
                  <a:sym typeface="Symbol" pitchFamily="18" charset="2"/>
                </a:rPr>
                <a:t>P</a:t>
              </a:r>
              <a:r>
                <a:rPr kumimoji="1" lang="zh-CN" altLang="zh-CN" sz="2800" b="1">
                  <a:solidFill>
                    <a:srgbClr val="0000FF"/>
                  </a:solidFill>
                  <a:latin typeface="华文宋体"/>
                  <a:ea typeface="华文宋体"/>
                  <a:cs typeface="华文宋体"/>
                  <a:sym typeface="Symbol" pitchFamily="18" charset="2"/>
                </a:rPr>
                <a:t>→</a:t>
              </a:r>
              <a:r>
                <a:rPr kumimoji="1" lang="zh-CN" altLang="en-US" sz="2800" b="1">
                  <a:solidFill>
                    <a:srgbClr val="0000FF"/>
                  </a:solidFill>
                  <a:latin typeface="华文宋体"/>
                  <a:ea typeface="华文宋体"/>
                  <a:cs typeface="华文宋体"/>
                  <a:sym typeface="Symbol" pitchFamily="18" charset="2"/>
                </a:rPr>
                <a:t>0</a:t>
              </a:r>
              <a:endParaRPr kumimoji="1" lang="zh-CN" altLang="en-US" sz="2800" b="1">
                <a:solidFill>
                  <a:srgbClr val="0000CC"/>
                </a:solidFill>
                <a:latin typeface="华文宋体"/>
                <a:ea typeface="华文宋体"/>
                <a:cs typeface="华文宋体"/>
                <a:sym typeface="Symbol" pitchFamily="18" charset="2"/>
              </a:endParaRPr>
            </a:p>
            <a:p>
              <a:pPr algn="ctr">
                <a:buClr>
                  <a:srgbClr val="CCFF33"/>
                </a:buClr>
                <a:buSzPct val="70000"/>
                <a:buFont typeface="Wingdings" pitchFamily="2" charset="2"/>
                <a:buNone/>
              </a:pPr>
              <a:r>
                <a:rPr kumimoji="1" lang="zh-CN" altLang="en-US" sz="2800" b="1">
                  <a:solidFill>
                    <a:srgbClr val="0000CC"/>
                  </a:solidFill>
                  <a:latin typeface="宋体" charset="-122"/>
                  <a:sym typeface="Symbol" pitchFamily="18" charset="2"/>
                </a:rPr>
                <a:t></a:t>
              </a:r>
              <a:r>
                <a:rPr kumimoji="1" lang="en-US" altLang="zh-CN" sz="2800" b="1" baseline="-25000">
                  <a:solidFill>
                    <a:srgbClr val="0000CC"/>
                  </a:solidFill>
                  <a:latin typeface="宋体" charset="-122"/>
                  <a:sym typeface="Symbol" pitchFamily="18" charset="2"/>
                </a:rPr>
                <a:t>B</a:t>
              </a:r>
              <a:r>
                <a:rPr kumimoji="1" lang="en-US" altLang="zh-CN" sz="2800" b="1">
                  <a:solidFill>
                    <a:srgbClr val="0000CC"/>
                  </a:solidFill>
                  <a:latin typeface="宋体" charset="-122"/>
                  <a:sym typeface="Symbol" pitchFamily="18" charset="2"/>
                </a:rPr>
                <a:t>(T)</a:t>
              </a:r>
            </a:p>
          </p:txBody>
        </p:sp>
        <p:sp>
          <p:nvSpPr>
            <p:cNvPr id="698384" name="Line 21"/>
            <p:cNvSpPr>
              <a:spLocks noChangeShapeType="1"/>
            </p:cNvSpPr>
            <p:nvPr/>
          </p:nvSpPr>
          <p:spPr bwMode="auto">
            <a:xfrm>
              <a:off x="1116" y="2253"/>
              <a:ext cx="0" cy="497"/>
            </a:xfrm>
            <a:prstGeom prst="line">
              <a:avLst/>
            </a:prstGeom>
            <a:noFill/>
            <a:ln w="38100">
              <a:solidFill>
                <a:schemeClr val="tx1"/>
              </a:solidFill>
              <a:round/>
              <a:headEnd/>
              <a:tailEnd type="triangle" w="med" len="med"/>
            </a:ln>
          </p:spPr>
          <p:txBody>
            <a:bodyPr anchor="b">
              <a:spAutoFit/>
            </a:bodyPr>
            <a:lstStyle/>
            <a:p>
              <a:endParaRPr lang="zh-CN" altLang="en-US"/>
            </a:p>
          </p:txBody>
        </p:sp>
        <p:sp>
          <p:nvSpPr>
            <p:cNvPr id="698385" name="Line 22"/>
            <p:cNvSpPr>
              <a:spLocks noChangeShapeType="1"/>
            </p:cNvSpPr>
            <p:nvPr/>
          </p:nvSpPr>
          <p:spPr bwMode="auto">
            <a:xfrm flipV="1">
              <a:off x="4241" y="2253"/>
              <a:ext cx="0" cy="497"/>
            </a:xfrm>
            <a:prstGeom prst="line">
              <a:avLst/>
            </a:prstGeom>
            <a:noFill/>
            <a:ln w="38100">
              <a:solidFill>
                <a:schemeClr val="tx1"/>
              </a:solidFill>
              <a:round/>
              <a:headEnd/>
              <a:tailEnd type="triangle" w="med" len="med"/>
            </a:ln>
          </p:spPr>
          <p:txBody>
            <a:bodyPr anchor="b">
              <a:spAutoFit/>
            </a:bodyPr>
            <a:lstStyle/>
            <a:p>
              <a:endParaRPr lang="zh-CN" altLang="en-US"/>
            </a:p>
          </p:txBody>
        </p:sp>
        <p:sp>
          <p:nvSpPr>
            <p:cNvPr id="698386" name="Text Box 23"/>
            <p:cNvSpPr txBox="1">
              <a:spLocks noChangeArrowheads="1"/>
            </p:cNvSpPr>
            <p:nvPr/>
          </p:nvSpPr>
          <p:spPr bwMode="auto">
            <a:xfrm>
              <a:off x="1020" y="2341"/>
              <a:ext cx="725" cy="327"/>
            </a:xfrm>
            <a:prstGeom prst="rect">
              <a:avLst/>
            </a:prstGeom>
            <a:noFill/>
            <a:ln w="9525">
              <a:noFill/>
              <a:miter lim="800000"/>
              <a:headEnd/>
              <a:tailEnd/>
            </a:ln>
          </p:spPr>
          <p:txBody>
            <a:bodyPr anchor="b">
              <a:spAutoFit/>
            </a:bodyPr>
            <a:lstStyle/>
            <a:p>
              <a:pPr>
                <a:spcBef>
                  <a:spcPct val="50000"/>
                </a:spcBef>
              </a:pPr>
              <a:r>
                <a:rPr kumimoji="1" lang="en-US" altLang="zh-CN" sz="2800" b="1">
                  <a:solidFill>
                    <a:srgbClr val="0000FF"/>
                  </a:solidFill>
                  <a:latin typeface="宋体" charset="-122"/>
                  <a:sym typeface="Symbol" pitchFamily="18" charset="2"/>
                </a:rPr>
                <a:t> </a:t>
              </a:r>
              <a:r>
                <a:rPr kumimoji="1" lang="zh-CN" altLang="en-US" sz="2800">
                  <a:solidFill>
                    <a:srgbClr val="0000FF"/>
                  </a:solidFill>
                  <a:latin typeface="华文宋体"/>
                  <a:ea typeface="华文宋体"/>
                  <a:cs typeface="华文宋体"/>
                  <a:sym typeface="Symbol" pitchFamily="18" charset="2"/>
                </a:rPr>
                <a:t></a:t>
              </a:r>
              <a:r>
                <a:rPr kumimoji="1" lang="en-US" altLang="zh-CN" sz="2800" baseline="-25000">
                  <a:solidFill>
                    <a:srgbClr val="0000FF"/>
                  </a:solidFill>
                  <a:latin typeface="华文宋体"/>
                  <a:ea typeface="华文宋体"/>
                  <a:cs typeface="华文宋体"/>
                  <a:sym typeface="Symbol" pitchFamily="18" charset="2"/>
                </a:rPr>
                <a:t>1</a:t>
              </a:r>
              <a:r>
                <a:rPr kumimoji="1" lang="en-US" altLang="en-US" sz="2800" b="1">
                  <a:solidFill>
                    <a:srgbClr val="0000FF"/>
                  </a:solidFill>
                  <a:latin typeface="华文宋体"/>
                  <a:ea typeface="华文宋体"/>
                  <a:cs typeface="华文宋体"/>
                  <a:sym typeface="Symbol" pitchFamily="18" charset="2"/>
                </a:rPr>
                <a:t> </a:t>
              </a:r>
              <a:r>
                <a:rPr kumimoji="1" lang="en-US" altLang="zh-CN" sz="2800" b="1">
                  <a:solidFill>
                    <a:srgbClr val="0000FF"/>
                  </a:solidFill>
                  <a:latin typeface="宋体" charset="-122"/>
                  <a:sym typeface="Symbol" pitchFamily="18" charset="2"/>
                </a:rPr>
                <a:t>G</a:t>
              </a:r>
              <a:r>
                <a:rPr kumimoji="1" lang="en-US" altLang="zh-CN" sz="2800" b="1" baseline="-25000">
                  <a:solidFill>
                    <a:srgbClr val="0000FF"/>
                  </a:solidFill>
                  <a:latin typeface="宋体" charset="-122"/>
                  <a:sym typeface="Symbol" pitchFamily="18" charset="2"/>
                </a:rPr>
                <a:t>m</a:t>
              </a:r>
              <a:endParaRPr kumimoji="1" lang="zh-CN" altLang="en-US" sz="2800" b="1" baseline="-25000">
                <a:solidFill>
                  <a:srgbClr val="0000FF"/>
                </a:solidFill>
                <a:latin typeface="宋体" charset="-122"/>
                <a:sym typeface="Symbol" pitchFamily="18" charset="2"/>
              </a:endParaRPr>
            </a:p>
          </p:txBody>
        </p:sp>
        <p:sp>
          <p:nvSpPr>
            <p:cNvPr id="698387" name="Text Box 24"/>
            <p:cNvSpPr txBox="1">
              <a:spLocks noChangeArrowheads="1"/>
            </p:cNvSpPr>
            <p:nvPr/>
          </p:nvSpPr>
          <p:spPr bwMode="auto">
            <a:xfrm>
              <a:off x="4105" y="2341"/>
              <a:ext cx="725" cy="327"/>
            </a:xfrm>
            <a:prstGeom prst="rect">
              <a:avLst/>
            </a:prstGeom>
            <a:noFill/>
            <a:ln w="9525">
              <a:noFill/>
              <a:miter lim="800000"/>
              <a:headEnd/>
              <a:tailEnd/>
            </a:ln>
          </p:spPr>
          <p:txBody>
            <a:bodyPr anchor="b">
              <a:spAutoFit/>
            </a:bodyPr>
            <a:lstStyle/>
            <a:p>
              <a:pPr>
                <a:spcBef>
                  <a:spcPct val="50000"/>
                </a:spcBef>
              </a:pPr>
              <a:r>
                <a:rPr kumimoji="1" lang="en-US" altLang="zh-CN" sz="2800" b="1">
                  <a:solidFill>
                    <a:srgbClr val="0000FF"/>
                  </a:solidFill>
                  <a:latin typeface="宋体" charset="-122"/>
                  <a:sym typeface="Symbol" pitchFamily="18" charset="2"/>
                </a:rPr>
                <a:t> </a:t>
              </a:r>
              <a:r>
                <a:rPr kumimoji="1" lang="zh-CN" altLang="en-US" sz="2800">
                  <a:solidFill>
                    <a:srgbClr val="0000FF"/>
                  </a:solidFill>
                  <a:latin typeface="华文宋体"/>
                  <a:ea typeface="华文宋体"/>
                  <a:cs typeface="华文宋体"/>
                  <a:sym typeface="Symbol" pitchFamily="18" charset="2"/>
                </a:rPr>
                <a:t></a:t>
              </a:r>
              <a:r>
                <a:rPr kumimoji="1" lang="en-US" altLang="zh-CN" sz="2800" baseline="-25000">
                  <a:solidFill>
                    <a:srgbClr val="0000FF"/>
                  </a:solidFill>
                  <a:latin typeface="华文宋体"/>
                  <a:ea typeface="华文宋体"/>
                  <a:cs typeface="华文宋体"/>
                  <a:sym typeface="Symbol" pitchFamily="18" charset="2"/>
                </a:rPr>
                <a:t>3</a:t>
              </a:r>
              <a:r>
                <a:rPr kumimoji="1" lang="en-US" altLang="en-US" sz="2800" b="1">
                  <a:solidFill>
                    <a:srgbClr val="0000FF"/>
                  </a:solidFill>
                  <a:latin typeface="华文宋体"/>
                  <a:ea typeface="华文宋体"/>
                  <a:cs typeface="华文宋体"/>
                  <a:sym typeface="Symbol" pitchFamily="18" charset="2"/>
                </a:rPr>
                <a:t> </a:t>
              </a:r>
              <a:r>
                <a:rPr kumimoji="1" lang="en-US" altLang="zh-CN" sz="2800" b="1">
                  <a:solidFill>
                    <a:srgbClr val="0000FF"/>
                  </a:solidFill>
                  <a:latin typeface="宋体" charset="-122"/>
                  <a:sym typeface="Symbol" pitchFamily="18" charset="2"/>
                </a:rPr>
                <a:t>G</a:t>
              </a:r>
              <a:r>
                <a:rPr kumimoji="1" lang="en-US" altLang="zh-CN" sz="2800" b="1" baseline="-25000">
                  <a:solidFill>
                    <a:srgbClr val="0000FF"/>
                  </a:solidFill>
                  <a:latin typeface="宋体" charset="-122"/>
                  <a:sym typeface="Symbol" pitchFamily="18" charset="2"/>
                </a:rPr>
                <a:t>m</a:t>
              </a:r>
              <a:endParaRPr kumimoji="1" lang="zh-CN" altLang="en-US" sz="2800" b="1" baseline="-25000">
                <a:solidFill>
                  <a:srgbClr val="0000FF"/>
                </a:solidFill>
                <a:latin typeface="宋体" charset="-122"/>
                <a:sym typeface="Symbol" pitchFamily="18" charset="2"/>
              </a:endParaRPr>
            </a:p>
          </p:txBody>
        </p:sp>
      </p:grpSp>
      <p:grpSp>
        <p:nvGrpSpPr>
          <p:cNvPr id="20" name="Group 25"/>
          <p:cNvGrpSpPr>
            <a:grpSpLocks/>
          </p:cNvGrpSpPr>
          <p:nvPr/>
        </p:nvGrpSpPr>
        <p:grpSpPr bwMode="auto">
          <a:xfrm>
            <a:off x="569119" y="5303561"/>
            <a:ext cx="7845425" cy="519113"/>
            <a:chOff x="385" y="3557"/>
            <a:chExt cx="4942" cy="327"/>
          </a:xfrm>
        </p:grpSpPr>
        <p:sp>
          <p:nvSpPr>
            <p:cNvPr id="698371" name="Text Box 26"/>
            <p:cNvSpPr txBox="1">
              <a:spLocks noChangeArrowheads="1"/>
            </p:cNvSpPr>
            <p:nvPr/>
          </p:nvSpPr>
          <p:spPr bwMode="auto">
            <a:xfrm>
              <a:off x="385" y="3557"/>
              <a:ext cx="4942" cy="327"/>
            </a:xfrm>
            <a:prstGeom prst="rect">
              <a:avLst/>
            </a:prstGeom>
            <a:noFill/>
            <a:ln w="9525">
              <a:noFill/>
              <a:miter lim="800000"/>
              <a:headEnd/>
              <a:tailEnd/>
            </a:ln>
          </p:spPr>
          <p:txBody>
            <a:bodyPr anchor="b">
              <a:spAutoFit/>
            </a:bodyPr>
            <a:lstStyle/>
            <a:p>
              <a:pPr>
                <a:spcBef>
                  <a:spcPct val="50000"/>
                </a:spcBef>
              </a:pPr>
              <a:r>
                <a:rPr kumimoji="1" lang="zh-CN" altLang="en-US" sz="2800" b="1">
                  <a:solidFill>
                    <a:srgbClr val="0000CC"/>
                  </a:solidFill>
                  <a:latin typeface="宋体" charset="-122"/>
                  <a:sym typeface="Symbol" pitchFamily="18" charset="2"/>
                </a:rPr>
                <a:t></a:t>
              </a:r>
              <a:r>
                <a:rPr kumimoji="1" lang="en-US" altLang="zh-CN" sz="2800" b="1" baseline="-25000">
                  <a:solidFill>
                    <a:srgbClr val="0000CC"/>
                  </a:solidFill>
                  <a:latin typeface="宋体" charset="-122"/>
                  <a:sym typeface="Symbol" pitchFamily="18" charset="2"/>
                </a:rPr>
                <a:t>B</a:t>
              </a:r>
              <a:r>
                <a:rPr kumimoji="1" lang="en-US" altLang="zh-CN" sz="2800" b="1">
                  <a:solidFill>
                    <a:srgbClr val="0000CC"/>
                  </a:solidFill>
                  <a:latin typeface="宋体" charset="-122"/>
                  <a:sym typeface="Symbol" pitchFamily="18" charset="2"/>
                </a:rPr>
                <a:t>(P,T)= </a:t>
              </a:r>
              <a:r>
                <a:rPr kumimoji="1" lang="zh-CN" altLang="en-US" sz="2800" b="1">
                  <a:solidFill>
                    <a:srgbClr val="0000CC"/>
                  </a:solidFill>
                  <a:latin typeface="宋体" charset="-122"/>
                  <a:sym typeface="Symbol" pitchFamily="18" charset="2"/>
                </a:rPr>
                <a:t></a:t>
              </a:r>
              <a:r>
                <a:rPr kumimoji="1" lang="en-US" altLang="zh-CN" sz="2800" b="1" baseline="-25000">
                  <a:solidFill>
                    <a:srgbClr val="0000CC"/>
                  </a:solidFill>
                  <a:latin typeface="宋体" charset="-122"/>
                  <a:sym typeface="Symbol" pitchFamily="18" charset="2"/>
                </a:rPr>
                <a:t>B</a:t>
              </a:r>
              <a:r>
                <a:rPr kumimoji="1" lang="en-US" altLang="zh-CN" sz="2800" b="1">
                  <a:solidFill>
                    <a:srgbClr val="0000CC"/>
                  </a:solidFill>
                  <a:latin typeface="宋体" charset="-122"/>
                  <a:sym typeface="Symbol" pitchFamily="18" charset="2"/>
                </a:rPr>
                <a:t>(T)+</a:t>
              </a:r>
              <a:r>
                <a:rPr kumimoji="1" lang="zh-CN" altLang="en-US" sz="2800">
                  <a:solidFill>
                    <a:srgbClr val="0000FF"/>
                  </a:solidFill>
                  <a:latin typeface="华文宋体"/>
                  <a:ea typeface="华文宋体"/>
                  <a:cs typeface="华文宋体"/>
                  <a:sym typeface="Symbol" pitchFamily="18" charset="2"/>
                </a:rPr>
                <a:t> </a:t>
              </a:r>
              <a:r>
                <a:rPr kumimoji="1" lang="en-US" altLang="en-US" sz="2800" b="1">
                  <a:solidFill>
                    <a:srgbClr val="0000FF"/>
                  </a:solidFill>
                  <a:latin typeface="华文宋体"/>
                  <a:ea typeface="华文宋体"/>
                  <a:cs typeface="华文宋体"/>
                  <a:sym typeface="Symbol" pitchFamily="18" charset="2"/>
                </a:rPr>
                <a:t> </a:t>
              </a:r>
              <a:r>
                <a:rPr kumimoji="1" lang="en-US" altLang="zh-CN" sz="2800" b="1">
                  <a:solidFill>
                    <a:srgbClr val="0000FF"/>
                  </a:solidFill>
                  <a:latin typeface="宋体" charset="-122"/>
                  <a:sym typeface="Symbol" pitchFamily="18" charset="2"/>
                </a:rPr>
                <a:t>G</a:t>
              </a:r>
              <a:r>
                <a:rPr kumimoji="1" lang="en-US" altLang="zh-CN" sz="2800" b="1" baseline="-25000">
                  <a:solidFill>
                    <a:srgbClr val="0000FF"/>
                  </a:solidFill>
                  <a:latin typeface="宋体" charset="-122"/>
                  <a:sym typeface="Symbol" pitchFamily="18" charset="2"/>
                </a:rPr>
                <a:t>m</a:t>
              </a:r>
              <a:r>
                <a:rPr kumimoji="1" lang="en-US" altLang="zh-CN" sz="2800" b="1">
                  <a:solidFill>
                    <a:srgbClr val="0000FF"/>
                  </a:solidFill>
                  <a:latin typeface="宋体" charset="-122"/>
                  <a:sym typeface="Symbol" pitchFamily="18" charset="2"/>
                </a:rPr>
                <a:t>=</a:t>
              </a:r>
              <a:r>
                <a:rPr kumimoji="1" lang="zh-CN" altLang="en-US" sz="2800" b="1">
                  <a:solidFill>
                    <a:srgbClr val="0000CC"/>
                  </a:solidFill>
                  <a:latin typeface="宋体" charset="-122"/>
                  <a:sym typeface="Symbol" pitchFamily="18" charset="2"/>
                </a:rPr>
                <a:t></a:t>
              </a:r>
              <a:r>
                <a:rPr kumimoji="1" lang="en-US" altLang="zh-CN" sz="2800" b="1" baseline="-25000">
                  <a:solidFill>
                    <a:srgbClr val="0000CC"/>
                  </a:solidFill>
                  <a:latin typeface="宋体" charset="-122"/>
                  <a:sym typeface="Symbol" pitchFamily="18" charset="2"/>
                </a:rPr>
                <a:t>B</a:t>
              </a:r>
              <a:r>
                <a:rPr kumimoji="1" lang="en-US" altLang="zh-CN" sz="2800" b="1">
                  <a:solidFill>
                    <a:srgbClr val="0000CC"/>
                  </a:solidFill>
                  <a:latin typeface="宋体" charset="-122"/>
                  <a:sym typeface="Symbol" pitchFamily="18" charset="2"/>
                </a:rPr>
                <a:t>(T)+</a:t>
              </a:r>
              <a:r>
                <a:rPr kumimoji="1" lang="en-US" altLang="zh-CN" sz="2800" b="1">
                  <a:solidFill>
                    <a:srgbClr val="0000FF"/>
                  </a:solidFill>
                  <a:latin typeface="宋体" charset="-122"/>
                  <a:sym typeface="Symbol" pitchFamily="18" charset="2"/>
                </a:rPr>
                <a:t> </a:t>
              </a:r>
              <a:r>
                <a:rPr kumimoji="1" lang="zh-CN" altLang="en-US" sz="2800">
                  <a:solidFill>
                    <a:srgbClr val="0000FF"/>
                  </a:solidFill>
                  <a:latin typeface="华文宋体"/>
                  <a:ea typeface="华文宋体"/>
                  <a:cs typeface="华文宋体"/>
                  <a:sym typeface="Symbol" pitchFamily="18" charset="2"/>
                </a:rPr>
                <a:t></a:t>
              </a:r>
              <a:r>
                <a:rPr kumimoji="1" lang="en-US" altLang="zh-CN" sz="2800" baseline="-25000">
                  <a:solidFill>
                    <a:srgbClr val="0000FF"/>
                  </a:solidFill>
                  <a:latin typeface="华文宋体"/>
                  <a:ea typeface="华文宋体"/>
                  <a:cs typeface="华文宋体"/>
                  <a:sym typeface="Symbol" pitchFamily="18" charset="2"/>
                </a:rPr>
                <a:t>1</a:t>
              </a:r>
              <a:r>
                <a:rPr kumimoji="1" lang="en-US" altLang="en-US" sz="2800" b="1">
                  <a:solidFill>
                    <a:srgbClr val="0000FF"/>
                  </a:solidFill>
                  <a:latin typeface="华文宋体"/>
                  <a:ea typeface="华文宋体"/>
                  <a:cs typeface="华文宋体"/>
                  <a:sym typeface="Symbol" pitchFamily="18" charset="2"/>
                </a:rPr>
                <a:t> </a:t>
              </a:r>
              <a:r>
                <a:rPr kumimoji="1" lang="en-US" altLang="zh-CN" sz="2800" b="1">
                  <a:solidFill>
                    <a:srgbClr val="0000FF"/>
                  </a:solidFill>
                  <a:latin typeface="宋体" charset="-122"/>
                  <a:sym typeface="Symbol" pitchFamily="18" charset="2"/>
                </a:rPr>
                <a:t>G</a:t>
              </a:r>
              <a:r>
                <a:rPr kumimoji="1" lang="en-US" altLang="zh-CN" sz="2800" b="1" baseline="-25000">
                  <a:solidFill>
                    <a:srgbClr val="0000FF"/>
                  </a:solidFill>
                  <a:latin typeface="宋体" charset="-122"/>
                  <a:sym typeface="Symbol" pitchFamily="18" charset="2"/>
                </a:rPr>
                <a:t>m</a:t>
              </a:r>
              <a:r>
                <a:rPr kumimoji="1" lang="en-US" altLang="zh-CN" sz="2800" b="1">
                  <a:solidFill>
                    <a:srgbClr val="0000FF"/>
                  </a:solidFill>
                  <a:latin typeface="宋体" charset="-122"/>
                  <a:sym typeface="Symbol" pitchFamily="18" charset="2"/>
                </a:rPr>
                <a:t>+</a:t>
              </a:r>
              <a:r>
                <a:rPr kumimoji="1" lang="zh-CN" altLang="en-US" sz="2800">
                  <a:solidFill>
                    <a:srgbClr val="0000FF"/>
                  </a:solidFill>
                  <a:latin typeface="华文宋体"/>
                  <a:ea typeface="华文宋体"/>
                  <a:cs typeface="华文宋体"/>
                  <a:sym typeface="Symbol" pitchFamily="18" charset="2"/>
                </a:rPr>
                <a:t></a:t>
              </a:r>
              <a:r>
                <a:rPr kumimoji="1" lang="en-US" altLang="zh-CN" sz="2800" baseline="-25000">
                  <a:solidFill>
                    <a:srgbClr val="0000FF"/>
                  </a:solidFill>
                  <a:latin typeface="华文宋体"/>
                  <a:ea typeface="华文宋体"/>
                  <a:cs typeface="华文宋体"/>
                  <a:sym typeface="Symbol" pitchFamily="18" charset="2"/>
                </a:rPr>
                <a:t>2</a:t>
              </a:r>
              <a:r>
                <a:rPr kumimoji="1" lang="en-US" altLang="en-US" sz="2800" b="1">
                  <a:solidFill>
                    <a:srgbClr val="0000FF"/>
                  </a:solidFill>
                  <a:latin typeface="华文宋体"/>
                  <a:ea typeface="华文宋体"/>
                  <a:cs typeface="华文宋体"/>
                  <a:sym typeface="Symbol" pitchFamily="18" charset="2"/>
                </a:rPr>
                <a:t> </a:t>
              </a:r>
              <a:r>
                <a:rPr kumimoji="1" lang="en-US" altLang="zh-CN" sz="2800" b="1">
                  <a:solidFill>
                    <a:srgbClr val="0000FF"/>
                  </a:solidFill>
                  <a:latin typeface="宋体" charset="-122"/>
                  <a:sym typeface="Symbol" pitchFamily="18" charset="2"/>
                </a:rPr>
                <a:t>G</a:t>
              </a:r>
              <a:r>
                <a:rPr kumimoji="1" lang="en-US" altLang="zh-CN" sz="2800" b="1" baseline="-25000">
                  <a:solidFill>
                    <a:srgbClr val="0000FF"/>
                  </a:solidFill>
                  <a:latin typeface="宋体" charset="-122"/>
                  <a:sym typeface="Symbol" pitchFamily="18" charset="2"/>
                </a:rPr>
                <a:t>m</a:t>
              </a:r>
              <a:r>
                <a:rPr kumimoji="1" lang="en-US" altLang="zh-CN" sz="2800" b="1">
                  <a:solidFill>
                    <a:srgbClr val="0000FF"/>
                  </a:solidFill>
                  <a:latin typeface="宋体" charset="-122"/>
                  <a:sym typeface="Symbol" pitchFamily="18" charset="2"/>
                </a:rPr>
                <a:t>+</a:t>
              </a:r>
              <a:r>
                <a:rPr kumimoji="1" lang="zh-CN" altLang="en-US" sz="2800">
                  <a:solidFill>
                    <a:srgbClr val="0000FF"/>
                  </a:solidFill>
                  <a:latin typeface="华文宋体"/>
                  <a:ea typeface="华文宋体"/>
                  <a:cs typeface="华文宋体"/>
                  <a:sym typeface="Symbol" pitchFamily="18" charset="2"/>
                </a:rPr>
                <a:t></a:t>
              </a:r>
              <a:r>
                <a:rPr kumimoji="1" lang="en-US" altLang="zh-CN" sz="2800" baseline="-25000">
                  <a:solidFill>
                    <a:srgbClr val="0000FF"/>
                  </a:solidFill>
                  <a:latin typeface="华文宋体"/>
                  <a:ea typeface="华文宋体"/>
                  <a:cs typeface="华文宋体"/>
                  <a:sym typeface="Symbol" pitchFamily="18" charset="2"/>
                </a:rPr>
                <a:t>3</a:t>
              </a:r>
              <a:r>
                <a:rPr kumimoji="1" lang="en-US" altLang="en-US" sz="2800" b="1">
                  <a:solidFill>
                    <a:srgbClr val="0000FF"/>
                  </a:solidFill>
                  <a:latin typeface="华文宋体"/>
                  <a:ea typeface="华文宋体"/>
                  <a:cs typeface="华文宋体"/>
                  <a:sym typeface="Symbol" pitchFamily="18" charset="2"/>
                </a:rPr>
                <a:t> </a:t>
              </a:r>
              <a:r>
                <a:rPr kumimoji="1" lang="en-US" altLang="zh-CN" sz="2800" b="1">
                  <a:solidFill>
                    <a:srgbClr val="0000FF"/>
                  </a:solidFill>
                  <a:latin typeface="宋体" charset="-122"/>
                  <a:sym typeface="Symbol" pitchFamily="18" charset="2"/>
                </a:rPr>
                <a:t>G</a:t>
              </a:r>
              <a:r>
                <a:rPr kumimoji="1" lang="en-US" altLang="zh-CN" sz="2800" b="1" baseline="-25000">
                  <a:solidFill>
                    <a:srgbClr val="0000FF"/>
                  </a:solidFill>
                  <a:latin typeface="宋体" charset="-122"/>
                  <a:sym typeface="Symbol" pitchFamily="18" charset="2"/>
                </a:rPr>
                <a:t>m</a:t>
              </a:r>
              <a:endParaRPr kumimoji="1" lang="zh-CN" altLang="en-US" sz="2800" b="1" baseline="-25000">
                <a:solidFill>
                  <a:srgbClr val="0000FF"/>
                </a:solidFill>
                <a:latin typeface="宋体" charset="-122"/>
                <a:sym typeface="Symbol" pitchFamily="18" charset="2"/>
              </a:endParaRPr>
            </a:p>
          </p:txBody>
        </p:sp>
        <p:sp>
          <p:nvSpPr>
            <p:cNvPr id="698372" name="Text Box 9"/>
            <p:cNvSpPr txBox="1">
              <a:spLocks noChangeArrowheads="1"/>
            </p:cNvSpPr>
            <p:nvPr/>
          </p:nvSpPr>
          <p:spPr bwMode="auto">
            <a:xfrm flipV="1">
              <a:off x="2694" y="3612"/>
              <a:ext cx="231" cy="96"/>
            </a:xfrm>
            <a:prstGeom prst="rect">
              <a:avLst/>
            </a:prstGeom>
            <a:noFill/>
            <a:ln w="9525">
              <a:noFill/>
              <a:miter lim="800000"/>
              <a:headEnd/>
              <a:tailEnd/>
            </a:ln>
          </p:spPr>
          <p:txBody>
            <a:bodyPr vert="eaVert">
              <a:spAutoFit/>
            </a:bodyPr>
            <a:lstStyle/>
            <a:p>
              <a:pPr>
                <a:spcBef>
                  <a:spcPct val="50000"/>
                </a:spcBef>
              </a:pPr>
              <a:r>
                <a:rPr lang="zh-CN" altLang="en-US" sz="1200" b="1">
                  <a:solidFill>
                    <a:srgbClr val="0000CC"/>
                  </a:solidFill>
                  <a:latin typeface="Times New Roman" pitchFamily="18" charset="0"/>
                  <a:sym typeface="Symbol" pitchFamily="18" charset="2"/>
                </a:rPr>
                <a:t></a:t>
              </a:r>
              <a:endParaRPr lang="zh-CN" altLang="en-US" sz="8000" b="1">
                <a:solidFill>
                  <a:srgbClr val="0000CC"/>
                </a:solidFill>
                <a:latin typeface="Times New Roman" pitchFamily="18" charset="0"/>
                <a:sym typeface="Symbol" pitchFamily="18" charset="2"/>
              </a:endParaRPr>
            </a:p>
          </p:txBody>
        </p:sp>
        <p:sp>
          <p:nvSpPr>
            <p:cNvPr id="698373" name="Text Box 9"/>
            <p:cNvSpPr txBox="1">
              <a:spLocks noChangeArrowheads="1"/>
            </p:cNvSpPr>
            <p:nvPr/>
          </p:nvSpPr>
          <p:spPr bwMode="auto">
            <a:xfrm flipV="1">
              <a:off x="1474" y="3612"/>
              <a:ext cx="231" cy="96"/>
            </a:xfrm>
            <a:prstGeom prst="rect">
              <a:avLst/>
            </a:prstGeom>
            <a:noFill/>
            <a:ln w="9525">
              <a:noFill/>
              <a:miter lim="800000"/>
              <a:headEnd/>
              <a:tailEnd/>
            </a:ln>
          </p:spPr>
          <p:txBody>
            <a:bodyPr vert="eaVert">
              <a:spAutoFit/>
            </a:bodyPr>
            <a:lstStyle/>
            <a:p>
              <a:pPr>
                <a:spcBef>
                  <a:spcPct val="50000"/>
                </a:spcBef>
              </a:pPr>
              <a:r>
                <a:rPr lang="zh-CN" altLang="en-US" sz="1200" b="1">
                  <a:solidFill>
                    <a:srgbClr val="0000CC"/>
                  </a:solidFill>
                  <a:latin typeface="Times New Roman" pitchFamily="18" charset="0"/>
                  <a:sym typeface="Symbol" pitchFamily="18" charset="2"/>
                </a:rPr>
                <a:t></a:t>
              </a:r>
              <a:endParaRPr lang="zh-CN" altLang="en-US" sz="8000" b="1">
                <a:solidFill>
                  <a:srgbClr val="0000CC"/>
                </a:solidFill>
                <a:latin typeface="Times New Roman" pitchFamily="18" charset="0"/>
                <a:sym typeface="Symbol" pitchFamily="18" charset="2"/>
              </a:endParaRPr>
            </a:p>
          </p:txBody>
        </p:sp>
      </p:grpSp>
      <p:sp>
        <p:nvSpPr>
          <p:cNvPr id="2" name="矩形 1"/>
          <p:cNvSpPr/>
          <p:nvPr/>
        </p:nvSpPr>
        <p:spPr>
          <a:xfrm>
            <a:off x="514491" y="980728"/>
            <a:ext cx="5817618" cy="628634"/>
          </a:xfrm>
          <a:prstGeom prst="rect">
            <a:avLst/>
          </a:prstGeom>
        </p:spPr>
        <p:txBody>
          <a:bodyPr wrap="none">
            <a:spAutoFit/>
          </a:bodyPr>
          <a:lstStyle/>
          <a:p>
            <a:pPr>
              <a:lnSpc>
                <a:spcPct val="135000"/>
              </a:lnSpc>
              <a:buClr>
                <a:srgbClr val="CCFF33"/>
              </a:buClr>
              <a:buSzPct val="70000"/>
              <a:buFont typeface="Arial" charset="0"/>
              <a:buNone/>
            </a:pPr>
            <a:r>
              <a:rPr kumimoji="1" lang="zh-CN" altLang="en-US" sz="2800" b="1" dirty="0">
                <a:solidFill>
                  <a:srgbClr val="000000"/>
                </a:solidFill>
                <a:latin typeface="华文宋体"/>
                <a:ea typeface="华文宋体"/>
                <a:cs typeface="华文宋体"/>
              </a:rPr>
              <a:t>2.纯组分真实气体的化学势（推导）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
          <p:cNvGrpSpPr>
            <a:grpSpLocks/>
          </p:cNvGrpSpPr>
          <p:nvPr/>
        </p:nvGrpSpPr>
        <p:grpSpPr bwMode="auto">
          <a:xfrm>
            <a:off x="704850" y="620713"/>
            <a:ext cx="2093913" cy="685800"/>
            <a:chOff x="385" y="1592"/>
            <a:chExt cx="1319" cy="432"/>
          </a:xfrm>
        </p:grpSpPr>
        <p:graphicFrame>
          <p:nvGraphicFramePr>
            <p:cNvPr id="97734" name="Object 454"/>
            <p:cNvGraphicFramePr>
              <a:graphicFrameLocks noChangeAspect="1"/>
            </p:cNvGraphicFramePr>
            <p:nvPr/>
          </p:nvGraphicFramePr>
          <p:xfrm>
            <a:off x="385" y="1592"/>
            <a:ext cx="1319" cy="432"/>
          </p:xfrm>
          <a:graphic>
            <a:graphicData uri="http://schemas.openxmlformats.org/presentationml/2006/ole">
              <mc:AlternateContent xmlns:mc="http://schemas.openxmlformats.org/markup-compatibility/2006">
                <mc:Choice xmlns:v="urn:schemas-microsoft-com:vml" Requires="v">
                  <p:oleObj spid="_x0000_s174361" name="公式" r:id="rId3" imgW="1473120" imgH="508680" progId="Equation.3">
                    <p:embed/>
                  </p:oleObj>
                </mc:Choice>
                <mc:Fallback>
                  <p:oleObj name="公式" r:id="rId3" imgW="1473120" imgH="508680" progId="Equation.3">
                    <p:embed/>
                    <p:pic>
                      <p:nvPicPr>
                        <p:cNvPr id="0" name="Picture 4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1592"/>
                          <a:ext cx="1319"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749" name="Text Box 9"/>
            <p:cNvSpPr txBox="1">
              <a:spLocks noChangeArrowheads="1"/>
            </p:cNvSpPr>
            <p:nvPr/>
          </p:nvSpPr>
          <p:spPr bwMode="auto">
            <a:xfrm flipV="1">
              <a:off x="1473" y="1842"/>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CC"/>
                  </a:solidFill>
                  <a:latin typeface="Times New Roman" pitchFamily="18" charset="0"/>
                  <a:sym typeface="Symbol" pitchFamily="18" charset="2"/>
                </a:rPr>
                <a:t></a:t>
              </a:r>
              <a:endParaRPr lang="zh-CN" altLang="en-US" sz="8000">
                <a:solidFill>
                  <a:srgbClr val="0000CC"/>
                </a:solidFill>
                <a:latin typeface="Times New Roman" pitchFamily="18" charset="0"/>
                <a:sym typeface="Symbol" pitchFamily="18" charset="2"/>
              </a:endParaRPr>
            </a:p>
          </p:txBody>
        </p:sp>
      </p:grpSp>
      <p:graphicFrame>
        <p:nvGraphicFramePr>
          <p:cNvPr id="7" name="Object 455"/>
          <p:cNvGraphicFramePr>
            <a:graphicFrameLocks noGrp="1" noChangeAspect="1"/>
          </p:cNvGraphicFramePr>
          <p:nvPr>
            <p:ph idx="1"/>
          </p:nvPr>
        </p:nvGraphicFramePr>
        <p:xfrm>
          <a:off x="752475" y="1349375"/>
          <a:ext cx="5803900" cy="752475"/>
        </p:xfrm>
        <a:graphic>
          <a:graphicData uri="http://schemas.openxmlformats.org/presentationml/2006/ole">
            <mc:AlternateContent xmlns:mc="http://schemas.openxmlformats.org/markup-compatibility/2006">
              <mc:Choice xmlns:v="urn:schemas-microsoft-com:vml" Requires="v">
                <p:oleObj spid="_x0000_s174362" name="公式" r:id="rId5" imgW="3822840" imgH="496080" progId="Equation.3">
                  <p:embed/>
                </p:oleObj>
              </mc:Choice>
              <mc:Fallback>
                <p:oleObj name="公式" r:id="rId5" imgW="3822840" imgH="496080" progId="Equation.3">
                  <p:embed/>
                  <p:pic>
                    <p:nvPicPr>
                      <p:cNvPr id="0" name="Picture 45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75" y="1349375"/>
                        <a:ext cx="580390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56"/>
          <p:cNvGraphicFramePr>
            <a:graphicFrameLocks noChangeAspect="1"/>
          </p:cNvGraphicFramePr>
          <p:nvPr>
            <p:extLst>
              <p:ext uri="{D42A27DB-BD31-4B8C-83A1-F6EECF244321}">
                <p14:modId xmlns:p14="http://schemas.microsoft.com/office/powerpoint/2010/main" val="4015664310"/>
              </p:ext>
            </p:extLst>
          </p:nvPr>
        </p:nvGraphicFramePr>
        <p:xfrm>
          <a:off x="847148" y="2204864"/>
          <a:ext cx="2135188" cy="623887"/>
        </p:xfrm>
        <a:graphic>
          <a:graphicData uri="http://schemas.openxmlformats.org/presentationml/2006/ole">
            <mc:AlternateContent xmlns:mc="http://schemas.openxmlformats.org/markup-compatibility/2006">
              <mc:Choice xmlns:v="urn:schemas-microsoft-com:vml" Requires="v">
                <p:oleObj spid="_x0000_s174363" name="公式" r:id="rId7" imgW="1333440" imgH="419760" progId="Equation.3">
                  <p:embed/>
                </p:oleObj>
              </mc:Choice>
              <mc:Fallback>
                <p:oleObj name="公式" r:id="rId7" imgW="1333440" imgH="419760" progId="Equation.3">
                  <p:embed/>
                  <p:pic>
                    <p:nvPicPr>
                      <p:cNvPr id="0" name="Picture 4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148" y="2204864"/>
                        <a:ext cx="2135188" cy="623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740" name="Text Box 11"/>
          <p:cNvSpPr txBox="1">
            <a:spLocks noChangeArrowheads="1"/>
          </p:cNvSpPr>
          <p:nvPr/>
        </p:nvSpPr>
        <p:spPr bwMode="auto">
          <a:xfrm>
            <a:off x="816099" y="2892728"/>
            <a:ext cx="5684837" cy="519113"/>
          </a:xfrm>
          <a:prstGeom prst="rect">
            <a:avLst/>
          </a:prstGeom>
          <a:noFill/>
          <a:ln w="9525">
            <a:noFill/>
            <a:miter lim="800000"/>
            <a:headEnd/>
            <a:tailEnd/>
          </a:ln>
        </p:spPr>
        <p:txBody>
          <a:bodyPr anchor="b">
            <a:spAutoFit/>
          </a:bodyPr>
          <a:lstStyle/>
          <a:p>
            <a:pPr>
              <a:spcBef>
                <a:spcPct val="50000"/>
              </a:spcBef>
            </a:pPr>
            <a:r>
              <a:rPr kumimoji="1" lang="zh-CN" altLang="en-US" sz="2800" b="1" dirty="0">
                <a:solidFill>
                  <a:srgbClr val="0000CC"/>
                </a:solidFill>
                <a:latin typeface="宋体" charset="-122"/>
                <a:sym typeface="Symbol" pitchFamily="18" charset="2"/>
              </a:rPr>
              <a:t></a:t>
            </a:r>
            <a:r>
              <a:rPr kumimoji="1" lang="en-US" altLang="zh-CN" sz="2800" b="1" baseline="-25000" dirty="0">
                <a:solidFill>
                  <a:srgbClr val="0000CC"/>
                </a:solidFill>
                <a:latin typeface="宋体" charset="-122"/>
                <a:sym typeface="Symbol" pitchFamily="18" charset="2"/>
              </a:rPr>
              <a:t>B</a:t>
            </a:r>
            <a:r>
              <a:rPr kumimoji="1" lang="en-US" altLang="zh-CN" sz="2800" b="1" dirty="0">
                <a:solidFill>
                  <a:srgbClr val="0000CC"/>
                </a:solidFill>
                <a:latin typeface="宋体" charset="-122"/>
                <a:sym typeface="Symbol" pitchFamily="18" charset="2"/>
              </a:rPr>
              <a:t>(P,T)</a:t>
            </a:r>
            <a:r>
              <a:rPr kumimoji="1" lang="en-US" altLang="zh-CN" sz="2800" b="1" dirty="0">
                <a:solidFill>
                  <a:srgbClr val="0000FF"/>
                </a:solidFill>
                <a:latin typeface="宋体" charset="-122"/>
                <a:sym typeface="Symbol" pitchFamily="18" charset="2"/>
              </a:rPr>
              <a:t>=</a:t>
            </a:r>
            <a:r>
              <a:rPr kumimoji="1" lang="zh-CN" altLang="en-US" sz="2800" b="1" dirty="0">
                <a:solidFill>
                  <a:srgbClr val="0000CC"/>
                </a:solidFill>
                <a:latin typeface="宋体" charset="-122"/>
                <a:sym typeface="Symbol" pitchFamily="18" charset="2"/>
              </a:rPr>
              <a:t></a:t>
            </a:r>
            <a:r>
              <a:rPr kumimoji="1" lang="en-US" altLang="zh-CN" sz="2800" b="1" baseline="-25000" dirty="0">
                <a:solidFill>
                  <a:srgbClr val="0000CC"/>
                </a:solidFill>
                <a:latin typeface="宋体" charset="-122"/>
                <a:sym typeface="Symbol" pitchFamily="18" charset="2"/>
              </a:rPr>
              <a:t>B</a:t>
            </a:r>
            <a:r>
              <a:rPr kumimoji="1" lang="en-US" altLang="zh-CN" sz="2800" b="1" dirty="0">
                <a:solidFill>
                  <a:srgbClr val="0000CC"/>
                </a:solidFill>
                <a:latin typeface="宋体" charset="-122"/>
                <a:sym typeface="Symbol" pitchFamily="18" charset="2"/>
              </a:rPr>
              <a:t>(T)+</a:t>
            </a:r>
            <a:r>
              <a:rPr kumimoji="1" lang="zh-CN" altLang="en-US" sz="2800" dirty="0">
                <a:solidFill>
                  <a:srgbClr val="0000FF"/>
                </a:solidFill>
                <a:latin typeface="宋体" charset="-122"/>
                <a:sym typeface="Symbol" pitchFamily="18" charset="2"/>
              </a:rPr>
              <a:t></a:t>
            </a:r>
            <a:r>
              <a:rPr kumimoji="1" lang="en-US" altLang="zh-CN" sz="2800" baseline="-25000" dirty="0">
                <a:solidFill>
                  <a:srgbClr val="0000FF"/>
                </a:solidFill>
                <a:latin typeface="宋体" charset="-122"/>
                <a:sym typeface="Symbol" pitchFamily="18" charset="2"/>
              </a:rPr>
              <a:t>1</a:t>
            </a:r>
            <a:r>
              <a:rPr kumimoji="1" lang="en-US" altLang="zh-CN" sz="2800" b="1" dirty="0">
                <a:solidFill>
                  <a:srgbClr val="0000FF"/>
                </a:solidFill>
                <a:latin typeface="宋体" charset="-122"/>
                <a:sym typeface="Symbol" pitchFamily="18" charset="2"/>
              </a:rPr>
              <a:t>G</a:t>
            </a:r>
            <a:r>
              <a:rPr kumimoji="1" lang="en-US" altLang="zh-CN" sz="2800" b="1" baseline="-25000" dirty="0">
                <a:solidFill>
                  <a:srgbClr val="0000FF"/>
                </a:solidFill>
                <a:latin typeface="宋体" charset="-122"/>
                <a:sym typeface="Symbol" pitchFamily="18" charset="2"/>
              </a:rPr>
              <a:t>m</a:t>
            </a:r>
            <a:r>
              <a:rPr kumimoji="1" lang="en-US" altLang="zh-CN" sz="2800" b="1" dirty="0">
                <a:solidFill>
                  <a:srgbClr val="0000FF"/>
                </a:solidFill>
                <a:latin typeface="宋体" charset="-122"/>
                <a:sym typeface="Symbol" pitchFamily="18" charset="2"/>
              </a:rPr>
              <a:t>+</a:t>
            </a:r>
            <a:r>
              <a:rPr kumimoji="1" lang="zh-CN" altLang="en-US" sz="2800" dirty="0">
                <a:solidFill>
                  <a:srgbClr val="0000FF"/>
                </a:solidFill>
                <a:latin typeface="宋体" charset="-122"/>
                <a:sym typeface="Symbol" pitchFamily="18" charset="2"/>
              </a:rPr>
              <a:t></a:t>
            </a:r>
            <a:r>
              <a:rPr kumimoji="1" lang="en-US" altLang="zh-CN" sz="2800" baseline="-25000" dirty="0">
                <a:solidFill>
                  <a:srgbClr val="0000FF"/>
                </a:solidFill>
                <a:latin typeface="宋体" charset="-122"/>
                <a:sym typeface="Symbol" pitchFamily="18" charset="2"/>
              </a:rPr>
              <a:t>2</a:t>
            </a:r>
            <a:r>
              <a:rPr kumimoji="1" lang="en-US" altLang="zh-CN" sz="2800" b="1" dirty="0">
                <a:solidFill>
                  <a:srgbClr val="0000FF"/>
                </a:solidFill>
                <a:latin typeface="宋体" charset="-122"/>
                <a:sym typeface="Symbol" pitchFamily="18" charset="2"/>
              </a:rPr>
              <a:t>G</a:t>
            </a:r>
            <a:r>
              <a:rPr kumimoji="1" lang="en-US" altLang="zh-CN" sz="2800" b="1" baseline="-25000" dirty="0">
                <a:solidFill>
                  <a:srgbClr val="0000FF"/>
                </a:solidFill>
                <a:latin typeface="宋体" charset="-122"/>
                <a:sym typeface="Symbol" pitchFamily="18" charset="2"/>
              </a:rPr>
              <a:t>m</a:t>
            </a:r>
            <a:r>
              <a:rPr kumimoji="1" lang="en-US" altLang="zh-CN" sz="2800" b="1" dirty="0">
                <a:solidFill>
                  <a:srgbClr val="0000FF"/>
                </a:solidFill>
                <a:latin typeface="宋体" charset="-122"/>
                <a:sym typeface="Symbol" pitchFamily="18" charset="2"/>
              </a:rPr>
              <a:t>+</a:t>
            </a:r>
            <a:r>
              <a:rPr kumimoji="1" lang="zh-CN" altLang="en-US" sz="2800" dirty="0">
                <a:solidFill>
                  <a:srgbClr val="0000FF"/>
                </a:solidFill>
                <a:latin typeface="宋体" charset="-122"/>
                <a:sym typeface="Symbol" pitchFamily="18" charset="2"/>
              </a:rPr>
              <a:t></a:t>
            </a:r>
            <a:r>
              <a:rPr kumimoji="1" lang="en-US" altLang="zh-CN" sz="2800" baseline="-25000" dirty="0">
                <a:solidFill>
                  <a:srgbClr val="0000FF"/>
                </a:solidFill>
                <a:latin typeface="宋体" charset="-122"/>
                <a:sym typeface="Symbol" pitchFamily="18" charset="2"/>
              </a:rPr>
              <a:t>3</a:t>
            </a:r>
            <a:r>
              <a:rPr kumimoji="1" lang="en-US" altLang="zh-CN" sz="2800" b="1" dirty="0">
                <a:solidFill>
                  <a:srgbClr val="0000FF"/>
                </a:solidFill>
                <a:latin typeface="宋体" charset="-122"/>
                <a:sym typeface="Symbol" pitchFamily="18" charset="2"/>
              </a:rPr>
              <a:t>G</a:t>
            </a:r>
            <a:r>
              <a:rPr kumimoji="1" lang="en-US" altLang="zh-CN" sz="2800" b="1" baseline="-25000" dirty="0">
                <a:solidFill>
                  <a:srgbClr val="0000FF"/>
                </a:solidFill>
                <a:latin typeface="宋体" charset="-122"/>
                <a:sym typeface="Symbol" pitchFamily="18" charset="2"/>
              </a:rPr>
              <a:t>m</a:t>
            </a:r>
            <a:endParaRPr kumimoji="1" lang="zh-CN" altLang="en-US" sz="2800" b="1" baseline="-25000" dirty="0">
              <a:solidFill>
                <a:srgbClr val="0000FF"/>
              </a:solidFill>
              <a:latin typeface="宋体" charset="-122"/>
              <a:sym typeface="Symbol" pitchFamily="18" charset="2"/>
            </a:endParaRPr>
          </a:p>
        </p:txBody>
      </p:sp>
      <p:grpSp>
        <p:nvGrpSpPr>
          <p:cNvPr id="10" name="Group 16"/>
          <p:cNvGrpSpPr>
            <a:grpSpLocks/>
          </p:cNvGrpSpPr>
          <p:nvPr/>
        </p:nvGrpSpPr>
        <p:grpSpPr bwMode="auto">
          <a:xfrm>
            <a:off x="816780" y="3408241"/>
            <a:ext cx="6771439" cy="821881"/>
            <a:chOff x="314" y="3316"/>
            <a:chExt cx="4002" cy="494"/>
          </a:xfrm>
        </p:grpSpPr>
        <p:graphicFrame>
          <p:nvGraphicFramePr>
            <p:cNvPr id="97737" name="Object 457"/>
            <p:cNvGraphicFramePr>
              <a:graphicFrameLocks noChangeAspect="1"/>
            </p:cNvGraphicFramePr>
            <p:nvPr>
              <p:extLst>
                <p:ext uri="{D42A27DB-BD31-4B8C-83A1-F6EECF244321}">
                  <p14:modId xmlns:p14="http://schemas.microsoft.com/office/powerpoint/2010/main" val="1007853364"/>
                </p:ext>
              </p:extLst>
            </p:nvPr>
          </p:nvGraphicFramePr>
          <p:xfrm>
            <a:off x="314" y="3316"/>
            <a:ext cx="4002" cy="494"/>
          </p:xfrm>
          <a:graphic>
            <a:graphicData uri="http://schemas.openxmlformats.org/presentationml/2006/ole">
              <mc:AlternateContent xmlns:mc="http://schemas.openxmlformats.org/markup-compatibility/2006">
                <mc:Choice xmlns:v="urn:schemas-microsoft-com:vml" Requires="v">
                  <p:oleObj spid="_x0000_s174364" name="公式" r:id="rId9" imgW="2755800" imgH="406080" progId="Equation.3">
                    <p:embed/>
                  </p:oleObj>
                </mc:Choice>
                <mc:Fallback>
                  <p:oleObj name="公式" r:id="rId9" imgW="2755800" imgH="406080" progId="Equation.3">
                    <p:embed/>
                    <p:pic>
                      <p:nvPicPr>
                        <p:cNvPr id="0" name="Picture 457"/>
                        <p:cNvPicPr>
                          <a:picLocks noChangeAspect="1" noChangeArrowheads="1"/>
                        </p:cNvPicPr>
                        <p:nvPr/>
                      </p:nvPicPr>
                      <p:blipFill>
                        <a:blip r:embed="rId10"/>
                        <a:srcRect/>
                        <a:stretch>
                          <a:fillRect/>
                        </a:stretch>
                      </p:blipFill>
                      <p:spPr bwMode="auto">
                        <a:xfrm>
                          <a:off x="314" y="3316"/>
                          <a:ext cx="4002"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747" name="Text Box 9"/>
            <p:cNvSpPr txBox="1">
              <a:spLocks noChangeArrowheads="1"/>
            </p:cNvSpPr>
            <p:nvPr/>
          </p:nvSpPr>
          <p:spPr bwMode="auto">
            <a:xfrm flipV="1">
              <a:off x="2281" y="3596"/>
              <a:ext cx="231" cy="96"/>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
          <p:nvSpPr>
            <p:cNvPr id="97748" name="Text Box 9"/>
            <p:cNvSpPr txBox="1">
              <a:spLocks noChangeArrowheads="1"/>
            </p:cNvSpPr>
            <p:nvPr/>
          </p:nvSpPr>
          <p:spPr bwMode="auto">
            <a:xfrm flipV="1">
              <a:off x="1050" y="3429"/>
              <a:ext cx="231" cy="96"/>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grpSp>
      <p:sp>
        <p:nvSpPr>
          <p:cNvPr id="97742" name="矩形 13"/>
          <p:cNvSpPr>
            <a:spLocks noChangeArrowheads="1"/>
          </p:cNvSpPr>
          <p:nvPr/>
        </p:nvSpPr>
        <p:spPr bwMode="auto">
          <a:xfrm>
            <a:off x="251520" y="4208494"/>
            <a:ext cx="8568951" cy="1417952"/>
          </a:xfrm>
          <a:prstGeom prst="rect">
            <a:avLst/>
          </a:prstGeom>
          <a:noFill/>
          <a:ln w="9525">
            <a:noFill/>
            <a:miter lim="800000"/>
            <a:headEnd/>
            <a:tailEnd/>
          </a:ln>
        </p:spPr>
        <p:txBody>
          <a:bodyPr wrap="square">
            <a:spAutoFit/>
          </a:bodyPr>
          <a:lstStyle/>
          <a:p>
            <a:pPr>
              <a:lnSpc>
                <a:spcPct val="130000"/>
              </a:lnSpc>
              <a:spcBef>
                <a:spcPct val="50000"/>
              </a:spcBef>
            </a:pPr>
            <a:r>
              <a:rPr lang="zh-CN" altLang="en-US" sz="2000" b="1" dirty="0" smtClean="0">
                <a:solidFill>
                  <a:srgbClr val="C00000"/>
                </a:solidFill>
                <a:latin typeface="华文宋体"/>
                <a:ea typeface="华文宋体"/>
                <a:cs typeface="华文宋体"/>
              </a:rPr>
              <a:t>可见，真实气体与理想气体化学势的差别是由于两者在相同温度和压力下摩尔体积不同造成的</a:t>
            </a:r>
            <a:endParaRPr lang="en-US" altLang="zh-CN" sz="2000" b="1" dirty="0">
              <a:solidFill>
                <a:srgbClr val="C00000"/>
              </a:solidFill>
              <a:latin typeface="华文宋体"/>
              <a:ea typeface="华文宋体"/>
              <a:cs typeface="华文宋体"/>
            </a:endParaRPr>
          </a:p>
          <a:p>
            <a:pPr>
              <a:lnSpc>
                <a:spcPct val="130000"/>
              </a:lnSpc>
              <a:spcBef>
                <a:spcPct val="50000"/>
              </a:spcBef>
            </a:pPr>
            <a:r>
              <a:rPr lang="zh-CN" altLang="en-US" sz="2000" b="1" dirty="0" smtClean="0">
                <a:solidFill>
                  <a:srgbClr val="00B050"/>
                </a:solidFill>
                <a:latin typeface="华文宋体"/>
                <a:ea typeface="华文宋体"/>
                <a:cs typeface="华文宋体"/>
              </a:rPr>
              <a:t>3</a:t>
            </a:r>
            <a:r>
              <a:rPr lang="zh-CN" altLang="en-US" sz="2000" b="1" dirty="0">
                <a:solidFill>
                  <a:srgbClr val="00B050"/>
                </a:solidFill>
                <a:latin typeface="华文宋体"/>
                <a:ea typeface="华文宋体"/>
                <a:cs typeface="华文宋体"/>
              </a:rPr>
              <a:t>.真实气体混合物中某组分的</a:t>
            </a:r>
            <a:r>
              <a:rPr lang="zh-CN" altLang="en-US" sz="2000" b="1" dirty="0" smtClean="0">
                <a:solidFill>
                  <a:srgbClr val="00B050"/>
                </a:solidFill>
                <a:latin typeface="华文宋体"/>
                <a:ea typeface="华文宋体"/>
                <a:cs typeface="华文宋体"/>
              </a:rPr>
              <a:t>化学势 </a:t>
            </a:r>
            <a:endParaRPr lang="zh-CN" altLang="en-US" sz="2000" b="1" dirty="0">
              <a:solidFill>
                <a:srgbClr val="00B050"/>
              </a:solidFill>
              <a:latin typeface="华文宋体"/>
              <a:ea typeface="华文宋体"/>
              <a:cs typeface="华文宋体"/>
            </a:endParaRPr>
          </a:p>
        </p:txBody>
      </p:sp>
      <p:grpSp>
        <p:nvGrpSpPr>
          <p:cNvPr id="15" name="Group 7"/>
          <p:cNvGrpSpPr>
            <a:grpSpLocks/>
          </p:cNvGrpSpPr>
          <p:nvPr/>
        </p:nvGrpSpPr>
        <p:grpSpPr bwMode="auto">
          <a:xfrm>
            <a:off x="702223" y="5655044"/>
            <a:ext cx="4691063" cy="687388"/>
            <a:chOff x="385" y="2341"/>
            <a:chExt cx="3545" cy="520"/>
          </a:xfrm>
        </p:grpSpPr>
        <p:grpSp>
          <p:nvGrpSpPr>
            <p:cNvPr id="97744" name="Group 8"/>
            <p:cNvGrpSpPr>
              <a:grpSpLocks/>
            </p:cNvGrpSpPr>
            <p:nvPr/>
          </p:nvGrpSpPr>
          <p:grpSpPr bwMode="auto">
            <a:xfrm>
              <a:off x="385" y="2341"/>
              <a:ext cx="3545" cy="520"/>
              <a:chOff x="385" y="2341"/>
              <a:chExt cx="3545" cy="520"/>
            </a:xfrm>
          </p:grpSpPr>
          <p:sp>
            <p:nvSpPr>
              <p:cNvPr id="97746" name="Text Box 7"/>
              <p:cNvSpPr txBox="1">
                <a:spLocks noChangeArrowheads="1"/>
              </p:cNvSpPr>
              <p:nvPr/>
            </p:nvSpPr>
            <p:spPr bwMode="auto">
              <a:xfrm flipV="1">
                <a:off x="975" y="2478"/>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p>
            </p:txBody>
          </p:sp>
          <p:graphicFrame>
            <p:nvGraphicFramePr>
              <p:cNvPr id="97738" name="Object 458"/>
              <p:cNvGraphicFramePr>
                <a:graphicFrameLocks noChangeAspect="1"/>
              </p:cNvGraphicFramePr>
              <p:nvPr/>
            </p:nvGraphicFramePr>
            <p:xfrm>
              <a:off x="385" y="2341"/>
              <a:ext cx="3545" cy="520"/>
            </p:xfrm>
            <a:graphic>
              <a:graphicData uri="http://schemas.openxmlformats.org/presentationml/2006/ole">
                <mc:AlternateContent xmlns:mc="http://schemas.openxmlformats.org/markup-compatibility/2006">
                  <mc:Choice xmlns:v="urn:schemas-microsoft-com:vml" Requires="v">
                    <p:oleObj spid="_x0000_s174365" name="公式" r:id="rId11" imgW="5626100" imgH="825500" progId="Equation.3">
                      <p:embed/>
                    </p:oleObj>
                  </mc:Choice>
                  <mc:Fallback>
                    <p:oleObj name="公式" r:id="rId11" imgW="5626100" imgH="825500" progId="Equation.3">
                      <p:embed/>
                      <p:pic>
                        <p:nvPicPr>
                          <p:cNvPr id="0" name="Picture 4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 y="2341"/>
                            <a:ext cx="3545" cy="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7745" name="Text Box 9"/>
            <p:cNvSpPr txBox="1">
              <a:spLocks noChangeArrowheads="1"/>
            </p:cNvSpPr>
            <p:nvPr/>
          </p:nvSpPr>
          <p:spPr bwMode="auto">
            <a:xfrm flipV="1">
              <a:off x="2059" y="2659"/>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pSp>
      <p:sp>
        <p:nvSpPr>
          <p:cNvPr id="2" name="矩形 1"/>
          <p:cNvSpPr/>
          <p:nvPr/>
        </p:nvSpPr>
        <p:spPr>
          <a:xfrm>
            <a:off x="5724128" y="5716506"/>
            <a:ext cx="1898277" cy="452432"/>
          </a:xfrm>
          <a:prstGeom prst="rect">
            <a:avLst/>
          </a:prstGeom>
        </p:spPr>
        <p:txBody>
          <a:bodyPr wrap="none">
            <a:spAutoFit/>
          </a:bodyPr>
          <a:lstStyle/>
          <a:p>
            <a:pPr>
              <a:lnSpc>
                <a:spcPct val="130000"/>
              </a:lnSpc>
              <a:spcBef>
                <a:spcPct val="50000"/>
              </a:spcBef>
            </a:pPr>
            <a:r>
              <a:rPr lang="en-US" altLang="zh-CN" b="1" dirty="0">
                <a:solidFill>
                  <a:srgbClr val="00B050"/>
                </a:solidFill>
                <a:latin typeface="华文宋体"/>
                <a:ea typeface="华文宋体"/>
                <a:cs typeface="华文宋体"/>
              </a:rPr>
              <a:t>V</a:t>
            </a:r>
            <a:r>
              <a:rPr lang="en-US" altLang="zh-CN" b="1" baseline="-25000" dirty="0">
                <a:solidFill>
                  <a:srgbClr val="00B050"/>
                </a:solidFill>
                <a:latin typeface="华文宋体"/>
                <a:ea typeface="华文宋体"/>
                <a:cs typeface="华文宋体"/>
              </a:rPr>
              <a:t>B  </a:t>
            </a:r>
            <a:r>
              <a:rPr lang="zh-CN" altLang="en-US" b="1" dirty="0">
                <a:solidFill>
                  <a:srgbClr val="00B050"/>
                </a:solidFill>
                <a:latin typeface="华文宋体"/>
                <a:ea typeface="华文宋体"/>
                <a:cs typeface="华文宋体"/>
              </a:rPr>
              <a:t>是偏摩尔体积</a:t>
            </a:r>
          </a:p>
        </p:txBody>
      </p:sp>
      <p:sp>
        <p:nvSpPr>
          <p:cNvPr id="19" name="Text Box 9"/>
          <p:cNvSpPr txBox="1">
            <a:spLocks noChangeArrowheads="1"/>
          </p:cNvSpPr>
          <p:nvPr/>
        </p:nvSpPr>
        <p:spPr bwMode="auto">
          <a:xfrm flipV="1">
            <a:off x="2452330" y="2924175"/>
            <a:ext cx="390855" cy="159718"/>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0-#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712968" cy="6336704"/>
          </a:xfrm>
        </p:spPr>
        <p:txBody>
          <a:bodyPr rtlCol="0">
            <a:normAutofit fontScale="92500" lnSpcReduction="10000"/>
          </a:bodyPr>
          <a:lstStyle/>
          <a:p>
            <a:pPr eaLnBrk="1" fontAlgn="auto" hangingPunct="1">
              <a:spcAft>
                <a:spcPts val="0"/>
              </a:spcAft>
              <a:buFont typeface="Arial" panose="020B0604020202020204" pitchFamily="34" charset="0"/>
              <a:buChar char="•"/>
              <a:defRPr/>
            </a:pPr>
            <a:r>
              <a:rPr lang="zh-CN" altLang="en-US" sz="3600" b="1" dirty="0">
                <a:solidFill>
                  <a:srgbClr val="C00000"/>
                </a:solidFill>
              </a:rPr>
              <a:t>一、多组分系统</a:t>
            </a:r>
          </a:p>
          <a:p>
            <a:pPr eaLnBrk="1" fontAlgn="auto" hangingPunct="1">
              <a:spcBef>
                <a:spcPct val="25000"/>
              </a:spcBef>
              <a:spcAft>
                <a:spcPts val="0"/>
              </a:spcAft>
              <a:buFont typeface="Wingdings" pitchFamily="2" charset="2"/>
              <a:buChar char="l"/>
              <a:defRPr/>
            </a:pPr>
            <a:r>
              <a:rPr lang="zh-CN" altLang="en-US" sz="3600" b="1" dirty="0" smtClean="0">
                <a:solidFill>
                  <a:srgbClr val="0000CC"/>
                </a:solidFill>
              </a:rPr>
              <a:t>简单</a:t>
            </a:r>
            <a:r>
              <a:rPr lang="zh-CN" altLang="en-US" sz="3600" b="1" dirty="0">
                <a:solidFill>
                  <a:srgbClr val="0000CC"/>
                </a:solidFill>
              </a:rPr>
              <a:t>系统：一种物质的系统，或几种物质组成不变的系统。</a:t>
            </a:r>
          </a:p>
          <a:p>
            <a:pPr>
              <a:spcBef>
                <a:spcPct val="25000"/>
              </a:spcBef>
              <a:buFont typeface="Wingdings" pitchFamily="2" charset="2"/>
              <a:buChar char="l"/>
              <a:defRPr/>
            </a:pPr>
            <a:r>
              <a:rPr lang="zh-CN" altLang="en-US" sz="3600" b="1" dirty="0"/>
              <a:t>多组分系统：单相多组分、多相多</a:t>
            </a:r>
            <a:r>
              <a:rPr lang="zh-CN" altLang="en-US" sz="3600" b="1" dirty="0" smtClean="0"/>
              <a:t>组分。本章</a:t>
            </a:r>
            <a:r>
              <a:rPr lang="zh-CN" altLang="en-US" sz="3600" b="1" dirty="0"/>
              <a:t>研究</a:t>
            </a:r>
            <a:r>
              <a:rPr lang="zh-CN" altLang="en-US" sz="3600" b="1" dirty="0" smtClean="0"/>
              <a:t>的重点单向多组分系统。即</a:t>
            </a:r>
            <a:r>
              <a:rPr lang="zh-CN" altLang="en-US" sz="3600" b="1" dirty="0"/>
              <a:t>由两个或两个以上物质以分子大小相互均匀分散而成的混合系统。</a:t>
            </a:r>
          </a:p>
          <a:p>
            <a:pPr>
              <a:spcBef>
                <a:spcPct val="25000"/>
              </a:spcBef>
              <a:buFont typeface="Wingdings" pitchFamily="2" charset="2"/>
              <a:buChar char="l"/>
              <a:defRPr/>
            </a:pPr>
            <a:r>
              <a:rPr lang="zh-CN" altLang="en-US" sz="3000" b="1" dirty="0">
                <a:solidFill>
                  <a:srgbClr val="0000CC"/>
                </a:solidFill>
              </a:rPr>
              <a:t>多组分系统按照处理方法</a:t>
            </a:r>
            <a:r>
              <a:rPr lang="zh-CN" altLang="en-US" sz="3000" b="1" dirty="0" smtClean="0">
                <a:solidFill>
                  <a:srgbClr val="0000CC"/>
                </a:solidFill>
              </a:rPr>
              <a:t>不同</a:t>
            </a:r>
            <a:r>
              <a:rPr lang="en-US" altLang="zh-CN" sz="3000" b="1" dirty="0" smtClean="0">
                <a:solidFill>
                  <a:srgbClr val="0000CC"/>
                </a:solidFill>
              </a:rPr>
              <a:t>: </a:t>
            </a:r>
            <a:r>
              <a:rPr lang="zh-CN" altLang="en-US" sz="3000" b="1" dirty="0" smtClean="0">
                <a:solidFill>
                  <a:srgbClr val="0000CC"/>
                </a:solidFill>
              </a:rPr>
              <a:t>混合物</a:t>
            </a:r>
            <a:r>
              <a:rPr lang="zh-CN" altLang="en-US" sz="3000" b="1" dirty="0">
                <a:solidFill>
                  <a:srgbClr val="0000CC"/>
                </a:solidFill>
              </a:rPr>
              <a:t>和</a:t>
            </a:r>
            <a:r>
              <a:rPr lang="zh-CN" altLang="en-US" sz="3000" b="1" dirty="0" smtClean="0">
                <a:solidFill>
                  <a:srgbClr val="0000CC"/>
                </a:solidFill>
              </a:rPr>
              <a:t>溶液</a:t>
            </a:r>
            <a:endParaRPr lang="zh-CN" altLang="en-US" sz="3000" b="1" dirty="0">
              <a:solidFill>
                <a:srgbClr val="0000CC"/>
              </a:solidFill>
            </a:endParaRPr>
          </a:p>
          <a:p>
            <a:pPr eaLnBrk="1" fontAlgn="auto" hangingPunct="1">
              <a:spcBef>
                <a:spcPct val="25000"/>
              </a:spcBef>
              <a:spcAft>
                <a:spcPts val="0"/>
              </a:spcAft>
              <a:buFont typeface="Wingdings" pitchFamily="2" charset="2"/>
              <a:buChar char="l"/>
              <a:defRPr/>
            </a:pPr>
            <a:r>
              <a:rPr lang="zh-CN" altLang="en-US" sz="3000" b="1" dirty="0">
                <a:solidFill>
                  <a:srgbClr val="0000CC"/>
                </a:solidFill>
              </a:rPr>
              <a:t>多组分系统按集聚状态分类</a:t>
            </a:r>
            <a:r>
              <a:rPr lang="zh-CN" altLang="en-US" sz="3000" b="1" dirty="0">
                <a:solidFill>
                  <a:srgbClr val="0000CC"/>
                </a:solidFill>
                <a:latin typeface="华文宋体" pitchFamily="2" charset="-122"/>
                <a:ea typeface="华文宋体" pitchFamily="2" charset="-122"/>
              </a:rPr>
              <a:t>：</a:t>
            </a:r>
            <a:r>
              <a:rPr lang="zh-CN" altLang="en-US" sz="3000" b="1" dirty="0">
                <a:solidFill>
                  <a:srgbClr val="0000CC"/>
                </a:solidFill>
              </a:rPr>
              <a:t>气态、液态、固态</a:t>
            </a:r>
          </a:p>
          <a:p>
            <a:pPr eaLnBrk="1" fontAlgn="auto" hangingPunct="1">
              <a:spcBef>
                <a:spcPct val="25000"/>
              </a:spcBef>
              <a:spcAft>
                <a:spcPts val="0"/>
              </a:spcAft>
              <a:buFont typeface="Wingdings" pitchFamily="2" charset="2"/>
              <a:buChar char="l"/>
              <a:defRPr/>
            </a:pPr>
            <a:r>
              <a:rPr lang="zh-CN" altLang="en-US" sz="3000" b="1" dirty="0">
                <a:solidFill>
                  <a:srgbClr val="0000CC"/>
                </a:solidFill>
              </a:rPr>
              <a:t>多组分系统按电解质分类：电解质、非电解质</a:t>
            </a:r>
          </a:p>
          <a:p>
            <a:pPr eaLnBrk="1" fontAlgn="auto" hangingPunct="1">
              <a:spcBef>
                <a:spcPct val="25000"/>
              </a:spcBef>
              <a:spcAft>
                <a:spcPts val="0"/>
              </a:spcAft>
              <a:buFont typeface="Wingdings" pitchFamily="2" charset="2"/>
              <a:buChar char="l"/>
              <a:defRPr/>
            </a:pPr>
            <a:r>
              <a:rPr lang="zh-CN" altLang="en-US" sz="3000" b="1" dirty="0">
                <a:solidFill>
                  <a:srgbClr val="0000CC"/>
                </a:solidFill>
              </a:rPr>
              <a:t>多组分系统按规律分类：理想</a:t>
            </a:r>
            <a:r>
              <a:rPr lang="zh-CN" altLang="en-US" sz="3000" b="1" dirty="0" smtClean="0">
                <a:solidFill>
                  <a:srgbClr val="0000CC"/>
                </a:solidFill>
              </a:rPr>
              <a:t>混合物、</a:t>
            </a:r>
            <a:r>
              <a:rPr lang="zh-CN" altLang="en-US" sz="3000" b="1" dirty="0">
                <a:solidFill>
                  <a:srgbClr val="0000CC"/>
                </a:solidFill>
              </a:rPr>
              <a:t>真实</a:t>
            </a:r>
            <a:r>
              <a:rPr lang="zh-CN" altLang="en-US" sz="3000" b="1" dirty="0" smtClean="0">
                <a:solidFill>
                  <a:srgbClr val="0000CC"/>
                </a:solidFill>
              </a:rPr>
              <a:t>混合物</a:t>
            </a:r>
            <a:r>
              <a:rPr lang="en-US" altLang="zh-CN" sz="3000" b="1" dirty="0" smtClean="0">
                <a:solidFill>
                  <a:srgbClr val="0000CC"/>
                </a:solidFill>
              </a:rPr>
              <a:t>;</a:t>
            </a:r>
            <a:r>
              <a:rPr lang="zh-CN" altLang="en-US" sz="3000" b="1" dirty="0" smtClean="0">
                <a:solidFill>
                  <a:srgbClr val="0000CC"/>
                </a:solidFill>
              </a:rPr>
              <a:t>理想溶液，真实溶液</a:t>
            </a:r>
            <a:endParaRPr lang="en-US" altLang="zh-CN" sz="3000" b="1" dirty="0" smtClean="0">
              <a:solidFill>
                <a:srgbClr val="0000CC"/>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39" name="内容占位符 2"/>
          <p:cNvSpPr>
            <a:spLocks noGrp="1"/>
          </p:cNvSpPr>
          <p:nvPr>
            <p:ph idx="1"/>
          </p:nvPr>
        </p:nvSpPr>
        <p:spPr>
          <a:xfrm>
            <a:off x="329409" y="203993"/>
            <a:ext cx="8229600" cy="4525963"/>
          </a:xfrm>
        </p:spPr>
        <p:txBody>
          <a:bodyPr/>
          <a:lstStyle/>
          <a:p>
            <a:pPr eaLnBrk="1" hangingPunct="1"/>
            <a:r>
              <a:rPr lang="zh-CN" altLang="en-US" sz="2400" dirty="0" smtClean="0">
                <a:solidFill>
                  <a:srgbClr val="C00000"/>
                </a:solidFill>
                <a:latin typeface="华文行楷"/>
                <a:ea typeface="华文行楷"/>
                <a:cs typeface="华文行楷"/>
              </a:rPr>
              <a:t>七、逸度和逸度</a:t>
            </a:r>
            <a:r>
              <a:rPr lang="zh-CN" altLang="en-US" dirty="0">
                <a:solidFill>
                  <a:srgbClr val="C00000"/>
                </a:solidFill>
                <a:latin typeface="华文行楷"/>
                <a:ea typeface="华文行楷"/>
                <a:cs typeface="华文行楷"/>
              </a:rPr>
              <a:t>因子</a:t>
            </a:r>
            <a:endParaRPr lang="zh-CN" altLang="en-US" sz="2400" dirty="0" smtClean="0">
              <a:solidFill>
                <a:srgbClr val="C00000"/>
              </a:solidFill>
              <a:latin typeface="华文行楷"/>
              <a:ea typeface="华文行楷"/>
              <a:cs typeface="华文行楷"/>
            </a:endParaRPr>
          </a:p>
          <a:p>
            <a:pPr eaLnBrk="1" hangingPunct="1"/>
            <a:r>
              <a:rPr lang="en-US" altLang="zh-CN" b="1" dirty="0" smtClean="0">
                <a:solidFill>
                  <a:srgbClr val="FFC000"/>
                </a:solidFill>
                <a:latin typeface="华文宋体"/>
                <a:ea typeface="华文宋体"/>
                <a:cs typeface="华文宋体"/>
              </a:rPr>
              <a:t>1.</a:t>
            </a:r>
            <a:r>
              <a:rPr lang="zh-CN" altLang="en-US" b="1" dirty="0" smtClean="0">
                <a:solidFill>
                  <a:srgbClr val="FFC000"/>
                </a:solidFill>
                <a:latin typeface="华文宋体"/>
                <a:ea typeface="华文宋体"/>
                <a:cs typeface="华文宋体"/>
              </a:rPr>
              <a:t>逸度和逸度因子（概念的提出？）</a:t>
            </a:r>
            <a:endParaRPr lang="en-US" altLang="zh-CN" b="1" dirty="0" smtClean="0">
              <a:solidFill>
                <a:srgbClr val="FFC000"/>
              </a:solidFill>
              <a:latin typeface="华文宋体"/>
              <a:ea typeface="华文宋体"/>
              <a:cs typeface="华文宋体"/>
            </a:endParaRPr>
          </a:p>
          <a:p>
            <a:pPr marL="0" indent="0" eaLnBrk="1" hangingPunct="1">
              <a:buNone/>
            </a:pPr>
            <a:endParaRPr lang="zh-CN" altLang="en-US" sz="2000" dirty="0" smtClean="0">
              <a:solidFill>
                <a:srgbClr val="0000CC"/>
              </a:solidFill>
              <a:latin typeface="华文宋体"/>
              <a:ea typeface="华文宋体"/>
              <a:cs typeface="华文宋体"/>
            </a:endParaRPr>
          </a:p>
          <a:p>
            <a:pPr eaLnBrk="1" hangingPunct="1"/>
            <a:r>
              <a:rPr lang="en-US" altLang="zh-CN" dirty="0" smtClean="0"/>
              <a:t>                                                                                                                                                                                                                                                                                                                                                                                                                               </a:t>
            </a:r>
            <a:endParaRPr lang="zh-CN" altLang="en-US" dirty="0" smtClean="0"/>
          </a:p>
        </p:txBody>
      </p:sp>
      <p:graphicFrame>
        <p:nvGraphicFramePr>
          <p:cNvPr id="98933" name="Object 629"/>
          <p:cNvGraphicFramePr>
            <a:graphicFrameLocks noChangeAspect="1"/>
          </p:cNvGraphicFramePr>
          <p:nvPr>
            <p:extLst>
              <p:ext uri="{D42A27DB-BD31-4B8C-83A1-F6EECF244321}">
                <p14:modId xmlns:p14="http://schemas.microsoft.com/office/powerpoint/2010/main" val="2464967791"/>
              </p:ext>
            </p:extLst>
          </p:nvPr>
        </p:nvGraphicFramePr>
        <p:xfrm>
          <a:off x="4040911" y="2404869"/>
          <a:ext cx="2797175" cy="679450"/>
        </p:xfrm>
        <a:graphic>
          <a:graphicData uri="http://schemas.openxmlformats.org/presentationml/2006/ole">
            <mc:AlternateContent xmlns:mc="http://schemas.openxmlformats.org/markup-compatibility/2006">
              <mc:Choice xmlns:v="urn:schemas-microsoft-com:vml" Requires="v">
                <p:oleObj spid="_x0000_s182473" name="公式" r:id="rId3" imgW="1358310" imgH="393529" progId="Equation.3">
                  <p:embed/>
                </p:oleObj>
              </mc:Choice>
              <mc:Fallback>
                <p:oleObj name="公式" r:id="rId3" imgW="1358310" imgH="393529" progId="Equation.3">
                  <p:embed/>
                  <p:pic>
                    <p:nvPicPr>
                      <p:cNvPr id="0" name="Picture 6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911" y="2404869"/>
                        <a:ext cx="2797175"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941" name="矩形 9"/>
          <p:cNvSpPr>
            <a:spLocks noChangeArrowheads="1"/>
          </p:cNvSpPr>
          <p:nvPr/>
        </p:nvSpPr>
        <p:spPr bwMode="auto">
          <a:xfrm>
            <a:off x="689031" y="2037397"/>
            <a:ext cx="1845377" cy="400110"/>
          </a:xfrm>
          <a:prstGeom prst="rect">
            <a:avLst/>
          </a:prstGeom>
          <a:noFill/>
          <a:ln w="9525">
            <a:noFill/>
            <a:miter lim="800000"/>
            <a:headEnd/>
            <a:tailEnd/>
          </a:ln>
        </p:spPr>
        <p:txBody>
          <a:bodyPr wrap="none">
            <a:spAutoFit/>
          </a:bodyPr>
          <a:lstStyle/>
          <a:p>
            <a:r>
              <a:rPr lang="en-US" altLang="zh-CN" sz="2000" b="1" dirty="0">
                <a:latin typeface="Calibri" pitchFamily="34" charset="0"/>
              </a:rPr>
              <a:t>(1)</a:t>
            </a:r>
            <a:r>
              <a:rPr lang="zh-CN" altLang="en-US" sz="2000" b="1" dirty="0">
                <a:latin typeface="Calibri" pitchFamily="34" charset="0"/>
              </a:rPr>
              <a:t>逸度</a:t>
            </a:r>
            <a:r>
              <a:rPr lang="zh-CN" altLang="en-US" sz="2000" b="1" dirty="0" smtClean="0">
                <a:solidFill>
                  <a:srgbClr val="0000CC"/>
                </a:solidFill>
                <a:latin typeface="Calibri" pitchFamily="34" charset="0"/>
              </a:rPr>
              <a:t>定义</a:t>
            </a:r>
            <a:r>
              <a:rPr lang="en-US" altLang="zh-CN" sz="2000" b="1" dirty="0" smtClean="0">
                <a:solidFill>
                  <a:srgbClr val="0000CC"/>
                </a:solidFill>
                <a:latin typeface="Calibri" pitchFamily="34" charset="0"/>
              </a:rPr>
              <a:t>PB</a:t>
            </a:r>
            <a:r>
              <a:rPr lang="zh-CN" altLang="en-US" sz="2000" b="1" dirty="0" smtClean="0">
                <a:latin typeface="Calibri" pitchFamily="34" charset="0"/>
              </a:rPr>
              <a:t> </a:t>
            </a:r>
            <a:endParaRPr lang="en-US" altLang="zh-CN" sz="2000" dirty="0">
              <a:latin typeface="Calibri" pitchFamily="34" charset="0"/>
            </a:endParaRPr>
          </a:p>
        </p:txBody>
      </p:sp>
      <p:sp>
        <p:nvSpPr>
          <p:cNvPr id="98942" name="矩形 10"/>
          <p:cNvSpPr>
            <a:spLocks noChangeArrowheads="1"/>
          </p:cNvSpPr>
          <p:nvPr/>
        </p:nvSpPr>
        <p:spPr bwMode="auto">
          <a:xfrm>
            <a:off x="563043" y="3207984"/>
            <a:ext cx="1840568" cy="369332"/>
          </a:xfrm>
          <a:prstGeom prst="rect">
            <a:avLst/>
          </a:prstGeom>
          <a:noFill/>
          <a:ln w="9525">
            <a:noFill/>
            <a:miter lim="800000"/>
            <a:headEnd/>
            <a:tailEnd/>
          </a:ln>
        </p:spPr>
        <p:txBody>
          <a:bodyPr wrap="none">
            <a:spAutoFit/>
          </a:bodyPr>
          <a:lstStyle/>
          <a:p>
            <a:r>
              <a:rPr lang="en-US" altLang="zh-CN" b="1" dirty="0">
                <a:latin typeface="Calibri" pitchFamily="34" charset="0"/>
              </a:rPr>
              <a:t>(2)</a:t>
            </a:r>
            <a:r>
              <a:rPr lang="zh-CN" altLang="en-US" b="1" dirty="0">
                <a:latin typeface="Calibri" pitchFamily="34" charset="0"/>
              </a:rPr>
              <a:t>定义</a:t>
            </a:r>
            <a:r>
              <a:rPr lang="zh-CN" altLang="en-US" b="1" dirty="0" smtClean="0">
                <a:latin typeface="Calibri" pitchFamily="34" charset="0"/>
              </a:rPr>
              <a:t>逸度</a:t>
            </a:r>
            <a:r>
              <a:rPr lang="zh-CN" altLang="en-US" b="1" dirty="0">
                <a:latin typeface="Calibri" pitchFamily="34" charset="0"/>
              </a:rPr>
              <a:t>因子</a:t>
            </a:r>
          </a:p>
        </p:txBody>
      </p:sp>
      <p:grpSp>
        <p:nvGrpSpPr>
          <p:cNvPr id="15" name="Group 20"/>
          <p:cNvGrpSpPr>
            <a:grpSpLocks/>
          </p:cNvGrpSpPr>
          <p:nvPr/>
        </p:nvGrpSpPr>
        <p:grpSpPr bwMode="auto">
          <a:xfrm>
            <a:off x="4173452" y="2950118"/>
            <a:ext cx="3309519" cy="620712"/>
            <a:chOff x="712" y="3287"/>
            <a:chExt cx="2120" cy="479"/>
          </a:xfrm>
        </p:grpSpPr>
        <p:graphicFrame>
          <p:nvGraphicFramePr>
            <p:cNvPr id="98935" name="Object 631"/>
            <p:cNvGraphicFramePr>
              <a:graphicFrameLocks noChangeAspect="1"/>
            </p:cNvGraphicFramePr>
            <p:nvPr/>
          </p:nvGraphicFramePr>
          <p:xfrm>
            <a:off x="712" y="3287"/>
            <a:ext cx="2120" cy="479"/>
          </p:xfrm>
          <a:graphic>
            <a:graphicData uri="http://schemas.openxmlformats.org/presentationml/2006/ole">
              <mc:AlternateContent xmlns:mc="http://schemas.openxmlformats.org/markup-compatibility/2006">
                <mc:Choice xmlns:v="urn:schemas-microsoft-com:vml" Requires="v">
                  <p:oleObj spid="_x0000_s182474" name="公式" r:id="rId5" imgW="1459866" imgH="393529" progId="Equation.3">
                    <p:embed/>
                  </p:oleObj>
                </mc:Choice>
                <mc:Fallback>
                  <p:oleObj name="公式" r:id="rId5" imgW="1459866" imgH="393529" progId="Equation.3">
                    <p:embed/>
                    <p:pic>
                      <p:nvPicPr>
                        <p:cNvPr id="0" name="Picture 6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 y="3287"/>
                          <a:ext cx="2120" cy="4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955" name="Text Box 9"/>
            <p:cNvSpPr txBox="1">
              <a:spLocks noChangeArrowheads="1"/>
            </p:cNvSpPr>
            <p:nvPr/>
          </p:nvSpPr>
          <p:spPr bwMode="auto">
            <a:xfrm flipV="1">
              <a:off x="2365" y="3582"/>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sp>
          <p:nvSpPr>
            <p:cNvPr id="98956" name="Text Box 9"/>
            <p:cNvSpPr txBox="1">
              <a:spLocks noChangeArrowheads="1"/>
            </p:cNvSpPr>
            <p:nvPr/>
          </p:nvSpPr>
          <p:spPr bwMode="auto">
            <a:xfrm flipV="1">
              <a:off x="1292" y="3446"/>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pSp>
      <p:sp>
        <p:nvSpPr>
          <p:cNvPr id="32" name="Text Box 13"/>
          <p:cNvSpPr txBox="1">
            <a:spLocks noChangeArrowheads="1"/>
          </p:cNvSpPr>
          <p:nvPr/>
        </p:nvSpPr>
        <p:spPr bwMode="auto">
          <a:xfrm>
            <a:off x="6196668" y="2177950"/>
            <a:ext cx="358775" cy="519113"/>
          </a:xfrm>
          <a:prstGeom prst="rect">
            <a:avLst/>
          </a:prstGeom>
          <a:noFill/>
          <a:ln w="9525">
            <a:noFill/>
            <a:miter lim="800000"/>
            <a:headEnd/>
            <a:tailEnd/>
          </a:ln>
        </p:spPr>
        <p:txBody>
          <a:bodyPr anchor="b">
            <a:spAutoFit/>
          </a:bodyPr>
          <a:lstStyle/>
          <a:p>
            <a:pPr>
              <a:spcBef>
                <a:spcPct val="50000"/>
              </a:spcBef>
            </a:pPr>
            <a:r>
              <a:rPr kumimoji="1" lang="en-US" altLang="zh-CN" sz="2800" b="1" dirty="0">
                <a:latin typeface="华文宋体"/>
                <a:ea typeface="华文宋体"/>
                <a:cs typeface="华文宋体"/>
                <a:sym typeface="Symbol" pitchFamily="18" charset="2"/>
              </a:rPr>
              <a:t>~</a:t>
            </a:r>
          </a:p>
        </p:txBody>
      </p:sp>
      <p:sp>
        <p:nvSpPr>
          <p:cNvPr id="98951" name="Text Box 19"/>
          <p:cNvSpPr txBox="1">
            <a:spLocks noChangeArrowheads="1"/>
          </p:cNvSpPr>
          <p:nvPr/>
        </p:nvSpPr>
        <p:spPr bwMode="auto">
          <a:xfrm>
            <a:off x="8316416" y="5733256"/>
            <a:ext cx="358775" cy="519112"/>
          </a:xfrm>
          <a:prstGeom prst="rect">
            <a:avLst/>
          </a:prstGeom>
          <a:noFill/>
          <a:ln w="9525">
            <a:noFill/>
            <a:miter lim="800000"/>
            <a:headEnd/>
            <a:tailEnd/>
          </a:ln>
        </p:spPr>
        <p:txBody>
          <a:bodyPr anchor="b">
            <a:spAutoFit/>
          </a:bodyPr>
          <a:lstStyle/>
          <a:p>
            <a:pPr>
              <a:spcBef>
                <a:spcPct val="50000"/>
              </a:spcBef>
            </a:pPr>
            <a:r>
              <a:rPr kumimoji="1" lang="en-US" altLang="zh-CN" sz="2800" b="1" dirty="0">
                <a:latin typeface="华文宋体"/>
                <a:ea typeface="华文宋体"/>
                <a:cs typeface="华文宋体"/>
                <a:sym typeface="Symbol" pitchFamily="18" charset="2"/>
              </a:rPr>
              <a:t>~</a:t>
            </a:r>
          </a:p>
        </p:txBody>
      </p:sp>
      <p:sp>
        <p:nvSpPr>
          <p:cNvPr id="30" name="Text Box 9"/>
          <p:cNvSpPr txBox="1">
            <a:spLocks noChangeArrowheads="1"/>
          </p:cNvSpPr>
          <p:nvPr/>
        </p:nvSpPr>
        <p:spPr bwMode="auto">
          <a:xfrm flipV="1">
            <a:off x="4816430" y="2529067"/>
            <a:ext cx="323001" cy="130765"/>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
        <p:nvSpPr>
          <p:cNvPr id="31" name="Text Box 7"/>
          <p:cNvSpPr txBox="1">
            <a:spLocks noChangeArrowheads="1"/>
          </p:cNvSpPr>
          <p:nvPr/>
        </p:nvSpPr>
        <p:spPr bwMode="auto">
          <a:xfrm>
            <a:off x="2433269" y="2052362"/>
            <a:ext cx="824547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kumimoji="1" lang="zh-CN" altLang="en-US" sz="2000" b="1" dirty="0" smtClean="0">
                <a:solidFill>
                  <a:srgbClr val="0000FF"/>
                </a:solidFill>
                <a:latin typeface="Arial" pitchFamily="34" charset="0"/>
                <a:ea typeface="黑体" pitchFamily="49" charset="-122"/>
              </a:rPr>
              <a:t>气体</a:t>
            </a:r>
            <a:r>
              <a:rPr kumimoji="1" lang="zh-CN" altLang="en-US" sz="2000" b="1" dirty="0">
                <a:solidFill>
                  <a:srgbClr val="0000FF"/>
                </a:solidFill>
                <a:latin typeface="Arial" pitchFamily="34" charset="0"/>
                <a:ea typeface="黑体" pitchFamily="49" charset="-122"/>
              </a:rPr>
              <a:t>的逸度是满足下列方程的物理量，它</a:t>
            </a:r>
            <a:r>
              <a:rPr kumimoji="1" lang="zh-CN" altLang="en-US" sz="2000" b="1" dirty="0" smtClean="0">
                <a:solidFill>
                  <a:srgbClr val="0000FF"/>
                </a:solidFill>
                <a:latin typeface="Arial" pitchFamily="34" charset="0"/>
                <a:ea typeface="黑体" pitchFamily="49" charset="-122"/>
              </a:rPr>
              <a:t>具有压力的</a:t>
            </a:r>
            <a:r>
              <a:rPr kumimoji="1" lang="zh-CN" altLang="en-US" sz="2000" b="1" dirty="0">
                <a:solidFill>
                  <a:srgbClr val="0000FF"/>
                </a:solidFill>
                <a:latin typeface="Arial" pitchFamily="34" charset="0"/>
                <a:ea typeface="黑体" pitchFamily="49" charset="-122"/>
              </a:rPr>
              <a:t>单位</a:t>
            </a:r>
            <a:endParaRPr kumimoji="1" lang="zh-CN" altLang="en-US" sz="2000" dirty="0">
              <a:latin typeface="Arial" pitchFamily="34" charset="0"/>
              <a:ea typeface="黑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15498008"/>
              </p:ext>
            </p:extLst>
          </p:nvPr>
        </p:nvGraphicFramePr>
        <p:xfrm>
          <a:off x="2890740" y="1087583"/>
          <a:ext cx="3524359" cy="655915"/>
        </p:xfrm>
        <a:graphic>
          <a:graphicData uri="http://schemas.openxmlformats.org/presentationml/2006/ole">
            <mc:AlternateContent xmlns:mc="http://schemas.openxmlformats.org/markup-compatibility/2006">
              <mc:Choice xmlns:v="urn:schemas-microsoft-com:vml" Requires="v">
                <p:oleObj spid="_x0000_s182475" name="Equation" r:id="rId7" imgW="2527300" imgH="469900" progId="Equation.3">
                  <p:embed/>
                </p:oleObj>
              </mc:Choice>
              <mc:Fallback>
                <p:oleObj name="Equation" r:id="rId7" imgW="2527300" imgH="4699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0740" y="1087583"/>
                        <a:ext cx="3524359" cy="655915"/>
                      </a:xfrm>
                      <a:prstGeom prst="rect">
                        <a:avLst/>
                      </a:prstGeom>
                      <a:solidFill>
                        <a:srgbClr val="FFFFCC"/>
                      </a:solidFill>
                      <a:ln w="9525">
                        <a:solidFill>
                          <a:srgbClr val="FF0000"/>
                        </a:solidFill>
                        <a:miter lim="800000"/>
                        <a:headEnd/>
                        <a:tailEnd/>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163876758"/>
              </p:ext>
            </p:extLst>
          </p:nvPr>
        </p:nvGraphicFramePr>
        <p:xfrm>
          <a:off x="724917" y="3618108"/>
          <a:ext cx="5230303" cy="1827116"/>
        </p:xfrm>
        <a:graphic>
          <a:graphicData uri="http://schemas.openxmlformats.org/presentationml/2006/ole">
            <mc:AlternateContent xmlns:mc="http://schemas.openxmlformats.org/markup-compatibility/2006">
              <mc:Choice xmlns:v="urn:schemas-microsoft-com:vml" Requires="v">
                <p:oleObj spid="_x0000_s182476" name="Equation" r:id="rId9" imgW="2730500" imgH="952500" progId="Equation.3">
                  <p:embed/>
                </p:oleObj>
              </mc:Choice>
              <mc:Fallback>
                <p:oleObj name="Equation" r:id="rId9" imgW="2730500" imgH="9525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4917" y="3618108"/>
                        <a:ext cx="5230303" cy="1827116"/>
                      </a:xfrm>
                      <a:prstGeom prst="rect">
                        <a:avLst/>
                      </a:prstGeom>
                      <a:noFill/>
                      <a:ln>
                        <a:noFill/>
                      </a:ln>
                      <a:effec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85357614"/>
              </p:ext>
            </p:extLst>
          </p:nvPr>
        </p:nvGraphicFramePr>
        <p:xfrm>
          <a:off x="4999012" y="4678981"/>
          <a:ext cx="3103801" cy="766243"/>
        </p:xfrm>
        <a:graphic>
          <a:graphicData uri="http://schemas.openxmlformats.org/presentationml/2006/ole">
            <mc:AlternateContent xmlns:mc="http://schemas.openxmlformats.org/markup-compatibility/2006">
              <mc:Choice xmlns:v="urn:schemas-microsoft-com:vml" Requires="v">
                <p:oleObj spid="_x0000_s182477" name="Equation" r:id="rId11" imgW="1905000" imgH="469900" progId="Equation.3">
                  <p:embed/>
                </p:oleObj>
              </mc:Choice>
              <mc:Fallback>
                <p:oleObj name="Equation" r:id="rId11" imgW="1905000" imgH="46990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99012" y="4678981"/>
                        <a:ext cx="3103801" cy="766243"/>
                      </a:xfrm>
                      <a:prstGeom prst="rect">
                        <a:avLst/>
                      </a:prstGeom>
                      <a:solidFill>
                        <a:srgbClr val="FFFFCC"/>
                      </a:solidFill>
                      <a:ln w="9525">
                        <a:solidFill>
                          <a:srgbClr val="FF0000"/>
                        </a:solidFill>
                        <a:miter lim="800000"/>
                        <a:headEnd/>
                        <a:tailEnd/>
                      </a:ln>
                      <a:effectLst/>
                    </p:spPr>
                  </p:pic>
                </p:oleObj>
              </mc:Fallback>
            </mc:AlternateContent>
          </a:graphicData>
        </a:graphic>
      </p:graphicFrame>
      <p:sp>
        <p:nvSpPr>
          <p:cNvPr id="41" name="Text Box 4"/>
          <p:cNvSpPr txBox="1">
            <a:spLocks noChangeArrowheads="1"/>
          </p:cNvSpPr>
          <p:nvPr/>
        </p:nvSpPr>
        <p:spPr bwMode="auto">
          <a:xfrm>
            <a:off x="540639" y="1356871"/>
            <a:ext cx="198588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gn="ctr"/>
            <a:r>
              <a:rPr kumimoji="1" lang="zh-CN" altLang="en-US" b="1" dirty="0">
                <a:solidFill>
                  <a:srgbClr val="0000FF"/>
                </a:solidFill>
                <a:latin typeface="Arial" pitchFamily="34" charset="0"/>
                <a:ea typeface="黑体" pitchFamily="49" charset="-122"/>
              </a:rPr>
              <a:t>真实气体混合物</a:t>
            </a:r>
            <a:endParaRPr kumimoji="1" lang="zh-CN" altLang="en-US" dirty="0">
              <a:latin typeface="Arial" pitchFamily="34" charset="0"/>
              <a:ea typeface="黑体"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77557413"/>
              </p:ext>
            </p:extLst>
          </p:nvPr>
        </p:nvGraphicFramePr>
        <p:xfrm>
          <a:off x="2663693" y="2883508"/>
          <a:ext cx="1068219" cy="702921"/>
        </p:xfrm>
        <a:graphic>
          <a:graphicData uri="http://schemas.openxmlformats.org/presentationml/2006/ole">
            <mc:AlternateContent xmlns:mc="http://schemas.openxmlformats.org/markup-compatibility/2006">
              <mc:Choice xmlns:v="urn:schemas-microsoft-com:vml" Requires="v">
                <p:oleObj spid="_x0000_s182478" name="Equation" r:id="rId13" imgW="672808" imgH="444307" progId="Equation.3">
                  <p:embed/>
                </p:oleObj>
              </mc:Choice>
              <mc:Fallback>
                <p:oleObj name="Equation" r:id="rId13" imgW="672808" imgH="444307" progId="Equation.3">
                  <p:embed/>
                  <p:pic>
                    <p:nvPicPr>
                      <p:cNvPr id="0"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3693" y="2883508"/>
                        <a:ext cx="1068219" cy="702921"/>
                      </a:xfrm>
                      <a:prstGeom prst="rect">
                        <a:avLst/>
                      </a:prstGeom>
                      <a:solidFill>
                        <a:srgbClr val="FFFFCC"/>
                      </a:solidFill>
                      <a:ln w="9525">
                        <a:solidFill>
                          <a:srgbClr val="FF0000"/>
                        </a:solidFill>
                        <a:miter lim="800000"/>
                        <a:headEnd/>
                        <a:tailEnd/>
                      </a:ln>
                      <a:effectLst/>
                    </p:spPr>
                  </p:pic>
                </p:oleObj>
              </mc:Fallback>
            </mc:AlternateContent>
          </a:graphicData>
        </a:graphic>
      </p:graphicFrame>
      <p:sp>
        <p:nvSpPr>
          <p:cNvPr id="44" name="Text Box 9"/>
          <p:cNvSpPr txBox="1">
            <a:spLocks noChangeArrowheads="1"/>
          </p:cNvSpPr>
          <p:nvPr/>
        </p:nvSpPr>
        <p:spPr bwMode="auto">
          <a:xfrm flipV="1">
            <a:off x="6313995" y="2760376"/>
            <a:ext cx="323001" cy="130765"/>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
        <p:nvSpPr>
          <p:cNvPr id="46" name="Text Box 13"/>
          <p:cNvSpPr txBox="1">
            <a:spLocks noChangeArrowheads="1"/>
          </p:cNvSpPr>
          <p:nvPr/>
        </p:nvSpPr>
        <p:spPr bwMode="auto">
          <a:xfrm>
            <a:off x="2074494" y="1845398"/>
            <a:ext cx="358775" cy="519113"/>
          </a:xfrm>
          <a:prstGeom prst="rect">
            <a:avLst/>
          </a:prstGeom>
          <a:noFill/>
          <a:ln w="9525">
            <a:noFill/>
            <a:miter lim="800000"/>
            <a:headEnd/>
            <a:tailEnd/>
          </a:ln>
        </p:spPr>
        <p:txBody>
          <a:bodyPr anchor="b">
            <a:spAutoFit/>
          </a:bodyPr>
          <a:lstStyle/>
          <a:p>
            <a:pPr>
              <a:spcBef>
                <a:spcPct val="50000"/>
              </a:spcBef>
            </a:pPr>
            <a:r>
              <a:rPr kumimoji="1" lang="en-US" altLang="zh-CN" sz="2800" b="1" dirty="0">
                <a:latin typeface="华文宋体"/>
                <a:ea typeface="华文宋体"/>
                <a:cs typeface="华文宋体"/>
                <a:sym typeface="Symbol" pitchFamily="18" charset="2"/>
              </a:rPr>
              <a:t>~</a:t>
            </a:r>
          </a:p>
        </p:txBody>
      </p:sp>
      <p:sp>
        <p:nvSpPr>
          <p:cNvPr id="47" name="Text Box 5"/>
          <p:cNvSpPr txBox="1">
            <a:spLocks noChangeArrowheads="1"/>
          </p:cNvSpPr>
          <p:nvPr/>
        </p:nvSpPr>
        <p:spPr bwMode="auto">
          <a:xfrm>
            <a:off x="267068" y="5445224"/>
            <a:ext cx="19780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dirty="0">
                <a:solidFill>
                  <a:srgbClr val="0000FF"/>
                </a:solidFill>
                <a:latin typeface="Times New Roman" pitchFamily="18" charset="0"/>
                <a:ea typeface="黑体" pitchFamily="49" charset="-122"/>
              </a:rPr>
              <a:t>对于纯气体</a:t>
            </a:r>
          </a:p>
        </p:txBody>
      </p:sp>
      <p:graphicFrame>
        <p:nvGraphicFramePr>
          <p:cNvPr id="9" name="对象 8"/>
          <p:cNvGraphicFramePr>
            <a:graphicFrameLocks noChangeAspect="1"/>
          </p:cNvGraphicFramePr>
          <p:nvPr>
            <p:extLst>
              <p:ext uri="{D42A27DB-BD31-4B8C-83A1-F6EECF244321}">
                <p14:modId xmlns:p14="http://schemas.microsoft.com/office/powerpoint/2010/main" val="3120159557"/>
              </p:ext>
            </p:extLst>
          </p:nvPr>
        </p:nvGraphicFramePr>
        <p:xfrm>
          <a:off x="1568450" y="5445125"/>
          <a:ext cx="2916238" cy="722313"/>
        </p:xfrm>
        <a:graphic>
          <a:graphicData uri="http://schemas.openxmlformats.org/presentationml/2006/ole">
            <mc:AlternateContent xmlns:mc="http://schemas.openxmlformats.org/markup-compatibility/2006">
              <mc:Choice xmlns:v="urn:schemas-microsoft-com:vml" Requires="v">
                <p:oleObj spid="_x0000_s182479" name="公式" r:id="rId15" imgW="1942920" imgH="482400" progId="Equation.3">
                  <p:embed/>
                </p:oleObj>
              </mc:Choice>
              <mc:Fallback>
                <p:oleObj name="公式" r:id="rId15" imgW="1942920" imgH="482400" progId="Equation.3">
                  <p:embed/>
                  <p:pic>
                    <p:nvPicPr>
                      <p:cNvPr id="0" name="Object 6"/>
                      <p:cNvPicPr>
                        <a:picLocks noChangeAspect="1" noChangeArrowheads="1"/>
                      </p:cNvPicPr>
                      <p:nvPr/>
                    </p:nvPicPr>
                    <p:blipFill>
                      <a:blip r:embed="rId16"/>
                      <a:srcRect/>
                      <a:stretch>
                        <a:fillRect/>
                      </a:stretch>
                    </p:blipFill>
                    <p:spPr bwMode="auto">
                      <a:xfrm>
                        <a:off x="1568450" y="5445125"/>
                        <a:ext cx="2916238" cy="722313"/>
                      </a:xfrm>
                      <a:prstGeom prst="rect">
                        <a:avLst/>
                      </a:prstGeom>
                      <a:solidFill>
                        <a:srgbClr val="FFFFCC"/>
                      </a:solidFill>
                      <a:ln w="9525">
                        <a:solidFill>
                          <a:srgbClr val="FF0000"/>
                        </a:solidFill>
                        <a:miter lim="800000"/>
                        <a:headEnd/>
                        <a:tailEnd/>
                      </a:ln>
                      <a:effectLst/>
                    </p:spPr>
                  </p:pic>
                </p:oleObj>
              </mc:Fallback>
            </mc:AlternateContent>
          </a:graphicData>
        </a:graphic>
      </p:graphicFrame>
      <p:sp>
        <p:nvSpPr>
          <p:cNvPr id="49" name="Text Box 7"/>
          <p:cNvSpPr txBox="1">
            <a:spLocks noChangeArrowheads="1"/>
          </p:cNvSpPr>
          <p:nvPr/>
        </p:nvSpPr>
        <p:spPr bwMode="auto">
          <a:xfrm>
            <a:off x="267519" y="6381327"/>
            <a:ext cx="2648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b="1" dirty="0">
                <a:solidFill>
                  <a:srgbClr val="0000FF"/>
                </a:solidFill>
                <a:latin typeface="Times New Roman" pitchFamily="18" charset="0"/>
                <a:ea typeface="黑体" pitchFamily="49" charset="-122"/>
              </a:rPr>
              <a:t>对于理想气体积分项为</a:t>
            </a:r>
            <a:r>
              <a:rPr kumimoji="1" lang="en-US" altLang="zh-CN" b="1" dirty="0">
                <a:solidFill>
                  <a:srgbClr val="0000FF"/>
                </a:solidFill>
                <a:latin typeface="Times New Roman" pitchFamily="18" charset="0"/>
                <a:ea typeface="黑体" pitchFamily="49" charset="-122"/>
              </a:rPr>
              <a:t>0</a:t>
            </a:r>
          </a:p>
        </p:txBody>
      </p:sp>
      <p:graphicFrame>
        <p:nvGraphicFramePr>
          <p:cNvPr id="10" name="对象 9"/>
          <p:cNvGraphicFramePr>
            <a:graphicFrameLocks noChangeAspect="1"/>
          </p:cNvGraphicFramePr>
          <p:nvPr>
            <p:extLst>
              <p:ext uri="{D42A27DB-BD31-4B8C-83A1-F6EECF244321}">
                <p14:modId xmlns:p14="http://schemas.microsoft.com/office/powerpoint/2010/main" val="4113094076"/>
              </p:ext>
            </p:extLst>
          </p:nvPr>
        </p:nvGraphicFramePr>
        <p:xfrm>
          <a:off x="3419475" y="6307138"/>
          <a:ext cx="1352550" cy="517525"/>
        </p:xfrm>
        <a:graphic>
          <a:graphicData uri="http://schemas.openxmlformats.org/presentationml/2006/ole">
            <mc:AlternateContent xmlns:mc="http://schemas.openxmlformats.org/markup-compatibility/2006">
              <mc:Choice xmlns:v="urn:schemas-microsoft-com:vml" Requires="v">
                <p:oleObj spid="_x0000_s182480" name="公式" r:id="rId17" imgW="596880" imgH="228600" progId="Equation.3">
                  <p:embed/>
                </p:oleObj>
              </mc:Choice>
              <mc:Fallback>
                <p:oleObj name="公式" r:id="rId17" imgW="596880" imgH="228600" progId="Equation.3">
                  <p:embed/>
                  <p:pic>
                    <p:nvPicPr>
                      <p:cNvPr id="0" name="Object 8"/>
                      <p:cNvPicPr>
                        <a:picLocks noChangeAspect="1" noChangeArrowheads="1"/>
                      </p:cNvPicPr>
                      <p:nvPr/>
                    </p:nvPicPr>
                    <p:blipFill>
                      <a:blip r:embed="rId18"/>
                      <a:srcRect/>
                      <a:stretch>
                        <a:fillRect/>
                      </a:stretch>
                    </p:blipFill>
                    <p:spPr bwMode="auto">
                      <a:xfrm>
                        <a:off x="3419475" y="6307138"/>
                        <a:ext cx="1352550" cy="5175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矩形 26"/>
          <p:cNvSpPr/>
          <p:nvPr/>
        </p:nvSpPr>
        <p:spPr>
          <a:xfrm>
            <a:off x="5137604" y="6319697"/>
            <a:ext cx="1193379" cy="379591"/>
          </a:xfrm>
          <a:prstGeom prst="rect">
            <a:avLst/>
          </a:prstGeom>
        </p:spPr>
        <p:txBody>
          <a:bodyPr wrap="square">
            <a:spAutoFit/>
          </a:bodyPr>
          <a:lstStyle/>
          <a:p>
            <a:r>
              <a:rPr kumimoji="1" lang="en-US" altLang="zh-CN" b="1" i="1" dirty="0" smtClean="0">
                <a:latin typeface="Times New Roman" pitchFamily="18" charset="0"/>
              </a:rPr>
              <a:t>φ</a:t>
            </a:r>
            <a:r>
              <a:rPr kumimoji="1" lang="en-US" altLang="zh-CN" baseline="-25000" dirty="0">
                <a:solidFill>
                  <a:srgbClr val="C00000"/>
                </a:solidFill>
              </a:rPr>
              <a:t> </a:t>
            </a:r>
            <a:r>
              <a:rPr kumimoji="1" lang="en-US" altLang="zh-CN" baseline="-25000" dirty="0"/>
              <a:t>B </a:t>
            </a:r>
            <a:r>
              <a:rPr kumimoji="1" lang="en-US" altLang="zh-CN" b="1" i="1" dirty="0" smtClean="0">
                <a:latin typeface="Times New Roman" pitchFamily="18" charset="0"/>
              </a:rPr>
              <a:t>=1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1">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blinds(horizontal)">
                                      <p:cBhvr>
                                        <p:cTn id="30" dur="5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42"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outHorizontal)">
                                      <p:cBhvr>
                                        <p:cTn id="35" dur="500"/>
                                        <p:tgtEl>
                                          <p:spTgt spid="8"/>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7">
                                            <p:txEl>
                                              <p:pRg st="0" end="0"/>
                                            </p:txEl>
                                          </p:spTgt>
                                        </p:tgtEl>
                                        <p:attrNameLst>
                                          <p:attrName>style.visibility</p:attrName>
                                        </p:attrNameLst>
                                      </p:cBhvr>
                                      <p:to>
                                        <p:strVal val="visible"/>
                                      </p:to>
                                    </p:set>
                                    <p:animEffect transition="in" filter="wipe(left)">
                                      <p:cBhvr>
                                        <p:cTn id="43" dur="500"/>
                                        <p:tgtEl>
                                          <p:spTgt spid="47">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9">
                                            <p:txEl>
                                              <p:pRg st="0" end="0"/>
                                            </p:txEl>
                                          </p:spTgt>
                                        </p:tgtEl>
                                        <p:attrNameLst>
                                          <p:attrName>style.visibility</p:attrName>
                                        </p:attrNameLst>
                                      </p:cBhvr>
                                      <p:to>
                                        <p:strVal val="visible"/>
                                      </p:to>
                                    </p:set>
                                    <p:animEffect transition="in" filter="wipe(left)">
                                      <p:cBhvr>
                                        <p:cTn id="53" dur="500"/>
                                        <p:tgtEl>
                                          <p:spTgt spid="49">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1" grpId="0" build="p" autoUpdateAnimBg="0"/>
      <p:bldP spid="41" grpId="0" autoUpdateAnimBg="0"/>
      <p:bldP spid="46" grpId="0"/>
      <p:bldP spid="47" grpId="0" build="p" autoUpdateAnimBg="0"/>
      <p:bldP spid="4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514156"/>
            <a:ext cx="3608462" cy="523220"/>
          </a:xfrm>
          <a:prstGeom prst="rect">
            <a:avLst/>
          </a:prstGeom>
          <a:solidFill>
            <a:srgbClr val="FFC000"/>
          </a:solidFill>
        </p:spPr>
        <p:txBody>
          <a:bodyPr wrap="square">
            <a:spAutoFit/>
          </a:bodyPr>
          <a:lstStyle/>
          <a:p>
            <a:r>
              <a:rPr kumimoji="1" lang="zh-CN" altLang="en-US" sz="2800" b="1" dirty="0" smtClean="0">
                <a:latin typeface="华文宋体"/>
                <a:ea typeface="华文宋体"/>
              </a:rPr>
              <a:t>关于逸度、逸度因子：</a:t>
            </a:r>
            <a:endParaRPr lang="zh-CN" altLang="en-US" sz="2800" b="1" dirty="0"/>
          </a:p>
        </p:txBody>
      </p:sp>
      <p:sp>
        <p:nvSpPr>
          <p:cNvPr id="5" name="矩形 4"/>
          <p:cNvSpPr/>
          <p:nvPr/>
        </p:nvSpPr>
        <p:spPr>
          <a:xfrm>
            <a:off x="323528" y="1037376"/>
            <a:ext cx="8638903" cy="1569660"/>
          </a:xfrm>
          <a:prstGeom prst="rect">
            <a:avLst/>
          </a:prstGeom>
        </p:spPr>
        <p:txBody>
          <a:bodyPr wrap="square">
            <a:spAutoFit/>
          </a:bodyPr>
          <a:lstStyle/>
          <a:p>
            <a:r>
              <a:rPr kumimoji="1" lang="zh-CN" altLang="en-US" sz="2400" b="1" dirty="0" smtClean="0">
                <a:solidFill>
                  <a:srgbClr val="000000"/>
                </a:solidFill>
                <a:latin typeface="华文宋体"/>
                <a:ea typeface="华文宋体"/>
              </a:rPr>
              <a:t>逸度可理解为对压力的校正，具有压力的量纲。相当于有效分压和有效压力。逸度因子（</a:t>
            </a:r>
            <a:r>
              <a:rPr kumimoji="1" lang="zh-CN" altLang="en-US" b="1" dirty="0" smtClean="0">
                <a:solidFill>
                  <a:srgbClr val="C00000"/>
                </a:solidFill>
                <a:latin typeface="华文宋体"/>
                <a:ea typeface="华文宋体"/>
              </a:rPr>
              <a:t>表示真实气体对对理想气体的偏离</a:t>
            </a:r>
            <a:r>
              <a:rPr kumimoji="1" lang="zh-CN" altLang="en-US" sz="2400" b="1" dirty="0" smtClean="0">
                <a:solidFill>
                  <a:srgbClr val="000000"/>
                </a:solidFill>
                <a:latin typeface="华文宋体"/>
                <a:ea typeface="华文宋体"/>
              </a:rPr>
              <a:t>）</a:t>
            </a:r>
            <a:endParaRPr kumimoji="1" lang="en-US" altLang="zh-CN" sz="2400" b="1" dirty="0" smtClean="0">
              <a:solidFill>
                <a:srgbClr val="000000"/>
              </a:solidFill>
              <a:latin typeface="华文宋体"/>
              <a:ea typeface="华文宋体"/>
            </a:endParaRPr>
          </a:p>
          <a:p>
            <a:endParaRPr kumimoji="1" lang="en-US" altLang="zh-CN" sz="2400" b="1" dirty="0" smtClean="0">
              <a:solidFill>
                <a:srgbClr val="000000"/>
              </a:solidFill>
              <a:latin typeface="华文宋体"/>
              <a:ea typeface="华文宋体"/>
            </a:endParaRPr>
          </a:p>
          <a:p>
            <a:r>
              <a:rPr kumimoji="1" lang="en-US" altLang="zh-CN" sz="2400" b="1" dirty="0" smtClean="0">
                <a:solidFill>
                  <a:srgbClr val="000000"/>
                </a:solidFill>
                <a:latin typeface="华文宋体"/>
                <a:ea typeface="华文宋体"/>
              </a:rPr>
              <a:t>1</a:t>
            </a:r>
            <a:r>
              <a:rPr kumimoji="1" lang="zh-CN" altLang="en-US" sz="2400" b="1" dirty="0" smtClean="0">
                <a:solidFill>
                  <a:srgbClr val="000000"/>
                </a:solidFill>
                <a:latin typeface="华文宋体"/>
                <a:ea typeface="华文宋体"/>
              </a:rPr>
              <a:t>、对于理想气体，逸度即为分压：</a:t>
            </a:r>
            <a:endParaRPr lang="zh-CN" altLang="en-US" sz="2400" b="1" dirty="0"/>
          </a:p>
        </p:txBody>
      </p:sp>
      <p:sp>
        <p:nvSpPr>
          <p:cNvPr id="7" name="矩形 6"/>
          <p:cNvSpPr/>
          <p:nvPr/>
        </p:nvSpPr>
        <p:spPr>
          <a:xfrm>
            <a:off x="367446" y="2852936"/>
            <a:ext cx="6176691" cy="461665"/>
          </a:xfrm>
          <a:prstGeom prst="rect">
            <a:avLst/>
          </a:prstGeom>
        </p:spPr>
        <p:txBody>
          <a:bodyPr wrap="none">
            <a:spAutoFit/>
          </a:bodyPr>
          <a:lstStyle/>
          <a:p>
            <a:r>
              <a:rPr kumimoji="1" lang="en-US" altLang="zh-CN" sz="2400" b="1" dirty="0" smtClean="0">
                <a:solidFill>
                  <a:srgbClr val="000000"/>
                </a:solidFill>
                <a:latin typeface="华文宋体"/>
                <a:ea typeface="华文宋体"/>
              </a:rPr>
              <a:t>2</a:t>
            </a:r>
            <a:r>
              <a:rPr kumimoji="1" lang="zh-CN" altLang="en-US" sz="2400" b="1" dirty="0" smtClean="0">
                <a:solidFill>
                  <a:srgbClr val="000000"/>
                </a:solidFill>
                <a:latin typeface="华文宋体"/>
                <a:ea typeface="华文宋体"/>
              </a:rPr>
              <a:t>、对于实际气体气体</a:t>
            </a:r>
            <a:r>
              <a:rPr kumimoji="1" lang="zh-CN" altLang="en-US" sz="2400" b="1" dirty="0">
                <a:solidFill>
                  <a:srgbClr val="000000"/>
                </a:solidFill>
                <a:latin typeface="华文宋体"/>
                <a:ea typeface="华文宋体"/>
              </a:rPr>
              <a:t>，</a:t>
            </a:r>
            <a:r>
              <a:rPr kumimoji="1" lang="zh-CN" altLang="en-US" sz="2400" b="1" dirty="0" smtClean="0">
                <a:solidFill>
                  <a:srgbClr val="000000"/>
                </a:solidFill>
                <a:latin typeface="华文宋体"/>
                <a:ea typeface="华文宋体"/>
              </a:rPr>
              <a:t>逸度与分压有差别：</a:t>
            </a:r>
            <a:endParaRPr lang="zh-CN" altLang="en-US" sz="2400" dirty="0"/>
          </a:p>
        </p:txBody>
      </p:sp>
      <p:graphicFrame>
        <p:nvGraphicFramePr>
          <p:cNvPr id="8" name="对象 7"/>
          <p:cNvGraphicFramePr>
            <a:graphicFrameLocks noChangeAspect="1"/>
          </p:cNvGraphicFramePr>
          <p:nvPr>
            <p:extLst>
              <p:ext uri="{D42A27DB-BD31-4B8C-83A1-F6EECF244321}">
                <p14:modId xmlns:p14="http://schemas.microsoft.com/office/powerpoint/2010/main" val="73528062"/>
              </p:ext>
            </p:extLst>
          </p:nvPr>
        </p:nvGraphicFramePr>
        <p:xfrm>
          <a:off x="755576" y="3501008"/>
          <a:ext cx="2908300" cy="660400"/>
        </p:xfrm>
        <a:graphic>
          <a:graphicData uri="http://schemas.openxmlformats.org/presentationml/2006/ole">
            <mc:AlternateContent xmlns:mc="http://schemas.openxmlformats.org/markup-compatibility/2006">
              <mc:Choice xmlns:v="urn:schemas-microsoft-com:vml" Requires="v">
                <p:oleObj spid="_x0000_s177443" name="公式" r:id="rId3" imgW="2019240" imgH="457200" progId="Equation.3">
                  <p:embed/>
                </p:oleObj>
              </mc:Choice>
              <mc:Fallback>
                <p:oleObj name="公式" r:id="rId3" imgW="2019240" imgH="457200" progId="Equation.3">
                  <p:embed/>
                  <p:pic>
                    <p:nvPicPr>
                      <p:cNvPr id="0" name="对象 6"/>
                      <p:cNvPicPr>
                        <a:picLocks noChangeAspect="1" noChangeArrowheads="1"/>
                      </p:cNvPicPr>
                      <p:nvPr/>
                    </p:nvPicPr>
                    <p:blipFill>
                      <a:blip r:embed="rId4"/>
                      <a:srcRect/>
                      <a:stretch>
                        <a:fillRect/>
                      </a:stretch>
                    </p:blipFill>
                    <p:spPr bwMode="auto">
                      <a:xfrm>
                        <a:off x="755576" y="3501008"/>
                        <a:ext cx="2908300" cy="660400"/>
                      </a:xfrm>
                      <a:prstGeom prst="rect">
                        <a:avLst/>
                      </a:prstGeom>
                      <a:solidFill>
                        <a:srgbClr val="FFFFCC"/>
                      </a:solidFill>
                      <a:ln w="9525">
                        <a:solidFill>
                          <a:srgbClr val="FF0000"/>
                        </a:solidFill>
                        <a:miter lim="800000"/>
                        <a:headEnd/>
                        <a:tailEnd/>
                      </a:ln>
                    </p:spPr>
                  </p:pic>
                </p:oleObj>
              </mc:Fallback>
            </mc:AlternateContent>
          </a:graphicData>
        </a:graphic>
      </p:graphicFrame>
      <p:sp>
        <p:nvSpPr>
          <p:cNvPr id="9" name="Text Box 5"/>
          <p:cNvSpPr txBox="1">
            <a:spLocks noChangeArrowheads="1"/>
          </p:cNvSpPr>
          <p:nvPr/>
        </p:nvSpPr>
        <p:spPr bwMode="auto">
          <a:xfrm>
            <a:off x="539552" y="4610745"/>
            <a:ext cx="24824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latin typeface="Times New Roman" pitchFamily="18" charset="0"/>
                <a:ea typeface="黑体" pitchFamily="49" charset="-122"/>
              </a:rPr>
              <a:t>对于</a:t>
            </a:r>
            <a:r>
              <a:rPr kumimoji="1" lang="zh-CN" altLang="en-US" sz="2400" dirty="0" smtClean="0">
                <a:latin typeface="Times New Roman" pitchFamily="18" charset="0"/>
                <a:ea typeface="黑体" pitchFamily="49" charset="-122"/>
              </a:rPr>
              <a:t>纯实际气体：</a:t>
            </a:r>
            <a:endParaRPr kumimoji="1" lang="zh-CN" altLang="en-US" sz="2400" dirty="0">
              <a:latin typeface="Times New Roman" pitchFamily="18" charset="0"/>
              <a:ea typeface="黑体" pitchFamily="49"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900585733"/>
              </p:ext>
            </p:extLst>
          </p:nvPr>
        </p:nvGraphicFramePr>
        <p:xfrm>
          <a:off x="3184860" y="4249588"/>
          <a:ext cx="2916238" cy="722313"/>
        </p:xfrm>
        <a:graphic>
          <a:graphicData uri="http://schemas.openxmlformats.org/presentationml/2006/ole">
            <mc:AlternateContent xmlns:mc="http://schemas.openxmlformats.org/markup-compatibility/2006">
              <mc:Choice xmlns:v="urn:schemas-microsoft-com:vml" Requires="v">
                <p:oleObj spid="_x0000_s177444" name="公式" r:id="rId5" imgW="1942920" imgH="482400" progId="Equation.3">
                  <p:embed/>
                </p:oleObj>
              </mc:Choice>
              <mc:Fallback>
                <p:oleObj name="公式" r:id="rId5" imgW="1942920" imgH="482400" progId="Equation.3">
                  <p:embed/>
                  <p:pic>
                    <p:nvPicPr>
                      <p:cNvPr id="0"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4860" y="4249588"/>
                        <a:ext cx="2916238" cy="722313"/>
                      </a:xfrm>
                      <a:prstGeom prst="rect">
                        <a:avLst/>
                      </a:prstGeom>
                      <a:solidFill>
                        <a:srgbClr val="FFFFCC"/>
                      </a:solidFill>
                      <a:ln w="9525">
                        <a:solidFill>
                          <a:srgbClr val="FF0000"/>
                        </a:solidFill>
                        <a:miter lim="800000"/>
                        <a:headEnd/>
                        <a:tailEnd/>
                      </a:ln>
                    </p:spPr>
                  </p:pic>
                </p:oleObj>
              </mc:Fallback>
            </mc:AlternateContent>
          </a:graphicData>
        </a:graphic>
      </p:graphicFrame>
      <p:sp>
        <p:nvSpPr>
          <p:cNvPr id="13" name="矩形 12"/>
          <p:cNvSpPr/>
          <p:nvPr/>
        </p:nvSpPr>
        <p:spPr>
          <a:xfrm>
            <a:off x="381242" y="5153679"/>
            <a:ext cx="8638903" cy="830997"/>
          </a:xfrm>
          <a:prstGeom prst="rect">
            <a:avLst/>
          </a:prstGeom>
        </p:spPr>
        <p:txBody>
          <a:bodyPr wrap="none">
            <a:spAutoFit/>
          </a:bodyPr>
          <a:lstStyle/>
          <a:p>
            <a:r>
              <a:rPr kumimoji="1" lang="en-US" altLang="zh-CN" sz="2400" b="1" dirty="0">
                <a:solidFill>
                  <a:srgbClr val="000000"/>
                </a:solidFill>
                <a:latin typeface="华文宋体"/>
                <a:ea typeface="华文宋体"/>
              </a:rPr>
              <a:t>3</a:t>
            </a:r>
            <a:r>
              <a:rPr kumimoji="1" lang="zh-CN" altLang="en-US" sz="2400" b="1" dirty="0" smtClean="0">
                <a:solidFill>
                  <a:srgbClr val="000000"/>
                </a:solidFill>
                <a:latin typeface="华文宋体"/>
                <a:ea typeface="华文宋体"/>
              </a:rPr>
              <a:t>、逸度和</a:t>
            </a:r>
            <a:r>
              <a:rPr kumimoji="1" lang="zh-CN" altLang="en-US" sz="2400" b="1" dirty="0">
                <a:solidFill>
                  <a:srgbClr val="000000"/>
                </a:solidFill>
                <a:latin typeface="华文宋体"/>
                <a:ea typeface="华文宋体"/>
              </a:rPr>
              <a:t>逸度</a:t>
            </a:r>
            <a:r>
              <a:rPr kumimoji="1" lang="zh-CN" altLang="en-US" sz="2400" b="1" dirty="0" smtClean="0">
                <a:solidFill>
                  <a:srgbClr val="000000"/>
                </a:solidFill>
                <a:latin typeface="华文宋体"/>
                <a:ea typeface="华文宋体"/>
              </a:rPr>
              <a:t>因子的提出，使真实气体化学势的表达具有理想</a:t>
            </a:r>
            <a:endParaRPr kumimoji="1" lang="en-US" altLang="zh-CN" sz="2400" b="1" dirty="0" smtClean="0">
              <a:solidFill>
                <a:srgbClr val="000000"/>
              </a:solidFill>
              <a:latin typeface="华文宋体"/>
              <a:ea typeface="华文宋体"/>
            </a:endParaRPr>
          </a:p>
          <a:p>
            <a:r>
              <a:rPr kumimoji="1" lang="zh-CN" altLang="en-US" sz="2400" b="1" dirty="0" smtClean="0">
                <a:solidFill>
                  <a:srgbClr val="000000"/>
                </a:solidFill>
                <a:latin typeface="华文宋体"/>
                <a:ea typeface="华文宋体"/>
              </a:rPr>
              <a:t>气体同样简单的形式，即：</a:t>
            </a:r>
            <a:endParaRPr lang="zh-CN" altLang="en-US" sz="2400" dirty="0"/>
          </a:p>
        </p:txBody>
      </p:sp>
      <p:graphicFrame>
        <p:nvGraphicFramePr>
          <p:cNvPr id="2" name="对象 1"/>
          <p:cNvGraphicFramePr>
            <a:graphicFrameLocks noChangeAspect="1"/>
          </p:cNvGraphicFramePr>
          <p:nvPr>
            <p:extLst>
              <p:ext uri="{D42A27DB-BD31-4B8C-83A1-F6EECF244321}">
                <p14:modId xmlns:p14="http://schemas.microsoft.com/office/powerpoint/2010/main" val="2101398809"/>
              </p:ext>
            </p:extLst>
          </p:nvPr>
        </p:nvGraphicFramePr>
        <p:xfrm>
          <a:off x="5364088" y="2156044"/>
          <a:ext cx="1100257" cy="423019"/>
        </p:xfrm>
        <a:graphic>
          <a:graphicData uri="http://schemas.openxmlformats.org/presentationml/2006/ole">
            <mc:AlternateContent xmlns:mc="http://schemas.openxmlformats.org/markup-compatibility/2006">
              <mc:Choice xmlns:v="urn:schemas-microsoft-com:vml" Requires="v">
                <p:oleObj spid="_x0000_s177445" name="公式" r:id="rId7" imgW="596880" imgH="228600" progId="Equation.3">
                  <p:embed/>
                </p:oleObj>
              </mc:Choice>
              <mc:Fallback>
                <p:oleObj name="公式" r:id="rId7" imgW="596880" imgH="228600" progId="Equation.3">
                  <p:embed/>
                  <p:pic>
                    <p:nvPicPr>
                      <p:cNvPr id="0" name="对象 7"/>
                      <p:cNvPicPr>
                        <a:picLocks noChangeAspect="1" noChangeArrowheads="1"/>
                      </p:cNvPicPr>
                      <p:nvPr/>
                    </p:nvPicPr>
                    <p:blipFill>
                      <a:blip r:embed="rId8"/>
                      <a:srcRect/>
                      <a:stretch>
                        <a:fillRect/>
                      </a:stretch>
                    </p:blipFill>
                    <p:spPr bwMode="auto">
                      <a:xfrm>
                        <a:off x="5364088" y="2156044"/>
                        <a:ext cx="1100257" cy="423019"/>
                      </a:xfrm>
                      <a:prstGeom prst="rect">
                        <a:avLst/>
                      </a:prstGeom>
                      <a:solidFill>
                        <a:srgbClr val="FFFFCC"/>
                      </a:solidFill>
                      <a:ln w="9525">
                        <a:solidFill>
                          <a:srgbClr val="FF0000"/>
                        </a:solidFill>
                        <a:miter lim="800000"/>
                        <a:headEnd/>
                        <a:tailEnd/>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509843466"/>
              </p:ext>
            </p:extLst>
          </p:nvPr>
        </p:nvGraphicFramePr>
        <p:xfrm>
          <a:off x="7812360" y="1470574"/>
          <a:ext cx="1068388" cy="703263"/>
        </p:xfrm>
        <a:graphic>
          <a:graphicData uri="http://schemas.openxmlformats.org/presentationml/2006/ole">
            <mc:AlternateContent xmlns:mc="http://schemas.openxmlformats.org/markup-compatibility/2006">
              <mc:Choice xmlns:v="urn:schemas-microsoft-com:vml" Requires="v">
                <p:oleObj spid="_x0000_s177446" name="Equation" r:id="rId9" imgW="672808" imgH="444307" progId="Equation.3">
                  <p:embed/>
                </p:oleObj>
              </mc:Choice>
              <mc:Fallback>
                <p:oleObj name="Equation" r:id="rId9" imgW="672808" imgH="444307" progId="Equation.3">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12360" y="1470574"/>
                        <a:ext cx="1068388" cy="703263"/>
                      </a:xfrm>
                      <a:prstGeom prst="rect">
                        <a:avLst/>
                      </a:prstGeom>
                      <a:solidFill>
                        <a:srgbClr val="FFFFCC"/>
                      </a:solidFill>
                      <a:ln w="9525">
                        <a:solidFill>
                          <a:srgbClr val="FF0000"/>
                        </a:solidFill>
                        <a:miter lim="800000"/>
                        <a:headEnd/>
                        <a:tailEnd/>
                      </a:ln>
                    </p:spPr>
                  </p:pic>
                </p:oleObj>
              </mc:Fallback>
            </mc:AlternateContent>
          </a:graphicData>
        </a:graphic>
      </p:graphicFrame>
      <p:sp>
        <p:nvSpPr>
          <p:cNvPr id="6" name="矩形 5"/>
          <p:cNvSpPr/>
          <p:nvPr/>
        </p:nvSpPr>
        <p:spPr>
          <a:xfrm>
            <a:off x="4931513" y="3602694"/>
            <a:ext cx="319318" cy="369332"/>
          </a:xfrm>
          <a:prstGeom prst="rect">
            <a:avLst/>
          </a:prstGeom>
        </p:spPr>
        <p:txBody>
          <a:bodyPr wrap="none">
            <a:spAutoFit/>
          </a:bodyPr>
          <a:lstStyle/>
          <a:p>
            <a:r>
              <a:rPr kumimoji="1" lang="en-US" altLang="zh-CN" b="1" i="1" dirty="0">
                <a:latin typeface="Times New Roman" pitchFamily="18" charset="0"/>
              </a:rPr>
              <a:t>φ</a:t>
            </a:r>
            <a:endParaRPr lang="zh-CN" altLang="en-US" dirty="0"/>
          </a:p>
        </p:txBody>
      </p:sp>
      <p:sp>
        <p:nvSpPr>
          <p:cNvPr id="15" name="Text Box 13"/>
          <p:cNvSpPr txBox="1">
            <a:spLocks noChangeArrowheads="1"/>
          </p:cNvSpPr>
          <p:nvPr/>
        </p:nvSpPr>
        <p:spPr bwMode="auto">
          <a:xfrm>
            <a:off x="4343480" y="3381642"/>
            <a:ext cx="358775" cy="519113"/>
          </a:xfrm>
          <a:prstGeom prst="rect">
            <a:avLst/>
          </a:prstGeom>
          <a:noFill/>
          <a:ln w="9525">
            <a:noFill/>
            <a:miter lim="800000"/>
            <a:headEnd/>
            <a:tailEnd/>
          </a:ln>
        </p:spPr>
        <p:txBody>
          <a:bodyPr anchor="b">
            <a:spAutoFit/>
          </a:bodyPr>
          <a:lstStyle/>
          <a:p>
            <a:pPr>
              <a:spcBef>
                <a:spcPct val="50000"/>
              </a:spcBef>
            </a:pPr>
            <a:r>
              <a:rPr kumimoji="1" lang="en-US" altLang="zh-CN" sz="2800" b="1" dirty="0" smtClean="0">
                <a:latin typeface="华文宋体"/>
                <a:ea typeface="华文宋体"/>
                <a:cs typeface="华文宋体"/>
                <a:sym typeface="Symbol" pitchFamily="18" charset="2"/>
              </a:rPr>
              <a:t>~</a:t>
            </a:r>
            <a:endParaRPr kumimoji="1" lang="en-US" altLang="zh-CN" sz="2800" b="1" dirty="0">
              <a:latin typeface="华文宋体"/>
              <a:ea typeface="华文宋体"/>
              <a:cs typeface="华文宋体"/>
              <a:sym typeface="Symbol" pitchFamily="18" charset="2"/>
            </a:endParaRPr>
          </a:p>
        </p:txBody>
      </p:sp>
      <p:sp>
        <p:nvSpPr>
          <p:cNvPr id="14" name="矩形 13"/>
          <p:cNvSpPr/>
          <p:nvPr/>
        </p:nvSpPr>
        <p:spPr>
          <a:xfrm>
            <a:off x="4343480" y="3641199"/>
            <a:ext cx="646331" cy="369332"/>
          </a:xfrm>
          <a:prstGeom prst="rect">
            <a:avLst/>
          </a:prstGeom>
        </p:spPr>
        <p:txBody>
          <a:bodyPr wrap="none">
            <a:spAutoFit/>
          </a:bodyPr>
          <a:lstStyle/>
          <a:p>
            <a:r>
              <a:rPr kumimoji="1" lang="en-US" altLang="zh-CN" b="1" i="1" dirty="0" smtClean="0">
                <a:latin typeface="Times New Roman" pitchFamily="18" charset="0"/>
              </a:rPr>
              <a:t>P</a:t>
            </a:r>
            <a:r>
              <a:rPr kumimoji="1" lang="en-US" altLang="zh-CN" baseline="-25000" dirty="0" smtClean="0">
                <a:solidFill>
                  <a:srgbClr val="C00000"/>
                </a:solidFill>
              </a:rPr>
              <a:t> </a:t>
            </a:r>
            <a:r>
              <a:rPr kumimoji="1" lang="en-US" altLang="zh-CN" baseline="-25000" dirty="0" smtClean="0"/>
              <a:t>B</a:t>
            </a:r>
            <a:r>
              <a:rPr kumimoji="1" lang="en-US" altLang="zh-CN" b="1" i="1" dirty="0">
                <a:latin typeface="Times New Roman" pitchFamily="18" charset="0"/>
              </a:rPr>
              <a:t>=</a:t>
            </a:r>
            <a:r>
              <a:rPr kumimoji="1" lang="en-US" altLang="zh-CN" baseline="-25000" dirty="0" smtClean="0"/>
              <a:t> </a:t>
            </a:r>
            <a:endParaRPr lang="zh-CN" altLang="en-US" dirty="0"/>
          </a:p>
        </p:txBody>
      </p:sp>
      <p:sp>
        <p:nvSpPr>
          <p:cNvPr id="11" name="矩形 10"/>
          <p:cNvSpPr/>
          <p:nvPr/>
        </p:nvSpPr>
        <p:spPr>
          <a:xfrm>
            <a:off x="5131817" y="3641199"/>
            <a:ext cx="287258" cy="369332"/>
          </a:xfrm>
          <a:prstGeom prst="rect">
            <a:avLst/>
          </a:prstGeom>
        </p:spPr>
        <p:txBody>
          <a:bodyPr wrap="none">
            <a:spAutoFit/>
          </a:bodyPr>
          <a:lstStyle/>
          <a:p>
            <a:r>
              <a:rPr kumimoji="1" lang="en-US" altLang="zh-CN" baseline="-25000" dirty="0"/>
              <a:t>B</a:t>
            </a:r>
            <a:endParaRPr lang="zh-CN" altLang="en-US" dirty="0"/>
          </a:p>
        </p:txBody>
      </p:sp>
      <p:graphicFrame>
        <p:nvGraphicFramePr>
          <p:cNvPr id="12" name="对象 11"/>
          <p:cNvGraphicFramePr>
            <a:graphicFrameLocks noChangeAspect="1"/>
          </p:cNvGraphicFramePr>
          <p:nvPr>
            <p:extLst>
              <p:ext uri="{D42A27DB-BD31-4B8C-83A1-F6EECF244321}">
                <p14:modId xmlns:p14="http://schemas.microsoft.com/office/powerpoint/2010/main" val="3923714379"/>
              </p:ext>
            </p:extLst>
          </p:nvPr>
        </p:nvGraphicFramePr>
        <p:xfrm>
          <a:off x="4505632" y="5573522"/>
          <a:ext cx="3107209" cy="754759"/>
        </p:xfrm>
        <a:graphic>
          <a:graphicData uri="http://schemas.openxmlformats.org/presentationml/2006/ole">
            <mc:AlternateContent xmlns:mc="http://schemas.openxmlformats.org/markup-compatibility/2006">
              <mc:Choice xmlns:v="urn:schemas-microsoft-com:vml" Requires="v">
                <p:oleObj spid="_x0000_s177447" name="公式" r:id="rId11" imgW="1358310" imgH="393529" progId="Equation.3">
                  <p:embed/>
                </p:oleObj>
              </mc:Choice>
              <mc:Fallback>
                <p:oleObj name="公式" r:id="rId11" imgW="1358310" imgH="393529" progId="Equation.3">
                  <p:embed/>
                  <p:pic>
                    <p:nvPicPr>
                      <p:cNvPr id="0" name="Object 6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5632" y="5573522"/>
                        <a:ext cx="3107209" cy="754759"/>
                      </a:xfrm>
                      <a:prstGeom prst="rect">
                        <a:avLst/>
                      </a:prstGeom>
                      <a:solidFill>
                        <a:srgbClr val="FFC000"/>
                      </a:solidFill>
                      <a:ln>
                        <a:noFill/>
                      </a:ln>
                      <a:extLst/>
                    </p:spPr>
                  </p:pic>
                </p:oleObj>
              </mc:Fallback>
            </mc:AlternateContent>
          </a:graphicData>
        </a:graphic>
      </p:graphicFrame>
      <p:sp>
        <p:nvSpPr>
          <p:cNvPr id="16" name="Text Box 13"/>
          <p:cNvSpPr txBox="1">
            <a:spLocks noChangeArrowheads="1"/>
          </p:cNvSpPr>
          <p:nvPr/>
        </p:nvSpPr>
        <p:spPr bwMode="auto">
          <a:xfrm>
            <a:off x="6974733" y="5311928"/>
            <a:ext cx="358775" cy="519113"/>
          </a:xfrm>
          <a:prstGeom prst="rect">
            <a:avLst/>
          </a:prstGeom>
          <a:noFill/>
          <a:ln w="9525">
            <a:noFill/>
            <a:miter lim="800000"/>
            <a:headEnd/>
            <a:tailEnd/>
          </a:ln>
        </p:spPr>
        <p:txBody>
          <a:bodyPr anchor="b">
            <a:spAutoFit/>
          </a:bodyPr>
          <a:lstStyle/>
          <a:p>
            <a:pPr>
              <a:spcBef>
                <a:spcPct val="50000"/>
              </a:spcBef>
            </a:pPr>
            <a:r>
              <a:rPr kumimoji="1" lang="en-US" altLang="zh-CN" sz="2800" b="1" dirty="0" smtClean="0">
                <a:latin typeface="华文宋体"/>
                <a:ea typeface="华文宋体"/>
                <a:cs typeface="华文宋体"/>
                <a:sym typeface="Symbol" pitchFamily="18" charset="2"/>
              </a:rPr>
              <a:t>~</a:t>
            </a:r>
            <a:endParaRPr kumimoji="1" lang="en-US" altLang="zh-CN" sz="2800" b="1" dirty="0">
              <a:latin typeface="华文宋体"/>
              <a:ea typeface="华文宋体"/>
              <a:cs typeface="华文宋体"/>
              <a:sym typeface="Symbol" pitchFamily="18" charset="2"/>
            </a:endParaRPr>
          </a:p>
        </p:txBody>
      </p:sp>
      <p:sp>
        <p:nvSpPr>
          <p:cNvPr id="17" name="Text Box 9"/>
          <p:cNvSpPr txBox="1">
            <a:spLocks noChangeArrowheads="1"/>
          </p:cNvSpPr>
          <p:nvPr/>
        </p:nvSpPr>
        <p:spPr bwMode="auto">
          <a:xfrm>
            <a:off x="7148842" y="5993787"/>
            <a:ext cx="369332" cy="137389"/>
          </a:xfrm>
          <a:prstGeom prst="rect">
            <a:avLst/>
          </a:prstGeom>
          <a:noFill/>
          <a:ln w="9525">
            <a:noFill/>
            <a:miter lim="800000"/>
            <a:headEnd/>
            <a:tailEnd/>
          </a:ln>
        </p:spPr>
        <p:txBody>
          <a:bodyPr vert="eaVert" wrap="square">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
        <p:nvSpPr>
          <p:cNvPr id="18" name="矩形 17"/>
          <p:cNvSpPr/>
          <p:nvPr/>
        </p:nvSpPr>
        <p:spPr>
          <a:xfrm>
            <a:off x="5275446" y="3673584"/>
            <a:ext cx="471604" cy="369332"/>
          </a:xfrm>
          <a:prstGeom prst="rect">
            <a:avLst/>
          </a:prstGeom>
        </p:spPr>
        <p:txBody>
          <a:bodyPr wrap="none">
            <a:spAutoFit/>
          </a:bodyPr>
          <a:lstStyle/>
          <a:p>
            <a:r>
              <a:rPr kumimoji="1" lang="en-US" altLang="zh-CN" b="1" i="1" dirty="0">
                <a:latin typeface="Times New Roman" pitchFamily="18" charset="0"/>
              </a:rPr>
              <a:t>P</a:t>
            </a:r>
            <a:r>
              <a:rPr kumimoji="1" lang="en-US" altLang="zh-CN" baseline="-25000" dirty="0">
                <a:solidFill>
                  <a:srgbClr val="C00000"/>
                </a:solidFill>
              </a:rPr>
              <a:t> </a:t>
            </a:r>
            <a:r>
              <a:rPr kumimoji="1" lang="en-US" altLang="zh-CN" baseline="-25000" dirty="0"/>
              <a:t>B</a:t>
            </a:r>
            <a:endParaRPr lang="zh-CN" altLang="en-US" dirty="0"/>
          </a:p>
        </p:txBody>
      </p:sp>
      <p:sp>
        <p:nvSpPr>
          <p:cNvPr id="19" name="Text Box 9"/>
          <p:cNvSpPr txBox="1">
            <a:spLocks noChangeArrowheads="1"/>
          </p:cNvSpPr>
          <p:nvPr/>
        </p:nvSpPr>
        <p:spPr bwMode="auto">
          <a:xfrm>
            <a:off x="5419125" y="5813513"/>
            <a:ext cx="369332" cy="137389"/>
          </a:xfrm>
          <a:prstGeom prst="rect">
            <a:avLst/>
          </a:prstGeom>
          <a:noFill/>
          <a:ln w="9525">
            <a:noFill/>
            <a:miter lim="800000"/>
            <a:headEnd/>
            <a:tailEnd/>
          </a:ln>
        </p:spPr>
        <p:txBody>
          <a:bodyPr vert="eaVert" wrap="square">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Tree>
    <p:extLst>
      <p:ext uri="{BB962C8B-B14F-4D97-AF65-F5344CB8AC3E}">
        <p14:creationId xmlns:p14="http://schemas.microsoft.com/office/powerpoint/2010/main" val="306439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outHorizontal)">
                                      <p:cBhvr>
                                        <p:cTn id="27" dur="500"/>
                                        <p:tgtEl>
                                          <p:spTgt spid="3"/>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5" grpId="0"/>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228600" y="381000"/>
            <a:ext cx="7812088"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buClr>
                <a:srgbClr val="CCFF33"/>
              </a:buClr>
              <a:buSzPct val="70000"/>
              <a:buFont typeface="Arial" charset="0"/>
              <a:buNone/>
            </a:pPr>
            <a:r>
              <a:rPr kumimoji="1" lang="en-US" altLang="zh-CN" sz="2400" dirty="0" smtClean="0">
                <a:solidFill>
                  <a:srgbClr val="000000"/>
                </a:solidFill>
                <a:latin typeface="华文宋体"/>
                <a:ea typeface="华文宋体"/>
                <a:cs typeface="华文宋体"/>
              </a:rPr>
              <a:t>4</a:t>
            </a:r>
            <a:r>
              <a:rPr kumimoji="1" lang="zh-CN" altLang="en-US" sz="2400" dirty="0" smtClean="0">
                <a:solidFill>
                  <a:srgbClr val="000000"/>
                </a:solidFill>
                <a:latin typeface="华文宋体"/>
                <a:ea typeface="华文宋体"/>
                <a:cs typeface="华文宋体"/>
              </a:rPr>
              <a:t>、为什么说真实气体标准态是：</a:t>
            </a:r>
            <a:r>
              <a:rPr kumimoji="1" lang="en-US" altLang="zh-CN" sz="2400" dirty="0" smtClean="0">
                <a:solidFill>
                  <a:srgbClr val="000000"/>
                </a:solidFill>
                <a:latin typeface="华文宋体"/>
                <a:ea typeface="华文宋体"/>
                <a:cs typeface="华文宋体"/>
              </a:rPr>
              <a:t>T</a:t>
            </a:r>
            <a:r>
              <a:rPr kumimoji="1" lang="zh-CN" altLang="en-US" sz="2400" dirty="0">
                <a:solidFill>
                  <a:srgbClr val="000000"/>
                </a:solidFill>
                <a:latin typeface="华文宋体"/>
                <a:ea typeface="华文宋体"/>
                <a:cs typeface="华文宋体"/>
              </a:rPr>
              <a:t>温度、</a:t>
            </a:r>
            <a:r>
              <a:rPr kumimoji="1" lang="en-US" altLang="zh-CN" sz="2400" dirty="0">
                <a:solidFill>
                  <a:srgbClr val="000000"/>
                </a:solidFill>
                <a:latin typeface="华文宋体"/>
                <a:ea typeface="华文宋体"/>
                <a:cs typeface="华文宋体"/>
              </a:rPr>
              <a:t>P=P </a:t>
            </a:r>
            <a:r>
              <a:rPr kumimoji="1" lang="zh-CN" altLang="en-US" sz="2400" dirty="0">
                <a:solidFill>
                  <a:srgbClr val="000000"/>
                </a:solidFill>
                <a:latin typeface="华文宋体"/>
                <a:ea typeface="华文宋体"/>
                <a:cs typeface="华文宋体"/>
              </a:rPr>
              <a:t>时，纯物质气体具有理想行为的</a:t>
            </a:r>
            <a:r>
              <a:rPr kumimoji="1" lang="zh-CN" altLang="en-US" sz="2400" dirty="0">
                <a:latin typeface="华文宋体"/>
                <a:ea typeface="华文宋体"/>
                <a:cs typeface="华文宋体"/>
              </a:rPr>
              <a:t>假想</a:t>
            </a:r>
            <a:r>
              <a:rPr kumimoji="1" lang="zh-CN" altLang="en-US" sz="2400" dirty="0" smtClean="0">
                <a:latin typeface="华文宋体"/>
                <a:ea typeface="华文宋体"/>
                <a:cs typeface="华文宋体"/>
              </a:rPr>
              <a:t>状态</a:t>
            </a:r>
            <a:r>
              <a:rPr kumimoji="1" lang="zh-CN" altLang="en-US" sz="2400" dirty="0" smtClean="0">
                <a:solidFill>
                  <a:srgbClr val="000000"/>
                </a:solidFill>
                <a:latin typeface="华文宋体"/>
                <a:ea typeface="华文宋体"/>
                <a:cs typeface="华文宋体"/>
              </a:rPr>
              <a:t>？</a:t>
            </a:r>
            <a:endParaRPr kumimoji="1" lang="zh-CN" altLang="en-US" sz="2400" dirty="0">
              <a:solidFill>
                <a:srgbClr val="000000"/>
              </a:solidFill>
              <a:latin typeface="华文宋体"/>
              <a:ea typeface="华文宋体"/>
              <a:cs typeface="华文宋体"/>
            </a:endParaRPr>
          </a:p>
        </p:txBody>
      </p:sp>
      <p:grpSp>
        <p:nvGrpSpPr>
          <p:cNvPr id="5" name="Group 10"/>
          <p:cNvGrpSpPr>
            <a:grpSpLocks/>
          </p:cNvGrpSpPr>
          <p:nvPr/>
        </p:nvGrpSpPr>
        <p:grpSpPr bwMode="auto">
          <a:xfrm>
            <a:off x="85060" y="733426"/>
            <a:ext cx="6189663" cy="3967163"/>
            <a:chOff x="96" y="573"/>
            <a:chExt cx="3899" cy="2499"/>
          </a:xfrm>
        </p:grpSpPr>
        <p:sp>
          <p:nvSpPr>
            <p:cNvPr id="6" name="Rectangle 11"/>
            <p:cNvSpPr>
              <a:spLocks noChangeArrowheads="1"/>
            </p:cNvSpPr>
            <p:nvPr/>
          </p:nvSpPr>
          <p:spPr bwMode="auto">
            <a:xfrm>
              <a:off x="584" y="1152"/>
              <a:ext cx="2448" cy="163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12"/>
            <p:cNvSpPr>
              <a:spLocks noChangeShapeType="1"/>
            </p:cNvSpPr>
            <p:nvPr/>
          </p:nvSpPr>
          <p:spPr bwMode="auto">
            <a:xfrm flipV="1">
              <a:off x="584" y="1344"/>
              <a:ext cx="1440" cy="1440"/>
            </a:xfrm>
            <a:prstGeom prst="line">
              <a:avLst/>
            </a:prstGeom>
            <a:noFill/>
            <a:ln w="2857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Freeform 13"/>
            <p:cNvSpPr>
              <a:spLocks/>
            </p:cNvSpPr>
            <p:nvPr/>
          </p:nvSpPr>
          <p:spPr bwMode="auto">
            <a:xfrm>
              <a:off x="584" y="1296"/>
              <a:ext cx="2448" cy="1488"/>
            </a:xfrm>
            <a:custGeom>
              <a:avLst/>
              <a:gdLst>
                <a:gd name="T0" fmla="*/ 0 w 2448"/>
                <a:gd name="T1" fmla="*/ 1488 h 1488"/>
                <a:gd name="T2" fmla="*/ 624 w 2448"/>
                <a:gd name="T3" fmla="*/ 960 h 1488"/>
                <a:gd name="T4" fmla="*/ 1920 w 2448"/>
                <a:gd name="T5" fmla="*/ 240 h 1488"/>
                <a:gd name="T6" fmla="*/ 2448 w 2448"/>
                <a:gd name="T7" fmla="*/ 0 h 1488"/>
              </a:gdLst>
              <a:ahLst/>
              <a:cxnLst>
                <a:cxn ang="0">
                  <a:pos x="T0" y="T1"/>
                </a:cxn>
                <a:cxn ang="0">
                  <a:pos x="T2" y="T3"/>
                </a:cxn>
                <a:cxn ang="0">
                  <a:pos x="T4" y="T5"/>
                </a:cxn>
                <a:cxn ang="0">
                  <a:pos x="T6" y="T7"/>
                </a:cxn>
              </a:cxnLst>
              <a:rect l="0" t="0" r="r" b="b"/>
              <a:pathLst>
                <a:path w="2448" h="1488">
                  <a:moveTo>
                    <a:pt x="0" y="1488"/>
                  </a:moveTo>
                  <a:cubicBezTo>
                    <a:pt x="152" y="1328"/>
                    <a:pt x="304" y="1168"/>
                    <a:pt x="624" y="960"/>
                  </a:cubicBezTo>
                  <a:cubicBezTo>
                    <a:pt x="944" y="752"/>
                    <a:pt x="1616" y="400"/>
                    <a:pt x="1920" y="240"/>
                  </a:cubicBezTo>
                  <a:cubicBezTo>
                    <a:pt x="2224" y="80"/>
                    <a:pt x="2360" y="40"/>
                    <a:pt x="2448" y="0"/>
                  </a:cubicBezTo>
                </a:path>
              </a:pathLst>
            </a:custGeom>
            <a:noFill/>
            <a:ln w="25400" cap="flat" cmpd="sng">
              <a:solidFill>
                <a:srgbClr val="FF99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14"/>
            <p:cNvSpPr>
              <a:spLocks noChangeShapeType="1"/>
            </p:cNvSpPr>
            <p:nvPr/>
          </p:nvSpPr>
          <p:spPr bwMode="auto">
            <a:xfrm>
              <a:off x="1592" y="1776"/>
              <a:ext cx="0" cy="1008"/>
            </a:xfrm>
            <a:prstGeom prst="line">
              <a:avLst/>
            </a:prstGeom>
            <a:noFill/>
            <a:ln w="2857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5"/>
            <p:cNvSpPr>
              <a:spLocks noChangeShapeType="1"/>
            </p:cNvSpPr>
            <p:nvPr/>
          </p:nvSpPr>
          <p:spPr bwMode="auto">
            <a:xfrm flipH="1">
              <a:off x="584" y="1776"/>
              <a:ext cx="1008" cy="0"/>
            </a:xfrm>
            <a:prstGeom prst="line">
              <a:avLst/>
            </a:prstGeom>
            <a:noFill/>
            <a:ln w="2857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6"/>
            <p:cNvSpPr>
              <a:spLocks noChangeShapeType="1"/>
            </p:cNvSpPr>
            <p:nvPr/>
          </p:nvSpPr>
          <p:spPr bwMode="auto">
            <a:xfrm>
              <a:off x="1592" y="1776"/>
              <a:ext cx="480" cy="0"/>
            </a:xfrm>
            <a:prstGeom prst="line">
              <a:avLst/>
            </a:prstGeom>
            <a:noFill/>
            <a:ln w="2857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7"/>
            <p:cNvSpPr>
              <a:spLocks noChangeShapeType="1"/>
            </p:cNvSpPr>
            <p:nvPr/>
          </p:nvSpPr>
          <p:spPr bwMode="auto">
            <a:xfrm>
              <a:off x="2072" y="1776"/>
              <a:ext cx="0" cy="1008"/>
            </a:xfrm>
            <a:prstGeom prst="line">
              <a:avLst/>
            </a:prstGeom>
            <a:noFill/>
            <a:ln w="2857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Text Box 18"/>
            <p:cNvSpPr txBox="1">
              <a:spLocks noChangeArrowheads="1"/>
            </p:cNvSpPr>
            <p:nvPr/>
          </p:nvSpPr>
          <p:spPr bwMode="auto">
            <a:xfrm>
              <a:off x="920" y="1488"/>
              <a:ext cx="816" cy="256"/>
            </a:xfrm>
            <a:prstGeom prst="rect">
              <a:avLst/>
            </a:prstGeom>
            <a:noFill/>
            <a:ln w="9525">
              <a:solidFill>
                <a:srgbClr val="00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latin typeface="Times New Roman" pitchFamily="18" charset="0"/>
                  <a:cs typeface="Arial" pitchFamily="34" charset="0"/>
                </a:rPr>
                <a:t>标准态</a:t>
              </a:r>
              <a:r>
                <a:rPr kumimoji="1" lang="zh-CN" altLang="en-US" sz="2000">
                  <a:latin typeface="Times New Roman" pitchFamily="18" charset="0"/>
                  <a:cs typeface="Arial" pitchFamily="34" charset="0"/>
                </a:rPr>
                <a:t> </a:t>
              </a:r>
              <a:r>
                <a:rPr kumimoji="1" lang="en-US" altLang="zh-CN" sz="2000" b="1" i="1">
                  <a:solidFill>
                    <a:srgbClr val="F96725"/>
                  </a:solidFill>
                  <a:latin typeface="Times New Roman" pitchFamily="18" charset="0"/>
                  <a:cs typeface="Arial" pitchFamily="34" charset="0"/>
                </a:rPr>
                <a:t>a</a:t>
              </a:r>
            </a:p>
          </p:txBody>
        </p:sp>
        <p:sp>
          <p:nvSpPr>
            <p:cNvPr id="14" name="AutoShape 19"/>
            <p:cNvSpPr>
              <a:spLocks noChangeArrowheads="1"/>
            </p:cNvSpPr>
            <p:nvPr/>
          </p:nvSpPr>
          <p:spPr bwMode="auto">
            <a:xfrm rot="2700000">
              <a:off x="1528" y="1663"/>
              <a:ext cx="145" cy="145"/>
            </a:xfrm>
            <a:prstGeom prst="star4">
              <a:avLst>
                <a:gd name="adj" fmla="val 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utoShape 20"/>
            <p:cNvSpPr>
              <a:spLocks noChangeAspect="1" noChangeArrowheads="1"/>
            </p:cNvSpPr>
            <p:nvPr/>
          </p:nvSpPr>
          <p:spPr bwMode="auto">
            <a:xfrm>
              <a:off x="1928" y="1680"/>
              <a:ext cx="213" cy="213"/>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AutoShape 21"/>
            <p:cNvSpPr>
              <a:spLocks noChangeArrowheads="1"/>
            </p:cNvSpPr>
            <p:nvPr/>
          </p:nvSpPr>
          <p:spPr bwMode="auto">
            <a:xfrm>
              <a:off x="3331" y="573"/>
              <a:ext cx="664" cy="528"/>
            </a:xfrm>
            <a:prstGeom prst="wedgeEllipseCallout">
              <a:avLst>
                <a:gd name="adj1" fmla="val -122287"/>
                <a:gd name="adj2" fmla="val 114583"/>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dirty="0">
                  <a:solidFill>
                    <a:srgbClr val="FF0000"/>
                  </a:solidFill>
                  <a:latin typeface="Times New Roman" pitchFamily="18" charset="0"/>
                  <a:cs typeface="Arial" pitchFamily="34" charset="0"/>
                </a:rPr>
                <a:t>真实气体</a:t>
              </a:r>
            </a:p>
          </p:txBody>
        </p:sp>
        <p:sp>
          <p:nvSpPr>
            <p:cNvPr id="17" name="AutoShape 22"/>
            <p:cNvSpPr>
              <a:spLocks noChangeArrowheads="1"/>
            </p:cNvSpPr>
            <p:nvPr/>
          </p:nvSpPr>
          <p:spPr bwMode="auto">
            <a:xfrm>
              <a:off x="1832" y="864"/>
              <a:ext cx="864" cy="528"/>
            </a:xfrm>
            <a:prstGeom prst="cloudCallout">
              <a:avLst>
                <a:gd name="adj1" fmla="val -55093"/>
                <a:gd name="adj2" fmla="val 85986"/>
              </a:avLst>
            </a:prstGeom>
            <a:solidFill>
              <a:schemeClr val="accent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a:latin typeface="Times New Roman" pitchFamily="18" charset="0"/>
                  <a:cs typeface="Arial" pitchFamily="34" charset="0"/>
                </a:rPr>
                <a:t>理想气体</a:t>
              </a:r>
            </a:p>
          </p:txBody>
        </p:sp>
        <p:sp>
          <p:nvSpPr>
            <p:cNvPr id="18" name="Text Box 23"/>
            <p:cNvSpPr txBox="1">
              <a:spLocks noChangeArrowheads="1"/>
            </p:cNvSpPr>
            <p:nvPr/>
          </p:nvSpPr>
          <p:spPr bwMode="auto">
            <a:xfrm>
              <a:off x="384" y="278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i="1">
                  <a:latin typeface="Times New Roman" pitchFamily="18" charset="0"/>
                  <a:cs typeface="Arial" pitchFamily="34" charset="0"/>
                </a:rPr>
                <a:t>O</a:t>
              </a:r>
            </a:p>
          </p:txBody>
        </p:sp>
        <p:sp>
          <p:nvSpPr>
            <p:cNvPr id="19" name="Text Box 24"/>
            <p:cNvSpPr txBox="1">
              <a:spLocks noChangeArrowheads="1"/>
            </p:cNvSpPr>
            <p:nvPr/>
          </p:nvSpPr>
          <p:spPr bwMode="auto">
            <a:xfrm>
              <a:off x="1968" y="273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i="1">
                  <a:latin typeface="Times New Roman" pitchFamily="18" charset="0"/>
                  <a:cs typeface="Arial" pitchFamily="34" charset="0"/>
                </a:rPr>
                <a:t>p</a:t>
              </a:r>
            </a:p>
          </p:txBody>
        </p:sp>
        <p:sp>
          <p:nvSpPr>
            <p:cNvPr id="20" name="Text Box 25"/>
            <p:cNvSpPr txBox="1">
              <a:spLocks noChangeArrowheads="1"/>
            </p:cNvSpPr>
            <p:nvPr/>
          </p:nvSpPr>
          <p:spPr bwMode="auto">
            <a:xfrm>
              <a:off x="2168" y="1824"/>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i="1">
                  <a:solidFill>
                    <a:srgbClr val="3333FF"/>
                  </a:solidFill>
                  <a:latin typeface="Times New Roman" pitchFamily="18" charset="0"/>
                  <a:cs typeface="Arial" pitchFamily="34" charset="0"/>
                </a:rPr>
                <a:t>b</a:t>
              </a:r>
            </a:p>
          </p:txBody>
        </p:sp>
        <p:graphicFrame>
          <p:nvGraphicFramePr>
            <p:cNvPr id="21" name="Object 26"/>
            <p:cNvGraphicFramePr>
              <a:graphicFrameLocks noChangeAspect="1"/>
            </p:cNvGraphicFramePr>
            <p:nvPr/>
          </p:nvGraphicFramePr>
          <p:xfrm>
            <a:off x="413" y="1082"/>
            <a:ext cx="178" cy="236"/>
          </p:xfrm>
          <a:graphic>
            <a:graphicData uri="http://schemas.openxmlformats.org/presentationml/2006/ole">
              <mc:AlternateContent xmlns:mc="http://schemas.openxmlformats.org/markup-compatibility/2006">
                <mc:Choice xmlns:v="urn:schemas-microsoft-com:vml" Requires="v">
                  <p:oleObj spid="_x0000_s147426" name="Equation" r:id="rId4" imgW="152280" imgH="203040" progId="Equation.3">
                    <p:embed/>
                  </p:oleObj>
                </mc:Choice>
                <mc:Fallback>
                  <p:oleObj name="Equation" r:id="rId4" imgW="15228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082"/>
                          <a:ext cx="178" cy="23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27"/>
            <p:cNvGraphicFramePr>
              <a:graphicFrameLocks noChangeAspect="1"/>
            </p:cNvGraphicFramePr>
            <p:nvPr/>
          </p:nvGraphicFramePr>
          <p:xfrm>
            <a:off x="96" y="1551"/>
            <a:ext cx="496" cy="331"/>
          </p:xfrm>
          <a:graphic>
            <a:graphicData uri="http://schemas.openxmlformats.org/presentationml/2006/ole">
              <mc:AlternateContent xmlns:mc="http://schemas.openxmlformats.org/markup-compatibility/2006">
                <mc:Choice xmlns:v="urn:schemas-microsoft-com:vml" Requires="v">
                  <p:oleObj spid="_x0000_s147427" name="Equation" r:id="rId6" imgW="457200" imgH="279360" progId="Equation.3">
                    <p:embed/>
                  </p:oleObj>
                </mc:Choice>
                <mc:Fallback>
                  <p:oleObj name="Equation" r:id="rId6" imgW="457200" imgH="2793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 y="1551"/>
                          <a:ext cx="496" cy="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28"/>
            <p:cNvGraphicFramePr>
              <a:graphicFrameLocks noChangeAspect="1"/>
            </p:cNvGraphicFramePr>
            <p:nvPr/>
          </p:nvGraphicFramePr>
          <p:xfrm>
            <a:off x="1440" y="2784"/>
            <a:ext cx="256" cy="288"/>
          </p:xfrm>
          <a:graphic>
            <a:graphicData uri="http://schemas.openxmlformats.org/presentationml/2006/ole">
              <mc:AlternateContent xmlns:mc="http://schemas.openxmlformats.org/markup-compatibility/2006">
                <mc:Choice xmlns:v="urn:schemas-microsoft-com:vml" Requires="v">
                  <p:oleObj spid="_x0000_s147428" name="公式" r:id="rId8" imgW="203040" imgH="228600" progId="Equation.3">
                    <p:embed/>
                  </p:oleObj>
                </mc:Choice>
                <mc:Fallback>
                  <p:oleObj name="公式" r:id="rId8" imgW="20304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0" y="2784"/>
                          <a:ext cx="2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 name="Group 29"/>
          <p:cNvGrpSpPr>
            <a:grpSpLocks/>
          </p:cNvGrpSpPr>
          <p:nvPr/>
        </p:nvGrpSpPr>
        <p:grpSpPr bwMode="auto">
          <a:xfrm>
            <a:off x="5105400" y="1676400"/>
            <a:ext cx="3810000" cy="2087563"/>
            <a:chOff x="3216" y="1200"/>
            <a:chExt cx="2400" cy="1315"/>
          </a:xfrm>
        </p:grpSpPr>
        <p:sp>
          <p:nvSpPr>
            <p:cNvPr id="25" name="Rectangle 30"/>
            <p:cNvSpPr>
              <a:spLocks noChangeArrowheads="1"/>
            </p:cNvSpPr>
            <p:nvPr/>
          </p:nvSpPr>
          <p:spPr bwMode="auto">
            <a:xfrm>
              <a:off x="3216" y="1200"/>
              <a:ext cx="240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Times New Roman" pitchFamily="18" charset="0"/>
                  <a:cs typeface="Arial" pitchFamily="34" charset="0"/>
                </a:rPr>
                <a:t>    </a:t>
              </a:r>
              <a:r>
                <a:rPr kumimoji="1" lang="zh-CN" altLang="en-US" sz="2400" b="1" dirty="0">
                  <a:latin typeface="Times New Roman" pitchFamily="18" charset="0"/>
                  <a:cs typeface="Arial" pitchFamily="34" charset="0"/>
                </a:rPr>
                <a:t>由图可见，理想气体的</a:t>
              </a:r>
            </a:p>
            <a:p>
              <a:pPr>
                <a:spcBef>
                  <a:spcPct val="50000"/>
                </a:spcBef>
              </a:pPr>
              <a:r>
                <a:rPr kumimoji="1" lang="zh-CN" altLang="en-US" sz="2400" b="1" dirty="0">
                  <a:latin typeface="Times New Roman" pitchFamily="18" charset="0"/>
                  <a:cs typeface="Arial" pitchFamily="34" charset="0"/>
                </a:rPr>
                <a:t>     </a:t>
              </a:r>
              <a:r>
                <a:rPr kumimoji="1" lang="en-US" altLang="zh-CN" sz="2400" b="1" dirty="0">
                  <a:latin typeface="Times New Roman" pitchFamily="18" charset="0"/>
                  <a:cs typeface="Arial" pitchFamily="34" charset="0"/>
                </a:rPr>
                <a:t>- </a:t>
              </a:r>
              <a:r>
                <a:rPr kumimoji="1" lang="en-US" altLang="zh-CN" sz="2400" b="1" i="1" dirty="0">
                  <a:latin typeface="Times New Roman" pitchFamily="18" charset="0"/>
                  <a:cs typeface="Arial" pitchFamily="34" charset="0"/>
                </a:rPr>
                <a:t>p</a:t>
              </a:r>
              <a:r>
                <a:rPr kumimoji="1" lang="en-US" altLang="zh-CN" sz="2400" b="1" dirty="0">
                  <a:latin typeface="Times New Roman" pitchFamily="18" charset="0"/>
                  <a:cs typeface="Arial" pitchFamily="34" charset="0"/>
                </a:rPr>
                <a:t> </a:t>
              </a:r>
              <a:r>
                <a:rPr kumimoji="1" lang="zh-CN" altLang="en-US" sz="2400" b="1" dirty="0">
                  <a:latin typeface="Times New Roman" pitchFamily="18" charset="0"/>
                  <a:cs typeface="Arial" pitchFamily="34" charset="0"/>
                </a:rPr>
                <a:t>线为通过原点的斜率</a:t>
              </a:r>
            </a:p>
          </p:txBody>
        </p:sp>
        <p:graphicFrame>
          <p:nvGraphicFramePr>
            <p:cNvPr id="26" name="Object 31"/>
            <p:cNvGraphicFramePr>
              <a:graphicFrameLocks noChangeAspect="1"/>
            </p:cNvGraphicFramePr>
            <p:nvPr/>
          </p:nvGraphicFramePr>
          <p:xfrm>
            <a:off x="3312" y="1584"/>
            <a:ext cx="167" cy="249"/>
          </p:xfrm>
          <a:graphic>
            <a:graphicData uri="http://schemas.openxmlformats.org/presentationml/2006/ole">
              <mc:AlternateContent xmlns:mc="http://schemas.openxmlformats.org/markup-compatibility/2006">
                <mc:Choice xmlns:v="urn:schemas-microsoft-com:vml" Requires="v">
                  <p:oleObj spid="_x0000_s147429" name="Equation" r:id="rId10" imgW="152280" imgH="203040" progId="Equation.3">
                    <p:embed/>
                  </p:oleObj>
                </mc:Choice>
                <mc:Fallback>
                  <p:oleObj name="Equation" r:id="rId10" imgW="15228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1584"/>
                          <a:ext cx="167"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Rectangle 32"/>
            <p:cNvSpPr>
              <a:spLocks noChangeArrowheads="1"/>
            </p:cNvSpPr>
            <p:nvPr/>
          </p:nvSpPr>
          <p:spPr bwMode="auto">
            <a:xfrm>
              <a:off x="3216" y="1872"/>
              <a:ext cx="240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imes New Roman" pitchFamily="18" charset="0"/>
                  <a:cs typeface="Arial" pitchFamily="34" charset="0"/>
                </a:rPr>
                <a:t>为 </a:t>
              </a:r>
              <a:r>
                <a:rPr kumimoji="1" lang="en-US" altLang="zh-CN" sz="2400" b="1">
                  <a:latin typeface="Times New Roman" pitchFamily="18" charset="0"/>
                  <a:cs typeface="Arial" pitchFamily="34" charset="0"/>
                </a:rPr>
                <a:t>1 </a:t>
              </a:r>
              <a:r>
                <a:rPr kumimoji="1" lang="zh-CN" altLang="en-US" sz="2400" b="1">
                  <a:latin typeface="Times New Roman" pitchFamily="18" charset="0"/>
                  <a:cs typeface="Arial" pitchFamily="34" charset="0"/>
                </a:rPr>
                <a:t>的直线，在任意压力</a:t>
              </a:r>
            </a:p>
            <a:p>
              <a:pPr>
                <a:spcBef>
                  <a:spcPct val="50000"/>
                </a:spcBef>
              </a:pPr>
              <a:r>
                <a:rPr kumimoji="1" lang="zh-CN" altLang="en-US" sz="2400" b="1">
                  <a:latin typeface="Times New Roman" pitchFamily="18" charset="0"/>
                  <a:cs typeface="Arial" pitchFamily="34" charset="0"/>
                </a:rPr>
                <a:t>下均有：           。</a:t>
              </a:r>
            </a:p>
          </p:txBody>
        </p:sp>
        <p:graphicFrame>
          <p:nvGraphicFramePr>
            <p:cNvPr id="28" name="Object 33"/>
            <p:cNvGraphicFramePr>
              <a:graphicFrameLocks noChangeAspect="1"/>
            </p:cNvGraphicFramePr>
            <p:nvPr/>
          </p:nvGraphicFramePr>
          <p:xfrm>
            <a:off x="4080" y="2256"/>
            <a:ext cx="555" cy="259"/>
          </p:xfrm>
          <a:graphic>
            <a:graphicData uri="http://schemas.openxmlformats.org/presentationml/2006/ole">
              <mc:AlternateContent xmlns:mc="http://schemas.openxmlformats.org/markup-compatibility/2006">
                <mc:Choice xmlns:v="urn:schemas-microsoft-com:vml" Requires="v">
                  <p:oleObj spid="_x0000_s147430" name="公式" r:id="rId11" imgW="406080" imgH="203040" progId="Equation.3">
                    <p:embed/>
                  </p:oleObj>
                </mc:Choice>
                <mc:Fallback>
                  <p:oleObj name="公式" r:id="rId11" imgW="40608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0" y="2256"/>
                          <a:ext cx="555" cy="259"/>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9" name="Group 34"/>
          <p:cNvGrpSpPr>
            <a:grpSpLocks/>
          </p:cNvGrpSpPr>
          <p:nvPr/>
        </p:nvGrpSpPr>
        <p:grpSpPr bwMode="auto">
          <a:xfrm>
            <a:off x="5029200" y="3810000"/>
            <a:ext cx="3962400" cy="1187450"/>
            <a:chOff x="3168" y="2400"/>
            <a:chExt cx="2496" cy="748"/>
          </a:xfrm>
        </p:grpSpPr>
        <p:sp>
          <p:nvSpPr>
            <p:cNvPr id="30" name="Rectangle 35"/>
            <p:cNvSpPr>
              <a:spLocks noChangeArrowheads="1"/>
            </p:cNvSpPr>
            <p:nvPr/>
          </p:nvSpPr>
          <p:spPr bwMode="auto">
            <a:xfrm>
              <a:off x="3168" y="2400"/>
              <a:ext cx="249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latin typeface="Times New Roman" pitchFamily="18" charset="0"/>
                  <a:cs typeface="Arial" pitchFamily="34" charset="0"/>
                </a:rPr>
                <a:t>      </a:t>
              </a:r>
              <a:r>
                <a:rPr kumimoji="1" lang="zh-CN" altLang="en-US" sz="2400" b="1" dirty="0">
                  <a:latin typeface="Times New Roman" pitchFamily="18" charset="0"/>
                  <a:cs typeface="Arial" pitchFamily="34" charset="0"/>
                </a:rPr>
                <a:t>而真实气体的           线在离开原点后，随压力变大，就</a:t>
              </a:r>
              <a:r>
                <a:rPr kumimoji="1" lang="zh-CN" altLang="en-US" sz="2400" b="1" dirty="0">
                  <a:solidFill>
                    <a:srgbClr val="3333FF"/>
                  </a:solidFill>
                  <a:latin typeface="Times New Roman" pitchFamily="18" charset="0"/>
                  <a:cs typeface="Arial" pitchFamily="34" charset="0"/>
                </a:rPr>
                <a:t>偏离</a:t>
              </a:r>
              <a:r>
                <a:rPr kumimoji="1" lang="en-US" altLang="zh-CN" sz="900" b="1" dirty="0">
                  <a:solidFill>
                    <a:srgbClr val="3333FF"/>
                  </a:solidFill>
                  <a:latin typeface="Times New Roman" pitchFamily="18" charset="0"/>
                  <a:cs typeface="Arial" pitchFamily="34" charset="0"/>
                </a:rPr>
                <a:t>(</a:t>
              </a:r>
              <a:r>
                <a:rPr kumimoji="1" lang="zh-CN" altLang="en-US" sz="900" b="1" dirty="0">
                  <a:solidFill>
                    <a:srgbClr val="3333FF"/>
                  </a:solidFill>
                  <a:latin typeface="Times New Roman" pitchFamily="18" charset="0"/>
                  <a:cs typeface="Arial" pitchFamily="34" charset="0"/>
                </a:rPr>
                <a:t>可上可下</a:t>
              </a:r>
              <a:r>
                <a:rPr kumimoji="1" lang="en-US" altLang="zh-CN" sz="900" b="1" dirty="0">
                  <a:solidFill>
                    <a:srgbClr val="3333FF"/>
                  </a:solidFill>
                  <a:latin typeface="Times New Roman" pitchFamily="18" charset="0"/>
                  <a:cs typeface="Arial" pitchFamily="34" charset="0"/>
                </a:rPr>
                <a:t>)</a:t>
              </a:r>
              <a:r>
                <a:rPr kumimoji="1" lang="zh-CN" altLang="en-US" sz="2400" b="1" dirty="0">
                  <a:latin typeface="Times New Roman" pitchFamily="18" charset="0"/>
                  <a:cs typeface="Arial" pitchFamily="34" charset="0"/>
                </a:rPr>
                <a:t>理想气体的直线。</a:t>
              </a:r>
            </a:p>
          </p:txBody>
        </p:sp>
        <p:graphicFrame>
          <p:nvGraphicFramePr>
            <p:cNvPr id="31" name="Object 36"/>
            <p:cNvGraphicFramePr>
              <a:graphicFrameLocks noChangeAspect="1"/>
            </p:cNvGraphicFramePr>
            <p:nvPr/>
          </p:nvGraphicFramePr>
          <p:xfrm>
            <a:off x="4704" y="2400"/>
            <a:ext cx="480" cy="240"/>
          </p:xfrm>
          <a:graphic>
            <a:graphicData uri="http://schemas.openxmlformats.org/presentationml/2006/ole">
              <mc:AlternateContent xmlns:mc="http://schemas.openxmlformats.org/markup-compatibility/2006">
                <mc:Choice xmlns:v="urn:schemas-microsoft-com:vml" Requires="v">
                  <p:oleObj spid="_x0000_s147431" name="公式" r:id="rId13" imgW="406080" imgH="203040" progId="Equation.3">
                    <p:embed/>
                  </p:oleObj>
                </mc:Choice>
                <mc:Fallback>
                  <p:oleObj name="公式" r:id="rId13" imgW="40608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04" y="2400"/>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 name="Group 37"/>
          <p:cNvGrpSpPr>
            <a:grpSpLocks/>
          </p:cNvGrpSpPr>
          <p:nvPr/>
        </p:nvGrpSpPr>
        <p:grpSpPr bwMode="auto">
          <a:xfrm>
            <a:off x="457200" y="5181600"/>
            <a:ext cx="7924800" cy="1311275"/>
            <a:chOff x="336" y="3360"/>
            <a:chExt cx="4992" cy="826"/>
          </a:xfrm>
        </p:grpSpPr>
        <p:sp>
          <p:nvSpPr>
            <p:cNvPr id="33" name="Rectangle 38"/>
            <p:cNvSpPr>
              <a:spLocks noChangeArrowheads="1"/>
            </p:cNvSpPr>
            <p:nvPr/>
          </p:nvSpPr>
          <p:spPr bwMode="auto">
            <a:xfrm>
              <a:off x="336" y="3360"/>
              <a:ext cx="499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en-US" altLang="zh-CN" sz="2400" b="1" dirty="0">
                  <a:latin typeface="Times New Roman" pitchFamily="18" charset="0"/>
                  <a:cs typeface="Arial" pitchFamily="34" charset="0"/>
                </a:rPr>
                <a:t>       </a:t>
              </a:r>
              <a:r>
                <a:rPr kumimoji="1" lang="zh-CN" altLang="en-US" sz="2400" b="1" dirty="0">
                  <a:latin typeface="Times New Roman" pitchFamily="18" charset="0"/>
                  <a:cs typeface="Arial" pitchFamily="34" charset="0"/>
                </a:rPr>
                <a:t>气体标准态为压力为 </a:t>
              </a:r>
              <a:r>
                <a:rPr kumimoji="1" lang="zh-CN" altLang="en-US" sz="2400" b="1" i="1" dirty="0">
                  <a:latin typeface="Times New Roman" pitchFamily="18" charset="0"/>
                  <a:cs typeface="Arial" pitchFamily="34" charset="0"/>
                </a:rPr>
                <a:t>      </a:t>
              </a:r>
              <a:r>
                <a:rPr kumimoji="1" lang="zh-CN" altLang="en-US" sz="2400" b="1" dirty="0">
                  <a:latin typeface="Times New Roman" pitchFamily="18" charset="0"/>
                  <a:cs typeface="Arial" pitchFamily="34" charset="0"/>
                </a:rPr>
                <a:t>的理想气体，即 </a:t>
              </a:r>
              <a:r>
                <a:rPr kumimoji="1" lang="en-US" altLang="zh-CN" sz="2400" b="1" i="1" dirty="0">
                  <a:solidFill>
                    <a:srgbClr val="F96725"/>
                  </a:solidFill>
                  <a:latin typeface="Times New Roman" pitchFamily="18" charset="0"/>
                  <a:cs typeface="Arial" pitchFamily="34" charset="0"/>
                </a:rPr>
                <a:t>a </a:t>
              </a:r>
              <a:r>
                <a:rPr kumimoji="1" lang="zh-CN" altLang="en-US" sz="2400" b="1" dirty="0">
                  <a:latin typeface="Times New Roman" pitchFamily="18" charset="0"/>
                  <a:cs typeface="Arial" pitchFamily="34" charset="0"/>
                </a:rPr>
                <a:t>点。真实气体的 </a:t>
              </a:r>
              <a:r>
                <a:rPr kumimoji="1" lang="en-US" altLang="zh-CN" sz="2400" b="1" i="1" dirty="0">
                  <a:solidFill>
                    <a:srgbClr val="3333FF"/>
                  </a:solidFill>
                  <a:latin typeface="Times New Roman" pitchFamily="18" charset="0"/>
                  <a:cs typeface="Arial" pitchFamily="34" charset="0"/>
                </a:rPr>
                <a:t>b </a:t>
              </a:r>
              <a:r>
                <a:rPr kumimoji="1" lang="zh-CN" altLang="en-US" sz="2400" b="1" dirty="0">
                  <a:latin typeface="Times New Roman" pitchFamily="18" charset="0"/>
                  <a:cs typeface="Arial" pitchFamily="34" charset="0"/>
                </a:rPr>
                <a:t>点，虽然               </a:t>
              </a:r>
              <a:r>
                <a:rPr kumimoji="1" lang="zh-CN" altLang="en-US" sz="2400" b="1" dirty="0" smtClean="0">
                  <a:latin typeface="Times New Roman" pitchFamily="18" charset="0"/>
                  <a:cs typeface="Arial" pitchFamily="34" charset="0"/>
                </a:rPr>
                <a:t>，但对应压力不是</a:t>
              </a:r>
              <a:r>
                <a:rPr kumimoji="1" lang="en-US" altLang="zh-CN" sz="2400" dirty="0" smtClean="0">
                  <a:solidFill>
                    <a:srgbClr val="000000"/>
                  </a:solidFill>
                  <a:latin typeface="华文宋体"/>
                  <a:ea typeface="华文宋体"/>
                  <a:cs typeface="华文宋体"/>
                </a:rPr>
                <a:t>P</a:t>
              </a:r>
              <a:r>
                <a:rPr kumimoji="1" lang="zh-CN" altLang="en-US" sz="2400" dirty="0" smtClean="0">
                  <a:solidFill>
                    <a:srgbClr val="000000"/>
                  </a:solidFill>
                  <a:latin typeface="华文宋体"/>
                  <a:ea typeface="华文宋体"/>
                  <a:cs typeface="华文宋体"/>
                </a:rPr>
                <a:t>，</a:t>
              </a:r>
              <a:r>
                <a:rPr kumimoji="1" lang="zh-CN" altLang="en-US" sz="2400" b="1" dirty="0" smtClean="0">
                  <a:latin typeface="Times New Roman" pitchFamily="18" charset="0"/>
                  <a:cs typeface="Arial" pitchFamily="34" charset="0"/>
                </a:rPr>
                <a:t>不是</a:t>
              </a:r>
              <a:r>
                <a:rPr kumimoji="1" lang="zh-CN" altLang="en-US" sz="2400" b="1" dirty="0">
                  <a:latin typeface="Times New Roman" pitchFamily="18" charset="0"/>
                  <a:cs typeface="Arial" pitchFamily="34" charset="0"/>
                </a:rPr>
                <a:t>标准态</a:t>
              </a:r>
              <a:r>
                <a:rPr kumimoji="1" lang="zh-CN" altLang="en-US" sz="2400" b="1" dirty="0" smtClean="0">
                  <a:latin typeface="Times New Roman" pitchFamily="18" charset="0"/>
                  <a:cs typeface="Arial" pitchFamily="34" charset="0"/>
                </a:rPr>
                <a:t>。所以，对实际气体而言。标准态是假想状态</a:t>
              </a:r>
              <a:endParaRPr kumimoji="1" lang="zh-CN" altLang="en-US" sz="2400" b="1" dirty="0">
                <a:latin typeface="Times New Roman" pitchFamily="18" charset="0"/>
                <a:cs typeface="Arial" pitchFamily="34" charset="0"/>
              </a:endParaRPr>
            </a:p>
          </p:txBody>
        </p:sp>
        <p:grpSp>
          <p:nvGrpSpPr>
            <p:cNvPr id="34" name="Group 39"/>
            <p:cNvGrpSpPr>
              <a:grpSpLocks/>
            </p:cNvGrpSpPr>
            <p:nvPr/>
          </p:nvGrpSpPr>
          <p:grpSpPr bwMode="auto">
            <a:xfrm>
              <a:off x="2496" y="3456"/>
              <a:ext cx="256" cy="208"/>
              <a:chOff x="2496" y="3456"/>
              <a:chExt cx="256" cy="208"/>
            </a:xfrm>
          </p:grpSpPr>
          <p:graphicFrame>
            <p:nvGraphicFramePr>
              <p:cNvPr id="40" name="Object 40"/>
              <p:cNvGraphicFramePr>
                <a:graphicFrameLocks noChangeAspect="1"/>
              </p:cNvGraphicFramePr>
              <p:nvPr/>
            </p:nvGraphicFramePr>
            <p:xfrm>
              <a:off x="2496" y="3456"/>
              <a:ext cx="193" cy="208"/>
            </p:xfrm>
            <a:graphic>
              <a:graphicData uri="http://schemas.openxmlformats.org/presentationml/2006/ole">
                <mc:AlternateContent xmlns:mc="http://schemas.openxmlformats.org/markup-compatibility/2006">
                  <mc:Choice xmlns:v="urn:schemas-microsoft-com:vml" Requires="v">
                    <p:oleObj spid="_x0000_s147432" name="Equation" r:id="rId15" imgW="152280" imgH="164880" progId="Equation.3">
                      <p:embed/>
                    </p:oleObj>
                  </mc:Choice>
                  <mc:Fallback>
                    <p:oleObj name="Equation" r:id="rId15" imgW="15228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6" y="3456"/>
                            <a:ext cx="193"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 name="Group 41"/>
              <p:cNvGrpSpPr>
                <a:grpSpLocks/>
              </p:cNvGrpSpPr>
              <p:nvPr/>
            </p:nvGrpSpPr>
            <p:grpSpPr bwMode="auto">
              <a:xfrm>
                <a:off x="2688" y="3456"/>
                <a:ext cx="64" cy="64"/>
                <a:chOff x="2132" y="230"/>
                <a:chExt cx="64" cy="64"/>
              </a:xfrm>
            </p:grpSpPr>
            <p:sp>
              <p:nvSpPr>
                <p:cNvPr id="42" name="Oval 42"/>
                <p:cNvSpPr>
                  <a:spLocks noChangeArrowheads="1"/>
                </p:cNvSpPr>
                <p:nvPr/>
              </p:nvSpPr>
              <p:spPr bwMode="auto">
                <a:xfrm>
                  <a:off x="2132" y="230"/>
                  <a:ext cx="64" cy="6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3"/>
                <p:cNvSpPr>
                  <a:spLocks noChangeShapeType="1"/>
                </p:cNvSpPr>
                <p:nvPr/>
              </p:nvSpPr>
              <p:spPr bwMode="auto">
                <a:xfrm>
                  <a:off x="2132" y="262"/>
                  <a:ext cx="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5" name="Group 44"/>
            <p:cNvGrpSpPr>
              <a:grpSpLocks/>
            </p:cNvGrpSpPr>
            <p:nvPr/>
          </p:nvGrpSpPr>
          <p:grpSpPr bwMode="auto">
            <a:xfrm>
              <a:off x="1968" y="3600"/>
              <a:ext cx="644" cy="298"/>
              <a:chOff x="1785" y="3631"/>
              <a:chExt cx="644" cy="298"/>
            </a:xfrm>
          </p:grpSpPr>
          <p:graphicFrame>
            <p:nvGraphicFramePr>
              <p:cNvPr id="36" name="Object 45"/>
              <p:cNvGraphicFramePr>
                <a:graphicFrameLocks noChangeAspect="1"/>
              </p:cNvGraphicFramePr>
              <p:nvPr/>
            </p:nvGraphicFramePr>
            <p:xfrm>
              <a:off x="1785" y="3631"/>
              <a:ext cx="644" cy="298"/>
            </p:xfrm>
            <a:graphic>
              <a:graphicData uri="http://schemas.openxmlformats.org/presentationml/2006/ole">
                <mc:AlternateContent xmlns:mc="http://schemas.openxmlformats.org/markup-compatibility/2006">
                  <mc:Choice xmlns:v="urn:schemas-microsoft-com:vml" Requires="v">
                    <p:oleObj spid="_x0000_s147433" name="Equation" r:id="rId17" imgW="444240" imgH="228600" progId="Equation.3">
                      <p:embed/>
                    </p:oleObj>
                  </mc:Choice>
                  <mc:Fallback>
                    <p:oleObj name="Equation" r:id="rId17" imgW="44424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85" y="3631"/>
                            <a:ext cx="644" cy="2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7" name="Group 46"/>
              <p:cNvGrpSpPr>
                <a:grpSpLocks/>
              </p:cNvGrpSpPr>
              <p:nvPr/>
            </p:nvGrpSpPr>
            <p:grpSpPr bwMode="auto">
              <a:xfrm>
                <a:off x="2352" y="3696"/>
                <a:ext cx="64" cy="64"/>
                <a:chOff x="2132" y="230"/>
                <a:chExt cx="64" cy="64"/>
              </a:xfrm>
            </p:grpSpPr>
            <p:sp>
              <p:nvSpPr>
                <p:cNvPr id="38" name="Oval 47"/>
                <p:cNvSpPr>
                  <a:spLocks noChangeArrowheads="1"/>
                </p:cNvSpPr>
                <p:nvPr/>
              </p:nvSpPr>
              <p:spPr bwMode="auto">
                <a:xfrm>
                  <a:off x="2132" y="230"/>
                  <a:ext cx="64" cy="64"/>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48"/>
                <p:cNvSpPr>
                  <a:spLocks noChangeShapeType="1"/>
                </p:cNvSpPr>
                <p:nvPr/>
              </p:nvSpPr>
              <p:spPr bwMode="auto">
                <a:xfrm>
                  <a:off x="2132" y="262"/>
                  <a:ext cx="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44" name="Text Box 7"/>
          <p:cNvSpPr txBox="1">
            <a:spLocks noChangeArrowheads="1"/>
          </p:cNvSpPr>
          <p:nvPr/>
        </p:nvSpPr>
        <p:spPr bwMode="auto">
          <a:xfrm flipV="1">
            <a:off x="6280815" y="381000"/>
            <a:ext cx="366712" cy="152400"/>
          </a:xfrm>
          <a:prstGeom prst="rect">
            <a:avLst/>
          </a:prstGeom>
          <a:noFill/>
          <a:ln w="9525">
            <a:noFill/>
            <a:miter lim="800000"/>
            <a:headEnd/>
            <a:tailEnd/>
          </a:ln>
        </p:spPr>
        <p:txBody>
          <a:bodyPr vert="eaVert">
            <a:spAutoFit/>
          </a:bodyPr>
          <a:lstStyle/>
          <a:p>
            <a:pPr>
              <a:spcBef>
                <a:spcPct val="50000"/>
              </a:spcBef>
            </a:pPr>
            <a:r>
              <a:rPr lang="zh-CN" altLang="en-US" sz="1200" b="1" dirty="0">
                <a:solidFill>
                  <a:srgbClr val="0000CC"/>
                </a:solidFill>
                <a:latin typeface="Times New Roman" pitchFamily="18" charset="0"/>
                <a:sym typeface="Symbol" pitchFamily="18" charset="2"/>
              </a:rPr>
              <a:t></a:t>
            </a:r>
          </a:p>
        </p:txBody>
      </p:sp>
      <p:sp>
        <p:nvSpPr>
          <p:cNvPr id="45" name="Text Box 7"/>
          <p:cNvSpPr txBox="1">
            <a:spLocks noChangeArrowheads="1"/>
          </p:cNvSpPr>
          <p:nvPr/>
        </p:nvSpPr>
        <p:spPr bwMode="auto">
          <a:xfrm flipV="1">
            <a:off x="6643688" y="5564188"/>
            <a:ext cx="366712" cy="152400"/>
          </a:xfrm>
          <a:prstGeom prst="rect">
            <a:avLst/>
          </a:prstGeom>
          <a:noFill/>
          <a:ln w="9525">
            <a:noFill/>
            <a:miter lim="800000"/>
            <a:headEnd/>
            <a:tailEnd/>
          </a:ln>
        </p:spPr>
        <p:txBody>
          <a:bodyPr vert="eaVert">
            <a:spAutoFit/>
          </a:bodyPr>
          <a:lstStyle/>
          <a:p>
            <a:pPr>
              <a:spcBef>
                <a:spcPct val="50000"/>
              </a:spcBef>
            </a:pPr>
            <a:r>
              <a:rPr lang="zh-CN" altLang="en-US" sz="1200" b="1" dirty="0">
                <a:solidFill>
                  <a:srgbClr val="0000CC"/>
                </a:solidFill>
                <a:latin typeface="Times New Roman" pitchFamily="18" charset="0"/>
                <a:sym typeface="Symbol" pitchFamily="18" charset="2"/>
              </a:rPr>
              <a:t></a:t>
            </a:r>
          </a:p>
        </p:txBody>
      </p:sp>
    </p:spTree>
    <p:extLst>
      <p:ext uri="{BB962C8B-B14F-4D97-AF65-F5344CB8AC3E}">
        <p14:creationId xmlns:p14="http://schemas.microsoft.com/office/powerpoint/2010/main" val="321202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8"/>
          <p:cNvSpPr>
            <a:spLocks noChangeArrowheads="1"/>
          </p:cNvSpPr>
          <p:nvPr/>
        </p:nvSpPr>
        <p:spPr bwMode="auto">
          <a:xfrm>
            <a:off x="514173" y="364594"/>
            <a:ext cx="3406702" cy="461665"/>
          </a:xfrm>
          <a:prstGeom prst="rect">
            <a:avLst/>
          </a:prstGeom>
          <a:noFill/>
          <a:ln w="9525">
            <a:noFill/>
            <a:miter lim="800000"/>
            <a:headEnd/>
            <a:tailEnd/>
          </a:ln>
        </p:spPr>
        <p:txBody>
          <a:bodyPr wrap="none">
            <a:spAutoFit/>
          </a:bodyPr>
          <a:lstStyle/>
          <a:p>
            <a:r>
              <a:rPr lang="en-US" altLang="zh-CN" sz="2400" b="1" dirty="0" smtClean="0">
                <a:solidFill>
                  <a:srgbClr val="FFC000"/>
                </a:solidFill>
                <a:latin typeface="华文宋体"/>
                <a:ea typeface="华文宋体"/>
                <a:cs typeface="华文宋体"/>
              </a:rPr>
              <a:t>2</a:t>
            </a:r>
            <a:r>
              <a:rPr lang="zh-CN" altLang="en-US" sz="2400" b="1" dirty="0" smtClean="0">
                <a:solidFill>
                  <a:srgbClr val="FFC000"/>
                </a:solidFill>
                <a:latin typeface="华文宋体"/>
                <a:ea typeface="华文宋体"/>
                <a:cs typeface="华文宋体"/>
              </a:rPr>
              <a:t>、逸度</a:t>
            </a:r>
            <a:r>
              <a:rPr lang="zh-CN" altLang="en-US" sz="2400" b="1" dirty="0">
                <a:solidFill>
                  <a:srgbClr val="FFC000"/>
                </a:solidFill>
                <a:latin typeface="华文宋体"/>
                <a:ea typeface="华文宋体"/>
                <a:cs typeface="华文宋体"/>
              </a:rPr>
              <a:t>和</a:t>
            </a:r>
            <a:r>
              <a:rPr lang="zh-CN" altLang="en-US" sz="2400" b="1" dirty="0" smtClean="0">
                <a:solidFill>
                  <a:srgbClr val="FFC000"/>
                </a:solidFill>
                <a:latin typeface="华文宋体"/>
                <a:ea typeface="华文宋体"/>
                <a:cs typeface="华文宋体"/>
              </a:rPr>
              <a:t>逸度</a:t>
            </a:r>
            <a:r>
              <a:rPr lang="zh-CN" altLang="en-US" sz="2400" b="1" dirty="0">
                <a:solidFill>
                  <a:srgbClr val="FFC000"/>
                </a:solidFill>
                <a:latin typeface="华文宋体"/>
                <a:ea typeface="华文宋体"/>
                <a:cs typeface="华文宋体"/>
              </a:rPr>
              <a:t>因子</a:t>
            </a:r>
            <a:r>
              <a:rPr lang="zh-CN" altLang="en-US" sz="2400" b="1" dirty="0" smtClean="0">
                <a:solidFill>
                  <a:srgbClr val="FFC000"/>
                </a:solidFill>
                <a:latin typeface="华文宋体"/>
                <a:ea typeface="华文宋体"/>
                <a:cs typeface="华文宋体"/>
              </a:rPr>
              <a:t>计算</a:t>
            </a:r>
            <a:endParaRPr lang="zh-CN" altLang="en-US" sz="2400" b="1" dirty="0">
              <a:solidFill>
                <a:srgbClr val="FFC000"/>
              </a:solidFill>
              <a:latin typeface="华文宋体"/>
              <a:ea typeface="华文宋体"/>
              <a:cs typeface="华文宋体"/>
            </a:endParaRPr>
          </a:p>
        </p:txBody>
      </p:sp>
      <p:sp>
        <p:nvSpPr>
          <p:cNvPr id="5" name="矩形 19"/>
          <p:cNvSpPr>
            <a:spLocks noChangeArrowheads="1"/>
          </p:cNvSpPr>
          <p:nvPr/>
        </p:nvSpPr>
        <p:spPr bwMode="auto">
          <a:xfrm>
            <a:off x="4323685" y="456927"/>
            <a:ext cx="2967479" cy="369332"/>
          </a:xfrm>
          <a:prstGeom prst="rect">
            <a:avLst/>
          </a:prstGeom>
          <a:noFill/>
          <a:ln w="9525">
            <a:noFill/>
            <a:miter lim="800000"/>
            <a:headEnd/>
            <a:tailEnd/>
          </a:ln>
        </p:spPr>
        <p:txBody>
          <a:bodyPr wrap="none">
            <a:spAutoFit/>
          </a:bodyPr>
          <a:lstStyle/>
          <a:p>
            <a:r>
              <a:rPr lang="en-US" altLang="zh-CN" b="1" dirty="0">
                <a:latin typeface="华文宋体"/>
                <a:ea typeface="华文宋体"/>
                <a:cs typeface="华文宋体"/>
              </a:rPr>
              <a:t>(1</a:t>
            </a:r>
            <a:r>
              <a:rPr lang="en-US" altLang="zh-CN" b="1" dirty="0" smtClean="0">
                <a:latin typeface="华文宋体"/>
                <a:ea typeface="华文宋体"/>
                <a:cs typeface="华文宋体"/>
              </a:rPr>
              <a:t>)</a:t>
            </a:r>
            <a:r>
              <a:rPr lang="zh-CN" altLang="en-US" b="1" dirty="0"/>
              <a:t>纯实际气体逸度系数</a:t>
            </a:r>
            <a:r>
              <a:rPr lang="zh-CN" altLang="en-US" b="1" dirty="0" smtClean="0"/>
              <a:t>计算</a:t>
            </a:r>
            <a:endParaRPr lang="zh-CN" altLang="en-US" b="1" dirty="0">
              <a:latin typeface="华文宋体"/>
              <a:ea typeface="华文宋体"/>
              <a:cs typeface="华文宋体"/>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772660430"/>
              </p:ext>
            </p:extLst>
          </p:nvPr>
        </p:nvGraphicFramePr>
        <p:xfrm>
          <a:off x="2193925" y="825500"/>
          <a:ext cx="4772025" cy="781050"/>
        </p:xfrm>
        <a:graphic>
          <a:graphicData uri="http://schemas.openxmlformats.org/presentationml/2006/ole">
            <mc:AlternateContent xmlns:mc="http://schemas.openxmlformats.org/markup-compatibility/2006">
              <mc:Choice xmlns:v="urn:schemas-microsoft-com:vml" Requires="v">
                <p:oleObj spid="_x0000_s181526" name="公式" r:id="rId3" imgW="2222280" imgH="406080" progId="Equation.3">
                  <p:embed/>
                </p:oleObj>
              </mc:Choice>
              <mc:Fallback>
                <p:oleObj name="公式" r:id="rId3" imgW="2222280" imgH="406080" progId="Equation.3">
                  <p:embed/>
                  <p:pic>
                    <p:nvPicPr>
                      <p:cNvPr id="0" name="Object 634"/>
                      <p:cNvPicPr>
                        <a:picLocks noChangeAspect="1" noChangeArrowheads="1"/>
                      </p:cNvPicPr>
                      <p:nvPr/>
                    </p:nvPicPr>
                    <p:blipFill>
                      <a:blip r:embed="rId4"/>
                      <a:srcRect/>
                      <a:stretch>
                        <a:fillRect/>
                      </a:stretch>
                    </p:blipFill>
                    <p:spPr bwMode="auto">
                      <a:xfrm>
                        <a:off x="2193925" y="825500"/>
                        <a:ext cx="4772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568167107"/>
              </p:ext>
            </p:extLst>
          </p:nvPr>
        </p:nvGraphicFramePr>
        <p:xfrm>
          <a:off x="2483768" y="1484784"/>
          <a:ext cx="3859375" cy="921197"/>
        </p:xfrm>
        <a:graphic>
          <a:graphicData uri="http://schemas.openxmlformats.org/presentationml/2006/ole">
            <mc:AlternateContent xmlns:mc="http://schemas.openxmlformats.org/markup-compatibility/2006">
              <mc:Choice xmlns:v="urn:schemas-microsoft-com:vml" Requires="v">
                <p:oleObj spid="_x0000_s181527" name="Equation" r:id="rId5" imgW="2006600" imgH="469900" progId="Equation.3">
                  <p:embed/>
                </p:oleObj>
              </mc:Choice>
              <mc:Fallback>
                <p:oleObj name="Equation" r:id="rId5" imgW="2006600" imgH="4699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1484784"/>
                        <a:ext cx="3859375" cy="921197"/>
                      </a:xfrm>
                      <a:prstGeom prst="rect">
                        <a:avLst/>
                      </a:prstGeom>
                      <a:noFill/>
                      <a:ln>
                        <a:noFill/>
                      </a:ln>
                      <a:effec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060441196"/>
              </p:ext>
            </p:extLst>
          </p:nvPr>
        </p:nvGraphicFramePr>
        <p:xfrm>
          <a:off x="323528" y="2420888"/>
          <a:ext cx="5358033" cy="837271"/>
        </p:xfrm>
        <a:graphic>
          <a:graphicData uri="http://schemas.openxmlformats.org/presentationml/2006/ole">
            <mc:AlternateContent xmlns:mc="http://schemas.openxmlformats.org/markup-compatibility/2006">
              <mc:Choice xmlns:v="urn:schemas-microsoft-com:vml" Requires="v">
                <p:oleObj spid="_x0000_s181528" name="Equation" r:id="rId7" imgW="3009900" imgH="469900" progId="Equation.3">
                  <p:embed/>
                </p:oleObj>
              </mc:Choice>
              <mc:Fallback>
                <p:oleObj name="Equation" r:id="rId7" imgW="3009900" imgH="4699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528" y="2420888"/>
                        <a:ext cx="5358033" cy="837271"/>
                      </a:xfrm>
                      <a:prstGeom prst="rect">
                        <a:avLst/>
                      </a:prstGeom>
                      <a:solidFill>
                        <a:srgbClr val="CCECFF"/>
                      </a:solidFill>
                      <a:ln w="9525">
                        <a:solidFill>
                          <a:srgbClr val="FF0000"/>
                        </a:solidFill>
                        <a:miter lim="800000"/>
                        <a:headEnd/>
                        <a:tailEnd/>
                      </a:ln>
                      <a:effectLst/>
                    </p:spPr>
                  </p:pic>
                </p:oleObj>
              </mc:Fallback>
            </mc:AlternateContent>
          </a:graphicData>
        </a:graphic>
      </p:graphicFrame>
      <p:sp>
        <p:nvSpPr>
          <p:cNvPr id="19" name="Text Box 5"/>
          <p:cNvSpPr txBox="1">
            <a:spLocks noChangeArrowheads="1"/>
          </p:cNvSpPr>
          <p:nvPr/>
        </p:nvSpPr>
        <p:spPr bwMode="auto">
          <a:xfrm>
            <a:off x="6177366" y="2251611"/>
            <a:ext cx="136815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FF"/>
                </a:solidFill>
                <a:latin typeface="Times New Roman" pitchFamily="18" charset="0"/>
                <a:ea typeface="黑体" pitchFamily="49" charset="-122"/>
              </a:rPr>
              <a:t>对于纯气体：</a:t>
            </a:r>
          </a:p>
        </p:txBody>
      </p:sp>
      <p:graphicFrame>
        <p:nvGraphicFramePr>
          <p:cNvPr id="20" name="对象 19"/>
          <p:cNvGraphicFramePr>
            <a:graphicFrameLocks noChangeAspect="1"/>
          </p:cNvGraphicFramePr>
          <p:nvPr>
            <p:extLst>
              <p:ext uri="{D42A27DB-BD31-4B8C-83A1-F6EECF244321}">
                <p14:modId xmlns:p14="http://schemas.microsoft.com/office/powerpoint/2010/main" val="924987096"/>
              </p:ext>
            </p:extLst>
          </p:nvPr>
        </p:nvGraphicFramePr>
        <p:xfrm>
          <a:off x="6141133" y="2612421"/>
          <a:ext cx="1404385" cy="558800"/>
        </p:xfrm>
        <a:graphic>
          <a:graphicData uri="http://schemas.openxmlformats.org/presentationml/2006/ole">
            <mc:AlternateContent xmlns:mc="http://schemas.openxmlformats.org/markup-compatibility/2006">
              <mc:Choice xmlns:v="urn:schemas-microsoft-com:vml" Requires="v">
                <p:oleObj spid="_x0000_s181529" name="Equation" r:id="rId9" imgW="647419" imgH="253890" progId="Equation.3">
                  <p:embed/>
                </p:oleObj>
              </mc:Choice>
              <mc:Fallback>
                <p:oleObj name="Equation" r:id="rId9" imgW="647419" imgH="25389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1133" y="2612421"/>
                        <a:ext cx="1404385" cy="558800"/>
                      </a:xfrm>
                      <a:prstGeom prst="rect">
                        <a:avLst/>
                      </a:prstGeom>
                      <a:noFill/>
                      <a:ln>
                        <a:noFill/>
                      </a:ln>
                      <a:effec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765352703"/>
              </p:ext>
            </p:extLst>
          </p:nvPr>
        </p:nvGraphicFramePr>
        <p:xfrm>
          <a:off x="323528" y="3356992"/>
          <a:ext cx="3889138" cy="935484"/>
        </p:xfrm>
        <a:graphic>
          <a:graphicData uri="http://schemas.openxmlformats.org/presentationml/2006/ole">
            <mc:AlternateContent xmlns:mc="http://schemas.openxmlformats.org/markup-compatibility/2006">
              <mc:Choice xmlns:v="urn:schemas-microsoft-com:vml" Requires="v">
                <p:oleObj spid="_x0000_s181530" name="Equation" r:id="rId11" imgW="1955800" imgH="469900" progId="Equation.3">
                  <p:embed/>
                </p:oleObj>
              </mc:Choice>
              <mc:Fallback>
                <p:oleObj name="Equation" r:id="rId11" imgW="1955800" imgH="469900"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528" y="3356992"/>
                        <a:ext cx="3889138" cy="935484"/>
                      </a:xfrm>
                      <a:prstGeom prst="rect">
                        <a:avLst/>
                      </a:prstGeom>
                      <a:solidFill>
                        <a:srgbClr val="CCECFF"/>
                      </a:solidFill>
                      <a:ln>
                        <a:noFill/>
                      </a:ln>
                      <a:effectLst/>
                    </p:spPr>
                  </p:pic>
                </p:oleObj>
              </mc:Fallback>
            </mc:AlternateContent>
          </a:graphicData>
        </a:graphic>
      </p:graphicFrame>
      <p:grpSp>
        <p:nvGrpSpPr>
          <p:cNvPr id="22" name="Group 7"/>
          <p:cNvGrpSpPr>
            <a:grpSpLocks/>
          </p:cNvGrpSpPr>
          <p:nvPr/>
        </p:nvGrpSpPr>
        <p:grpSpPr bwMode="auto">
          <a:xfrm>
            <a:off x="5102687" y="3543605"/>
            <a:ext cx="3501563" cy="2422220"/>
            <a:chOff x="336" y="1920"/>
            <a:chExt cx="2304" cy="2029"/>
          </a:xfrm>
        </p:grpSpPr>
        <p:sp>
          <p:nvSpPr>
            <p:cNvPr id="23" name="Rectangle 8"/>
            <p:cNvSpPr>
              <a:spLocks noChangeArrowheads="1"/>
            </p:cNvSpPr>
            <p:nvPr/>
          </p:nvSpPr>
          <p:spPr bwMode="auto">
            <a:xfrm>
              <a:off x="480" y="1920"/>
              <a:ext cx="2160" cy="1680"/>
            </a:xfrm>
            <a:prstGeom prst="rect">
              <a:avLst/>
            </a:prstGeom>
            <a:solidFill>
              <a:schemeClr val="bg1"/>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9"/>
            <p:cNvSpPr>
              <a:spLocks/>
            </p:cNvSpPr>
            <p:nvPr/>
          </p:nvSpPr>
          <p:spPr bwMode="auto">
            <a:xfrm>
              <a:off x="480" y="2256"/>
              <a:ext cx="2160" cy="752"/>
            </a:xfrm>
            <a:custGeom>
              <a:avLst/>
              <a:gdLst>
                <a:gd name="T0" fmla="*/ 0 w 2160"/>
                <a:gd name="T1" fmla="*/ 224 h 752"/>
                <a:gd name="T2" fmla="*/ 432 w 2160"/>
                <a:gd name="T3" fmla="*/ 272 h 752"/>
                <a:gd name="T4" fmla="*/ 768 w 2160"/>
                <a:gd name="T5" fmla="*/ 32 h 752"/>
                <a:gd name="T6" fmla="*/ 1008 w 2160"/>
                <a:gd name="T7" fmla="*/ 80 h 752"/>
                <a:gd name="T8" fmla="*/ 1488 w 2160"/>
                <a:gd name="T9" fmla="*/ 464 h 752"/>
                <a:gd name="T10" fmla="*/ 2160 w 2160"/>
                <a:gd name="T11" fmla="*/ 752 h 752"/>
              </a:gdLst>
              <a:ahLst/>
              <a:cxnLst>
                <a:cxn ang="0">
                  <a:pos x="T0" y="T1"/>
                </a:cxn>
                <a:cxn ang="0">
                  <a:pos x="T2" y="T3"/>
                </a:cxn>
                <a:cxn ang="0">
                  <a:pos x="T4" y="T5"/>
                </a:cxn>
                <a:cxn ang="0">
                  <a:pos x="T6" y="T7"/>
                </a:cxn>
                <a:cxn ang="0">
                  <a:pos x="T8" y="T9"/>
                </a:cxn>
                <a:cxn ang="0">
                  <a:pos x="T10" y="T11"/>
                </a:cxn>
              </a:cxnLst>
              <a:rect l="0" t="0" r="r" b="b"/>
              <a:pathLst>
                <a:path w="2160" h="752">
                  <a:moveTo>
                    <a:pt x="0" y="224"/>
                  </a:moveTo>
                  <a:cubicBezTo>
                    <a:pt x="152" y="264"/>
                    <a:pt x="304" y="304"/>
                    <a:pt x="432" y="272"/>
                  </a:cubicBezTo>
                  <a:cubicBezTo>
                    <a:pt x="560" y="240"/>
                    <a:pt x="672" y="64"/>
                    <a:pt x="768" y="32"/>
                  </a:cubicBezTo>
                  <a:cubicBezTo>
                    <a:pt x="864" y="0"/>
                    <a:pt x="888" y="8"/>
                    <a:pt x="1008" y="80"/>
                  </a:cubicBezTo>
                  <a:cubicBezTo>
                    <a:pt x="1128" y="152"/>
                    <a:pt x="1296" y="352"/>
                    <a:pt x="1488" y="464"/>
                  </a:cubicBezTo>
                  <a:cubicBezTo>
                    <a:pt x="1680" y="576"/>
                    <a:pt x="2048" y="704"/>
                    <a:pt x="2160" y="752"/>
                  </a:cubicBezTo>
                </a:path>
              </a:pathLst>
            </a:custGeom>
            <a:noFill/>
            <a:ln w="28575" cap="flat" cmpd="sng">
              <a:solidFill>
                <a:schemeClr val="tx2"/>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10"/>
            <p:cNvSpPr>
              <a:spLocks noChangeShapeType="1"/>
            </p:cNvSpPr>
            <p:nvPr/>
          </p:nvSpPr>
          <p:spPr bwMode="auto">
            <a:xfrm>
              <a:off x="2064" y="2784"/>
              <a:ext cx="0" cy="768"/>
            </a:xfrm>
            <a:prstGeom prst="line">
              <a:avLst/>
            </a:prstGeom>
            <a:noFill/>
            <a:ln w="1905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11"/>
            <p:cNvSpPr>
              <a:spLocks noChangeShapeType="1"/>
            </p:cNvSpPr>
            <p:nvPr/>
          </p:nvSpPr>
          <p:spPr bwMode="auto">
            <a:xfrm flipH="1">
              <a:off x="480" y="2544"/>
              <a:ext cx="240" cy="24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12"/>
            <p:cNvSpPr>
              <a:spLocks noChangeShapeType="1"/>
            </p:cNvSpPr>
            <p:nvPr/>
          </p:nvSpPr>
          <p:spPr bwMode="auto">
            <a:xfrm flipV="1">
              <a:off x="480" y="2496"/>
              <a:ext cx="528" cy="52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13"/>
            <p:cNvSpPr>
              <a:spLocks noChangeShapeType="1"/>
            </p:cNvSpPr>
            <p:nvPr/>
          </p:nvSpPr>
          <p:spPr bwMode="auto">
            <a:xfrm flipV="1">
              <a:off x="624" y="2544"/>
              <a:ext cx="1056" cy="105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14"/>
            <p:cNvSpPr>
              <a:spLocks noChangeShapeType="1"/>
            </p:cNvSpPr>
            <p:nvPr/>
          </p:nvSpPr>
          <p:spPr bwMode="auto">
            <a:xfrm flipV="1">
              <a:off x="816" y="2640"/>
              <a:ext cx="960" cy="96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15"/>
            <p:cNvSpPr>
              <a:spLocks noChangeShapeType="1"/>
            </p:cNvSpPr>
            <p:nvPr/>
          </p:nvSpPr>
          <p:spPr bwMode="auto">
            <a:xfrm flipV="1">
              <a:off x="1008" y="2736"/>
              <a:ext cx="864" cy="86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16"/>
            <p:cNvSpPr>
              <a:spLocks noChangeShapeType="1"/>
            </p:cNvSpPr>
            <p:nvPr/>
          </p:nvSpPr>
          <p:spPr bwMode="auto">
            <a:xfrm flipV="1">
              <a:off x="1200" y="2784"/>
              <a:ext cx="816" cy="81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Line 17"/>
            <p:cNvSpPr>
              <a:spLocks noChangeShapeType="1"/>
            </p:cNvSpPr>
            <p:nvPr/>
          </p:nvSpPr>
          <p:spPr bwMode="auto">
            <a:xfrm flipV="1">
              <a:off x="1392" y="2928"/>
              <a:ext cx="672" cy="67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18"/>
            <p:cNvSpPr>
              <a:spLocks noChangeShapeType="1"/>
            </p:cNvSpPr>
            <p:nvPr/>
          </p:nvSpPr>
          <p:spPr bwMode="auto">
            <a:xfrm flipV="1">
              <a:off x="1584" y="3168"/>
              <a:ext cx="432" cy="43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19"/>
            <p:cNvSpPr>
              <a:spLocks noChangeShapeType="1"/>
            </p:cNvSpPr>
            <p:nvPr/>
          </p:nvSpPr>
          <p:spPr bwMode="auto">
            <a:xfrm flipV="1">
              <a:off x="1776" y="3360"/>
              <a:ext cx="240" cy="24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20"/>
            <p:cNvSpPr>
              <a:spLocks noChangeShapeType="1"/>
            </p:cNvSpPr>
            <p:nvPr/>
          </p:nvSpPr>
          <p:spPr bwMode="auto">
            <a:xfrm flipV="1">
              <a:off x="1920" y="3504"/>
              <a:ext cx="96" cy="9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21"/>
            <p:cNvSpPr>
              <a:spLocks noChangeShapeType="1"/>
            </p:cNvSpPr>
            <p:nvPr/>
          </p:nvSpPr>
          <p:spPr bwMode="auto">
            <a:xfrm flipV="1">
              <a:off x="480" y="2304"/>
              <a:ext cx="864" cy="86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22"/>
            <p:cNvSpPr>
              <a:spLocks noChangeShapeType="1"/>
            </p:cNvSpPr>
            <p:nvPr/>
          </p:nvSpPr>
          <p:spPr bwMode="auto">
            <a:xfrm flipV="1">
              <a:off x="480" y="2352"/>
              <a:ext cx="960" cy="96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23"/>
            <p:cNvSpPr>
              <a:spLocks noChangeShapeType="1"/>
            </p:cNvSpPr>
            <p:nvPr/>
          </p:nvSpPr>
          <p:spPr bwMode="auto">
            <a:xfrm flipV="1">
              <a:off x="480" y="2400"/>
              <a:ext cx="1056" cy="105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24"/>
            <p:cNvSpPr>
              <a:spLocks noChangeShapeType="1"/>
            </p:cNvSpPr>
            <p:nvPr/>
          </p:nvSpPr>
          <p:spPr bwMode="auto">
            <a:xfrm flipV="1">
              <a:off x="480" y="2448"/>
              <a:ext cx="1152" cy="115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Text Box 26"/>
            <p:cNvSpPr txBox="1">
              <a:spLocks noChangeArrowheads="1"/>
            </p:cNvSpPr>
            <p:nvPr/>
          </p:nvSpPr>
          <p:spPr bwMode="auto">
            <a:xfrm>
              <a:off x="1152" y="3744"/>
              <a:ext cx="672"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i="1">
                  <a:solidFill>
                    <a:srgbClr val="000000"/>
                  </a:solidFill>
                  <a:latin typeface="Times New Roman" pitchFamily="18" charset="0"/>
                </a:rPr>
                <a:t>p </a:t>
              </a:r>
              <a:r>
                <a:rPr kumimoji="1" lang="en-US" altLang="zh-CN" sz="2000" b="1">
                  <a:solidFill>
                    <a:srgbClr val="000000"/>
                  </a:solidFill>
                  <a:latin typeface="Times New Roman" pitchFamily="18" charset="0"/>
                </a:rPr>
                <a:t>/ MPa</a:t>
              </a:r>
            </a:p>
          </p:txBody>
        </p:sp>
        <p:sp>
          <p:nvSpPr>
            <p:cNvPr id="42" name="Text Box 27"/>
            <p:cNvSpPr txBox="1">
              <a:spLocks noChangeArrowheads="1"/>
            </p:cNvSpPr>
            <p:nvPr/>
          </p:nvSpPr>
          <p:spPr bwMode="auto">
            <a:xfrm>
              <a:off x="336" y="3552"/>
              <a:ext cx="192"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rgbClr val="000000"/>
                  </a:solidFill>
                  <a:latin typeface="Times New Roman" pitchFamily="18" charset="0"/>
                </a:rPr>
                <a:t>0</a:t>
              </a:r>
            </a:p>
          </p:txBody>
        </p:sp>
        <p:sp>
          <p:nvSpPr>
            <p:cNvPr id="43" name="Line 28"/>
            <p:cNvSpPr>
              <a:spLocks noChangeShapeType="1"/>
            </p:cNvSpPr>
            <p:nvPr/>
          </p:nvSpPr>
          <p:spPr bwMode="auto">
            <a:xfrm flipV="1">
              <a:off x="480" y="2544"/>
              <a:ext cx="336" cy="33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Text Box 29"/>
            <p:cNvSpPr txBox="1">
              <a:spLocks noChangeArrowheads="1"/>
            </p:cNvSpPr>
            <p:nvPr/>
          </p:nvSpPr>
          <p:spPr bwMode="auto">
            <a:xfrm>
              <a:off x="1920" y="3600"/>
              <a:ext cx="33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rgbClr val="000000"/>
                  </a:solidFill>
                  <a:latin typeface="Times New Roman" pitchFamily="18" charset="0"/>
                </a:rPr>
                <a:t>30</a:t>
              </a:r>
            </a:p>
          </p:txBody>
        </p:sp>
        <p:graphicFrame>
          <p:nvGraphicFramePr>
            <p:cNvPr id="45" name="Object 30"/>
            <p:cNvGraphicFramePr>
              <a:graphicFrameLocks noChangeAspect="1"/>
            </p:cNvGraphicFramePr>
            <p:nvPr/>
          </p:nvGraphicFramePr>
          <p:xfrm>
            <a:off x="535" y="2928"/>
            <a:ext cx="1442" cy="472"/>
          </p:xfrm>
          <a:graphic>
            <a:graphicData uri="http://schemas.openxmlformats.org/presentationml/2006/ole">
              <mc:AlternateContent xmlns:mc="http://schemas.openxmlformats.org/markup-compatibility/2006">
                <mc:Choice xmlns:v="urn:schemas-microsoft-com:vml" Requires="v">
                  <p:oleObj spid="_x0000_s181531" name="Equation" r:id="rId13" imgW="1244520" imgH="482400" progId="Equation.3">
                    <p:embed/>
                  </p:oleObj>
                </mc:Choice>
                <mc:Fallback>
                  <p:oleObj name="Equation" r:id="rId13" imgW="1244520" imgH="482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5" y="2928"/>
                          <a:ext cx="1442" cy="472"/>
                        </a:xfrm>
                        <a:prstGeom prst="rect">
                          <a:avLst/>
                        </a:prstGeom>
                        <a:solidFill>
                          <a:srgbClr val="FFFFCC"/>
                        </a:solidFill>
                        <a:ln>
                          <a:noFill/>
                        </a:ln>
                        <a:extLs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sp>
        <p:nvSpPr>
          <p:cNvPr id="46" name="Text Box 4"/>
          <p:cNvSpPr txBox="1">
            <a:spLocks noChangeArrowheads="1"/>
          </p:cNvSpPr>
          <p:nvPr/>
        </p:nvSpPr>
        <p:spPr bwMode="auto">
          <a:xfrm>
            <a:off x="261306" y="4517744"/>
            <a:ext cx="14303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000" b="1" dirty="0" smtClean="0">
                <a:solidFill>
                  <a:srgbClr val="0000FF"/>
                </a:solidFill>
                <a:latin typeface="Times New Roman" pitchFamily="18" charset="0"/>
                <a:ea typeface="黑体" pitchFamily="49" charset="-122"/>
              </a:rPr>
              <a:t>解析</a:t>
            </a:r>
            <a:r>
              <a:rPr kumimoji="1" lang="zh-CN" altLang="en-US" sz="2000" b="1" dirty="0">
                <a:solidFill>
                  <a:srgbClr val="0000FF"/>
                </a:solidFill>
                <a:latin typeface="Times New Roman" pitchFamily="18" charset="0"/>
                <a:ea typeface="黑体" pitchFamily="49" charset="-122"/>
              </a:rPr>
              <a:t>法</a:t>
            </a:r>
            <a:r>
              <a:rPr kumimoji="1" lang="en-US" altLang="zh-CN" sz="2000" b="1" dirty="0">
                <a:solidFill>
                  <a:srgbClr val="0000FF"/>
                </a:solidFill>
                <a:latin typeface="Times New Roman" pitchFamily="18" charset="0"/>
                <a:ea typeface="黑体" pitchFamily="49" charset="-122"/>
              </a:rPr>
              <a:t>:</a:t>
            </a:r>
          </a:p>
        </p:txBody>
      </p:sp>
      <p:graphicFrame>
        <p:nvGraphicFramePr>
          <p:cNvPr id="47" name="对象 46"/>
          <p:cNvGraphicFramePr>
            <a:graphicFrameLocks noChangeAspect="1"/>
          </p:cNvGraphicFramePr>
          <p:nvPr>
            <p:extLst>
              <p:ext uri="{D42A27DB-BD31-4B8C-83A1-F6EECF244321}">
                <p14:modId xmlns:p14="http://schemas.microsoft.com/office/powerpoint/2010/main" val="1788561821"/>
              </p:ext>
            </p:extLst>
          </p:nvPr>
        </p:nvGraphicFramePr>
        <p:xfrm>
          <a:off x="1718374" y="4370602"/>
          <a:ext cx="1749110" cy="828786"/>
        </p:xfrm>
        <a:graphic>
          <a:graphicData uri="http://schemas.openxmlformats.org/presentationml/2006/ole">
            <mc:AlternateContent xmlns:mc="http://schemas.openxmlformats.org/markup-compatibility/2006">
              <mc:Choice xmlns:v="urn:schemas-microsoft-com:vml" Requires="v">
                <p:oleObj spid="_x0000_s181532" name="Equation" r:id="rId15" imgW="990170" imgH="469696" progId="Equation.3">
                  <p:embed/>
                </p:oleObj>
              </mc:Choice>
              <mc:Fallback>
                <p:oleObj name="Equation" r:id="rId15" imgW="990170" imgH="469696" progId="Equation.3">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18374" y="4370602"/>
                        <a:ext cx="1749110" cy="828786"/>
                      </a:xfrm>
                      <a:prstGeom prst="rect">
                        <a:avLst/>
                      </a:prstGeom>
                      <a:noFill/>
                      <a:ln>
                        <a:noFill/>
                      </a:ln>
                      <a:effectLst/>
                    </p:spPr>
                  </p:pic>
                </p:oleObj>
              </mc:Fallback>
            </mc:AlternateContent>
          </a:graphicData>
        </a:graphic>
      </p:graphicFrame>
      <p:sp>
        <p:nvSpPr>
          <p:cNvPr id="48" name="Text Box 3"/>
          <p:cNvSpPr txBox="1">
            <a:spLocks noChangeArrowheads="1"/>
          </p:cNvSpPr>
          <p:nvPr/>
        </p:nvSpPr>
        <p:spPr bwMode="auto">
          <a:xfrm>
            <a:off x="380675" y="5474128"/>
            <a:ext cx="958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b="1" dirty="0" smtClean="0">
                <a:solidFill>
                  <a:srgbClr val="0000FF"/>
                </a:solidFill>
                <a:latin typeface="Times New Roman" pitchFamily="18" charset="0"/>
                <a:ea typeface="黑体" pitchFamily="49" charset="-122"/>
              </a:rPr>
              <a:t>做</a:t>
            </a:r>
            <a:r>
              <a:rPr kumimoji="1" lang="zh-CN" altLang="en-US" b="1" dirty="0">
                <a:solidFill>
                  <a:srgbClr val="0000FF"/>
                </a:solidFill>
                <a:latin typeface="Times New Roman" pitchFamily="18" charset="0"/>
                <a:ea typeface="黑体" pitchFamily="49" charset="-122"/>
              </a:rPr>
              <a:t>图法</a:t>
            </a:r>
            <a:r>
              <a:rPr kumimoji="1" lang="en-US" altLang="zh-CN" b="1" dirty="0">
                <a:solidFill>
                  <a:srgbClr val="0000FF"/>
                </a:solidFill>
                <a:latin typeface="Times New Roman" pitchFamily="18" charset="0"/>
                <a:ea typeface="黑体" pitchFamily="49" charset="-122"/>
              </a:rPr>
              <a:t>:</a:t>
            </a:r>
          </a:p>
        </p:txBody>
      </p:sp>
      <p:graphicFrame>
        <p:nvGraphicFramePr>
          <p:cNvPr id="49" name="对象 48"/>
          <p:cNvGraphicFramePr>
            <a:graphicFrameLocks noChangeAspect="1"/>
          </p:cNvGraphicFramePr>
          <p:nvPr>
            <p:extLst>
              <p:ext uri="{D42A27DB-BD31-4B8C-83A1-F6EECF244321}">
                <p14:modId xmlns:p14="http://schemas.microsoft.com/office/powerpoint/2010/main" val="309594716"/>
              </p:ext>
            </p:extLst>
          </p:nvPr>
        </p:nvGraphicFramePr>
        <p:xfrm>
          <a:off x="1328738" y="5405438"/>
          <a:ext cx="2152650" cy="908050"/>
        </p:xfrm>
        <a:graphic>
          <a:graphicData uri="http://schemas.openxmlformats.org/presentationml/2006/ole">
            <mc:AlternateContent xmlns:mc="http://schemas.openxmlformats.org/markup-compatibility/2006">
              <mc:Choice xmlns:v="urn:schemas-microsoft-com:vml" Requires="v">
                <p:oleObj spid="_x0000_s181533" name="公式" r:id="rId17" imgW="1688760" imgH="711000" progId="Equation.3">
                  <p:embed/>
                </p:oleObj>
              </mc:Choice>
              <mc:Fallback>
                <p:oleObj name="公式" r:id="rId17" imgW="1688760" imgH="711000" progId="Equation.3">
                  <p:embed/>
                  <p:pic>
                    <p:nvPicPr>
                      <p:cNvPr id="0" name="Object 5"/>
                      <p:cNvPicPr>
                        <a:picLocks noChangeAspect="1" noChangeArrowheads="1"/>
                      </p:cNvPicPr>
                      <p:nvPr/>
                    </p:nvPicPr>
                    <p:blipFill>
                      <a:blip r:embed="rId18"/>
                      <a:srcRect/>
                      <a:stretch>
                        <a:fillRect/>
                      </a:stretch>
                    </p:blipFill>
                    <p:spPr bwMode="auto">
                      <a:xfrm>
                        <a:off x="1328738" y="5405438"/>
                        <a:ext cx="2152650" cy="908050"/>
                      </a:xfrm>
                      <a:prstGeom prst="rect">
                        <a:avLst/>
                      </a:prstGeom>
                      <a:noFill/>
                      <a:ln>
                        <a:noFill/>
                      </a:ln>
                      <a:effectLst/>
                    </p:spPr>
                  </p:pic>
                </p:oleObj>
              </mc:Fallback>
            </mc:AlternateContent>
          </a:graphicData>
        </a:graphic>
      </p:graphicFrame>
      <p:grpSp>
        <p:nvGrpSpPr>
          <p:cNvPr id="50" name="Group 41"/>
          <p:cNvGrpSpPr>
            <a:grpSpLocks/>
          </p:cNvGrpSpPr>
          <p:nvPr/>
        </p:nvGrpSpPr>
        <p:grpSpPr bwMode="auto">
          <a:xfrm>
            <a:off x="261938" y="4419601"/>
            <a:ext cx="8577263" cy="2238376"/>
            <a:chOff x="165" y="2784"/>
            <a:chExt cx="5403" cy="1410"/>
          </a:xfrm>
        </p:grpSpPr>
        <p:sp>
          <p:nvSpPr>
            <p:cNvPr id="51" name="Text Box 42"/>
            <p:cNvSpPr txBox="1">
              <a:spLocks noChangeArrowheads="1"/>
            </p:cNvSpPr>
            <p:nvPr/>
          </p:nvSpPr>
          <p:spPr bwMode="auto">
            <a:xfrm>
              <a:off x="165" y="3981"/>
              <a:ext cx="383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1600" b="1" dirty="0" smtClean="0">
                  <a:latin typeface="Times New Roman" pitchFamily="18" charset="0"/>
                  <a:cs typeface="Arial" pitchFamily="34" charset="0"/>
                </a:rPr>
                <a:t>其</a:t>
              </a:r>
              <a:r>
                <a:rPr kumimoji="1" lang="zh-CN" altLang="en-US" sz="1600" b="1" dirty="0">
                  <a:latin typeface="Times New Roman" pitchFamily="18" charset="0"/>
                  <a:cs typeface="Arial" pitchFamily="34" charset="0"/>
                </a:rPr>
                <a:t>具体做法</a:t>
              </a:r>
              <a:r>
                <a:rPr kumimoji="1" lang="zh-CN" altLang="en-US" sz="1600" b="1" dirty="0" smtClean="0">
                  <a:latin typeface="Times New Roman" pitchFamily="18" charset="0"/>
                  <a:cs typeface="Arial" pitchFamily="34" charset="0"/>
                </a:rPr>
                <a:t>是：由</a:t>
              </a:r>
              <a:r>
                <a:rPr kumimoji="1" lang="zh-CN" altLang="en-US" sz="1600" b="1" dirty="0">
                  <a:latin typeface="Times New Roman" pitchFamily="18" charset="0"/>
                  <a:cs typeface="Arial" pitchFamily="34" charset="0"/>
                </a:rPr>
                <a:t>实验</a:t>
              </a:r>
              <a:r>
                <a:rPr kumimoji="1" lang="zh-CN" altLang="en-US" sz="1600" b="1" dirty="0" smtClean="0">
                  <a:latin typeface="Times New Roman" pitchFamily="18" charset="0"/>
                  <a:cs typeface="Arial" pitchFamily="34" charset="0"/>
                </a:rPr>
                <a:t>或</a:t>
              </a:r>
            </a:p>
          </p:txBody>
        </p:sp>
        <p:graphicFrame>
          <p:nvGraphicFramePr>
            <p:cNvPr id="52" name="Object 43"/>
            <p:cNvGraphicFramePr>
              <a:graphicFrameLocks noChangeAspect="1"/>
            </p:cNvGraphicFramePr>
            <p:nvPr/>
          </p:nvGraphicFramePr>
          <p:xfrm>
            <a:off x="5184" y="2784"/>
            <a:ext cx="384" cy="320"/>
          </p:xfrm>
          <a:graphic>
            <a:graphicData uri="http://schemas.openxmlformats.org/presentationml/2006/ole">
              <mc:AlternateContent xmlns:mc="http://schemas.openxmlformats.org/markup-compatibility/2006">
                <mc:Choice xmlns:v="urn:schemas-microsoft-com:vml" Requires="v">
                  <p:oleObj spid="_x0000_s181534" name="Equation" r:id="rId19" imgW="304560" imgH="253800" progId="Equation.3">
                    <p:embed/>
                  </p:oleObj>
                </mc:Choice>
                <mc:Fallback>
                  <p:oleObj name="Equation" r:id="rId19" imgW="304560" imgH="253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84" y="2784"/>
                          <a:ext cx="38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4" name="Object 43"/>
          <p:cNvGraphicFramePr>
            <a:graphicFrameLocks noChangeAspect="1"/>
          </p:cNvGraphicFramePr>
          <p:nvPr>
            <p:extLst>
              <p:ext uri="{D42A27DB-BD31-4B8C-83A1-F6EECF244321}">
                <p14:modId xmlns:p14="http://schemas.microsoft.com/office/powerpoint/2010/main" val="1461022740"/>
              </p:ext>
            </p:extLst>
          </p:nvPr>
        </p:nvGraphicFramePr>
        <p:xfrm>
          <a:off x="5394484" y="6319839"/>
          <a:ext cx="449406" cy="374505"/>
        </p:xfrm>
        <a:graphic>
          <a:graphicData uri="http://schemas.openxmlformats.org/presentationml/2006/ole">
            <mc:AlternateContent xmlns:mc="http://schemas.openxmlformats.org/markup-compatibility/2006">
              <mc:Choice xmlns:v="urn:schemas-microsoft-com:vml" Requires="v">
                <p:oleObj spid="_x0000_s181535" name="Equation" r:id="rId21" imgW="304560" imgH="253800" progId="Equation.3">
                  <p:embed/>
                </p:oleObj>
              </mc:Choice>
              <mc:Fallback>
                <p:oleObj name="Equation" r:id="rId21" imgW="304560" imgH="253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94484" y="6319839"/>
                        <a:ext cx="449406" cy="374505"/>
                      </a:xfrm>
                      <a:prstGeom prst="rect">
                        <a:avLst/>
                      </a:prstGeom>
                      <a:noFill/>
                      <a:ln>
                        <a:noFill/>
                      </a:ln>
                      <a:effectLst/>
                    </p:spPr>
                  </p:pic>
                </p:oleObj>
              </mc:Fallback>
            </mc:AlternateContent>
          </a:graphicData>
        </a:graphic>
      </p:graphicFrame>
      <p:sp>
        <p:nvSpPr>
          <p:cNvPr id="55" name="矩形 54"/>
          <p:cNvSpPr/>
          <p:nvPr/>
        </p:nvSpPr>
        <p:spPr>
          <a:xfrm>
            <a:off x="2652581" y="6334780"/>
            <a:ext cx="3025187" cy="338554"/>
          </a:xfrm>
          <a:prstGeom prst="rect">
            <a:avLst/>
          </a:prstGeom>
        </p:spPr>
        <p:txBody>
          <a:bodyPr wrap="none">
            <a:spAutoFit/>
          </a:bodyPr>
          <a:lstStyle/>
          <a:p>
            <a:pPr>
              <a:spcBef>
                <a:spcPct val="50000"/>
              </a:spcBef>
            </a:pPr>
            <a:r>
              <a:rPr kumimoji="1" lang="zh-CN" altLang="en-US" sz="1600" b="1" dirty="0">
                <a:latin typeface="Times New Roman" pitchFamily="18" charset="0"/>
                <a:cs typeface="Arial" pitchFamily="34" charset="0"/>
              </a:rPr>
              <a:t>状态方程得到不同压力下的       </a:t>
            </a:r>
          </a:p>
        </p:txBody>
      </p:sp>
    </p:spTree>
    <p:extLst>
      <p:ext uri="{BB962C8B-B14F-4D97-AF65-F5344CB8AC3E}">
        <p14:creationId xmlns:p14="http://schemas.microsoft.com/office/powerpoint/2010/main" val="80225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dissolve">
                                      <p:cBhvr>
                                        <p:cTn id="23" dur="500"/>
                                        <p:tgtEl>
                                          <p:spTgt spid="1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linds(vertical)">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wipe(down)">
                                      <p:cBhvr>
                                        <p:cTn id="38" dur="500"/>
                                        <p:tgtEl>
                                          <p:spTgt spid="4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down)">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autoUpdateAnimBg="0"/>
      <p:bldP spid="46" grpId="0" autoUpdateAnimBg="0"/>
      <p:bldP spid="4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9"/>
          <p:cNvSpPr>
            <a:spLocks noChangeArrowheads="1"/>
          </p:cNvSpPr>
          <p:nvPr/>
        </p:nvSpPr>
        <p:spPr bwMode="auto">
          <a:xfrm>
            <a:off x="467544" y="476672"/>
            <a:ext cx="2741456" cy="369332"/>
          </a:xfrm>
          <a:prstGeom prst="rect">
            <a:avLst/>
          </a:prstGeom>
          <a:noFill/>
          <a:ln w="9525">
            <a:noFill/>
            <a:miter lim="800000"/>
            <a:headEnd/>
            <a:tailEnd/>
          </a:ln>
        </p:spPr>
        <p:txBody>
          <a:bodyPr wrap="none">
            <a:spAutoFit/>
          </a:bodyPr>
          <a:lstStyle/>
          <a:p>
            <a:r>
              <a:rPr lang="zh-CN" altLang="en-US" b="1" dirty="0" smtClean="0"/>
              <a:t>用普遍化逸度因子图计算</a:t>
            </a:r>
            <a:endParaRPr lang="zh-CN" altLang="en-US" b="1" dirty="0"/>
          </a:p>
        </p:txBody>
      </p:sp>
      <p:graphicFrame>
        <p:nvGraphicFramePr>
          <p:cNvPr id="5" name="对象 4"/>
          <p:cNvGraphicFramePr>
            <a:graphicFrameLocks noChangeAspect="1"/>
          </p:cNvGraphicFramePr>
          <p:nvPr>
            <p:extLst>
              <p:ext uri="{D42A27DB-BD31-4B8C-83A1-F6EECF244321}">
                <p14:modId xmlns:p14="http://schemas.microsoft.com/office/powerpoint/2010/main" val="1298465252"/>
              </p:ext>
            </p:extLst>
          </p:nvPr>
        </p:nvGraphicFramePr>
        <p:xfrm>
          <a:off x="1547664" y="908720"/>
          <a:ext cx="3018235" cy="770931"/>
        </p:xfrm>
        <a:graphic>
          <a:graphicData uri="http://schemas.openxmlformats.org/presentationml/2006/ole">
            <mc:AlternateContent xmlns:mc="http://schemas.openxmlformats.org/markup-compatibility/2006">
              <mc:Choice xmlns:v="urn:schemas-microsoft-com:vml" Requires="v">
                <p:oleObj spid="_x0000_s147958" name="Equation" r:id="rId3" imgW="1841500" imgH="469900" progId="Equation.3">
                  <p:embed/>
                </p:oleObj>
              </mc:Choice>
              <mc:Fallback>
                <p:oleObj name="Equation" r:id="rId3" imgW="1841500" imgH="469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908720"/>
                        <a:ext cx="3018235" cy="770931"/>
                      </a:xfrm>
                      <a:prstGeom prst="rect">
                        <a:avLst/>
                      </a:prstGeom>
                      <a:solidFill>
                        <a:srgbClr val="FFFFCC"/>
                      </a:solid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34950496"/>
              </p:ext>
            </p:extLst>
          </p:nvPr>
        </p:nvGraphicFramePr>
        <p:xfrm>
          <a:off x="611560" y="1772816"/>
          <a:ext cx="6583362" cy="876300"/>
        </p:xfrm>
        <a:graphic>
          <a:graphicData uri="http://schemas.openxmlformats.org/presentationml/2006/ole">
            <mc:AlternateContent xmlns:mc="http://schemas.openxmlformats.org/markup-compatibility/2006">
              <mc:Choice xmlns:v="urn:schemas-microsoft-com:vml" Requires="v">
                <p:oleObj spid="_x0000_s147959" name="Equation" r:id="rId5" imgW="2959100" imgH="431800" progId="Equation.3">
                  <p:embed/>
                </p:oleObj>
              </mc:Choice>
              <mc:Fallback>
                <p:oleObj name="Equation" r:id="rId5" imgW="2959100" imgH="4318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1772816"/>
                        <a:ext cx="6583362"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nvGraphicFramePr>
        <p:xfrm>
          <a:off x="971550" y="2636838"/>
          <a:ext cx="3074988" cy="1023937"/>
        </p:xfrm>
        <a:graphic>
          <a:graphicData uri="http://schemas.openxmlformats.org/presentationml/2006/ole">
            <mc:AlternateContent xmlns:mc="http://schemas.openxmlformats.org/markup-compatibility/2006">
              <mc:Choice xmlns:v="urn:schemas-microsoft-com:vml" Requires="v">
                <p:oleObj spid="_x0000_s147960" name="Equation" r:id="rId7" imgW="1409700" imgH="469900" progId="Equation.3">
                  <p:embed/>
                </p:oleObj>
              </mc:Choice>
              <mc:Fallback>
                <p:oleObj name="Equation" r:id="rId7" imgW="1409700" imgH="4699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2636838"/>
                        <a:ext cx="3074988"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nvGraphicFramePr>
        <p:xfrm>
          <a:off x="884238" y="3687763"/>
          <a:ext cx="4229100" cy="1860550"/>
        </p:xfrm>
        <a:graphic>
          <a:graphicData uri="http://schemas.openxmlformats.org/presentationml/2006/ole">
            <mc:AlternateContent xmlns:mc="http://schemas.openxmlformats.org/markup-compatibility/2006">
              <mc:Choice xmlns:v="urn:schemas-microsoft-com:vml" Requires="v">
                <p:oleObj spid="_x0000_s147961" name="Equation" r:id="rId9" imgW="2108200" imgH="927100" progId="Equation.3">
                  <p:embed/>
                </p:oleObj>
              </mc:Choice>
              <mc:Fallback>
                <p:oleObj name="Equation" r:id="rId9" imgW="2108200" imgH="9271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4238" y="3687763"/>
                        <a:ext cx="4229100" cy="186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4"/>
          <p:cNvSpPr txBox="1">
            <a:spLocks noChangeArrowheads="1"/>
          </p:cNvSpPr>
          <p:nvPr/>
        </p:nvSpPr>
        <p:spPr bwMode="auto">
          <a:xfrm>
            <a:off x="663575" y="5829300"/>
            <a:ext cx="6664325" cy="5794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3200" b="1" dirty="0">
                <a:solidFill>
                  <a:srgbClr val="000000"/>
                </a:solidFill>
                <a:latin typeface="Times New Roman" pitchFamily="18" charset="0"/>
                <a:ea typeface="黑体" pitchFamily="49" charset="-122"/>
              </a:rPr>
              <a:t>∵</a:t>
            </a:r>
            <a:r>
              <a:rPr kumimoji="1" lang="en-US" altLang="zh-CN" sz="3200" b="1" i="1" dirty="0">
                <a:solidFill>
                  <a:srgbClr val="000000"/>
                </a:solidFill>
                <a:latin typeface="Times New Roman" pitchFamily="18" charset="0"/>
                <a:ea typeface="黑体" pitchFamily="49" charset="-122"/>
              </a:rPr>
              <a:t>Z=Z</a:t>
            </a:r>
            <a:r>
              <a:rPr kumimoji="1" lang="en-US" altLang="zh-CN" sz="3200" b="1" dirty="0">
                <a:solidFill>
                  <a:srgbClr val="000000"/>
                </a:solidFill>
                <a:latin typeface="Times New Roman" pitchFamily="18" charset="0"/>
                <a:ea typeface="黑体" pitchFamily="49" charset="-122"/>
              </a:rPr>
              <a:t>(</a:t>
            </a:r>
            <a:r>
              <a:rPr kumimoji="1" lang="en-US" altLang="zh-CN" sz="3200" b="1" i="1" dirty="0" err="1">
                <a:solidFill>
                  <a:srgbClr val="000000"/>
                </a:solidFill>
                <a:latin typeface="Times New Roman" pitchFamily="18" charset="0"/>
                <a:ea typeface="黑体" pitchFamily="49" charset="-122"/>
              </a:rPr>
              <a:t>T</a:t>
            </a:r>
            <a:r>
              <a:rPr kumimoji="1" lang="en-US" altLang="zh-CN" sz="3200" b="1" i="1" baseline="-25000" dirty="0" err="1">
                <a:solidFill>
                  <a:srgbClr val="000000"/>
                </a:solidFill>
                <a:latin typeface="Times New Roman" pitchFamily="18" charset="0"/>
                <a:ea typeface="黑体" pitchFamily="49" charset="-122"/>
              </a:rPr>
              <a:t>r</a:t>
            </a:r>
            <a:r>
              <a:rPr kumimoji="1" lang="en-US" altLang="zh-CN" sz="3200" b="1" i="1" dirty="0" err="1">
                <a:solidFill>
                  <a:srgbClr val="000000"/>
                </a:solidFill>
                <a:latin typeface="Times New Roman" pitchFamily="18" charset="0"/>
                <a:ea typeface="黑体" pitchFamily="49" charset="-122"/>
              </a:rPr>
              <a:t>,p</a:t>
            </a:r>
            <a:r>
              <a:rPr kumimoji="1" lang="en-US" altLang="zh-CN" sz="3200" b="1" i="1" baseline="-25000" dirty="0" err="1">
                <a:solidFill>
                  <a:srgbClr val="000000"/>
                </a:solidFill>
                <a:latin typeface="Times New Roman" pitchFamily="18" charset="0"/>
                <a:ea typeface="黑体" pitchFamily="49" charset="-122"/>
              </a:rPr>
              <a:t>r</a:t>
            </a:r>
            <a:r>
              <a:rPr kumimoji="1" lang="en-US" altLang="zh-CN" sz="3200" b="1" dirty="0">
                <a:solidFill>
                  <a:srgbClr val="000000"/>
                </a:solidFill>
                <a:latin typeface="Times New Roman" pitchFamily="18" charset="0"/>
                <a:ea typeface="黑体" pitchFamily="49" charset="-122"/>
              </a:rPr>
              <a:t>)</a:t>
            </a:r>
            <a:r>
              <a:rPr kumimoji="1" lang="en-US" altLang="zh-CN" sz="3200" b="1" baseline="-25000" dirty="0">
                <a:solidFill>
                  <a:srgbClr val="000000"/>
                </a:solidFill>
                <a:latin typeface="Times New Roman" pitchFamily="18" charset="0"/>
                <a:ea typeface="黑体" pitchFamily="49" charset="-122"/>
              </a:rPr>
              <a:t>           </a:t>
            </a:r>
            <a:r>
              <a:rPr kumimoji="1" lang="en-US" altLang="zh-CN" sz="3200" b="1" dirty="0">
                <a:solidFill>
                  <a:srgbClr val="000000"/>
                </a:solidFill>
                <a:latin typeface="Times New Roman" pitchFamily="18" charset="0"/>
                <a:ea typeface="黑体" pitchFamily="49" charset="-122"/>
              </a:rPr>
              <a:t>∴</a:t>
            </a:r>
            <a:r>
              <a:rPr kumimoji="1" lang="en-US" altLang="zh-CN" sz="3200" b="1" baseline="-25000" dirty="0">
                <a:solidFill>
                  <a:srgbClr val="000000"/>
                </a:solidFill>
                <a:latin typeface="Times New Roman" pitchFamily="18" charset="0"/>
                <a:ea typeface="黑体" pitchFamily="49" charset="-122"/>
              </a:rPr>
              <a:t> </a:t>
            </a:r>
            <a:r>
              <a:rPr kumimoji="1" lang="en-US" altLang="zh-CN" sz="3200" b="1" i="1" dirty="0" err="1">
                <a:solidFill>
                  <a:srgbClr val="000000"/>
                </a:solidFill>
                <a:latin typeface="Times New Roman" pitchFamily="18" charset="0"/>
                <a:cs typeface="Times New Roman" pitchFamily="18" charset="0"/>
              </a:rPr>
              <a:t>φ</a:t>
            </a:r>
            <a:r>
              <a:rPr kumimoji="1" lang="en-US" altLang="zh-CN" sz="3200" b="1" i="1" baseline="-25000" dirty="0" err="1">
                <a:solidFill>
                  <a:srgbClr val="000000"/>
                </a:solidFill>
                <a:latin typeface="Times New Roman" pitchFamily="18" charset="0"/>
                <a:cs typeface="Times New Roman" pitchFamily="18" charset="0"/>
              </a:rPr>
              <a:t>B</a:t>
            </a:r>
            <a:r>
              <a:rPr kumimoji="1" lang="en-US" altLang="zh-CN" sz="3200" b="1" i="1" dirty="0">
                <a:solidFill>
                  <a:srgbClr val="000000"/>
                </a:solidFill>
                <a:latin typeface="Times New Roman" pitchFamily="18" charset="0"/>
                <a:cs typeface="Times New Roman" pitchFamily="18" charset="0"/>
              </a:rPr>
              <a:t>*</a:t>
            </a:r>
            <a:r>
              <a:rPr kumimoji="1" lang="en-US" altLang="zh-CN" sz="3200" b="1" dirty="0">
                <a:solidFill>
                  <a:srgbClr val="000000"/>
                </a:solidFill>
                <a:latin typeface="Times New Roman" pitchFamily="18" charset="0"/>
                <a:cs typeface="Times New Roman" pitchFamily="18" charset="0"/>
              </a:rPr>
              <a:t>= </a:t>
            </a:r>
            <a:r>
              <a:rPr kumimoji="1" lang="en-US" altLang="zh-CN" sz="3200" b="1" i="1" dirty="0" err="1">
                <a:solidFill>
                  <a:srgbClr val="000000"/>
                </a:solidFill>
                <a:latin typeface="Times New Roman" pitchFamily="18" charset="0"/>
                <a:cs typeface="Times New Roman" pitchFamily="18" charset="0"/>
              </a:rPr>
              <a:t>φ</a:t>
            </a:r>
            <a:r>
              <a:rPr kumimoji="1" lang="en-US" altLang="zh-CN" sz="3200" b="1" i="1" baseline="-25000" dirty="0" err="1">
                <a:solidFill>
                  <a:srgbClr val="000000"/>
                </a:solidFill>
                <a:latin typeface="Times New Roman" pitchFamily="18" charset="0"/>
                <a:cs typeface="Times New Roman" pitchFamily="18" charset="0"/>
              </a:rPr>
              <a:t>B</a:t>
            </a:r>
            <a:r>
              <a:rPr kumimoji="1" lang="en-US" altLang="zh-CN" sz="3200" b="1" dirty="0">
                <a:solidFill>
                  <a:srgbClr val="000000"/>
                </a:solidFill>
                <a:latin typeface="Times New Roman" pitchFamily="18" charset="0"/>
                <a:cs typeface="Times New Roman" pitchFamily="18" charset="0"/>
              </a:rPr>
              <a:t>* </a:t>
            </a:r>
            <a:r>
              <a:rPr kumimoji="1" lang="en-US" altLang="zh-CN" sz="3200" b="1" dirty="0">
                <a:solidFill>
                  <a:srgbClr val="000000"/>
                </a:solidFill>
                <a:latin typeface="Times New Roman" pitchFamily="18" charset="0"/>
                <a:ea typeface="黑体" pitchFamily="49" charset="-122"/>
              </a:rPr>
              <a:t>(</a:t>
            </a:r>
            <a:r>
              <a:rPr kumimoji="1" lang="en-US" altLang="zh-CN" sz="3200" b="1" i="1" dirty="0" err="1">
                <a:solidFill>
                  <a:srgbClr val="000000"/>
                </a:solidFill>
                <a:latin typeface="Times New Roman" pitchFamily="18" charset="0"/>
                <a:ea typeface="黑体" pitchFamily="49" charset="-122"/>
              </a:rPr>
              <a:t>T</a:t>
            </a:r>
            <a:r>
              <a:rPr kumimoji="1" lang="en-US" altLang="zh-CN" sz="3200" b="1" i="1" baseline="-25000" dirty="0" err="1">
                <a:solidFill>
                  <a:srgbClr val="000000"/>
                </a:solidFill>
                <a:latin typeface="Times New Roman" pitchFamily="18" charset="0"/>
                <a:ea typeface="黑体" pitchFamily="49" charset="-122"/>
              </a:rPr>
              <a:t>r</a:t>
            </a:r>
            <a:r>
              <a:rPr kumimoji="1" lang="en-US" altLang="zh-CN" sz="3200" b="1" i="1" dirty="0" err="1">
                <a:solidFill>
                  <a:srgbClr val="000000"/>
                </a:solidFill>
                <a:latin typeface="Times New Roman" pitchFamily="18" charset="0"/>
                <a:ea typeface="黑体" pitchFamily="49" charset="-122"/>
              </a:rPr>
              <a:t>,p</a:t>
            </a:r>
            <a:r>
              <a:rPr kumimoji="1" lang="en-US" altLang="zh-CN" sz="3200" b="1" i="1" baseline="-25000" dirty="0" err="1">
                <a:solidFill>
                  <a:srgbClr val="000000"/>
                </a:solidFill>
                <a:latin typeface="Times New Roman" pitchFamily="18" charset="0"/>
                <a:ea typeface="黑体" pitchFamily="49" charset="-122"/>
              </a:rPr>
              <a:t>r</a:t>
            </a:r>
            <a:r>
              <a:rPr kumimoji="1" lang="en-US" altLang="zh-CN" sz="3200" b="1" dirty="0">
                <a:solidFill>
                  <a:srgbClr val="000000"/>
                </a:solidFill>
                <a:latin typeface="Times New Roman" pitchFamily="18" charset="0"/>
                <a:ea typeface="黑体" pitchFamily="49" charset="-122"/>
              </a:rPr>
              <a:t>)</a:t>
            </a:r>
            <a:r>
              <a:rPr kumimoji="1" lang="en-US" altLang="zh-CN" sz="3200" b="1" baseline="-25000" dirty="0">
                <a:solidFill>
                  <a:srgbClr val="000000"/>
                </a:solidFill>
                <a:latin typeface="Times New Roman" pitchFamily="18" charset="0"/>
                <a:ea typeface="黑体" pitchFamily="49" charset="-122"/>
              </a:rPr>
              <a:t> </a:t>
            </a:r>
            <a:endParaRPr kumimoji="1" lang="en-US" altLang="zh-CN" sz="3200"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73349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124075" y="188640"/>
            <a:ext cx="51831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r>
              <a:rPr kumimoji="1" lang="zh-CN" altLang="en-US" sz="3200" b="1" dirty="0">
                <a:solidFill>
                  <a:srgbClr val="FF0000"/>
                </a:solidFill>
                <a:latin typeface="Times New Roman" pitchFamily="18" charset="0"/>
                <a:ea typeface="黑体" pitchFamily="49" charset="-122"/>
              </a:rPr>
              <a:t>普遍化逸度因子图</a:t>
            </a:r>
          </a:p>
        </p:txBody>
      </p:sp>
      <p:graphicFrame>
        <p:nvGraphicFramePr>
          <p:cNvPr id="5" name="对象 4"/>
          <p:cNvGraphicFramePr>
            <a:graphicFrameLocks noChangeAspect="1"/>
          </p:cNvGraphicFramePr>
          <p:nvPr/>
        </p:nvGraphicFramePr>
        <p:xfrm>
          <a:off x="468313" y="646113"/>
          <a:ext cx="7991475" cy="6211887"/>
        </p:xfrm>
        <a:graphic>
          <a:graphicData uri="http://schemas.openxmlformats.org/presentationml/2006/ole">
            <mc:AlternateContent xmlns:mc="http://schemas.openxmlformats.org/markup-compatibility/2006">
              <mc:Choice xmlns:v="urn:schemas-microsoft-com:vml" Requires="v">
                <p:oleObj spid="_x0000_s148605" name="位图图像" r:id="rId3" imgW="62019048" imgH="46285714" progId="PBrush">
                  <p:embed/>
                </p:oleObj>
              </mc:Choice>
              <mc:Fallback>
                <p:oleObj name="位图图像" r:id="rId3" imgW="62019048" imgH="46285714"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13841" t="20506" r="14655" b="5000"/>
                      <a:stretch>
                        <a:fillRect/>
                      </a:stretch>
                    </p:blipFill>
                    <p:spPr bwMode="auto">
                      <a:xfrm>
                        <a:off x="468313" y="646113"/>
                        <a:ext cx="7991475" cy="621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935310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2245865168"/>
              </p:ext>
            </p:extLst>
          </p:nvPr>
        </p:nvGraphicFramePr>
        <p:xfrm>
          <a:off x="755576" y="116632"/>
          <a:ext cx="7416800" cy="6413500"/>
        </p:xfrm>
        <a:graphic>
          <a:graphicData uri="http://schemas.openxmlformats.org/presentationml/2006/ole">
            <mc:AlternateContent xmlns:mc="http://schemas.openxmlformats.org/markup-compatibility/2006">
              <mc:Choice xmlns:v="urn:schemas-microsoft-com:vml" Requires="v">
                <p:oleObj spid="_x0000_s149630" name="位图图像" r:id="rId3" imgW="65828571" imgH="58704762" progId="PBrush">
                  <p:embed/>
                </p:oleObj>
              </mc:Choice>
              <mc:Fallback>
                <p:oleObj name="位图图像" r:id="rId3" imgW="65828571" imgH="58704762"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l="7112" t="17488" r="23613" b="3125"/>
                      <a:stretch>
                        <a:fillRect/>
                      </a:stretch>
                    </p:blipFill>
                    <p:spPr bwMode="auto">
                      <a:xfrm>
                        <a:off x="755576" y="116632"/>
                        <a:ext cx="7416800" cy="641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420092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0" y="0"/>
          <a:ext cx="4751388" cy="4797425"/>
        </p:xfrm>
        <a:graphic>
          <a:graphicData uri="http://schemas.openxmlformats.org/presentationml/2006/ole">
            <mc:AlternateContent xmlns:mc="http://schemas.openxmlformats.org/markup-compatibility/2006">
              <mc:Choice xmlns:v="urn:schemas-microsoft-com:vml" Requires="v">
                <p:oleObj spid="_x0000_s151008" name="位图图像" r:id="rId3" imgW="62019048" imgH="46285714" progId="PBrush">
                  <p:embed/>
                </p:oleObj>
              </mc:Choice>
              <mc:Fallback>
                <p:oleObj name="位图图像" r:id="rId3" imgW="62019048" imgH="46285714"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3841" t="20506" r="14655" b="5000"/>
                      <a:stretch>
                        <a:fillRect/>
                      </a:stretch>
                    </p:blipFill>
                    <p:spPr bwMode="auto">
                      <a:xfrm>
                        <a:off x="0" y="0"/>
                        <a:ext cx="4751388"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nvGraphicFramePr>
        <p:xfrm>
          <a:off x="152400" y="152400"/>
          <a:ext cx="4751388" cy="4797425"/>
        </p:xfrm>
        <a:graphic>
          <a:graphicData uri="http://schemas.openxmlformats.org/presentationml/2006/ole">
            <mc:AlternateContent xmlns:mc="http://schemas.openxmlformats.org/markup-compatibility/2006">
              <mc:Choice xmlns:v="urn:schemas-microsoft-com:vml" Requires="v">
                <p:oleObj spid="_x0000_s151009" name="位图图像" r:id="rId5" imgW="62019048" imgH="46285714" progId="PBrush">
                  <p:embed/>
                </p:oleObj>
              </mc:Choice>
              <mc:Fallback>
                <p:oleObj name="位图图像" r:id="rId5" imgW="62019048" imgH="46285714"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3841" t="20506" r="14655" b="5000"/>
                      <a:stretch>
                        <a:fillRect/>
                      </a:stretch>
                    </p:blipFill>
                    <p:spPr bwMode="auto">
                      <a:xfrm>
                        <a:off x="152400" y="152400"/>
                        <a:ext cx="4751388"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5"/>
          <p:cNvGraphicFramePr>
            <a:graphicFrameLocks noChangeAspect="1"/>
          </p:cNvGraphicFramePr>
          <p:nvPr/>
        </p:nvGraphicFramePr>
        <p:xfrm>
          <a:off x="4427538" y="0"/>
          <a:ext cx="4716462" cy="4591050"/>
        </p:xfrm>
        <a:graphic>
          <a:graphicData uri="http://schemas.openxmlformats.org/presentationml/2006/ole">
            <mc:AlternateContent xmlns:mc="http://schemas.openxmlformats.org/markup-compatibility/2006">
              <mc:Choice xmlns:v="urn:schemas-microsoft-com:vml" Requires="v">
                <p:oleObj spid="_x0000_s151010" name="位图图像" r:id="rId6" imgW="65828571" imgH="58704762" progId="PBrush">
                  <p:embed/>
                </p:oleObj>
              </mc:Choice>
              <mc:Fallback>
                <p:oleObj name="位图图像" r:id="rId6" imgW="65828571" imgH="58704762" progId="PBrush">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l="7112" t="17488" r="23613" b="3125"/>
                      <a:stretch>
                        <a:fillRect/>
                      </a:stretch>
                    </p:blipFill>
                    <p:spPr bwMode="auto">
                      <a:xfrm>
                        <a:off x="4427538" y="0"/>
                        <a:ext cx="4716462"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2"/>
          <p:cNvSpPr txBox="1">
            <a:spLocks noChangeArrowheads="1"/>
          </p:cNvSpPr>
          <p:nvPr/>
        </p:nvSpPr>
        <p:spPr bwMode="auto">
          <a:xfrm>
            <a:off x="395288" y="4868863"/>
            <a:ext cx="864120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latin typeface="Times New Roman" pitchFamily="18" charset="0"/>
              </a:rPr>
              <a:t>由图知：</a:t>
            </a:r>
            <a:r>
              <a:rPr kumimoji="1" lang="en-US" altLang="zh-CN" sz="2800" b="1" dirty="0" err="1">
                <a:latin typeface="Times New Roman" pitchFamily="18" charset="0"/>
              </a:rPr>
              <a:t>T</a:t>
            </a:r>
            <a:r>
              <a:rPr kumimoji="1" lang="en-US" altLang="zh-CN" sz="2800" b="1" baseline="-25000" dirty="0" err="1">
                <a:latin typeface="Times New Roman" pitchFamily="18" charset="0"/>
              </a:rPr>
              <a:t>r</a:t>
            </a:r>
            <a:r>
              <a:rPr kumimoji="1" lang="en-US" altLang="zh-CN" sz="2800" b="1" dirty="0">
                <a:latin typeface="Times New Roman" pitchFamily="18" charset="0"/>
              </a:rPr>
              <a:t>&gt;2.4 </a:t>
            </a:r>
            <a:r>
              <a:rPr kumimoji="1" lang="zh-CN" altLang="en-US" sz="2800" b="1" dirty="0">
                <a:latin typeface="Times New Roman" pitchFamily="18" charset="0"/>
              </a:rPr>
              <a:t>时： </a:t>
            </a:r>
            <a:r>
              <a:rPr kumimoji="1" lang="en-US" altLang="zh-CN" sz="2800" b="1" i="1" dirty="0" err="1">
                <a:latin typeface="Times New Roman" pitchFamily="18" charset="0"/>
              </a:rPr>
              <a:t>p</a:t>
            </a:r>
            <a:r>
              <a:rPr kumimoji="1" lang="en-US" altLang="zh-CN" sz="2800" b="1" i="1" baseline="-25000" dirty="0" err="1">
                <a:latin typeface="Times New Roman" pitchFamily="18" charset="0"/>
              </a:rPr>
              <a:t>r</a:t>
            </a:r>
            <a:r>
              <a:rPr kumimoji="1" lang="en-US" altLang="zh-CN" sz="2800" b="1" dirty="0">
                <a:latin typeface="Times New Roman" pitchFamily="18" charset="0"/>
              </a:rPr>
              <a:t>↑ </a:t>
            </a:r>
            <a:r>
              <a:rPr kumimoji="1" lang="en-US" altLang="zh-CN" sz="2800" b="1" i="1" dirty="0">
                <a:latin typeface="Times New Roman" pitchFamily="18" charset="0"/>
              </a:rPr>
              <a:t>φ</a:t>
            </a:r>
            <a:r>
              <a:rPr kumimoji="1" lang="en-US" altLang="zh-CN" sz="2800" b="1" dirty="0">
                <a:latin typeface="Times New Roman" pitchFamily="18" charset="0"/>
              </a:rPr>
              <a:t>↑</a:t>
            </a:r>
          </a:p>
          <a:p>
            <a:r>
              <a:rPr kumimoji="1" lang="en-US" altLang="zh-CN" sz="2800" b="1" dirty="0">
                <a:latin typeface="Times New Roman" pitchFamily="18" charset="0"/>
              </a:rPr>
              <a:t>        </a:t>
            </a:r>
            <a:r>
              <a:rPr kumimoji="1" lang="en-US" altLang="zh-CN" sz="2800" b="1" dirty="0" err="1">
                <a:latin typeface="Times New Roman" pitchFamily="18" charset="0"/>
              </a:rPr>
              <a:t>T</a:t>
            </a:r>
            <a:r>
              <a:rPr kumimoji="1" lang="en-US" altLang="zh-CN" sz="2800" b="1" baseline="-25000" dirty="0" err="1">
                <a:latin typeface="Times New Roman" pitchFamily="18" charset="0"/>
              </a:rPr>
              <a:t>r</a:t>
            </a:r>
            <a:r>
              <a:rPr kumimoji="1" lang="en-US" altLang="zh-CN" sz="2800" b="1" dirty="0">
                <a:latin typeface="Times New Roman" pitchFamily="18" charset="0"/>
              </a:rPr>
              <a:t>&lt;2.4 </a:t>
            </a:r>
            <a:r>
              <a:rPr kumimoji="1" lang="zh-CN" altLang="en-US" sz="2800" b="1" dirty="0">
                <a:latin typeface="Times New Roman" pitchFamily="18" charset="0"/>
              </a:rPr>
              <a:t>时： </a:t>
            </a:r>
            <a:r>
              <a:rPr kumimoji="1" lang="en-US" altLang="zh-CN" sz="2800" b="1" i="1" dirty="0" err="1">
                <a:latin typeface="Times New Roman" pitchFamily="18" charset="0"/>
              </a:rPr>
              <a:t>p</a:t>
            </a:r>
            <a:r>
              <a:rPr kumimoji="1" lang="en-US" altLang="zh-CN" sz="2800" b="1" i="1" baseline="-25000" dirty="0" err="1">
                <a:latin typeface="Times New Roman" pitchFamily="18" charset="0"/>
              </a:rPr>
              <a:t>r</a:t>
            </a:r>
            <a:r>
              <a:rPr kumimoji="1" lang="en-US" altLang="zh-CN" sz="2800" b="1" dirty="0">
                <a:latin typeface="Times New Roman" pitchFamily="18" charset="0"/>
              </a:rPr>
              <a:t>↑ </a:t>
            </a:r>
            <a:r>
              <a:rPr kumimoji="1" lang="en-US" altLang="zh-CN" sz="2800" b="1" i="1" dirty="0">
                <a:latin typeface="Times New Roman" pitchFamily="18" charset="0"/>
              </a:rPr>
              <a:t>φ</a:t>
            </a:r>
            <a:r>
              <a:rPr kumimoji="1" lang="zh-CN" altLang="en-US" sz="2800" b="1" dirty="0">
                <a:latin typeface="Times New Roman" pitchFamily="18" charset="0"/>
              </a:rPr>
              <a:t>先↓后</a:t>
            </a:r>
            <a:r>
              <a:rPr kumimoji="1" lang="zh-CN" altLang="en-US" sz="2800" b="1" dirty="0" smtClean="0">
                <a:latin typeface="Times New Roman" pitchFamily="18" charset="0"/>
              </a:rPr>
              <a:t>↑</a:t>
            </a:r>
            <a:endParaRPr kumimoji="1" lang="en-US" altLang="zh-CN" sz="2800" b="1" dirty="0" smtClean="0">
              <a:latin typeface="Times New Roman" pitchFamily="18" charset="0"/>
            </a:endParaRPr>
          </a:p>
          <a:p>
            <a:r>
              <a:rPr kumimoji="1" lang="zh-CN" altLang="en-US" sz="2800" b="1" dirty="0" smtClean="0">
                <a:latin typeface="Times New Roman" pitchFamily="18" charset="0"/>
              </a:rPr>
              <a:t>任何</a:t>
            </a:r>
            <a:r>
              <a:rPr kumimoji="1" lang="en-US" altLang="zh-CN" sz="2800" b="1" dirty="0" err="1">
                <a:latin typeface="Times New Roman" pitchFamily="18" charset="0"/>
              </a:rPr>
              <a:t>T</a:t>
            </a:r>
            <a:r>
              <a:rPr kumimoji="1" lang="en-US" altLang="zh-CN" sz="2800" b="1" baseline="-25000" dirty="0" err="1">
                <a:latin typeface="Times New Roman" pitchFamily="18" charset="0"/>
              </a:rPr>
              <a:t>r</a:t>
            </a:r>
            <a:r>
              <a:rPr kumimoji="1" lang="zh-CN" altLang="en-US" sz="2800" b="1" dirty="0">
                <a:latin typeface="Times New Roman" pitchFamily="18" charset="0"/>
              </a:rPr>
              <a:t>下：  </a:t>
            </a:r>
            <a:r>
              <a:rPr kumimoji="1" lang="en-US" altLang="zh-CN" sz="2800" b="1" i="1" dirty="0">
                <a:latin typeface="Times New Roman" pitchFamily="18" charset="0"/>
              </a:rPr>
              <a:t>p</a:t>
            </a:r>
            <a:r>
              <a:rPr kumimoji="1" lang="en-US" altLang="zh-CN" sz="2800" b="1" dirty="0">
                <a:latin typeface="Times New Roman" pitchFamily="18" charset="0"/>
              </a:rPr>
              <a:t>→0, Z→1, </a:t>
            </a:r>
            <a:r>
              <a:rPr kumimoji="1" lang="en-US" altLang="zh-CN" sz="2800" b="1" i="1" dirty="0">
                <a:latin typeface="Times New Roman" pitchFamily="18" charset="0"/>
              </a:rPr>
              <a:t>φ</a:t>
            </a:r>
            <a:r>
              <a:rPr kumimoji="1" lang="en-US" altLang="zh-CN" sz="2800" b="1" dirty="0" smtClean="0">
                <a:latin typeface="Times New Roman" pitchFamily="18" charset="0"/>
              </a:rPr>
              <a:t>→1</a:t>
            </a:r>
            <a:r>
              <a:rPr kumimoji="1" lang="zh-CN" altLang="en-US" sz="2800" b="1" dirty="0" smtClean="0">
                <a:latin typeface="Times New Roman" pitchFamily="18" charset="0"/>
              </a:rPr>
              <a:t>即</a:t>
            </a:r>
            <a:r>
              <a:rPr kumimoji="1" lang="zh-CN" altLang="en-US" sz="2800" b="1" dirty="0">
                <a:latin typeface="Times New Roman" pitchFamily="18" charset="0"/>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3640180238"/>
              </p:ext>
            </p:extLst>
          </p:nvPr>
        </p:nvGraphicFramePr>
        <p:xfrm>
          <a:off x="5511800" y="5732463"/>
          <a:ext cx="3452813" cy="641350"/>
        </p:xfrm>
        <a:graphic>
          <a:graphicData uri="http://schemas.openxmlformats.org/presentationml/2006/ole">
            <mc:AlternateContent xmlns:mc="http://schemas.openxmlformats.org/markup-compatibility/2006">
              <mc:Choice xmlns:v="urn:schemas-microsoft-com:vml" Requires="v">
                <p:oleObj spid="_x0000_s151011" name="公式" r:id="rId8" imgW="1574640" imgH="291960" progId="Equation.3">
                  <p:embed/>
                </p:oleObj>
              </mc:Choice>
              <mc:Fallback>
                <p:oleObj name="公式" r:id="rId8" imgW="1574640" imgH="291960" progId="Equation.3">
                  <p:embed/>
                  <p:pic>
                    <p:nvPicPr>
                      <p:cNvPr id="0" name="Object 3"/>
                      <p:cNvPicPr>
                        <a:picLocks noChangeAspect="1" noChangeArrowheads="1"/>
                      </p:cNvPicPr>
                      <p:nvPr/>
                    </p:nvPicPr>
                    <p:blipFill>
                      <a:blip r:embed="rId9"/>
                      <a:srcRect/>
                      <a:stretch>
                        <a:fillRect/>
                      </a:stretch>
                    </p:blipFill>
                    <p:spPr bwMode="auto">
                      <a:xfrm>
                        <a:off x="5511800" y="5732463"/>
                        <a:ext cx="3452813"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5773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539552" y="1268760"/>
            <a:ext cx="693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smtClean="0">
                <a:latin typeface="Times New Roman" pitchFamily="18" charset="0"/>
                <a:cs typeface="Arial" pitchFamily="34" charset="0"/>
              </a:rPr>
              <a:t>路</a:t>
            </a:r>
            <a:r>
              <a:rPr kumimoji="1" lang="zh-CN" altLang="en-US" sz="2400" b="1" dirty="0">
                <a:latin typeface="Times New Roman" pitchFamily="18" charset="0"/>
                <a:cs typeface="Arial" pitchFamily="34" charset="0"/>
              </a:rPr>
              <a:t>易斯</a:t>
            </a:r>
            <a:r>
              <a:rPr kumimoji="1" lang="en-US" altLang="zh-CN" sz="2400" b="1" dirty="0">
                <a:latin typeface="Times New Roman" pitchFamily="18" charset="0"/>
                <a:cs typeface="Arial" pitchFamily="34" charset="0"/>
              </a:rPr>
              <a:t>-</a:t>
            </a:r>
            <a:r>
              <a:rPr kumimoji="1" lang="zh-CN" altLang="en-US" sz="2400" b="1" dirty="0">
                <a:latin typeface="Times New Roman" pitchFamily="18" charset="0"/>
                <a:cs typeface="Arial" pitchFamily="34" charset="0"/>
              </a:rPr>
              <a:t>兰德尔逸度</a:t>
            </a:r>
            <a:r>
              <a:rPr kumimoji="1" lang="zh-CN" altLang="en-US" sz="2400" b="1" dirty="0" smtClean="0">
                <a:latin typeface="Times New Roman" pitchFamily="18" charset="0"/>
                <a:cs typeface="Arial" pitchFamily="34" charset="0"/>
              </a:rPr>
              <a:t>规则，若</a:t>
            </a:r>
            <a:endParaRPr kumimoji="1" lang="zh-CN" altLang="en-US" sz="2400" b="1" dirty="0">
              <a:latin typeface="Times New Roman" pitchFamily="18" charset="0"/>
              <a:cs typeface="Arial" pitchFamily="34" charset="0"/>
            </a:endParaRPr>
          </a:p>
        </p:txBody>
      </p:sp>
      <p:sp>
        <p:nvSpPr>
          <p:cNvPr id="5" name="矩形 4"/>
          <p:cNvSpPr/>
          <p:nvPr/>
        </p:nvSpPr>
        <p:spPr>
          <a:xfrm>
            <a:off x="539552" y="476672"/>
            <a:ext cx="5570756" cy="461665"/>
          </a:xfrm>
          <a:prstGeom prst="rect">
            <a:avLst/>
          </a:prstGeom>
        </p:spPr>
        <p:txBody>
          <a:bodyPr wrap="none">
            <a:spAutoFit/>
          </a:bodyPr>
          <a:lstStyle/>
          <a:p>
            <a:r>
              <a:rPr lang="zh-CN" altLang="en-US" sz="2400" dirty="0" smtClean="0">
                <a:solidFill>
                  <a:srgbClr val="E62106"/>
                </a:solidFill>
              </a:rPr>
              <a:t>（</a:t>
            </a:r>
            <a:r>
              <a:rPr lang="en-US" altLang="zh-CN" sz="2400" dirty="0" smtClean="0">
                <a:solidFill>
                  <a:srgbClr val="E62106"/>
                </a:solidFill>
              </a:rPr>
              <a:t>2</a:t>
            </a:r>
            <a:r>
              <a:rPr lang="zh-CN" altLang="en-US" sz="2400" dirty="0" smtClean="0">
                <a:solidFill>
                  <a:srgbClr val="E62106"/>
                </a:solidFill>
              </a:rPr>
              <a:t>）混合</a:t>
            </a:r>
            <a:r>
              <a:rPr lang="zh-CN" altLang="en-US" sz="2400" dirty="0">
                <a:solidFill>
                  <a:srgbClr val="E62106"/>
                </a:solidFill>
              </a:rPr>
              <a:t>实际气体中</a:t>
            </a:r>
            <a:r>
              <a:rPr lang="en-US" altLang="zh-CN" sz="2400" dirty="0">
                <a:solidFill>
                  <a:srgbClr val="E62106"/>
                </a:solidFill>
              </a:rPr>
              <a:t>B</a:t>
            </a:r>
            <a:r>
              <a:rPr lang="zh-CN" altLang="en-US" sz="2400" dirty="0">
                <a:solidFill>
                  <a:srgbClr val="E62106"/>
                </a:solidFill>
              </a:rPr>
              <a:t>组分逸度 的计算</a:t>
            </a:r>
          </a:p>
        </p:txBody>
      </p:sp>
      <p:graphicFrame>
        <p:nvGraphicFramePr>
          <p:cNvPr id="6" name="对象 5"/>
          <p:cNvGraphicFramePr>
            <a:graphicFrameLocks noChangeAspect="1"/>
          </p:cNvGraphicFramePr>
          <p:nvPr>
            <p:extLst>
              <p:ext uri="{D42A27DB-BD31-4B8C-83A1-F6EECF244321}">
                <p14:modId xmlns:p14="http://schemas.microsoft.com/office/powerpoint/2010/main" val="1305698772"/>
              </p:ext>
            </p:extLst>
          </p:nvPr>
        </p:nvGraphicFramePr>
        <p:xfrm>
          <a:off x="493478" y="2198886"/>
          <a:ext cx="7632700" cy="654050"/>
        </p:xfrm>
        <a:graphic>
          <a:graphicData uri="http://schemas.openxmlformats.org/presentationml/2006/ole">
            <mc:AlternateContent xmlns:mc="http://schemas.openxmlformats.org/markup-compatibility/2006">
              <mc:Choice xmlns:v="urn:schemas-microsoft-com:vml" Requires="v">
                <p:oleObj spid="_x0000_s151883" name="Equation" r:id="rId3" imgW="2667000" imgH="228600" progId="Equation.3">
                  <p:embed/>
                </p:oleObj>
              </mc:Choice>
              <mc:Fallback>
                <p:oleObj name="Equation" r:id="rId3" imgW="2667000" imgH="2286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478" y="2198886"/>
                        <a:ext cx="7632700" cy="65405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11"/>
          <p:cNvSpPr txBox="1">
            <a:spLocks noChangeArrowheads="1"/>
          </p:cNvSpPr>
          <p:nvPr/>
        </p:nvSpPr>
        <p:spPr bwMode="auto">
          <a:xfrm>
            <a:off x="474921" y="2996952"/>
            <a:ext cx="8686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0000"/>
              </a:spcBef>
            </a:pPr>
            <a:r>
              <a:rPr kumimoji="1" lang="zh-CN" altLang="zh-CN" sz="2400" b="1" dirty="0">
                <a:solidFill>
                  <a:srgbClr val="006600"/>
                </a:solidFill>
                <a:latin typeface="Times New Roman" pitchFamily="18" charset="0"/>
                <a:cs typeface="Arial" pitchFamily="34" charset="0"/>
              </a:rPr>
              <a:t>此即路易斯-兰德尔（Lewis-Randall)逸度规则：真实气体混合物中组分</a:t>
            </a:r>
            <a:r>
              <a:rPr kumimoji="1" lang="zh-CN" altLang="en-US" sz="2400" b="1" dirty="0">
                <a:solidFill>
                  <a:srgbClr val="006600"/>
                </a:solidFill>
                <a:latin typeface="Times New Roman" pitchFamily="18" charset="0"/>
                <a:cs typeface="Arial" pitchFamily="34" charset="0"/>
              </a:rPr>
              <a:t> </a:t>
            </a:r>
            <a:r>
              <a:rPr kumimoji="1" lang="zh-CN" altLang="zh-CN" sz="2400" b="1" dirty="0">
                <a:solidFill>
                  <a:srgbClr val="006600"/>
                </a:solidFill>
                <a:latin typeface="Times New Roman" pitchFamily="18" charset="0"/>
                <a:cs typeface="Arial" pitchFamily="34" charset="0"/>
              </a:rPr>
              <a:t>B</a:t>
            </a:r>
            <a:r>
              <a:rPr kumimoji="1" lang="en-US" altLang="zh-CN" sz="2400" b="1" dirty="0">
                <a:solidFill>
                  <a:srgbClr val="006600"/>
                </a:solidFill>
                <a:latin typeface="Times New Roman" pitchFamily="18" charset="0"/>
                <a:cs typeface="Arial" pitchFamily="34" charset="0"/>
              </a:rPr>
              <a:t> </a:t>
            </a:r>
            <a:r>
              <a:rPr kumimoji="1" lang="zh-CN" altLang="zh-CN" sz="2400" b="1" dirty="0">
                <a:solidFill>
                  <a:srgbClr val="006600"/>
                </a:solidFill>
                <a:latin typeface="Times New Roman" pitchFamily="18" charset="0"/>
                <a:cs typeface="Arial" pitchFamily="34" charset="0"/>
              </a:rPr>
              <a:t>的逸度，等于该组分在该混合气体温度与总压下，单独存在时的逸度与B的物质的量分数</a:t>
            </a:r>
            <a:r>
              <a:rPr kumimoji="1" lang="zh-CN" altLang="en-US" sz="2400" b="1" dirty="0">
                <a:solidFill>
                  <a:srgbClr val="006600"/>
                </a:solidFill>
                <a:latin typeface="Times New Roman" pitchFamily="18" charset="0"/>
                <a:cs typeface="Arial" pitchFamily="34" charset="0"/>
              </a:rPr>
              <a:t> </a:t>
            </a:r>
            <a:r>
              <a:rPr kumimoji="1" lang="zh-CN" altLang="zh-CN" sz="2400" b="1" i="1" dirty="0">
                <a:solidFill>
                  <a:srgbClr val="006600"/>
                </a:solidFill>
                <a:latin typeface="Times New Roman" pitchFamily="18" charset="0"/>
                <a:cs typeface="Arial" pitchFamily="34" charset="0"/>
              </a:rPr>
              <a:t>y</a:t>
            </a:r>
            <a:r>
              <a:rPr kumimoji="1" lang="zh-CN" altLang="zh-CN" sz="2400" b="1" baseline="-25000" dirty="0">
                <a:solidFill>
                  <a:srgbClr val="006600"/>
                </a:solidFill>
                <a:latin typeface="Times New Roman" pitchFamily="18" charset="0"/>
                <a:cs typeface="Arial" pitchFamily="34" charset="0"/>
              </a:rPr>
              <a:t>B</a:t>
            </a:r>
            <a:r>
              <a:rPr kumimoji="1" lang="en-US" altLang="zh-CN" sz="2400" b="1" baseline="-25000" dirty="0">
                <a:solidFill>
                  <a:srgbClr val="006600"/>
                </a:solidFill>
                <a:latin typeface="Times New Roman" pitchFamily="18" charset="0"/>
                <a:cs typeface="Arial" pitchFamily="34" charset="0"/>
              </a:rPr>
              <a:t> </a:t>
            </a:r>
            <a:r>
              <a:rPr kumimoji="1" lang="zh-CN" altLang="zh-CN" sz="2400" b="1" dirty="0">
                <a:solidFill>
                  <a:srgbClr val="006600"/>
                </a:solidFill>
                <a:latin typeface="Times New Roman" pitchFamily="18" charset="0"/>
                <a:cs typeface="Arial" pitchFamily="34" charset="0"/>
              </a:rPr>
              <a:t>的乘积。</a:t>
            </a:r>
            <a:r>
              <a:rPr kumimoji="1" lang="zh-CN" altLang="en-US" sz="2400" b="1" dirty="0">
                <a:solidFill>
                  <a:srgbClr val="006600"/>
                </a:solidFill>
                <a:latin typeface="Times New Roman" pitchFamily="18" charset="0"/>
                <a:cs typeface="Arial" pitchFamily="34" charset="0"/>
              </a:rPr>
              <a:t>    </a:t>
            </a:r>
            <a:endParaRPr kumimoji="1" lang="zh-CN" altLang="en-US" sz="2400" dirty="0">
              <a:solidFill>
                <a:srgbClr val="006600"/>
              </a:solidFill>
              <a:latin typeface="Times New Roman" pitchFamily="18" charset="0"/>
              <a:cs typeface="Arial" pitchFamily="34" charset="0"/>
            </a:endParaRPr>
          </a:p>
        </p:txBody>
      </p:sp>
      <p:sp>
        <p:nvSpPr>
          <p:cNvPr id="8" name="Text Box 12"/>
          <p:cNvSpPr txBox="1">
            <a:spLocks noChangeArrowheads="1"/>
          </p:cNvSpPr>
          <p:nvPr/>
        </p:nvSpPr>
        <p:spPr bwMode="auto">
          <a:xfrm>
            <a:off x="529805" y="4691465"/>
            <a:ext cx="8763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0000"/>
              </a:spcBef>
            </a:pPr>
            <a:r>
              <a:rPr kumimoji="1" lang="zh-CN" altLang="en-US" sz="2000" b="1" dirty="0">
                <a:solidFill>
                  <a:srgbClr val="000099"/>
                </a:solidFill>
                <a:latin typeface="Times New Roman" pitchFamily="18" charset="0"/>
                <a:cs typeface="Arial" pitchFamily="34" charset="0"/>
              </a:rPr>
              <a:t>局</a:t>
            </a:r>
            <a:r>
              <a:rPr kumimoji="1" lang="zh-CN" altLang="zh-CN" sz="2000" b="1" dirty="0">
                <a:solidFill>
                  <a:srgbClr val="000099"/>
                </a:solidFill>
                <a:latin typeface="Times New Roman" pitchFamily="18" charset="0"/>
                <a:cs typeface="Arial" pitchFamily="34" charset="0"/>
              </a:rPr>
              <a:t>限性：在压力増大时，体积加和性往往有偏差，尤其含有极性组分或临界温度相差较大的组分时，偏差更大，这个规则就不完全适用了。</a:t>
            </a:r>
            <a:endParaRPr kumimoji="1" lang="zh-CN" altLang="en-US" sz="2000" dirty="0">
              <a:solidFill>
                <a:srgbClr val="000099"/>
              </a:solidFill>
              <a:latin typeface="Times New Roman" pitchFamily="18" charset="0"/>
              <a:cs typeface="Arial"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84863713"/>
              </p:ext>
            </p:extLst>
          </p:nvPr>
        </p:nvGraphicFramePr>
        <p:xfrm>
          <a:off x="4721246" y="1221779"/>
          <a:ext cx="1389062" cy="555625"/>
        </p:xfrm>
        <a:graphic>
          <a:graphicData uri="http://schemas.openxmlformats.org/presentationml/2006/ole">
            <mc:AlternateContent xmlns:mc="http://schemas.openxmlformats.org/markup-compatibility/2006">
              <mc:Choice xmlns:v="urn:schemas-microsoft-com:vml" Requires="v">
                <p:oleObj spid="_x0000_s151884" name="Equation" r:id="rId5" imgW="571252" imgH="228501" progId="Equation.3">
                  <p:embed/>
                </p:oleObj>
              </mc:Choice>
              <mc:Fallback>
                <p:oleObj name="Equation" r:id="rId5" imgW="571252" imgH="228501" progId="Equation.3">
                  <p:embed/>
                  <p:pic>
                    <p:nvPicPr>
                      <p:cNvPr id="0" name="Object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721246" y="1221779"/>
                        <a:ext cx="1389062" cy="5556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9289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内容占位符 2"/>
          <p:cNvSpPr>
            <a:spLocks noGrp="1"/>
          </p:cNvSpPr>
          <p:nvPr>
            <p:ph idx="1"/>
          </p:nvPr>
        </p:nvSpPr>
        <p:spPr>
          <a:xfrm>
            <a:off x="539552" y="1988840"/>
            <a:ext cx="7408333" cy="4032448"/>
          </a:xfrm>
        </p:spPr>
        <p:txBody>
          <a:bodyPr/>
          <a:lstStyle/>
          <a:p>
            <a:pPr eaLnBrk="1" hangingPunct="1">
              <a:lnSpc>
                <a:spcPct val="135000"/>
              </a:lnSpc>
            </a:pPr>
            <a:r>
              <a:rPr lang="zh-CN" altLang="en-US" b="1" dirty="0" smtClean="0">
                <a:solidFill>
                  <a:schemeClr val="tx1"/>
                </a:solidFill>
                <a:latin typeface="创艺简粗黑"/>
                <a:ea typeface="华文宋体"/>
                <a:cs typeface="华文宋体"/>
              </a:rPr>
              <a:t>一、理想液态混合物宏观定义</a:t>
            </a:r>
          </a:p>
          <a:p>
            <a:pPr eaLnBrk="1" hangingPunct="1">
              <a:lnSpc>
                <a:spcPct val="135000"/>
              </a:lnSpc>
              <a:buClr>
                <a:srgbClr val="CCFF33"/>
              </a:buClr>
              <a:buSzPct val="70000"/>
            </a:pPr>
            <a:r>
              <a:rPr lang="zh-CN" altLang="en-US" b="1" dirty="0" smtClean="0">
                <a:solidFill>
                  <a:schemeClr val="tx1"/>
                </a:solidFill>
                <a:latin typeface="华文宋体"/>
                <a:ea typeface="华文宋体"/>
                <a:cs typeface="华文宋体"/>
              </a:rPr>
              <a:t>二、理想液态混合物微观模型</a:t>
            </a:r>
          </a:p>
          <a:p>
            <a:pPr eaLnBrk="1" hangingPunct="1">
              <a:lnSpc>
                <a:spcPct val="135000"/>
              </a:lnSpc>
              <a:buClr>
                <a:srgbClr val="CCFF33"/>
              </a:buClr>
              <a:buSzPct val="70000"/>
            </a:pPr>
            <a:r>
              <a:rPr lang="zh-CN" altLang="en-US" b="1" dirty="0" smtClean="0">
                <a:solidFill>
                  <a:schemeClr val="tx1"/>
                </a:solidFill>
                <a:latin typeface="华文宋体"/>
                <a:ea typeface="华文宋体"/>
                <a:cs typeface="华文宋体"/>
              </a:rPr>
              <a:t>三、理想液态混合物中任意组分的化学势</a:t>
            </a:r>
          </a:p>
          <a:p>
            <a:pPr eaLnBrk="1" hangingPunct="1">
              <a:lnSpc>
                <a:spcPct val="135000"/>
              </a:lnSpc>
            </a:pPr>
            <a:r>
              <a:rPr lang="zh-CN" altLang="en-US" b="1" dirty="0" smtClean="0">
                <a:solidFill>
                  <a:schemeClr val="tx1"/>
                </a:solidFill>
                <a:latin typeface="华文宋体"/>
                <a:ea typeface="华文宋体"/>
                <a:cs typeface="华文宋体"/>
              </a:rPr>
              <a:t>四、理想液态混合物混合性质</a:t>
            </a:r>
          </a:p>
          <a:p>
            <a:pPr eaLnBrk="1" hangingPunct="1"/>
            <a:endParaRPr lang="zh-CN" altLang="en-US" dirty="0" smtClean="0"/>
          </a:p>
        </p:txBody>
      </p:sp>
      <p:sp>
        <p:nvSpPr>
          <p:cNvPr id="703489" name="标题 1"/>
          <p:cNvSpPr>
            <a:spLocks noGrp="1"/>
          </p:cNvSpPr>
          <p:nvPr>
            <p:ph type="title"/>
          </p:nvPr>
        </p:nvSpPr>
        <p:spPr/>
        <p:txBody>
          <a:bodyPr/>
          <a:lstStyle/>
          <a:p>
            <a:pPr eaLnBrk="1" hangingPunct="1"/>
            <a:r>
              <a:rPr lang="zh-CN" altLang="en-US" b="1" dirty="0" smtClean="0">
                <a:solidFill>
                  <a:schemeClr val="tx1"/>
                </a:solidFill>
                <a:latin typeface="宋体" charset="-122"/>
              </a:rPr>
              <a:t>§4-</a:t>
            </a:r>
            <a:r>
              <a:rPr lang="en-US" altLang="zh-CN" b="1" dirty="0" smtClean="0">
                <a:solidFill>
                  <a:schemeClr val="tx1"/>
                </a:solidFill>
                <a:latin typeface="宋体" charset="-122"/>
              </a:rPr>
              <a:t>5</a:t>
            </a:r>
            <a:r>
              <a:rPr lang="zh-CN" altLang="en-US" b="1" dirty="0" smtClean="0">
                <a:solidFill>
                  <a:schemeClr val="tx1"/>
                </a:solidFill>
                <a:latin typeface="宋体" charset="-122"/>
              </a:rPr>
              <a:t>理想液态混合物</a:t>
            </a:r>
            <a:endParaRPr lang="zh-CN" altLang="en-US"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549275"/>
            <a:ext cx="8157790" cy="5616029"/>
          </a:xfrm>
        </p:spPr>
        <p:txBody>
          <a:bodyPr rtlCol="0">
            <a:normAutofit fontScale="25000" lnSpcReduction="20000"/>
          </a:bodyPr>
          <a:lstStyle/>
          <a:p>
            <a:pPr eaLnBrk="1" fontAlgn="auto" hangingPunct="1">
              <a:spcAft>
                <a:spcPts val="0"/>
              </a:spcAft>
              <a:buFont typeface="Arial" panose="020B0604020202020204" pitchFamily="34" charset="0"/>
              <a:buChar char="•"/>
              <a:defRPr/>
            </a:pPr>
            <a:r>
              <a:rPr lang="zh-CN" altLang="en-US" sz="9600" dirty="0">
                <a:solidFill>
                  <a:srgbClr val="C00000"/>
                </a:solidFill>
                <a:latin typeface="华文行楷" pitchFamily="2" charset="-122"/>
                <a:ea typeface="华文行楷" pitchFamily="2" charset="-122"/>
              </a:rPr>
              <a:t>二、混合物和溶液</a:t>
            </a:r>
          </a:p>
          <a:p>
            <a:pPr eaLnBrk="1" fontAlgn="auto" hangingPunct="1">
              <a:lnSpc>
                <a:spcPct val="135000"/>
              </a:lnSpc>
              <a:spcBef>
                <a:spcPct val="50000"/>
              </a:spcBef>
              <a:spcAft>
                <a:spcPts val="0"/>
              </a:spcAft>
              <a:buFont typeface="Arial" panose="020B0604020202020204" pitchFamily="34" charset="0"/>
              <a:buChar char="•"/>
              <a:defRPr/>
            </a:pPr>
            <a:r>
              <a:rPr lang="zh-CN" altLang="en-US" sz="8000" b="1" dirty="0">
                <a:solidFill>
                  <a:srgbClr val="000066"/>
                </a:solidFill>
                <a:latin typeface="华文宋体" pitchFamily="2" charset="-122"/>
                <a:ea typeface="华文宋体" pitchFamily="2" charset="-122"/>
              </a:rPr>
              <a:t>１．混合物：</a:t>
            </a:r>
            <a:r>
              <a:rPr lang="zh-CN" altLang="en-US" sz="8000" b="1" dirty="0">
                <a:solidFill>
                  <a:srgbClr val="000000"/>
                </a:solidFill>
                <a:latin typeface="华文宋体" pitchFamily="2" charset="-122"/>
                <a:ea typeface="华文宋体" pitchFamily="2" charset="-122"/>
              </a:rPr>
              <a:t>对均匀混合系统研究中，各组分选用同样的标准，用同样的方法研究时称为混合物。</a:t>
            </a:r>
          </a:p>
          <a:p>
            <a:pPr eaLnBrk="1" fontAlgn="auto" hangingPunct="1">
              <a:lnSpc>
                <a:spcPct val="135000"/>
              </a:lnSpc>
              <a:spcBef>
                <a:spcPct val="50000"/>
              </a:spcBef>
              <a:spcAft>
                <a:spcPts val="0"/>
              </a:spcAft>
              <a:buFont typeface="Arial" panose="020B0604020202020204" pitchFamily="34" charset="0"/>
              <a:buChar char="•"/>
              <a:defRPr/>
            </a:pPr>
            <a:r>
              <a:rPr lang="zh-CN" altLang="en-US" sz="8000" b="1" dirty="0">
                <a:solidFill>
                  <a:srgbClr val="000066"/>
                </a:solidFill>
                <a:latin typeface="华文宋体" pitchFamily="2" charset="-122"/>
                <a:ea typeface="华文宋体" pitchFamily="2" charset="-122"/>
              </a:rPr>
              <a:t>２．</a:t>
            </a:r>
            <a:r>
              <a:rPr lang="zh-CN" altLang="en-US" sz="8000" b="1" dirty="0">
                <a:solidFill>
                  <a:schemeClr val="tx1"/>
                </a:solidFill>
                <a:latin typeface="华文宋体" pitchFamily="2" charset="-122"/>
                <a:ea typeface="华文宋体" pitchFamily="2" charset="-122"/>
              </a:rPr>
              <a:t>溶液：对均匀混合系统研究中，各组分选用不同的标准，用不同的方法研究时称为溶液</a:t>
            </a:r>
            <a:r>
              <a:rPr lang="zh-CN" altLang="en-US" sz="8000" b="1" dirty="0" smtClean="0">
                <a:solidFill>
                  <a:schemeClr val="tx1"/>
                </a:solidFill>
                <a:latin typeface="华文宋体" pitchFamily="2" charset="-122"/>
                <a:ea typeface="华文宋体" pitchFamily="2" charset="-122"/>
              </a:rPr>
              <a:t>。溶液按照溶质和溶剂分别研究</a:t>
            </a:r>
            <a:endParaRPr lang="en-US" altLang="zh-CN" sz="8000" b="1" dirty="0">
              <a:solidFill>
                <a:schemeClr val="tx1"/>
              </a:solidFill>
              <a:latin typeface="华文宋体" pitchFamily="2" charset="-122"/>
              <a:ea typeface="华文宋体" pitchFamily="2" charset="-122"/>
            </a:endParaRPr>
          </a:p>
          <a:p>
            <a:pPr eaLnBrk="1" fontAlgn="auto" hangingPunct="1">
              <a:lnSpc>
                <a:spcPct val="120000"/>
              </a:lnSpc>
              <a:spcAft>
                <a:spcPts val="0"/>
              </a:spcAft>
              <a:buFont typeface="Arial" panose="020B0604020202020204" pitchFamily="34" charset="0"/>
              <a:buChar char="•"/>
              <a:defRPr/>
            </a:pPr>
            <a:r>
              <a:rPr lang="zh-CN" altLang="en-US" sz="9600" dirty="0" smtClean="0">
                <a:solidFill>
                  <a:srgbClr val="C00000"/>
                </a:solidFill>
                <a:latin typeface="华文行楷" pitchFamily="2" charset="-122"/>
                <a:ea typeface="华文行楷" pitchFamily="2" charset="-122"/>
              </a:rPr>
              <a:t>三、混合物系统组成地表示方法</a:t>
            </a:r>
            <a:endParaRPr lang="en-US" altLang="zh-CN" sz="9600" dirty="0" smtClean="0">
              <a:solidFill>
                <a:srgbClr val="C00000"/>
              </a:solidFill>
              <a:latin typeface="华文行楷" pitchFamily="2" charset="-122"/>
              <a:ea typeface="华文行楷" pitchFamily="2" charset="-122"/>
            </a:endParaRPr>
          </a:p>
          <a:p>
            <a:pPr eaLnBrk="1" fontAlgn="auto" hangingPunct="1">
              <a:lnSpc>
                <a:spcPct val="120000"/>
              </a:lnSpc>
              <a:spcAft>
                <a:spcPts val="0"/>
              </a:spcAft>
              <a:buFont typeface="Arial" panose="020B0604020202020204" pitchFamily="34" charset="0"/>
              <a:buChar char="•"/>
              <a:defRPr/>
            </a:pPr>
            <a:r>
              <a:rPr lang="zh-CN" altLang="en-US" sz="8000" b="1" dirty="0" smtClean="0">
                <a:solidFill>
                  <a:srgbClr val="000066"/>
                </a:solidFill>
                <a:latin typeface="创艺简楷体"/>
                <a:ea typeface="创艺简楷体"/>
                <a:cs typeface="创艺简楷体"/>
              </a:rPr>
              <a:t>1</a:t>
            </a:r>
            <a:r>
              <a:rPr lang="zh-CN" altLang="en-US" sz="8000" b="1" dirty="0">
                <a:solidFill>
                  <a:srgbClr val="000066"/>
                </a:solidFill>
                <a:latin typeface="创艺简楷体"/>
                <a:ea typeface="创艺简楷体"/>
                <a:cs typeface="创艺简楷体"/>
              </a:rPr>
              <a:t>、物质</a:t>
            </a:r>
            <a:r>
              <a:rPr lang="en-US" altLang="zh-CN" sz="8000" b="1" dirty="0">
                <a:solidFill>
                  <a:srgbClr val="000066"/>
                </a:solidFill>
                <a:latin typeface="创艺简楷体"/>
                <a:ea typeface="创艺简楷体"/>
                <a:cs typeface="创艺简楷体"/>
              </a:rPr>
              <a:t>B</a:t>
            </a:r>
            <a:r>
              <a:rPr lang="zh-CN" altLang="en-US" sz="8000" b="1" dirty="0">
                <a:solidFill>
                  <a:srgbClr val="000066"/>
                </a:solidFill>
                <a:latin typeface="创艺简楷体"/>
                <a:ea typeface="创艺简楷体"/>
                <a:cs typeface="创艺简楷体"/>
              </a:rPr>
              <a:t>的物质的量分数(或摩尔分数)： </a:t>
            </a:r>
            <a:r>
              <a:rPr lang="en-US" altLang="zh-CN" sz="8000" b="1" dirty="0">
                <a:solidFill>
                  <a:srgbClr val="000066"/>
                </a:solidFill>
                <a:latin typeface="黑体" pitchFamily="49" charset="-122"/>
                <a:ea typeface="黑体" pitchFamily="49" charset="-122"/>
              </a:rPr>
              <a:t>Χ</a:t>
            </a:r>
            <a:r>
              <a:rPr lang="en-US" altLang="zh-CN" sz="8000" b="1" baseline="-25000" dirty="0">
                <a:solidFill>
                  <a:srgbClr val="000066"/>
                </a:solidFill>
                <a:latin typeface="黑体" pitchFamily="49" charset="-122"/>
                <a:ea typeface="黑体" pitchFamily="49" charset="-122"/>
              </a:rPr>
              <a:t>B  </a:t>
            </a:r>
          </a:p>
          <a:p>
            <a:pPr eaLnBrk="1" fontAlgn="auto" hangingPunct="1">
              <a:lnSpc>
                <a:spcPct val="120000"/>
              </a:lnSpc>
              <a:spcAft>
                <a:spcPts val="0"/>
              </a:spcAft>
              <a:buFont typeface="Arial" panose="020B0604020202020204" pitchFamily="34" charset="0"/>
              <a:buChar char="•"/>
              <a:defRPr/>
            </a:pPr>
            <a:r>
              <a:rPr lang="en-US" altLang="zh-CN" sz="8000" b="1" dirty="0">
                <a:solidFill>
                  <a:srgbClr val="000066"/>
                </a:solidFill>
              </a:rPr>
              <a:t>   (</a:t>
            </a:r>
            <a:r>
              <a:rPr lang="zh-CN" altLang="en-US" sz="8000" b="1" dirty="0">
                <a:solidFill>
                  <a:srgbClr val="000066"/>
                </a:solidFill>
              </a:rPr>
              <a:t>对</a:t>
            </a:r>
            <a:r>
              <a:rPr lang="zh-CN" altLang="en-US" sz="8000" b="1" dirty="0" smtClean="0">
                <a:solidFill>
                  <a:srgbClr val="000066"/>
                </a:solidFill>
              </a:rPr>
              <a:t>气体</a:t>
            </a:r>
            <a:r>
              <a:rPr lang="zh-CN" altLang="en-US" sz="8000" b="1" dirty="0">
                <a:solidFill>
                  <a:srgbClr val="000066"/>
                </a:solidFill>
              </a:rPr>
              <a:t>经常</a:t>
            </a:r>
            <a:r>
              <a:rPr lang="zh-CN" altLang="en-US" sz="8000" b="1" dirty="0" smtClean="0">
                <a:solidFill>
                  <a:srgbClr val="000066"/>
                </a:solidFill>
              </a:rPr>
              <a:t>用</a:t>
            </a:r>
            <a:r>
              <a:rPr lang="en-US" altLang="zh-CN" sz="8000" b="1" dirty="0">
                <a:solidFill>
                  <a:srgbClr val="000066"/>
                </a:solidFill>
              </a:rPr>
              <a:t>Y</a:t>
            </a:r>
            <a:r>
              <a:rPr lang="en-US" altLang="zh-CN" sz="8000" b="1" baseline="-25000" dirty="0">
                <a:solidFill>
                  <a:srgbClr val="000066"/>
                </a:solidFill>
              </a:rPr>
              <a:t>B</a:t>
            </a:r>
            <a:r>
              <a:rPr lang="zh-CN" altLang="en-US" sz="8000" b="1" dirty="0">
                <a:solidFill>
                  <a:srgbClr val="000066"/>
                </a:solidFill>
              </a:rPr>
              <a:t>表示</a:t>
            </a:r>
            <a:r>
              <a:rPr lang="en-US" altLang="zh-CN" sz="8000" b="1" dirty="0">
                <a:solidFill>
                  <a:srgbClr val="000066"/>
                </a:solidFill>
              </a:rPr>
              <a:t>)</a:t>
            </a:r>
            <a:r>
              <a:rPr lang="en-US" altLang="zh-CN" sz="8000" b="1" baseline="-25000" dirty="0">
                <a:solidFill>
                  <a:srgbClr val="000066"/>
                </a:solidFill>
              </a:rPr>
              <a:t>   </a:t>
            </a:r>
          </a:p>
          <a:p>
            <a:pPr eaLnBrk="1" fontAlgn="auto" hangingPunct="1">
              <a:lnSpc>
                <a:spcPct val="120000"/>
              </a:lnSpc>
              <a:spcAft>
                <a:spcPts val="0"/>
              </a:spcAft>
              <a:buFont typeface="Arial" panose="020B0604020202020204" pitchFamily="34" charset="0"/>
              <a:buChar char="•"/>
              <a:defRPr/>
            </a:pPr>
            <a:r>
              <a:rPr lang="en-US" altLang="zh-CN" sz="3600" dirty="0">
                <a:solidFill>
                  <a:srgbClr val="000066"/>
                </a:solidFill>
                <a:latin typeface="黑体" pitchFamily="49" charset="-122"/>
                <a:ea typeface="黑体" pitchFamily="49" charset="-122"/>
              </a:rPr>
              <a:t>         </a:t>
            </a:r>
            <a:r>
              <a:rPr lang="en-US" altLang="zh-CN" sz="3600" baseline="-25000" dirty="0" smtClean="0">
                <a:solidFill>
                  <a:srgbClr val="000066"/>
                </a:solidFill>
                <a:latin typeface="创艺简楷体"/>
                <a:ea typeface="创艺简楷体"/>
                <a:cs typeface="创艺简楷体"/>
              </a:rPr>
              <a:t>  </a:t>
            </a:r>
            <a:endParaRPr lang="en-US" altLang="zh-CN" sz="3600" dirty="0">
              <a:solidFill>
                <a:srgbClr val="000066"/>
              </a:solidFill>
              <a:latin typeface="创艺简楷体"/>
              <a:ea typeface="创艺简楷体"/>
              <a:cs typeface="创艺简楷体"/>
            </a:endParaRPr>
          </a:p>
          <a:p>
            <a:pPr eaLnBrk="1" fontAlgn="auto" hangingPunct="1">
              <a:lnSpc>
                <a:spcPct val="120000"/>
              </a:lnSpc>
              <a:spcAft>
                <a:spcPts val="0"/>
              </a:spcAft>
              <a:buFont typeface="Arial" panose="020B0604020202020204" pitchFamily="34" charset="0"/>
              <a:buChar char="•"/>
              <a:defRPr/>
            </a:pPr>
            <a:endParaRPr lang="en-US" altLang="zh-CN" sz="3600" dirty="0" smtClean="0">
              <a:solidFill>
                <a:srgbClr val="000066"/>
              </a:solidFill>
              <a:latin typeface="创艺简楷体"/>
              <a:ea typeface="创艺简楷体"/>
              <a:cs typeface="创艺简楷体"/>
            </a:endParaRPr>
          </a:p>
          <a:p>
            <a:pPr eaLnBrk="1" fontAlgn="auto" hangingPunct="1">
              <a:lnSpc>
                <a:spcPct val="120000"/>
              </a:lnSpc>
              <a:spcAft>
                <a:spcPts val="0"/>
              </a:spcAft>
              <a:buFont typeface="Arial" panose="020B0604020202020204" pitchFamily="34" charset="0"/>
              <a:buChar char="•"/>
              <a:defRPr/>
            </a:pPr>
            <a:endParaRPr lang="en-US" altLang="zh-CN" sz="3600" dirty="0" smtClean="0">
              <a:solidFill>
                <a:srgbClr val="000066"/>
              </a:solidFill>
              <a:latin typeface="创艺简楷体"/>
              <a:ea typeface="创艺简楷体"/>
              <a:cs typeface="创艺简楷体"/>
            </a:endParaRPr>
          </a:p>
          <a:p>
            <a:pPr eaLnBrk="1" fontAlgn="auto" hangingPunct="1">
              <a:lnSpc>
                <a:spcPct val="120000"/>
              </a:lnSpc>
              <a:spcAft>
                <a:spcPts val="0"/>
              </a:spcAft>
              <a:buFont typeface="Arial" panose="020B0604020202020204" pitchFamily="34" charset="0"/>
              <a:buChar char="•"/>
              <a:defRPr/>
            </a:pPr>
            <a:endParaRPr lang="en-US" altLang="zh-CN" sz="3600" dirty="0">
              <a:solidFill>
                <a:srgbClr val="000066"/>
              </a:solidFill>
              <a:latin typeface="创艺简楷体"/>
              <a:ea typeface="创艺简楷体"/>
              <a:cs typeface="创艺简楷体"/>
            </a:endParaRPr>
          </a:p>
          <a:p>
            <a:pPr eaLnBrk="1" fontAlgn="auto" hangingPunct="1">
              <a:lnSpc>
                <a:spcPct val="120000"/>
              </a:lnSpc>
              <a:spcAft>
                <a:spcPts val="0"/>
              </a:spcAft>
              <a:buFont typeface="Arial" panose="020B0604020202020204" pitchFamily="34" charset="0"/>
              <a:buChar char="•"/>
              <a:defRPr/>
            </a:pPr>
            <a:endParaRPr lang="en-US" altLang="zh-CN" sz="3600" dirty="0" smtClean="0">
              <a:solidFill>
                <a:srgbClr val="000066"/>
              </a:solidFill>
              <a:latin typeface="创艺简楷体"/>
              <a:ea typeface="创艺简楷体"/>
              <a:cs typeface="创艺简楷体"/>
            </a:endParaRPr>
          </a:p>
          <a:p>
            <a:pPr eaLnBrk="1" fontAlgn="auto" hangingPunct="1">
              <a:lnSpc>
                <a:spcPct val="120000"/>
              </a:lnSpc>
              <a:spcAft>
                <a:spcPts val="0"/>
              </a:spcAft>
              <a:buFont typeface="Arial" panose="020B0604020202020204" pitchFamily="34" charset="0"/>
              <a:buChar char="•"/>
              <a:defRPr/>
            </a:pPr>
            <a:endParaRPr lang="en-US" altLang="zh-CN" sz="3600" dirty="0">
              <a:solidFill>
                <a:srgbClr val="000066"/>
              </a:solidFill>
              <a:latin typeface="创艺简楷体"/>
              <a:ea typeface="创艺简楷体"/>
              <a:cs typeface="创艺简楷体"/>
            </a:endParaRPr>
          </a:p>
          <a:p>
            <a:pPr eaLnBrk="1" fontAlgn="auto" hangingPunct="1">
              <a:lnSpc>
                <a:spcPct val="120000"/>
              </a:lnSpc>
              <a:spcAft>
                <a:spcPts val="0"/>
              </a:spcAft>
              <a:buFont typeface="Arial" panose="020B0604020202020204" pitchFamily="34" charset="0"/>
              <a:buChar char="•"/>
              <a:defRPr/>
            </a:pPr>
            <a:endParaRPr lang="en-US" altLang="zh-CN" sz="3600" dirty="0" smtClean="0">
              <a:solidFill>
                <a:srgbClr val="000066"/>
              </a:solidFill>
              <a:latin typeface="创艺简楷体"/>
              <a:ea typeface="创艺简楷体"/>
              <a:cs typeface="创艺简楷体"/>
            </a:endParaRPr>
          </a:p>
          <a:p>
            <a:pPr eaLnBrk="1" fontAlgn="auto" hangingPunct="1">
              <a:lnSpc>
                <a:spcPct val="120000"/>
              </a:lnSpc>
              <a:spcAft>
                <a:spcPts val="0"/>
              </a:spcAft>
              <a:buFont typeface="Arial" panose="020B0604020202020204" pitchFamily="34" charset="0"/>
              <a:buChar char="•"/>
              <a:defRPr/>
            </a:pPr>
            <a:endParaRPr lang="en-US" altLang="zh-CN" sz="3600" dirty="0">
              <a:solidFill>
                <a:srgbClr val="000066"/>
              </a:solidFill>
              <a:latin typeface="创艺简楷体"/>
              <a:ea typeface="创艺简楷体"/>
              <a:cs typeface="创艺简楷体"/>
            </a:endParaRPr>
          </a:p>
          <a:p>
            <a:pPr marL="0" indent="0" eaLnBrk="1" fontAlgn="auto" hangingPunct="1">
              <a:lnSpc>
                <a:spcPct val="120000"/>
              </a:lnSpc>
              <a:spcAft>
                <a:spcPts val="0"/>
              </a:spcAft>
              <a:buNone/>
              <a:defRPr/>
            </a:pPr>
            <a:r>
              <a:rPr lang="en-US" altLang="zh-CN" sz="6200" b="1" dirty="0">
                <a:solidFill>
                  <a:srgbClr val="FF0000"/>
                </a:solidFill>
                <a:latin typeface="创艺简楷体"/>
                <a:ea typeface="创艺简楷体"/>
                <a:cs typeface="创艺简楷体"/>
              </a:rPr>
              <a:t> </a:t>
            </a:r>
            <a:r>
              <a:rPr lang="en-US" altLang="zh-CN" sz="6200" b="1" dirty="0" smtClean="0">
                <a:solidFill>
                  <a:srgbClr val="FF0000"/>
                </a:solidFill>
                <a:latin typeface="创艺简楷体"/>
                <a:ea typeface="创艺简楷体"/>
                <a:cs typeface="创艺简楷体"/>
              </a:rPr>
              <a:t>            </a:t>
            </a:r>
            <a:r>
              <a:rPr lang="zh-CN" altLang="en-US" sz="8000" b="1" dirty="0" smtClean="0">
                <a:solidFill>
                  <a:srgbClr val="FF0000"/>
                </a:solidFill>
                <a:latin typeface="创艺简楷体"/>
                <a:ea typeface="创艺简楷体"/>
                <a:cs typeface="创艺简楷体"/>
              </a:rPr>
              <a:t>对</a:t>
            </a:r>
            <a:r>
              <a:rPr lang="zh-CN" altLang="en-US" sz="8000" b="1" dirty="0">
                <a:solidFill>
                  <a:srgbClr val="FF0000"/>
                </a:solidFill>
                <a:latin typeface="创艺简楷体"/>
                <a:ea typeface="创艺简楷体"/>
                <a:cs typeface="创艺简楷体"/>
              </a:rPr>
              <a:t>二组分系统：</a:t>
            </a:r>
            <a:r>
              <a:rPr lang="en-US" altLang="zh-CN" sz="8000" b="1" dirty="0">
                <a:solidFill>
                  <a:srgbClr val="FF0000"/>
                </a:solidFill>
                <a:latin typeface="黑体" pitchFamily="49" charset="-122"/>
                <a:ea typeface="黑体" pitchFamily="49" charset="-122"/>
              </a:rPr>
              <a:t>Χ</a:t>
            </a:r>
            <a:r>
              <a:rPr lang="en-US" altLang="zh-CN" sz="8000" b="1" baseline="-25000" dirty="0">
                <a:solidFill>
                  <a:srgbClr val="FF0000"/>
                </a:solidFill>
                <a:latin typeface="创艺简楷体"/>
                <a:ea typeface="创艺简楷体"/>
                <a:cs typeface="创艺简楷体"/>
              </a:rPr>
              <a:t>B</a:t>
            </a:r>
            <a:r>
              <a:rPr lang="en-US" altLang="zh-CN" sz="8000" b="1" dirty="0">
                <a:solidFill>
                  <a:srgbClr val="FF0000"/>
                </a:solidFill>
                <a:latin typeface="创艺简楷体"/>
                <a:ea typeface="创艺简楷体"/>
                <a:cs typeface="创艺简楷体"/>
              </a:rPr>
              <a:t>=</a:t>
            </a:r>
            <a:r>
              <a:rPr lang="en-US" altLang="zh-CN" sz="8000" b="1" dirty="0" err="1">
                <a:solidFill>
                  <a:srgbClr val="FF0000"/>
                </a:solidFill>
                <a:latin typeface="创艺简楷体"/>
                <a:ea typeface="创艺简楷体"/>
                <a:cs typeface="创艺简楷体"/>
              </a:rPr>
              <a:t>n</a:t>
            </a:r>
            <a:r>
              <a:rPr lang="en-US" altLang="zh-CN" sz="8000" b="1" baseline="-25000" dirty="0" err="1">
                <a:solidFill>
                  <a:srgbClr val="FF0000"/>
                </a:solidFill>
                <a:latin typeface="创艺简楷体"/>
                <a:ea typeface="创艺简楷体"/>
                <a:cs typeface="创艺简楷体"/>
              </a:rPr>
              <a:t>B</a:t>
            </a:r>
            <a:r>
              <a:rPr lang="en-US" altLang="zh-CN" sz="8000" b="1" dirty="0">
                <a:solidFill>
                  <a:srgbClr val="FF0000"/>
                </a:solidFill>
                <a:latin typeface="创艺简楷体"/>
                <a:ea typeface="创艺简楷体"/>
                <a:cs typeface="创艺简楷体"/>
              </a:rPr>
              <a:t>/(</a:t>
            </a:r>
            <a:r>
              <a:rPr lang="en-US" altLang="zh-CN" sz="8000" b="1" dirty="0" err="1">
                <a:solidFill>
                  <a:srgbClr val="FF0000"/>
                </a:solidFill>
                <a:latin typeface="创艺简楷体"/>
                <a:ea typeface="创艺简楷体"/>
                <a:cs typeface="创艺简楷体"/>
              </a:rPr>
              <a:t>n</a:t>
            </a:r>
            <a:r>
              <a:rPr lang="en-US" altLang="zh-CN" sz="8000" b="1" baseline="-25000" dirty="0" err="1">
                <a:solidFill>
                  <a:srgbClr val="FF0000"/>
                </a:solidFill>
                <a:latin typeface="创艺简楷体"/>
                <a:ea typeface="创艺简楷体"/>
                <a:cs typeface="创艺简楷体"/>
              </a:rPr>
              <a:t>A</a:t>
            </a:r>
            <a:r>
              <a:rPr lang="en-US" altLang="zh-CN" sz="8000" b="1" dirty="0" err="1">
                <a:solidFill>
                  <a:srgbClr val="FF0000"/>
                </a:solidFill>
                <a:latin typeface="创艺简楷体"/>
                <a:ea typeface="创艺简楷体"/>
                <a:cs typeface="创艺简楷体"/>
              </a:rPr>
              <a:t>+n</a:t>
            </a:r>
            <a:r>
              <a:rPr lang="en-US" altLang="zh-CN" sz="8000" b="1" baseline="-25000" dirty="0" err="1">
                <a:solidFill>
                  <a:srgbClr val="FF0000"/>
                </a:solidFill>
                <a:latin typeface="创艺简楷体"/>
                <a:ea typeface="创艺简楷体"/>
                <a:cs typeface="创艺简楷体"/>
              </a:rPr>
              <a:t>B</a:t>
            </a:r>
            <a:r>
              <a:rPr lang="en-US" altLang="zh-CN" sz="8000" b="1" dirty="0">
                <a:solidFill>
                  <a:srgbClr val="FF0000"/>
                </a:solidFill>
                <a:latin typeface="创艺简楷体"/>
                <a:ea typeface="创艺简楷体"/>
                <a:cs typeface="创艺简楷体"/>
              </a:rPr>
              <a:t>)</a:t>
            </a:r>
            <a:endParaRPr lang="zh-CN" altLang="en-US" sz="8000" b="1" dirty="0">
              <a:solidFill>
                <a:srgbClr val="FF0000"/>
              </a:solidFill>
              <a:latin typeface="创艺简楷体"/>
              <a:ea typeface="创艺简楷体"/>
              <a:cs typeface="创艺简楷体"/>
            </a:endParaRPr>
          </a:p>
          <a:p>
            <a:pPr eaLnBrk="1" fontAlgn="auto" hangingPunct="1">
              <a:lnSpc>
                <a:spcPct val="135000"/>
              </a:lnSpc>
              <a:spcBef>
                <a:spcPct val="50000"/>
              </a:spcBef>
              <a:spcAft>
                <a:spcPts val="0"/>
              </a:spcAft>
              <a:buFont typeface="Arial" panose="020B0604020202020204" pitchFamily="34" charset="0"/>
              <a:buChar char="•"/>
              <a:defRPr/>
            </a:pPr>
            <a:endParaRPr lang="zh-CN" altLang="en-US" b="1" dirty="0">
              <a:solidFill>
                <a:srgbClr val="FF0000"/>
              </a:solidFill>
              <a:latin typeface="华文行楷" pitchFamily="2" charset="-122"/>
              <a:ea typeface="华文行楷" pitchFamily="2" charset="-122"/>
            </a:endParaRPr>
          </a:p>
          <a:p>
            <a:pPr eaLnBrk="1" fontAlgn="auto" hangingPunct="1">
              <a:lnSpc>
                <a:spcPct val="135000"/>
              </a:lnSpc>
              <a:spcBef>
                <a:spcPct val="50000"/>
              </a:spcBef>
              <a:spcAft>
                <a:spcPts val="0"/>
              </a:spcAft>
              <a:buFont typeface="Arial" panose="020B0604020202020204" pitchFamily="34" charset="0"/>
              <a:buChar char="•"/>
              <a:defRPr/>
            </a:pPr>
            <a:endParaRPr lang="zh-CN" altLang="en-US" dirty="0">
              <a:solidFill>
                <a:srgbClr val="000000"/>
              </a:solidFill>
              <a:latin typeface="华文宋体" pitchFamily="2" charset="-122"/>
              <a:ea typeface="华文宋体" pitchFamily="2" charset="-122"/>
            </a:endParaRPr>
          </a:p>
          <a:p>
            <a:pPr eaLnBrk="1" fontAlgn="auto" hangingPunct="1">
              <a:spcAft>
                <a:spcPts val="0"/>
              </a:spcAft>
              <a:buFont typeface="Arial" panose="020B0604020202020204" pitchFamily="34" charset="0"/>
              <a:buChar char="•"/>
              <a:defRPr/>
            </a:pP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1042955834"/>
              </p:ext>
            </p:extLst>
          </p:nvPr>
        </p:nvGraphicFramePr>
        <p:xfrm>
          <a:off x="899592" y="4077072"/>
          <a:ext cx="4352248" cy="887803"/>
        </p:xfrm>
        <a:graphic>
          <a:graphicData uri="http://schemas.openxmlformats.org/presentationml/2006/ole">
            <mc:AlternateContent xmlns:mc="http://schemas.openxmlformats.org/markup-compatibility/2006">
              <mc:Choice xmlns:v="urn:schemas-microsoft-com:vml" Requires="v">
                <p:oleObj spid="_x0000_s124234" name="Equation" r:id="rId3" imgW="2628900" imgH="546100" progId="Equation.3">
                  <p:embed/>
                </p:oleObj>
              </mc:Choice>
              <mc:Fallback>
                <p:oleObj name="Equation" r:id="rId3" imgW="2628900" imgH="5461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077072"/>
                        <a:ext cx="4352248" cy="887803"/>
                      </a:xfrm>
                      <a:prstGeom prst="rect">
                        <a:avLst/>
                      </a:prstGeom>
                      <a:gradFill rotWithShape="1">
                        <a:gsLst>
                          <a:gs pos="0">
                            <a:srgbClr val="76765E"/>
                          </a:gs>
                          <a:gs pos="50000">
                            <a:srgbClr val="FFFFCC"/>
                          </a:gs>
                          <a:gs pos="100000">
                            <a:srgbClr val="76765E"/>
                          </a:gs>
                        </a:gsLst>
                        <a:lin ang="5400000" scaled="1"/>
                      </a:gradFill>
                      <a:ln>
                        <a:noFill/>
                      </a:ln>
                      <a:effectLst>
                        <a:outerShdw dist="107763" dir="8100000" algn="ctr" rotWithShape="0">
                          <a:srgbClr val="808080"/>
                        </a:outerShdw>
                      </a:effec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326199481"/>
              </p:ext>
            </p:extLst>
          </p:nvPr>
        </p:nvGraphicFramePr>
        <p:xfrm>
          <a:off x="5508104" y="4149080"/>
          <a:ext cx="1062013" cy="735330"/>
        </p:xfrm>
        <a:graphic>
          <a:graphicData uri="http://schemas.openxmlformats.org/presentationml/2006/ole">
            <mc:AlternateContent xmlns:mc="http://schemas.openxmlformats.org/markup-compatibility/2006">
              <mc:Choice xmlns:v="urn:schemas-microsoft-com:vml" Requires="v">
                <p:oleObj spid="_x0000_s124235" name="公式" r:id="rId5" imgW="583947" imgH="342751" progId="Equation.3">
                  <p:embed/>
                </p:oleObj>
              </mc:Choice>
              <mc:Fallback>
                <p:oleObj name="公式" r:id="rId5" imgW="583947" imgH="34275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4149080"/>
                        <a:ext cx="1062013" cy="735330"/>
                      </a:xfrm>
                      <a:prstGeom prst="rect">
                        <a:avLst/>
                      </a:prstGeom>
                      <a:gradFill rotWithShape="1">
                        <a:gsLst>
                          <a:gs pos="0">
                            <a:srgbClr val="76765E"/>
                          </a:gs>
                          <a:gs pos="50000">
                            <a:srgbClr val="FFFFCC"/>
                          </a:gs>
                          <a:gs pos="100000">
                            <a:srgbClr val="76765E"/>
                          </a:gs>
                        </a:gsLst>
                        <a:lin ang="5400000" scaled="1"/>
                      </a:gradFill>
                      <a:ln>
                        <a:noFill/>
                      </a:ln>
                      <a:effectLst>
                        <a:outerShdw dist="107763" dir="8100000" algn="ctr" rotWithShape="0">
                          <a:srgbClr val="808080"/>
                        </a:outerShdw>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5" name="内容占位符 2"/>
          <p:cNvSpPr>
            <a:spLocks noGrp="1"/>
          </p:cNvSpPr>
          <p:nvPr>
            <p:ph idx="1"/>
          </p:nvPr>
        </p:nvSpPr>
        <p:spPr>
          <a:xfrm>
            <a:off x="404101" y="24884"/>
            <a:ext cx="8471954" cy="4039939"/>
          </a:xfrm>
          <a:ln>
            <a:solidFill>
              <a:srgbClr val="FFC000"/>
            </a:solidFill>
          </a:ln>
        </p:spPr>
        <p:txBody>
          <a:bodyPr/>
          <a:lstStyle/>
          <a:p>
            <a:pPr eaLnBrk="1" hangingPunct="1"/>
            <a:r>
              <a:rPr lang="zh-CN" altLang="en-US" dirty="0" smtClean="0">
                <a:solidFill>
                  <a:srgbClr val="C00000"/>
                </a:solidFill>
                <a:latin typeface="华文行楷"/>
                <a:ea typeface="华文行楷"/>
                <a:cs typeface="华文行楷"/>
              </a:rPr>
              <a:t>                   </a:t>
            </a:r>
            <a:endParaRPr lang="en-US" altLang="zh-CN" dirty="0" smtClean="0">
              <a:solidFill>
                <a:srgbClr val="C00000"/>
              </a:solidFill>
              <a:latin typeface="华文行楷"/>
              <a:ea typeface="华文行楷"/>
              <a:cs typeface="华文行楷"/>
            </a:endParaRPr>
          </a:p>
          <a:p>
            <a:pPr eaLnBrk="1" hangingPunct="1"/>
            <a:r>
              <a:rPr lang="zh-CN" altLang="en-US" sz="2800" dirty="0" smtClean="0">
                <a:solidFill>
                  <a:srgbClr val="FFC000"/>
                </a:solidFill>
                <a:latin typeface="华文行楷"/>
                <a:ea typeface="华文行楷"/>
                <a:cs typeface="华文行楷"/>
              </a:rPr>
              <a:t>纯组分液体的化学势（预备知识）</a:t>
            </a:r>
          </a:p>
          <a:p>
            <a:pPr eaLnBrk="1" hangingPunct="1"/>
            <a:endParaRPr lang="zh-CN" altLang="en-US" sz="2800" dirty="0" smtClean="0"/>
          </a:p>
        </p:txBody>
      </p:sp>
      <p:sp>
        <p:nvSpPr>
          <p:cNvPr id="4" name="Rectangle 3"/>
          <p:cNvSpPr>
            <a:spLocks noChangeArrowheads="1"/>
          </p:cNvSpPr>
          <p:nvPr/>
        </p:nvSpPr>
        <p:spPr bwMode="auto">
          <a:xfrm>
            <a:off x="252413" y="908893"/>
            <a:ext cx="8494712" cy="5832475"/>
          </a:xfrm>
          <a:prstGeom prst="rect">
            <a:avLst/>
          </a:prstGeom>
          <a:solidFill>
            <a:schemeClr val="bg1"/>
          </a:solidFill>
          <a:ln w="38100">
            <a:solidFill>
              <a:srgbClr val="A50021"/>
            </a:solidFill>
            <a:miter lim="800000"/>
            <a:headEnd/>
            <a:tailEnd/>
          </a:ln>
        </p:spPr>
        <p:txBody>
          <a:bodyPr/>
          <a:lstStyle/>
          <a:p>
            <a:pPr marL="6350" indent="-6350">
              <a:lnSpc>
                <a:spcPct val="105000"/>
              </a:lnSpc>
              <a:spcBef>
                <a:spcPct val="5000"/>
              </a:spcBef>
            </a:pPr>
            <a:r>
              <a:rPr lang="en-US" altLang="zh-CN" sz="2000" b="1" dirty="0" smtClean="0">
                <a:solidFill>
                  <a:srgbClr val="000000"/>
                </a:solidFill>
                <a:latin typeface="宋体" charset="-122"/>
                <a:sym typeface="Symbol" pitchFamily="18" charset="2"/>
              </a:rPr>
              <a:t>1</a:t>
            </a:r>
            <a:r>
              <a:rPr lang="zh-CN" altLang="en-US" sz="2000" b="1" dirty="0" smtClean="0">
                <a:solidFill>
                  <a:srgbClr val="000000"/>
                </a:solidFill>
                <a:latin typeface="宋体" charset="-122"/>
                <a:sym typeface="Symbol" pitchFamily="18" charset="2"/>
              </a:rPr>
              <a:t>、以</a:t>
            </a:r>
            <a:r>
              <a:rPr lang="zh-CN" altLang="en-US" sz="2000" b="1" dirty="0">
                <a:solidFill>
                  <a:srgbClr val="000000"/>
                </a:solidFill>
                <a:latin typeface="宋体" charset="-122"/>
                <a:sym typeface="Symbol" pitchFamily="18" charset="2"/>
              </a:rPr>
              <a:t>气体的标准态为标准态</a:t>
            </a:r>
            <a:r>
              <a:rPr lang="en-US" altLang="zh-CN" sz="2400" b="1" dirty="0">
                <a:solidFill>
                  <a:srgbClr val="0000CC"/>
                </a:solidFill>
                <a:latin typeface="宋体" charset="-122"/>
                <a:sym typeface="Symbol" pitchFamily="18" charset="2"/>
              </a:rPr>
              <a:t>(</a:t>
            </a:r>
            <a:r>
              <a:rPr lang="zh-CN" altLang="en-US" sz="2400" b="1" dirty="0">
                <a:solidFill>
                  <a:srgbClr val="0000CC"/>
                </a:solidFill>
                <a:latin typeface="宋体" charset="-122"/>
                <a:sym typeface="Symbol" pitchFamily="18" charset="2"/>
              </a:rPr>
              <a:t>设气体符合理想气体）</a:t>
            </a:r>
          </a:p>
          <a:p>
            <a:pPr marL="6350" indent="-6350">
              <a:lnSpc>
                <a:spcPct val="150000"/>
              </a:lnSpc>
              <a:spcBef>
                <a:spcPct val="50000"/>
              </a:spcBef>
              <a:buFontTx/>
              <a:buChar char="•"/>
            </a:pPr>
            <a:endParaRPr lang="zh-CN" altLang="en-US" sz="2800" b="1" dirty="0">
              <a:solidFill>
                <a:srgbClr val="000000"/>
              </a:solidFill>
              <a:latin typeface="华文宋体"/>
              <a:ea typeface="华文宋体"/>
              <a:cs typeface="华文宋体"/>
              <a:sym typeface="Symbol" pitchFamily="18" charset="2"/>
            </a:endParaRPr>
          </a:p>
          <a:p>
            <a:pPr marL="6350" indent="-6350">
              <a:lnSpc>
                <a:spcPct val="130000"/>
              </a:lnSpc>
              <a:spcBef>
                <a:spcPct val="50000"/>
              </a:spcBef>
              <a:buClr>
                <a:srgbClr val="CCFF33"/>
              </a:buClr>
              <a:buSzPct val="70000"/>
              <a:buFont typeface="Wingdings" pitchFamily="2" charset="2"/>
              <a:buNone/>
            </a:pPr>
            <a:endParaRPr kumimoji="1" lang="zh-CN" altLang="en-US" sz="2800" b="1" dirty="0">
              <a:solidFill>
                <a:srgbClr val="000000"/>
              </a:solidFill>
              <a:latin typeface="华文宋体"/>
              <a:ea typeface="华文宋体"/>
              <a:cs typeface="华文宋体"/>
              <a:sym typeface="Symbol" pitchFamily="18" charset="2"/>
            </a:endParaRPr>
          </a:p>
        </p:txBody>
      </p:sp>
      <p:grpSp>
        <p:nvGrpSpPr>
          <p:cNvPr id="5" name="Group 7"/>
          <p:cNvGrpSpPr>
            <a:grpSpLocks/>
          </p:cNvGrpSpPr>
          <p:nvPr/>
        </p:nvGrpSpPr>
        <p:grpSpPr bwMode="auto">
          <a:xfrm>
            <a:off x="706438" y="1243013"/>
            <a:ext cx="6534150" cy="911225"/>
            <a:chOff x="431" y="1897"/>
            <a:chExt cx="4671" cy="656"/>
          </a:xfrm>
        </p:grpSpPr>
        <p:sp>
          <p:nvSpPr>
            <p:cNvPr id="99868" name="Text Box 8"/>
            <p:cNvSpPr txBox="1">
              <a:spLocks noChangeArrowheads="1"/>
            </p:cNvSpPr>
            <p:nvPr/>
          </p:nvSpPr>
          <p:spPr bwMode="auto">
            <a:xfrm>
              <a:off x="3379" y="1933"/>
              <a:ext cx="1723" cy="620"/>
            </a:xfrm>
            <a:prstGeom prst="rect">
              <a:avLst/>
            </a:prstGeom>
            <a:noFill/>
            <a:ln w="38100">
              <a:solidFill>
                <a:schemeClr val="folHlink"/>
              </a:solidFill>
              <a:miter lim="800000"/>
              <a:headEnd/>
              <a:tailEnd/>
            </a:ln>
          </p:spPr>
          <p:txBody>
            <a:bodyPr anchor="b">
              <a:spAutoFit/>
            </a:bodyPr>
            <a:lstStyle/>
            <a:p>
              <a:pPr algn="ctr"/>
              <a:r>
                <a:rPr kumimoji="1" lang="en-US" altLang="zh-CN" sz="2800" b="1" dirty="0">
                  <a:solidFill>
                    <a:srgbClr val="0000CC"/>
                  </a:solidFill>
                  <a:latin typeface="华文宋体"/>
                  <a:ea typeface="华文宋体"/>
                  <a:cs typeface="华文宋体"/>
                  <a:sym typeface="Symbol" pitchFamily="18" charset="2"/>
                </a:rPr>
                <a:t>B(l) T</a:t>
              </a:r>
              <a:r>
                <a:rPr kumimoji="1" lang="zh-CN" altLang="en-US" sz="2800" b="1" dirty="0">
                  <a:solidFill>
                    <a:srgbClr val="0000CC"/>
                  </a:solidFill>
                  <a:latin typeface="华文宋体"/>
                  <a:ea typeface="华文宋体"/>
                  <a:cs typeface="华文宋体"/>
                  <a:sym typeface="Symbol" pitchFamily="18" charset="2"/>
                </a:rPr>
                <a:t>，</a:t>
              </a:r>
              <a:r>
                <a:rPr kumimoji="1" lang="en-US" altLang="zh-CN" sz="2800" b="1" dirty="0">
                  <a:solidFill>
                    <a:srgbClr val="0000CC"/>
                  </a:solidFill>
                  <a:latin typeface="华文宋体"/>
                  <a:ea typeface="华文宋体"/>
                  <a:cs typeface="华文宋体"/>
                  <a:sym typeface="Symbol" pitchFamily="18" charset="2"/>
                </a:rPr>
                <a:t>P</a:t>
              </a:r>
              <a:r>
                <a:rPr kumimoji="1" lang="zh-CN" altLang="en-US" sz="2800" b="1" dirty="0">
                  <a:solidFill>
                    <a:srgbClr val="0000CC"/>
                  </a:solidFill>
                  <a:latin typeface="华文宋体"/>
                  <a:ea typeface="华文宋体"/>
                  <a:cs typeface="华文宋体"/>
                  <a:sym typeface="Symbol" pitchFamily="18" charset="2"/>
                </a:rPr>
                <a:t>，</a:t>
              </a:r>
              <a:r>
                <a:rPr kumimoji="1" lang="zh-CN" altLang="en-US" sz="2800" b="1" dirty="0">
                  <a:solidFill>
                    <a:srgbClr val="0000CC"/>
                  </a:solidFill>
                  <a:latin typeface="宋体" charset="-122"/>
                  <a:sym typeface="Symbol" pitchFamily="18" charset="2"/>
                </a:rPr>
                <a:t></a:t>
              </a:r>
              <a:r>
                <a:rPr kumimoji="1" lang="zh-CN" altLang="en-US" sz="2800" b="1" baseline="30000" dirty="0">
                  <a:solidFill>
                    <a:srgbClr val="0000CC"/>
                  </a:solidFill>
                  <a:latin typeface="宋体" charset="-122"/>
                  <a:sym typeface="Symbol" pitchFamily="18" charset="2"/>
                </a:rPr>
                <a:t>*</a:t>
              </a:r>
              <a:r>
                <a:rPr kumimoji="1" lang="en-US" altLang="zh-CN" sz="2800" b="1" baseline="-25000" dirty="0">
                  <a:solidFill>
                    <a:srgbClr val="0000CC"/>
                  </a:solidFill>
                  <a:latin typeface="宋体" charset="-122"/>
                  <a:sym typeface="Symbol" pitchFamily="18" charset="2"/>
                </a:rPr>
                <a:t>B</a:t>
              </a:r>
              <a:r>
                <a:rPr kumimoji="1" lang="en-US" altLang="zh-CN" sz="2800" b="1" dirty="0">
                  <a:solidFill>
                    <a:srgbClr val="0000CC"/>
                  </a:solidFill>
                  <a:latin typeface="宋体" charset="-122"/>
                  <a:sym typeface="Symbol" pitchFamily="18" charset="2"/>
                </a:rPr>
                <a:t>(</a:t>
              </a:r>
              <a:r>
                <a:rPr kumimoji="1" lang="en-US" altLang="zh-CN" sz="2800" b="1" dirty="0" err="1">
                  <a:solidFill>
                    <a:srgbClr val="0000CC"/>
                  </a:solidFill>
                  <a:latin typeface="宋体" charset="-122"/>
                  <a:sym typeface="Symbol" pitchFamily="18" charset="2"/>
                </a:rPr>
                <a:t>l,P,T</a:t>
              </a:r>
              <a:r>
                <a:rPr kumimoji="1" lang="en-US" altLang="zh-CN" sz="2800" b="1" dirty="0">
                  <a:solidFill>
                    <a:srgbClr val="0000CC"/>
                  </a:solidFill>
                  <a:latin typeface="宋体" charset="-122"/>
                  <a:sym typeface="Symbol" pitchFamily="18" charset="2"/>
                </a:rPr>
                <a:t>)</a:t>
              </a:r>
            </a:p>
          </p:txBody>
        </p:sp>
        <p:sp>
          <p:nvSpPr>
            <p:cNvPr id="99869" name="Line 9"/>
            <p:cNvSpPr>
              <a:spLocks noChangeShapeType="1"/>
            </p:cNvSpPr>
            <p:nvPr/>
          </p:nvSpPr>
          <p:spPr bwMode="auto">
            <a:xfrm>
              <a:off x="2154" y="2224"/>
              <a:ext cx="1225" cy="0"/>
            </a:xfrm>
            <a:prstGeom prst="line">
              <a:avLst/>
            </a:prstGeom>
            <a:noFill/>
            <a:ln w="38100">
              <a:solidFill>
                <a:schemeClr val="tx1"/>
              </a:solidFill>
              <a:round/>
              <a:headEnd/>
              <a:tailEnd type="triangle" w="med" len="med"/>
            </a:ln>
          </p:spPr>
          <p:txBody>
            <a:bodyPr anchor="b">
              <a:spAutoFit/>
            </a:bodyPr>
            <a:lstStyle/>
            <a:p>
              <a:endParaRPr lang="zh-CN" altLang="en-US"/>
            </a:p>
          </p:txBody>
        </p:sp>
        <p:sp>
          <p:nvSpPr>
            <p:cNvPr id="99870" name="Text Box 10"/>
            <p:cNvSpPr txBox="1">
              <a:spLocks noChangeArrowheads="1"/>
            </p:cNvSpPr>
            <p:nvPr/>
          </p:nvSpPr>
          <p:spPr bwMode="auto">
            <a:xfrm>
              <a:off x="2336" y="1897"/>
              <a:ext cx="907" cy="327"/>
            </a:xfrm>
            <a:prstGeom prst="rect">
              <a:avLst/>
            </a:prstGeom>
            <a:noFill/>
            <a:ln w="9525">
              <a:noFill/>
              <a:miter lim="800000"/>
              <a:headEnd/>
              <a:tailEnd/>
            </a:ln>
          </p:spPr>
          <p:txBody>
            <a:bodyPr anchor="b">
              <a:spAutoFit/>
            </a:bodyPr>
            <a:lstStyle/>
            <a:p>
              <a:pPr>
                <a:spcBef>
                  <a:spcPct val="50000"/>
                </a:spcBef>
              </a:pPr>
              <a:r>
                <a:rPr kumimoji="1" lang="en-US" altLang="zh-CN" sz="2800" b="1">
                  <a:solidFill>
                    <a:srgbClr val="0000FF"/>
                  </a:solidFill>
                  <a:latin typeface="宋体" charset="-122"/>
                  <a:sym typeface="Symbol" pitchFamily="18" charset="2"/>
                </a:rPr>
                <a:t> </a:t>
              </a:r>
              <a:r>
                <a:rPr kumimoji="1" lang="zh-CN" altLang="en-US" sz="2400">
                  <a:solidFill>
                    <a:srgbClr val="0000FF"/>
                  </a:solidFill>
                  <a:latin typeface="华文宋体"/>
                  <a:ea typeface="华文宋体"/>
                  <a:cs typeface="华文宋体"/>
                  <a:sym typeface="Symbol" pitchFamily="18" charset="2"/>
                </a:rPr>
                <a:t></a:t>
              </a:r>
              <a:r>
                <a:rPr kumimoji="1" lang="en-US" altLang="en-US" sz="2400" b="1">
                  <a:solidFill>
                    <a:srgbClr val="0000FF"/>
                  </a:solidFill>
                  <a:latin typeface="华文宋体"/>
                  <a:ea typeface="华文宋体"/>
                  <a:cs typeface="华文宋体"/>
                  <a:sym typeface="Symbol" pitchFamily="18" charset="2"/>
                </a:rPr>
                <a:t> </a:t>
              </a:r>
              <a:r>
                <a:rPr kumimoji="1" lang="en-US" altLang="zh-CN" sz="2400" b="1">
                  <a:solidFill>
                    <a:srgbClr val="0000FF"/>
                  </a:solidFill>
                  <a:latin typeface="宋体" charset="-122"/>
                  <a:sym typeface="Symbol" pitchFamily="18" charset="2"/>
                </a:rPr>
                <a:t>G</a:t>
              </a:r>
              <a:r>
                <a:rPr kumimoji="1" lang="en-US" altLang="zh-CN" sz="2400" b="1" baseline="-25000">
                  <a:solidFill>
                    <a:srgbClr val="0000FF"/>
                  </a:solidFill>
                  <a:latin typeface="宋体" charset="-122"/>
                  <a:sym typeface="Symbol" pitchFamily="18" charset="2"/>
                </a:rPr>
                <a:t>m</a:t>
              </a:r>
              <a:endParaRPr kumimoji="1" lang="zh-CN" altLang="en-US" sz="2400" b="1" baseline="-25000">
                <a:solidFill>
                  <a:srgbClr val="0000FF"/>
                </a:solidFill>
                <a:latin typeface="宋体" charset="-122"/>
                <a:sym typeface="Symbol" pitchFamily="18" charset="2"/>
              </a:endParaRPr>
            </a:p>
          </p:txBody>
        </p:sp>
        <p:grpSp>
          <p:nvGrpSpPr>
            <p:cNvPr id="99871" name="Group 11"/>
            <p:cNvGrpSpPr>
              <a:grpSpLocks/>
            </p:cNvGrpSpPr>
            <p:nvPr/>
          </p:nvGrpSpPr>
          <p:grpSpPr bwMode="auto">
            <a:xfrm>
              <a:off x="431" y="1917"/>
              <a:ext cx="1723" cy="620"/>
              <a:chOff x="574" y="1962"/>
              <a:chExt cx="1723" cy="620"/>
            </a:xfrm>
          </p:grpSpPr>
          <p:sp>
            <p:nvSpPr>
              <p:cNvPr id="99872" name="Text Box 12"/>
              <p:cNvSpPr txBox="1">
                <a:spLocks noChangeArrowheads="1"/>
              </p:cNvSpPr>
              <p:nvPr/>
            </p:nvSpPr>
            <p:spPr bwMode="auto">
              <a:xfrm>
                <a:off x="574" y="1962"/>
                <a:ext cx="1723" cy="620"/>
              </a:xfrm>
              <a:prstGeom prst="rect">
                <a:avLst/>
              </a:prstGeom>
              <a:noFill/>
              <a:ln w="38100">
                <a:solidFill>
                  <a:schemeClr val="folHlink"/>
                </a:solidFill>
                <a:miter lim="800000"/>
                <a:headEnd/>
                <a:tailEnd/>
              </a:ln>
            </p:spPr>
            <p:txBody>
              <a:bodyPr anchor="b">
                <a:spAutoFit/>
              </a:bodyPr>
              <a:lstStyle/>
              <a:p>
                <a:pPr algn="ctr"/>
                <a:r>
                  <a:rPr kumimoji="1" lang="en-US" altLang="zh-CN" sz="2800" b="1">
                    <a:solidFill>
                      <a:srgbClr val="0000CC"/>
                    </a:solidFill>
                    <a:latin typeface="华文宋体"/>
                    <a:ea typeface="华文宋体"/>
                    <a:cs typeface="华文宋体"/>
                    <a:sym typeface="Symbol" pitchFamily="18" charset="2"/>
                  </a:rPr>
                  <a:t>B(g) T</a:t>
                </a:r>
                <a:r>
                  <a:rPr kumimoji="1" lang="zh-CN" altLang="en-US" sz="2800" b="1">
                    <a:solidFill>
                      <a:srgbClr val="0000CC"/>
                    </a:solidFill>
                    <a:latin typeface="华文宋体"/>
                    <a:ea typeface="华文宋体"/>
                    <a:cs typeface="华文宋体"/>
                    <a:sym typeface="Symbol" pitchFamily="18" charset="2"/>
                  </a:rPr>
                  <a:t>，</a:t>
                </a:r>
                <a:r>
                  <a:rPr kumimoji="1" lang="en-US" altLang="zh-CN" sz="2800" b="1">
                    <a:solidFill>
                      <a:srgbClr val="0000CC"/>
                    </a:solidFill>
                    <a:latin typeface="华文宋体"/>
                    <a:ea typeface="华文宋体"/>
                    <a:cs typeface="华文宋体"/>
                    <a:sym typeface="Symbol" pitchFamily="18" charset="2"/>
                  </a:rPr>
                  <a:t>P</a:t>
                </a:r>
                <a:r>
                  <a:rPr kumimoji="1" lang="zh-CN" altLang="en-US" sz="2800" b="1">
                    <a:solidFill>
                      <a:srgbClr val="0000CC"/>
                    </a:solidFill>
                    <a:latin typeface="华文宋体"/>
                    <a:ea typeface="华文宋体"/>
                    <a:cs typeface="华文宋体"/>
                    <a:sym typeface="Symbol" pitchFamily="18" charset="2"/>
                  </a:rPr>
                  <a:t>，</a:t>
                </a:r>
                <a:r>
                  <a:rPr kumimoji="1" lang="zh-CN" altLang="en-US" sz="2800" b="1">
                    <a:solidFill>
                      <a:srgbClr val="0000CC"/>
                    </a:solidFill>
                    <a:latin typeface="宋体" charset="-122"/>
                    <a:sym typeface="Symbol" pitchFamily="18" charset="2"/>
                  </a:rPr>
                  <a:t></a:t>
                </a:r>
                <a:r>
                  <a:rPr kumimoji="1" lang="en-US" altLang="zh-CN" sz="2800" b="1" baseline="-25000">
                    <a:solidFill>
                      <a:srgbClr val="0000CC"/>
                    </a:solidFill>
                    <a:latin typeface="宋体" charset="-122"/>
                    <a:sym typeface="Symbol" pitchFamily="18" charset="2"/>
                  </a:rPr>
                  <a:t>B</a:t>
                </a:r>
                <a:r>
                  <a:rPr kumimoji="1" lang="en-US" altLang="zh-CN" sz="2800" b="1">
                    <a:solidFill>
                      <a:srgbClr val="0000CC"/>
                    </a:solidFill>
                    <a:latin typeface="宋体" charset="-122"/>
                    <a:sym typeface="Symbol" pitchFamily="18" charset="2"/>
                  </a:rPr>
                  <a:t>(g,T)</a:t>
                </a:r>
              </a:p>
            </p:txBody>
          </p:sp>
          <p:sp>
            <p:nvSpPr>
              <p:cNvPr id="99873" name="Text Box 7"/>
              <p:cNvSpPr txBox="1">
                <a:spLocks noChangeArrowheads="1"/>
              </p:cNvSpPr>
              <p:nvPr/>
            </p:nvSpPr>
            <p:spPr bwMode="auto">
              <a:xfrm flipV="1">
                <a:off x="1701" y="2024"/>
                <a:ext cx="231" cy="96"/>
              </a:xfrm>
              <a:prstGeom prst="rect">
                <a:avLst/>
              </a:prstGeom>
              <a:noFill/>
              <a:ln w="9525">
                <a:noFill/>
                <a:miter lim="800000"/>
                <a:headEnd/>
                <a:tailEnd/>
              </a:ln>
            </p:spPr>
            <p:txBody>
              <a:bodyPr vert="eaVert">
                <a:spAutoFit/>
              </a:bodyPr>
              <a:lstStyle/>
              <a:p>
                <a:pPr>
                  <a:spcBef>
                    <a:spcPct val="50000"/>
                  </a:spcBef>
                </a:pPr>
                <a:r>
                  <a:rPr lang="zh-CN" altLang="en-US" sz="1200" b="1" dirty="0">
                    <a:solidFill>
                      <a:srgbClr val="0000CC"/>
                    </a:solidFill>
                    <a:latin typeface="Times New Roman" pitchFamily="18" charset="0"/>
                    <a:sym typeface="Symbol" pitchFamily="18" charset="2"/>
                  </a:rPr>
                  <a:t></a:t>
                </a:r>
              </a:p>
            </p:txBody>
          </p:sp>
          <p:sp>
            <p:nvSpPr>
              <p:cNvPr id="99874" name="Text Box 7"/>
              <p:cNvSpPr txBox="1">
                <a:spLocks noChangeArrowheads="1"/>
              </p:cNvSpPr>
              <p:nvPr/>
            </p:nvSpPr>
            <p:spPr bwMode="auto">
              <a:xfrm flipV="1">
                <a:off x="1129" y="2324"/>
                <a:ext cx="231" cy="96"/>
              </a:xfrm>
              <a:prstGeom prst="rect">
                <a:avLst/>
              </a:prstGeom>
              <a:noFill/>
              <a:ln w="9525">
                <a:noFill/>
                <a:miter lim="800000"/>
                <a:headEnd/>
                <a:tailEnd/>
              </a:ln>
            </p:spPr>
            <p:txBody>
              <a:bodyPr vert="eaVert">
                <a:spAutoFit/>
              </a:bodyPr>
              <a:lstStyle/>
              <a:p>
                <a:pPr>
                  <a:spcBef>
                    <a:spcPct val="50000"/>
                  </a:spcBef>
                </a:pPr>
                <a:r>
                  <a:rPr lang="zh-CN" altLang="en-US" sz="1200" b="1">
                    <a:solidFill>
                      <a:srgbClr val="0000CC"/>
                    </a:solidFill>
                    <a:latin typeface="Times New Roman" pitchFamily="18" charset="0"/>
                    <a:sym typeface="Symbol" pitchFamily="18" charset="2"/>
                  </a:rPr>
                  <a:t></a:t>
                </a:r>
              </a:p>
            </p:txBody>
          </p:sp>
        </p:grpSp>
      </p:grpSp>
      <p:grpSp>
        <p:nvGrpSpPr>
          <p:cNvPr id="13" name="Group 15"/>
          <p:cNvGrpSpPr>
            <a:grpSpLocks/>
          </p:cNvGrpSpPr>
          <p:nvPr/>
        </p:nvGrpSpPr>
        <p:grpSpPr bwMode="auto">
          <a:xfrm>
            <a:off x="706438" y="2271713"/>
            <a:ext cx="6534150" cy="1433512"/>
            <a:chOff x="431" y="2562"/>
            <a:chExt cx="4671" cy="989"/>
          </a:xfrm>
        </p:grpSpPr>
        <p:sp>
          <p:nvSpPr>
            <p:cNvPr id="99860" name="Text Box 16"/>
            <p:cNvSpPr txBox="1">
              <a:spLocks noChangeArrowheads="1"/>
            </p:cNvSpPr>
            <p:nvPr/>
          </p:nvSpPr>
          <p:spPr bwMode="auto">
            <a:xfrm>
              <a:off x="431" y="2931"/>
              <a:ext cx="1723" cy="620"/>
            </a:xfrm>
            <a:prstGeom prst="rect">
              <a:avLst/>
            </a:prstGeom>
            <a:noFill/>
            <a:ln w="38100">
              <a:solidFill>
                <a:schemeClr val="folHlink"/>
              </a:solidFill>
              <a:miter lim="800000"/>
              <a:headEnd/>
              <a:tailEnd/>
            </a:ln>
          </p:spPr>
          <p:txBody>
            <a:bodyPr anchor="b">
              <a:spAutoFit/>
            </a:bodyPr>
            <a:lstStyle/>
            <a:p>
              <a:pPr algn="ctr"/>
              <a:r>
                <a:rPr kumimoji="1" lang="en-US" altLang="zh-CN" sz="2800" b="1">
                  <a:solidFill>
                    <a:srgbClr val="0000CC"/>
                  </a:solidFill>
                  <a:latin typeface="华文宋体"/>
                  <a:ea typeface="华文宋体"/>
                  <a:cs typeface="华文宋体"/>
                  <a:sym typeface="Symbol" pitchFamily="18" charset="2"/>
                </a:rPr>
                <a:t>B(g) T</a:t>
              </a:r>
              <a:r>
                <a:rPr kumimoji="1" lang="zh-CN" altLang="en-US" sz="2800" b="1">
                  <a:solidFill>
                    <a:srgbClr val="0000CC"/>
                  </a:solidFill>
                  <a:latin typeface="华文宋体"/>
                  <a:ea typeface="华文宋体"/>
                  <a:cs typeface="华文宋体"/>
                  <a:sym typeface="Symbol" pitchFamily="18" charset="2"/>
                </a:rPr>
                <a:t>，</a:t>
              </a:r>
              <a:r>
                <a:rPr kumimoji="1" lang="en-US" altLang="zh-CN" sz="2800" b="1">
                  <a:solidFill>
                    <a:srgbClr val="0000CC"/>
                  </a:solidFill>
                  <a:latin typeface="华文宋体"/>
                  <a:ea typeface="华文宋体"/>
                  <a:cs typeface="华文宋体"/>
                  <a:sym typeface="Symbol" pitchFamily="18" charset="2"/>
                </a:rPr>
                <a:t>P</a:t>
              </a:r>
              <a:r>
                <a:rPr kumimoji="1" lang="en-US" altLang="zh-CN" sz="2800" b="1" baseline="30000">
                  <a:solidFill>
                    <a:srgbClr val="0000CC"/>
                  </a:solidFill>
                  <a:latin typeface="华文宋体"/>
                  <a:ea typeface="华文宋体"/>
                  <a:cs typeface="华文宋体"/>
                  <a:sym typeface="Symbol" pitchFamily="18" charset="2"/>
                </a:rPr>
                <a:t>*</a:t>
              </a:r>
            </a:p>
            <a:p>
              <a:pPr algn="ctr">
                <a:buClr>
                  <a:srgbClr val="CCFF33"/>
                </a:buClr>
                <a:buSzPct val="70000"/>
                <a:buFont typeface="Wingdings" pitchFamily="2" charset="2"/>
                <a:buNone/>
              </a:pPr>
              <a:r>
                <a:rPr kumimoji="1" lang="zh-CN" altLang="en-US" sz="2800" b="1">
                  <a:solidFill>
                    <a:srgbClr val="0000CC"/>
                  </a:solidFill>
                  <a:latin typeface="宋体" charset="-122"/>
                  <a:sym typeface="Symbol" pitchFamily="18" charset="2"/>
                </a:rPr>
                <a:t></a:t>
              </a:r>
              <a:r>
                <a:rPr kumimoji="1" lang="en-US" altLang="zh-CN" sz="2800" b="1" baseline="-25000">
                  <a:solidFill>
                    <a:srgbClr val="0000CC"/>
                  </a:solidFill>
                  <a:latin typeface="宋体" charset="-122"/>
                  <a:sym typeface="Symbol" pitchFamily="18" charset="2"/>
                </a:rPr>
                <a:t>B</a:t>
              </a:r>
              <a:r>
                <a:rPr kumimoji="1" lang="en-US" altLang="zh-CN" sz="2800" b="1">
                  <a:solidFill>
                    <a:srgbClr val="0000CC"/>
                  </a:solidFill>
                  <a:latin typeface="宋体" charset="-122"/>
                  <a:sym typeface="Symbol" pitchFamily="18" charset="2"/>
                </a:rPr>
                <a:t>(g,</a:t>
              </a:r>
              <a:r>
                <a:rPr kumimoji="1" lang="en-US" altLang="zh-CN" sz="2800" b="1">
                  <a:solidFill>
                    <a:srgbClr val="0000CC"/>
                  </a:solidFill>
                  <a:latin typeface="华文宋体"/>
                  <a:ea typeface="华文宋体"/>
                  <a:cs typeface="华文宋体"/>
                  <a:sym typeface="Symbol" pitchFamily="18" charset="2"/>
                </a:rPr>
                <a:t>P</a:t>
              </a:r>
              <a:r>
                <a:rPr kumimoji="1" lang="en-US" altLang="zh-CN" sz="2800" b="1" baseline="30000">
                  <a:solidFill>
                    <a:srgbClr val="0000CC"/>
                  </a:solidFill>
                  <a:latin typeface="华文宋体"/>
                  <a:ea typeface="华文宋体"/>
                  <a:cs typeface="华文宋体"/>
                  <a:sym typeface="Symbol" pitchFamily="18" charset="2"/>
                </a:rPr>
                <a:t>*</a:t>
              </a:r>
              <a:r>
                <a:rPr kumimoji="1" lang="en-US" altLang="zh-CN" sz="2800" b="1">
                  <a:solidFill>
                    <a:srgbClr val="0000CC"/>
                  </a:solidFill>
                  <a:latin typeface="宋体" charset="-122"/>
                  <a:sym typeface="Symbol" pitchFamily="18" charset="2"/>
                </a:rPr>
                <a:t>,T)</a:t>
              </a:r>
            </a:p>
          </p:txBody>
        </p:sp>
        <p:sp>
          <p:nvSpPr>
            <p:cNvPr id="99861" name="Line 17"/>
            <p:cNvSpPr>
              <a:spLocks noChangeShapeType="1"/>
            </p:cNvSpPr>
            <p:nvPr/>
          </p:nvSpPr>
          <p:spPr bwMode="auto">
            <a:xfrm>
              <a:off x="2154" y="3397"/>
              <a:ext cx="1225" cy="0"/>
            </a:xfrm>
            <a:prstGeom prst="line">
              <a:avLst/>
            </a:prstGeom>
            <a:noFill/>
            <a:ln w="38100">
              <a:solidFill>
                <a:schemeClr val="tx1"/>
              </a:solidFill>
              <a:round/>
              <a:headEnd/>
              <a:tailEnd type="triangle" w="med" len="med"/>
            </a:ln>
          </p:spPr>
          <p:txBody>
            <a:bodyPr anchor="b">
              <a:spAutoFit/>
            </a:bodyPr>
            <a:lstStyle/>
            <a:p>
              <a:endParaRPr lang="zh-CN" altLang="en-US"/>
            </a:p>
          </p:txBody>
        </p:sp>
        <p:sp>
          <p:nvSpPr>
            <p:cNvPr id="99862" name="Text Box 18"/>
            <p:cNvSpPr txBox="1">
              <a:spLocks noChangeArrowheads="1"/>
            </p:cNvSpPr>
            <p:nvPr/>
          </p:nvSpPr>
          <p:spPr bwMode="auto">
            <a:xfrm>
              <a:off x="2382" y="2590"/>
              <a:ext cx="725" cy="807"/>
            </a:xfrm>
            <a:prstGeom prst="rect">
              <a:avLst/>
            </a:prstGeom>
            <a:noFill/>
            <a:ln w="9525">
              <a:noFill/>
              <a:miter lim="800000"/>
              <a:headEnd/>
              <a:tailEnd/>
            </a:ln>
          </p:spPr>
          <p:txBody>
            <a:bodyPr anchor="b">
              <a:spAutoFit/>
            </a:bodyPr>
            <a:lstStyle/>
            <a:p>
              <a:pPr>
                <a:spcBef>
                  <a:spcPct val="50000"/>
                </a:spcBef>
              </a:pPr>
              <a:r>
                <a:rPr kumimoji="1" lang="en-US" altLang="zh-CN" sz="2800" b="1" dirty="0">
                  <a:solidFill>
                    <a:srgbClr val="0000FF"/>
                  </a:solidFill>
                  <a:latin typeface="宋体" charset="-122"/>
                  <a:sym typeface="Symbol" pitchFamily="18" charset="2"/>
                </a:rPr>
                <a:t> </a:t>
              </a:r>
              <a:endParaRPr kumimoji="1" lang="en-US" altLang="zh-CN" sz="2800" b="1" dirty="0" smtClean="0">
                <a:solidFill>
                  <a:srgbClr val="0000FF"/>
                </a:solidFill>
                <a:latin typeface="宋体" charset="-122"/>
                <a:sym typeface="Symbol" pitchFamily="18" charset="2"/>
              </a:endParaRPr>
            </a:p>
            <a:p>
              <a:pPr>
                <a:spcBef>
                  <a:spcPct val="50000"/>
                </a:spcBef>
              </a:pPr>
              <a:r>
                <a:rPr kumimoji="1" lang="zh-CN" altLang="en-US" sz="2800" dirty="0" smtClean="0">
                  <a:solidFill>
                    <a:srgbClr val="0000FF"/>
                  </a:solidFill>
                  <a:latin typeface="华文宋体"/>
                  <a:ea typeface="华文宋体"/>
                  <a:cs typeface="华文宋体"/>
                  <a:sym typeface="Symbol" pitchFamily="18" charset="2"/>
                </a:rPr>
                <a:t></a:t>
              </a:r>
              <a:r>
                <a:rPr kumimoji="1" lang="en-US" altLang="zh-CN" sz="2800" baseline="-25000" dirty="0">
                  <a:solidFill>
                    <a:srgbClr val="0000FF"/>
                  </a:solidFill>
                  <a:latin typeface="华文宋体"/>
                  <a:ea typeface="华文宋体"/>
                  <a:cs typeface="华文宋体"/>
                  <a:sym typeface="Symbol" pitchFamily="18" charset="2"/>
                </a:rPr>
                <a:t>2</a:t>
              </a:r>
              <a:r>
                <a:rPr kumimoji="1" lang="en-US" altLang="en-US" sz="2800" b="1" dirty="0">
                  <a:solidFill>
                    <a:srgbClr val="0000FF"/>
                  </a:solidFill>
                  <a:latin typeface="华文宋体"/>
                  <a:ea typeface="华文宋体"/>
                  <a:cs typeface="华文宋体"/>
                  <a:sym typeface="Symbol" pitchFamily="18" charset="2"/>
                </a:rPr>
                <a:t> </a:t>
              </a:r>
              <a:r>
                <a:rPr kumimoji="1" lang="en-US" altLang="zh-CN" sz="2800" b="1" dirty="0">
                  <a:solidFill>
                    <a:srgbClr val="0000FF"/>
                  </a:solidFill>
                  <a:latin typeface="宋体" charset="-122"/>
                  <a:sym typeface="Symbol" pitchFamily="18" charset="2"/>
                </a:rPr>
                <a:t>G</a:t>
              </a:r>
              <a:r>
                <a:rPr kumimoji="1" lang="en-US" altLang="zh-CN" sz="2800" b="1" baseline="-25000" dirty="0">
                  <a:solidFill>
                    <a:srgbClr val="0000FF"/>
                  </a:solidFill>
                  <a:latin typeface="宋体" charset="-122"/>
                  <a:sym typeface="Symbol" pitchFamily="18" charset="2"/>
                </a:rPr>
                <a:t>m</a:t>
              </a:r>
              <a:endParaRPr kumimoji="1" lang="zh-CN" altLang="en-US" sz="2800" b="1" baseline="-25000" dirty="0">
                <a:solidFill>
                  <a:srgbClr val="0000FF"/>
                </a:solidFill>
                <a:latin typeface="宋体" charset="-122"/>
                <a:sym typeface="Symbol" pitchFamily="18" charset="2"/>
              </a:endParaRPr>
            </a:p>
          </p:txBody>
        </p:sp>
        <p:sp>
          <p:nvSpPr>
            <p:cNvPr id="99863" name="Text Box 19"/>
            <p:cNvSpPr txBox="1">
              <a:spLocks noChangeArrowheads="1"/>
            </p:cNvSpPr>
            <p:nvPr/>
          </p:nvSpPr>
          <p:spPr bwMode="auto">
            <a:xfrm>
              <a:off x="3379" y="2931"/>
              <a:ext cx="1723" cy="620"/>
            </a:xfrm>
            <a:prstGeom prst="rect">
              <a:avLst/>
            </a:prstGeom>
            <a:noFill/>
            <a:ln w="38100">
              <a:solidFill>
                <a:schemeClr val="folHlink"/>
              </a:solidFill>
              <a:miter lim="800000"/>
              <a:headEnd/>
              <a:tailEnd/>
            </a:ln>
          </p:spPr>
          <p:txBody>
            <a:bodyPr anchor="b">
              <a:spAutoFit/>
            </a:bodyPr>
            <a:lstStyle/>
            <a:p>
              <a:pPr algn="ctr"/>
              <a:r>
                <a:rPr kumimoji="1" lang="en-US" altLang="zh-CN" sz="2800" b="1" dirty="0">
                  <a:solidFill>
                    <a:srgbClr val="0000CC"/>
                  </a:solidFill>
                  <a:latin typeface="华文宋体"/>
                  <a:ea typeface="华文宋体"/>
                  <a:cs typeface="华文宋体"/>
                  <a:sym typeface="Symbol" pitchFamily="18" charset="2"/>
                </a:rPr>
                <a:t>B(l) T</a:t>
              </a:r>
              <a:r>
                <a:rPr kumimoji="1" lang="zh-CN" altLang="en-US" sz="2800" b="1" dirty="0">
                  <a:solidFill>
                    <a:srgbClr val="0000CC"/>
                  </a:solidFill>
                  <a:latin typeface="华文宋体"/>
                  <a:ea typeface="华文宋体"/>
                  <a:cs typeface="华文宋体"/>
                  <a:sym typeface="Symbol" pitchFamily="18" charset="2"/>
                </a:rPr>
                <a:t>，</a:t>
              </a:r>
              <a:r>
                <a:rPr kumimoji="1" lang="en-US" altLang="zh-CN" sz="2800" b="1" dirty="0">
                  <a:solidFill>
                    <a:srgbClr val="0000CC"/>
                  </a:solidFill>
                  <a:latin typeface="华文宋体"/>
                  <a:ea typeface="华文宋体"/>
                  <a:cs typeface="华文宋体"/>
                  <a:sym typeface="Symbol" pitchFamily="18" charset="2"/>
                </a:rPr>
                <a:t>P</a:t>
              </a:r>
              <a:r>
                <a:rPr kumimoji="1" lang="zh-CN" altLang="en-US" sz="2800" b="1" baseline="30000" dirty="0">
                  <a:solidFill>
                    <a:srgbClr val="0000FF"/>
                  </a:solidFill>
                  <a:latin typeface="华文宋体"/>
                  <a:ea typeface="华文宋体"/>
                  <a:cs typeface="华文宋体"/>
                  <a:sym typeface="Symbol" pitchFamily="18" charset="2"/>
                </a:rPr>
                <a:t>*</a:t>
              </a:r>
              <a:endParaRPr kumimoji="1" lang="zh-CN" altLang="en-US" sz="2800" b="1" baseline="30000" dirty="0">
                <a:solidFill>
                  <a:srgbClr val="0000CC"/>
                </a:solidFill>
                <a:latin typeface="华文宋体"/>
                <a:ea typeface="华文宋体"/>
                <a:cs typeface="华文宋体"/>
                <a:sym typeface="Symbol" pitchFamily="18" charset="2"/>
              </a:endParaRPr>
            </a:p>
            <a:p>
              <a:pPr algn="ctr">
                <a:buClr>
                  <a:srgbClr val="CCFF33"/>
                </a:buClr>
                <a:buSzPct val="70000"/>
                <a:buFont typeface="Wingdings" pitchFamily="2" charset="2"/>
                <a:buNone/>
              </a:pPr>
              <a:r>
                <a:rPr kumimoji="1" lang="zh-CN" altLang="en-US" sz="2800" b="1" dirty="0">
                  <a:solidFill>
                    <a:srgbClr val="0000CC"/>
                  </a:solidFill>
                  <a:latin typeface="宋体" charset="-122"/>
                  <a:sym typeface="Symbol" pitchFamily="18" charset="2"/>
                </a:rPr>
                <a:t></a:t>
              </a:r>
              <a:r>
                <a:rPr kumimoji="1" lang="zh-CN" altLang="en-US" sz="2800" b="1" baseline="30000" dirty="0">
                  <a:solidFill>
                    <a:srgbClr val="0000CC"/>
                  </a:solidFill>
                  <a:latin typeface="宋体" charset="-122"/>
                  <a:sym typeface="Symbol" pitchFamily="18" charset="2"/>
                </a:rPr>
                <a:t>*</a:t>
              </a:r>
              <a:r>
                <a:rPr kumimoji="1" lang="en-US" altLang="zh-CN" sz="2800" b="1" baseline="-25000" dirty="0">
                  <a:solidFill>
                    <a:srgbClr val="0000CC"/>
                  </a:solidFill>
                  <a:latin typeface="宋体" charset="-122"/>
                  <a:sym typeface="Symbol" pitchFamily="18" charset="2"/>
                </a:rPr>
                <a:t>B</a:t>
              </a:r>
              <a:r>
                <a:rPr kumimoji="1" lang="en-US" altLang="zh-CN" sz="2800" b="1" dirty="0">
                  <a:solidFill>
                    <a:srgbClr val="0000CC"/>
                  </a:solidFill>
                  <a:latin typeface="宋体" charset="-122"/>
                  <a:sym typeface="Symbol" pitchFamily="18" charset="2"/>
                </a:rPr>
                <a:t>(</a:t>
              </a:r>
              <a:r>
                <a:rPr kumimoji="1" lang="en-US" altLang="zh-CN" sz="2800" b="1" dirty="0" err="1">
                  <a:solidFill>
                    <a:srgbClr val="0000CC"/>
                  </a:solidFill>
                  <a:latin typeface="宋体" charset="-122"/>
                  <a:sym typeface="Symbol" pitchFamily="18" charset="2"/>
                </a:rPr>
                <a:t>l,</a:t>
              </a:r>
              <a:r>
                <a:rPr kumimoji="1" lang="en-US" altLang="zh-CN" sz="2800" b="1" dirty="0" err="1">
                  <a:solidFill>
                    <a:srgbClr val="0000CC"/>
                  </a:solidFill>
                  <a:latin typeface="华文宋体"/>
                  <a:ea typeface="华文宋体"/>
                  <a:cs typeface="华文宋体"/>
                  <a:sym typeface="Symbol" pitchFamily="18" charset="2"/>
                </a:rPr>
                <a:t>P</a:t>
              </a:r>
              <a:r>
                <a:rPr kumimoji="1" lang="en-US" altLang="zh-CN" sz="2800" b="1" baseline="30000" dirty="0">
                  <a:solidFill>
                    <a:srgbClr val="0000CC"/>
                  </a:solidFill>
                  <a:latin typeface="华文宋体"/>
                  <a:ea typeface="华文宋体"/>
                  <a:cs typeface="华文宋体"/>
                  <a:sym typeface="Symbol" pitchFamily="18" charset="2"/>
                </a:rPr>
                <a:t>*</a:t>
              </a:r>
              <a:r>
                <a:rPr kumimoji="1" lang="en-US" altLang="zh-CN" sz="2800" b="1" dirty="0">
                  <a:solidFill>
                    <a:srgbClr val="0000CC"/>
                  </a:solidFill>
                  <a:latin typeface="宋体" charset="-122"/>
                  <a:sym typeface="Symbol" pitchFamily="18" charset="2"/>
                </a:rPr>
                <a:t>,T)</a:t>
              </a:r>
            </a:p>
          </p:txBody>
        </p:sp>
        <p:sp>
          <p:nvSpPr>
            <p:cNvPr id="99864" name="Line 20"/>
            <p:cNvSpPr>
              <a:spLocks noChangeShapeType="1"/>
            </p:cNvSpPr>
            <p:nvPr/>
          </p:nvSpPr>
          <p:spPr bwMode="auto">
            <a:xfrm>
              <a:off x="1247" y="2568"/>
              <a:ext cx="0" cy="336"/>
            </a:xfrm>
            <a:prstGeom prst="line">
              <a:avLst/>
            </a:prstGeom>
            <a:noFill/>
            <a:ln w="38100">
              <a:solidFill>
                <a:schemeClr val="tx1"/>
              </a:solidFill>
              <a:round/>
              <a:headEnd/>
              <a:tailEnd type="triangle" w="med" len="med"/>
            </a:ln>
          </p:spPr>
          <p:txBody>
            <a:bodyPr anchor="b">
              <a:spAutoFit/>
            </a:bodyPr>
            <a:lstStyle/>
            <a:p>
              <a:endParaRPr lang="zh-CN" altLang="en-US"/>
            </a:p>
          </p:txBody>
        </p:sp>
        <p:sp>
          <p:nvSpPr>
            <p:cNvPr id="99865" name="Line 21"/>
            <p:cNvSpPr>
              <a:spLocks noChangeShapeType="1"/>
            </p:cNvSpPr>
            <p:nvPr/>
          </p:nvSpPr>
          <p:spPr bwMode="auto">
            <a:xfrm flipV="1">
              <a:off x="4195" y="2568"/>
              <a:ext cx="0" cy="336"/>
            </a:xfrm>
            <a:prstGeom prst="line">
              <a:avLst/>
            </a:prstGeom>
            <a:noFill/>
            <a:ln w="38100">
              <a:solidFill>
                <a:schemeClr val="tx1"/>
              </a:solidFill>
              <a:round/>
              <a:headEnd/>
              <a:tailEnd type="triangle" w="med" len="med"/>
            </a:ln>
          </p:spPr>
          <p:txBody>
            <a:bodyPr anchor="b">
              <a:spAutoFit/>
            </a:bodyPr>
            <a:lstStyle/>
            <a:p>
              <a:endParaRPr lang="zh-CN" altLang="en-US"/>
            </a:p>
          </p:txBody>
        </p:sp>
        <p:sp>
          <p:nvSpPr>
            <p:cNvPr id="99866" name="Text Box 22"/>
            <p:cNvSpPr txBox="1">
              <a:spLocks noChangeArrowheads="1"/>
            </p:cNvSpPr>
            <p:nvPr/>
          </p:nvSpPr>
          <p:spPr bwMode="auto">
            <a:xfrm>
              <a:off x="1208" y="2562"/>
              <a:ext cx="725" cy="288"/>
            </a:xfrm>
            <a:prstGeom prst="rect">
              <a:avLst/>
            </a:prstGeom>
            <a:noFill/>
            <a:ln w="9525">
              <a:noFill/>
              <a:miter lim="800000"/>
              <a:headEnd/>
              <a:tailEnd/>
            </a:ln>
          </p:spPr>
          <p:txBody>
            <a:bodyPr anchor="b">
              <a:spAutoFit/>
            </a:bodyPr>
            <a:lstStyle/>
            <a:p>
              <a:pPr>
                <a:spcBef>
                  <a:spcPct val="50000"/>
                </a:spcBef>
              </a:pPr>
              <a:r>
                <a:rPr kumimoji="1" lang="en-US" altLang="zh-CN" sz="2400" b="1">
                  <a:solidFill>
                    <a:srgbClr val="0000FF"/>
                  </a:solidFill>
                  <a:latin typeface="宋体" charset="-122"/>
                  <a:sym typeface="Symbol" pitchFamily="18" charset="2"/>
                </a:rPr>
                <a:t> </a:t>
              </a:r>
              <a:r>
                <a:rPr kumimoji="1" lang="zh-CN" altLang="en-US" sz="2400">
                  <a:solidFill>
                    <a:srgbClr val="0000FF"/>
                  </a:solidFill>
                  <a:latin typeface="华文宋体"/>
                  <a:ea typeface="华文宋体"/>
                  <a:cs typeface="华文宋体"/>
                  <a:sym typeface="Symbol" pitchFamily="18" charset="2"/>
                </a:rPr>
                <a:t></a:t>
              </a:r>
              <a:r>
                <a:rPr kumimoji="1" lang="en-US" altLang="zh-CN" sz="2400" baseline="-25000">
                  <a:solidFill>
                    <a:srgbClr val="0000FF"/>
                  </a:solidFill>
                  <a:latin typeface="华文宋体"/>
                  <a:ea typeface="华文宋体"/>
                  <a:cs typeface="华文宋体"/>
                  <a:sym typeface="Symbol" pitchFamily="18" charset="2"/>
                </a:rPr>
                <a:t>1</a:t>
              </a:r>
              <a:r>
                <a:rPr kumimoji="1" lang="en-US" altLang="en-US" sz="2400" b="1">
                  <a:solidFill>
                    <a:srgbClr val="0000FF"/>
                  </a:solidFill>
                  <a:latin typeface="华文宋体"/>
                  <a:ea typeface="华文宋体"/>
                  <a:cs typeface="华文宋体"/>
                  <a:sym typeface="Symbol" pitchFamily="18" charset="2"/>
                </a:rPr>
                <a:t> </a:t>
              </a:r>
              <a:r>
                <a:rPr kumimoji="1" lang="en-US" altLang="zh-CN" sz="2400" b="1">
                  <a:solidFill>
                    <a:srgbClr val="0000FF"/>
                  </a:solidFill>
                  <a:latin typeface="宋体" charset="-122"/>
                  <a:sym typeface="Symbol" pitchFamily="18" charset="2"/>
                </a:rPr>
                <a:t>G</a:t>
              </a:r>
              <a:r>
                <a:rPr kumimoji="1" lang="en-US" altLang="zh-CN" sz="2400" b="1" baseline="-25000">
                  <a:solidFill>
                    <a:srgbClr val="0000FF"/>
                  </a:solidFill>
                  <a:latin typeface="宋体" charset="-122"/>
                  <a:sym typeface="Symbol" pitchFamily="18" charset="2"/>
                </a:rPr>
                <a:t>m</a:t>
              </a:r>
              <a:endParaRPr kumimoji="1" lang="zh-CN" altLang="en-US" sz="2400" b="1" baseline="-25000">
                <a:solidFill>
                  <a:srgbClr val="0000FF"/>
                </a:solidFill>
                <a:latin typeface="宋体" charset="-122"/>
                <a:sym typeface="Symbol" pitchFamily="18" charset="2"/>
              </a:endParaRPr>
            </a:p>
          </p:txBody>
        </p:sp>
        <p:sp>
          <p:nvSpPr>
            <p:cNvPr id="99867" name="Text Box 23"/>
            <p:cNvSpPr txBox="1">
              <a:spLocks noChangeArrowheads="1"/>
            </p:cNvSpPr>
            <p:nvPr/>
          </p:nvSpPr>
          <p:spPr bwMode="auto">
            <a:xfrm>
              <a:off x="4150" y="2598"/>
              <a:ext cx="725" cy="288"/>
            </a:xfrm>
            <a:prstGeom prst="rect">
              <a:avLst/>
            </a:prstGeom>
            <a:noFill/>
            <a:ln w="9525">
              <a:noFill/>
              <a:miter lim="800000"/>
              <a:headEnd/>
              <a:tailEnd/>
            </a:ln>
          </p:spPr>
          <p:txBody>
            <a:bodyPr anchor="b">
              <a:spAutoFit/>
            </a:bodyPr>
            <a:lstStyle/>
            <a:p>
              <a:pPr>
                <a:spcBef>
                  <a:spcPct val="50000"/>
                </a:spcBef>
              </a:pPr>
              <a:r>
                <a:rPr kumimoji="1" lang="en-US" altLang="zh-CN" sz="2400" b="1">
                  <a:solidFill>
                    <a:srgbClr val="0000FF"/>
                  </a:solidFill>
                  <a:latin typeface="宋体" charset="-122"/>
                  <a:sym typeface="Symbol" pitchFamily="18" charset="2"/>
                </a:rPr>
                <a:t> </a:t>
              </a:r>
              <a:r>
                <a:rPr kumimoji="1" lang="zh-CN" altLang="en-US" sz="2400">
                  <a:solidFill>
                    <a:srgbClr val="0000FF"/>
                  </a:solidFill>
                  <a:latin typeface="华文宋体"/>
                  <a:ea typeface="华文宋体"/>
                  <a:cs typeface="华文宋体"/>
                  <a:sym typeface="Symbol" pitchFamily="18" charset="2"/>
                </a:rPr>
                <a:t></a:t>
              </a:r>
              <a:r>
                <a:rPr kumimoji="1" lang="en-US" altLang="zh-CN" sz="2400" baseline="-25000">
                  <a:solidFill>
                    <a:srgbClr val="0000FF"/>
                  </a:solidFill>
                  <a:latin typeface="华文宋体"/>
                  <a:ea typeface="华文宋体"/>
                  <a:cs typeface="华文宋体"/>
                  <a:sym typeface="Symbol" pitchFamily="18" charset="2"/>
                </a:rPr>
                <a:t>3</a:t>
              </a:r>
              <a:r>
                <a:rPr kumimoji="1" lang="en-US" altLang="en-US" sz="2400" b="1">
                  <a:solidFill>
                    <a:srgbClr val="0000FF"/>
                  </a:solidFill>
                  <a:latin typeface="华文宋体"/>
                  <a:ea typeface="华文宋体"/>
                  <a:cs typeface="华文宋体"/>
                  <a:sym typeface="Symbol" pitchFamily="18" charset="2"/>
                </a:rPr>
                <a:t> </a:t>
              </a:r>
              <a:r>
                <a:rPr kumimoji="1" lang="en-US" altLang="zh-CN" sz="2400" b="1">
                  <a:solidFill>
                    <a:srgbClr val="0000FF"/>
                  </a:solidFill>
                  <a:latin typeface="宋体" charset="-122"/>
                  <a:sym typeface="Symbol" pitchFamily="18" charset="2"/>
                </a:rPr>
                <a:t>G</a:t>
              </a:r>
              <a:r>
                <a:rPr kumimoji="1" lang="en-US" altLang="zh-CN" sz="2400" b="1" baseline="-25000">
                  <a:solidFill>
                    <a:srgbClr val="0000FF"/>
                  </a:solidFill>
                  <a:latin typeface="宋体" charset="-122"/>
                  <a:sym typeface="Symbol" pitchFamily="18" charset="2"/>
                </a:rPr>
                <a:t>m</a:t>
              </a:r>
              <a:endParaRPr kumimoji="1" lang="zh-CN" altLang="en-US" sz="2400" b="1" baseline="-25000">
                <a:solidFill>
                  <a:srgbClr val="0000FF"/>
                </a:solidFill>
                <a:latin typeface="宋体" charset="-122"/>
                <a:sym typeface="Symbol" pitchFamily="18" charset="2"/>
              </a:endParaRPr>
            </a:p>
          </p:txBody>
        </p:sp>
      </p:grpSp>
      <p:sp>
        <p:nvSpPr>
          <p:cNvPr id="99849" name="Text Box 25"/>
          <p:cNvSpPr txBox="1">
            <a:spLocks noChangeArrowheads="1"/>
          </p:cNvSpPr>
          <p:nvPr/>
        </p:nvSpPr>
        <p:spPr bwMode="auto">
          <a:xfrm>
            <a:off x="588963" y="3916363"/>
            <a:ext cx="6767512" cy="400050"/>
          </a:xfrm>
          <a:prstGeom prst="rect">
            <a:avLst/>
          </a:prstGeom>
          <a:noFill/>
          <a:ln w="9525">
            <a:noFill/>
            <a:miter lim="800000"/>
            <a:headEnd/>
            <a:tailEnd/>
          </a:ln>
        </p:spPr>
        <p:txBody>
          <a:bodyPr anchor="b">
            <a:spAutoFit/>
          </a:bodyPr>
          <a:lstStyle/>
          <a:p>
            <a:pPr>
              <a:spcBef>
                <a:spcPct val="50000"/>
              </a:spcBef>
            </a:pPr>
            <a:r>
              <a:rPr kumimoji="1" lang="zh-CN" altLang="en-US" sz="2000" b="1" dirty="0" smtClean="0">
                <a:solidFill>
                  <a:srgbClr val="0000CC"/>
                </a:solidFill>
                <a:latin typeface="宋体" charset="-122"/>
                <a:sym typeface="Symbol" pitchFamily="18" charset="2"/>
              </a:rPr>
              <a:t></a:t>
            </a:r>
            <a:r>
              <a:rPr kumimoji="1" lang="zh-CN" altLang="en-US" sz="2000" b="1" baseline="30000" dirty="0">
                <a:solidFill>
                  <a:srgbClr val="0000CC"/>
                </a:solidFill>
                <a:latin typeface="宋体" charset="-122"/>
                <a:sym typeface="Symbol" pitchFamily="18" charset="2"/>
              </a:rPr>
              <a:t> * </a:t>
            </a:r>
            <a:r>
              <a:rPr kumimoji="1" lang="en-US" altLang="zh-CN" sz="2000" b="1" baseline="-25000" dirty="0" smtClean="0">
                <a:solidFill>
                  <a:srgbClr val="0000CC"/>
                </a:solidFill>
                <a:latin typeface="宋体" charset="-122"/>
                <a:sym typeface="Symbol" pitchFamily="18" charset="2"/>
              </a:rPr>
              <a:t>B</a:t>
            </a:r>
            <a:r>
              <a:rPr kumimoji="1" lang="en-US" altLang="zh-CN" sz="2000" b="1" dirty="0" smtClean="0">
                <a:solidFill>
                  <a:srgbClr val="0000CC"/>
                </a:solidFill>
                <a:latin typeface="宋体" charset="-122"/>
                <a:sym typeface="Symbol" pitchFamily="18" charset="2"/>
              </a:rPr>
              <a:t>(</a:t>
            </a:r>
            <a:r>
              <a:rPr kumimoji="1" lang="en-US" altLang="zh-CN" sz="2000" b="1" dirty="0" err="1" smtClean="0">
                <a:solidFill>
                  <a:srgbClr val="0000CC"/>
                </a:solidFill>
                <a:latin typeface="宋体" charset="-122"/>
                <a:sym typeface="Symbol" pitchFamily="18" charset="2"/>
              </a:rPr>
              <a:t>l,P,T</a:t>
            </a:r>
            <a:r>
              <a:rPr kumimoji="1" lang="en-US" altLang="zh-CN" sz="2000" b="1" dirty="0">
                <a:solidFill>
                  <a:srgbClr val="0000CC"/>
                </a:solidFill>
                <a:latin typeface="宋体" charset="-122"/>
                <a:sym typeface="Symbol" pitchFamily="18" charset="2"/>
              </a:rPr>
              <a:t>)= </a:t>
            </a:r>
            <a:r>
              <a:rPr kumimoji="1" lang="zh-CN" altLang="en-US" sz="2000" b="1" dirty="0">
                <a:solidFill>
                  <a:srgbClr val="0000CC"/>
                </a:solidFill>
                <a:latin typeface="宋体" charset="-122"/>
                <a:sym typeface="Symbol" pitchFamily="18" charset="2"/>
              </a:rPr>
              <a:t></a:t>
            </a:r>
            <a:r>
              <a:rPr kumimoji="1" lang="en-US" altLang="zh-CN" sz="2000" b="1" baseline="-25000" dirty="0">
                <a:solidFill>
                  <a:srgbClr val="0000CC"/>
                </a:solidFill>
                <a:latin typeface="宋体" charset="-122"/>
                <a:sym typeface="Symbol" pitchFamily="18" charset="2"/>
              </a:rPr>
              <a:t>B</a:t>
            </a:r>
            <a:r>
              <a:rPr kumimoji="1" lang="en-US" altLang="zh-CN" sz="2000" b="1" dirty="0">
                <a:solidFill>
                  <a:srgbClr val="0000CC"/>
                </a:solidFill>
                <a:latin typeface="宋体" charset="-122"/>
                <a:sym typeface="Symbol" pitchFamily="18" charset="2"/>
              </a:rPr>
              <a:t>(</a:t>
            </a:r>
            <a:r>
              <a:rPr kumimoji="1" lang="en-US" altLang="zh-CN" sz="2000" b="1" dirty="0" err="1">
                <a:solidFill>
                  <a:srgbClr val="0000CC"/>
                </a:solidFill>
                <a:latin typeface="宋体" charset="-122"/>
                <a:sym typeface="Symbol" pitchFamily="18" charset="2"/>
              </a:rPr>
              <a:t>g,T</a:t>
            </a:r>
            <a:r>
              <a:rPr kumimoji="1" lang="en-US" altLang="zh-CN" sz="2000" b="1" dirty="0">
                <a:solidFill>
                  <a:srgbClr val="0000CC"/>
                </a:solidFill>
                <a:latin typeface="宋体" charset="-122"/>
                <a:sym typeface="Symbol" pitchFamily="18" charset="2"/>
              </a:rPr>
              <a:t>)+</a:t>
            </a:r>
            <a:r>
              <a:rPr kumimoji="1" lang="zh-CN" altLang="en-US" sz="2000" dirty="0">
                <a:solidFill>
                  <a:srgbClr val="0000FF"/>
                </a:solidFill>
                <a:latin typeface="华文宋体"/>
                <a:ea typeface="华文宋体"/>
                <a:cs typeface="华文宋体"/>
                <a:sym typeface="Symbol" pitchFamily="18" charset="2"/>
              </a:rPr>
              <a:t> </a:t>
            </a:r>
            <a:r>
              <a:rPr kumimoji="1" lang="en-US" altLang="en-US" sz="2000" b="1" dirty="0">
                <a:solidFill>
                  <a:srgbClr val="0000FF"/>
                </a:solidFill>
                <a:latin typeface="华文宋体"/>
                <a:ea typeface="华文宋体"/>
                <a:cs typeface="华文宋体"/>
                <a:sym typeface="Symbol" pitchFamily="18" charset="2"/>
              </a:rPr>
              <a:t> </a:t>
            </a:r>
            <a:r>
              <a:rPr kumimoji="1" lang="en-US" altLang="zh-CN" sz="2000" b="1" dirty="0">
                <a:solidFill>
                  <a:srgbClr val="0000FF"/>
                </a:solidFill>
                <a:latin typeface="宋体" charset="-122"/>
                <a:sym typeface="Symbol" pitchFamily="18" charset="2"/>
              </a:rPr>
              <a:t>G</a:t>
            </a:r>
            <a:r>
              <a:rPr kumimoji="1" lang="en-US" altLang="zh-CN" sz="2000" b="1" baseline="-25000" dirty="0">
                <a:solidFill>
                  <a:srgbClr val="0000FF"/>
                </a:solidFill>
                <a:latin typeface="宋体" charset="-122"/>
                <a:sym typeface="Symbol" pitchFamily="18" charset="2"/>
              </a:rPr>
              <a:t>m</a:t>
            </a:r>
            <a:r>
              <a:rPr kumimoji="1" lang="en-US" altLang="zh-CN" sz="2000" b="1" dirty="0">
                <a:solidFill>
                  <a:srgbClr val="0000FF"/>
                </a:solidFill>
                <a:latin typeface="宋体" charset="-122"/>
                <a:sym typeface="Symbol" pitchFamily="18" charset="2"/>
              </a:rPr>
              <a:t>=</a:t>
            </a:r>
            <a:r>
              <a:rPr kumimoji="1" lang="zh-CN" altLang="en-US" sz="2000" b="1" dirty="0">
                <a:solidFill>
                  <a:srgbClr val="0000CC"/>
                </a:solidFill>
                <a:latin typeface="宋体" charset="-122"/>
                <a:sym typeface="Symbol" pitchFamily="18" charset="2"/>
              </a:rPr>
              <a:t></a:t>
            </a:r>
            <a:r>
              <a:rPr kumimoji="1" lang="en-US" altLang="zh-CN" sz="2000" b="1" baseline="-25000" dirty="0">
                <a:solidFill>
                  <a:srgbClr val="0000CC"/>
                </a:solidFill>
                <a:latin typeface="宋体" charset="-122"/>
                <a:sym typeface="Symbol" pitchFamily="18" charset="2"/>
              </a:rPr>
              <a:t>B</a:t>
            </a:r>
            <a:r>
              <a:rPr kumimoji="1" lang="en-US" altLang="zh-CN" sz="2000" b="1" dirty="0">
                <a:solidFill>
                  <a:srgbClr val="0000CC"/>
                </a:solidFill>
                <a:latin typeface="宋体" charset="-122"/>
                <a:sym typeface="Symbol" pitchFamily="18" charset="2"/>
              </a:rPr>
              <a:t>(</a:t>
            </a:r>
            <a:r>
              <a:rPr kumimoji="1" lang="en-US" altLang="zh-CN" sz="2000" b="1" dirty="0" err="1">
                <a:solidFill>
                  <a:srgbClr val="0000CC"/>
                </a:solidFill>
                <a:latin typeface="宋体" charset="-122"/>
                <a:sym typeface="Symbol" pitchFamily="18" charset="2"/>
              </a:rPr>
              <a:t>g,T</a:t>
            </a:r>
            <a:r>
              <a:rPr kumimoji="1" lang="en-US" altLang="zh-CN" sz="2000" b="1" dirty="0">
                <a:solidFill>
                  <a:srgbClr val="0000CC"/>
                </a:solidFill>
                <a:latin typeface="宋体" charset="-122"/>
                <a:sym typeface="Symbol" pitchFamily="18" charset="2"/>
              </a:rPr>
              <a:t>)+</a:t>
            </a:r>
            <a:r>
              <a:rPr kumimoji="1" lang="en-US" altLang="zh-CN" sz="2000" b="1" dirty="0">
                <a:solidFill>
                  <a:srgbClr val="0000FF"/>
                </a:solidFill>
                <a:latin typeface="宋体" charset="-122"/>
                <a:sym typeface="Symbol" pitchFamily="18" charset="2"/>
              </a:rPr>
              <a:t> </a:t>
            </a:r>
            <a:r>
              <a:rPr kumimoji="1" lang="zh-CN" altLang="en-US" sz="2000" dirty="0">
                <a:solidFill>
                  <a:srgbClr val="0000FF"/>
                </a:solidFill>
                <a:latin typeface="华文宋体"/>
                <a:ea typeface="华文宋体"/>
                <a:cs typeface="华文宋体"/>
                <a:sym typeface="Symbol" pitchFamily="18" charset="2"/>
              </a:rPr>
              <a:t></a:t>
            </a:r>
            <a:r>
              <a:rPr kumimoji="1" lang="en-US" altLang="zh-CN" sz="2000" baseline="-25000" dirty="0">
                <a:solidFill>
                  <a:srgbClr val="0000FF"/>
                </a:solidFill>
                <a:latin typeface="华文宋体"/>
                <a:ea typeface="华文宋体"/>
                <a:cs typeface="华文宋体"/>
                <a:sym typeface="Symbol" pitchFamily="18" charset="2"/>
              </a:rPr>
              <a:t>1</a:t>
            </a:r>
            <a:r>
              <a:rPr kumimoji="1" lang="en-US" altLang="en-US" sz="2000" b="1" dirty="0">
                <a:solidFill>
                  <a:srgbClr val="0000FF"/>
                </a:solidFill>
                <a:latin typeface="华文宋体"/>
                <a:ea typeface="华文宋体"/>
                <a:cs typeface="华文宋体"/>
                <a:sym typeface="Symbol" pitchFamily="18" charset="2"/>
              </a:rPr>
              <a:t> </a:t>
            </a:r>
            <a:r>
              <a:rPr kumimoji="1" lang="en-US" altLang="zh-CN" sz="2000" b="1" dirty="0">
                <a:solidFill>
                  <a:srgbClr val="0000FF"/>
                </a:solidFill>
                <a:latin typeface="宋体" charset="-122"/>
                <a:sym typeface="Symbol" pitchFamily="18" charset="2"/>
              </a:rPr>
              <a:t>G</a:t>
            </a:r>
            <a:r>
              <a:rPr kumimoji="1" lang="en-US" altLang="zh-CN" sz="2000" b="1" baseline="-25000" dirty="0">
                <a:solidFill>
                  <a:srgbClr val="0000FF"/>
                </a:solidFill>
                <a:latin typeface="宋体" charset="-122"/>
                <a:sym typeface="Symbol" pitchFamily="18" charset="2"/>
              </a:rPr>
              <a:t>m</a:t>
            </a:r>
            <a:r>
              <a:rPr kumimoji="1" lang="en-US" altLang="zh-CN" sz="2000" b="1" dirty="0">
                <a:solidFill>
                  <a:srgbClr val="0000FF"/>
                </a:solidFill>
                <a:latin typeface="宋体" charset="-122"/>
                <a:sym typeface="Symbol" pitchFamily="18" charset="2"/>
              </a:rPr>
              <a:t>+</a:t>
            </a:r>
            <a:r>
              <a:rPr kumimoji="1" lang="zh-CN" altLang="en-US" sz="2000" dirty="0">
                <a:solidFill>
                  <a:srgbClr val="0000FF"/>
                </a:solidFill>
                <a:latin typeface="华文宋体"/>
                <a:ea typeface="华文宋体"/>
                <a:cs typeface="华文宋体"/>
                <a:sym typeface="Symbol" pitchFamily="18" charset="2"/>
              </a:rPr>
              <a:t></a:t>
            </a:r>
            <a:r>
              <a:rPr kumimoji="1" lang="en-US" altLang="zh-CN" sz="2000" baseline="-25000" dirty="0">
                <a:solidFill>
                  <a:srgbClr val="0000FF"/>
                </a:solidFill>
                <a:latin typeface="华文宋体"/>
                <a:ea typeface="华文宋体"/>
                <a:cs typeface="华文宋体"/>
                <a:sym typeface="Symbol" pitchFamily="18" charset="2"/>
              </a:rPr>
              <a:t>2</a:t>
            </a:r>
            <a:r>
              <a:rPr kumimoji="1" lang="en-US" altLang="en-US" sz="2000" b="1" dirty="0">
                <a:solidFill>
                  <a:srgbClr val="0000FF"/>
                </a:solidFill>
                <a:latin typeface="华文宋体"/>
                <a:ea typeface="华文宋体"/>
                <a:cs typeface="华文宋体"/>
                <a:sym typeface="Symbol" pitchFamily="18" charset="2"/>
              </a:rPr>
              <a:t> </a:t>
            </a:r>
            <a:r>
              <a:rPr kumimoji="1" lang="en-US" altLang="zh-CN" sz="2000" b="1" dirty="0">
                <a:solidFill>
                  <a:srgbClr val="0000FF"/>
                </a:solidFill>
                <a:latin typeface="宋体" charset="-122"/>
                <a:sym typeface="Symbol" pitchFamily="18" charset="2"/>
              </a:rPr>
              <a:t>G</a:t>
            </a:r>
            <a:r>
              <a:rPr kumimoji="1" lang="en-US" altLang="zh-CN" sz="2000" b="1" baseline="-25000" dirty="0">
                <a:solidFill>
                  <a:srgbClr val="0000FF"/>
                </a:solidFill>
                <a:latin typeface="宋体" charset="-122"/>
                <a:sym typeface="Symbol" pitchFamily="18" charset="2"/>
              </a:rPr>
              <a:t>m</a:t>
            </a:r>
            <a:r>
              <a:rPr kumimoji="1" lang="en-US" altLang="zh-CN" sz="2000" b="1" dirty="0">
                <a:solidFill>
                  <a:srgbClr val="0000FF"/>
                </a:solidFill>
                <a:latin typeface="宋体" charset="-122"/>
                <a:sym typeface="Symbol" pitchFamily="18" charset="2"/>
              </a:rPr>
              <a:t>+</a:t>
            </a:r>
            <a:r>
              <a:rPr kumimoji="1" lang="zh-CN" altLang="en-US" sz="2000" dirty="0">
                <a:solidFill>
                  <a:srgbClr val="0000FF"/>
                </a:solidFill>
                <a:latin typeface="华文宋体"/>
                <a:ea typeface="华文宋体"/>
                <a:cs typeface="华文宋体"/>
                <a:sym typeface="Symbol" pitchFamily="18" charset="2"/>
              </a:rPr>
              <a:t></a:t>
            </a:r>
            <a:r>
              <a:rPr kumimoji="1" lang="en-US" altLang="zh-CN" sz="2000" baseline="-25000" dirty="0">
                <a:solidFill>
                  <a:srgbClr val="0000FF"/>
                </a:solidFill>
                <a:latin typeface="华文宋体"/>
                <a:ea typeface="华文宋体"/>
                <a:cs typeface="华文宋体"/>
                <a:sym typeface="Symbol" pitchFamily="18" charset="2"/>
              </a:rPr>
              <a:t>3</a:t>
            </a:r>
            <a:r>
              <a:rPr kumimoji="1" lang="en-US" altLang="en-US" sz="2000" b="1" dirty="0">
                <a:solidFill>
                  <a:srgbClr val="0000FF"/>
                </a:solidFill>
                <a:latin typeface="华文宋体"/>
                <a:ea typeface="华文宋体"/>
                <a:cs typeface="华文宋体"/>
                <a:sym typeface="Symbol" pitchFamily="18" charset="2"/>
              </a:rPr>
              <a:t> </a:t>
            </a:r>
            <a:r>
              <a:rPr kumimoji="1" lang="en-US" altLang="zh-CN" sz="2000" b="1" dirty="0">
                <a:solidFill>
                  <a:srgbClr val="0000FF"/>
                </a:solidFill>
                <a:latin typeface="宋体" charset="-122"/>
                <a:sym typeface="Symbol" pitchFamily="18" charset="2"/>
              </a:rPr>
              <a:t>G</a:t>
            </a:r>
            <a:r>
              <a:rPr kumimoji="1" lang="en-US" altLang="zh-CN" sz="2000" b="1" baseline="-25000" dirty="0">
                <a:solidFill>
                  <a:srgbClr val="0000FF"/>
                </a:solidFill>
                <a:latin typeface="宋体" charset="-122"/>
                <a:sym typeface="Symbol" pitchFamily="18" charset="2"/>
              </a:rPr>
              <a:t>m</a:t>
            </a:r>
            <a:endParaRPr kumimoji="1" lang="zh-CN" altLang="en-US" sz="2000" b="1" baseline="-25000" dirty="0">
              <a:solidFill>
                <a:srgbClr val="0000FF"/>
              </a:solidFill>
              <a:latin typeface="宋体" charset="-122"/>
              <a:sym typeface="Symbol" pitchFamily="18" charset="2"/>
            </a:endParaRPr>
          </a:p>
        </p:txBody>
      </p:sp>
      <p:grpSp>
        <p:nvGrpSpPr>
          <p:cNvPr id="26" name="Group 28"/>
          <p:cNvGrpSpPr>
            <a:grpSpLocks/>
          </p:cNvGrpSpPr>
          <p:nvPr/>
        </p:nvGrpSpPr>
        <p:grpSpPr bwMode="auto">
          <a:xfrm>
            <a:off x="588963" y="4254500"/>
            <a:ext cx="6227762" cy="679450"/>
            <a:chOff x="385" y="1578"/>
            <a:chExt cx="4422" cy="460"/>
          </a:xfrm>
        </p:grpSpPr>
        <p:graphicFrame>
          <p:nvGraphicFramePr>
            <p:cNvPr id="99839" name="Object 511"/>
            <p:cNvGraphicFramePr>
              <a:graphicFrameLocks noChangeAspect="1"/>
            </p:cNvGraphicFramePr>
            <p:nvPr/>
          </p:nvGraphicFramePr>
          <p:xfrm>
            <a:off x="2334" y="1682"/>
            <a:ext cx="690" cy="237"/>
          </p:xfrm>
          <a:graphic>
            <a:graphicData uri="http://schemas.openxmlformats.org/presentationml/2006/ole">
              <mc:AlternateContent xmlns:mc="http://schemas.openxmlformats.org/markup-compatibility/2006">
                <mc:Choice xmlns:v="urn:schemas-microsoft-com:vml" Requires="v">
                  <p:oleObj spid="_x0000_s169517" name="公式" r:id="rId3" imgW="812880" imgH="292680" progId="Equation.3">
                    <p:embed/>
                  </p:oleObj>
                </mc:Choice>
                <mc:Fallback>
                  <p:oleObj name="公式" r:id="rId3" imgW="812880" imgH="292680" progId="Equation.3">
                    <p:embed/>
                    <p:pic>
                      <p:nvPicPr>
                        <p:cNvPr id="0" name="Picture 511"/>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34" y="1682"/>
                          <a:ext cx="690"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840" name="Object 512"/>
            <p:cNvGraphicFramePr>
              <a:graphicFrameLocks noChangeAspect="1"/>
            </p:cNvGraphicFramePr>
            <p:nvPr/>
          </p:nvGraphicFramePr>
          <p:xfrm>
            <a:off x="3424" y="1590"/>
            <a:ext cx="1383" cy="348"/>
          </p:xfrm>
          <a:graphic>
            <a:graphicData uri="http://schemas.openxmlformats.org/presentationml/2006/ole">
              <mc:AlternateContent xmlns:mc="http://schemas.openxmlformats.org/markup-compatibility/2006">
                <mc:Choice xmlns:v="urn:schemas-microsoft-com:vml" Requires="v">
                  <p:oleObj spid="_x0000_s169518" name="公式" r:id="rId4" imgW="1562040" imgH="432360" progId="Equation.3">
                    <p:embed/>
                  </p:oleObj>
                </mc:Choice>
                <mc:Fallback>
                  <p:oleObj name="公式" r:id="rId4" imgW="1562040" imgH="432360" progId="Equation.3">
                    <p:embed/>
                    <p:pic>
                      <p:nvPicPr>
                        <p:cNvPr id="0" name="Picture 51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424" y="1590"/>
                          <a:ext cx="1383" cy="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9858" name="Group 31"/>
            <p:cNvGrpSpPr>
              <a:grpSpLocks/>
            </p:cNvGrpSpPr>
            <p:nvPr/>
          </p:nvGrpSpPr>
          <p:grpSpPr bwMode="auto">
            <a:xfrm>
              <a:off x="385" y="1578"/>
              <a:ext cx="1319" cy="460"/>
              <a:chOff x="385" y="1578"/>
              <a:chExt cx="1319" cy="460"/>
            </a:xfrm>
          </p:grpSpPr>
          <p:graphicFrame>
            <p:nvGraphicFramePr>
              <p:cNvPr id="99841" name="Object 513"/>
              <p:cNvGraphicFramePr>
                <a:graphicFrameLocks noChangeAspect="1"/>
              </p:cNvGraphicFramePr>
              <p:nvPr/>
            </p:nvGraphicFramePr>
            <p:xfrm>
              <a:off x="385" y="1578"/>
              <a:ext cx="1319" cy="460"/>
            </p:xfrm>
            <a:graphic>
              <a:graphicData uri="http://schemas.openxmlformats.org/presentationml/2006/ole">
                <mc:AlternateContent xmlns:mc="http://schemas.openxmlformats.org/markup-compatibility/2006">
                  <mc:Choice xmlns:v="urn:schemas-microsoft-com:vml" Requires="v">
                    <p:oleObj spid="_x0000_s169519" name="公式" r:id="rId5" imgW="1473120" imgH="546840" progId="Equation.3">
                      <p:embed/>
                    </p:oleObj>
                  </mc:Choice>
                  <mc:Fallback>
                    <p:oleObj name="公式" r:id="rId5" imgW="1473120" imgH="546840" progId="Equation.3">
                      <p:embed/>
                      <p:pic>
                        <p:nvPicPr>
                          <p:cNvPr id="0" name="Picture 5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 y="1578"/>
                            <a:ext cx="1319" cy="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859" name="Text Box 9"/>
              <p:cNvSpPr txBox="1">
                <a:spLocks noChangeArrowheads="1"/>
              </p:cNvSpPr>
              <p:nvPr/>
            </p:nvSpPr>
            <p:spPr bwMode="auto">
              <a:xfrm flipV="1">
                <a:off x="1473" y="1842"/>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CC"/>
                    </a:solidFill>
                    <a:latin typeface="Times New Roman" pitchFamily="18" charset="0"/>
                    <a:sym typeface="Symbol" pitchFamily="18" charset="2"/>
                  </a:rPr>
                  <a:t></a:t>
                </a:r>
                <a:endParaRPr lang="zh-CN" altLang="en-US" sz="8000">
                  <a:solidFill>
                    <a:srgbClr val="0000CC"/>
                  </a:solidFill>
                  <a:latin typeface="Times New Roman" pitchFamily="18" charset="0"/>
                  <a:sym typeface="Symbol" pitchFamily="18" charset="2"/>
                </a:endParaRPr>
              </a:p>
            </p:txBody>
          </p:sp>
        </p:grpSp>
      </p:grpSp>
      <p:grpSp>
        <p:nvGrpSpPr>
          <p:cNvPr id="32" name="Group 34"/>
          <p:cNvGrpSpPr>
            <a:grpSpLocks/>
          </p:cNvGrpSpPr>
          <p:nvPr/>
        </p:nvGrpSpPr>
        <p:grpSpPr bwMode="auto">
          <a:xfrm>
            <a:off x="588963" y="4685507"/>
            <a:ext cx="7627938" cy="709612"/>
            <a:chOff x="279" y="2115"/>
            <a:chExt cx="4733" cy="447"/>
          </a:xfrm>
        </p:grpSpPr>
        <p:sp>
          <p:nvSpPr>
            <p:cNvPr id="99856" name="Text Box 5"/>
            <p:cNvSpPr txBox="1">
              <a:spLocks noChangeArrowheads="1"/>
            </p:cNvSpPr>
            <p:nvPr/>
          </p:nvSpPr>
          <p:spPr bwMode="auto">
            <a:xfrm flipV="1">
              <a:off x="1473" y="2226"/>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aphicFrame>
          <p:nvGraphicFramePr>
            <p:cNvPr id="99842" name="Object 514"/>
            <p:cNvGraphicFramePr>
              <a:graphicFrameLocks noChangeAspect="1"/>
            </p:cNvGraphicFramePr>
            <p:nvPr/>
          </p:nvGraphicFramePr>
          <p:xfrm>
            <a:off x="279" y="2115"/>
            <a:ext cx="4733" cy="447"/>
          </p:xfrm>
          <a:graphic>
            <a:graphicData uri="http://schemas.openxmlformats.org/presentationml/2006/ole">
              <mc:AlternateContent xmlns:mc="http://schemas.openxmlformats.org/markup-compatibility/2006">
                <mc:Choice xmlns:v="urn:schemas-microsoft-com:vml" Requires="v">
                  <p:oleObj spid="_x0000_s169520" name="公式" r:id="rId7" imgW="2755900" imgH="419100" progId="Equation.3">
                    <p:embed/>
                  </p:oleObj>
                </mc:Choice>
                <mc:Fallback>
                  <p:oleObj name="公式" r:id="rId7" imgW="2755900" imgH="419100" progId="Equation.3">
                    <p:embed/>
                    <p:pic>
                      <p:nvPicPr>
                        <p:cNvPr id="0" name="Picture 51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79" y="2115"/>
                          <a:ext cx="4733" cy="4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857" name="Text Box 8"/>
            <p:cNvSpPr txBox="1">
              <a:spLocks noChangeArrowheads="1"/>
            </p:cNvSpPr>
            <p:nvPr/>
          </p:nvSpPr>
          <p:spPr bwMode="auto">
            <a:xfrm flipV="1">
              <a:off x="3288" y="2329"/>
              <a:ext cx="231" cy="144"/>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pSp>
      <p:sp>
        <p:nvSpPr>
          <p:cNvPr id="99852" name="Rectangle 44"/>
          <p:cNvSpPr>
            <a:spLocks noChangeArrowheads="1"/>
          </p:cNvSpPr>
          <p:nvPr/>
        </p:nvSpPr>
        <p:spPr bwMode="auto">
          <a:xfrm>
            <a:off x="511175" y="5324475"/>
            <a:ext cx="5848350" cy="508000"/>
          </a:xfrm>
          <a:prstGeom prst="rect">
            <a:avLst/>
          </a:prstGeom>
          <a:noFill/>
          <a:ln w="9525">
            <a:noFill/>
            <a:miter lim="800000"/>
            <a:headEnd/>
            <a:tailEnd/>
          </a:ln>
        </p:spPr>
        <p:txBody>
          <a:bodyPr anchor="b">
            <a:spAutoFit/>
          </a:bodyPr>
          <a:lstStyle/>
          <a:p>
            <a:pPr>
              <a:lnSpc>
                <a:spcPct val="135000"/>
              </a:lnSpc>
              <a:spcBef>
                <a:spcPct val="20000"/>
              </a:spcBef>
              <a:buClr>
                <a:srgbClr val="CCFF33"/>
              </a:buClr>
              <a:buSzPct val="70000"/>
              <a:buFont typeface="Wingdings" pitchFamily="2" charset="2"/>
              <a:buNone/>
            </a:pPr>
            <a:r>
              <a:rPr kumimoji="1" lang="zh-CN" altLang="en-US" sz="2000" b="1" dirty="0">
                <a:solidFill>
                  <a:srgbClr val="0000FF"/>
                </a:solidFill>
                <a:latin typeface="宋体" charset="-122"/>
                <a:sym typeface="Symbol" pitchFamily="18" charset="2"/>
              </a:rPr>
              <a:t>液体体积很小，相对于气体可以忽略</a:t>
            </a:r>
          </a:p>
        </p:txBody>
      </p:sp>
      <p:graphicFrame>
        <p:nvGraphicFramePr>
          <p:cNvPr id="99843" name="Object 515"/>
          <p:cNvGraphicFramePr>
            <a:graphicFrameLocks noChangeAspect="1"/>
          </p:cNvGraphicFramePr>
          <p:nvPr>
            <p:extLst>
              <p:ext uri="{D42A27DB-BD31-4B8C-83A1-F6EECF244321}">
                <p14:modId xmlns:p14="http://schemas.microsoft.com/office/powerpoint/2010/main" val="786674200"/>
              </p:ext>
            </p:extLst>
          </p:nvPr>
        </p:nvGraphicFramePr>
        <p:xfrm>
          <a:off x="4899377" y="5373687"/>
          <a:ext cx="1388188" cy="409575"/>
        </p:xfrm>
        <a:graphic>
          <a:graphicData uri="http://schemas.openxmlformats.org/presentationml/2006/ole">
            <mc:AlternateContent xmlns:mc="http://schemas.openxmlformats.org/markup-compatibility/2006">
              <mc:Choice xmlns:v="urn:schemas-microsoft-com:vml" Requires="v">
                <p:oleObj spid="_x0000_s169521" name="公式" r:id="rId8" imgW="1219320" imgH="432360" progId="Equation.3">
                  <p:embed/>
                </p:oleObj>
              </mc:Choice>
              <mc:Fallback>
                <p:oleObj name="公式" r:id="rId8" imgW="1219320" imgH="432360" progId="Equation.3">
                  <p:embed/>
                  <p:pic>
                    <p:nvPicPr>
                      <p:cNvPr id="0" name="Picture 51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899377" y="5373687"/>
                        <a:ext cx="1388188" cy="409575"/>
                      </a:xfrm>
                      <a:prstGeom prst="rect">
                        <a:avLst/>
                      </a:prstGeom>
                      <a:noFill/>
                      <a:extLst/>
                    </p:spPr>
                  </p:pic>
                </p:oleObj>
              </mc:Fallback>
            </mc:AlternateContent>
          </a:graphicData>
        </a:graphic>
      </p:graphicFrame>
      <p:grpSp>
        <p:nvGrpSpPr>
          <p:cNvPr id="38" name="Group 38"/>
          <p:cNvGrpSpPr>
            <a:grpSpLocks/>
          </p:cNvGrpSpPr>
          <p:nvPr/>
        </p:nvGrpSpPr>
        <p:grpSpPr bwMode="auto">
          <a:xfrm>
            <a:off x="397951" y="5876763"/>
            <a:ext cx="4975225" cy="620713"/>
            <a:chOff x="279" y="2931"/>
            <a:chExt cx="3032" cy="465"/>
          </a:xfrm>
          <a:solidFill>
            <a:srgbClr val="FFC000"/>
          </a:solidFill>
        </p:grpSpPr>
        <p:sp>
          <p:nvSpPr>
            <p:cNvPr id="99854" name="Text Box 5"/>
            <p:cNvSpPr txBox="1">
              <a:spLocks noChangeArrowheads="1"/>
            </p:cNvSpPr>
            <p:nvPr/>
          </p:nvSpPr>
          <p:spPr bwMode="auto">
            <a:xfrm flipV="1">
              <a:off x="1338" y="3107"/>
              <a:ext cx="224" cy="96"/>
            </a:xfrm>
            <a:prstGeom prst="rect">
              <a:avLst/>
            </a:prstGeom>
            <a:grp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sp>
          <p:nvSpPr>
            <p:cNvPr id="99855" name="Text Box 6"/>
            <p:cNvSpPr txBox="1">
              <a:spLocks noChangeArrowheads="1"/>
            </p:cNvSpPr>
            <p:nvPr/>
          </p:nvSpPr>
          <p:spPr bwMode="auto">
            <a:xfrm flipV="1">
              <a:off x="2971" y="3203"/>
              <a:ext cx="224" cy="96"/>
            </a:xfrm>
            <a:prstGeom prst="rect">
              <a:avLst/>
            </a:prstGeom>
            <a:grp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aphicFrame>
          <p:nvGraphicFramePr>
            <p:cNvPr id="99844" name="Object 516"/>
            <p:cNvGraphicFramePr>
              <a:graphicFrameLocks noChangeAspect="1"/>
            </p:cNvGraphicFramePr>
            <p:nvPr>
              <p:extLst>
                <p:ext uri="{D42A27DB-BD31-4B8C-83A1-F6EECF244321}">
                  <p14:modId xmlns:p14="http://schemas.microsoft.com/office/powerpoint/2010/main" val="1755462025"/>
                </p:ext>
              </p:extLst>
            </p:nvPr>
          </p:nvGraphicFramePr>
          <p:xfrm>
            <a:off x="279" y="2931"/>
            <a:ext cx="3032" cy="465"/>
          </p:xfrm>
          <a:graphic>
            <a:graphicData uri="http://schemas.openxmlformats.org/presentationml/2006/ole">
              <mc:AlternateContent xmlns:mc="http://schemas.openxmlformats.org/markup-compatibility/2006">
                <mc:Choice xmlns:v="urn:schemas-microsoft-com:vml" Requires="v">
                  <p:oleObj spid="_x0000_s169522" name="公式" r:id="rId9" imgW="1968500" imgH="419100" progId="Equation.3">
                    <p:embed/>
                  </p:oleObj>
                </mc:Choice>
                <mc:Fallback>
                  <p:oleObj name="公式" r:id="rId9" imgW="1968500" imgH="419100" progId="Equation.3">
                    <p:embed/>
                    <p:pic>
                      <p:nvPicPr>
                        <p:cNvPr id="0" name="Picture 516"/>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79" y="2931"/>
                          <a:ext cx="3032" cy="465"/>
                        </a:xfrm>
                        <a:prstGeom prst="rect">
                          <a:avLst/>
                        </a:prstGeom>
                        <a:solidFill>
                          <a:srgbClr val="FFC000"/>
                        </a:solidFill>
                        <a:extLst/>
                      </p:spPr>
                    </p:pic>
                  </p:oleObj>
                </mc:Fallback>
              </mc:AlternateContent>
            </a:graphicData>
          </a:graphic>
        </p:graphicFrame>
      </p:grpSp>
      <p:sp>
        <p:nvSpPr>
          <p:cNvPr id="39" name="Text Box 7"/>
          <p:cNvSpPr txBox="1">
            <a:spLocks noChangeArrowheads="1"/>
          </p:cNvSpPr>
          <p:nvPr/>
        </p:nvSpPr>
        <p:spPr bwMode="auto">
          <a:xfrm flipV="1">
            <a:off x="4859691" y="6228925"/>
            <a:ext cx="323140" cy="133350"/>
          </a:xfrm>
          <a:prstGeom prst="rect">
            <a:avLst/>
          </a:prstGeom>
          <a:noFill/>
          <a:ln w="9525">
            <a:noFill/>
            <a:miter lim="800000"/>
            <a:headEnd/>
            <a:tailEnd/>
          </a:ln>
        </p:spPr>
        <p:txBody>
          <a:bodyPr vert="eaVert">
            <a:spAutoFit/>
          </a:bodyPr>
          <a:lstStyle/>
          <a:p>
            <a:pPr>
              <a:spcBef>
                <a:spcPct val="50000"/>
              </a:spcBef>
            </a:pPr>
            <a:r>
              <a:rPr lang="zh-CN" altLang="en-US" sz="1200" b="1" dirty="0">
                <a:solidFill>
                  <a:srgbClr val="0000CC"/>
                </a:solidFill>
                <a:latin typeface="Times New Roman" pitchFamily="18" charset="0"/>
                <a:sym typeface="Symbol" pitchFamily="18" charset="2"/>
              </a:rPr>
              <a:t></a:t>
            </a:r>
          </a:p>
        </p:txBody>
      </p:sp>
      <p:sp>
        <p:nvSpPr>
          <p:cNvPr id="40" name="Text Box 7"/>
          <p:cNvSpPr txBox="1">
            <a:spLocks noChangeArrowheads="1"/>
          </p:cNvSpPr>
          <p:nvPr/>
        </p:nvSpPr>
        <p:spPr bwMode="auto">
          <a:xfrm flipV="1">
            <a:off x="2955131" y="6070182"/>
            <a:ext cx="323140" cy="133350"/>
          </a:xfrm>
          <a:prstGeom prst="rect">
            <a:avLst/>
          </a:prstGeom>
          <a:noFill/>
          <a:ln w="9525">
            <a:noFill/>
            <a:miter lim="800000"/>
            <a:headEnd/>
            <a:tailEnd/>
          </a:ln>
        </p:spPr>
        <p:txBody>
          <a:bodyPr vert="eaVert">
            <a:spAutoFit/>
          </a:bodyPr>
          <a:lstStyle/>
          <a:p>
            <a:pPr>
              <a:spcBef>
                <a:spcPct val="50000"/>
              </a:spcBef>
            </a:pPr>
            <a:r>
              <a:rPr lang="zh-CN" altLang="en-US" sz="1200" b="1" dirty="0">
                <a:solidFill>
                  <a:srgbClr val="0000CC"/>
                </a:solidFill>
                <a:latin typeface="Times New Roman" pitchFamily="18" charset="0"/>
                <a:sym typeface="Symbol" pitchFamily="18" charset="2"/>
              </a:rPr>
              <a:t></a:t>
            </a:r>
          </a:p>
        </p:txBody>
      </p:sp>
      <p:sp>
        <p:nvSpPr>
          <p:cNvPr id="41" name="Text Box 9"/>
          <p:cNvSpPr txBox="1">
            <a:spLocks noChangeArrowheads="1"/>
          </p:cNvSpPr>
          <p:nvPr/>
        </p:nvSpPr>
        <p:spPr bwMode="auto">
          <a:xfrm flipH="1" flipV="1">
            <a:off x="2398115" y="3999440"/>
            <a:ext cx="369332" cy="65383"/>
          </a:xfrm>
          <a:prstGeom prst="rect">
            <a:avLst/>
          </a:prstGeom>
          <a:noFill/>
          <a:ln w="9525">
            <a:noFill/>
            <a:miter lim="800000"/>
            <a:headEnd/>
            <a:tailEnd/>
          </a:ln>
        </p:spPr>
        <p:txBody>
          <a:bodyPr vert="eaVert" wrap="square">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
        <p:nvSpPr>
          <p:cNvPr id="42" name="Text Box 9"/>
          <p:cNvSpPr txBox="1">
            <a:spLocks noChangeArrowheads="1"/>
          </p:cNvSpPr>
          <p:nvPr/>
        </p:nvSpPr>
        <p:spPr bwMode="auto">
          <a:xfrm flipH="1" flipV="1">
            <a:off x="4080498" y="4026641"/>
            <a:ext cx="369332" cy="65383"/>
          </a:xfrm>
          <a:prstGeom prst="rect">
            <a:avLst/>
          </a:prstGeom>
          <a:noFill/>
          <a:ln w="9525">
            <a:noFill/>
            <a:miter lim="800000"/>
            <a:headEnd/>
            <a:tailEnd/>
          </a:ln>
        </p:spPr>
        <p:txBody>
          <a:bodyPr vert="eaVert" wrap="square">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0-#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0-#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74" name="矩形 5"/>
          <p:cNvSpPr>
            <a:spLocks noChangeArrowheads="1"/>
          </p:cNvSpPr>
          <p:nvPr/>
        </p:nvSpPr>
        <p:spPr bwMode="auto">
          <a:xfrm>
            <a:off x="179388" y="404813"/>
            <a:ext cx="6121400" cy="1020279"/>
          </a:xfrm>
          <a:prstGeom prst="rect">
            <a:avLst/>
          </a:prstGeom>
          <a:noFill/>
          <a:ln w="9525">
            <a:noFill/>
            <a:miter lim="800000"/>
            <a:headEnd/>
            <a:tailEnd/>
          </a:ln>
        </p:spPr>
        <p:txBody>
          <a:bodyPr>
            <a:spAutoFit/>
          </a:bodyPr>
          <a:lstStyle/>
          <a:p>
            <a:pPr>
              <a:lnSpc>
                <a:spcPct val="135000"/>
              </a:lnSpc>
              <a:spcBef>
                <a:spcPct val="20000"/>
              </a:spcBef>
              <a:buClr>
                <a:srgbClr val="CCFF33"/>
              </a:buClr>
              <a:buSzPct val="70000"/>
              <a:buFont typeface="Wingdings" pitchFamily="2" charset="2"/>
              <a:buNone/>
            </a:pPr>
            <a:r>
              <a:rPr kumimoji="1" lang="en-US" altLang="zh-CN" sz="2400" dirty="0">
                <a:latin typeface="Calibri" pitchFamily="34" charset="0"/>
              </a:rPr>
              <a:t>2.</a:t>
            </a:r>
            <a:r>
              <a:rPr kumimoji="1" lang="zh-CN" altLang="en-US" sz="2400" dirty="0">
                <a:latin typeface="Calibri" pitchFamily="34" charset="0"/>
              </a:rPr>
              <a:t>以液体的标准态为</a:t>
            </a:r>
            <a:r>
              <a:rPr kumimoji="1" lang="zh-CN" altLang="en-US" sz="2400" dirty="0" smtClean="0">
                <a:latin typeface="Calibri" pitchFamily="34" charset="0"/>
              </a:rPr>
              <a:t>标准态</a:t>
            </a:r>
            <a:endParaRPr kumimoji="1" lang="zh-CN" altLang="en-US" sz="2400" dirty="0">
              <a:latin typeface="Calibri" pitchFamily="34" charset="0"/>
            </a:endParaRPr>
          </a:p>
          <a:p>
            <a:pPr>
              <a:lnSpc>
                <a:spcPct val="135000"/>
              </a:lnSpc>
              <a:spcBef>
                <a:spcPct val="20000"/>
              </a:spcBef>
              <a:buClr>
                <a:srgbClr val="CCFF33"/>
              </a:buClr>
              <a:buSzPct val="70000"/>
              <a:buFont typeface="Wingdings" pitchFamily="2" charset="2"/>
              <a:buNone/>
            </a:pPr>
            <a:r>
              <a:rPr kumimoji="1" lang="zh-CN" altLang="en-US" b="1" dirty="0">
                <a:solidFill>
                  <a:srgbClr val="C00000"/>
                </a:solidFill>
                <a:latin typeface="华文宋体"/>
                <a:ea typeface="华文宋体"/>
                <a:cs typeface="华文宋体"/>
              </a:rPr>
              <a:t>液体的标准态</a:t>
            </a:r>
            <a:r>
              <a:rPr kumimoji="1" lang="zh-CN" altLang="en-US" b="1" dirty="0" smtClean="0">
                <a:solidFill>
                  <a:srgbClr val="C00000"/>
                </a:solidFill>
                <a:latin typeface="华文宋体"/>
                <a:ea typeface="华文宋体"/>
                <a:cs typeface="华文宋体"/>
              </a:rPr>
              <a:t>：指定</a:t>
            </a:r>
            <a:r>
              <a:rPr kumimoji="1" lang="zh-CN" altLang="en-US" b="1" dirty="0">
                <a:solidFill>
                  <a:srgbClr val="C00000"/>
                </a:solidFill>
                <a:latin typeface="华文宋体"/>
                <a:ea typeface="华文宋体"/>
                <a:cs typeface="华文宋体"/>
              </a:rPr>
              <a:t>温度</a:t>
            </a:r>
            <a:r>
              <a:rPr kumimoji="1" lang="en-US" altLang="zh-CN" b="1" dirty="0">
                <a:solidFill>
                  <a:srgbClr val="C00000"/>
                </a:solidFill>
                <a:latin typeface="华文宋体"/>
                <a:ea typeface="华文宋体"/>
                <a:cs typeface="华文宋体"/>
              </a:rPr>
              <a:t>T ,</a:t>
            </a:r>
            <a:r>
              <a:rPr kumimoji="1" lang="zh-CN" altLang="en-US" b="1" dirty="0">
                <a:solidFill>
                  <a:srgbClr val="C00000"/>
                </a:solidFill>
                <a:latin typeface="华文宋体"/>
                <a:ea typeface="华文宋体"/>
                <a:cs typeface="华文宋体"/>
              </a:rPr>
              <a:t>纯</a:t>
            </a:r>
            <a:r>
              <a:rPr kumimoji="1" lang="zh-CN" altLang="en-US" b="1" dirty="0" smtClean="0">
                <a:solidFill>
                  <a:srgbClr val="C00000"/>
                </a:solidFill>
                <a:latin typeface="华文宋体"/>
                <a:ea typeface="华文宋体"/>
                <a:cs typeface="华文宋体"/>
              </a:rPr>
              <a:t>物质</a:t>
            </a:r>
            <a:r>
              <a:rPr kumimoji="1" lang="en-US" altLang="zh-CN" b="1" dirty="0" smtClean="0">
                <a:solidFill>
                  <a:srgbClr val="C00000"/>
                </a:solidFill>
                <a:latin typeface="华文宋体"/>
                <a:ea typeface="华文宋体"/>
                <a:cs typeface="华文宋体"/>
              </a:rPr>
              <a:t>,</a:t>
            </a:r>
            <a:r>
              <a:rPr kumimoji="1" lang="zh-CN" altLang="en-US" b="1" dirty="0">
                <a:solidFill>
                  <a:srgbClr val="C00000"/>
                </a:solidFill>
                <a:latin typeface="华文宋体"/>
                <a:ea typeface="华文宋体"/>
                <a:cs typeface="华文宋体"/>
              </a:rPr>
              <a:t>且</a:t>
            </a:r>
            <a:r>
              <a:rPr kumimoji="1" lang="en-US" altLang="zh-CN" b="1" dirty="0" smtClean="0">
                <a:solidFill>
                  <a:srgbClr val="C00000"/>
                </a:solidFill>
                <a:latin typeface="华文宋体"/>
                <a:ea typeface="华文宋体"/>
                <a:cs typeface="华文宋体"/>
              </a:rPr>
              <a:t>P=P  </a:t>
            </a:r>
            <a:r>
              <a:rPr kumimoji="1" lang="zh-CN" altLang="en-US" b="1" dirty="0">
                <a:solidFill>
                  <a:srgbClr val="C00000"/>
                </a:solidFill>
                <a:latin typeface="华文宋体"/>
                <a:ea typeface="华文宋体"/>
                <a:cs typeface="华文宋体"/>
              </a:rPr>
              <a:t>的液体状态</a:t>
            </a:r>
          </a:p>
        </p:txBody>
      </p:sp>
      <p:sp>
        <p:nvSpPr>
          <p:cNvPr id="7" name="Text Box 7"/>
          <p:cNvSpPr txBox="1">
            <a:spLocks noChangeArrowheads="1"/>
          </p:cNvSpPr>
          <p:nvPr/>
        </p:nvSpPr>
        <p:spPr bwMode="auto">
          <a:xfrm flipV="1">
            <a:off x="4321969" y="985506"/>
            <a:ext cx="366712" cy="152400"/>
          </a:xfrm>
          <a:prstGeom prst="rect">
            <a:avLst/>
          </a:prstGeom>
          <a:noFill/>
          <a:ln w="9525">
            <a:noFill/>
            <a:miter lim="800000"/>
            <a:headEnd/>
            <a:tailEnd/>
          </a:ln>
        </p:spPr>
        <p:txBody>
          <a:bodyPr vert="eaVert">
            <a:spAutoFit/>
          </a:bodyPr>
          <a:lstStyle/>
          <a:p>
            <a:pPr>
              <a:spcBef>
                <a:spcPct val="50000"/>
              </a:spcBef>
            </a:pPr>
            <a:r>
              <a:rPr lang="zh-CN" altLang="en-US" sz="1200" b="1" dirty="0">
                <a:solidFill>
                  <a:srgbClr val="0000CC"/>
                </a:solidFill>
                <a:latin typeface="Times New Roman" pitchFamily="18" charset="0"/>
                <a:sym typeface="Symbol" pitchFamily="18" charset="2"/>
              </a:rPr>
              <a:t></a:t>
            </a:r>
          </a:p>
        </p:txBody>
      </p:sp>
      <p:grpSp>
        <p:nvGrpSpPr>
          <p:cNvPr id="8" name="Group 39"/>
          <p:cNvGrpSpPr>
            <a:grpSpLocks/>
          </p:cNvGrpSpPr>
          <p:nvPr/>
        </p:nvGrpSpPr>
        <p:grpSpPr bwMode="auto">
          <a:xfrm>
            <a:off x="323850" y="1277938"/>
            <a:ext cx="7054850" cy="709612"/>
            <a:chOff x="476" y="2475"/>
            <a:chExt cx="4444" cy="447"/>
          </a:xfrm>
        </p:grpSpPr>
        <p:sp>
          <p:nvSpPr>
            <p:cNvPr id="100790" name="Text Box 5"/>
            <p:cNvSpPr txBox="1">
              <a:spLocks noChangeArrowheads="1"/>
            </p:cNvSpPr>
            <p:nvPr/>
          </p:nvSpPr>
          <p:spPr bwMode="auto">
            <a:xfrm flipV="1">
              <a:off x="1565" y="2608"/>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aphicFrame>
          <p:nvGraphicFramePr>
            <p:cNvPr id="100769" name="Object 417"/>
            <p:cNvGraphicFramePr>
              <a:graphicFrameLocks noChangeAspect="1"/>
            </p:cNvGraphicFramePr>
            <p:nvPr/>
          </p:nvGraphicFramePr>
          <p:xfrm>
            <a:off x="476" y="2475"/>
            <a:ext cx="4444" cy="447"/>
          </p:xfrm>
          <a:graphic>
            <a:graphicData uri="http://schemas.openxmlformats.org/presentationml/2006/ole">
              <mc:AlternateContent xmlns:mc="http://schemas.openxmlformats.org/markup-compatibility/2006">
                <mc:Choice xmlns:v="urn:schemas-microsoft-com:vml" Requires="v">
                  <p:oleObj spid="_x0000_s173375" name="公式" r:id="rId3" imgW="2755900" imgH="419100" progId="Equation.3">
                    <p:embed/>
                  </p:oleObj>
                </mc:Choice>
                <mc:Fallback>
                  <p:oleObj name="公式" r:id="rId3" imgW="2755900" imgH="419100" progId="Equation.3">
                    <p:embed/>
                    <p:pic>
                      <p:nvPicPr>
                        <p:cNvPr id="0" name="Picture 4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2475"/>
                          <a:ext cx="4444" cy="4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791" name="Text Box 8"/>
            <p:cNvSpPr txBox="1">
              <a:spLocks noChangeArrowheads="1"/>
            </p:cNvSpPr>
            <p:nvPr/>
          </p:nvSpPr>
          <p:spPr bwMode="auto">
            <a:xfrm flipV="1">
              <a:off x="3284" y="2696"/>
              <a:ext cx="231" cy="144"/>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pSp>
      <p:grpSp>
        <p:nvGrpSpPr>
          <p:cNvPr id="12" name="Group 44"/>
          <p:cNvGrpSpPr>
            <a:grpSpLocks/>
          </p:cNvGrpSpPr>
          <p:nvPr/>
        </p:nvGrpSpPr>
        <p:grpSpPr bwMode="auto">
          <a:xfrm>
            <a:off x="400050" y="1969592"/>
            <a:ext cx="7513638" cy="709612"/>
            <a:chOff x="279" y="2870"/>
            <a:chExt cx="4733" cy="447"/>
          </a:xfrm>
        </p:grpSpPr>
        <p:grpSp>
          <p:nvGrpSpPr>
            <p:cNvPr id="100785" name="Group 45"/>
            <p:cNvGrpSpPr>
              <a:grpSpLocks/>
            </p:cNvGrpSpPr>
            <p:nvPr/>
          </p:nvGrpSpPr>
          <p:grpSpPr bwMode="auto">
            <a:xfrm>
              <a:off x="279" y="2870"/>
              <a:ext cx="4733" cy="447"/>
              <a:chOff x="279" y="2115"/>
              <a:chExt cx="4733" cy="447"/>
            </a:xfrm>
          </p:grpSpPr>
          <p:sp>
            <p:nvSpPr>
              <p:cNvPr id="100788" name="Text Box 5"/>
              <p:cNvSpPr txBox="1">
                <a:spLocks noChangeArrowheads="1"/>
              </p:cNvSpPr>
              <p:nvPr/>
            </p:nvSpPr>
            <p:spPr bwMode="auto">
              <a:xfrm flipV="1">
                <a:off x="1473" y="2226"/>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aphicFrame>
            <p:nvGraphicFramePr>
              <p:cNvPr id="100770" name="Object 418"/>
              <p:cNvGraphicFramePr>
                <a:graphicFrameLocks noChangeAspect="1"/>
              </p:cNvGraphicFramePr>
              <p:nvPr/>
            </p:nvGraphicFramePr>
            <p:xfrm>
              <a:off x="279" y="2115"/>
              <a:ext cx="4733" cy="447"/>
            </p:xfrm>
            <a:graphic>
              <a:graphicData uri="http://schemas.openxmlformats.org/presentationml/2006/ole">
                <mc:AlternateContent xmlns:mc="http://schemas.openxmlformats.org/markup-compatibility/2006">
                  <mc:Choice xmlns:v="urn:schemas-microsoft-com:vml" Requires="v">
                    <p:oleObj spid="_x0000_s173376" name="公式" r:id="rId5" imgW="2755900" imgH="419100" progId="Equation.3">
                      <p:embed/>
                    </p:oleObj>
                  </mc:Choice>
                  <mc:Fallback>
                    <p:oleObj name="公式" r:id="rId5" imgW="2755900" imgH="419100" progId="Equation.3">
                      <p:embed/>
                      <p:pic>
                        <p:nvPicPr>
                          <p:cNvPr id="0" name="Picture 4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 y="2115"/>
                            <a:ext cx="4733" cy="4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789" name="Text Box 8"/>
              <p:cNvSpPr txBox="1">
                <a:spLocks noChangeArrowheads="1"/>
              </p:cNvSpPr>
              <p:nvPr/>
            </p:nvSpPr>
            <p:spPr bwMode="auto">
              <a:xfrm flipV="1">
                <a:off x="3288" y="2329"/>
                <a:ext cx="231" cy="144"/>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pSp>
        <p:sp>
          <p:nvSpPr>
            <p:cNvPr id="100786" name="Text Box 8"/>
            <p:cNvSpPr txBox="1">
              <a:spLocks noChangeArrowheads="1"/>
            </p:cNvSpPr>
            <p:nvPr/>
          </p:nvSpPr>
          <p:spPr bwMode="auto">
            <a:xfrm flipV="1">
              <a:off x="385" y="2981"/>
              <a:ext cx="231" cy="144"/>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
          <p:nvSpPr>
            <p:cNvPr id="100787" name="Text Box 8"/>
            <p:cNvSpPr txBox="1">
              <a:spLocks noChangeArrowheads="1"/>
            </p:cNvSpPr>
            <p:nvPr/>
          </p:nvSpPr>
          <p:spPr bwMode="auto">
            <a:xfrm flipV="1">
              <a:off x="4002" y="2870"/>
              <a:ext cx="193" cy="144"/>
            </a:xfrm>
            <a:prstGeom prst="rect">
              <a:avLst/>
            </a:prstGeom>
            <a:noFill/>
            <a:ln w="9525">
              <a:noFill/>
              <a:miter lim="800000"/>
              <a:headEnd/>
              <a:tailEnd/>
            </a:ln>
          </p:spPr>
          <p:txBody>
            <a:bodyPr vert="eaVert">
              <a:spAutoFit/>
            </a:bodyPr>
            <a:lstStyle/>
            <a:p>
              <a:pPr>
                <a:spcBef>
                  <a:spcPct val="50000"/>
                </a:spcBef>
              </a:pPr>
              <a:r>
                <a:rPr lang="zh-CN" altLang="en-US" sz="1200" baseline="30000">
                  <a:solidFill>
                    <a:srgbClr val="000000"/>
                  </a:solidFill>
                  <a:latin typeface="Times New Roman" pitchFamily="18" charset="0"/>
                  <a:sym typeface="Symbol" pitchFamily="18" charset="2"/>
                </a:rPr>
                <a:t></a:t>
              </a:r>
              <a:endParaRPr lang="zh-CN" altLang="en-US" sz="8000" baseline="30000">
                <a:solidFill>
                  <a:srgbClr val="000000"/>
                </a:solidFill>
                <a:latin typeface="Times New Roman" pitchFamily="18" charset="0"/>
                <a:sym typeface="Symbol" pitchFamily="18" charset="2"/>
              </a:endParaRPr>
            </a:p>
          </p:txBody>
        </p:sp>
      </p:grpSp>
      <p:grpSp>
        <p:nvGrpSpPr>
          <p:cNvPr id="19" name="Group 51"/>
          <p:cNvGrpSpPr>
            <a:grpSpLocks/>
          </p:cNvGrpSpPr>
          <p:nvPr/>
        </p:nvGrpSpPr>
        <p:grpSpPr bwMode="auto">
          <a:xfrm>
            <a:off x="2993232" y="2709724"/>
            <a:ext cx="5105400" cy="558800"/>
            <a:chOff x="447" y="3191"/>
            <a:chExt cx="3216" cy="352"/>
          </a:xfrm>
        </p:grpSpPr>
        <p:sp>
          <p:nvSpPr>
            <p:cNvPr id="100783" name="Text Box 5"/>
            <p:cNvSpPr txBox="1">
              <a:spLocks noChangeArrowheads="1"/>
            </p:cNvSpPr>
            <p:nvPr/>
          </p:nvSpPr>
          <p:spPr bwMode="auto">
            <a:xfrm flipV="1">
              <a:off x="1560" y="3277"/>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aphicFrame>
          <p:nvGraphicFramePr>
            <p:cNvPr id="100771" name="Object 419"/>
            <p:cNvGraphicFramePr>
              <a:graphicFrameLocks noChangeAspect="1"/>
            </p:cNvGraphicFramePr>
            <p:nvPr>
              <p:extLst>
                <p:ext uri="{D42A27DB-BD31-4B8C-83A1-F6EECF244321}">
                  <p14:modId xmlns:p14="http://schemas.microsoft.com/office/powerpoint/2010/main" val="3841290053"/>
                </p:ext>
              </p:extLst>
            </p:nvPr>
          </p:nvGraphicFramePr>
          <p:xfrm>
            <a:off x="447" y="3191"/>
            <a:ext cx="3216" cy="352"/>
          </p:xfrm>
          <a:graphic>
            <a:graphicData uri="http://schemas.openxmlformats.org/presentationml/2006/ole">
              <mc:AlternateContent xmlns:mc="http://schemas.openxmlformats.org/markup-compatibility/2006">
                <mc:Choice xmlns:v="urn:schemas-microsoft-com:vml" Requires="v">
                  <p:oleObj spid="_x0000_s173377" name="公式" r:id="rId7" imgW="1993900" imgH="330200" progId="Equation.3">
                    <p:embed/>
                  </p:oleObj>
                </mc:Choice>
                <mc:Fallback>
                  <p:oleObj name="公式" r:id="rId7" imgW="1993900" imgH="330200" progId="Equation.3">
                    <p:embed/>
                    <p:pic>
                      <p:nvPicPr>
                        <p:cNvPr id="0" name="Picture 4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 y="3191"/>
                          <a:ext cx="3216" cy="352"/>
                        </a:xfrm>
                        <a:prstGeom prst="rect">
                          <a:avLst/>
                        </a:prstGeom>
                        <a:solidFill>
                          <a:srgbClr val="FFC000"/>
                        </a:solidFill>
                        <a:ln>
                          <a:noFill/>
                        </a:ln>
                        <a:extLst/>
                      </p:spPr>
                    </p:pic>
                  </p:oleObj>
                </mc:Fallback>
              </mc:AlternateContent>
            </a:graphicData>
          </a:graphic>
        </p:graphicFrame>
        <p:sp>
          <p:nvSpPr>
            <p:cNvPr id="100784" name="Text Box 8"/>
            <p:cNvSpPr txBox="1">
              <a:spLocks noChangeArrowheads="1"/>
            </p:cNvSpPr>
            <p:nvPr/>
          </p:nvSpPr>
          <p:spPr bwMode="auto">
            <a:xfrm flipV="1">
              <a:off x="2596" y="3339"/>
              <a:ext cx="193" cy="144"/>
            </a:xfrm>
            <a:prstGeom prst="rect">
              <a:avLst/>
            </a:prstGeom>
            <a:noFill/>
            <a:ln w="9525">
              <a:noFill/>
              <a:miter lim="800000"/>
              <a:headEnd/>
              <a:tailEnd/>
            </a:ln>
          </p:spPr>
          <p:txBody>
            <a:bodyPr vert="eaVert">
              <a:spAutoFit/>
            </a:bodyPr>
            <a:lstStyle/>
            <a:p>
              <a:pPr>
                <a:spcBef>
                  <a:spcPct val="50000"/>
                </a:spcBef>
              </a:pPr>
              <a:r>
                <a:rPr lang="zh-CN" altLang="en-US" sz="1200" baseline="30000">
                  <a:solidFill>
                    <a:srgbClr val="000000"/>
                  </a:solidFill>
                  <a:latin typeface="Times New Roman" pitchFamily="18" charset="0"/>
                  <a:sym typeface="Symbol" pitchFamily="18" charset="2"/>
                </a:rPr>
                <a:t></a:t>
              </a:r>
              <a:endParaRPr lang="zh-CN" altLang="en-US" sz="8000" baseline="30000">
                <a:solidFill>
                  <a:srgbClr val="000000"/>
                </a:solidFill>
                <a:latin typeface="Times New Roman" pitchFamily="18" charset="0"/>
                <a:sym typeface="Symbol" pitchFamily="18" charset="2"/>
              </a:endParaRPr>
            </a:p>
          </p:txBody>
        </p:sp>
      </p:grpSp>
      <p:sp>
        <p:nvSpPr>
          <p:cNvPr id="100779" name="Rectangle 13"/>
          <p:cNvSpPr>
            <a:spLocks noChangeArrowheads="1"/>
          </p:cNvSpPr>
          <p:nvPr/>
        </p:nvSpPr>
        <p:spPr bwMode="auto">
          <a:xfrm>
            <a:off x="544513" y="3317914"/>
            <a:ext cx="2679700" cy="923330"/>
          </a:xfrm>
          <a:prstGeom prst="rect">
            <a:avLst/>
          </a:prstGeom>
          <a:noFill/>
          <a:ln w="9525">
            <a:noFill/>
            <a:miter lim="800000"/>
            <a:headEnd/>
            <a:tailEnd/>
          </a:ln>
        </p:spPr>
        <p:txBody>
          <a:bodyPr anchor="b">
            <a:spAutoFit/>
          </a:bodyPr>
          <a:lstStyle/>
          <a:p>
            <a:pPr>
              <a:lnSpc>
                <a:spcPct val="135000"/>
              </a:lnSpc>
              <a:spcBef>
                <a:spcPct val="20000"/>
              </a:spcBef>
              <a:buClr>
                <a:srgbClr val="CCFF33"/>
              </a:buClr>
              <a:buSzPct val="70000"/>
              <a:buFont typeface="Wingdings" pitchFamily="2" charset="2"/>
              <a:buNone/>
            </a:pPr>
            <a:r>
              <a:rPr kumimoji="1" lang="zh-CN" altLang="en-US" sz="2000" b="1" dirty="0" smtClean="0">
                <a:solidFill>
                  <a:srgbClr val="0000FF"/>
                </a:solidFill>
                <a:latin typeface="宋体" charset="-122"/>
                <a:sym typeface="Symbol" pitchFamily="18" charset="2"/>
              </a:rPr>
              <a:t>在压力和标准压力相差不太大时</a:t>
            </a:r>
            <a:endParaRPr kumimoji="1" lang="zh-CN" altLang="en-US" sz="2000" b="1" dirty="0">
              <a:solidFill>
                <a:srgbClr val="0000FF"/>
              </a:solidFill>
              <a:latin typeface="宋体" charset="-122"/>
              <a:sym typeface="Symbol" pitchFamily="18" charset="2"/>
            </a:endParaRPr>
          </a:p>
        </p:txBody>
      </p:sp>
      <p:graphicFrame>
        <p:nvGraphicFramePr>
          <p:cNvPr id="100772" name="Object 420"/>
          <p:cNvGraphicFramePr>
            <a:graphicFrameLocks noChangeAspect="1"/>
          </p:cNvGraphicFramePr>
          <p:nvPr>
            <p:extLst>
              <p:ext uri="{D42A27DB-BD31-4B8C-83A1-F6EECF244321}">
                <p14:modId xmlns:p14="http://schemas.microsoft.com/office/powerpoint/2010/main" val="4042411525"/>
              </p:ext>
            </p:extLst>
          </p:nvPr>
        </p:nvGraphicFramePr>
        <p:xfrm>
          <a:off x="3303588" y="3436938"/>
          <a:ext cx="2182812" cy="595312"/>
        </p:xfrm>
        <a:graphic>
          <a:graphicData uri="http://schemas.openxmlformats.org/presentationml/2006/ole">
            <mc:AlternateContent xmlns:mc="http://schemas.openxmlformats.org/markup-compatibility/2006">
              <mc:Choice xmlns:v="urn:schemas-microsoft-com:vml" Requires="v">
                <p:oleObj spid="_x0000_s173378" name="公式" r:id="rId9" imgW="1320840" imgH="432360" progId="Equation.3">
                  <p:embed/>
                </p:oleObj>
              </mc:Choice>
              <mc:Fallback>
                <p:oleObj name="公式" r:id="rId9" imgW="1320840" imgH="432360" progId="Equation.3">
                  <p:embed/>
                  <p:pic>
                    <p:nvPicPr>
                      <p:cNvPr id="0" name="Picture 4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3588" y="3436938"/>
                        <a:ext cx="2182812"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 name="Group 15"/>
          <p:cNvGrpSpPr>
            <a:grpSpLocks/>
          </p:cNvGrpSpPr>
          <p:nvPr/>
        </p:nvGrpSpPr>
        <p:grpSpPr bwMode="auto">
          <a:xfrm>
            <a:off x="1916205" y="4306338"/>
            <a:ext cx="2852738" cy="512763"/>
            <a:chOff x="438" y="2860"/>
            <a:chExt cx="1797" cy="323"/>
          </a:xfrm>
        </p:grpSpPr>
        <p:sp>
          <p:nvSpPr>
            <p:cNvPr id="100782" name="Text Box 5"/>
            <p:cNvSpPr txBox="1">
              <a:spLocks noChangeArrowheads="1"/>
            </p:cNvSpPr>
            <p:nvPr/>
          </p:nvSpPr>
          <p:spPr bwMode="auto">
            <a:xfrm flipV="1">
              <a:off x="1515" y="2930"/>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00"/>
                  </a:solidFill>
                  <a:latin typeface="Times New Roman" pitchFamily="18" charset="0"/>
                  <a:sym typeface="Symbol" pitchFamily="18" charset="2"/>
                </a:rPr>
                <a:t></a:t>
              </a:r>
              <a:endParaRPr lang="zh-CN" altLang="en-US" sz="8000">
                <a:solidFill>
                  <a:srgbClr val="000000"/>
                </a:solidFill>
                <a:latin typeface="Times New Roman" pitchFamily="18" charset="0"/>
                <a:sym typeface="Symbol" pitchFamily="18" charset="2"/>
              </a:endParaRPr>
            </a:p>
          </p:txBody>
        </p:sp>
        <p:graphicFrame>
          <p:nvGraphicFramePr>
            <p:cNvPr id="100773" name="Object 421"/>
            <p:cNvGraphicFramePr>
              <a:graphicFrameLocks noChangeAspect="1"/>
            </p:cNvGraphicFramePr>
            <p:nvPr>
              <p:extLst>
                <p:ext uri="{D42A27DB-BD31-4B8C-83A1-F6EECF244321}">
                  <p14:modId xmlns:p14="http://schemas.microsoft.com/office/powerpoint/2010/main" val="2481016838"/>
                </p:ext>
              </p:extLst>
            </p:nvPr>
          </p:nvGraphicFramePr>
          <p:xfrm>
            <a:off x="438" y="2860"/>
            <a:ext cx="1797" cy="323"/>
          </p:xfrm>
          <a:graphic>
            <a:graphicData uri="http://schemas.openxmlformats.org/presentationml/2006/ole">
              <mc:AlternateContent xmlns:mc="http://schemas.openxmlformats.org/markup-compatibility/2006">
                <mc:Choice xmlns:v="urn:schemas-microsoft-com:vml" Requires="v">
                  <p:oleObj spid="_x0000_s173379" name="公式" r:id="rId11" imgW="1307880" imgH="241200" progId="Equation.3">
                    <p:embed/>
                  </p:oleObj>
                </mc:Choice>
                <mc:Fallback>
                  <p:oleObj name="公式" r:id="rId11" imgW="1307880" imgH="241200" progId="Equation.3">
                    <p:embed/>
                    <p:pic>
                      <p:nvPicPr>
                        <p:cNvPr id="0" name="Picture 421"/>
                        <p:cNvPicPr>
                          <a:picLocks noChangeAspect="1" noChangeArrowheads="1"/>
                        </p:cNvPicPr>
                        <p:nvPr/>
                      </p:nvPicPr>
                      <p:blipFill>
                        <a:blip r:embed="rId12"/>
                        <a:srcRect/>
                        <a:stretch>
                          <a:fillRect/>
                        </a:stretch>
                      </p:blipFill>
                      <p:spPr bwMode="auto">
                        <a:xfrm>
                          <a:off x="438" y="2860"/>
                          <a:ext cx="1797" cy="323"/>
                        </a:xfrm>
                        <a:prstGeom prst="rect">
                          <a:avLst/>
                        </a:prstGeom>
                        <a:solidFill>
                          <a:srgbClr val="FFC000"/>
                        </a:solidFill>
                        <a:extLst/>
                      </p:spPr>
                    </p:pic>
                  </p:oleObj>
                </mc:Fallback>
              </mc:AlternateContent>
            </a:graphicData>
          </a:graphic>
        </p:graphicFrame>
      </p:grpSp>
      <p:sp>
        <p:nvSpPr>
          <p:cNvPr id="28" name="Rectangle 18"/>
          <p:cNvSpPr>
            <a:spLocks noChangeArrowheads="1"/>
          </p:cNvSpPr>
          <p:nvPr/>
        </p:nvSpPr>
        <p:spPr bwMode="auto">
          <a:xfrm>
            <a:off x="400050" y="5420380"/>
            <a:ext cx="7843838" cy="523220"/>
          </a:xfrm>
          <a:prstGeom prst="rect">
            <a:avLst/>
          </a:prstGeom>
          <a:noFill/>
          <a:ln w="9525">
            <a:noFill/>
            <a:miter lim="800000"/>
            <a:headEnd/>
            <a:tailEnd/>
          </a:ln>
        </p:spPr>
        <p:txBody>
          <a:bodyPr anchor="b">
            <a:spAutoFit/>
          </a:bodyPr>
          <a:lstStyle/>
          <a:p>
            <a:r>
              <a:rPr lang="zh-CN" altLang="en-US" sz="2800" b="1" dirty="0">
                <a:latin typeface="华文宋体"/>
                <a:ea typeface="华文宋体"/>
                <a:cs typeface="华文宋体"/>
                <a:sym typeface="Symbol" pitchFamily="18" charset="2"/>
              </a:rPr>
              <a:t>上式说明：</a:t>
            </a:r>
            <a:r>
              <a:rPr lang="zh-CN" altLang="en-US" sz="2800" b="1" dirty="0">
                <a:solidFill>
                  <a:srgbClr val="C00000"/>
                </a:solidFill>
                <a:latin typeface="华文宋体"/>
                <a:ea typeface="华文宋体"/>
                <a:cs typeface="华文宋体"/>
                <a:sym typeface="Symbol" pitchFamily="18" charset="2"/>
              </a:rPr>
              <a:t>纯组分液体就可以</a:t>
            </a:r>
            <a:r>
              <a:rPr lang="zh-CN" altLang="en-US" sz="2800" b="1" dirty="0" smtClean="0">
                <a:solidFill>
                  <a:srgbClr val="C00000"/>
                </a:solidFill>
                <a:latin typeface="华文宋体"/>
                <a:ea typeface="华文宋体"/>
                <a:cs typeface="华文宋体"/>
                <a:sym typeface="Symbol" pitchFamily="18" charset="2"/>
              </a:rPr>
              <a:t>代替液体标准态</a:t>
            </a:r>
            <a:r>
              <a:rPr lang="zh-CN" altLang="en-US" sz="2800" b="1" dirty="0" smtClean="0">
                <a:latin typeface="华文宋体"/>
                <a:ea typeface="华文宋体"/>
                <a:cs typeface="华文宋体"/>
                <a:sym typeface="Symbol" pitchFamily="18" charset="2"/>
              </a:rPr>
              <a:t>。</a:t>
            </a:r>
            <a:endParaRPr lang="zh-CN" altLang="en-US" sz="2800" b="1" dirty="0">
              <a:latin typeface="华文宋体"/>
              <a:ea typeface="华文宋体"/>
              <a:cs typeface="华文宋体"/>
              <a:sym typeface="Symbol" pitchFamily="18" charset="2"/>
            </a:endParaRPr>
          </a:p>
        </p:txBody>
      </p:sp>
      <p:sp>
        <p:nvSpPr>
          <p:cNvPr id="26" name="Text Box 7"/>
          <p:cNvSpPr txBox="1">
            <a:spLocks noChangeArrowheads="1"/>
          </p:cNvSpPr>
          <p:nvPr/>
        </p:nvSpPr>
        <p:spPr bwMode="auto">
          <a:xfrm flipV="1">
            <a:off x="3498003" y="3779579"/>
            <a:ext cx="369332" cy="45719"/>
          </a:xfrm>
          <a:prstGeom prst="rect">
            <a:avLst/>
          </a:prstGeom>
          <a:noFill/>
          <a:ln w="9525">
            <a:noFill/>
            <a:miter lim="800000"/>
            <a:headEnd/>
            <a:tailEnd/>
          </a:ln>
        </p:spPr>
        <p:txBody>
          <a:bodyPr vert="eaVert" wrap="square">
            <a:spAutoFit/>
          </a:bodyPr>
          <a:lstStyle/>
          <a:p>
            <a:pPr>
              <a:spcBef>
                <a:spcPct val="50000"/>
              </a:spcBef>
            </a:pPr>
            <a:r>
              <a:rPr lang="zh-CN" altLang="en-US" sz="1200" b="1" dirty="0">
                <a:solidFill>
                  <a:srgbClr val="0000CC"/>
                </a:solidFill>
                <a:latin typeface="Times New Roman" pitchFamily="18" charset="0"/>
                <a:sym typeface="Symbol" pitchFamily="18" charset="2"/>
              </a:rPr>
              <a:t></a:t>
            </a:r>
          </a:p>
        </p:txBody>
      </p:sp>
      <p:sp>
        <p:nvSpPr>
          <p:cNvPr id="3" name="矩形 2"/>
          <p:cNvSpPr/>
          <p:nvPr/>
        </p:nvSpPr>
        <p:spPr>
          <a:xfrm>
            <a:off x="387078" y="2709724"/>
            <a:ext cx="1800493" cy="369332"/>
          </a:xfrm>
          <a:prstGeom prst="rect">
            <a:avLst/>
          </a:prstGeom>
        </p:spPr>
        <p:txBody>
          <a:bodyPr wrap="none">
            <a:spAutoFit/>
          </a:bodyPr>
          <a:lstStyle/>
          <a:p>
            <a:r>
              <a:rPr kumimoji="1" lang="zh-CN" altLang="en-US" dirty="0" smtClean="0">
                <a:latin typeface="Calibri" pitchFamily="34" charset="0"/>
              </a:rPr>
              <a:t>以上两式相减得</a:t>
            </a:r>
            <a:endParaRPr lang="zh-CN" altLang="en-US" dirty="0"/>
          </a:p>
        </p:txBody>
      </p:sp>
      <p:sp>
        <p:nvSpPr>
          <p:cNvPr id="29" name="Text Box 8"/>
          <p:cNvSpPr txBox="1">
            <a:spLocks noChangeArrowheads="1"/>
          </p:cNvSpPr>
          <p:nvPr/>
        </p:nvSpPr>
        <p:spPr bwMode="auto">
          <a:xfrm flipV="1">
            <a:off x="3682669" y="4363049"/>
            <a:ext cx="366713" cy="2286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
        <p:nvSpPr>
          <p:cNvPr id="4" name="矩形 3"/>
          <p:cNvSpPr/>
          <p:nvPr/>
        </p:nvSpPr>
        <p:spPr>
          <a:xfrm>
            <a:off x="7099851" y="1553978"/>
            <a:ext cx="1811714" cy="923330"/>
          </a:xfrm>
          <a:prstGeom prst="rect">
            <a:avLst/>
          </a:prstGeom>
        </p:spPr>
        <p:txBody>
          <a:bodyPr wrap="none">
            <a:spAutoFit/>
          </a:bodyPr>
          <a:lstStyle/>
          <a:p>
            <a:r>
              <a:rPr lang="zh-CN" altLang="en-US" b="1" dirty="0" smtClean="0">
                <a:solidFill>
                  <a:srgbClr val="000000"/>
                </a:solidFill>
                <a:latin typeface="宋体" charset="-122"/>
                <a:sym typeface="Symbol" pitchFamily="18" charset="2"/>
              </a:rPr>
              <a:t>（</a:t>
            </a:r>
            <a:r>
              <a:rPr lang="zh-CN" altLang="en-US" b="1" dirty="0">
                <a:solidFill>
                  <a:srgbClr val="000000"/>
                </a:solidFill>
                <a:latin typeface="宋体" charset="-122"/>
                <a:sym typeface="Symbol" pitchFamily="18" charset="2"/>
              </a:rPr>
              <a:t>以气体的</a:t>
            </a:r>
            <a:r>
              <a:rPr lang="zh-CN" altLang="en-US" b="1" dirty="0" smtClean="0">
                <a:solidFill>
                  <a:srgbClr val="000000"/>
                </a:solidFill>
                <a:latin typeface="宋体" charset="-122"/>
                <a:sym typeface="Symbol" pitchFamily="18" charset="2"/>
              </a:rPr>
              <a:t>标准</a:t>
            </a:r>
            <a:endParaRPr lang="en-US" altLang="zh-CN" b="1" dirty="0" smtClean="0">
              <a:solidFill>
                <a:srgbClr val="000000"/>
              </a:solidFill>
              <a:latin typeface="宋体" charset="-122"/>
              <a:sym typeface="Symbol" pitchFamily="18" charset="2"/>
            </a:endParaRPr>
          </a:p>
          <a:p>
            <a:r>
              <a:rPr lang="zh-CN" altLang="en-US" b="1" dirty="0" smtClean="0">
                <a:solidFill>
                  <a:srgbClr val="000000"/>
                </a:solidFill>
                <a:latin typeface="宋体" charset="-122"/>
                <a:sym typeface="Symbol" pitchFamily="18" charset="2"/>
              </a:rPr>
              <a:t>态为标准态</a:t>
            </a:r>
            <a:endParaRPr lang="zh-CN" altLang="en-US" dirty="0"/>
          </a:p>
          <a:p>
            <a:r>
              <a:rPr lang="zh-CN" altLang="en-US" b="1" dirty="0" smtClean="0">
                <a:solidFill>
                  <a:srgbClr val="000000"/>
                </a:solidFill>
                <a:latin typeface="宋体" charset="-122"/>
                <a:sym typeface="Symbol" pitchFamily="18" charset="2"/>
              </a:rPr>
              <a:t>）</a:t>
            </a:r>
            <a:endParaRPr lang="zh-CN" altLang="en-US" dirty="0"/>
          </a:p>
        </p:txBody>
      </p:sp>
      <p:sp>
        <p:nvSpPr>
          <p:cNvPr id="30" name="Text Box 8"/>
          <p:cNvSpPr txBox="1">
            <a:spLocks noChangeArrowheads="1"/>
          </p:cNvSpPr>
          <p:nvPr/>
        </p:nvSpPr>
        <p:spPr bwMode="auto">
          <a:xfrm flipV="1">
            <a:off x="4810125" y="2780090"/>
            <a:ext cx="366713" cy="2286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graphicFrame>
        <p:nvGraphicFramePr>
          <p:cNvPr id="36" name="Object 421"/>
          <p:cNvGraphicFramePr>
            <a:graphicFrameLocks noChangeAspect="1"/>
          </p:cNvGraphicFramePr>
          <p:nvPr>
            <p:extLst>
              <p:ext uri="{D42A27DB-BD31-4B8C-83A1-F6EECF244321}">
                <p14:modId xmlns:p14="http://schemas.microsoft.com/office/powerpoint/2010/main" val="577153521"/>
              </p:ext>
            </p:extLst>
          </p:nvPr>
        </p:nvGraphicFramePr>
        <p:xfrm>
          <a:off x="6002141" y="940293"/>
          <a:ext cx="1026494" cy="395287"/>
        </p:xfrm>
        <a:graphic>
          <a:graphicData uri="http://schemas.openxmlformats.org/presentationml/2006/ole">
            <mc:AlternateContent xmlns:mc="http://schemas.openxmlformats.org/markup-compatibility/2006">
              <mc:Choice xmlns:v="urn:schemas-microsoft-com:vml" Requires="v">
                <p:oleObj spid="_x0000_s173380" name="公式" r:id="rId13" imgW="558720" imgH="228600" progId="Equation.3">
                  <p:embed/>
                </p:oleObj>
              </mc:Choice>
              <mc:Fallback>
                <p:oleObj name="公式" r:id="rId13" imgW="558720" imgH="228600" progId="Equation.3">
                  <p:embed/>
                  <p:pic>
                    <p:nvPicPr>
                      <p:cNvPr id="0" name=""/>
                      <p:cNvPicPr>
                        <a:picLocks noChangeAspect="1" noChangeArrowheads="1"/>
                      </p:cNvPicPr>
                      <p:nvPr/>
                    </p:nvPicPr>
                    <p:blipFill>
                      <a:blip/>
                      <a:srcRect/>
                      <a:stretch>
                        <a:fillRect/>
                      </a:stretch>
                    </p:blipFill>
                    <p:spPr bwMode="auto">
                      <a:xfrm>
                        <a:off x="6002141" y="940293"/>
                        <a:ext cx="1026494" cy="395287"/>
                      </a:xfrm>
                      <a:prstGeom prst="rect">
                        <a:avLst/>
                      </a:prstGeom>
                      <a:solidFill>
                        <a:srgbClr val="92D050"/>
                      </a:solidFill>
                      <a:extLst/>
                    </p:spPr>
                  </p:pic>
                </p:oleObj>
              </mc:Fallback>
            </mc:AlternateContent>
          </a:graphicData>
        </a:graphic>
      </p:graphicFrame>
      <p:sp>
        <p:nvSpPr>
          <p:cNvPr id="37" name="Text Box 8"/>
          <p:cNvSpPr txBox="1">
            <a:spLocks noChangeArrowheads="1"/>
          </p:cNvSpPr>
          <p:nvPr/>
        </p:nvSpPr>
        <p:spPr bwMode="auto">
          <a:xfrm flipV="1">
            <a:off x="6096794" y="871206"/>
            <a:ext cx="366713" cy="2286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Times New Roman" pitchFamily="18" charset="0"/>
                <a:sym typeface="Symbol" pitchFamily="18" charset="2"/>
              </a:rPr>
              <a:t></a:t>
            </a:r>
            <a:endParaRPr lang="zh-CN" altLang="en-US" sz="8000" dirty="0">
              <a:solidFill>
                <a:srgbClr val="000000"/>
              </a:solidFill>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0-#ppt_w/2"/>
                                          </p:val>
                                        </p:tav>
                                        <p:tav tm="100000">
                                          <p:val>
                                            <p:strVal val="#ppt_x"/>
                                          </p:val>
                                        </p:tav>
                                      </p:tavLst>
                                    </p:anim>
                                    <p:anim calcmode="lin" valueType="num">
                                      <p:cBhvr additive="base">
                                        <p:cTn id="30"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0-#ppt_w/2"/>
                                          </p:val>
                                        </p:tav>
                                        <p:tav tm="100000">
                                          <p:val>
                                            <p:strVal val="#ppt_x"/>
                                          </p:val>
                                        </p:tav>
                                      </p:tavLst>
                                    </p:anim>
                                    <p:anim calcmode="lin" valueType="num">
                                      <p:cBhvr additive="base">
                                        <p:cTn id="36" dur="500" fill="hold"/>
                                        <p:tgtEl>
                                          <p:spTgt spid="28"/>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8" grpId="0"/>
      <p:bldP spid="2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内容占位符 2"/>
          <p:cNvSpPr>
            <a:spLocks noGrp="1"/>
          </p:cNvSpPr>
          <p:nvPr>
            <p:ph idx="1"/>
          </p:nvPr>
        </p:nvSpPr>
        <p:spPr>
          <a:xfrm>
            <a:off x="251520" y="551904"/>
            <a:ext cx="8229600" cy="4525963"/>
          </a:xfrm>
        </p:spPr>
        <p:txBody>
          <a:bodyPr/>
          <a:lstStyle/>
          <a:p>
            <a:pPr eaLnBrk="1" hangingPunct="1"/>
            <a:r>
              <a:rPr lang="zh-CN" altLang="en-US" dirty="0" smtClean="0">
                <a:latin typeface="华文行楷"/>
                <a:ea typeface="华文行楷"/>
                <a:cs typeface="华文行楷"/>
              </a:rPr>
              <a:t>一、理想液态混合物宏观定义</a:t>
            </a:r>
          </a:p>
          <a:p>
            <a:pPr eaLnBrk="1" hangingPunct="1">
              <a:lnSpc>
                <a:spcPct val="130000"/>
              </a:lnSpc>
            </a:pPr>
            <a:r>
              <a:rPr lang="zh-CN" altLang="en-US" dirty="0" smtClean="0">
                <a:solidFill>
                  <a:srgbClr val="000000"/>
                </a:solidFill>
                <a:latin typeface="创艺简粗黑"/>
                <a:ea typeface="创艺简粗黑"/>
                <a:cs typeface="创艺简粗黑"/>
              </a:rPr>
              <a:t>定义：液态混合物中任意组分在整个组成范围内都符合拉乌尔定律，则称该液态混合物为理想液态混合物。</a:t>
            </a:r>
          </a:p>
          <a:p>
            <a:pPr eaLnBrk="1" hangingPunct="1">
              <a:lnSpc>
                <a:spcPct val="130000"/>
              </a:lnSpc>
            </a:pPr>
            <a:r>
              <a:rPr lang="zh-CN" altLang="en-US" dirty="0" smtClean="0">
                <a:solidFill>
                  <a:srgbClr val="0000CC"/>
                </a:solidFill>
                <a:latin typeface="创艺简粗黑"/>
                <a:ea typeface="创艺简粗黑"/>
                <a:cs typeface="创艺简粗黑"/>
              </a:rPr>
              <a:t>对二组分：</a:t>
            </a:r>
            <a:r>
              <a:rPr lang="en-US" altLang="zh-CN" dirty="0" smtClean="0">
                <a:solidFill>
                  <a:srgbClr val="0000CC"/>
                </a:solidFill>
                <a:latin typeface="创艺简粗黑"/>
                <a:ea typeface="创艺简粗黑"/>
                <a:cs typeface="创艺简粗黑"/>
              </a:rPr>
              <a:t>P</a:t>
            </a:r>
            <a:r>
              <a:rPr lang="en-US" altLang="zh-CN" baseline="-25000" dirty="0" smtClean="0">
                <a:solidFill>
                  <a:srgbClr val="0000CC"/>
                </a:solidFill>
                <a:latin typeface="创艺简粗黑"/>
                <a:ea typeface="创艺简粗黑"/>
                <a:cs typeface="创艺简粗黑"/>
              </a:rPr>
              <a:t>A</a:t>
            </a:r>
            <a:r>
              <a:rPr lang="en-US" altLang="zh-CN" dirty="0" smtClean="0">
                <a:solidFill>
                  <a:srgbClr val="0000CC"/>
                </a:solidFill>
                <a:latin typeface="创艺简粗黑"/>
                <a:ea typeface="创艺简粗黑"/>
                <a:cs typeface="创艺简粗黑"/>
              </a:rPr>
              <a:t>=P</a:t>
            </a:r>
            <a:r>
              <a:rPr lang="en-US" altLang="zh-CN" baseline="-25000" dirty="0" smtClean="0">
                <a:solidFill>
                  <a:srgbClr val="0000CC"/>
                </a:solidFill>
                <a:latin typeface="创艺简粗黑"/>
                <a:ea typeface="创艺简粗黑"/>
                <a:cs typeface="创艺简粗黑"/>
              </a:rPr>
              <a:t>A</a:t>
            </a:r>
            <a:r>
              <a:rPr lang="en-US" altLang="zh-CN" baseline="30000" dirty="0" smtClean="0">
                <a:solidFill>
                  <a:srgbClr val="0000CC"/>
                </a:solidFill>
                <a:latin typeface="创艺简粗黑"/>
                <a:ea typeface="创艺简粗黑"/>
                <a:cs typeface="创艺简粗黑"/>
              </a:rPr>
              <a:t>*</a:t>
            </a:r>
            <a:r>
              <a:rPr lang="en-US" altLang="zh-CN" dirty="0" smtClean="0">
                <a:solidFill>
                  <a:srgbClr val="0000CC"/>
                </a:solidFill>
                <a:latin typeface="创艺简粗黑"/>
                <a:ea typeface="创艺简粗黑"/>
                <a:cs typeface="创艺简粗黑"/>
              </a:rPr>
              <a:t>X</a:t>
            </a:r>
            <a:r>
              <a:rPr lang="en-US" altLang="zh-CN" baseline="-25000" dirty="0" smtClean="0">
                <a:solidFill>
                  <a:srgbClr val="0000CC"/>
                </a:solidFill>
                <a:latin typeface="创艺简粗黑"/>
                <a:ea typeface="创艺简粗黑"/>
                <a:cs typeface="创艺简粗黑"/>
              </a:rPr>
              <a:t>A </a:t>
            </a:r>
            <a:r>
              <a:rPr lang="en-US" altLang="zh-CN" dirty="0" smtClean="0">
                <a:solidFill>
                  <a:srgbClr val="0000CC"/>
                </a:solidFill>
                <a:latin typeface="创艺简粗黑"/>
                <a:ea typeface="创艺简粗黑"/>
                <a:cs typeface="创艺简粗黑"/>
              </a:rPr>
              <a:t>，P</a:t>
            </a:r>
            <a:r>
              <a:rPr lang="en-US" altLang="zh-CN" baseline="-25000" dirty="0" smtClean="0">
                <a:solidFill>
                  <a:srgbClr val="0000CC"/>
                </a:solidFill>
                <a:latin typeface="创艺简粗黑"/>
                <a:ea typeface="创艺简粗黑"/>
                <a:cs typeface="创艺简粗黑"/>
              </a:rPr>
              <a:t>B</a:t>
            </a:r>
            <a:r>
              <a:rPr lang="en-US" altLang="zh-CN" dirty="0" smtClean="0">
                <a:solidFill>
                  <a:srgbClr val="0000CC"/>
                </a:solidFill>
                <a:latin typeface="创艺简粗黑"/>
                <a:ea typeface="创艺简粗黑"/>
                <a:cs typeface="创艺简粗黑"/>
              </a:rPr>
              <a:t>=P</a:t>
            </a:r>
            <a:r>
              <a:rPr lang="en-US" altLang="zh-CN" baseline="-25000" dirty="0" smtClean="0">
                <a:solidFill>
                  <a:srgbClr val="0000CC"/>
                </a:solidFill>
                <a:latin typeface="创艺简粗黑"/>
                <a:ea typeface="创艺简粗黑"/>
                <a:cs typeface="创艺简粗黑"/>
              </a:rPr>
              <a:t>B</a:t>
            </a:r>
            <a:r>
              <a:rPr lang="en-US" altLang="zh-CN" baseline="30000" dirty="0" smtClean="0">
                <a:solidFill>
                  <a:srgbClr val="0000CC"/>
                </a:solidFill>
                <a:latin typeface="创艺简粗黑"/>
                <a:ea typeface="创艺简粗黑"/>
                <a:cs typeface="创艺简粗黑"/>
              </a:rPr>
              <a:t>*</a:t>
            </a:r>
            <a:r>
              <a:rPr lang="en-US" altLang="zh-CN" dirty="0" smtClean="0">
                <a:solidFill>
                  <a:srgbClr val="0000CC"/>
                </a:solidFill>
                <a:latin typeface="创艺简粗黑"/>
                <a:ea typeface="创艺简粗黑"/>
                <a:cs typeface="创艺简粗黑"/>
              </a:rPr>
              <a:t>X</a:t>
            </a:r>
            <a:r>
              <a:rPr lang="en-US" altLang="zh-CN" baseline="-25000" dirty="0" smtClean="0">
                <a:solidFill>
                  <a:srgbClr val="0000CC"/>
                </a:solidFill>
                <a:latin typeface="创艺简粗黑"/>
                <a:ea typeface="创艺简粗黑"/>
                <a:cs typeface="创艺简粗黑"/>
              </a:rPr>
              <a:t>B  </a:t>
            </a:r>
            <a:r>
              <a:rPr lang="en-US" altLang="zh-CN" dirty="0" smtClean="0">
                <a:solidFill>
                  <a:srgbClr val="0000CC"/>
                </a:solidFill>
                <a:latin typeface="创艺简粗黑"/>
                <a:ea typeface="创艺简粗黑"/>
                <a:cs typeface="创艺简粗黑"/>
              </a:rPr>
              <a:t>    </a:t>
            </a:r>
            <a:r>
              <a:rPr lang="zh-CN" altLang="en-US" dirty="0" smtClean="0">
                <a:solidFill>
                  <a:srgbClr val="0000CC"/>
                </a:solidFill>
                <a:latin typeface="创艺简粗黑"/>
                <a:ea typeface="创艺简粗黑"/>
                <a:cs typeface="创艺简粗黑"/>
              </a:rPr>
              <a:t>适用于 (0</a:t>
            </a:r>
            <a:r>
              <a:rPr lang="zh-CN" altLang="en-US" dirty="0" smtClean="0">
                <a:solidFill>
                  <a:srgbClr val="0000CC"/>
                </a:solidFill>
                <a:ea typeface="创艺简粗黑"/>
                <a:cs typeface="创艺简粗黑"/>
              </a:rPr>
              <a:t>≤</a:t>
            </a:r>
            <a:r>
              <a:rPr lang="en-US" altLang="zh-CN" dirty="0" smtClean="0">
                <a:solidFill>
                  <a:srgbClr val="0000CC"/>
                </a:solidFill>
                <a:latin typeface="创艺简粗黑"/>
                <a:ea typeface="创艺简粗黑"/>
                <a:cs typeface="创艺简粗黑"/>
              </a:rPr>
              <a:t>X</a:t>
            </a:r>
            <a:r>
              <a:rPr lang="en-US" altLang="zh-CN" baseline="-25000" dirty="0" smtClean="0">
                <a:solidFill>
                  <a:srgbClr val="0000CC"/>
                </a:solidFill>
                <a:latin typeface="创艺简粗黑"/>
                <a:ea typeface="创艺简粗黑"/>
                <a:cs typeface="创艺简粗黑"/>
              </a:rPr>
              <a:t>B</a:t>
            </a:r>
            <a:r>
              <a:rPr lang="en-US" altLang="zh-CN" dirty="0" smtClean="0">
                <a:solidFill>
                  <a:srgbClr val="0000CC"/>
                </a:solidFill>
                <a:ea typeface="创艺简粗黑"/>
                <a:cs typeface="创艺简粗黑"/>
              </a:rPr>
              <a:t>≤</a:t>
            </a:r>
            <a:r>
              <a:rPr lang="en-US" altLang="zh-CN" dirty="0" smtClean="0">
                <a:solidFill>
                  <a:srgbClr val="0000CC"/>
                </a:solidFill>
                <a:latin typeface="创艺简粗黑"/>
                <a:ea typeface="创艺简粗黑"/>
                <a:cs typeface="创艺简粗黑"/>
              </a:rPr>
              <a:t>1)</a:t>
            </a:r>
            <a:endParaRPr lang="zh-CN" altLang="en-US" dirty="0" smtClean="0">
              <a:solidFill>
                <a:srgbClr val="0000CC"/>
              </a:solidFill>
              <a:latin typeface="创艺简粗黑"/>
              <a:ea typeface="创艺简粗黑"/>
              <a:cs typeface="创艺简粗黑"/>
            </a:endParaRPr>
          </a:p>
          <a:p>
            <a:pPr eaLnBrk="1" hangingPunct="1"/>
            <a:r>
              <a:rPr lang="zh-CN" altLang="en-US" dirty="0" smtClean="0">
                <a:latin typeface="华文行楷"/>
                <a:ea typeface="华文行楷"/>
                <a:cs typeface="华文行楷"/>
              </a:rPr>
              <a:t>二、理想液态混合物微观模型</a:t>
            </a:r>
          </a:p>
          <a:p>
            <a:pPr eaLnBrk="1" hangingPunct="1">
              <a:lnSpc>
                <a:spcPct val="160000"/>
              </a:lnSpc>
            </a:pPr>
            <a:r>
              <a:rPr lang="zh-CN" altLang="en-US" dirty="0" smtClean="0">
                <a:solidFill>
                  <a:srgbClr val="000000"/>
                </a:solidFill>
                <a:latin typeface="创艺简粗黑"/>
                <a:ea typeface="创艺简粗黑"/>
                <a:cs typeface="创艺简粗黑"/>
              </a:rPr>
              <a:t>1.分子间作用力(引力)相同</a:t>
            </a:r>
            <a:r>
              <a:rPr lang="zh-CN" altLang="en-US" dirty="0">
                <a:solidFill>
                  <a:srgbClr val="000000"/>
                </a:solidFill>
                <a:latin typeface="创艺简粗黑"/>
                <a:ea typeface="创艺简粗黑"/>
                <a:cs typeface="创艺简粗黑"/>
              </a:rPr>
              <a:t>：</a:t>
            </a:r>
            <a:r>
              <a:rPr lang="en-US" altLang="zh-CN" dirty="0" smtClean="0">
                <a:solidFill>
                  <a:srgbClr val="0000CC"/>
                </a:solidFill>
                <a:latin typeface="创艺简粗黑"/>
                <a:ea typeface="创艺简粗黑"/>
                <a:cs typeface="创艺简粗黑"/>
              </a:rPr>
              <a:t>A-A,A-B,B-B</a:t>
            </a:r>
            <a:r>
              <a:rPr lang="zh-CN" altLang="en-US" dirty="0" smtClean="0">
                <a:solidFill>
                  <a:srgbClr val="0000CC"/>
                </a:solidFill>
                <a:latin typeface="创艺简粗黑"/>
                <a:ea typeface="创艺简粗黑"/>
                <a:cs typeface="创艺简粗黑"/>
              </a:rPr>
              <a:t>相同。</a:t>
            </a:r>
          </a:p>
          <a:p>
            <a:pPr eaLnBrk="1" hangingPunct="1">
              <a:lnSpc>
                <a:spcPct val="160000"/>
              </a:lnSpc>
            </a:pPr>
            <a:r>
              <a:rPr lang="zh-CN" altLang="en-US" dirty="0" smtClean="0">
                <a:solidFill>
                  <a:srgbClr val="000000"/>
                </a:solidFill>
                <a:latin typeface="创艺简粗黑"/>
                <a:ea typeface="创艺简粗黑"/>
                <a:cs typeface="创艺简粗黑"/>
              </a:rPr>
              <a:t>2.分子大小(半径)相同或相近。</a:t>
            </a:r>
            <a:endParaRPr kumimoji="1" lang="zh-CN" altLang="en-US" dirty="0" smtClean="0">
              <a:solidFill>
                <a:srgbClr val="000000"/>
              </a:solidFill>
              <a:latin typeface="Times New Roman" pitchFamily="18" charset="0"/>
              <a:ea typeface="创艺简宋体"/>
              <a:cs typeface="创艺简宋体"/>
            </a:endParaRPr>
          </a:p>
          <a:p>
            <a:pPr eaLnBrk="1" hangingPunct="1"/>
            <a:endParaRPr lang="zh-CN" altLang="en-US" dirty="0" smtClean="0"/>
          </a:p>
        </p:txBody>
      </p:sp>
      <p:sp>
        <p:nvSpPr>
          <p:cNvPr id="4" name="Rectangle 5"/>
          <p:cNvSpPr>
            <a:spLocks noChangeArrowheads="1"/>
          </p:cNvSpPr>
          <p:nvPr/>
        </p:nvSpPr>
        <p:spPr bwMode="auto">
          <a:xfrm>
            <a:off x="467544" y="4437112"/>
            <a:ext cx="8208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lnSpc>
                <a:spcPct val="90000"/>
              </a:lnSpc>
              <a:spcBef>
                <a:spcPct val="50000"/>
              </a:spcBef>
              <a:buFont typeface="Monotype Sorts" pitchFamily="2" charset="2"/>
              <a:buNone/>
            </a:pPr>
            <a:r>
              <a:rPr kumimoji="1" lang="zh-CN" altLang="en-US" sz="2000" dirty="0">
                <a:solidFill>
                  <a:srgbClr val="0000CC"/>
                </a:solidFill>
              </a:rPr>
              <a:t>某些物质的混合物，可近似认为是理想液态混合物：</a:t>
            </a:r>
          </a:p>
        </p:txBody>
      </p:sp>
      <p:sp>
        <p:nvSpPr>
          <p:cNvPr id="5" name="Rectangle 7"/>
          <p:cNvSpPr>
            <a:spLocks noChangeArrowheads="1"/>
          </p:cNvSpPr>
          <p:nvPr/>
        </p:nvSpPr>
        <p:spPr bwMode="auto">
          <a:xfrm>
            <a:off x="467255" y="5013176"/>
            <a:ext cx="73152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lnSpc>
                <a:spcPct val="90000"/>
              </a:lnSpc>
              <a:spcBef>
                <a:spcPct val="50000"/>
              </a:spcBef>
              <a:buFont typeface="Monotype Sorts" pitchFamily="2" charset="2"/>
              <a:buNone/>
            </a:pPr>
            <a:r>
              <a:rPr kumimoji="1" lang="zh-CN" altLang="en-US" sz="2000" dirty="0" smtClean="0"/>
              <a:t>如：</a:t>
            </a:r>
            <a:r>
              <a:rPr kumimoji="1" lang="zh-CN" altLang="en-US" sz="2000" dirty="0" smtClean="0">
                <a:solidFill>
                  <a:srgbClr val="FF0000"/>
                </a:solidFill>
              </a:rPr>
              <a:t>异构体</a:t>
            </a:r>
            <a:r>
              <a:rPr kumimoji="1" lang="zh-CN" altLang="en-US" sz="2000" dirty="0">
                <a:solidFill>
                  <a:srgbClr val="FF0000"/>
                </a:solidFill>
              </a:rPr>
              <a:t>的混合物：</a:t>
            </a:r>
            <a:r>
              <a:rPr kumimoji="1" lang="zh-CN" altLang="en-US" sz="2000" dirty="0"/>
              <a:t> </a:t>
            </a:r>
            <a:r>
              <a:rPr kumimoji="1" lang="en-US" altLang="zh-CN" sz="2000" i="1" dirty="0"/>
              <a:t>o-</a:t>
            </a:r>
            <a:r>
              <a:rPr kumimoji="1" lang="zh-CN" altLang="en-US" sz="2000" dirty="0"/>
              <a:t>二甲苯和</a:t>
            </a:r>
            <a:r>
              <a:rPr kumimoji="1" lang="en-US" altLang="zh-CN" sz="2000" i="1" dirty="0"/>
              <a:t>p-</a:t>
            </a:r>
            <a:r>
              <a:rPr kumimoji="1" lang="zh-CN" altLang="en-US" sz="2000" dirty="0"/>
              <a:t>二甲苯系统</a:t>
            </a:r>
          </a:p>
          <a:p>
            <a:pPr eaLnBrk="1" hangingPunct="1">
              <a:lnSpc>
                <a:spcPct val="90000"/>
              </a:lnSpc>
              <a:spcBef>
                <a:spcPct val="50000"/>
              </a:spcBef>
              <a:buFont typeface="Monotype Sorts" pitchFamily="2" charset="2"/>
              <a:buNone/>
            </a:pPr>
            <a:r>
              <a:rPr kumimoji="1" lang="zh-CN" altLang="en-US" sz="2000" dirty="0">
                <a:solidFill>
                  <a:srgbClr val="FF0000"/>
                </a:solidFill>
              </a:rPr>
              <a:t>　紧邻同系物的混合物：</a:t>
            </a:r>
            <a:r>
              <a:rPr kumimoji="1" lang="zh-CN" altLang="en-US" sz="2000" dirty="0"/>
              <a:t>苯和甲苯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4)">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heel(4)">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heel(4)">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1" y="332655"/>
            <a:ext cx="8435280" cy="5793507"/>
          </a:xfrm>
        </p:spPr>
        <p:txBody>
          <a:bodyPr rtlCol="0">
            <a:normAutofit/>
          </a:bodyPr>
          <a:lstStyle/>
          <a:p>
            <a:pPr eaLnBrk="1" fontAlgn="auto" hangingPunct="1">
              <a:spcAft>
                <a:spcPts val="0"/>
              </a:spcAft>
              <a:buFont typeface="Arial" panose="020B0604020202020204" pitchFamily="34" charset="0"/>
              <a:buChar char="•"/>
              <a:defRPr/>
            </a:pPr>
            <a:r>
              <a:rPr lang="zh-CN" altLang="en-US" dirty="0">
                <a:solidFill>
                  <a:srgbClr val="FF0000"/>
                </a:solidFill>
                <a:latin typeface="华文行楷" pitchFamily="2" charset="-122"/>
                <a:ea typeface="华文行楷" pitchFamily="2" charset="-122"/>
              </a:rPr>
              <a:t>三、理想液态混合物中任意组分的化学势</a:t>
            </a:r>
          </a:p>
          <a:p>
            <a:pPr eaLnBrk="1" fontAlgn="auto" hangingPunct="1">
              <a:spcAft>
                <a:spcPts val="0"/>
              </a:spcAft>
              <a:buFont typeface="Arial" panose="020B0604020202020204" pitchFamily="34" charset="0"/>
              <a:buChar char="•"/>
              <a:defRPr/>
            </a:pPr>
            <a:r>
              <a:rPr kumimoji="1" lang="zh-CN" altLang="en-US" sz="2000" dirty="0">
                <a:solidFill>
                  <a:srgbClr val="000000"/>
                </a:solidFill>
                <a:latin typeface="Times New Roman" pitchFamily="18" charset="0"/>
                <a:ea typeface="创艺简宋体"/>
                <a:cs typeface="创艺简宋体"/>
              </a:rPr>
              <a:t>相平衡时：各组分在气相和液相的化学势</a:t>
            </a:r>
            <a:r>
              <a:rPr kumimoji="1" lang="zh-CN" altLang="en-US" sz="2000" dirty="0" smtClean="0">
                <a:solidFill>
                  <a:srgbClr val="000000"/>
                </a:solidFill>
                <a:latin typeface="Times New Roman" pitchFamily="18" charset="0"/>
                <a:ea typeface="创艺简宋体"/>
                <a:cs typeface="创艺简宋体"/>
              </a:rPr>
              <a:t>相同，气体可视为理想气体混合物（以气体化学势为桥梁）</a:t>
            </a:r>
          </a:p>
          <a:p>
            <a:pPr eaLnBrk="1" fontAlgn="auto" hangingPunct="1">
              <a:spcAft>
                <a:spcPts val="0"/>
              </a:spcAft>
              <a:buFont typeface="Arial" panose="020B0604020202020204" pitchFamily="34" charset="0"/>
              <a:buChar char="•"/>
              <a:defRPr/>
            </a:pPr>
            <a:endParaRPr kumimoji="1" lang="zh-CN" altLang="en-US" dirty="0" smtClean="0">
              <a:solidFill>
                <a:srgbClr val="000000"/>
              </a:solidFill>
              <a:latin typeface="Times New Roman" pitchFamily="18" charset="0"/>
              <a:ea typeface="创艺简宋体"/>
              <a:cs typeface="创艺简宋体"/>
            </a:endParaRPr>
          </a:p>
          <a:p>
            <a:pPr marL="0" indent="0" eaLnBrk="1" fontAlgn="auto" hangingPunct="1">
              <a:spcAft>
                <a:spcPts val="0"/>
              </a:spcAft>
              <a:buFont typeface="Arial" panose="020B0604020202020204" pitchFamily="34" charset="0"/>
              <a:buNone/>
              <a:defRPr/>
            </a:pPr>
            <a:r>
              <a:rPr kumimoji="1" lang="zh-CN" altLang="en-US" dirty="0" smtClean="0">
                <a:solidFill>
                  <a:srgbClr val="000000"/>
                </a:solidFill>
                <a:latin typeface="Times New Roman" pitchFamily="18" charset="0"/>
                <a:ea typeface="华文宋体" pitchFamily="2" charset="-122"/>
              </a:rPr>
              <a:t>   </a:t>
            </a:r>
            <a:r>
              <a:rPr lang="zh-CN" altLang="en-US" sz="2000" dirty="0" smtClean="0">
                <a:solidFill>
                  <a:schemeClr val="tx1"/>
                </a:solidFill>
                <a:latin typeface="华文宋体" pitchFamily="2" charset="-122"/>
                <a:ea typeface="华文宋体" pitchFamily="2" charset="-122"/>
              </a:rPr>
              <a:t>理想</a:t>
            </a:r>
            <a:r>
              <a:rPr lang="zh-CN" altLang="en-US" sz="2000" dirty="0">
                <a:solidFill>
                  <a:schemeClr val="tx1"/>
                </a:solidFill>
                <a:latin typeface="华文宋体" pitchFamily="2" charset="-122"/>
                <a:ea typeface="华文宋体" pitchFamily="2" charset="-122"/>
              </a:rPr>
              <a:t>液态混合物中任意组分符合</a:t>
            </a:r>
            <a:r>
              <a:rPr lang="zh-CN" altLang="en-US" sz="2000" dirty="0" smtClean="0">
                <a:solidFill>
                  <a:schemeClr val="tx1"/>
                </a:solidFill>
                <a:latin typeface="华文宋体" pitchFamily="2" charset="-122"/>
                <a:ea typeface="华文宋体" pitchFamily="2" charset="-122"/>
              </a:rPr>
              <a:t>拉乌尔定律</a:t>
            </a:r>
            <a:r>
              <a:rPr lang="zh-CN" altLang="en-US" sz="2000" dirty="0" smtClean="0">
                <a:solidFill>
                  <a:srgbClr val="0000CC"/>
                </a:solidFill>
                <a:latin typeface="华文宋体" pitchFamily="2" charset="-122"/>
                <a:ea typeface="华文宋体" pitchFamily="2" charset="-122"/>
              </a:rPr>
              <a:t>：</a:t>
            </a:r>
            <a:endParaRPr kumimoji="1" lang="zh-CN" altLang="en-US" sz="2000" dirty="0">
              <a:solidFill>
                <a:srgbClr val="000000"/>
              </a:solidFill>
              <a:latin typeface="Times New Roman" pitchFamily="18" charset="0"/>
              <a:ea typeface="创艺简宋体"/>
              <a:cs typeface="创艺简宋体"/>
            </a:endParaRPr>
          </a:p>
          <a:p>
            <a:pPr>
              <a:buFont typeface="Arial" panose="020B0604020202020204" pitchFamily="34" charset="0"/>
              <a:buChar char="•"/>
              <a:defRPr/>
            </a:pPr>
            <a:r>
              <a:rPr lang="zh-CN" altLang="en-US" sz="2000" dirty="0" smtClean="0">
                <a:solidFill>
                  <a:srgbClr val="0000CC"/>
                </a:solidFill>
                <a:latin typeface="华文宋体" pitchFamily="2" charset="-122"/>
                <a:ea typeface="华文宋体" pitchFamily="2" charset="-122"/>
              </a:rPr>
              <a:t>                                          </a:t>
            </a:r>
            <a:endParaRPr kumimoji="1" lang="zh-CN" altLang="en-US" sz="2000" dirty="0">
              <a:solidFill>
                <a:srgbClr val="0000CC"/>
              </a:solidFill>
              <a:latin typeface="Times New Roman" pitchFamily="18" charset="0"/>
              <a:ea typeface="创艺简宋体"/>
              <a:cs typeface="创艺简宋体"/>
            </a:endParaRPr>
          </a:p>
          <a:p>
            <a:pPr>
              <a:buFont typeface="Arial" panose="020B0604020202020204" pitchFamily="34" charset="0"/>
              <a:buChar char="•"/>
              <a:defRPr/>
            </a:pPr>
            <a:endParaRPr lang="en-US" altLang="zh-CN" sz="2000" dirty="0" smtClean="0">
              <a:solidFill>
                <a:srgbClr val="C00000"/>
              </a:solidFill>
              <a:latin typeface="华文宋体" pitchFamily="2" charset="-122"/>
              <a:ea typeface="华文宋体" pitchFamily="2" charset="-122"/>
            </a:endParaRPr>
          </a:p>
          <a:p>
            <a:pPr>
              <a:buFont typeface="Arial" panose="020B0604020202020204" pitchFamily="34" charset="0"/>
              <a:buChar char="•"/>
              <a:defRPr/>
            </a:pPr>
            <a:endParaRPr lang="en-US" altLang="zh-CN" sz="2000" dirty="0" smtClean="0">
              <a:solidFill>
                <a:srgbClr val="C00000"/>
              </a:solidFill>
              <a:latin typeface="华文宋体" pitchFamily="2" charset="-122"/>
              <a:ea typeface="华文宋体" pitchFamily="2" charset="-122"/>
            </a:endParaRPr>
          </a:p>
          <a:p>
            <a:pPr>
              <a:buFont typeface="Arial" panose="020B0604020202020204" pitchFamily="34" charset="0"/>
              <a:buChar char="•"/>
              <a:defRPr/>
            </a:pPr>
            <a:endParaRPr lang="en-US" altLang="zh-CN" sz="2000" dirty="0" smtClean="0">
              <a:solidFill>
                <a:srgbClr val="C00000"/>
              </a:solidFill>
              <a:latin typeface="华文宋体" pitchFamily="2" charset="-122"/>
              <a:ea typeface="华文宋体" pitchFamily="2" charset="-122"/>
            </a:endParaRPr>
          </a:p>
        </p:txBody>
      </p:sp>
      <p:graphicFrame>
        <p:nvGraphicFramePr>
          <p:cNvPr id="4" name="Object 675"/>
          <p:cNvGraphicFramePr>
            <a:graphicFrameLocks noChangeAspect="1"/>
          </p:cNvGraphicFramePr>
          <p:nvPr>
            <p:extLst>
              <p:ext uri="{D42A27DB-BD31-4B8C-83A1-F6EECF244321}">
                <p14:modId xmlns:p14="http://schemas.microsoft.com/office/powerpoint/2010/main" val="195293078"/>
              </p:ext>
            </p:extLst>
          </p:nvPr>
        </p:nvGraphicFramePr>
        <p:xfrm>
          <a:off x="755576" y="1484784"/>
          <a:ext cx="2146300" cy="398462"/>
        </p:xfrm>
        <a:graphic>
          <a:graphicData uri="http://schemas.openxmlformats.org/presentationml/2006/ole">
            <mc:AlternateContent xmlns:mc="http://schemas.openxmlformats.org/markup-compatibility/2006">
              <mc:Choice xmlns:v="urn:schemas-microsoft-com:vml" Requires="v">
                <p:oleObj spid="_x0000_s188437" name="公式" r:id="rId3" imgW="1205977" imgH="215806" progId="Equation.3">
                  <p:embed/>
                </p:oleObj>
              </mc:Choice>
              <mc:Fallback>
                <p:oleObj name="公式" r:id="rId3" imgW="1205977" imgH="215806" progId="Equation.3">
                  <p:embed/>
                  <p:pic>
                    <p:nvPicPr>
                      <p:cNvPr id="0" name="Picture 67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755576" y="1484784"/>
                        <a:ext cx="2146300" cy="39846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pSp>
        <p:nvGrpSpPr>
          <p:cNvPr id="5" name="Group 7"/>
          <p:cNvGrpSpPr>
            <a:grpSpLocks/>
          </p:cNvGrpSpPr>
          <p:nvPr/>
        </p:nvGrpSpPr>
        <p:grpSpPr bwMode="auto">
          <a:xfrm>
            <a:off x="3343387" y="1484784"/>
            <a:ext cx="5148262" cy="396875"/>
            <a:chOff x="862" y="1752"/>
            <a:chExt cx="3243" cy="251"/>
          </a:xfrm>
        </p:grpSpPr>
        <p:graphicFrame>
          <p:nvGraphicFramePr>
            <p:cNvPr id="102052" name="Object 676"/>
            <p:cNvGraphicFramePr>
              <a:graphicFrameLocks noChangeAspect="1"/>
            </p:cNvGraphicFramePr>
            <p:nvPr/>
          </p:nvGraphicFramePr>
          <p:xfrm>
            <a:off x="862" y="1752"/>
            <a:ext cx="3243" cy="251"/>
          </p:xfrm>
          <a:graphic>
            <a:graphicData uri="http://schemas.openxmlformats.org/presentationml/2006/ole">
              <mc:AlternateContent xmlns:mc="http://schemas.openxmlformats.org/markup-compatibility/2006">
                <mc:Choice xmlns:v="urn:schemas-microsoft-com:vml" Requires="v">
                  <p:oleObj spid="_x0000_s188438" name="公式" r:id="rId4" imgW="2895600" imgH="215900" progId="Equation.3">
                    <p:embed/>
                  </p:oleObj>
                </mc:Choice>
                <mc:Fallback>
                  <p:oleObj name="公式" r:id="rId4" imgW="2895600" imgH="215900" progId="Equation.3">
                    <p:embed/>
                    <p:pic>
                      <p:nvPicPr>
                        <p:cNvPr id="0" name="Picture 6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 y="1752"/>
                          <a:ext cx="3243" cy="251"/>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sp>
          <p:nvSpPr>
            <p:cNvPr id="102080" name="Text Box 14"/>
            <p:cNvSpPr txBox="1">
              <a:spLocks noChangeArrowheads="1"/>
            </p:cNvSpPr>
            <p:nvPr/>
          </p:nvSpPr>
          <p:spPr bwMode="auto">
            <a:xfrm flipV="1">
              <a:off x="3844" y="1766"/>
              <a:ext cx="231" cy="96"/>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80808"/>
                  </a:solidFill>
                  <a:latin typeface="Times New Roman" pitchFamily="18" charset="0"/>
                  <a:sym typeface="Symbol" pitchFamily="18" charset="2"/>
                </a:rPr>
                <a:t></a:t>
              </a:r>
              <a:endParaRPr lang="zh-CN" altLang="en-US" sz="8000" dirty="0">
                <a:solidFill>
                  <a:srgbClr val="080808"/>
                </a:solidFill>
                <a:latin typeface="Times New Roman" pitchFamily="18" charset="0"/>
                <a:sym typeface="Symbol" pitchFamily="18" charset="2"/>
              </a:endParaRPr>
            </a:p>
          </p:txBody>
        </p:sp>
        <p:sp>
          <p:nvSpPr>
            <p:cNvPr id="102081" name="Text Box 17"/>
            <p:cNvSpPr txBox="1">
              <a:spLocks noChangeArrowheads="1"/>
            </p:cNvSpPr>
            <p:nvPr/>
          </p:nvSpPr>
          <p:spPr bwMode="auto">
            <a:xfrm flipV="1">
              <a:off x="2396" y="1775"/>
              <a:ext cx="231" cy="96"/>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80808"/>
                  </a:solidFill>
                  <a:latin typeface="Times New Roman" pitchFamily="18" charset="0"/>
                  <a:sym typeface="Symbol" pitchFamily="18" charset="2"/>
                </a:rPr>
                <a:t></a:t>
              </a:r>
              <a:endParaRPr lang="zh-CN" altLang="en-US" sz="8000" dirty="0">
                <a:solidFill>
                  <a:srgbClr val="080808"/>
                </a:solidFill>
                <a:latin typeface="Times New Roman" pitchFamily="18" charset="0"/>
                <a:sym typeface="Symbol" pitchFamily="18" charset="2"/>
              </a:endParaRPr>
            </a:p>
          </p:txBody>
        </p:sp>
      </p:grpSp>
      <p:grpSp>
        <p:nvGrpSpPr>
          <p:cNvPr id="9" name="Group 11"/>
          <p:cNvGrpSpPr>
            <a:grpSpLocks/>
          </p:cNvGrpSpPr>
          <p:nvPr/>
        </p:nvGrpSpPr>
        <p:grpSpPr bwMode="auto">
          <a:xfrm>
            <a:off x="761206" y="2353766"/>
            <a:ext cx="4154487" cy="422275"/>
            <a:chOff x="1227" y="2048"/>
            <a:chExt cx="2617" cy="266"/>
          </a:xfrm>
        </p:grpSpPr>
        <p:sp>
          <p:nvSpPr>
            <p:cNvPr id="102078" name="Text Box 18"/>
            <p:cNvSpPr txBox="1">
              <a:spLocks noChangeArrowheads="1"/>
            </p:cNvSpPr>
            <p:nvPr/>
          </p:nvSpPr>
          <p:spPr bwMode="auto">
            <a:xfrm flipV="1">
              <a:off x="3580" y="2048"/>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80808"/>
                  </a:solidFill>
                  <a:latin typeface="Times New Roman" pitchFamily="18" charset="0"/>
                  <a:sym typeface="Symbol" pitchFamily="18" charset="2"/>
                </a:rPr>
                <a:t></a:t>
              </a:r>
              <a:endParaRPr lang="zh-CN" altLang="en-US" sz="8000">
                <a:solidFill>
                  <a:srgbClr val="080808"/>
                </a:solidFill>
                <a:latin typeface="Times New Roman" pitchFamily="18" charset="0"/>
                <a:sym typeface="Symbol" pitchFamily="18" charset="2"/>
              </a:endParaRPr>
            </a:p>
          </p:txBody>
        </p:sp>
        <p:sp>
          <p:nvSpPr>
            <p:cNvPr id="102079" name="Text Box 19"/>
            <p:cNvSpPr txBox="1">
              <a:spLocks noChangeArrowheads="1"/>
            </p:cNvSpPr>
            <p:nvPr/>
          </p:nvSpPr>
          <p:spPr bwMode="auto">
            <a:xfrm flipV="1">
              <a:off x="1992" y="2093"/>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80808"/>
                  </a:solidFill>
                  <a:latin typeface="Times New Roman" pitchFamily="18" charset="0"/>
                  <a:sym typeface="Symbol" pitchFamily="18" charset="2"/>
                </a:rPr>
                <a:t></a:t>
              </a:r>
              <a:endParaRPr lang="zh-CN" altLang="en-US" sz="8000">
                <a:solidFill>
                  <a:srgbClr val="080808"/>
                </a:solidFill>
                <a:latin typeface="Times New Roman" pitchFamily="18" charset="0"/>
                <a:sym typeface="Symbol" pitchFamily="18" charset="2"/>
              </a:endParaRPr>
            </a:p>
          </p:txBody>
        </p:sp>
        <p:graphicFrame>
          <p:nvGraphicFramePr>
            <p:cNvPr id="102053" name="Object 677"/>
            <p:cNvGraphicFramePr>
              <a:graphicFrameLocks noChangeAspect="1"/>
            </p:cNvGraphicFramePr>
            <p:nvPr/>
          </p:nvGraphicFramePr>
          <p:xfrm>
            <a:off x="1227" y="2048"/>
            <a:ext cx="2617" cy="266"/>
          </p:xfrm>
          <a:graphic>
            <a:graphicData uri="http://schemas.openxmlformats.org/presentationml/2006/ole">
              <mc:AlternateContent xmlns:mc="http://schemas.openxmlformats.org/markup-compatibility/2006">
                <mc:Choice xmlns:v="urn:schemas-microsoft-com:vml" Requires="v">
                  <p:oleObj spid="_x0000_s188439" name="公式" r:id="rId6" imgW="2336800" imgH="228600" progId="Equation.3">
                    <p:embed/>
                  </p:oleObj>
                </mc:Choice>
                <mc:Fallback>
                  <p:oleObj name="公式" r:id="rId6" imgW="2336800" imgH="228600" progId="Equation.3">
                    <p:embed/>
                    <p:pic>
                      <p:nvPicPr>
                        <p:cNvPr id="0" name="Picture 677"/>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27" y="2048"/>
                          <a:ext cx="2617" cy="26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FF"/>
                              </a:solidFill>
                              <a:miter lim="800000"/>
                              <a:headEnd/>
                              <a:tailEnd/>
                            </a14:hiddenLine>
                          </a:ext>
                        </a:extLst>
                      </p:spPr>
                    </p:pic>
                  </p:oleObj>
                </mc:Fallback>
              </mc:AlternateContent>
            </a:graphicData>
          </a:graphic>
        </p:graphicFrame>
      </p:grpSp>
      <p:grpSp>
        <p:nvGrpSpPr>
          <p:cNvPr id="17" name="Group 17"/>
          <p:cNvGrpSpPr>
            <a:grpSpLocks/>
          </p:cNvGrpSpPr>
          <p:nvPr/>
        </p:nvGrpSpPr>
        <p:grpSpPr bwMode="auto">
          <a:xfrm>
            <a:off x="442911" y="4871521"/>
            <a:ext cx="3816351" cy="419100"/>
            <a:chOff x="435" y="3235"/>
            <a:chExt cx="2404" cy="264"/>
          </a:xfrm>
        </p:grpSpPr>
        <p:sp>
          <p:nvSpPr>
            <p:cNvPr id="102075" name="Text Box 15"/>
            <p:cNvSpPr txBox="1">
              <a:spLocks noChangeArrowheads="1"/>
            </p:cNvSpPr>
            <p:nvPr/>
          </p:nvSpPr>
          <p:spPr bwMode="auto">
            <a:xfrm flipV="1">
              <a:off x="1429" y="3271"/>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80808"/>
                  </a:solidFill>
                  <a:latin typeface="Times New Roman" pitchFamily="18" charset="0"/>
                  <a:sym typeface="Symbol" pitchFamily="18" charset="2"/>
                </a:rPr>
                <a:t></a:t>
              </a:r>
              <a:endParaRPr lang="zh-CN" altLang="en-US" sz="8000">
                <a:solidFill>
                  <a:srgbClr val="080808"/>
                </a:solidFill>
                <a:latin typeface="Times New Roman" pitchFamily="18" charset="0"/>
                <a:sym typeface="Symbol" pitchFamily="18" charset="2"/>
              </a:endParaRPr>
            </a:p>
          </p:txBody>
        </p:sp>
        <p:graphicFrame>
          <p:nvGraphicFramePr>
            <p:cNvPr id="102055" name="Object 679"/>
            <p:cNvGraphicFramePr>
              <a:graphicFrameLocks noChangeAspect="1"/>
            </p:cNvGraphicFramePr>
            <p:nvPr>
              <p:extLst>
                <p:ext uri="{D42A27DB-BD31-4B8C-83A1-F6EECF244321}">
                  <p14:modId xmlns:p14="http://schemas.microsoft.com/office/powerpoint/2010/main" val="416157898"/>
                </p:ext>
              </p:extLst>
            </p:nvPr>
          </p:nvGraphicFramePr>
          <p:xfrm>
            <a:off x="435" y="3235"/>
            <a:ext cx="2404" cy="264"/>
          </p:xfrm>
          <a:graphic>
            <a:graphicData uri="http://schemas.openxmlformats.org/presentationml/2006/ole">
              <mc:AlternateContent xmlns:mc="http://schemas.openxmlformats.org/markup-compatibility/2006">
                <mc:Choice xmlns:v="urn:schemas-microsoft-com:vml" Requires="v">
                  <p:oleObj spid="_x0000_s188440" name="公式" r:id="rId7" imgW="2145960" imgH="228600" progId="Equation.3">
                    <p:embed/>
                  </p:oleObj>
                </mc:Choice>
                <mc:Fallback>
                  <p:oleObj name="公式" r:id="rId7" imgW="2145960" imgH="228600" progId="Equation.3">
                    <p:embed/>
                    <p:pic>
                      <p:nvPicPr>
                        <p:cNvPr id="0" name="Picture 679"/>
                        <p:cNvPicPr>
                          <a:picLocks noChangeAspect="1" noChangeArrowheads="1"/>
                        </p:cNvPicPr>
                        <p:nvPr/>
                      </p:nvPicPr>
                      <p:blipFill>
                        <a:blip/>
                        <a:srcRect/>
                        <a:stretch>
                          <a:fillRect/>
                        </a:stretch>
                      </p:blipFill>
                      <p:spPr bwMode="auto">
                        <a:xfrm>
                          <a:off x="435" y="3235"/>
                          <a:ext cx="2404" cy="264"/>
                        </a:xfrm>
                        <a:prstGeom prst="rect">
                          <a:avLst/>
                        </a:prstGeom>
                        <a:solidFill>
                          <a:srgbClr val="FFC000"/>
                        </a:solidFill>
                        <a:ln>
                          <a:noFill/>
                        </a:ln>
                        <a:extLst/>
                      </p:spPr>
                    </p:pic>
                  </p:oleObj>
                </mc:Fallback>
              </mc:AlternateContent>
            </a:graphicData>
          </a:graphic>
        </p:graphicFrame>
      </p:grpSp>
      <p:grpSp>
        <p:nvGrpSpPr>
          <p:cNvPr id="20" name="Group 11"/>
          <p:cNvGrpSpPr>
            <a:grpSpLocks/>
          </p:cNvGrpSpPr>
          <p:nvPr/>
        </p:nvGrpSpPr>
        <p:grpSpPr bwMode="auto">
          <a:xfrm>
            <a:off x="2364062" y="3824995"/>
            <a:ext cx="5757863" cy="2530476"/>
            <a:chOff x="1817" y="2064"/>
            <a:chExt cx="3627" cy="1594"/>
          </a:xfrm>
        </p:grpSpPr>
        <p:sp>
          <p:nvSpPr>
            <p:cNvPr id="102072" name="Text Box 5"/>
            <p:cNvSpPr txBox="1">
              <a:spLocks noChangeArrowheads="1"/>
            </p:cNvSpPr>
            <p:nvPr/>
          </p:nvSpPr>
          <p:spPr bwMode="auto">
            <a:xfrm flipV="1">
              <a:off x="3515" y="2084"/>
              <a:ext cx="231" cy="96"/>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graphicFrame>
          <p:nvGraphicFramePr>
            <p:cNvPr id="102056" name="Object 680"/>
            <p:cNvGraphicFramePr>
              <a:graphicFrameLocks noChangeAspect="1"/>
            </p:cNvGraphicFramePr>
            <p:nvPr>
              <p:extLst>
                <p:ext uri="{D42A27DB-BD31-4B8C-83A1-F6EECF244321}">
                  <p14:modId xmlns:p14="http://schemas.microsoft.com/office/powerpoint/2010/main" val="3718321421"/>
                </p:ext>
              </p:extLst>
            </p:nvPr>
          </p:nvGraphicFramePr>
          <p:xfrm>
            <a:off x="1817" y="2064"/>
            <a:ext cx="3627" cy="209"/>
          </p:xfrm>
          <a:graphic>
            <a:graphicData uri="http://schemas.openxmlformats.org/presentationml/2006/ole">
              <mc:AlternateContent xmlns:mc="http://schemas.openxmlformats.org/markup-compatibility/2006">
                <mc:Choice xmlns:v="urn:schemas-microsoft-com:vml" Requires="v">
                  <p:oleObj spid="_x0000_s188441" name="公式" r:id="rId8" imgW="3365280" imgH="241200" progId="Equation.3">
                    <p:embed/>
                  </p:oleObj>
                </mc:Choice>
                <mc:Fallback>
                  <p:oleObj name="公式" r:id="rId8" imgW="3365280" imgH="241200" progId="Equation.3">
                    <p:embed/>
                    <p:pic>
                      <p:nvPicPr>
                        <p:cNvPr id="0" name="Picture 680"/>
                        <p:cNvPicPr>
                          <a:picLocks noChangeAspect="1" noChangeArrowheads="1"/>
                        </p:cNvPicPr>
                        <p:nvPr/>
                      </p:nvPicPr>
                      <p:blipFill>
                        <a:blip/>
                        <a:srcRect/>
                        <a:stretch>
                          <a:fillRect/>
                        </a:stretch>
                      </p:blipFill>
                      <p:spPr bwMode="auto">
                        <a:xfrm>
                          <a:off x="1817" y="2064"/>
                          <a:ext cx="3627"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074" name="Text Box 5"/>
            <p:cNvSpPr txBox="1">
              <a:spLocks noChangeArrowheads="1"/>
            </p:cNvSpPr>
            <p:nvPr/>
          </p:nvSpPr>
          <p:spPr bwMode="auto">
            <a:xfrm>
              <a:off x="2279" y="3629"/>
              <a:ext cx="233" cy="29"/>
            </a:xfrm>
            <a:prstGeom prst="rect">
              <a:avLst/>
            </a:prstGeom>
            <a:noFill/>
            <a:ln w="9525">
              <a:noFill/>
              <a:miter lim="800000"/>
              <a:headEnd/>
              <a:tailEnd/>
            </a:ln>
          </p:spPr>
          <p:txBody>
            <a:bodyPr vert="eaVert" wrap="square">
              <a:spAutoFit/>
            </a:bodyPr>
            <a:lstStyle/>
            <a:p>
              <a:pPr>
                <a:spcBef>
                  <a:spcPct val="50000"/>
                </a:spcBef>
              </a:pPr>
              <a:r>
                <a:rPr lang="zh-CN" altLang="en-US" sz="1200" dirty="0">
                  <a:solidFill>
                    <a:srgbClr val="0000CC"/>
                  </a:solidFill>
                  <a:latin typeface="Times New Roman" pitchFamily="18" charset="0"/>
                  <a:sym typeface="Symbol" pitchFamily="18" charset="2"/>
                </a:rPr>
                <a:t></a:t>
              </a:r>
              <a:endParaRPr lang="zh-CN" altLang="en-US" sz="8000" dirty="0">
                <a:solidFill>
                  <a:srgbClr val="0000CC"/>
                </a:solidFill>
                <a:latin typeface="Times New Roman" pitchFamily="18" charset="0"/>
                <a:sym typeface="Symbol" pitchFamily="18" charset="2"/>
              </a:endParaRPr>
            </a:p>
          </p:txBody>
        </p:sp>
      </p:grpSp>
      <p:sp>
        <p:nvSpPr>
          <p:cNvPr id="102065" name="矩形 24"/>
          <p:cNvSpPr>
            <a:spLocks noChangeArrowheads="1"/>
          </p:cNvSpPr>
          <p:nvPr/>
        </p:nvSpPr>
        <p:spPr bwMode="auto">
          <a:xfrm>
            <a:off x="903768" y="4600552"/>
            <a:ext cx="4572000" cy="369332"/>
          </a:xfrm>
          <a:prstGeom prst="rect">
            <a:avLst/>
          </a:prstGeom>
          <a:noFill/>
          <a:ln w="9525">
            <a:noFill/>
            <a:miter lim="800000"/>
            <a:headEnd/>
            <a:tailEnd/>
          </a:ln>
        </p:spPr>
        <p:txBody>
          <a:bodyPr>
            <a:spAutoFit/>
          </a:bodyPr>
          <a:lstStyle/>
          <a:p>
            <a:r>
              <a:rPr lang="zh-CN" altLang="en-US" dirty="0">
                <a:solidFill>
                  <a:srgbClr val="0000CC"/>
                </a:solidFill>
                <a:latin typeface="华文宋体"/>
                <a:ea typeface="华文宋体"/>
                <a:cs typeface="创艺简宋体"/>
              </a:rPr>
              <a:t> </a:t>
            </a:r>
            <a:r>
              <a:rPr lang="zh-CN" altLang="en-US" dirty="0" smtClean="0">
                <a:solidFill>
                  <a:srgbClr val="0000CC"/>
                </a:solidFill>
                <a:latin typeface="华文宋体"/>
                <a:ea typeface="华文宋体"/>
                <a:cs typeface="创艺简宋体"/>
              </a:rPr>
              <a:t>                                                        </a:t>
            </a:r>
            <a:endParaRPr kumimoji="1" lang="zh-CN" altLang="en-US" dirty="0">
              <a:solidFill>
                <a:srgbClr val="000000"/>
              </a:solidFill>
              <a:latin typeface="Times New Roman" pitchFamily="18" charset="0"/>
              <a:ea typeface="创艺简宋体"/>
              <a:cs typeface="创艺简宋体"/>
            </a:endParaRPr>
          </a:p>
        </p:txBody>
      </p:sp>
      <p:graphicFrame>
        <p:nvGraphicFramePr>
          <p:cNvPr id="30" name="Object 682"/>
          <p:cNvGraphicFramePr>
            <a:graphicFrameLocks noChangeAspect="1"/>
          </p:cNvGraphicFramePr>
          <p:nvPr>
            <p:extLst>
              <p:ext uri="{D42A27DB-BD31-4B8C-83A1-F6EECF244321}">
                <p14:modId xmlns:p14="http://schemas.microsoft.com/office/powerpoint/2010/main" val="289001885"/>
              </p:ext>
            </p:extLst>
          </p:nvPr>
        </p:nvGraphicFramePr>
        <p:xfrm>
          <a:off x="4518930" y="4869933"/>
          <a:ext cx="3252788" cy="420688"/>
        </p:xfrm>
        <a:graphic>
          <a:graphicData uri="http://schemas.openxmlformats.org/presentationml/2006/ole">
            <mc:AlternateContent xmlns:mc="http://schemas.openxmlformats.org/markup-compatibility/2006">
              <mc:Choice xmlns:v="urn:schemas-microsoft-com:vml" Requires="v">
                <p:oleObj spid="_x0000_s188442" name="公式" r:id="rId9" imgW="1828800" imgH="228600" progId="Equation.3">
                  <p:embed/>
                </p:oleObj>
              </mc:Choice>
              <mc:Fallback>
                <p:oleObj name="公式" r:id="rId9" imgW="1828800" imgH="228600" progId="Equation.3">
                  <p:embed/>
                  <p:pic>
                    <p:nvPicPr>
                      <p:cNvPr id="0" name="Picture 68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18930" y="4869933"/>
                        <a:ext cx="3252788" cy="420688"/>
                      </a:xfrm>
                      <a:prstGeom prst="rect">
                        <a:avLst/>
                      </a:prstGeom>
                      <a:solidFill>
                        <a:srgbClr val="FFC000"/>
                      </a:solidFill>
                      <a:ln>
                        <a:noFill/>
                      </a:ln>
                      <a:extLst/>
                    </p:spPr>
                  </p:pic>
                </p:oleObj>
              </mc:Fallback>
            </mc:AlternateContent>
          </a:graphicData>
        </a:graphic>
      </p:graphicFrame>
      <p:sp>
        <p:nvSpPr>
          <p:cNvPr id="102067" name="矩形 30"/>
          <p:cNvSpPr>
            <a:spLocks noChangeArrowheads="1"/>
          </p:cNvSpPr>
          <p:nvPr/>
        </p:nvSpPr>
        <p:spPr bwMode="auto">
          <a:xfrm>
            <a:off x="2490787" y="5746919"/>
            <a:ext cx="954107" cy="400110"/>
          </a:xfrm>
          <a:prstGeom prst="rect">
            <a:avLst/>
          </a:prstGeom>
          <a:noFill/>
          <a:ln w="9525">
            <a:noFill/>
            <a:miter lim="800000"/>
            <a:headEnd/>
            <a:tailEnd/>
          </a:ln>
        </p:spPr>
        <p:txBody>
          <a:bodyPr wrap="none">
            <a:spAutoFit/>
          </a:bodyPr>
          <a:lstStyle/>
          <a:p>
            <a:r>
              <a:rPr kumimoji="1" lang="zh-CN" altLang="en-US" sz="2000" b="1" dirty="0" smtClean="0">
                <a:solidFill>
                  <a:srgbClr val="000000"/>
                </a:solidFill>
                <a:latin typeface="Times New Roman" pitchFamily="18" charset="0"/>
                <a:ea typeface="创艺简宋体"/>
                <a:cs typeface="创艺简宋体"/>
              </a:rPr>
              <a:t>简写成</a:t>
            </a:r>
            <a:endParaRPr lang="zh-CN" altLang="en-US" sz="2000" b="1" dirty="0">
              <a:latin typeface="Calibri" pitchFamily="34" charset="0"/>
            </a:endParaRPr>
          </a:p>
        </p:txBody>
      </p:sp>
      <p:sp>
        <p:nvSpPr>
          <p:cNvPr id="102068" name="矩形 33"/>
          <p:cNvSpPr>
            <a:spLocks noChangeArrowheads="1"/>
          </p:cNvSpPr>
          <p:nvPr/>
        </p:nvSpPr>
        <p:spPr bwMode="auto">
          <a:xfrm>
            <a:off x="3294855" y="5488861"/>
            <a:ext cx="2403475" cy="673100"/>
          </a:xfrm>
          <a:prstGeom prst="rect">
            <a:avLst/>
          </a:prstGeom>
          <a:noFill/>
          <a:ln w="9525">
            <a:noFill/>
            <a:miter lim="800000"/>
            <a:headEnd/>
            <a:tailEnd/>
          </a:ln>
        </p:spPr>
        <p:txBody>
          <a:bodyPr wrap="none">
            <a:spAutoFit/>
          </a:bodyPr>
          <a:lstStyle/>
          <a:p>
            <a:pPr>
              <a:lnSpc>
                <a:spcPct val="135000"/>
              </a:lnSpc>
              <a:spcBef>
                <a:spcPct val="5000"/>
              </a:spcBef>
              <a:spcAft>
                <a:spcPct val="50000"/>
              </a:spcAft>
            </a:pPr>
            <a:r>
              <a:rPr lang="zh-CN" altLang="en-US" dirty="0">
                <a:latin typeface="Calibri" pitchFamily="34" charset="0"/>
              </a:rPr>
              <a:t></a:t>
            </a:r>
            <a:r>
              <a:rPr lang="el-GR" altLang="zh-CN" sz="2800" dirty="0">
                <a:latin typeface="Calibri" pitchFamily="34" charset="0"/>
              </a:rPr>
              <a:t>μ</a:t>
            </a:r>
            <a:r>
              <a:rPr lang="en-US" altLang="zh-CN" sz="2800" baseline="-25000" dirty="0">
                <a:latin typeface="Calibri" pitchFamily="34" charset="0"/>
              </a:rPr>
              <a:t>B</a:t>
            </a:r>
            <a:r>
              <a:rPr lang="en-US" altLang="zh-CN" sz="2800" dirty="0">
                <a:latin typeface="Calibri" pitchFamily="34" charset="0"/>
              </a:rPr>
              <a:t>=</a:t>
            </a:r>
            <a:r>
              <a:rPr lang="el-GR" altLang="zh-CN" sz="2800" dirty="0">
                <a:latin typeface="Calibri" pitchFamily="34" charset="0"/>
              </a:rPr>
              <a:t>μ</a:t>
            </a:r>
            <a:r>
              <a:rPr lang="en-US" altLang="zh-CN" sz="2800" baseline="-25000" dirty="0">
                <a:latin typeface="Calibri" pitchFamily="34" charset="0"/>
              </a:rPr>
              <a:t>B </a:t>
            </a:r>
            <a:r>
              <a:rPr lang="en-US" altLang="zh-CN" sz="2800" dirty="0">
                <a:latin typeface="Calibri" pitchFamily="34" charset="0"/>
              </a:rPr>
              <a:t>+</a:t>
            </a:r>
            <a:r>
              <a:rPr lang="en-US" altLang="zh-CN" sz="2800" dirty="0" err="1">
                <a:latin typeface="Calibri" pitchFamily="34" charset="0"/>
              </a:rPr>
              <a:t>RTlnx</a:t>
            </a:r>
            <a:r>
              <a:rPr lang="en-US" altLang="zh-CN" sz="2800" baseline="-25000" dirty="0" err="1">
                <a:latin typeface="Calibri" pitchFamily="34" charset="0"/>
              </a:rPr>
              <a:t>B</a:t>
            </a:r>
            <a:endParaRPr kumimoji="1" lang="zh-CN" altLang="en-US" sz="2800" dirty="0">
              <a:solidFill>
                <a:srgbClr val="000000"/>
              </a:solidFill>
              <a:latin typeface="Times New Roman" pitchFamily="18" charset="0"/>
              <a:ea typeface="创艺简宋体"/>
              <a:cs typeface="创艺简宋体"/>
            </a:endParaRPr>
          </a:p>
        </p:txBody>
      </p:sp>
      <p:sp>
        <p:nvSpPr>
          <p:cNvPr id="35" name="Text Box 4"/>
          <p:cNvSpPr txBox="1">
            <a:spLocks noChangeArrowheads="1"/>
          </p:cNvSpPr>
          <p:nvPr/>
        </p:nvSpPr>
        <p:spPr bwMode="auto">
          <a:xfrm flipV="1">
            <a:off x="4179927" y="5673011"/>
            <a:ext cx="366713" cy="152400"/>
          </a:xfrm>
          <a:prstGeom prst="rect">
            <a:avLst/>
          </a:prstGeom>
          <a:noFill/>
          <a:ln w="9525">
            <a:noFill/>
            <a:miter lim="800000"/>
            <a:headEnd/>
            <a:tailEnd/>
          </a:ln>
        </p:spPr>
        <p:txBody>
          <a:bodyPr vert="eaVert">
            <a:spAutoFit/>
          </a:bodyPr>
          <a:lstStyle/>
          <a:p>
            <a:pPr>
              <a:spcBef>
                <a:spcPct val="50000"/>
              </a:spcBef>
            </a:pPr>
            <a:r>
              <a:rPr lang="zh-CN" altLang="en-US" sz="1200" b="1" dirty="0">
                <a:latin typeface="Times New Roman" pitchFamily="18" charset="0"/>
                <a:sym typeface="Symbol" pitchFamily="18" charset="2"/>
              </a:rPr>
              <a:t></a:t>
            </a:r>
            <a:endParaRPr lang="zh-CN" altLang="en-US" sz="8000" b="1" dirty="0">
              <a:latin typeface="Times New Roman" pitchFamily="18" charset="0"/>
              <a:sym typeface="Symbol" pitchFamily="18" charset="2"/>
            </a:endParaRPr>
          </a:p>
        </p:txBody>
      </p:sp>
      <p:sp>
        <p:nvSpPr>
          <p:cNvPr id="6" name="矩形 5"/>
          <p:cNvSpPr/>
          <p:nvPr/>
        </p:nvSpPr>
        <p:spPr>
          <a:xfrm>
            <a:off x="646585" y="6348537"/>
            <a:ext cx="7412648" cy="369332"/>
          </a:xfrm>
          <a:prstGeom prst="rect">
            <a:avLst/>
          </a:prstGeom>
        </p:spPr>
        <p:txBody>
          <a:bodyPr wrap="square">
            <a:spAutoFit/>
          </a:bodyPr>
          <a:lstStyle/>
          <a:p>
            <a:r>
              <a:rPr lang="zh-CN" altLang="en-US" dirty="0">
                <a:solidFill>
                  <a:srgbClr val="FF0000"/>
                </a:solidFill>
                <a:latin typeface="华文宋体"/>
                <a:ea typeface="华文宋体"/>
                <a:cs typeface="华文宋体"/>
              </a:rPr>
              <a:t>标准态：指定温度</a:t>
            </a:r>
            <a:r>
              <a:rPr lang="en-US" altLang="zh-CN" dirty="0">
                <a:solidFill>
                  <a:srgbClr val="FF0000"/>
                </a:solidFill>
                <a:latin typeface="华文宋体"/>
                <a:ea typeface="华文宋体"/>
                <a:cs typeface="华文宋体"/>
              </a:rPr>
              <a:t>T</a:t>
            </a:r>
            <a:r>
              <a:rPr lang="zh-CN" altLang="en-US" dirty="0">
                <a:solidFill>
                  <a:srgbClr val="FF0000"/>
                </a:solidFill>
                <a:latin typeface="华文宋体"/>
                <a:ea typeface="华文宋体"/>
                <a:cs typeface="华文宋体"/>
              </a:rPr>
              <a:t>（</a:t>
            </a:r>
            <a:r>
              <a:rPr lang="en-US" altLang="zh-CN" dirty="0">
                <a:solidFill>
                  <a:srgbClr val="FF0000"/>
                </a:solidFill>
                <a:latin typeface="华文宋体"/>
                <a:ea typeface="华文宋体"/>
                <a:cs typeface="华文宋体"/>
              </a:rPr>
              <a:t>P=p  )</a:t>
            </a:r>
            <a:r>
              <a:rPr lang="zh-CN" altLang="en-US" dirty="0">
                <a:solidFill>
                  <a:srgbClr val="FF0000"/>
                </a:solidFill>
                <a:latin typeface="华文宋体"/>
                <a:ea typeface="华文宋体"/>
                <a:cs typeface="华文宋体"/>
              </a:rPr>
              <a:t>下纯液体</a:t>
            </a:r>
            <a:r>
              <a:rPr lang="zh-CN" altLang="en-US" dirty="0" smtClean="0">
                <a:solidFill>
                  <a:srgbClr val="FF0000"/>
                </a:solidFill>
                <a:latin typeface="华文宋体"/>
                <a:ea typeface="华文宋体"/>
                <a:cs typeface="华文宋体"/>
              </a:rPr>
              <a:t>物质化学势</a:t>
            </a:r>
            <a:endParaRPr lang="zh-CN" altLang="en-US" dirty="0">
              <a:solidFill>
                <a:srgbClr val="FF0000"/>
              </a:solidFill>
              <a:latin typeface="华文宋体"/>
              <a:ea typeface="华文宋体"/>
              <a:cs typeface="华文宋体"/>
            </a:endParaRPr>
          </a:p>
        </p:txBody>
      </p:sp>
      <p:sp>
        <p:nvSpPr>
          <p:cNvPr id="32" name="Text Box 4"/>
          <p:cNvSpPr txBox="1">
            <a:spLocks noChangeArrowheads="1"/>
          </p:cNvSpPr>
          <p:nvPr/>
        </p:nvSpPr>
        <p:spPr bwMode="auto">
          <a:xfrm flipV="1">
            <a:off x="2020886" y="4893684"/>
            <a:ext cx="366713" cy="152400"/>
          </a:xfrm>
          <a:prstGeom prst="rect">
            <a:avLst/>
          </a:prstGeom>
          <a:noFill/>
          <a:ln w="9525">
            <a:noFill/>
            <a:miter lim="800000"/>
            <a:headEnd/>
            <a:tailEnd/>
          </a:ln>
        </p:spPr>
        <p:txBody>
          <a:bodyPr vert="eaVert">
            <a:spAutoFit/>
          </a:bodyPr>
          <a:lstStyle/>
          <a:p>
            <a:pPr>
              <a:spcBef>
                <a:spcPct val="50000"/>
              </a:spcBef>
            </a:pPr>
            <a:r>
              <a:rPr lang="zh-CN" altLang="en-US" sz="1200" b="1" dirty="0">
                <a:latin typeface="Times New Roman" pitchFamily="18" charset="0"/>
                <a:sym typeface="Symbol" pitchFamily="18" charset="2"/>
              </a:rPr>
              <a:t></a:t>
            </a:r>
            <a:endParaRPr lang="zh-CN" altLang="en-US" sz="8000" b="1" dirty="0">
              <a:latin typeface="Times New Roman" pitchFamily="18" charset="0"/>
              <a:sym typeface="Symbol" pitchFamily="18" charset="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777295777"/>
              </p:ext>
            </p:extLst>
          </p:nvPr>
        </p:nvGraphicFramePr>
        <p:xfrm>
          <a:off x="5598487" y="1896520"/>
          <a:ext cx="1686508" cy="457246"/>
        </p:xfrm>
        <a:graphic>
          <a:graphicData uri="http://schemas.openxmlformats.org/presentationml/2006/ole">
            <mc:AlternateContent xmlns:mc="http://schemas.openxmlformats.org/markup-compatibility/2006">
              <mc:Choice xmlns:v="urn:schemas-microsoft-com:vml" Requires="v">
                <p:oleObj spid="_x0000_s188443" name="公式" r:id="rId10" imgW="711200" imgH="228600" progId="Equation.3">
                  <p:embed/>
                </p:oleObj>
              </mc:Choice>
              <mc:Fallback>
                <p:oleObj name="公式" r:id="rId10" imgW="711200" imgH="228600" progId="Equation.3">
                  <p:embed/>
                  <p:pic>
                    <p:nvPicPr>
                      <p:cNvPr id="0" name="Object 8"/>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598487" y="1896520"/>
                        <a:ext cx="1686508" cy="457246"/>
                      </a:xfrm>
                      <a:prstGeom prst="rect">
                        <a:avLst/>
                      </a:prstGeom>
                      <a:gradFill rotWithShape="1">
                        <a:gsLst>
                          <a:gs pos="0">
                            <a:srgbClr val="5E7676"/>
                          </a:gs>
                          <a:gs pos="50000">
                            <a:srgbClr val="CCFFFF"/>
                          </a:gs>
                          <a:gs pos="100000">
                            <a:srgbClr val="5E7676"/>
                          </a:gs>
                        </a:gsLst>
                        <a:lin ang="5400000" scaled="1"/>
                      </a:gradFill>
                      <a:ln>
                        <a:noFill/>
                      </a:ln>
                      <a:effectLst/>
                    </p:spPr>
                  </p:pic>
                </p:oleObj>
              </mc:Fallback>
            </mc:AlternateContent>
          </a:graphicData>
        </a:graphic>
      </p:graphicFrame>
      <p:grpSp>
        <p:nvGrpSpPr>
          <p:cNvPr id="34" name="Group 47"/>
          <p:cNvGrpSpPr>
            <a:grpSpLocks/>
          </p:cNvGrpSpPr>
          <p:nvPr/>
        </p:nvGrpSpPr>
        <p:grpSpPr bwMode="auto">
          <a:xfrm>
            <a:off x="497683" y="2872622"/>
            <a:ext cx="5384504" cy="773906"/>
            <a:chOff x="1172" y="2720"/>
            <a:chExt cx="4309" cy="735"/>
          </a:xfrm>
        </p:grpSpPr>
        <p:graphicFrame>
          <p:nvGraphicFramePr>
            <p:cNvPr id="36" name="Object 9"/>
            <p:cNvGraphicFramePr>
              <a:graphicFrameLocks noChangeAspect="1"/>
            </p:cNvGraphicFramePr>
            <p:nvPr/>
          </p:nvGraphicFramePr>
          <p:xfrm>
            <a:off x="1172" y="2720"/>
            <a:ext cx="4309" cy="735"/>
          </p:xfrm>
          <a:graphic>
            <a:graphicData uri="http://schemas.openxmlformats.org/presentationml/2006/ole">
              <mc:AlternateContent xmlns:mc="http://schemas.openxmlformats.org/markup-compatibility/2006">
                <mc:Choice xmlns:v="urn:schemas-microsoft-com:vml" Requires="v">
                  <p:oleObj spid="_x0000_s188444" name="公式" r:id="rId11" imgW="2577960" imgH="444240" progId="Equation.3">
                    <p:embed/>
                  </p:oleObj>
                </mc:Choice>
                <mc:Fallback>
                  <p:oleObj name="公式" r:id="rId11" imgW="2577960" imgH="4442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2" y="2720"/>
                          <a:ext cx="4309" cy="735"/>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 name="Group 36"/>
            <p:cNvGrpSpPr>
              <a:grpSpLocks/>
            </p:cNvGrpSpPr>
            <p:nvPr/>
          </p:nvGrpSpPr>
          <p:grpSpPr bwMode="auto">
            <a:xfrm>
              <a:off x="2767" y="2925"/>
              <a:ext cx="85" cy="85"/>
              <a:chOff x="4779" y="2018"/>
              <a:chExt cx="227" cy="227"/>
            </a:xfrm>
          </p:grpSpPr>
          <p:sp>
            <p:nvSpPr>
              <p:cNvPr id="41" name="Oval 37"/>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p>
            </p:txBody>
          </p:sp>
          <p:sp>
            <p:nvSpPr>
              <p:cNvPr id="42" name="Line 38"/>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44"/>
            <p:cNvGrpSpPr>
              <a:grpSpLocks/>
            </p:cNvGrpSpPr>
            <p:nvPr/>
          </p:nvGrpSpPr>
          <p:grpSpPr bwMode="auto">
            <a:xfrm>
              <a:off x="4269" y="3152"/>
              <a:ext cx="85" cy="85"/>
              <a:chOff x="4779" y="2018"/>
              <a:chExt cx="227" cy="227"/>
            </a:xfrm>
          </p:grpSpPr>
          <p:sp>
            <p:nvSpPr>
              <p:cNvPr id="39" name="Oval 45"/>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p>
            </p:txBody>
          </p:sp>
          <p:sp>
            <p:nvSpPr>
              <p:cNvPr id="40" name="Line 46"/>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3" name="矩形 30"/>
          <p:cNvSpPr>
            <a:spLocks noChangeArrowheads="1"/>
          </p:cNvSpPr>
          <p:nvPr/>
        </p:nvSpPr>
        <p:spPr bwMode="auto">
          <a:xfrm>
            <a:off x="537361" y="3839857"/>
            <a:ext cx="5493812" cy="923330"/>
          </a:xfrm>
          <a:prstGeom prst="rect">
            <a:avLst/>
          </a:prstGeom>
          <a:noFill/>
          <a:ln w="9525">
            <a:noFill/>
            <a:miter lim="800000"/>
            <a:headEnd/>
            <a:tailEnd/>
          </a:ln>
        </p:spPr>
        <p:txBody>
          <a:bodyPr wrap="none">
            <a:spAutoFit/>
          </a:bodyPr>
          <a:lstStyle/>
          <a:p>
            <a:r>
              <a:rPr kumimoji="1" lang="zh-CN" altLang="en-US" dirty="0" smtClean="0">
                <a:solidFill>
                  <a:srgbClr val="C00000"/>
                </a:solidFill>
                <a:latin typeface="Times New Roman" pitchFamily="18" charset="0"/>
                <a:ea typeface="创艺简宋体"/>
                <a:cs typeface="创艺简宋体"/>
              </a:rPr>
              <a:t>由预备知识得</a:t>
            </a:r>
            <a:endParaRPr kumimoji="1" lang="en-US" altLang="zh-CN" dirty="0" smtClean="0">
              <a:solidFill>
                <a:srgbClr val="C00000"/>
              </a:solidFill>
              <a:latin typeface="Times New Roman" pitchFamily="18" charset="0"/>
              <a:ea typeface="创艺简宋体"/>
              <a:cs typeface="创艺简宋体"/>
            </a:endParaRPr>
          </a:p>
          <a:p>
            <a:endParaRPr kumimoji="1" lang="en-US" altLang="zh-CN" dirty="0" smtClean="0">
              <a:solidFill>
                <a:srgbClr val="000000"/>
              </a:solidFill>
              <a:latin typeface="Times New Roman" pitchFamily="18" charset="0"/>
              <a:ea typeface="创艺简宋体"/>
              <a:cs typeface="创艺简宋体"/>
            </a:endParaRPr>
          </a:p>
          <a:p>
            <a:r>
              <a:rPr kumimoji="1" lang="zh-CN" altLang="en-US" dirty="0" smtClean="0">
                <a:solidFill>
                  <a:srgbClr val="000000"/>
                </a:solidFill>
                <a:latin typeface="Times New Roman" pitchFamily="18" charset="0"/>
                <a:ea typeface="创艺简宋体"/>
                <a:cs typeface="创艺简宋体"/>
              </a:rPr>
              <a:t>所以，理想液态混合物中任意组分的化学势可以写成</a:t>
            </a:r>
            <a:endParaRPr lang="zh-CN" altLang="en-US" dirty="0">
              <a:latin typeface="Calibri" pitchFamily="34" charset="0"/>
            </a:endParaRPr>
          </a:p>
        </p:txBody>
      </p:sp>
      <p:sp>
        <p:nvSpPr>
          <p:cNvPr id="44" name="Text Box 14"/>
          <p:cNvSpPr txBox="1">
            <a:spLocks noChangeArrowheads="1"/>
          </p:cNvSpPr>
          <p:nvPr/>
        </p:nvSpPr>
        <p:spPr bwMode="auto">
          <a:xfrm flipV="1">
            <a:off x="3813215" y="3863997"/>
            <a:ext cx="366712" cy="151793"/>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80808"/>
                </a:solidFill>
                <a:latin typeface="Times New Roman" pitchFamily="18" charset="0"/>
                <a:sym typeface="Symbol" pitchFamily="18" charset="2"/>
              </a:rPr>
              <a:t></a:t>
            </a:r>
            <a:endParaRPr lang="zh-CN" altLang="en-US" sz="8000" dirty="0">
              <a:solidFill>
                <a:srgbClr val="080808"/>
              </a:solidFill>
              <a:latin typeface="Times New Roman" pitchFamily="18" charset="0"/>
              <a:sym typeface="Symbol" pitchFamily="18" charset="2"/>
            </a:endParaRPr>
          </a:p>
        </p:txBody>
      </p:sp>
      <p:sp>
        <p:nvSpPr>
          <p:cNvPr id="45" name="Text Box 14"/>
          <p:cNvSpPr txBox="1">
            <a:spLocks noChangeArrowheads="1"/>
          </p:cNvSpPr>
          <p:nvPr/>
        </p:nvSpPr>
        <p:spPr bwMode="auto">
          <a:xfrm flipV="1">
            <a:off x="7692521" y="3763960"/>
            <a:ext cx="366712" cy="151793"/>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80808"/>
                </a:solidFill>
                <a:latin typeface="Times New Roman" pitchFamily="18" charset="0"/>
                <a:sym typeface="Symbol" pitchFamily="18" charset="2"/>
              </a:rPr>
              <a:t></a:t>
            </a:r>
            <a:endParaRPr lang="zh-CN" altLang="en-US" sz="8000" dirty="0">
              <a:solidFill>
                <a:srgbClr val="080808"/>
              </a:solidFill>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8"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fill="hold"/>
                                        <p:tgtEl>
                                          <p:spTgt spid="30"/>
                                        </p:tgtEl>
                                        <p:attrNameLst>
                                          <p:attrName>ppt_x</p:attrName>
                                        </p:attrNameLst>
                                      </p:cBhvr>
                                      <p:tavLst>
                                        <p:tav tm="0">
                                          <p:val>
                                            <p:strVal val="0-#ppt_w/2"/>
                                          </p:val>
                                        </p:tav>
                                        <p:tav tm="100000">
                                          <p:val>
                                            <p:strVal val="#ppt_x"/>
                                          </p:val>
                                        </p:tav>
                                      </p:tavLst>
                                    </p:anim>
                                    <p:anim calcmode="lin" valueType="num">
                                      <p:cBhvr additive="base">
                                        <p:cTn id="37" dur="500" fill="hold"/>
                                        <p:tgtEl>
                                          <p:spTgt spid="30"/>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1" presetClass="entr" presetSubtype="4"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heel(4)">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21" presetClass="entr" presetSubtype="4"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heel(4)">
                                      <p:cBhvr>
                                        <p:cTn id="5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26"/>
          <p:cNvGraphicFramePr>
            <a:graphicFrameLocks noChangeAspect="1"/>
          </p:cNvGraphicFramePr>
          <p:nvPr>
            <p:extLst>
              <p:ext uri="{D42A27DB-BD31-4B8C-83A1-F6EECF244321}">
                <p14:modId xmlns:p14="http://schemas.microsoft.com/office/powerpoint/2010/main" val="3476488908"/>
              </p:ext>
            </p:extLst>
          </p:nvPr>
        </p:nvGraphicFramePr>
        <p:xfrm>
          <a:off x="435358" y="1785219"/>
          <a:ext cx="5284787" cy="604837"/>
        </p:xfrm>
        <a:graphic>
          <a:graphicData uri="http://schemas.openxmlformats.org/presentationml/2006/ole">
            <mc:AlternateContent xmlns:mc="http://schemas.openxmlformats.org/markup-compatibility/2006">
              <mc:Choice xmlns:v="urn:schemas-microsoft-com:vml" Requires="v">
                <p:oleObj spid="_x0000_s187411" name="公式" r:id="rId3" imgW="3073320" imgH="432360" progId="Equation.3">
                  <p:embed/>
                </p:oleObj>
              </mc:Choice>
              <mc:Fallback>
                <p:oleObj name="公式" r:id="rId3" imgW="3073320" imgH="432360" progId="Equation.3">
                  <p:embed/>
                  <p:pic>
                    <p:nvPicPr>
                      <p:cNvPr id="0" name="Picture 3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358" y="1785219"/>
                        <a:ext cx="5284787"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27"/>
          <p:cNvGraphicFramePr>
            <a:graphicFrameLocks noChangeAspect="1"/>
          </p:cNvGraphicFramePr>
          <p:nvPr>
            <p:extLst>
              <p:ext uri="{D42A27DB-BD31-4B8C-83A1-F6EECF244321}">
                <p14:modId xmlns:p14="http://schemas.microsoft.com/office/powerpoint/2010/main" val="1041545976"/>
              </p:ext>
            </p:extLst>
          </p:nvPr>
        </p:nvGraphicFramePr>
        <p:xfrm>
          <a:off x="611560" y="2492896"/>
          <a:ext cx="6961187" cy="604838"/>
        </p:xfrm>
        <a:graphic>
          <a:graphicData uri="http://schemas.openxmlformats.org/presentationml/2006/ole">
            <mc:AlternateContent xmlns:mc="http://schemas.openxmlformats.org/markup-compatibility/2006">
              <mc:Choice xmlns:v="urn:schemas-microsoft-com:vml" Requires="v">
                <p:oleObj spid="_x0000_s187412" name="公式" r:id="rId5" imgW="4051440" imgH="432360" progId="Equation.3">
                  <p:embed/>
                </p:oleObj>
              </mc:Choice>
              <mc:Fallback>
                <p:oleObj name="公式" r:id="rId5" imgW="4051440" imgH="432360" progId="Equation.3">
                  <p:embed/>
                  <p:pic>
                    <p:nvPicPr>
                      <p:cNvPr id="0" name="Picture 3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2492896"/>
                        <a:ext cx="6961187"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28"/>
          <p:cNvGraphicFramePr>
            <a:graphicFrameLocks noChangeAspect="1"/>
          </p:cNvGraphicFramePr>
          <p:nvPr>
            <p:extLst>
              <p:ext uri="{D42A27DB-BD31-4B8C-83A1-F6EECF244321}">
                <p14:modId xmlns:p14="http://schemas.microsoft.com/office/powerpoint/2010/main" val="2126748009"/>
              </p:ext>
            </p:extLst>
          </p:nvPr>
        </p:nvGraphicFramePr>
        <p:xfrm>
          <a:off x="498200" y="3140968"/>
          <a:ext cx="4461839" cy="625028"/>
        </p:xfrm>
        <a:graphic>
          <a:graphicData uri="http://schemas.openxmlformats.org/presentationml/2006/ole">
            <mc:AlternateContent xmlns:mc="http://schemas.openxmlformats.org/markup-compatibility/2006">
              <mc:Choice xmlns:v="urn:schemas-microsoft-com:vml" Requires="v">
                <p:oleObj spid="_x0000_s187413" name="公式" r:id="rId7" imgW="1993680" imgH="342720" progId="Equation.3">
                  <p:embed/>
                </p:oleObj>
              </mc:Choice>
              <mc:Fallback>
                <p:oleObj name="公式" r:id="rId7" imgW="1993680" imgH="342720" progId="Equation.3">
                  <p:embed/>
                  <p:pic>
                    <p:nvPicPr>
                      <p:cNvPr id="0" name="Picture 328"/>
                      <p:cNvPicPr>
                        <a:picLocks noChangeAspect="1" noChangeArrowheads="1"/>
                      </p:cNvPicPr>
                      <p:nvPr/>
                    </p:nvPicPr>
                    <p:blipFill>
                      <a:blip r:embed="rId8"/>
                      <a:srcRect/>
                      <a:stretch>
                        <a:fillRect/>
                      </a:stretch>
                    </p:blipFill>
                    <p:spPr bwMode="auto">
                      <a:xfrm>
                        <a:off x="498200" y="3140968"/>
                        <a:ext cx="4461839" cy="625028"/>
                      </a:xfrm>
                      <a:prstGeom prst="rect">
                        <a:avLst/>
                      </a:prstGeom>
                      <a:solidFill>
                        <a:srgbClr val="92D050"/>
                      </a:solidFill>
                      <a:extLst/>
                    </p:spPr>
                  </p:pic>
                </p:oleObj>
              </mc:Fallback>
            </mc:AlternateContent>
          </a:graphicData>
        </a:graphic>
      </p:graphicFrame>
      <p:graphicFrame>
        <p:nvGraphicFramePr>
          <p:cNvPr id="8" name="Object 329"/>
          <p:cNvGraphicFramePr>
            <a:graphicFrameLocks noChangeAspect="1"/>
          </p:cNvGraphicFramePr>
          <p:nvPr>
            <p:extLst>
              <p:ext uri="{D42A27DB-BD31-4B8C-83A1-F6EECF244321}">
                <p14:modId xmlns:p14="http://schemas.microsoft.com/office/powerpoint/2010/main" val="2531196660"/>
              </p:ext>
            </p:extLst>
          </p:nvPr>
        </p:nvGraphicFramePr>
        <p:xfrm>
          <a:off x="5364088" y="3212976"/>
          <a:ext cx="3668712" cy="561975"/>
        </p:xfrm>
        <a:graphic>
          <a:graphicData uri="http://schemas.openxmlformats.org/presentationml/2006/ole">
            <mc:AlternateContent xmlns:mc="http://schemas.openxmlformats.org/markup-compatibility/2006">
              <mc:Choice xmlns:v="urn:schemas-microsoft-com:vml" Requires="v">
                <p:oleObj spid="_x0000_s187414" name="公式" r:id="rId9" imgW="2298600" imgH="432360" progId="Equation.3">
                  <p:embed/>
                </p:oleObj>
              </mc:Choice>
              <mc:Fallback>
                <p:oleObj name="公式" r:id="rId9" imgW="2298600" imgH="432360" progId="Equation.3">
                  <p:embed/>
                  <p:pic>
                    <p:nvPicPr>
                      <p:cNvPr id="0" name="Picture 3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088" y="3212976"/>
                        <a:ext cx="3668712" cy="561975"/>
                      </a:xfrm>
                      <a:prstGeom prst="rect">
                        <a:avLst/>
                      </a:prstGeom>
                      <a:solidFill>
                        <a:srgbClr val="FFFF00"/>
                      </a:solidFill>
                      <a:extLst/>
                    </p:spPr>
                  </p:pic>
                </p:oleObj>
              </mc:Fallback>
            </mc:AlternateContent>
          </a:graphicData>
        </a:graphic>
      </p:graphicFrame>
      <p:sp>
        <p:nvSpPr>
          <p:cNvPr id="2" name="矩形 1"/>
          <p:cNvSpPr/>
          <p:nvPr/>
        </p:nvSpPr>
        <p:spPr>
          <a:xfrm>
            <a:off x="323239" y="4077072"/>
            <a:ext cx="7366119" cy="1384995"/>
          </a:xfrm>
          <a:prstGeom prst="rect">
            <a:avLst/>
          </a:prstGeom>
        </p:spPr>
        <p:txBody>
          <a:bodyPr wrap="none">
            <a:spAutoFit/>
          </a:bodyPr>
          <a:lstStyle/>
          <a:p>
            <a:pPr eaLnBrk="1" hangingPunct="1">
              <a:buClr>
                <a:srgbClr val="CCFF33"/>
              </a:buClr>
              <a:buSzPct val="70000"/>
              <a:buFont typeface="Wingdings" pitchFamily="2" charset="2"/>
              <a:buNone/>
            </a:pPr>
            <a:r>
              <a:rPr kumimoji="1" lang="en-US" altLang="zh-CN" sz="2800" b="1" dirty="0" smtClean="0">
                <a:solidFill>
                  <a:srgbClr val="0000FF"/>
                </a:solidFill>
                <a:latin typeface="华文宋体"/>
                <a:ea typeface="华文宋体"/>
                <a:cs typeface="华文宋体"/>
                <a:sym typeface="Symbol" pitchFamily="18" charset="2"/>
              </a:rPr>
              <a:t>1</a:t>
            </a:r>
            <a:r>
              <a:rPr kumimoji="1" lang="zh-CN" altLang="en-US" sz="2800" b="1" dirty="0" smtClean="0">
                <a:solidFill>
                  <a:srgbClr val="0000FF"/>
                </a:solidFill>
                <a:latin typeface="华文宋体"/>
                <a:ea typeface="华文宋体"/>
                <a:cs typeface="华文宋体"/>
                <a:sym typeface="Symbol" pitchFamily="18" charset="2"/>
              </a:rPr>
              <a:t>、</a:t>
            </a:r>
            <a:r>
              <a:rPr kumimoji="1" lang="zh-CN" altLang="en-US" sz="2800" b="1" dirty="0">
                <a:latin typeface="宋体" charset="-122"/>
                <a:sym typeface="Symbol" pitchFamily="18" charset="2"/>
              </a:rPr>
              <a:t></a:t>
            </a:r>
            <a:r>
              <a:rPr kumimoji="1" lang="en-US" altLang="zh-CN" sz="2800" b="1" baseline="-25000" dirty="0" err="1" smtClean="0">
                <a:latin typeface="宋体" charset="-122"/>
                <a:sym typeface="Symbol" pitchFamily="18" charset="2"/>
              </a:rPr>
              <a:t>mix</a:t>
            </a:r>
            <a:r>
              <a:rPr kumimoji="1" lang="en-US" altLang="zh-CN" sz="2800" b="1" dirty="0" err="1" smtClean="0">
                <a:latin typeface="宋体" charset="-122"/>
                <a:sym typeface="Symbol" pitchFamily="18" charset="2"/>
              </a:rPr>
              <a:t>G</a:t>
            </a:r>
            <a:r>
              <a:rPr kumimoji="1" lang="en-US" altLang="zh-CN" sz="2800" b="1" dirty="0">
                <a:latin typeface="宋体" charset="-122"/>
                <a:sym typeface="Symbol" pitchFamily="18" charset="2"/>
              </a:rPr>
              <a:t> &lt;</a:t>
            </a:r>
            <a:r>
              <a:rPr kumimoji="1" lang="en-US" altLang="zh-CN" sz="2800" b="1" dirty="0" smtClean="0">
                <a:latin typeface="宋体" charset="-122"/>
                <a:sym typeface="Symbol" pitchFamily="18" charset="2"/>
              </a:rPr>
              <a:t>0</a:t>
            </a:r>
          </a:p>
          <a:p>
            <a:pPr eaLnBrk="1" hangingPunct="1">
              <a:buClr>
                <a:srgbClr val="CCFF33"/>
              </a:buClr>
              <a:buSzPct val="70000"/>
              <a:buFont typeface="Wingdings" pitchFamily="2" charset="2"/>
              <a:buNone/>
            </a:pPr>
            <a:endParaRPr kumimoji="1" lang="en-US" altLang="zh-CN" sz="2800" b="1" dirty="0" smtClean="0">
              <a:solidFill>
                <a:srgbClr val="0000FF"/>
              </a:solidFill>
              <a:latin typeface="华文宋体"/>
              <a:ea typeface="华文宋体"/>
              <a:cs typeface="华文宋体"/>
              <a:sym typeface="Symbol" pitchFamily="18" charset="2"/>
            </a:endParaRPr>
          </a:p>
          <a:p>
            <a:pPr eaLnBrk="1" hangingPunct="1">
              <a:buClr>
                <a:srgbClr val="CCFF33"/>
              </a:buClr>
              <a:buSzPct val="70000"/>
              <a:buFont typeface="Wingdings" pitchFamily="2" charset="2"/>
              <a:buNone/>
            </a:pPr>
            <a:r>
              <a:rPr kumimoji="1" lang="zh-CN" altLang="en-US" sz="2800" b="1" dirty="0" smtClean="0">
                <a:solidFill>
                  <a:srgbClr val="0000FF"/>
                </a:solidFill>
                <a:latin typeface="华文宋体"/>
                <a:ea typeface="华文宋体"/>
                <a:cs typeface="华文宋体"/>
                <a:sym typeface="Symbol" pitchFamily="18" charset="2"/>
              </a:rPr>
              <a:t>即</a:t>
            </a:r>
            <a:r>
              <a:rPr kumimoji="1" lang="zh-CN" altLang="en-US" sz="2800" b="1" dirty="0">
                <a:solidFill>
                  <a:srgbClr val="0000FF"/>
                </a:solidFill>
                <a:latin typeface="华文宋体"/>
                <a:ea typeface="华文宋体"/>
                <a:cs typeface="华文宋体"/>
                <a:sym typeface="Symbol" pitchFamily="18" charset="2"/>
              </a:rPr>
              <a:t>恒温</a:t>
            </a:r>
            <a:r>
              <a:rPr kumimoji="1" lang="zh-CN" altLang="en-US" sz="2800" b="1" dirty="0" smtClean="0">
                <a:solidFill>
                  <a:srgbClr val="0000FF"/>
                </a:solidFill>
                <a:latin typeface="华文宋体"/>
                <a:ea typeface="华文宋体"/>
                <a:cs typeface="华文宋体"/>
                <a:sym typeface="Symbol" pitchFamily="18" charset="2"/>
              </a:rPr>
              <a:t>、恒</a:t>
            </a:r>
            <a:r>
              <a:rPr kumimoji="1" lang="zh-CN" altLang="en-US" sz="2800" b="1" dirty="0">
                <a:solidFill>
                  <a:srgbClr val="0000FF"/>
                </a:solidFill>
                <a:latin typeface="华文宋体"/>
                <a:ea typeface="华文宋体"/>
                <a:cs typeface="华文宋体"/>
                <a:sym typeface="Symbol" pitchFamily="18" charset="2"/>
              </a:rPr>
              <a:t>压</a:t>
            </a:r>
            <a:r>
              <a:rPr kumimoji="1" lang="zh-CN" altLang="en-US" sz="2800" b="1" dirty="0" smtClean="0">
                <a:solidFill>
                  <a:srgbClr val="0000FF"/>
                </a:solidFill>
                <a:latin typeface="华文宋体"/>
                <a:ea typeface="华文宋体"/>
                <a:cs typeface="华文宋体"/>
                <a:sym typeface="Symbol" pitchFamily="18" charset="2"/>
              </a:rPr>
              <a:t>下，混合</a:t>
            </a:r>
            <a:r>
              <a:rPr kumimoji="1" lang="zh-CN" altLang="en-US" sz="2800" b="1" dirty="0">
                <a:solidFill>
                  <a:srgbClr val="0000FF"/>
                </a:solidFill>
                <a:latin typeface="华文宋体"/>
                <a:ea typeface="华文宋体"/>
                <a:cs typeface="华文宋体"/>
                <a:sym typeface="Symbol" pitchFamily="18" charset="2"/>
              </a:rPr>
              <a:t>后吉布斯自由能变小了</a:t>
            </a:r>
          </a:p>
        </p:txBody>
      </p:sp>
      <p:sp>
        <p:nvSpPr>
          <p:cNvPr id="9" name="Rectangle 3"/>
          <p:cNvSpPr>
            <a:spLocks noChangeArrowheads="1"/>
          </p:cNvSpPr>
          <p:nvPr/>
        </p:nvSpPr>
        <p:spPr bwMode="auto">
          <a:xfrm>
            <a:off x="323528" y="332656"/>
            <a:ext cx="835342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tx2"/>
              </a:buClr>
              <a:buSzPct val="70000"/>
              <a:buFont typeface="Wingdings" pitchFamily="2" charset="2"/>
              <a:buChar char="¡"/>
              <a:defRPr sz="2900">
                <a:solidFill>
                  <a:schemeClr val="tx1"/>
                </a:solidFill>
                <a:latin typeface="Verdana" pitchFamily="34" charset="0"/>
                <a:ea typeface="宋体" pitchFamily="2" charset="-122"/>
              </a:defRPr>
            </a:lvl1pPr>
            <a:lvl2pPr marL="742950" indent="-285750">
              <a:spcBef>
                <a:spcPct val="20000"/>
              </a:spcBef>
              <a:buClr>
                <a:schemeClr val="accent2"/>
              </a:buClr>
              <a:buSzPct val="70000"/>
              <a:buFont typeface="Wingdings" pitchFamily="2" charset="2"/>
              <a:buChar char="l"/>
              <a:defRPr sz="2500">
                <a:solidFill>
                  <a:schemeClr val="tx1"/>
                </a:solidFill>
                <a:latin typeface="Verdana" pitchFamily="34" charset="0"/>
                <a:ea typeface="宋体" pitchFamily="2" charset="-122"/>
              </a:defRPr>
            </a:lvl2pPr>
            <a:lvl3pPr marL="1143000" indent="-228600">
              <a:spcBef>
                <a:spcPct val="20000"/>
              </a:spcBef>
              <a:buClr>
                <a:schemeClr val="tx2"/>
              </a:buClr>
              <a:buSzPct val="65000"/>
              <a:buFont typeface="Wingdings" pitchFamily="2" charset="2"/>
              <a:buChar char="¡"/>
              <a:defRPr sz="2200">
                <a:solidFill>
                  <a:schemeClr val="tx1"/>
                </a:solidFill>
                <a:latin typeface="Verdana" pitchFamily="34" charset="0"/>
                <a:ea typeface="宋体" pitchFamily="2" charset="-122"/>
              </a:defRPr>
            </a:lvl3pPr>
            <a:lvl4pPr marL="1600200" indent="-228600">
              <a:spcBef>
                <a:spcPct val="20000"/>
              </a:spcBef>
              <a:buClr>
                <a:schemeClr val="accent2"/>
              </a:buClr>
              <a:buSzPct val="70000"/>
              <a:buFont typeface="Wingdings" pitchFamily="2" charset="2"/>
              <a:buChar char="l"/>
              <a:defRPr sz="1900">
                <a:solidFill>
                  <a:schemeClr val="tx1"/>
                </a:solidFill>
                <a:latin typeface="Verdana" pitchFamily="34" charset="0"/>
                <a:ea typeface="宋体" pitchFamily="2" charset="-122"/>
              </a:defRPr>
            </a:lvl4pPr>
            <a:lvl5pPr marL="2057400" indent="-228600">
              <a:spcBef>
                <a:spcPct val="20000"/>
              </a:spcBef>
              <a:buClr>
                <a:schemeClr val="tx2"/>
              </a:buClr>
              <a:buSzPct val="60000"/>
              <a:buFont typeface="Wingdings" pitchFamily="2" charset="2"/>
              <a:buChar char="¡"/>
              <a:defRPr sz="1900">
                <a:solidFill>
                  <a:schemeClr val="tx1"/>
                </a:solidFill>
                <a:latin typeface="Verdana" pitchFamily="34" charset="0"/>
                <a:ea typeface="宋体" pitchFamily="2" charset="-122"/>
              </a:defRPr>
            </a:lvl5pPr>
            <a:lvl6pPr marL="25146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pitchFamily="2" charset="-122"/>
              </a:defRPr>
            </a:lvl6pPr>
            <a:lvl7pPr marL="29718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pitchFamily="2" charset="-122"/>
              </a:defRPr>
            </a:lvl7pPr>
            <a:lvl8pPr marL="34290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pitchFamily="2" charset="-122"/>
              </a:defRPr>
            </a:lvl8pPr>
            <a:lvl9pPr marL="38862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pitchFamily="2" charset="-122"/>
              </a:defRPr>
            </a:lvl9pPr>
          </a:lstStyle>
          <a:p>
            <a:pPr>
              <a:buFont typeface="Monotype Sorts" pitchFamily="2" charset="2"/>
              <a:buNone/>
            </a:pPr>
            <a:r>
              <a:rPr lang="zh-CN" altLang="en-US" sz="2400" b="1" dirty="0" smtClean="0">
                <a:latin typeface="Times New Roman" pitchFamily="18" charset="0"/>
              </a:rPr>
              <a:t>四、理想</a:t>
            </a:r>
            <a:r>
              <a:rPr lang="zh-CN" altLang="en-US" sz="2400" b="1" dirty="0">
                <a:latin typeface="Times New Roman" pitchFamily="18" charset="0"/>
              </a:rPr>
              <a:t>液态混合物的混合</a:t>
            </a:r>
            <a:r>
              <a:rPr lang="zh-CN" altLang="en-US" sz="2400" b="1" dirty="0" smtClean="0">
                <a:latin typeface="Times New Roman" pitchFamily="18" charset="0"/>
              </a:rPr>
              <a:t>性质：是指在</a:t>
            </a:r>
            <a:r>
              <a:rPr lang="zh-CN" altLang="en-US" sz="2400" b="1" dirty="0">
                <a:latin typeface="Times New Roman" pitchFamily="18" charset="0"/>
              </a:rPr>
              <a:t>恒温、恒压条件下，由纯液体</a:t>
            </a:r>
            <a:r>
              <a:rPr lang="en-US" altLang="zh-CN" sz="2400" b="1" dirty="0">
                <a:latin typeface="Times New Roman" pitchFamily="18" charset="0"/>
              </a:rPr>
              <a:t>A</a:t>
            </a:r>
            <a:r>
              <a:rPr lang="zh-CN" altLang="en-US" sz="2400" b="1" dirty="0">
                <a:latin typeface="Times New Roman" pitchFamily="18" charset="0"/>
              </a:rPr>
              <a:t>和纯液体</a:t>
            </a:r>
            <a:r>
              <a:rPr lang="en-US" altLang="zh-CN" sz="2400" b="1" dirty="0">
                <a:latin typeface="Times New Roman" pitchFamily="18" charset="0"/>
              </a:rPr>
              <a:t>B</a:t>
            </a:r>
            <a:r>
              <a:rPr lang="zh-CN" altLang="en-US" sz="2400" b="1" dirty="0">
                <a:latin typeface="Times New Roman" pitchFamily="18" charset="0"/>
              </a:rPr>
              <a:t>混合形成理想液态混合物过程的状态函数 </a:t>
            </a:r>
            <a:r>
              <a:rPr lang="en-US" altLang="zh-CN" sz="2400" b="1" i="1" dirty="0">
                <a:latin typeface="Times New Roman" pitchFamily="18" charset="0"/>
              </a:rPr>
              <a:t>V</a:t>
            </a:r>
            <a:r>
              <a:rPr lang="zh-CN" altLang="en-US" sz="2400" b="1" i="1" dirty="0">
                <a:latin typeface="Times New Roman" pitchFamily="18" charset="0"/>
              </a:rPr>
              <a:t>，</a:t>
            </a:r>
            <a:r>
              <a:rPr lang="en-US" altLang="zh-CN" sz="2400" b="1" i="1" dirty="0">
                <a:latin typeface="Times New Roman" pitchFamily="18" charset="0"/>
              </a:rPr>
              <a:t>H</a:t>
            </a:r>
            <a:r>
              <a:rPr lang="zh-CN" altLang="en-US" sz="2400" b="1" i="1" dirty="0">
                <a:latin typeface="Times New Roman" pitchFamily="18" charset="0"/>
              </a:rPr>
              <a:t>，</a:t>
            </a:r>
            <a:r>
              <a:rPr lang="en-US" altLang="zh-CN" sz="2400" b="1" i="1" dirty="0">
                <a:latin typeface="Times New Roman" pitchFamily="18" charset="0"/>
              </a:rPr>
              <a:t>S</a:t>
            </a:r>
            <a:r>
              <a:rPr lang="zh-CN" altLang="en-US" sz="2400" b="1" i="1" dirty="0">
                <a:latin typeface="Times New Roman" pitchFamily="18" charset="0"/>
              </a:rPr>
              <a:t>，</a:t>
            </a:r>
            <a:r>
              <a:rPr lang="en-US" altLang="zh-CN" sz="2400" b="1" i="1" dirty="0">
                <a:latin typeface="Times New Roman" pitchFamily="18" charset="0"/>
              </a:rPr>
              <a:t>G</a:t>
            </a:r>
            <a:r>
              <a:rPr lang="zh-CN" altLang="en-US" sz="2400" b="1" dirty="0">
                <a:latin typeface="Times New Roman" pitchFamily="18" charset="0"/>
              </a:rPr>
              <a:t>的变化</a:t>
            </a:r>
            <a:r>
              <a:rPr lang="zh-CN" altLang="en-US" sz="2400" b="1" dirty="0" smtClean="0">
                <a:latin typeface="Times New Roman" pitchFamily="18" charset="0"/>
              </a:rPr>
              <a:t>。</a:t>
            </a:r>
            <a:r>
              <a:rPr lang="zh-CN" altLang="en-US" sz="2400" b="1" dirty="0" smtClean="0">
                <a:solidFill>
                  <a:srgbClr val="FF3300"/>
                </a:solidFill>
                <a:latin typeface="Times New Roman" pitchFamily="18" charset="0"/>
              </a:rPr>
              <a:t>                </a:t>
            </a:r>
            <a:endParaRPr lang="en-US" altLang="zh-CN" sz="2400" b="1" dirty="0">
              <a:solidFill>
                <a:srgbClr val="FF3300"/>
              </a:solidFill>
              <a:latin typeface="Times New Roman" pitchFamily="18" charset="0"/>
            </a:endParaRPr>
          </a:p>
          <a:p>
            <a:pPr>
              <a:buFont typeface="Monotype Sorts" pitchFamily="2" charset="2"/>
              <a:buNone/>
            </a:pPr>
            <a:r>
              <a:rPr lang="en-US" altLang="zh-CN" sz="2400" b="1" dirty="0">
                <a:solidFill>
                  <a:srgbClr val="FF3300"/>
                </a:solidFill>
                <a:latin typeface="Times New Roman" pitchFamily="18" charset="0"/>
              </a:rPr>
              <a:t>                    </a:t>
            </a:r>
          </a:p>
          <a:p>
            <a:pPr>
              <a:buFont typeface="Monotype Sorts" pitchFamily="2" charset="2"/>
              <a:buNone/>
            </a:pPr>
            <a:r>
              <a:rPr lang="en-US" altLang="zh-CN" sz="2400" b="1" dirty="0">
                <a:solidFill>
                  <a:srgbClr val="FF3300"/>
                </a:solidFill>
                <a:latin typeface="Times New Roman" pitchFamily="18" charset="0"/>
              </a:rPr>
              <a:t>                </a:t>
            </a:r>
            <a:endParaRPr lang="en-US" altLang="zh-CN" sz="2000" b="1" i="1" dirty="0">
              <a:solidFill>
                <a:srgbClr val="FF33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32"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9">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anim calcmode="lin" valueType="num">
                                      <p:cBhvr>
                                        <p:cTn id="41" dur="500" decel="50000" fill="hold">
                                          <p:stCondLst>
                                            <p:cond delay="0"/>
                                          </p:stCondLst>
                                        </p:cTn>
                                        <p:tgtEl>
                                          <p:spTgt spid="9">
                                            <p:txEl>
                                              <p:pRg st="1" end="1"/>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9">
                                            <p:txEl>
                                              <p:pRg st="1" end="1"/>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9">
                                            <p:txEl>
                                              <p:pRg st="1" end="1"/>
                                            </p:txEl>
                                          </p:spTgt>
                                        </p:tgtEl>
                                        <p:attrNameLst>
                                          <p:attrName>ppt_w</p:attrName>
                                        </p:attrNameLst>
                                      </p:cBhvr>
                                      <p:tavLst>
                                        <p:tav tm="0">
                                          <p:val>
                                            <p:strVal val="#ppt_w*.05"/>
                                          </p:val>
                                        </p:tav>
                                        <p:tav tm="100000">
                                          <p:val>
                                            <p:strVal val="#ppt_w"/>
                                          </p:val>
                                        </p:tav>
                                      </p:tavLst>
                                    </p:anim>
                                    <p:anim calcmode="lin" valueType="num">
                                      <p:cBhvr>
                                        <p:cTn id="44" dur="1000" fill="hold"/>
                                        <p:tgtEl>
                                          <p:spTgt spid="9">
                                            <p:txEl>
                                              <p:pRg st="1" end="1"/>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9">
                                            <p:txEl>
                                              <p:pRg st="1" end="1"/>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9">
                                            <p:txEl>
                                              <p:pRg st="1" end="1"/>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9">
                                            <p:txEl>
                                              <p:pRg st="1" end="1"/>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9">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5" presetClass="entr" presetSubtype="0" fill="hold" nodeType="clickEffect">
                                  <p:stCondLst>
                                    <p:cond delay="0"/>
                                  </p:stCondLst>
                                  <p:childTnLst>
                                    <p:set>
                                      <p:cBhvr>
                                        <p:cTn id="52" dur="1" fill="hold">
                                          <p:stCondLst>
                                            <p:cond delay="0"/>
                                          </p:stCondLst>
                                        </p:cTn>
                                        <p:tgtEl>
                                          <p:spTgt spid="9">
                                            <p:txEl>
                                              <p:pRg st="2" end="2"/>
                                            </p:txEl>
                                          </p:spTgt>
                                        </p:tgtEl>
                                        <p:attrNameLst>
                                          <p:attrName>style.visibility</p:attrName>
                                        </p:attrNameLst>
                                      </p:cBhvr>
                                      <p:to>
                                        <p:strVal val="visible"/>
                                      </p:to>
                                    </p:set>
                                    <p:anim calcmode="lin" valueType="num">
                                      <p:cBhvr>
                                        <p:cTn id="53" dur="500" decel="50000" fill="hold">
                                          <p:stCondLst>
                                            <p:cond delay="0"/>
                                          </p:stCondLst>
                                        </p:cTn>
                                        <p:tgtEl>
                                          <p:spTgt spid="9">
                                            <p:txEl>
                                              <p:pRg st="2" end="2"/>
                                            </p:txEl>
                                          </p:spTgt>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9">
                                            <p:txEl>
                                              <p:pRg st="2" end="2"/>
                                            </p:txEl>
                                          </p:spTgt>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9">
                                            <p:txEl>
                                              <p:pRg st="2" end="2"/>
                                            </p:txEl>
                                          </p:spTgt>
                                        </p:tgtEl>
                                        <p:attrNameLst>
                                          <p:attrName>ppt_w</p:attrName>
                                        </p:attrNameLst>
                                      </p:cBhvr>
                                      <p:tavLst>
                                        <p:tav tm="0">
                                          <p:val>
                                            <p:strVal val="#ppt_w*.05"/>
                                          </p:val>
                                        </p:tav>
                                        <p:tav tm="100000">
                                          <p:val>
                                            <p:strVal val="#ppt_w"/>
                                          </p:val>
                                        </p:tav>
                                      </p:tavLst>
                                    </p:anim>
                                    <p:anim calcmode="lin" valueType="num">
                                      <p:cBhvr>
                                        <p:cTn id="56" dur="1000" fill="hold"/>
                                        <p:tgtEl>
                                          <p:spTgt spid="9">
                                            <p:txEl>
                                              <p:pRg st="2" end="2"/>
                                            </p:txEl>
                                          </p:spTgt>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9">
                                            <p:txEl>
                                              <p:pRg st="2" end="2"/>
                                            </p:txEl>
                                          </p:spTgt>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9">
                                            <p:txEl>
                                              <p:pRg st="2" end="2"/>
                                            </p:txEl>
                                          </p:spTgt>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9">
                                            <p:txEl>
                                              <p:pRg st="2" end="2"/>
                                            </p:txEl>
                                          </p:spTgt>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22"/>
          <p:cNvGraphicFramePr>
            <a:graphicFrameLocks noChangeAspect="1"/>
          </p:cNvGraphicFramePr>
          <p:nvPr>
            <p:extLst>
              <p:ext uri="{D42A27DB-BD31-4B8C-83A1-F6EECF244321}">
                <p14:modId xmlns:p14="http://schemas.microsoft.com/office/powerpoint/2010/main" val="579383174"/>
              </p:ext>
            </p:extLst>
          </p:nvPr>
        </p:nvGraphicFramePr>
        <p:xfrm>
          <a:off x="1823438" y="1052736"/>
          <a:ext cx="5653087" cy="854075"/>
        </p:xfrm>
        <a:graphic>
          <a:graphicData uri="http://schemas.openxmlformats.org/presentationml/2006/ole">
            <mc:AlternateContent xmlns:mc="http://schemas.openxmlformats.org/markup-compatibility/2006">
              <mc:Choice xmlns:v="urn:schemas-microsoft-com:vml" Requires="v">
                <p:oleObj spid="_x0000_s185446" name="公式" r:id="rId3" imgW="3288960" imgH="711000" progId="Equation.3">
                  <p:embed/>
                </p:oleObj>
              </mc:Choice>
              <mc:Fallback>
                <p:oleObj name="公式" r:id="rId3" imgW="3288960" imgH="711000" progId="Equation.3">
                  <p:embed/>
                  <p:pic>
                    <p:nvPicPr>
                      <p:cNvPr id="0" name="Picture 322"/>
                      <p:cNvPicPr>
                        <a:picLocks noChangeAspect="1" noChangeArrowheads="1"/>
                      </p:cNvPicPr>
                      <p:nvPr/>
                    </p:nvPicPr>
                    <p:blipFill>
                      <a:blip r:embed="rId4"/>
                      <a:srcRect/>
                      <a:stretch>
                        <a:fillRect/>
                      </a:stretch>
                    </p:blipFill>
                    <p:spPr bwMode="auto">
                      <a:xfrm>
                        <a:off x="1823438" y="1052736"/>
                        <a:ext cx="5653087"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23"/>
          <p:cNvGraphicFramePr>
            <a:graphicFrameLocks noChangeAspect="1"/>
          </p:cNvGraphicFramePr>
          <p:nvPr>
            <p:extLst>
              <p:ext uri="{D42A27DB-BD31-4B8C-83A1-F6EECF244321}">
                <p14:modId xmlns:p14="http://schemas.microsoft.com/office/powerpoint/2010/main" val="1325266473"/>
              </p:ext>
            </p:extLst>
          </p:nvPr>
        </p:nvGraphicFramePr>
        <p:xfrm>
          <a:off x="3059832" y="1844824"/>
          <a:ext cx="3122613" cy="635000"/>
        </p:xfrm>
        <a:graphic>
          <a:graphicData uri="http://schemas.openxmlformats.org/presentationml/2006/ole">
            <mc:AlternateContent xmlns:mc="http://schemas.openxmlformats.org/markup-compatibility/2006">
              <mc:Choice xmlns:v="urn:schemas-microsoft-com:vml" Requires="v">
                <p:oleObj spid="_x0000_s185447" name="公式" r:id="rId5" imgW="1396800" imgH="355320" progId="Equation.3">
                  <p:embed/>
                </p:oleObj>
              </mc:Choice>
              <mc:Fallback>
                <p:oleObj name="公式" r:id="rId5" imgW="1396800" imgH="355320" progId="Equation.3">
                  <p:embed/>
                  <p:pic>
                    <p:nvPicPr>
                      <p:cNvPr id="0" name="Picture 323"/>
                      <p:cNvPicPr>
                        <a:picLocks noChangeAspect="1" noChangeArrowheads="1"/>
                      </p:cNvPicPr>
                      <p:nvPr/>
                    </p:nvPicPr>
                    <p:blipFill>
                      <a:blip r:embed="rId6"/>
                      <a:srcRect/>
                      <a:stretch>
                        <a:fillRect/>
                      </a:stretch>
                    </p:blipFill>
                    <p:spPr bwMode="auto">
                      <a:xfrm>
                        <a:off x="3059832" y="1844824"/>
                        <a:ext cx="3122613" cy="635000"/>
                      </a:xfrm>
                      <a:prstGeom prst="rect">
                        <a:avLst/>
                      </a:prstGeom>
                      <a:noFill/>
                      <a:extLst/>
                    </p:spPr>
                  </p:pic>
                </p:oleObj>
              </mc:Fallback>
            </mc:AlternateContent>
          </a:graphicData>
        </a:graphic>
      </p:graphicFrame>
      <p:graphicFrame>
        <p:nvGraphicFramePr>
          <p:cNvPr id="8" name="Object 324"/>
          <p:cNvGraphicFramePr>
            <a:graphicFrameLocks noChangeAspect="1"/>
          </p:cNvGraphicFramePr>
          <p:nvPr>
            <p:extLst>
              <p:ext uri="{D42A27DB-BD31-4B8C-83A1-F6EECF244321}">
                <p14:modId xmlns:p14="http://schemas.microsoft.com/office/powerpoint/2010/main" val="436719956"/>
              </p:ext>
            </p:extLst>
          </p:nvPr>
        </p:nvGraphicFramePr>
        <p:xfrm>
          <a:off x="2987824" y="2668433"/>
          <a:ext cx="3184525" cy="930275"/>
        </p:xfrm>
        <a:graphic>
          <a:graphicData uri="http://schemas.openxmlformats.org/presentationml/2006/ole">
            <mc:AlternateContent xmlns:mc="http://schemas.openxmlformats.org/markup-compatibility/2006">
              <mc:Choice xmlns:v="urn:schemas-microsoft-com:vml" Requires="v">
                <p:oleObj spid="_x0000_s185448" name="公式" r:id="rId7" imgW="1854000" imgH="685800" progId="Equation.3">
                  <p:embed/>
                </p:oleObj>
              </mc:Choice>
              <mc:Fallback>
                <p:oleObj name="公式" r:id="rId7" imgW="1854000" imgH="685800" progId="Equation.3">
                  <p:embed/>
                  <p:pic>
                    <p:nvPicPr>
                      <p:cNvPr id="0" name="Picture 324"/>
                      <p:cNvPicPr>
                        <a:picLocks noChangeAspect="1" noChangeArrowheads="1"/>
                      </p:cNvPicPr>
                      <p:nvPr/>
                    </p:nvPicPr>
                    <p:blipFill>
                      <a:blip r:embed="rId8"/>
                      <a:srcRect/>
                      <a:stretch>
                        <a:fillRect/>
                      </a:stretch>
                    </p:blipFill>
                    <p:spPr bwMode="auto">
                      <a:xfrm>
                        <a:off x="2987824" y="2668433"/>
                        <a:ext cx="3184525"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325"/>
          <p:cNvGraphicFramePr>
            <a:graphicFrameLocks noChangeAspect="1"/>
          </p:cNvGraphicFramePr>
          <p:nvPr>
            <p:extLst>
              <p:ext uri="{D42A27DB-BD31-4B8C-83A1-F6EECF244321}">
                <p14:modId xmlns:p14="http://schemas.microsoft.com/office/powerpoint/2010/main" val="3441179825"/>
              </p:ext>
            </p:extLst>
          </p:nvPr>
        </p:nvGraphicFramePr>
        <p:xfrm>
          <a:off x="1331640" y="4251932"/>
          <a:ext cx="3744912" cy="358775"/>
        </p:xfrm>
        <a:graphic>
          <a:graphicData uri="http://schemas.openxmlformats.org/presentationml/2006/ole">
            <mc:AlternateContent xmlns:mc="http://schemas.openxmlformats.org/markup-compatibility/2006">
              <mc:Choice xmlns:v="urn:schemas-microsoft-com:vml" Requires="v">
                <p:oleObj spid="_x0000_s185449" name="公式" r:id="rId9" imgW="2158920" imgH="279720" progId="Equation.3">
                  <p:embed/>
                </p:oleObj>
              </mc:Choice>
              <mc:Fallback>
                <p:oleObj name="公式" r:id="rId9" imgW="2158920" imgH="279720" progId="Equation.3">
                  <p:embed/>
                  <p:pic>
                    <p:nvPicPr>
                      <p:cNvPr id="0" name="Picture 3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640" y="4251932"/>
                        <a:ext cx="3744912"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1187624" y="4437112"/>
            <a:ext cx="6288901" cy="800219"/>
          </a:xfrm>
          <a:prstGeom prst="rect">
            <a:avLst/>
          </a:prstGeom>
        </p:spPr>
        <p:txBody>
          <a:bodyPr wrap="none">
            <a:spAutoFit/>
          </a:bodyPr>
          <a:lstStyle/>
          <a:p>
            <a:pPr eaLnBrk="1" hangingPunct="1">
              <a:buClr>
                <a:srgbClr val="CCFF33"/>
              </a:buClr>
              <a:buSzPct val="70000"/>
              <a:buFont typeface="Wingdings" pitchFamily="2" charset="2"/>
              <a:buNone/>
            </a:pPr>
            <a:endParaRPr kumimoji="1" lang="en-US" altLang="zh-CN" b="1" dirty="0" smtClean="0">
              <a:solidFill>
                <a:srgbClr val="0000FF"/>
              </a:solidFill>
              <a:latin typeface="华文宋体"/>
              <a:ea typeface="华文宋体"/>
              <a:cs typeface="华文宋体"/>
              <a:sym typeface="Symbol" pitchFamily="18" charset="2"/>
            </a:endParaRPr>
          </a:p>
          <a:p>
            <a:pPr eaLnBrk="1" hangingPunct="1">
              <a:buClr>
                <a:srgbClr val="CCFF33"/>
              </a:buClr>
              <a:buSzPct val="70000"/>
              <a:buFont typeface="Wingdings" pitchFamily="2" charset="2"/>
              <a:buNone/>
            </a:pPr>
            <a:r>
              <a:rPr kumimoji="1" lang="zh-CN" altLang="en-US" sz="2800" b="1" dirty="0" smtClean="0">
                <a:solidFill>
                  <a:srgbClr val="0000FF"/>
                </a:solidFill>
                <a:latin typeface="华文宋体"/>
                <a:ea typeface="华文宋体"/>
                <a:cs typeface="华文宋体"/>
                <a:sym typeface="Symbol" pitchFamily="18" charset="2"/>
              </a:rPr>
              <a:t>即</a:t>
            </a:r>
            <a:r>
              <a:rPr kumimoji="1" lang="zh-CN" altLang="en-US" sz="2800" b="1" dirty="0">
                <a:solidFill>
                  <a:srgbClr val="0000FF"/>
                </a:solidFill>
                <a:latin typeface="华文宋体"/>
                <a:ea typeface="华文宋体"/>
                <a:cs typeface="华文宋体"/>
                <a:sym typeface="Symbol" pitchFamily="18" charset="2"/>
              </a:rPr>
              <a:t>恒温、恒</a:t>
            </a:r>
            <a:r>
              <a:rPr kumimoji="1" lang="zh-CN" altLang="en-US" sz="2800" b="1" dirty="0" smtClean="0">
                <a:solidFill>
                  <a:srgbClr val="0000FF"/>
                </a:solidFill>
                <a:latin typeface="华文宋体"/>
                <a:ea typeface="华文宋体"/>
                <a:cs typeface="华文宋体"/>
                <a:sym typeface="Symbol" pitchFamily="18" charset="2"/>
              </a:rPr>
              <a:t>压下，混合前、后体积不变</a:t>
            </a:r>
            <a:endParaRPr kumimoji="1" lang="zh-CN" altLang="en-US" sz="2800" b="1" dirty="0">
              <a:solidFill>
                <a:srgbClr val="0000FF"/>
              </a:solidFill>
              <a:latin typeface="华文宋体"/>
              <a:ea typeface="华文宋体"/>
              <a:cs typeface="华文宋体"/>
              <a:sym typeface="Symbol" pitchFamily="18" charset="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93458280"/>
              </p:ext>
            </p:extLst>
          </p:nvPr>
        </p:nvGraphicFramePr>
        <p:xfrm>
          <a:off x="5578371" y="3913435"/>
          <a:ext cx="2944673" cy="487479"/>
        </p:xfrm>
        <a:graphic>
          <a:graphicData uri="http://schemas.openxmlformats.org/presentationml/2006/ole">
            <mc:AlternateContent xmlns:mc="http://schemas.openxmlformats.org/markup-compatibility/2006">
              <mc:Choice xmlns:v="urn:schemas-microsoft-com:vml" Requires="v">
                <p:oleObj spid="_x0000_s185450" name="公式" r:id="rId11" imgW="1688760" imgH="342720" progId="Equation.3">
                  <p:embed/>
                </p:oleObj>
              </mc:Choice>
              <mc:Fallback>
                <p:oleObj name="公式" r:id="rId11" imgW="1688760" imgH="342720" progId="Equation.3">
                  <p:embed/>
                  <p:pic>
                    <p:nvPicPr>
                      <p:cNvPr id="0" name="Object 328"/>
                      <p:cNvPicPr>
                        <a:picLocks noChangeAspect="1" noChangeArrowheads="1"/>
                      </p:cNvPicPr>
                      <p:nvPr/>
                    </p:nvPicPr>
                    <p:blipFill>
                      <a:blip r:embed="rId12"/>
                      <a:srcRect/>
                      <a:stretch>
                        <a:fillRect/>
                      </a:stretch>
                    </p:blipFill>
                    <p:spPr bwMode="auto">
                      <a:xfrm>
                        <a:off x="5578371" y="3913435"/>
                        <a:ext cx="2944673" cy="487479"/>
                      </a:xfrm>
                      <a:prstGeom prst="rect">
                        <a:avLst/>
                      </a:prstGeom>
                      <a:solidFill>
                        <a:srgbClr val="92D050"/>
                      </a:solidFill>
                      <a:ln>
                        <a:noFill/>
                      </a:ln>
                    </p:spPr>
                  </p:pic>
                </p:oleObj>
              </mc:Fallback>
            </mc:AlternateContent>
          </a:graphicData>
        </a:graphic>
      </p:graphicFrame>
      <p:sp>
        <p:nvSpPr>
          <p:cNvPr id="6" name="矩形 5"/>
          <p:cNvSpPr/>
          <p:nvPr/>
        </p:nvSpPr>
        <p:spPr>
          <a:xfrm>
            <a:off x="675293" y="4260182"/>
            <a:ext cx="524503" cy="369332"/>
          </a:xfrm>
          <a:prstGeom prst="rect">
            <a:avLst/>
          </a:prstGeom>
        </p:spPr>
        <p:txBody>
          <a:bodyPr wrap="none">
            <a:spAutoFit/>
          </a:bodyPr>
          <a:lstStyle/>
          <a:p>
            <a:r>
              <a:rPr kumimoji="1" lang="en-US" altLang="zh-CN" b="1" dirty="0" smtClean="0">
                <a:solidFill>
                  <a:srgbClr val="0000FF"/>
                </a:solidFill>
                <a:latin typeface="华文宋体"/>
                <a:ea typeface="华文宋体"/>
                <a:sym typeface="Symbol" pitchFamily="18" charset="2"/>
              </a:rPr>
              <a:t>2</a:t>
            </a:r>
            <a:r>
              <a:rPr kumimoji="1" lang="zh-CN" altLang="en-US" b="1" dirty="0" smtClean="0">
                <a:solidFill>
                  <a:srgbClr val="0000FF"/>
                </a:solidFill>
                <a:latin typeface="华文宋体"/>
                <a:ea typeface="华文宋体"/>
                <a:sym typeface="Symbol" pitchFamily="18" charset="2"/>
              </a:rPr>
              <a:t>、</a:t>
            </a:r>
            <a:endParaRPr lang="zh-CN" altLang="en-US" dirty="0"/>
          </a:p>
        </p:txBody>
      </p:sp>
      <p:sp>
        <p:nvSpPr>
          <p:cNvPr id="11" name="矩形 10"/>
          <p:cNvSpPr/>
          <p:nvPr/>
        </p:nvSpPr>
        <p:spPr>
          <a:xfrm>
            <a:off x="4932040" y="3632035"/>
            <a:ext cx="646331" cy="369332"/>
          </a:xfrm>
          <a:prstGeom prst="rect">
            <a:avLst/>
          </a:prstGeom>
        </p:spPr>
        <p:txBody>
          <a:bodyPr wrap="none">
            <a:spAutoFit/>
          </a:bodyPr>
          <a:lstStyle/>
          <a:p>
            <a:r>
              <a:rPr kumimoji="1" lang="zh-CN" altLang="en-US" b="1" dirty="0" smtClean="0">
                <a:solidFill>
                  <a:srgbClr val="0000FF"/>
                </a:solidFill>
                <a:latin typeface="华文宋体"/>
                <a:ea typeface="华文宋体"/>
                <a:sym typeface="Symbol" pitchFamily="18" charset="2"/>
              </a:rPr>
              <a:t>注：</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3797425140"/>
              </p:ext>
            </p:extLst>
          </p:nvPr>
        </p:nvGraphicFramePr>
        <p:xfrm>
          <a:off x="395536" y="1340768"/>
          <a:ext cx="719494" cy="407987"/>
        </p:xfrm>
        <a:graphic>
          <a:graphicData uri="http://schemas.openxmlformats.org/presentationml/2006/ole">
            <mc:AlternateContent xmlns:mc="http://schemas.openxmlformats.org/markup-compatibility/2006">
              <mc:Choice xmlns:v="urn:schemas-microsoft-com:vml" Requires="v">
                <p:oleObj spid="_x0000_s185451" name="公式" r:id="rId13" imgW="393480" imgH="228600" progId="Equation.3">
                  <p:embed/>
                </p:oleObj>
              </mc:Choice>
              <mc:Fallback>
                <p:oleObj name="公式" r:id="rId13" imgW="393480" imgH="228600" progId="Equation.3">
                  <p:embed/>
                  <p:pic>
                    <p:nvPicPr>
                      <p:cNvPr id="0" name="Object 323"/>
                      <p:cNvPicPr>
                        <a:picLocks noChangeAspect="1" noChangeArrowheads="1"/>
                      </p:cNvPicPr>
                      <p:nvPr/>
                    </p:nvPicPr>
                    <p:blipFill>
                      <a:blip r:embed="rId14"/>
                      <a:srcRect/>
                      <a:stretch>
                        <a:fillRect/>
                      </a:stretch>
                    </p:blipFill>
                    <p:spPr bwMode="auto">
                      <a:xfrm>
                        <a:off x="395536" y="1340768"/>
                        <a:ext cx="719494" cy="407987"/>
                      </a:xfrm>
                      <a:prstGeom prst="rect">
                        <a:avLst/>
                      </a:prstGeom>
                      <a:noFill/>
                      <a:ln>
                        <a:noFill/>
                      </a:ln>
                    </p:spPr>
                  </p:pic>
                </p:oleObj>
              </mc:Fallback>
            </mc:AlternateContent>
          </a:graphicData>
        </a:graphic>
      </p:graphicFrame>
      <p:sp>
        <p:nvSpPr>
          <p:cNvPr id="12" name="矩形 11"/>
          <p:cNvSpPr/>
          <p:nvPr/>
        </p:nvSpPr>
        <p:spPr>
          <a:xfrm>
            <a:off x="1199796" y="1340768"/>
            <a:ext cx="338554" cy="369332"/>
          </a:xfrm>
          <a:prstGeom prst="rect">
            <a:avLst/>
          </a:prstGeom>
        </p:spPr>
        <p:txBody>
          <a:bodyPr wrap="none">
            <a:spAutoFit/>
          </a:bodyPr>
          <a:lstStyle/>
          <a:p>
            <a:r>
              <a:rPr kumimoji="1" lang="en-US" altLang="zh-CN" b="1" dirty="0">
                <a:solidFill>
                  <a:srgbClr val="0000FF"/>
                </a:solidFill>
                <a:latin typeface="华文宋体"/>
                <a:ea typeface="华文宋体"/>
                <a:sym typeface="Symbol" pitchFamily="18" charset="2"/>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8"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0-#ppt_w/2"/>
                                          </p:val>
                                        </p:tav>
                                        <p:tav tm="100000">
                                          <p:val>
                                            <p:strVal val="#ppt_x"/>
                                          </p:val>
                                        </p:tav>
                                      </p:tavLst>
                                    </p:anim>
                                    <p:anim calcmode="lin" valueType="num">
                                      <p:cBhvr additive="base">
                                        <p:cTn id="3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0-#ppt_w/2"/>
                                          </p:val>
                                        </p:tav>
                                        <p:tav tm="100000">
                                          <p:val>
                                            <p:strVal val="#ppt_x"/>
                                          </p:val>
                                        </p:tav>
                                      </p:tavLst>
                                    </p:anim>
                                    <p:anim calcmode="lin" valueType="num">
                                      <p:cBhvr additive="base">
                                        <p:cTn id="37"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92"/>
          <p:cNvGraphicFramePr>
            <a:graphicFrameLocks noChangeAspect="1"/>
          </p:cNvGraphicFramePr>
          <p:nvPr>
            <p:extLst>
              <p:ext uri="{D42A27DB-BD31-4B8C-83A1-F6EECF244321}">
                <p14:modId xmlns:p14="http://schemas.microsoft.com/office/powerpoint/2010/main" val="952481150"/>
              </p:ext>
            </p:extLst>
          </p:nvPr>
        </p:nvGraphicFramePr>
        <p:xfrm>
          <a:off x="720151" y="908720"/>
          <a:ext cx="6992937" cy="439737"/>
        </p:xfrm>
        <a:graphic>
          <a:graphicData uri="http://schemas.openxmlformats.org/presentationml/2006/ole">
            <mc:AlternateContent xmlns:mc="http://schemas.openxmlformats.org/markup-compatibility/2006">
              <mc:Choice xmlns:v="urn:schemas-microsoft-com:vml" Requires="v">
                <p:oleObj spid="_x0000_s178442" name="公式" r:id="rId3" imgW="3683160" imgH="317880" progId="Equation.3">
                  <p:embed/>
                </p:oleObj>
              </mc:Choice>
              <mc:Fallback>
                <p:oleObj name="公式" r:id="rId3" imgW="3683160" imgH="317880" progId="Equation.3">
                  <p:embed/>
                  <p:pic>
                    <p:nvPicPr>
                      <p:cNvPr id="0" name="Picture 3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151" y="908720"/>
                        <a:ext cx="6992937" cy="439737"/>
                      </a:xfrm>
                      <a:prstGeom prst="rect">
                        <a:avLst/>
                      </a:prstGeom>
                      <a:solidFill>
                        <a:srgbClr val="92D050"/>
                      </a:solidFill>
                      <a:extLst/>
                    </p:spPr>
                  </p:pic>
                </p:oleObj>
              </mc:Fallback>
            </mc:AlternateContent>
          </a:graphicData>
        </a:graphic>
      </p:graphicFrame>
      <p:graphicFrame>
        <p:nvGraphicFramePr>
          <p:cNvPr id="6" name="Object 393"/>
          <p:cNvGraphicFramePr>
            <a:graphicFrameLocks noChangeAspect="1"/>
          </p:cNvGraphicFramePr>
          <p:nvPr>
            <p:extLst>
              <p:ext uri="{D42A27DB-BD31-4B8C-83A1-F6EECF244321}">
                <p14:modId xmlns:p14="http://schemas.microsoft.com/office/powerpoint/2010/main" val="869500022"/>
              </p:ext>
            </p:extLst>
          </p:nvPr>
        </p:nvGraphicFramePr>
        <p:xfrm>
          <a:off x="645723" y="1991424"/>
          <a:ext cx="7850188" cy="771525"/>
        </p:xfrm>
        <a:graphic>
          <a:graphicData uri="http://schemas.openxmlformats.org/presentationml/2006/ole">
            <mc:AlternateContent xmlns:mc="http://schemas.openxmlformats.org/markup-compatibility/2006">
              <mc:Choice xmlns:v="urn:schemas-microsoft-com:vml" Requires="v">
                <p:oleObj spid="_x0000_s178443" name="公式" r:id="rId5" imgW="4584600" imgH="636120" progId="Equation.3">
                  <p:embed/>
                </p:oleObj>
              </mc:Choice>
              <mc:Fallback>
                <p:oleObj name="公式" r:id="rId5" imgW="4584600" imgH="636120" progId="Equation.3">
                  <p:embed/>
                  <p:pic>
                    <p:nvPicPr>
                      <p:cNvPr id="0" name="Picture 3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723" y="1991424"/>
                        <a:ext cx="7850188"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94"/>
          <p:cNvGraphicFramePr>
            <a:graphicFrameLocks noChangeAspect="1"/>
          </p:cNvGraphicFramePr>
          <p:nvPr>
            <p:extLst>
              <p:ext uri="{D42A27DB-BD31-4B8C-83A1-F6EECF244321}">
                <p14:modId xmlns:p14="http://schemas.microsoft.com/office/powerpoint/2010/main" val="2429412770"/>
              </p:ext>
            </p:extLst>
          </p:nvPr>
        </p:nvGraphicFramePr>
        <p:xfrm>
          <a:off x="2408238" y="2852738"/>
          <a:ext cx="5026025" cy="792162"/>
        </p:xfrm>
        <a:graphic>
          <a:graphicData uri="http://schemas.openxmlformats.org/presentationml/2006/ole">
            <mc:AlternateContent xmlns:mc="http://schemas.openxmlformats.org/markup-compatibility/2006">
              <mc:Choice xmlns:v="urn:schemas-microsoft-com:vml" Requires="v">
                <p:oleObj spid="_x0000_s178444" name="公式" r:id="rId7" imgW="1841400" imgH="355320" progId="Equation.3">
                  <p:embed/>
                </p:oleObj>
              </mc:Choice>
              <mc:Fallback>
                <p:oleObj name="公式" r:id="rId7" imgW="1841400" imgH="355320" progId="Equation.3">
                  <p:embed/>
                  <p:pic>
                    <p:nvPicPr>
                      <p:cNvPr id="0" name="Picture 394"/>
                      <p:cNvPicPr>
                        <a:picLocks noChangeAspect="1" noChangeArrowheads="1"/>
                      </p:cNvPicPr>
                      <p:nvPr/>
                    </p:nvPicPr>
                    <p:blipFill>
                      <a:blip r:embed="rId8"/>
                      <a:srcRect/>
                      <a:stretch>
                        <a:fillRect/>
                      </a:stretch>
                    </p:blipFill>
                    <p:spPr bwMode="auto">
                      <a:xfrm>
                        <a:off x="2408238" y="2852738"/>
                        <a:ext cx="5026025" cy="792162"/>
                      </a:xfrm>
                      <a:prstGeom prst="rect">
                        <a:avLst/>
                      </a:prstGeom>
                      <a:noFill/>
                      <a:extLst/>
                    </p:spPr>
                  </p:pic>
                </p:oleObj>
              </mc:Fallback>
            </mc:AlternateContent>
          </a:graphicData>
        </a:graphic>
      </p:graphicFrame>
      <p:graphicFrame>
        <p:nvGraphicFramePr>
          <p:cNvPr id="8" name="Object 395"/>
          <p:cNvGraphicFramePr>
            <a:graphicFrameLocks noChangeAspect="1"/>
          </p:cNvGraphicFramePr>
          <p:nvPr>
            <p:extLst>
              <p:ext uri="{D42A27DB-BD31-4B8C-83A1-F6EECF244321}">
                <p14:modId xmlns:p14="http://schemas.microsoft.com/office/powerpoint/2010/main" val="2576171617"/>
              </p:ext>
            </p:extLst>
          </p:nvPr>
        </p:nvGraphicFramePr>
        <p:xfrm>
          <a:off x="899592" y="3573016"/>
          <a:ext cx="7570787" cy="828675"/>
        </p:xfrm>
        <a:graphic>
          <a:graphicData uri="http://schemas.openxmlformats.org/presentationml/2006/ole">
            <mc:AlternateContent xmlns:mc="http://schemas.openxmlformats.org/markup-compatibility/2006">
              <mc:Choice xmlns:v="urn:schemas-microsoft-com:vml" Requires="v">
                <p:oleObj spid="_x0000_s178445" name="公式" r:id="rId9" imgW="4546440" imgH="597960" progId="Equation.3">
                  <p:embed/>
                </p:oleObj>
              </mc:Choice>
              <mc:Fallback>
                <p:oleObj name="公式" r:id="rId9" imgW="4546440" imgH="597960" progId="Equation.3">
                  <p:embed/>
                  <p:pic>
                    <p:nvPicPr>
                      <p:cNvPr id="0" name="Picture 3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592" y="3573016"/>
                        <a:ext cx="7570787"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396"/>
          <p:cNvGraphicFramePr>
            <a:graphicFrameLocks noChangeAspect="1"/>
          </p:cNvGraphicFramePr>
          <p:nvPr>
            <p:extLst>
              <p:ext uri="{D42A27DB-BD31-4B8C-83A1-F6EECF244321}">
                <p14:modId xmlns:p14="http://schemas.microsoft.com/office/powerpoint/2010/main" val="741034547"/>
              </p:ext>
            </p:extLst>
          </p:nvPr>
        </p:nvGraphicFramePr>
        <p:xfrm>
          <a:off x="971600" y="4725144"/>
          <a:ext cx="7442578" cy="541735"/>
        </p:xfrm>
        <a:graphic>
          <a:graphicData uri="http://schemas.openxmlformats.org/presentationml/2006/ole">
            <mc:AlternateContent xmlns:mc="http://schemas.openxmlformats.org/markup-compatibility/2006">
              <mc:Choice xmlns:v="urn:schemas-microsoft-com:vml" Requires="v">
                <p:oleObj spid="_x0000_s178446" name="公式" r:id="rId11" imgW="4254480" imgH="342720" progId="Equation.3">
                  <p:embed/>
                </p:oleObj>
              </mc:Choice>
              <mc:Fallback>
                <p:oleObj name="公式" r:id="rId11" imgW="4254480" imgH="342720" progId="Equation.3">
                  <p:embed/>
                  <p:pic>
                    <p:nvPicPr>
                      <p:cNvPr id="0" name="Picture 396"/>
                      <p:cNvPicPr>
                        <a:picLocks noChangeAspect="1" noChangeArrowheads="1"/>
                      </p:cNvPicPr>
                      <p:nvPr/>
                    </p:nvPicPr>
                    <p:blipFill>
                      <a:blip r:embed="rId12"/>
                      <a:srcRect/>
                      <a:stretch>
                        <a:fillRect/>
                      </a:stretch>
                    </p:blipFill>
                    <p:spPr bwMode="auto">
                      <a:xfrm>
                        <a:off x="971600" y="4725144"/>
                        <a:ext cx="7442578" cy="541735"/>
                      </a:xfrm>
                      <a:prstGeom prst="rect">
                        <a:avLst/>
                      </a:prstGeom>
                      <a:solidFill>
                        <a:srgbClr val="FFC000"/>
                      </a:solidFill>
                      <a:extLst/>
                    </p:spPr>
                  </p:pic>
                </p:oleObj>
              </mc:Fallback>
            </mc:AlternateContent>
          </a:graphicData>
        </a:graphic>
      </p:graphicFrame>
      <p:sp>
        <p:nvSpPr>
          <p:cNvPr id="10" name="矩形 9"/>
          <p:cNvSpPr/>
          <p:nvPr/>
        </p:nvSpPr>
        <p:spPr>
          <a:xfrm>
            <a:off x="971600" y="5301208"/>
            <a:ext cx="6340197" cy="584775"/>
          </a:xfrm>
          <a:prstGeom prst="rect">
            <a:avLst/>
          </a:prstGeom>
        </p:spPr>
        <p:txBody>
          <a:bodyPr wrap="none">
            <a:spAutoFit/>
          </a:bodyPr>
          <a:lstStyle/>
          <a:p>
            <a:pPr eaLnBrk="1" hangingPunct="1">
              <a:buClr>
                <a:srgbClr val="CCFF33"/>
              </a:buClr>
              <a:buSzPct val="70000"/>
              <a:buFont typeface="Wingdings" pitchFamily="2" charset="2"/>
              <a:buNone/>
            </a:pPr>
            <a:r>
              <a:rPr kumimoji="1" lang="zh-CN" altLang="en-US" sz="3200" b="1" dirty="0" smtClean="0">
                <a:solidFill>
                  <a:srgbClr val="0000FF"/>
                </a:solidFill>
                <a:latin typeface="华文宋体"/>
                <a:ea typeface="华文宋体"/>
                <a:cs typeface="华文宋体"/>
                <a:sym typeface="Symbol" pitchFamily="18" charset="2"/>
              </a:rPr>
              <a:t>即</a:t>
            </a:r>
            <a:r>
              <a:rPr kumimoji="1" lang="zh-CN" altLang="en-US" sz="3200" b="1" dirty="0">
                <a:solidFill>
                  <a:srgbClr val="0000FF"/>
                </a:solidFill>
                <a:latin typeface="华文宋体"/>
                <a:ea typeface="华文宋体"/>
                <a:cs typeface="华文宋体"/>
                <a:sym typeface="Symbol" pitchFamily="18" charset="2"/>
              </a:rPr>
              <a:t>恒温、恒压</a:t>
            </a:r>
            <a:r>
              <a:rPr kumimoji="1" lang="zh-CN" altLang="en-US" sz="3200" b="1" dirty="0" smtClean="0">
                <a:solidFill>
                  <a:srgbClr val="0000FF"/>
                </a:solidFill>
                <a:latin typeface="华文宋体"/>
                <a:ea typeface="华文宋体"/>
                <a:cs typeface="华文宋体"/>
                <a:sym typeface="Symbol" pitchFamily="18" charset="2"/>
              </a:rPr>
              <a:t>下，混合后熵增大了</a:t>
            </a:r>
            <a:endParaRPr kumimoji="1" lang="zh-CN" altLang="en-US" sz="3200" b="1" dirty="0">
              <a:solidFill>
                <a:srgbClr val="0000FF"/>
              </a:solidFill>
              <a:latin typeface="华文宋体"/>
              <a:ea typeface="华文宋体"/>
              <a:cs typeface="华文宋体"/>
              <a:sym typeface="Symbol" pitchFamily="18" charset="2"/>
            </a:endParaRPr>
          </a:p>
        </p:txBody>
      </p:sp>
      <p:sp>
        <p:nvSpPr>
          <p:cNvPr id="3" name="矩形 2"/>
          <p:cNvSpPr/>
          <p:nvPr/>
        </p:nvSpPr>
        <p:spPr>
          <a:xfrm>
            <a:off x="395536" y="4797152"/>
            <a:ext cx="524503" cy="369332"/>
          </a:xfrm>
          <a:prstGeom prst="rect">
            <a:avLst/>
          </a:prstGeom>
        </p:spPr>
        <p:txBody>
          <a:bodyPr wrap="none">
            <a:spAutoFit/>
          </a:bodyPr>
          <a:lstStyle/>
          <a:p>
            <a:r>
              <a:rPr kumimoji="1" lang="en-US" altLang="zh-CN" b="1" dirty="0" smtClean="0">
                <a:solidFill>
                  <a:srgbClr val="0000FF"/>
                </a:solidFill>
                <a:latin typeface="华文宋体"/>
                <a:ea typeface="华文宋体"/>
                <a:sym typeface="Symbol" pitchFamily="18" charset="2"/>
              </a:rPr>
              <a:t>3</a:t>
            </a:r>
            <a:r>
              <a:rPr kumimoji="1" lang="zh-CN" altLang="en-US" b="1" dirty="0" smtClean="0">
                <a:solidFill>
                  <a:srgbClr val="0000FF"/>
                </a:solidFill>
                <a:latin typeface="华文宋体"/>
                <a:ea typeface="华文宋体"/>
                <a:sym typeface="Symbol" pitchFamily="18" charset="2"/>
              </a:rPr>
              <a:t>、</a:t>
            </a: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2455052263"/>
              </p:ext>
            </p:extLst>
          </p:nvPr>
        </p:nvGraphicFramePr>
        <p:xfrm>
          <a:off x="920039" y="1559466"/>
          <a:ext cx="1490663" cy="508000"/>
        </p:xfrm>
        <a:graphic>
          <a:graphicData uri="http://schemas.openxmlformats.org/presentationml/2006/ole">
            <mc:AlternateContent xmlns:mc="http://schemas.openxmlformats.org/markup-compatibility/2006">
              <mc:Choice xmlns:v="urn:schemas-microsoft-com:vml" Requires="v">
                <p:oleObj spid="_x0000_s178447" name="公式" r:id="rId13" imgW="545760" imgH="228600" progId="Equation.3">
                  <p:embed/>
                </p:oleObj>
              </mc:Choice>
              <mc:Fallback>
                <p:oleObj name="公式" r:id="rId13" imgW="545760" imgH="228600" progId="Equation.3">
                  <p:embed/>
                  <p:pic>
                    <p:nvPicPr>
                      <p:cNvPr id="0" name="Object 394"/>
                      <p:cNvPicPr>
                        <a:picLocks noChangeAspect="1" noChangeArrowheads="1"/>
                      </p:cNvPicPr>
                      <p:nvPr/>
                    </p:nvPicPr>
                    <p:blipFill>
                      <a:blip r:embed="rId14"/>
                      <a:srcRect/>
                      <a:stretch>
                        <a:fillRect/>
                      </a:stretch>
                    </p:blipFill>
                    <p:spPr bwMode="auto">
                      <a:xfrm>
                        <a:off x="920039" y="1559466"/>
                        <a:ext cx="14906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2627784" y="1628800"/>
            <a:ext cx="338554" cy="369332"/>
          </a:xfrm>
          <a:prstGeom prst="rect">
            <a:avLst/>
          </a:prstGeom>
        </p:spPr>
        <p:txBody>
          <a:bodyPr wrap="none">
            <a:spAutoFit/>
          </a:bodyPr>
          <a:lstStyle/>
          <a:p>
            <a:r>
              <a:rPr kumimoji="1" lang="en-US" altLang="zh-CN" b="1" dirty="0">
                <a:solidFill>
                  <a:srgbClr val="0000FF"/>
                </a:solidFill>
                <a:latin typeface="华文宋体"/>
                <a:ea typeface="华文宋体"/>
                <a:sym typeface="Symbol" pitchFamily="18" charset="2"/>
              </a:rPr>
              <a:t>=</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042309336"/>
              </p:ext>
            </p:extLst>
          </p:nvPr>
        </p:nvGraphicFramePr>
        <p:xfrm>
          <a:off x="3131840" y="1484784"/>
          <a:ext cx="2834421" cy="563690"/>
        </p:xfrm>
        <a:graphic>
          <a:graphicData uri="http://schemas.openxmlformats.org/presentationml/2006/ole">
            <mc:AlternateContent xmlns:mc="http://schemas.openxmlformats.org/markup-compatibility/2006">
              <mc:Choice xmlns:v="urn:schemas-microsoft-com:vml" Requires="v">
                <p:oleObj spid="_x0000_s178448" name="公式" r:id="rId15" imgW="863280" imgH="241200" progId="Equation.3">
                  <p:embed/>
                </p:oleObj>
              </mc:Choice>
              <mc:Fallback>
                <p:oleObj name="公式" r:id="rId15" imgW="863280" imgH="241200" progId="Equation.3">
                  <p:embed/>
                  <p:pic>
                    <p:nvPicPr>
                      <p:cNvPr id="0" name="Object 393"/>
                      <p:cNvPicPr>
                        <a:picLocks noChangeAspect="1" noChangeArrowheads="1"/>
                      </p:cNvPicPr>
                      <p:nvPr/>
                    </p:nvPicPr>
                    <p:blipFill>
                      <a:blip r:embed="rId16"/>
                      <a:srcRect/>
                      <a:stretch>
                        <a:fillRect/>
                      </a:stretch>
                    </p:blipFill>
                    <p:spPr bwMode="auto">
                      <a:xfrm>
                        <a:off x="3131840" y="1484784"/>
                        <a:ext cx="2834421" cy="56369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8"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0-#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0-#ppt_w/2"/>
                                          </p:val>
                                        </p:tav>
                                        <p:tav tm="100000">
                                          <p:val>
                                            <p:strVal val="#ppt_x"/>
                                          </p:val>
                                        </p:tav>
                                      </p:tavLst>
                                    </p:anim>
                                    <p:anim calcmode="lin" valueType="num">
                                      <p:cBhvr additive="base">
                                        <p:cTn id="3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0-#ppt_w/2"/>
                                          </p:val>
                                        </p:tav>
                                        <p:tav tm="100000">
                                          <p:val>
                                            <p:strVal val="#ppt_x"/>
                                          </p:val>
                                        </p:tav>
                                      </p:tavLst>
                                    </p:anim>
                                    <p:anim calcmode="lin" valueType="num">
                                      <p:cBhvr additive="base">
                                        <p:cTn id="4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58"/>
          <p:cNvGraphicFramePr>
            <a:graphicFrameLocks noChangeAspect="1"/>
          </p:cNvGraphicFramePr>
          <p:nvPr>
            <p:extLst>
              <p:ext uri="{D42A27DB-BD31-4B8C-83A1-F6EECF244321}">
                <p14:modId xmlns:p14="http://schemas.microsoft.com/office/powerpoint/2010/main" val="3244933497"/>
              </p:ext>
            </p:extLst>
          </p:nvPr>
        </p:nvGraphicFramePr>
        <p:xfrm>
          <a:off x="1547664" y="1772816"/>
          <a:ext cx="5789613" cy="1030287"/>
        </p:xfrm>
        <a:graphic>
          <a:graphicData uri="http://schemas.openxmlformats.org/presentationml/2006/ole">
            <mc:AlternateContent xmlns:mc="http://schemas.openxmlformats.org/markup-compatibility/2006">
              <mc:Choice xmlns:v="urn:schemas-microsoft-com:vml" Requires="v">
                <p:oleObj spid="_x0000_s171462" name="公式" r:id="rId3" imgW="3733920" imgH="750600" progId="Equation.3">
                  <p:embed/>
                </p:oleObj>
              </mc:Choice>
              <mc:Fallback>
                <p:oleObj name="公式" r:id="rId3" imgW="3733920" imgH="750600" progId="Equation.3">
                  <p:embed/>
                  <p:pic>
                    <p:nvPicPr>
                      <p:cNvPr id="0" name="Picture 4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772816"/>
                        <a:ext cx="5789613" cy="1030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59"/>
          <p:cNvGraphicFramePr>
            <a:graphicFrameLocks noChangeAspect="1"/>
          </p:cNvGraphicFramePr>
          <p:nvPr>
            <p:extLst>
              <p:ext uri="{D42A27DB-BD31-4B8C-83A1-F6EECF244321}">
                <p14:modId xmlns:p14="http://schemas.microsoft.com/office/powerpoint/2010/main" val="3446694519"/>
              </p:ext>
            </p:extLst>
          </p:nvPr>
        </p:nvGraphicFramePr>
        <p:xfrm>
          <a:off x="1691680" y="2900685"/>
          <a:ext cx="3863975" cy="336550"/>
        </p:xfrm>
        <a:graphic>
          <a:graphicData uri="http://schemas.openxmlformats.org/presentationml/2006/ole">
            <mc:AlternateContent xmlns:mc="http://schemas.openxmlformats.org/markup-compatibility/2006">
              <mc:Choice xmlns:v="urn:schemas-microsoft-com:vml" Requires="v">
                <p:oleObj spid="_x0000_s171463" name="公式" r:id="rId5" imgW="2273400" imgH="279720" progId="Equation.3">
                  <p:embed/>
                </p:oleObj>
              </mc:Choice>
              <mc:Fallback>
                <p:oleObj name="公式" r:id="rId5" imgW="2273400" imgH="279720" progId="Equation.3">
                  <p:embed/>
                  <p:pic>
                    <p:nvPicPr>
                      <p:cNvPr id="0" name="Picture 4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2900685"/>
                        <a:ext cx="3863975"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60"/>
          <p:cNvGraphicFramePr>
            <a:graphicFrameLocks noChangeAspect="1"/>
          </p:cNvGraphicFramePr>
          <p:nvPr>
            <p:extLst>
              <p:ext uri="{D42A27DB-BD31-4B8C-83A1-F6EECF244321}">
                <p14:modId xmlns:p14="http://schemas.microsoft.com/office/powerpoint/2010/main" val="3664477265"/>
              </p:ext>
            </p:extLst>
          </p:nvPr>
        </p:nvGraphicFramePr>
        <p:xfrm>
          <a:off x="1763688" y="3429000"/>
          <a:ext cx="4067175" cy="401637"/>
        </p:xfrm>
        <a:graphic>
          <a:graphicData uri="http://schemas.openxmlformats.org/presentationml/2006/ole">
            <mc:AlternateContent xmlns:mc="http://schemas.openxmlformats.org/markup-compatibility/2006">
              <mc:Choice xmlns:v="urn:schemas-microsoft-com:vml" Requires="v">
                <p:oleObj spid="_x0000_s171464" name="公式" r:id="rId7" imgW="2616120" imgH="279720" progId="Equation.3">
                  <p:embed/>
                </p:oleObj>
              </mc:Choice>
              <mc:Fallback>
                <p:oleObj name="公式" r:id="rId7" imgW="2616120" imgH="279720" progId="Equation.3">
                  <p:embed/>
                  <p:pic>
                    <p:nvPicPr>
                      <p:cNvPr id="0" name="Picture 4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3429000"/>
                        <a:ext cx="4067175"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61"/>
          <p:cNvGraphicFramePr>
            <a:graphicFrameLocks noChangeAspect="1"/>
          </p:cNvGraphicFramePr>
          <p:nvPr>
            <p:extLst>
              <p:ext uri="{D42A27DB-BD31-4B8C-83A1-F6EECF244321}">
                <p14:modId xmlns:p14="http://schemas.microsoft.com/office/powerpoint/2010/main" val="3038541672"/>
              </p:ext>
            </p:extLst>
          </p:nvPr>
        </p:nvGraphicFramePr>
        <p:xfrm>
          <a:off x="971600" y="3718508"/>
          <a:ext cx="5649863" cy="756656"/>
        </p:xfrm>
        <a:graphic>
          <a:graphicData uri="http://schemas.openxmlformats.org/presentationml/2006/ole">
            <mc:AlternateContent xmlns:mc="http://schemas.openxmlformats.org/markup-compatibility/2006">
              <mc:Choice xmlns:v="urn:schemas-microsoft-com:vml" Requires="v">
                <p:oleObj spid="_x0000_s171465" name="公式" r:id="rId9" imgW="2311200" imgH="342720" progId="Equation.3">
                  <p:embed/>
                </p:oleObj>
              </mc:Choice>
              <mc:Fallback>
                <p:oleObj name="公式" r:id="rId9" imgW="2311200" imgH="342720" progId="Equation.3">
                  <p:embed/>
                  <p:pic>
                    <p:nvPicPr>
                      <p:cNvPr id="0" name="Picture 461"/>
                      <p:cNvPicPr>
                        <a:picLocks noChangeAspect="1" noChangeArrowheads="1"/>
                      </p:cNvPicPr>
                      <p:nvPr/>
                    </p:nvPicPr>
                    <p:blipFill>
                      <a:blip r:embed="rId10"/>
                      <a:srcRect/>
                      <a:stretch>
                        <a:fillRect/>
                      </a:stretch>
                    </p:blipFill>
                    <p:spPr bwMode="auto">
                      <a:xfrm>
                        <a:off x="971600" y="3718508"/>
                        <a:ext cx="5649863" cy="756656"/>
                      </a:xfrm>
                      <a:prstGeom prst="rect">
                        <a:avLst/>
                      </a:prstGeom>
                      <a:noFill/>
                      <a:extLst/>
                    </p:spPr>
                  </p:pic>
                </p:oleObj>
              </mc:Fallback>
            </mc:AlternateContent>
          </a:graphicData>
        </a:graphic>
      </p:graphicFrame>
      <p:graphicFrame>
        <p:nvGraphicFramePr>
          <p:cNvPr id="9" name="Object 462"/>
          <p:cNvGraphicFramePr>
            <a:graphicFrameLocks noChangeAspect="1"/>
          </p:cNvGraphicFramePr>
          <p:nvPr>
            <p:extLst>
              <p:ext uri="{D42A27DB-BD31-4B8C-83A1-F6EECF244321}">
                <p14:modId xmlns:p14="http://schemas.microsoft.com/office/powerpoint/2010/main" val="2144162347"/>
              </p:ext>
            </p:extLst>
          </p:nvPr>
        </p:nvGraphicFramePr>
        <p:xfrm>
          <a:off x="1475656" y="4581128"/>
          <a:ext cx="5468658" cy="456417"/>
        </p:xfrm>
        <a:graphic>
          <a:graphicData uri="http://schemas.openxmlformats.org/presentationml/2006/ole">
            <mc:AlternateContent xmlns:mc="http://schemas.openxmlformats.org/markup-compatibility/2006">
              <mc:Choice xmlns:v="urn:schemas-microsoft-com:vml" Requires="v">
                <p:oleObj spid="_x0000_s171466" name="公式" r:id="rId11" imgW="2400480" imgH="279720" progId="Equation.3">
                  <p:embed/>
                </p:oleObj>
              </mc:Choice>
              <mc:Fallback>
                <p:oleObj name="公式" r:id="rId11" imgW="2400480" imgH="279720" progId="Equation.3">
                  <p:embed/>
                  <p:pic>
                    <p:nvPicPr>
                      <p:cNvPr id="0" name="Picture 4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5656" y="4581128"/>
                        <a:ext cx="5468658" cy="456417"/>
                      </a:xfrm>
                      <a:prstGeom prst="rect">
                        <a:avLst/>
                      </a:prstGeom>
                      <a:noFill/>
                      <a:extLst/>
                    </p:spPr>
                  </p:pic>
                </p:oleObj>
              </mc:Fallback>
            </mc:AlternateContent>
          </a:graphicData>
        </a:graphic>
      </p:graphicFrame>
      <p:graphicFrame>
        <p:nvGraphicFramePr>
          <p:cNvPr id="10" name="Object 463"/>
          <p:cNvGraphicFramePr>
            <a:graphicFrameLocks noChangeAspect="1"/>
          </p:cNvGraphicFramePr>
          <p:nvPr>
            <p:extLst>
              <p:ext uri="{D42A27DB-BD31-4B8C-83A1-F6EECF244321}">
                <p14:modId xmlns:p14="http://schemas.microsoft.com/office/powerpoint/2010/main" val="3295808755"/>
              </p:ext>
            </p:extLst>
          </p:nvPr>
        </p:nvGraphicFramePr>
        <p:xfrm>
          <a:off x="1475656" y="5013176"/>
          <a:ext cx="5214898" cy="535801"/>
        </p:xfrm>
        <a:graphic>
          <a:graphicData uri="http://schemas.openxmlformats.org/presentationml/2006/ole">
            <mc:AlternateContent xmlns:mc="http://schemas.openxmlformats.org/markup-compatibility/2006">
              <mc:Choice xmlns:v="urn:schemas-microsoft-com:vml" Requires="v">
                <p:oleObj spid="_x0000_s171467" name="公式" r:id="rId13" imgW="2222640" imgH="279720" progId="Equation.3">
                  <p:embed/>
                </p:oleObj>
              </mc:Choice>
              <mc:Fallback>
                <p:oleObj name="公式" r:id="rId13" imgW="2222640" imgH="279720" progId="Equation.3">
                  <p:embed/>
                  <p:pic>
                    <p:nvPicPr>
                      <p:cNvPr id="0" name="Picture 4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5656" y="5013176"/>
                        <a:ext cx="5214898" cy="535801"/>
                      </a:xfrm>
                      <a:prstGeom prst="rect">
                        <a:avLst/>
                      </a:prstGeom>
                      <a:noFill/>
                      <a:extLst/>
                    </p:spPr>
                  </p:pic>
                </p:oleObj>
              </mc:Fallback>
            </mc:AlternateContent>
          </a:graphicData>
        </a:graphic>
      </p:graphicFrame>
      <p:sp>
        <p:nvSpPr>
          <p:cNvPr id="11" name="矩形 10"/>
          <p:cNvSpPr/>
          <p:nvPr/>
        </p:nvSpPr>
        <p:spPr>
          <a:xfrm>
            <a:off x="968004" y="2902700"/>
            <a:ext cx="524503" cy="369332"/>
          </a:xfrm>
          <a:prstGeom prst="rect">
            <a:avLst/>
          </a:prstGeom>
        </p:spPr>
        <p:txBody>
          <a:bodyPr wrap="none">
            <a:spAutoFit/>
          </a:bodyPr>
          <a:lstStyle/>
          <a:p>
            <a:r>
              <a:rPr kumimoji="1" lang="en-US" altLang="zh-CN" b="1" dirty="0">
                <a:solidFill>
                  <a:srgbClr val="0000FF"/>
                </a:solidFill>
                <a:latin typeface="华文宋体"/>
                <a:ea typeface="华文宋体"/>
                <a:sym typeface="Symbol" pitchFamily="18" charset="2"/>
              </a:rPr>
              <a:t>4</a:t>
            </a:r>
            <a:r>
              <a:rPr kumimoji="1" lang="zh-CN" altLang="en-US" b="1" dirty="0" smtClean="0">
                <a:solidFill>
                  <a:srgbClr val="0000FF"/>
                </a:solidFill>
                <a:latin typeface="华文宋体"/>
                <a:ea typeface="华文宋体"/>
                <a:sym typeface="Symbol" pitchFamily="18" charset="2"/>
              </a:rPr>
              <a:t>、</a:t>
            </a:r>
            <a:endParaRPr lang="zh-CN" altLang="en-US" dirty="0"/>
          </a:p>
        </p:txBody>
      </p:sp>
      <p:sp>
        <p:nvSpPr>
          <p:cNvPr id="12" name="矩形 11"/>
          <p:cNvSpPr/>
          <p:nvPr/>
        </p:nvSpPr>
        <p:spPr>
          <a:xfrm>
            <a:off x="968004" y="3469587"/>
            <a:ext cx="524503" cy="369332"/>
          </a:xfrm>
          <a:prstGeom prst="rect">
            <a:avLst/>
          </a:prstGeom>
        </p:spPr>
        <p:txBody>
          <a:bodyPr wrap="none">
            <a:spAutoFit/>
          </a:bodyPr>
          <a:lstStyle/>
          <a:p>
            <a:r>
              <a:rPr kumimoji="1" lang="en-US" altLang="zh-CN" b="1" dirty="0" smtClean="0">
                <a:solidFill>
                  <a:srgbClr val="0000FF"/>
                </a:solidFill>
                <a:latin typeface="华文宋体"/>
                <a:ea typeface="华文宋体"/>
                <a:sym typeface="Symbol" pitchFamily="18" charset="2"/>
              </a:rPr>
              <a:t>5</a:t>
            </a:r>
            <a:r>
              <a:rPr kumimoji="1" lang="zh-CN" altLang="en-US" b="1" dirty="0" smtClean="0">
                <a:solidFill>
                  <a:srgbClr val="0000FF"/>
                </a:solidFill>
                <a:latin typeface="华文宋体"/>
                <a:ea typeface="华文宋体"/>
                <a:sym typeface="Symbol" pitchFamily="18" charset="2"/>
              </a:rPr>
              <a:t>、</a:t>
            </a:r>
            <a:endParaRPr lang="zh-CN" altLang="en-US" dirty="0"/>
          </a:p>
        </p:txBody>
      </p:sp>
      <p:sp>
        <p:nvSpPr>
          <p:cNvPr id="13" name="矩形 12"/>
          <p:cNvSpPr/>
          <p:nvPr/>
        </p:nvSpPr>
        <p:spPr>
          <a:xfrm>
            <a:off x="982622" y="4653136"/>
            <a:ext cx="524503" cy="369332"/>
          </a:xfrm>
          <a:prstGeom prst="rect">
            <a:avLst/>
          </a:prstGeom>
        </p:spPr>
        <p:txBody>
          <a:bodyPr wrap="none">
            <a:spAutoFit/>
          </a:bodyPr>
          <a:lstStyle/>
          <a:p>
            <a:r>
              <a:rPr kumimoji="1" lang="en-US" altLang="zh-CN" b="1" dirty="0">
                <a:solidFill>
                  <a:srgbClr val="0000FF"/>
                </a:solidFill>
                <a:latin typeface="华文宋体"/>
                <a:ea typeface="华文宋体"/>
                <a:sym typeface="Symbol" pitchFamily="18" charset="2"/>
              </a:rPr>
              <a:t>6</a:t>
            </a:r>
            <a:r>
              <a:rPr kumimoji="1" lang="zh-CN" altLang="en-US" b="1" dirty="0" smtClean="0">
                <a:solidFill>
                  <a:srgbClr val="0000FF"/>
                </a:solidFill>
                <a:latin typeface="华文宋体"/>
                <a:ea typeface="华文宋体"/>
                <a:sym typeface="Symbol" pitchFamily="18" charset="2"/>
              </a:rPr>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0-#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a:spLocks noGrp="1" noChangeArrowheads="1"/>
          </p:cNvSpPr>
          <p:nvPr>
            <p:ph idx="1"/>
          </p:nvPr>
        </p:nvSpPr>
        <p:spPr>
          <a:xfrm>
            <a:off x="457200" y="1600200"/>
            <a:ext cx="8229600" cy="4056495"/>
          </a:xfrm>
          <a:solidFill>
            <a:schemeClr val="bg1"/>
          </a:solidFill>
          <a:ln w="38100">
            <a:solidFill>
              <a:srgbClr val="CC3300"/>
            </a:solidFill>
          </a:ln>
        </p:spPr>
        <p:txBody>
          <a:bodyPr>
            <a:spAutoFit/>
          </a:bodyPr>
          <a:lstStyle/>
          <a:p>
            <a:pPr>
              <a:buClr>
                <a:srgbClr val="CCFF33"/>
              </a:buClr>
              <a:buSzPct val="70000"/>
              <a:buNone/>
            </a:pPr>
            <a:r>
              <a:rPr kumimoji="1" lang="zh-CN" altLang="en-US" sz="2800" b="1" dirty="0">
                <a:solidFill>
                  <a:srgbClr val="C00000"/>
                </a:solidFill>
                <a:latin typeface="华文宋体"/>
                <a:ea typeface="华文宋体"/>
                <a:cs typeface="华文宋体"/>
                <a:sym typeface="Symbol" pitchFamily="18" charset="2"/>
              </a:rPr>
              <a:t>小结：</a:t>
            </a:r>
          </a:p>
          <a:p>
            <a:pPr>
              <a:buClr>
                <a:srgbClr val="CCFF33"/>
              </a:buClr>
              <a:buSzPct val="70000"/>
              <a:buNone/>
            </a:pPr>
            <a:r>
              <a:rPr lang="zh-CN" altLang="en-US" sz="2800" b="1" dirty="0" smtClean="0">
                <a:latin typeface="华文行楷"/>
                <a:ea typeface="华文行楷"/>
                <a:cs typeface="华文行楷"/>
                <a:sym typeface="Symbol" pitchFamily="18" charset="2"/>
              </a:rPr>
              <a:t>理想液态混合物混合性质（</a:t>
            </a:r>
            <a:r>
              <a:rPr kumimoji="1" lang="zh-CN" altLang="en-US" sz="2800" b="1" dirty="0" smtClean="0">
                <a:solidFill>
                  <a:srgbClr val="0000CC"/>
                </a:solidFill>
                <a:latin typeface="华文行楷"/>
                <a:ea typeface="华文行楷"/>
                <a:cs typeface="华文行楷"/>
                <a:sym typeface="Symbol" pitchFamily="18" charset="2"/>
              </a:rPr>
              <a:t>恒温</a:t>
            </a:r>
            <a:r>
              <a:rPr kumimoji="1" lang="zh-CN" altLang="en-US" sz="2800" b="1" dirty="0">
                <a:solidFill>
                  <a:srgbClr val="0000CC"/>
                </a:solidFill>
                <a:latin typeface="华文行楷"/>
                <a:ea typeface="华文行楷"/>
                <a:cs typeface="华文行楷"/>
                <a:sym typeface="Symbol" pitchFamily="18" charset="2"/>
              </a:rPr>
              <a:t>恒</a:t>
            </a:r>
            <a:r>
              <a:rPr kumimoji="1" lang="zh-CN" altLang="en-US" sz="2800" b="1" dirty="0" smtClean="0">
                <a:solidFill>
                  <a:srgbClr val="0000CC"/>
                </a:solidFill>
                <a:latin typeface="华文行楷"/>
                <a:ea typeface="华文行楷"/>
                <a:cs typeface="华文行楷"/>
                <a:sym typeface="Symbol" pitchFamily="18" charset="2"/>
              </a:rPr>
              <a:t>压</a:t>
            </a:r>
            <a:r>
              <a:rPr kumimoji="1" lang="en-US" altLang="zh-CN" sz="2800" b="1" dirty="0" smtClean="0">
                <a:solidFill>
                  <a:srgbClr val="0000CC"/>
                </a:solidFill>
                <a:latin typeface="华文行楷"/>
                <a:ea typeface="华文行楷"/>
                <a:cs typeface="华文行楷"/>
                <a:sym typeface="Symbol" pitchFamily="18" charset="2"/>
              </a:rPr>
              <a:t>)</a:t>
            </a:r>
            <a:endParaRPr lang="zh-CN" altLang="en-US" sz="2800" b="1" dirty="0" smtClean="0">
              <a:latin typeface="华文行楷"/>
              <a:ea typeface="华文行楷"/>
              <a:cs typeface="华文行楷"/>
              <a:sym typeface="Symbol" pitchFamily="18" charset="2"/>
            </a:endParaRPr>
          </a:p>
          <a:p>
            <a:pPr eaLnBrk="1" hangingPunct="1">
              <a:buClr>
                <a:srgbClr val="CCFF33"/>
              </a:buClr>
              <a:buSzPct val="70000"/>
              <a:buFont typeface="Wingdings" pitchFamily="2" charset="2"/>
              <a:buNone/>
            </a:pPr>
            <a:r>
              <a:rPr kumimoji="1" lang="zh-CN" altLang="en-US" sz="2800" b="1" dirty="0" smtClean="0">
                <a:latin typeface="宋体" charset="-122"/>
                <a:sym typeface="Symbol" pitchFamily="18" charset="2"/>
              </a:rPr>
              <a:t>1. </a:t>
            </a:r>
            <a:r>
              <a:rPr kumimoji="1" lang="en-US" altLang="zh-CN" sz="2800" b="1" dirty="0" smtClean="0">
                <a:latin typeface="宋体" charset="-122"/>
                <a:sym typeface="Symbol" pitchFamily="18" charset="2"/>
              </a:rPr>
              <a:t></a:t>
            </a:r>
            <a:r>
              <a:rPr kumimoji="1" lang="en-US" altLang="zh-CN" sz="2800" b="1" baseline="-25000" dirty="0" err="1" smtClean="0">
                <a:latin typeface="宋体" charset="-122"/>
                <a:sym typeface="Symbol" pitchFamily="18" charset="2"/>
              </a:rPr>
              <a:t>mix</a:t>
            </a:r>
            <a:r>
              <a:rPr kumimoji="1" lang="en-US" altLang="zh-CN" sz="2800" b="1" dirty="0" err="1" smtClean="0">
                <a:latin typeface="宋体" charset="-122"/>
                <a:sym typeface="Symbol" pitchFamily="18" charset="2"/>
              </a:rPr>
              <a:t>V</a:t>
            </a:r>
            <a:r>
              <a:rPr kumimoji="1" lang="en-US" altLang="zh-CN" sz="2800" b="1" dirty="0" smtClean="0">
                <a:latin typeface="宋体" charset="-122"/>
                <a:sym typeface="Symbol" pitchFamily="18" charset="2"/>
              </a:rPr>
              <a:t>=0</a:t>
            </a:r>
            <a:r>
              <a:rPr kumimoji="1" lang="zh-CN" altLang="en-US" sz="2800" b="1" dirty="0" smtClean="0">
                <a:latin typeface="宋体" charset="-122"/>
                <a:sym typeface="Symbol" pitchFamily="18" charset="2"/>
              </a:rPr>
              <a:t> ， </a:t>
            </a:r>
            <a:r>
              <a:rPr kumimoji="1" lang="en-US" altLang="zh-CN" sz="2800" b="1" dirty="0" smtClean="0">
                <a:latin typeface="宋体" charset="-122"/>
                <a:sym typeface="Symbol" pitchFamily="18" charset="2"/>
              </a:rPr>
              <a:t></a:t>
            </a:r>
            <a:r>
              <a:rPr kumimoji="1" lang="en-US" altLang="zh-CN" sz="2800" b="1" baseline="-25000" dirty="0" err="1" smtClean="0">
                <a:latin typeface="宋体" charset="-122"/>
                <a:sym typeface="Symbol" pitchFamily="18" charset="2"/>
              </a:rPr>
              <a:t>mix</a:t>
            </a:r>
            <a:r>
              <a:rPr kumimoji="1" lang="en-US" altLang="zh-CN" sz="2800" b="1" dirty="0" err="1" smtClean="0">
                <a:latin typeface="宋体" charset="-122"/>
                <a:sym typeface="Symbol" pitchFamily="18" charset="2"/>
              </a:rPr>
              <a:t>U</a:t>
            </a:r>
            <a:r>
              <a:rPr kumimoji="1" lang="en-US" altLang="zh-CN" sz="2800" b="1" dirty="0" smtClean="0">
                <a:latin typeface="宋体" charset="-122"/>
                <a:sym typeface="Symbol" pitchFamily="18" charset="2"/>
              </a:rPr>
              <a:t>=0 </a:t>
            </a:r>
            <a:r>
              <a:rPr kumimoji="1" lang="zh-CN" altLang="en-US" sz="2800" b="1" dirty="0" smtClean="0">
                <a:latin typeface="宋体" charset="-122"/>
                <a:sym typeface="Symbol" pitchFamily="18" charset="2"/>
              </a:rPr>
              <a:t>， </a:t>
            </a:r>
            <a:r>
              <a:rPr kumimoji="1" lang="en-US" altLang="zh-CN" sz="2800" b="1" dirty="0" smtClean="0">
                <a:latin typeface="宋体" charset="-122"/>
                <a:sym typeface="Symbol" pitchFamily="18" charset="2"/>
              </a:rPr>
              <a:t></a:t>
            </a:r>
            <a:r>
              <a:rPr kumimoji="1" lang="en-US" altLang="zh-CN" sz="2800" b="1" baseline="-25000" dirty="0" err="1" smtClean="0">
                <a:latin typeface="宋体" charset="-122"/>
                <a:sym typeface="Symbol" pitchFamily="18" charset="2"/>
              </a:rPr>
              <a:t>mix</a:t>
            </a:r>
            <a:r>
              <a:rPr kumimoji="1" lang="en-US" altLang="zh-CN" sz="2800" b="1" dirty="0" err="1" smtClean="0">
                <a:latin typeface="宋体" charset="-122"/>
                <a:sym typeface="Symbol" pitchFamily="18" charset="2"/>
              </a:rPr>
              <a:t>H</a:t>
            </a:r>
            <a:r>
              <a:rPr kumimoji="1" lang="en-US" altLang="zh-CN" sz="2800" b="1" dirty="0" smtClean="0">
                <a:latin typeface="宋体" charset="-122"/>
                <a:sym typeface="Symbol" pitchFamily="18" charset="2"/>
              </a:rPr>
              <a:t>=0 </a:t>
            </a:r>
            <a:endParaRPr kumimoji="1" lang="zh-CN" altLang="en-US" sz="2800" b="1" dirty="0" smtClean="0">
              <a:latin typeface="宋体" charset="-122"/>
              <a:sym typeface="Symbol" pitchFamily="18" charset="2"/>
            </a:endParaRPr>
          </a:p>
          <a:p>
            <a:pPr eaLnBrk="1" hangingPunct="1">
              <a:buClr>
                <a:srgbClr val="CCFF33"/>
              </a:buClr>
              <a:buSzPct val="70000"/>
              <a:buFont typeface="Wingdings" pitchFamily="2" charset="2"/>
              <a:buNone/>
            </a:pPr>
            <a:r>
              <a:rPr kumimoji="1" lang="en-US" altLang="zh-CN" sz="2800" b="1" dirty="0" smtClean="0">
                <a:latin typeface="宋体" charset="-122"/>
                <a:sym typeface="Symbol" pitchFamily="18" charset="2"/>
              </a:rPr>
              <a:t>2. Q=0,  W=0 </a:t>
            </a:r>
          </a:p>
          <a:p>
            <a:pPr eaLnBrk="1" hangingPunct="1">
              <a:buClr>
                <a:srgbClr val="CCFF33"/>
              </a:buClr>
              <a:buSzPct val="70000"/>
              <a:buFont typeface="Wingdings" pitchFamily="2" charset="2"/>
              <a:buNone/>
            </a:pPr>
            <a:r>
              <a:rPr kumimoji="1" lang="en-US" altLang="zh-CN" sz="2800" b="1" dirty="0" smtClean="0">
                <a:latin typeface="宋体" charset="-122"/>
                <a:sym typeface="Symbol" pitchFamily="18" charset="2"/>
              </a:rPr>
              <a:t>3. </a:t>
            </a:r>
            <a:r>
              <a:rPr kumimoji="1" lang="en-US" altLang="zh-CN" sz="2800" b="1" baseline="-25000" dirty="0" err="1" smtClean="0">
                <a:latin typeface="宋体" charset="-122"/>
                <a:sym typeface="Symbol" pitchFamily="18" charset="2"/>
              </a:rPr>
              <a:t>mix</a:t>
            </a:r>
            <a:r>
              <a:rPr kumimoji="1" lang="en-US" altLang="zh-CN" sz="2800" b="1" dirty="0" err="1" smtClean="0">
                <a:latin typeface="宋体" charset="-122"/>
                <a:sym typeface="Symbol" pitchFamily="18" charset="2"/>
              </a:rPr>
              <a:t>S</a:t>
            </a:r>
            <a:r>
              <a:rPr kumimoji="1" lang="en-US" altLang="zh-CN" sz="2800" b="1" dirty="0" smtClean="0">
                <a:latin typeface="宋体" charset="-122"/>
                <a:sym typeface="Symbol" pitchFamily="18" charset="2"/>
              </a:rPr>
              <a:t>=-</a:t>
            </a:r>
            <a:r>
              <a:rPr kumimoji="1" lang="en-US" altLang="zh-CN" sz="2800" b="1" dirty="0" err="1" smtClean="0">
                <a:latin typeface="宋体" charset="-122"/>
                <a:sym typeface="Symbol" pitchFamily="18" charset="2"/>
              </a:rPr>
              <a:t>Rn</a:t>
            </a:r>
            <a:r>
              <a:rPr kumimoji="1" lang="en-US" altLang="zh-CN" sz="2800" b="1" baseline="-25000" dirty="0" err="1" smtClean="0">
                <a:latin typeface="宋体" charset="-122"/>
                <a:sym typeface="Symbol" pitchFamily="18" charset="2"/>
              </a:rPr>
              <a:t>B</a:t>
            </a:r>
            <a:r>
              <a:rPr kumimoji="1" lang="en-US" altLang="zh-CN" sz="2800" b="1" dirty="0" err="1" smtClean="0">
                <a:latin typeface="宋体" charset="-122"/>
                <a:sym typeface="Symbol" pitchFamily="18" charset="2"/>
              </a:rPr>
              <a:t>ln</a:t>
            </a:r>
            <a:r>
              <a:rPr kumimoji="1" lang="en-US" altLang="zh-CN" sz="2800" b="1" baseline="-25000" dirty="0" err="1" smtClean="0">
                <a:latin typeface="宋体" charset="-122"/>
                <a:sym typeface="Symbol" pitchFamily="18" charset="2"/>
              </a:rPr>
              <a:t>B</a:t>
            </a:r>
            <a:r>
              <a:rPr kumimoji="1" lang="en-US" altLang="zh-CN" sz="2800" b="1" dirty="0" smtClean="0">
                <a:latin typeface="宋体" charset="-122"/>
                <a:sym typeface="Symbol" pitchFamily="18" charset="2"/>
              </a:rPr>
              <a:t>&gt;0</a:t>
            </a:r>
            <a:r>
              <a:rPr kumimoji="1" lang="en-US" altLang="zh-CN" sz="2800" b="1" dirty="0" smtClean="0">
                <a:solidFill>
                  <a:srgbClr val="0000CC"/>
                </a:solidFill>
                <a:latin typeface="华文行楷"/>
                <a:ea typeface="华文行楷"/>
                <a:cs typeface="华文行楷"/>
                <a:sym typeface="Symbol" pitchFamily="18" charset="2"/>
              </a:rPr>
              <a:t>(</a:t>
            </a:r>
            <a:r>
              <a:rPr kumimoji="1" lang="zh-CN" altLang="en-US" sz="2800" b="1" dirty="0" smtClean="0">
                <a:solidFill>
                  <a:srgbClr val="0000CC"/>
                </a:solidFill>
                <a:latin typeface="华文行楷"/>
                <a:ea typeface="华文行楷"/>
                <a:cs typeface="华文行楷"/>
                <a:sym typeface="Symbol" pitchFamily="18" charset="2"/>
              </a:rPr>
              <a:t>绝热  所以</a:t>
            </a:r>
            <a:r>
              <a:rPr kumimoji="1" lang="en-US" altLang="zh-CN" sz="2800" b="1" dirty="0" smtClean="0">
                <a:solidFill>
                  <a:srgbClr val="0000CC"/>
                </a:solidFill>
                <a:latin typeface="宋体" charset="-122"/>
                <a:sym typeface="Symbol" pitchFamily="18" charset="2"/>
              </a:rPr>
              <a:t>S</a:t>
            </a:r>
            <a:r>
              <a:rPr kumimoji="1" lang="zh-CN" altLang="en-US" sz="2800" b="1" dirty="0" smtClean="0">
                <a:solidFill>
                  <a:srgbClr val="0000CC"/>
                </a:solidFill>
                <a:latin typeface="宋体" charset="-122"/>
                <a:sym typeface="Symbol" pitchFamily="18" charset="2"/>
              </a:rPr>
              <a:t>总</a:t>
            </a:r>
            <a:r>
              <a:rPr kumimoji="1" lang="en-US" altLang="zh-CN" sz="2800" b="1" dirty="0" smtClean="0">
                <a:solidFill>
                  <a:srgbClr val="0000CC"/>
                </a:solidFill>
                <a:latin typeface="宋体" charset="-122"/>
                <a:sym typeface="Symbol" pitchFamily="18" charset="2"/>
              </a:rPr>
              <a:t>&gt;0</a:t>
            </a:r>
            <a:r>
              <a:rPr kumimoji="1" lang="zh-CN" altLang="en-US" sz="2800" b="1" dirty="0">
                <a:solidFill>
                  <a:srgbClr val="0000CC"/>
                </a:solidFill>
                <a:latin typeface="华文行楷"/>
                <a:ea typeface="华文行楷"/>
                <a:sym typeface="Symbol" pitchFamily="18" charset="2"/>
              </a:rPr>
              <a:t>，</a:t>
            </a:r>
            <a:r>
              <a:rPr kumimoji="1" lang="zh-CN" altLang="en-US" sz="2800" b="1" dirty="0" smtClean="0">
                <a:solidFill>
                  <a:srgbClr val="0000CC"/>
                </a:solidFill>
                <a:latin typeface="华文行楷"/>
                <a:ea typeface="华文行楷"/>
                <a:cs typeface="华文行楷"/>
                <a:sym typeface="Symbol" pitchFamily="18" charset="2"/>
              </a:rPr>
              <a:t>混合过程自发）</a:t>
            </a:r>
          </a:p>
          <a:p>
            <a:pPr eaLnBrk="1" hangingPunct="1">
              <a:buClr>
                <a:srgbClr val="CCFF33"/>
              </a:buClr>
              <a:buSzPct val="70000"/>
              <a:buFont typeface="Wingdings" pitchFamily="2" charset="2"/>
              <a:buNone/>
            </a:pPr>
            <a:r>
              <a:rPr kumimoji="1" lang="en-US" altLang="zh-CN" sz="2800" b="1" dirty="0" smtClean="0">
                <a:latin typeface="宋体" charset="-122"/>
                <a:sym typeface="Symbol" pitchFamily="18" charset="2"/>
              </a:rPr>
              <a:t>   </a:t>
            </a:r>
            <a:r>
              <a:rPr kumimoji="1" lang="en-US" altLang="zh-CN" sz="2800" b="1" baseline="-25000" dirty="0" err="1" smtClean="0">
                <a:latin typeface="宋体" charset="-122"/>
                <a:sym typeface="Symbol" pitchFamily="18" charset="2"/>
              </a:rPr>
              <a:t>mix</a:t>
            </a:r>
            <a:r>
              <a:rPr kumimoji="1" lang="en-US" altLang="zh-CN" sz="2800" b="1" dirty="0" err="1" smtClean="0">
                <a:latin typeface="宋体" charset="-122"/>
                <a:sym typeface="Symbol" pitchFamily="18" charset="2"/>
              </a:rPr>
              <a:t>A</a:t>
            </a:r>
            <a:r>
              <a:rPr kumimoji="1" lang="en-US" altLang="zh-CN" sz="2800" b="1" dirty="0" smtClean="0">
                <a:latin typeface="宋体" charset="-122"/>
                <a:sym typeface="Symbol" pitchFamily="18" charset="2"/>
              </a:rPr>
              <a:t>=</a:t>
            </a:r>
            <a:r>
              <a:rPr kumimoji="1" lang="en-US" altLang="zh-CN" sz="2800" b="1" dirty="0" err="1" smtClean="0">
                <a:latin typeface="宋体" charset="-122"/>
                <a:sym typeface="Symbol" pitchFamily="18" charset="2"/>
              </a:rPr>
              <a:t>RTn</a:t>
            </a:r>
            <a:r>
              <a:rPr kumimoji="1" lang="en-US" altLang="zh-CN" sz="2800" b="1" baseline="-25000" dirty="0" err="1" smtClean="0">
                <a:latin typeface="宋体" charset="-122"/>
                <a:sym typeface="Symbol" pitchFamily="18" charset="2"/>
              </a:rPr>
              <a:t>B</a:t>
            </a:r>
            <a:r>
              <a:rPr kumimoji="1" lang="en-US" altLang="zh-CN" sz="2800" b="1" dirty="0" err="1" smtClean="0">
                <a:latin typeface="宋体" charset="-122"/>
                <a:sym typeface="Symbol" pitchFamily="18" charset="2"/>
              </a:rPr>
              <a:t>ln</a:t>
            </a:r>
            <a:r>
              <a:rPr kumimoji="1" lang="en-US" altLang="zh-CN" sz="2800" b="1" baseline="-25000" dirty="0" err="1" smtClean="0">
                <a:latin typeface="宋体" charset="-122"/>
                <a:sym typeface="Symbol" pitchFamily="18" charset="2"/>
              </a:rPr>
              <a:t>B</a:t>
            </a:r>
            <a:r>
              <a:rPr kumimoji="1" lang="en-US" altLang="zh-CN" sz="2800" b="1" dirty="0" smtClean="0">
                <a:latin typeface="宋体" charset="-122"/>
                <a:sym typeface="Symbol" pitchFamily="18" charset="2"/>
              </a:rPr>
              <a:t>&lt;0  </a:t>
            </a:r>
            <a:r>
              <a:rPr kumimoji="1" lang="en-US" altLang="zh-CN" sz="2800" b="1" dirty="0" smtClean="0">
                <a:solidFill>
                  <a:srgbClr val="0000CC"/>
                </a:solidFill>
                <a:latin typeface="华文行楷"/>
                <a:ea typeface="华文行楷"/>
                <a:cs typeface="华文行楷"/>
                <a:sym typeface="Symbol" pitchFamily="18" charset="2"/>
              </a:rPr>
              <a:t>(</a:t>
            </a:r>
            <a:r>
              <a:rPr kumimoji="1" lang="zh-CN" altLang="en-US" sz="2800" b="1" dirty="0" smtClean="0">
                <a:solidFill>
                  <a:srgbClr val="0000CC"/>
                </a:solidFill>
                <a:latin typeface="华文行楷"/>
                <a:ea typeface="华文行楷"/>
                <a:cs typeface="华文行楷"/>
                <a:sym typeface="Symbol" pitchFamily="18" charset="2"/>
              </a:rPr>
              <a:t>恒温恒容 </a:t>
            </a:r>
            <a:r>
              <a:rPr kumimoji="1" lang="zh-CN" altLang="en-US" sz="2800" b="1" dirty="0" smtClean="0">
                <a:solidFill>
                  <a:srgbClr val="0000CC"/>
                </a:solidFill>
                <a:latin typeface="宋体" charset="-122"/>
                <a:sym typeface="Symbol" pitchFamily="18" charset="2"/>
              </a:rPr>
              <a:t></a:t>
            </a:r>
            <a:r>
              <a:rPr kumimoji="1" lang="en-US" altLang="zh-CN" sz="2800" b="1" dirty="0" smtClean="0">
                <a:solidFill>
                  <a:srgbClr val="0000CC"/>
                </a:solidFill>
                <a:latin typeface="宋体" charset="-122"/>
                <a:sym typeface="Symbol" pitchFamily="18" charset="2"/>
              </a:rPr>
              <a:t>A&lt;0</a:t>
            </a:r>
            <a:r>
              <a:rPr kumimoji="1" lang="en-US" altLang="zh-CN" sz="2800" b="1" dirty="0" smtClean="0">
                <a:solidFill>
                  <a:srgbClr val="0000CC"/>
                </a:solidFill>
                <a:latin typeface="华文行楷"/>
                <a:ea typeface="华文行楷"/>
                <a:cs typeface="华文行楷"/>
                <a:sym typeface="Symbol" pitchFamily="18" charset="2"/>
              </a:rPr>
              <a:t>)</a:t>
            </a:r>
            <a:endParaRPr kumimoji="1" lang="zh-CN" altLang="en-US" sz="2800" b="1" dirty="0" smtClean="0">
              <a:solidFill>
                <a:srgbClr val="0000CC"/>
              </a:solidFill>
              <a:latin typeface="华文行楷"/>
              <a:ea typeface="华文行楷"/>
              <a:cs typeface="华文行楷"/>
              <a:sym typeface="Symbol" pitchFamily="18" charset="2"/>
            </a:endParaRPr>
          </a:p>
          <a:p>
            <a:pPr eaLnBrk="1" hangingPunct="1">
              <a:buClr>
                <a:srgbClr val="CCFF33"/>
              </a:buClr>
              <a:buSzPct val="70000"/>
              <a:buFont typeface="Wingdings" pitchFamily="2" charset="2"/>
              <a:buNone/>
            </a:pPr>
            <a:r>
              <a:rPr kumimoji="1" lang="en-US" altLang="zh-CN" sz="2800" b="1" dirty="0" smtClean="0">
                <a:latin typeface="宋体" charset="-122"/>
                <a:sym typeface="Symbol" pitchFamily="18" charset="2"/>
              </a:rPr>
              <a:t>   </a:t>
            </a:r>
            <a:r>
              <a:rPr kumimoji="1" lang="zh-CN" altLang="en-US" sz="2800" b="1" dirty="0" smtClean="0">
                <a:latin typeface="宋体" charset="-122"/>
                <a:sym typeface="Symbol" pitchFamily="18" charset="2"/>
              </a:rPr>
              <a:t></a:t>
            </a:r>
            <a:r>
              <a:rPr kumimoji="1" lang="en-US" altLang="zh-CN" sz="2800" b="1" baseline="-25000" dirty="0" err="1" smtClean="0">
                <a:latin typeface="宋体" charset="-122"/>
                <a:sym typeface="Symbol" pitchFamily="18" charset="2"/>
              </a:rPr>
              <a:t>mix</a:t>
            </a:r>
            <a:r>
              <a:rPr kumimoji="1" lang="en-US" altLang="zh-CN" sz="2800" b="1" dirty="0" err="1" smtClean="0">
                <a:latin typeface="宋体" charset="-122"/>
                <a:sym typeface="Symbol" pitchFamily="18" charset="2"/>
              </a:rPr>
              <a:t>G</a:t>
            </a:r>
            <a:r>
              <a:rPr kumimoji="1" lang="en-US" altLang="zh-CN" sz="2800" b="1" dirty="0" smtClean="0">
                <a:latin typeface="宋体" charset="-122"/>
                <a:sym typeface="Symbol" pitchFamily="18" charset="2"/>
              </a:rPr>
              <a:t>=</a:t>
            </a:r>
            <a:r>
              <a:rPr kumimoji="1" lang="en-US" altLang="zh-CN" sz="2800" b="1" dirty="0" err="1" smtClean="0">
                <a:latin typeface="宋体" charset="-122"/>
                <a:sym typeface="Symbol" pitchFamily="18" charset="2"/>
              </a:rPr>
              <a:t>RTn</a:t>
            </a:r>
            <a:r>
              <a:rPr kumimoji="1" lang="en-US" altLang="zh-CN" sz="2800" b="1" baseline="-25000" dirty="0" err="1" smtClean="0">
                <a:latin typeface="宋体" charset="-122"/>
                <a:sym typeface="Symbol" pitchFamily="18" charset="2"/>
              </a:rPr>
              <a:t>B</a:t>
            </a:r>
            <a:r>
              <a:rPr kumimoji="1" lang="en-US" altLang="zh-CN" sz="2800" b="1" dirty="0" err="1" smtClean="0">
                <a:latin typeface="宋体" charset="-122"/>
                <a:sym typeface="Symbol" pitchFamily="18" charset="2"/>
              </a:rPr>
              <a:t>ln</a:t>
            </a:r>
            <a:r>
              <a:rPr kumimoji="1" lang="en-US" altLang="zh-CN" sz="2800" b="1" baseline="-25000" dirty="0" err="1" smtClean="0">
                <a:latin typeface="宋体" charset="-122"/>
                <a:sym typeface="Symbol" pitchFamily="18" charset="2"/>
              </a:rPr>
              <a:t>B</a:t>
            </a:r>
            <a:r>
              <a:rPr kumimoji="1" lang="en-US" altLang="zh-CN" sz="2800" b="1" dirty="0" smtClean="0">
                <a:latin typeface="宋体" charset="-122"/>
                <a:sym typeface="Symbol" pitchFamily="18" charset="2"/>
              </a:rPr>
              <a:t>&lt;0 </a:t>
            </a:r>
            <a:r>
              <a:rPr kumimoji="1" lang="en-US" altLang="zh-CN" sz="2800" b="1" dirty="0" smtClean="0">
                <a:solidFill>
                  <a:srgbClr val="0000CC"/>
                </a:solidFill>
                <a:latin typeface="华文行楷"/>
                <a:ea typeface="华文行楷"/>
                <a:cs typeface="华文行楷"/>
                <a:sym typeface="Symbol" pitchFamily="18" charset="2"/>
              </a:rPr>
              <a:t>(</a:t>
            </a:r>
            <a:r>
              <a:rPr kumimoji="1" lang="zh-CN" altLang="en-US" sz="2800" b="1" dirty="0" smtClean="0">
                <a:solidFill>
                  <a:srgbClr val="0000CC"/>
                </a:solidFill>
                <a:latin typeface="华文行楷"/>
                <a:ea typeface="华文行楷"/>
                <a:cs typeface="华文行楷"/>
                <a:sym typeface="Symbol" pitchFamily="18" charset="2"/>
              </a:rPr>
              <a:t>恒温恒压 </a:t>
            </a:r>
            <a:r>
              <a:rPr kumimoji="1" lang="en-US" altLang="zh-CN" sz="2800" b="1" dirty="0" smtClean="0">
                <a:solidFill>
                  <a:srgbClr val="0000CC"/>
                </a:solidFill>
                <a:latin typeface="宋体" charset="-122"/>
                <a:sym typeface="Symbol" pitchFamily="18" charset="2"/>
              </a:rPr>
              <a:t>G&lt;0</a:t>
            </a:r>
            <a:r>
              <a:rPr kumimoji="1" lang="en-US" altLang="zh-CN" sz="2800" b="1" dirty="0" smtClean="0">
                <a:solidFill>
                  <a:srgbClr val="0000CC"/>
                </a:solidFill>
                <a:latin typeface="华文行楷"/>
                <a:ea typeface="华文行楷"/>
                <a:cs typeface="华文行楷"/>
                <a:sym typeface="Symbol" pitchFamily="18" charset="2"/>
              </a:rPr>
              <a:t>)</a:t>
            </a:r>
            <a:endParaRPr kumimoji="1" lang="zh-CN" altLang="en-US" sz="2800" b="1" dirty="0" smtClean="0">
              <a:solidFill>
                <a:srgbClr val="0000CC"/>
              </a:solidFill>
              <a:latin typeface="华文行楷"/>
              <a:ea typeface="华文行楷"/>
              <a:cs typeface="华文行楷"/>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82600" y="260648"/>
            <a:ext cx="8820150" cy="1809750"/>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r>
              <a:rPr kumimoji="1" lang="zh-CN" altLang="en-US" sz="2800" b="1" dirty="0">
                <a:solidFill>
                  <a:srgbClr val="FF0000"/>
                </a:solidFill>
                <a:latin typeface="Times New Roman" pitchFamily="18" charset="0"/>
                <a:ea typeface="黑体" pitchFamily="49" charset="-122"/>
              </a:rPr>
              <a:t>　　例： </a:t>
            </a:r>
            <a:r>
              <a:rPr kumimoji="1" lang="zh-CN" altLang="en-US" sz="2800" b="1" dirty="0">
                <a:solidFill>
                  <a:srgbClr val="0000FF"/>
                </a:solidFill>
                <a:latin typeface="Times New Roman" pitchFamily="18" charset="0"/>
                <a:ea typeface="黑体" pitchFamily="49" charset="-122"/>
              </a:rPr>
              <a:t>苯</a:t>
            </a:r>
            <a:r>
              <a:rPr kumimoji="1" lang="en-US" altLang="zh-CN" sz="2800" b="1" dirty="0">
                <a:solidFill>
                  <a:srgbClr val="0000FF"/>
                </a:solidFill>
                <a:latin typeface="Times New Roman" pitchFamily="18" charset="0"/>
                <a:ea typeface="黑体" pitchFamily="49" charset="-122"/>
              </a:rPr>
              <a:t>(A)</a:t>
            </a:r>
            <a:r>
              <a:rPr kumimoji="1" lang="zh-CN" altLang="en-US" sz="2800" b="1" dirty="0">
                <a:solidFill>
                  <a:srgbClr val="0000FF"/>
                </a:solidFill>
                <a:latin typeface="Times New Roman" pitchFamily="18" charset="0"/>
                <a:ea typeface="黑体" pitchFamily="49" charset="-122"/>
              </a:rPr>
              <a:t>和甲苯</a:t>
            </a:r>
            <a:r>
              <a:rPr kumimoji="1" lang="en-US" altLang="zh-CN" sz="2800" b="1" dirty="0">
                <a:solidFill>
                  <a:srgbClr val="0000FF"/>
                </a:solidFill>
                <a:latin typeface="Times New Roman" pitchFamily="18" charset="0"/>
                <a:ea typeface="黑体" pitchFamily="49" charset="-122"/>
              </a:rPr>
              <a:t>(B)</a:t>
            </a:r>
            <a:r>
              <a:rPr kumimoji="1" lang="zh-CN" altLang="en-US" sz="2800" b="1" dirty="0">
                <a:solidFill>
                  <a:srgbClr val="0000FF"/>
                </a:solidFill>
                <a:latin typeface="Times New Roman" pitchFamily="18" charset="0"/>
                <a:ea typeface="黑体" pitchFamily="49" charset="-122"/>
              </a:rPr>
              <a:t>的混合物可看作理想混合物。</a:t>
            </a:r>
            <a:r>
              <a:rPr kumimoji="1" lang="en-US" altLang="zh-CN" sz="2800" b="1" dirty="0">
                <a:solidFill>
                  <a:srgbClr val="0000FF"/>
                </a:solidFill>
                <a:latin typeface="Times New Roman" pitchFamily="18" charset="0"/>
                <a:ea typeface="黑体" pitchFamily="49" charset="-122"/>
              </a:rPr>
              <a:t>20℃</a:t>
            </a:r>
            <a:r>
              <a:rPr kumimoji="1" lang="zh-CN" altLang="en-US" sz="2800" b="1" dirty="0">
                <a:solidFill>
                  <a:srgbClr val="0000FF"/>
                </a:solidFill>
                <a:latin typeface="Times New Roman" pitchFamily="18" charset="0"/>
                <a:ea typeface="黑体" pitchFamily="49" charset="-122"/>
              </a:rPr>
              <a:t>时它们的饱和蒸气压分别为</a:t>
            </a:r>
            <a:r>
              <a:rPr kumimoji="1" lang="en-US" altLang="zh-CN" sz="2800" b="1" dirty="0">
                <a:solidFill>
                  <a:srgbClr val="0000FF"/>
                </a:solidFill>
                <a:latin typeface="Times New Roman" pitchFamily="18" charset="0"/>
                <a:ea typeface="黑体" pitchFamily="49" charset="-122"/>
              </a:rPr>
              <a:t>9.96kPa</a:t>
            </a:r>
            <a:r>
              <a:rPr kumimoji="1" lang="zh-CN" altLang="en-US" sz="2800" b="1" dirty="0">
                <a:solidFill>
                  <a:srgbClr val="0000FF"/>
                </a:solidFill>
                <a:latin typeface="Times New Roman" pitchFamily="18" charset="0"/>
                <a:ea typeface="黑体" pitchFamily="49" charset="-122"/>
              </a:rPr>
              <a:t>和</a:t>
            </a:r>
            <a:r>
              <a:rPr kumimoji="1" lang="en-US" altLang="zh-CN" sz="2800" b="1" dirty="0">
                <a:solidFill>
                  <a:srgbClr val="0000FF"/>
                </a:solidFill>
                <a:latin typeface="Times New Roman" pitchFamily="18" charset="0"/>
                <a:ea typeface="黑体" pitchFamily="49" charset="-122"/>
              </a:rPr>
              <a:t>2.97kPa</a:t>
            </a:r>
            <a:r>
              <a:rPr kumimoji="1" lang="zh-CN" altLang="en-US" sz="2800" b="1" dirty="0">
                <a:solidFill>
                  <a:srgbClr val="0000FF"/>
                </a:solidFill>
                <a:latin typeface="Times New Roman" pitchFamily="18" charset="0"/>
                <a:ea typeface="黑体" pitchFamily="49" charset="-122"/>
              </a:rPr>
              <a:t>。试计算：</a:t>
            </a:r>
            <a:r>
              <a:rPr kumimoji="1" lang="en-US" altLang="zh-CN" sz="2800" b="1" dirty="0">
                <a:solidFill>
                  <a:srgbClr val="0000FF"/>
                </a:solidFill>
                <a:latin typeface="Times New Roman" pitchFamily="18" charset="0"/>
                <a:ea typeface="黑体" pitchFamily="49" charset="-122"/>
              </a:rPr>
              <a:t>(1) </a:t>
            </a:r>
            <a:r>
              <a:rPr kumimoji="1" lang="en-US" altLang="zh-CN" sz="2800" b="1" i="1" dirty="0" err="1">
                <a:solidFill>
                  <a:srgbClr val="0000FF"/>
                </a:solidFill>
                <a:latin typeface="Times New Roman" pitchFamily="18" charset="0"/>
                <a:ea typeface="黑体" pitchFamily="49" charset="-122"/>
              </a:rPr>
              <a:t>x</a:t>
            </a:r>
            <a:r>
              <a:rPr kumimoji="1" lang="en-US" altLang="zh-CN" sz="2800" b="1" baseline="-25000" dirty="0" err="1">
                <a:solidFill>
                  <a:srgbClr val="0000FF"/>
                </a:solidFill>
                <a:latin typeface="Times New Roman" pitchFamily="18" charset="0"/>
                <a:ea typeface="黑体" pitchFamily="49" charset="-122"/>
              </a:rPr>
              <a:t>A</a:t>
            </a:r>
            <a:r>
              <a:rPr kumimoji="1" lang="en-US" altLang="zh-CN" sz="2800" b="1" dirty="0">
                <a:solidFill>
                  <a:srgbClr val="0000FF"/>
                </a:solidFill>
                <a:latin typeface="Times New Roman" pitchFamily="18" charset="0"/>
                <a:ea typeface="黑体" pitchFamily="49" charset="-122"/>
              </a:rPr>
              <a:t>=0.200 </a:t>
            </a:r>
            <a:r>
              <a:rPr kumimoji="1" lang="zh-CN" altLang="en-US" sz="2800" b="1" dirty="0">
                <a:solidFill>
                  <a:srgbClr val="0000FF"/>
                </a:solidFill>
                <a:latin typeface="Times New Roman" pitchFamily="18" charset="0"/>
                <a:ea typeface="黑体" pitchFamily="49" charset="-122"/>
              </a:rPr>
              <a:t>时，混合物中苯和甲苯的分压和蒸气总压；</a:t>
            </a:r>
            <a:r>
              <a:rPr kumimoji="1" lang="en-US" altLang="zh-CN" sz="2800" b="1" dirty="0">
                <a:solidFill>
                  <a:srgbClr val="0000FF"/>
                </a:solidFill>
                <a:latin typeface="Times New Roman" pitchFamily="18" charset="0"/>
                <a:ea typeface="黑体" pitchFamily="49" charset="-122"/>
              </a:rPr>
              <a:t>(2) </a:t>
            </a:r>
            <a:r>
              <a:rPr kumimoji="1" lang="zh-CN" altLang="en-US" sz="2800" b="1" dirty="0">
                <a:solidFill>
                  <a:srgbClr val="0000FF"/>
                </a:solidFill>
                <a:latin typeface="Times New Roman" pitchFamily="18" charset="0"/>
                <a:ea typeface="黑体" pitchFamily="49" charset="-122"/>
              </a:rPr>
              <a:t>当蒸气的</a:t>
            </a:r>
            <a:r>
              <a:rPr kumimoji="1" lang="en-US" altLang="zh-CN" sz="2800" b="1" i="1" dirty="0" err="1">
                <a:solidFill>
                  <a:srgbClr val="0000FF"/>
                </a:solidFill>
                <a:latin typeface="Times New Roman" pitchFamily="18" charset="0"/>
                <a:ea typeface="黑体" pitchFamily="49" charset="-122"/>
              </a:rPr>
              <a:t>y</a:t>
            </a:r>
            <a:r>
              <a:rPr kumimoji="1" lang="en-US" altLang="zh-CN" sz="2800" b="1" baseline="-25000" dirty="0" err="1">
                <a:solidFill>
                  <a:srgbClr val="0000FF"/>
                </a:solidFill>
                <a:latin typeface="Times New Roman" pitchFamily="18" charset="0"/>
                <a:ea typeface="黑体" pitchFamily="49" charset="-122"/>
              </a:rPr>
              <a:t>A</a:t>
            </a:r>
            <a:r>
              <a:rPr kumimoji="1" lang="en-US" altLang="zh-CN" sz="2800" b="1" dirty="0">
                <a:solidFill>
                  <a:srgbClr val="0000FF"/>
                </a:solidFill>
                <a:latin typeface="Times New Roman" pitchFamily="18" charset="0"/>
                <a:ea typeface="黑体" pitchFamily="49" charset="-122"/>
              </a:rPr>
              <a:t>=0.200</a:t>
            </a:r>
            <a:r>
              <a:rPr kumimoji="1" lang="zh-CN" altLang="en-US" sz="2800" b="1" dirty="0">
                <a:solidFill>
                  <a:srgbClr val="0000FF"/>
                </a:solidFill>
                <a:latin typeface="Times New Roman" pitchFamily="18" charset="0"/>
                <a:ea typeface="黑体" pitchFamily="49" charset="-122"/>
              </a:rPr>
              <a:t>时，液相的</a:t>
            </a:r>
            <a:r>
              <a:rPr kumimoji="1" lang="en-US" altLang="zh-CN" sz="2800" b="1" i="1" dirty="0" err="1">
                <a:solidFill>
                  <a:srgbClr val="0000FF"/>
                </a:solidFill>
                <a:latin typeface="Times New Roman" pitchFamily="18" charset="0"/>
                <a:ea typeface="黑体" pitchFamily="49" charset="-122"/>
              </a:rPr>
              <a:t>x</a:t>
            </a:r>
            <a:r>
              <a:rPr kumimoji="1" lang="en-US" altLang="zh-CN" sz="2800" b="1" baseline="-25000" dirty="0" err="1">
                <a:solidFill>
                  <a:srgbClr val="0000FF"/>
                </a:solidFill>
                <a:latin typeface="Times New Roman" pitchFamily="18" charset="0"/>
                <a:ea typeface="黑体" pitchFamily="49" charset="-122"/>
              </a:rPr>
              <a:t>A</a:t>
            </a:r>
            <a:r>
              <a:rPr kumimoji="1" lang="zh-CN" altLang="en-US" sz="2800" b="1" dirty="0">
                <a:solidFill>
                  <a:srgbClr val="0000FF"/>
                </a:solidFill>
                <a:latin typeface="Times New Roman" pitchFamily="18" charset="0"/>
                <a:ea typeface="黑体" pitchFamily="49" charset="-122"/>
              </a:rPr>
              <a:t>和蒸气总压。</a:t>
            </a:r>
            <a:endParaRPr kumimoji="1" lang="zh-CN" altLang="en-US" sz="2800" b="1" dirty="0">
              <a:solidFill>
                <a:srgbClr val="FF0000"/>
              </a:solidFill>
              <a:latin typeface="Times New Roman" pitchFamily="18" charset="0"/>
              <a:ea typeface="黑体" pitchFamily="49" charset="-122"/>
            </a:endParaRPr>
          </a:p>
        </p:txBody>
      </p:sp>
      <p:sp>
        <p:nvSpPr>
          <p:cNvPr id="5" name="Text Box 3"/>
          <p:cNvSpPr txBox="1">
            <a:spLocks noChangeArrowheads="1"/>
          </p:cNvSpPr>
          <p:nvPr/>
        </p:nvSpPr>
        <p:spPr bwMode="auto">
          <a:xfrm>
            <a:off x="184150" y="2102644"/>
            <a:ext cx="1000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r>
              <a:rPr kumimoji="1" lang="zh-CN" altLang="en-US" sz="3200" b="1" dirty="0">
                <a:solidFill>
                  <a:srgbClr val="FF0000"/>
                </a:solidFill>
                <a:latin typeface="Times New Roman" pitchFamily="18" charset="0"/>
                <a:ea typeface="黑体" pitchFamily="49" charset="-122"/>
              </a:rPr>
              <a:t>解：</a:t>
            </a:r>
          </a:p>
        </p:txBody>
      </p:sp>
      <p:graphicFrame>
        <p:nvGraphicFramePr>
          <p:cNvPr id="6" name="对象 5"/>
          <p:cNvGraphicFramePr>
            <a:graphicFrameLocks noChangeAspect="1"/>
          </p:cNvGraphicFramePr>
          <p:nvPr>
            <p:extLst>
              <p:ext uri="{D42A27DB-BD31-4B8C-83A1-F6EECF244321}">
                <p14:modId xmlns:p14="http://schemas.microsoft.com/office/powerpoint/2010/main" val="2079099771"/>
              </p:ext>
            </p:extLst>
          </p:nvPr>
        </p:nvGraphicFramePr>
        <p:xfrm>
          <a:off x="1308100" y="2125663"/>
          <a:ext cx="5513388" cy="608012"/>
        </p:xfrm>
        <a:graphic>
          <a:graphicData uri="http://schemas.openxmlformats.org/presentationml/2006/ole">
            <mc:AlternateContent xmlns:mc="http://schemas.openxmlformats.org/markup-compatibility/2006">
              <mc:Choice xmlns:v="urn:schemas-microsoft-com:vml" Requires="v">
                <p:oleObj spid="_x0000_s154063" name="公式" r:id="rId3" imgW="2184120" imgH="241200" progId="Equation.3">
                  <p:embed/>
                </p:oleObj>
              </mc:Choice>
              <mc:Fallback>
                <p:oleObj name="公式" r:id="rId3" imgW="2184120" imgH="241200" progId="Equation.3">
                  <p:embed/>
                  <p:pic>
                    <p:nvPicPr>
                      <p:cNvPr id="0" name="Object 4"/>
                      <p:cNvPicPr>
                        <a:picLocks noChangeAspect="1" noChangeArrowheads="1"/>
                      </p:cNvPicPr>
                      <p:nvPr/>
                    </p:nvPicPr>
                    <p:blipFill>
                      <a:blip r:embed="rId4"/>
                      <a:srcRect/>
                      <a:stretch>
                        <a:fillRect/>
                      </a:stretch>
                    </p:blipFill>
                    <p:spPr bwMode="auto">
                      <a:xfrm>
                        <a:off x="1308100" y="2125663"/>
                        <a:ext cx="5513388"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016196270"/>
              </p:ext>
            </p:extLst>
          </p:nvPr>
        </p:nvGraphicFramePr>
        <p:xfrm>
          <a:off x="1547664" y="2852936"/>
          <a:ext cx="5040313" cy="550863"/>
        </p:xfrm>
        <a:graphic>
          <a:graphicData uri="http://schemas.openxmlformats.org/presentationml/2006/ole">
            <mc:AlternateContent xmlns:mc="http://schemas.openxmlformats.org/markup-compatibility/2006">
              <mc:Choice xmlns:v="urn:schemas-microsoft-com:vml" Requires="v">
                <p:oleObj spid="_x0000_s154064" name="公式" r:id="rId5" imgW="2095500" imgH="228600" progId="Equation.3">
                  <p:embed/>
                </p:oleObj>
              </mc:Choice>
              <mc:Fallback>
                <p:oleObj name="公式" r:id="rId5" imgW="20955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2852936"/>
                        <a:ext cx="5040313"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8"/>
          <p:cNvGrpSpPr>
            <a:grpSpLocks/>
          </p:cNvGrpSpPr>
          <p:nvPr/>
        </p:nvGrpSpPr>
        <p:grpSpPr bwMode="auto">
          <a:xfrm>
            <a:off x="384175" y="2695610"/>
            <a:ext cx="800100" cy="2314575"/>
            <a:chOff x="564" y="2472"/>
            <a:chExt cx="504" cy="1320"/>
          </a:xfrm>
        </p:grpSpPr>
        <p:sp>
          <p:nvSpPr>
            <p:cNvPr id="9" name="Oval 9"/>
            <p:cNvSpPr>
              <a:spLocks noChangeArrowheads="1"/>
            </p:cNvSpPr>
            <p:nvPr/>
          </p:nvSpPr>
          <p:spPr bwMode="auto">
            <a:xfrm>
              <a:off x="564" y="2472"/>
              <a:ext cx="504" cy="1320"/>
            </a:xfrm>
            <a:prstGeom prst="ellipse">
              <a:avLst/>
            </a:prstGeom>
            <a:solidFill>
              <a:srgbClr val="FFFFCC"/>
            </a:solidFill>
            <a:ln>
              <a:noFill/>
            </a:ln>
            <a:effectLst>
              <a:prstShdw prst="shdw18" dist="17961" dir="13500000">
                <a:srgbClr val="FFFFCC">
                  <a:gamma/>
                  <a:shade val="60000"/>
                  <a:invGamma/>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 name="Text Box 10"/>
            <p:cNvSpPr txBox="1">
              <a:spLocks noChangeArrowheads="1"/>
            </p:cNvSpPr>
            <p:nvPr/>
          </p:nvSpPr>
          <p:spPr bwMode="auto">
            <a:xfrm>
              <a:off x="565" y="2485"/>
              <a:ext cx="490" cy="127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zh-CN" altLang="en-US" sz="2800" b="1">
                  <a:solidFill>
                    <a:srgbClr val="FF3300"/>
                  </a:solidFill>
                  <a:latin typeface="Times New Roman" pitchFamily="18" charset="0"/>
                  <a:ea typeface="黑体" pitchFamily="49" charset="-122"/>
                </a:rPr>
                <a:t>拉乌尔定律</a:t>
              </a:r>
              <a:endParaRPr kumimoji="1" lang="zh-CN" altLang="en-US" sz="2800" b="1">
                <a:solidFill>
                  <a:schemeClr val="bg1"/>
                </a:solidFill>
                <a:latin typeface="Times New Roman" pitchFamily="18" charset="0"/>
                <a:ea typeface="黑体" pitchFamily="49" charset="-122"/>
              </a:endParaRPr>
            </a:p>
          </p:txBody>
        </p:sp>
      </p:grpSp>
      <p:sp>
        <p:nvSpPr>
          <p:cNvPr id="11" name="AutoShape 15"/>
          <p:cNvSpPr>
            <a:spLocks noChangeArrowheads="1"/>
          </p:cNvSpPr>
          <p:nvPr/>
        </p:nvSpPr>
        <p:spPr bwMode="auto">
          <a:xfrm flipH="1" flipV="1">
            <a:off x="1383211" y="3801126"/>
            <a:ext cx="1081088" cy="54292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99330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12" name="Group 11"/>
          <p:cNvGrpSpPr>
            <a:grpSpLocks/>
          </p:cNvGrpSpPr>
          <p:nvPr/>
        </p:nvGrpSpPr>
        <p:grpSpPr bwMode="auto">
          <a:xfrm>
            <a:off x="7308304" y="2895456"/>
            <a:ext cx="800100" cy="2354263"/>
            <a:chOff x="4692" y="2472"/>
            <a:chExt cx="504" cy="1320"/>
          </a:xfrm>
        </p:grpSpPr>
        <p:sp>
          <p:nvSpPr>
            <p:cNvPr id="13" name="Oval 12"/>
            <p:cNvSpPr>
              <a:spLocks noChangeArrowheads="1"/>
            </p:cNvSpPr>
            <p:nvPr/>
          </p:nvSpPr>
          <p:spPr bwMode="auto">
            <a:xfrm>
              <a:off x="4692" y="2472"/>
              <a:ext cx="504" cy="1320"/>
            </a:xfrm>
            <a:prstGeom prst="ellipse">
              <a:avLst/>
            </a:prstGeom>
            <a:solidFill>
              <a:srgbClr val="FFFFCC"/>
            </a:solidFill>
            <a:ln>
              <a:noFill/>
            </a:ln>
            <a:effectLst>
              <a:prstShdw prst="shdw18" dist="17961" dir="13500000">
                <a:srgbClr val="FFFFCC">
                  <a:gamma/>
                  <a:shade val="60000"/>
                  <a:invGamma/>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4" name="Text Box 13"/>
            <p:cNvSpPr txBox="1">
              <a:spLocks noChangeArrowheads="1"/>
            </p:cNvSpPr>
            <p:nvPr/>
          </p:nvSpPr>
          <p:spPr bwMode="auto">
            <a:xfrm>
              <a:off x="4693" y="2496"/>
              <a:ext cx="490" cy="1249"/>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a:r>
                <a:rPr kumimoji="1" lang="zh-CN" altLang="en-US" sz="2800" b="1" dirty="0">
                  <a:solidFill>
                    <a:srgbClr val="FF3300"/>
                  </a:solidFill>
                  <a:latin typeface="Times New Roman" pitchFamily="18" charset="0"/>
                  <a:ea typeface="黑体" pitchFamily="49" charset="-122"/>
                </a:rPr>
                <a:t>分压的定义</a:t>
              </a:r>
              <a:endParaRPr kumimoji="1" lang="zh-CN" altLang="en-US" sz="2800" b="1" dirty="0">
                <a:solidFill>
                  <a:schemeClr val="bg1"/>
                </a:solidFill>
                <a:latin typeface="Times New Roman" pitchFamily="18" charset="0"/>
                <a:ea typeface="黑体" pitchFamily="49" charset="-122"/>
              </a:endParaRPr>
            </a:p>
          </p:txBody>
        </p:sp>
      </p:grpSp>
      <p:sp>
        <p:nvSpPr>
          <p:cNvPr id="15" name="AutoShape 14"/>
          <p:cNvSpPr>
            <a:spLocks noChangeArrowheads="1"/>
          </p:cNvSpPr>
          <p:nvPr/>
        </p:nvSpPr>
        <p:spPr bwMode="auto">
          <a:xfrm flipV="1">
            <a:off x="6135134" y="3831856"/>
            <a:ext cx="1081088" cy="54292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993300"/>
          </a:solidFill>
          <a:ln>
            <a:noFill/>
          </a:ln>
          <a:effectLst>
            <a:prstShdw prst="shdw17" dist="17961" dir="2700000">
              <a:srgbClr val="993300">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4233905968"/>
              </p:ext>
            </p:extLst>
          </p:nvPr>
        </p:nvGraphicFramePr>
        <p:xfrm>
          <a:off x="3203848" y="3873096"/>
          <a:ext cx="2160587" cy="588962"/>
        </p:xfrm>
        <a:graphic>
          <a:graphicData uri="http://schemas.openxmlformats.org/presentationml/2006/ole">
            <mc:AlternateContent xmlns:mc="http://schemas.openxmlformats.org/markup-compatibility/2006">
              <mc:Choice xmlns:v="urn:schemas-microsoft-com:vml" Requires="v">
                <p:oleObj spid="_x0000_s154065" name="公式" r:id="rId7" imgW="787058" imgH="215806" progId="Equation.3">
                  <p:embed/>
                </p:oleObj>
              </mc:Choice>
              <mc:Fallback>
                <p:oleObj name="公式" r:id="rId7" imgW="787058" imgH="21580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848" y="3873096"/>
                        <a:ext cx="2160587"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3"/>
          <p:cNvSpPr txBox="1">
            <a:spLocks noChangeArrowheads="1"/>
          </p:cNvSpPr>
          <p:nvPr/>
        </p:nvSpPr>
        <p:spPr bwMode="auto">
          <a:xfrm>
            <a:off x="711753" y="4945307"/>
            <a:ext cx="106997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gn="just"/>
            <a:r>
              <a:rPr kumimoji="1" lang="zh-CN" altLang="en-US" sz="2800" b="1" dirty="0">
                <a:solidFill>
                  <a:srgbClr val="FF3300"/>
                </a:solidFill>
                <a:latin typeface="Times New Roman" pitchFamily="18" charset="0"/>
                <a:ea typeface="黑体" pitchFamily="49" charset="-122"/>
              </a:rPr>
              <a:t>（</a:t>
            </a:r>
            <a:r>
              <a:rPr kumimoji="1" lang="en-US" altLang="zh-CN" sz="2800" b="1" dirty="0">
                <a:solidFill>
                  <a:srgbClr val="FF3300"/>
                </a:solidFill>
                <a:latin typeface="Times New Roman" pitchFamily="18" charset="0"/>
                <a:ea typeface="黑体" pitchFamily="49" charset="-122"/>
              </a:rPr>
              <a:t>1</a:t>
            </a:r>
            <a:r>
              <a:rPr kumimoji="1" lang="zh-CN" altLang="en-US" sz="2800" b="1" dirty="0">
                <a:solidFill>
                  <a:srgbClr val="FF3300"/>
                </a:solidFill>
                <a:latin typeface="Times New Roman" pitchFamily="18" charset="0"/>
                <a:ea typeface="黑体" pitchFamily="49" charset="-122"/>
              </a:rPr>
              <a:t>）</a:t>
            </a:r>
            <a:endParaRPr kumimoji="1" lang="zh-CN" altLang="en-US" sz="2800" b="1" dirty="0">
              <a:solidFill>
                <a:srgbClr val="FF0000"/>
              </a:solidFill>
              <a:latin typeface="Times New Roman" pitchFamily="18" charset="0"/>
              <a:ea typeface="黑体" pitchFamily="49" charset="-122"/>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1498783698"/>
              </p:ext>
            </p:extLst>
          </p:nvPr>
        </p:nvGraphicFramePr>
        <p:xfrm>
          <a:off x="1394822" y="5173265"/>
          <a:ext cx="6408738" cy="576263"/>
        </p:xfrm>
        <a:graphic>
          <a:graphicData uri="http://schemas.openxmlformats.org/presentationml/2006/ole">
            <mc:AlternateContent xmlns:mc="http://schemas.openxmlformats.org/markup-compatibility/2006">
              <mc:Choice xmlns:v="urn:schemas-microsoft-com:vml" Requires="v">
                <p:oleObj spid="_x0000_s154066" name="公式" r:id="rId9" imgW="2540000" imgH="228600" progId="Equation.3">
                  <p:embed/>
                </p:oleObj>
              </mc:Choice>
              <mc:Fallback>
                <p:oleObj name="公式" r:id="rId9" imgW="2540000" imgH="2286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4822" y="5173265"/>
                        <a:ext cx="6408738"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9601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11"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71" name="矩形 3"/>
          <p:cNvSpPr>
            <a:spLocks noChangeArrowheads="1"/>
          </p:cNvSpPr>
          <p:nvPr/>
        </p:nvSpPr>
        <p:spPr bwMode="auto">
          <a:xfrm>
            <a:off x="530890" y="297122"/>
            <a:ext cx="6462712" cy="1902059"/>
          </a:xfrm>
          <a:prstGeom prst="rect">
            <a:avLst/>
          </a:prstGeom>
          <a:noFill/>
          <a:ln w="9525">
            <a:noFill/>
            <a:miter lim="800000"/>
            <a:headEnd/>
            <a:tailEnd/>
          </a:ln>
        </p:spPr>
        <p:txBody>
          <a:bodyPr>
            <a:spAutoFit/>
          </a:bodyPr>
          <a:lstStyle/>
          <a:p>
            <a:pPr>
              <a:lnSpc>
                <a:spcPct val="140000"/>
              </a:lnSpc>
              <a:spcBef>
                <a:spcPct val="20000"/>
              </a:spcBef>
            </a:pPr>
            <a:r>
              <a:rPr lang="zh-CN" altLang="en-US" sz="2000" b="1" dirty="0">
                <a:latin typeface="创艺简楷体"/>
                <a:ea typeface="创艺简楷体"/>
                <a:cs typeface="创艺简楷体"/>
              </a:rPr>
              <a:t>2、物质</a:t>
            </a:r>
            <a:r>
              <a:rPr lang="en-US" altLang="zh-CN" sz="2000" b="1" dirty="0">
                <a:latin typeface="创艺简楷体"/>
                <a:ea typeface="创艺简楷体"/>
                <a:cs typeface="创艺简楷体"/>
              </a:rPr>
              <a:t>B</a:t>
            </a:r>
            <a:r>
              <a:rPr lang="zh-CN" altLang="en-US" sz="2000" b="1" dirty="0">
                <a:latin typeface="创艺简楷体"/>
                <a:ea typeface="创艺简楷体"/>
                <a:cs typeface="创艺简楷体"/>
              </a:rPr>
              <a:t>的质量分数： </a:t>
            </a:r>
            <a:r>
              <a:rPr lang="en-US" altLang="zh-CN" sz="2000" b="1" dirty="0">
                <a:solidFill>
                  <a:srgbClr val="000066"/>
                </a:solidFill>
                <a:latin typeface="创艺简楷体"/>
                <a:ea typeface="创艺简楷体"/>
                <a:cs typeface="创艺简楷体"/>
              </a:rPr>
              <a:t>W</a:t>
            </a:r>
            <a:r>
              <a:rPr lang="en-US" altLang="zh-CN" sz="2000" b="1" baseline="-25000" dirty="0">
                <a:solidFill>
                  <a:srgbClr val="000066"/>
                </a:solidFill>
                <a:latin typeface="创艺简楷体"/>
                <a:ea typeface="创艺简楷体"/>
                <a:cs typeface="创艺简楷体"/>
              </a:rPr>
              <a:t>B</a:t>
            </a:r>
            <a:endParaRPr lang="en-US" altLang="zh-CN" sz="2000" b="1" dirty="0">
              <a:solidFill>
                <a:srgbClr val="000066"/>
              </a:solidFill>
              <a:latin typeface="创艺简楷体"/>
              <a:ea typeface="创艺简楷体"/>
              <a:cs typeface="创艺简楷体"/>
            </a:endParaRPr>
          </a:p>
          <a:p>
            <a:pPr>
              <a:lnSpc>
                <a:spcPct val="140000"/>
              </a:lnSpc>
              <a:spcBef>
                <a:spcPct val="20000"/>
              </a:spcBef>
            </a:pPr>
            <a:r>
              <a:rPr lang="en-US" altLang="zh-CN" dirty="0">
                <a:latin typeface="创艺简楷体"/>
                <a:ea typeface="创艺简楷体"/>
                <a:cs typeface="创艺简楷体"/>
              </a:rPr>
              <a:t> </a:t>
            </a:r>
            <a:r>
              <a:rPr lang="en-US" altLang="zh-CN" baseline="-25000" dirty="0" smtClean="0">
                <a:latin typeface="创艺简楷体"/>
                <a:ea typeface="创艺简楷体"/>
                <a:cs typeface="创艺简楷体"/>
              </a:rPr>
              <a:t>    </a:t>
            </a:r>
            <a:endParaRPr lang="en-US" altLang="zh-CN" baseline="-25000" dirty="0">
              <a:latin typeface="创艺简楷体"/>
              <a:ea typeface="创艺简楷体"/>
              <a:cs typeface="创艺简楷体"/>
            </a:endParaRPr>
          </a:p>
          <a:p>
            <a:pPr>
              <a:lnSpc>
                <a:spcPct val="140000"/>
              </a:lnSpc>
              <a:spcBef>
                <a:spcPct val="20000"/>
              </a:spcBef>
            </a:pPr>
            <a:r>
              <a:rPr lang="en-US" altLang="zh-CN" dirty="0">
                <a:latin typeface="创艺简楷体"/>
                <a:ea typeface="创艺简楷体"/>
                <a:cs typeface="创艺简楷体"/>
              </a:rPr>
              <a:t> </a:t>
            </a:r>
            <a:endParaRPr lang="en-US" altLang="zh-CN" dirty="0" smtClean="0">
              <a:latin typeface="创艺简楷体"/>
              <a:ea typeface="创艺简楷体"/>
              <a:cs typeface="创艺简楷体"/>
            </a:endParaRPr>
          </a:p>
          <a:p>
            <a:pPr>
              <a:lnSpc>
                <a:spcPct val="140000"/>
              </a:lnSpc>
              <a:spcBef>
                <a:spcPct val="20000"/>
              </a:spcBef>
            </a:pPr>
            <a:r>
              <a:rPr lang="zh-CN" altLang="en-US" b="1" dirty="0" smtClean="0">
                <a:solidFill>
                  <a:srgbClr val="C00000"/>
                </a:solidFill>
                <a:latin typeface="创艺简楷体"/>
                <a:ea typeface="创艺简楷体"/>
                <a:cs typeface="创艺简楷体"/>
              </a:rPr>
              <a:t>对</a:t>
            </a:r>
            <a:r>
              <a:rPr lang="zh-CN" altLang="en-US" b="1" dirty="0">
                <a:solidFill>
                  <a:srgbClr val="C00000"/>
                </a:solidFill>
                <a:latin typeface="创艺简楷体"/>
                <a:ea typeface="创艺简楷体"/>
                <a:cs typeface="创艺简楷体"/>
              </a:rPr>
              <a:t>二组分系统：</a:t>
            </a:r>
            <a:r>
              <a:rPr lang="en-US" altLang="zh-CN" sz="2000" b="1" dirty="0">
                <a:solidFill>
                  <a:srgbClr val="C00000"/>
                </a:solidFill>
                <a:latin typeface="创艺简楷体"/>
                <a:ea typeface="创艺简楷体"/>
                <a:cs typeface="创艺简楷体"/>
              </a:rPr>
              <a:t>W</a:t>
            </a:r>
            <a:r>
              <a:rPr lang="en-US" altLang="zh-CN" sz="2000" b="1" baseline="-25000" dirty="0">
                <a:solidFill>
                  <a:srgbClr val="C00000"/>
                </a:solidFill>
                <a:latin typeface="创艺简楷体"/>
                <a:ea typeface="创艺简楷体"/>
                <a:cs typeface="创艺简楷体"/>
              </a:rPr>
              <a:t>B</a:t>
            </a:r>
            <a:r>
              <a:rPr lang="en-US" altLang="zh-CN" sz="2000" b="1" dirty="0">
                <a:solidFill>
                  <a:srgbClr val="C00000"/>
                </a:solidFill>
                <a:latin typeface="创艺简楷体"/>
                <a:ea typeface="创艺简楷体"/>
                <a:cs typeface="创艺简楷体"/>
              </a:rPr>
              <a:t>= </a:t>
            </a:r>
            <a:r>
              <a:rPr lang="en-US" altLang="zh-CN" sz="2000" b="1" dirty="0" err="1">
                <a:solidFill>
                  <a:srgbClr val="C00000"/>
                </a:solidFill>
                <a:latin typeface="创艺简楷体"/>
                <a:ea typeface="创艺简楷体"/>
                <a:cs typeface="创艺简楷体"/>
              </a:rPr>
              <a:t>m</a:t>
            </a:r>
            <a:r>
              <a:rPr lang="en-US" altLang="zh-CN" sz="2000" b="1" baseline="-25000" dirty="0" err="1">
                <a:solidFill>
                  <a:srgbClr val="C00000"/>
                </a:solidFill>
                <a:latin typeface="创艺简楷体"/>
                <a:ea typeface="创艺简楷体"/>
                <a:cs typeface="创艺简楷体"/>
              </a:rPr>
              <a:t>B</a:t>
            </a:r>
            <a:r>
              <a:rPr lang="en-US" altLang="zh-CN" sz="2000" b="1" dirty="0">
                <a:solidFill>
                  <a:srgbClr val="C00000"/>
                </a:solidFill>
                <a:latin typeface="创艺简楷体"/>
                <a:ea typeface="创艺简楷体"/>
                <a:cs typeface="创艺简楷体"/>
              </a:rPr>
              <a:t>/(</a:t>
            </a:r>
            <a:r>
              <a:rPr lang="en-US" altLang="zh-CN" sz="2000" b="1" dirty="0" err="1">
                <a:solidFill>
                  <a:srgbClr val="C00000"/>
                </a:solidFill>
                <a:latin typeface="创艺简楷体"/>
                <a:ea typeface="创艺简楷体"/>
                <a:cs typeface="创艺简楷体"/>
              </a:rPr>
              <a:t>m</a:t>
            </a:r>
            <a:r>
              <a:rPr lang="en-US" altLang="zh-CN" sz="2000" b="1" baseline="-25000" dirty="0" err="1">
                <a:solidFill>
                  <a:srgbClr val="C00000"/>
                </a:solidFill>
                <a:latin typeface="创艺简楷体"/>
                <a:ea typeface="创艺简楷体"/>
                <a:cs typeface="创艺简楷体"/>
              </a:rPr>
              <a:t>A</a:t>
            </a:r>
            <a:r>
              <a:rPr lang="en-US" altLang="zh-CN" sz="2000" b="1" dirty="0" err="1">
                <a:solidFill>
                  <a:srgbClr val="C00000"/>
                </a:solidFill>
                <a:latin typeface="创艺简楷体"/>
                <a:ea typeface="创艺简楷体"/>
                <a:cs typeface="创艺简楷体"/>
              </a:rPr>
              <a:t>+m</a:t>
            </a:r>
            <a:r>
              <a:rPr lang="en-US" altLang="zh-CN" sz="2000" b="1" baseline="-25000" dirty="0" err="1">
                <a:solidFill>
                  <a:srgbClr val="C00000"/>
                </a:solidFill>
                <a:latin typeface="创艺简楷体"/>
                <a:ea typeface="创艺简楷体"/>
                <a:cs typeface="创艺简楷体"/>
              </a:rPr>
              <a:t>B</a:t>
            </a:r>
            <a:r>
              <a:rPr lang="en-US" altLang="zh-CN" sz="2000" b="1" dirty="0">
                <a:solidFill>
                  <a:srgbClr val="C00000"/>
                </a:solidFill>
                <a:latin typeface="创艺简楷体"/>
                <a:ea typeface="创艺简楷体"/>
                <a:cs typeface="创艺简楷体"/>
              </a:rPr>
              <a:t>)</a:t>
            </a:r>
            <a:endParaRPr lang="zh-CN" altLang="en-US" sz="2000" b="1" dirty="0">
              <a:solidFill>
                <a:srgbClr val="C00000"/>
              </a:solidFill>
              <a:latin typeface="创艺简楷体"/>
              <a:ea typeface="创艺简楷体"/>
              <a:cs typeface="创艺简楷体"/>
            </a:endParaRPr>
          </a:p>
        </p:txBody>
      </p:sp>
      <p:sp>
        <p:nvSpPr>
          <p:cNvPr id="87272" name="矩形 4"/>
          <p:cNvSpPr>
            <a:spLocks noChangeArrowheads="1"/>
          </p:cNvSpPr>
          <p:nvPr/>
        </p:nvSpPr>
        <p:spPr bwMode="auto">
          <a:xfrm>
            <a:off x="394550" y="2146300"/>
            <a:ext cx="8208963" cy="647700"/>
          </a:xfrm>
          <a:prstGeom prst="rect">
            <a:avLst/>
          </a:prstGeom>
          <a:noFill/>
          <a:ln w="9525">
            <a:noFill/>
            <a:miter lim="800000"/>
            <a:headEnd/>
            <a:tailEnd/>
          </a:ln>
        </p:spPr>
        <p:txBody>
          <a:bodyPr>
            <a:spAutoFit/>
          </a:bodyPr>
          <a:lstStyle/>
          <a:p>
            <a:r>
              <a:rPr lang="zh-CN" altLang="en-US" b="1" dirty="0">
                <a:latin typeface="Times New Roman" pitchFamily="18" charset="0"/>
              </a:rPr>
              <a:t>3、物质</a:t>
            </a:r>
            <a:r>
              <a:rPr lang="en-US" altLang="zh-CN" b="1" dirty="0">
                <a:latin typeface="Times New Roman" pitchFamily="18" charset="0"/>
              </a:rPr>
              <a:t>B</a:t>
            </a:r>
            <a:r>
              <a:rPr lang="zh-CN" altLang="en-US" b="1" dirty="0">
                <a:latin typeface="Times New Roman" pitchFamily="18" charset="0"/>
              </a:rPr>
              <a:t>的浓度：</a:t>
            </a:r>
            <a:r>
              <a:rPr lang="en-US" altLang="zh-CN" b="1" dirty="0">
                <a:solidFill>
                  <a:srgbClr val="000000"/>
                </a:solidFill>
                <a:latin typeface="Times New Roman" pitchFamily="18" charset="0"/>
              </a:rPr>
              <a:t>C</a:t>
            </a:r>
            <a:r>
              <a:rPr lang="en-US" altLang="zh-CN" b="1" baseline="-25000" dirty="0">
                <a:solidFill>
                  <a:srgbClr val="000000"/>
                </a:solidFill>
                <a:latin typeface="Times New Roman" pitchFamily="18" charset="0"/>
              </a:rPr>
              <a:t>B</a:t>
            </a:r>
            <a:r>
              <a:rPr lang="en-US" altLang="zh-CN" b="1" dirty="0">
                <a:solidFill>
                  <a:srgbClr val="000000"/>
                </a:solidFill>
                <a:latin typeface="Times New Roman" pitchFamily="18" charset="0"/>
              </a:rPr>
              <a:t>   (</a:t>
            </a:r>
            <a:r>
              <a:rPr lang="zh-CN" altLang="en-US" b="1" dirty="0">
                <a:solidFill>
                  <a:srgbClr val="000000"/>
                </a:solidFill>
                <a:latin typeface="Times New Roman" pitchFamily="18" charset="0"/>
              </a:rPr>
              <a:t>或称物质的量浓度、也就是体积摩尔浓度) </a:t>
            </a:r>
          </a:p>
          <a:p>
            <a:r>
              <a:rPr lang="en-US" altLang="zh-CN" b="1" dirty="0">
                <a:solidFill>
                  <a:srgbClr val="000000"/>
                </a:solidFill>
                <a:latin typeface="Times New Roman" pitchFamily="18" charset="0"/>
              </a:rPr>
              <a:t>C</a:t>
            </a:r>
            <a:r>
              <a:rPr lang="en-US" altLang="zh-CN" b="1" baseline="-25000" dirty="0">
                <a:solidFill>
                  <a:srgbClr val="000000"/>
                </a:solidFill>
                <a:latin typeface="Times New Roman" pitchFamily="18" charset="0"/>
              </a:rPr>
              <a:t>B</a:t>
            </a:r>
            <a:r>
              <a:rPr lang="zh-CN" altLang="zh-CN" b="1" dirty="0">
                <a:solidFill>
                  <a:srgbClr val="000000"/>
                </a:solidFill>
                <a:latin typeface="Times New Roman" pitchFamily="18" charset="0"/>
              </a:rPr>
              <a:t>是</a:t>
            </a:r>
            <a:r>
              <a:rPr lang="zh-CN" altLang="en-US" b="1" dirty="0">
                <a:solidFill>
                  <a:srgbClr val="000000"/>
                </a:solidFill>
                <a:latin typeface="Times New Roman" pitchFamily="18" charset="0"/>
              </a:rPr>
              <a:t>单位体积溶液中溶质</a:t>
            </a:r>
            <a:r>
              <a:rPr lang="en-US" altLang="zh-CN" b="1" dirty="0">
                <a:solidFill>
                  <a:srgbClr val="000000"/>
                </a:solidFill>
                <a:latin typeface="Times New Roman" pitchFamily="18" charset="0"/>
              </a:rPr>
              <a:t>B</a:t>
            </a:r>
            <a:r>
              <a:rPr lang="zh-CN" altLang="en-US" b="1" dirty="0">
                <a:solidFill>
                  <a:srgbClr val="000000"/>
                </a:solidFill>
                <a:latin typeface="Times New Roman" pitchFamily="18" charset="0"/>
              </a:rPr>
              <a:t>的物质的量。单位：</a:t>
            </a:r>
            <a:r>
              <a:rPr lang="en-US" altLang="zh-CN" b="1" dirty="0" smtClean="0">
                <a:solidFill>
                  <a:srgbClr val="000000"/>
                </a:solidFill>
                <a:latin typeface="Calibri" pitchFamily="34" charset="0"/>
              </a:rPr>
              <a:t>mol</a:t>
            </a:r>
            <a:r>
              <a:rPr lang="en-US" altLang="zh-CN" b="1" dirty="0">
                <a:solidFill>
                  <a:srgbClr val="000000"/>
                </a:solidFill>
                <a:latin typeface="Calibri" pitchFamily="34" charset="0"/>
              </a:rPr>
              <a:t>.</a:t>
            </a:r>
            <a:r>
              <a:rPr lang="en-US" altLang="zh-CN" b="1" dirty="0" smtClean="0">
                <a:solidFill>
                  <a:srgbClr val="000000"/>
                </a:solidFill>
                <a:latin typeface="Calibri" pitchFamily="34" charset="0"/>
              </a:rPr>
              <a:t>m</a:t>
            </a:r>
            <a:r>
              <a:rPr lang="en-US" altLang="zh-CN" b="1" baseline="30000" dirty="0" smtClean="0">
                <a:solidFill>
                  <a:srgbClr val="000000"/>
                </a:solidFill>
                <a:latin typeface="Calibri" pitchFamily="34" charset="0"/>
              </a:rPr>
              <a:t>-3</a:t>
            </a:r>
            <a:r>
              <a:rPr lang="en-US" altLang="zh-CN" b="1" dirty="0" smtClean="0">
                <a:solidFill>
                  <a:srgbClr val="000000"/>
                </a:solidFill>
                <a:latin typeface="Calibri" pitchFamily="34" charset="0"/>
              </a:rPr>
              <a:t>  </a:t>
            </a:r>
            <a:r>
              <a:rPr lang="en-US" altLang="zh-CN" b="1" dirty="0">
                <a:solidFill>
                  <a:srgbClr val="000000"/>
                </a:solidFill>
                <a:latin typeface="Times New Roman" pitchFamily="18" charset="0"/>
              </a:rPr>
              <a:t>C</a:t>
            </a:r>
            <a:r>
              <a:rPr lang="en-US" altLang="zh-CN" b="1" baseline="-25000" dirty="0">
                <a:solidFill>
                  <a:srgbClr val="000000"/>
                </a:solidFill>
                <a:latin typeface="Times New Roman" pitchFamily="18" charset="0"/>
              </a:rPr>
              <a:t>B</a:t>
            </a:r>
            <a:r>
              <a:rPr lang="zh-CN" altLang="en-US" b="1" dirty="0">
                <a:solidFill>
                  <a:srgbClr val="000000"/>
                </a:solidFill>
                <a:latin typeface="Times New Roman" pitchFamily="18" charset="0"/>
              </a:rPr>
              <a:t>与</a:t>
            </a:r>
            <a:r>
              <a:rPr lang="en-US" altLang="zh-CN" b="1" dirty="0">
                <a:solidFill>
                  <a:srgbClr val="000000"/>
                </a:solidFill>
                <a:latin typeface="Calibri" pitchFamily="34" charset="0"/>
              </a:rPr>
              <a:t>Χ</a:t>
            </a:r>
            <a:r>
              <a:rPr lang="en-US" altLang="zh-CN" b="1" baseline="-25000" dirty="0">
                <a:solidFill>
                  <a:srgbClr val="000000"/>
                </a:solidFill>
                <a:latin typeface="Times New Roman" pitchFamily="18" charset="0"/>
              </a:rPr>
              <a:t>B</a:t>
            </a:r>
            <a:r>
              <a:rPr lang="zh-CN" altLang="en-US" b="1" dirty="0">
                <a:solidFill>
                  <a:srgbClr val="000000"/>
                </a:solidFill>
                <a:latin typeface="Times New Roman" pitchFamily="18" charset="0"/>
              </a:rPr>
              <a:t>的关系：</a:t>
            </a:r>
          </a:p>
        </p:txBody>
      </p:sp>
      <p:graphicFrame>
        <p:nvGraphicFramePr>
          <p:cNvPr id="6" name="Object 229"/>
          <p:cNvGraphicFramePr>
            <a:graphicFrameLocks noChangeAspect="1"/>
          </p:cNvGraphicFramePr>
          <p:nvPr>
            <p:extLst>
              <p:ext uri="{D42A27DB-BD31-4B8C-83A1-F6EECF244321}">
                <p14:modId xmlns:p14="http://schemas.microsoft.com/office/powerpoint/2010/main" val="2499599693"/>
              </p:ext>
            </p:extLst>
          </p:nvPr>
        </p:nvGraphicFramePr>
        <p:xfrm>
          <a:off x="1907704" y="2815234"/>
          <a:ext cx="4249737" cy="1223963"/>
        </p:xfrm>
        <a:graphic>
          <a:graphicData uri="http://schemas.openxmlformats.org/presentationml/2006/ole">
            <mc:AlternateContent xmlns:mc="http://schemas.openxmlformats.org/markup-compatibility/2006">
              <mc:Choice xmlns:v="urn:schemas-microsoft-com:vml" Requires="v">
                <p:oleObj spid="_x0000_s87945" name="公式" r:id="rId3" imgW="1955800" imgH="622300" progId="Equation.3">
                  <p:embed/>
                </p:oleObj>
              </mc:Choice>
              <mc:Fallback>
                <p:oleObj name="公式" r:id="rId3" imgW="1955800" imgH="622300" progId="Equation.3">
                  <p:embed/>
                  <p:pic>
                    <p:nvPicPr>
                      <p:cNvPr id="0" name="Picture 2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815234"/>
                        <a:ext cx="4249737" cy="1223963"/>
                      </a:xfrm>
                      <a:prstGeom prst="rect">
                        <a:avLst/>
                      </a:prstGeom>
                      <a:blipFill>
                        <a:blip r:embed="rId5"/>
                        <a:tile tx="0" ty="0" sx="100000" sy="100000" flip="none" algn="tl"/>
                      </a:blipFill>
                      <a:extLst/>
                    </p:spPr>
                  </p:pic>
                </p:oleObj>
              </mc:Fallback>
            </mc:AlternateContent>
          </a:graphicData>
        </a:graphic>
      </p:graphicFrame>
      <p:sp>
        <p:nvSpPr>
          <p:cNvPr id="87273" name="矩形 6"/>
          <p:cNvSpPr>
            <a:spLocks noChangeArrowheads="1"/>
          </p:cNvSpPr>
          <p:nvPr/>
        </p:nvSpPr>
        <p:spPr bwMode="auto">
          <a:xfrm>
            <a:off x="530890" y="4039197"/>
            <a:ext cx="7999413" cy="707886"/>
          </a:xfrm>
          <a:prstGeom prst="rect">
            <a:avLst/>
          </a:prstGeom>
          <a:noFill/>
          <a:ln w="9525">
            <a:noFill/>
            <a:miter lim="800000"/>
            <a:headEnd/>
            <a:tailEnd/>
          </a:ln>
        </p:spPr>
        <p:txBody>
          <a:bodyPr>
            <a:spAutoFit/>
          </a:bodyPr>
          <a:lstStyle/>
          <a:p>
            <a:pPr>
              <a:spcBef>
                <a:spcPct val="20000"/>
              </a:spcBef>
              <a:buClr>
                <a:srgbClr val="CCFF33"/>
              </a:buClr>
              <a:buSzPct val="70000"/>
              <a:buFont typeface="Wingdings" pitchFamily="2" charset="2"/>
              <a:buNone/>
            </a:pPr>
            <a:r>
              <a:rPr kumimoji="1" lang="zh-CN" altLang="en-US" sz="2000" b="1" dirty="0">
                <a:latin typeface="创艺简楷体"/>
                <a:ea typeface="创艺简楷体"/>
                <a:cs typeface="创艺简楷体"/>
              </a:rPr>
              <a:t>4、物质</a:t>
            </a:r>
            <a:r>
              <a:rPr kumimoji="1" lang="en-US" altLang="zh-CN" sz="2000" b="1" dirty="0">
                <a:latin typeface="创艺简楷体"/>
                <a:ea typeface="创艺简楷体"/>
                <a:cs typeface="创艺简楷体"/>
              </a:rPr>
              <a:t>B</a:t>
            </a:r>
            <a:r>
              <a:rPr kumimoji="1" lang="zh-CN" altLang="en-US" sz="2000" b="1" dirty="0">
                <a:latin typeface="创艺简楷体"/>
                <a:ea typeface="创艺简楷体"/>
                <a:cs typeface="创艺简楷体"/>
              </a:rPr>
              <a:t>的质量摩尔浓度：</a:t>
            </a:r>
            <a:r>
              <a:rPr kumimoji="1" lang="en-US" altLang="zh-CN" sz="2000" b="1" dirty="0" err="1">
                <a:latin typeface="创艺简楷体"/>
                <a:ea typeface="创艺简楷体"/>
                <a:cs typeface="创艺简楷体"/>
              </a:rPr>
              <a:t>b</a:t>
            </a:r>
            <a:r>
              <a:rPr kumimoji="1" lang="en-US" altLang="zh-CN" sz="2000" b="1" baseline="-25000" dirty="0" err="1">
                <a:latin typeface="创艺简楷体"/>
                <a:ea typeface="创艺简楷体"/>
                <a:cs typeface="创艺简楷体"/>
              </a:rPr>
              <a:t>B</a:t>
            </a:r>
            <a:r>
              <a:rPr kumimoji="1" lang="en-US" altLang="zh-CN" sz="2000" b="1" baseline="-25000" dirty="0">
                <a:latin typeface="创艺简楷体"/>
                <a:ea typeface="创艺简楷体"/>
                <a:cs typeface="创艺简楷体"/>
              </a:rPr>
              <a:t> </a:t>
            </a:r>
            <a:r>
              <a:rPr kumimoji="1" lang="en-US" altLang="zh-CN" sz="2000" b="1" dirty="0">
                <a:latin typeface="创艺简楷体"/>
                <a:ea typeface="创艺简楷体"/>
                <a:cs typeface="创艺简楷体"/>
              </a:rPr>
              <a:t>(</a:t>
            </a:r>
            <a:r>
              <a:rPr kumimoji="1" lang="zh-CN" altLang="en-US" sz="2000" b="1" dirty="0">
                <a:latin typeface="创艺简楷体"/>
                <a:ea typeface="创艺简楷体"/>
                <a:cs typeface="创艺简楷体"/>
              </a:rPr>
              <a:t>或表示为</a:t>
            </a:r>
            <a:r>
              <a:rPr kumimoji="1" lang="en-US" altLang="zh-CN" sz="2000" b="1" dirty="0" err="1">
                <a:latin typeface="创艺简楷体"/>
                <a:ea typeface="创艺简楷体"/>
                <a:cs typeface="创艺简楷体"/>
              </a:rPr>
              <a:t>m</a:t>
            </a:r>
            <a:r>
              <a:rPr kumimoji="1" lang="en-US" altLang="zh-CN" sz="2000" b="1" baseline="-25000" dirty="0" err="1">
                <a:latin typeface="创艺简楷体"/>
                <a:ea typeface="创艺简楷体"/>
                <a:cs typeface="创艺简楷体"/>
              </a:rPr>
              <a:t>B</a:t>
            </a:r>
            <a:r>
              <a:rPr kumimoji="1" lang="en-US" altLang="zh-CN" sz="2000" b="1" dirty="0">
                <a:latin typeface="创艺简楷体"/>
                <a:ea typeface="创艺简楷体"/>
                <a:cs typeface="创艺简楷体"/>
              </a:rPr>
              <a:t>)</a:t>
            </a:r>
            <a:r>
              <a:rPr kumimoji="1" lang="en-US" altLang="zh-CN" sz="2000" b="1" dirty="0" err="1">
                <a:latin typeface="创艺简楷体"/>
                <a:ea typeface="创艺简楷体"/>
                <a:cs typeface="创艺简楷体"/>
              </a:rPr>
              <a:t>b</a:t>
            </a:r>
            <a:r>
              <a:rPr kumimoji="1" lang="en-US" altLang="zh-CN" sz="2000" b="1" baseline="-25000" dirty="0" err="1">
                <a:latin typeface="创艺简楷体"/>
                <a:ea typeface="创艺简楷体"/>
                <a:cs typeface="创艺简楷体"/>
              </a:rPr>
              <a:t>B</a:t>
            </a:r>
            <a:r>
              <a:rPr kumimoji="1" lang="zh-CN" altLang="en-US" sz="2000" b="1" dirty="0">
                <a:latin typeface="创艺简楷体"/>
                <a:ea typeface="创艺简楷体"/>
                <a:cs typeface="创艺简楷体"/>
              </a:rPr>
              <a:t>是每千克溶剂中所含溶质</a:t>
            </a:r>
            <a:r>
              <a:rPr kumimoji="1" lang="en-US" altLang="zh-CN" sz="2000" b="1" dirty="0">
                <a:latin typeface="创艺简楷体"/>
                <a:ea typeface="创艺简楷体"/>
                <a:cs typeface="创艺简楷体"/>
              </a:rPr>
              <a:t>B</a:t>
            </a:r>
            <a:r>
              <a:rPr kumimoji="1" lang="zh-CN" altLang="en-US" sz="2000" b="1" dirty="0">
                <a:latin typeface="创艺简楷体"/>
                <a:ea typeface="创艺简楷体"/>
                <a:cs typeface="创艺简楷体"/>
              </a:rPr>
              <a:t>的物质的量。单位：</a:t>
            </a:r>
            <a:r>
              <a:rPr kumimoji="1" lang="en-US" altLang="zh-CN" sz="2000" b="1" dirty="0" smtClean="0">
                <a:latin typeface="创艺简楷体"/>
                <a:ea typeface="创艺简楷体"/>
                <a:cs typeface="创艺简楷体"/>
              </a:rPr>
              <a:t>mol.kg</a:t>
            </a:r>
            <a:r>
              <a:rPr kumimoji="1" lang="en-US" altLang="zh-CN" sz="2000" b="1" baseline="30000" dirty="0" smtClean="0">
                <a:latin typeface="创艺简楷体"/>
                <a:ea typeface="创艺简楷体"/>
                <a:cs typeface="创艺简楷体"/>
              </a:rPr>
              <a:t>-1</a:t>
            </a:r>
            <a:r>
              <a:rPr kumimoji="1" lang="en-US" altLang="zh-CN" sz="2000" b="1" dirty="0" smtClean="0">
                <a:latin typeface="创艺简楷体"/>
                <a:ea typeface="创艺简楷体"/>
                <a:cs typeface="创艺简楷体"/>
              </a:rPr>
              <a:t>     </a:t>
            </a:r>
            <a:r>
              <a:rPr kumimoji="1" lang="en-US" altLang="zh-CN" sz="2000" b="1" dirty="0" err="1">
                <a:latin typeface="创艺简楷体"/>
                <a:ea typeface="创艺简楷体"/>
                <a:cs typeface="创艺简楷体"/>
              </a:rPr>
              <a:t>b</a:t>
            </a:r>
            <a:r>
              <a:rPr kumimoji="1" lang="en-US" altLang="zh-CN" sz="2000" b="1" baseline="-25000" dirty="0" err="1">
                <a:latin typeface="创艺简楷体"/>
                <a:ea typeface="创艺简楷体"/>
                <a:cs typeface="创艺简楷体"/>
              </a:rPr>
              <a:t>B</a:t>
            </a:r>
            <a:r>
              <a:rPr kumimoji="1" lang="zh-CN" altLang="en-US" sz="2000" b="1" dirty="0">
                <a:latin typeface="创艺简楷体"/>
                <a:ea typeface="创艺简楷体"/>
                <a:cs typeface="创艺简楷体"/>
              </a:rPr>
              <a:t>与</a:t>
            </a:r>
            <a:r>
              <a:rPr kumimoji="1" lang="en-US" altLang="zh-CN" sz="2000" b="1" dirty="0">
                <a:latin typeface="黑体" pitchFamily="2" charset="-122"/>
                <a:ea typeface="黑体" pitchFamily="2" charset="-122"/>
              </a:rPr>
              <a:t>Χ</a:t>
            </a:r>
            <a:r>
              <a:rPr kumimoji="1" lang="en-US" altLang="zh-CN" sz="2000" b="1" baseline="-25000" dirty="0">
                <a:latin typeface="创艺简楷体"/>
                <a:ea typeface="创艺简楷体"/>
                <a:cs typeface="创艺简楷体"/>
              </a:rPr>
              <a:t>B</a:t>
            </a:r>
            <a:r>
              <a:rPr kumimoji="1" lang="zh-CN" altLang="en-US" sz="2000" b="1" dirty="0">
                <a:latin typeface="创艺简楷体"/>
                <a:ea typeface="创艺简楷体"/>
                <a:cs typeface="创艺简楷体"/>
              </a:rPr>
              <a:t>的关系：</a:t>
            </a:r>
          </a:p>
        </p:txBody>
      </p:sp>
      <p:graphicFrame>
        <p:nvGraphicFramePr>
          <p:cNvPr id="8" name="Object 230"/>
          <p:cNvGraphicFramePr>
            <a:graphicFrameLocks noChangeAspect="1"/>
          </p:cNvGraphicFramePr>
          <p:nvPr>
            <p:extLst>
              <p:ext uri="{D42A27DB-BD31-4B8C-83A1-F6EECF244321}">
                <p14:modId xmlns:p14="http://schemas.microsoft.com/office/powerpoint/2010/main" val="2459480573"/>
              </p:ext>
            </p:extLst>
          </p:nvPr>
        </p:nvGraphicFramePr>
        <p:xfrm>
          <a:off x="3032125" y="4752975"/>
          <a:ext cx="4805363" cy="1498600"/>
        </p:xfrm>
        <a:graphic>
          <a:graphicData uri="http://schemas.openxmlformats.org/presentationml/2006/ole">
            <mc:AlternateContent xmlns:mc="http://schemas.openxmlformats.org/markup-compatibility/2006">
              <mc:Choice xmlns:v="urn:schemas-microsoft-com:vml" Requires="v">
                <p:oleObj spid="_x0000_s87946" name="公式" r:id="rId6" imgW="1752480" imgH="647640" progId="Equation.3">
                  <p:embed/>
                </p:oleObj>
              </mc:Choice>
              <mc:Fallback>
                <p:oleObj name="公式" r:id="rId6" imgW="1752480" imgH="647640" progId="Equation.3">
                  <p:embed/>
                  <p:pic>
                    <p:nvPicPr>
                      <p:cNvPr id="0" name="Picture 230"/>
                      <p:cNvPicPr>
                        <a:picLocks noChangeAspect="1" noChangeArrowheads="1"/>
                      </p:cNvPicPr>
                      <p:nvPr/>
                    </p:nvPicPr>
                    <p:blipFill>
                      <a:blip r:embed="rId7"/>
                      <a:srcRect/>
                      <a:stretch>
                        <a:fillRect/>
                      </a:stretch>
                    </p:blipFill>
                    <p:spPr bwMode="auto">
                      <a:xfrm>
                        <a:off x="3032125" y="4752975"/>
                        <a:ext cx="4805363" cy="1498600"/>
                      </a:xfrm>
                      <a:prstGeom prst="rect">
                        <a:avLst/>
                      </a:prstGeom>
                      <a:blipFill>
                        <a:blip r:embed="rId5"/>
                        <a:tile tx="0" ty="0" sx="100000" sy="100000" flip="none" algn="tl"/>
                      </a:blip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556949938"/>
              </p:ext>
            </p:extLst>
          </p:nvPr>
        </p:nvGraphicFramePr>
        <p:xfrm>
          <a:off x="899592" y="823442"/>
          <a:ext cx="5269493" cy="806329"/>
        </p:xfrm>
        <a:graphic>
          <a:graphicData uri="http://schemas.openxmlformats.org/presentationml/2006/ole">
            <mc:AlternateContent xmlns:mc="http://schemas.openxmlformats.org/markup-compatibility/2006">
              <mc:Choice xmlns:v="urn:schemas-microsoft-com:vml" Requires="v">
                <p:oleObj spid="_x0000_s87947" name="公式" r:id="rId8" imgW="2362200" imgH="546100" progId="Equation.3">
                  <p:embed/>
                </p:oleObj>
              </mc:Choice>
              <mc:Fallback>
                <p:oleObj name="公式" r:id="rId8" imgW="2362200" imgH="5461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592" y="823442"/>
                        <a:ext cx="5269493" cy="806329"/>
                      </a:xfrm>
                      <a:prstGeom prst="rect">
                        <a:avLst/>
                      </a:prstGeom>
                      <a:gradFill rotWithShape="1">
                        <a:gsLst>
                          <a:gs pos="0">
                            <a:srgbClr val="76765E"/>
                          </a:gs>
                          <a:gs pos="50000">
                            <a:srgbClr val="FFFFCC"/>
                          </a:gs>
                          <a:gs pos="100000">
                            <a:srgbClr val="76765E"/>
                          </a:gs>
                        </a:gsLst>
                        <a:lin ang="5400000" scaled="1"/>
                      </a:gradFill>
                      <a:ln>
                        <a:noFill/>
                      </a:ln>
                      <a:effectLst>
                        <a:outerShdw dist="107763" dir="8100000" algn="ctr" rotWithShape="0">
                          <a:srgbClr val="808080"/>
                        </a:outerShdw>
                      </a:effec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792092049"/>
              </p:ext>
            </p:extLst>
          </p:nvPr>
        </p:nvGraphicFramePr>
        <p:xfrm>
          <a:off x="6444208" y="907918"/>
          <a:ext cx="960127" cy="637378"/>
        </p:xfrm>
        <a:graphic>
          <a:graphicData uri="http://schemas.openxmlformats.org/presentationml/2006/ole">
            <mc:AlternateContent xmlns:mc="http://schemas.openxmlformats.org/markup-compatibility/2006">
              <mc:Choice xmlns:v="urn:schemas-microsoft-com:vml" Requires="v">
                <p:oleObj spid="_x0000_s87948" name="公式" r:id="rId10" imgW="609336" imgH="342751" progId="Equation.3">
                  <p:embed/>
                </p:oleObj>
              </mc:Choice>
              <mc:Fallback>
                <p:oleObj name="公式" r:id="rId10" imgW="609336" imgH="342751"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44208" y="907918"/>
                        <a:ext cx="960127" cy="637378"/>
                      </a:xfrm>
                      <a:prstGeom prst="rect">
                        <a:avLst/>
                      </a:prstGeom>
                      <a:gradFill rotWithShape="1">
                        <a:gsLst>
                          <a:gs pos="0">
                            <a:srgbClr val="76765E"/>
                          </a:gs>
                          <a:gs pos="50000">
                            <a:srgbClr val="FFFFCC"/>
                          </a:gs>
                          <a:gs pos="100000">
                            <a:srgbClr val="76765E"/>
                          </a:gs>
                        </a:gsLst>
                        <a:lin ang="5400000" scaled="1"/>
                      </a:gradFill>
                      <a:ln>
                        <a:noFill/>
                      </a:ln>
                      <a:effectLst>
                        <a:outerShdw dist="107763" dir="8100000" algn="ctr" rotWithShape="0">
                          <a:srgbClr val="808080"/>
                        </a:outerShdw>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67734" y="404522"/>
            <a:ext cx="106997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gn="just"/>
            <a:r>
              <a:rPr kumimoji="1" lang="zh-CN" altLang="en-US" sz="2800" b="1" dirty="0">
                <a:solidFill>
                  <a:srgbClr val="FF3300"/>
                </a:solidFill>
                <a:latin typeface="Times New Roman" pitchFamily="18" charset="0"/>
                <a:ea typeface="黑体" pitchFamily="49" charset="-122"/>
              </a:rPr>
              <a:t>（</a:t>
            </a:r>
            <a:r>
              <a:rPr kumimoji="1" lang="en-US" altLang="zh-CN" sz="2800" b="1" dirty="0">
                <a:solidFill>
                  <a:srgbClr val="FF3300"/>
                </a:solidFill>
                <a:latin typeface="Times New Roman" pitchFamily="18" charset="0"/>
                <a:ea typeface="黑体" pitchFamily="49" charset="-122"/>
              </a:rPr>
              <a:t>1</a:t>
            </a:r>
            <a:r>
              <a:rPr kumimoji="1" lang="zh-CN" altLang="en-US" sz="2800" b="1" dirty="0">
                <a:solidFill>
                  <a:srgbClr val="FF3300"/>
                </a:solidFill>
                <a:latin typeface="Times New Roman" pitchFamily="18" charset="0"/>
                <a:ea typeface="黑体" pitchFamily="49" charset="-122"/>
              </a:rPr>
              <a:t>）</a:t>
            </a:r>
            <a:endParaRPr kumimoji="1" lang="zh-CN" altLang="en-US" sz="2800" b="1" dirty="0">
              <a:solidFill>
                <a:srgbClr val="FF0000"/>
              </a:solidFill>
              <a:latin typeface="Times New Roman" pitchFamily="18" charset="0"/>
              <a:ea typeface="黑体"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846223872"/>
              </p:ext>
            </p:extLst>
          </p:nvPr>
        </p:nvGraphicFramePr>
        <p:xfrm>
          <a:off x="1187624" y="404522"/>
          <a:ext cx="5656263" cy="1130300"/>
        </p:xfrm>
        <a:graphic>
          <a:graphicData uri="http://schemas.openxmlformats.org/presentationml/2006/ole">
            <mc:AlternateContent xmlns:mc="http://schemas.openxmlformats.org/markup-compatibility/2006">
              <mc:Choice xmlns:v="urn:schemas-microsoft-com:vml" Requires="v">
                <p:oleObj spid="_x0000_s155312" name="公式" r:id="rId3" imgW="2349500" imgH="469900" progId="Equation.3">
                  <p:embed/>
                </p:oleObj>
              </mc:Choice>
              <mc:Fallback>
                <p:oleObj name="公式" r:id="rId3" imgW="2349500" imgH="469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404522"/>
                        <a:ext cx="5656263"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93478720"/>
              </p:ext>
            </p:extLst>
          </p:nvPr>
        </p:nvGraphicFramePr>
        <p:xfrm>
          <a:off x="971600" y="1628800"/>
          <a:ext cx="6878638" cy="525463"/>
        </p:xfrm>
        <a:graphic>
          <a:graphicData uri="http://schemas.openxmlformats.org/presentationml/2006/ole">
            <mc:AlternateContent xmlns:mc="http://schemas.openxmlformats.org/markup-compatibility/2006">
              <mc:Choice xmlns:v="urn:schemas-microsoft-com:vml" Requires="v">
                <p:oleObj spid="_x0000_s155313" name="公式" r:id="rId5" imgW="2806700" imgH="215900" progId="Equation.3">
                  <p:embed/>
                </p:oleObj>
              </mc:Choice>
              <mc:Fallback>
                <p:oleObj name="公式" r:id="rId5" imgW="2806700" imgH="215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1628800"/>
                        <a:ext cx="6878638"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7"/>
          <p:cNvSpPr txBox="1">
            <a:spLocks noChangeArrowheads="1"/>
          </p:cNvSpPr>
          <p:nvPr/>
        </p:nvSpPr>
        <p:spPr bwMode="auto">
          <a:xfrm>
            <a:off x="395536" y="2276872"/>
            <a:ext cx="1141412"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p>
            <a:pPr algn="just"/>
            <a:r>
              <a:rPr kumimoji="1" lang="zh-CN" altLang="en-US" sz="2800" b="1" dirty="0">
                <a:solidFill>
                  <a:srgbClr val="FF3300"/>
                </a:solidFill>
                <a:latin typeface="Times New Roman" pitchFamily="18" charset="0"/>
                <a:ea typeface="黑体" pitchFamily="49" charset="-122"/>
              </a:rPr>
              <a:t>（</a:t>
            </a:r>
            <a:r>
              <a:rPr kumimoji="1" lang="en-US" altLang="zh-CN" sz="2800" b="1" dirty="0">
                <a:solidFill>
                  <a:srgbClr val="FF3300"/>
                </a:solidFill>
                <a:latin typeface="Times New Roman" pitchFamily="18" charset="0"/>
                <a:ea typeface="黑体" pitchFamily="49" charset="-122"/>
              </a:rPr>
              <a:t>2</a:t>
            </a:r>
            <a:r>
              <a:rPr kumimoji="1" lang="zh-CN" altLang="en-US" sz="2800" b="1" dirty="0">
                <a:solidFill>
                  <a:srgbClr val="FF3300"/>
                </a:solidFill>
                <a:latin typeface="Times New Roman" pitchFamily="18" charset="0"/>
                <a:ea typeface="黑体" pitchFamily="49" charset="-122"/>
              </a:rPr>
              <a:t>）</a:t>
            </a:r>
            <a:endParaRPr kumimoji="1" lang="zh-CN" altLang="en-US" sz="2800" b="1" dirty="0">
              <a:solidFill>
                <a:srgbClr val="FF0000"/>
              </a:solidFill>
              <a:latin typeface="Times New Roman" pitchFamily="18" charset="0"/>
              <a:ea typeface="黑体"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65680663"/>
              </p:ext>
            </p:extLst>
          </p:nvPr>
        </p:nvGraphicFramePr>
        <p:xfrm>
          <a:off x="1337709" y="2276872"/>
          <a:ext cx="6494463" cy="660400"/>
        </p:xfrm>
        <a:graphic>
          <a:graphicData uri="http://schemas.openxmlformats.org/presentationml/2006/ole">
            <mc:AlternateContent xmlns:mc="http://schemas.openxmlformats.org/markup-compatibility/2006">
              <mc:Choice xmlns:v="urn:schemas-microsoft-com:vml" Requires="v">
                <p:oleObj spid="_x0000_s155314" name="公式" r:id="rId7" imgW="2247900" imgH="228600" progId="Equation.3">
                  <p:embed/>
                </p:oleObj>
              </mc:Choice>
              <mc:Fallback>
                <p:oleObj name="公式" r:id="rId7" imgW="2247900" imgH="2286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7709" y="2276872"/>
                        <a:ext cx="6494463"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919863205"/>
              </p:ext>
            </p:extLst>
          </p:nvPr>
        </p:nvGraphicFramePr>
        <p:xfrm>
          <a:off x="1259632" y="3140968"/>
          <a:ext cx="7088187" cy="539750"/>
        </p:xfrm>
        <a:graphic>
          <a:graphicData uri="http://schemas.openxmlformats.org/presentationml/2006/ole">
            <mc:AlternateContent xmlns:mc="http://schemas.openxmlformats.org/markup-compatibility/2006">
              <mc:Choice xmlns:v="urn:schemas-microsoft-com:vml" Requires="v">
                <p:oleObj spid="_x0000_s155315" name="公式" r:id="rId9" imgW="2819400" imgH="215900" progId="Equation.3">
                  <p:embed/>
                </p:oleObj>
              </mc:Choice>
              <mc:Fallback>
                <p:oleObj name="公式" r:id="rId9" imgW="2819400" imgH="2159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632" y="3140968"/>
                        <a:ext cx="7088187"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783741893"/>
              </p:ext>
            </p:extLst>
          </p:nvPr>
        </p:nvGraphicFramePr>
        <p:xfrm>
          <a:off x="1492424" y="3789040"/>
          <a:ext cx="2082800" cy="557213"/>
        </p:xfrm>
        <a:graphic>
          <a:graphicData uri="http://schemas.openxmlformats.org/presentationml/2006/ole">
            <mc:AlternateContent xmlns:mc="http://schemas.openxmlformats.org/markup-compatibility/2006">
              <mc:Choice xmlns:v="urn:schemas-microsoft-com:vml" Requires="v">
                <p:oleObj spid="_x0000_s155316" name="公式" r:id="rId11" imgW="799753" imgH="215806" progId="Equation.3">
                  <p:embed/>
                </p:oleObj>
              </mc:Choice>
              <mc:Fallback>
                <p:oleObj name="公式" r:id="rId11" imgW="799753" imgH="215806"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92424" y="3789040"/>
                        <a:ext cx="20828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634098394"/>
              </p:ext>
            </p:extLst>
          </p:nvPr>
        </p:nvGraphicFramePr>
        <p:xfrm>
          <a:off x="467544" y="4653136"/>
          <a:ext cx="7954962" cy="1084262"/>
        </p:xfrm>
        <a:graphic>
          <a:graphicData uri="http://schemas.openxmlformats.org/presentationml/2006/ole">
            <mc:AlternateContent xmlns:mc="http://schemas.openxmlformats.org/markup-compatibility/2006">
              <mc:Choice xmlns:v="urn:schemas-microsoft-com:vml" Requires="v">
                <p:oleObj spid="_x0000_s155317" name="公式" r:id="rId13" imgW="3352800" imgH="457200" progId="Equation.3">
                  <p:embed/>
                </p:oleObj>
              </mc:Choice>
              <mc:Fallback>
                <p:oleObj name="公式" r:id="rId13" imgW="3352800" imgH="4572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7544" y="4653136"/>
                        <a:ext cx="7954962" cy="1084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0898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97" name="Text Box 6"/>
          <p:cNvSpPr>
            <a:spLocks noGrp="1" noChangeArrowheads="1"/>
          </p:cNvSpPr>
          <p:nvPr>
            <p:ph idx="1"/>
          </p:nvPr>
        </p:nvSpPr>
        <p:spPr>
          <a:xfrm>
            <a:off x="492125" y="404813"/>
            <a:ext cx="8229600" cy="1754326"/>
          </a:xfrm>
          <a:solidFill>
            <a:schemeClr val="bg1"/>
          </a:solidFill>
          <a:ln w="38100">
            <a:solidFill>
              <a:srgbClr val="CC3300"/>
            </a:solidFill>
          </a:ln>
        </p:spPr>
        <p:txBody>
          <a:bodyPr>
            <a:spAutoFit/>
          </a:bodyPr>
          <a:lstStyle/>
          <a:p>
            <a:pPr eaLnBrk="1" hangingPunct="1">
              <a:lnSpc>
                <a:spcPct val="130000"/>
              </a:lnSpc>
              <a:buClr>
                <a:srgbClr val="CCFF33"/>
              </a:buClr>
              <a:buSzPct val="70000"/>
            </a:pPr>
            <a:r>
              <a:rPr kumimoji="1" lang="zh-CN" altLang="en-US" sz="2000" b="1" dirty="0" smtClean="0">
                <a:solidFill>
                  <a:srgbClr val="FF0000"/>
                </a:solidFill>
                <a:latin typeface="华文宋体"/>
                <a:ea typeface="华文宋体"/>
                <a:cs typeface="华文宋体"/>
                <a:sym typeface="Symbol" pitchFamily="18" charset="2"/>
              </a:rPr>
              <a:t>例： </a:t>
            </a:r>
            <a:r>
              <a:rPr kumimoji="1" lang="en-US" altLang="zh-CN" sz="2000" b="1" dirty="0" smtClean="0">
                <a:solidFill>
                  <a:srgbClr val="0000FF"/>
                </a:solidFill>
                <a:latin typeface="华文宋体"/>
                <a:ea typeface="华文宋体"/>
                <a:cs typeface="华文宋体"/>
                <a:sym typeface="Symbol" pitchFamily="18" charset="2"/>
              </a:rPr>
              <a:t>A</a:t>
            </a:r>
            <a:r>
              <a:rPr kumimoji="1" lang="zh-CN" altLang="en-US" sz="2000" b="1" dirty="0" smtClean="0">
                <a:solidFill>
                  <a:srgbClr val="0000FF"/>
                </a:solidFill>
                <a:latin typeface="华文宋体"/>
                <a:ea typeface="华文宋体"/>
                <a:cs typeface="华文宋体"/>
                <a:sym typeface="Symbol" pitchFamily="18" charset="2"/>
              </a:rPr>
              <a:t>、</a:t>
            </a:r>
            <a:r>
              <a:rPr kumimoji="1" lang="en-US" altLang="zh-CN" sz="2000" b="1" dirty="0" smtClean="0">
                <a:solidFill>
                  <a:srgbClr val="0000FF"/>
                </a:solidFill>
                <a:latin typeface="华文宋体"/>
                <a:ea typeface="华文宋体"/>
                <a:cs typeface="华文宋体"/>
                <a:sym typeface="Symbol" pitchFamily="18" charset="2"/>
              </a:rPr>
              <a:t>B</a:t>
            </a:r>
            <a:r>
              <a:rPr kumimoji="1" lang="zh-CN" altLang="en-US" sz="2000" b="1" dirty="0" smtClean="0">
                <a:solidFill>
                  <a:srgbClr val="0000FF"/>
                </a:solidFill>
                <a:latin typeface="华文宋体"/>
                <a:ea typeface="华文宋体"/>
                <a:cs typeface="华文宋体"/>
                <a:sym typeface="Symbol" pitchFamily="18" charset="2"/>
              </a:rPr>
              <a:t>两液体形成理想液态混合物，已知在温度</a:t>
            </a:r>
            <a:r>
              <a:rPr kumimoji="1" lang="en-US" altLang="zh-CN" sz="2000" b="1" dirty="0" smtClean="0">
                <a:solidFill>
                  <a:srgbClr val="0000FF"/>
                </a:solidFill>
                <a:latin typeface="华文宋体"/>
                <a:ea typeface="华文宋体"/>
                <a:cs typeface="华文宋体"/>
                <a:sym typeface="Symbol" pitchFamily="18" charset="2"/>
              </a:rPr>
              <a:t>300K</a:t>
            </a:r>
            <a:r>
              <a:rPr kumimoji="1" lang="zh-CN" altLang="en-US" sz="2000" b="1" dirty="0" smtClean="0">
                <a:solidFill>
                  <a:srgbClr val="0000FF"/>
                </a:solidFill>
                <a:latin typeface="华文宋体"/>
                <a:ea typeface="华文宋体"/>
                <a:cs typeface="华文宋体"/>
                <a:sym typeface="Symbol" pitchFamily="18" charset="2"/>
              </a:rPr>
              <a:t>时纯</a:t>
            </a:r>
            <a:r>
              <a:rPr kumimoji="1" lang="en-US" altLang="zh-CN" sz="2000" b="1" dirty="0" smtClean="0">
                <a:solidFill>
                  <a:srgbClr val="0000FF"/>
                </a:solidFill>
                <a:latin typeface="华文宋体"/>
                <a:ea typeface="华文宋体"/>
                <a:cs typeface="华文宋体"/>
                <a:sym typeface="Symbol" pitchFamily="18" charset="2"/>
              </a:rPr>
              <a:t>A</a:t>
            </a:r>
            <a:r>
              <a:rPr kumimoji="1" lang="zh-CN" altLang="en-US" sz="2000" b="1" dirty="0" smtClean="0">
                <a:solidFill>
                  <a:srgbClr val="0000FF"/>
                </a:solidFill>
                <a:latin typeface="华文宋体"/>
                <a:ea typeface="华文宋体"/>
                <a:cs typeface="华文宋体"/>
                <a:sym typeface="Symbol" pitchFamily="18" charset="2"/>
              </a:rPr>
              <a:t>和</a:t>
            </a:r>
            <a:r>
              <a:rPr kumimoji="1" lang="en-US" altLang="zh-CN" sz="2000" b="1" dirty="0" smtClean="0">
                <a:solidFill>
                  <a:srgbClr val="0000FF"/>
                </a:solidFill>
                <a:latin typeface="华文宋体"/>
                <a:ea typeface="华文宋体"/>
                <a:cs typeface="华文宋体"/>
                <a:sym typeface="Symbol" pitchFamily="18" charset="2"/>
              </a:rPr>
              <a:t>B</a:t>
            </a:r>
            <a:r>
              <a:rPr kumimoji="1" lang="zh-CN" altLang="en-US" sz="2000" b="1" dirty="0" smtClean="0">
                <a:solidFill>
                  <a:srgbClr val="0000FF"/>
                </a:solidFill>
                <a:latin typeface="华文宋体"/>
                <a:ea typeface="华文宋体"/>
                <a:cs typeface="华文宋体"/>
                <a:sym typeface="Symbol" pitchFamily="18" charset="2"/>
              </a:rPr>
              <a:t>的饱和蒸气压分别为</a:t>
            </a:r>
            <a:r>
              <a:rPr kumimoji="1" lang="en-US" altLang="zh-CN" sz="2000" b="1" i="1" dirty="0" err="1" smtClean="0">
                <a:solidFill>
                  <a:srgbClr val="0000FF"/>
                </a:solidFill>
                <a:latin typeface="华文宋体"/>
                <a:ea typeface="华文宋体"/>
                <a:cs typeface="华文宋体"/>
                <a:sym typeface="Symbol" pitchFamily="18" charset="2"/>
              </a:rPr>
              <a:t>p</a:t>
            </a:r>
            <a:r>
              <a:rPr kumimoji="1" lang="en-US" altLang="zh-CN" sz="2000" b="1" baseline="-25000" dirty="0" err="1" smtClean="0">
                <a:solidFill>
                  <a:srgbClr val="0000FF"/>
                </a:solidFill>
                <a:latin typeface="华文宋体"/>
                <a:ea typeface="华文宋体"/>
                <a:cs typeface="华文宋体"/>
                <a:sym typeface="Symbol" pitchFamily="18" charset="2"/>
              </a:rPr>
              <a:t>A</a:t>
            </a:r>
            <a:r>
              <a:rPr kumimoji="1" lang="en-US" altLang="zh-CN" sz="2000" b="1" baseline="30000" dirty="0" smtClean="0">
                <a:solidFill>
                  <a:srgbClr val="0000FF"/>
                </a:solidFill>
                <a:latin typeface="华文宋体"/>
                <a:ea typeface="华文宋体"/>
                <a:cs typeface="华文宋体"/>
                <a:sym typeface="Symbol" pitchFamily="18" charset="2"/>
              </a:rPr>
              <a:t>*</a:t>
            </a:r>
            <a:r>
              <a:rPr kumimoji="1" lang="en-US" altLang="zh-CN" sz="2000" b="1" dirty="0" smtClean="0">
                <a:solidFill>
                  <a:srgbClr val="0000FF"/>
                </a:solidFill>
                <a:latin typeface="华文宋体"/>
                <a:ea typeface="华文宋体"/>
                <a:cs typeface="华文宋体"/>
                <a:sym typeface="Symbol" pitchFamily="18" charset="2"/>
              </a:rPr>
              <a:t>=40kPa</a:t>
            </a:r>
            <a:r>
              <a:rPr kumimoji="1" lang="zh-CN" altLang="en-US" sz="2000" b="1" dirty="0" smtClean="0">
                <a:solidFill>
                  <a:srgbClr val="0000FF"/>
                </a:solidFill>
                <a:latin typeface="华文宋体"/>
                <a:ea typeface="华文宋体"/>
                <a:cs typeface="华文宋体"/>
                <a:sym typeface="Symbol" pitchFamily="18" charset="2"/>
              </a:rPr>
              <a:t>和 </a:t>
            </a:r>
            <a:r>
              <a:rPr kumimoji="1" lang="en-US" altLang="zh-CN" sz="2000" b="1" i="1" dirty="0" err="1" smtClean="0">
                <a:solidFill>
                  <a:srgbClr val="0000FF"/>
                </a:solidFill>
                <a:latin typeface="华文宋体"/>
                <a:ea typeface="华文宋体"/>
                <a:cs typeface="华文宋体"/>
                <a:sym typeface="Symbol" pitchFamily="18" charset="2"/>
              </a:rPr>
              <a:t>p</a:t>
            </a:r>
            <a:r>
              <a:rPr kumimoji="1" lang="en-US" altLang="zh-CN" sz="2000" b="1" baseline="-25000" dirty="0" err="1" smtClean="0">
                <a:solidFill>
                  <a:srgbClr val="0000FF"/>
                </a:solidFill>
                <a:latin typeface="华文宋体"/>
                <a:ea typeface="华文宋体"/>
                <a:cs typeface="华文宋体"/>
                <a:sym typeface="Symbol" pitchFamily="18" charset="2"/>
              </a:rPr>
              <a:t>B</a:t>
            </a:r>
            <a:r>
              <a:rPr kumimoji="1" lang="en-US" altLang="zh-CN" sz="2000" b="1" baseline="30000" dirty="0" smtClean="0">
                <a:solidFill>
                  <a:srgbClr val="0000FF"/>
                </a:solidFill>
                <a:latin typeface="华文宋体"/>
                <a:ea typeface="华文宋体"/>
                <a:cs typeface="华文宋体"/>
                <a:sym typeface="Symbol" pitchFamily="18" charset="2"/>
              </a:rPr>
              <a:t>*</a:t>
            </a:r>
            <a:r>
              <a:rPr kumimoji="1" lang="en-US" altLang="zh-CN" sz="2000" b="1" dirty="0" smtClean="0">
                <a:solidFill>
                  <a:srgbClr val="0000FF"/>
                </a:solidFill>
                <a:latin typeface="华文宋体"/>
                <a:ea typeface="华文宋体"/>
                <a:cs typeface="华文宋体"/>
                <a:sym typeface="Symbol" pitchFamily="18" charset="2"/>
              </a:rPr>
              <a:t>=120 </a:t>
            </a:r>
            <a:r>
              <a:rPr kumimoji="1" lang="en-US" altLang="zh-CN" sz="2000" b="1" dirty="0" err="1" smtClean="0">
                <a:solidFill>
                  <a:srgbClr val="0000FF"/>
                </a:solidFill>
                <a:latin typeface="华文宋体"/>
                <a:ea typeface="华文宋体"/>
                <a:cs typeface="华文宋体"/>
                <a:sym typeface="Symbol" pitchFamily="18" charset="2"/>
              </a:rPr>
              <a:t>kPa</a:t>
            </a:r>
            <a:r>
              <a:rPr kumimoji="1" lang="zh-CN" altLang="en-US" sz="2000" b="1" dirty="0" smtClean="0">
                <a:solidFill>
                  <a:srgbClr val="0000FF"/>
                </a:solidFill>
                <a:latin typeface="华文宋体"/>
                <a:ea typeface="华文宋体"/>
                <a:cs typeface="华文宋体"/>
                <a:sym typeface="Symbol" pitchFamily="18" charset="2"/>
              </a:rPr>
              <a:t>，若该混合物在温度</a:t>
            </a:r>
            <a:r>
              <a:rPr kumimoji="1" lang="en-US" altLang="zh-CN" sz="2000" b="1" dirty="0" smtClean="0">
                <a:solidFill>
                  <a:srgbClr val="0000FF"/>
                </a:solidFill>
                <a:latin typeface="华文宋体"/>
                <a:ea typeface="华文宋体"/>
                <a:cs typeface="华文宋体"/>
                <a:sym typeface="Symbol" pitchFamily="18" charset="2"/>
              </a:rPr>
              <a:t>300K</a:t>
            </a:r>
            <a:r>
              <a:rPr kumimoji="1" lang="zh-CN" altLang="en-US" sz="2000" b="1" dirty="0" smtClean="0">
                <a:solidFill>
                  <a:srgbClr val="0000FF"/>
                </a:solidFill>
                <a:latin typeface="华文宋体"/>
                <a:ea typeface="华文宋体"/>
                <a:cs typeface="华文宋体"/>
                <a:sym typeface="Symbol" pitchFamily="18" charset="2"/>
              </a:rPr>
              <a:t>总压力为</a:t>
            </a:r>
            <a:r>
              <a:rPr kumimoji="1" lang="en-US" altLang="zh-CN" sz="2000" b="1" dirty="0" smtClean="0">
                <a:solidFill>
                  <a:srgbClr val="0000FF"/>
                </a:solidFill>
                <a:latin typeface="华文宋体"/>
                <a:ea typeface="华文宋体"/>
                <a:cs typeface="华文宋体"/>
                <a:sym typeface="Symbol" pitchFamily="18" charset="2"/>
              </a:rPr>
              <a:t>100 </a:t>
            </a:r>
            <a:r>
              <a:rPr kumimoji="1" lang="en-US" altLang="zh-CN" sz="2000" b="1" dirty="0" err="1" smtClean="0">
                <a:solidFill>
                  <a:srgbClr val="0000FF"/>
                </a:solidFill>
                <a:latin typeface="华文宋体"/>
                <a:ea typeface="华文宋体"/>
                <a:cs typeface="华文宋体"/>
                <a:sym typeface="Symbol" pitchFamily="18" charset="2"/>
              </a:rPr>
              <a:t>kPa</a:t>
            </a:r>
            <a:r>
              <a:rPr kumimoji="1" lang="zh-CN" altLang="en-US" sz="2000" b="1" dirty="0" smtClean="0">
                <a:solidFill>
                  <a:srgbClr val="0000FF"/>
                </a:solidFill>
                <a:latin typeface="华文宋体"/>
                <a:ea typeface="华文宋体"/>
                <a:cs typeface="华文宋体"/>
                <a:sym typeface="Symbol" pitchFamily="18" charset="2"/>
              </a:rPr>
              <a:t>达到气液平衡。</a:t>
            </a:r>
            <a:endParaRPr kumimoji="1" lang="en-US" altLang="zh-CN" sz="2000" b="1" dirty="0" smtClean="0">
              <a:solidFill>
                <a:srgbClr val="0000FF"/>
              </a:solidFill>
              <a:latin typeface="华文宋体"/>
              <a:ea typeface="华文宋体"/>
              <a:cs typeface="华文宋体"/>
              <a:sym typeface="Symbol" pitchFamily="18" charset="2"/>
            </a:endParaRPr>
          </a:p>
          <a:p>
            <a:pPr eaLnBrk="1" hangingPunct="1">
              <a:lnSpc>
                <a:spcPct val="130000"/>
              </a:lnSpc>
              <a:buClr>
                <a:srgbClr val="CCFF33"/>
              </a:buClr>
              <a:buSzPct val="70000"/>
            </a:pPr>
            <a:r>
              <a:rPr kumimoji="1" lang="zh-CN" altLang="en-US" sz="2000" b="1" dirty="0" smtClean="0">
                <a:solidFill>
                  <a:srgbClr val="0000FF"/>
                </a:solidFill>
                <a:latin typeface="华文宋体"/>
                <a:ea typeface="华文宋体"/>
                <a:cs typeface="华文宋体"/>
                <a:sym typeface="Symbol" pitchFamily="18" charset="2"/>
              </a:rPr>
              <a:t>求此时</a:t>
            </a:r>
            <a:r>
              <a:rPr kumimoji="1" lang="en-US" altLang="zh-CN" sz="2000" b="1" dirty="0" smtClean="0">
                <a:solidFill>
                  <a:srgbClr val="0000FF"/>
                </a:solidFill>
                <a:latin typeface="华文宋体"/>
                <a:ea typeface="华文宋体"/>
                <a:cs typeface="华文宋体"/>
                <a:sym typeface="Symbol" pitchFamily="18" charset="2"/>
              </a:rPr>
              <a:t>B</a:t>
            </a:r>
            <a:r>
              <a:rPr kumimoji="1" lang="zh-CN" altLang="en-US" sz="2000" b="1" dirty="0" smtClean="0">
                <a:solidFill>
                  <a:srgbClr val="0000FF"/>
                </a:solidFill>
                <a:latin typeface="华文宋体"/>
                <a:ea typeface="华文宋体"/>
                <a:cs typeface="华文宋体"/>
                <a:sym typeface="Symbol" pitchFamily="18" charset="2"/>
              </a:rPr>
              <a:t>的液相和气相组成；并计算由纯组分形成混合物过程的</a:t>
            </a:r>
            <a:r>
              <a:rPr kumimoji="1" lang="zh-CN" altLang="en-US" sz="2000" b="1" dirty="0" smtClean="0">
                <a:solidFill>
                  <a:srgbClr val="0000CC"/>
                </a:solidFill>
                <a:latin typeface="宋体" charset="-122"/>
                <a:sym typeface="Symbol" pitchFamily="18" charset="2"/>
              </a:rPr>
              <a:t></a:t>
            </a:r>
            <a:r>
              <a:rPr kumimoji="1" lang="en-US" altLang="zh-CN" sz="2000" b="1" baseline="-25000" dirty="0" err="1" smtClean="0">
                <a:solidFill>
                  <a:srgbClr val="0000CC"/>
                </a:solidFill>
                <a:latin typeface="宋体" charset="-122"/>
                <a:sym typeface="Symbol" pitchFamily="18" charset="2"/>
              </a:rPr>
              <a:t>mix</a:t>
            </a:r>
            <a:r>
              <a:rPr kumimoji="1" lang="en-US" altLang="zh-CN" sz="2000" b="1" dirty="0" err="1" smtClean="0">
                <a:solidFill>
                  <a:srgbClr val="0000CC"/>
                </a:solidFill>
                <a:latin typeface="宋体" charset="-122"/>
                <a:sym typeface="Symbol" pitchFamily="18" charset="2"/>
              </a:rPr>
              <a:t>G</a:t>
            </a:r>
            <a:r>
              <a:rPr kumimoji="1" lang="en-US" altLang="zh-CN" sz="2000" b="1" baseline="-25000" dirty="0" err="1" smtClean="0">
                <a:solidFill>
                  <a:srgbClr val="0000CC"/>
                </a:solidFill>
                <a:latin typeface="宋体" charset="-122"/>
                <a:sym typeface="Symbol" pitchFamily="18" charset="2"/>
              </a:rPr>
              <a:t>m</a:t>
            </a:r>
            <a:r>
              <a:rPr kumimoji="1" lang="en-US" altLang="zh-CN" sz="2000" b="1" dirty="0" smtClean="0">
                <a:solidFill>
                  <a:srgbClr val="0000CC"/>
                </a:solidFill>
                <a:latin typeface="宋体" charset="-122"/>
                <a:sym typeface="Symbol" pitchFamily="18" charset="2"/>
              </a:rPr>
              <a:t> </a:t>
            </a:r>
            <a:r>
              <a:rPr kumimoji="1" lang="zh-CN" altLang="en-US" sz="2000" b="1" dirty="0" smtClean="0">
                <a:solidFill>
                  <a:srgbClr val="0000CC"/>
                </a:solidFill>
                <a:latin typeface="宋体" charset="-122"/>
                <a:sym typeface="Symbol" pitchFamily="18" charset="2"/>
              </a:rPr>
              <a:t>。</a:t>
            </a:r>
            <a:endParaRPr kumimoji="1" lang="en-US" altLang="zh-CN" sz="2000" b="1" dirty="0" smtClean="0">
              <a:solidFill>
                <a:srgbClr val="0000CC"/>
              </a:solidFill>
              <a:latin typeface="华文宋体"/>
              <a:ea typeface="华文宋体"/>
              <a:cs typeface="华文宋体"/>
              <a:sym typeface="Symbol" pitchFamily="18" charset="2"/>
            </a:endParaRPr>
          </a:p>
        </p:txBody>
      </p:sp>
      <p:sp>
        <p:nvSpPr>
          <p:cNvPr id="5" name="Text Box 6"/>
          <p:cNvSpPr txBox="1">
            <a:spLocks noChangeArrowheads="1"/>
          </p:cNvSpPr>
          <p:nvPr/>
        </p:nvSpPr>
        <p:spPr bwMode="auto">
          <a:xfrm>
            <a:off x="467544" y="2276872"/>
            <a:ext cx="8208912" cy="3883025"/>
          </a:xfrm>
          <a:prstGeom prst="rect">
            <a:avLst/>
          </a:prstGeom>
          <a:solidFill>
            <a:schemeClr val="bg1"/>
          </a:solidFill>
          <a:ln w="38100">
            <a:solidFill>
              <a:srgbClr val="CC3300"/>
            </a:solidFill>
            <a:miter lim="800000"/>
            <a:headEnd/>
            <a:tailEnd/>
          </a:ln>
        </p:spPr>
        <p:txBody>
          <a:bodyPr wrap="square">
            <a:spAutoFit/>
          </a:bodyPr>
          <a:lstStyle/>
          <a:p>
            <a:pPr>
              <a:lnSpc>
                <a:spcPct val="130000"/>
              </a:lnSpc>
              <a:spcBef>
                <a:spcPct val="20000"/>
              </a:spcBef>
              <a:buClr>
                <a:srgbClr val="CCFF33"/>
              </a:buClr>
              <a:buSzPct val="70000"/>
            </a:pPr>
            <a:r>
              <a:rPr kumimoji="1" lang="zh-CN" altLang="en-US" sz="2800" b="1">
                <a:latin typeface="华文宋体"/>
                <a:ea typeface="华文宋体"/>
                <a:cs typeface="华文宋体"/>
                <a:sym typeface="Symbol" pitchFamily="18" charset="2"/>
              </a:rPr>
              <a:t>解：</a:t>
            </a:r>
            <a:endParaRPr kumimoji="1" lang="en-US" altLang="zh-CN" sz="2800" b="1">
              <a:latin typeface="华文宋体"/>
              <a:ea typeface="华文宋体"/>
              <a:cs typeface="华文宋体"/>
              <a:sym typeface="Symbol" pitchFamily="18" charset="2"/>
            </a:endParaRPr>
          </a:p>
          <a:p>
            <a:pPr>
              <a:lnSpc>
                <a:spcPct val="130000"/>
              </a:lnSpc>
              <a:spcBef>
                <a:spcPct val="20000"/>
              </a:spcBef>
              <a:buClr>
                <a:srgbClr val="CCFF33"/>
              </a:buClr>
              <a:buSzPct val="70000"/>
            </a:pPr>
            <a:endParaRPr kumimoji="1" lang="en-US" altLang="zh-CN" sz="2800" b="1">
              <a:latin typeface="华文宋体"/>
              <a:ea typeface="华文宋体"/>
              <a:cs typeface="华文宋体"/>
              <a:sym typeface="Symbol" pitchFamily="18" charset="2"/>
            </a:endParaRPr>
          </a:p>
          <a:p>
            <a:pPr>
              <a:lnSpc>
                <a:spcPct val="130000"/>
              </a:lnSpc>
              <a:spcBef>
                <a:spcPct val="20000"/>
              </a:spcBef>
              <a:buClr>
                <a:srgbClr val="CCFF33"/>
              </a:buClr>
              <a:buSzPct val="70000"/>
            </a:pPr>
            <a:endParaRPr kumimoji="1" lang="en-US" altLang="zh-CN" sz="2800" b="1">
              <a:latin typeface="华文宋体"/>
              <a:ea typeface="华文宋体"/>
              <a:cs typeface="华文宋体"/>
              <a:sym typeface="Symbol" pitchFamily="18" charset="2"/>
            </a:endParaRPr>
          </a:p>
          <a:p>
            <a:pPr>
              <a:lnSpc>
                <a:spcPct val="130000"/>
              </a:lnSpc>
              <a:spcBef>
                <a:spcPct val="20000"/>
              </a:spcBef>
              <a:buClr>
                <a:srgbClr val="CCFF33"/>
              </a:buClr>
              <a:buSzPct val="70000"/>
            </a:pPr>
            <a:endParaRPr kumimoji="1" lang="en-US" altLang="zh-CN" sz="2800" b="1">
              <a:latin typeface="华文宋体"/>
              <a:ea typeface="华文宋体"/>
              <a:cs typeface="华文宋体"/>
              <a:sym typeface="Symbol" pitchFamily="18" charset="2"/>
            </a:endParaRPr>
          </a:p>
          <a:p>
            <a:pPr>
              <a:lnSpc>
                <a:spcPct val="130000"/>
              </a:lnSpc>
              <a:spcBef>
                <a:spcPct val="20000"/>
              </a:spcBef>
              <a:buClr>
                <a:srgbClr val="CCFF33"/>
              </a:buClr>
              <a:buSzPct val="70000"/>
            </a:pPr>
            <a:endParaRPr kumimoji="1" lang="en-US" altLang="zh-CN" sz="2800" b="1">
              <a:latin typeface="华文宋体"/>
              <a:ea typeface="华文宋体"/>
              <a:cs typeface="华文宋体"/>
              <a:sym typeface="Symbol" pitchFamily="18" charset="2"/>
            </a:endParaRPr>
          </a:p>
          <a:p>
            <a:pPr>
              <a:lnSpc>
                <a:spcPct val="130000"/>
              </a:lnSpc>
              <a:spcBef>
                <a:spcPct val="20000"/>
              </a:spcBef>
              <a:buClr>
                <a:srgbClr val="CCFF33"/>
              </a:buClr>
              <a:buSzPct val="70000"/>
            </a:pPr>
            <a:endParaRPr kumimoji="1" lang="en-US" altLang="zh-CN" sz="2800" b="1">
              <a:latin typeface="华文宋体"/>
              <a:ea typeface="华文宋体"/>
              <a:cs typeface="华文宋体"/>
              <a:sym typeface="Symbol" pitchFamily="18" charset="2"/>
            </a:endParaRPr>
          </a:p>
        </p:txBody>
      </p:sp>
      <p:graphicFrame>
        <p:nvGraphicFramePr>
          <p:cNvPr id="6" name="Object 372"/>
          <p:cNvGraphicFramePr>
            <a:graphicFrameLocks noChangeAspect="1"/>
          </p:cNvGraphicFramePr>
          <p:nvPr/>
        </p:nvGraphicFramePr>
        <p:xfrm>
          <a:off x="1403350" y="2565400"/>
          <a:ext cx="3460750" cy="784225"/>
        </p:xfrm>
        <a:graphic>
          <a:graphicData uri="http://schemas.openxmlformats.org/presentationml/2006/ole">
            <mc:AlternateContent xmlns:mc="http://schemas.openxmlformats.org/markup-compatibility/2006">
              <mc:Choice xmlns:v="urn:schemas-microsoft-com:vml" Requires="v">
                <p:oleObj spid="_x0000_s179383" name="公式" r:id="rId3" imgW="1816100" imgH="457200" progId="Equation.3">
                  <p:embed/>
                </p:oleObj>
              </mc:Choice>
              <mc:Fallback>
                <p:oleObj name="公式" r:id="rId3" imgW="1816100" imgH="457200" progId="Equation.3">
                  <p:embed/>
                  <p:pic>
                    <p:nvPicPr>
                      <p:cNvPr id="0" name="Picture 3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565400"/>
                        <a:ext cx="346075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73"/>
          <p:cNvGraphicFramePr>
            <a:graphicFrameLocks noChangeAspect="1"/>
          </p:cNvGraphicFramePr>
          <p:nvPr/>
        </p:nvGraphicFramePr>
        <p:xfrm>
          <a:off x="5076825" y="2636838"/>
          <a:ext cx="3287713" cy="817562"/>
        </p:xfrm>
        <a:graphic>
          <a:graphicData uri="http://schemas.openxmlformats.org/presentationml/2006/ole">
            <mc:AlternateContent xmlns:mc="http://schemas.openxmlformats.org/markup-compatibility/2006">
              <mc:Choice xmlns:v="urn:schemas-microsoft-com:vml" Requires="v">
                <p:oleObj spid="_x0000_s179384" name="公式" r:id="rId5" imgW="1511300" imgH="457200" progId="Equation.3">
                  <p:embed/>
                </p:oleObj>
              </mc:Choice>
              <mc:Fallback>
                <p:oleObj name="公式" r:id="rId5" imgW="1511300" imgH="457200" progId="Equation.3">
                  <p:embed/>
                  <p:pic>
                    <p:nvPicPr>
                      <p:cNvPr id="0" name="Picture 3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2636838"/>
                        <a:ext cx="3287713"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74"/>
          <p:cNvGraphicFramePr>
            <a:graphicFrameLocks noChangeAspect="1"/>
          </p:cNvGraphicFramePr>
          <p:nvPr/>
        </p:nvGraphicFramePr>
        <p:xfrm>
          <a:off x="1403350" y="3644900"/>
          <a:ext cx="3109913" cy="428625"/>
        </p:xfrm>
        <a:graphic>
          <a:graphicData uri="http://schemas.openxmlformats.org/presentationml/2006/ole">
            <mc:AlternateContent xmlns:mc="http://schemas.openxmlformats.org/markup-compatibility/2006">
              <mc:Choice xmlns:v="urn:schemas-microsoft-com:vml" Requires="v">
                <p:oleObj spid="_x0000_s179385" name="公式" r:id="rId7" imgW="1434477" imgH="215806" progId="Equation.3">
                  <p:embed/>
                </p:oleObj>
              </mc:Choice>
              <mc:Fallback>
                <p:oleObj name="公式" r:id="rId7" imgW="1434477" imgH="215806" progId="Equation.3">
                  <p:embed/>
                  <p:pic>
                    <p:nvPicPr>
                      <p:cNvPr id="0" name="Picture 3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3644900"/>
                        <a:ext cx="310991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375"/>
          <p:cNvGraphicFramePr>
            <a:graphicFrameLocks noChangeAspect="1"/>
          </p:cNvGraphicFramePr>
          <p:nvPr/>
        </p:nvGraphicFramePr>
        <p:xfrm>
          <a:off x="1331913" y="4437063"/>
          <a:ext cx="3465512" cy="603250"/>
        </p:xfrm>
        <a:graphic>
          <a:graphicData uri="http://schemas.openxmlformats.org/presentationml/2006/ole">
            <mc:AlternateContent xmlns:mc="http://schemas.openxmlformats.org/markup-compatibility/2006">
              <mc:Choice xmlns:v="urn:schemas-microsoft-com:vml" Requires="v">
                <p:oleObj spid="_x0000_s179386" name="公式" r:id="rId9" imgW="2006640" imgH="432360" progId="Equation.3">
                  <p:embed/>
                </p:oleObj>
              </mc:Choice>
              <mc:Fallback>
                <p:oleObj name="公式" r:id="rId9" imgW="2006640" imgH="432360" progId="Equation.3">
                  <p:embed/>
                  <p:pic>
                    <p:nvPicPr>
                      <p:cNvPr id="0" name="Picture 3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4437063"/>
                        <a:ext cx="3465512"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376"/>
          <p:cNvGraphicFramePr>
            <a:graphicFrameLocks noChangeAspect="1"/>
          </p:cNvGraphicFramePr>
          <p:nvPr/>
        </p:nvGraphicFramePr>
        <p:xfrm>
          <a:off x="971550" y="5229225"/>
          <a:ext cx="6875463" cy="717550"/>
        </p:xfrm>
        <a:graphic>
          <a:graphicData uri="http://schemas.openxmlformats.org/presentationml/2006/ole">
            <mc:AlternateContent xmlns:mc="http://schemas.openxmlformats.org/markup-compatibility/2006">
              <mc:Choice xmlns:v="urn:schemas-microsoft-com:vml" Requires="v">
                <p:oleObj spid="_x0000_s179387" name="公式" r:id="rId11" imgW="4000680" imgH="521640" progId="Equation.3">
                  <p:embed/>
                </p:oleObj>
              </mc:Choice>
              <mc:Fallback>
                <p:oleObj name="公式" r:id="rId11" imgW="4000680" imgH="521640" progId="Equation.3">
                  <p:embed/>
                  <p:pic>
                    <p:nvPicPr>
                      <p:cNvPr id="0" name="Picture 3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5229225"/>
                        <a:ext cx="6875463"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3"/>
          <p:cNvSpPr>
            <a:spLocks noGrp="1" noChangeArrowheads="1"/>
          </p:cNvSpPr>
          <p:nvPr>
            <p:ph idx="1"/>
          </p:nvPr>
        </p:nvSpPr>
        <p:spPr>
          <a:xfrm>
            <a:off x="611560" y="1988840"/>
            <a:ext cx="7408333" cy="4465838"/>
          </a:xfrm>
          <a:solidFill>
            <a:schemeClr val="bg1"/>
          </a:solidFill>
          <a:ln w="38100">
            <a:solidFill>
              <a:srgbClr val="CC3300"/>
            </a:solidFill>
          </a:ln>
        </p:spPr>
        <p:txBody>
          <a:bodyPr>
            <a:spAutoFit/>
          </a:bodyPr>
          <a:lstStyle/>
          <a:p>
            <a:pPr eaLnBrk="1" hangingPunct="1">
              <a:lnSpc>
                <a:spcPct val="140000"/>
              </a:lnSpc>
              <a:spcBef>
                <a:spcPct val="5000"/>
              </a:spcBef>
              <a:spcAft>
                <a:spcPct val="5000"/>
              </a:spcAft>
            </a:pPr>
            <a:r>
              <a:rPr lang="zh-CN" altLang="en-US" sz="2800" b="1" dirty="0" smtClean="0">
                <a:latin typeface="华文宋体"/>
                <a:ea typeface="华文宋体"/>
                <a:cs typeface="华文宋体"/>
                <a:sym typeface="Symbol" pitchFamily="18" charset="2"/>
              </a:rPr>
              <a:t>一、理想稀溶液定义</a:t>
            </a:r>
          </a:p>
          <a:p>
            <a:pPr eaLnBrk="1" hangingPunct="1">
              <a:lnSpc>
                <a:spcPct val="140000"/>
              </a:lnSpc>
              <a:spcBef>
                <a:spcPct val="5000"/>
              </a:spcBef>
              <a:spcAft>
                <a:spcPct val="5000"/>
              </a:spcAft>
              <a:buClr>
                <a:srgbClr val="CCFF33"/>
              </a:buClr>
              <a:buSzPct val="70000"/>
            </a:pPr>
            <a:r>
              <a:rPr lang="zh-CN" altLang="en-US" sz="2800" b="1" dirty="0" smtClean="0">
                <a:latin typeface="华文宋体"/>
                <a:ea typeface="华文宋体"/>
                <a:cs typeface="华文宋体"/>
                <a:sym typeface="Symbol" pitchFamily="18" charset="2"/>
              </a:rPr>
              <a:t>二、理想稀溶液溶剂的化学势</a:t>
            </a:r>
          </a:p>
          <a:p>
            <a:pPr eaLnBrk="1" hangingPunct="1">
              <a:lnSpc>
                <a:spcPct val="140000"/>
              </a:lnSpc>
              <a:spcBef>
                <a:spcPct val="5000"/>
              </a:spcBef>
              <a:spcAft>
                <a:spcPct val="5000"/>
              </a:spcAft>
              <a:buClr>
                <a:srgbClr val="CCFF33"/>
              </a:buClr>
              <a:buSzPct val="70000"/>
            </a:pPr>
            <a:r>
              <a:rPr lang="zh-CN" altLang="en-US" sz="2800" b="1" dirty="0" smtClean="0">
                <a:latin typeface="华文宋体"/>
                <a:ea typeface="华文宋体"/>
                <a:cs typeface="华文宋体"/>
                <a:sym typeface="Symbol" pitchFamily="18" charset="2"/>
              </a:rPr>
              <a:t>三、理想稀溶液溶质的化学势</a:t>
            </a:r>
          </a:p>
          <a:p>
            <a:pPr>
              <a:lnSpc>
                <a:spcPct val="140000"/>
              </a:lnSpc>
              <a:spcBef>
                <a:spcPct val="5000"/>
              </a:spcBef>
              <a:spcAft>
                <a:spcPct val="5000"/>
              </a:spcAft>
              <a:buClr>
                <a:srgbClr val="CCFF33"/>
              </a:buClr>
              <a:buSzPct val="70000"/>
            </a:pPr>
            <a:r>
              <a:rPr lang="zh-CN" altLang="en-US" sz="2800" b="1" dirty="0" smtClean="0">
                <a:latin typeface="华文宋体"/>
                <a:ea typeface="华文宋体"/>
                <a:cs typeface="华文宋体"/>
                <a:sym typeface="Symbol" pitchFamily="18" charset="2"/>
              </a:rPr>
              <a:t>四、分配定律（化学势的应用）</a:t>
            </a:r>
            <a:endParaRPr lang="en-US" altLang="zh-CN" sz="2800" b="1" dirty="0" smtClean="0">
              <a:latin typeface="华文宋体"/>
              <a:ea typeface="华文宋体"/>
              <a:cs typeface="华文宋体"/>
              <a:sym typeface="Symbol" pitchFamily="18" charset="2"/>
            </a:endParaRPr>
          </a:p>
          <a:p>
            <a:pPr>
              <a:lnSpc>
                <a:spcPct val="140000"/>
              </a:lnSpc>
              <a:spcBef>
                <a:spcPct val="5000"/>
              </a:spcBef>
              <a:spcAft>
                <a:spcPct val="5000"/>
              </a:spcAft>
              <a:buClr>
                <a:srgbClr val="CCFF33"/>
              </a:buClr>
              <a:buSzPct val="70000"/>
            </a:pPr>
            <a:r>
              <a:rPr lang="zh-CN" altLang="en-US" sz="2800" b="1" dirty="0">
                <a:latin typeface="华文宋体"/>
                <a:ea typeface="华文宋体"/>
                <a:cs typeface="华文宋体"/>
              </a:rPr>
              <a:t>五、稀溶液的依数性</a:t>
            </a:r>
          </a:p>
          <a:p>
            <a:pPr eaLnBrk="1" hangingPunct="1">
              <a:lnSpc>
                <a:spcPct val="140000"/>
              </a:lnSpc>
              <a:spcBef>
                <a:spcPct val="5000"/>
              </a:spcBef>
              <a:spcAft>
                <a:spcPct val="5000"/>
              </a:spcAft>
              <a:buClr>
                <a:srgbClr val="CCFF33"/>
              </a:buClr>
              <a:buSzPct val="70000"/>
            </a:pPr>
            <a:endParaRPr lang="zh-CN" altLang="en-US" sz="2800" b="1" dirty="0" smtClean="0">
              <a:latin typeface="华文宋体"/>
              <a:ea typeface="华文宋体"/>
              <a:cs typeface="华文宋体"/>
              <a:sym typeface="Symbol" pitchFamily="18" charset="2"/>
            </a:endParaRPr>
          </a:p>
          <a:p>
            <a:pPr eaLnBrk="1" hangingPunct="1"/>
            <a:endParaRPr lang="zh-CN" altLang="en-US" sz="2800" b="1" dirty="0" smtClean="0">
              <a:latin typeface="华文宋体"/>
              <a:ea typeface="华文宋体"/>
              <a:cs typeface="华文宋体"/>
              <a:sym typeface="Symbol" pitchFamily="18" charset="2"/>
            </a:endParaRPr>
          </a:p>
        </p:txBody>
      </p:sp>
      <p:sp>
        <p:nvSpPr>
          <p:cNvPr id="712705" name="标题 1"/>
          <p:cNvSpPr>
            <a:spLocks noGrp="1"/>
          </p:cNvSpPr>
          <p:nvPr>
            <p:ph type="title"/>
          </p:nvPr>
        </p:nvSpPr>
        <p:spPr/>
        <p:txBody>
          <a:bodyPr/>
          <a:lstStyle/>
          <a:p>
            <a:pPr eaLnBrk="1" hangingPunct="1"/>
            <a:r>
              <a:rPr lang="zh-CN" altLang="en-US" b="1" dirty="0" smtClean="0">
                <a:solidFill>
                  <a:schemeClr val="tx1"/>
                </a:solidFill>
                <a:latin typeface="宋体" charset="-122"/>
              </a:rPr>
              <a:t>§4-</a:t>
            </a:r>
            <a:r>
              <a:rPr lang="en-US" altLang="zh-CN" b="1" dirty="0" smtClean="0">
                <a:solidFill>
                  <a:schemeClr val="tx1"/>
                </a:solidFill>
                <a:latin typeface="宋体" charset="-122"/>
              </a:rPr>
              <a:t>6</a:t>
            </a:r>
            <a:r>
              <a:rPr lang="zh-CN" altLang="en-US" b="1" dirty="0" smtClean="0">
                <a:solidFill>
                  <a:schemeClr val="tx1"/>
                </a:solidFill>
                <a:latin typeface="宋体" charset="-122"/>
              </a:rPr>
              <a:t>理想稀溶液</a:t>
            </a:r>
            <a:endParaRPr lang="zh-CN" altLang="en-US"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32" name="矩形 5"/>
          <p:cNvSpPr>
            <a:spLocks noChangeArrowheads="1"/>
          </p:cNvSpPr>
          <p:nvPr/>
        </p:nvSpPr>
        <p:spPr bwMode="auto">
          <a:xfrm>
            <a:off x="539750" y="502778"/>
            <a:ext cx="3416320" cy="480131"/>
          </a:xfrm>
          <a:prstGeom prst="rect">
            <a:avLst/>
          </a:prstGeom>
          <a:noFill/>
          <a:ln w="9525">
            <a:noFill/>
            <a:miter lim="800000"/>
            <a:headEnd/>
            <a:tailEnd/>
          </a:ln>
        </p:spPr>
        <p:txBody>
          <a:bodyPr wrap="none">
            <a:spAutoFit/>
          </a:bodyPr>
          <a:lstStyle/>
          <a:p>
            <a:pPr>
              <a:lnSpc>
                <a:spcPct val="90000"/>
              </a:lnSpc>
              <a:spcBef>
                <a:spcPct val="20000"/>
              </a:spcBef>
              <a:buClr>
                <a:srgbClr val="CCFF33"/>
              </a:buClr>
              <a:buSzPct val="70000"/>
            </a:pPr>
            <a:r>
              <a:rPr lang="zh-CN" altLang="en-US" sz="2800" dirty="0">
                <a:solidFill>
                  <a:srgbClr val="C00000"/>
                </a:solidFill>
                <a:latin typeface="华文行楷"/>
                <a:ea typeface="华文行楷"/>
                <a:cs typeface="华文行楷"/>
              </a:rPr>
              <a:t>一、理想稀溶液定义</a:t>
            </a:r>
          </a:p>
        </p:txBody>
      </p:sp>
      <p:sp>
        <p:nvSpPr>
          <p:cNvPr id="108833" name="矩形 6"/>
          <p:cNvSpPr>
            <a:spLocks noChangeArrowheads="1"/>
          </p:cNvSpPr>
          <p:nvPr/>
        </p:nvSpPr>
        <p:spPr bwMode="auto">
          <a:xfrm>
            <a:off x="539750" y="813506"/>
            <a:ext cx="7993063" cy="2368341"/>
          </a:xfrm>
          <a:prstGeom prst="rect">
            <a:avLst/>
          </a:prstGeom>
          <a:noFill/>
          <a:ln w="9525">
            <a:noFill/>
            <a:miter lim="800000"/>
            <a:headEnd/>
            <a:tailEnd/>
          </a:ln>
        </p:spPr>
        <p:txBody>
          <a:bodyPr>
            <a:spAutoFit/>
          </a:bodyPr>
          <a:lstStyle/>
          <a:p>
            <a:pPr>
              <a:lnSpc>
                <a:spcPct val="135000"/>
              </a:lnSpc>
              <a:spcBef>
                <a:spcPct val="20000"/>
              </a:spcBef>
              <a:buFont typeface="Wingdings" pitchFamily="2" charset="2"/>
              <a:buChar char="l"/>
            </a:pPr>
            <a:r>
              <a:rPr kumimoji="1" lang="zh-CN" altLang="en-US" sz="2000" b="1" dirty="0">
                <a:latin typeface="Impact" pitchFamily="34" charset="0"/>
              </a:rPr>
              <a:t>无限稀溶液，溶质的浓度趋于零的溶液。</a:t>
            </a:r>
          </a:p>
          <a:p>
            <a:pPr>
              <a:lnSpc>
                <a:spcPct val="135000"/>
              </a:lnSpc>
              <a:spcBef>
                <a:spcPct val="20000"/>
              </a:spcBef>
              <a:buFont typeface="Wingdings" pitchFamily="2" charset="2"/>
              <a:buChar char="l"/>
            </a:pPr>
            <a:r>
              <a:rPr kumimoji="1" lang="zh-CN" altLang="en-US" sz="2000" b="1" dirty="0">
                <a:solidFill>
                  <a:srgbClr val="000000"/>
                </a:solidFill>
                <a:latin typeface="Impact" pitchFamily="34" charset="0"/>
              </a:rPr>
              <a:t>对</a:t>
            </a:r>
            <a:r>
              <a:rPr kumimoji="1" lang="zh-CN" altLang="en-US" sz="2000" b="1" dirty="0">
                <a:solidFill>
                  <a:srgbClr val="000000"/>
                </a:solidFill>
                <a:latin typeface="Calibri" pitchFamily="34" charset="0"/>
              </a:rPr>
              <a:t>溶剂</a:t>
            </a:r>
            <a:r>
              <a:rPr kumimoji="1" lang="en-US" altLang="zh-CN" sz="2000" b="1" dirty="0">
                <a:solidFill>
                  <a:srgbClr val="000000"/>
                </a:solidFill>
                <a:latin typeface="Calibri" pitchFamily="34" charset="0"/>
              </a:rPr>
              <a:t>(A</a:t>
            </a:r>
            <a:r>
              <a:rPr kumimoji="1" lang="zh-CN" altLang="en-US" sz="2000" b="1" dirty="0">
                <a:solidFill>
                  <a:srgbClr val="000000"/>
                </a:solidFill>
                <a:latin typeface="Calibri" pitchFamily="34" charset="0"/>
              </a:rPr>
              <a:t>表示</a:t>
            </a:r>
            <a:r>
              <a:rPr kumimoji="1" lang="zh-CN" altLang="en-US" sz="2000" b="1" dirty="0" smtClean="0">
                <a:solidFill>
                  <a:srgbClr val="000000"/>
                </a:solidFill>
                <a:latin typeface="Calibri" pitchFamily="34" charset="0"/>
              </a:rPr>
              <a:t>）</a:t>
            </a:r>
            <a:r>
              <a:rPr kumimoji="1" lang="zh-CN" altLang="en-US" sz="2000" b="1" dirty="0" smtClean="0">
                <a:solidFill>
                  <a:srgbClr val="000000"/>
                </a:solidFill>
                <a:latin typeface="Impact" pitchFamily="34" charset="0"/>
              </a:rPr>
              <a:t>符合</a:t>
            </a:r>
            <a:r>
              <a:rPr kumimoji="1" lang="zh-CN" altLang="en-US" sz="2000" b="1" dirty="0">
                <a:solidFill>
                  <a:srgbClr val="000000"/>
                </a:solidFill>
                <a:latin typeface="Times New Roman" pitchFamily="18" charset="0"/>
              </a:rPr>
              <a:t>拉乌尔定律</a:t>
            </a:r>
          </a:p>
          <a:p>
            <a:pPr>
              <a:lnSpc>
                <a:spcPct val="135000"/>
              </a:lnSpc>
              <a:spcBef>
                <a:spcPct val="20000"/>
              </a:spcBef>
              <a:buFont typeface="Wingdings" pitchFamily="2" charset="2"/>
              <a:buNone/>
            </a:pPr>
            <a:endParaRPr kumimoji="1" lang="zh-CN" altLang="en-US" dirty="0">
              <a:solidFill>
                <a:srgbClr val="000000"/>
              </a:solidFill>
              <a:latin typeface="Times New Roman" pitchFamily="18" charset="0"/>
            </a:endParaRPr>
          </a:p>
          <a:p>
            <a:pPr>
              <a:lnSpc>
                <a:spcPct val="135000"/>
              </a:lnSpc>
              <a:spcBef>
                <a:spcPct val="20000"/>
              </a:spcBef>
              <a:buFont typeface="Wingdings" pitchFamily="2" charset="2"/>
              <a:buChar char="l"/>
            </a:pPr>
            <a:r>
              <a:rPr kumimoji="1" lang="zh-CN" altLang="en-US" sz="2000" b="1" dirty="0">
                <a:solidFill>
                  <a:srgbClr val="000000"/>
                </a:solidFill>
                <a:latin typeface="Impact" pitchFamily="34" charset="0"/>
              </a:rPr>
              <a:t>对溶质</a:t>
            </a:r>
            <a:r>
              <a:rPr kumimoji="1" lang="en-US" altLang="zh-CN" sz="2000" b="1" dirty="0">
                <a:solidFill>
                  <a:srgbClr val="000000"/>
                </a:solidFill>
                <a:latin typeface="华文宋体"/>
                <a:ea typeface="华文宋体"/>
                <a:cs typeface="华文宋体"/>
              </a:rPr>
              <a:t>(B</a:t>
            </a:r>
            <a:r>
              <a:rPr kumimoji="1" lang="zh-CN" altLang="en-US" sz="2000" b="1" dirty="0">
                <a:solidFill>
                  <a:srgbClr val="000000"/>
                </a:solidFill>
                <a:latin typeface="华文宋体"/>
                <a:ea typeface="华文宋体"/>
                <a:cs typeface="华文宋体"/>
              </a:rPr>
              <a:t>表示）</a:t>
            </a:r>
            <a:r>
              <a:rPr kumimoji="1" lang="zh-CN" altLang="en-US" sz="2000" b="1" dirty="0">
                <a:solidFill>
                  <a:srgbClr val="000000"/>
                </a:solidFill>
                <a:latin typeface="Impact" pitchFamily="34" charset="0"/>
              </a:rPr>
              <a:t>符合</a:t>
            </a:r>
            <a:r>
              <a:rPr kumimoji="1" lang="zh-CN" altLang="en-US" sz="2000" b="1" dirty="0">
                <a:solidFill>
                  <a:srgbClr val="000000"/>
                </a:solidFill>
                <a:latin typeface="Times New Roman" pitchFamily="18" charset="0"/>
              </a:rPr>
              <a:t>亨利定律</a:t>
            </a:r>
          </a:p>
          <a:p>
            <a:pPr>
              <a:lnSpc>
                <a:spcPct val="135000"/>
              </a:lnSpc>
              <a:spcBef>
                <a:spcPct val="20000"/>
              </a:spcBef>
              <a:buFont typeface="Wingdings" pitchFamily="2" charset="2"/>
              <a:buNone/>
            </a:pPr>
            <a:r>
              <a:rPr kumimoji="1" lang="zh-CN" altLang="en-US" sz="2000" dirty="0">
                <a:solidFill>
                  <a:srgbClr val="000000"/>
                </a:solidFill>
                <a:latin typeface="Times New Roman" pitchFamily="18" charset="0"/>
              </a:rPr>
              <a:t> </a:t>
            </a:r>
            <a:endParaRPr lang="zh-CN" altLang="en-US" sz="2000" dirty="0">
              <a:latin typeface="Calibri" pitchFamily="34" charset="0"/>
            </a:endParaRPr>
          </a:p>
        </p:txBody>
      </p:sp>
      <p:graphicFrame>
        <p:nvGraphicFramePr>
          <p:cNvPr id="8" name="Object 284"/>
          <p:cNvGraphicFramePr>
            <a:graphicFrameLocks noChangeAspect="1"/>
          </p:cNvGraphicFramePr>
          <p:nvPr>
            <p:extLst>
              <p:ext uri="{D42A27DB-BD31-4B8C-83A1-F6EECF244321}">
                <p14:modId xmlns:p14="http://schemas.microsoft.com/office/powerpoint/2010/main" val="4167018285"/>
              </p:ext>
            </p:extLst>
          </p:nvPr>
        </p:nvGraphicFramePr>
        <p:xfrm>
          <a:off x="820038" y="1736452"/>
          <a:ext cx="3298825" cy="427037"/>
        </p:xfrm>
        <a:graphic>
          <a:graphicData uri="http://schemas.openxmlformats.org/presentationml/2006/ole">
            <mc:AlternateContent xmlns:mc="http://schemas.openxmlformats.org/markup-compatibility/2006">
              <mc:Choice xmlns:v="urn:schemas-microsoft-com:vml" Requires="v">
                <p:oleObj spid="_x0000_s109520" name="公式" r:id="rId3" imgW="1752480" imgH="279720" progId="Equation.3">
                  <p:embed/>
                </p:oleObj>
              </mc:Choice>
              <mc:Fallback>
                <p:oleObj name="公式" r:id="rId3" imgW="1752480" imgH="279720" progId="Equation.3">
                  <p:embed/>
                  <p:pic>
                    <p:nvPicPr>
                      <p:cNvPr id="0" name="Picture 2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38" y="1736452"/>
                        <a:ext cx="3298825"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85"/>
          <p:cNvGraphicFramePr>
            <a:graphicFrameLocks noChangeAspect="1"/>
          </p:cNvGraphicFramePr>
          <p:nvPr>
            <p:extLst>
              <p:ext uri="{D42A27DB-BD31-4B8C-83A1-F6EECF244321}">
                <p14:modId xmlns:p14="http://schemas.microsoft.com/office/powerpoint/2010/main" val="3826309783"/>
              </p:ext>
            </p:extLst>
          </p:nvPr>
        </p:nvGraphicFramePr>
        <p:xfrm>
          <a:off x="827584" y="2680123"/>
          <a:ext cx="4621212" cy="566737"/>
        </p:xfrm>
        <a:graphic>
          <a:graphicData uri="http://schemas.openxmlformats.org/presentationml/2006/ole">
            <mc:AlternateContent xmlns:mc="http://schemas.openxmlformats.org/markup-compatibility/2006">
              <mc:Choice xmlns:v="urn:schemas-microsoft-com:vml" Requires="v">
                <p:oleObj spid="_x0000_s109521" name="公式" r:id="rId5" imgW="1955880" imgH="292680" progId="Equation.3">
                  <p:embed/>
                </p:oleObj>
              </mc:Choice>
              <mc:Fallback>
                <p:oleObj name="公式" r:id="rId5" imgW="1955880" imgH="292680" progId="Equation.3">
                  <p:embed/>
                  <p:pic>
                    <p:nvPicPr>
                      <p:cNvPr id="0" name="Picture 2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2680123"/>
                        <a:ext cx="4621212"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834" name="矩形 9"/>
          <p:cNvSpPr>
            <a:spLocks noChangeArrowheads="1"/>
          </p:cNvSpPr>
          <p:nvPr/>
        </p:nvSpPr>
        <p:spPr bwMode="auto">
          <a:xfrm>
            <a:off x="539750" y="3246860"/>
            <a:ext cx="4852610" cy="480131"/>
          </a:xfrm>
          <a:prstGeom prst="rect">
            <a:avLst/>
          </a:prstGeom>
          <a:noFill/>
          <a:ln w="9525">
            <a:noFill/>
            <a:miter lim="800000"/>
            <a:headEnd/>
            <a:tailEnd/>
          </a:ln>
        </p:spPr>
        <p:txBody>
          <a:bodyPr wrap="none">
            <a:spAutoFit/>
          </a:bodyPr>
          <a:lstStyle/>
          <a:p>
            <a:pPr>
              <a:lnSpc>
                <a:spcPct val="90000"/>
              </a:lnSpc>
              <a:spcBef>
                <a:spcPct val="20000"/>
              </a:spcBef>
              <a:buClr>
                <a:srgbClr val="CCFF33"/>
              </a:buClr>
              <a:buSzPct val="70000"/>
            </a:pPr>
            <a:r>
              <a:rPr lang="zh-CN" altLang="en-US" sz="2800" dirty="0">
                <a:solidFill>
                  <a:srgbClr val="C00000"/>
                </a:solidFill>
                <a:latin typeface="华文行楷"/>
                <a:ea typeface="华文行楷"/>
                <a:cs typeface="华文行楷"/>
              </a:rPr>
              <a:t>二、理想稀溶液溶剂的化学势</a:t>
            </a:r>
          </a:p>
        </p:txBody>
      </p:sp>
      <p:sp>
        <p:nvSpPr>
          <p:cNvPr id="11" name="Rectangle 9"/>
          <p:cNvSpPr>
            <a:spLocks noChangeArrowheads="1"/>
          </p:cNvSpPr>
          <p:nvPr/>
        </p:nvSpPr>
        <p:spPr bwMode="auto">
          <a:xfrm>
            <a:off x="539750" y="3685323"/>
            <a:ext cx="7808913" cy="3487737"/>
          </a:xfrm>
          <a:prstGeom prst="rect">
            <a:avLst/>
          </a:prstGeom>
          <a:noFill/>
          <a:ln w="9525">
            <a:noFill/>
            <a:miter lim="800000"/>
            <a:headEnd/>
            <a:tailEnd/>
          </a:ln>
        </p:spPr>
        <p:txBody>
          <a:bodyPr/>
          <a:lstStyle/>
          <a:p>
            <a:pPr marL="342900" indent="-342900">
              <a:spcBef>
                <a:spcPct val="20000"/>
              </a:spcBef>
              <a:buClr>
                <a:srgbClr val="CCFF33"/>
              </a:buClr>
              <a:buSzPct val="70000"/>
              <a:buFont typeface="Wingdings" pitchFamily="2" charset="2"/>
              <a:buNone/>
            </a:pPr>
            <a:r>
              <a:rPr kumimoji="1" lang="zh-CN" altLang="en-US" sz="2000" b="1" dirty="0">
                <a:solidFill>
                  <a:srgbClr val="000000"/>
                </a:solidFill>
                <a:latin typeface="宋体" charset="-122"/>
                <a:sym typeface="Symbol" pitchFamily="18" charset="2"/>
              </a:rPr>
              <a:t>1.标准态:温度</a:t>
            </a:r>
            <a:r>
              <a:rPr kumimoji="1" lang="en-US" altLang="zh-CN" sz="2000" b="1" dirty="0">
                <a:solidFill>
                  <a:srgbClr val="000000"/>
                </a:solidFill>
                <a:latin typeface="宋体" charset="-122"/>
                <a:sym typeface="Symbol" pitchFamily="18" charset="2"/>
              </a:rPr>
              <a:t>T、</a:t>
            </a:r>
            <a:r>
              <a:rPr kumimoji="1" lang="zh-CN" altLang="en-US" sz="2000" b="1" dirty="0">
                <a:solidFill>
                  <a:srgbClr val="000000"/>
                </a:solidFill>
                <a:latin typeface="宋体" charset="-122"/>
                <a:sym typeface="Symbol" pitchFamily="18" charset="2"/>
              </a:rPr>
              <a:t>（压力</a:t>
            </a:r>
            <a:r>
              <a:rPr kumimoji="1" lang="en-US" altLang="zh-CN" sz="2000" b="1" dirty="0">
                <a:solidFill>
                  <a:srgbClr val="000000"/>
                </a:solidFill>
                <a:latin typeface="宋体" charset="-122"/>
                <a:sym typeface="Symbol" pitchFamily="18" charset="2"/>
              </a:rPr>
              <a:t>P </a:t>
            </a:r>
            <a:r>
              <a:rPr kumimoji="1" lang="zh-CN" altLang="en-US" sz="2000" b="1" dirty="0">
                <a:solidFill>
                  <a:srgbClr val="000000"/>
                </a:solidFill>
                <a:latin typeface="宋体" charset="-122"/>
                <a:sym typeface="Symbol" pitchFamily="18" charset="2"/>
              </a:rPr>
              <a:t>）下的纯溶剂液体</a:t>
            </a:r>
          </a:p>
          <a:p>
            <a:pPr marL="342900" indent="-342900">
              <a:spcBef>
                <a:spcPct val="20000"/>
              </a:spcBef>
              <a:buClr>
                <a:srgbClr val="CCFF33"/>
              </a:buClr>
              <a:buSzPct val="70000"/>
              <a:buFont typeface="Wingdings" pitchFamily="2" charset="2"/>
              <a:buNone/>
            </a:pPr>
            <a:r>
              <a:rPr kumimoji="1" lang="zh-CN" altLang="en-US" sz="2000" b="1" dirty="0" smtClean="0">
                <a:solidFill>
                  <a:srgbClr val="000000"/>
                </a:solidFill>
                <a:latin typeface="宋体" charset="-122"/>
                <a:sym typeface="Symbol" pitchFamily="18" charset="2"/>
              </a:rPr>
              <a:t>2</a:t>
            </a:r>
            <a:r>
              <a:rPr kumimoji="1" lang="zh-CN" altLang="en-US" sz="2000" b="1" dirty="0">
                <a:solidFill>
                  <a:srgbClr val="000000"/>
                </a:solidFill>
                <a:latin typeface="宋体" charset="-122"/>
                <a:sym typeface="Symbol" pitchFamily="18" charset="2"/>
              </a:rPr>
              <a:t>.</a:t>
            </a:r>
            <a:r>
              <a:rPr kumimoji="1" lang="zh-CN" altLang="en-US" sz="2000" b="1" dirty="0">
                <a:solidFill>
                  <a:srgbClr val="000000"/>
                </a:solidFill>
                <a:sym typeface="Symbol" pitchFamily="18" charset="2"/>
              </a:rPr>
              <a:t>化学势</a:t>
            </a:r>
            <a:r>
              <a:rPr kumimoji="1" lang="zh-CN" altLang="en-US" sz="2000" b="1" dirty="0" smtClean="0">
                <a:solidFill>
                  <a:srgbClr val="000000"/>
                </a:solidFill>
                <a:sym typeface="Symbol" pitchFamily="18" charset="2"/>
              </a:rPr>
              <a:t>：</a:t>
            </a:r>
            <a:r>
              <a:rPr kumimoji="1" lang="zh-CN" altLang="en-US" sz="2000" dirty="0" smtClean="0">
                <a:solidFill>
                  <a:srgbClr val="000000"/>
                </a:solidFill>
                <a:latin typeface="宋体" charset="-122"/>
                <a:sym typeface="Symbol" pitchFamily="18" charset="2"/>
              </a:rPr>
              <a:t>组成</a:t>
            </a:r>
            <a:r>
              <a:rPr kumimoji="1" lang="zh-CN" altLang="en-US" sz="2000" dirty="0">
                <a:solidFill>
                  <a:srgbClr val="000000"/>
                </a:solidFill>
                <a:latin typeface="宋体" charset="-122"/>
                <a:sym typeface="Symbol" pitchFamily="18" charset="2"/>
              </a:rPr>
              <a:t>用</a:t>
            </a:r>
            <a:r>
              <a:rPr kumimoji="1" lang="en-US" altLang="zh-CN" sz="2000" dirty="0">
                <a:solidFill>
                  <a:srgbClr val="080808"/>
                </a:solidFill>
                <a:latin typeface="华文宋体"/>
                <a:ea typeface="华文宋体"/>
                <a:cs typeface="华文宋体"/>
                <a:sym typeface="Symbol" pitchFamily="18" charset="2"/>
              </a:rPr>
              <a:t></a:t>
            </a:r>
            <a:r>
              <a:rPr kumimoji="1" lang="zh-CN" altLang="en-US" sz="2000" dirty="0">
                <a:solidFill>
                  <a:srgbClr val="080808"/>
                </a:solidFill>
                <a:latin typeface="华文宋体"/>
                <a:ea typeface="华文宋体"/>
                <a:cs typeface="华文宋体"/>
                <a:sym typeface="Symbol" pitchFamily="18" charset="2"/>
              </a:rPr>
              <a:t>表示</a:t>
            </a:r>
          </a:p>
          <a:p>
            <a:pPr marL="342900" indent="-342900">
              <a:spcBef>
                <a:spcPct val="20000"/>
              </a:spcBef>
              <a:buClr>
                <a:srgbClr val="CCFF33"/>
              </a:buClr>
              <a:buSzPct val="70000"/>
              <a:buFont typeface="Wingdings" pitchFamily="2" charset="2"/>
              <a:buNone/>
            </a:pPr>
            <a:endParaRPr kumimoji="1" lang="zh-CN" altLang="en-US" sz="2000" dirty="0">
              <a:solidFill>
                <a:srgbClr val="000000"/>
              </a:solidFill>
              <a:latin typeface="Times New Roman" pitchFamily="18" charset="0"/>
              <a:sym typeface="Symbol" pitchFamily="18" charset="2"/>
            </a:endParaRPr>
          </a:p>
          <a:p>
            <a:pPr marL="342900" indent="-342900">
              <a:spcBef>
                <a:spcPct val="20000"/>
              </a:spcBef>
              <a:buClr>
                <a:srgbClr val="CCFF33"/>
              </a:buClr>
              <a:buSzPct val="70000"/>
              <a:buFont typeface="Wingdings" pitchFamily="2" charset="2"/>
              <a:buNone/>
            </a:pPr>
            <a:endParaRPr kumimoji="1" lang="zh-CN" altLang="en-US" sz="2000" dirty="0">
              <a:solidFill>
                <a:srgbClr val="000000"/>
              </a:solidFill>
              <a:latin typeface="Times New Roman" pitchFamily="18" charset="0"/>
              <a:sym typeface="Symbol" pitchFamily="18" charset="2"/>
            </a:endParaRPr>
          </a:p>
          <a:p>
            <a:pPr marL="342900" indent="-342900">
              <a:spcBef>
                <a:spcPct val="20000"/>
              </a:spcBef>
              <a:buClr>
                <a:srgbClr val="CCFF33"/>
              </a:buClr>
              <a:buSzPct val="70000"/>
              <a:buFont typeface="Wingdings" pitchFamily="2" charset="2"/>
              <a:buNone/>
            </a:pPr>
            <a:r>
              <a:rPr kumimoji="1" lang="zh-CN" altLang="en-US" sz="2000" dirty="0" smtClean="0">
                <a:solidFill>
                  <a:srgbClr val="000000"/>
                </a:solidFill>
                <a:latin typeface="Times New Roman" pitchFamily="18" charset="0"/>
                <a:sym typeface="Symbol" pitchFamily="18" charset="2"/>
              </a:rPr>
              <a:t>     简写</a:t>
            </a:r>
            <a:r>
              <a:rPr kumimoji="1" lang="zh-CN" altLang="en-US" sz="2000" dirty="0">
                <a:solidFill>
                  <a:srgbClr val="000000"/>
                </a:solidFill>
                <a:latin typeface="Times New Roman" pitchFamily="18" charset="0"/>
                <a:sym typeface="Symbol" pitchFamily="18" charset="2"/>
              </a:rPr>
              <a:t>为：</a:t>
            </a:r>
            <a:r>
              <a:rPr kumimoji="1" lang="zh-CN" altLang="en-US" sz="2000" dirty="0">
                <a:solidFill>
                  <a:srgbClr val="080808"/>
                </a:solidFill>
                <a:latin typeface="Times New Roman" pitchFamily="18" charset="0"/>
                <a:sym typeface="Symbol" pitchFamily="18" charset="2"/>
              </a:rPr>
              <a:t></a:t>
            </a:r>
            <a:r>
              <a:rPr kumimoji="1" lang="en-US" altLang="zh-CN" sz="2000" baseline="-25000" dirty="0">
                <a:solidFill>
                  <a:srgbClr val="080808"/>
                </a:solidFill>
                <a:latin typeface="Times New Roman" pitchFamily="18" charset="0"/>
                <a:sym typeface="Symbol" pitchFamily="18" charset="2"/>
              </a:rPr>
              <a:t>A</a:t>
            </a:r>
            <a:r>
              <a:rPr kumimoji="1" lang="en-US" altLang="zh-CN" sz="2000" dirty="0">
                <a:solidFill>
                  <a:srgbClr val="080808"/>
                </a:solidFill>
                <a:latin typeface="Times New Roman" pitchFamily="18" charset="0"/>
                <a:sym typeface="Symbol" pitchFamily="18" charset="2"/>
              </a:rPr>
              <a:t>=</a:t>
            </a:r>
            <a:r>
              <a:rPr kumimoji="1" lang="en-US" altLang="zh-CN" sz="2000" baseline="-25000" dirty="0" err="1">
                <a:solidFill>
                  <a:srgbClr val="080808"/>
                </a:solidFill>
                <a:latin typeface="Times New Roman" pitchFamily="18" charset="0"/>
                <a:sym typeface="Symbol" pitchFamily="18" charset="2"/>
              </a:rPr>
              <a:t>A</a:t>
            </a:r>
            <a:r>
              <a:rPr kumimoji="1" lang="en-US" altLang="zh-CN" sz="2000" dirty="0" err="1">
                <a:solidFill>
                  <a:srgbClr val="080808"/>
                </a:solidFill>
                <a:latin typeface="Times New Roman" pitchFamily="18" charset="0"/>
                <a:sym typeface="Symbol" pitchFamily="18" charset="2"/>
              </a:rPr>
              <a:t>+RTln</a:t>
            </a:r>
            <a:r>
              <a:rPr kumimoji="1" lang="en-US" altLang="zh-CN" sz="2000" dirty="0" err="1">
                <a:solidFill>
                  <a:srgbClr val="080808"/>
                </a:solidFill>
                <a:latin typeface="宋体" charset="-122"/>
                <a:sym typeface="Symbol" pitchFamily="18" charset="2"/>
              </a:rPr>
              <a:t></a:t>
            </a:r>
            <a:r>
              <a:rPr kumimoji="1" lang="en-US" altLang="zh-CN" sz="2000" baseline="-25000" dirty="0" err="1">
                <a:solidFill>
                  <a:srgbClr val="080808"/>
                </a:solidFill>
                <a:latin typeface="宋体" charset="-122"/>
                <a:sym typeface="Symbol" pitchFamily="18" charset="2"/>
              </a:rPr>
              <a:t>A</a:t>
            </a:r>
            <a:r>
              <a:rPr kumimoji="1" lang="en-US" altLang="zh-CN" sz="2000" baseline="-25000" dirty="0">
                <a:solidFill>
                  <a:srgbClr val="080808"/>
                </a:solidFill>
                <a:latin typeface="宋体" charset="-122"/>
                <a:sym typeface="Symbol" pitchFamily="18" charset="2"/>
              </a:rPr>
              <a:t>   </a:t>
            </a:r>
            <a:r>
              <a:rPr kumimoji="1" lang="zh-CN" altLang="en-US" sz="2000" dirty="0">
                <a:solidFill>
                  <a:srgbClr val="080808"/>
                </a:solidFill>
                <a:latin typeface="华文宋体"/>
                <a:ea typeface="华文宋体"/>
                <a:cs typeface="华文宋体"/>
                <a:sym typeface="Symbol" pitchFamily="18" charset="2"/>
              </a:rPr>
              <a:t>或</a:t>
            </a:r>
            <a:r>
              <a:rPr kumimoji="1" lang="zh-CN" altLang="en-US" sz="2000" dirty="0">
                <a:solidFill>
                  <a:srgbClr val="000000"/>
                </a:solidFill>
                <a:latin typeface="Times New Roman" pitchFamily="18" charset="0"/>
                <a:sym typeface="Symbol" pitchFamily="18" charset="2"/>
              </a:rPr>
              <a:t>：</a:t>
            </a:r>
            <a:r>
              <a:rPr kumimoji="1" lang="zh-CN" altLang="en-US" sz="2000" dirty="0">
                <a:solidFill>
                  <a:srgbClr val="080808"/>
                </a:solidFill>
                <a:latin typeface="Times New Roman" pitchFamily="18" charset="0"/>
                <a:sym typeface="Symbol" pitchFamily="18" charset="2"/>
              </a:rPr>
              <a:t></a:t>
            </a:r>
            <a:r>
              <a:rPr kumimoji="1" lang="en-US" altLang="zh-CN" sz="2000" baseline="-25000" dirty="0">
                <a:solidFill>
                  <a:srgbClr val="080808"/>
                </a:solidFill>
                <a:latin typeface="Times New Roman" pitchFamily="18" charset="0"/>
                <a:sym typeface="Symbol" pitchFamily="18" charset="2"/>
              </a:rPr>
              <a:t>A</a:t>
            </a:r>
            <a:r>
              <a:rPr kumimoji="1" lang="en-US" altLang="zh-CN" sz="2000" dirty="0">
                <a:solidFill>
                  <a:srgbClr val="080808"/>
                </a:solidFill>
                <a:latin typeface="Times New Roman" pitchFamily="18" charset="0"/>
                <a:sym typeface="Symbol" pitchFamily="18" charset="2"/>
              </a:rPr>
              <a:t>=</a:t>
            </a:r>
            <a:r>
              <a:rPr kumimoji="1" lang="en-US" altLang="zh-CN" sz="2000" baseline="-25000" dirty="0" err="1">
                <a:solidFill>
                  <a:srgbClr val="080808"/>
                </a:solidFill>
                <a:latin typeface="Times New Roman" pitchFamily="18" charset="0"/>
                <a:sym typeface="Symbol" pitchFamily="18" charset="2"/>
              </a:rPr>
              <a:t>A</a:t>
            </a:r>
            <a:r>
              <a:rPr kumimoji="1" lang="en-US" altLang="zh-CN" sz="2000" dirty="0" err="1">
                <a:solidFill>
                  <a:srgbClr val="080808"/>
                </a:solidFill>
                <a:latin typeface="Times New Roman" pitchFamily="18" charset="0"/>
                <a:sym typeface="Symbol" pitchFamily="18" charset="2"/>
              </a:rPr>
              <a:t>+RTln</a:t>
            </a:r>
            <a:r>
              <a:rPr kumimoji="1" lang="en-US" altLang="zh-CN" sz="2000" dirty="0">
                <a:solidFill>
                  <a:srgbClr val="080808"/>
                </a:solidFill>
                <a:latin typeface="Times New Roman" pitchFamily="18" charset="0"/>
                <a:sym typeface="Symbol" pitchFamily="18" charset="2"/>
              </a:rPr>
              <a:t>(1-</a:t>
            </a:r>
            <a:r>
              <a:rPr kumimoji="1" lang="en-US" altLang="zh-CN" sz="2000" dirty="0">
                <a:solidFill>
                  <a:srgbClr val="080808"/>
                </a:solidFill>
                <a:latin typeface="宋体" charset="-122"/>
                <a:sym typeface="Symbol" pitchFamily="18" charset="2"/>
              </a:rPr>
              <a:t></a:t>
            </a:r>
            <a:r>
              <a:rPr kumimoji="1" lang="en-US" altLang="zh-CN" sz="2000" baseline="-25000" dirty="0">
                <a:solidFill>
                  <a:srgbClr val="080808"/>
                </a:solidFill>
                <a:latin typeface="宋体" charset="-122"/>
                <a:sym typeface="Symbol" pitchFamily="18" charset="2"/>
              </a:rPr>
              <a:t>B</a:t>
            </a:r>
            <a:r>
              <a:rPr kumimoji="1" lang="en-US" altLang="zh-CN" sz="2000" dirty="0">
                <a:solidFill>
                  <a:srgbClr val="080808"/>
                </a:solidFill>
                <a:latin typeface="宋体" charset="-122"/>
                <a:sym typeface="Symbol" pitchFamily="18" charset="2"/>
              </a:rPr>
              <a:t>)</a:t>
            </a:r>
            <a:r>
              <a:rPr kumimoji="1" lang="en-US" altLang="zh-CN" sz="2000" baseline="-25000" dirty="0">
                <a:solidFill>
                  <a:srgbClr val="080808"/>
                </a:solidFill>
                <a:latin typeface="宋体" charset="-122"/>
                <a:sym typeface="Symbol" pitchFamily="18" charset="2"/>
              </a:rPr>
              <a:t> </a:t>
            </a:r>
          </a:p>
        </p:txBody>
      </p:sp>
      <p:grpSp>
        <p:nvGrpSpPr>
          <p:cNvPr id="12" name="Group 6"/>
          <p:cNvGrpSpPr>
            <a:grpSpLocks/>
          </p:cNvGrpSpPr>
          <p:nvPr/>
        </p:nvGrpSpPr>
        <p:grpSpPr bwMode="auto">
          <a:xfrm>
            <a:off x="668108" y="4640334"/>
            <a:ext cx="3603881" cy="366683"/>
            <a:chOff x="1433" y="2109"/>
            <a:chExt cx="3012" cy="347"/>
          </a:xfrm>
        </p:grpSpPr>
        <p:graphicFrame>
          <p:nvGraphicFramePr>
            <p:cNvPr id="108830" name="Object 286"/>
            <p:cNvGraphicFramePr>
              <a:graphicFrameLocks noChangeAspect="1"/>
            </p:cNvGraphicFramePr>
            <p:nvPr>
              <p:extLst>
                <p:ext uri="{D42A27DB-BD31-4B8C-83A1-F6EECF244321}">
                  <p14:modId xmlns:p14="http://schemas.microsoft.com/office/powerpoint/2010/main" val="1728718204"/>
                </p:ext>
              </p:extLst>
            </p:nvPr>
          </p:nvGraphicFramePr>
          <p:xfrm>
            <a:off x="1433" y="2109"/>
            <a:ext cx="3012" cy="347"/>
          </p:xfrm>
          <a:graphic>
            <a:graphicData uri="http://schemas.openxmlformats.org/presentationml/2006/ole">
              <mc:AlternateContent xmlns:mc="http://schemas.openxmlformats.org/markup-compatibility/2006">
                <mc:Choice xmlns:v="urn:schemas-microsoft-com:vml" Requires="v">
                  <p:oleObj spid="_x0000_s109522" name="公式" r:id="rId7" imgW="2108160" imgH="241200" progId="Equation.3">
                    <p:embed/>
                  </p:oleObj>
                </mc:Choice>
                <mc:Fallback>
                  <p:oleObj name="公式" r:id="rId7" imgW="2108160" imgH="241200" progId="Equation.3">
                    <p:embed/>
                    <p:pic>
                      <p:nvPicPr>
                        <p:cNvPr id="0" name="Picture 286"/>
                        <p:cNvPicPr>
                          <a:picLocks noChangeAspect="1" noChangeArrowheads="1"/>
                        </p:cNvPicPr>
                        <p:nvPr/>
                      </p:nvPicPr>
                      <p:blipFill>
                        <a:blip r:embed="rId8"/>
                        <a:srcRect/>
                        <a:stretch>
                          <a:fillRect/>
                        </a:stretch>
                      </p:blipFill>
                      <p:spPr bwMode="auto">
                        <a:xfrm>
                          <a:off x="1433" y="2109"/>
                          <a:ext cx="3012"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839" name="Text Box 12"/>
            <p:cNvSpPr txBox="1">
              <a:spLocks noChangeArrowheads="1"/>
            </p:cNvSpPr>
            <p:nvPr/>
          </p:nvSpPr>
          <p:spPr bwMode="auto">
            <a:xfrm flipV="1">
              <a:off x="2694" y="2160"/>
              <a:ext cx="231" cy="96"/>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80808"/>
                  </a:solidFill>
                  <a:latin typeface="Times New Roman" pitchFamily="18" charset="0"/>
                  <a:sym typeface="Symbol" pitchFamily="18" charset="2"/>
                </a:rPr>
                <a:t></a:t>
              </a:r>
              <a:endParaRPr lang="zh-CN" altLang="en-US" sz="8000" dirty="0">
                <a:solidFill>
                  <a:srgbClr val="080808"/>
                </a:solidFill>
                <a:latin typeface="Times New Roman" pitchFamily="18" charset="0"/>
                <a:sym typeface="Symbol" pitchFamily="18" charset="2"/>
              </a:endParaRPr>
            </a:p>
          </p:txBody>
        </p:sp>
      </p:grpSp>
      <p:grpSp>
        <p:nvGrpSpPr>
          <p:cNvPr id="15" name="Group 13"/>
          <p:cNvGrpSpPr>
            <a:grpSpLocks/>
          </p:cNvGrpSpPr>
          <p:nvPr/>
        </p:nvGrpSpPr>
        <p:grpSpPr bwMode="auto">
          <a:xfrm>
            <a:off x="4279735" y="4578864"/>
            <a:ext cx="3468768" cy="433612"/>
            <a:chOff x="685" y="2910"/>
            <a:chExt cx="3307" cy="348"/>
          </a:xfrm>
        </p:grpSpPr>
        <p:graphicFrame>
          <p:nvGraphicFramePr>
            <p:cNvPr id="108831" name="Object 287"/>
            <p:cNvGraphicFramePr>
              <a:graphicFrameLocks noChangeAspect="1"/>
            </p:cNvGraphicFramePr>
            <p:nvPr>
              <p:extLst>
                <p:ext uri="{D42A27DB-BD31-4B8C-83A1-F6EECF244321}">
                  <p14:modId xmlns:p14="http://schemas.microsoft.com/office/powerpoint/2010/main" val="462697308"/>
                </p:ext>
              </p:extLst>
            </p:nvPr>
          </p:nvGraphicFramePr>
          <p:xfrm>
            <a:off x="685" y="2910"/>
            <a:ext cx="3307" cy="348"/>
          </p:xfrm>
          <a:graphic>
            <a:graphicData uri="http://schemas.openxmlformats.org/presentationml/2006/ole">
              <mc:AlternateContent xmlns:mc="http://schemas.openxmlformats.org/markup-compatibility/2006">
                <mc:Choice xmlns:v="urn:schemas-microsoft-com:vml" Requires="v">
                  <p:oleObj spid="_x0000_s109523" name="公式" r:id="rId9" imgW="2476440" imgH="241200" progId="Equation.3">
                    <p:embed/>
                  </p:oleObj>
                </mc:Choice>
                <mc:Fallback>
                  <p:oleObj name="公式" r:id="rId9" imgW="2476440" imgH="241200" progId="Equation.3">
                    <p:embed/>
                    <p:pic>
                      <p:nvPicPr>
                        <p:cNvPr id="0" name="Picture 287"/>
                        <p:cNvPicPr>
                          <a:picLocks noChangeAspect="1" noChangeArrowheads="1"/>
                        </p:cNvPicPr>
                        <p:nvPr/>
                      </p:nvPicPr>
                      <p:blipFill>
                        <a:blip r:embed="rId10"/>
                        <a:srcRect/>
                        <a:stretch>
                          <a:fillRect/>
                        </a:stretch>
                      </p:blipFill>
                      <p:spPr bwMode="auto">
                        <a:xfrm>
                          <a:off x="685" y="2910"/>
                          <a:ext cx="3307" cy="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838" name="Text Box 12"/>
            <p:cNvSpPr txBox="1">
              <a:spLocks noChangeArrowheads="1"/>
            </p:cNvSpPr>
            <p:nvPr/>
          </p:nvSpPr>
          <p:spPr bwMode="auto">
            <a:xfrm flipV="1">
              <a:off x="1923" y="2971"/>
              <a:ext cx="231" cy="96"/>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80808"/>
                  </a:solidFill>
                  <a:latin typeface="Times New Roman" pitchFamily="18" charset="0"/>
                  <a:sym typeface="Symbol" pitchFamily="18" charset="2"/>
                </a:rPr>
                <a:t></a:t>
              </a:r>
              <a:endParaRPr lang="zh-CN" altLang="en-US" sz="8000" dirty="0">
                <a:solidFill>
                  <a:srgbClr val="080808"/>
                </a:solidFill>
                <a:latin typeface="Times New Roman" pitchFamily="18" charset="0"/>
                <a:sym typeface="Symbol" pitchFamily="18" charset="2"/>
              </a:endParaRPr>
            </a:p>
          </p:txBody>
        </p:sp>
      </p:grpSp>
      <p:sp>
        <p:nvSpPr>
          <p:cNvPr id="14" name="Text Box 12"/>
          <p:cNvSpPr txBox="1">
            <a:spLocks noChangeArrowheads="1"/>
          </p:cNvSpPr>
          <p:nvPr/>
        </p:nvSpPr>
        <p:spPr bwMode="auto">
          <a:xfrm flipH="1">
            <a:off x="3554596" y="3697196"/>
            <a:ext cx="369332" cy="170082"/>
          </a:xfrm>
          <a:prstGeom prst="rect">
            <a:avLst/>
          </a:prstGeom>
          <a:noFill/>
          <a:ln w="9525">
            <a:noFill/>
            <a:miter lim="800000"/>
            <a:headEnd/>
            <a:tailEnd/>
          </a:ln>
        </p:spPr>
        <p:txBody>
          <a:bodyPr vert="eaVert" wrap="square">
            <a:spAutoFit/>
          </a:bodyPr>
          <a:lstStyle/>
          <a:p>
            <a:pPr>
              <a:spcBef>
                <a:spcPct val="50000"/>
              </a:spcBef>
            </a:pPr>
            <a:r>
              <a:rPr lang="zh-CN" altLang="en-US" sz="1200" dirty="0">
                <a:solidFill>
                  <a:srgbClr val="080808"/>
                </a:solidFill>
                <a:latin typeface="Times New Roman" pitchFamily="18" charset="0"/>
                <a:sym typeface="Symbol" pitchFamily="18" charset="2"/>
              </a:rPr>
              <a:t></a:t>
            </a:r>
            <a:endParaRPr lang="zh-CN" altLang="en-US" sz="8000" dirty="0">
              <a:solidFill>
                <a:srgbClr val="080808"/>
              </a:solidFill>
              <a:latin typeface="Times New Roman" pitchFamily="18" charset="0"/>
              <a:sym typeface="Symbol" pitchFamily="18" charset="2"/>
            </a:endParaRPr>
          </a:p>
        </p:txBody>
      </p:sp>
      <p:sp>
        <p:nvSpPr>
          <p:cNvPr id="16" name="Text Box 12"/>
          <p:cNvSpPr txBox="1">
            <a:spLocks noChangeArrowheads="1"/>
          </p:cNvSpPr>
          <p:nvPr/>
        </p:nvSpPr>
        <p:spPr bwMode="auto">
          <a:xfrm flipH="1" flipV="1">
            <a:off x="2284785" y="5070911"/>
            <a:ext cx="369332" cy="204184"/>
          </a:xfrm>
          <a:prstGeom prst="rect">
            <a:avLst/>
          </a:prstGeom>
          <a:noFill/>
          <a:ln w="9525">
            <a:noFill/>
            <a:miter lim="800000"/>
            <a:headEnd/>
            <a:tailEnd/>
          </a:ln>
        </p:spPr>
        <p:txBody>
          <a:bodyPr vert="eaVert" wrap="square">
            <a:spAutoFit/>
          </a:bodyPr>
          <a:lstStyle/>
          <a:p>
            <a:pPr>
              <a:spcBef>
                <a:spcPct val="50000"/>
              </a:spcBef>
            </a:pPr>
            <a:r>
              <a:rPr lang="zh-CN" altLang="en-US" sz="1200" dirty="0">
                <a:solidFill>
                  <a:srgbClr val="080808"/>
                </a:solidFill>
                <a:latin typeface="Times New Roman" pitchFamily="18" charset="0"/>
                <a:sym typeface="Symbol" pitchFamily="18" charset="2"/>
              </a:rPr>
              <a:t></a:t>
            </a:r>
            <a:endParaRPr lang="zh-CN" altLang="en-US" sz="8000" dirty="0">
              <a:solidFill>
                <a:srgbClr val="080808"/>
              </a:solidFill>
              <a:latin typeface="Times New Roman" pitchFamily="18" charset="0"/>
              <a:sym typeface="Symbol" pitchFamily="18" charset="2"/>
            </a:endParaRPr>
          </a:p>
        </p:txBody>
      </p:sp>
      <p:sp>
        <p:nvSpPr>
          <p:cNvPr id="17" name="Text Box 12"/>
          <p:cNvSpPr txBox="1">
            <a:spLocks noChangeArrowheads="1"/>
          </p:cNvSpPr>
          <p:nvPr/>
        </p:nvSpPr>
        <p:spPr bwMode="auto">
          <a:xfrm>
            <a:off x="4737007" y="5137781"/>
            <a:ext cx="369332" cy="274627"/>
          </a:xfrm>
          <a:prstGeom prst="rect">
            <a:avLst/>
          </a:prstGeom>
          <a:noFill/>
          <a:ln w="9525">
            <a:noFill/>
            <a:miter lim="800000"/>
            <a:headEnd/>
            <a:tailEnd/>
          </a:ln>
        </p:spPr>
        <p:txBody>
          <a:bodyPr vert="eaVert" wrap="square">
            <a:spAutoFit/>
          </a:bodyPr>
          <a:lstStyle/>
          <a:p>
            <a:pPr>
              <a:spcBef>
                <a:spcPct val="50000"/>
              </a:spcBef>
            </a:pPr>
            <a:r>
              <a:rPr lang="zh-CN" altLang="en-US" sz="1200" dirty="0">
                <a:solidFill>
                  <a:srgbClr val="080808"/>
                </a:solidFill>
                <a:latin typeface="Times New Roman" pitchFamily="18" charset="0"/>
                <a:sym typeface="Symbol" pitchFamily="18" charset="2"/>
              </a:rPr>
              <a:t></a:t>
            </a:r>
            <a:endParaRPr lang="zh-CN" altLang="en-US" sz="8000" dirty="0">
              <a:solidFill>
                <a:srgbClr val="080808"/>
              </a:solidFill>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additive="base">
                                        <p:cTn id="19"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anim calcmode="lin" valueType="num">
                                      <p:cBhvr additive="base">
                                        <p:cTn id="25"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359569" y="474663"/>
            <a:ext cx="2754313" cy="571500"/>
          </a:xfrm>
          <a:prstGeom prst="rect">
            <a:avLst/>
          </a:prstGeom>
          <a:noFill/>
          <a:ln w="9525">
            <a:noFill/>
            <a:miter lim="800000"/>
            <a:headEnd/>
            <a:tailEnd/>
          </a:ln>
        </p:spPr>
        <p:txBody>
          <a:bodyPr/>
          <a:lstStyle/>
          <a:p>
            <a:pPr marL="342900" indent="-342900">
              <a:spcBef>
                <a:spcPct val="20000"/>
              </a:spcBef>
              <a:buClr>
                <a:srgbClr val="CCFF33"/>
              </a:buClr>
              <a:buSzPct val="70000"/>
              <a:buFont typeface="Wingdings" pitchFamily="2" charset="2"/>
              <a:buNone/>
            </a:pPr>
            <a:r>
              <a:rPr kumimoji="1" lang="zh-CN" altLang="en-US" sz="2800" dirty="0">
                <a:solidFill>
                  <a:srgbClr val="000000"/>
                </a:solidFill>
                <a:latin typeface="宋体" charset="-122"/>
                <a:sym typeface="Symbol" pitchFamily="18" charset="2"/>
              </a:rPr>
              <a:t>组成用</a:t>
            </a:r>
            <a:r>
              <a:rPr kumimoji="1" lang="en-US" altLang="zh-CN" sz="2800" dirty="0" err="1">
                <a:solidFill>
                  <a:srgbClr val="080808"/>
                </a:solidFill>
                <a:latin typeface="宋体" charset="-122"/>
                <a:sym typeface="Symbol" pitchFamily="18" charset="2"/>
              </a:rPr>
              <a:t>b</a:t>
            </a:r>
            <a:r>
              <a:rPr kumimoji="1" lang="en-US" altLang="zh-CN" sz="2800" baseline="-25000" dirty="0" err="1">
                <a:solidFill>
                  <a:srgbClr val="080808"/>
                </a:solidFill>
                <a:latin typeface="宋体" charset="-122"/>
                <a:sym typeface="Symbol" pitchFamily="18" charset="2"/>
              </a:rPr>
              <a:t>B</a:t>
            </a:r>
            <a:r>
              <a:rPr kumimoji="1" lang="zh-CN" altLang="en-US" sz="2800" dirty="0">
                <a:solidFill>
                  <a:srgbClr val="080808"/>
                </a:solidFill>
                <a:latin typeface="华文宋体"/>
                <a:ea typeface="华文宋体"/>
                <a:cs typeface="华文宋体"/>
                <a:sym typeface="Symbol" pitchFamily="18" charset="2"/>
              </a:rPr>
              <a:t>表示</a:t>
            </a:r>
          </a:p>
        </p:txBody>
      </p:sp>
      <p:grpSp>
        <p:nvGrpSpPr>
          <p:cNvPr id="5" name="Group 4"/>
          <p:cNvGrpSpPr>
            <a:grpSpLocks/>
          </p:cNvGrpSpPr>
          <p:nvPr/>
        </p:nvGrpSpPr>
        <p:grpSpPr bwMode="auto">
          <a:xfrm>
            <a:off x="3709094" y="574895"/>
            <a:ext cx="3610190" cy="431800"/>
            <a:chOff x="1802" y="2146"/>
            <a:chExt cx="2275" cy="272"/>
          </a:xfrm>
        </p:grpSpPr>
        <p:graphicFrame>
          <p:nvGraphicFramePr>
            <p:cNvPr id="110049" name="Object 481"/>
            <p:cNvGraphicFramePr>
              <a:graphicFrameLocks noChangeAspect="1"/>
            </p:cNvGraphicFramePr>
            <p:nvPr>
              <p:extLst>
                <p:ext uri="{D42A27DB-BD31-4B8C-83A1-F6EECF244321}">
                  <p14:modId xmlns:p14="http://schemas.microsoft.com/office/powerpoint/2010/main" val="3607942069"/>
                </p:ext>
              </p:extLst>
            </p:nvPr>
          </p:nvGraphicFramePr>
          <p:xfrm>
            <a:off x="1802" y="2146"/>
            <a:ext cx="2275" cy="272"/>
          </p:xfrm>
          <a:graphic>
            <a:graphicData uri="http://schemas.openxmlformats.org/presentationml/2006/ole">
              <mc:AlternateContent xmlns:mc="http://schemas.openxmlformats.org/markup-compatibility/2006">
                <mc:Choice xmlns:v="urn:schemas-microsoft-com:vml" Requires="v">
                  <p:oleObj spid="_x0000_s167559" name="公式" r:id="rId3" imgW="2108160" imgH="241200" progId="Equation.3">
                    <p:embed/>
                  </p:oleObj>
                </mc:Choice>
                <mc:Fallback>
                  <p:oleObj name="公式" r:id="rId3" imgW="2108160" imgH="241200" progId="Equation.3">
                    <p:embed/>
                    <p:pic>
                      <p:nvPicPr>
                        <p:cNvPr id="0" name="Picture 481"/>
                        <p:cNvPicPr>
                          <a:picLocks noChangeAspect="1" noChangeArrowheads="1"/>
                        </p:cNvPicPr>
                        <p:nvPr/>
                      </p:nvPicPr>
                      <p:blipFill>
                        <a:blip r:embed="rId4"/>
                        <a:srcRect/>
                        <a:stretch>
                          <a:fillRect/>
                        </a:stretch>
                      </p:blipFill>
                      <p:spPr bwMode="auto">
                        <a:xfrm>
                          <a:off x="1802" y="2146"/>
                          <a:ext cx="2275"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066" name="Text Box 12"/>
            <p:cNvSpPr txBox="1">
              <a:spLocks noChangeArrowheads="1"/>
            </p:cNvSpPr>
            <p:nvPr/>
          </p:nvSpPr>
          <p:spPr bwMode="auto">
            <a:xfrm flipV="1">
              <a:off x="2694" y="2160"/>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CC"/>
                  </a:solidFill>
                  <a:latin typeface="Times New Roman" pitchFamily="18" charset="0"/>
                  <a:sym typeface="Symbol" pitchFamily="18" charset="2"/>
                </a:rPr>
                <a:t></a:t>
              </a:r>
              <a:endParaRPr lang="zh-CN" altLang="en-US" sz="8000">
                <a:solidFill>
                  <a:srgbClr val="0000CC"/>
                </a:solidFill>
                <a:latin typeface="Times New Roman" pitchFamily="18" charset="0"/>
                <a:sym typeface="Symbol" pitchFamily="18" charset="2"/>
              </a:endParaRPr>
            </a:p>
          </p:txBody>
        </p:sp>
      </p:grpSp>
      <p:graphicFrame>
        <p:nvGraphicFramePr>
          <p:cNvPr id="8" name="Object 482"/>
          <p:cNvGraphicFramePr>
            <a:graphicFrameLocks noChangeAspect="1"/>
          </p:cNvGraphicFramePr>
          <p:nvPr>
            <p:extLst>
              <p:ext uri="{D42A27DB-BD31-4B8C-83A1-F6EECF244321}">
                <p14:modId xmlns:p14="http://schemas.microsoft.com/office/powerpoint/2010/main" val="1955985434"/>
              </p:ext>
            </p:extLst>
          </p:nvPr>
        </p:nvGraphicFramePr>
        <p:xfrm>
          <a:off x="568325" y="1130300"/>
          <a:ext cx="4068763" cy="681038"/>
        </p:xfrm>
        <a:graphic>
          <a:graphicData uri="http://schemas.openxmlformats.org/presentationml/2006/ole">
            <mc:AlternateContent xmlns:mc="http://schemas.openxmlformats.org/markup-compatibility/2006">
              <mc:Choice xmlns:v="urn:schemas-microsoft-com:vml" Requires="v">
                <p:oleObj spid="_x0000_s167560" name="公式" r:id="rId5" imgW="3073320" imgH="444240" progId="Equation.3">
                  <p:embed/>
                </p:oleObj>
              </mc:Choice>
              <mc:Fallback>
                <p:oleObj name="公式" r:id="rId5" imgW="3073320" imgH="444240" progId="Equation.3">
                  <p:embed/>
                  <p:pic>
                    <p:nvPicPr>
                      <p:cNvPr id="0" name="Picture 482"/>
                      <p:cNvPicPr>
                        <a:picLocks noChangeAspect="1" noChangeArrowheads="1"/>
                      </p:cNvPicPr>
                      <p:nvPr/>
                    </p:nvPicPr>
                    <p:blipFill>
                      <a:blip r:embed="rId6"/>
                      <a:srcRect/>
                      <a:stretch>
                        <a:fillRect/>
                      </a:stretch>
                    </p:blipFill>
                    <p:spPr bwMode="auto">
                      <a:xfrm>
                        <a:off x="568325" y="1130300"/>
                        <a:ext cx="4068763" cy="681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15"/>
          <p:cNvGrpSpPr>
            <a:grpSpLocks/>
          </p:cNvGrpSpPr>
          <p:nvPr/>
        </p:nvGrpSpPr>
        <p:grpSpPr bwMode="auto">
          <a:xfrm>
            <a:off x="468313" y="2205038"/>
            <a:ext cx="7378700" cy="838200"/>
            <a:chOff x="466" y="2368"/>
            <a:chExt cx="4648" cy="528"/>
          </a:xfrm>
        </p:grpSpPr>
        <p:graphicFrame>
          <p:nvGraphicFramePr>
            <p:cNvPr id="110051" name="Object 483"/>
            <p:cNvGraphicFramePr>
              <a:graphicFrameLocks noChangeAspect="1"/>
            </p:cNvGraphicFramePr>
            <p:nvPr/>
          </p:nvGraphicFramePr>
          <p:xfrm>
            <a:off x="466" y="2368"/>
            <a:ext cx="4648" cy="528"/>
          </p:xfrm>
          <a:graphic>
            <a:graphicData uri="http://schemas.openxmlformats.org/presentationml/2006/ole">
              <mc:AlternateContent xmlns:mc="http://schemas.openxmlformats.org/markup-compatibility/2006">
                <mc:Choice xmlns:v="urn:schemas-microsoft-com:vml" Requires="v">
                  <p:oleObj spid="_x0000_s167561" name="公式" r:id="rId7" imgW="4191120" imgH="559800" progId="Equation.3">
                    <p:embed/>
                  </p:oleObj>
                </mc:Choice>
                <mc:Fallback>
                  <p:oleObj name="公式" r:id="rId7" imgW="4191120" imgH="559800" progId="Equation.3">
                    <p:embed/>
                    <p:pic>
                      <p:nvPicPr>
                        <p:cNvPr id="0" name="Picture 4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 y="2368"/>
                          <a:ext cx="4648"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064" name="Text Box 11"/>
            <p:cNvSpPr txBox="1">
              <a:spLocks noChangeArrowheads="1"/>
            </p:cNvSpPr>
            <p:nvPr/>
          </p:nvSpPr>
          <p:spPr bwMode="auto">
            <a:xfrm flipV="1">
              <a:off x="1034" y="2511"/>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CC"/>
                  </a:solidFill>
                  <a:latin typeface="Times New Roman" pitchFamily="18" charset="0"/>
                  <a:sym typeface="Symbol" pitchFamily="18" charset="2"/>
                </a:rPr>
                <a:t></a:t>
              </a:r>
              <a:endParaRPr lang="zh-CN" altLang="en-US" sz="8000">
                <a:solidFill>
                  <a:srgbClr val="0000CC"/>
                </a:solidFill>
                <a:latin typeface="Times New Roman" pitchFamily="18" charset="0"/>
                <a:sym typeface="Symbol" pitchFamily="18" charset="2"/>
              </a:endParaRPr>
            </a:p>
          </p:txBody>
        </p:sp>
        <p:sp>
          <p:nvSpPr>
            <p:cNvPr id="110065" name="Text Box 11"/>
            <p:cNvSpPr txBox="1">
              <a:spLocks noChangeArrowheads="1"/>
            </p:cNvSpPr>
            <p:nvPr/>
          </p:nvSpPr>
          <p:spPr bwMode="auto">
            <a:xfrm flipV="1">
              <a:off x="3152" y="2518"/>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CC"/>
                  </a:solidFill>
                  <a:latin typeface="Times New Roman" pitchFamily="18" charset="0"/>
                  <a:sym typeface="Symbol" pitchFamily="18" charset="2"/>
                </a:rPr>
                <a:t></a:t>
              </a:r>
              <a:endParaRPr lang="zh-CN" altLang="en-US" sz="8000">
                <a:solidFill>
                  <a:srgbClr val="0000CC"/>
                </a:solidFill>
                <a:latin typeface="Times New Roman" pitchFamily="18" charset="0"/>
                <a:sym typeface="Symbol" pitchFamily="18" charset="2"/>
              </a:endParaRPr>
            </a:p>
          </p:txBody>
        </p:sp>
      </p:grpSp>
      <p:graphicFrame>
        <p:nvGraphicFramePr>
          <p:cNvPr id="13" name="Object 484"/>
          <p:cNvGraphicFramePr>
            <a:graphicFrameLocks noChangeAspect="1"/>
          </p:cNvGraphicFramePr>
          <p:nvPr>
            <p:extLst>
              <p:ext uri="{D42A27DB-BD31-4B8C-83A1-F6EECF244321}">
                <p14:modId xmlns:p14="http://schemas.microsoft.com/office/powerpoint/2010/main" val="3414603041"/>
              </p:ext>
            </p:extLst>
          </p:nvPr>
        </p:nvGraphicFramePr>
        <p:xfrm>
          <a:off x="3279775" y="3294063"/>
          <a:ext cx="3271838" cy="319087"/>
        </p:xfrm>
        <a:graphic>
          <a:graphicData uri="http://schemas.openxmlformats.org/presentationml/2006/ole">
            <mc:AlternateContent xmlns:mc="http://schemas.openxmlformats.org/markup-compatibility/2006">
              <mc:Choice xmlns:v="urn:schemas-microsoft-com:vml" Requires="v">
                <p:oleObj spid="_x0000_s167562" name="公式" r:id="rId9" imgW="1841400" imgH="203040" progId="Equation.3">
                  <p:embed/>
                </p:oleObj>
              </mc:Choice>
              <mc:Fallback>
                <p:oleObj name="公式" r:id="rId9" imgW="1841400" imgH="203040" progId="Equation.3">
                  <p:embed/>
                  <p:pic>
                    <p:nvPicPr>
                      <p:cNvPr id="0" name="Picture 484"/>
                      <p:cNvPicPr>
                        <a:picLocks noChangeAspect="1" noChangeArrowheads="1"/>
                      </p:cNvPicPr>
                      <p:nvPr/>
                    </p:nvPicPr>
                    <p:blipFill>
                      <a:blip r:embed="rId10"/>
                      <a:srcRect/>
                      <a:stretch>
                        <a:fillRect/>
                      </a:stretch>
                    </p:blipFill>
                    <p:spPr bwMode="auto">
                      <a:xfrm>
                        <a:off x="3279775" y="3294063"/>
                        <a:ext cx="3271838" cy="319087"/>
                      </a:xfrm>
                      <a:prstGeom prst="rect">
                        <a:avLst/>
                      </a:prstGeom>
                      <a:solidFill>
                        <a:srgbClr val="FFC000"/>
                      </a:solidFill>
                      <a:extLst/>
                    </p:spPr>
                  </p:pic>
                </p:oleObj>
              </mc:Fallback>
            </mc:AlternateContent>
          </a:graphicData>
        </a:graphic>
      </p:graphicFrame>
      <p:sp>
        <p:nvSpPr>
          <p:cNvPr id="14" name="Text Box 15"/>
          <p:cNvSpPr txBox="1">
            <a:spLocks noChangeArrowheads="1"/>
          </p:cNvSpPr>
          <p:nvPr/>
        </p:nvSpPr>
        <p:spPr bwMode="auto">
          <a:xfrm>
            <a:off x="468313" y="4076700"/>
            <a:ext cx="7786687" cy="519113"/>
          </a:xfrm>
          <a:prstGeom prst="rect">
            <a:avLst/>
          </a:prstGeom>
          <a:noFill/>
          <a:ln w="9525">
            <a:noFill/>
            <a:miter lim="800000"/>
            <a:headEnd/>
            <a:tailEnd/>
          </a:ln>
        </p:spPr>
        <p:txBody>
          <a:bodyPr>
            <a:spAutoFit/>
          </a:bodyPr>
          <a:lstStyle/>
          <a:p>
            <a:pPr>
              <a:spcBef>
                <a:spcPct val="50000"/>
              </a:spcBef>
            </a:pPr>
            <a:r>
              <a:rPr lang="zh-CN" altLang="en-US" sz="2800" b="1" dirty="0">
                <a:solidFill>
                  <a:srgbClr val="0000CC"/>
                </a:solidFill>
                <a:latin typeface="华文宋体"/>
                <a:ea typeface="华文宋体"/>
                <a:cs typeface="华文宋体"/>
                <a:sym typeface="Symbol" pitchFamily="18" charset="2"/>
              </a:rPr>
              <a:t>对稀溶液</a:t>
            </a:r>
          </a:p>
        </p:txBody>
      </p:sp>
      <p:graphicFrame>
        <p:nvGraphicFramePr>
          <p:cNvPr id="15" name="Object 485"/>
          <p:cNvGraphicFramePr>
            <a:graphicFrameLocks noChangeAspect="1"/>
          </p:cNvGraphicFramePr>
          <p:nvPr>
            <p:extLst>
              <p:ext uri="{D42A27DB-BD31-4B8C-83A1-F6EECF244321}">
                <p14:modId xmlns:p14="http://schemas.microsoft.com/office/powerpoint/2010/main" val="1136117982"/>
              </p:ext>
            </p:extLst>
          </p:nvPr>
        </p:nvGraphicFramePr>
        <p:xfrm>
          <a:off x="2728913" y="4206875"/>
          <a:ext cx="2520950" cy="358775"/>
        </p:xfrm>
        <a:graphic>
          <a:graphicData uri="http://schemas.openxmlformats.org/presentationml/2006/ole">
            <mc:AlternateContent xmlns:mc="http://schemas.openxmlformats.org/markup-compatibility/2006">
              <mc:Choice xmlns:v="urn:schemas-microsoft-com:vml" Requires="v">
                <p:oleObj spid="_x0000_s167563" name="公式" r:id="rId11" imgW="1409400" imgH="228600" progId="Equation.3">
                  <p:embed/>
                </p:oleObj>
              </mc:Choice>
              <mc:Fallback>
                <p:oleObj name="公式" r:id="rId11" imgW="1409400" imgH="228600" progId="Equation.3">
                  <p:embed/>
                  <p:pic>
                    <p:nvPicPr>
                      <p:cNvPr id="0" name="Picture 485"/>
                      <p:cNvPicPr>
                        <a:picLocks noChangeAspect="1" noChangeArrowheads="1"/>
                      </p:cNvPicPr>
                      <p:nvPr/>
                    </p:nvPicPr>
                    <p:blipFill>
                      <a:blip r:embed="rId12"/>
                      <a:srcRect/>
                      <a:stretch>
                        <a:fillRect/>
                      </a:stretch>
                    </p:blipFill>
                    <p:spPr bwMode="auto">
                      <a:xfrm>
                        <a:off x="2728913" y="4206875"/>
                        <a:ext cx="252095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 name="Group 19"/>
          <p:cNvGrpSpPr>
            <a:grpSpLocks/>
          </p:cNvGrpSpPr>
          <p:nvPr/>
        </p:nvGrpSpPr>
        <p:grpSpPr bwMode="auto">
          <a:xfrm>
            <a:off x="935410" y="4848005"/>
            <a:ext cx="2944812" cy="419100"/>
            <a:chOff x="513" y="3518"/>
            <a:chExt cx="1855" cy="264"/>
          </a:xfrm>
        </p:grpSpPr>
        <p:graphicFrame>
          <p:nvGraphicFramePr>
            <p:cNvPr id="110054" name="Object 486"/>
            <p:cNvGraphicFramePr>
              <a:graphicFrameLocks noChangeAspect="1"/>
            </p:cNvGraphicFramePr>
            <p:nvPr/>
          </p:nvGraphicFramePr>
          <p:xfrm>
            <a:off x="513" y="3518"/>
            <a:ext cx="1855" cy="264"/>
          </p:xfrm>
          <a:graphic>
            <a:graphicData uri="http://schemas.openxmlformats.org/presentationml/2006/ole">
              <mc:AlternateContent xmlns:mc="http://schemas.openxmlformats.org/markup-compatibility/2006">
                <mc:Choice xmlns:v="urn:schemas-microsoft-com:vml" Requires="v">
                  <p:oleObj spid="_x0000_s167564" name="公式" r:id="rId13" imgW="1663560" imgH="279720" progId="Equation.3">
                    <p:embed/>
                  </p:oleObj>
                </mc:Choice>
                <mc:Fallback>
                  <p:oleObj name="公式" r:id="rId13" imgW="1663560" imgH="279720" progId="Equation.3">
                    <p:embed/>
                    <p:pic>
                      <p:nvPicPr>
                        <p:cNvPr id="0" name="Picture 48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3" y="3518"/>
                          <a:ext cx="1855"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063" name="Text Box 11"/>
            <p:cNvSpPr txBox="1">
              <a:spLocks noChangeArrowheads="1"/>
            </p:cNvSpPr>
            <p:nvPr/>
          </p:nvSpPr>
          <p:spPr bwMode="auto">
            <a:xfrm flipV="1">
              <a:off x="1061" y="3554"/>
              <a:ext cx="231" cy="96"/>
            </a:xfrm>
            <a:prstGeom prst="rect">
              <a:avLst/>
            </a:prstGeom>
            <a:noFill/>
            <a:ln w="9525">
              <a:noFill/>
              <a:miter lim="800000"/>
              <a:headEnd/>
              <a:tailEnd/>
            </a:ln>
          </p:spPr>
          <p:txBody>
            <a:bodyPr vert="eaVert">
              <a:spAutoFit/>
            </a:bodyPr>
            <a:lstStyle/>
            <a:p>
              <a:pPr>
                <a:spcBef>
                  <a:spcPct val="50000"/>
                </a:spcBef>
              </a:pPr>
              <a:r>
                <a:rPr lang="zh-CN" altLang="en-US" sz="1200">
                  <a:solidFill>
                    <a:srgbClr val="0000CC"/>
                  </a:solidFill>
                  <a:latin typeface="Times New Roman" pitchFamily="18" charset="0"/>
                  <a:sym typeface="Symbol" pitchFamily="18" charset="2"/>
                </a:rPr>
                <a:t></a:t>
              </a:r>
              <a:endParaRPr lang="zh-CN" altLang="en-US" sz="8000">
                <a:solidFill>
                  <a:srgbClr val="0000CC"/>
                </a:solidFill>
                <a:latin typeface="Times New Roman" pitchFamily="18" charset="0"/>
                <a:sym typeface="Symbol" pitchFamily="18" charset="2"/>
              </a:endParaRPr>
            </a:p>
          </p:txBody>
        </p:sp>
      </p:grpSp>
      <p:grpSp>
        <p:nvGrpSpPr>
          <p:cNvPr id="19" name="Group 27"/>
          <p:cNvGrpSpPr>
            <a:grpSpLocks/>
          </p:cNvGrpSpPr>
          <p:nvPr/>
        </p:nvGrpSpPr>
        <p:grpSpPr bwMode="auto">
          <a:xfrm>
            <a:off x="4525169" y="4831023"/>
            <a:ext cx="2382837" cy="398463"/>
            <a:chOff x="690" y="3524"/>
            <a:chExt cx="1501" cy="251"/>
          </a:xfrm>
        </p:grpSpPr>
        <p:graphicFrame>
          <p:nvGraphicFramePr>
            <p:cNvPr id="110055" name="Object 487"/>
            <p:cNvGraphicFramePr>
              <a:graphicFrameLocks noChangeAspect="1"/>
            </p:cNvGraphicFramePr>
            <p:nvPr>
              <p:extLst>
                <p:ext uri="{D42A27DB-BD31-4B8C-83A1-F6EECF244321}">
                  <p14:modId xmlns:p14="http://schemas.microsoft.com/office/powerpoint/2010/main" val="4254612012"/>
                </p:ext>
              </p:extLst>
            </p:nvPr>
          </p:nvGraphicFramePr>
          <p:xfrm>
            <a:off x="690" y="3524"/>
            <a:ext cx="1501" cy="251"/>
          </p:xfrm>
          <a:graphic>
            <a:graphicData uri="http://schemas.openxmlformats.org/presentationml/2006/ole">
              <mc:AlternateContent xmlns:mc="http://schemas.openxmlformats.org/markup-compatibility/2006">
                <mc:Choice xmlns:v="urn:schemas-microsoft-com:vml" Requires="v">
                  <p:oleObj spid="_x0000_s167565" name="公式" r:id="rId15" imgW="1346040" imgH="266400" progId="Equation.3">
                    <p:embed/>
                  </p:oleObj>
                </mc:Choice>
                <mc:Fallback>
                  <p:oleObj name="公式" r:id="rId15" imgW="1346040" imgH="266400" progId="Equation.3">
                    <p:embed/>
                    <p:pic>
                      <p:nvPicPr>
                        <p:cNvPr id="0" name="Picture 487"/>
                        <p:cNvPicPr>
                          <a:picLocks noChangeAspect="1" noChangeArrowheads="1"/>
                        </p:cNvPicPr>
                        <p:nvPr/>
                      </p:nvPicPr>
                      <p:blipFill>
                        <a:blip r:embed="rId16"/>
                        <a:srcRect/>
                        <a:stretch>
                          <a:fillRect/>
                        </a:stretch>
                      </p:blipFill>
                      <p:spPr bwMode="auto">
                        <a:xfrm>
                          <a:off x="690" y="3524"/>
                          <a:ext cx="1501"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0062" name="Text Box 11"/>
            <p:cNvSpPr txBox="1">
              <a:spLocks noChangeArrowheads="1"/>
            </p:cNvSpPr>
            <p:nvPr/>
          </p:nvSpPr>
          <p:spPr bwMode="auto">
            <a:xfrm flipV="1">
              <a:off x="1061" y="3554"/>
              <a:ext cx="884" cy="96"/>
            </a:xfrm>
            <a:prstGeom prst="rect">
              <a:avLst/>
            </a:prstGeom>
            <a:noFill/>
            <a:ln w="9525">
              <a:noFill/>
              <a:miter lim="800000"/>
              <a:headEnd/>
              <a:tailEnd/>
            </a:ln>
          </p:spPr>
          <p:txBody>
            <a:bodyPr vert="eaVert">
              <a:spAutoFit/>
            </a:bodyPr>
            <a:lstStyle/>
            <a:p>
              <a:pPr>
                <a:spcBef>
                  <a:spcPct val="50000"/>
                </a:spcBef>
              </a:pPr>
              <a:endParaRPr lang="zh-CN" altLang="en-US" sz="8000">
                <a:solidFill>
                  <a:srgbClr val="0000CC"/>
                </a:solidFill>
                <a:latin typeface="Times New Roman" pitchFamily="18" charset="0"/>
                <a:sym typeface="Symbol" pitchFamily="18" charset="2"/>
              </a:endParaRPr>
            </a:p>
          </p:txBody>
        </p:sp>
      </p:grpSp>
      <p:sp>
        <p:nvSpPr>
          <p:cNvPr id="2" name="矩形 1"/>
          <p:cNvSpPr/>
          <p:nvPr/>
        </p:nvSpPr>
        <p:spPr>
          <a:xfrm>
            <a:off x="5652120" y="1556792"/>
            <a:ext cx="595035" cy="461665"/>
          </a:xfrm>
          <a:prstGeom prst="rect">
            <a:avLst/>
          </a:prstGeom>
        </p:spPr>
        <p:txBody>
          <a:bodyPr wrap="none">
            <a:spAutoFit/>
          </a:bodyPr>
          <a:lstStyle/>
          <a:p>
            <a:r>
              <a:rPr kumimoji="1" lang="en-US" altLang="zh-CN" sz="2400" dirty="0" err="1" smtClean="0">
                <a:solidFill>
                  <a:srgbClr val="080808"/>
                </a:solidFill>
                <a:latin typeface="宋体" charset="-122"/>
                <a:sym typeface="Symbol" pitchFamily="18" charset="2"/>
              </a:rPr>
              <a:t>b</a:t>
            </a:r>
            <a:r>
              <a:rPr kumimoji="1" lang="en-US" altLang="zh-CN" sz="2400" baseline="-25000" dirty="0" err="1" smtClean="0">
                <a:solidFill>
                  <a:srgbClr val="080808"/>
                </a:solidFill>
                <a:latin typeface="宋体" charset="-122"/>
                <a:sym typeface="Symbol" pitchFamily="18" charset="2"/>
              </a:rPr>
              <a:t>B</a:t>
            </a:r>
            <a:r>
              <a:rPr kumimoji="1" lang="en-US" altLang="zh-CN" sz="2400" dirty="0">
                <a:solidFill>
                  <a:srgbClr val="080808"/>
                </a:solidFill>
                <a:latin typeface="宋体" charset="-122"/>
                <a:sym typeface="Symbol" pitchFamily="18" charset="2"/>
              </a:rPr>
              <a:t>=</a:t>
            </a:r>
            <a:endParaRPr kumimoji="1" lang="zh-CN" altLang="en-US" sz="2400" dirty="0">
              <a:solidFill>
                <a:srgbClr val="080808"/>
              </a:solidFill>
              <a:latin typeface="宋体" charset="-122"/>
            </a:endParaRPr>
          </a:p>
        </p:txBody>
      </p:sp>
      <p:sp>
        <p:nvSpPr>
          <p:cNvPr id="3" name="矩形 2"/>
          <p:cNvSpPr/>
          <p:nvPr/>
        </p:nvSpPr>
        <p:spPr>
          <a:xfrm>
            <a:off x="6098844" y="1484784"/>
            <a:ext cx="851515" cy="461665"/>
          </a:xfrm>
          <a:prstGeom prst="rect">
            <a:avLst/>
          </a:prstGeom>
        </p:spPr>
        <p:txBody>
          <a:bodyPr wrap="none">
            <a:spAutoFit/>
          </a:bodyPr>
          <a:lstStyle/>
          <a:p>
            <a:r>
              <a:rPr kumimoji="1" lang="en-US" altLang="zh-CN" dirty="0" err="1" smtClean="0">
                <a:solidFill>
                  <a:srgbClr val="080808"/>
                </a:solidFill>
                <a:latin typeface="宋体" charset="-122"/>
                <a:sym typeface="Symbol" pitchFamily="18" charset="2"/>
              </a:rPr>
              <a:t>n</a:t>
            </a:r>
            <a:r>
              <a:rPr kumimoji="1" lang="en-US" altLang="zh-CN" baseline="-25000" dirty="0" err="1" smtClean="0">
                <a:solidFill>
                  <a:srgbClr val="080808"/>
                </a:solidFill>
                <a:latin typeface="宋体" charset="-122"/>
                <a:sym typeface="Symbol" pitchFamily="18" charset="2"/>
              </a:rPr>
              <a:t>B</a:t>
            </a:r>
            <a:r>
              <a:rPr kumimoji="1" lang="en-US" altLang="zh-CN" sz="2400" baseline="-25000" dirty="0" smtClean="0">
                <a:solidFill>
                  <a:srgbClr val="080808"/>
                </a:solidFill>
                <a:latin typeface="宋体" charset="-122"/>
                <a:sym typeface="Symbol" pitchFamily="18" charset="2"/>
              </a:rPr>
              <a:t>/</a:t>
            </a:r>
            <a:r>
              <a:rPr kumimoji="1" lang="en-US" altLang="zh-CN" dirty="0">
                <a:solidFill>
                  <a:srgbClr val="080808"/>
                </a:solidFill>
                <a:latin typeface="宋体" charset="-122"/>
                <a:sym typeface="Symbol" pitchFamily="18" charset="2"/>
              </a:rPr>
              <a:t> </a:t>
            </a:r>
            <a:r>
              <a:rPr kumimoji="1" lang="en-US" altLang="zh-CN" sz="2400" dirty="0" smtClean="0">
                <a:solidFill>
                  <a:srgbClr val="080808"/>
                </a:solidFill>
                <a:latin typeface="宋体" charset="-122"/>
                <a:sym typeface="Symbol" pitchFamily="18" charset="2"/>
              </a:rPr>
              <a:t>m</a:t>
            </a:r>
            <a:r>
              <a:rPr kumimoji="1" lang="en-US" altLang="zh-CN" sz="2400" baseline="-25000" dirty="0">
                <a:solidFill>
                  <a:srgbClr val="080808"/>
                </a:solidFill>
                <a:latin typeface="宋体" charset="-122"/>
                <a:sym typeface="Symbol" pitchFamily="18" charset="2"/>
              </a:rPr>
              <a:t>A</a:t>
            </a:r>
            <a:endParaRPr lang="zh-CN" altLang="en-US" sz="2400" dirty="0"/>
          </a:p>
        </p:txBody>
      </p:sp>
      <p:sp>
        <p:nvSpPr>
          <p:cNvPr id="6" name="矩形 5"/>
          <p:cNvSpPr/>
          <p:nvPr/>
        </p:nvSpPr>
        <p:spPr>
          <a:xfrm>
            <a:off x="913481" y="3244334"/>
            <a:ext cx="2031325" cy="461665"/>
          </a:xfrm>
          <a:prstGeom prst="rect">
            <a:avLst/>
          </a:prstGeom>
        </p:spPr>
        <p:txBody>
          <a:bodyPr wrap="none">
            <a:spAutoFit/>
          </a:bodyPr>
          <a:lstStyle/>
          <a:p>
            <a:r>
              <a:rPr kumimoji="1" lang="zh-CN" altLang="en-US" sz="2400" b="1" dirty="0" smtClean="0">
                <a:solidFill>
                  <a:srgbClr val="000000"/>
                </a:solidFill>
                <a:latin typeface="宋体" charset="-122"/>
                <a:sym typeface="Symbol" pitchFamily="18" charset="2"/>
              </a:rPr>
              <a:t>由近似公式：</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0-#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0-#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0-#ppt_w/2"/>
                                          </p:val>
                                        </p:tav>
                                        <p:tav tm="100000">
                                          <p:val>
                                            <p:strVal val="#ppt_x"/>
                                          </p:val>
                                        </p:tav>
                                      </p:tavLst>
                                    </p:anim>
                                    <p:anim calcmode="lin" valueType="num">
                                      <p:cBhvr additive="base">
                                        <p:cTn id="41"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0-#ppt_w/2"/>
                                          </p:val>
                                        </p:tav>
                                        <p:tav tm="100000">
                                          <p:val>
                                            <p:strVal val="#ppt_x"/>
                                          </p:val>
                                        </p:tav>
                                      </p:tavLst>
                                    </p:anim>
                                    <p:anim calcmode="lin" valueType="num">
                                      <p:cBhvr additive="base">
                                        <p:cTn id="47" dur="500" fill="hold"/>
                                        <p:tgtEl>
                                          <p:spTgt spid="16"/>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2" presetClass="entr" presetSubtype="8"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0-#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0" y="323850"/>
            <a:ext cx="54006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spcBef>
                <a:spcPct val="20000"/>
              </a:spcBef>
              <a:buFont typeface="Monotype Sorts" pitchFamily="2" charset="2"/>
              <a:buNone/>
            </a:pPr>
            <a:r>
              <a:rPr lang="zh-CN" altLang="en-US" sz="3200" dirty="0">
                <a:solidFill>
                  <a:srgbClr val="0000CC"/>
                </a:solidFill>
              </a:rPr>
              <a:t>三</a:t>
            </a:r>
            <a:r>
              <a:rPr lang="zh-CN" altLang="en-US" sz="3200" dirty="0" smtClean="0">
                <a:solidFill>
                  <a:srgbClr val="0000CC"/>
                </a:solidFill>
              </a:rPr>
              <a:t>、</a:t>
            </a:r>
            <a:r>
              <a:rPr lang="zh-CN" altLang="en-US" sz="3200" dirty="0">
                <a:solidFill>
                  <a:srgbClr val="0000CC"/>
                </a:solidFill>
              </a:rPr>
              <a:t>溶质的化学势</a:t>
            </a:r>
            <a:r>
              <a:rPr lang="en-US" altLang="zh-CN" sz="3200" i="1" dirty="0" err="1" smtClean="0">
                <a:solidFill>
                  <a:srgbClr val="0000CC"/>
                </a:solidFill>
              </a:rPr>
              <a:t>μ</a:t>
            </a:r>
            <a:r>
              <a:rPr lang="en-US" altLang="zh-CN" sz="3200" baseline="-25000" dirty="0" err="1" smtClean="0">
                <a:solidFill>
                  <a:srgbClr val="0000CC"/>
                </a:solidFill>
              </a:rPr>
              <a:t>B,</a:t>
            </a:r>
            <a:r>
              <a:rPr lang="en-US" altLang="zh-CN" sz="3200" i="1" baseline="-25000" dirty="0" err="1" smtClean="0">
                <a:solidFill>
                  <a:srgbClr val="0000CC"/>
                </a:solidFill>
              </a:rPr>
              <a:t>l</a:t>
            </a:r>
            <a:r>
              <a:rPr lang="zh-CN" altLang="en-US" sz="3200" i="1" baseline="-25000" dirty="0" smtClean="0">
                <a:solidFill>
                  <a:srgbClr val="0000CC"/>
                </a:solidFill>
              </a:rPr>
              <a:t>（推导略）</a:t>
            </a:r>
            <a:endParaRPr lang="en-US" altLang="zh-CN" sz="3200" i="1" dirty="0">
              <a:solidFill>
                <a:srgbClr val="0000CC"/>
              </a:solidFill>
            </a:endParaRPr>
          </a:p>
        </p:txBody>
      </p:sp>
      <p:grpSp>
        <p:nvGrpSpPr>
          <p:cNvPr id="5" name="Group 61"/>
          <p:cNvGrpSpPr>
            <a:grpSpLocks/>
          </p:cNvGrpSpPr>
          <p:nvPr/>
        </p:nvGrpSpPr>
        <p:grpSpPr bwMode="auto">
          <a:xfrm>
            <a:off x="899592" y="979525"/>
            <a:ext cx="4545012" cy="757238"/>
            <a:chOff x="1321" y="572"/>
            <a:chExt cx="2863" cy="477"/>
          </a:xfrm>
        </p:grpSpPr>
        <p:graphicFrame>
          <p:nvGraphicFramePr>
            <p:cNvPr id="6" name="Object 26"/>
            <p:cNvGraphicFramePr>
              <a:graphicFrameLocks noChangeAspect="1"/>
            </p:cNvGraphicFramePr>
            <p:nvPr/>
          </p:nvGraphicFramePr>
          <p:xfrm>
            <a:off x="1321" y="572"/>
            <a:ext cx="2863" cy="477"/>
          </p:xfrm>
          <a:graphic>
            <a:graphicData uri="http://schemas.openxmlformats.org/presentationml/2006/ole">
              <mc:AlternateContent xmlns:mc="http://schemas.openxmlformats.org/markup-compatibility/2006">
                <mc:Choice xmlns:v="urn:schemas-microsoft-com:vml" Requires="v">
                  <p:oleObj spid="_x0000_s132688" name="公式" r:id="rId3" imgW="1434960" imgH="253800" progId="Equation.3">
                    <p:embed/>
                  </p:oleObj>
                </mc:Choice>
                <mc:Fallback>
                  <p:oleObj name="公式" r:id="rId3" imgW="143496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1" y="572"/>
                          <a:ext cx="2863" cy="477"/>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27"/>
            <p:cNvGrpSpPr>
              <a:grpSpLocks/>
            </p:cNvGrpSpPr>
            <p:nvPr/>
          </p:nvGrpSpPr>
          <p:grpSpPr bwMode="auto">
            <a:xfrm>
              <a:off x="2228" y="686"/>
              <a:ext cx="85" cy="85"/>
              <a:chOff x="4779" y="2018"/>
              <a:chExt cx="227" cy="227"/>
            </a:xfrm>
          </p:grpSpPr>
          <p:sp>
            <p:nvSpPr>
              <p:cNvPr id="8" name="Oval 28"/>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solidFill>
                    <a:srgbClr val="FF0000"/>
                  </a:solidFill>
                </a:endParaRPr>
              </a:p>
            </p:txBody>
          </p:sp>
          <p:sp>
            <p:nvSpPr>
              <p:cNvPr id="9" name="Line 29"/>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 name="Group 62"/>
          <p:cNvGrpSpPr>
            <a:grpSpLocks/>
          </p:cNvGrpSpPr>
          <p:nvPr/>
        </p:nvGrpSpPr>
        <p:grpSpPr bwMode="auto">
          <a:xfrm>
            <a:off x="827584" y="1772816"/>
            <a:ext cx="5084762" cy="708025"/>
            <a:chOff x="1321" y="1111"/>
            <a:chExt cx="3203" cy="446"/>
          </a:xfrm>
        </p:grpSpPr>
        <p:graphicFrame>
          <p:nvGraphicFramePr>
            <p:cNvPr id="11" name="Object 30"/>
            <p:cNvGraphicFramePr>
              <a:graphicFrameLocks noChangeAspect="1"/>
            </p:cNvGraphicFramePr>
            <p:nvPr/>
          </p:nvGraphicFramePr>
          <p:xfrm>
            <a:off x="1321" y="1111"/>
            <a:ext cx="3203" cy="446"/>
          </p:xfrm>
          <a:graphic>
            <a:graphicData uri="http://schemas.openxmlformats.org/presentationml/2006/ole">
              <mc:AlternateContent xmlns:mc="http://schemas.openxmlformats.org/markup-compatibility/2006">
                <mc:Choice xmlns:v="urn:schemas-microsoft-com:vml" Requires="v">
                  <p:oleObj spid="_x0000_s132689" name="公式" r:id="rId5" imgW="1714320" imgH="253800" progId="Equation.3">
                    <p:embed/>
                  </p:oleObj>
                </mc:Choice>
                <mc:Fallback>
                  <p:oleObj name="公式" r:id="rId5" imgW="171432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1" y="1111"/>
                          <a:ext cx="3203" cy="446"/>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31"/>
            <p:cNvGrpSpPr>
              <a:grpSpLocks/>
            </p:cNvGrpSpPr>
            <p:nvPr/>
          </p:nvGrpSpPr>
          <p:grpSpPr bwMode="auto">
            <a:xfrm>
              <a:off x="2171" y="1196"/>
              <a:ext cx="85" cy="85"/>
              <a:chOff x="4779" y="2018"/>
              <a:chExt cx="227" cy="227"/>
            </a:xfrm>
          </p:grpSpPr>
          <p:sp>
            <p:nvSpPr>
              <p:cNvPr id="16" name="Oval 32"/>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solidFill>
                    <a:srgbClr val="FF0000"/>
                  </a:solidFill>
                </a:endParaRPr>
              </a:p>
            </p:txBody>
          </p:sp>
          <p:sp>
            <p:nvSpPr>
              <p:cNvPr id="17" name="Line 33"/>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34"/>
            <p:cNvGrpSpPr>
              <a:grpSpLocks/>
            </p:cNvGrpSpPr>
            <p:nvPr/>
          </p:nvGrpSpPr>
          <p:grpSpPr bwMode="auto">
            <a:xfrm>
              <a:off x="4269" y="1196"/>
              <a:ext cx="85" cy="85"/>
              <a:chOff x="4779" y="2018"/>
              <a:chExt cx="227" cy="227"/>
            </a:xfrm>
          </p:grpSpPr>
          <p:sp>
            <p:nvSpPr>
              <p:cNvPr id="14" name="Oval 35"/>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solidFill>
                    <a:srgbClr val="FF0000"/>
                  </a:solidFill>
                </a:endParaRPr>
              </a:p>
            </p:txBody>
          </p:sp>
          <p:sp>
            <p:nvSpPr>
              <p:cNvPr id="15" name="Line 36"/>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8" name="Group 63"/>
          <p:cNvGrpSpPr>
            <a:grpSpLocks/>
          </p:cNvGrpSpPr>
          <p:nvPr/>
        </p:nvGrpSpPr>
        <p:grpSpPr bwMode="auto">
          <a:xfrm>
            <a:off x="827584" y="2582291"/>
            <a:ext cx="5130800" cy="719137"/>
            <a:chOff x="1321" y="1565"/>
            <a:chExt cx="3232" cy="453"/>
          </a:xfrm>
        </p:grpSpPr>
        <p:graphicFrame>
          <p:nvGraphicFramePr>
            <p:cNvPr id="19" name="Object 37"/>
            <p:cNvGraphicFramePr>
              <a:graphicFrameLocks noChangeAspect="1"/>
            </p:cNvGraphicFramePr>
            <p:nvPr/>
          </p:nvGraphicFramePr>
          <p:xfrm>
            <a:off x="1321" y="1565"/>
            <a:ext cx="3232" cy="453"/>
          </p:xfrm>
          <a:graphic>
            <a:graphicData uri="http://schemas.openxmlformats.org/presentationml/2006/ole">
              <mc:AlternateContent xmlns:mc="http://schemas.openxmlformats.org/markup-compatibility/2006">
                <mc:Choice xmlns:v="urn:schemas-microsoft-com:vml" Requires="v">
                  <p:oleObj spid="_x0000_s132690" name="公式" r:id="rId7" imgW="1701720" imgH="253800" progId="Equation.3">
                    <p:embed/>
                  </p:oleObj>
                </mc:Choice>
                <mc:Fallback>
                  <p:oleObj name="公式" r:id="rId7" imgW="170172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1" y="1565"/>
                          <a:ext cx="3232" cy="453"/>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 name="Group 38"/>
            <p:cNvGrpSpPr>
              <a:grpSpLocks/>
            </p:cNvGrpSpPr>
            <p:nvPr/>
          </p:nvGrpSpPr>
          <p:grpSpPr bwMode="auto">
            <a:xfrm>
              <a:off x="2200" y="1678"/>
              <a:ext cx="85" cy="85"/>
              <a:chOff x="4779" y="2018"/>
              <a:chExt cx="227" cy="227"/>
            </a:xfrm>
          </p:grpSpPr>
          <p:sp>
            <p:nvSpPr>
              <p:cNvPr id="24" name="Oval 39"/>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solidFill>
                    <a:srgbClr val="FF0000"/>
                  </a:solidFill>
                </a:endParaRPr>
              </a:p>
            </p:txBody>
          </p:sp>
          <p:sp>
            <p:nvSpPr>
              <p:cNvPr id="25" name="Line 40"/>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 name="Group 41"/>
            <p:cNvGrpSpPr>
              <a:grpSpLocks/>
            </p:cNvGrpSpPr>
            <p:nvPr/>
          </p:nvGrpSpPr>
          <p:grpSpPr bwMode="auto">
            <a:xfrm>
              <a:off x="4297" y="1706"/>
              <a:ext cx="85" cy="85"/>
              <a:chOff x="4779" y="2018"/>
              <a:chExt cx="227" cy="227"/>
            </a:xfrm>
          </p:grpSpPr>
          <p:sp>
            <p:nvSpPr>
              <p:cNvPr id="22" name="Oval 42"/>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solidFill>
                    <a:srgbClr val="FF0000"/>
                  </a:solidFill>
                </a:endParaRPr>
              </a:p>
            </p:txBody>
          </p:sp>
          <p:sp>
            <p:nvSpPr>
              <p:cNvPr id="23" name="Line 43"/>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6" name="Group 60"/>
          <p:cNvGrpSpPr>
            <a:grpSpLocks/>
          </p:cNvGrpSpPr>
          <p:nvPr/>
        </p:nvGrpSpPr>
        <p:grpSpPr bwMode="auto">
          <a:xfrm>
            <a:off x="899592" y="3460787"/>
            <a:ext cx="7786687" cy="706437"/>
            <a:chOff x="754" y="2387"/>
            <a:chExt cx="4905" cy="445"/>
          </a:xfrm>
        </p:grpSpPr>
        <p:grpSp>
          <p:nvGrpSpPr>
            <p:cNvPr id="27" name="Group 58"/>
            <p:cNvGrpSpPr>
              <a:grpSpLocks/>
            </p:cNvGrpSpPr>
            <p:nvPr/>
          </p:nvGrpSpPr>
          <p:grpSpPr bwMode="auto">
            <a:xfrm>
              <a:off x="754" y="2387"/>
              <a:ext cx="2694" cy="445"/>
              <a:chOff x="1122" y="2387"/>
              <a:chExt cx="2694" cy="445"/>
            </a:xfrm>
          </p:grpSpPr>
          <p:graphicFrame>
            <p:nvGraphicFramePr>
              <p:cNvPr id="29" name="Object 48"/>
              <p:cNvGraphicFramePr>
                <a:graphicFrameLocks noChangeAspect="1"/>
              </p:cNvGraphicFramePr>
              <p:nvPr/>
            </p:nvGraphicFramePr>
            <p:xfrm>
              <a:off x="1122" y="2387"/>
              <a:ext cx="2694" cy="445"/>
            </p:xfrm>
            <a:graphic>
              <a:graphicData uri="http://schemas.openxmlformats.org/presentationml/2006/ole">
                <mc:AlternateContent xmlns:mc="http://schemas.openxmlformats.org/markup-compatibility/2006">
                  <mc:Choice xmlns:v="urn:schemas-microsoft-com:vml" Requires="v">
                    <p:oleObj spid="_x0000_s132691" name="公式" r:id="rId9" imgW="1447560" imgH="253800" progId="Equation.3">
                      <p:embed/>
                    </p:oleObj>
                  </mc:Choice>
                  <mc:Fallback>
                    <p:oleObj name="公式" r:id="rId9" imgW="144756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2" y="2387"/>
                            <a:ext cx="2694" cy="445"/>
                          </a:xfrm>
                          <a:prstGeom prst="rect">
                            <a:avLst/>
                          </a:prstGeom>
                          <a:gradFill rotWithShape="1">
                            <a:gsLst>
                              <a:gs pos="0">
                                <a:srgbClr val="CCFFFF">
                                  <a:gamma/>
                                  <a:shade val="46275"/>
                                  <a:invGamma/>
                                </a:srgbClr>
                              </a:gs>
                              <a:gs pos="50000">
                                <a:srgbClr val="CCFFFF"/>
                              </a:gs>
                              <a:gs pos="100000">
                                <a:srgbClr val="CCFFFF">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 name="Group 49"/>
              <p:cNvGrpSpPr>
                <a:grpSpLocks/>
              </p:cNvGrpSpPr>
              <p:nvPr/>
            </p:nvGrpSpPr>
            <p:grpSpPr bwMode="auto">
              <a:xfrm>
                <a:off x="3192" y="2500"/>
                <a:ext cx="85" cy="85"/>
                <a:chOff x="4779" y="2018"/>
                <a:chExt cx="227" cy="227"/>
              </a:xfrm>
            </p:grpSpPr>
            <p:sp>
              <p:nvSpPr>
                <p:cNvPr id="37" name="Oval 50"/>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solidFill>
                      <a:srgbClr val="FF0000"/>
                    </a:solidFill>
                  </a:endParaRPr>
                </a:p>
              </p:txBody>
            </p:sp>
            <p:sp>
              <p:nvSpPr>
                <p:cNvPr id="38" name="Line 51"/>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 name="Group 52"/>
              <p:cNvGrpSpPr>
                <a:grpSpLocks/>
              </p:cNvGrpSpPr>
              <p:nvPr/>
            </p:nvGrpSpPr>
            <p:grpSpPr bwMode="auto">
              <a:xfrm>
                <a:off x="2313" y="2500"/>
                <a:ext cx="85" cy="85"/>
                <a:chOff x="4779" y="2018"/>
                <a:chExt cx="227" cy="227"/>
              </a:xfrm>
            </p:grpSpPr>
            <p:sp>
              <p:nvSpPr>
                <p:cNvPr id="35" name="Oval 53"/>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solidFill>
                      <a:srgbClr val="FF0000"/>
                    </a:solidFill>
                  </a:endParaRPr>
                </a:p>
              </p:txBody>
            </p:sp>
            <p:sp>
              <p:nvSpPr>
                <p:cNvPr id="36" name="Line 54"/>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 name="Group 55"/>
              <p:cNvGrpSpPr>
                <a:grpSpLocks/>
              </p:cNvGrpSpPr>
              <p:nvPr/>
            </p:nvGrpSpPr>
            <p:grpSpPr bwMode="auto">
              <a:xfrm>
                <a:off x="1377" y="2500"/>
                <a:ext cx="85" cy="85"/>
                <a:chOff x="4779" y="2018"/>
                <a:chExt cx="227" cy="227"/>
              </a:xfrm>
            </p:grpSpPr>
            <p:sp>
              <p:nvSpPr>
                <p:cNvPr id="33" name="Oval 56"/>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solidFill>
                      <a:srgbClr val="FF0000"/>
                    </a:solidFill>
                  </a:endParaRPr>
                </a:p>
              </p:txBody>
            </p:sp>
            <p:sp>
              <p:nvSpPr>
                <p:cNvPr id="34" name="Line 57"/>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8" name="Text Box 59"/>
            <p:cNvSpPr txBox="1">
              <a:spLocks noChangeArrowheads="1"/>
            </p:cNvSpPr>
            <p:nvPr/>
          </p:nvSpPr>
          <p:spPr bwMode="auto">
            <a:xfrm>
              <a:off x="3419" y="2415"/>
              <a:ext cx="2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spcBef>
                  <a:spcPct val="50000"/>
                </a:spcBef>
              </a:pPr>
              <a:r>
                <a:rPr lang="en-US" altLang="zh-CN">
                  <a:solidFill>
                    <a:srgbClr val="FF0000"/>
                  </a:solidFill>
                  <a:sym typeface="Symbol" pitchFamily="18" charset="2"/>
                </a:rPr>
                <a:t></a:t>
              </a:r>
              <a:r>
                <a:rPr lang="zh-CN" altLang="en-US">
                  <a:solidFill>
                    <a:srgbClr val="FF0000"/>
                  </a:solidFill>
                </a:rPr>
                <a:t>标准态下的化学势</a:t>
              </a:r>
            </a:p>
          </p:txBody>
        </p:sp>
      </p:grpSp>
      <p:sp>
        <p:nvSpPr>
          <p:cNvPr id="39" name="Rectangle 19"/>
          <p:cNvSpPr>
            <a:spLocks noChangeArrowheads="1"/>
          </p:cNvSpPr>
          <p:nvPr/>
        </p:nvSpPr>
        <p:spPr bwMode="auto">
          <a:xfrm>
            <a:off x="638175" y="4103688"/>
            <a:ext cx="8505825"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lnSpc>
                <a:spcPct val="150000"/>
              </a:lnSpc>
              <a:buFont typeface="Monotype Sorts" pitchFamily="2" charset="2"/>
              <a:buNone/>
            </a:pPr>
            <a:r>
              <a:rPr lang="zh-CN" altLang="en-US" sz="2400" dirty="0"/>
              <a:t>它们分别表示：</a:t>
            </a:r>
          </a:p>
          <a:p>
            <a:pPr eaLnBrk="1" hangingPunct="1">
              <a:lnSpc>
                <a:spcPct val="150000"/>
              </a:lnSpc>
              <a:buFont typeface="Monotype Sorts" pitchFamily="2" charset="2"/>
              <a:buNone/>
            </a:pPr>
            <a:r>
              <a:rPr lang="zh-CN" altLang="en-US" sz="2400" dirty="0"/>
              <a:t>在</a:t>
            </a:r>
            <a:r>
              <a:rPr lang="en-US" altLang="zh-CN" sz="2400" i="1" dirty="0"/>
              <a:t>T</a:t>
            </a:r>
            <a:r>
              <a:rPr lang="zh-CN" altLang="en-US" sz="2400" i="1" dirty="0"/>
              <a:t>、</a:t>
            </a:r>
            <a:r>
              <a:rPr lang="en-US" altLang="zh-CN" sz="2400" i="1" dirty="0"/>
              <a:t>p</a:t>
            </a:r>
            <a:r>
              <a:rPr lang="en-US" altLang="zh-CN" sz="2400" dirty="0"/>
              <a:t> </a:t>
            </a:r>
            <a:r>
              <a:rPr lang="zh-CN" altLang="en-US" sz="2400" dirty="0"/>
              <a:t>、</a:t>
            </a:r>
            <a:r>
              <a:rPr lang="en-US" altLang="zh-CN" sz="2400" i="1" dirty="0" err="1"/>
              <a:t>x</a:t>
            </a:r>
            <a:r>
              <a:rPr lang="en-US" altLang="zh-CN" sz="2400" baseline="-25000" dirty="0" err="1"/>
              <a:t>B</a:t>
            </a:r>
            <a:r>
              <a:rPr lang="en-US" altLang="zh-CN" sz="2400" dirty="0"/>
              <a:t>=1</a:t>
            </a:r>
            <a:r>
              <a:rPr lang="zh-CN" altLang="en-US" sz="2400" dirty="0"/>
              <a:t>时，遵循</a:t>
            </a:r>
            <a:r>
              <a:rPr lang="en-US" altLang="zh-CN" sz="2400" dirty="0"/>
              <a:t>Henry</a:t>
            </a:r>
            <a:r>
              <a:rPr lang="zh-CN" altLang="en-US" sz="2400" dirty="0"/>
              <a:t>定律的假想态的化学势</a:t>
            </a:r>
          </a:p>
          <a:p>
            <a:pPr eaLnBrk="1" hangingPunct="1">
              <a:lnSpc>
                <a:spcPct val="150000"/>
              </a:lnSpc>
              <a:buFont typeface="Monotype Sorts" pitchFamily="2" charset="2"/>
              <a:buNone/>
            </a:pPr>
            <a:r>
              <a:rPr lang="zh-CN" altLang="en-US" sz="2400" dirty="0"/>
              <a:t>在</a:t>
            </a:r>
            <a:r>
              <a:rPr lang="en-US" altLang="zh-CN" sz="2400" i="1" dirty="0"/>
              <a:t>T</a:t>
            </a:r>
            <a:r>
              <a:rPr lang="zh-CN" altLang="en-US" sz="2400" i="1" dirty="0"/>
              <a:t>、</a:t>
            </a:r>
            <a:r>
              <a:rPr lang="en-US" altLang="zh-CN" sz="2400" i="1" dirty="0"/>
              <a:t>p</a:t>
            </a:r>
            <a:r>
              <a:rPr lang="en-US" altLang="zh-CN" sz="2400" dirty="0"/>
              <a:t>  </a:t>
            </a:r>
            <a:r>
              <a:rPr lang="zh-CN" altLang="en-US" sz="2400" dirty="0"/>
              <a:t>、</a:t>
            </a:r>
            <a:r>
              <a:rPr lang="en-US" altLang="zh-CN" sz="2400" i="1" dirty="0" err="1"/>
              <a:t>b</a:t>
            </a:r>
            <a:r>
              <a:rPr lang="en-US" altLang="zh-CN" sz="2400" baseline="-25000" dirty="0" err="1"/>
              <a:t>B</a:t>
            </a:r>
            <a:r>
              <a:rPr lang="en-US" altLang="zh-CN" sz="2400" dirty="0"/>
              <a:t>=1mol/kg</a:t>
            </a:r>
            <a:r>
              <a:rPr lang="zh-CN" altLang="en-US" sz="2400" dirty="0"/>
              <a:t>时，遵循</a:t>
            </a:r>
            <a:r>
              <a:rPr lang="en-US" altLang="zh-CN" sz="2400" dirty="0"/>
              <a:t>Henry</a:t>
            </a:r>
            <a:r>
              <a:rPr lang="zh-CN" altLang="en-US" sz="2400" dirty="0"/>
              <a:t>定律的假想态的化学势</a:t>
            </a:r>
          </a:p>
          <a:p>
            <a:pPr eaLnBrk="1" hangingPunct="1">
              <a:lnSpc>
                <a:spcPct val="150000"/>
              </a:lnSpc>
              <a:buFont typeface="Monotype Sorts" pitchFamily="2" charset="2"/>
              <a:buNone/>
            </a:pPr>
            <a:r>
              <a:rPr lang="zh-CN" altLang="en-US" sz="2400" dirty="0"/>
              <a:t>在</a:t>
            </a:r>
            <a:r>
              <a:rPr lang="en-US" altLang="zh-CN" sz="2400" i="1" dirty="0"/>
              <a:t>T</a:t>
            </a:r>
            <a:r>
              <a:rPr lang="zh-CN" altLang="en-US" sz="2400" i="1" dirty="0"/>
              <a:t>、</a:t>
            </a:r>
            <a:r>
              <a:rPr lang="en-US" altLang="zh-CN" sz="2400" i="1" dirty="0"/>
              <a:t>p</a:t>
            </a:r>
            <a:r>
              <a:rPr lang="en-US" altLang="zh-CN" sz="2400" dirty="0"/>
              <a:t>  </a:t>
            </a:r>
            <a:r>
              <a:rPr lang="zh-CN" altLang="en-US" sz="2400" dirty="0"/>
              <a:t>、</a:t>
            </a:r>
            <a:r>
              <a:rPr lang="en-US" altLang="zh-CN" sz="2400" i="1" dirty="0" err="1"/>
              <a:t>c</a:t>
            </a:r>
            <a:r>
              <a:rPr lang="en-US" altLang="zh-CN" sz="2400" i="1" baseline="-25000" dirty="0" err="1"/>
              <a:t>B</a:t>
            </a:r>
            <a:r>
              <a:rPr lang="en-US" altLang="zh-CN" sz="2400" dirty="0"/>
              <a:t>=1mol/dm</a:t>
            </a:r>
            <a:r>
              <a:rPr lang="en-US" altLang="zh-CN" sz="2400" baseline="30000" dirty="0"/>
              <a:t>3</a:t>
            </a:r>
            <a:r>
              <a:rPr lang="zh-CN" altLang="en-US" sz="2400" dirty="0"/>
              <a:t>时，遵循</a:t>
            </a:r>
            <a:r>
              <a:rPr lang="en-US" altLang="zh-CN" sz="2400" dirty="0"/>
              <a:t>Henry</a:t>
            </a:r>
            <a:r>
              <a:rPr lang="zh-CN" altLang="en-US" sz="2400" dirty="0"/>
              <a:t>定律的假想态的化学势</a:t>
            </a:r>
          </a:p>
        </p:txBody>
      </p:sp>
      <p:sp>
        <p:nvSpPr>
          <p:cNvPr id="40" name="Text Box 12"/>
          <p:cNvSpPr txBox="1">
            <a:spLocks noChangeArrowheads="1"/>
          </p:cNvSpPr>
          <p:nvPr/>
        </p:nvSpPr>
        <p:spPr bwMode="auto">
          <a:xfrm flipV="1">
            <a:off x="1619672" y="4869160"/>
            <a:ext cx="276393" cy="101445"/>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80808"/>
                </a:solidFill>
                <a:latin typeface="Times New Roman" pitchFamily="18" charset="0"/>
                <a:sym typeface="Symbol" pitchFamily="18" charset="2"/>
              </a:rPr>
              <a:t></a:t>
            </a:r>
            <a:endParaRPr lang="zh-CN" altLang="en-US" sz="8000" dirty="0">
              <a:solidFill>
                <a:srgbClr val="080808"/>
              </a:solidFill>
              <a:latin typeface="Times New Roman" pitchFamily="18" charset="0"/>
              <a:sym typeface="Symbol" pitchFamily="18" charset="2"/>
            </a:endParaRPr>
          </a:p>
        </p:txBody>
      </p:sp>
      <p:sp>
        <p:nvSpPr>
          <p:cNvPr id="41" name="Text Box 12"/>
          <p:cNvSpPr txBox="1">
            <a:spLocks noChangeArrowheads="1"/>
          </p:cNvSpPr>
          <p:nvPr/>
        </p:nvSpPr>
        <p:spPr bwMode="auto">
          <a:xfrm flipV="1">
            <a:off x="1619672" y="5445224"/>
            <a:ext cx="276393" cy="101445"/>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80808"/>
                </a:solidFill>
                <a:latin typeface="Times New Roman" pitchFamily="18" charset="0"/>
                <a:sym typeface="Symbol" pitchFamily="18" charset="2"/>
              </a:rPr>
              <a:t></a:t>
            </a:r>
            <a:endParaRPr lang="zh-CN" altLang="en-US" sz="8000" dirty="0">
              <a:solidFill>
                <a:srgbClr val="080808"/>
              </a:solidFill>
              <a:latin typeface="Times New Roman" pitchFamily="18" charset="0"/>
              <a:sym typeface="Symbol" pitchFamily="18" charset="2"/>
            </a:endParaRPr>
          </a:p>
        </p:txBody>
      </p:sp>
      <p:sp>
        <p:nvSpPr>
          <p:cNvPr id="42" name="Text Box 12"/>
          <p:cNvSpPr txBox="1">
            <a:spLocks noChangeArrowheads="1"/>
          </p:cNvSpPr>
          <p:nvPr/>
        </p:nvSpPr>
        <p:spPr bwMode="auto">
          <a:xfrm flipV="1">
            <a:off x="1619672" y="5949280"/>
            <a:ext cx="276393" cy="101445"/>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80808"/>
                </a:solidFill>
                <a:latin typeface="Times New Roman" pitchFamily="18" charset="0"/>
                <a:sym typeface="Symbol" pitchFamily="18" charset="2"/>
              </a:rPr>
              <a:t></a:t>
            </a:r>
            <a:endParaRPr lang="zh-CN" altLang="en-US" sz="8000" dirty="0">
              <a:solidFill>
                <a:srgbClr val="080808"/>
              </a:solidFill>
              <a:latin typeface="Times New Roman" pitchFamily="18" charset="0"/>
              <a:sym typeface="Symbol" pitchFamily="18" charset="2"/>
            </a:endParaRPr>
          </a:p>
        </p:txBody>
      </p:sp>
    </p:spTree>
    <p:extLst>
      <p:ext uri="{BB962C8B-B14F-4D97-AF65-F5344CB8AC3E}">
        <p14:creationId xmlns:p14="http://schemas.microsoft.com/office/powerpoint/2010/main" val="45806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1000"/>
                                        <p:tgtEl>
                                          <p:spTgt spid="5"/>
                                        </p:tgtEl>
                                      </p:cBhvr>
                                    </p:animEffect>
                                  </p:childTnLst>
                                </p:cTn>
                              </p:par>
                              <p:par>
                                <p:cTn id="13" presetID="6" presetClass="entr" presetSubtype="16"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1000"/>
                                        <p:tgtEl>
                                          <p:spTgt spid="10"/>
                                        </p:tgtEl>
                                      </p:cBhvr>
                                    </p:animEffect>
                                  </p:childTnLst>
                                </p:cTn>
                              </p:par>
                              <p:par>
                                <p:cTn id="16" presetID="6" presetClass="entr" presetSubtype="16"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circle(in)">
                                      <p:cBhvr>
                                        <p:cTn id="18" dur="10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1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circle(in)">
                                      <p:cBhvr>
                                        <p:cTn id="28"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60" name="矩形 29"/>
          <p:cNvSpPr>
            <a:spLocks noChangeArrowheads="1"/>
          </p:cNvSpPr>
          <p:nvPr/>
        </p:nvSpPr>
        <p:spPr bwMode="auto">
          <a:xfrm>
            <a:off x="539552" y="1412776"/>
            <a:ext cx="8089900" cy="3280898"/>
          </a:xfrm>
          <a:prstGeom prst="rect">
            <a:avLst/>
          </a:prstGeom>
          <a:noFill/>
          <a:ln w="9525">
            <a:noFill/>
            <a:miter lim="800000"/>
            <a:headEnd/>
            <a:tailEnd/>
          </a:ln>
        </p:spPr>
        <p:txBody>
          <a:bodyPr>
            <a:spAutoFit/>
          </a:bodyPr>
          <a:lstStyle/>
          <a:p>
            <a:pPr>
              <a:lnSpc>
                <a:spcPct val="140000"/>
              </a:lnSpc>
              <a:spcBef>
                <a:spcPct val="20000"/>
              </a:spcBef>
              <a:buClr>
                <a:srgbClr val="CCFF33"/>
              </a:buClr>
              <a:buSzPct val="70000"/>
              <a:buFont typeface="Wingdings" pitchFamily="2" charset="2"/>
              <a:buNone/>
            </a:pPr>
            <a:r>
              <a:rPr kumimoji="1" lang="zh-CN" altLang="en-US" sz="2800" b="1" dirty="0" smtClean="0">
                <a:solidFill>
                  <a:srgbClr val="C00000"/>
                </a:solidFill>
                <a:latin typeface="Calibri" pitchFamily="34" charset="0"/>
              </a:rPr>
              <a:t>溶质化学势的几</a:t>
            </a:r>
            <a:r>
              <a:rPr kumimoji="1" lang="zh-CN" altLang="en-US" sz="2800" b="1" dirty="0">
                <a:solidFill>
                  <a:srgbClr val="C00000"/>
                </a:solidFill>
                <a:latin typeface="Calibri" pitchFamily="34" charset="0"/>
              </a:rPr>
              <a:t>点说明：</a:t>
            </a:r>
          </a:p>
          <a:p>
            <a:pPr>
              <a:lnSpc>
                <a:spcPct val="140000"/>
              </a:lnSpc>
              <a:spcBef>
                <a:spcPct val="20000"/>
              </a:spcBef>
              <a:buClr>
                <a:srgbClr val="CCFF33"/>
              </a:buClr>
              <a:buSzPct val="70000"/>
              <a:buFont typeface="Wingdings" pitchFamily="2" charset="2"/>
              <a:buNone/>
            </a:pPr>
            <a:r>
              <a:rPr kumimoji="1" lang="zh-CN" altLang="en-US" sz="2800" b="1" dirty="0">
                <a:latin typeface="Calibri" pitchFamily="34" charset="0"/>
                <a:sym typeface="Wingdings" pitchFamily="2" charset="2"/>
              </a:rPr>
              <a:t>由挥发性溶质推出的</a:t>
            </a:r>
            <a:r>
              <a:rPr kumimoji="1" lang="zh-CN" altLang="en-US" sz="2800" b="1" dirty="0">
                <a:latin typeface="Calibri" pitchFamily="34" charset="0"/>
              </a:rPr>
              <a:t>化学势表示</a:t>
            </a:r>
            <a:r>
              <a:rPr kumimoji="1" lang="zh-CN" altLang="en-US" sz="2800" b="1" dirty="0">
                <a:latin typeface="Calibri" pitchFamily="34" charset="0"/>
                <a:sym typeface="Wingdings" pitchFamily="2" charset="2"/>
              </a:rPr>
              <a:t>也适用于</a:t>
            </a:r>
            <a:r>
              <a:rPr kumimoji="1" lang="zh-CN" altLang="en-US" sz="2800" b="1" dirty="0" smtClean="0">
                <a:latin typeface="Calibri" pitchFamily="34" charset="0"/>
                <a:sym typeface="Wingdings" pitchFamily="2" charset="2"/>
              </a:rPr>
              <a:t>非</a:t>
            </a:r>
            <a:r>
              <a:rPr kumimoji="1" lang="zh-CN" altLang="en-US" sz="2800" b="1" dirty="0">
                <a:latin typeface="Calibri" pitchFamily="34" charset="0"/>
                <a:sym typeface="Wingdings" pitchFamily="2" charset="2"/>
              </a:rPr>
              <a:t>挥</a:t>
            </a:r>
            <a:r>
              <a:rPr kumimoji="1" lang="zh-CN" altLang="en-US" sz="2800" b="1" dirty="0" smtClean="0">
                <a:latin typeface="Calibri" pitchFamily="34" charset="0"/>
                <a:sym typeface="Wingdings" pitchFamily="2" charset="2"/>
              </a:rPr>
              <a:t>发性</a:t>
            </a:r>
            <a:r>
              <a:rPr kumimoji="1" lang="zh-CN" altLang="en-US" sz="2800" b="1" dirty="0">
                <a:latin typeface="Calibri" pitchFamily="34" charset="0"/>
                <a:sym typeface="Wingdings" pitchFamily="2" charset="2"/>
              </a:rPr>
              <a:t>溶质</a:t>
            </a:r>
            <a:r>
              <a:rPr kumimoji="1" lang="zh-CN" altLang="en-US" sz="2800" b="1" dirty="0">
                <a:latin typeface="Calibri" pitchFamily="34" charset="0"/>
              </a:rPr>
              <a:t>。如：糖水中的糖。</a:t>
            </a:r>
          </a:p>
          <a:p>
            <a:pPr>
              <a:lnSpc>
                <a:spcPct val="140000"/>
              </a:lnSpc>
              <a:spcBef>
                <a:spcPct val="20000"/>
              </a:spcBef>
              <a:buClr>
                <a:srgbClr val="CCFF33"/>
              </a:buClr>
              <a:buSzPct val="70000"/>
              <a:buFont typeface="Wingdings" pitchFamily="2" charset="2"/>
              <a:buNone/>
            </a:pPr>
            <a:r>
              <a:rPr kumimoji="1" lang="zh-CN" altLang="en-US" sz="2800" b="1" dirty="0">
                <a:latin typeface="Calibri" pitchFamily="34" charset="0"/>
                <a:sym typeface="Wingdings" pitchFamily="2" charset="2"/>
              </a:rPr>
              <a:t>溶质</a:t>
            </a:r>
            <a:r>
              <a:rPr kumimoji="1" lang="zh-CN" altLang="en-US" sz="2800" b="1" dirty="0">
                <a:latin typeface="Calibri" pitchFamily="34" charset="0"/>
              </a:rPr>
              <a:t>化学势三种表示的标准态不同，标准化学势也不同，但同一物质的化学势相同。</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75" name="矩形 4"/>
          <p:cNvSpPr>
            <a:spLocks noChangeArrowheads="1"/>
          </p:cNvSpPr>
          <p:nvPr/>
        </p:nvSpPr>
        <p:spPr bwMode="auto">
          <a:xfrm>
            <a:off x="354670" y="1302034"/>
            <a:ext cx="8280400" cy="2600712"/>
          </a:xfrm>
          <a:prstGeom prst="rect">
            <a:avLst/>
          </a:prstGeom>
          <a:noFill/>
          <a:ln w="9525">
            <a:noFill/>
            <a:miter lim="800000"/>
            <a:headEnd/>
            <a:tailEnd/>
          </a:ln>
        </p:spPr>
        <p:txBody>
          <a:bodyPr>
            <a:spAutoFit/>
          </a:bodyPr>
          <a:lstStyle/>
          <a:p>
            <a:pPr>
              <a:lnSpc>
                <a:spcPct val="115000"/>
              </a:lnSpc>
              <a:spcBef>
                <a:spcPct val="20000"/>
              </a:spcBef>
              <a:buClr>
                <a:srgbClr val="CCFF33"/>
              </a:buClr>
              <a:buSzPct val="70000"/>
            </a:pPr>
            <a:r>
              <a:rPr lang="zh-CN" altLang="en-US" sz="2000" dirty="0" smtClean="0">
                <a:solidFill>
                  <a:srgbClr val="C00000"/>
                </a:solidFill>
                <a:latin typeface="Calibri" pitchFamily="34" charset="0"/>
              </a:rPr>
              <a:t>能斯特分配定律</a:t>
            </a:r>
            <a:r>
              <a:rPr lang="zh-CN" altLang="en-US" sz="2000" dirty="0">
                <a:solidFill>
                  <a:srgbClr val="0000CC"/>
                </a:solidFill>
                <a:latin typeface="Calibri" pitchFamily="34" charset="0"/>
              </a:rPr>
              <a:t>：</a:t>
            </a:r>
            <a:r>
              <a:rPr kumimoji="1" lang="zh-CN" altLang="en-US" sz="2000" b="1" dirty="0">
                <a:latin typeface="Calibri" pitchFamily="34" charset="0"/>
              </a:rPr>
              <a:t>在</a:t>
            </a:r>
            <a:r>
              <a:rPr kumimoji="1" lang="en-US" altLang="zh-CN" sz="2000" b="1" dirty="0">
                <a:latin typeface="Calibri" pitchFamily="34" charset="0"/>
              </a:rPr>
              <a:t>T、P</a:t>
            </a:r>
            <a:r>
              <a:rPr kumimoji="1" lang="zh-CN" altLang="en-US" sz="2000" b="1" dirty="0">
                <a:latin typeface="Calibri" pitchFamily="34" charset="0"/>
              </a:rPr>
              <a:t>一定的条件下，</a:t>
            </a:r>
            <a:r>
              <a:rPr kumimoji="1" lang="zh-CN" altLang="en-US" sz="2000" b="1" dirty="0">
                <a:latin typeface="Calibri" pitchFamily="34" charset="0"/>
                <a:sym typeface="Wingdings" pitchFamily="2" charset="2"/>
              </a:rPr>
              <a:t>溶质</a:t>
            </a:r>
            <a:r>
              <a:rPr kumimoji="1" lang="en-US" altLang="zh-CN" sz="2000" b="1" dirty="0">
                <a:latin typeface="Calibri" pitchFamily="34" charset="0"/>
                <a:sym typeface="Wingdings" pitchFamily="2" charset="2"/>
              </a:rPr>
              <a:t>B</a:t>
            </a:r>
            <a:r>
              <a:rPr kumimoji="1" lang="zh-CN" altLang="en-US" sz="2000" b="1" dirty="0">
                <a:latin typeface="Calibri" pitchFamily="34" charset="0"/>
                <a:sym typeface="Wingdings" pitchFamily="2" charset="2"/>
              </a:rPr>
              <a:t>在共存</a:t>
            </a:r>
            <a:r>
              <a:rPr kumimoji="1" lang="zh-CN" altLang="en-US" sz="2000" b="1" dirty="0" smtClean="0">
                <a:latin typeface="Calibri" pitchFamily="34" charset="0"/>
                <a:sym typeface="Wingdings" pitchFamily="2" charset="2"/>
              </a:rPr>
              <a:t>的两个</a:t>
            </a:r>
            <a:r>
              <a:rPr kumimoji="1" lang="zh-CN" altLang="en-US" sz="2000" b="1" dirty="0">
                <a:latin typeface="Calibri" pitchFamily="34" charset="0"/>
                <a:sym typeface="Wingdings" pitchFamily="2" charset="2"/>
              </a:rPr>
              <a:t>互不相溶的液</a:t>
            </a:r>
            <a:r>
              <a:rPr kumimoji="1" lang="zh-CN" altLang="en-US" sz="2000" b="1" dirty="0" smtClean="0">
                <a:latin typeface="Calibri" pitchFamily="34" charset="0"/>
                <a:sym typeface="Wingdings" pitchFamily="2" charset="2"/>
              </a:rPr>
              <a:t>相间成平衡，若形成理想稀溶液，则溶质在两相中的</a:t>
            </a:r>
            <a:r>
              <a:rPr kumimoji="1" lang="zh-CN" altLang="en-US" sz="2000" b="1" dirty="0">
                <a:latin typeface="Calibri" pitchFamily="34" charset="0"/>
                <a:sym typeface="Wingdings" pitchFamily="2" charset="2"/>
              </a:rPr>
              <a:t>浓度之比为一常数</a:t>
            </a:r>
            <a:r>
              <a:rPr kumimoji="1" lang="zh-CN" altLang="en-US" sz="2000" b="1" dirty="0" smtClean="0">
                <a:latin typeface="Calibri" pitchFamily="34" charset="0"/>
                <a:sym typeface="Wingdings" pitchFamily="2" charset="2"/>
              </a:rPr>
              <a:t>。（</a:t>
            </a:r>
            <a:r>
              <a:rPr kumimoji="1" lang="zh-CN" altLang="en-US" sz="2000" dirty="0">
                <a:solidFill>
                  <a:srgbClr val="C00000"/>
                </a:solidFill>
                <a:latin typeface="Calibri" pitchFamily="34" charset="0"/>
              </a:rPr>
              <a:t>称为</a:t>
            </a:r>
            <a:r>
              <a:rPr kumimoji="1" lang="zh-CN" altLang="en-US" sz="2000" dirty="0" smtClean="0">
                <a:solidFill>
                  <a:srgbClr val="C00000"/>
                </a:solidFill>
                <a:latin typeface="Calibri" pitchFamily="34" charset="0"/>
              </a:rPr>
              <a:t>分配系数</a:t>
            </a:r>
            <a:r>
              <a:rPr kumimoji="1" lang="zh-CN" altLang="en-US" sz="2000" b="1" dirty="0" smtClean="0">
                <a:latin typeface="Calibri" pitchFamily="34" charset="0"/>
                <a:sym typeface="Wingdings" pitchFamily="2" charset="2"/>
              </a:rPr>
              <a:t>）</a:t>
            </a:r>
            <a:endParaRPr kumimoji="1" lang="en-US" altLang="zh-CN" sz="2000" b="1" dirty="0" smtClean="0">
              <a:latin typeface="Calibri" pitchFamily="34" charset="0"/>
              <a:sym typeface="Wingdings" pitchFamily="2" charset="2"/>
            </a:endParaRPr>
          </a:p>
          <a:p>
            <a:pPr>
              <a:lnSpc>
                <a:spcPct val="115000"/>
              </a:lnSpc>
              <a:spcBef>
                <a:spcPct val="20000"/>
              </a:spcBef>
              <a:buClr>
                <a:srgbClr val="CCFF33"/>
              </a:buClr>
              <a:buSzPct val="70000"/>
            </a:pPr>
            <a:r>
              <a:rPr kumimoji="1" lang="zh-CN" altLang="en-US" sz="2000" b="1" dirty="0" smtClean="0">
                <a:latin typeface="Calibri" pitchFamily="34" charset="0"/>
                <a:sym typeface="Wingdings" pitchFamily="2" charset="2"/>
              </a:rPr>
              <a:t>若物质</a:t>
            </a:r>
            <a:r>
              <a:rPr kumimoji="1" lang="en-US" altLang="zh-CN" sz="2000" b="1" dirty="0">
                <a:latin typeface="Calibri" pitchFamily="34" charset="0"/>
                <a:sym typeface="Wingdings" pitchFamily="2" charset="2"/>
              </a:rPr>
              <a:t>B</a:t>
            </a:r>
            <a:r>
              <a:rPr kumimoji="1" lang="zh-CN" altLang="en-US" sz="2000" b="1" dirty="0" smtClean="0">
                <a:latin typeface="Calibri" pitchFamily="34" charset="0"/>
                <a:sym typeface="Wingdings" pitchFamily="2" charset="2"/>
              </a:rPr>
              <a:t>在</a:t>
            </a:r>
            <a:r>
              <a:rPr kumimoji="1" lang="el-GR" altLang="zh-CN" sz="2000" b="1" dirty="0" smtClean="0">
                <a:latin typeface="Calibri"/>
              </a:rPr>
              <a:t>α</a:t>
            </a:r>
            <a:r>
              <a:rPr kumimoji="1" lang="zh-CN" altLang="en-US" sz="2000" b="1" dirty="0" smtClean="0">
                <a:latin typeface="Calibri" pitchFamily="34" charset="0"/>
              </a:rPr>
              <a:t>相中</a:t>
            </a:r>
            <a:r>
              <a:rPr kumimoji="1" lang="zh-CN" altLang="en-US" sz="2000" b="1" dirty="0">
                <a:latin typeface="Calibri" pitchFamily="34" charset="0"/>
              </a:rPr>
              <a:t>的</a:t>
            </a:r>
            <a:r>
              <a:rPr kumimoji="1" lang="zh-CN" altLang="en-US" sz="2000" b="1" dirty="0">
                <a:latin typeface="Calibri" pitchFamily="34" charset="0"/>
                <a:sym typeface="Wingdings" pitchFamily="2" charset="2"/>
              </a:rPr>
              <a:t>浓度为</a:t>
            </a:r>
            <a:r>
              <a:rPr kumimoji="1" lang="en-US" altLang="zh-CN" sz="2000" b="1" dirty="0" err="1" smtClean="0">
                <a:latin typeface="Calibri" pitchFamily="34" charset="0"/>
                <a:sym typeface="Wingdings" pitchFamily="2" charset="2"/>
              </a:rPr>
              <a:t>b</a:t>
            </a:r>
            <a:r>
              <a:rPr kumimoji="1" lang="en-US" altLang="zh-CN" sz="2000" b="1" baseline="-25000" dirty="0" err="1" smtClean="0">
                <a:latin typeface="Calibri" pitchFamily="34" charset="0"/>
                <a:sym typeface="Wingdings" pitchFamily="2" charset="2"/>
              </a:rPr>
              <a:t>B</a:t>
            </a:r>
            <a:r>
              <a:rPr kumimoji="1" lang="zh-CN" altLang="en-US" sz="2000" b="1" baseline="-25000" dirty="0" smtClean="0">
                <a:latin typeface="Calibri" pitchFamily="34" charset="0"/>
                <a:sym typeface="Wingdings" pitchFamily="2" charset="2"/>
              </a:rPr>
              <a:t>（</a:t>
            </a:r>
            <a:r>
              <a:rPr kumimoji="1" lang="el-GR" altLang="zh-CN" sz="2000" b="1" dirty="0">
                <a:latin typeface="Calibri"/>
              </a:rPr>
              <a:t> α </a:t>
            </a:r>
            <a:r>
              <a:rPr kumimoji="1" lang="zh-CN" altLang="en-US" sz="2000" b="1" baseline="-25000" dirty="0" smtClean="0">
                <a:latin typeface="Calibri" pitchFamily="34" charset="0"/>
                <a:sym typeface="Wingdings" pitchFamily="2" charset="2"/>
              </a:rPr>
              <a:t>），</a:t>
            </a:r>
            <a:r>
              <a:rPr kumimoji="1" lang="zh-CN" altLang="en-US" sz="2000" b="1" dirty="0" smtClean="0">
                <a:latin typeface="Calibri" pitchFamily="34" charset="0"/>
                <a:sym typeface="Wingdings" pitchFamily="2" charset="2"/>
              </a:rPr>
              <a:t>在</a:t>
            </a:r>
            <a:r>
              <a:rPr kumimoji="1" lang="el-GR" altLang="zh-CN" sz="2000" b="1" dirty="0" smtClean="0">
                <a:latin typeface="Calibri"/>
                <a:sym typeface="Wingdings" pitchFamily="2" charset="2"/>
              </a:rPr>
              <a:t>β</a:t>
            </a:r>
            <a:r>
              <a:rPr kumimoji="1" lang="zh-CN" altLang="en-US" sz="2000" b="1" dirty="0" smtClean="0">
                <a:latin typeface="Calibri" pitchFamily="34" charset="0"/>
              </a:rPr>
              <a:t>相中</a:t>
            </a:r>
            <a:r>
              <a:rPr kumimoji="1" lang="zh-CN" altLang="en-US" sz="2000" b="1" dirty="0">
                <a:latin typeface="Calibri" pitchFamily="34" charset="0"/>
              </a:rPr>
              <a:t>的</a:t>
            </a:r>
            <a:r>
              <a:rPr kumimoji="1" lang="zh-CN" altLang="en-US" sz="2000" b="1" dirty="0">
                <a:latin typeface="Calibri" pitchFamily="34" charset="0"/>
                <a:sym typeface="Wingdings" pitchFamily="2" charset="2"/>
              </a:rPr>
              <a:t>浓度为</a:t>
            </a:r>
            <a:r>
              <a:rPr kumimoji="1" lang="en-US" altLang="zh-CN" sz="2000" b="1" dirty="0" err="1" smtClean="0">
                <a:latin typeface="Calibri" pitchFamily="34" charset="0"/>
                <a:sym typeface="Wingdings" pitchFamily="2" charset="2"/>
              </a:rPr>
              <a:t>b</a:t>
            </a:r>
            <a:r>
              <a:rPr kumimoji="1" lang="en-US" altLang="zh-CN" sz="2000" b="1" baseline="-25000" dirty="0" err="1" smtClean="0">
                <a:latin typeface="Calibri" pitchFamily="34" charset="0"/>
                <a:sym typeface="Wingdings" pitchFamily="2" charset="2"/>
              </a:rPr>
              <a:t>B</a:t>
            </a:r>
            <a:r>
              <a:rPr kumimoji="1" lang="zh-CN" altLang="en-US" sz="2000" b="1" baseline="-25000" dirty="0" smtClean="0">
                <a:latin typeface="Calibri" pitchFamily="34" charset="0"/>
                <a:sym typeface="Wingdings" pitchFamily="2" charset="2"/>
              </a:rPr>
              <a:t>（</a:t>
            </a:r>
            <a:r>
              <a:rPr kumimoji="1" lang="el-GR" altLang="zh-CN" sz="2000" b="1" dirty="0">
                <a:latin typeface="Calibri"/>
                <a:sym typeface="Wingdings" pitchFamily="2" charset="2"/>
              </a:rPr>
              <a:t> β </a:t>
            </a:r>
            <a:r>
              <a:rPr kumimoji="1" lang="zh-CN" altLang="en-US" sz="2000" b="1" baseline="-25000" dirty="0" smtClean="0">
                <a:latin typeface="Calibri" pitchFamily="34" charset="0"/>
                <a:sym typeface="Wingdings" pitchFamily="2" charset="2"/>
              </a:rPr>
              <a:t>）</a:t>
            </a:r>
            <a:r>
              <a:rPr kumimoji="1" lang="en-US" altLang="zh-CN" sz="2000" b="1" baseline="30000" dirty="0" smtClean="0">
                <a:latin typeface="Calibri" pitchFamily="34" charset="0"/>
              </a:rPr>
              <a:t> </a:t>
            </a:r>
            <a:r>
              <a:rPr kumimoji="1" lang="en-US" altLang="zh-CN" sz="2000" b="1" dirty="0" smtClean="0">
                <a:latin typeface="Calibri" pitchFamily="34" charset="0"/>
              </a:rPr>
              <a:t>,</a:t>
            </a:r>
            <a:r>
              <a:rPr kumimoji="1" lang="zh-CN" altLang="en-US" sz="2000" b="1" dirty="0">
                <a:latin typeface="Calibri" pitchFamily="34" charset="0"/>
              </a:rPr>
              <a:t>则</a:t>
            </a:r>
            <a:r>
              <a:rPr kumimoji="1" lang="en-US" altLang="zh-CN" sz="2000" b="1" dirty="0" smtClean="0">
                <a:latin typeface="Calibri" pitchFamily="34" charset="0"/>
              </a:rPr>
              <a:t>K</a:t>
            </a:r>
            <a:r>
              <a:rPr kumimoji="1" lang="en-US" altLang="zh-CN" sz="2000" b="1" baseline="-25000" dirty="0" smtClean="0">
                <a:latin typeface="Calibri" pitchFamily="34" charset="0"/>
              </a:rPr>
              <a:t>b</a:t>
            </a:r>
            <a:r>
              <a:rPr kumimoji="1" lang="en-US" altLang="zh-CN" sz="2000" b="1" dirty="0" smtClean="0">
                <a:latin typeface="Calibri" pitchFamily="34" charset="0"/>
              </a:rPr>
              <a:t>=</a:t>
            </a:r>
            <a:r>
              <a:rPr kumimoji="1" lang="en-US" altLang="zh-CN" sz="2000" b="1" dirty="0" err="1" smtClean="0">
                <a:latin typeface="Calibri" pitchFamily="34" charset="0"/>
                <a:sym typeface="Wingdings" pitchFamily="2" charset="2"/>
              </a:rPr>
              <a:t>b</a:t>
            </a:r>
            <a:r>
              <a:rPr kumimoji="1" lang="en-US" altLang="zh-CN" sz="2000" b="1" baseline="-25000" dirty="0" err="1" smtClean="0">
                <a:latin typeface="Calibri" pitchFamily="34" charset="0"/>
                <a:sym typeface="Wingdings" pitchFamily="2" charset="2"/>
              </a:rPr>
              <a:t>B</a:t>
            </a:r>
            <a:r>
              <a:rPr kumimoji="1" lang="zh-CN" altLang="en-US" sz="2000" b="1" baseline="-25000" dirty="0" smtClean="0">
                <a:latin typeface="Calibri" pitchFamily="34" charset="0"/>
                <a:sym typeface="Wingdings" pitchFamily="2" charset="2"/>
              </a:rPr>
              <a:t> </a:t>
            </a:r>
            <a:r>
              <a:rPr kumimoji="1" lang="zh-CN" altLang="en-US" sz="2000" b="1" baseline="-25000" dirty="0">
                <a:latin typeface="Calibri" pitchFamily="34" charset="0"/>
                <a:sym typeface="Wingdings" pitchFamily="2" charset="2"/>
              </a:rPr>
              <a:t>（</a:t>
            </a:r>
            <a:r>
              <a:rPr kumimoji="1" lang="el-GR" altLang="zh-CN" sz="2000" b="1" dirty="0">
                <a:latin typeface="Calibri"/>
              </a:rPr>
              <a:t> α </a:t>
            </a:r>
            <a:r>
              <a:rPr kumimoji="1" lang="zh-CN" altLang="en-US" sz="2000" b="1" baseline="-25000" dirty="0">
                <a:latin typeface="Calibri" pitchFamily="34" charset="0"/>
                <a:sym typeface="Wingdings" pitchFamily="2" charset="2"/>
              </a:rPr>
              <a:t>）</a:t>
            </a:r>
            <a:r>
              <a:rPr kumimoji="1" lang="en-US" altLang="zh-CN" sz="2000" b="1" baseline="30000" dirty="0" smtClean="0">
                <a:latin typeface="Calibri" pitchFamily="34" charset="0"/>
              </a:rPr>
              <a:t></a:t>
            </a:r>
            <a:r>
              <a:rPr kumimoji="1" lang="en-US" altLang="zh-CN" sz="2000" b="1" dirty="0">
                <a:latin typeface="Calibri" pitchFamily="34" charset="0"/>
              </a:rPr>
              <a:t>/</a:t>
            </a:r>
            <a:r>
              <a:rPr kumimoji="1" lang="en-US" altLang="zh-CN" sz="2000" b="1" dirty="0" smtClean="0">
                <a:latin typeface="Calibri" pitchFamily="34" charset="0"/>
                <a:sym typeface="Wingdings" pitchFamily="2" charset="2"/>
              </a:rPr>
              <a:t>b</a:t>
            </a:r>
            <a:r>
              <a:rPr kumimoji="1" lang="zh-CN" altLang="en-US" sz="2000" b="1" baseline="-25000" dirty="0" smtClean="0">
                <a:latin typeface="Calibri" pitchFamily="34" charset="0"/>
                <a:sym typeface="Wingdings" pitchFamily="2" charset="2"/>
              </a:rPr>
              <a:t>（</a:t>
            </a:r>
            <a:r>
              <a:rPr kumimoji="1" lang="el-GR" altLang="zh-CN" sz="2000" b="1" dirty="0" smtClean="0">
                <a:latin typeface="Calibri"/>
                <a:sym typeface="Wingdings" pitchFamily="2" charset="2"/>
              </a:rPr>
              <a:t> </a:t>
            </a:r>
            <a:r>
              <a:rPr kumimoji="1" lang="el-GR" altLang="zh-CN" sz="2000" b="1" dirty="0">
                <a:latin typeface="Calibri"/>
                <a:sym typeface="Wingdings" pitchFamily="2" charset="2"/>
              </a:rPr>
              <a:t>β </a:t>
            </a:r>
            <a:r>
              <a:rPr kumimoji="1" lang="zh-CN" altLang="en-US" sz="2000" b="1" baseline="-25000" dirty="0">
                <a:latin typeface="Calibri" pitchFamily="34" charset="0"/>
                <a:sym typeface="Wingdings" pitchFamily="2" charset="2"/>
              </a:rPr>
              <a:t>）</a:t>
            </a:r>
            <a:r>
              <a:rPr kumimoji="1" lang="en-US" altLang="zh-CN" sz="2000" b="1" baseline="30000" dirty="0" smtClean="0">
                <a:latin typeface="Calibri" pitchFamily="34" charset="0"/>
              </a:rPr>
              <a:t> </a:t>
            </a:r>
            <a:r>
              <a:rPr kumimoji="1" lang="en-US" altLang="zh-CN" sz="2000" b="1" dirty="0">
                <a:latin typeface="Calibri" pitchFamily="34" charset="0"/>
              </a:rPr>
              <a:t>，</a:t>
            </a:r>
            <a:r>
              <a:rPr kumimoji="1" lang="en-US" altLang="zh-CN" sz="2000" dirty="0">
                <a:solidFill>
                  <a:srgbClr val="C00000"/>
                </a:solidFill>
                <a:latin typeface="Calibri" pitchFamily="34" charset="0"/>
              </a:rPr>
              <a:t>K</a:t>
            </a:r>
            <a:r>
              <a:rPr kumimoji="1" lang="en-US" altLang="zh-CN" sz="2000" baseline="-25000" dirty="0">
                <a:solidFill>
                  <a:srgbClr val="C00000"/>
                </a:solidFill>
                <a:latin typeface="Calibri" pitchFamily="34" charset="0"/>
              </a:rPr>
              <a:t>b</a:t>
            </a:r>
            <a:r>
              <a:rPr kumimoji="1" lang="zh-CN" altLang="en-US" sz="2000" dirty="0">
                <a:solidFill>
                  <a:srgbClr val="C00000"/>
                </a:solidFill>
                <a:latin typeface="Calibri" pitchFamily="34" charset="0"/>
              </a:rPr>
              <a:t>称为分配系数</a:t>
            </a:r>
            <a:r>
              <a:rPr kumimoji="1" lang="zh-CN" altLang="en-US" sz="2000" dirty="0">
                <a:latin typeface="Calibri" pitchFamily="34" charset="0"/>
              </a:rPr>
              <a:t>。</a:t>
            </a:r>
          </a:p>
          <a:p>
            <a:pPr>
              <a:lnSpc>
                <a:spcPct val="90000"/>
              </a:lnSpc>
              <a:spcBef>
                <a:spcPct val="20000"/>
              </a:spcBef>
              <a:buClr>
                <a:srgbClr val="CCFF33"/>
              </a:buClr>
              <a:buSzPct val="70000"/>
              <a:buFont typeface="Wingdings" pitchFamily="2" charset="2"/>
              <a:buNone/>
            </a:pPr>
            <a:endParaRPr kumimoji="1" lang="en-US" altLang="zh-CN" sz="1600" dirty="0" smtClean="0">
              <a:solidFill>
                <a:srgbClr val="0000CC"/>
              </a:solidFill>
              <a:latin typeface="创艺简黑体"/>
              <a:ea typeface="创艺简黑体"/>
              <a:cs typeface="创艺简黑体"/>
            </a:endParaRPr>
          </a:p>
          <a:p>
            <a:pPr>
              <a:lnSpc>
                <a:spcPct val="90000"/>
              </a:lnSpc>
              <a:spcBef>
                <a:spcPct val="20000"/>
              </a:spcBef>
              <a:buClr>
                <a:srgbClr val="CCFF33"/>
              </a:buClr>
              <a:buSzPct val="70000"/>
              <a:buFont typeface="Wingdings" pitchFamily="2" charset="2"/>
              <a:buNone/>
            </a:pPr>
            <a:r>
              <a:rPr kumimoji="1" lang="zh-CN" altLang="en-US" sz="2400" b="1" dirty="0" smtClean="0">
                <a:solidFill>
                  <a:srgbClr val="0000CC"/>
                </a:solidFill>
                <a:latin typeface="创艺简黑体"/>
                <a:ea typeface="创艺简黑体"/>
                <a:cs typeface="创艺简黑体"/>
              </a:rPr>
              <a:t>证明</a:t>
            </a:r>
            <a:r>
              <a:rPr kumimoji="1" lang="zh-CN" altLang="en-US" sz="2400" dirty="0" smtClean="0">
                <a:solidFill>
                  <a:srgbClr val="0000CC"/>
                </a:solidFill>
                <a:latin typeface="创艺简黑体"/>
                <a:ea typeface="创艺简黑体"/>
                <a:cs typeface="创艺简黑体"/>
              </a:rPr>
              <a:t>：</a:t>
            </a:r>
            <a:endParaRPr kumimoji="1" lang="zh-CN" altLang="en-US" sz="2400" dirty="0">
              <a:solidFill>
                <a:srgbClr val="0000CC"/>
              </a:solidFill>
              <a:latin typeface="创艺简黑体"/>
              <a:ea typeface="创艺简黑体"/>
              <a:cs typeface="创艺简黑体"/>
            </a:endParaRPr>
          </a:p>
        </p:txBody>
      </p:sp>
      <p:grpSp>
        <p:nvGrpSpPr>
          <p:cNvPr id="6" name="Group 8"/>
          <p:cNvGrpSpPr>
            <a:grpSpLocks/>
          </p:cNvGrpSpPr>
          <p:nvPr/>
        </p:nvGrpSpPr>
        <p:grpSpPr bwMode="auto">
          <a:xfrm>
            <a:off x="1056361" y="4246571"/>
            <a:ext cx="3314700" cy="515938"/>
            <a:chOff x="572" y="2734"/>
            <a:chExt cx="2451" cy="424"/>
          </a:xfrm>
        </p:grpSpPr>
        <p:graphicFrame>
          <p:nvGraphicFramePr>
            <p:cNvPr id="112969" name="Object 329"/>
            <p:cNvGraphicFramePr>
              <a:graphicFrameLocks noChangeAspect="1"/>
            </p:cNvGraphicFramePr>
            <p:nvPr/>
          </p:nvGraphicFramePr>
          <p:xfrm>
            <a:off x="572" y="2734"/>
            <a:ext cx="2451" cy="424"/>
          </p:xfrm>
          <a:graphic>
            <a:graphicData uri="http://schemas.openxmlformats.org/presentationml/2006/ole">
              <mc:AlternateContent xmlns:mc="http://schemas.openxmlformats.org/markup-compatibility/2006">
                <mc:Choice xmlns:v="urn:schemas-microsoft-com:vml" Requires="v">
                  <p:oleObj spid="_x0000_s176443" name="公式" r:id="rId3" imgW="2577960" imgH="508680" progId="Equation.3">
                    <p:embed/>
                  </p:oleObj>
                </mc:Choice>
                <mc:Fallback>
                  <p:oleObj name="公式" r:id="rId3" imgW="2577960" imgH="508680" progId="Equation.3">
                    <p:embed/>
                    <p:pic>
                      <p:nvPicPr>
                        <p:cNvPr id="0" name="Picture 3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 y="2734"/>
                          <a:ext cx="2451" cy="4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984" name="Text Box 20"/>
            <p:cNvSpPr txBox="1">
              <a:spLocks noChangeArrowheads="1"/>
            </p:cNvSpPr>
            <p:nvPr/>
          </p:nvSpPr>
          <p:spPr bwMode="auto">
            <a:xfrm flipV="1">
              <a:off x="1376" y="2833"/>
              <a:ext cx="231" cy="118"/>
            </a:xfrm>
            <a:prstGeom prst="rect">
              <a:avLst/>
            </a:prstGeom>
            <a:noFill/>
            <a:ln w="9525">
              <a:noFill/>
              <a:miter lim="800000"/>
              <a:headEnd/>
              <a:tailEnd/>
            </a:ln>
          </p:spPr>
          <p:txBody>
            <a:bodyPr vert="eaVert">
              <a:spAutoFit/>
            </a:bodyPr>
            <a:lstStyle/>
            <a:p>
              <a:pPr>
                <a:spcBef>
                  <a:spcPct val="50000"/>
                </a:spcBef>
              </a:pPr>
              <a:r>
                <a:rPr lang="zh-CN" altLang="en-US" sz="1200" b="1">
                  <a:solidFill>
                    <a:srgbClr val="0000CC"/>
                  </a:solidFill>
                  <a:latin typeface="Times New Roman" pitchFamily="18" charset="0"/>
                  <a:sym typeface="Symbol" pitchFamily="18" charset="2"/>
                </a:rPr>
                <a:t></a:t>
              </a:r>
              <a:endParaRPr lang="zh-CN" altLang="en-US" sz="8000" b="1">
                <a:solidFill>
                  <a:srgbClr val="0000CC"/>
                </a:solidFill>
                <a:latin typeface="Times New Roman" pitchFamily="18" charset="0"/>
                <a:sym typeface="Symbol" pitchFamily="18" charset="2"/>
              </a:endParaRPr>
            </a:p>
          </p:txBody>
        </p:sp>
        <p:sp>
          <p:nvSpPr>
            <p:cNvPr id="112985" name="Text Box 20"/>
            <p:cNvSpPr txBox="1">
              <a:spLocks noChangeArrowheads="1"/>
            </p:cNvSpPr>
            <p:nvPr/>
          </p:nvSpPr>
          <p:spPr bwMode="auto">
            <a:xfrm flipV="1">
              <a:off x="2653" y="2949"/>
              <a:ext cx="231" cy="118"/>
            </a:xfrm>
            <a:prstGeom prst="rect">
              <a:avLst/>
            </a:prstGeom>
            <a:noFill/>
            <a:ln w="9525">
              <a:noFill/>
              <a:miter lim="800000"/>
              <a:headEnd/>
              <a:tailEnd/>
            </a:ln>
          </p:spPr>
          <p:txBody>
            <a:bodyPr vert="eaVert">
              <a:spAutoFit/>
            </a:bodyPr>
            <a:lstStyle/>
            <a:p>
              <a:pPr>
                <a:spcBef>
                  <a:spcPct val="50000"/>
                </a:spcBef>
              </a:pPr>
              <a:r>
                <a:rPr lang="zh-CN" altLang="en-US" sz="1200" b="1">
                  <a:solidFill>
                    <a:srgbClr val="0000CC"/>
                  </a:solidFill>
                  <a:latin typeface="Times New Roman" pitchFamily="18" charset="0"/>
                  <a:sym typeface="Symbol" pitchFamily="18" charset="2"/>
                </a:rPr>
                <a:t></a:t>
              </a:r>
              <a:endParaRPr lang="zh-CN" altLang="en-US" sz="8000" b="1">
                <a:solidFill>
                  <a:srgbClr val="0000CC"/>
                </a:solidFill>
                <a:latin typeface="Times New Roman" pitchFamily="18" charset="0"/>
                <a:sym typeface="Symbol" pitchFamily="18" charset="2"/>
              </a:endParaRPr>
            </a:p>
          </p:txBody>
        </p:sp>
      </p:grpSp>
      <p:grpSp>
        <p:nvGrpSpPr>
          <p:cNvPr id="10" name="Group 12"/>
          <p:cNvGrpSpPr>
            <a:grpSpLocks/>
          </p:cNvGrpSpPr>
          <p:nvPr/>
        </p:nvGrpSpPr>
        <p:grpSpPr bwMode="auto">
          <a:xfrm>
            <a:off x="4888212" y="4237602"/>
            <a:ext cx="3482975" cy="515937"/>
            <a:chOff x="564" y="2734"/>
            <a:chExt cx="2467" cy="424"/>
          </a:xfrm>
        </p:grpSpPr>
        <p:graphicFrame>
          <p:nvGraphicFramePr>
            <p:cNvPr id="112970" name="Object 330"/>
            <p:cNvGraphicFramePr>
              <a:graphicFrameLocks noChangeAspect="1"/>
            </p:cNvGraphicFramePr>
            <p:nvPr/>
          </p:nvGraphicFramePr>
          <p:xfrm>
            <a:off x="564" y="2734"/>
            <a:ext cx="2467" cy="424"/>
          </p:xfrm>
          <a:graphic>
            <a:graphicData uri="http://schemas.openxmlformats.org/presentationml/2006/ole">
              <mc:AlternateContent xmlns:mc="http://schemas.openxmlformats.org/markup-compatibility/2006">
                <mc:Choice xmlns:v="urn:schemas-microsoft-com:vml" Requires="v">
                  <p:oleObj spid="_x0000_s176444" name="公式" r:id="rId5" imgW="2590920" imgH="508680" progId="Equation.3">
                    <p:embed/>
                  </p:oleObj>
                </mc:Choice>
                <mc:Fallback>
                  <p:oleObj name="公式" r:id="rId5" imgW="2590920" imgH="508680" progId="Equation.3">
                    <p:embed/>
                    <p:pic>
                      <p:nvPicPr>
                        <p:cNvPr id="0" name="Picture 3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 y="2734"/>
                          <a:ext cx="2467" cy="4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982" name="Text Box 20"/>
            <p:cNvSpPr txBox="1">
              <a:spLocks noChangeArrowheads="1"/>
            </p:cNvSpPr>
            <p:nvPr/>
          </p:nvSpPr>
          <p:spPr bwMode="auto">
            <a:xfrm flipV="1">
              <a:off x="1376" y="2833"/>
              <a:ext cx="231" cy="118"/>
            </a:xfrm>
            <a:prstGeom prst="rect">
              <a:avLst/>
            </a:prstGeom>
            <a:noFill/>
            <a:ln w="9525">
              <a:noFill/>
              <a:miter lim="800000"/>
              <a:headEnd/>
              <a:tailEnd/>
            </a:ln>
          </p:spPr>
          <p:txBody>
            <a:bodyPr vert="eaVert">
              <a:spAutoFit/>
            </a:bodyPr>
            <a:lstStyle/>
            <a:p>
              <a:pPr>
                <a:spcBef>
                  <a:spcPct val="50000"/>
                </a:spcBef>
              </a:pPr>
              <a:r>
                <a:rPr lang="zh-CN" altLang="en-US" sz="1200" b="1">
                  <a:solidFill>
                    <a:srgbClr val="0000CC"/>
                  </a:solidFill>
                  <a:latin typeface="Times New Roman" pitchFamily="18" charset="0"/>
                  <a:sym typeface="Symbol" pitchFamily="18" charset="2"/>
                </a:rPr>
                <a:t></a:t>
              </a:r>
              <a:endParaRPr lang="zh-CN" altLang="en-US" sz="8000" b="1">
                <a:solidFill>
                  <a:srgbClr val="0000CC"/>
                </a:solidFill>
                <a:latin typeface="Times New Roman" pitchFamily="18" charset="0"/>
                <a:sym typeface="Symbol" pitchFamily="18" charset="2"/>
              </a:endParaRPr>
            </a:p>
          </p:txBody>
        </p:sp>
        <p:sp>
          <p:nvSpPr>
            <p:cNvPr id="112983" name="Text Box 20"/>
            <p:cNvSpPr txBox="1">
              <a:spLocks noChangeArrowheads="1"/>
            </p:cNvSpPr>
            <p:nvPr/>
          </p:nvSpPr>
          <p:spPr bwMode="auto">
            <a:xfrm flipV="1">
              <a:off x="2653" y="2949"/>
              <a:ext cx="231" cy="118"/>
            </a:xfrm>
            <a:prstGeom prst="rect">
              <a:avLst/>
            </a:prstGeom>
            <a:noFill/>
            <a:ln w="9525">
              <a:noFill/>
              <a:miter lim="800000"/>
              <a:headEnd/>
              <a:tailEnd/>
            </a:ln>
          </p:spPr>
          <p:txBody>
            <a:bodyPr vert="eaVert">
              <a:spAutoFit/>
            </a:bodyPr>
            <a:lstStyle/>
            <a:p>
              <a:pPr>
                <a:spcBef>
                  <a:spcPct val="50000"/>
                </a:spcBef>
              </a:pPr>
              <a:r>
                <a:rPr lang="zh-CN" altLang="en-US" sz="1200" b="1">
                  <a:solidFill>
                    <a:srgbClr val="0000CC"/>
                  </a:solidFill>
                  <a:latin typeface="Times New Roman" pitchFamily="18" charset="0"/>
                  <a:sym typeface="Symbol" pitchFamily="18" charset="2"/>
                </a:rPr>
                <a:t></a:t>
              </a:r>
              <a:endParaRPr lang="zh-CN" altLang="en-US" sz="8000" b="1">
                <a:solidFill>
                  <a:srgbClr val="0000CC"/>
                </a:solidFill>
                <a:latin typeface="Times New Roman" pitchFamily="18" charset="0"/>
                <a:sym typeface="Symbol" pitchFamily="18" charset="2"/>
              </a:endParaRPr>
            </a:p>
          </p:txBody>
        </p:sp>
      </p:grpSp>
      <p:grpSp>
        <p:nvGrpSpPr>
          <p:cNvPr id="14" name="Group 16"/>
          <p:cNvGrpSpPr>
            <a:grpSpLocks/>
          </p:cNvGrpSpPr>
          <p:nvPr/>
        </p:nvGrpSpPr>
        <p:grpSpPr bwMode="auto">
          <a:xfrm>
            <a:off x="899592" y="5258149"/>
            <a:ext cx="3968750" cy="566738"/>
            <a:chOff x="231" y="3117"/>
            <a:chExt cx="2867" cy="506"/>
          </a:xfrm>
        </p:grpSpPr>
        <p:graphicFrame>
          <p:nvGraphicFramePr>
            <p:cNvPr id="112971" name="Object 331"/>
            <p:cNvGraphicFramePr>
              <a:graphicFrameLocks noChangeAspect="1"/>
            </p:cNvGraphicFramePr>
            <p:nvPr/>
          </p:nvGraphicFramePr>
          <p:xfrm>
            <a:off x="231" y="3117"/>
            <a:ext cx="2867" cy="506"/>
          </p:xfrm>
          <a:graphic>
            <a:graphicData uri="http://schemas.openxmlformats.org/presentationml/2006/ole">
              <mc:AlternateContent xmlns:mc="http://schemas.openxmlformats.org/markup-compatibility/2006">
                <mc:Choice xmlns:v="urn:schemas-microsoft-com:vml" Requires="v">
                  <p:oleObj spid="_x0000_s176445" name="公式" r:id="rId7" imgW="3022560" imgH="610560" progId="Equation.3">
                    <p:embed/>
                  </p:oleObj>
                </mc:Choice>
                <mc:Fallback>
                  <p:oleObj name="公式" r:id="rId7" imgW="3022560" imgH="610560" progId="Equation.3">
                    <p:embed/>
                    <p:pic>
                      <p:nvPicPr>
                        <p:cNvPr id="0" name="Picture 3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 y="3117"/>
                          <a:ext cx="2867" cy="5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980" name="Text Box 20"/>
            <p:cNvSpPr txBox="1">
              <a:spLocks noChangeArrowheads="1"/>
            </p:cNvSpPr>
            <p:nvPr/>
          </p:nvSpPr>
          <p:spPr bwMode="auto">
            <a:xfrm flipV="1">
              <a:off x="1222" y="3151"/>
              <a:ext cx="231" cy="118"/>
            </a:xfrm>
            <a:prstGeom prst="rect">
              <a:avLst/>
            </a:prstGeom>
            <a:noFill/>
            <a:ln w="9525">
              <a:noFill/>
              <a:miter lim="800000"/>
              <a:headEnd/>
              <a:tailEnd/>
            </a:ln>
          </p:spPr>
          <p:txBody>
            <a:bodyPr vert="eaVert">
              <a:spAutoFit/>
            </a:bodyPr>
            <a:lstStyle/>
            <a:p>
              <a:pPr>
                <a:spcBef>
                  <a:spcPct val="50000"/>
                </a:spcBef>
              </a:pPr>
              <a:r>
                <a:rPr lang="zh-CN" altLang="en-US" sz="1200" b="1" dirty="0">
                  <a:solidFill>
                    <a:srgbClr val="0000CC"/>
                  </a:solidFill>
                  <a:latin typeface="Times New Roman" pitchFamily="18" charset="0"/>
                  <a:sym typeface="Symbol" pitchFamily="18" charset="2"/>
                </a:rPr>
                <a:t></a:t>
              </a:r>
              <a:endParaRPr lang="zh-CN" altLang="en-US" sz="8000" b="1" dirty="0">
                <a:solidFill>
                  <a:srgbClr val="0000CC"/>
                </a:solidFill>
                <a:latin typeface="Times New Roman" pitchFamily="18" charset="0"/>
                <a:sym typeface="Symbol" pitchFamily="18" charset="2"/>
              </a:endParaRPr>
            </a:p>
          </p:txBody>
        </p:sp>
        <p:sp>
          <p:nvSpPr>
            <p:cNvPr id="112981" name="Text Box 20"/>
            <p:cNvSpPr txBox="1">
              <a:spLocks noChangeArrowheads="1"/>
            </p:cNvSpPr>
            <p:nvPr/>
          </p:nvSpPr>
          <p:spPr bwMode="auto">
            <a:xfrm flipV="1">
              <a:off x="1955" y="3148"/>
              <a:ext cx="231" cy="118"/>
            </a:xfrm>
            <a:prstGeom prst="rect">
              <a:avLst/>
            </a:prstGeom>
            <a:noFill/>
            <a:ln w="9525">
              <a:noFill/>
              <a:miter lim="800000"/>
              <a:headEnd/>
              <a:tailEnd/>
            </a:ln>
          </p:spPr>
          <p:txBody>
            <a:bodyPr vert="eaVert">
              <a:spAutoFit/>
            </a:bodyPr>
            <a:lstStyle/>
            <a:p>
              <a:pPr>
                <a:spcBef>
                  <a:spcPct val="50000"/>
                </a:spcBef>
              </a:pPr>
              <a:r>
                <a:rPr lang="zh-CN" altLang="en-US" sz="1200" b="1">
                  <a:solidFill>
                    <a:srgbClr val="0000CC"/>
                  </a:solidFill>
                  <a:latin typeface="Times New Roman" pitchFamily="18" charset="0"/>
                  <a:sym typeface="Symbol" pitchFamily="18" charset="2"/>
                </a:rPr>
                <a:t></a:t>
              </a:r>
              <a:endParaRPr lang="zh-CN" altLang="en-US" sz="8000" b="1">
                <a:solidFill>
                  <a:srgbClr val="0000CC"/>
                </a:solidFill>
                <a:latin typeface="Times New Roman" pitchFamily="18" charset="0"/>
                <a:sym typeface="Symbol" pitchFamily="18" charset="2"/>
              </a:endParaRPr>
            </a:p>
          </p:txBody>
        </p:sp>
      </p:grpSp>
      <p:graphicFrame>
        <p:nvGraphicFramePr>
          <p:cNvPr id="18" name="Object 332"/>
          <p:cNvGraphicFramePr>
            <a:graphicFrameLocks noChangeAspect="1"/>
          </p:cNvGraphicFramePr>
          <p:nvPr>
            <p:extLst>
              <p:ext uri="{D42A27DB-BD31-4B8C-83A1-F6EECF244321}">
                <p14:modId xmlns:p14="http://schemas.microsoft.com/office/powerpoint/2010/main" val="1210597509"/>
              </p:ext>
            </p:extLst>
          </p:nvPr>
        </p:nvGraphicFramePr>
        <p:xfrm>
          <a:off x="5090696" y="5220684"/>
          <a:ext cx="2909887" cy="703263"/>
        </p:xfrm>
        <a:graphic>
          <a:graphicData uri="http://schemas.openxmlformats.org/presentationml/2006/ole">
            <mc:AlternateContent xmlns:mc="http://schemas.openxmlformats.org/markup-compatibility/2006">
              <mc:Choice xmlns:v="urn:schemas-microsoft-com:vml" Requires="v">
                <p:oleObj spid="_x0000_s176446" name="公式" r:id="rId9" imgW="1244600" imgH="431800" progId="Equation.3">
                  <p:embed/>
                </p:oleObj>
              </mc:Choice>
              <mc:Fallback>
                <p:oleObj name="公式" r:id="rId9" imgW="1244600" imgH="431800" progId="Equation.3">
                  <p:embed/>
                  <p:pic>
                    <p:nvPicPr>
                      <p:cNvPr id="0" name="Picture 3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0696" y="5220684"/>
                        <a:ext cx="2909887" cy="703263"/>
                      </a:xfrm>
                      <a:prstGeom prst="rect">
                        <a:avLst/>
                      </a:prstGeom>
                      <a:solidFill>
                        <a:schemeClr val="bg2"/>
                      </a:solidFill>
                      <a:extLst/>
                    </p:spPr>
                  </p:pic>
                </p:oleObj>
              </mc:Fallback>
            </mc:AlternateContent>
          </a:graphicData>
        </a:graphic>
      </p:graphicFrame>
      <p:sp>
        <p:nvSpPr>
          <p:cNvPr id="21" name="Rectangle 5"/>
          <p:cNvSpPr>
            <a:spLocks noChangeArrowheads="1"/>
          </p:cNvSpPr>
          <p:nvPr/>
        </p:nvSpPr>
        <p:spPr bwMode="auto">
          <a:xfrm>
            <a:off x="527053" y="562476"/>
            <a:ext cx="7935634" cy="404813"/>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noFill/>
            <a:miter lim="800000"/>
            <a:headEnd/>
            <a:tailEnd/>
          </a:ln>
          <a:effectLst>
            <a:outerShdw dist="107763" dir="8100000" algn="ctr" rotWithShape="0">
              <a:srgbClr val="808080"/>
            </a:outerShdw>
          </a:effectLst>
        </p:spPr>
        <p:txBody>
          <a:bodyPr anchor="ctr"/>
          <a:lstStyle/>
          <a:p>
            <a:pPr algn="ctr">
              <a:defRPr/>
            </a:pPr>
            <a:r>
              <a:rPr lang="zh-CN" altLang="en-US" sz="2800" dirty="0">
                <a:solidFill>
                  <a:srgbClr val="C00000"/>
                </a:solidFill>
              </a:rPr>
              <a:t>四</a:t>
            </a:r>
            <a:r>
              <a:rPr lang="zh-CN" altLang="en-US" sz="2800" dirty="0" smtClean="0">
                <a:solidFill>
                  <a:srgbClr val="C00000"/>
                </a:solidFill>
              </a:rPr>
              <a:t>、</a:t>
            </a:r>
            <a:r>
              <a:rPr lang="zh-CN" altLang="en-US" sz="2800" dirty="0">
                <a:solidFill>
                  <a:srgbClr val="C00000"/>
                </a:solidFill>
              </a:rPr>
              <a:t>溶质</a:t>
            </a:r>
            <a:r>
              <a:rPr lang="zh-CN" altLang="en-US" sz="2800" dirty="0" smtClean="0">
                <a:solidFill>
                  <a:srgbClr val="C00000"/>
                </a:solidFill>
              </a:rPr>
              <a:t>化学势在萃取平衡中的</a:t>
            </a:r>
            <a:r>
              <a:rPr lang="zh-CN" altLang="en-US" sz="2800" dirty="0">
                <a:solidFill>
                  <a:srgbClr val="C00000"/>
                </a:solidFill>
              </a:rPr>
              <a:t>应用</a:t>
            </a:r>
            <a:r>
              <a:rPr lang="zh-CN" altLang="en-US" sz="2800" dirty="0">
                <a:solidFill>
                  <a:srgbClr val="C00000"/>
                </a:solidFill>
                <a:sym typeface="Symbol" pitchFamily="18" charset="2"/>
              </a:rPr>
              <a:t>分配定律</a:t>
            </a:r>
            <a:endParaRPr lang="zh-CN" altLang="en-US" sz="2800" dirty="0">
              <a:solidFill>
                <a:srgbClr val="C00000"/>
              </a:solidFill>
              <a:ea typeface="宋体" pitchFamily="2" charset="-122"/>
              <a:sym typeface="Symbol" pitchFamily="18" charset="2"/>
            </a:endParaRPr>
          </a:p>
        </p:txBody>
      </p:sp>
      <p:sp>
        <p:nvSpPr>
          <p:cNvPr id="23" name="Text Box 24"/>
          <p:cNvSpPr txBox="1">
            <a:spLocks noChangeArrowheads="1"/>
          </p:cNvSpPr>
          <p:nvPr/>
        </p:nvSpPr>
        <p:spPr bwMode="auto">
          <a:xfrm>
            <a:off x="1115616" y="3429491"/>
            <a:ext cx="885698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000" b="1" dirty="0" smtClean="0">
                <a:solidFill>
                  <a:srgbClr val="000099"/>
                </a:solidFill>
                <a:latin typeface="Times New Roman" pitchFamily="18" charset="0"/>
                <a:cs typeface="Arial" pitchFamily="34" charset="0"/>
              </a:rPr>
              <a:t>当</a:t>
            </a:r>
            <a:r>
              <a:rPr kumimoji="1" lang="en-US" altLang="zh-CN" sz="2000" b="1" dirty="0">
                <a:solidFill>
                  <a:srgbClr val="000099"/>
                </a:solidFill>
                <a:latin typeface="Times New Roman" pitchFamily="18" charset="0"/>
                <a:cs typeface="Arial" pitchFamily="34" charset="0"/>
              </a:rPr>
              <a:t>B</a:t>
            </a:r>
            <a:r>
              <a:rPr kumimoji="1" lang="zh-CN" altLang="en-US" sz="2000" b="1" dirty="0">
                <a:solidFill>
                  <a:srgbClr val="000099"/>
                </a:solidFill>
                <a:latin typeface="Times New Roman" pitchFamily="18" charset="0"/>
                <a:cs typeface="Arial" pitchFamily="34" charset="0"/>
              </a:rPr>
              <a:t>在 </a:t>
            </a:r>
            <a:r>
              <a:rPr kumimoji="1" lang="zh-CN" altLang="en-US" sz="2000" b="1" i="1" dirty="0">
                <a:solidFill>
                  <a:srgbClr val="000099"/>
                </a:solidFill>
                <a:latin typeface="Times New Roman" pitchFamily="18" charset="0"/>
                <a:cs typeface="Arial" pitchFamily="34" charset="0"/>
                <a:sym typeface="Symbol" pitchFamily="18" charset="2"/>
              </a:rPr>
              <a:t></a:t>
            </a:r>
            <a:r>
              <a:rPr kumimoji="1" lang="zh-CN" altLang="en-US" sz="2000" b="1" dirty="0">
                <a:solidFill>
                  <a:srgbClr val="000099"/>
                </a:solidFill>
                <a:latin typeface="Times New Roman" pitchFamily="18" charset="0"/>
                <a:cs typeface="Arial" pitchFamily="34" charset="0"/>
                <a:sym typeface="Symbol" pitchFamily="18" charset="2"/>
              </a:rPr>
              <a:t> 、</a:t>
            </a:r>
            <a:r>
              <a:rPr kumimoji="1" lang="zh-CN" altLang="en-US" sz="2000" b="1" i="1" dirty="0">
                <a:solidFill>
                  <a:srgbClr val="000099"/>
                </a:solidFill>
                <a:latin typeface="Times New Roman" pitchFamily="18" charset="0"/>
                <a:cs typeface="Arial" pitchFamily="34" charset="0"/>
                <a:sym typeface="Symbol" pitchFamily="18" charset="2"/>
              </a:rPr>
              <a:t></a:t>
            </a:r>
            <a:r>
              <a:rPr kumimoji="1" lang="zh-CN" altLang="en-US" sz="2000" b="1" dirty="0">
                <a:solidFill>
                  <a:srgbClr val="000099"/>
                </a:solidFill>
                <a:latin typeface="Times New Roman" pitchFamily="18" charset="0"/>
                <a:cs typeface="Arial" pitchFamily="34" charset="0"/>
                <a:sym typeface="Symbol" pitchFamily="18" charset="2"/>
              </a:rPr>
              <a:t> 两相中达到相平衡时</a:t>
            </a:r>
            <a:r>
              <a:rPr kumimoji="1" lang="zh-CN" altLang="en-US" sz="2000" b="1" dirty="0" smtClean="0">
                <a:solidFill>
                  <a:srgbClr val="000099"/>
                </a:solidFill>
                <a:latin typeface="Times New Roman" pitchFamily="18" charset="0"/>
                <a:cs typeface="Arial" pitchFamily="34" charset="0"/>
                <a:sym typeface="Symbol" pitchFamily="18" charset="2"/>
              </a:rPr>
              <a:t>，</a:t>
            </a:r>
            <a:endParaRPr kumimoji="1" lang="en-US" altLang="zh-CN" sz="2000" b="1" dirty="0" smtClean="0">
              <a:solidFill>
                <a:srgbClr val="000099"/>
              </a:solidFill>
              <a:latin typeface="Times New Roman" pitchFamily="18" charset="0"/>
              <a:cs typeface="Arial" pitchFamily="34" charset="0"/>
              <a:sym typeface="Symbol" pitchFamily="18" charset="2"/>
            </a:endParaRPr>
          </a:p>
          <a:p>
            <a:pPr>
              <a:spcBef>
                <a:spcPct val="50000"/>
              </a:spcBef>
            </a:pPr>
            <a:r>
              <a:rPr kumimoji="1" lang="zh-CN" altLang="en-US" sz="2000" b="1" dirty="0" smtClean="0">
                <a:solidFill>
                  <a:srgbClr val="000099"/>
                </a:solidFill>
                <a:latin typeface="Times New Roman" pitchFamily="18" charset="0"/>
                <a:cs typeface="Arial" pitchFamily="34" charset="0"/>
                <a:sym typeface="Symbol" pitchFamily="18" charset="2"/>
              </a:rPr>
              <a:t>所以</a:t>
            </a:r>
            <a:r>
              <a:rPr kumimoji="1" lang="zh-CN" altLang="en-US" sz="2000" b="1" dirty="0">
                <a:solidFill>
                  <a:srgbClr val="000099"/>
                </a:solidFill>
                <a:latin typeface="Times New Roman" pitchFamily="18" charset="0"/>
                <a:cs typeface="Arial" pitchFamily="34" charset="0"/>
                <a:sym typeface="Symbol" pitchFamily="18" charset="2"/>
              </a:rPr>
              <a:t>有：</a:t>
            </a:r>
            <a:endParaRPr kumimoji="1" lang="zh-CN" altLang="en-US" sz="2000" b="1" i="1" dirty="0">
              <a:solidFill>
                <a:srgbClr val="000099"/>
              </a:solidFill>
              <a:latin typeface="Times New Roman" pitchFamily="18" charset="0"/>
              <a:cs typeface="Arial" pitchFamily="34" charset="0"/>
            </a:endParaRPr>
          </a:p>
        </p:txBody>
      </p:sp>
      <p:sp>
        <p:nvSpPr>
          <p:cNvPr id="24" name="Text Box 8"/>
          <p:cNvSpPr txBox="1">
            <a:spLocks noChangeArrowheads="1"/>
          </p:cNvSpPr>
          <p:nvPr/>
        </p:nvSpPr>
        <p:spPr bwMode="auto">
          <a:xfrm>
            <a:off x="7670664" y="4070767"/>
            <a:ext cx="356897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000" b="1" dirty="0" smtClean="0">
                <a:latin typeface="Times New Roman" pitchFamily="18" charset="0"/>
                <a:cs typeface="Arial" pitchFamily="34" charset="0"/>
              </a:rPr>
              <a:t>                       </a:t>
            </a:r>
            <a:endParaRPr kumimoji="1" lang="en-US" altLang="zh-CN" sz="2000" b="1" dirty="0" smtClean="0">
              <a:latin typeface="Times New Roman" pitchFamily="18" charset="0"/>
              <a:cs typeface="Arial" pitchFamily="34" charset="0"/>
            </a:endParaRPr>
          </a:p>
          <a:p>
            <a:pPr>
              <a:spcBef>
                <a:spcPct val="50000"/>
              </a:spcBef>
            </a:pPr>
            <a:endParaRPr kumimoji="1" lang="zh-CN" altLang="en-US" sz="2000" b="1" dirty="0">
              <a:latin typeface="Times New Roman" pitchFamily="18" charset="0"/>
              <a:cs typeface="Arial"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50137614"/>
              </p:ext>
            </p:extLst>
          </p:nvPr>
        </p:nvGraphicFramePr>
        <p:xfrm>
          <a:off x="3102643" y="4862840"/>
          <a:ext cx="1331200" cy="352132"/>
        </p:xfrm>
        <a:graphic>
          <a:graphicData uri="http://schemas.openxmlformats.org/presentationml/2006/ole">
            <mc:AlternateContent xmlns:mc="http://schemas.openxmlformats.org/markup-compatibility/2006">
              <mc:Choice xmlns:v="urn:schemas-microsoft-com:vml" Requires="v">
                <p:oleObj spid="_x0000_s176447" name="Equation" r:id="rId11" imgW="863225" imgH="228501" progId="Equation.3">
                  <p:embed/>
                </p:oleObj>
              </mc:Choice>
              <mc:Fallback>
                <p:oleObj name="Equation" r:id="rId11" imgW="863225" imgH="228501"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2643" y="4862840"/>
                        <a:ext cx="1331200" cy="352132"/>
                      </a:xfrm>
                      <a:prstGeom prst="rect">
                        <a:avLst/>
                      </a:prstGeom>
                      <a:noFill/>
                      <a:ln>
                        <a:noFill/>
                      </a:ln>
                      <a:effectLst/>
                    </p:spPr>
                  </p:pic>
                </p:oleObj>
              </mc:Fallback>
            </mc:AlternateContent>
          </a:graphicData>
        </a:graphic>
      </p:graphicFrame>
      <p:sp>
        <p:nvSpPr>
          <p:cNvPr id="25" name="Text Box 20"/>
          <p:cNvSpPr txBox="1">
            <a:spLocks noChangeArrowheads="1"/>
          </p:cNvSpPr>
          <p:nvPr/>
        </p:nvSpPr>
        <p:spPr bwMode="auto">
          <a:xfrm flipV="1">
            <a:off x="4002315" y="4862840"/>
            <a:ext cx="319770" cy="132164"/>
          </a:xfrm>
          <a:prstGeom prst="rect">
            <a:avLst/>
          </a:prstGeom>
          <a:noFill/>
          <a:ln w="9525">
            <a:noFill/>
            <a:miter lim="800000"/>
            <a:headEnd/>
            <a:tailEnd/>
          </a:ln>
        </p:spPr>
        <p:txBody>
          <a:bodyPr vert="eaVert">
            <a:spAutoFit/>
          </a:bodyPr>
          <a:lstStyle/>
          <a:p>
            <a:pPr>
              <a:spcBef>
                <a:spcPct val="50000"/>
              </a:spcBef>
            </a:pPr>
            <a:r>
              <a:rPr lang="zh-CN" altLang="en-US" sz="1200" b="1" dirty="0">
                <a:solidFill>
                  <a:srgbClr val="0000CC"/>
                </a:solidFill>
                <a:latin typeface="Times New Roman" pitchFamily="18" charset="0"/>
                <a:sym typeface="Symbol" pitchFamily="18" charset="2"/>
              </a:rPr>
              <a:t></a:t>
            </a:r>
            <a:endParaRPr lang="zh-CN" altLang="en-US" sz="8000" b="1" dirty="0">
              <a:solidFill>
                <a:srgbClr val="0000CC"/>
              </a:solidFill>
              <a:latin typeface="Times New Roman" pitchFamily="18" charset="0"/>
              <a:sym typeface="Symbol" pitchFamily="18" charset="2"/>
            </a:endParaRPr>
          </a:p>
        </p:txBody>
      </p:sp>
      <p:sp>
        <p:nvSpPr>
          <p:cNvPr id="26" name="Text Box 20"/>
          <p:cNvSpPr txBox="1">
            <a:spLocks noChangeArrowheads="1"/>
          </p:cNvSpPr>
          <p:nvPr/>
        </p:nvSpPr>
        <p:spPr bwMode="auto">
          <a:xfrm flipV="1">
            <a:off x="3126217" y="4866601"/>
            <a:ext cx="319770" cy="132164"/>
          </a:xfrm>
          <a:prstGeom prst="rect">
            <a:avLst/>
          </a:prstGeom>
          <a:noFill/>
          <a:ln w="9525">
            <a:noFill/>
            <a:miter lim="800000"/>
            <a:headEnd/>
            <a:tailEnd/>
          </a:ln>
        </p:spPr>
        <p:txBody>
          <a:bodyPr vert="eaVert">
            <a:spAutoFit/>
          </a:bodyPr>
          <a:lstStyle/>
          <a:p>
            <a:pPr>
              <a:spcBef>
                <a:spcPct val="50000"/>
              </a:spcBef>
            </a:pPr>
            <a:r>
              <a:rPr lang="zh-CN" altLang="en-US" sz="1200" b="1" dirty="0">
                <a:solidFill>
                  <a:srgbClr val="0000CC"/>
                </a:solidFill>
                <a:latin typeface="Times New Roman" pitchFamily="18" charset="0"/>
                <a:sym typeface="Symbol" pitchFamily="18" charset="2"/>
              </a:rPr>
              <a:t></a:t>
            </a:r>
            <a:endParaRPr lang="zh-CN" altLang="en-US" sz="8000" b="1" dirty="0">
              <a:solidFill>
                <a:srgbClr val="0000CC"/>
              </a:solidFill>
              <a:latin typeface="Times New Roman" pitchFamily="18" charset="0"/>
              <a:sym typeface="Symbol" pitchFamily="18" charset="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79232067"/>
              </p:ext>
            </p:extLst>
          </p:nvPr>
        </p:nvGraphicFramePr>
        <p:xfrm>
          <a:off x="5475288" y="3451225"/>
          <a:ext cx="1428750" cy="371475"/>
        </p:xfrm>
        <a:graphic>
          <a:graphicData uri="http://schemas.openxmlformats.org/presentationml/2006/ole">
            <mc:AlternateContent xmlns:mc="http://schemas.openxmlformats.org/markup-compatibility/2006">
              <mc:Choice xmlns:v="urn:schemas-microsoft-com:vml" Requires="v">
                <p:oleObj spid="_x0000_s176448" name="公式" r:id="rId13" imgW="927000" imgH="241200" progId="Equation.3">
                  <p:embed/>
                </p:oleObj>
              </mc:Choice>
              <mc:Fallback>
                <p:oleObj name="公式" r:id="rId13" imgW="927000" imgH="241200" progId="Equation.3">
                  <p:embed/>
                  <p:pic>
                    <p:nvPicPr>
                      <p:cNvPr id="0" name="对象 1"/>
                      <p:cNvPicPr>
                        <a:picLocks noChangeAspect="1" noChangeArrowheads="1"/>
                      </p:cNvPicPr>
                      <p:nvPr/>
                    </p:nvPicPr>
                    <p:blipFill>
                      <a:blip r:embed="rId14"/>
                      <a:srcRect/>
                      <a:stretch>
                        <a:fillRect/>
                      </a:stretch>
                    </p:blipFill>
                    <p:spPr bwMode="auto">
                      <a:xfrm>
                        <a:off x="5475288" y="3451225"/>
                        <a:ext cx="14287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1115616" y="4862840"/>
            <a:ext cx="1811714" cy="369332"/>
          </a:xfrm>
          <a:prstGeom prst="rect">
            <a:avLst/>
          </a:prstGeom>
        </p:spPr>
        <p:txBody>
          <a:bodyPr wrap="none">
            <a:spAutoFit/>
          </a:bodyPr>
          <a:lstStyle/>
          <a:p>
            <a:r>
              <a:rPr kumimoji="1" lang="zh-CN" altLang="en-US" b="1" dirty="0" smtClean="0">
                <a:solidFill>
                  <a:srgbClr val="000099"/>
                </a:solidFill>
                <a:latin typeface="Times New Roman" pitchFamily="18" charset="0"/>
                <a:cs typeface="Arial" pitchFamily="34" charset="0"/>
                <a:sym typeface="Symbol" pitchFamily="18" charset="2"/>
              </a:rPr>
              <a:t>在一定温度下，</a:t>
            </a:r>
            <a:endParaRPr lang="zh-CN" altLang="en-US" dirty="0"/>
          </a:p>
        </p:txBody>
      </p:sp>
      <p:sp>
        <p:nvSpPr>
          <p:cNvPr id="28" name="矩形 27"/>
          <p:cNvSpPr/>
          <p:nvPr/>
        </p:nvSpPr>
        <p:spPr>
          <a:xfrm>
            <a:off x="4520508" y="4866601"/>
            <a:ext cx="2741456" cy="369332"/>
          </a:xfrm>
          <a:prstGeom prst="rect">
            <a:avLst/>
          </a:prstGeom>
        </p:spPr>
        <p:txBody>
          <a:bodyPr wrap="none">
            <a:spAutoFit/>
          </a:bodyPr>
          <a:lstStyle/>
          <a:p>
            <a:r>
              <a:rPr kumimoji="1" lang="zh-CN" altLang="en-US" b="1" dirty="0" smtClean="0">
                <a:solidFill>
                  <a:srgbClr val="000099"/>
                </a:solidFill>
                <a:latin typeface="Times New Roman" pitchFamily="18" charset="0"/>
                <a:cs typeface="Arial" pitchFamily="34" charset="0"/>
                <a:sym typeface="Symbol" pitchFamily="18" charset="2"/>
              </a:rPr>
              <a:t>都有确定的值，即为常数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2983553230"/>
              </p:ext>
            </p:extLst>
          </p:nvPr>
        </p:nvGraphicFramePr>
        <p:xfrm>
          <a:off x="683567" y="548680"/>
          <a:ext cx="3803731" cy="919286"/>
        </p:xfrm>
        <a:graphic>
          <a:graphicData uri="http://schemas.openxmlformats.org/presentationml/2006/ole">
            <mc:AlternateContent xmlns:mc="http://schemas.openxmlformats.org/markup-compatibility/2006">
              <mc:Choice xmlns:v="urn:schemas-microsoft-com:vml" Requires="v">
                <p:oleObj spid="_x0000_s175218" name="公式" r:id="rId3" imgW="1244600" imgH="431800" progId="Equation.3">
                  <p:embed/>
                </p:oleObj>
              </mc:Choice>
              <mc:Fallback>
                <p:oleObj name="公式" r:id="rId3" imgW="1244600" imgH="431800" progId="Equation.3">
                  <p:embed/>
                  <p:pic>
                    <p:nvPicPr>
                      <p:cNvPr id="0" name="Object 3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7" y="548680"/>
                        <a:ext cx="3803731" cy="919286"/>
                      </a:xfrm>
                      <a:prstGeom prst="rect">
                        <a:avLst/>
                      </a:prstGeom>
                      <a:solidFill>
                        <a:schemeClr val="bg2"/>
                      </a:solidFill>
                      <a:ln>
                        <a:noFill/>
                      </a:ln>
                    </p:spPr>
                  </p:pic>
                </p:oleObj>
              </mc:Fallback>
            </mc:AlternateContent>
          </a:graphicData>
        </a:graphic>
      </p:graphicFrame>
      <p:sp>
        <p:nvSpPr>
          <p:cNvPr id="5" name="矩形 4"/>
          <p:cNvSpPr/>
          <p:nvPr/>
        </p:nvSpPr>
        <p:spPr>
          <a:xfrm>
            <a:off x="611560" y="1772816"/>
            <a:ext cx="8136904" cy="904863"/>
          </a:xfrm>
          <a:prstGeom prst="rect">
            <a:avLst/>
          </a:prstGeom>
        </p:spPr>
        <p:txBody>
          <a:bodyPr wrap="square">
            <a:spAutoFit/>
          </a:bodyPr>
          <a:lstStyle/>
          <a:p>
            <a:pPr>
              <a:spcBef>
                <a:spcPct val="20000"/>
              </a:spcBef>
              <a:buClr>
                <a:srgbClr val="CCFF33"/>
              </a:buClr>
              <a:buSzPct val="70000"/>
              <a:buFont typeface="Wingdings" pitchFamily="2" charset="2"/>
              <a:buNone/>
            </a:pPr>
            <a:r>
              <a:rPr kumimoji="1" lang="zh-CN" altLang="en-US" sz="2400" b="1" dirty="0">
                <a:latin typeface="创艺简黑体"/>
                <a:ea typeface="创艺简黑体"/>
                <a:cs typeface="创艺简黑体"/>
              </a:rPr>
              <a:t>若浓度用</a:t>
            </a:r>
            <a:r>
              <a:rPr kumimoji="1" lang="en-US" altLang="zh-CN" sz="2400" b="1" dirty="0">
                <a:latin typeface="创艺简黑体"/>
                <a:ea typeface="创艺简黑体"/>
                <a:cs typeface="创艺简黑体"/>
              </a:rPr>
              <a:t>C</a:t>
            </a:r>
            <a:r>
              <a:rPr kumimoji="1" lang="zh-CN" altLang="en-US" sz="2400" b="1" baseline="-25000" dirty="0">
                <a:latin typeface="创艺简黑体"/>
                <a:ea typeface="创艺简黑体"/>
                <a:cs typeface="创艺简黑体"/>
              </a:rPr>
              <a:t>Ｂ</a:t>
            </a:r>
            <a:r>
              <a:rPr kumimoji="1" lang="zh-CN" altLang="en-US" sz="2400" b="1" dirty="0">
                <a:latin typeface="创艺简黑体"/>
                <a:ea typeface="创艺简黑体"/>
                <a:cs typeface="创艺简黑体"/>
              </a:rPr>
              <a:t>表示时同样可以得到</a:t>
            </a:r>
            <a:r>
              <a:rPr kumimoji="1" lang="zh-CN" altLang="en-US" sz="2400" b="1" dirty="0" smtClean="0">
                <a:latin typeface="创艺简黑体"/>
                <a:ea typeface="创艺简黑体"/>
                <a:cs typeface="创艺简黑体"/>
              </a:rPr>
              <a:t>：</a:t>
            </a:r>
            <a:endParaRPr kumimoji="1" lang="en-US" altLang="zh-CN" sz="2400" b="1" dirty="0" smtClean="0">
              <a:latin typeface="创艺简黑体"/>
              <a:ea typeface="创艺简黑体"/>
              <a:cs typeface="创艺简黑体"/>
            </a:endParaRPr>
          </a:p>
          <a:p>
            <a:pPr>
              <a:spcBef>
                <a:spcPct val="20000"/>
              </a:spcBef>
              <a:buClr>
                <a:srgbClr val="CCFF33"/>
              </a:buClr>
              <a:buSzPct val="70000"/>
              <a:buFont typeface="Wingdings" pitchFamily="2" charset="2"/>
              <a:buNone/>
            </a:pPr>
            <a:r>
              <a:rPr kumimoji="1" lang="en-US" altLang="zh-CN" sz="2400" b="1" dirty="0" smtClean="0">
                <a:latin typeface="创艺简黑体"/>
                <a:ea typeface="创艺简黑体"/>
                <a:cs typeface="创艺简黑体"/>
              </a:rPr>
              <a:t>K</a:t>
            </a:r>
            <a:r>
              <a:rPr kumimoji="1" lang="zh-CN" altLang="en-US" sz="2400" b="1" baseline="-25000" dirty="0">
                <a:latin typeface="创艺简黑体"/>
                <a:ea typeface="创艺简黑体"/>
                <a:cs typeface="创艺简黑体"/>
              </a:rPr>
              <a:t>Ｃ</a:t>
            </a:r>
            <a:r>
              <a:rPr kumimoji="1" lang="en-US" altLang="zh-CN" sz="2400" b="1" dirty="0">
                <a:latin typeface="创艺简黑体"/>
                <a:ea typeface="创艺简黑体"/>
                <a:cs typeface="创艺简黑体"/>
              </a:rPr>
              <a:t>=</a:t>
            </a:r>
            <a:r>
              <a:rPr kumimoji="1" lang="zh-CN" altLang="en-US" sz="2400" b="1" dirty="0">
                <a:latin typeface="创艺简黑体"/>
                <a:ea typeface="创艺简黑体"/>
                <a:cs typeface="创艺简黑体"/>
                <a:sym typeface="Wingdings" pitchFamily="2" charset="2"/>
              </a:rPr>
              <a:t>Ｃ</a:t>
            </a:r>
            <a:r>
              <a:rPr kumimoji="1" lang="en-US" altLang="zh-CN" sz="2400" b="1" baseline="-25000" dirty="0">
                <a:latin typeface="创艺简黑体"/>
                <a:ea typeface="创艺简黑体"/>
                <a:cs typeface="创艺简黑体"/>
                <a:sym typeface="Wingdings" pitchFamily="2" charset="2"/>
              </a:rPr>
              <a:t>B</a:t>
            </a:r>
            <a:r>
              <a:rPr kumimoji="1" lang="zh-CN" altLang="en-US" sz="2400" b="1" baseline="-25000" dirty="0">
                <a:latin typeface="Calibri" pitchFamily="34" charset="0"/>
                <a:sym typeface="Wingdings" pitchFamily="2" charset="2"/>
              </a:rPr>
              <a:t> （</a:t>
            </a:r>
            <a:r>
              <a:rPr kumimoji="1" lang="el-GR" altLang="zh-CN" sz="2400" b="1" dirty="0">
                <a:latin typeface="Calibri"/>
              </a:rPr>
              <a:t> α </a:t>
            </a:r>
            <a:r>
              <a:rPr kumimoji="1" lang="zh-CN" altLang="en-US" sz="2400" b="1" baseline="-25000" dirty="0">
                <a:latin typeface="Calibri" pitchFamily="34" charset="0"/>
                <a:sym typeface="Wingdings" pitchFamily="2" charset="2"/>
              </a:rPr>
              <a:t>） </a:t>
            </a:r>
            <a:r>
              <a:rPr kumimoji="1" lang="en-US" altLang="zh-CN" sz="2400" b="1" baseline="30000" dirty="0">
                <a:latin typeface="创艺简黑体"/>
                <a:ea typeface="创艺简黑体"/>
                <a:cs typeface="创艺简黑体"/>
              </a:rPr>
              <a:t></a:t>
            </a:r>
            <a:r>
              <a:rPr kumimoji="1" lang="en-US" altLang="zh-CN" sz="2400" b="1" dirty="0">
                <a:latin typeface="创艺简黑体"/>
                <a:ea typeface="创艺简黑体"/>
                <a:cs typeface="创艺简黑体"/>
              </a:rPr>
              <a:t>/</a:t>
            </a:r>
            <a:r>
              <a:rPr kumimoji="1" lang="zh-CN" altLang="en-US" sz="2400" b="1" dirty="0">
                <a:latin typeface="创艺简黑体"/>
                <a:ea typeface="创艺简黑体"/>
                <a:cs typeface="创艺简黑体"/>
                <a:sym typeface="Wingdings" pitchFamily="2" charset="2"/>
              </a:rPr>
              <a:t>Ｃ</a:t>
            </a:r>
            <a:r>
              <a:rPr kumimoji="1" lang="en-US" altLang="zh-CN" sz="2400" b="1" baseline="-25000" dirty="0">
                <a:latin typeface="创艺简黑体"/>
                <a:ea typeface="创艺简黑体"/>
                <a:cs typeface="创艺简黑体"/>
                <a:sym typeface="Wingdings" pitchFamily="2" charset="2"/>
              </a:rPr>
              <a:t>B</a:t>
            </a:r>
            <a:r>
              <a:rPr kumimoji="1" lang="zh-CN" altLang="en-US" sz="2400" b="1" baseline="-25000" dirty="0">
                <a:latin typeface="Calibri" pitchFamily="34" charset="0"/>
                <a:sym typeface="Wingdings" pitchFamily="2" charset="2"/>
              </a:rPr>
              <a:t> （</a:t>
            </a:r>
            <a:r>
              <a:rPr kumimoji="1" lang="el-GR" altLang="zh-CN" sz="2400" b="1" dirty="0">
                <a:latin typeface="Calibri"/>
                <a:sym typeface="Wingdings" pitchFamily="2" charset="2"/>
              </a:rPr>
              <a:t> β </a:t>
            </a:r>
            <a:r>
              <a:rPr kumimoji="1" lang="zh-CN" altLang="en-US" sz="2400" b="1" baseline="-25000" dirty="0">
                <a:latin typeface="Calibri" pitchFamily="34" charset="0"/>
                <a:sym typeface="Wingdings" pitchFamily="2" charset="2"/>
              </a:rPr>
              <a:t>）</a:t>
            </a:r>
            <a:r>
              <a:rPr kumimoji="1" lang="en-US" altLang="zh-CN" sz="2400" b="1" baseline="30000" dirty="0">
                <a:latin typeface="Calibri" pitchFamily="34" charset="0"/>
              </a:rPr>
              <a:t> </a:t>
            </a:r>
            <a:r>
              <a:rPr kumimoji="1" lang="en-US" altLang="zh-CN" sz="2400" b="1" baseline="30000" dirty="0">
                <a:latin typeface="创艺简黑体"/>
                <a:ea typeface="创艺简黑体"/>
                <a:cs typeface="创艺简黑体"/>
              </a:rPr>
              <a:t> </a:t>
            </a:r>
            <a:r>
              <a:rPr kumimoji="1" lang="zh-CN" altLang="en-US" sz="2400" b="1" dirty="0">
                <a:latin typeface="创艺简黑体"/>
                <a:ea typeface="创艺简黑体"/>
                <a:cs typeface="创艺简黑体"/>
              </a:rPr>
              <a:t>＝常数</a:t>
            </a:r>
          </a:p>
        </p:txBody>
      </p:sp>
      <p:sp>
        <p:nvSpPr>
          <p:cNvPr id="6" name="AutoShape 40"/>
          <p:cNvSpPr>
            <a:spLocks noChangeArrowheads="1"/>
          </p:cNvSpPr>
          <p:nvPr/>
        </p:nvSpPr>
        <p:spPr bwMode="auto">
          <a:xfrm>
            <a:off x="395536" y="2852936"/>
            <a:ext cx="8568952" cy="549151"/>
          </a:xfrm>
          <a:prstGeom prst="roundRect">
            <a:avLst>
              <a:gd name="adj" fmla="val 16667"/>
            </a:avLst>
          </a:prstGeom>
          <a:solidFill>
            <a:schemeClr val="bg2"/>
          </a:solidFill>
          <a:ln>
            <a:noFill/>
          </a:ln>
          <a:effectLst/>
          <a:extLst/>
        </p:spPr>
        <p:txBody>
          <a:bodyPr wrap="none" anchor="ctr"/>
          <a:lstStyle/>
          <a:p>
            <a:r>
              <a:rPr kumimoji="1" lang="zh-CN" altLang="en-US" sz="2000" b="1" dirty="0" smtClean="0">
                <a:solidFill>
                  <a:srgbClr val="993300"/>
                </a:solidFill>
                <a:latin typeface="楷体_GB2312" pitchFamily="49" charset="-122"/>
                <a:ea typeface="楷体_GB2312" pitchFamily="49" charset="-122"/>
              </a:rPr>
              <a:t>应用</a:t>
            </a:r>
            <a:r>
              <a:rPr kumimoji="1" lang="zh-CN" altLang="en-US" sz="2000" b="1" dirty="0">
                <a:solidFill>
                  <a:srgbClr val="993300"/>
                </a:solidFill>
                <a:latin typeface="楷体_GB2312" pitchFamily="49" charset="-122"/>
                <a:ea typeface="楷体_GB2312" pitchFamily="49" charset="-122"/>
              </a:rPr>
              <a:t>上式除要求</a:t>
            </a:r>
            <a:r>
              <a:rPr kumimoji="1" lang="en-US" altLang="zh-CN" sz="2000" b="1" dirty="0">
                <a:solidFill>
                  <a:srgbClr val="993300"/>
                </a:solidFill>
                <a:latin typeface="楷体_GB2312" pitchFamily="49" charset="-122"/>
                <a:ea typeface="楷体_GB2312" pitchFamily="49" charset="-122"/>
              </a:rPr>
              <a:t>B</a:t>
            </a:r>
            <a:r>
              <a:rPr kumimoji="1" lang="zh-CN" altLang="en-US" sz="2000" b="1" dirty="0">
                <a:solidFill>
                  <a:srgbClr val="993300"/>
                </a:solidFill>
                <a:latin typeface="楷体_GB2312" pitchFamily="49" charset="-122"/>
                <a:ea typeface="楷体_GB2312" pitchFamily="49" charset="-122"/>
              </a:rPr>
              <a:t>在两相中浓度很小外，</a:t>
            </a:r>
            <a:r>
              <a:rPr kumimoji="1" lang="zh-CN" altLang="en-US" sz="2000" b="1" dirty="0" smtClean="0">
                <a:solidFill>
                  <a:srgbClr val="993300"/>
                </a:solidFill>
                <a:latin typeface="楷体_GB2312" pitchFamily="49" charset="-122"/>
                <a:ea typeface="楷体_GB2312" pitchFamily="49" charset="-122"/>
              </a:rPr>
              <a:t>还要求</a:t>
            </a:r>
            <a:r>
              <a:rPr kumimoji="1" lang="en-US" altLang="zh-CN" sz="2000" b="1" dirty="0">
                <a:solidFill>
                  <a:srgbClr val="993300"/>
                </a:solidFill>
                <a:latin typeface="楷体_GB2312" pitchFamily="49" charset="-122"/>
                <a:ea typeface="楷体_GB2312" pitchFamily="49" charset="-122"/>
              </a:rPr>
              <a:t>B</a:t>
            </a:r>
            <a:r>
              <a:rPr kumimoji="1" lang="zh-CN" altLang="en-US" sz="2000" b="1" dirty="0">
                <a:solidFill>
                  <a:srgbClr val="993300"/>
                </a:solidFill>
                <a:latin typeface="楷体_GB2312" pitchFamily="49" charset="-122"/>
                <a:ea typeface="楷体_GB2312" pitchFamily="49" charset="-122"/>
              </a:rPr>
              <a:t>在两相中分子形态必须相同</a:t>
            </a:r>
            <a:r>
              <a:rPr kumimoji="1" lang="zh-CN" altLang="en-US" b="1" dirty="0">
                <a:solidFill>
                  <a:srgbClr val="993300"/>
                </a:solidFill>
                <a:latin typeface="楷体_GB2312" pitchFamily="49" charset="-122"/>
                <a:ea typeface="楷体_GB2312" pitchFamily="49" charset="-122"/>
              </a:rPr>
              <a:t>。</a:t>
            </a:r>
          </a:p>
        </p:txBody>
      </p:sp>
      <p:sp>
        <p:nvSpPr>
          <p:cNvPr id="7" name="矩形 18"/>
          <p:cNvSpPr>
            <a:spLocks noChangeArrowheads="1"/>
          </p:cNvSpPr>
          <p:nvPr/>
        </p:nvSpPr>
        <p:spPr bwMode="auto">
          <a:xfrm>
            <a:off x="295756" y="3645024"/>
            <a:ext cx="8590430" cy="1680460"/>
          </a:xfrm>
          <a:prstGeom prst="rect">
            <a:avLst/>
          </a:prstGeom>
          <a:noFill/>
          <a:ln w="9525">
            <a:noFill/>
            <a:miter lim="800000"/>
            <a:headEnd/>
            <a:tailEnd/>
          </a:ln>
        </p:spPr>
        <p:txBody>
          <a:bodyPr wrap="square">
            <a:spAutoFit/>
          </a:bodyPr>
          <a:lstStyle/>
          <a:p>
            <a:pPr>
              <a:spcBef>
                <a:spcPct val="20000"/>
              </a:spcBef>
              <a:buClr>
                <a:srgbClr val="CCFF33"/>
              </a:buClr>
              <a:buSzPct val="70000"/>
              <a:buFont typeface="Wingdings" pitchFamily="2" charset="2"/>
              <a:buNone/>
            </a:pPr>
            <a:r>
              <a:rPr kumimoji="1" lang="zh-CN" altLang="en-US" sz="2400" dirty="0" smtClean="0">
                <a:latin typeface="创艺简黑体"/>
                <a:ea typeface="创艺简黑体"/>
                <a:cs typeface="创艺简黑体"/>
              </a:rPr>
              <a:t>例：</a:t>
            </a:r>
            <a:r>
              <a:rPr kumimoji="1" lang="en-US" altLang="zh-CN" sz="2400" dirty="0">
                <a:latin typeface="创艺简黑体"/>
                <a:ea typeface="创艺简黑体"/>
                <a:cs typeface="创艺简黑体"/>
              </a:rPr>
              <a:t>I</a:t>
            </a:r>
            <a:r>
              <a:rPr kumimoji="1" lang="en-US" altLang="zh-CN" sz="2400" baseline="-25000" dirty="0">
                <a:latin typeface="创艺简黑体"/>
                <a:ea typeface="创艺简黑体"/>
                <a:cs typeface="创艺简黑体"/>
              </a:rPr>
              <a:t>2 </a:t>
            </a:r>
            <a:r>
              <a:rPr kumimoji="1" lang="zh-CN" altLang="en-US" sz="2400" dirty="0">
                <a:latin typeface="创艺简黑体"/>
                <a:ea typeface="创艺简黑体"/>
                <a:cs typeface="创艺简黑体"/>
              </a:rPr>
              <a:t>在 </a:t>
            </a:r>
            <a:r>
              <a:rPr kumimoji="1" lang="en-US" altLang="zh-CN" sz="2400" dirty="0">
                <a:latin typeface="创艺简黑体"/>
                <a:ea typeface="创艺简黑体"/>
                <a:cs typeface="创艺简黑体"/>
              </a:rPr>
              <a:t>H</a:t>
            </a:r>
            <a:r>
              <a:rPr kumimoji="1" lang="en-US" altLang="zh-CN" sz="2400" baseline="-25000" dirty="0">
                <a:latin typeface="创艺简黑体"/>
                <a:ea typeface="创艺简黑体"/>
                <a:cs typeface="创艺简黑体"/>
              </a:rPr>
              <a:t>2</a:t>
            </a:r>
            <a:r>
              <a:rPr kumimoji="1" lang="en-US" altLang="zh-CN" sz="2400" dirty="0">
                <a:latin typeface="创艺简黑体"/>
                <a:ea typeface="创艺简黑体"/>
                <a:cs typeface="创艺简黑体"/>
              </a:rPr>
              <a:t>O </a:t>
            </a:r>
            <a:r>
              <a:rPr kumimoji="1" lang="zh-CN" altLang="en-US" sz="2400" dirty="0">
                <a:latin typeface="创艺简黑体"/>
                <a:ea typeface="创艺简黑体"/>
                <a:cs typeface="创艺简黑体"/>
              </a:rPr>
              <a:t>和 </a:t>
            </a:r>
            <a:r>
              <a:rPr kumimoji="1" lang="en-US" altLang="zh-CN" sz="2400" dirty="0">
                <a:latin typeface="创艺简黑体"/>
                <a:ea typeface="创艺简黑体"/>
                <a:cs typeface="创艺简黑体"/>
              </a:rPr>
              <a:t>CCl</a:t>
            </a:r>
            <a:r>
              <a:rPr kumimoji="1" lang="en-US" altLang="zh-CN" sz="2400" baseline="-25000" dirty="0">
                <a:latin typeface="创艺简黑体"/>
                <a:ea typeface="创艺简黑体"/>
                <a:cs typeface="创艺简黑体"/>
              </a:rPr>
              <a:t>4 </a:t>
            </a:r>
            <a:r>
              <a:rPr kumimoji="1" lang="zh-CN" altLang="en-US" sz="2400" dirty="0">
                <a:latin typeface="创艺简黑体"/>
                <a:ea typeface="创艺简黑体"/>
                <a:cs typeface="创艺简黑体"/>
              </a:rPr>
              <a:t>中有</a:t>
            </a:r>
          </a:p>
          <a:p>
            <a:pPr>
              <a:spcBef>
                <a:spcPct val="20000"/>
              </a:spcBef>
              <a:buClr>
                <a:srgbClr val="CCFF33"/>
              </a:buClr>
              <a:buSzPct val="70000"/>
              <a:buFont typeface="Wingdings" pitchFamily="2" charset="2"/>
              <a:buNone/>
            </a:pPr>
            <a:r>
              <a:rPr kumimoji="1" lang="zh-CN" altLang="en-US" dirty="0">
                <a:latin typeface="创艺简黑体"/>
                <a:ea typeface="创艺简黑体"/>
                <a:cs typeface="创艺简黑体"/>
              </a:rPr>
              <a:t>     </a:t>
            </a:r>
          </a:p>
          <a:p>
            <a:pPr>
              <a:spcBef>
                <a:spcPct val="20000"/>
              </a:spcBef>
              <a:buClr>
                <a:srgbClr val="CCFF33"/>
              </a:buClr>
              <a:buSzPct val="70000"/>
            </a:pPr>
            <a:r>
              <a:rPr kumimoji="1" lang="zh-CN" altLang="en-US" sz="2400" b="1" dirty="0" smtClean="0">
                <a:solidFill>
                  <a:srgbClr val="993300"/>
                </a:solidFill>
                <a:latin typeface="楷体_GB2312" pitchFamily="49" charset="-122"/>
                <a:ea typeface="楷体_GB2312" pitchFamily="49" charset="-122"/>
              </a:rPr>
              <a:t>若</a:t>
            </a:r>
            <a:r>
              <a:rPr kumimoji="1" lang="en-US" altLang="zh-CN" sz="2400" b="1" dirty="0" smtClean="0">
                <a:solidFill>
                  <a:srgbClr val="993300"/>
                </a:solidFill>
                <a:latin typeface="楷体_GB2312" pitchFamily="49" charset="-122"/>
                <a:ea typeface="楷体_GB2312" pitchFamily="49" charset="-122"/>
              </a:rPr>
              <a:t>B</a:t>
            </a:r>
            <a:r>
              <a:rPr kumimoji="1" lang="zh-CN" altLang="en-US" sz="2400" b="1" dirty="0">
                <a:solidFill>
                  <a:srgbClr val="993300"/>
                </a:solidFill>
                <a:latin typeface="楷体_GB2312" pitchFamily="49" charset="-122"/>
                <a:ea typeface="楷体_GB2312" pitchFamily="49" charset="-122"/>
              </a:rPr>
              <a:t>在两相中分子</a:t>
            </a:r>
            <a:r>
              <a:rPr kumimoji="1" lang="zh-CN" altLang="en-US" sz="2400" b="1" dirty="0" smtClean="0">
                <a:solidFill>
                  <a:srgbClr val="993300"/>
                </a:solidFill>
                <a:latin typeface="楷体_GB2312" pitchFamily="49" charset="-122"/>
                <a:ea typeface="楷体_GB2312" pitchFamily="49" charset="-122"/>
              </a:rPr>
              <a:t>形态</a:t>
            </a:r>
            <a:r>
              <a:rPr kumimoji="1" lang="zh-CN" altLang="en-US" sz="2400" b="1" dirty="0">
                <a:solidFill>
                  <a:srgbClr val="993300"/>
                </a:solidFill>
                <a:latin typeface="楷体_GB2312" pitchFamily="49" charset="-122"/>
                <a:ea typeface="楷体_GB2312" pitchFamily="49" charset="-122"/>
              </a:rPr>
              <a:t>不</a:t>
            </a:r>
            <a:r>
              <a:rPr kumimoji="1" lang="zh-CN" altLang="en-US" sz="2400" b="1" dirty="0" smtClean="0">
                <a:solidFill>
                  <a:srgbClr val="993300"/>
                </a:solidFill>
                <a:latin typeface="楷体_GB2312" pitchFamily="49" charset="-122"/>
                <a:ea typeface="楷体_GB2312" pitchFamily="49" charset="-122"/>
              </a:rPr>
              <a:t>相同时：</a:t>
            </a:r>
            <a:endParaRPr kumimoji="1" lang="en-US" altLang="zh-CN" sz="2400" dirty="0" smtClean="0">
              <a:latin typeface="创艺简黑体"/>
              <a:ea typeface="创艺简黑体"/>
              <a:cs typeface="创艺简黑体"/>
            </a:endParaRPr>
          </a:p>
          <a:p>
            <a:pPr>
              <a:spcBef>
                <a:spcPct val="20000"/>
              </a:spcBef>
              <a:buClr>
                <a:srgbClr val="CCFF33"/>
              </a:buClr>
              <a:buSzPct val="70000"/>
            </a:pPr>
            <a:r>
              <a:rPr kumimoji="1" lang="zh-CN" altLang="en-US" sz="2400" dirty="0" smtClean="0">
                <a:latin typeface="创艺简黑体"/>
                <a:ea typeface="创艺简黑体"/>
                <a:cs typeface="创艺简黑体"/>
              </a:rPr>
              <a:t>例：若</a:t>
            </a:r>
            <a:r>
              <a:rPr kumimoji="1" lang="zh-CN" altLang="en-US" sz="2400" dirty="0">
                <a:latin typeface="创艺简黑体"/>
                <a:ea typeface="创艺简黑体"/>
                <a:cs typeface="创艺简黑体"/>
              </a:rPr>
              <a:t>：2</a:t>
            </a:r>
            <a:r>
              <a:rPr kumimoji="1" lang="en-US" altLang="zh-CN" sz="2400" dirty="0">
                <a:latin typeface="创艺简黑体"/>
                <a:ea typeface="创艺简黑体"/>
                <a:cs typeface="创艺简黑体"/>
              </a:rPr>
              <a:t>B(</a:t>
            </a:r>
            <a:r>
              <a:rPr kumimoji="1" lang="el-GR" altLang="zh-CN" sz="2400" dirty="0">
                <a:latin typeface="Calibri" pitchFamily="34" charset="0"/>
                <a:ea typeface="创艺简黑体"/>
                <a:cs typeface="创艺简黑体"/>
              </a:rPr>
              <a:t>α</a:t>
            </a:r>
            <a:r>
              <a:rPr kumimoji="1" lang="en-US" altLang="zh-CN" sz="2400" dirty="0">
                <a:latin typeface="创艺简黑体"/>
                <a:ea typeface="创艺简黑体"/>
                <a:cs typeface="创艺简黑体"/>
              </a:rPr>
              <a:t>)＝B</a:t>
            </a:r>
            <a:r>
              <a:rPr kumimoji="1" lang="en-US" altLang="zh-CN" sz="2400" baseline="-25000" dirty="0">
                <a:latin typeface="创艺简黑体"/>
                <a:ea typeface="创艺简黑体"/>
                <a:cs typeface="创艺简黑体"/>
              </a:rPr>
              <a:t>2</a:t>
            </a:r>
            <a:r>
              <a:rPr kumimoji="1" lang="en-US" altLang="zh-CN" sz="2400" dirty="0">
                <a:latin typeface="创艺简黑体"/>
                <a:ea typeface="创艺简黑体"/>
                <a:cs typeface="创艺简黑体"/>
              </a:rPr>
              <a:t>(</a:t>
            </a:r>
            <a:r>
              <a:rPr kumimoji="1" lang="el-GR" altLang="zh-CN" sz="2400" dirty="0">
                <a:latin typeface="Calibri" pitchFamily="34" charset="0"/>
                <a:ea typeface="创艺简黑体"/>
                <a:cs typeface="创艺简黑体"/>
              </a:rPr>
              <a:t>β</a:t>
            </a:r>
            <a:r>
              <a:rPr kumimoji="1" lang="en-US" altLang="zh-CN" sz="2400" dirty="0">
                <a:latin typeface="创艺简黑体"/>
                <a:ea typeface="创艺简黑体"/>
                <a:cs typeface="创艺简黑体"/>
              </a:rPr>
              <a:t>)</a:t>
            </a:r>
            <a:r>
              <a:rPr kumimoji="1" lang="zh-CN" altLang="en-US" sz="2400" dirty="0">
                <a:latin typeface="创艺简黑体"/>
                <a:ea typeface="创艺简黑体"/>
                <a:cs typeface="创艺简黑体"/>
              </a:rPr>
              <a:t>则： </a:t>
            </a:r>
            <a:r>
              <a:rPr kumimoji="1" lang="en-US" altLang="zh-CN" sz="2400" dirty="0">
                <a:latin typeface="创艺简黑体"/>
                <a:ea typeface="创艺简黑体"/>
                <a:cs typeface="创艺简黑体"/>
              </a:rPr>
              <a:t>K</a:t>
            </a:r>
            <a:r>
              <a:rPr kumimoji="1" lang="en-US" altLang="zh-CN" sz="2400" baseline="-25000" dirty="0">
                <a:latin typeface="创艺简黑体"/>
                <a:ea typeface="创艺简黑体"/>
                <a:cs typeface="创艺简黑体"/>
              </a:rPr>
              <a:t>C</a:t>
            </a:r>
            <a:r>
              <a:rPr kumimoji="1" lang="en-US" altLang="zh-CN" sz="2400" dirty="0">
                <a:latin typeface="创艺简黑体"/>
                <a:ea typeface="创艺简黑体"/>
                <a:cs typeface="创艺简黑体"/>
              </a:rPr>
              <a:t>=(</a:t>
            </a:r>
            <a:r>
              <a:rPr kumimoji="1" lang="en-US" altLang="zh-CN" sz="2400" dirty="0">
                <a:latin typeface="创艺简黑体"/>
                <a:ea typeface="创艺简黑体"/>
                <a:cs typeface="创艺简黑体"/>
                <a:sym typeface="Wingdings" pitchFamily="2" charset="2"/>
              </a:rPr>
              <a:t>C</a:t>
            </a:r>
            <a:r>
              <a:rPr kumimoji="1" lang="en-US" altLang="zh-CN" sz="2400" baseline="-25000" dirty="0">
                <a:latin typeface="创艺简黑体"/>
                <a:ea typeface="创艺简黑体"/>
                <a:cs typeface="创艺简黑体"/>
                <a:sym typeface="Wingdings" pitchFamily="2" charset="2"/>
              </a:rPr>
              <a:t>B</a:t>
            </a:r>
            <a:r>
              <a:rPr kumimoji="1" lang="el-GR" altLang="zh-CN" sz="2400" baseline="30000" dirty="0">
                <a:latin typeface="Calibri" pitchFamily="34" charset="0"/>
                <a:ea typeface="创艺简黑体"/>
                <a:cs typeface="创艺简黑体"/>
              </a:rPr>
              <a:t>α</a:t>
            </a:r>
            <a:r>
              <a:rPr kumimoji="1" lang="en-US" altLang="zh-CN" sz="2400" dirty="0" smtClean="0">
                <a:latin typeface="创艺简黑体"/>
                <a:ea typeface="创艺简黑体"/>
                <a:cs typeface="创艺简黑体"/>
              </a:rPr>
              <a:t>)</a:t>
            </a:r>
            <a:r>
              <a:rPr kumimoji="1" lang="en-US" altLang="zh-CN" sz="2400" baseline="30000" dirty="0" smtClean="0">
                <a:latin typeface="创艺简黑体"/>
                <a:ea typeface="创艺简黑体"/>
                <a:cs typeface="创艺简黑体"/>
              </a:rPr>
              <a:t>2</a:t>
            </a:r>
            <a:r>
              <a:rPr kumimoji="1" lang="en-US" altLang="zh-CN" sz="2400" dirty="0" smtClean="0">
                <a:latin typeface="创艺简黑体"/>
                <a:ea typeface="创艺简黑体"/>
                <a:cs typeface="创艺简黑体"/>
              </a:rPr>
              <a:t>/</a:t>
            </a:r>
            <a:r>
              <a:rPr kumimoji="1" lang="en-US" altLang="zh-CN" sz="2400" dirty="0" smtClean="0">
                <a:latin typeface="创艺简黑体"/>
                <a:ea typeface="创艺简黑体"/>
                <a:cs typeface="创艺简黑体"/>
                <a:sym typeface="Wingdings" pitchFamily="2" charset="2"/>
              </a:rPr>
              <a:t>C</a:t>
            </a:r>
            <a:r>
              <a:rPr kumimoji="1" lang="en-US" altLang="zh-CN" sz="2400" baseline="-25000" dirty="0" smtClean="0">
                <a:latin typeface="创艺简黑体"/>
                <a:ea typeface="创艺简黑体"/>
                <a:cs typeface="创艺简黑体"/>
                <a:sym typeface="Wingdings" pitchFamily="2" charset="2"/>
              </a:rPr>
              <a:t>B2</a:t>
            </a:r>
            <a:r>
              <a:rPr kumimoji="1" lang="zh-CN" altLang="en-US" sz="2400" dirty="0" smtClean="0">
                <a:latin typeface="创艺简黑体"/>
                <a:ea typeface="创艺简黑体"/>
                <a:cs typeface="创艺简黑体"/>
              </a:rPr>
              <a:t> （</a:t>
            </a:r>
            <a:r>
              <a:rPr kumimoji="1" lang="el-GR" altLang="zh-CN" sz="2400" baseline="30000" dirty="0" smtClean="0">
                <a:latin typeface="Calibri" pitchFamily="34" charset="0"/>
                <a:ea typeface="创艺简黑体"/>
                <a:cs typeface="创艺简黑体"/>
              </a:rPr>
              <a:t>β</a:t>
            </a:r>
            <a:r>
              <a:rPr kumimoji="1" lang="zh-CN" altLang="en-US" sz="2400" baseline="30000" dirty="0" smtClean="0">
                <a:latin typeface="Calibri" pitchFamily="34" charset="0"/>
                <a:ea typeface="创艺简黑体"/>
                <a:cs typeface="创艺简黑体"/>
              </a:rPr>
              <a:t>）</a:t>
            </a:r>
            <a:r>
              <a:rPr kumimoji="1" lang="en-US" altLang="zh-CN" sz="2400" baseline="30000" dirty="0" smtClean="0">
                <a:latin typeface="创艺简黑体"/>
                <a:ea typeface="创艺简黑体"/>
                <a:cs typeface="创艺简黑体"/>
              </a:rPr>
              <a:t></a:t>
            </a:r>
            <a:r>
              <a:rPr kumimoji="1" lang="en-US" altLang="zh-CN" sz="2400" dirty="0">
                <a:latin typeface="创艺简黑体"/>
                <a:ea typeface="创艺简黑体"/>
                <a:cs typeface="创艺简黑体"/>
              </a:rPr>
              <a:t>=</a:t>
            </a:r>
            <a:r>
              <a:rPr kumimoji="1" lang="zh-CN" altLang="en-US" sz="2400" dirty="0">
                <a:latin typeface="创艺简黑体"/>
                <a:ea typeface="创艺简黑体"/>
                <a:cs typeface="创艺简黑体"/>
              </a:rPr>
              <a:t>常数</a:t>
            </a:r>
          </a:p>
        </p:txBody>
      </p:sp>
      <p:graphicFrame>
        <p:nvGraphicFramePr>
          <p:cNvPr id="8" name="对象 7"/>
          <p:cNvGraphicFramePr>
            <a:graphicFrameLocks noChangeAspect="1"/>
          </p:cNvGraphicFramePr>
          <p:nvPr>
            <p:extLst>
              <p:ext uri="{D42A27DB-BD31-4B8C-83A1-F6EECF244321}">
                <p14:modId xmlns:p14="http://schemas.microsoft.com/office/powerpoint/2010/main" val="3796693418"/>
              </p:ext>
            </p:extLst>
          </p:nvPr>
        </p:nvGraphicFramePr>
        <p:xfrm>
          <a:off x="4244975" y="3479800"/>
          <a:ext cx="1854200" cy="823913"/>
        </p:xfrm>
        <a:graphic>
          <a:graphicData uri="http://schemas.openxmlformats.org/presentationml/2006/ole">
            <mc:AlternateContent xmlns:mc="http://schemas.openxmlformats.org/markup-compatibility/2006">
              <mc:Choice xmlns:v="urn:schemas-microsoft-com:vml" Requires="v">
                <p:oleObj spid="_x0000_s175219" name="公式" r:id="rId5" imgW="1155600" imgH="507960" progId="Equation.3">
                  <p:embed/>
                </p:oleObj>
              </mc:Choice>
              <mc:Fallback>
                <p:oleObj name="公式" r:id="rId5" imgW="1155600" imgH="507960" progId="Equation.3">
                  <p:embed/>
                  <p:pic>
                    <p:nvPicPr>
                      <p:cNvPr id="0" name="Object 333"/>
                      <p:cNvPicPr>
                        <a:picLocks noChangeAspect="1" noChangeArrowheads="1"/>
                      </p:cNvPicPr>
                      <p:nvPr/>
                    </p:nvPicPr>
                    <p:blipFill>
                      <a:blip r:embed="rId6"/>
                      <a:srcRect/>
                      <a:stretch>
                        <a:fillRect/>
                      </a:stretch>
                    </p:blipFill>
                    <p:spPr bwMode="auto">
                      <a:xfrm>
                        <a:off x="4244975" y="3479800"/>
                        <a:ext cx="1854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3141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noChangeArrowheads="1"/>
          </p:cNvSpPr>
          <p:nvPr>
            <p:ph type="title"/>
          </p:nvPr>
        </p:nvSpPr>
        <p:spPr bwMode="auto">
          <a:xfrm>
            <a:off x="1940510" y="605363"/>
            <a:ext cx="5262979" cy="718658"/>
          </a:xfrm>
          <a:prstGeom prst="rect">
            <a:avLst/>
          </a:prstGeom>
          <a:noFill/>
          <a:ln w="9525">
            <a:noFill/>
            <a:miter lim="800000"/>
            <a:headEnd/>
            <a:tailEnd/>
          </a:ln>
        </p:spPr>
        <p:txBody>
          <a:bodyPr wrap="none">
            <a:spAutoFit/>
          </a:bodyPr>
          <a:lstStyle/>
          <a:p>
            <a:pPr>
              <a:lnSpc>
                <a:spcPct val="90000"/>
              </a:lnSpc>
              <a:spcBef>
                <a:spcPct val="20000"/>
              </a:spcBef>
              <a:buClr>
                <a:srgbClr val="CCFF33"/>
              </a:buClr>
              <a:buSzPct val="70000"/>
            </a:pPr>
            <a:r>
              <a:rPr lang="zh-CN" altLang="en-US" dirty="0">
                <a:solidFill>
                  <a:srgbClr val="C00000"/>
                </a:solidFill>
                <a:latin typeface="华文行楷"/>
                <a:ea typeface="华文行楷"/>
                <a:cs typeface="华文行楷"/>
              </a:rPr>
              <a:t>五、稀溶液的依数性</a:t>
            </a:r>
          </a:p>
        </p:txBody>
      </p:sp>
      <p:sp>
        <p:nvSpPr>
          <p:cNvPr id="5" name="Rectangle 6"/>
          <p:cNvSpPr>
            <a:spLocks noGrp="1" noChangeArrowheads="1"/>
          </p:cNvSpPr>
          <p:nvPr>
            <p:ph idx="1"/>
          </p:nvPr>
        </p:nvSpPr>
        <p:spPr bwMode="auto">
          <a:xfrm>
            <a:off x="611560" y="1988840"/>
            <a:ext cx="820891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lnSpc>
                <a:spcPct val="150000"/>
              </a:lnSpc>
            </a:pPr>
            <a:r>
              <a:rPr lang="zh-CN" altLang="en-US" dirty="0" smtClean="0">
                <a:solidFill>
                  <a:srgbClr val="0000CC"/>
                </a:solidFill>
              </a:rPr>
              <a:t>溶质溶于稀</a:t>
            </a:r>
            <a:r>
              <a:rPr lang="zh-CN" altLang="en-US" dirty="0">
                <a:solidFill>
                  <a:srgbClr val="0000CC"/>
                </a:solidFill>
              </a:rPr>
              <a:t>溶液中溶剂的蒸气压下降，溶液凝固点降低，溶液的沸点升高</a:t>
            </a:r>
            <a:r>
              <a:rPr lang="en-US" altLang="zh-CN" dirty="0">
                <a:solidFill>
                  <a:srgbClr val="0000CC"/>
                </a:solidFill>
              </a:rPr>
              <a:t>(</a:t>
            </a:r>
            <a:r>
              <a:rPr lang="zh-CN" altLang="en-US" dirty="0">
                <a:solidFill>
                  <a:srgbClr val="0000CC"/>
                </a:solidFill>
              </a:rPr>
              <a:t>溶质不挥发</a:t>
            </a:r>
            <a:r>
              <a:rPr lang="en-US" altLang="zh-CN" dirty="0">
                <a:solidFill>
                  <a:srgbClr val="0000CC"/>
                </a:solidFill>
              </a:rPr>
              <a:t>)</a:t>
            </a:r>
            <a:r>
              <a:rPr lang="zh-CN" altLang="en-US" dirty="0">
                <a:solidFill>
                  <a:srgbClr val="0000CC"/>
                </a:solidFill>
              </a:rPr>
              <a:t>及渗透压等的数值均与稀溶液中溶质的浓度</a:t>
            </a:r>
            <a:r>
              <a:rPr lang="en-US" altLang="zh-CN" dirty="0">
                <a:solidFill>
                  <a:srgbClr val="0000CC"/>
                </a:solidFill>
              </a:rPr>
              <a:t>(</a:t>
            </a:r>
            <a:r>
              <a:rPr lang="zh-CN" altLang="en-US" dirty="0">
                <a:solidFill>
                  <a:srgbClr val="0000CC"/>
                </a:solidFill>
              </a:rPr>
              <a:t>数量</a:t>
            </a:r>
            <a:r>
              <a:rPr lang="en-US" altLang="zh-CN" dirty="0">
                <a:solidFill>
                  <a:srgbClr val="0000CC"/>
                </a:solidFill>
              </a:rPr>
              <a:t>)</a:t>
            </a:r>
            <a:r>
              <a:rPr lang="zh-CN" altLang="en-US" dirty="0">
                <a:solidFill>
                  <a:srgbClr val="0000CC"/>
                </a:solidFill>
              </a:rPr>
              <a:t>有关，而与溶质的性质无关</a:t>
            </a:r>
          </a:p>
        </p:txBody>
      </p:sp>
    </p:spTree>
    <p:extLst>
      <p:ext uri="{BB962C8B-B14F-4D97-AF65-F5344CB8AC3E}">
        <p14:creationId xmlns:p14="http://schemas.microsoft.com/office/powerpoint/2010/main" val="46905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5727" y="2708920"/>
            <a:ext cx="8898273" cy="4320480"/>
          </a:xfrm>
        </p:spPr>
        <p:txBody>
          <a:bodyPr rtlCol="0">
            <a:normAutofit fontScale="40000" lnSpcReduction="20000"/>
          </a:bodyPr>
          <a:lstStyle/>
          <a:p>
            <a:pPr>
              <a:lnSpc>
                <a:spcPct val="125000"/>
              </a:lnSpc>
            </a:pPr>
            <a:r>
              <a:rPr lang="zh-CN" altLang="en-US" sz="8000" dirty="0" smtClean="0">
                <a:latin typeface="华文行楷" pitchFamily="2" charset="-122"/>
                <a:ea typeface="华文行楷" pitchFamily="2" charset="-122"/>
              </a:rPr>
              <a:t>一</a:t>
            </a:r>
            <a:r>
              <a:rPr lang="zh-CN" altLang="en-US" sz="8000" dirty="0">
                <a:latin typeface="华文行楷" pitchFamily="2" charset="-122"/>
                <a:ea typeface="华文行楷" pitchFamily="2" charset="-122"/>
              </a:rPr>
              <a:t>、</a:t>
            </a:r>
            <a:r>
              <a:rPr lang="zh-CN" altLang="en-US" sz="8000" dirty="0" smtClean="0">
                <a:latin typeface="华文行楷" pitchFamily="2" charset="-122"/>
                <a:ea typeface="华文行楷" pitchFamily="2" charset="-122"/>
              </a:rPr>
              <a:t>拉乌尔定律</a:t>
            </a:r>
            <a:endParaRPr lang="en-US" altLang="zh-CN" sz="8000" dirty="0">
              <a:latin typeface="华文行楷" pitchFamily="2" charset="-122"/>
              <a:ea typeface="华文行楷" pitchFamily="2" charset="-122"/>
            </a:endParaRPr>
          </a:p>
          <a:p>
            <a:pPr>
              <a:lnSpc>
                <a:spcPct val="125000"/>
              </a:lnSpc>
            </a:pPr>
            <a:r>
              <a:rPr kumimoji="1" lang="zh-CN" altLang="en-US" sz="8000" dirty="0" smtClean="0">
                <a:solidFill>
                  <a:srgbClr val="FF3300"/>
                </a:solidFill>
                <a:latin typeface="创艺简黑体"/>
                <a:ea typeface="创艺简黑体"/>
                <a:cs typeface="创艺简黑体"/>
              </a:rPr>
              <a:t>稀</a:t>
            </a:r>
            <a:r>
              <a:rPr kumimoji="1" lang="zh-CN" altLang="en-US" sz="8000" dirty="0">
                <a:solidFill>
                  <a:srgbClr val="FF3300"/>
                </a:solidFill>
                <a:latin typeface="创艺简黑体"/>
                <a:ea typeface="创艺简黑体"/>
                <a:cs typeface="创艺简黑体"/>
              </a:rPr>
              <a:t>溶液</a:t>
            </a:r>
            <a:r>
              <a:rPr kumimoji="1" lang="zh-CN" altLang="en-US" sz="8000" dirty="0">
                <a:solidFill>
                  <a:srgbClr val="000000"/>
                </a:solidFill>
                <a:latin typeface="创艺简黑体"/>
                <a:ea typeface="创艺简黑体"/>
                <a:cs typeface="创艺简黑体"/>
              </a:rPr>
              <a:t>中溶剂(</a:t>
            </a:r>
            <a:r>
              <a:rPr kumimoji="1" lang="en-US" altLang="zh-CN" sz="8000" dirty="0">
                <a:solidFill>
                  <a:srgbClr val="000000"/>
                </a:solidFill>
                <a:latin typeface="创艺简黑体"/>
                <a:ea typeface="创艺简黑体"/>
                <a:cs typeface="创艺简黑体"/>
              </a:rPr>
              <a:t>A)</a:t>
            </a:r>
            <a:r>
              <a:rPr kumimoji="1" lang="zh-CN" altLang="en-US" sz="8000" dirty="0">
                <a:solidFill>
                  <a:srgbClr val="000000"/>
                </a:solidFill>
                <a:latin typeface="创艺简黑体"/>
                <a:ea typeface="创艺简黑体"/>
                <a:cs typeface="创艺简黑体"/>
              </a:rPr>
              <a:t>的蒸气压等于同温度下纯溶剂的</a:t>
            </a:r>
            <a:r>
              <a:rPr kumimoji="1" lang="zh-CN" altLang="en-US" sz="8000" dirty="0" smtClean="0">
                <a:solidFill>
                  <a:srgbClr val="000000"/>
                </a:solidFill>
                <a:latin typeface="创艺简黑体"/>
                <a:ea typeface="创艺简黑体"/>
                <a:cs typeface="创艺简黑体"/>
              </a:rPr>
              <a:t>饱和蒸气压</a:t>
            </a:r>
            <a:r>
              <a:rPr kumimoji="1" lang="zh-CN" altLang="en-US" sz="8000" dirty="0">
                <a:solidFill>
                  <a:srgbClr val="000000"/>
                </a:solidFill>
                <a:latin typeface="创艺简黑体"/>
                <a:ea typeface="创艺简黑体"/>
                <a:cs typeface="创艺简黑体"/>
              </a:rPr>
              <a:t>与溶液中溶剂的摩尔分数的乘积，称为拉乌尔定律。</a:t>
            </a:r>
          </a:p>
          <a:p>
            <a:pPr eaLnBrk="1" fontAlgn="auto" hangingPunct="1">
              <a:spcAft>
                <a:spcPts val="0"/>
              </a:spcAft>
              <a:buClr>
                <a:schemeClr val="tx1"/>
              </a:buClr>
              <a:buFont typeface="Wingdings" pitchFamily="2" charset="2"/>
              <a:buChar char="l"/>
              <a:defRPr/>
            </a:pPr>
            <a:r>
              <a:rPr kumimoji="1" lang="en-US" altLang="zh-CN" sz="8000" dirty="0">
                <a:solidFill>
                  <a:srgbClr val="000000"/>
                </a:solidFill>
                <a:latin typeface="黑体" pitchFamily="49" charset="-122"/>
                <a:ea typeface="黑体" pitchFamily="49" charset="-122"/>
              </a:rPr>
              <a:t> </a:t>
            </a:r>
            <a:r>
              <a:rPr kumimoji="1" lang="en-US" altLang="zh-CN" sz="8000" dirty="0" smtClean="0">
                <a:solidFill>
                  <a:srgbClr val="000000"/>
                </a:solidFill>
                <a:latin typeface="黑体" pitchFamily="49" charset="-122"/>
                <a:ea typeface="黑体" pitchFamily="49" charset="-122"/>
              </a:rPr>
              <a:t>                                           </a:t>
            </a:r>
          </a:p>
          <a:p>
            <a:pPr marL="0" indent="0" eaLnBrk="1" fontAlgn="auto" hangingPunct="1">
              <a:spcAft>
                <a:spcPts val="0"/>
              </a:spcAft>
              <a:buClr>
                <a:schemeClr val="tx1"/>
              </a:buClr>
              <a:buNone/>
              <a:defRPr/>
            </a:pPr>
            <a:endParaRPr kumimoji="1" lang="en-US" altLang="zh-CN" sz="8000" dirty="0" smtClean="0">
              <a:solidFill>
                <a:srgbClr val="0000CC"/>
              </a:solidFill>
            </a:endParaRPr>
          </a:p>
          <a:p>
            <a:pPr marL="0" indent="0" eaLnBrk="1" fontAlgn="auto" hangingPunct="1">
              <a:spcAft>
                <a:spcPts val="0"/>
              </a:spcAft>
              <a:buClr>
                <a:schemeClr val="tx1"/>
              </a:buClr>
              <a:buNone/>
              <a:defRPr/>
            </a:pPr>
            <a:r>
              <a:rPr kumimoji="1" lang="zh-CN" altLang="en-US" sz="8000" dirty="0" smtClean="0">
                <a:solidFill>
                  <a:srgbClr val="0000CC"/>
                </a:solidFill>
              </a:rPr>
              <a:t>（</a:t>
            </a:r>
            <a:r>
              <a:rPr kumimoji="1" lang="zh-CN" altLang="en-US" sz="8000" dirty="0" smtClean="0">
                <a:solidFill>
                  <a:srgbClr val="0000CC"/>
                </a:solidFill>
                <a:latin typeface="华文行楷" pitchFamily="2" charset="-122"/>
                <a:ea typeface="华文行楷" pitchFamily="2" charset="-122"/>
              </a:rPr>
              <a:t>为了学习方便：溶剂</a:t>
            </a:r>
            <a:r>
              <a:rPr kumimoji="1" lang="en-US" altLang="zh-CN" sz="8000" dirty="0" smtClean="0">
                <a:solidFill>
                  <a:srgbClr val="0000CC"/>
                </a:solidFill>
                <a:latin typeface="黑体" pitchFamily="49" charset="-122"/>
                <a:ea typeface="华文行楷" pitchFamily="2" charset="-122"/>
              </a:rPr>
              <a:t>—</a:t>
            </a:r>
            <a:r>
              <a:rPr kumimoji="1" lang="en-US" altLang="zh-CN" sz="8000" dirty="0" smtClean="0">
                <a:solidFill>
                  <a:srgbClr val="0000CC"/>
                </a:solidFill>
              </a:rPr>
              <a:t>A</a:t>
            </a:r>
            <a:r>
              <a:rPr kumimoji="1" lang="zh-CN" altLang="en-US" sz="8000" dirty="0" smtClean="0">
                <a:solidFill>
                  <a:srgbClr val="0000CC"/>
                </a:solidFill>
                <a:latin typeface="华文行楷" pitchFamily="2" charset="-122"/>
                <a:ea typeface="华文行楷" pitchFamily="2" charset="-122"/>
              </a:rPr>
              <a:t>，溶质</a:t>
            </a:r>
            <a:r>
              <a:rPr kumimoji="1" lang="en-US" altLang="zh-CN" sz="8000" dirty="0" smtClean="0">
                <a:solidFill>
                  <a:srgbClr val="0000CC"/>
                </a:solidFill>
                <a:latin typeface="黑体" pitchFamily="49" charset="-122"/>
                <a:ea typeface="华文行楷" pitchFamily="2" charset="-122"/>
              </a:rPr>
              <a:t>—</a:t>
            </a:r>
            <a:r>
              <a:rPr kumimoji="1" lang="en-US" altLang="zh-CN" sz="8000" dirty="0" smtClean="0">
                <a:solidFill>
                  <a:srgbClr val="0000CC"/>
                </a:solidFill>
              </a:rPr>
              <a:t>B</a:t>
            </a:r>
            <a:r>
              <a:rPr kumimoji="1" lang="zh-CN" altLang="en-US" sz="8000" dirty="0" smtClean="0">
                <a:solidFill>
                  <a:srgbClr val="0000CC"/>
                </a:solidFill>
              </a:rPr>
              <a:t>）</a:t>
            </a:r>
          </a:p>
          <a:p>
            <a:pPr eaLnBrk="1" fontAlgn="auto" hangingPunct="1">
              <a:spcAft>
                <a:spcPts val="0"/>
              </a:spcAft>
              <a:buFont typeface="Arial" panose="020B0604020202020204" pitchFamily="34" charset="0"/>
              <a:buChar char="•"/>
              <a:defRPr/>
            </a:pPr>
            <a:endParaRPr lang="en-US" altLang="zh-CN" sz="8000" dirty="0" smtClean="0">
              <a:latin typeface="华文行楷" pitchFamily="2" charset="-122"/>
              <a:ea typeface="华文行楷" pitchFamily="2" charset="-122"/>
            </a:endParaRPr>
          </a:p>
          <a:p>
            <a:pPr eaLnBrk="1" fontAlgn="auto" hangingPunct="1">
              <a:spcAft>
                <a:spcPts val="0"/>
              </a:spcAft>
              <a:buFont typeface="Arial" panose="020B0604020202020204" pitchFamily="34" charset="0"/>
              <a:buChar char="•"/>
              <a:defRPr/>
            </a:pPr>
            <a:endParaRPr lang="zh-CN" altLang="en-US" sz="8000" dirty="0"/>
          </a:p>
        </p:txBody>
      </p:sp>
      <p:sp>
        <p:nvSpPr>
          <p:cNvPr id="2" name="标题 1"/>
          <p:cNvSpPr>
            <a:spLocks noGrp="1"/>
          </p:cNvSpPr>
          <p:nvPr>
            <p:ph type="title"/>
          </p:nvPr>
        </p:nvSpPr>
        <p:spPr>
          <a:xfrm>
            <a:off x="457200" y="332656"/>
            <a:ext cx="8435280" cy="1258400"/>
          </a:xfrm>
        </p:spPr>
        <p:txBody>
          <a:bodyPr rtlCol="0">
            <a:normAutofit fontScale="90000"/>
          </a:bodyPr>
          <a:lstStyle/>
          <a:p>
            <a:pPr>
              <a:defRPr/>
            </a:pPr>
            <a:r>
              <a:rPr lang="en-US" altLang="en-US" dirty="0" smtClean="0">
                <a:solidFill>
                  <a:srgbClr val="FF0000"/>
                </a:solidFill>
              </a:rPr>
              <a:t/>
            </a:r>
            <a:br>
              <a:rPr lang="en-US" altLang="en-US" dirty="0" smtClean="0">
                <a:solidFill>
                  <a:srgbClr val="FF0000"/>
                </a:solidFill>
              </a:rPr>
            </a:br>
            <a:r>
              <a:rPr lang="en-US" altLang="en-US" dirty="0" smtClean="0">
                <a:solidFill>
                  <a:srgbClr val="FF0000"/>
                </a:solidFill>
              </a:rPr>
              <a:t>§4-2</a:t>
            </a:r>
            <a:r>
              <a:rPr lang="en-US" altLang="zh-CN" dirty="0" smtClean="0">
                <a:solidFill>
                  <a:srgbClr val="FF0000"/>
                </a:solidFill>
              </a:rPr>
              <a:t>拉乌尔定律</a:t>
            </a:r>
            <a:r>
              <a:rPr lang="zh-CN" altLang="en-US" dirty="0" smtClean="0">
                <a:solidFill>
                  <a:srgbClr val="FF0000"/>
                </a:solidFill>
              </a:rPr>
              <a:t>与亨利定律</a:t>
            </a:r>
            <a:br>
              <a:rPr lang="zh-CN" altLang="en-US" dirty="0" smtClean="0">
                <a:solidFill>
                  <a:srgbClr val="FF0000"/>
                </a:solidFill>
              </a:rPr>
            </a:br>
            <a:r>
              <a:rPr lang="zh-CN" altLang="en-US" dirty="0" smtClean="0">
                <a:solidFill>
                  <a:srgbClr val="FF0000"/>
                </a:solidFill>
              </a:rPr>
              <a:t>？</a:t>
            </a:r>
            <a:r>
              <a:rPr kumimoji="1" lang="zh-CN" altLang="en-US" sz="2000" b="1" dirty="0" smtClean="0">
                <a:solidFill>
                  <a:schemeClr val="tx1"/>
                </a:solidFill>
                <a:latin typeface="宋体" panose="02010600030101010101" pitchFamily="2" charset="-122"/>
                <a:ea typeface="宋体" panose="02010600030101010101" pitchFamily="2" charset="-122"/>
              </a:rPr>
              <a:t>在</a:t>
            </a:r>
            <a:r>
              <a:rPr kumimoji="1" lang="zh-CN" altLang="en-US" sz="2000" b="1" dirty="0">
                <a:solidFill>
                  <a:schemeClr val="tx1"/>
                </a:solidFill>
                <a:latin typeface="宋体" panose="02010600030101010101" pitchFamily="2" charset="-122"/>
                <a:ea typeface="宋体" panose="02010600030101010101" pitchFamily="2" charset="-122"/>
              </a:rPr>
              <a:t>一定温度下纯物质（溶剂）都有确定的饱和蒸汽压，在纯物质中加入少量的其他物质，无限稀溶液（理想稀溶液）中溶剂的饱和蒸汽压会发生什么变化？</a:t>
            </a:r>
            <a:r>
              <a:rPr lang="zh-CN" altLang="en-US" sz="2000" b="1" dirty="0">
                <a:solidFill>
                  <a:schemeClr val="tx1"/>
                </a:solidFill>
                <a:latin typeface="宋体" panose="02010600030101010101" pitchFamily="2" charset="-122"/>
                <a:ea typeface="宋体" panose="02010600030101010101" pitchFamily="2" charset="-122"/>
              </a:rPr>
              <a:t/>
            </a:r>
            <a:br>
              <a:rPr lang="zh-CN" altLang="en-US" sz="2000" b="1" dirty="0">
                <a:solidFill>
                  <a:schemeClr val="tx1"/>
                </a:solidFill>
                <a:latin typeface="宋体" panose="02010600030101010101" pitchFamily="2" charset="-122"/>
                <a:ea typeface="宋体" panose="02010600030101010101" pitchFamily="2" charset="-122"/>
              </a:rPr>
            </a:b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4" name="Rectangle 11"/>
          <p:cNvSpPr>
            <a:spLocks noChangeArrowheads="1"/>
          </p:cNvSpPr>
          <p:nvPr/>
        </p:nvSpPr>
        <p:spPr bwMode="auto">
          <a:xfrm>
            <a:off x="367179" y="1916832"/>
            <a:ext cx="8784976"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lnSpc>
                <a:spcPct val="125000"/>
              </a:lnSpc>
            </a:pPr>
            <a:r>
              <a:rPr kumimoji="1" lang="zh-CN" altLang="en-US" sz="2000" dirty="0" smtClean="0"/>
              <a:t>实验</a:t>
            </a:r>
            <a:r>
              <a:rPr kumimoji="1" lang="zh-CN" altLang="en-US" sz="2000" dirty="0"/>
              <a:t>证明</a:t>
            </a:r>
            <a:r>
              <a:rPr kumimoji="1" lang="zh-CN" altLang="en-US" sz="2000" dirty="0" smtClean="0"/>
              <a:t>：某</a:t>
            </a:r>
            <a:r>
              <a:rPr kumimoji="1" lang="zh-CN" altLang="en-US" sz="2000" dirty="0"/>
              <a:t>温度下，非电解质稀溶液处于液</a:t>
            </a:r>
            <a:r>
              <a:rPr kumimoji="1" lang="en-US" altLang="zh-CN" sz="2000" dirty="0"/>
              <a:t>—</a:t>
            </a:r>
            <a:r>
              <a:rPr kumimoji="1" lang="zh-CN" altLang="en-US" sz="2000" dirty="0"/>
              <a:t>气平衡时，</a:t>
            </a:r>
            <a:r>
              <a:rPr kumimoji="1" lang="zh-CN" altLang="en-US" sz="2000" dirty="0">
                <a:solidFill>
                  <a:srgbClr val="C00000"/>
                </a:solidFill>
              </a:rPr>
              <a:t>液相组成</a:t>
            </a:r>
            <a:r>
              <a:rPr kumimoji="1" lang="zh-CN" altLang="en-US" sz="2000" dirty="0"/>
              <a:t>与气相分压存在着一定的</a:t>
            </a:r>
            <a:r>
              <a:rPr kumimoji="1" lang="zh-CN" altLang="en-US" sz="2000" dirty="0" smtClean="0"/>
              <a:t>规律，溶剂服从拉乌尔定律，溶质服从亨利定律</a:t>
            </a:r>
            <a:endParaRPr kumimoji="1" lang="zh-CN" altLang="en-US" sz="2000" dirty="0"/>
          </a:p>
        </p:txBody>
      </p:sp>
      <p:graphicFrame>
        <p:nvGraphicFramePr>
          <p:cNvPr id="5" name="对象 4"/>
          <p:cNvGraphicFramePr>
            <a:graphicFrameLocks noChangeAspect="1"/>
          </p:cNvGraphicFramePr>
          <p:nvPr>
            <p:extLst>
              <p:ext uri="{D42A27DB-BD31-4B8C-83A1-F6EECF244321}">
                <p14:modId xmlns:p14="http://schemas.microsoft.com/office/powerpoint/2010/main" val="3416206324"/>
              </p:ext>
            </p:extLst>
          </p:nvPr>
        </p:nvGraphicFramePr>
        <p:xfrm>
          <a:off x="899592" y="5031054"/>
          <a:ext cx="1999036" cy="535261"/>
        </p:xfrm>
        <a:graphic>
          <a:graphicData uri="http://schemas.openxmlformats.org/presentationml/2006/ole">
            <mc:AlternateContent xmlns:mc="http://schemas.openxmlformats.org/markup-compatibility/2006">
              <mc:Choice xmlns:v="urn:schemas-microsoft-com:vml" Requires="v">
                <p:oleObj spid="_x0000_s125100" name="公式" r:id="rId3" imgW="711200" imgH="228600" progId="Equation.3">
                  <p:embed/>
                </p:oleObj>
              </mc:Choice>
              <mc:Fallback>
                <p:oleObj name="公式" r:id="rId3" imgW="7112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5031054"/>
                        <a:ext cx="1999036" cy="535261"/>
                      </a:xfrm>
                      <a:prstGeom prst="rect">
                        <a:avLst/>
                      </a:prstGeom>
                      <a:gradFill rotWithShape="1">
                        <a:gsLst>
                          <a:gs pos="0">
                            <a:srgbClr val="76765E"/>
                          </a:gs>
                          <a:gs pos="50000">
                            <a:srgbClr val="FFFFCC"/>
                          </a:gs>
                          <a:gs pos="100000">
                            <a:srgbClr val="76765E"/>
                          </a:gs>
                        </a:gsLst>
                        <a:lin ang="5400000" scaled="1"/>
                      </a:gradFill>
                      <a:ln>
                        <a:noFill/>
                      </a:ln>
                      <a:effectLst>
                        <a:outerShdw dist="107763" dir="8100000" algn="ctr" rotWithShape="0">
                          <a:srgbClr val="808080"/>
                        </a:outerShdw>
                      </a:effectLst>
                    </p:spPr>
                  </p:pic>
                </p:oleObj>
              </mc:Fallback>
            </mc:AlternateContent>
          </a:graphicData>
        </a:graphic>
      </p:graphicFrame>
      <p:sp>
        <p:nvSpPr>
          <p:cNvPr id="6" name="Text Box 12"/>
          <p:cNvSpPr txBox="1">
            <a:spLocks noChangeArrowheads="1"/>
          </p:cNvSpPr>
          <p:nvPr/>
        </p:nvSpPr>
        <p:spPr bwMode="auto">
          <a:xfrm>
            <a:off x="3057222" y="5167313"/>
            <a:ext cx="17024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spcBef>
                <a:spcPct val="50000"/>
              </a:spcBef>
            </a:pPr>
            <a:r>
              <a:rPr lang="en-US" altLang="zh-CN" sz="2000" dirty="0"/>
              <a:t>(</a:t>
            </a:r>
            <a:r>
              <a:rPr lang="en-US" altLang="zh-CN" sz="2000" i="1" dirty="0" err="1"/>
              <a:t>x</a:t>
            </a:r>
            <a:r>
              <a:rPr lang="en-US" altLang="zh-CN" sz="2000" baseline="-25000" dirty="0" err="1"/>
              <a:t>A</a:t>
            </a:r>
            <a:r>
              <a:rPr lang="en-US" altLang="zh-CN" sz="2000" dirty="0"/>
              <a:t> </a:t>
            </a:r>
            <a:r>
              <a:rPr lang="en-US" altLang="zh-CN" sz="2000" dirty="0">
                <a:sym typeface="Symbol" pitchFamily="18" charset="2"/>
              </a:rPr>
              <a:t>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32" name="矩形 3"/>
          <p:cNvSpPr>
            <a:spLocks noChangeArrowheads="1"/>
          </p:cNvSpPr>
          <p:nvPr/>
        </p:nvSpPr>
        <p:spPr bwMode="auto">
          <a:xfrm>
            <a:off x="277917" y="479695"/>
            <a:ext cx="2954655" cy="433965"/>
          </a:xfrm>
          <a:prstGeom prst="rect">
            <a:avLst/>
          </a:prstGeom>
          <a:noFill/>
          <a:ln w="9525">
            <a:noFill/>
            <a:miter lim="800000"/>
            <a:headEnd/>
            <a:tailEnd/>
          </a:ln>
        </p:spPr>
        <p:txBody>
          <a:bodyPr wrap="none">
            <a:spAutoFit/>
          </a:bodyPr>
          <a:lstStyle/>
          <a:p>
            <a:pPr>
              <a:lnSpc>
                <a:spcPct val="90000"/>
              </a:lnSpc>
              <a:spcBef>
                <a:spcPct val="20000"/>
              </a:spcBef>
              <a:buClr>
                <a:srgbClr val="CCFF33"/>
              </a:buClr>
              <a:buSzPct val="70000"/>
            </a:pPr>
            <a:r>
              <a:rPr lang="zh-CN" altLang="en-US" sz="2400" dirty="0">
                <a:solidFill>
                  <a:srgbClr val="C00000"/>
                </a:solidFill>
                <a:latin typeface="华文行楷"/>
                <a:ea typeface="华文行楷"/>
                <a:cs typeface="华文行楷"/>
              </a:rPr>
              <a:t>五、稀</a:t>
            </a:r>
            <a:r>
              <a:rPr lang="zh-CN" altLang="en-US" sz="2400" dirty="0" smtClean="0">
                <a:solidFill>
                  <a:srgbClr val="C00000"/>
                </a:solidFill>
                <a:latin typeface="华文行楷"/>
                <a:ea typeface="华文行楷"/>
                <a:cs typeface="华文行楷"/>
              </a:rPr>
              <a:t>溶液的依数性</a:t>
            </a:r>
            <a:endParaRPr lang="zh-CN" altLang="en-US" sz="2400" dirty="0">
              <a:solidFill>
                <a:srgbClr val="C00000"/>
              </a:solidFill>
              <a:latin typeface="华文行楷"/>
              <a:ea typeface="华文行楷"/>
              <a:cs typeface="华文行楷"/>
            </a:endParaRPr>
          </a:p>
        </p:txBody>
      </p:sp>
      <p:sp>
        <p:nvSpPr>
          <p:cNvPr id="113733" name="矩形 4"/>
          <p:cNvSpPr>
            <a:spLocks noChangeArrowheads="1"/>
          </p:cNvSpPr>
          <p:nvPr/>
        </p:nvSpPr>
        <p:spPr bwMode="auto">
          <a:xfrm>
            <a:off x="251520" y="766763"/>
            <a:ext cx="8568952" cy="1446550"/>
          </a:xfrm>
          <a:prstGeom prst="rect">
            <a:avLst/>
          </a:prstGeom>
          <a:noFill/>
          <a:ln w="9525">
            <a:noFill/>
            <a:miter lim="800000"/>
            <a:headEnd/>
            <a:tailEnd/>
          </a:ln>
        </p:spPr>
        <p:txBody>
          <a:bodyPr wrap="square">
            <a:spAutoFit/>
          </a:bodyPr>
          <a:lstStyle/>
          <a:p>
            <a:pPr>
              <a:lnSpc>
                <a:spcPct val="140000"/>
              </a:lnSpc>
              <a:spcBef>
                <a:spcPct val="10000"/>
              </a:spcBef>
              <a:spcAft>
                <a:spcPct val="10000"/>
              </a:spcAft>
            </a:pPr>
            <a:r>
              <a:rPr lang="en-US" altLang="zh-CN" b="1" dirty="0">
                <a:solidFill>
                  <a:srgbClr val="FF0000"/>
                </a:solidFill>
                <a:latin typeface="Calibri" pitchFamily="34" charset="0"/>
              </a:rPr>
              <a:t>1</a:t>
            </a:r>
            <a:r>
              <a:rPr lang="en-US" altLang="zh-CN" b="1" dirty="0" smtClean="0">
                <a:solidFill>
                  <a:srgbClr val="FF0000"/>
                </a:solidFill>
                <a:latin typeface="Calibri" pitchFamily="34" charset="0"/>
              </a:rPr>
              <a:t>.</a:t>
            </a:r>
            <a:r>
              <a:rPr lang="zh-CN" altLang="en-US" b="1" dirty="0" smtClean="0">
                <a:solidFill>
                  <a:srgbClr val="FF0000"/>
                </a:solidFill>
                <a:latin typeface="Calibri" pitchFamily="34" charset="0"/>
              </a:rPr>
              <a:t> </a:t>
            </a:r>
            <a:r>
              <a:rPr lang="zh-CN" altLang="en-US" sz="2000" b="1" dirty="0" smtClean="0">
                <a:solidFill>
                  <a:srgbClr val="FF0000"/>
                </a:solidFill>
                <a:latin typeface="仿宋" panose="02010609060101010101" pitchFamily="49" charset="-122"/>
                <a:ea typeface="仿宋" panose="02010609060101010101" pitchFamily="49" charset="-122"/>
                <a:cs typeface="华文行楷"/>
              </a:rPr>
              <a:t>：溶剂</a:t>
            </a:r>
            <a:r>
              <a:rPr lang="zh-CN" altLang="en-US" sz="2000" b="1" dirty="0">
                <a:solidFill>
                  <a:srgbClr val="FF0000"/>
                </a:solidFill>
                <a:latin typeface="仿宋" panose="02010609060101010101" pitchFamily="49" charset="-122"/>
                <a:ea typeface="仿宋" panose="02010609060101010101" pitchFamily="49" charset="-122"/>
                <a:cs typeface="华文行楷"/>
              </a:rPr>
              <a:t>的</a:t>
            </a:r>
            <a:r>
              <a:rPr lang="zh-CN" altLang="en-US" sz="2000" b="1" dirty="0" smtClean="0">
                <a:solidFill>
                  <a:srgbClr val="FF0000"/>
                </a:solidFill>
                <a:latin typeface="仿宋" panose="02010609060101010101" pitchFamily="49" charset="-122"/>
                <a:ea typeface="仿宋" panose="02010609060101010101" pitchFamily="49" charset="-122"/>
                <a:cs typeface="华文行楷"/>
              </a:rPr>
              <a:t>蒸气压下降</a:t>
            </a:r>
            <a:r>
              <a:rPr lang="zh-CN" altLang="en-US" sz="2000" b="1" dirty="0" smtClean="0">
                <a:latin typeface="仿宋" panose="02010609060101010101" pitchFamily="49" charset="-122"/>
                <a:ea typeface="仿宋" panose="02010609060101010101" pitchFamily="49" charset="-122"/>
                <a:cs typeface="华文行楷"/>
              </a:rPr>
              <a:t>：由</a:t>
            </a:r>
            <a:r>
              <a:rPr lang="zh-CN" altLang="en-US" sz="2000" b="1" dirty="0">
                <a:latin typeface="仿宋" panose="02010609060101010101" pitchFamily="49" charset="-122"/>
                <a:ea typeface="仿宋" panose="02010609060101010101" pitchFamily="49" charset="-122"/>
                <a:cs typeface="华文行楷"/>
              </a:rPr>
              <a:t>拉乌尔定律得出</a:t>
            </a:r>
            <a:endParaRPr lang="en-US" altLang="zh-CN" sz="2000" b="1" dirty="0">
              <a:latin typeface="仿宋" panose="02010609060101010101" pitchFamily="49" charset="-122"/>
              <a:ea typeface="仿宋" panose="02010609060101010101" pitchFamily="49" charset="-122"/>
              <a:cs typeface="华文行楷"/>
            </a:endParaRPr>
          </a:p>
          <a:p>
            <a:pPr>
              <a:lnSpc>
                <a:spcPct val="140000"/>
              </a:lnSpc>
              <a:spcBef>
                <a:spcPct val="10000"/>
              </a:spcBef>
              <a:spcAft>
                <a:spcPct val="10000"/>
              </a:spcAft>
            </a:pPr>
            <a:r>
              <a:rPr lang="zh-CN" altLang="en-US" sz="2000" b="1" dirty="0">
                <a:latin typeface="仿宋" panose="02010609060101010101" pitchFamily="49" charset="-122"/>
                <a:ea typeface="仿宋" panose="02010609060101010101" pitchFamily="49" charset="-122"/>
                <a:cs typeface="华文行楷"/>
              </a:rPr>
              <a:t>溶剂的蒸气压下降的</a:t>
            </a:r>
            <a:r>
              <a:rPr lang="zh-CN" altLang="en-US" sz="2000" b="1" dirty="0" smtClean="0">
                <a:latin typeface="仿宋" panose="02010609060101010101" pitchFamily="49" charset="-122"/>
                <a:ea typeface="仿宋" panose="02010609060101010101" pitchFamily="49" charset="-122"/>
                <a:cs typeface="华文行楷"/>
              </a:rPr>
              <a:t>量</a:t>
            </a:r>
            <a:r>
              <a:rPr lang="en-US" altLang="zh-CN" sz="2000" b="1" i="1" dirty="0" smtClean="0">
                <a:latin typeface="Times New Roman" pitchFamily="18" charset="0"/>
              </a:rPr>
              <a:t>Δ</a:t>
            </a:r>
            <a:r>
              <a:rPr lang="en-US" altLang="zh-CN" sz="2000" b="1" dirty="0" smtClean="0">
                <a:latin typeface="仿宋" panose="02010609060101010101" pitchFamily="49" charset="-122"/>
                <a:ea typeface="仿宋" panose="02010609060101010101" pitchFamily="49" charset="-122"/>
                <a:cs typeface="华文行楷"/>
              </a:rPr>
              <a:t>P</a:t>
            </a:r>
            <a:r>
              <a:rPr lang="en-US" altLang="zh-CN" sz="2000" b="1" baseline="-25000" dirty="0" smtClean="0">
                <a:latin typeface="仿宋" panose="02010609060101010101" pitchFamily="49" charset="-122"/>
                <a:ea typeface="仿宋" panose="02010609060101010101" pitchFamily="49" charset="-122"/>
                <a:cs typeface="华文行楷"/>
              </a:rPr>
              <a:t>A</a:t>
            </a:r>
            <a:r>
              <a:rPr lang="zh-CN" altLang="en-US" sz="2000" b="1" dirty="0">
                <a:latin typeface="仿宋" panose="02010609060101010101" pitchFamily="49" charset="-122"/>
                <a:ea typeface="仿宋" panose="02010609060101010101" pitchFamily="49" charset="-122"/>
                <a:cs typeface="华文行楷"/>
              </a:rPr>
              <a:t>与</a:t>
            </a:r>
            <a:r>
              <a:rPr lang="en-US" altLang="zh-CN" sz="2000" b="1" dirty="0">
                <a:latin typeface="仿宋" panose="02010609060101010101" pitchFamily="49" charset="-122"/>
                <a:ea typeface="仿宋" panose="02010609060101010101" pitchFamily="49" charset="-122"/>
                <a:cs typeface="华文行楷"/>
              </a:rPr>
              <a:t>B</a:t>
            </a:r>
            <a:r>
              <a:rPr lang="zh-CN" altLang="en-US" sz="2000" b="1" dirty="0">
                <a:latin typeface="仿宋" panose="02010609060101010101" pitchFamily="49" charset="-122"/>
                <a:ea typeface="仿宋" panose="02010609060101010101" pitchFamily="49" charset="-122"/>
                <a:cs typeface="华文行楷"/>
              </a:rPr>
              <a:t>的性质无关</a:t>
            </a:r>
            <a:r>
              <a:rPr lang="en-US" altLang="zh-CN" sz="2000" b="1" dirty="0">
                <a:latin typeface="仿宋" panose="02010609060101010101" pitchFamily="49" charset="-122"/>
                <a:ea typeface="仿宋" panose="02010609060101010101" pitchFamily="49" charset="-122"/>
                <a:cs typeface="华文行楷"/>
              </a:rPr>
              <a:t>,</a:t>
            </a:r>
            <a:r>
              <a:rPr lang="zh-CN" altLang="en-US" sz="2000" b="1" dirty="0">
                <a:latin typeface="仿宋" panose="02010609060101010101" pitchFamily="49" charset="-122"/>
                <a:ea typeface="仿宋" panose="02010609060101010101" pitchFamily="49" charset="-122"/>
                <a:cs typeface="华文行楷"/>
              </a:rPr>
              <a:t>只与</a:t>
            </a:r>
            <a:r>
              <a:rPr lang="en-US" altLang="zh-CN" sz="2000" b="1" dirty="0">
                <a:latin typeface="仿宋" panose="02010609060101010101" pitchFamily="49" charset="-122"/>
                <a:ea typeface="仿宋" panose="02010609060101010101" pitchFamily="49" charset="-122"/>
                <a:cs typeface="华文行楷"/>
              </a:rPr>
              <a:t>B</a:t>
            </a:r>
            <a:r>
              <a:rPr lang="zh-CN" altLang="en-US" sz="2000" b="1" dirty="0">
                <a:latin typeface="仿宋" panose="02010609060101010101" pitchFamily="49" charset="-122"/>
                <a:ea typeface="仿宋" panose="02010609060101010101" pitchFamily="49" charset="-122"/>
                <a:cs typeface="华文行楷"/>
              </a:rPr>
              <a:t>的浓度有关，所以称为依数性。</a:t>
            </a:r>
          </a:p>
        </p:txBody>
      </p:sp>
      <p:sp>
        <p:nvSpPr>
          <p:cNvPr id="113734" name="矩形 5"/>
          <p:cNvSpPr>
            <a:spLocks noChangeArrowheads="1"/>
          </p:cNvSpPr>
          <p:nvPr/>
        </p:nvSpPr>
        <p:spPr bwMode="auto">
          <a:xfrm>
            <a:off x="107504" y="2515172"/>
            <a:ext cx="8352928" cy="2142125"/>
          </a:xfrm>
          <a:prstGeom prst="rect">
            <a:avLst/>
          </a:prstGeom>
          <a:noFill/>
          <a:ln w="9525">
            <a:noFill/>
            <a:miter lim="800000"/>
            <a:headEnd/>
            <a:tailEnd/>
          </a:ln>
        </p:spPr>
        <p:txBody>
          <a:bodyPr wrap="square">
            <a:spAutoFit/>
          </a:bodyPr>
          <a:lstStyle/>
          <a:p>
            <a:pPr>
              <a:lnSpc>
                <a:spcPct val="130000"/>
              </a:lnSpc>
              <a:spcBef>
                <a:spcPct val="5000"/>
              </a:spcBef>
              <a:spcAft>
                <a:spcPct val="5000"/>
              </a:spcAft>
            </a:pPr>
            <a:r>
              <a:rPr lang="en-US" altLang="zh-CN" b="1" dirty="0">
                <a:solidFill>
                  <a:srgbClr val="C00000"/>
                </a:solidFill>
                <a:latin typeface="Calibri" pitchFamily="34" charset="0"/>
              </a:rPr>
              <a:t>2.</a:t>
            </a:r>
            <a:r>
              <a:rPr lang="zh-CN" altLang="en-US" b="1" dirty="0" smtClean="0">
                <a:solidFill>
                  <a:srgbClr val="C00000"/>
                </a:solidFill>
                <a:latin typeface="Calibri" pitchFamily="34" charset="0"/>
              </a:rPr>
              <a:t>凝固点降低</a:t>
            </a:r>
            <a:r>
              <a:rPr lang="en-US" altLang="zh-CN" b="1" dirty="0" smtClean="0">
                <a:solidFill>
                  <a:srgbClr val="C00000"/>
                </a:solidFill>
                <a:latin typeface="Calibri" pitchFamily="34" charset="0"/>
              </a:rPr>
              <a:t>:</a:t>
            </a:r>
            <a:r>
              <a:rPr lang="zh-CN" altLang="en-US" b="1" dirty="0" smtClean="0">
                <a:latin typeface="Calibri" pitchFamily="34" charset="0"/>
              </a:rPr>
              <a:t>稀溶液中析出固态纯溶剂</a:t>
            </a:r>
            <a:r>
              <a:rPr lang="en-US" altLang="zh-CN" b="1" dirty="0" smtClean="0">
                <a:latin typeface="Calibri" pitchFamily="34" charset="0"/>
              </a:rPr>
              <a:t>A</a:t>
            </a:r>
            <a:r>
              <a:rPr lang="zh-CN" altLang="en-US" b="1" dirty="0" smtClean="0">
                <a:latin typeface="Calibri" pitchFamily="34" charset="0"/>
              </a:rPr>
              <a:t>的温</a:t>
            </a:r>
            <a:endParaRPr lang="en-US" altLang="zh-CN" b="1" dirty="0" smtClean="0">
              <a:latin typeface="Calibri" pitchFamily="34" charset="0"/>
            </a:endParaRPr>
          </a:p>
          <a:p>
            <a:pPr>
              <a:lnSpc>
                <a:spcPct val="130000"/>
              </a:lnSpc>
              <a:spcBef>
                <a:spcPct val="5000"/>
              </a:spcBef>
              <a:spcAft>
                <a:spcPct val="5000"/>
              </a:spcAft>
            </a:pPr>
            <a:r>
              <a:rPr lang="zh-CN" altLang="en-US" b="1" dirty="0" smtClean="0">
                <a:latin typeface="Calibri" pitchFamily="34" charset="0"/>
              </a:rPr>
              <a:t>度即溶液的凝固点低于纯溶剂在在同样外压下</a:t>
            </a:r>
            <a:endParaRPr lang="en-US" altLang="zh-CN" b="1" dirty="0" smtClean="0">
              <a:latin typeface="Calibri" pitchFamily="34" charset="0"/>
            </a:endParaRPr>
          </a:p>
          <a:p>
            <a:pPr>
              <a:lnSpc>
                <a:spcPct val="130000"/>
              </a:lnSpc>
              <a:spcBef>
                <a:spcPct val="5000"/>
              </a:spcBef>
              <a:spcAft>
                <a:spcPct val="5000"/>
              </a:spcAft>
            </a:pPr>
            <a:r>
              <a:rPr lang="zh-CN" altLang="en-US" b="1" dirty="0" smtClean="0">
                <a:latin typeface="Calibri" pitchFamily="34" charset="0"/>
              </a:rPr>
              <a:t>的凝固点</a:t>
            </a:r>
            <a:r>
              <a:rPr lang="zh-CN" altLang="en-US" b="1" dirty="0">
                <a:latin typeface="Calibri" pitchFamily="34" charset="0"/>
              </a:rPr>
              <a:t>。</a:t>
            </a:r>
            <a:endParaRPr lang="en-US" altLang="zh-CN" b="1" dirty="0">
              <a:latin typeface="Calibri" pitchFamily="34" charset="0"/>
            </a:endParaRPr>
          </a:p>
          <a:p>
            <a:pPr>
              <a:lnSpc>
                <a:spcPct val="130000"/>
              </a:lnSpc>
              <a:spcBef>
                <a:spcPct val="5000"/>
              </a:spcBef>
              <a:spcAft>
                <a:spcPct val="5000"/>
              </a:spcAft>
            </a:pPr>
            <a:endParaRPr lang="zh-CN" altLang="en-US" dirty="0">
              <a:solidFill>
                <a:srgbClr val="080808"/>
              </a:solidFill>
              <a:latin typeface="Times New Roman" pitchFamily="18" charset="0"/>
            </a:endParaRPr>
          </a:p>
          <a:p>
            <a:pPr>
              <a:lnSpc>
                <a:spcPct val="130000"/>
              </a:lnSpc>
              <a:spcBef>
                <a:spcPct val="55000"/>
              </a:spcBef>
              <a:spcAft>
                <a:spcPct val="5000"/>
              </a:spcAft>
            </a:pPr>
            <a:endParaRPr lang="en-US" altLang="zh-CN" dirty="0">
              <a:latin typeface="华文行楷"/>
              <a:ea typeface="华文行楷"/>
              <a:cs typeface="华文行楷"/>
            </a:endParaRPr>
          </a:p>
        </p:txBody>
      </p:sp>
      <p:pic>
        <p:nvPicPr>
          <p:cNvPr id="8"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384" y="2421607"/>
            <a:ext cx="4219575" cy="3095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32"/>
          <p:cNvSpPr txBox="1">
            <a:spLocks noChangeArrowheads="1"/>
          </p:cNvSpPr>
          <p:nvPr/>
        </p:nvSpPr>
        <p:spPr bwMode="auto">
          <a:xfrm>
            <a:off x="5994003" y="5246156"/>
            <a:ext cx="247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黑：纯水；红：稀溶液</a:t>
            </a:r>
          </a:p>
        </p:txBody>
      </p:sp>
      <p:sp>
        <p:nvSpPr>
          <p:cNvPr id="3" name="矩形 2"/>
          <p:cNvSpPr/>
          <p:nvPr/>
        </p:nvSpPr>
        <p:spPr>
          <a:xfrm>
            <a:off x="107504" y="3681645"/>
            <a:ext cx="5112568" cy="400110"/>
          </a:xfrm>
          <a:prstGeom prst="rect">
            <a:avLst/>
          </a:prstGeom>
        </p:spPr>
        <p:txBody>
          <a:bodyPr wrap="square">
            <a:spAutoFit/>
          </a:bodyPr>
          <a:lstStyle/>
          <a:p>
            <a:pPr>
              <a:buFont typeface="Monotype Sorts" pitchFamily="2" charset="2"/>
              <a:buNone/>
            </a:pPr>
            <a:r>
              <a:rPr lang="zh-CN" altLang="en-US" sz="2000" b="1" dirty="0">
                <a:latin typeface="Times New Roman" pitchFamily="18" charset="0"/>
              </a:rPr>
              <a:t>凝固点下降值与溶质的</a:t>
            </a:r>
            <a:r>
              <a:rPr lang="zh-CN" altLang="en-US" sz="2000" b="1" dirty="0" smtClean="0">
                <a:latin typeface="Times New Roman" pitchFamily="18" charset="0"/>
              </a:rPr>
              <a:t>质量摩尔浓度</a:t>
            </a:r>
            <a:r>
              <a:rPr lang="zh-CN" altLang="en-US" sz="2000" b="1" dirty="0">
                <a:latin typeface="Times New Roman" pitchFamily="18" charset="0"/>
              </a:rPr>
              <a:t>成正比。</a:t>
            </a:r>
          </a:p>
        </p:txBody>
      </p:sp>
      <p:graphicFrame>
        <p:nvGraphicFramePr>
          <p:cNvPr id="4" name="对象 3"/>
          <p:cNvGraphicFramePr>
            <a:graphicFrameLocks noChangeAspect="1"/>
          </p:cNvGraphicFramePr>
          <p:nvPr>
            <p:extLst>
              <p:ext uri="{D42A27DB-BD31-4B8C-83A1-F6EECF244321}">
                <p14:modId xmlns:p14="http://schemas.microsoft.com/office/powerpoint/2010/main" val="3554375016"/>
              </p:ext>
            </p:extLst>
          </p:nvPr>
        </p:nvGraphicFramePr>
        <p:xfrm>
          <a:off x="136891" y="4164640"/>
          <a:ext cx="3208338" cy="550863"/>
        </p:xfrm>
        <a:graphic>
          <a:graphicData uri="http://schemas.openxmlformats.org/presentationml/2006/ole">
            <mc:AlternateContent xmlns:mc="http://schemas.openxmlformats.org/markup-compatibility/2006">
              <mc:Choice xmlns:v="urn:schemas-microsoft-com:vml" Requires="v">
                <p:oleObj spid="_x0000_s114117" name="公式" r:id="rId5" imgW="1295400" imgH="228600" progId="Equation.3">
                  <p:embed/>
                </p:oleObj>
              </mc:Choice>
              <mc:Fallback>
                <p:oleObj name="公式" r:id="rId5" imgW="12954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891" y="4164640"/>
                        <a:ext cx="3208338" cy="55086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10"/>
          <p:cNvSpPr>
            <a:spLocks noChangeArrowheads="1"/>
          </p:cNvSpPr>
          <p:nvPr/>
        </p:nvSpPr>
        <p:spPr bwMode="auto">
          <a:xfrm>
            <a:off x="138069" y="5429512"/>
            <a:ext cx="7772400" cy="201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tx2"/>
              </a:buClr>
              <a:buSzPct val="70000"/>
              <a:buFont typeface="Wingdings" pitchFamily="2" charset="2"/>
              <a:buChar char="¡"/>
              <a:defRPr sz="2900">
                <a:solidFill>
                  <a:schemeClr val="tx1"/>
                </a:solidFill>
                <a:latin typeface="Verdana" pitchFamily="34" charset="0"/>
                <a:ea typeface="宋体" pitchFamily="2" charset="-122"/>
              </a:defRPr>
            </a:lvl1pPr>
            <a:lvl2pPr marL="742950" indent="-285750">
              <a:spcBef>
                <a:spcPct val="20000"/>
              </a:spcBef>
              <a:buClr>
                <a:schemeClr val="accent2"/>
              </a:buClr>
              <a:buSzPct val="70000"/>
              <a:buFont typeface="Wingdings" pitchFamily="2" charset="2"/>
              <a:buChar char="l"/>
              <a:defRPr sz="2500">
                <a:solidFill>
                  <a:schemeClr val="tx1"/>
                </a:solidFill>
                <a:latin typeface="Verdana" pitchFamily="34" charset="0"/>
                <a:ea typeface="宋体" pitchFamily="2" charset="-122"/>
              </a:defRPr>
            </a:lvl2pPr>
            <a:lvl3pPr marL="1143000" indent="-228600">
              <a:spcBef>
                <a:spcPct val="20000"/>
              </a:spcBef>
              <a:buClr>
                <a:schemeClr val="tx2"/>
              </a:buClr>
              <a:buSzPct val="65000"/>
              <a:buFont typeface="Wingdings" pitchFamily="2" charset="2"/>
              <a:buChar char="¡"/>
              <a:defRPr sz="2200">
                <a:solidFill>
                  <a:schemeClr val="tx1"/>
                </a:solidFill>
                <a:latin typeface="Verdana" pitchFamily="34" charset="0"/>
                <a:ea typeface="宋体" pitchFamily="2" charset="-122"/>
              </a:defRPr>
            </a:lvl3pPr>
            <a:lvl4pPr marL="1600200" indent="-228600">
              <a:spcBef>
                <a:spcPct val="20000"/>
              </a:spcBef>
              <a:buClr>
                <a:schemeClr val="accent2"/>
              </a:buClr>
              <a:buSzPct val="70000"/>
              <a:buFont typeface="Wingdings" pitchFamily="2" charset="2"/>
              <a:buChar char="l"/>
              <a:defRPr sz="1900">
                <a:solidFill>
                  <a:schemeClr val="tx1"/>
                </a:solidFill>
                <a:latin typeface="Verdana" pitchFamily="34" charset="0"/>
                <a:ea typeface="宋体" pitchFamily="2" charset="-122"/>
              </a:defRPr>
            </a:lvl4pPr>
            <a:lvl5pPr marL="2057400" indent="-228600">
              <a:spcBef>
                <a:spcPct val="20000"/>
              </a:spcBef>
              <a:buClr>
                <a:schemeClr val="tx2"/>
              </a:buClr>
              <a:buSzPct val="60000"/>
              <a:buFont typeface="Wingdings" pitchFamily="2" charset="2"/>
              <a:buChar char="¡"/>
              <a:defRPr sz="1900">
                <a:solidFill>
                  <a:schemeClr val="tx1"/>
                </a:solidFill>
                <a:latin typeface="Verdana" pitchFamily="34" charset="0"/>
                <a:ea typeface="宋体" pitchFamily="2" charset="-122"/>
              </a:defRPr>
            </a:lvl5pPr>
            <a:lvl6pPr marL="25146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pitchFamily="2" charset="-122"/>
              </a:defRPr>
            </a:lvl6pPr>
            <a:lvl7pPr marL="29718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pitchFamily="2" charset="-122"/>
              </a:defRPr>
            </a:lvl7pPr>
            <a:lvl8pPr marL="34290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pitchFamily="2" charset="-122"/>
              </a:defRPr>
            </a:lvl8pPr>
            <a:lvl9pPr marL="3886200" indent="-228600" fontAlgn="base">
              <a:spcBef>
                <a:spcPct val="20000"/>
              </a:spcBef>
              <a:spcAft>
                <a:spcPct val="0"/>
              </a:spcAft>
              <a:buClr>
                <a:schemeClr val="tx2"/>
              </a:buClr>
              <a:buSzPct val="60000"/>
              <a:buFont typeface="Wingdings" pitchFamily="2" charset="2"/>
              <a:buChar char="¡"/>
              <a:defRPr sz="1900">
                <a:solidFill>
                  <a:schemeClr val="tx1"/>
                </a:solidFill>
                <a:latin typeface="Verdana" pitchFamily="34" charset="0"/>
                <a:ea typeface="宋体" pitchFamily="2" charset="-122"/>
              </a:defRPr>
            </a:lvl9pPr>
          </a:lstStyle>
          <a:p>
            <a:pPr>
              <a:buFont typeface="Monotype Sorts" pitchFamily="2" charset="2"/>
              <a:buNone/>
            </a:pPr>
            <a:r>
              <a:rPr lang="en-US" altLang="zh-CN" sz="2000" b="1" i="1" dirty="0" err="1" smtClean="0">
                <a:latin typeface="Times New Roman" pitchFamily="18" charset="0"/>
              </a:rPr>
              <a:t>K</a:t>
            </a:r>
            <a:r>
              <a:rPr lang="en-US" altLang="zh-CN" sz="2000" baseline="-25000" dirty="0" err="1" smtClean="0">
                <a:latin typeface="Times New Roman" pitchFamily="18" charset="0"/>
              </a:rPr>
              <a:t>f</a:t>
            </a:r>
            <a:r>
              <a:rPr lang="en-US" altLang="zh-CN" sz="2000" dirty="0" smtClean="0">
                <a:latin typeface="Times New Roman" pitchFamily="18" charset="0"/>
              </a:rPr>
              <a:t> </a:t>
            </a:r>
            <a:r>
              <a:rPr lang="en-US" altLang="zh-CN" sz="2000" dirty="0">
                <a:latin typeface="Times New Roman" pitchFamily="18" charset="0"/>
              </a:rPr>
              <a:t>— </a:t>
            </a:r>
            <a:r>
              <a:rPr lang="zh-CN" altLang="en-US" sz="2000" dirty="0">
                <a:latin typeface="Times New Roman" pitchFamily="18" charset="0"/>
              </a:rPr>
              <a:t>凝固点下降常数，与溶剂的性质有关。</a:t>
            </a:r>
          </a:p>
          <a:p>
            <a:pPr>
              <a:buFont typeface="Monotype Sorts" pitchFamily="2" charset="2"/>
              <a:buNone/>
            </a:pPr>
            <a:r>
              <a:rPr lang="zh-CN" altLang="en-US" sz="2000" dirty="0">
                <a:latin typeface="Times New Roman" pitchFamily="18" charset="0"/>
              </a:rPr>
              <a:t> </a:t>
            </a:r>
            <a:endParaRPr lang="en-US" altLang="zh-CN" sz="2000" dirty="0" smtClean="0">
              <a:latin typeface="Times New Roman" pitchFamily="18" charset="0"/>
            </a:endParaRPr>
          </a:p>
          <a:p>
            <a:pPr>
              <a:buFont typeface="Monotype Sorts" pitchFamily="2" charset="2"/>
              <a:buNone/>
            </a:pPr>
            <a:r>
              <a:rPr lang="zh-CN" altLang="en-US" sz="2000" dirty="0" smtClean="0">
                <a:latin typeface="Times New Roman" pitchFamily="18" charset="0"/>
              </a:rPr>
              <a:t>可以</a:t>
            </a:r>
            <a:r>
              <a:rPr lang="zh-CN" altLang="en-US" sz="2000" dirty="0">
                <a:latin typeface="Times New Roman" pitchFamily="18" charset="0"/>
              </a:rPr>
              <a:t>证明：</a:t>
            </a:r>
          </a:p>
        </p:txBody>
      </p:sp>
      <p:graphicFrame>
        <p:nvGraphicFramePr>
          <p:cNvPr id="5" name="对象 4"/>
          <p:cNvGraphicFramePr>
            <a:graphicFrameLocks noChangeAspect="1"/>
          </p:cNvGraphicFramePr>
          <p:nvPr>
            <p:extLst>
              <p:ext uri="{D42A27DB-BD31-4B8C-83A1-F6EECF244321}">
                <p14:modId xmlns:p14="http://schemas.microsoft.com/office/powerpoint/2010/main" val="249000158"/>
              </p:ext>
            </p:extLst>
          </p:nvPr>
        </p:nvGraphicFramePr>
        <p:xfrm>
          <a:off x="1763688" y="5877272"/>
          <a:ext cx="3066616" cy="800794"/>
        </p:xfrm>
        <a:graphic>
          <a:graphicData uri="http://schemas.openxmlformats.org/presentationml/2006/ole">
            <mc:AlternateContent xmlns:mc="http://schemas.openxmlformats.org/markup-compatibility/2006">
              <mc:Choice xmlns:v="urn:schemas-microsoft-com:vml" Requires="v">
                <p:oleObj spid="_x0000_s114118" name="公式" r:id="rId7" imgW="1168400" imgH="469900" progId="Equation.3">
                  <p:embed/>
                </p:oleObj>
              </mc:Choice>
              <mc:Fallback>
                <p:oleObj name="公式" r:id="rId7" imgW="1168400" imgH="4699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5877272"/>
                        <a:ext cx="3066616" cy="800794"/>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16028968"/>
              </p:ext>
            </p:extLst>
          </p:nvPr>
        </p:nvGraphicFramePr>
        <p:xfrm>
          <a:off x="1225108" y="1748709"/>
          <a:ext cx="3705276" cy="464604"/>
        </p:xfrm>
        <a:graphic>
          <a:graphicData uri="http://schemas.openxmlformats.org/presentationml/2006/ole">
            <mc:AlternateContent xmlns:mc="http://schemas.openxmlformats.org/markup-compatibility/2006">
              <mc:Choice xmlns:v="urn:schemas-microsoft-com:vml" Requires="v">
                <p:oleObj spid="_x0000_s114119" name="公式" r:id="rId9" imgW="1409700" imgH="228600" progId="Equation.3">
                  <p:embed/>
                </p:oleObj>
              </mc:Choice>
              <mc:Fallback>
                <p:oleObj name="公式" r:id="rId9" imgW="1409700" imgH="2286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5108" y="1748709"/>
                        <a:ext cx="3705276" cy="464604"/>
                      </a:xfrm>
                      <a:prstGeom prst="rect">
                        <a:avLst/>
                      </a:prstGeom>
                      <a:noFill/>
                      <a:ln w="9525">
                        <a:solidFill>
                          <a:schemeClr val="accent2"/>
                        </a:solidFill>
                        <a:miter lim="800000"/>
                        <a:headEnd/>
                        <a:tailEnd/>
                      </a:ln>
                      <a:effectLst/>
                    </p:spPr>
                  </p:pic>
                </p:oleObj>
              </mc:Fallback>
            </mc:AlternateContent>
          </a:graphicData>
        </a:graphic>
      </p:graphicFrame>
      <p:sp>
        <p:nvSpPr>
          <p:cNvPr id="7" name="矩形 6"/>
          <p:cNvSpPr/>
          <p:nvPr/>
        </p:nvSpPr>
        <p:spPr>
          <a:xfrm>
            <a:off x="251520" y="4787860"/>
            <a:ext cx="5211683" cy="523220"/>
          </a:xfrm>
          <a:prstGeom prst="rect">
            <a:avLst/>
          </a:prstGeom>
        </p:spPr>
        <p:txBody>
          <a:bodyPr wrap="none">
            <a:spAutoFit/>
          </a:bodyPr>
          <a:lstStyle/>
          <a:p>
            <a:r>
              <a:rPr lang="zh-CN" altLang="en-US" sz="2800" dirty="0">
                <a:solidFill>
                  <a:srgbClr val="C00000"/>
                </a:solidFill>
                <a:latin typeface="华文行楷"/>
                <a:ea typeface="华文行楷"/>
                <a:cs typeface="华文行楷"/>
              </a:rPr>
              <a:t>应用此式可以求溶质的摩尔质量</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2108734712"/>
              </p:ext>
            </p:extLst>
          </p:nvPr>
        </p:nvGraphicFramePr>
        <p:xfrm>
          <a:off x="395536" y="260648"/>
          <a:ext cx="5068887" cy="1169988"/>
        </p:xfrm>
        <a:graphic>
          <a:graphicData uri="http://schemas.openxmlformats.org/presentationml/2006/ole">
            <mc:AlternateContent xmlns:mc="http://schemas.openxmlformats.org/markup-compatibility/2006">
              <mc:Choice xmlns:v="urn:schemas-microsoft-com:vml" Requires="v">
                <p:oleObj spid="_x0000_s156573" name="Equation" r:id="rId3" imgW="2044700" imgH="482600" progId="Equation.3">
                  <p:embed/>
                </p:oleObj>
              </mc:Choice>
              <mc:Fallback>
                <p:oleObj name="Equation" r:id="rId3" imgW="20447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60648"/>
                        <a:ext cx="5068887" cy="116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089801541"/>
              </p:ext>
            </p:extLst>
          </p:nvPr>
        </p:nvGraphicFramePr>
        <p:xfrm>
          <a:off x="2411760" y="620688"/>
          <a:ext cx="5289550" cy="1203325"/>
        </p:xfrm>
        <a:graphic>
          <a:graphicData uri="http://schemas.openxmlformats.org/presentationml/2006/ole">
            <mc:AlternateContent xmlns:mc="http://schemas.openxmlformats.org/markup-compatibility/2006">
              <mc:Choice xmlns:v="urn:schemas-microsoft-com:vml" Requires="v">
                <p:oleObj spid="_x0000_s156574" name="Equation" r:id="rId5" imgW="2133600" imgH="495300" progId="Equation.3">
                  <p:embed/>
                </p:oleObj>
              </mc:Choice>
              <mc:Fallback>
                <p:oleObj name="Equation" r:id="rId5" imgW="2133600" imgH="495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620688"/>
                        <a:ext cx="5289550"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093259970"/>
              </p:ext>
            </p:extLst>
          </p:nvPr>
        </p:nvGraphicFramePr>
        <p:xfrm>
          <a:off x="2555776" y="1988840"/>
          <a:ext cx="3778250" cy="615950"/>
        </p:xfrm>
        <a:graphic>
          <a:graphicData uri="http://schemas.openxmlformats.org/presentationml/2006/ole">
            <mc:AlternateContent xmlns:mc="http://schemas.openxmlformats.org/markup-compatibility/2006">
              <mc:Choice xmlns:v="urn:schemas-microsoft-com:vml" Requires="v">
                <p:oleObj spid="_x0000_s156575" name="Equation" r:id="rId7" imgW="1524000" imgH="254000" progId="Equation.3">
                  <p:embed/>
                </p:oleObj>
              </mc:Choice>
              <mc:Fallback>
                <p:oleObj name="Equation" r:id="rId7" imgW="1524000" imgH="2540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776" y="1988840"/>
                        <a:ext cx="3778250" cy="615950"/>
                      </a:xfrm>
                      <a:prstGeom prst="rect">
                        <a:avLst/>
                      </a:prstGeom>
                      <a:solidFill>
                        <a:srgbClr val="FFC000"/>
                      </a:solidFill>
                      <a:ln>
                        <a:noFill/>
                      </a:ln>
                      <a:effectLs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953239849"/>
              </p:ext>
            </p:extLst>
          </p:nvPr>
        </p:nvGraphicFramePr>
        <p:xfrm>
          <a:off x="395536" y="2420888"/>
          <a:ext cx="2185988" cy="555625"/>
        </p:xfrm>
        <a:graphic>
          <a:graphicData uri="http://schemas.openxmlformats.org/presentationml/2006/ole">
            <mc:AlternateContent xmlns:mc="http://schemas.openxmlformats.org/markup-compatibility/2006">
              <mc:Choice xmlns:v="urn:schemas-microsoft-com:vml" Requires="v">
                <p:oleObj spid="_x0000_s156576" name="公式" r:id="rId9" imgW="977476" imgH="253890" progId="Equation.3">
                  <p:embed/>
                </p:oleObj>
              </mc:Choice>
              <mc:Fallback>
                <p:oleObj name="公式" r:id="rId9" imgW="977476" imgH="25389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536" y="2420888"/>
                        <a:ext cx="2185988"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185241710"/>
              </p:ext>
            </p:extLst>
          </p:nvPr>
        </p:nvGraphicFramePr>
        <p:xfrm>
          <a:off x="2843808" y="2576952"/>
          <a:ext cx="5051425" cy="1223963"/>
        </p:xfrm>
        <a:graphic>
          <a:graphicData uri="http://schemas.openxmlformats.org/presentationml/2006/ole">
            <mc:AlternateContent xmlns:mc="http://schemas.openxmlformats.org/markup-compatibility/2006">
              <mc:Choice xmlns:v="urn:schemas-microsoft-com:vml" Requires="v">
                <p:oleObj spid="_x0000_s156577" name="Equation" r:id="rId11" imgW="2260600" imgH="558800" progId="Equation.3">
                  <p:embed/>
                </p:oleObj>
              </mc:Choice>
              <mc:Fallback>
                <p:oleObj name="Equation" r:id="rId11" imgW="2260600" imgH="558800" progId="Equation.3">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3808" y="2576952"/>
                        <a:ext cx="5051425"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214205952"/>
              </p:ext>
            </p:extLst>
          </p:nvPr>
        </p:nvGraphicFramePr>
        <p:xfrm>
          <a:off x="251520" y="3573016"/>
          <a:ext cx="2425700" cy="541337"/>
        </p:xfrm>
        <a:graphic>
          <a:graphicData uri="http://schemas.openxmlformats.org/presentationml/2006/ole">
            <mc:AlternateContent xmlns:mc="http://schemas.openxmlformats.org/markup-compatibility/2006">
              <mc:Choice xmlns:v="urn:schemas-microsoft-com:vml" Requires="v">
                <p:oleObj spid="_x0000_s156578" name="公式" r:id="rId13" imgW="1117115" imgH="253890" progId="Equation.3">
                  <p:embed/>
                </p:oleObj>
              </mc:Choice>
              <mc:Fallback>
                <p:oleObj name="公式" r:id="rId13" imgW="1117115" imgH="25389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520" y="3573016"/>
                        <a:ext cx="242570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51170972"/>
              </p:ext>
            </p:extLst>
          </p:nvPr>
        </p:nvGraphicFramePr>
        <p:xfrm>
          <a:off x="3203848" y="3573016"/>
          <a:ext cx="3727450" cy="574675"/>
        </p:xfrm>
        <a:graphic>
          <a:graphicData uri="http://schemas.openxmlformats.org/presentationml/2006/ole">
            <mc:AlternateContent xmlns:mc="http://schemas.openxmlformats.org/markup-compatibility/2006">
              <mc:Choice xmlns:v="urn:schemas-microsoft-com:vml" Requires="v">
                <p:oleObj spid="_x0000_s156579" name="公式" r:id="rId15" imgW="1612900" imgH="254000" progId="Equation.3">
                  <p:embed/>
                </p:oleObj>
              </mc:Choice>
              <mc:Fallback>
                <p:oleObj name="公式" r:id="rId15" imgW="1612900" imgH="254000" progId="Equation.3">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03848" y="3573016"/>
                        <a:ext cx="372745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031167423"/>
              </p:ext>
            </p:extLst>
          </p:nvPr>
        </p:nvGraphicFramePr>
        <p:xfrm>
          <a:off x="1619672" y="4149080"/>
          <a:ext cx="5570538" cy="2108200"/>
        </p:xfrm>
        <a:graphic>
          <a:graphicData uri="http://schemas.openxmlformats.org/presentationml/2006/ole">
            <mc:AlternateContent xmlns:mc="http://schemas.openxmlformats.org/markup-compatibility/2006">
              <mc:Choice xmlns:v="urn:schemas-microsoft-com:vml" Requires="v">
                <p:oleObj spid="_x0000_s156580" name="公式" r:id="rId17" imgW="2565400" imgH="990600" progId="Equation.3">
                  <p:embed/>
                </p:oleObj>
              </mc:Choice>
              <mc:Fallback>
                <p:oleObj name="公式" r:id="rId17" imgW="2565400" imgH="990600" progId="Equation.3">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19672" y="4149080"/>
                        <a:ext cx="5570538" cy="210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1115616" y="2948869"/>
            <a:ext cx="1346844" cy="439608"/>
          </a:xfrm>
          <a:prstGeom prst="rect">
            <a:avLst/>
          </a:prstGeom>
        </p:spPr>
        <p:txBody>
          <a:bodyPr wrap="none">
            <a:spAutoFit/>
          </a:bodyPr>
          <a:lstStyle/>
          <a:p>
            <a:pPr>
              <a:lnSpc>
                <a:spcPct val="140000"/>
              </a:lnSpc>
              <a:spcBef>
                <a:spcPct val="10000"/>
              </a:spcBef>
              <a:spcAft>
                <a:spcPct val="10000"/>
              </a:spcAft>
            </a:pPr>
            <a:r>
              <a:rPr lang="zh-CN" altLang="en-US" b="1" dirty="0" smtClean="0">
                <a:solidFill>
                  <a:srgbClr val="FF0000"/>
                </a:solidFill>
                <a:latin typeface="Calibri" pitchFamily="34" charset="0"/>
              </a:rPr>
              <a:t>恒压</a:t>
            </a:r>
            <a:r>
              <a:rPr lang="zh-CN" altLang="en-US" b="1" dirty="0">
                <a:solidFill>
                  <a:srgbClr val="FF0000"/>
                </a:solidFill>
                <a:latin typeface="Calibri" pitchFamily="34" charset="0"/>
              </a:rPr>
              <a:t>条件下</a:t>
            </a:r>
          </a:p>
        </p:txBody>
      </p:sp>
      <p:sp>
        <p:nvSpPr>
          <p:cNvPr id="14" name="矩形 13"/>
          <p:cNvSpPr/>
          <p:nvPr/>
        </p:nvSpPr>
        <p:spPr>
          <a:xfrm>
            <a:off x="251520" y="4437112"/>
            <a:ext cx="1346844" cy="439608"/>
          </a:xfrm>
          <a:prstGeom prst="rect">
            <a:avLst/>
          </a:prstGeom>
        </p:spPr>
        <p:txBody>
          <a:bodyPr wrap="none">
            <a:spAutoFit/>
          </a:bodyPr>
          <a:lstStyle/>
          <a:p>
            <a:pPr>
              <a:lnSpc>
                <a:spcPct val="140000"/>
              </a:lnSpc>
              <a:spcBef>
                <a:spcPct val="10000"/>
              </a:spcBef>
              <a:spcAft>
                <a:spcPct val="10000"/>
              </a:spcAft>
            </a:pPr>
            <a:r>
              <a:rPr lang="zh-CN" altLang="en-US" b="1" dirty="0" smtClean="0">
                <a:solidFill>
                  <a:srgbClr val="FF0000"/>
                </a:solidFill>
                <a:latin typeface="Calibri" pitchFamily="34" charset="0"/>
              </a:rPr>
              <a:t>恒压</a:t>
            </a:r>
            <a:r>
              <a:rPr lang="zh-CN" altLang="en-US" b="1" dirty="0">
                <a:solidFill>
                  <a:srgbClr val="FF0000"/>
                </a:solidFill>
                <a:latin typeface="Calibri" pitchFamily="34" charset="0"/>
              </a:rPr>
              <a:t>条件下</a:t>
            </a:r>
          </a:p>
        </p:txBody>
      </p:sp>
    </p:spTree>
    <p:extLst>
      <p:ext uri="{BB962C8B-B14F-4D97-AF65-F5344CB8AC3E}">
        <p14:creationId xmlns:p14="http://schemas.microsoft.com/office/powerpoint/2010/main" val="411911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525463" y="538163"/>
          <a:ext cx="5167312" cy="568325"/>
        </p:xfrm>
        <a:graphic>
          <a:graphicData uri="http://schemas.openxmlformats.org/presentationml/2006/ole">
            <mc:AlternateContent xmlns:mc="http://schemas.openxmlformats.org/markup-compatibility/2006">
              <mc:Choice xmlns:v="urn:schemas-microsoft-com:vml" Requires="v">
                <p:oleObj spid="_x0000_s157472" name="Equation" r:id="rId3" imgW="2260600" imgH="254000" progId="Equation.3">
                  <p:embed/>
                </p:oleObj>
              </mc:Choice>
              <mc:Fallback>
                <p:oleObj name="Equation" r:id="rId3" imgW="2260600" imgH="254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63" y="538163"/>
                        <a:ext cx="5167312"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nvGraphicFramePr>
        <p:xfrm>
          <a:off x="528638" y="1087438"/>
          <a:ext cx="7258050" cy="993775"/>
        </p:xfrm>
        <a:graphic>
          <a:graphicData uri="http://schemas.openxmlformats.org/presentationml/2006/ole">
            <mc:AlternateContent xmlns:mc="http://schemas.openxmlformats.org/markup-compatibility/2006">
              <mc:Choice xmlns:v="urn:schemas-microsoft-com:vml" Requires="v">
                <p:oleObj spid="_x0000_s157473" name="Equation" r:id="rId5" imgW="3175000" imgH="444500" progId="Equation.3">
                  <p:embed/>
                </p:oleObj>
              </mc:Choice>
              <mc:Fallback>
                <p:oleObj name="Equation" r:id="rId5" imgW="31750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638" y="1087438"/>
                        <a:ext cx="725805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nvGraphicFramePr>
        <p:xfrm>
          <a:off x="684213" y="2276475"/>
          <a:ext cx="1916112" cy="568325"/>
        </p:xfrm>
        <a:graphic>
          <a:graphicData uri="http://schemas.openxmlformats.org/presentationml/2006/ole">
            <mc:AlternateContent xmlns:mc="http://schemas.openxmlformats.org/markup-compatibility/2006">
              <mc:Choice xmlns:v="urn:schemas-microsoft-com:vml" Requires="v">
                <p:oleObj spid="_x0000_s157474" name="公式" r:id="rId7" imgW="837836" imgH="253890" progId="Equation.3">
                  <p:embed/>
                </p:oleObj>
              </mc:Choice>
              <mc:Fallback>
                <p:oleObj name="公式" r:id="rId7" imgW="837836" imgH="25389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276475"/>
                        <a:ext cx="1916112"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nvGraphicFramePr>
        <p:xfrm>
          <a:off x="3059113" y="2060575"/>
          <a:ext cx="3395662" cy="993775"/>
        </p:xfrm>
        <a:graphic>
          <a:graphicData uri="http://schemas.openxmlformats.org/presentationml/2006/ole">
            <mc:AlternateContent xmlns:mc="http://schemas.openxmlformats.org/markup-compatibility/2006">
              <mc:Choice xmlns:v="urn:schemas-microsoft-com:vml" Requires="v">
                <p:oleObj spid="_x0000_s157475" name="Equation" r:id="rId9" imgW="1485255" imgH="444307" progId="Equation.3">
                  <p:embed/>
                </p:oleObj>
              </mc:Choice>
              <mc:Fallback>
                <p:oleObj name="Equation" r:id="rId9" imgW="1485255" imgH="444307"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2060575"/>
                        <a:ext cx="3395662"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nvGraphicFramePr>
        <p:xfrm>
          <a:off x="698500" y="3136900"/>
          <a:ext cx="4606925" cy="985838"/>
        </p:xfrm>
        <a:graphic>
          <a:graphicData uri="http://schemas.openxmlformats.org/presentationml/2006/ole">
            <mc:AlternateContent xmlns:mc="http://schemas.openxmlformats.org/markup-compatibility/2006">
              <mc:Choice xmlns:v="urn:schemas-microsoft-com:vml" Requires="v">
                <p:oleObj spid="_x0000_s157476" name="Equation" r:id="rId11" imgW="2032000" imgH="444500" progId="Equation.3">
                  <p:embed/>
                </p:oleObj>
              </mc:Choice>
              <mc:Fallback>
                <p:oleObj name="Equation" r:id="rId11" imgW="2032000" imgH="4445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8500" y="3136900"/>
                        <a:ext cx="4606925"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nvGraphicFramePr>
        <p:xfrm>
          <a:off x="514350" y="4224338"/>
          <a:ext cx="6248400" cy="563562"/>
        </p:xfrm>
        <a:graphic>
          <a:graphicData uri="http://schemas.openxmlformats.org/presentationml/2006/ole">
            <mc:AlternateContent xmlns:mc="http://schemas.openxmlformats.org/markup-compatibility/2006">
              <mc:Choice xmlns:v="urn:schemas-microsoft-com:vml" Requires="v">
                <p:oleObj spid="_x0000_s157477" name="Equation" r:id="rId13" imgW="2755900" imgH="254000" progId="Equation.3">
                  <p:embed/>
                </p:oleObj>
              </mc:Choice>
              <mc:Fallback>
                <p:oleObj name="Equation" r:id="rId13" imgW="2755900" imgH="254000" progId="Equation.3">
                  <p:embed/>
                  <p:pic>
                    <p:nvPicPr>
                      <p:cNvPr id="0"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350" y="4224338"/>
                        <a:ext cx="62484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nvGraphicFramePr>
        <p:xfrm>
          <a:off x="558800" y="5114925"/>
          <a:ext cx="7859713" cy="1184275"/>
        </p:xfrm>
        <a:graphic>
          <a:graphicData uri="http://schemas.openxmlformats.org/presentationml/2006/ole">
            <mc:AlternateContent xmlns:mc="http://schemas.openxmlformats.org/markup-compatibility/2006">
              <mc:Choice xmlns:v="urn:schemas-microsoft-com:vml" Requires="v">
                <p:oleObj spid="_x0000_s157478" name="Equation" r:id="rId15" imgW="3467100" imgH="533400" progId="Equation.3">
                  <p:embed/>
                </p:oleObj>
              </mc:Choice>
              <mc:Fallback>
                <p:oleObj name="Equation" r:id="rId15" imgW="3467100" imgH="533400" progId="Equation.3">
                  <p:embed/>
                  <p:pic>
                    <p:nvPicPr>
                      <p:cNvPr id="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8800" y="5114925"/>
                        <a:ext cx="7859713" cy="118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5479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739775" y="581025"/>
          <a:ext cx="7364413" cy="1117600"/>
        </p:xfrm>
        <a:graphic>
          <a:graphicData uri="http://schemas.openxmlformats.org/presentationml/2006/ole">
            <mc:AlternateContent xmlns:mc="http://schemas.openxmlformats.org/markup-compatibility/2006">
              <mc:Choice xmlns:v="urn:schemas-microsoft-com:vml" Requires="v">
                <p:oleObj spid="_x0000_s158496" name="Equation" r:id="rId3" imgW="3441700" imgH="533400" progId="Equation.3">
                  <p:embed/>
                </p:oleObj>
              </mc:Choice>
              <mc:Fallback>
                <p:oleObj name="Equation" r:id="rId3" imgW="3441700" imgH="53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 y="581025"/>
                        <a:ext cx="7364413"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nvGraphicFramePr>
        <p:xfrm>
          <a:off x="1235075" y="1511300"/>
          <a:ext cx="6261100" cy="890588"/>
        </p:xfrm>
        <a:graphic>
          <a:graphicData uri="http://schemas.openxmlformats.org/presentationml/2006/ole">
            <mc:AlternateContent xmlns:mc="http://schemas.openxmlformats.org/markup-compatibility/2006">
              <mc:Choice xmlns:v="urn:schemas-microsoft-com:vml" Requires="v">
                <p:oleObj spid="_x0000_s158497" name="Equation" r:id="rId5" imgW="2794000" imgH="406400" progId="Equation.3">
                  <p:embed/>
                </p:oleObj>
              </mc:Choice>
              <mc:Fallback>
                <p:oleObj name="Equation" r:id="rId5" imgW="2794000" imgH="4064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5075" y="1511300"/>
                        <a:ext cx="6261100"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nvGraphicFramePr>
        <p:xfrm>
          <a:off x="1163638" y="2351088"/>
          <a:ext cx="3738562" cy="454025"/>
        </p:xfrm>
        <a:graphic>
          <a:graphicData uri="http://schemas.openxmlformats.org/presentationml/2006/ole">
            <mc:AlternateContent xmlns:mc="http://schemas.openxmlformats.org/markup-compatibility/2006">
              <mc:Choice xmlns:v="urn:schemas-microsoft-com:vml" Requires="v">
                <p:oleObj spid="_x0000_s158498" name="Equation" r:id="rId7" imgW="1739900" imgH="215900" progId="Equation.3">
                  <p:embed/>
                </p:oleObj>
              </mc:Choice>
              <mc:Fallback>
                <p:oleObj name="Equation" r:id="rId7" imgW="1739900" imgH="2159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3638" y="2351088"/>
                        <a:ext cx="373856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nvGraphicFramePr>
        <p:xfrm>
          <a:off x="784225" y="2776538"/>
          <a:ext cx="6781800" cy="982662"/>
        </p:xfrm>
        <a:graphic>
          <a:graphicData uri="http://schemas.openxmlformats.org/presentationml/2006/ole">
            <mc:AlternateContent xmlns:mc="http://schemas.openxmlformats.org/markup-compatibility/2006">
              <mc:Choice xmlns:v="urn:schemas-microsoft-com:vml" Requires="v">
                <p:oleObj spid="_x0000_s158499" name="Equation" r:id="rId9" imgW="3009900" imgH="444500" progId="Equation.3">
                  <p:embed/>
                </p:oleObj>
              </mc:Choice>
              <mc:Fallback>
                <p:oleObj name="Equation" r:id="rId9" imgW="3009900" imgH="4445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4225" y="2776538"/>
                        <a:ext cx="6781800"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nvGraphicFramePr>
        <p:xfrm>
          <a:off x="831850" y="3906838"/>
          <a:ext cx="4695825" cy="1195387"/>
        </p:xfrm>
        <a:graphic>
          <a:graphicData uri="http://schemas.openxmlformats.org/presentationml/2006/ole">
            <mc:AlternateContent xmlns:mc="http://schemas.openxmlformats.org/markup-compatibility/2006">
              <mc:Choice xmlns:v="urn:schemas-microsoft-com:vml" Requires="v">
                <p:oleObj spid="_x0000_s158500" name="Equation" r:id="rId11" imgW="2247900" imgH="584200" progId="Equation.3">
                  <p:embed/>
                </p:oleObj>
              </mc:Choice>
              <mc:Fallback>
                <p:oleObj name="Equation" r:id="rId11" imgW="2247900" imgH="584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1850" y="3906838"/>
                        <a:ext cx="4695825"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nvGraphicFramePr>
        <p:xfrm>
          <a:off x="5243513" y="3576638"/>
          <a:ext cx="3136900" cy="563562"/>
        </p:xfrm>
        <a:graphic>
          <a:graphicData uri="http://schemas.openxmlformats.org/presentationml/2006/ole">
            <mc:AlternateContent xmlns:mc="http://schemas.openxmlformats.org/markup-compatibility/2006">
              <mc:Choice xmlns:v="urn:schemas-microsoft-com:vml" Requires="v">
                <p:oleObj spid="_x0000_s158501" name="Equation" r:id="rId13" imgW="1384300" imgH="254000" progId="Equation.3">
                  <p:embed/>
                </p:oleObj>
              </mc:Choice>
              <mc:Fallback>
                <p:oleObj name="Equation" r:id="rId13" imgW="1384300" imgH="2540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43513" y="3576638"/>
                        <a:ext cx="31369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726376588"/>
              </p:ext>
            </p:extLst>
          </p:nvPr>
        </p:nvGraphicFramePr>
        <p:xfrm>
          <a:off x="1115616" y="5675734"/>
          <a:ext cx="2373312" cy="671512"/>
        </p:xfrm>
        <a:graphic>
          <a:graphicData uri="http://schemas.openxmlformats.org/presentationml/2006/ole">
            <mc:AlternateContent xmlns:mc="http://schemas.openxmlformats.org/markup-compatibility/2006">
              <mc:Choice xmlns:v="urn:schemas-microsoft-com:vml" Requires="v">
                <p:oleObj spid="_x0000_s158502" name="Equation" r:id="rId15" imgW="838200" imgH="241300" progId="Equation.3">
                  <p:embed/>
                </p:oleObj>
              </mc:Choice>
              <mc:Fallback>
                <p:oleObj name="Equation" r:id="rId15" imgW="838200" imgH="241300" progId="Equation.3">
                  <p:embed/>
                  <p:pic>
                    <p:nvPicPr>
                      <p:cNvPr id="0" name="Object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5616" y="5675734"/>
                        <a:ext cx="2373312" cy="671512"/>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AutoShape 5"/>
          <p:cNvSpPr>
            <a:spLocks/>
          </p:cNvSpPr>
          <p:nvPr/>
        </p:nvSpPr>
        <p:spPr bwMode="auto">
          <a:xfrm>
            <a:off x="4139952" y="5085184"/>
            <a:ext cx="3024188" cy="1181100"/>
          </a:xfrm>
          <a:prstGeom prst="borderCallout2">
            <a:avLst>
              <a:gd name="adj1" fmla="val 9676"/>
              <a:gd name="adj2" fmla="val -2519"/>
              <a:gd name="adj3" fmla="val 9676"/>
              <a:gd name="adj4" fmla="val -24306"/>
              <a:gd name="adj5" fmla="val 54838"/>
              <a:gd name="adj6" fmla="val -46931"/>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800" b="1" dirty="0" err="1">
                <a:latin typeface="楷体_GB2312" pitchFamily="49" charset="-122"/>
                <a:ea typeface="楷体_GB2312" pitchFamily="49" charset="-122"/>
              </a:rPr>
              <a:t>K</a:t>
            </a:r>
            <a:r>
              <a:rPr kumimoji="1" lang="en-US" altLang="zh-CN" sz="2800" b="1" baseline="-25000" dirty="0" err="1">
                <a:latin typeface="楷体_GB2312" pitchFamily="49" charset="-122"/>
                <a:ea typeface="楷体_GB2312" pitchFamily="49" charset="-122"/>
              </a:rPr>
              <a:t>f</a:t>
            </a:r>
            <a:r>
              <a:rPr kumimoji="1" lang="en-US" altLang="zh-CN" sz="2800" b="1" dirty="0">
                <a:latin typeface="Times New Roman"/>
                <a:ea typeface="楷体_GB2312" pitchFamily="49" charset="-122"/>
              </a:rPr>
              <a:t>—</a:t>
            </a:r>
            <a:r>
              <a:rPr kumimoji="1" lang="zh-CN" altLang="en-US" sz="2800" b="1" dirty="0">
                <a:latin typeface="楷体_GB2312" pitchFamily="49" charset="-122"/>
                <a:ea typeface="楷体_GB2312" pitchFamily="49" charset="-122"/>
              </a:rPr>
              <a:t>凝固点下降常数，仅与溶剂的性质有关    </a:t>
            </a:r>
          </a:p>
        </p:txBody>
      </p:sp>
    </p:spTree>
    <p:extLst>
      <p:ext uri="{BB962C8B-B14F-4D97-AF65-F5344CB8AC3E}">
        <p14:creationId xmlns:p14="http://schemas.microsoft.com/office/powerpoint/2010/main" val="264194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55" name="矩形 4"/>
          <p:cNvSpPr>
            <a:spLocks noChangeArrowheads="1"/>
          </p:cNvSpPr>
          <p:nvPr/>
        </p:nvSpPr>
        <p:spPr bwMode="auto">
          <a:xfrm>
            <a:off x="251520" y="476672"/>
            <a:ext cx="8351838" cy="4476610"/>
          </a:xfrm>
          <a:prstGeom prst="rect">
            <a:avLst/>
          </a:prstGeom>
          <a:noFill/>
          <a:ln w="9525">
            <a:noFill/>
            <a:miter lim="800000"/>
            <a:headEnd/>
            <a:tailEnd/>
          </a:ln>
        </p:spPr>
        <p:txBody>
          <a:bodyPr>
            <a:spAutoFit/>
          </a:bodyPr>
          <a:lstStyle/>
          <a:p>
            <a:pPr>
              <a:lnSpc>
                <a:spcPct val="130000"/>
              </a:lnSpc>
              <a:spcBef>
                <a:spcPct val="5000"/>
              </a:spcBef>
              <a:spcAft>
                <a:spcPct val="5000"/>
              </a:spcAft>
            </a:pPr>
            <a:r>
              <a:rPr lang="en-US" altLang="zh-CN" sz="2000" b="1" dirty="0">
                <a:solidFill>
                  <a:srgbClr val="C00000"/>
                </a:solidFill>
                <a:latin typeface="Calibri" pitchFamily="34" charset="0"/>
              </a:rPr>
              <a:t>3.</a:t>
            </a:r>
            <a:r>
              <a:rPr lang="zh-CN" altLang="en-US" sz="2000" b="1" dirty="0">
                <a:solidFill>
                  <a:srgbClr val="C00000"/>
                </a:solidFill>
                <a:latin typeface="Calibri" pitchFamily="34" charset="0"/>
              </a:rPr>
              <a:t>沸点升高</a:t>
            </a:r>
            <a:r>
              <a:rPr lang="zh-CN" altLang="en-US" sz="2000" b="1" dirty="0">
                <a:latin typeface="Calibri" pitchFamily="34" charset="0"/>
              </a:rPr>
              <a:t>（溶质不挥发时</a:t>
            </a:r>
            <a:r>
              <a:rPr lang="zh-CN" altLang="en-US" b="1" dirty="0" smtClean="0">
                <a:latin typeface="Calibri" pitchFamily="34" charset="0"/>
              </a:rPr>
              <a:t>）：稀溶液的蒸气压下降，要想使溶液在纯溶剂蒸气压下沸腾，就要提高温度，即沸点升高。</a:t>
            </a:r>
            <a:endParaRPr lang="en-US" altLang="zh-CN" b="1" dirty="0" smtClean="0">
              <a:latin typeface="Calibri" pitchFamily="34" charset="0"/>
            </a:endParaRPr>
          </a:p>
          <a:p>
            <a:pPr>
              <a:lnSpc>
                <a:spcPct val="130000"/>
              </a:lnSpc>
              <a:spcBef>
                <a:spcPct val="5000"/>
              </a:spcBef>
              <a:spcAft>
                <a:spcPct val="5000"/>
              </a:spcAft>
            </a:pPr>
            <a:r>
              <a:rPr lang="en-US" altLang="zh-CN" sz="2400" b="1" i="1" dirty="0" err="1" smtClean="0">
                <a:latin typeface="Times New Roman" pitchFamily="18" charset="0"/>
              </a:rPr>
              <a:t>Δ</a:t>
            </a:r>
            <a:r>
              <a:rPr lang="en-US" altLang="zh-CN" sz="2400" dirty="0" err="1" smtClean="0">
                <a:solidFill>
                  <a:srgbClr val="080808"/>
                </a:solidFill>
                <a:latin typeface="Calibri" pitchFamily="34" charset="0"/>
              </a:rPr>
              <a:t>T</a:t>
            </a:r>
            <a:r>
              <a:rPr lang="en-US" altLang="zh-CN" sz="2400" baseline="-25000" dirty="0" err="1" smtClean="0">
                <a:solidFill>
                  <a:srgbClr val="080808"/>
                </a:solidFill>
                <a:latin typeface="Calibri" pitchFamily="34" charset="0"/>
              </a:rPr>
              <a:t>b</a:t>
            </a:r>
            <a:r>
              <a:rPr lang="en-US" altLang="zh-CN" sz="2400" dirty="0" smtClean="0">
                <a:solidFill>
                  <a:srgbClr val="080808"/>
                </a:solidFill>
                <a:latin typeface="Calibri" pitchFamily="34" charset="0"/>
              </a:rPr>
              <a:t>=T</a:t>
            </a:r>
            <a:r>
              <a:rPr lang="en-US" altLang="zh-CN" sz="2400" baseline="-25000" dirty="0" smtClean="0">
                <a:solidFill>
                  <a:srgbClr val="080808"/>
                </a:solidFill>
                <a:latin typeface="Calibri" pitchFamily="34" charset="0"/>
              </a:rPr>
              <a:t>b</a:t>
            </a:r>
            <a:r>
              <a:rPr lang="en-US" altLang="zh-CN" sz="2400" dirty="0" smtClean="0">
                <a:solidFill>
                  <a:srgbClr val="080808"/>
                </a:solidFill>
                <a:latin typeface="Calibri" pitchFamily="34" charset="0"/>
              </a:rPr>
              <a:t>-T</a:t>
            </a:r>
            <a:r>
              <a:rPr lang="en-US" altLang="zh-CN" sz="2400" baseline="-25000" dirty="0" smtClean="0">
                <a:solidFill>
                  <a:srgbClr val="080808"/>
                </a:solidFill>
                <a:latin typeface="Calibri" pitchFamily="34" charset="0"/>
              </a:rPr>
              <a:t>b</a:t>
            </a:r>
            <a:r>
              <a:rPr lang="en-US" altLang="zh-CN" sz="2400" baseline="30000" dirty="0">
                <a:solidFill>
                  <a:srgbClr val="080808"/>
                </a:solidFill>
                <a:latin typeface="Calibri" pitchFamily="34" charset="0"/>
              </a:rPr>
              <a:t>*</a:t>
            </a:r>
            <a:r>
              <a:rPr lang="en-US" altLang="zh-CN" sz="2400" dirty="0">
                <a:solidFill>
                  <a:srgbClr val="080808"/>
                </a:solidFill>
                <a:latin typeface="Calibri" pitchFamily="34" charset="0"/>
              </a:rPr>
              <a:t>=</a:t>
            </a:r>
            <a:r>
              <a:rPr lang="en-US" altLang="zh-CN" sz="2400" dirty="0" err="1">
                <a:solidFill>
                  <a:srgbClr val="080808"/>
                </a:solidFill>
                <a:latin typeface="Calibri" pitchFamily="34" charset="0"/>
              </a:rPr>
              <a:t>K</a:t>
            </a:r>
            <a:r>
              <a:rPr lang="en-US" altLang="zh-CN" sz="2400" baseline="-25000" dirty="0" err="1">
                <a:solidFill>
                  <a:srgbClr val="080808"/>
                </a:solidFill>
                <a:latin typeface="Calibri" pitchFamily="34" charset="0"/>
              </a:rPr>
              <a:t>b</a:t>
            </a:r>
            <a:r>
              <a:rPr lang="en-US" altLang="zh-CN" sz="2400" dirty="0" err="1">
                <a:solidFill>
                  <a:srgbClr val="080808"/>
                </a:solidFill>
                <a:latin typeface="Calibri" pitchFamily="34" charset="0"/>
              </a:rPr>
              <a:t>b</a:t>
            </a:r>
            <a:r>
              <a:rPr lang="en-US" altLang="zh-CN" sz="2400" baseline="-25000" dirty="0" err="1">
                <a:solidFill>
                  <a:srgbClr val="080808"/>
                </a:solidFill>
                <a:latin typeface="Calibri" pitchFamily="34" charset="0"/>
              </a:rPr>
              <a:t>B</a:t>
            </a:r>
            <a:r>
              <a:rPr lang="zh-CN" altLang="en-US" sz="2400" dirty="0">
                <a:solidFill>
                  <a:srgbClr val="080808"/>
                </a:solidFill>
                <a:latin typeface="Calibri" pitchFamily="34" charset="0"/>
              </a:rPr>
              <a:t> </a:t>
            </a:r>
            <a:r>
              <a:rPr lang="zh-CN" altLang="en-US" dirty="0">
                <a:solidFill>
                  <a:srgbClr val="080808"/>
                </a:solidFill>
                <a:latin typeface="Calibri" pitchFamily="34" charset="0"/>
              </a:rPr>
              <a:t>其中   </a:t>
            </a:r>
            <a:r>
              <a:rPr lang="en-US" altLang="zh-CN" dirty="0">
                <a:solidFill>
                  <a:srgbClr val="080808"/>
                </a:solidFill>
                <a:latin typeface="Calibri" pitchFamily="34" charset="0"/>
                <a:sym typeface="Wingdings" panose="05000000000000000000" pitchFamily="2" charset="2"/>
              </a:rPr>
              <a:t>(</a:t>
            </a:r>
            <a:r>
              <a:rPr lang="en-US" altLang="zh-CN" sz="2400" dirty="0">
                <a:solidFill>
                  <a:srgbClr val="FF0000"/>
                </a:solidFill>
                <a:latin typeface="Calibri" pitchFamily="34" charset="0"/>
              </a:rPr>
              <a:t>K</a:t>
            </a:r>
            <a:r>
              <a:rPr lang="en-US" altLang="zh-CN" sz="2400" baseline="-25000" dirty="0">
                <a:solidFill>
                  <a:srgbClr val="FF0000"/>
                </a:solidFill>
                <a:latin typeface="Calibri" pitchFamily="34" charset="0"/>
              </a:rPr>
              <a:t>b</a:t>
            </a:r>
            <a:r>
              <a:rPr lang="zh-CN" altLang="en-US" sz="2400" baseline="-25000" dirty="0">
                <a:solidFill>
                  <a:srgbClr val="FF0000"/>
                </a:solidFill>
                <a:latin typeface="Calibri" pitchFamily="34" charset="0"/>
              </a:rPr>
              <a:t>为沸点升高系数</a:t>
            </a:r>
            <a:r>
              <a:rPr lang="en-US" altLang="zh-CN" dirty="0" smtClean="0">
                <a:solidFill>
                  <a:srgbClr val="080808"/>
                </a:solidFill>
                <a:latin typeface="Calibri" pitchFamily="34" charset="0"/>
                <a:sym typeface="Wingdings" panose="05000000000000000000" pitchFamily="2" charset="2"/>
              </a:rPr>
              <a:t>)</a:t>
            </a:r>
          </a:p>
          <a:p>
            <a:pPr>
              <a:lnSpc>
                <a:spcPct val="130000"/>
              </a:lnSpc>
              <a:spcBef>
                <a:spcPct val="5000"/>
              </a:spcBef>
              <a:spcAft>
                <a:spcPct val="5000"/>
              </a:spcAft>
            </a:pPr>
            <a:r>
              <a:rPr lang="zh-CN" altLang="en-US" sz="2400" dirty="0" smtClean="0">
                <a:latin typeface="华文行楷"/>
                <a:ea typeface="华文行楷"/>
                <a:cs typeface="华文行楷"/>
              </a:rPr>
              <a:t>溶剂</a:t>
            </a:r>
            <a:r>
              <a:rPr lang="zh-CN" altLang="en-US" sz="2400" dirty="0">
                <a:latin typeface="华文行楷"/>
                <a:ea typeface="华文行楷"/>
                <a:cs typeface="华文行楷"/>
              </a:rPr>
              <a:t>沸点升高的量</a:t>
            </a:r>
            <a:r>
              <a:rPr lang="en-US" altLang="zh-CN" sz="2400" b="1" i="1" dirty="0" err="1">
                <a:latin typeface="Times New Roman" pitchFamily="18" charset="0"/>
              </a:rPr>
              <a:t>Δ</a:t>
            </a:r>
            <a:r>
              <a:rPr lang="en-US" altLang="zh-CN" sz="2400" dirty="0" err="1">
                <a:latin typeface="Calibri" pitchFamily="34" charset="0"/>
              </a:rPr>
              <a:t>T</a:t>
            </a:r>
            <a:r>
              <a:rPr lang="en-US" altLang="zh-CN" sz="2400" baseline="-25000" dirty="0" err="1">
                <a:latin typeface="Calibri" pitchFamily="34" charset="0"/>
              </a:rPr>
              <a:t>b</a:t>
            </a:r>
            <a:r>
              <a:rPr lang="zh-CN" altLang="en-US" sz="2400" dirty="0">
                <a:latin typeface="华文行楷"/>
                <a:ea typeface="华文行楷"/>
                <a:cs typeface="华文行楷"/>
              </a:rPr>
              <a:t>与</a:t>
            </a:r>
            <a:r>
              <a:rPr lang="en-US" altLang="zh-CN" sz="2400" dirty="0">
                <a:latin typeface="Calibri" pitchFamily="34" charset="0"/>
              </a:rPr>
              <a:t>B</a:t>
            </a:r>
            <a:r>
              <a:rPr lang="zh-CN" altLang="en-US" sz="2400" dirty="0">
                <a:latin typeface="华文行楷"/>
                <a:ea typeface="华文行楷"/>
                <a:cs typeface="华文行楷"/>
              </a:rPr>
              <a:t>的性质无关</a:t>
            </a:r>
            <a:r>
              <a:rPr lang="en-US" altLang="zh-CN" sz="2400" dirty="0">
                <a:latin typeface="华文行楷"/>
                <a:ea typeface="华文行楷"/>
                <a:cs typeface="华文行楷"/>
              </a:rPr>
              <a:t>,</a:t>
            </a:r>
            <a:r>
              <a:rPr lang="zh-CN" altLang="en-US" sz="2400" dirty="0">
                <a:latin typeface="华文行楷"/>
                <a:ea typeface="华文行楷"/>
                <a:cs typeface="华文行楷"/>
              </a:rPr>
              <a:t>只与</a:t>
            </a:r>
            <a:r>
              <a:rPr lang="en-US" altLang="zh-CN" sz="2400" dirty="0">
                <a:latin typeface="Calibri" pitchFamily="34" charset="0"/>
              </a:rPr>
              <a:t>B</a:t>
            </a:r>
            <a:r>
              <a:rPr lang="zh-CN" altLang="en-US" sz="2400" dirty="0">
                <a:latin typeface="华文行楷"/>
                <a:ea typeface="华文行楷"/>
                <a:cs typeface="华文行楷"/>
              </a:rPr>
              <a:t>的浓度有关，所以称为依数性。</a:t>
            </a:r>
          </a:p>
          <a:p>
            <a:pPr>
              <a:lnSpc>
                <a:spcPct val="130000"/>
              </a:lnSpc>
              <a:spcBef>
                <a:spcPct val="5000"/>
              </a:spcBef>
              <a:spcAft>
                <a:spcPct val="5000"/>
              </a:spcAft>
            </a:pPr>
            <a:endParaRPr lang="zh-CN" altLang="en-US" dirty="0">
              <a:solidFill>
                <a:srgbClr val="080808"/>
              </a:solidFill>
              <a:latin typeface="Times New Roman" pitchFamily="18" charset="0"/>
            </a:endParaRPr>
          </a:p>
          <a:p>
            <a:pPr>
              <a:lnSpc>
                <a:spcPct val="130000"/>
              </a:lnSpc>
              <a:spcBef>
                <a:spcPct val="5000"/>
              </a:spcBef>
              <a:spcAft>
                <a:spcPct val="5000"/>
              </a:spcAft>
            </a:pPr>
            <a:r>
              <a:rPr lang="zh-CN" altLang="en-US" sz="2000" b="1" dirty="0" smtClean="0">
                <a:latin typeface="Calibri" pitchFamily="34" charset="0"/>
              </a:rPr>
              <a:t>对</a:t>
            </a:r>
            <a:r>
              <a:rPr lang="zh-CN" altLang="en-US" sz="2000" b="1" dirty="0">
                <a:latin typeface="Calibri" pitchFamily="34" charset="0"/>
              </a:rPr>
              <a:t>稀溶液溶质不挥发时，溶剂</a:t>
            </a:r>
            <a:r>
              <a:rPr lang="zh-CN" altLang="en-US" sz="2000" b="1" dirty="0" smtClean="0">
                <a:latin typeface="Calibri" pitchFamily="34" charset="0"/>
              </a:rPr>
              <a:t>蒸发</a:t>
            </a:r>
            <a:endParaRPr lang="en-US" altLang="zh-CN" sz="2000" b="1" dirty="0" smtClean="0">
              <a:latin typeface="Calibri" pitchFamily="34" charset="0"/>
            </a:endParaRPr>
          </a:p>
          <a:p>
            <a:pPr>
              <a:lnSpc>
                <a:spcPct val="130000"/>
              </a:lnSpc>
              <a:spcBef>
                <a:spcPct val="5000"/>
              </a:spcBef>
              <a:spcAft>
                <a:spcPct val="5000"/>
              </a:spcAft>
            </a:pPr>
            <a:r>
              <a:rPr lang="en-US" altLang="zh-CN" sz="2000" b="1" dirty="0" smtClean="0">
                <a:latin typeface="Calibri" pitchFamily="34" charset="0"/>
              </a:rPr>
              <a:t>l</a:t>
            </a:r>
            <a:r>
              <a:rPr lang="en-US" altLang="zh-CN" sz="2000" b="1" dirty="0" smtClean="0">
                <a:latin typeface="Times New Roman" pitchFamily="18" charset="0"/>
              </a:rPr>
              <a:t>—</a:t>
            </a:r>
            <a:r>
              <a:rPr lang="en-US" altLang="zh-CN" sz="2000" b="1" dirty="0" smtClean="0">
                <a:latin typeface="Calibri" pitchFamily="34" charset="0"/>
              </a:rPr>
              <a:t>g </a:t>
            </a:r>
            <a:r>
              <a:rPr lang="zh-CN" altLang="en-US" sz="2000" b="1" dirty="0">
                <a:latin typeface="Calibri" pitchFamily="34" charset="0"/>
              </a:rPr>
              <a:t>两相处于平衡时</a:t>
            </a:r>
            <a:r>
              <a:rPr lang="zh-CN" altLang="en-US" sz="2000" b="1" dirty="0" smtClean="0">
                <a:latin typeface="Calibri" pitchFamily="34" charset="0"/>
              </a:rPr>
              <a:t>：</a:t>
            </a:r>
            <a:endParaRPr lang="en-US" altLang="zh-CN" sz="2000" b="1" dirty="0" smtClean="0">
              <a:latin typeface="Calibri" pitchFamily="34" charset="0"/>
            </a:endParaRPr>
          </a:p>
          <a:p>
            <a:pPr>
              <a:lnSpc>
                <a:spcPct val="130000"/>
              </a:lnSpc>
              <a:spcBef>
                <a:spcPct val="5000"/>
              </a:spcBef>
              <a:spcAft>
                <a:spcPct val="5000"/>
              </a:spcAft>
            </a:pPr>
            <a:r>
              <a:rPr lang="zh-CN" altLang="en-US" sz="2000" b="1" dirty="0" smtClean="0">
                <a:latin typeface="Calibri" pitchFamily="34" charset="0"/>
              </a:rPr>
              <a:t>由</a:t>
            </a:r>
            <a:r>
              <a:rPr lang="el-GR" altLang="zh-CN" sz="2000" b="1" dirty="0" smtClean="0">
                <a:latin typeface="Calibri"/>
              </a:rPr>
              <a:t>μ</a:t>
            </a:r>
            <a:r>
              <a:rPr lang="en-US" altLang="zh-CN" sz="2000" b="1" baseline="-25000" dirty="0" smtClean="0">
                <a:latin typeface="Calibri" pitchFamily="34" charset="0"/>
              </a:rPr>
              <a:t>A</a:t>
            </a:r>
            <a:r>
              <a:rPr lang="en-US" altLang="zh-CN" sz="2000" b="1" dirty="0" smtClean="0">
                <a:latin typeface="Calibri" pitchFamily="34" charset="0"/>
              </a:rPr>
              <a:t>(g</a:t>
            </a:r>
            <a:r>
              <a:rPr lang="en-US" altLang="zh-CN" sz="2000" b="1" dirty="0">
                <a:latin typeface="Calibri" pitchFamily="34" charset="0"/>
              </a:rPr>
              <a:t>)</a:t>
            </a:r>
            <a:r>
              <a:rPr lang="en-US" altLang="zh-CN" sz="2000" b="1" dirty="0">
                <a:latin typeface="Times New Roman" pitchFamily="18" charset="0"/>
              </a:rPr>
              <a:t>= </a:t>
            </a:r>
            <a:r>
              <a:rPr lang="el-GR" altLang="zh-CN" sz="2000" b="1" dirty="0" smtClean="0">
                <a:latin typeface="Calibri"/>
              </a:rPr>
              <a:t>μ</a:t>
            </a:r>
            <a:r>
              <a:rPr lang="en-US" altLang="zh-CN" sz="2000" b="1" baseline="-25000" dirty="0" smtClean="0">
                <a:latin typeface="Times New Roman" pitchFamily="18" charset="0"/>
              </a:rPr>
              <a:t>A</a:t>
            </a:r>
            <a:r>
              <a:rPr lang="en-US" altLang="zh-CN" sz="2000" b="1" dirty="0">
                <a:latin typeface="Times New Roman" pitchFamily="18" charset="0"/>
              </a:rPr>
              <a:t>(</a:t>
            </a:r>
            <a:r>
              <a:rPr lang="zh-CN" altLang="en-US" sz="2000" b="1" dirty="0">
                <a:latin typeface="Times New Roman" pitchFamily="18" charset="0"/>
              </a:rPr>
              <a:t>溶液) 可以证明</a:t>
            </a:r>
            <a:r>
              <a:rPr lang="zh-CN" altLang="en-US" dirty="0">
                <a:latin typeface="华文宋体"/>
                <a:ea typeface="华文宋体"/>
                <a:cs typeface="华文宋体"/>
              </a:rPr>
              <a:t>：</a:t>
            </a:r>
          </a:p>
          <a:p>
            <a:pPr>
              <a:lnSpc>
                <a:spcPct val="130000"/>
              </a:lnSpc>
              <a:spcBef>
                <a:spcPct val="5000"/>
              </a:spcBef>
              <a:spcAft>
                <a:spcPct val="5000"/>
              </a:spcAft>
            </a:pPr>
            <a:r>
              <a:rPr lang="zh-CN" altLang="en-US" dirty="0">
                <a:latin typeface="华文宋体"/>
                <a:ea typeface="华文宋体"/>
                <a:cs typeface="华文宋体"/>
              </a:rPr>
              <a:t> </a:t>
            </a:r>
            <a:endParaRPr lang="zh-CN" altLang="en-US" sz="2000" dirty="0">
              <a:solidFill>
                <a:srgbClr val="080808"/>
              </a:solidFill>
              <a:latin typeface="Times New Roman" pitchFamily="18" charset="0"/>
            </a:endParaRPr>
          </a:p>
        </p:txBody>
      </p:sp>
      <p:grpSp>
        <p:nvGrpSpPr>
          <p:cNvPr id="6" name="Group 8"/>
          <p:cNvGrpSpPr>
            <a:grpSpLocks/>
          </p:cNvGrpSpPr>
          <p:nvPr/>
        </p:nvGrpSpPr>
        <p:grpSpPr bwMode="auto">
          <a:xfrm>
            <a:off x="1331640" y="4715774"/>
            <a:ext cx="2094342" cy="883543"/>
            <a:chOff x="2182" y="2608"/>
            <a:chExt cx="1408" cy="622"/>
          </a:xfrm>
        </p:grpSpPr>
        <p:graphicFrame>
          <p:nvGraphicFramePr>
            <p:cNvPr id="114754" name="Object 66"/>
            <p:cNvGraphicFramePr>
              <a:graphicFrameLocks noChangeAspect="1"/>
            </p:cNvGraphicFramePr>
            <p:nvPr/>
          </p:nvGraphicFramePr>
          <p:xfrm>
            <a:off x="2182" y="2608"/>
            <a:ext cx="1408" cy="622"/>
          </p:xfrm>
          <a:graphic>
            <a:graphicData uri="http://schemas.openxmlformats.org/presentationml/2006/ole">
              <mc:AlternateContent xmlns:mc="http://schemas.openxmlformats.org/markup-compatibility/2006">
                <mc:Choice xmlns:v="urn:schemas-microsoft-com:vml" Requires="v">
                  <p:oleObj spid="_x0000_s114927" name="公式" r:id="rId4" imgW="939392" imgH="495085" progId="Equation.3">
                    <p:embed/>
                  </p:oleObj>
                </mc:Choice>
                <mc:Fallback>
                  <p:oleObj name="公式" r:id="rId4" imgW="939392" imgH="495085" progId="Equation.3">
                    <p:embed/>
                    <p:pic>
                      <p:nvPicPr>
                        <p:cNvPr id="0" name="Picture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 y="2608"/>
                          <a:ext cx="1408"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760" name="Text Box 17"/>
            <p:cNvSpPr txBox="1">
              <a:spLocks noChangeArrowheads="1"/>
            </p:cNvSpPr>
            <p:nvPr/>
          </p:nvSpPr>
          <p:spPr bwMode="auto">
            <a:xfrm flipV="1">
              <a:off x="3152" y="2750"/>
              <a:ext cx="231" cy="285"/>
            </a:xfrm>
            <a:prstGeom prst="rect">
              <a:avLst/>
            </a:prstGeom>
            <a:noFill/>
            <a:ln w="9525">
              <a:noFill/>
              <a:miter lim="800000"/>
              <a:headEnd/>
              <a:tailEnd/>
            </a:ln>
          </p:spPr>
          <p:txBody>
            <a:bodyPr vert="eaVert">
              <a:spAutoFit/>
            </a:bodyPr>
            <a:lstStyle/>
            <a:p>
              <a:pPr>
                <a:spcBef>
                  <a:spcPct val="50000"/>
                </a:spcBef>
              </a:pPr>
              <a:r>
                <a:rPr lang="zh-CN" altLang="en-US" sz="1200">
                  <a:solidFill>
                    <a:srgbClr val="080808"/>
                  </a:solidFill>
                  <a:latin typeface="Times New Roman" pitchFamily="18" charset="0"/>
                  <a:sym typeface="Symbol" pitchFamily="18" charset="2"/>
                </a:rPr>
                <a:t></a:t>
              </a:r>
              <a:endParaRPr lang="zh-CN" altLang="en-US" sz="8000">
                <a:solidFill>
                  <a:srgbClr val="080808"/>
                </a:solidFill>
                <a:latin typeface="Times New Roman" pitchFamily="18" charset="0"/>
                <a:sym typeface="Symbol" pitchFamily="18" charset="2"/>
              </a:endParaRPr>
            </a:p>
          </p:txBody>
        </p:sp>
      </p:grpSp>
      <p:pic>
        <p:nvPicPr>
          <p:cNvPr id="1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3783" y="2564904"/>
            <a:ext cx="4219575" cy="30956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32"/>
          <p:cNvSpPr txBox="1">
            <a:spLocks noChangeArrowheads="1"/>
          </p:cNvSpPr>
          <p:nvPr/>
        </p:nvSpPr>
        <p:spPr bwMode="auto">
          <a:xfrm>
            <a:off x="5258495" y="5688427"/>
            <a:ext cx="247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黑：纯水；红：稀溶液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260648"/>
            <a:ext cx="8568952" cy="2185214"/>
          </a:xfrm>
          <a:prstGeom prst="rect">
            <a:avLst/>
          </a:prstGeom>
        </p:spPr>
        <p:txBody>
          <a:bodyPr wrap="square">
            <a:spAutoFit/>
          </a:bodyPr>
          <a:lstStyle/>
          <a:p>
            <a:pPr>
              <a:buFont typeface="Monotype Sorts" pitchFamily="2" charset="2"/>
              <a:buNone/>
            </a:pPr>
            <a:r>
              <a:rPr lang="en-US" altLang="zh-CN" sz="2400" b="1" dirty="0">
                <a:solidFill>
                  <a:srgbClr val="E62106"/>
                </a:solidFill>
                <a:latin typeface="Times New Roman" pitchFamily="18" charset="0"/>
              </a:rPr>
              <a:t>4</a:t>
            </a:r>
            <a:r>
              <a:rPr lang="en-US" altLang="zh-CN" sz="2400" b="1" dirty="0">
                <a:latin typeface="Times New Roman" pitchFamily="18" charset="0"/>
              </a:rPr>
              <a:t>  </a:t>
            </a:r>
            <a:r>
              <a:rPr lang="zh-CN" altLang="en-US" sz="2400" b="1" dirty="0">
                <a:solidFill>
                  <a:srgbClr val="E62106"/>
                </a:solidFill>
                <a:latin typeface="Times New Roman" pitchFamily="18" charset="0"/>
              </a:rPr>
              <a:t>渗透压</a:t>
            </a:r>
            <a:r>
              <a:rPr lang="en-US" altLang="zh-CN" sz="2400" b="1" i="1" dirty="0">
                <a:solidFill>
                  <a:srgbClr val="E62106"/>
                </a:solidFill>
                <a:latin typeface="Times New Roman" pitchFamily="18" charset="0"/>
              </a:rPr>
              <a:t>π</a:t>
            </a:r>
            <a:r>
              <a:rPr lang="en-US" altLang="zh-CN" sz="2400" b="1" dirty="0">
                <a:latin typeface="Times New Roman" pitchFamily="18" charset="0"/>
              </a:rPr>
              <a:t>—</a:t>
            </a:r>
            <a:r>
              <a:rPr lang="zh-CN" altLang="en-US" sz="2000" b="1" dirty="0">
                <a:latin typeface="Times New Roman" pitchFamily="18" charset="0"/>
              </a:rPr>
              <a:t>为阻止纯溶剂分子通过半透膜渗透到稀溶液中而需额外加在稀溶液上方的压力，称为渗透压</a:t>
            </a:r>
            <a:r>
              <a:rPr lang="zh-CN" altLang="en-US" sz="2000" b="1" dirty="0" smtClean="0">
                <a:latin typeface="Times New Roman" pitchFamily="18" charset="0"/>
              </a:rPr>
              <a:t>。（注：半透膜只允许溶剂分子通过，不允许溶质分子通过）</a:t>
            </a:r>
            <a:endParaRPr lang="zh-CN" altLang="en-US" sz="2000" b="1" dirty="0">
              <a:latin typeface="Times New Roman" pitchFamily="18" charset="0"/>
            </a:endParaRPr>
          </a:p>
          <a:p>
            <a:pPr>
              <a:buFont typeface="Monotype Sorts" pitchFamily="2" charset="2"/>
              <a:buNone/>
            </a:pPr>
            <a:r>
              <a:rPr lang="zh-CN" altLang="en-US" sz="2400" dirty="0">
                <a:latin typeface="Times New Roman" pitchFamily="18" charset="0"/>
              </a:rPr>
              <a:t>                                  </a:t>
            </a:r>
            <a:r>
              <a:rPr lang="en-US" altLang="zh-CN" sz="2400" dirty="0">
                <a:latin typeface="Times New Roman" pitchFamily="18" charset="0"/>
              </a:rPr>
              <a:t>(</a:t>
            </a:r>
            <a:r>
              <a:rPr lang="en-US" altLang="zh-CN" sz="2400" i="1" dirty="0">
                <a:latin typeface="Times New Roman" pitchFamily="18" charset="0"/>
              </a:rPr>
              <a:t>p</a:t>
            </a:r>
            <a:r>
              <a:rPr lang="en-US" altLang="zh-CN" sz="2400" baseline="-25000" dirty="0">
                <a:latin typeface="Times New Roman" pitchFamily="18" charset="0"/>
              </a:rPr>
              <a:t>1</a:t>
            </a:r>
            <a:r>
              <a:rPr lang="en-US" altLang="zh-CN" sz="2400" i="1" dirty="0">
                <a:latin typeface="Times New Roman" pitchFamily="18" charset="0"/>
              </a:rPr>
              <a:t>+π</a:t>
            </a:r>
            <a:r>
              <a:rPr lang="en-US" altLang="zh-CN" sz="2400" dirty="0">
                <a:latin typeface="Times New Roman" pitchFamily="18" charset="0"/>
              </a:rPr>
              <a:t>)</a:t>
            </a:r>
            <a:r>
              <a:rPr lang="zh-CN" altLang="en-US" sz="2400" i="1" dirty="0">
                <a:latin typeface="Times New Roman" pitchFamily="18" charset="0"/>
              </a:rPr>
              <a:t>－ </a:t>
            </a:r>
            <a:r>
              <a:rPr lang="en-US" altLang="zh-CN" sz="2400" i="1" dirty="0">
                <a:latin typeface="Times New Roman" pitchFamily="18" charset="0"/>
              </a:rPr>
              <a:t>p</a:t>
            </a:r>
            <a:r>
              <a:rPr lang="en-US" altLang="zh-CN" sz="2400" baseline="-25000" dirty="0">
                <a:latin typeface="Times New Roman" pitchFamily="18" charset="0"/>
              </a:rPr>
              <a:t>1</a:t>
            </a:r>
            <a:r>
              <a:rPr lang="en-US" altLang="zh-CN" sz="2400" i="1" dirty="0">
                <a:latin typeface="Times New Roman" pitchFamily="18" charset="0"/>
              </a:rPr>
              <a:t>=π</a:t>
            </a:r>
          </a:p>
          <a:p>
            <a:pPr>
              <a:buFont typeface="Monotype Sorts" pitchFamily="2" charset="2"/>
              <a:buNone/>
            </a:pPr>
            <a:r>
              <a:rPr lang="en-US" altLang="zh-CN" sz="2400" dirty="0">
                <a:latin typeface="Times New Roman" pitchFamily="18" charset="0"/>
              </a:rPr>
              <a:t>       </a:t>
            </a:r>
            <a:r>
              <a:rPr lang="zh-CN" altLang="en-US" sz="2400" dirty="0">
                <a:latin typeface="Times New Roman" pitchFamily="18" charset="0"/>
              </a:rPr>
              <a:t>实验证明：某温度下，渗透压与稀溶液中溶质的物质的量浓度</a:t>
            </a:r>
            <a:r>
              <a:rPr lang="en-US" altLang="zh-CN" sz="2400" i="1" dirty="0" err="1">
                <a:latin typeface="Times New Roman" pitchFamily="18" charset="0"/>
              </a:rPr>
              <a:t>c</a:t>
            </a:r>
            <a:r>
              <a:rPr lang="en-US" altLang="zh-CN" sz="2400" baseline="-25000" dirty="0" err="1">
                <a:latin typeface="Times New Roman" pitchFamily="18" charset="0"/>
              </a:rPr>
              <a:t>B</a:t>
            </a:r>
            <a:r>
              <a:rPr lang="zh-CN" altLang="en-US" sz="2400" dirty="0">
                <a:latin typeface="Times New Roman" pitchFamily="18" charset="0"/>
              </a:rPr>
              <a:t>成正比。			           </a:t>
            </a:r>
          </a:p>
        </p:txBody>
      </p:sp>
      <p:pic>
        <p:nvPicPr>
          <p:cNvPr id="5" name="Picture 13" descr="未命名1"/>
          <p:cNvPicPr>
            <a:picLocks noChangeAspect="1" noChangeArrowheads="1"/>
          </p:cNvPicPr>
          <p:nvPr/>
        </p:nvPicPr>
        <p:blipFill>
          <a:blip/>
          <a:srcRect/>
          <a:stretch>
            <a:fillRect/>
          </a:stretch>
        </p:blipFill>
        <p:spPr bwMode="auto">
          <a:xfrm>
            <a:off x="323528" y="2576512"/>
            <a:ext cx="3595688" cy="2151063"/>
          </a:xfrm>
          <a:prstGeom prst="rect">
            <a:avLst/>
          </a:prstGeom>
          <a:noFill/>
          <a:ln w="9525">
            <a:noFill/>
            <a:miter lim="800000"/>
            <a:headEnd/>
            <a:tailEnd/>
          </a:ln>
        </p:spPr>
      </p:pic>
      <p:pic>
        <p:nvPicPr>
          <p:cNvPr id="6" name="Picture 15" descr="未命名2"/>
          <p:cNvPicPr>
            <a:picLocks noChangeAspect="1" noChangeArrowheads="1"/>
          </p:cNvPicPr>
          <p:nvPr/>
        </p:nvPicPr>
        <p:blipFill>
          <a:blip/>
          <a:srcRect/>
          <a:stretch>
            <a:fillRect/>
          </a:stretch>
        </p:blipFill>
        <p:spPr bwMode="auto">
          <a:xfrm>
            <a:off x="4283967" y="2571121"/>
            <a:ext cx="3744913" cy="2130425"/>
          </a:xfrm>
          <a:prstGeom prst="rect">
            <a:avLst/>
          </a:prstGeom>
          <a:noFill/>
          <a:ln w="9525">
            <a:noFill/>
            <a:miter lim="800000"/>
            <a:headEnd/>
            <a:tailEnd/>
          </a:ln>
        </p:spPr>
      </p:pic>
      <p:sp>
        <p:nvSpPr>
          <p:cNvPr id="8" name="矩形 7"/>
          <p:cNvSpPr/>
          <p:nvPr/>
        </p:nvSpPr>
        <p:spPr>
          <a:xfrm>
            <a:off x="323528" y="5036754"/>
            <a:ext cx="1890261" cy="480131"/>
          </a:xfrm>
          <a:prstGeom prst="rect">
            <a:avLst/>
          </a:prstGeom>
        </p:spPr>
        <p:txBody>
          <a:bodyPr wrap="none">
            <a:spAutoFit/>
          </a:bodyPr>
          <a:lstStyle/>
          <a:p>
            <a:pPr>
              <a:lnSpc>
                <a:spcPct val="90000"/>
              </a:lnSpc>
              <a:spcBef>
                <a:spcPct val="50000"/>
              </a:spcBef>
            </a:pPr>
            <a:r>
              <a:rPr lang="zh-CN" altLang="en-US" sz="2800" dirty="0">
                <a:solidFill>
                  <a:srgbClr val="0000CC"/>
                </a:solidFill>
                <a:latin typeface="华文宋体"/>
                <a:ea typeface="华文宋体"/>
                <a:cs typeface="华文宋体"/>
              </a:rPr>
              <a:t></a:t>
            </a:r>
            <a:r>
              <a:rPr lang="zh-CN" altLang="en-US" sz="2800" dirty="0">
                <a:solidFill>
                  <a:srgbClr val="0000CC"/>
                </a:solidFill>
                <a:latin typeface="Calibri" pitchFamily="34" charset="0"/>
                <a:ea typeface="华文宋体"/>
                <a:cs typeface="华文宋体"/>
              </a:rPr>
              <a:t>∏</a:t>
            </a:r>
            <a:r>
              <a:rPr lang="zh-CN" altLang="en-US" sz="2800" dirty="0">
                <a:solidFill>
                  <a:srgbClr val="0000CC"/>
                </a:solidFill>
                <a:latin typeface="华文宋体"/>
                <a:ea typeface="华文宋体"/>
                <a:cs typeface="华文宋体"/>
              </a:rPr>
              <a:t>=</a:t>
            </a:r>
            <a:r>
              <a:rPr lang="en-US" altLang="zh-CN" sz="2800" dirty="0">
                <a:solidFill>
                  <a:srgbClr val="0000CC"/>
                </a:solidFill>
                <a:latin typeface="华文宋体"/>
                <a:ea typeface="华文宋体"/>
                <a:cs typeface="华文宋体"/>
              </a:rPr>
              <a:t>C</a:t>
            </a:r>
            <a:r>
              <a:rPr lang="en-US" altLang="zh-CN" sz="2800" baseline="-25000" dirty="0">
                <a:solidFill>
                  <a:srgbClr val="0000CC"/>
                </a:solidFill>
                <a:latin typeface="华文宋体"/>
                <a:ea typeface="华文宋体"/>
                <a:cs typeface="华文宋体"/>
              </a:rPr>
              <a:t>B</a:t>
            </a:r>
            <a:r>
              <a:rPr lang="en-US" altLang="zh-CN" sz="2800" dirty="0">
                <a:solidFill>
                  <a:srgbClr val="0000CC"/>
                </a:solidFill>
                <a:latin typeface="华文宋体"/>
                <a:ea typeface="华文宋体"/>
                <a:cs typeface="华文宋体"/>
              </a:rPr>
              <a:t>RT</a:t>
            </a:r>
          </a:p>
        </p:txBody>
      </p:sp>
      <p:sp>
        <p:nvSpPr>
          <p:cNvPr id="10" name="矩形 9"/>
          <p:cNvSpPr/>
          <p:nvPr/>
        </p:nvSpPr>
        <p:spPr>
          <a:xfrm>
            <a:off x="2843808" y="4727576"/>
            <a:ext cx="6048672" cy="1163395"/>
          </a:xfrm>
          <a:prstGeom prst="rect">
            <a:avLst/>
          </a:prstGeom>
        </p:spPr>
        <p:txBody>
          <a:bodyPr wrap="square">
            <a:spAutoFit/>
          </a:bodyPr>
          <a:lstStyle/>
          <a:p>
            <a:pPr>
              <a:lnSpc>
                <a:spcPct val="145000"/>
              </a:lnSpc>
              <a:spcBef>
                <a:spcPct val="55000"/>
              </a:spcBef>
              <a:spcAft>
                <a:spcPct val="5000"/>
              </a:spcAft>
            </a:pPr>
            <a:r>
              <a:rPr lang="zh-CN" altLang="en-US" sz="2400" b="1" dirty="0" smtClean="0">
                <a:latin typeface="仿宋" panose="02010609060101010101" pitchFamily="49" charset="-122"/>
                <a:ea typeface="仿宋" panose="02010609060101010101" pitchFamily="49" charset="-122"/>
                <a:cs typeface="华文行楷"/>
              </a:rPr>
              <a:t>溶液渗透压的大小</a:t>
            </a:r>
            <a:r>
              <a:rPr lang="en-US" altLang="zh-CN" sz="2400" b="1" dirty="0" smtClean="0">
                <a:latin typeface="仿宋" panose="02010609060101010101" pitchFamily="49" charset="-122"/>
                <a:ea typeface="仿宋" panose="02010609060101010101" pitchFamily="49" charset="-122"/>
                <a:cs typeface="华文行楷"/>
              </a:rPr>
              <a:t>,</a:t>
            </a:r>
            <a:r>
              <a:rPr lang="zh-CN" altLang="en-US" sz="2400" b="1" dirty="0">
                <a:latin typeface="仿宋" panose="02010609060101010101" pitchFamily="49" charset="-122"/>
                <a:ea typeface="仿宋" panose="02010609060101010101" pitchFamily="49" charset="-122"/>
                <a:cs typeface="华文行楷"/>
              </a:rPr>
              <a:t>只</a:t>
            </a:r>
            <a:r>
              <a:rPr lang="zh-CN" altLang="en-US" sz="2400" b="1" dirty="0" smtClean="0">
                <a:latin typeface="仿宋" panose="02010609060101010101" pitchFamily="49" charset="-122"/>
                <a:ea typeface="仿宋" panose="02010609060101010101" pitchFamily="49" charset="-122"/>
                <a:cs typeface="华文行楷"/>
              </a:rPr>
              <a:t>与溶质</a:t>
            </a:r>
            <a:r>
              <a:rPr lang="en-US" altLang="zh-CN" sz="2400" b="1" dirty="0" smtClean="0">
                <a:latin typeface="仿宋" panose="02010609060101010101" pitchFamily="49" charset="-122"/>
                <a:ea typeface="仿宋" panose="02010609060101010101" pitchFamily="49" charset="-122"/>
              </a:rPr>
              <a:t>B</a:t>
            </a:r>
            <a:r>
              <a:rPr lang="zh-CN" altLang="en-US" sz="2400" b="1" dirty="0">
                <a:latin typeface="仿宋" panose="02010609060101010101" pitchFamily="49" charset="-122"/>
                <a:ea typeface="仿宋" panose="02010609060101010101" pitchFamily="49" charset="-122"/>
                <a:cs typeface="华文行楷"/>
              </a:rPr>
              <a:t>的浓度有关</a:t>
            </a:r>
            <a:r>
              <a:rPr lang="zh-CN" altLang="en-US" sz="2400" b="1" dirty="0" smtClean="0">
                <a:latin typeface="仿宋" panose="02010609060101010101" pitchFamily="49" charset="-122"/>
                <a:ea typeface="仿宋" panose="02010609060101010101" pitchFamily="49" charset="-122"/>
                <a:cs typeface="华文行楷"/>
              </a:rPr>
              <a:t>，</a:t>
            </a:r>
            <a:r>
              <a:rPr lang="zh-CN" altLang="en-US" sz="2400" b="1" dirty="0">
                <a:latin typeface="仿宋" panose="02010609060101010101" pitchFamily="49" charset="-122"/>
                <a:ea typeface="仿宋" panose="02010609060101010101" pitchFamily="49" charset="-122"/>
                <a:cs typeface="华文行楷"/>
              </a:rPr>
              <a:t>与</a:t>
            </a:r>
            <a:r>
              <a:rPr lang="en-US" altLang="zh-CN" sz="2400" b="1" dirty="0">
                <a:latin typeface="仿宋" panose="02010609060101010101" pitchFamily="49" charset="-122"/>
                <a:ea typeface="仿宋" panose="02010609060101010101" pitchFamily="49" charset="-122"/>
              </a:rPr>
              <a:t>B</a:t>
            </a:r>
            <a:r>
              <a:rPr lang="zh-CN" altLang="en-US" sz="2400" b="1" dirty="0">
                <a:latin typeface="仿宋" panose="02010609060101010101" pitchFamily="49" charset="-122"/>
                <a:ea typeface="仿宋" panose="02010609060101010101" pitchFamily="49" charset="-122"/>
                <a:cs typeface="华文行楷"/>
              </a:rPr>
              <a:t>的性质</a:t>
            </a:r>
            <a:r>
              <a:rPr lang="zh-CN" altLang="en-US" sz="2400" b="1" dirty="0" smtClean="0">
                <a:latin typeface="仿宋" panose="02010609060101010101" pitchFamily="49" charset="-122"/>
                <a:ea typeface="仿宋" panose="02010609060101010101" pitchFamily="49" charset="-122"/>
                <a:cs typeface="华文行楷"/>
              </a:rPr>
              <a:t>无关，所以</a:t>
            </a:r>
            <a:r>
              <a:rPr lang="zh-CN" altLang="en-US" sz="2400" b="1" dirty="0">
                <a:latin typeface="仿宋" panose="02010609060101010101" pitchFamily="49" charset="-122"/>
                <a:ea typeface="仿宋" panose="02010609060101010101" pitchFamily="49" charset="-122"/>
                <a:cs typeface="华文行楷"/>
              </a:rPr>
              <a:t>称为依数性。</a:t>
            </a:r>
          </a:p>
        </p:txBody>
      </p:sp>
      <p:sp>
        <p:nvSpPr>
          <p:cNvPr id="11" name="Text Box 5"/>
          <p:cNvSpPr txBox="1">
            <a:spLocks noChangeArrowheads="1"/>
          </p:cNvSpPr>
          <p:nvPr/>
        </p:nvSpPr>
        <p:spPr bwMode="auto">
          <a:xfrm>
            <a:off x="256071" y="5733256"/>
            <a:ext cx="842493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smtClean="0">
                <a:solidFill>
                  <a:srgbClr val="0000FF"/>
                </a:solidFill>
                <a:latin typeface="Times New Roman" pitchFamily="18" charset="0"/>
                <a:ea typeface="黑体" pitchFamily="49" charset="-122"/>
              </a:rPr>
              <a:t>反渗透：</a:t>
            </a:r>
            <a:r>
              <a:rPr kumimoji="1" lang="zh-CN" altLang="en-US" sz="2000" b="1" dirty="0" smtClean="0">
                <a:latin typeface="Times New Roman" pitchFamily="18" charset="0"/>
                <a:ea typeface="黑体" pitchFamily="49" charset="-122"/>
              </a:rPr>
              <a:t>当施加在溶液与纯溶剂的压力差大于渗透压时，则溶液中的溶剂通过半透膜渗透到纯溶剂中，这种现象称为反渗透。</a:t>
            </a:r>
            <a:endParaRPr kumimoji="1" lang="en-US" altLang="zh-CN" sz="2000" b="1" dirty="0" smtClean="0">
              <a:latin typeface="Times New Roman" pitchFamily="18" charset="0"/>
              <a:ea typeface="黑体" pitchFamily="49" charset="-122"/>
            </a:endParaRPr>
          </a:p>
          <a:p>
            <a:r>
              <a:rPr kumimoji="1" lang="zh-CN" altLang="en-US" sz="2000" b="1" dirty="0" smtClean="0">
                <a:solidFill>
                  <a:schemeClr val="accent1"/>
                </a:solidFill>
                <a:latin typeface="Times New Roman" pitchFamily="18" charset="0"/>
                <a:ea typeface="黑体" pitchFamily="49" charset="-122"/>
              </a:rPr>
              <a:t>反渗透可用于海水的淡化，工业废水的处理</a:t>
            </a:r>
            <a:endParaRPr kumimoji="1" lang="zh-CN" altLang="en-US" sz="2000" b="1" dirty="0">
              <a:solidFill>
                <a:schemeClr val="accent1"/>
              </a:solidFill>
              <a:latin typeface="Times New Roman" pitchFamily="18" charset="0"/>
              <a:ea typeface="黑体" pitchFamily="49" charset="-122"/>
            </a:endParaRPr>
          </a:p>
        </p:txBody>
      </p:sp>
      <p:sp>
        <p:nvSpPr>
          <p:cNvPr id="12" name="Text Box 5"/>
          <p:cNvSpPr txBox="1">
            <a:spLocks noChangeArrowheads="1"/>
          </p:cNvSpPr>
          <p:nvPr/>
        </p:nvSpPr>
        <p:spPr bwMode="auto">
          <a:xfrm flipV="1">
            <a:off x="4283967" y="4568934"/>
            <a:ext cx="430934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kumimoji="1" lang="en-US" altLang="zh-CN" sz="2000" b="1" dirty="0" smtClean="0">
              <a:solidFill>
                <a:srgbClr val="0000FF"/>
              </a:solidFill>
              <a:latin typeface="Times New Roman" pitchFamily="18" charset="0"/>
              <a:ea typeface="黑体" pitchFamily="49" charset="-122"/>
            </a:endParaRPr>
          </a:p>
          <a:p>
            <a:endParaRPr kumimoji="1" lang="en-US" altLang="zh-CN" sz="2000" b="1" dirty="0">
              <a:solidFill>
                <a:srgbClr val="0000FF"/>
              </a:solidFill>
              <a:latin typeface="Times New Roman" pitchFamily="18" charset="0"/>
              <a:ea typeface="黑体" pitchFamily="49" charset="-122"/>
            </a:endParaRPr>
          </a:p>
        </p:txBody>
      </p:sp>
    </p:spTree>
    <p:extLst>
      <p:ext uri="{BB962C8B-B14F-4D97-AF65-F5344CB8AC3E}">
        <p14:creationId xmlns:p14="http://schemas.microsoft.com/office/powerpoint/2010/main" val="150528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052736"/>
            <a:ext cx="8424936" cy="2708434"/>
          </a:xfrm>
          <a:prstGeom prst="rect">
            <a:avLst/>
          </a:prstGeom>
        </p:spPr>
        <p:txBody>
          <a:bodyPr wrap="square">
            <a:spAutoFit/>
          </a:bodyPr>
          <a:lstStyle/>
          <a:p>
            <a:r>
              <a:rPr kumimoji="1" lang="zh-CN" altLang="en-US" sz="3200" b="1" dirty="0">
                <a:solidFill>
                  <a:srgbClr val="C00000"/>
                </a:solidFill>
                <a:latin typeface="Times New Roman" pitchFamily="18" charset="0"/>
                <a:ea typeface="黑体" pitchFamily="49" charset="-122"/>
              </a:rPr>
              <a:t>总结</a:t>
            </a:r>
            <a:r>
              <a:rPr kumimoji="1" lang="zh-CN" altLang="en-US" sz="3200" b="1" dirty="0" smtClean="0">
                <a:solidFill>
                  <a:srgbClr val="0000FF"/>
                </a:solidFill>
                <a:latin typeface="Times New Roman" pitchFamily="18" charset="0"/>
                <a:ea typeface="黑体" pitchFamily="49" charset="-122"/>
              </a:rPr>
              <a:t>：</a:t>
            </a:r>
            <a:endParaRPr kumimoji="1" lang="en-US" altLang="zh-CN" sz="3200" b="1" dirty="0" smtClean="0">
              <a:solidFill>
                <a:srgbClr val="0000FF"/>
              </a:solidFill>
              <a:latin typeface="Times New Roman" pitchFamily="18" charset="0"/>
              <a:ea typeface="黑体" pitchFamily="49" charset="-122"/>
            </a:endParaRPr>
          </a:p>
          <a:p>
            <a:r>
              <a:rPr kumimoji="1" lang="en-US" altLang="zh-CN" sz="2800" b="1" dirty="0" smtClean="0">
                <a:solidFill>
                  <a:srgbClr val="0000FF"/>
                </a:solidFill>
                <a:latin typeface="Times New Roman" pitchFamily="18" charset="0"/>
                <a:ea typeface="黑体" pitchFamily="49" charset="-122"/>
              </a:rPr>
              <a:t>1</a:t>
            </a:r>
            <a:r>
              <a:rPr kumimoji="1" lang="zh-CN" altLang="en-US" sz="2800" b="1" dirty="0">
                <a:solidFill>
                  <a:srgbClr val="0000FF"/>
                </a:solidFill>
                <a:latin typeface="Times New Roman" pitchFamily="18" charset="0"/>
                <a:ea typeface="黑体" pitchFamily="49" charset="-122"/>
              </a:rPr>
              <a:t>、稀溶液的依数性均可用系统平衡时任一组分在其存在的相中化学势相等这一原理，结合化学势表达式推导</a:t>
            </a:r>
            <a:endParaRPr kumimoji="1" lang="en-US" altLang="zh-CN" sz="2800" b="1" dirty="0">
              <a:solidFill>
                <a:srgbClr val="0000FF"/>
              </a:solidFill>
              <a:latin typeface="Times New Roman" pitchFamily="18" charset="0"/>
              <a:ea typeface="黑体" pitchFamily="49" charset="-122"/>
            </a:endParaRPr>
          </a:p>
          <a:p>
            <a:endParaRPr kumimoji="1" lang="en-US" altLang="zh-CN" b="1" dirty="0">
              <a:solidFill>
                <a:srgbClr val="0000FF"/>
              </a:solidFill>
              <a:latin typeface="Times New Roman" pitchFamily="18" charset="0"/>
              <a:ea typeface="黑体" pitchFamily="49" charset="-122"/>
            </a:endParaRPr>
          </a:p>
          <a:p>
            <a:endParaRPr kumimoji="1" lang="en-US" altLang="zh-CN" b="1" dirty="0">
              <a:solidFill>
                <a:srgbClr val="0000FF"/>
              </a:solidFill>
              <a:latin typeface="Times New Roman" pitchFamily="18" charset="0"/>
              <a:ea typeface="黑体" pitchFamily="49" charset="-122"/>
            </a:endParaRPr>
          </a:p>
          <a:p>
            <a:endParaRPr kumimoji="1" lang="zh-CN" altLang="en-US" b="1" dirty="0">
              <a:solidFill>
                <a:srgbClr val="0000FF"/>
              </a:solidFill>
              <a:latin typeface="Times New Roman" pitchFamily="18" charset="0"/>
              <a:ea typeface="黑体" pitchFamily="49" charset="-122"/>
            </a:endParaRPr>
          </a:p>
        </p:txBody>
      </p:sp>
      <p:sp>
        <p:nvSpPr>
          <p:cNvPr id="5" name="Rectangle 8"/>
          <p:cNvSpPr>
            <a:spLocks noChangeArrowheads="1"/>
          </p:cNvSpPr>
          <p:nvPr/>
        </p:nvSpPr>
        <p:spPr bwMode="auto">
          <a:xfrm>
            <a:off x="557444" y="3284984"/>
            <a:ext cx="826302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eaLnBrk="1" hangingPunct="1">
              <a:lnSpc>
                <a:spcPct val="90000"/>
              </a:lnSpc>
              <a:spcBef>
                <a:spcPct val="50000"/>
              </a:spcBef>
              <a:buFont typeface="Monotype Sorts" pitchFamily="2" charset="2"/>
              <a:buNone/>
            </a:pPr>
            <a:r>
              <a:rPr kumimoji="1" lang="en-US" altLang="zh-CN" dirty="0">
                <a:solidFill>
                  <a:srgbClr val="0000FF"/>
                </a:solidFill>
              </a:rPr>
              <a:t>2</a:t>
            </a:r>
            <a:r>
              <a:rPr kumimoji="1" lang="zh-CN" altLang="en-US" dirty="0">
                <a:solidFill>
                  <a:srgbClr val="0000FF"/>
                </a:solidFill>
              </a:rPr>
              <a:t>、通过实验测定依数性，以计算稀溶液中溶质的相对分子质量</a:t>
            </a:r>
          </a:p>
        </p:txBody>
      </p:sp>
    </p:spTree>
    <p:extLst>
      <p:ext uri="{BB962C8B-B14F-4D97-AF65-F5344CB8AC3E}">
        <p14:creationId xmlns:p14="http://schemas.microsoft.com/office/powerpoint/2010/main" val="363564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6" name="矩形 4"/>
          <p:cNvSpPr>
            <a:spLocks noChangeArrowheads="1"/>
          </p:cNvSpPr>
          <p:nvPr/>
        </p:nvSpPr>
        <p:spPr bwMode="auto">
          <a:xfrm>
            <a:off x="395288" y="260350"/>
            <a:ext cx="8424862" cy="1560513"/>
          </a:xfrm>
          <a:prstGeom prst="rect">
            <a:avLst/>
          </a:prstGeom>
          <a:noFill/>
          <a:ln w="9525">
            <a:noFill/>
            <a:miter lim="800000"/>
            <a:headEnd/>
            <a:tailEnd/>
          </a:ln>
        </p:spPr>
        <p:txBody>
          <a:bodyPr>
            <a:spAutoFit/>
          </a:bodyPr>
          <a:lstStyle/>
          <a:p>
            <a:pPr>
              <a:lnSpc>
                <a:spcPct val="130000"/>
              </a:lnSpc>
              <a:spcBef>
                <a:spcPct val="5000"/>
              </a:spcBef>
              <a:spcAft>
                <a:spcPct val="5000"/>
              </a:spcAft>
            </a:pPr>
            <a:r>
              <a:rPr lang="zh-CN" altLang="en-US" b="1" dirty="0">
                <a:latin typeface="Calibri" pitchFamily="34" charset="0"/>
              </a:rPr>
              <a:t>例：</a:t>
            </a:r>
            <a:r>
              <a:rPr kumimoji="1" lang="zh-CN" altLang="en-US" b="1" dirty="0">
                <a:latin typeface="华文宋体"/>
                <a:ea typeface="华文宋体"/>
                <a:cs typeface="华文宋体"/>
              </a:rPr>
              <a:t>含有某非挥发性溶质的水的稀溶液，在</a:t>
            </a:r>
            <a:r>
              <a:rPr kumimoji="1" lang="en-US" altLang="zh-CN" b="1" dirty="0">
                <a:latin typeface="华文宋体"/>
                <a:ea typeface="华文宋体"/>
                <a:cs typeface="华文宋体"/>
              </a:rPr>
              <a:t>271K</a:t>
            </a:r>
            <a:r>
              <a:rPr kumimoji="1" lang="zh-CN" altLang="en-US" b="1" dirty="0">
                <a:latin typeface="华文宋体"/>
                <a:ea typeface="华文宋体"/>
                <a:cs typeface="华文宋体"/>
              </a:rPr>
              <a:t>时凝固，已知水的</a:t>
            </a:r>
            <a:r>
              <a:rPr kumimoji="1" lang="en-US" altLang="zh-CN" b="1" dirty="0" err="1">
                <a:latin typeface="华文宋体"/>
                <a:ea typeface="华文宋体"/>
                <a:cs typeface="华文宋体"/>
              </a:rPr>
              <a:t>K</a:t>
            </a:r>
            <a:r>
              <a:rPr kumimoji="1" lang="en-US" altLang="zh-CN" b="1" baseline="-25000" dirty="0" err="1">
                <a:latin typeface="华文宋体"/>
                <a:ea typeface="华文宋体"/>
                <a:cs typeface="华文宋体"/>
              </a:rPr>
              <a:t>f</a:t>
            </a:r>
            <a:r>
              <a:rPr kumimoji="1" lang="zh-CN" altLang="en-US" b="1" dirty="0">
                <a:latin typeface="华文宋体"/>
                <a:ea typeface="华文宋体"/>
                <a:cs typeface="华文宋体"/>
              </a:rPr>
              <a:t>为</a:t>
            </a:r>
            <a:r>
              <a:rPr kumimoji="1" lang="en-US" altLang="zh-CN" b="1" dirty="0">
                <a:latin typeface="华文宋体"/>
                <a:ea typeface="华文宋体"/>
                <a:cs typeface="华文宋体"/>
              </a:rPr>
              <a:t>1.86K·kg·mol</a:t>
            </a:r>
            <a:r>
              <a:rPr kumimoji="1" lang="en-US" altLang="zh-CN" b="1" baseline="30000" dirty="0">
                <a:latin typeface="华文宋体"/>
                <a:ea typeface="华文宋体"/>
                <a:cs typeface="华文宋体"/>
              </a:rPr>
              <a:t>-1</a:t>
            </a:r>
            <a:r>
              <a:rPr kumimoji="1" lang="zh-CN" altLang="en-US" b="1" dirty="0">
                <a:latin typeface="华文宋体"/>
                <a:ea typeface="华文宋体"/>
                <a:cs typeface="华文宋体"/>
              </a:rPr>
              <a:t>、</a:t>
            </a:r>
            <a:r>
              <a:rPr kumimoji="1" lang="en-US" altLang="zh-CN" b="1" dirty="0">
                <a:latin typeface="华文宋体"/>
                <a:ea typeface="华文宋体"/>
                <a:cs typeface="华文宋体"/>
              </a:rPr>
              <a:t>K</a:t>
            </a:r>
            <a:r>
              <a:rPr kumimoji="1" lang="en-US" altLang="zh-CN" b="1" baseline="-25000" dirty="0">
                <a:latin typeface="华文宋体"/>
                <a:ea typeface="华文宋体"/>
                <a:cs typeface="华文宋体"/>
              </a:rPr>
              <a:t>b</a:t>
            </a:r>
            <a:r>
              <a:rPr kumimoji="1" lang="zh-CN" altLang="en-US" b="1" dirty="0">
                <a:latin typeface="华文宋体"/>
                <a:ea typeface="华文宋体"/>
                <a:cs typeface="华文宋体"/>
              </a:rPr>
              <a:t>为</a:t>
            </a:r>
            <a:r>
              <a:rPr kumimoji="1" lang="en-US" altLang="zh-CN" b="1" dirty="0">
                <a:latin typeface="华文宋体"/>
                <a:ea typeface="华文宋体"/>
                <a:cs typeface="华文宋体"/>
              </a:rPr>
              <a:t>0.52 K·kg·mol</a:t>
            </a:r>
            <a:r>
              <a:rPr kumimoji="1" lang="en-US" altLang="zh-CN" b="1" baseline="30000" dirty="0">
                <a:latin typeface="华文宋体"/>
                <a:ea typeface="华文宋体"/>
                <a:cs typeface="华文宋体"/>
              </a:rPr>
              <a:t>-1</a:t>
            </a:r>
            <a:r>
              <a:rPr kumimoji="1" lang="zh-CN" altLang="en-US" b="1" dirty="0">
                <a:latin typeface="华文宋体"/>
                <a:ea typeface="华文宋体"/>
                <a:cs typeface="华文宋体"/>
              </a:rPr>
              <a:t>，求溶液的正常沸点，及</a:t>
            </a:r>
            <a:r>
              <a:rPr kumimoji="1" lang="en-US" altLang="zh-CN" b="1" dirty="0">
                <a:latin typeface="华文宋体"/>
                <a:ea typeface="华文宋体"/>
                <a:cs typeface="华文宋体"/>
              </a:rPr>
              <a:t>298.15K</a:t>
            </a:r>
            <a:r>
              <a:rPr kumimoji="1" lang="zh-CN" altLang="en-US" b="1" dirty="0">
                <a:latin typeface="华文宋体"/>
                <a:ea typeface="华文宋体"/>
                <a:cs typeface="华文宋体"/>
              </a:rPr>
              <a:t>时的渗透压</a:t>
            </a:r>
            <a:r>
              <a:rPr kumimoji="1" lang="en-US" altLang="zh-CN" b="1" u="sng" dirty="0">
                <a:latin typeface="华文宋体"/>
                <a:ea typeface="华文宋体"/>
                <a:cs typeface="华文宋体"/>
              </a:rPr>
              <a:t> </a:t>
            </a:r>
            <a:r>
              <a:rPr kumimoji="1" lang="zh-CN" altLang="en-US" b="1" dirty="0">
                <a:latin typeface="华文宋体"/>
                <a:ea typeface="华文宋体"/>
                <a:cs typeface="华文宋体"/>
              </a:rPr>
              <a:t>。</a:t>
            </a:r>
            <a:endParaRPr kumimoji="1" lang="en-US" altLang="zh-CN" b="1" dirty="0">
              <a:latin typeface="华文宋体"/>
              <a:ea typeface="华文宋体"/>
              <a:cs typeface="华文宋体"/>
            </a:endParaRPr>
          </a:p>
          <a:p>
            <a:pPr>
              <a:lnSpc>
                <a:spcPct val="130000"/>
              </a:lnSpc>
              <a:spcBef>
                <a:spcPct val="5000"/>
              </a:spcBef>
              <a:spcAft>
                <a:spcPct val="5000"/>
              </a:spcAft>
            </a:pPr>
            <a:r>
              <a:rPr kumimoji="1" lang="zh-CN" altLang="en-US" dirty="0">
                <a:latin typeface="华文行楷"/>
                <a:ea typeface="华文行楷"/>
                <a:cs typeface="华文行楷"/>
              </a:rPr>
              <a:t>（</a:t>
            </a:r>
            <a:r>
              <a:rPr kumimoji="1" lang="zh-CN" altLang="en-US" b="1" dirty="0">
                <a:latin typeface="仿宋" panose="02010609060101010101" pitchFamily="49" charset="-122"/>
                <a:ea typeface="仿宋" panose="02010609060101010101" pitchFamily="49" charset="-122"/>
                <a:cs typeface="华文行楷"/>
              </a:rPr>
              <a:t>纯水的凝固点为</a:t>
            </a:r>
            <a:r>
              <a:rPr kumimoji="1" lang="en-US" altLang="zh-CN" b="1" dirty="0">
                <a:latin typeface="仿宋" panose="02010609060101010101" pitchFamily="49" charset="-122"/>
                <a:ea typeface="仿宋" panose="02010609060101010101" pitchFamily="49" charset="-122"/>
                <a:cs typeface="华文行楷"/>
              </a:rPr>
              <a:t>273.15K,</a:t>
            </a:r>
            <a:r>
              <a:rPr kumimoji="1" lang="zh-CN" altLang="en-US" b="1" dirty="0">
                <a:latin typeface="仿宋" panose="02010609060101010101" pitchFamily="49" charset="-122"/>
                <a:ea typeface="仿宋" panose="02010609060101010101" pitchFamily="49" charset="-122"/>
                <a:cs typeface="华文行楷"/>
              </a:rPr>
              <a:t>纯水的正常沸点为</a:t>
            </a:r>
            <a:r>
              <a:rPr kumimoji="1" lang="en-US" altLang="zh-CN" b="1" dirty="0">
                <a:latin typeface="仿宋" panose="02010609060101010101" pitchFamily="49" charset="-122"/>
                <a:ea typeface="仿宋" panose="02010609060101010101" pitchFamily="49" charset="-122"/>
                <a:cs typeface="华文行楷"/>
              </a:rPr>
              <a:t>373.15K)</a:t>
            </a:r>
            <a:endParaRPr lang="zh-CN" altLang="en-US" b="1" dirty="0">
              <a:latin typeface="仿宋" panose="02010609060101010101" pitchFamily="49" charset="-122"/>
              <a:ea typeface="仿宋" panose="02010609060101010101" pitchFamily="49" charset="-122"/>
              <a:cs typeface="华文行楷"/>
            </a:endParaRPr>
          </a:p>
        </p:txBody>
      </p:sp>
      <p:sp>
        <p:nvSpPr>
          <p:cNvPr id="116227" name="矩形 5"/>
          <p:cNvSpPr>
            <a:spLocks noChangeArrowheads="1"/>
          </p:cNvSpPr>
          <p:nvPr/>
        </p:nvSpPr>
        <p:spPr bwMode="auto">
          <a:xfrm>
            <a:off x="539750" y="1916113"/>
            <a:ext cx="6318250" cy="841375"/>
          </a:xfrm>
          <a:prstGeom prst="rect">
            <a:avLst/>
          </a:prstGeom>
          <a:noFill/>
          <a:ln w="9525">
            <a:noFill/>
            <a:miter lim="800000"/>
            <a:headEnd/>
            <a:tailEnd/>
          </a:ln>
        </p:spPr>
        <p:txBody>
          <a:bodyPr>
            <a:spAutoFit/>
          </a:bodyPr>
          <a:lstStyle/>
          <a:p>
            <a:pPr>
              <a:lnSpc>
                <a:spcPct val="130000"/>
              </a:lnSpc>
              <a:spcBef>
                <a:spcPct val="5000"/>
              </a:spcBef>
              <a:spcAft>
                <a:spcPct val="5000"/>
              </a:spcAft>
            </a:pPr>
            <a:r>
              <a:rPr lang="zh-CN" altLang="en-US">
                <a:latin typeface="Calibri" pitchFamily="34" charset="0"/>
              </a:rPr>
              <a:t>解：</a:t>
            </a:r>
            <a:endParaRPr lang="en-US" altLang="zh-CN">
              <a:latin typeface="Calibri" pitchFamily="34" charset="0"/>
            </a:endParaRPr>
          </a:p>
          <a:p>
            <a:pPr>
              <a:lnSpc>
                <a:spcPct val="130000"/>
              </a:lnSpc>
              <a:spcBef>
                <a:spcPct val="5000"/>
              </a:spcBef>
              <a:spcAft>
                <a:spcPct val="5000"/>
              </a:spcAft>
            </a:pPr>
            <a:endParaRPr kumimoji="1" lang="en-US" altLang="zh-CN">
              <a:latin typeface="华文宋体"/>
              <a:ea typeface="华文宋体"/>
              <a:cs typeface="华文宋体"/>
            </a:endParaRPr>
          </a:p>
        </p:txBody>
      </p:sp>
      <p:graphicFrame>
        <p:nvGraphicFramePr>
          <p:cNvPr id="7" name="Object 506"/>
          <p:cNvGraphicFramePr>
            <a:graphicFrameLocks noChangeAspect="1"/>
          </p:cNvGraphicFramePr>
          <p:nvPr/>
        </p:nvGraphicFramePr>
        <p:xfrm>
          <a:off x="1282700" y="1928813"/>
          <a:ext cx="2217738" cy="481012"/>
        </p:xfrm>
        <a:graphic>
          <a:graphicData uri="http://schemas.openxmlformats.org/presentationml/2006/ole">
            <mc:AlternateContent xmlns:mc="http://schemas.openxmlformats.org/markup-compatibility/2006">
              <mc:Choice xmlns:v="urn:schemas-microsoft-com:vml" Requires="v">
                <p:oleObj spid="_x0000_s163634" name="公式" r:id="rId3" imgW="787400" imgH="241300" progId="Equation.3">
                  <p:embed/>
                </p:oleObj>
              </mc:Choice>
              <mc:Fallback>
                <p:oleObj name="公式" r:id="rId3" imgW="787400" imgH="241300" progId="Equation.3">
                  <p:embed/>
                  <p:pic>
                    <p:nvPicPr>
                      <p:cNvPr id="0" name="Picture 5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700" y="1928813"/>
                        <a:ext cx="2217738"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07"/>
          <p:cNvGraphicFramePr>
            <a:graphicFrameLocks noChangeAspect="1"/>
          </p:cNvGraphicFramePr>
          <p:nvPr/>
        </p:nvGraphicFramePr>
        <p:xfrm>
          <a:off x="1000125" y="2420938"/>
          <a:ext cx="6143625" cy="506412"/>
        </p:xfrm>
        <a:graphic>
          <a:graphicData uri="http://schemas.openxmlformats.org/presentationml/2006/ole">
            <mc:AlternateContent xmlns:mc="http://schemas.openxmlformats.org/markup-compatibility/2006">
              <mc:Choice xmlns:v="urn:schemas-microsoft-com:vml" Requires="v">
                <p:oleObj spid="_x0000_s163635" name="公式" r:id="rId5" imgW="2895600" imgH="254000" progId="Equation.3">
                  <p:embed/>
                </p:oleObj>
              </mc:Choice>
              <mc:Fallback>
                <p:oleObj name="公式" r:id="rId5" imgW="2895600" imgH="254000" progId="Equation.3">
                  <p:embed/>
                  <p:pic>
                    <p:nvPicPr>
                      <p:cNvPr id="0" name="Picture 5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25" y="2420938"/>
                        <a:ext cx="6143625"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508"/>
          <p:cNvGraphicFramePr>
            <a:graphicFrameLocks noChangeAspect="1"/>
          </p:cNvGraphicFramePr>
          <p:nvPr/>
        </p:nvGraphicFramePr>
        <p:xfrm>
          <a:off x="1066800" y="2901950"/>
          <a:ext cx="2790825" cy="455613"/>
        </p:xfrm>
        <a:graphic>
          <a:graphicData uri="http://schemas.openxmlformats.org/presentationml/2006/ole">
            <mc:AlternateContent xmlns:mc="http://schemas.openxmlformats.org/markup-compatibility/2006">
              <mc:Choice xmlns:v="urn:schemas-microsoft-com:vml" Requires="v">
                <p:oleObj spid="_x0000_s163636" name="公式" r:id="rId7" imgW="1231366" imgH="228501" progId="Equation.3">
                  <p:embed/>
                </p:oleObj>
              </mc:Choice>
              <mc:Fallback>
                <p:oleObj name="公式" r:id="rId7" imgW="1231366" imgH="228501" progId="Equation.3">
                  <p:embed/>
                  <p:pic>
                    <p:nvPicPr>
                      <p:cNvPr id="0" name="Picture 5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2901950"/>
                        <a:ext cx="2790825"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509"/>
          <p:cNvGraphicFramePr>
            <a:graphicFrameLocks noChangeAspect="1"/>
          </p:cNvGraphicFramePr>
          <p:nvPr/>
        </p:nvGraphicFramePr>
        <p:xfrm>
          <a:off x="1017588" y="3417888"/>
          <a:ext cx="5483225" cy="457200"/>
        </p:xfrm>
        <a:graphic>
          <a:graphicData uri="http://schemas.openxmlformats.org/presentationml/2006/ole">
            <mc:AlternateContent xmlns:mc="http://schemas.openxmlformats.org/markup-compatibility/2006">
              <mc:Choice xmlns:v="urn:schemas-microsoft-com:vml" Requires="v">
                <p:oleObj spid="_x0000_s163637" name="公式" r:id="rId9" imgW="2286000" imgH="228600" progId="Equation.3">
                  <p:embed/>
                </p:oleObj>
              </mc:Choice>
              <mc:Fallback>
                <p:oleObj name="公式" r:id="rId9" imgW="2286000" imgH="228600" progId="Equation.3">
                  <p:embed/>
                  <p:pic>
                    <p:nvPicPr>
                      <p:cNvPr id="0" name="Picture 5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7588" y="3417888"/>
                        <a:ext cx="54832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510"/>
          <p:cNvGraphicFramePr>
            <a:graphicFrameLocks noChangeAspect="1"/>
          </p:cNvGraphicFramePr>
          <p:nvPr/>
        </p:nvGraphicFramePr>
        <p:xfrm>
          <a:off x="1027113" y="3875088"/>
          <a:ext cx="6759575" cy="479425"/>
        </p:xfrm>
        <a:graphic>
          <a:graphicData uri="http://schemas.openxmlformats.org/presentationml/2006/ole">
            <mc:AlternateContent xmlns:mc="http://schemas.openxmlformats.org/markup-compatibility/2006">
              <mc:Choice xmlns:v="urn:schemas-microsoft-com:vml" Requires="v">
                <p:oleObj spid="_x0000_s163638" name="公式" r:id="rId11" imgW="2819400" imgH="241300" progId="Equation.3">
                  <p:embed/>
                </p:oleObj>
              </mc:Choice>
              <mc:Fallback>
                <p:oleObj name="公式" r:id="rId11" imgW="2819400" imgH="241300" progId="Equation.3">
                  <p:embed/>
                  <p:pic>
                    <p:nvPicPr>
                      <p:cNvPr id="0" name="Picture 5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7113" y="3875088"/>
                        <a:ext cx="675957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511"/>
          <p:cNvGraphicFramePr>
            <a:graphicFrameLocks noChangeAspect="1"/>
          </p:cNvGraphicFramePr>
          <p:nvPr/>
        </p:nvGraphicFramePr>
        <p:xfrm>
          <a:off x="962025" y="4367213"/>
          <a:ext cx="4324350" cy="455612"/>
        </p:xfrm>
        <a:graphic>
          <a:graphicData uri="http://schemas.openxmlformats.org/presentationml/2006/ole">
            <mc:AlternateContent xmlns:mc="http://schemas.openxmlformats.org/markup-compatibility/2006">
              <mc:Choice xmlns:v="urn:schemas-microsoft-com:vml" Requires="v">
                <p:oleObj spid="_x0000_s163639" name="公式" r:id="rId13" imgW="1803400" imgH="228600" progId="Equation.3">
                  <p:embed/>
                </p:oleObj>
              </mc:Choice>
              <mc:Fallback>
                <p:oleObj name="公式" r:id="rId13" imgW="1803400" imgH="228600" progId="Equation.3">
                  <p:embed/>
                  <p:pic>
                    <p:nvPicPr>
                      <p:cNvPr id="0" name="Picture 5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2025" y="4367213"/>
                        <a:ext cx="4324350"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512"/>
          <p:cNvGraphicFramePr>
            <a:graphicFrameLocks noChangeAspect="1"/>
          </p:cNvGraphicFramePr>
          <p:nvPr/>
        </p:nvGraphicFramePr>
        <p:xfrm>
          <a:off x="909638" y="4822825"/>
          <a:ext cx="4654550" cy="466725"/>
        </p:xfrm>
        <a:graphic>
          <a:graphicData uri="http://schemas.openxmlformats.org/presentationml/2006/ole">
            <mc:AlternateContent xmlns:mc="http://schemas.openxmlformats.org/markup-compatibility/2006">
              <mc:Choice xmlns:v="urn:schemas-microsoft-com:vml" Requires="v">
                <p:oleObj spid="_x0000_s163640" name="公式" r:id="rId15" imgW="2273300" imgH="241300" progId="Equation.3">
                  <p:embed/>
                </p:oleObj>
              </mc:Choice>
              <mc:Fallback>
                <p:oleObj name="公式" r:id="rId15" imgW="2273300" imgH="241300" progId="Equation.3">
                  <p:embed/>
                  <p:pic>
                    <p:nvPicPr>
                      <p:cNvPr id="0" name="Picture 5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9638" y="4822825"/>
                        <a:ext cx="465455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513"/>
          <p:cNvGraphicFramePr>
            <a:graphicFrameLocks noChangeAspect="1"/>
          </p:cNvGraphicFramePr>
          <p:nvPr/>
        </p:nvGraphicFramePr>
        <p:xfrm>
          <a:off x="928688" y="5402263"/>
          <a:ext cx="7672387" cy="455612"/>
        </p:xfrm>
        <a:graphic>
          <a:graphicData uri="http://schemas.openxmlformats.org/presentationml/2006/ole">
            <mc:AlternateContent xmlns:mc="http://schemas.openxmlformats.org/markup-compatibility/2006">
              <mc:Choice xmlns:v="urn:schemas-microsoft-com:vml" Requires="v">
                <p:oleObj spid="_x0000_s163641" name="公式" r:id="rId17" imgW="3200400" imgH="228600" progId="Equation.3">
                  <p:embed/>
                </p:oleObj>
              </mc:Choice>
              <mc:Fallback>
                <p:oleObj name="公式" r:id="rId17" imgW="3200400" imgH="228600" progId="Equation.3">
                  <p:embed/>
                  <p:pic>
                    <p:nvPicPr>
                      <p:cNvPr id="0" name="Picture 5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28688" y="5402263"/>
                        <a:ext cx="7672387"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0-#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0-#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内容占位符 2"/>
          <p:cNvSpPr>
            <a:spLocks noGrp="1"/>
          </p:cNvSpPr>
          <p:nvPr>
            <p:ph idx="1"/>
          </p:nvPr>
        </p:nvSpPr>
        <p:spPr>
          <a:xfrm>
            <a:off x="611560" y="1916832"/>
            <a:ext cx="7480341" cy="4248472"/>
          </a:xfrm>
        </p:spPr>
        <p:txBody>
          <a:bodyPr>
            <a:normAutofit/>
          </a:bodyPr>
          <a:lstStyle/>
          <a:p>
            <a:pPr>
              <a:lnSpc>
                <a:spcPct val="90000"/>
              </a:lnSpc>
              <a:spcBef>
                <a:spcPct val="50000"/>
              </a:spcBef>
            </a:pPr>
            <a:r>
              <a:rPr kumimoji="1" lang="zh-CN" altLang="zh-CN" sz="3200" b="1" dirty="0" smtClean="0">
                <a:latin typeface="华文宋体"/>
                <a:ea typeface="华文宋体"/>
                <a:cs typeface="华文宋体"/>
              </a:rPr>
              <a:t>一、真实液态混合物</a:t>
            </a:r>
            <a:r>
              <a:rPr kumimoji="1" lang="zh-CN" altLang="en-US" sz="3200" b="1" dirty="0" smtClean="0">
                <a:latin typeface="华文宋体"/>
                <a:ea typeface="华文宋体"/>
                <a:cs typeface="华文宋体"/>
              </a:rPr>
              <a:t>组分的化学势，</a:t>
            </a:r>
            <a:r>
              <a:rPr kumimoji="1" lang="zh-CN" altLang="en-US" sz="3200" b="1" dirty="0">
                <a:latin typeface="华文宋体"/>
                <a:ea typeface="华文宋体"/>
                <a:cs typeface="华文宋体"/>
              </a:rPr>
              <a:t>活度和活度系数</a:t>
            </a:r>
          </a:p>
          <a:p>
            <a:pPr eaLnBrk="1" hangingPunct="1">
              <a:lnSpc>
                <a:spcPct val="90000"/>
              </a:lnSpc>
              <a:spcBef>
                <a:spcPct val="50000"/>
              </a:spcBef>
            </a:pPr>
            <a:r>
              <a:rPr kumimoji="1" lang="zh-CN" altLang="en-US" sz="3200" b="1" dirty="0" smtClean="0">
                <a:latin typeface="华文宋体"/>
                <a:ea typeface="华文宋体"/>
                <a:cs typeface="华文宋体"/>
              </a:rPr>
              <a:t>二、真实液态混合物性质</a:t>
            </a:r>
          </a:p>
          <a:p>
            <a:pPr eaLnBrk="1" hangingPunct="1">
              <a:lnSpc>
                <a:spcPct val="90000"/>
              </a:lnSpc>
              <a:spcBef>
                <a:spcPct val="50000"/>
              </a:spcBef>
            </a:pPr>
            <a:r>
              <a:rPr kumimoji="1" lang="zh-CN" altLang="en-US" sz="3200" b="1" dirty="0" smtClean="0">
                <a:latin typeface="华文宋体"/>
                <a:ea typeface="华文宋体"/>
                <a:cs typeface="华文宋体"/>
              </a:rPr>
              <a:t>三、真实溶液中的溶剂的化学势</a:t>
            </a:r>
          </a:p>
          <a:p>
            <a:pPr eaLnBrk="1" hangingPunct="1">
              <a:lnSpc>
                <a:spcPct val="90000"/>
              </a:lnSpc>
              <a:spcBef>
                <a:spcPct val="50000"/>
              </a:spcBef>
            </a:pPr>
            <a:r>
              <a:rPr kumimoji="1" lang="zh-CN" altLang="en-US" sz="3200" b="1" dirty="0" smtClean="0">
                <a:latin typeface="华文宋体"/>
                <a:ea typeface="华文宋体"/>
                <a:cs typeface="华文宋体"/>
              </a:rPr>
              <a:t>四、真实溶液中的溶质的化学势</a:t>
            </a:r>
          </a:p>
          <a:p>
            <a:pPr eaLnBrk="1" hangingPunct="1">
              <a:lnSpc>
                <a:spcPct val="90000"/>
              </a:lnSpc>
              <a:spcBef>
                <a:spcPct val="50000"/>
              </a:spcBef>
            </a:pPr>
            <a:r>
              <a:rPr kumimoji="1" lang="zh-CN" altLang="en-US" sz="3200" b="1" dirty="0" smtClean="0">
                <a:latin typeface="华文宋体"/>
                <a:ea typeface="华文宋体"/>
                <a:cs typeface="华文宋体"/>
              </a:rPr>
              <a:t>五、真实溶液性质</a:t>
            </a:r>
          </a:p>
          <a:p>
            <a:pPr eaLnBrk="1" hangingPunct="1"/>
            <a:endParaRPr lang="zh-CN" altLang="en-US" sz="3200" b="1" dirty="0" smtClean="0"/>
          </a:p>
        </p:txBody>
      </p:sp>
      <p:sp>
        <p:nvSpPr>
          <p:cNvPr id="2" name="标题 1"/>
          <p:cNvSpPr>
            <a:spLocks noGrp="1"/>
          </p:cNvSpPr>
          <p:nvPr>
            <p:ph type="title"/>
          </p:nvPr>
        </p:nvSpPr>
        <p:spPr/>
        <p:txBody>
          <a:bodyPr rtlCol="0">
            <a:normAutofit fontScale="90000"/>
          </a:bodyPr>
          <a:lstStyle/>
          <a:p>
            <a:pPr eaLnBrk="1" fontAlgn="auto" hangingPunct="1">
              <a:spcAft>
                <a:spcPts val="0"/>
              </a:spcAft>
              <a:defRPr/>
            </a:pPr>
            <a:r>
              <a:rPr lang="en-US" altLang="zh-CN" dirty="0">
                <a:solidFill>
                  <a:schemeClr val="tx1"/>
                </a:solidFill>
              </a:rPr>
              <a:t>§4-7</a:t>
            </a:r>
            <a:r>
              <a:rPr lang="zh-CN" altLang="en-US" dirty="0">
                <a:solidFill>
                  <a:schemeClr val="tx1"/>
                </a:solidFill>
              </a:rPr>
              <a:t>活度和活度系数</a:t>
            </a:r>
            <a:br>
              <a:rPr lang="zh-CN" altLang="en-US" dirty="0">
                <a:solidFill>
                  <a:schemeClr val="tx1"/>
                </a:solidFill>
              </a:rPr>
            </a:b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 name="矩形 3"/>
          <p:cNvSpPr>
            <a:spLocks noChangeArrowheads="1"/>
          </p:cNvSpPr>
          <p:nvPr/>
        </p:nvSpPr>
        <p:spPr bwMode="auto">
          <a:xfrm>
            <a:off x="522546" y="260648"/>
            <a:ext cx="2954338" cy="434975"/>
          </a:xfrm>
          <a:prstGeom prst="rect">
            <a:avLst/>
          </a:prstGeom>
          <a:noFill/>
          <a:ln w="9525">
            <a:noFill/>
            <a:miter lim="800000"/>
            <a:headEnd/>
            <a:tailEnd/>
          </a:ln>
        </p:spPr>
        <p:txBody>
          <a:bodyPr wrap="none">
            <a:spAutoFit/>
          </a:bodyPr>
          <a:lstStyle/>
          <a:p>
            <a:pPr>
              <a:lnSpc>
                <a:spcPct val="90000"/>
              </a:lnSpc>
              <a:spcBef>
                <a:spcPct val="20000"/>
              </a:spcBef>
              <a:buClr>
                <a:srgbClr val="CCFF33"/>
              </a:buClr>
              <a:buSzPct val="70000"/>
            </a:pPr>
            <a:r>
              <a:rPr lang="zh-CN" altLang="en-US" sz="2400" dirty="0">
                <a:solidFill>
                  <a:srgbClr val="C00000"/>
                </a:solidFill>
                <a:latin typeface="华文行楷"/>
                <a:ea typeface="华文行楷"/>
                <a:cs typeface="华文行楷"/>
              </a:rPr>
              <a:t>一、真实液态混合物</a:t>
            </a:r>
          </a:p>
        </p:txBody>
      </p:sp>
      <p:sp>
        <p:nvSpPr>
          <p:cNvPr id="117249" name="矩形 4"/>
          <p:cNvSpPr>
            <a:spLocks noChangeArrowheads="1"/>
          </p:cNvSpPr>
          <p:nvPr/>
        </p:nvSpPr>
        <p:spPr bwMode="auto">
          <a:xfrm>
            <a:off x="698575" y="713628"/>
            <a:ext cx="8064500" cy="1394228"/>
          </a:xfrm>
          <a:prstGeom prst="rect">
            <a:avLst/>
          </a:prstGeom>
          <a:noFill/>
          <a:ln w="9525">
            <a:noFill/>
            <a:miter lim="800000"/>
            <a:headEnd/>
            <a:tailEnd/>
          </a:ln>
        </p:spPr>
        <p:txBody>
          <a:bodyPr>
            <a:spAutoFit/>
          </a:bodyPr>
          <a:lstStyle/>
          <a:p>
            <a:pPr>
              <a:lnSpc>
                <a:spcPct val="90000"/>
              </a:lnSpc>
              <a:spcBef>
                <a:spcPct val="50000"/>
              </a:spcBef>
              <a:buFont typeface="Wingdings" pitchFamily="2" charset="2"/>
              <a:buNone/>
            </a:pPr>
            <a:r>
              <a:rPr lang="zh-CN" altLang="zh-CN" dirty="0" smtClean="0">
                <a:solidFill>
                  <a:srgbClr val="C00000"/>
                </a:solidFill>
                <a:latin typeface="华文宋体"/>
                <a:ea typeface="华文宋体"/>
                <a:cs typeface="华文宋体"/>
              </a:rPr>
              <a:t>活度</a:t>
            </a:r>
            <a:r>
              <a:rPr lang="zh-CN" altLang="en-US" dirty="0" smtClean="0">
                <a:solidFill>
                  <a:srgbClr val="C00000"/>
                </a:solidFill>
                <a:latin typeface="华文宋体"/>
                <a:ea typeface="华文宋体"/>
                <a:cs typeface="华文宋体"/>
              </a:rPr>
              <a:t>和</a:t>
            </a:r>
            <a:r>
              <a:rPr kumimoji="1" lang="zh-CN" altLang="en-US" dirty="0" smtClean="0">
                <a:solidFill>
                  <a:srgbClr val="C00000"/>
                </a:solidFill>
                <a:latin typeface="Calibri" pitchFamily="34" charset="0"/>
              </a:rPr>
              <a:t>活度系数的概念的提出？</a:t>
            </a:r>
            <a:r>
              <a:rPr lang="zh-CN" altLang="en-US" dirty="0" smtClean="0">
                <a:solidFill>
                  <a:srgbClr val="080808"/>
                </a:solidFill>
                <a:latin typeface="华文宋体"/>
                <a:ea typeface="华文宋体"/>
                <a:cs typeface="华文宋体"/>
              </a:rPr>
              <a:t>1</a:t>
            </a:r>
            <a:r>
              <a:rPr lang="en-US" altLang="zh-CN" dirty="0">
                <a:solidFill>
                  <a:srgbClr val="080808"/>
                </a:solidFill>
                <a:latin typeface="华文宋体"/>
                <a:ea typeface="华文宋体"/>
                <a:cs typeface="华文宋体"/>
              </a:rPr>
              <a:t>.</a:t>
            </a:r>
            <a:r>
              <a:rPr lang="zh-CN" altLang="zh-CN" dirty="0">
                <a:solidFill>
                  <a:srgbClr val="080808"/>
                </a:solidFill>
                <a:latin typeface="华文宋体"/>
                <a:ea typeface="华文宋体"/>
                <a:cs typeface="华文宋体"/>
              </a:rPr>
              <a:t>活度</a:t>
            </a:r>
            <a:r>
              <a:rPr lang="zh-CN" altLang="en-US" dirty="0">
                <a:solidFill>
                  <a:srgbClr val="080808"/>
                </a:solidFill>
                <a:latin typeface="华文宋体"/>
                <a:ea typeface="华文宋体"/>
                <a:cs typeface="华文宋体"/>
              </a:rPr>
              <a:t>：</a:t>
            </a:r>
            <a:r>
              <a:rPr lang="zh-CN" altLang="zh-CN" dirty="0">
                <a:solidFill>
                  <a:srgbClr val="080808"/>
                </a:solidFill>
                <a:latin typeface="华文宋体"/>
                <a:ea typeface="华文宋体"/>
                <a:cs typeface="华文宋体"/>
              </a:rPr>
              <a:t>活度亦称有效浓度，用 </a:t>
            </a:r>
            <a:r>
              <a:rPr lang="zh-CN" altLang="en-US" dirty="0">
                <a:solidFill>
                  <a:srgbClr val="080808"/>
                </a:solidFill>
                <a:latin typeface="Arial Unicode MS"/>
                <a:ea typeface="Arial Unicode MS"/>
                <a:cs typeface="Arial Unicode MS"/>
              </a:rPr>
              <a:t>   </a:t>
            </a:r>
            <a:r>
              <a:rPr lang="en-US" altLang="zh-CN" dirty="0" err="1">
                <a:solidFill>
                  <a:srgbClr val="080808"/>
                </a:solidFill>
                <a:latin typeface="Arial Unicode MS"/>
                <a:ea typeface="Arial Unicode MS"/>
                <a:cs typeface="Arial Unicode MS"/>
              </a:rPr>
              <a:t>a</a:t>
            </a:r>
            <a:r>
              <a:rPr lang="en-US" altLang="zh-CN" baseline="-25000" dirty="0" err="1">
                <a:solidFill>
                  <a:srgbClr val="080808"/>
                </a:solidFill>
                <a:latin typeface="Arial Unicode MS"/>
                <a:ea typeface="Arial Unicode MS"/>
                <a:cs typeface="Arial Unicode MS"/>
              </a:rPr>
              <a:t>B</a:t>
            </a:r>
            <a:r>
              <a:rPr lang="zh-CN" altLang="en-US" dirty="0">
                <a:solidFill>
                  <a:srgbClr val="080808"/>
                </a:solidFill>
                <a:latin typeface="Arial Unicode MS"/>
                <a:ea typeface="Arial Unicode MS"/>
                <a:cs typeface="Arial Unicode MS"/>
              </a:rPr>
              <a:t>  </a:t>
            </a:r>
            <a:r>
              <a:rPr lang="zh-CN" altLang="zh-CN" dirty="0">
                <a:solidFill>
                  <a:srgbClr val="080808"/>
                </a:solidFill>
                <a:latin typeface="华文宋体"/>
                <a:ea typeface="华文宋体"/>
                <a:cs typeface="华文宋体"/>
              </a:rPr>
              <a:t>表示</a:t>
            </a:r>
            <a:r>
              <a:rPr lang="zh-CN" altLang="en-US" dirty="0">
                <a:solidFill>
                  <a:srgbClr val="080808"/>
                </a:solidFill>
                <a:latin typeface="华文宋体"/>
                <a:ea typeface="华文宋体"/>
                <a:cs typeface="华文宋体"/>
              </a:rPr>
              <a:t>。</a:t>
            </a:r>
          </a:p>
          <a:p>
            <a:pPr>
              <a:lnSpc>
                <a:spcPct val="90000"/>
              </a:lnSpc>
              <a:spcBef>
                <a:spcPct val="50000"/>
              </a:spcBef>
              <a:buFont typeface="Wingdings" pitchFamily="2" charset="2"/>
              <a:buChar char="l"/>
            </a:pPr>
            <a:r>
              <a:rPr kumimoji="1" lang="zh-CN" altLang="en-US" dirty="0">
                <a:solidFill>
                  <a:srgbClr val="080808"/>
                </a:solidFill>
                <a:latin typeface="Calibri" pitchFamily="34" charset="0"/>
              </a:rPr>
              <a:t>标准态：温度</a:t>
            </a:r>
            <a:r>
              <a:rPr kumimoji="1" lang="en-US" altLang="zh-CN" dirty="0">
                <a:solidFill>
                  <a:srgbClr val="080808"/>
                </a:solidFill>
                <a:latin typeface="Calibri" pitchFamily="34" charset="0"/>
              </a:rPr>
              <a:t>T（</a:t>
            </a:r>
            <a:r>
              <a:rPr kumimoji="1" lang="zh-CN" altLang="en-US" dirty="0">
                <a:solidFill>
                  <a:srgbClr val="080808"/>
                </a:solidFill>
                <a:latin typeface="Calibri" pitchFamily="34" charset="0"/>
              </a:rPr>
              <a:t>标准压力</a:t>
            </a:r>
            <a:r>
              <a:rPr kumimoji="1" lang="zh-CN" altLang="en-US" dirty="0" smtClean="0">
                <a:solidFill>
                  <a:srgbClr val="080808"/>
                </a:solidFill>
                <a:latin typeface="Calibri" pitchFamily="34" charset="0"/>
              </a:rPr>
              <a:t>）</a:t>
            </a:r>
            <a:r>
              <a:rPr kumimoji="1" lang="en-US" altLang="zh-CN" dirty="0" smtClean="0">
                <a:solidFill>
                  <a:srgbClr val="080808"/>
                </a:solidFill>
                <a:latin typeface="Calibri" pitchFamily="34" charset="0"/>
              </a:rPr>
              <a:t>P</a:t>
            </a:r>
            <a:r>
              <a:rPr kumimoji="1" lang="zh-CN" altLang="en-US" dirty="0" smtClean="0">
                <a:solidFill>
                  <a:srgbClr val="080808"/>
                </a:solidFill>
                <a:latin typeface="Calibri" pitchFamily="34" charset="0"/>
              </a:rPr>
              <a:t>下</a:t>
            </a:r>
            <a:r>
              <a:rPr kumimoji="1" lang="zh-CN" altLang="en-US" dirty="0">
                <a:solidFill>
                  <a:srgbClr val="080808"/>
                </a:solidFill>
                <a:latin typeface="Calibri" pitchFamily="34" charset="0"/>
              </a:rPr>
              <a:t>纯组分液体</a:t>
            </a:r>
          </a:p>
          <a:p>
            <a:pPr>
              <a:spcBef>
                <a:spcPct val="20000"/>
              </a:spcBef>
              <a:buFont typeface="Wingdings" pitchFamily="2" charset="2"/>
              <a:buChar char="l"/>
            </a:pPr>
            <a:r>
              <a:rPr kumimoji="1" lang="zh-CN" altLang="en-US" dirty="0">
                <a:latin typeface="Impact" pitchFamily="34" charset="0"/>
              </a:rPr>
              <a:t>化学势： </a:t>
            </a:r>
          </a:p>
          <a:p>
            <a:pPr>
              <a:spcBef>
                <a:spcPct val="20000"/>
              </a:spcBef>
              <a:buFont typeface="Wingdings" pitchFamily="2" charset="2"/>
              <a:buChar char="l"/>
            </a:pPr>
            <a:r>
              <a:rPr kumimoji="1" lang="zh-CN" altLang="en-US" dirty="0">
                <a:solidFill>
                  <a:srgbClr val="080808"/>
                </a:solidFill>
                <a:latin typeface="Times New Roman" pitchFamily="18" charset="0"/>
              </a:rPr>
              <a:t> </a:t>
            </a:r>
            <a:r>
              <a:rPr kumimoji="1" lang="en-US" altLang="zh-CN" dirty="0" smtClean="0">
                <a:solidFill>
                  <a:srgbClr val="080808"/>
                </a:solidFill>
                <a:latin typeface="Calibri" pitchFamily="34" charset="0"/>
              </a:rPr>
              <a:t>2</a:t>
            </a:r>
            <a:r>
              <a:rPr kumimoji="1" lang="en-US" altLang="zh-CN" dirty="0">
                <a:solidFill>
                  <a:srgbClr val="080808"/>
                </a:solidFill>
                <a:latin typeface="Calibri" pitchFamily="34" charset="0"/>
              </a:rPr>
              <a:t>.</a:t>
            </a:r>
            <a:r>
              <a:rPr kumimoji="1" lang="zh-CN" altLang="en-US" dirty="0">
                <a:solidFill>
                  <a:srgbClr val="080808"/>
                </a:solidFill>
                <a:latin typeface="Calibri" pitchFamily="34" charset="0"/>
              </a:rPr>
              <a:t>活度系数</a:t>
            </a:r>
            <a:r>
              <a:rPr kumimoji="1" lang="en-US" altLang="zh-CN" dirty="0">
                <a:solidFill>
                  <a:srgbClr val="080808"/>
                </a:solidFill>
                <a:latin typeface="Calibri" pitchFamily="34" charset="0"/>
              </a:rPr>
              <a:t>:</a:t>
            </a:r>
            <a:endParaRPr kumimoji="1" lang="en-US" altLang="zh-CN" baseline="-25000" dirty="0">
              <a:solidFill>
                <a:srgbClr val="080808"/>
              </a:solidFill>
              <a:latin typeface="Calibri" pitchFamily="34" charset="0"/>
            </a:endParaRPr>
          </a:p>
        </p:txBody>
      </p:sp>
      <p:grpSp>
        <p:nvGrpSpPr>
          <p:cNvPr id="6" name="Group 10"/>
          <p:cNvGrpSpPr>
            <a:grpSpLocks/>
          </p:cNvGrpSpPr>
          <p:nvPr/>
        </p:nvGrpSpPr>
        <p:grpSpPr bwMode="auto">
          <a:xfrm>
            <a:off x="2678113" y="1330322"/>
            <a:ext cx="5421312" cy="457199"/>
            <a:chOff x="1038" y="2153"/>
            <a:chExt cx="3415" cy="288"/>
          </a:xfrm>
        </p:grpSpPr>
        <p:sp>
          <p:nvSpPr>
            <p:cNvPr id="117255" name="Text Box 7"/>
            <p:cNvSpPr txBox="1">
              <a:spLocks noChangeArrowheads="1"/>
            </p:cNvSpPr>
            <p:nvPr/>
          </p:nvSpPr>
          <p:spPr bwMode="auto">
            <a:xfrm flipV="1">
              <a:off x="1701" y="2205"/>
              <a:ext cx="231" cy="96"/>
            </a:xfrm>
            <a:prstGeom prst="rect">
              <a:avLst/>
            </a:prstGeom>
            <a:noFill/>
            <a:ln w="9525">
              <a:noFill/>
              <a:miter lim="800000"/>
              <a:headEnd/>
              <a:tailEnd/>
            </a:ln>
          </p:spPr>
          <p:txBody>
            <a:bodyPr vert="eaVert">
              <a:spAutoFit/>
            </a:bodyPr>
            <a:lstStyle/>
            <a:p>
              <a:pPr>
                <a:spcBef>
                  <a:spcPct val="50000"/>
                </a:spcBef>
              </a:pPr>
              <a:r>
                <a:rPr lang="zh-CN" altLang="en-US" sz="1200" b="1">
                  <a:latin typeface="Times New Roman" pitchFamily="18" charset="0"/>
                  <a:sym typeface="Symbol" pitchFamily="18" charset="2"/>
                </a:rPr>
                <a:t></a:t>
              </a:r>
              <a:endParaRPr lang="zh-CN" altLang="en-US" sz="8000" b="1">
                <a:latin typeface="Times New Roman" pitchFamily="18" charset="0"/>
                <a:sym typeface="Symbol" pitchFamily="18" charset="2"/>
              </a:endParaRPr>
            </a:p>
          </p:txBody>
        </p:sp>
        <p:graphicFrame>
          <p:nvGraphicFramePr>
            <p:cNvPr id="117240" name="Object 504"/>
            <p:cNvGraphicFramePr>
              <a:graphicFrameLocks noChangeAspect="1"/>
            </p:cNvGraphicFramePr>
            <p:nvPr>
              <p:extLst>
                <p:ext uri="{D42A27DB-BD31-4B8C-83A1-F6EECF244321}">
                  <p14:modId xmlns:p14="http://schemas.microsoft.com/office/powerpoint/2010/main" val="1638815766"/>
                </p:ext>
              </p:extLst>
            </p:nvPr>
          </p:nvGraphicFramePr>
          <p:xfrm>
            <a:off x="1038" y="2153"/>
            <a:ext cx="3415" cy="288"/>
          </p:xfrm>
          <a:graphic>
            <a:graphicData uri="http://schemas.openxmlformats.org/presentationml/2006/ole">
              <mc:AlternateContent xmlns:mc="http://schemas.openxmlformats.org/markup-compatibility/2006">
                <mc:Choice xmlns:v="urn:schemas-microsoft-com:vml" Requires="v">
                  <p:oleObj spid="_x0000_s164684" name="公式" r:id="rId3" imgW="3073320" imgH="241200" progId="Equation.3">
                    <p:embed/>
                  </p:oleObj>
                </mc:Choice>
                <mc:Fallback>
                  <p:oleObj name="公式" r:id="rId3" imgW="3073320" imgH="241200" progId="Equation.3">
                    <p:embed/>
                    <p:pic>
                      <p:nvPicPr>
                        <p:cNvPr id="0" name="Picture 504"/>
                        <p:cNvPicPr>
                          <a:picLocks noChangeAspect="1" noChangeArrowheads="1"/>
                        </p:cNvPicPr>
                        <p:nvPr/>
                      </p:nvPicPr>
                      <p:blipFill>
                        <a:blip r:embed="rId4"/>
                        <a:srcRect/>
                        <a:stretch>
                          <a:fillRect/>
                        </a:stretch>
                      </p:blipFill>
                      <p:spPr bwMode="auto">
                        <a:xfrm>
                          <a:off x="1038" y="2153"/>
                          <a:ext cx="3415"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9" name="Object 505"/>
          <p:cNvGraphicFramePr>
            <a:graphicFrameLocks noChangeAspect="1"/>
          </p:cNvGraphicFramePr>
          <p:nvPr>
            <p:extLst>
              <p:ext uri="{D42A27DB-BD31-4B8C-83A1-F6EECF244321}">
                <p14:modId xmlns:p14="http://schemas.microsoft.com/office/powerpoint/2010/main" val="1692038482"/>
              </p:ext>
            </p:extLst>
          </p:nvPr>
        </p:nvGraphicFramePr>
        <p:xfrm>
          <a:off x="2701925" y="2708920"/>
          <a:ext cx="3486150" cy="566737"/>
        </p:xfrm>
        <a:graphic>
          <a:graphicData uri="http://schemas.openxmlformats.org/presentationml/2006/ole">
            <mc:AlternateContent xmlns:mc="http://schemas.openxmlformats.org/markup-compatibility/2006">
              <mc:Choice xmlns:v="urn:schemas-microsoft-com:vml" Requires="v">
                <p:oleObj spid="_x0000_s164685" name="公式" r:id="rId5" imgW="1777680" imgH="304560" progId="Equation.3">
                  <p:embed/>
                </p:oleObj>
              </mc:Choice>
              <mc:Fallback>
                <p:oleObj name="公式" r:id="rId5" imgW="1777680" imgH="304560" progId="Equation.3">
                  <p:embed/>
                  <p:pic>
                    <p:nvPicPr>
                      <p:cNvPr id="0" name="Picture 505"/>
                      <p:cNvPicPr>
                        <a:picLocks noChangeAspect="1" noChangeArrowheads="1"/>
                      </p:cNvPicPr>
                      <p:nvPr/>
                    </p:nvPicPr>
                    <p:blipFill>
                      <a:blip r:embed="rId6"/>
                      <a:srcRect/>
                      <a:stretch>
                        <a:fillRect/>
                      </a:stretch>
                    </p:blipFill>
                    <p:spPr bwMode="auto">
                      <a:xfrm>
                        <a:off x="2701925" y="2708920"/>
                        <a:ext cx="348615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graphicFrame>
        <p:nvGraphicFramePr>
          <p:cNvPr id="10" name="Object 506"/>
          <p:cNvGraphicFramePr>
            <a:graphicFrameLocks noChangeAspect="1"/>
          </p:cNvGraphicFramePr>
          <p:nvPr>
            <p:extLst>
              <p:ext uri="{D42A27DB-BD31-4B8C-83A1-F6EECF244321}">
                <p14:modId xmlns:p14="http://schemas.microsoft.com/office/powerpoint/2010/main" val="638109730"/>
              </p:ext>
            </p:extLst>
          </p:nvPr>
        </p:nvGraphicFramePr>
        <p:xfrm>
          <a:off x="2344971" y="1700808"/>
          <a:ext cx="2576512" cy="500063"/>
        </p:xfrm>
        <a:graphic>
          <a:graphicData uri="http://schemas.openxmlformats.org/presentationml/2006/ole">
            <mc:AlternateContent xmlns:mc="http://schemas.openxmlformats.org/markup-compatibility/2006">
              <mc:Choice xmlns:v="urn:schemas-microsoft-com:vml" Requires="v">
                <p:oleObj spid="_x0000_s164686" name="公式" r:id="rId7" imgW="1130040" imgH="228600" progId="Equation.3">
                  <p:embed/>
                </p:oleObj>
              </mc:Choice>
              <mc:Fallback>
                <p:oleObj name="公式" r:id="rId7" imgW="1130040" imgH="228600" progId="Equation.3">
                  <p:embed/>
                  <p:pic>
                    <p:nvPicPr>
                      <p:cNvPr id="0" name="Picture 506"/>
                      <p:cNvPicPr>
                        <a:picLocks noChangeAspect="1" noChangeArrowheads="1"/>
                      </p:cNvPicPr>
                      <p:nvPr/>
                    </p:nvPicPr>
                    <p:blipFill>
                      <a:blip r:embed="rId8"/>
                      <a:srcRect/>
                      <a:stretch>
                        <a:fillRect/>
                      </a:stretch>
                    </p:blipFill>
                    <p:spPr bwMode="auto">
                      <a:xfrm>
                        <a:off x="2344971" y="1700808"/>
                        <a:ext cx="2576512"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sp>
        <p:nvSpPr>
          <p:cNvPr id="117252" name="矩形 13"/>
          <p:cNvSpPr>
            <a:spLocks noChangeArrowheads="1"/>
          </p:cNvSpPr>
          <p:nvPr/>
        </p:nvSpPr>
        <p:spPr bwMode="auto">
          <a:xfrm>
            <a:off x="485775" y="3716338"/>
            <a:ext cx="3570288" cy="434975"/>
          </a:xfrm>
          <a:prstGeom prst="rect">
            <a:avLst/>
          </a:prstGeom>
          <a:noFill/>
          <a:ln w="9525">
            <a:noFill/>
            <a:miter lim="800000"/>
            <a:headEnd/>
            <a:tailEnd/>
          </a:ln>
        </p:spPr>
        <p:txBody>
          <a:bodyPr wrap="none">
            <a:spAutoFit/>
          </a:bodyPr>
          <a:lstStyle/>
          <a:p>
            <a:pPr>
              <a:lnSpc>
                <a:spcPct val="90000"/>
              </a:lnSpc>
              <a:spcBef>
                <a:spcPct val="20000"/>
              </a:spcBef>
              <a:buClr>
                <a:srgbClr val="CCFF33"/>
              </a:buClr>
              <a:buSzPct val="70000"/>
            </a:pPr>
            <a:r>
              <a:rPr lang="zh-CN" altLang="en-US" sz="2400" dirty="0">
                <a:solidFill>
                  <a:srgbClr val="C00000"/>
                </a:solidFill>
                <a:latin typeface="华文行楷"/>
                <a:ea typeface="华文行楷"/>
                <a:cs typeface="华文行楷"/>
              </a:rPr>
              <a:t>二、真实液态混合物性质</a:t>
            </a:r>
          </a:p>
        </p:txBody>
      </p:sp>
      <p:sp>
        <p:nvSpPr>
          <p:cNvPr id="117253" name="矩形 14"/>
          <p:cNvSpPr>
            <a:spLocks noChangeArrowheads="1"/>
          </p:cNvSpPr>
          <p:nvPr/>
        </p:nvSpPr>
        <p:spPr bwMode="auto">
          <a:xfrm>
            <a:off x="517525" y="4059238"/>
            <a:ext cx="7854950" cy="1754187"/>
          </a:xfrm>
          <a:prstGeom prst="rect">
            <a:avLst/>
          </a:prstGeom>
          <a:noFill/>
          <a:ln w="9525">
            <a:noFill/>
            <a:miter lim="800000"/>
            <a:headEnd/>
            <a:tailEnd/>
          </a:ln>
        </p:spPr>
        <p:txBody>
          <a:bodyPr>
            <a:spAutoFit/>
          </a:bodyPr>
          <a:lstStyle/>
          <a:p>
            <a:pPr>
              <a:lnSpc>
                <a:spcPct val="120000"/>
              </a:lnSpc>
            </a:pPr>
            <a:r>
              <a:rPr lang="en-US" altLang="zh-CN" b="1" dirty="0">
                <a:latin typeface="Calibri" pitchFamily="34" charset="0"/>
              </a:rPr>
              <a:t>1.</a:t>
            </a:r>
            <a:r>
              <a:rPr lang="zh-CN" altLang="en-US" b="1" dirty="0">
                <a:latin typeface="Calibri" pitchFamily="34" charset="0"/>
              </a:rPr>
              <a:t>真实液态混合物蒸汽压</a:t>
            </a:r>
          </a:p>
          <a:p>
            <a:pPr>
              <a:lnSpc>
                <a:spcPct val="120000"/>
              </a:lnSpc>
              <a:buFont typeface="Wingdings" pitchFamily="2" charset="2"/>
              <a:buChar char="l"/>
            </a:pPr>
            <a:r>
              <a:rPr lang="zh-CN" altLang="en-US" dirty="0">
                <a:solidFill>
                  <a:srgbClr val="0000CC"/>
                </a:solidFill>
                <a:latin typeface="Calibri" pitchFamily="34" charset="0"/>
              </a:rPr>
              <a:t>理想液态混合物任意组分</a:t>
            </a:r>
          </a:p>
          <a:p>
            <a:pPr>
              <a:lnSpc>
                <a:spcPct val="120000"/>
              </a:lnSpc>
              <a:buFont typeface="Wingdings" pitchFamily="2" charset="2"/>
              <a:buChar char="l"/>
            </a:pPr>
            <a:r>
              <a:rPr lang="zh-CN" altLang="en-US" dirty="0">
                <a:solidFill>
                  <a:srgbClr val="0000CC"/>
                </a:solidFill>
                <a:latin typeface="Calibri" pitchFamily="34" charset="0"/>
              </a:rPr>
              <a:t>真实液态混合物任意组分</a:t>
            </a:r>
          </a:p>
          <a:p>
            <a:pPr>
              <a:lnSpc>
                <a:spcPct val="120000"/>
              </a:lnSpc>
            </a:pPr>
            <a:r>
              <a:rPr lang="en-US" altLang="zh-CN" b="1" dirty="0">
                <a:latin typeface="Calibri" pitchFamily="34" charset="0"/>
              </a:rPr>
              <a:t>2.</a:t>
            </a:r>
            <a:r>
              <a:rPr lang="zh-CN" altLang="en-US" b="1" dirty="0">
                <a:latin typeface="Calibri" pitchFamily="34" charset="0"/>
              </a:rPr>
              <a:t>真实液态混合物混合性质</a:t>
            </a:r>
            <a:endParaRPr kumimoji="1" lang="en-US" altLang="zh-CN" b="1" baseline="-25000" dirty="0">
              <a:latin typeface="Calibri" pitchFamily="34" charset="0"/>
            </a:endParaRPr>
          </a:p>
          <a:p>
            <a:pPr>
              <a:lnSpc>
                <a:spcPct val="120000"/>
              </a:lnSpc>
            </a:pPr>
            <a:endParaRPr kumimoji="1" lang="en-US" altLang="zh-CN" dirty="0">
              <a:solidFill>
                <a:srgbClr val="080808"/>
              </a:solidFill>
              <a:latin typeface="Calibri" pitchFamily="34" charset="0"/>
            </a:endParaRPr>
          </a:p>
        </p:txBody>
      </p:sp>
      <p:graphicFrame>
        <p:nvGraphicFramePr>
          <p:cNvPr id="16" name="Object 508"/>
          <p:cNvGraphicFramePr>
            <a:graphicFrameLocks noChangeAspect="1"/>
          </p:cNvGraphicFramePr>
          <p:nvPr/>
        </p:nvGraphicFramePr>
        <p:xfrm>
          <a:off x="4716463" y="4292600"/>
          <a:ext cx="1158875" cy="500063"/>
        </p:xfrm>
        <a:graphic>
          <a:graphicData uri="http://schemas.openxmlformats.org/presentationml/2006/ole">
            <mc:AlternateContent xmlns:mc="http://schemas.openxmlformats.org/markup-compatibility/2006">
              <mc:Choice xmlns:v="urn:schemas-microsoft-com:vml" Requires="v">
                <p:oleObj spid="_x0000_s164687" name="公式" r:id="rId9" imgW="825480" imgH="279720" progId="Equation.3">
                  <p:embed/>
                </p:oleObj>
              </mc:Choice>
              <mc:Fallback>
                <p:oleObj name="公式" r:id="rId9" imgW="825480" imgH="279720" progId="Equation.3">
                  <p:embed/>
                  <p:pic>
                    <p:nvPicPr>
                      <p:cNvPr id="0" name="Picture 5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463" y="4292600"/>
                        <a:ext cx="1158875"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09"/>
          <p:cNvGraphicFramePr>
            <a:graphicFrameLocks noChangeAspect="1"/>
          </p:cNvGraphicFramePr>
          <p:nvPr/>
        </p:nvGraphicFramePr>
        <p:xfrm>
          <a:off x="4445000" y="4764088"/>
          <a:ext cx="1949450" cy="342900"/>
        </p:xfrm>
        <a:graphic>
          <a:graphicData uri="http://schemas.openxmlformats.org/presentationml/2006/ole">
            <mc:AlternateContent xmlns:mc="http://schemas.openxmlformats.org/markup-compatibility/2006">
              <mc:Choice xmlns:v="urn:schemas-microsoft-com:vml" Requires="v">
                <p:oleObj spid="_x0000_s164688" name="公式" r:id="rId11" imgW="1244600" imgH="228600" progId="Equation.3">
                  <p:embed/>
                </p:oleObj>
              </mc:Choice>
              <mc:Fallback>
                <p:oleObj name="公式" r:id="rId11" imgW="1244600" imgH="228600" progId="Equation.3">
                  <p:embed/>
                  <p:pic>
                    <p:nvPicPr>
                      <p:cNvPr id="0" name="Picture 50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5000" y="4764088"/>
                        <a:ext cx="194945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510"/>
          <p:cNvGraphicFramePr>
            <a:graphicFrameLocks noChangeAspect="1"/>
          </p:cNvGraphicFramePr>
          <p:nvPr/>
        </p:nvGraphicFramePr>
        <p:xfrm>
          <a:off x="623888" y="5508625"/>
          <a:ext cx="2586037" cy="608013"/>
        </p:xfrm>
        <a:graphic>
          <a:graphicData uri="http://schemas.openxmlformats.org/presentationml/2006/ole">
            <mc:AlternateContent xmlns:mc="http://schemas.openxmlformats.org/markup-compatibility/2006">
              <mc:Choice xmlns:v="urn:schemas-microsoft-com:vml" Requires="v">
                <p:oleObj spid="_x0000_s164689" name="公式" r:id="rId13" imgW="1396394" imgH="342751" progId="Equation.3">
                  <p:embed/>
                </p:oleObj>
              </mc:Choice>
              <mc:Fallback>
                <p:oleObj name="公式" r:id="rId13" imgW="1396394" imgH="342751" progId="Equation.3">
                  <p:embed/>
                  <p:pic>
                    <p:nvPicPr>
                      <p:cNvPr id="0" name="Picture 5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3888" y="5508625"/>
                        <a:ext cx="2586037"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511"/>
          <p:cNvGraphicFramePr>
            <a:graphicFrameLocks noChangeAspect="1"/>
          </p:cNvGraphicFramePr>
          <p:nvPr/>
        </p:nvGraphicFramePr>
        <p:xfrm>
          <a:off x="4079875" y="5507038"/>
          <a:ext cx="2738438" cy="611187"/>
        </p:xfrm>
        <a:graphic>
          <a:graphicData uri="http://schemas.openxmlformats.org/presentationml/2006/ole">
            <mc:AlternateContent xmlns:mc="http://schemas.openxmlformats.org/markup-compatibility/2006">
              <mc:Choice xmlns:v="urn:schemas-microsoft-com:vml" Requires="v">
                <p:oleObj spid="_x0000_s164690" name="公式" r:id="rId15" imgW="1473200" imgH="342900" progId="Equation.3">
                  <p:embed/>
                </p:oleObj>
              </mc:Choice>
              <mc:Fallback>
                <p:oleObj name="公式" r:id="rId15" imgW="1473200" imgH="342900" progId="Equation.3">
                  <p:embed/>
                  <p:pic>
                    <p:nvPicPr>
                      <p:cNvPr id="0" name="Picture 5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79875" y="5507038"/>
                        <a:ext cx="273843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20"/>
          <p:cNvSpPr txBox="1">
            <a:spLocks noChangeArrowheads="1"/>
          </p:cNvSpPr>
          <p:nvPr/>
        </p:nvSpPr>
        <p:spPr bwMode="auto">
          <a:xfrm flipV="1">
            <a:off x="3783524" y="1052736"/>
            <a:ext cx="326132" cy="143586"/>
          </a:xfrm>
          <a:prstGeom prst="rect">
            <a:avLst/>
          </a:prstGeom>
          <a:noFill/>
          <a:ln w="9525">
            <a:noFill/>
            <a:miter lim="800000"/>
            <a:headEnd/>
            <a:tailEnd/>
          </a:ln>
        </p:spPr>
        <p:txBody>
          <a:bodyPr vert="eaVert">
            <a:spAutoFit/>
          </a:bodyPr>
          <a:lstStyle/>
          <a:p>
            <a:pPr>
              <a:spcBef>
                <a:spcPct val="50000"/>
              </a:spcBef>
            </a:pPr>
            <a:r>
              <a:rPr lang="zh-CN" altLang="en-US" sz="1200" b="1" dirty="0">
                <a:solidFill>
                  <a:srgbClr val="0000CC"/>
                </a:solidFill>
                <a:latin typeface="Times New Roman" pitchFamily="18" charset="0"/>
                <a:sym typeface="Symbol" pitchFamily="18" charset="2"/>
              </a:rPr>
              <a:t></a:t>
            </a:r>
            <a:endParaRPr lang="zh-CN" altLang="en-US" sz="8000" b="1" dirty="0">
              <a:solidFill>
                <a:srgbClr val="0000CC"/>
              </a:solidFill>
              <a:latin typeface="Times New Roman" pitchFamily="18" charset="0"/>
              <a:sym typeface="Symbol" pitchFamily="18" charset="2"/>
            </a:endParaRPr>
          </a:p>
        </p:txBody>
      </p:sp>
      <p:sp>
        <p:nvSpPr>
          <p:cNvPr id="21" name="Text Box 21"/>
          <p:cNvSpPr txBox="1">
            <a:spLocks noChangeArrowheads="1"/>
          </p:cNvSpPr>
          <p:nvPr/>
        </p:nvSpPr>
        <p:spPr bwMode="auto">
          <a:xfrm>
            <a:off x="666912" y="3254673"/>
            <a:ext cx="80950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i="1" dirty="0" err="1">
                <a:solidFill>
                  <a:srgbClr val="0000FF"/>
                </a:solidFill>
                <a:latin typeface="楷体_GB2312" pitchFamily="49" charset="-122"/>
                <a:ea typeface="楷体_GB2312" pitchFamily="49" charset="-122"/>
              </a:rPr>
              <a:t>f</a:t>
            </a:r>
            <a:r>
              <a:rPr kumimoji="1" lang="en-US" altLang="zh-CN" sz="2400" b="1" i="1" baseline="-25000" dirty="0" err="1">
                <a:solidFill>
                  <a:srgbClr val="0000FF"/>
                </a:solidFill>
                <a:latin typeface="楷体_GB2312" pitchFamily="49" charset="-122"/>
                <a:ea typeface="楷体_GB2312" pitchFamily="49" charset="-122"/>
              </a:rPr>
              <a:t>B</a:t>
            </a:r>
            <a:r>
              <a:rPr kumimoji="1" lang="zh-CN" altLang="en-US" sz="2000" b="1" dirty="0">
                <a:solidFill>
                  <a:srgbClr val="FF0000"/>
                </a:solidFill>
                <a:latin typeface="楷体_GB2312" pitchFamily="49" charset="-122"/>
                <a:ea typeface="楷体_GB2312" pitchFamily="49" charset="-122"/>
              </a:rPr>
              <a:t>表示真实混合物中组分</a:t>
            </a:r>
            <a:r>
              <a:rPr kumimoji="1" lang="en-US" altLang="zh-CN" sz="2000" b="1" dirty="0">
                <a:solidFill>
                  <a:srgbClr val="FF0000"/>
                </a:solidFill>
                <a:latin typeface="楷体_GB2312" pitchFamily="49" charset="-122"/>
                <a:ea typeface="楷体_GB2312" pitchFamily="49" charset="-122"/>
              </a:rPr>
              <a:t>B</a:t>
            </a:r>
            <a:r>
              <a:rPr kumimoji="1" lang="zh-CN" altLang="en-US" sz="2000" b="1" dirty="0">
                <a:solidFill>
                  <a:srgbClr val="FF0000"/>
                </a:solidFill>
                <a:latin typeface="楷体_GB2312" pitchFamily="49" charset="-122"/>
                <a:ea typeface="楷体_GB2312" pitchFamily="49" charset="-122"/>
              </a:rPr>
              <a:t>偏离理想混合物的程度</a:t>
            </a:r>
          </a:p>
        </p:txBody>
      </p:sp>
      <p:graphicFrame>
        <p:nvGraphicFramePr>
          <p:cNvPr id="2" name="对象 1"/>
          <p:cNvGraphicFramePr>
            <a:graphicFrameLocks noChangeAspect="1"/>
          </p:cNvGraphicFramePr>
          <p:nvPr>
            <p:extLst>
              <p:ext uri="{D42A27DB-BD31-4B8C-83A1-F6EECF244321}">
                <p14:modId xmlns:p14="http://schemas.microsoft.com/office/powerpoint/2010/main" val="867307194"/>
              </p:ext>
            </p:extLst>
          </p:nvPr>
        </p:nvGraphicFramePr>
        <p:xfrm>
          <a:off x="3001963" y="2287588"/>
          <a:ext cx="1770062" cy="419100"/>
        </p:xfrm>
        <a:graphic>
          <a:graphicData uri="http://schemas.openxmlformats.org/presentationml/2006/ole">
            <mc:AlternateContent xmlns:mc="http://schemas.openxmlformats.org/markup-compatibility/2006">
              <mc:Choice xmlns:v="urn:schemas-microsoft-com:vml" Requires="v">
                <p:oleObj spid="_x0000_s164691" name="公式" r:id="rId17" imgW="927000" imgH="228600" progId="Equation.3">
                  <p:embed/>
                </p:oleObj>
              </mc:Choice>
              <mc:Fallback>
                <p:oleObj name="公式" r:id="rId17" imgW="927000" imgH="228600" progId="Equation.3">
                  <p:embed/>
                  <p:pic>
                    <p:nvPicPr>
                      <p:cNvPr id="0" name="Object 506"/>
                      <p:cNvPicPr>
                        <a:picLocks noChangeAspect="1" noChangeArrowheads="1"/>
                      </p:cNvPicPr>
                      <p:nvPr/>
                    </p:nvPicPr>
                    <p:blipFill>
                      <a:blip r:embed="rId18"/>
                      <a:srcRect/>
                      <a:stretch>
                        <a:fillRect/>
                      </a:stretch>
                    </p:blipFill>
                    <p:spPr bwMode="auto">
                      <a:xfrm>
                        <a:off x="3001963" y="2287588"/>
                        <a:ext cx="1770062" cy="419100"/>
                      </a:xfrm>
                      <a:prstGeom prst="rect">
                        <a:avLst/>
                      </a:prstGeom>
                      <a:noFill/>
                      <a:ln>
                        <a:noFill/>
                      </a:ln>
                      <a:effectLst/>
                    </p:spPr>
                  </p:pic>
                </p:oleObj>
              </mc:Fallback>
            </mc:AlternateContent>
          </a:graphicData>
        </a:graphic>
      </p:graphicFrame>
      <p:sp>
        <p:nvSpPr>
          <p:cNvPr id="3" name="右大括号 2"/>
          <p:cNvSpPr/>
          <p:nvPr/>
        </p:nvSpPr>
        <p:spPr>
          <a:xfrm>
            <a:off x="6516216" y="2492896"/>
            <a:ext cx="216024" cy="504056"/>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6876256" y="2560258"/>
            <a:ext cx="2031325" cy="369332"/>
          </a:xfrm>
          <a:prstGeom prst="rect">
            <a:avLst/>
          </a:prstGeom>
        </p:spPr>
        <p:txBody>
          <a:bodyPr wrap="none">
            <a:spAutoFit/>
          </a:bodyPr>
          <a:lstStyle/>
          <a:p>
            <a:r>
              <a:rPr kumimoji="1" lang="zh-CN" altLang="en-US" dirty="0" smtClean="0">
                <a:solidFill>
                  <a:srgbClr val="080808"/>
                </a:solidFill>
                <a:latin typeface="Calibri" pitchFamily="34" charset="0"/>
              </a:rPr>
              <a:t>二式即为活度定义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0-#ppt_w/2"/>
                                          </p:val>
                                        </p:tav>
                                        <p:tav tm="100000">
                                          <p:val>
                                            <p:strVal val="#ppt_x"/>
                                          </p:val>
                                        </p:tav>
                                      </p:tavLst>
                                    </p:anim>
                                    <p:anim calcmode="lin" valueType="num">
                                      <p:cBhvr additive="base">
                                        <p:cTn id="34" dur="500" fill="hold"/>
                                        <p:tgtEl>
                                          <p:spTgt spid="18"/>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 presetClass="entr" presetSubtype="8"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0-#ppt_w/2"/>
                                          </p:val>
                                        </p:tav>
                                        <p:tav tm="100000">
                                          <p:val>
                                            <p:strVal val="#ppt_x"/>
                                          </p:val>
                                        </p:tav>
                                      </p:tavLst>
                                    </p:anim>
                                    <p:anim calcmode="lin" valueType="num">
                                      <p:cBhvr additive="base">
                                        <p:cTn id="39"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left)">
                                      <p:cBhvr>
                                        <p:cTn id="44" dur="500"/>
                                        <p:tgtEl>
                                          <p:spTgt spid="21"/>
                                        </p:tgtEl>
                                      </p:cBhvr>
                                    </p:animEffect>
                                  </p:childTnLst>
                                </p:cTn>
                              </p:par>
                            </p:childTnLst>
                          </p:cTn>
                        </p:par>
                        <p:par>
                          <p:cTn id="45" fill="hold">
                            <p:stCondLst>
                              <p:cond delay="500"/>
                            </p:stCondLst>
                            <p:childTnLst>
                              <p:par>
                                <p:cTn id="46" presetID="2" presetClass="entr" presetSubtype="8"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additive="base">
                                        <p:cTn id="48" dur="500" fill="hold"/>
                                        <p:tgtEl>
                                          <p:spTgt spid="2"/>
                                        </p:tgtEl>
                                        <p:attrNameLst>
                                          <p:attrName>ppt_x</p:attrName>
                                        </p:attrNameLst>
                                      </p:cBhvr>
                                      <p:tavLst>
                                        <p:tav tm="0">
                                          <p:val>
                                            <p:strVal val="0-#ppt_w/2"/>
                                          </p:val>
                                        </p:tav>
                                        <p:tav tm="100000">
                                          <p:val>
                                            <p:strVal val="#ppt_x"/>
                                          </p:val>
                                        </p:tav>
                                      </p:tavLst>
                                    </p:anim>
                                    <p:anim calcmode="lin" valueType="num">
                                      <p:cBhvr additive="base">
                                        <p:cTn id="49"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9423" y="764704"/>
            <a:ext cx="8496944" cy="2308324"/>
          </a:xfrm>
          <a:prstGeom prst="rect">
            <a:avLst/>
          </a:prstGeom>
        </p:spPr>
        <p:txBody>
          <a:bodyPr wrap="square">
            <a:spAutoFit/>
          </a:bodyPr>
          <a:lstStyle/>
          <a:p>
            <a:pPr>
              <a:buFont typeface="Monotype Sorts" pitchFamily="2" charset="2"/>
              <a:buNone/>
            </a:pPr>
            <a:r>
              <a:rPr lang="zh-CN" altLang="en-US" sz="2400" b="1" dirty="0" smtClean="0">
                <a:latin typeface="Times New Roman" pitchFamily="18" charset="0"/>
              </a:rPr>
              <a:t>拉乌尔定律</a:t>
            </a:r>
            <a:r>
              <a:rPr lang="zh-CN" altLang="en-US" sz="2400" b="1" dirty="0">
                <a:latin typeface="Times New Roman" pitchFamily="18" charset="0"/>
              </a:rPr>
              <a:t>还可表示为：某温度下溶剂的蒸气压下降</a:t>
            </a:r>
          </a:p>
          <a:p>
            <a:pPr>
              <a:buFont typeface="Monotype Sorts" pitchFamily="2" charset="2"/>
              <a:buNone/>
            </a:pPr>
            <a:r>
              <a:rPr lang="en-US" altLang="zh-CN" sz="2400" b="1" dirty="0">
                <a:latin typeface="Times New Roman" pitchFamily="18" charset="0"/>
              </a:rPr>
              <a:t>Δ</a:t>
            </a:r>
            <a:r>
              <a:rPr lang="en-US" altLang="zh-CN" sz="2400" b="1" i="1" dirty="0">
                <a:latin typeface="Times New Roman" pitchFamily="18" charset="0"/>
              </a:rPr>
              <a:t> </a:t>
            </a:r>
            <a:r>
              <a:rPr lang="en-US" altLang="zh-CN" sz="2400" b="1" i="1" dirty="0" err="1">
                <a:latin typeface="Times New Roman" pitchFamily="18" charset="0"/>
              </a:rPr>
              <a:t>p</a:t>
            </a:r>
            <a:r>
              <a:rPr lang="en-US" altLang="zh-CN" sz="2400" b="1" baseline="-25000" dirty="0" err="1">
                <a:latin typeface="Times New Roman" pitchFamily="18" charset="0"/>
              </a:rPr>
              <a:t>A</a:t>
            </a:r>
            <a:r>
              <a:rPr lang="en-US" altLang="zh-CN" sz="2400" b="1" i="1" dirty="0">
                <a:latin typeface="Times New Roman" pitchFamily="18" charset="0"/>
              </a:rPr>
              <a:t> (</a:t>
            </a:r>
            <a:r>
              <a:rPr lang="en-US" altLang="zh-CN" sz="2400" b="1" dirty="0">
                <a:latin typeface="Times New Roman" pitchFamily="18" charset="0"/>
              </a:rPr>
              <a:t>Δ</a:t>
            </a:r>
            <a:r>
              <a:rPr lang="en-US" altLang="zh-CN" sz="2400" b="1" i="1" dirty="0">
                <a:latin typeface="Times New Roman" pitchFamily="18" charset="0"/>
              </a:rPr>
              <a:t> </a:t>
            </a:r>
            <a:r>
              <a:rPr lang="en-US" altLang="zh-CN" sz="2400" b="1" i="1" dirty="0" err="1">
                <a:latin typeface="Times New Roman" pitchFamily="18" charset="0"/>
              </a:rPr>
              <a:t>p</a:t>
            </a:r>
            <a:r>
              <a:rPr lang="en-US" altLang="zh-CN" sz="2400" b="1" baseline="-25000" dirty="0" err="1">
                <a:latin typeface="Times New Roman" pitchFamily="18" charset="0"/>
              </a:rPr>
              <a:t>A</a:t>
            </a:r>
            <a:r>
              <a:rPr lang="en-US" altLang="zh-CN" sz="2400" b="1" i="1" dirty="0">
                <a:latin typeface="Times New Roman" pitchFamily="18" charset="0"/>
              </a:rPr>
              <a:t>= </a:t>
            </a:r>
            <a:r>
              <a:rPr lang="en-US" altLang="zh-CN" sz="2400" b="1" i="1" dirty="0" err="1">
                <a:latin typeface="Times New Roman" pitchFamily="18" charset="0"/>
              </a:rPr>
              <a:t>p</a:t>
            </a:r>
            <a:r>
              <a:rPr lang="en-US" altLang="zh-CN" sz="2400" b="1" baseline="-25000" dirty="0" err="1">
                <a:latin typeface="Times New Roman" pitchFamily="18" charset="0"/>
              </a:rPr>
              <a:t>A</a:t>
            </a:r>
            <a:r>
              <a:rPr lang="en-US" altLang="zh-CN" sz="2400" b="1" i="1" dirty="0">
                <a:latin typeface="Times New Roman" pitchFamily="18" charset="0"/>
              </a:rPr>
              <a:t>* </a:t>
            </a:r>
            <a:r>
              <a:rPr lang="zh-CN" altLang="en-US" sz="2400" b="1" i="1" dirty="0">
                <a:latin typeface="Times New Roman" pitchFamily="18" charset="0"/>
              </a:rPr>
              <a:t>－ </a:t>
            </a:r>
            <a:r>
              <a:rPr lang="en-US" altLang="zh-CN" sz="2400" b="1" i="1" dirty="0" err="1">
                <a:latin typeface="Times New Roman" pitchFamily="18" charset="0"/>
              </a:rPr>
              <a:t>p</a:t>
            </a:r>
            <a:r>
              <a:rPr lang="en-US" altLang="zh-CN" sz="2400" b="1" baseline="-25000" dirty="0" err="1">
                <a:latin typeface="Times New Roman" pitchFamily="18" charset="0"/>
              </a:rPr>
              <a:t>A</a:t>
            </a:r>
            <a:r>
              <a:rPr lang="en-US" altLang="zh-CN" sz="2400" b="1" dirty="0">
                <a:latin typeface="Times New Roman" pitchFamily="18" charset="0"/>
              </a:rPr>
              <a:t>)</a:t>
            </a:r>
            <a:r>
              <a:rPr lang="zh-CN" altLang="en-US" sz="2400" b="1" dirty="0">
                <a:latin typeface="Times New Roman" pitchFamily="18" charset="0"/>
              </a:rPr>
              <a:t>等于同温度下纯溶剂的饱和蒸气压</a:t>
            </a:r>
            <a:r>
              <a:rPr lang="en-US" altLang="zh-CN" sz="2400" b="1" i="1" dirty="0" err="1">
                <a:latin typeface="Times New Roman" pitchFamily="18" charset="0"/>
              </a:rPr>
              <a:t>p</a:t>
            </a:r>
            <a:r>
              <a:rPr lang="en-US" altLang="zh-CN" sz="2400" b="1" baseline="-25000" dirty="0" err="1">
                <a:latin typeface="Times New Roman" pitchFamily="18" charset="0"/>
              </a:rPr>
              <a:t>A</a:t>
            </a:r>
            <a:r>
              <a:rPr lang="en-US" altLang="zh-CN" sz="2400" b="1" dirty="0">
                <a:latin typeface="Times New Roman" pitchFamily="18" charset="0"/>
              </a:rPr>
              <a:t>* </a:t>
            </a:r>
            <a:r>
              <a:rPr lang="zh-CN" altLang="en-US" sz="2400" b="1" dirty="0">
                <a:latin typeface="Times New Roman" pitchFamily="18" charset="0"/>
              </a:rPr>
              <a:t>与溶液中的溶质的摩尔分数</a:t>
            </a:r>
            <a:r>
              <a:rPr lang="en-US" altLang="zh-CN" sz="2400" b="1" i="1" dirty="0" err="1">
                <a:latin typeface="Times New Roman" pitchFamily="18" charset="0"/>
              </a:rPr>
              <a:t>x</a:t>
            </a:r>
            <a:r>
              <a:rPr lang="en-US" altLang="zh-CN" sz="2400" b="1" baseline="-25000" dirty="0" err="1">
                <a:latin typeface="Times New Roman" pitchFamily="18" charset="0"/>
              </a:rPr>
              <a:t>B</a:t>
            </a:r>
            <a:r>
              <a:rPr lang="zh-CN" altLang="en-US" sz="2400" b="1" dirty="0">
                <a:latin typeface="Times New Roman" pitchFamily="18" charset="0"/>
              </a:rPr>
              <a:t>之乘积</a:t>
            </a:r>
          </a:p>
          <a:p>
            <a:pPr>
              <a:buFont typeface="Monotype Sorts" pitchFamily="2" charset="2"/>
              <a:buNone/>
            </a:pPr>
            <a:r>
              <a:rPr lang="zh-CN" altLang="en-US" sz="2400" b="1" dirty="0" smtClean="0">
                <a:latin typeface="Times New Roman" pitchFamily="18" charset="0"/>
              </a:rPr>
              <a:t>即</a:t>
            </a:r>
            <a:r>
              <a:rPr lang="zh-CN" altLang="en-US" sz="2400" b="1" dirty="0">
                <a:latin typeface="Times New Roman" pitchFamily="18" charset="0"/>
              </a:rPr>
              <a:t>： </a:t>
            </a:r>
            <a:r>
              <a:rPr lang="en-US" altLang="zh-CN" sz="2400" b="1" dirty="0">
                <a:solidFill>
                  <a:schemeClr val="tx2"/>
                </a:solidFill>
                <a:latin typeface="Times New Roman" pitchFamily="18" charset="0"/>
              </a:rPr>
              <a:t>Δ</a:t>
            </a:r>
            <a:r>
              <a:rPr lang="en-US" altLang="zh-CN" sz="2400" b="1" i="1" dirty="0">
                <a:solidFill>
                  <a:schemeClr val="tx2"/>
                </a:solidFill>
                <a:latin typeface="Times New Roman" pitchFamily="18" charset="0"/>
              </a:rPr>
              <a:t> </a:t>
            </a:r>
            <a:r>
              <a:rPr lang="en-US" altLang="zh-CN" sz="2400" b="1" i="1" dirty="0" err="1">
                <a:solidFill>
                  <a:schemeClr val="tx2"/>
                </a:solidFill>
                <a:latin typeface="Times New Roman" pitchFamily="18" charset="0"/>
              </a:rPr>
              <a:t>p</a:t>
            </a:r>
            <a:r>
              <a:rPr lang="en-US" altLang="zh-CN" sz="2400" b="1" baseline="-25000" dirty="0" err="1">
                <a:solidFill>
                  <a:schemeClr val="tx2"/>
                </a:solidFill>
                <a:latin typeface="Times New Roman" pitchFamily="18" charset="0"/>
              </a:rPr>
              <a:t>A</a:t>
            </a:r>
            <a:r>
              <a:rPr lang="en-US" altLang="zh-CN" sz="2400" b="1" i="1" dirty="0">
                <a:solidFill>
                  <a:schemeClr val="tx2"/>
                </a:solidFill>
                <a:latin typeface="Times New Roman" pitchFamily="18" charset="0"/>
              </a:rPr>
              <a:t> = </a:t>
            </a:r>
            <a:r>
              <a:rPr lang="en-US" altLang="zh-CN" sz="2400" b="1" dirty="0">
                <a:solidFill>
                  <a:schemeClr val="tx2"/>
                </a:solidFill>
                <a:latin typeface="Times New Roman" pitchFamily="18" charset="0"/>
              </a:rPr>
              <a:t>(</a:t>
            </a:r>
            <a:r>
              <a:rPr lang="en-US" altLang="zh-CN" sz="2400" b="1" i="1" dirty="0" err="1">
                <a:solidFill>
                  <a:schemeClr val="tx2"/>
                </a:solidFill>
                <a:latin typeface="Times New Roman" pitchFamily="18" charset="0"/>
              </a:rPr>
              <a:t>p</a:t>
            </a:r>
            <a:r>
              <a:rPr lang="en-US" altLang="zh-CN" sz="2400" b="1" baseline="-25000" dirty="0" err="1">
                <a:solidFill>
                  <a:schemeClr val="tx2"/>
                </a:solidFill>
                <a:latin typeface="Times New Roman" pitchFamily="18" charset="0"/>
              </a:rPr>
              <a:t>A</a:t>
            </a:r>
            <a:r>
              <a:rPr lang="en-US" altLang="zh-CN" sz="2400" b="1" i="1" dirty="0">
                <a:solidFill>
                  <a:schemeClr val="tx2"/>
                </a:solidFill>
                <a:latin typeface="Times New Roman" pitchFamily="18" charset="0"/>
              </a:rPr>
              <a:t>* </a:t>
            </a:r>
            <a:r>
              <a:rPr lang="zh-CN" altLang="en-US" sz="2400" b="1" i="1" dirty="0">
                <a:solidFill>
                  <a:schemeClr val="tx2"/>
                </a:solidFill>
                <a:latin typeface="Times New Roman" pitchFamily="18" charset="0"/>
              </a:rPr>
              <a:t>－ </a:t>
            </a:r>
            <a:r>
              <a:rPr lang="en-US" altLang="zh-CN" sz="2400" b="1" i="1" dirty="0" err="1">
                <a:solidFill>
                  <a:schemeClr val="tx2"/>
                </a:solidFill>
                <a:latin typeface="Times New Roman" pitchFamily="18" charset="0"/>
              </a:rPr>
              <a:t>p</a:t>
            </a:r>
            <a:r>
              <a:rPr lang="en-US" altLang="zh-CN" sz="2400" b="1" baseline="-25000" dirty="0" err="1">
                <a:solidFill>
                  <a:schemeClr val="tx2"/>
                </a:solidFill>
                <a:latin typeface="Times New Roman" pitchFamily="18" charset="0"/>
              </a:rPr>
              <a:t>A</a:t>
            </a:r>
            <a:r>
              <a:rPr lang="en-US" altLang="zh-CN" sz="2400" b="1" dirty="0">
                <a:solidFill>
                  <a:schemeClr val="tx2"/>
                </a:solidFill>
                <a:latin typeface="Times New Roman" pitchFamily="18" charset="0"/>
              </a:rPr>
              <a:t>)</a:t>
            </a:r>
            <a:r>
              <a:rPr lang="en-US" altLang="zh-CN" sz="2400" b="1" i="1" dirty="0">
                <a:solidFill>
                  <a:schemeClr val="tx2"/>
                </a:solidFill>
                <a:latin typeface="Times New Roman" pitchFamily="18" charset="0"/>
              </a:rPr>
              <a:t>= </a:t>
            </a:r>
            <a:r>
              <a:rPr lang="en-US" altLang="zh-CN" sz="2400" b="1" i="1" dirty="0" err="1">
                <a:solidFill>
                  <a:schemeClr val="tx2"/>
                </a:solidFill>
                <a:latin typeface="Times New Roman" pitchFamily="18" charset="0"/>
              </a:rPr>
              <a:t>p</a:t>
            </a:r>
            <a:r>
              <a:rPr lang="en-US" altLang="zh-CN" sz="2400" b="1" baseline="-25000" dirty="0" err="1">
                <a:solidFill>
                  <a:schemeClr val="tx2"/>
                </a:solidFill>
                <a:latin typeface="Times New Roman" pitchFamily="18" charset="0"/>
              </a:rPr>
              <a:t>A</a:t>
            </a:r>
            <a:r>
              <a:rPr lang="en-US" altLang="zh-CN" sz="2400" b="1" i="1" dirty="0">
                <a:solidFill>
                  <a:schemeClr val="tx2"/>
                </a:solidFill>
                <a:latin typeface="Times New Roman" pitchFamily="18" charset="0"/>
              </a:rPr>
              <a:t>* </a:t>
            </a:r>
            <a:r>
              <a:rPr lang="en-US" altLang="zh-CN" sz="2400" b="1" i="1" dirty="0" err="1">
                <a:solidFill>
                  <a:schemeClr val="tx2"/>
                </a:solidFill>
                <a:latin typeface="Times New Roman" pitchFamily="18" charset="0"/>
              </a:rPr>
              <a:t>x</a:t>
            </a:r>
            <a:r>
              <a:rPr lang="en-US" altLang="zh-CN" sz="2400" b="1" baseline="-25000" dirty="0" err="1">
                <a:solidFill>
                  <a:schemeClr val="tx2"/>
                </a:solidFill>
                <a:latin typeface="Times New Roman" pitchFamily="18" charset="0"/>
              </a:rPr>
              <a:t>B</a:t>
            </a:r>
            <a:r>
              <a:rPr lang="en-US" altLang="zh-CN" sz="2400" b="1" baseline="-25000" dirty="0">
                <a:solidFill>
                  <a:schemeClr val="tx2"/>
                </a:solidFill>
                <a:latin typeface="Times New Roman" pitchFamily="18" charset="0"/>
              </a:rPr>
              <a:t>     </a:t>
            </a:r>
            <a:r>
              <a:rPr lang="en-US" altLang="zh-CN" sz="2400" b="1" dirty="0">
                <a:solidFill>
                  <a:schemeClr val="tx2"/>
                </a:solidFill>
                <a:latin typeface="Times New Roman" pitchFamily="18" charset="0"/>
              </a:rPr>
              <a:t>( </a:t>
            </a:r>
            <a:r>
              <a:rPr lang="en-US" altLang="zh-CN" sz="2400" b="1" i="1" dirty="0">
                <a:solidFill>
                  <a:schemeClr val="tx2"/>
                </a:solidFill>
                <a:latin typeface="Times New Roman" pitchFamily="18" charset="0"/>
              </a:rPr>
              <a:t>x</a:t>
            </a:r>
            <a:r>
              <a:rPr lang="en-US" altLang="zh-CN" sz="2400" b="1" baseline="-25000" dirty="0">
                <a:solidFill>
                  <a:schemeClr val="tx2"/>
                </a:solidFill>
                <a:latin typeface="Times New Roman" pitchFamily="18" charset="0"/>
              </a:rPr>
              <a:t>B</a:t>
            </a:r>
            <a:r>
              <a:rPr lang="en-US" altLang="zh-CN" sz="2400" b="1" dirty="0">
                <a:solidFill>
                  <a:schemeClr val="tx2"/>
                </a:solidFill>
                <a:latin typeface="Times New Roman" pitchFamily="18" charset="0"/>
              </a:rPr>
              <a:t>→0</a:t>
            </a:r>
            <a:r>
              <a:rPr lang="en-US" altLang="zh-CN" sz="2400" b="1" dirty="0" smtClean="0">
                <a:solidFill>
                  <a:schemeClr val="tx2"/>
                </a:solidFill>
                <a:latin typeface="Times New Roman" pitchFamily="18" charset="0"/>
              </a:rPr>
              <a:t>)</a:t>
            </a:r>
          </a:p>
          <a:p>
            <a:pPr>
              <a:buFont typeface="Monotype Sorts" pitchFamily="2" charset="2"/>
              <a:buNone/>
            </a:pPr>
            <a:endParaRPr lang="en-US" altLang="zh-CN" sz="2400" b="1" dirty="0" smtClean="0">
              <a:solidFill>
                <a:srgbClr val="FF0000"/>
              </a:solidFill>
              <a:latin typeface="Times New Roman" pitchFamily="18" charset="0"/>
            </a:endParaRPr>
          </a:p>
          <a:p>
            <a:pPr>
              <a:buFont typeface="Monotype Sorts" pitchFamily="2" charset="2"/>
              <a:buNone/>
            </a:pPr>
            <a:r>
              <a:rPr lang="zh-CN" altLang="en-US" sz="2400" b="1" dirty="0" smtClean="0">
                <a:solidFill>
                  <a:srgbClr val="FF0000"/>
                </a:solidFill>
                <a:latin typeface="Times New Roman" pitchFamily="18" charset="0"/>
              </a:rPr>
              <a:t>       </a:t>
            </a:r>
            <a:r>
              <a:rPr lang="zh-CN" altLang="en-US" sz="2400" b="1" dirty="0" smtClean="0">
                <a:solidFill>
                  <a:srgbClr val="7030A0"/>
                </a:solidFill>
                <a:latin typeface="Times New Roman" pitchFamily="18" charset="0"/>
              </a:rPr>
              <a:t>拉乌尔定律的讨论：</a:t>
            </a:r>
            <a:endParaRPr lang="en-US" altLang="zh-CN" sz="2400" b="1" dirty="0">
              <a:solidFill>
                <a:srgbClr val="7030A0"/>
              </a:solidFill>
              <a:latin typeface="Times New Roman" pitchFamily="18" charset="0"/>
            </a:endParaRPr>
          </a:p>
        </p:txBody>
      </p:sp>
      <p:sp>
        <p:nvSpPr>
          <p:cNvPr id="6" name="Text Box 7"/>
          <p:cNvSpPr txBox="1">
            <a:spLocks noChangeArrowheads="1"/>
          </p:cNvSpPr>
          <p:nvPr/>
        </p:nvSpPr>
        <p:spPr bwMode="auto">
          <a:xfrm>
            <a:off x="543969" y="3197841"/>
            <a:ext cx="8522962" cy="4616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2400" b="1" dirty="0" smtClean="0">
                <a:solidFill>
                  <a:srgbClr val="7030A0"/>
                </a:solidFill>
                <a:latin typeface="Times New Roman" pitchFamily="18" charset="0"/>
                <a:ea typeface="楷体_GB2312" pitchFamily="49" charset="-122"/>
              </a:rPr>
              <a:t>1</a:t>
            </a:r>
            <a:r>
              <a:rPr kumimoji="1" lang="zh-CN" altLang="en-US" sz="2400" b="1" dirty="0" smtClean="0">
                <a:solidFill>
                  <a:srgbClr val="7030A0"/>
                </a:solidFill>
                <a:latin typeface="Times New Roman" pitchFamily="18" charset="0"/>
                <a:ea typeface="楷体_GB2312" pitchFamily="49" charset="-122"/>
              </a:rPr>
              <a:t>、</a:t>
            </a:r>
            <a:r>
              <a:rPr kumimoji="1" lang="zh-CN" altLang="en-US" sz="2400" b="1" dirty="0">
                <a:solidFill>
                  <a:srgbClr val="7030A0"/>
                </a:solidFill>
              </a:rPr>
              <a:t>该定律适用于稀</a:t>
            </a:r>
            <a:r>
              <a:rPr kumimoji="1" lang="zh-CN" altLang="en-US" sz="2400" b="1" dirty="0" smtClean="0">
                <a:solidFill>
                  <a:srgbClr val="7030A0"/>
                </a:solidFill>
              </a:rPr>
              <a:t>溶液的溶剂</a:t>
            </a:r>
            <a:r>
              <a:rPr kumimoji="1" lang="zh-CN" altLang="en-US" sz="2400" b="1" dirty="0">
                <a:solidFill>
                  <a:srgbClr val="7030A0"/>
                </a:solidFill>
              </a:rPr>
              <a:t>及理想液态混合物中任一组分</a:t>
            </a:r>
          </a:p>
        </p:txBody>
      </p:sp>
      <p:sp>
        <p:nvSpPr>
          <p:cNvPr id="2" name="矩形 1"/>
          <p:cNvSpPr/>
          <p:nvPr/>
        </p:nvSpPr>
        <p:spPr>
          <a:xfrm>
            <a:off x="655447" y="3678314"/>
            <a:ext cx="8064896" cy="1569660"/>
          </a:xfrm>
          <a:prstGeom prst="rect">
            <a:avLst/>
          </a:prstGeom>
        </p:spPr>
        <p:txBody>
          <a:bodyPr wrap="square">
            <a:spAutoFit/>
          </a:bodyPr>
          <a:lstStyle/>
          <a:p>
            <a:pPr marL="0" indent="0" eaLnBrk="1" fontAlgn="auto" hangingPunct="1">
              <a:spcAft>
                <a:spcPts val="0"/>
              </a:spcAft>
              <a:buClr>
                <a:schemeClr val="tx1"/>
              </a:buClr>
              <a:buNone/>
              <a:defRPr/>
            </a:pPr>
            <a:r>
              <a:rPr kumimoji="1" lang="en-US" altLang="zh-CN" sz="2400" b="1" dirty="0" smtClean="0">
                <a:solidFill>
                  <a:srgbClr val="7030A0"/>
                </a:solidFill>
              </a:rPr>
              <a:t>2</a:t>
            </a:r>
            <a:r>
              <a:rPr kumimoji="1" lang="zh-CN" altLang="en-US" sz="2400" b="1" dirty="0" smtClean="0">
                <a:solidFill>
                  <a:srgbClr val="7030A0"/>
                </a:solidFill>
              </a:rPr>
              <a:t>、拉乌尔定律与</a:t>
            </a:r>
            <a:r>
              <a:rPr kumimoji="1" lang="zh-CN" altLang="en-US" sz="2400" b="1" dirty="0">
                <a:solidFill>
                  <a:srgbClr val="7030A0"/>
                </a:solidFill>
              </a:rPr>
              <a:t>溶质是否挥发无关，</a:t>
            </a:r>
            <a:r>
              <a:rPr kumimoji="1" lang="zh-CN" altLang="en-US" sz="2400" b="1" dirty="0" smtClean="0">
                <a:solidFill>
                  <a:srgbClr val="7030A0"/>
                </a:solidFill>
              </a:rPr>
              <a:t>溶质</a:t>
            </a:r>
            <a:r>
              <a:rPr kumimoji="1" lang="zh-CN" altLang="en-US" sz="2400" b="1" dirty="0">
                <a:solidFill>
                  <a:srgbClr val="7030A0"/>
                </a:solidFill>
              </a:rPr>
              <a:t>如果为不挥发物质时，溶剂的蒸气压即为稀溶液的蒸气</a:t>
            </a:r>
            <a:r>
              <a:rPr kumimoji="1" lang="zh-CN" altLang="en-US" sz="2400" b="1" dirty="0" smtClean="0">
                <a:solidFill>
                  <a:srgbClr val="7030A0"/>
                </a:solidFill>
              </a:rPr>
              <a:t>压</a:t>
            </a:r>
            <a:endParaRPr kumimoji="1" lang="en-US" altLang="zh-CN" sz="2400" b="1" dirty="0" smtClean="0">
              <a:solidFill>
                <a:srgbClr val="7030A0"/>
              </a:solidFill>
            </a:endParaRPr>
          </a:p>
          <a:p>
            <a:pPr marL="0" indent="0" eaLnBrk="1" fontAlgn="auto" hangingPunct="1">
              <a:spcAft>
                <a:spcPts val="0"/>
              </a:spcAft>
              <a:buClr>
                <a:schemeClr val="tx1"/>
              </a:buClr>
              <a:buNone/>
              <a:defRPr/>
            </a:pPr>
            <a:r>
              <a:rPr kumimoji="1" lang="en-US" altLang="zh-CN" sz="2400" b="1" dirty="0" smtClean="0">
                <a:solidFill>
                  <a:srgbClr val="7030A0"/>
                </a:solidFill>
              </a:rPr>
              <a:t>3</a:t>
            </a:r>
            <a:r>
              <a:rPr kumimoji="1" lang="zh-CN" altLang="en-US" sz="2400" b="1" dirty="0" smtClean="0">
                <a:solidFill>
                  <a:srgbClr val="7030A0"/>
                </a:solidFill>
              </a:rPr>
              <a:t>、拉乌尔定律和道尔顿分压定律联立，可确定液相组成与气相组成的关系</a:t>
            </a:r>
            <a:endParaRPr kumimoji="1" lang="en-US" altLang="zh-CN" sz="2400" b="1" dirty="0">
              <a:solidFill>
                <a:srgbClr val="7030A0"/>
              </a:solidFill>
            </a:endParaRPr>
          </a:p>
        </p:txBody>
      </p:sp>
      <p:sp>
        <p:nvSpPr>
          <p:cNvPr id="7" name="AutoShape 1058"/>
          <p:cNvSpPr>
            <a:spLocks noChangeArrowheads="1"/>
          </p:cNvSpPr>
          <p:nvPr/>
        </p:nvSpPr>
        <p:spPr bwMode="auto">
          <a:xfrm>
            <a:off x="481752" y="2496964"/>
            <a:ext cx="563644" cy="576064"/>
          </a:xfrm>
          <a:prstGeom prst="star16">
            <a:avLst>
              <a:gd name="adj" fmla="val 26486"/>
            </a:avLst>
          </a:prstGeom>
          <a:solidFill>
            <a:srgbClr val="00B050"/>
          </a:solidFill>
          <a:ln>
            <a:noFill/>
          </a:ln>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spcBef>
                <a:spcPct val="0"/>
              </a:spcBef>
              <a:buClrTx/>
              <a:buSzTx/>
              <a:buFontTx/>
              <a:buNone/>
            </a:pPr>
            <a:endParaRPr kumimoji="1" lang="zh-CN" altLang="zh-CN" sz="2400">
              <a:solidFill>
                <a:srgbClr val="0000FF"/>
              </a:solidFill>
              <a:latin typeface="华文行楷" pitchFamily="2" charset="-122"/>
              <a:ea typeface="华文行楷" pitchFamily="2" charset="-122"/>
              <a:sym typeface="Symbol" pitchFamily="18" charset="2"/>
            </a:endParaRPr>
          </a:p>
        </p:txBody>
      </p:sp>
      <p:sp>
        <p:nvSpPr>
          <p:cNvPr id="8" name="AutoShape 19"/>
          <p:cNvSpPr>
            <a:spLocks noChangeArrowheads="1"/>
          </p:cNvSpPr>
          <p:nvPr/>
        </p:nvSpPr>
        <p:spPr bwMode="auto">
          <a:xfrm>
            <a:off x="481752" y="5277339"/>
            <a:ext cx="8331332" cy="1151830"/>
          </a:xfrm>
          <a:prstGeom prst="roundRect">
            <a:avLst>
              <a:gd name="adj" fmla="val 16667"/>
            </a:avLst>
          </a:pr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b="1" dirty="0" smtClean="0">
                <a:solidFill>
                  <a:srgbClr val="C00000"/>
                </a:solidFill>
                <a:latin typeface="楷体_GB2312" pitchFamily="49" charset="-122"/>
                <a:ea typeface="楷体_GB2312" pitchFamily="49" charset="-122"/>
              </a:rPr>
              <a:t>注意：</a:t>
            </a:r>
            <a:r>
              <a:rPr kumimoji="1" lang="zh-CN" altLang="en-US" sz="2000" b="1" dirty="0" smtClean="0">
                <a:solidFill>
                  <a:srgbClr val="000000"/>
                </a:solidFill>
                <a:latin typeface="楷体_GB2312" pitchFamily="49" charset="-122"/>
                <a:ea typeface="楷体_GB2312" pitchFamily="49" charset="-122"/>
              </a:rPr>
              <a:t>若</a:t>
            </a:r>
            <a:r>
              <a:rPr kumimoji="1" lang="en-US" altLang="zh-CN" sz="2000" b="1" dirty="0">
                <a:solidFill>
                  <a:srgbClr val="000000"/>
                </a:solidFill>
                <a:latin typeface="楷体_GB2312" pitchFamily="49" charset="-122"/>
                <a:ea typeface="楷体_GB2312" pitchFamily="49" charset="-122"/>
              </a:rPr>
              <a:t>A</a:t>
            </a:r>
            <a:r>
              <a:rPr kumimoji="1" lang="zh-CN" altLang="en-US" sz="2000" b="1" dirty="0">
                <a:solidFill>
                  <a:srgbClr val="000000"/>
                </a:solidFill>
                <a:latin typeface="楷体_GB2312" pitchFamily="49" charset="-122"/>
                <a:ea typeface="楷体_GB2312" pitchFamily="49" charset="-122"/>
              </a:rPr>
              <a:t>、</a:t>
            </a:r>
            <a:r>
              <a:rPr kumimoji="1" lang="en-US" altLang="zh-CN" sz="2000" b="1" dirty="0">
                <a:solidFill>
                  <a:srgbClr val="000000"/>
                </a:solidFill>
                <a:latin typeface="楷体_GB2312" pitchFamily="49" charset="-122"/>
                <a:ea typeface="楷体_GB2312" pitchFamily="49" charset="-122"/>
              </a:rPr>
              <a:t>B</a:t>
            </a:r>
            <a:r>
              <a:rPr kumimoji="1" lang="zh-CN" altLang="en-US" sz="2000" b="1" dirty="0">
                <a:solidFill>
                  <a:srgbClr val="000000"/>
                </a:solidFill>
                <a:latin typeface="楷体_GB2312" pitchFamily="49" charset="-122"/>
                <a:ea typeface="楷体_GB2312" pitchFamily="49" charset="-122"/>
              </a:rPr>
              <a:t>分子的性质非常接近，则在全浓度</a:t>
            </a:r>
            <a:r>
              <a:rPr kumimoji="1" lang="zh-CN" altLang="en-US" sz="2000" b="1" dirty="0" smtClean="0">
                <a:solidFill>
                  <a:srgbClr val="000000"/>
                </a:solidFill>
                <a:latin typeface="楷体_GB2312" pitchFamily="49" charset="-122"/>
                <a:ea typeface="楷体_GB2312" pitchFamily="49" charset="-122"/>
              </a:rPr>
              <a:t>范围</a:t>
            </a:r>
            <a:r>
              <a:rPr kumimoji="1" lang="zh-CN" altLang="en-US" sz="2000" b="1" dirty="0">
                <a:solidFill>
                  <a:srgbClr val="000000"/>
                </a:solidFill>
                <a:latin typeface="楷体_GB2312" pitchFamily="49" charset="-122"/>
                <a:ea typeface="楷体_GB2312" pitchFamily="49" charset="-122"/>
              </a:rPr>
              <a:t>内</a:t>
            </a:r>
            <a:r>
              <a:rPr kumimoji="1" lang="en-US" altLang="zh-CN" sz="2000" b="1" dirty="0">
                <a:solidFill>
                  <a:srgbClr val="000000"/>
                </a:solidFill>
                <a:latin typeface="楷体_GB2312" pitchFamily="49" charset="-122"/>
                <a:ea typeface="楷体_GB2312" pitchFamily="49" charset="-122"/>
              </a:rPr>
              <a:t>A</a:t>
            </a:r>
            <a:r>
              <a:rPr kumimoji="1" lang="zh-CN" altLang="en-US" sz="2000" b="1" dirty="0">
                <a:solidFill>
                  <a:srgbClr val="000000"/>
                </a:solidFill>
                <a:latin typeface="楷体_GB2312" pitchFamily="49" charset="-122"/>
                <a:ea typeface="楷体_GB2312" pitchFamily="49" charset="-122"/>
              </a:rPr>
              <a:t>及</a:t>
            </a:r>
            <a:r>
              <a:rPr kumimoji="1" lang="en-US" altLang="zh-CN" sz="2000" b="1" dirty="0">
                <a:solidFill>
                  <a:srgbClr val="000000"/>
                </a:solidFill>
                <a:latin typeface="楷体_GB2312" pitchFamily="49" charset="-122"/>
                <a:ea typeface="楷体_GB2312" pitchFamily="49" charset="-122"/>
              </a:rPr>
              <a:t>B</a:t>
            </a:r>
            <a:r>
              <a:rPr kumimoji="1" lang="zh-CN" altLang="en-US" sz="2000" b="1" dirty="0">
                <a:solidFill>
                  <a:srgbClr val="000000"/>
                </a:solidFill>
                <a:latin typeface="楷体_GB2312" pitchFamily="49" charset="-122"/>
                <a:ea typeface="楷体_GB2312" pitchFamily="49" charset="-122"/>
              </a:rPr>
              <a:t>都</a:t>
            </a:r>
            <a:r>
              <a:rPr kumimoji="1" lang="zh-CN" altLang="en-US" sz="2000" b="1" dirty="0" smtClean="0">
                <a:solidFill>
                  <a:srgbClr val="000000"/>
                </a:solidFill>
                <a:latin typeface="楷体_GB2312" pitchFamily="49" charset="-122"/>
                <a:ea typeface="楷体_GB2312" pitchFamily="49" charset="-122"/>
              </a:rPr>
              <a:t>遵守拉乌尔</a:t>
            </a:r>
            <a:endParaRPr kumimoji="1" lang="en-US" altLang="zh-CN" sz="2000" b="1" dirty="0" smtClean="0">
              <a:solidFill>
                <a:srgbClr val="000000"/>
              </a:solidFill>
              <a:latin typeface="楷体_GB2312" pitchFamily="49" charset="-122"/>
              <a:ea typeface="楷体_GB2312" pitchFamily="49" charset="-122"/>
            </a:endParaRPr>
          </a:p>
          <a:p>
            <a:r>
              <a:rPr kumimoji="1" lang="zh-CN" altLang="en-US" sz="2000" b="1" dirty="0" smtClean="0">
                <a:solidFill>
                  <a:srgbClr val="000000"/>
                </a:solidFill>
                <a:latin typeface="楷体_GB2312" pitchFamily="49" charset="-122"/>
                <a:ea typeface="楷体_GB2312" pitchFamily="49" charset="-122"/>
              </a:rPr>
              <a:t>（</a:t>
            </a:r>
            <a:r>
              <a:rPr kumimoji="1" lang="en-US" altLang="zh-CN" sz="2000" b="1" dirty="0">
                <a:solidFill>
                  <a:srgbClr val="000000"/>
                </a:solidFill>
                <a:latin typeface="楷体_GB2312" pitchFamily="49" charset="-122"/>
                <a:ea typeface="楷体_GB2312" pitchFamily="49" charset="-122"/>
              </a:rPr>
              <a:t> </a:t>
            </a:r>
            <a:r>
              <a:rPr kumimoji="1" lang="en-US" altLang="zh-CN" sz="2000" b="1" dirty="0" err="1">
                <a:solidFill>
                  <a:srgbClr val="000000"/>
                </a:solidFill>
                <a:latin typeface="楷体_GB2312" pitchFamily="49" charset="-122"/>
                <a:ea typeface="楷体_GB2312" pitchFamily="49" charset="-122"/>
              </a:rPr>
              <a:t>Raoult</a:t>
            </a:r>
            <a:r>
              <a:rPr kumimoji="1" lang="en-US" altLang="zh-CN" sz="2000" b="1" dirty="0">
                <a:solidFill>
                  <a:srgbClr val="000000"/>
                </a:solidFill>
                <a:latin typeface="楷体_GB2312" pitchFamily="49" charset="-122"/>
                <a:ea typeface="楷体_GB2312" pitchFamily="49" charset="-122"/>
              </a:rPr>
              <a:t> </a:t>
            </a:r>
            <a:r>
              <a:rPr kumimoji="1" lang="zh-CN" altLang="en-US" sz="2000" b="1" dirty="0" smtClean="0">
                <a:solidFill>
                  <a:srgbClr val="000000"/>
                </a:solidFill>
                <a:latin typeface="楷体_GB2312" pitchFamily="49" charset="-122"/>
                <a:ea typeface="楷体_GB2312" pitchFamily="49" charset="-122"/>
              </a:rPr>
              <a:t>）定律</a:t>
            </a:r>
            <a:r>
              <a:rPr kumimoji="1" lang="zh-CN" altLang="en-US" sz="2000" b="1" dirty="0">
                <a:solidFill>
                  <a:srgbClr val="000000"/>
                </a:solidFill>
                <a:latin typeface="楷体_GB2312" pitchFamily="49" charset="-122"/>
                <a:ea typeface="楷体_GB2312" pitchFamily="49" charset="-122"/>
              </a:rPr>
              <a:t>，这类系统就</a:t>
            </a:r>
            <a:r>
              <a:rPr kumimoji="1" lang="zh-CN" altLang="en-US" sz="2000" b="1" dirty="0" smtClean="0">
                <a:solidFill>
                  <a:srgbClr val="000000"/>
                </a:solidFill>
                <a:latin typeface="楷体_GB2312" pitchFamily="49" charset="-122"/>
                <a:ea typeface="楷体_GB2312" pitchFamily="49" charset="-122"/>
              </a:rPr>
              <a:t>称为</a:t>
            </a:r>
            <a:r>
              <a:rPr kumimoji="1" lang="zh-CN" altLang="en-US" sz="2000" b="1" dirty="0" smtClean="0">
                <a:solidFill>
                  <a:srgbClr val="CC0000"/>
                </a:solidFill>
                <a:latin typeface="黑体" pitchFamily="49" charset="-122"/>
                <a:ea typeface="黑体" pitchFamily="49" charset="-122"/>
              </a:rPr>
              <a:t>理想</a:t>
            </a:r>
            <a:r>
              <a:rPr kumimoji="1" lang="zh-CN" altLang="en-US" sz="2000" b="1" dirty="0">
                <a:solidFill>
                  <a:srgbClr val="CC0000"/>
                </a:solidFill>
                <a:latin typeface="黑体" pitchFamily="49" charset="-122"/>
                <a:ea typeface="黑体" pitchFamily="49" charset="-122"/>
              </a:rPr>
              <a:t>液态混合物</a:t>
            </a:r>
            <a:r>
              <a:rPr kumimoji="1" lang="zh-CN" altLang="en-US" sz="2000" b="1" dirty="0">
                <a:solidFill>
                  <a:schemeClr val="bg1"/>
                </a:solidFill>
                <a:latin typeface="楷体_GB2312" pitchFamily="49" charset="-122"/>
                <a:ea typeface="楷体_GB2312" pitchFamily="49" charset="-122"/>
              </a:rPr>
              <a:t>。</a:t>
            </a:r>
          </a:p>
        </p:txBody>
      </p:sp>
    </p:spTree>
    <p:extLst>
      <p:ext uri="{BB962C8B-B14F-4D97-AF65-F5344CB8AC3E}">
        <p14:creationId xmlns:p14="http://schemas.microsoft.com/office/powerpoint/2010/main" val="57080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01" name="矩形 3"/>
          <p:cNvSpPr>
            <a:spLocks noChangeArrowheads="1"/>
          </p:cNvSpPr>
          <p:nvPr/>
        </p:nvSpPr>
        <p:spPr bwMode="auto">
          <a:xfrm>
            <a:off x="468313" y="260350"/>
            <a:ext cx="2747962" cy="377825"/>
          </a:xfrm>
          <a:prstGeom prst="rect">
            <a:avLst/>
          </a:prstGeom>
          <a:noFill/>
          <a:ln w="9525">
            <a:noFill/>
            <a:miter lim="800000"/>
            <a:headEnd/>
            <a:tailEnd/>
          </a:ln>
        </p:spPr>
        <p:txBody>
          <a:bodyPr wrap="none">
            <a:spAutoFit/>
          </a:bodyPr>
          <a:lstStyle/>
          <a:p>
            <a:pPr>
              <a:lnSpc>
                <a:spcPct val="90000"/>
              </a:lnSpc>
              <a:spcBef>
                <a:spcPct val="20000"/>
              </a:spcBef>
              <a:buClr>
                <a:srgbClr val="CCFF33"/>
              </a:buClr>
              <a:buSzPct val="70000"/>
            </a:pPr>
            <a:r>
              <a:rPr lang="zh-CN" altLang="en-US" sz="2000">
                <a:solidFill>
                  <a:srgbClr val="C00000"/>
                </a:solidFill>
                <a:latin typeface="华文行楷"/>
                <a:ea typeface="华文行楷"/>
                <a:cs typeface="华文行楷"/>
              </a:rPr>
              <a:t>三、真实溶液中的溶剂</a:t>
            </a:r>
          </a:p>
        </p:txBody>
      </p:sp>
      <p:sp>
        <p:nvSpPr>
          <p:cNvPr id="118202" name="矩形 4"/>
          <p:cNvSpPr>
            <a:spLocks noChangeArrowheads="1"/>
          </p:cNvSpPr>
          <p:nvPr/>
        </p:nvSpPr>
        <p:spPr bwMode="auto">
          <a:xfrm>
            <a:off x="539750" y="638175"/>
            <a:ext cx="8064500" cy="1726627"/>
          </a:xfrm>
          <a:prstGeom prst="rect">
            <a:avLst/>
          </a:prstGeom>
          <a:noFill/>
          <a:ln w="9525">
            <a:noFill/>
            <a:miter lim="800000"/>
            <a:headEnd/>
            <a:tailEnd/>
          </a:ln>
        </p:spPr>
        <p:txBody>
          <a:bodyPr>
            <a:spAutoFit/>
          </a:bodyPr>
          <a:lstStyle/>
          <a:p>
            <a:pPr>
              <a:lnSpc>
                <a:spcPct val="90000"/>
              </a:lnSpc>
              <a:spcBef>
                <a:spcPct val="50000"/>
              </a:spcBef>
              <a:buFont typeface="Wingdings" pitchFamily="2" charset="2"/>
              <a:buNone/>
            </a:pPr>
            <a:r>
              <a:rPr lang="zh-CN" altLang="en-US" dirty="0">
                <a:latin typeface="华文宋体"/>
                <a:ea typeface="华文宋体"/>
                <a:cs typeface="华文宋体"/>
              </a:rPr>
              <a:t>1</a:t>
            </a:r>
            <a:r>
              <a:rPr lang="en-US" altLang="zh-CN" dirty="0">
                <a:latin typeface="华文宋体"/>
                <a:ea typeface="华文宋体"/>
                <a:cs typeface="华文宋体"/>
              </a:rPr>
              <a:t>.</a:t>
            </a:r>
            <a:r>
              <a:rPr lang="zh-CN" altLang="zh-CN" dirty="0">
                <a:latin typeface="华文宋体"/>
                <a:ea typeface="华文宋体"/>
                <a:cs typeface="华文宋体"/>
              </a:rPr>
              <a:t>活度</a:t>
            </a:r>
            <a:r>
              <a:rPr lang="zh-CN" altLang="en-US" dirty="0">
                <a:latin typeface="华文宋体"/>
                <a:ea typeface="华文宋体"/>
                <a:cs typeface="华文宋体"/>
              </a:rPr>
              <a:t>：溶剂</a:t>
            </a:r>
            <a:r>
              <a:rPr kumimoji="1" lang="en-US" altLang="zh-CN" sz="1600" dirty="0">
                <a:solidFill>
                  <a:srgbClr val="000000"/>
                </a:solidFill>
                <a:latin typeface="华文宋体"/>
                <a:ea typeface="华文宋体"/>
                <a:cs typeface="华文宋体"/>
              </a:rPr>
              <a:t>(A</a:t>
            </a:r>
            <a:r>
              <a:rPr kumimoji="1" lang="zh-CN" altLang="en-US" sz="1600" dirty="0">
                <a:solidFill>
                  <a:srgbClr val="000000"/>
                </a:solidFill>
                <a:latin typeface="华文宋体"/>
                <a:ea typeface="华文宋体"/>
                <a:cs typeface="华文宋体"/>
              </a:rPr>
              <a:t>表示）</a:t>
            </a:r>
            <a:r>
              <a:rPr kumimoji="1" lang="zh-CN" altLang="en-US" dirty="0">
                <a:latin typeface="华文宋体"/>
                <a:ea typeface="华文宋体"/>
                <a:cs typeface="华文宋体"/>
              </a:rPr>
              <a:t>同真实液态混合物处理方法   </a:t>
            </a:r>
            <a:endParaRPr kumimoji="1" lang="en-US" altLang="zh-CN" dirty="0" smtClean="0">
              <a:latin typeface="华文宋体"/>
              <a:ea typeface="华文宋体"/>
              <a:cs typeface="华文宋体"/>
            </a:endParaRPr>
          </a:p>
          <a:p>
            <a:pPr>
              <a:lnSpc>
                <a:spcPct val="90000"/>
              </a:lnSpc>
              <a:spcBef>
                <a:spcPct val="50000"/>
              </a:spcBef>
              <a:buFont typeface="Wingdings" pitchFamily="2" charset="2"/>
              <a:buNone/>
            </a:pPr>
            <a:r>
              <a:rPr kumimoji="1" lang="zh-CN" altLang="en-US" dirty="0" smtClean="0">
                <a:solidFill>
                  <a:srgbClr val="080808"/>
                </a:solidFill>
                <a:latin typeface="Calibri" pitchFamily="34" charset="0"/>
              </a:rPr>
              <a:t>标准态</a:t>
            </a:r>
            <a:r>
              <a:rPr kumimoji="1" lang="zh-CN" altLang="en-US" dirty="0">
                <a:solidFill>
                  <a:srgbClr val="080808"/>
                </a:solidFill>
                <a:latin typeface="Calibri" pitchFamily="34" charset="0"/>
              </a:rPr>
              <a:t>：温度</a:t>
            </a:r>
            <a:r>
              <a:rPr kumimoji="1" lang="en-US" altLang="zh-CN" dirty="0">
                <a:solidFill>
                  <a:srgbClr val="080808"/>
                </a:solidFill>
                <a:latin typeface="Calibri" pitchFamily="34" charset="0"/>
              </a:rPr>
              <a:t>T（</a:t>
            </a:r>
            <a:r>
              <a:rPr kumimoji="1" lang="zh-CN" altLang="en-US" dirty="0">
                <a:solidFill>
                  <a:srgbClr val="080808"/>
                </a:solidFill>
                <a:latin typeface="Calibri" pitchFamily="34" charset="0"/>
              </a:rPr>
              <a:t>标准压力</a:t>
            </a:r>
            <a:r>
              <a:rPr kumimoji="1" lang="zh-CN" altLang="en-US" dirty="0" smtClean="0">
                <a:solidFill>
                  <a:srgbClr val="080808"/>
                </a:solidFill>
                <a:latin typeface="Calibri" pitchFamily="34" charset="0"/>
              </a:rPr>
              <a:t>）</a:t>
            </a:r>
            <a:r>
              <a:rPr kumimoji="1" lang="en-US" altLang="zh-CN" dirty="0" smtClean="0">
                <a:solidFill>
                  <a:srgbClr val="080808"/>
                </a:solidFill>
                <a:latin typeface="Calibri" pitchFamily="34" charset="0"/>
              </a:rPr>
              <a:t>p    </a:t>
            </a:r>
            <a:r>
              <a:rPr kumimoji="1" lang="zh-CN" altLang="en-US" dirty="0" smtClean="0">
                <a:solidFill>
                  <a:srgbClr val="080808"/>
                </a:solidFill>
                <a:latin typeface="Calibri" pitchFamily="34" charset="0"/>
              </a:rPr>
              <a:t>下</a:t>
            </a:r>
            <a:r>
              <a:rPr kumimoji="1" lang="zh-CN" altLang="en-US" dirty="0">
                <a:solidFill>
                  <a:srgbClr val="080808"/>
                </a:solidFill>
                <a:latin typeface="Calibri" pitchFamily="34" charset="0"/>
              </a:rPr>
              <a:t>纯组分液体</a:t>
            </a:r>
          </a:p>
          <a:p>
            <a:pPr>
              <a:spcBef>
                <a:spcPct val="20000"/>
              </a:spcBef>
              <a:buFont typeface="Wingdings" pitchFamily="2" charset="2"/>
              <a:buChar char="l"/>
            </a:pPr>
            <a:r>
              <a:rPr kumimoji="1" lang="zh-CN" altLang="en-US" dirty="0">
                <a:latin typeface="Impact" pitchFamily="34" charset="0"/>
              </a:rPr>
              <a:t>化学势： </a:t>
            </a:r>
          </a:p>
          <a:p>
            <a:pPr>
              <a:spcBef>
                <a:spcPct val="20000"/>
              </a:spcBef>
              <a:buFont typeface="Wingdings" pitchFamily="2" charset="2"/>
              <a:buChar char="l"/>
            </a:pPr>
            <a:r>
              <a:rPr kumimoji="1" lang="zh-CN" altLang="en-US" dirty="0">
                <a:solidFill>
                  <a:srgbClr val="080808"/>
                </a:solidFill>
                <a:latin typeface="Times New Roman" pitchFamily="18" charset="0"/>
              </a:rPr>
              <a:t>             </a:t>
            </a:r>
            <a:endParaRPr kumimoji="1" lang="en-US" altLang="zh-CN" dirty="0">
              <a:solidFill>
                <a:srgbClr val="080808"/>
              </a:solidFill>
              <a:latin typeface="Times New Roman" pitchFamily="18" charset="0"/>
            </a:endParaRPr>
          </a:p>
          <a:p>
            <a:pPr>
              <a:spcBef>
                <a:spcPct val="20000"/>
              </a:spcBef>
              <a:buFont typeface="Wingdings" pitchFamily="2" charset="2"/>
              <a:buNone/>
            </a:pPr>
            <a:r>
              <a:rPr kumimoji="1" lang="en-US" altLang="zh-CN" dirty="0" smtClean="0">
                <a:solidFill>
                  <a:srgbClr val="00B050"/>
                </a:solidFill>
                <a:latin typeface="Calibri" pitchFamily="34" charset="0"/>
              </a:rPr>
              <a:t>2</a:t>
            </a:r>
            <a:r>
              <a:rPr kumimoji="1" lang="en-US" altLang="zh-CN" dirty="0">
                <a:solidFill>
                  <a:srgbClr val="00B050"/>
                </a:solidFill>
                <a:latin typeface="Calibri" pitchFamily="34" charset="0"/>
              </a:rPr>
              <a:t>.</a:t>
            </a:r>
            <a:r>
              <a:rPr kumimoji="1" lang="zh-CN" altLang="en-US" dirty="0">
                <a:solidFill>
                  <a:srgbClr val="00B050"/>
                </a:solidFill>
                <a:latin typeface="Calibri" pitchFamily="34" charset="0"/>
              </a:rPr>
              <a:t>活度系数</a:t>
            </a:r>
            <a:r>
              <a:rPr kumimoji="1" lang="en-US" altLang="zh-CN" dirty="0">
                <a:solidFill>
                  <a:srgbClr val="00B050"/>
                </a:solidFill>
                <a:latin typeface="Calibri" pitchFamily="34" charset="0"/>
              </a:rPr>
              <a:t>:</a:t>
            </a:r>
            <a:endParaRPr lang="zh-CN" altLang="en-US" dirty="0">
              <a:solidFill>
                <a:srgbClr val="00B050"/>
              </a:solidFill>
              <a:latin typeface="Calibri" pitchFamily="34" charset="0"/>
            </a:endParaRPr>
          </a:p>
        </p:txBody>
      </p:sp>
      <p:grpSp>
        <p:nvGrpSpPr>
          <p:cNvPr id="6" name="Group 10"/>
          <p:cNvGrpSpPr>
            <a:grpSpLocks/>
          </p:cNvGrpSpPr>
          <p:nvPr/>
        </p:nvGrpSpPr>
        <p:grpSpPr bwMode="auto">
          <a:xfrm>
            <a:off x="2357437" y="1273172"/>
            <a:ext cx="5599113" cy="457199"/>
            <a:chOff x="982" y="2153"/>
            <a:chExt cx="3527" cy="288"/>
          </a:xfrm>
        </p:grpSpPr>
        <p:sp>
          <p:nvSpPr>
            <p:cNvPr id="118207" name="Text Box 7"/>
            <p:cNvSpPr txBox="1">
              <a:spLocks noChangeArrowheads="1"/>
            </p:cNvSpPr>
            <p:nvPr/>
          </p:nvSpPr>
          <p:spPr bwMode="auto">
            <a:xfrm flipV="1">
              <a:off x="1701" y="2205"/>
              <a:ext cx="231" cy="96"/>
            </a:xfrm>
            <a:prstGeom prst="rect">
              <a:avLst/>
            </a:prstGeom>
            <a:noFill/>
            <a:ln w="9525">
              <a:noFill/>
              <a:miter lim="800000"/>
              <a:headEnd/>
              <a:tailEnd/>
            </a:ln>
          </p:spPr>
          <p:txBody>
            <a:bodyPr vert="eaVert">
              <a:spAutoFit/>
            </a:bodyPr>
            <a:lstStyle/>
            <a:p>
              <a:pPr>
                <a:spcBef>
                  <a:spcPct val="50000"/>
                </a:spcBef>
              </a:pPr>
              <a:r>
                <a:rPr lang="zh-CN" altLang="en-US" sz="1200" b="1">
                  <a:latin typeface="Times New Roman" pitchFamily="18" charset="0"/>
                  <a:sym typeface="Symbol" pitchFamily="18" charset="2"/>
                </a:rPr>
                <a:t></a:t>
              </a:r>
              <a:endParaRPr lang="zh-CN" altLang="en-US" sz="8000" b="1">
                <a:latin typeface="Times New Roman" pitchFamily="18" charset="0"/>
                <a:sym typeface="Symbol" pitchFamily="18" charset="2"/>
              </a:endParaRPr>
            </a:p>
          </p:txBody>
        </p:sp>
        <p:graphicFrame>
          <p:nvGraphicFramePr>
            <p:cNvPr id="118194" name="Object 434"/>
            <p:cNvGraphicFramePr>
              <a:graphicFrameLocks noChangeAspect="1"/>
            </p:cNvGraphicFramePr>
            <p:nvPr>
              <p:extLst>
                <p:ext uri="{D42A27DB-BD31-4B8C-83A1-F6EECF244321}">
                  <p14:modId xmlns:p14="http://schemas.microsoft.com/office/powerpoint/2010/main" val="770247540"/>
                </p:ext>
              </p:extLst>
            </p:nvPr>
          </p:nvGraphicFramePr>
          <p:xfrm>
            <a:off x="982" y="2153"/>
            <a:ext cx="3527" cy="288"/>
          </p:xfrm>
          <a:graphic>
            <a:graphicData uri="http://schemas.openxmlformats.org/presentationml/2006/ole">
              <mc:AlternateContent xmlns:mc="http://schemas.openxmlformats.org/markup-compatibility/2006">
                <mc:Choice xmlns:v="urn:schemas-microsoft-com:vml" Requires="v">
                  <p:oleObj spid="_x0000_s168610" name="公式" r:id="rId3" imgW="3174840" imgH="241200" progId="Equation.3">
                    <p:embed/>
                  </p:oleObj>
                </mc:Choice>
                <mc:Fallback>
                  <p:oleObj name="公式" r:id="rId3" imgW="3174840" imgH="241200" progId="Equation.3">
                    <p:embed/>
                    <p:pic>
                      <p:nvPicPr>
                        <p:cNvPr id="0" name="Picture 434"/>
                        <p:cNvPicPr>
                          <a:picLocks noChangeAspect="1" noChangeArrowheads="1"/>
                        </p:cNvPicPr>
                        <p:nvPr/>
                      </p:nvPicPr>
                      <p:blipFill>
                        <a:blip r:embed="rId4"/>
                        <a:srcRect/>
                        <a:stretch>
                          <a:fillRect/>
                        </a:stretch>
                      </p:blipFill>
                      <p:spPr bwMode="auto">
                        <a:xfrm>
                          <a:off x="982" y="2153"/>
                          <a:ext cx="3527"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 name="Object 436"/>
          <p:cNvGraphicFramePr>
            <a:graphicFrameLocks noChangeAspect="1"/>
          </p:cNvGraphicFramePr>
          <p:nvPr>
            <p:extLst>
              <p:ext uri="{D42A27DB-BD31-4B8C-83A1-F6EECF244321}">
                <p14:modId xmlns:p14="http://schemas.microsoft.com/office/powerpoint/2010/main" val="3479191916"/>
              </p:ext>
            </p:extLst>
          </p:nvPr>
        </p:nvGraphicFramePr>
        <p:xfrm>
          <a:off x="2123579" y="1772816"/>
          <a:ext cx="2373313" cy="498475"/>
        </p:xfrm>
        <a:graphic>
          <a:graphicData uri="http://schemas.openxmlformats.org/presentationml/2006/ole">
            <mc:AlternateContent xmlns:mc="http://schemas.openxmlformats.org/markup-compatibility/2006">
              <mc:Choice xmlns:v="urn:schemas-microsoft-com:vml" Requires="v">
                <p:oleObj spid="_x0000_s168611" name="公式" r:id="rId5" imgW="1041120" imgH="228600" progId="Equation.3">
                  <p:embed/>
                </p:oleObj>
              </mc:Choice>
              <mc:Fallback>
                <p:oleObj name="公式" r:id="rId5" imgW="1041120" imgH="228600" progId="Equation.3">
                  <p:embed/>
                  <p:pic>
                    <p:nvPicPr>
                      <p:cNvPr id="0" name="Picture 436"/>
                      <p:cNvPicPr>
                        <a:picLocks noChangeAspect="1" noChangeArrowheads="1"/>
                      </p:cNvPicPr>
                      <p:nvPr/>
                    </p:nvPicPr>
                    <p:blipFill>
                      <a:blip r:embed="rId6"/>
                      <a:srcRect/>
                      <a:stretch>
                        <a:fillRect/>
                      </a:stretch>
                    </p:blipFill>
                    <p:spPr bwMode="auto">
                      <a:xfrm>
                        <a:off x="2123579" y="1772816"/>
                        <a:ext cx="2373313"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grpSp>
        <p:nvGrpSpPr>
          <p:cNvPr id="11" name="Group 16"/>
          <p:cNvGrpSpPr>
            <a:grpSpLocks/>
          </p:cNvGrpSpPr>
          <p:nvPr/>
        </p:nvGrpSpPr>
        <p:grpSpPr bwMode="auto">
          <a:xfrm>
            <a:off x="1331640" y="3217168"/>
            <a:ext cx="5821363" cy="457199"/>
            <a:chOff x="1136" y="3382"/>
            <a:chExt cx="3667" cy="288"/>
          </a:xfrm>
        </p:grpSpPr>
        <p:sp>
          <p:nvSpPr>
            <p:cNvPr id="118206" name="Text Box 7"/>
            <p:cNvSpPr txBox="1">
              <a:spLocks noChangeArrowheads="1"/>
            </p:cNvSpPr>
            <p:nvPr/>
          </p:nvSpPr>
          <p:spPr bwMode="auto">
            <a:xfrm flipV="1">
              <a:off x="1474" y="3430"/>
              <a:ext cx="231" cy="96"/>
            </a:xfrm>
            <a:prstGeom prst="rect">
              <a:avLst/>
            </a:prstGeom>
            <a:noFill/>
            <a:ln w="9525">
              <a:noFill/>
              <a:miter lim="800000"/>
              <a:headEnd/>
              <a:tailEnd/>
            </a:ln>
          </p:spPr>
          <p:txBody>
            <a:bodyPr vert="eaVert">
              <a:spAutoFit/>
            </a:bodyPr>
            <a:lstStyle/>
            <a:p>
              <a:pPr>
                <a:spcBef>
                  <a:spcPct val="50000"/>
                </a:spcBef>
              </a:pPr>
              <a:r>
                <a:rPr lang="zh-CN" altLang="en-US" sz="1200" b="1">
                  <a:latin typeface="Times New Roman" pitchFamily="18" charset="0"/>
                  <a:sym typeface="Symbol" pitchFamily="18" charset="2"/>
                </a:rPr>
                <a:t></a:t>
              </a:r>
              <a:endParaRPr lang="zh-CN" altLang="en-US" sz="8000" b="1">
                <a:latin typeface="Times New Roman" pitchFamily="18" charset="0"/>
                <a:sym typeface="Symbol" pitchFamily="18" charset="2"/>
              </a:endParaRPr>
            </a:p>
          </p:txBody>
        </p:sp>
        <p:graphicFrame>
          <p:nvGraphicFramePr>
            <p:cNvPr id="118197" name="Object 437"/>
            <p:cNvGraphicFramePr>
              <a:graphicFrameLocks noChangeAspect="1"/>
            </p:cNvGraphicFramePr>
            <p:nvPr>
              <p:extLst>
                <p:ext uri="{D42A27DB-BD31-4B8C-83A1-F6EECF244321}">
                  <p14:modId xmlns:p14="http://schemas.microsoft.com/office/powerpoint/2010/main" val="1688901780"/>
                </p:ext>
              </p:extLst>
            </p:nvPr>
          </p:nvGraphicFramePr>
          <p:xfrm>
            <a:off x="1136" y="3382"/>
            <a:ext cx="3667" cy="288"/>
          </p:xfrm>
          <a:graphic>
            <a:graphicData uri="http://schemas.openxmlformats.org/presentationml/2006/ole">
              <mc:AlternateContent xmlns:mc="http://schemas.openxmlformats.org/markup-compatibility/2006">
                <mc:Choice xmlns:v="urn:schemas-microsoft-com:vml" Requires="v">
                  <p:oleObj spid="_x0000_s168612" name="公式" r:id="rId7" imgW="3301920" imgH="241200" progId="Equation.3">
                    <p:embed/>
                  </p:oleObj>
                </mc:Choice>
                <mc:Fallback>
                  <p:oleObj name="公式" r:id="rId7" imgW="3301920" imgH="241200" progId="Equation.3">
                    <p:embed/>
                    <p:pic>
                      <p:nvPicPr>
                        <p:cNvPr id="0" name="Picture 437"/>
                        <p:cNvPicPr>
                          <a:picLocks noChangeAspect="1" noChangeArrowheads="1"/>
                        </p:cNvPicPr>
                        <p:nvPr/>
                      </p:nvPicPr>
                      <p:blipFill>
                        <a:blip r:embed="rId8"/>
                        <a:srcRect/>
                        <a:stretch>
                          <a:fillRect/>
                        </a:stretch>
                      </p:blipFill>
                      <p:spPr bwMode="auto">
                        <a:xfrm>
                          <a:off x="1136" y="3382"/>
                          <a:ext cx="3667"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8205" name="矩形 13"/>
          <p:cNvSpPr>
            <a:spLocks noChangeArrowheads="1"/>
          </p:cNvSpPr>
          <p:nvPr/>
        </p:nvSpPr>
        <p:spPr bwMode="auto">
          <a:xfrm>
            <a:off x="539750" y="3860800"/>
            <a:ext cx="8064500" cy="2529923"/>
          </a:xfrm>
          <a:prstGeom prst="rect">
            <a:avLst/>
          </a:prstGeom>
          <a:noFill/>
          <a:ln w="9525">
            <a:noFill/>
            <a:miter lim="800000"/>
            <a:headEnd/>
            <a:tailEnd/>
          </a:ln>
        </p:spPr>
        <p:txBody>
          <a:bodyPr>
            <a:spAutoFit/>
          </a:bodyPr>
          <a:lstStyle/>
          <a:p>
            <a:pPr>
              <a:lnSpc>
                <a:spcPct val="105000"/>
              </a:lnSpc>
              <a:spcBef>
                <a:spcPct val="50000"/>
              </a:spcBef>
              <a:buFont typeface="Wingdings" pitchFamily="2" charset="2"/>
              <a:buNone/>
            </a:pPr>
            <a:r>
              <a:rPr lang="zh-CN" altLang="en-US" dirty="0" smtClean="0">
                <a:solidFill>
                  <a:srgbClr val="00B050"/>
                </a:solidFill>
                <a:latin typeface="华文宋体"/>
                <a:ea typeface="华文宋体"/>
                <a:cs typeface="华文宋体"/>
              </a:rPr>
              <a:t>注意活度因子不能准确的反应真实溶液与稀溶液的偏差，引入渗透因子</a:t>
            </a:r>
            <a:endParaRPr lang="en-US" altLang="zh-CN" dirty="0" smtClean="0">
              <a:solidFill>
                <a:srgbClr val="00B050"/>
              </a:solidFill>
              <a:latin typeface="华文宋体"/>
              <a:ea typeface="华文宋体"/>
              <a:cs typeface="华文宋体"/>
            </a:endParaRPr>
          </a:p>
          <a:p>
            <a:pPr>
              <a:lnSpc>
                <a:spcPct val="105000"/>
              </a:lnSpc>
              <a:spcBef>
                <a:spcPct val="50000"/>
              </a:spcBef>
              <a:buFont typeface="Wingdings" pitchFamily="2" charset="2"/>
              <a:buNone/>
            </a:pPr>
            <a:r>
              <a:rPr lang="en-US" altLang="zh-CN" dirty="0" smtClean="0">
                <a:solidFill>
                  <a:srgbClr val="00B050"/>
                </a:solidFill>
                <a:latin typeface="华文宋体"/>
                <a:ea typeface="华文宋体"/>
                <a:cs typeface="华文宋体"/>
              </a:rPr>
              <a:t>3</a:t>
            </a:r>
            <a:r>
              <a:rPr lang="en-US" altLang="zh-CN" dirty="0">
                <a:solidFill>
                  <a:srgbClr val="00B050"/>
                </a:solidFill>
                <a:latin typeface="华文宋体"/>
                <a:ea typeface="华文宋体"/>
                <a:cs typeface="华文宋体"/>
              </a:rPr>
              <a:t>.</a:t>
            </a:r>
            <a:r>
              <a:rPr lang="zh-CN" altLang="en-US" dirty="0">
                <a:solidFill>
                  <a:srgbClr val="00B050"/>
                </a:solidFill>
                <a:latin typeface="华文宋体"/>
                <a:ea typeface="华文宋体"/>
                <a:cs typeface="华文宋体"/>
              </a:rPr>
              <a:t>渗透因子</a:t>
            </a:r>
            <a:r>
              <a:rPr lang="zh-CN" altLang="en-US" dirty="0">
                <a:solidFill>
                  <a:srgbClr val="080808"/>
                </a:solidFill>
                <a:latin typeface="华文宋体"/>
                <a:ea typeface="华文宋体"/>
                <a:cs typeface="华文宋体"/>
              </a:rPr>
              <a:t>：</a:t>
            </a:r>
            <a:endParaRPr kumimoji="1" lang="en-US" altLang="zh-CN" baseline="-25000" dirty="0">
              <a:latin typeface="Calibri" pitchFamily="34" charset="0"/>
            </a:endParaRPr>
          </a:p>
          <a:p>
            <a:pPr>
              <a:lnSpc>
                <a:spcPct val="105000"/>
              </a:lnSpc>
              <a:spcBef>
                <a:spcPct val="50000"/>
              </a:spcBef>
            </a:pPr>
            <a:r>
              <a:rPr kumimoji="1" lang="zh-CN" altLang="en-US" dirty="0" smtClean="0">
                <a:solidFill>
                  <a:srgbClr val="080808"/>
                </a:solidFill>
                <a:latin typeface="华文宋体"/>
                <a:ea typeface="华文宋体"/>
                <a:cs typeface="华文宋体"/>
              </a:rPr>
              <a:t>合理</a:t>
            </a:r>
            <a:r>
              <a:rPr lang="zh-CN" altLang="en-US" dirty="0">
                <a:solidFill>
                  <a:srgbClr val="080808"/>
                </a:solidFill>
                <a:latin typeface="华文宋体"/>
                <a:ea typeface="华文宋体"/>
                <a:cs typeface="华文宋体"/>
              </a:rPr>
              <a:t>渗透</a:t>
            </a:r>
            <a:r>
              <a:rPr lang="zh-CN" altLang="en-US" dirty="0" smtClean="0">
                <a:solidFill>
                  <a:srgbClr val="080808"/>
                </a:solidFill>
                <a:latin typeface="华文宋体"/>
                <a:ea typeface="华文宋体"/>
                <a:cs typeface="华文宋体"/>
              </a:rPr>
              <a:t>因子定义：</a:t>
            </a:r>
            <a:endParaRPr lang="zh-CN" altLang="en-US" dirty="0">
              <a:solidFill>
                <a:srgbClr val="080808"/>
              </a:solidFill>
              <a:latin typeface="华文宋体"/>
              <a:ea typeface="华文宋体"/>
              <a:cs typeface="华文宋体"/>
            </a:endParaRPr>
          </a:p>
          <a:p>
            <a:pPr>
              <a:lnSpc>
                <a:spcPct val="105000"/>
              </a:lnSpc>
              <a:spcBef>
                <a:spcPct val="50000"/>
              </a:spcBef>
            </a:pPr>
            <a:endParaRPr lang="en-US" altLang="zh-CN" dirty="0">
              <a:latin typeface="华文宋体"/>
              <a:ea typeface="华文宋体"/>
              <a:cs typeface="华文宋体"/>
            </a:endParaRPr>
          </a:p>
          <a:p>
            <a:pPr>
              <a:lnSpc>
                <a:spcPct val="105000"/>
              </a:lnSpc>
              <a:spcBef>
                <a:spcPct val="50000"/>
              </a:spcBef>
            </a:pPr>
            <a:endParaRPr lang="en-US" altLang="zh-CN" dirty="0" smtClean="0">
              <a:latin typeface="华文宋体"/>
              <a:ea typeface="华文宋体"/>
              <a:cs typeface="华文宋体"/>
            </a:endParaRPr>
          </a:p>
          <a:p>
            <a:pPr>
              <a:lnSpc>
                <a:spcPct val="105000"/>
              </a:lnSpc>
              <a:spcBef>
                <a:spcPct val="50000"/>
              </a:spcBef>
            </a:pPr>
            <a:r>
              <a:rPr lang="zh-CN" altLang="en-US" dirty="0" smtClean="0">
                <a:latin typeface="华文宋体"/>
                <a:ea typeface="华文宋体"/>
                <a:cs typeface="华文宋体"/>
              </a:rPr>
              <a:t>溶剂</a:t>
            </a:r>
            <a:r>
              <a:rPr lang="zh-CN" altLang="en-US" dirty="0">
                <a:solidFill>
                  <a:srgbClr val="080808"/>
                </a:solidFill>
                <a:latin typeface="华文宋体"/>
                <a:ea typeface="华文宋体"/>
                <a:cs typeface="华文宋体"/>
              </a:rPr>
              <a:t>渗透因子</a:t>
            </a:r>
            <a:r>
              <a:rPr lang="zh-CN" altLang="en-US" dirty="0" smtClean="0">
                <a:solidFill>
                  <a:srgbClr val="080808"/>
                </a:solidFill>
                <a:latin typeface="华文宋体"/>
                <a:ea typeface="华文宋体"/>
                <a:cs typeface="华文宋体"/>
              </a:rPr>
              <a:t>：对</a:t>
            </a:r>
            <a:r>
              <a:rPr lang="zh-CN" altLang="en-US" dirty="0">
                <a:solidFill>
                  <a:srgbClr val="080808"/>
                </a:solidFill>
                <a:latin typeface="华文宋体"/>
                <a:ea typeface="华文宋体"/>
                <a:cs typeface="华文宋体"/>
              </a:rPr>
              <a:t>稀溶液</a:t>
            </a:r>
          </a:p>
        </p:txBody>
      </p:sp>
      <p:graphicFrame>
        <p:nvGraphicFramePr>
          <p:cNvPr id="15" name="Object 438"/>
          <p:cNvGraphicFramePr>
            <a:graphicFrameLocks noChangeAspect="1"/>
          </p:cNvGraphicFramePr>
          <p:nvPr>
            <p:extLst>
              <p:ext uri="{D42A27DB-BD31-4B8C-83A1-F6EECF244321}">
                <p14:modId xmlns:p14="http://schemas.microsoft.com/office/powerpoint/2010/main" val="270625382"/>
              </p:ext>
            </p:extLst>
          </p:nvPr>
        </p:nvGraphicFramePr>
        <p:xfrm>
          <a:off x="2854325" y="4210050"/>
          <a:ext cx="4702175" cy="842963"/>
        </p:xfrm>
        <a:graphic>
          <a:graphicData uri="http://schemas.openxmlformats.org/presentationml/2006/ole">
            <mc:AlternateContent xmlns:mc="http://schemas.openxmlformats.org/markup-compatibility/2006">
              <mc:Choice xmlns:v="urn:schemas-microsoft-com:vml" Requires="v">
                <p:oleObj spid="_x0000_s168613" name="公式" r:id="rId9" imgW="1726920" imgH="444240" progId="Equation.3">
                  <p:embed/>
                </p:oleObj>
              </mc:Choice>
              <mc:Fallback>
                <p:oleObj name="公式" r:id="rId9" imgW="1726920" imgH="444240" progId="Equation.3">
                  <p:embed/>
                  <p:pic>
                    <p:nvPicPr>
                      <p:cNvPr id="0" name="Picture 438"/>
                      <p:cNvPicPr>
                        <a:picLocks noChangeAspect="1" noChangeArrowheads="1"/>
                      </p:cNvPicPr>
                      <p:nvPr/>
                    </p:nvPicPr>
                    <p:blipFill>
                      <a:blip r:embed="rId10"/>
                      <a:srcRect/>
                      <a:stretch>
                        <a:fillRect/>
                      </a:stretch>
                    </p:blipFill>
                    <p:spPr bwMode="auto">
                      <a:xfrm>
                        <a:off x="2854325" y="4210050"/>
                        <a:ext cx="4702175"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439"/>
          <p:cNvGraphicFramePr>
            <a:graphicFrameLocks noChangeAspect="1"/>
          </p:cNvGraphicFramePr>
          <p:nvPr/>
        </p:nvGraphicFramePr>
        <p:xfrm>
          <a:off x="2843213" y="5013325"/>
          <a:ext cx="5124450" cy="720725"/>
        </p:xfrm>
        <a:graphic>
          <a:graphicData uri="http://schemas.openxmlformats.org/presentationml/2006/ole">
            <mc:AlternateContent xmlns:mc="http://schemas.openxmlformats.org/markup-compatibility/2006">
              <mc:Choice xmlns:v="urn:schemas-microsoft-com:vml" Requires="v">
                <p:oleObj spid="_x0000_s168614" name="公式" r:id="rId11" imgW="2247900" imgH="431800" progId="Equation.3">
                  <p:embed/>
                </p:oleObj>
              </mc:Choice>
              <mc:Fallback>
                <p:oleObj name="公式" r:id="rId11" imgW="2247900" imgH="431800" progId="Equation.3">
                  <p:embed/>
                  <p:pic>
                    <p:nvPicPr>
                      <p:cNvPr id="0" name="Picture 4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3213" y="5013325"/>
                        <a:ext cx="512445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graphicFrame>
        <p:nvGraphicFramePr>
          <p:cNvPr id="17" name="Object 440"/>
          <p:cNvGraphicFramePr>
            <a:graphicFrameLocks noChangeAspect="1"/>
          </p:cNvGraphicFramePr>
          <p:nvPr>
            <p:extLst>
              <p:ext uri="{D42A27DB-BD31-4B8C-83A1-F6EECF244321}">
                <p14:modId xmlns:p14="http://schemas.microsoft.com/office/powerpoint/2010/main" val="2824357212"/>
              </p:ext>
            </p:extLst>
          </p:nvPr>
        </p:nvGraphicFramePr>
        <p:xfrm>
          <a:off x="3534635" y="5877272"/>
          <a:ext cx="1555750" cy="385762"/>
        </p:xfrm>
        <a:graphic>
          <a:graphicData uri="http://schemas.openxmlformats.org/presentationml/2006/ole">
            <mc:AlternateContent xmlns:mc="http://schemas.openxmlformats.org/markup-compatibility/2006">
              <mc:Choice xmlns:v="urn:schemas-microsoft-com:vml" Requires="v">
                <p:oleObj spid="_x0000_s168615" name="公式" r:id="rId13" imgW="571252" imgH="203112" progId="Equation.3">
                  <p:embed/>
                </p:oleObj>
              </mc:Choice>
              <mc:Fallback>
                <p:oleObj name="公式" r:id="rId13" imgW="571252" imgH="203112" progId="Equation.3">
                  <p:embed/>
                  <p:pic>
                    <p:nvPicPr>
                      <p:cNvPr id="0" name="Picture 4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34635" y="5877272"/>
                        <a:ext cx="1555750"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20"/>
          <p:cNvSpPr txBox="1">
            <a:spLocks noChangeArrowheads="1"/>
          </p:cNvSpPr>
          <p:nvPr/>
        </p:nvSpPr>
        <p:spPr bwMode="auto">
          <a:xfrm flipV="1">
            <a:off x="3496230" y="1052735"/>
            <a:ext cx="369332" cy="71793"/>
          </a:xfrm>
          <a:prstGeom prst="rect">
            <a:avLst/>
          </a:prstGeom>
          <a:noFill/>
          <a:ln w="9525">
            <a:noFill/>
            <a:miter lim="800000"/>
            <a:headEnd/>
            <a:tailEnd/>
          </a:ln>
        </p:spPr>
        <p:txBody>
          <a:bodyPr vert="eaVert" wrap="square">
            <a:spAutoFit/>
          </a:bodyPr>
          <a:lstStyle/>
          <a:p>
            <a:pPr>
              <a:spcBef>
                <a:spcPct val="50000"/>
              </a:spcBef>
            </a:pPr>
            <a:r>
              <a:rPr lang="zh-CN" altLang="en-US" sz="1200" b="1" dirty="0">
                <a:solidFill>
                  <a:srgbClr val="0000CC"/>
                </a:solidFill>
                <a:latin typeface="Times New Roman" pitchFamily="18" charset="0"/>
                <a:sym typeface="Symbol" pitchFamily="18" charset="2"/>
              </a:rPr>
              <a:t></a:t>
            </a:r>
            <a:endParaRPr lang="zh-CN" altLang="en-US" sz="8000" b="1" dirty="0">
              <a:solidFill>
                <a:srgbClr val="0000CC"/>
              </a:solidFill>
              <a:latin typeface="Times New Roman" pitchFamily="18" charset="0"/>
              <a:sym typeface="Symbol" pitchFamily="18" charset="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03710948"/>
              </p:ext>
            </p:extLst>
          </p:nvPr>
        </p:nvGraphicFramePr>
        <p:xfrm>
          <a:off x="3275855" y="2276873"/>
          <a:ext cx="1803945" cy="438932"/>
        </p:xfrm>
        <a:graphic>
          <a:graphicData uri="http://schemas.openxmlformats.org/presentationml/2006/ole">
            <mc:AlternateContent xmlns:mc="http://schemas.openxmlformats.org/markup-compatibility/2006">
              <mc:Choice xmlns:v="urn:schemas-microsoft-com:vml" Requires="v">
                <p:oleObj spid="_x0000_s168616" name="公式" r:id="rId15" imgW="901440" imgH="228600" progId="Equation.3">
                  <p:embed/>
                </p:oleObj>
              </mc:Choice>
              <mc:Fallback>
                <p:oleObj name="公式" r:id="rId15" imgW="901440" imgH="228600" progId="Equation.3">
                  <p:embed/>
                  <p:pic>
                    <p:nvPicPr>
                      <p:cNvPr id="0" name="对象 1"/>
                      <p:cNvPicPr>
                        <a:picLocks noChangeAspect="1" noChangeArrowheads="1"/>
                      </p:cNvPicPr>
                      <p:nvPr/>
                    </p:nvPicPr>
                    <p:blipFill>
                      <a:blip r:embed="rId16"/>
                      <a:srcRect/>
                      <a:stretch>
                        <a:fillRect/>
                      </a:stretch>
                    </p:blipFill>
                    <p:spPr bwMode="auto">
                      <a:xfrm>
                        <a:off x="3275855" y="2276873"/>
                        <a:ext cx="1803945" cy="438932"/>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41047344"/>
              </p:ext>
            </p:extLst>
          </p:nvPr>
        </p:nvGraphicFramePr>
        <p:xfrm>
          <a:off x="2665413" y="2654300"/>
          <a:ext cx="3409950" cy="566738"/>
        </p:xfrm>
        <a:graphic>
          <a:graphicData uri="http://schemas.openxmlformats.org/presentationml/2006/ole">
            <mc:AlternateContent xmlns:mc="http://schemas.openxmlformats.org/markup-compatibility/2006">
              <mc:Choice xmlns:v="urn:schemas-microsoft-com:vml" Requires="v">
                <p:oleObj spid="_x0000_s168617" name="公式" r:id="rId17" imgW="1739880" imgH="304560" progId="Equation.3">
                  <p:embed/>
                </p:oleObj>
              </mc:Choice>
              <mc:Fallback>
                <p:oleObj name="公式" r:id="rId17" imgW="1739880" imgH="304560" progId="Equation.3">
                  <p:embed/>
                  <p:pic>
                    <p:nvPicPr>
                      <p:cNvPr id="0" name="Object 505"/>
                      <p:cNvPicPr>
                        <a:picLocks noChangeAspect="1" noChangeArrowheads="1"/>
                      </p:cNvPicPr>
                      <p:nvPr/>
                    </p:nvPicPr>
                    <p:blipFill>
                      <a:blip r:embed="rId18"/>
                      <a:srcRect/>
                      <a:stretch>
                        <a:fillRect/>
                      </a:stretch>
                    </p:blipFill>
                    <p:spPr bwMode="auto">
                      <a:xfrm>
                        <a:off x="2665413" y="2654300"/>
                        <a:ext cx="34099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sp>
        <p:nvSpPr>
          <p:cNvPr id="19" name="右大括号 18"/>
          <p:cNvSpPr/>
          <p:nvPr/>
        </p:nvSpPr>
        <p:spPr>
          <a:xfrm>
            <a:off x="6396029" y="2364802"/>
            <a:ext cx="216024" cy="504056"/>
          </a:xfrm>
          <a:prstGeom prst="rightBrace">
            <a:avLst/>
          </a:prstGeom>
          <a:noFill/>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6873247" y="2432164"/>
            <a:ext cx="2031325" cy="369332"/>
          </a:xfrm>
          <a:prstGeom prst="rect">
            <a:avLst/>
          </a:prstGeom>
        </p:spPr>
        <p:txBody>
          <a:bodyPr wrap="none">
            <a:spAutoFit/>
          </a:bodyPr>
          <a:lstStyle/>
          <a:p>
            <a:r>
              <a:rPr kumimoji="1" lang="zh-CN" altLang="en-US" dirty="0" smtClean="0">
                <a:solidFill>
                  <a:srgbClr val="080808"/>
                </a:solidFill>
                <a:latin typeface="Calibri" pitchFamily="34" charset="0"/>
              </a:rPr>
              <a:t>二式即为活度定义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0-#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0-#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0-#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 presetClass="entr" presetSubtype="8"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0-#ppt_w/2"/>
                                          </p:val>
                                        </p:tav>
                                        <p:tav tm="100000">
                                          <p:val>
                                            <p:strVal val="#ppt_x"/>
                                          </p:val>
                                        </p:tav>
                                      </p:tavLst>
                                    </p:anim>
                                    <p:anim calcmode="lin" valueType="num">
                                      <p:cBhvr additive="base">
                                        <p:cTn id="39" dur="500" fill="hold"/>
                                        <p:tgtEl>
                                          <p:spTgt spid="2"/>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2" presetClass="entr" presetSubtype="4"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13" name="矩形 3"/>
          <p:cNvSpPr>
            <a:spLocks noChangeArrowheads="1"/>
          </p:cNvSpPr>
          <p:nvPr/>
        </p:nvSpPr>
        <p:spPr bwMode="auto">
          <a:xfrm>
            <a:off x="395288" y="188913"/>
            <a:ext cx="3262312" cy="423862"/>
          </a:xfrm>
          <a:prstGeom prst="rect">
            <a:avLst/>
          </a:prstGeom>
          <a:noFill/>
          <a:ln w="9525">
            <a:noFill/>
            <a:miter lim="800000"/>
            <a:headEnd/>
            <a:tailEnd/>
          </a:ln>
        </p:spPr>
        <p:txBody>
          <a:bodyPr wrap="none">
            <a:spAutoFit/>
          </a:bodyPr>
          <a:lstStyle/>
          <a:p>
            <a:pPr>
              <a:lnSpc>
                <a:spcPct val="90000"/>
              </a:lnSpc>
              <a:spcBef>
                <a:spcPct val="20000"/>
              </a:spcBef>
              <a:buClr>
                <a:srgbClr val="CCFF33"/>
              </a:buClr>
              <a:buSzPct val="70000"/>
            </a:pPr>
            <a:r>
              <a:rPr lang="zh-CN" altLang="en-US" sz="2400">
                <a:solidFill>
                  <a:srgbClr val="C00000"/>
                </a:solidFill>
                <a:latin typeface="华文行楷"/>
                <a:ea typeface="华文行楷"/>
                <a:cs typeface="华文行楷"/>
              </a:rPr>
              <a:t>四、真实溶液中的溶质</a:t>
            </a:r>
          </a:p>
        </p:txBody>
      </p:sp>
      <p:sp>
        <p:nvSpPr>
          <p:cNvPr id="119414" name="矩形 4"/>
          <p:cNvSpPr>
            <a:spLocks noChangeArrowheads="1"/>
          </p:cNvSpPr>
          <p:nvPr/>
        </p:nvSpPr>
        <p:spPr bwMode="auto">
          <a:xfrm>
            <a:off x="395288" y="609600"/>
            <a:ext cx="8353425" cy="1303338"/>
          </a:xfrm>
          <a:prstGeom prst="rect">
            <a:avLst/>
          </a:prstGeom>
          <a:noFill/>
          <a:ln w="9525">
            <a:noFill/>
            <a:miter lim="800000"/>
            <a:headEnd/>
            <a:tailEnd/>
          </a:ln>
        </p:spPr>
        <p:txBody>
          <a:bodyPr>
            <a:spAutoFit/>
          </a:bodyPr>
          <a:lstStyle/>
          <a:p>
            <a:pPr>
              <a:spcBef>
                <a:spcPct val="20000"/>
              </a:spcBef>
            </a:pPr>
            <a:r>
              <a:rPr kumimoji="1" lang="zh-CN" altLang="en-US" dirty="0">
                <a:latin typeface="创艺简楷体"/>
                <a:ea typeface="创艺简楷体"/>
                <a:cs typeface="创艺简楷体"/>
              </a:rPr>
              <a:t>1.</a:t>
            </a:r>
            <a:r>
              <a:rPr lang="zh-CN" altLang="en-US" dirty="0">
                <a:solidFill>
                  <a:srgbClr val="0000CC"/>
                </a:solidFill>
                <a:latin typeface="华文宋体"/>
                <a:ea typeface="华文宋体"/>
                <a:cs typeface="华文宋体"/>
              </a:rPr>
              <a:t>溶质</a:t>
            </a:r>
            <a:r>
              <a:rPr kumimoji="1" lang="en-US" altLang="zh-CN" sz="1600" dirty="0">
                <a:latin typeface="华文宋体"/>
                <a:ea typeface="华文宋体"/>
                <a:cs typeface="华文宋体"/>
              </a:rPr>
              <a:t>(B</a:t>
            </a:r>
            <a:r>
              <a:rPr kumimoji="1" lang="zh-CN" altLang="en-US" sz="1600" dirty="0">
                <a:latin typeface="华文宋体"/>
                <a:ea typeface="华文宋体"/>
                <a:cs typeface="华文宋体"/>
              </a:rPr>
              <a:t>表示）</a:t>
            </a:r>
            <a:r>
              <a:rPr kumimoji="1" lang="zh-CN" altLang="en-US" dirty="0">
                <a:latin typeface="创艺简楷体"/>
                <a:ea typeface="创艺简楷体"/>
                <a:cs typeface="创艺简楷体"/>
              </a:rPr>
              <a:t>组成用</a:t>
            </a:r>
            <a:r>
              <a:rPr kumimoji="1" lang="en-US" altLang="zh-CN" dirty="0">
                <a:latin typeface="创艺简楷体"/>
                <a:ea typeface="创艺简楷体"/>
                <a:cs typeface="创艺简楷体"/>
              </a:rPr>
              <a:t>X</a:t>
            </a:r>
            <a:r>
              <a:rPr kumimoji="1" lang="en-US" altLang="zh-CN" baseline="-25000" dirty="0">
                <a:latin typeface="创艺简楷体"/>
                <a:ea typeface="创艺简楷体"/>
                <a:cs typeface="创艺简楷体"/>
              </a:rPr>
              <a:t>B</a:t>
            </a:r>
            <a:r>
              <a:rPr kumimoji="1" lang="zh-CN" altLang="en-US" dirty="0">
                <a:latin typeface="创艺简楷体"/>
                <a:ea typeface="创艺简楷体"/>
                <a:cs typeface="创艺简楷体"/>
              </a:rPr>
              <a:t>表示时 </a:t>
            </a:r>
          </a:p>
          <a:p>
            <a:pPr>
              <a:spcBef>
                <a:spcPct val="20000"/>
              </a:spcBef>
            </a:pPr>
            <a:r>
              <a:rPr kumimoji="1" lang="zh-CN" altLang="en-US" dirty="0">
                <a:latin typeface="创艺简楷体"/>
                <a:ea typeface="创艺简楷体"/>
                <a:cs typeface="创艺简楷体"/>
              </a:rPr>
              <a:t>  标准态：</a:t>
            </a:r>
            <a:r>
              <a:rPr kumimoji="1" lang="en-US" altLang="zh-CN" dirty="0">
                <a:latin typeface="创艺简楷体"/>
                <a:ea typeface="创艺简楷体"/>
                <a:cs typeface="创艺简楷体"/>
              </a:rPr>
              <a:t>T,P </a:t>
            </a:r>
            <a:r>
              <a:rPr kumimoji="1" lang="zh-CN" altLang="en-US" dirty="0">
                <a:latin typeface="创艺简楷体"/>
                <a:ea typeface="创艺简楷体"/>
                <a:cs typeface="创艺简楷体"/>
              </a:rPr>
              <a:t>下当</a:t>
            </a:r>
            <a:r>
              <a:rPr kumimoji="1" lang="en-US" altLang="zh-CN" dirty="0">
                <a:latin typeface="创艺简楷体"/>
                <a:ea typeface="创艺简楷体"/>
                <a:cs typeface="创艺简楷体"/>
              </a:rPr>
              <a:t>X</a:t>
            </a:r>
            <a:r>
              <a:rPr kumimoji="1" lang="en-US" altLang="zh-CN" baseline="-25000" dirty="0">
                <a:latin typeface="创艺简楷体"/>
                <a:ea typeface="创艺简楷体"/>
                <a:cs typeface="创艺简楷体"/>
              </a:rPr>
              <a:t>B</a:t>
            </a:r>
            <a:r>
              <a:rPr kumimoji="1" lang="en-US" altLang="zh-CN" dirty="0">
                <a:latin typeface="创艺简楷体"/>
                <a:ea typeface="创艺简楷体"/>
                <a:cs typeface="创艺简楷体"/>
              </a:rPr>
              <a:t>1，</a:t>
            </a:r>
            <a:r>
              <a:rPr kumimoji="1" lang="zh-CN" altLang="en-US" dirty="0">
                <a:latin typeface="创艺简楷体"/>
                <a:ea typeface="创艺简楷体"/>
                <a:cs typeface="创艺简楷体"/>
              </a:rPr>
              <a:t>且符合亨利定律  (</a:t>
            </a:r>
            <a:r>
              <a:rPr kumimoji="1" lang="en-US" altLang="zh-CN" dirty="0">
                <a:latin typeface="创艺简楷体"/>
                <a:ea typeface="创艺简楷体"/>
                <a:cs typeface="创艺简楷体"/>
              </a:rPr>
              <a:t>X</a:t>
            </a:r>
            <a:r>
              <a:rPr kumimoji="1" lang="en-US" altLang="zh-CN" baseline="-25000" dirty="0">
                <a:latin typeface="创艺简楷体"/>
                <a:ea typeface="创艺简楷体"/>
                <a:cs typeface="创艺简楷体"/>
              </a:rPr>
              <a:t>B</a:t>
            </a:r>
            <a:r>
              <a:rPr kumimoji="1" lang="en-US" altLang="zh-CN" dirty="0">
                <a:latin typeface="创艺简楷体"/>
                <a:ea typeface="创艺简楷体"/>
                <a:cs typeface="创艺简楷体"/>
              </a:rPr>
              <a:t>0)</a:t>
            </a:r>
            <a:r>
              <a:rPr kumimoji="1" lang="zh-CN" altLang="en-US" dirty="0">
                <a:latin typeface="创艺简楷体"/>
                <a:ea typeface="创艺简楷体"/>
                <a:cs typeface="创艺简楷体"/>
              </a:rPr>
              <a:t>的假想状态。    </a:t>
            </a:r>
          </a:p>
          <a:p>
            <a:pPr>
              <a:lnSpc>
                <a:spcPct val="90000"/>
              </a:lnSpc>
              <a:spcBef>
                <a:spcPct val="20000"/>
              </a:spcBef>
            </a:pPr>
            <a:r>
              <a:rPr kumimoji="1" lang="zh-CN" altLang="en-US" dirty="0">
                <a:latin typeface="创艺简楷体"/>
                <a:ea typeface="创艺简楷体"/>
                <a:cs typeface="创艺简楷体"/>
              </a:rPr>
              <a:t> 化学势：</a:t>
            </a:r>
          </a:p>
          <a:p>
            <a:pPr>
              <a:lnSpc>
                <a:spcPct val="90000"/>
              </a:lnSpc>
              <a:spcBef>
                <a:spcPct val="20000"/>
              </a:spcBef>
            </a:pPr>
            <a:r>
              <a:rPr kumimoji="1" lang="zh-CN" altLang="en-US" dirty="0">
                <a:latin typeface="创艺简楷体"/>
                <a:ea typeface="创艺简楷体"/>
                <a:cs typeface="创艺简楷体"/>
              </a:rPr>
              <a:t>  </a:t>
            </a:r>
            <a:r>
              <a:rPr kumimoji="1" lang="zh-CN" altLang="en-US" dirty="0" smtClean="0">
                <a:solidFill>
                  <a:srgbClr val="080808"/>
                </a:solidFill>
                <a:latin typeface="创艺简楷体"/>
                <a:ea typeface="创艺简楷体"/>
                <a:cs typeface="创艺简楷体"/>
              </a:rPr>
              <a:t>  </a:t>
            </a:r>
            <a:r>
              <a:rPr kumimoji="1" lang="en-US" altLang="zh-CN" dirty="0" smtClean="0">
                <a:solidFill>
                  <a:srgbClr val="FF0000"/>
                </a:solidFill>
                <a:latin typeface="创艺简楷体"/>
                <a:ea typeface="创艺简楷体"/>
                <a:cs typeface="创艺简楷体"/>
              </a:rPr>
              <a:t>                                      </a:t>
            </a:r>
            <a:r>
              <a:rPr kumimoji="1" lang="zh-CN" altLang="en-US" dirty="0">
                <a:solidFill>
                  <a:srgbClr val="080808"/>
                </a:solidFill>
                <a:latin typeface="创艺简楷体"/>
                <a:ea typeface="创艺简楷体"/>
                <a:cs typeface="创艺简楷体"/>
              </a:rPr>
              <a:t>，</a:t>
            </a:r>
            <a:endParaRPr kumimoji="1" lang="zh-CN" altLang="en-US" dirty="0">
              <a:solidFill>
                <a:srgbClr val="080808"/>
              </a:solidFill>
            </a:endParaRPr>
          </a:p>
        </p:txBody>
      </p:sp>
      <p:grpSp>
        <p:nvGrpSpPr>
          <p:cNvPr id="6" name="Group 11"/>
          <p:cNvGrpSpPr>
            <a:grpSpLocks/>
          </p:cNvGrpSpPr>
          <p:nvPr/>
        </p:nvGrpSpPr>
        <p:grpSpPr bwMode="auto">
          <a:xfrm>
            <a:off x="1422400" y="1311034"/>
            <a:ext cx="3424237" cy="395287"/>
            <a:chOff x="1546" y="2553"/>
            <a:chExt cx="2568" cy="304"/>
          </a:xfrm>
        </p:grpSpPr>
        <p:sp>
          <p:nvSpPr>
            <p:cNvPr id="119431" name="Text Box 7"/>
            <p:cNvSpPr txBox="1">
              <a:spLocks noChangeArrowheads="1"/>
            </p:cNvSpPr>
            <p:nvPr/>
          </p:nvSpPr>
          <p:spPr bwMode="auto">
            <a:xfrm flipV="1">
              <a:off x="2426" y="2608"/>
              <a:ext cx="231" cy="96"/>
            </a:xfrm>
            <a:prstGeom prst="rect">
              <a:avLst/>
            </a:prstGeom>
            <a:noFill/>
            <a:ln w="9525">
              <a:noFill/>
              <a:miter lim="800000"/>
              <a:headEnd/>
              <a:tailEnd/>
            </a:ln>
          </p:spPr>
          <p:txBody>
            <a:bodyPr vert="eaVert">
              <a:spAutoFit/>
            </a:bodyPr>
            <a:lstStyle/>
            <a:p>
              <a:pPr>
                <a:spcBef>
                  <a:spcPct val="50000"/>
                </a:spcBef>
              </a:pPr>
              <a:r>
                <a:rPr lang="zh-CN" altLang="en-US" sz="1200" b="1">
                  <a:latin typeface="Times New Roman" pitchFamily="18" charset="0"/>
                  <a:sym typeface="Symbol" pitchFamily="18" charset="2"/>
                </a:rPr>
                <a:t></a:t>
              </a:r>
              <a:endParaRPr lang="zh-CN" altLang="en-US" sz="8000" b="1">
                <a:latin typeface="Times New Roman" pitchFamily="18" charset="0"/>
                <a:sym typeface="Symbol" pitchFamily="18" charset="2"/>
              </a:endParaRPr>
            </a:p>
          </p:txBody>
        </p:sp>
        <p:graphicFrame>
          <p:nvGraphicFramePr>
            <p:cNvPr id="119403" name="Object 619"/>
            <p:cNvGraphicFramePr>
              <a:graphicFrameLocks noChangeAspect="1"/>
            </p:cNvGraphicFramePr>
            <p:nvPr>
              <p:extLst>
                <p:ext uri="{D42A27DB-BD31-4B8C-83A1-F6EECF244321}">
                  <p14:modId xmlns:p14="http://schemas.microsoft.com/office/powerpoint/2010/main" val="730244633"/>
                </p:ext>
              </p:extLst>
            </p:nvPr>
          </p:nvGraphicFramePr>
          <p:xfrm>
            <a:off x="1546" y="2553"/>
            <a:ext cx="2568" cy="304"/>
          </p:xfrm>
          <a:graphic>
            <a:graphicData uri="http://schemas.openxmlformats.org/presentationml/2006/ole">
              <mc:AlternateContent xmlns:mc="http://schemas.openxmlformats.org/markup-compatibility/2006">
                <mc:Choice xmlns:v="urn:schemas-microsoft-com:vml" Requires="v">
                  <p:oleObj spid="_x0000_s183547" name="公式" r:id="rId3" imgW="2311200" imgH="253800" progId="Equation.3">
                    <p:embed/>
                  </p:oleObj>
                </mc:Choice>
                <mc:Fallback>
                  <p:oleObj name="公式" r:id="rId3" imgW="2311200" imgH="253800" progId="Equation.3">
                    <p:embed/>
                    <p:pic>
                      <p:nvPicPr>
                        <p:cNvPr id="0" name="Picture 619"/>
                        <p:cNvPicPr>
                          <a:picLocks noChangeAspect="1" noChangeArrowheads="1"/>
                        </p:cNvPicPr>
                        <p:nvPr/>
                      </p:nvPicPr>
                      <p:blipFill>
                        <a:blip r:embed="rId4"/>
                        <a:srcRect/>
                        <a:stretch>
                          <a:fillRect/>
                        </a:stretch>
                      </p:blipFill>
                      <p:spPr bwMode="auto">
                        <a:xfrm>
                          <a:off x="1546" y="2553"/>
                          <a:ext cx="2568" cy="304"/>
                        </a:xfrm>
                        <a:prstGeom prst="rect">
                          <a:avLst/>
                        </a:prstGeom>
                        <a:solidFill>
                          <a:srgbClr val="FFFF00"/>
                        </a:solidFill>
                        <a:extLst/>
                      </p:spPr>
                    </p:pic>
                  </p:oleObj>
                </mc:Fallback>
              </mc:AlternateContent>
            </a:graphicData>
          </a:graphic>
        </p:graphicFrame>
      </p:grpSp>
      <p:graphicFrame>
        <p:nvGraphicFramePr>
          <p:cNvPr id="9" name="Object 620"/>
          <p:cNvGraphicFramePr>
            <a:graphicFrameLocks noChangeAspect="1"/>
          </p:cNvGraphicFramePr>
          <p:nvPr>
            <p:extLst>
              <p:ext uri="{D42A27DB-BD31-4B8C-83A1-F6EECF244321}">
                <p14:modId xmlns:p14="http://schemas.microsoft.com/office/powerpoint/2010/main" val="1248802908"/>
              </p:ext>
            </p:extLst>
          </p:nvPr>
        </p:nvGraphicFramePr>
        <p:xfrm>
          <a:off x="5203093" y="1271425"/>
          <a:ext cx="3165475" cy="527050"/>
        </p:xfrm>
        <a:graphic>
          <a:graphicData uri="http://schemas.openxmlformats.org/presentationml/2006/ole">
            <mc:AlternateContent xmlns:mc="http://schemas.openxmlformats.org/markup-compatibility/2006">
              <mc:Choice xmlns:v="urn:schemas-microsoft-com:vml" Requires="v">
                <p:oleObj spid="_x0000_s183548" name="公式" r:id="rId5" imgW="1358310" imgH="241195" progId="Equation.3">
                  <p:embed/>
                </p:oleObj>
              </mc:Choice>
              <mc:Fallback>
                <p:oleObj name="公式" r:id="rId5" imgW="1358310" imgH="241195" progId="Equation.3">
                  <p:embed/>
                  <p:pic>
                    <p:nvPicPr>
                      <p:cNvPr id="0" name="Picture 6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3093" y="1271425"/>
                        <a:ext cx="31654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621"/>
          <p:cNvGraphicFramePr>
            <a:graphicFrameLocks noChangeAspect="1"/>
          </p:cNvGraphicFramePr>
          <p:nvPr>
            <p:extLst>
              <p:ext uri="{D42A27DB-BD31-4B8C-83A1-F6EECF244321}">
                <p14:modId xmlns:p14="http://schemas.microsoft.com/office/powerpoint/2010/main" val="795603871"/>
              </p:ext>
            </p:extLst>
          </p:nvPr>
        </p:nvGraphicFramePr>
        <p:xfrm>
          <a:off x="885825" y="1985169"/>
          <a:ext cx="3138487" cy="544512"/>
        </p:xfrm>
        <a:graphic>
          <a:graphicData uri="http://schemas.openxmlformats.org/presentationml/2006/ole">
            <mc:AlternateContent xmlns:mc="http://schemas.openxmlformats.org/markup-compatibility/2006">
              <mc:Choice xmlns:v="urn:schemas-microsoft-com:vml" Requires="v">
                <p:oleObj spid="_x0000_s183549" name="公式" r:id="rId7" imgW="1600200" imgH="291960" progId="Equation.3">
                  <p:embed/>
                </p:oleObj>
              </mc:Choice>
              <mc:Fallback>
                <p:oleObj name="公式" r:id="rId7" imgW="1600200" imgH="291960" progId="Equation.3">
                  <p:embed/>
                  <p:pic>
                    <p:nvPicPr>
                      <p:cNvPr id="0" name="Picture 6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5825" y="1985169"/>
                        <a:ext cx="3138487"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graphicFrame>
        <p:nvGraphicFramePr>
          <p:cNvPr id="11" name="Object 622"/>
          <p:cNvGraphicFramePr>
            <a:graphicFrameLocks noChangeAspect="1"/>
          </p:cNvGraphicFramePr>
          <p:nvPr/>
        </p:nvGraphicFramePr>
        <p:xfrm>
          <a:off x="4281488" y="1989138"/>
          <a:ext cx="1538287" cy="407987"/>
        </p:xfrm>
        <a:graphic>
          <a:graphicData uri="http://schemas.openxmlformats.org/presentationml/2006/ole">
            <mc:AlternateContent xmlns:mc="http://schemas.openxmlformats.org/markup-compatibility/2006">
              <mc:Choice xmlns:v="urn:schemas-microsoft-com:vml" Requires="v">
                <p:oleObj spid="_x0000_s183550" name="公式" r:id="rId9" imgW="812520" imgH="215640" progId="Equation.3">
                  <p:embed/>
                </p:oleObj>
              </mc:Choice>
              <mc:Fallback>
                <p:oleObj name="公式" r:id="rId9" imgW="812520" imgH="215640" progId="Equation.3">
                  <p:embed/>
                  <p:pic>
                    <p:nvPicPr>
                      <p:cNvPr id="0" name="Picture 6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1488" y="1989138"/>
                        <a:ext cx="1538287"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graphicFrame>
        <p:nvGraphicFramePr>
          <p:cNvPr id="12" name="Object 623"/>
          <p:cNvGraphicFramePr>
            <a:graphicFrameLocks noChangeAspect="1"/>
          </p:cNvGraphicFramePr>
          <p:nvPr/>
        </p:nvGraphicFramePr>
        <p:xfrm>
          <a:off x="2916238" y="2451100"/>
          <a:ext cx="2178050" cy="611188"/>
        </p:xfrm>
        <a:graphic>
          <a:graphicData uri="http://schemas.openxmlformats.org/presentationml/2006/ole">
            <mc:AlternateContent xmlns:mc="http://schemas.openxmlformats.org/markup-compatibility/2006">
              <mc:Choice xmlns:v="urn:schemas-microsoft-com:vml" Requires="v">
                <p:oleObj spid="_x0000_s183551" name="公式" r:id="rId11" imgW="927000" imgH="241200" progId="Equation.3">
                  <p:embed/>
                </p:oleObj>
              </mc:Choice>
              <mc:Fallback>
                <p:oleObj name="公式" r:id="rId11" imgW="927000" imgH="241200" progId="Equation.3">
                  <p:embed/>
                  <p:pic>
                    <p:nvPicPr>
                      <p:cNvPr id="0" name="Picture 6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6238" y="2451100"/>
                        <a:ext cx="2178050"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cxnSp>
        <p:nvCxnSpPr>
          <p:cNvPr id="14" name="直接箭头连接符 13"/>
          <p:cNvCxnSpPr/>
          <p:nvPr/>
        </p:nvCxnSpPr>
        <p:spPr>
          <a:xfrm>
            <a:off x="2935288" y="1125538"/>
            <a:ext cx="3111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417" name="矩形 17"/>
          <p:cNvSpPr>
            <a:spLocks noChangeArrowheads="1"/>
          </p:cNvSpPr>
          <p:nvPr/>
        </p:nvSpPr>
        <p:spPr bwMode="auto">
          <a:xfrm>
            <a:off x="323850" y="3141663"/>
            <a:ext cx="8201025" cy="1781175"/>
          </a:xfrm>
          <a:prstGeom prst="rect">
            <a:avLst/>
          </a:prstGeom>
          <a:noFill/>
          <a:ln w="9525">
            <a:noFill/>
            <a:miter lim="800000"/>
            <a:headEnd/>
            <a:tailEnd/>
          </a:ln>
        </p:spPr>
        <p:txBody>
          <a:bodyPr>
            <a:spAutoFit/>
          </a:bodyPr>
          <a:lstStyle/>
          <a:p>
            <a:pPr>
              <a:spcBef>
                <a:spcPct val="20000"/>
              </a:spcBef>
            </a:pPr>
            <a:r>
              <a:rPr kumimoji="1" lang="en-US" altLang="zh-CN" dirty="0">
                <a:latin typeface="创艺简楷体"/>
                <a:ea typeface="创艺简楷体"/>
                <a:cs typeface="创艺简楷体"/>
              </a:rPr>
              <a:t>2.</a:t>
            </a:r>
            <a:r>
              <a:rPr lang="zh-CN" altLang="en-US" dirty="0">
                <a:solidFill>
                  <a:srgbClr val="0000CC"/>
                </a:solidFill>
                <a:latin typeface="华文宋体"/>
                <a:ea typeface="华文宋体"/>
                <a:cs typeface="华文宋体"/>
              </a:rPr>
              <a:t>溶质</a:t>
            </a:r>
            <a:r>
              <a:rPr kumimoji="1" lang="en-US" altLang="zh-CN" dirty="0">
                <a:latin typeface="华文宋体"/>
                <a:ea typeface="华文宋体"/>
                <a:cs typeface="华文宋体"/>
              </a:rPr>
              <a:t>(B</a:t>
            </a:r>
            <a:r>
              <a:rPr kumimoji="1" lang="zh-CN" altLang="en-US" dirty="0">
                <a:latin typeface="华文宋体"/>
                <a:ea typeface="华文宋体"/>
                <a:cs typeface="华文宋体"/>
              </a:rPr>
              <a:t>表示）</a:t>
            </a:r>
            <a:r>
              <a:rPr kumimoji="1" lang="zh-CN" altLang="en-US" dirty="0">
                <a:latin typeface="创艺简楷体"/>
                <a:ea typeface="创艺简楷体"/>
                <a:cs typeface="创艺简楷体"/>
              </a:rPr>
              <a:t>组成用</a:t>
            </a:r>
            <a:r>
              <a:rPr kumimoji="1" lang="en-US" altLang="zh-CN" dirty="0">
                <a:latin typeface="创艺简楷体"/>
                <a:ea typeface="创艺简楷体"/>
                <a:cs typeface="创艺简楷体"/>
              </a:rPr>
              <a:t>C</a:t>
            </a:r>
            <a:r>
              <a:rPr kumimoji="1" lang="en-US" altLang="zh-CN" baseline="-25000" dirty="0">
                <a:latin typeface="创艺简楷体"/>
                <a:ea typeface="创艺简楷体"/>
                <a:cs typeface="创艺简楷体"/>
              </a:rPr>
              <a:t>B</a:t>
            </a:r>
            <a:r>
              <a:rPr kumimoji="1" lang="zh-CN" altLang="en-US" dirty="0">
                <a:latin typeface="创艺简楷体"/>
                <a:ea typeface="创艺简楷体"/>
                <a:cs typeface="创艺简楷体"/>
              </a:rPr>
              <a:t>表示时 </a:t>
            </a:r>
          </a:p>
          <a:p>
            <a:pPr>
              <a:spcBef>
                <a:spcPct val="20000"/>
              </a:spcBef>
            </a:pPr>
            <a:r>
              <a:rPr kumimoji="1" lang="zh-CN" altLang="en-US" dirty="0">
                <a:latin typeface="创艺简楷体"/>
                <a:ea typeface="创艺简楷体"/>
                <a:cs typeface="创艺简楷体"/>
              </a:rPr>
              <a:t>  标准态：</a:t>
            </a:r>
            <a:r>
              <a:rPr kumimoji="1" lang="en-US" altLang="zh-CN" dirty="0">
                <a:latin typeface="创艺简楷体"/>
                <a:ea typeface="创艺简楷体"/>
                <a:cs typeface="创艺简楷体"/>
              </a:rPr>
              <a:t>T,P </a:t>
            </a:r>
            <a:r>
              <a:rPr kumimoji="1" lang="zh-CN" altLang="en-US" dirty="0">
                <a:latin typeface="创艺简楷体"/>
                <a:ea typeface="创艺简楷体"/>
                <a:cs typeface="创艺简楷体"/>
              </a:rPr>
              <a:t>下当</a:t>
            </a:r>
            <a:r>
              <a:rPr kumimoji="1" lang="en-US" altLang="zh-CN" dirty="0">
                <a:latin typeface="创艺简楷体"/>
                <a:ea typeface="创艺简楷体"/>
                <a:cs typeface="创艺简楷体"/>
              </a:rPr>
              <a:t>C</a:t>
            </a:r>
            <a:r>
              <a:rPr kumimoji="1" lang="en-US" altLang="zh-CN" baseline="-25000" dirty="0">
                <a:latin typeface="创艺简楷体"/>
                <a:ea typeface="创艺简楷体"/>
                <a:cs typeface="创艺简楷体"/>
              </a:rPr>
              <a:t>B</a:t>
            </a:r>
            <a:r>
              <a:rPr kumimoji="1" lang="en-US" altLang="zh-CN" dirty="0">
                <a:latin typeface="创艺简楷体"/>
                <a:ea typeface="创艺简楷体"/>
                <a:cs typeface="创艺简楷体"/>
              </a:rPr>
              <a:t> C</a:t>
            </a:r>
            <a:r>
              <a:rPr kumimoji="1" lang="en-US" altLang="zh-CN" baseline="-25000" dirty="0">
                <a:latin typeface="创艺简楷体"/>
                <a:ea typeface="创艺简楷体"/>
                <a:cs typeface="创艺简楷体"/>
              </a:rPr>
              <a:t>B</a:t>
            </a:r>
            <a:r>
              <a:rPr kumimoji="1" lang="en-US" altLang="zh-CN" dirty="0">
                <a:latin typeface="创艺简楷体"/>
                <a:ea typeface="创艺简楷体"/>
                <a:cs typeface="创艺简楷体"/>
              </a:rPr>
              <a:t> =</a:t>
            </a:r>
            <a:r>
              <a:rPr kumimoji="1" lang="en-US" altLang="zh-CN" dirty="0">
                <a:solidFill>
                  <a:srgbClr val="0000CC"/>
                </a:solidFill>
                <a:latin typeface="创艺简楷体"/>
                <a:ea typeface="创艺简楷体"/>
                <a:cs typeface="创艺简楷体"/>
              </a:rPr>
              <a:t>1moldm</a:t>
            </a:r>
            <a:r>
              <a:rPr kumimoji="1" lang="en-US" altLang="zh-CN" baseline="30000" dirty="0">
                <a:solidFill>
                  <a:srgbClr val="0000CC"/>
                </a:solidFill>
                <a:latin typeface="创艺简楷体"/>
                <a:ea typeface="创艺简楷体"/>
                <a:cs typeface="创艺简楷体"/>
              </a:rPr>
              <a:t>-3</a:t>
            </a:r>
            <a:r>
              <a:rPr kumimoji="1" lang="en-US" altLang="zh-CN" dirty="0">
                <a:latin typeface="创艺简楷体"/>
                <a:ea typeface="创艺简楷体"/>
                <a:cs typeface="创艺简楷体"/>
              </a:rPr>
              <a:t> ，</a:t>
            </a:r>
            <a:r>
              <a:rPr kumimoji="1" lang="zh-CN" altLang="en-US" dirty="0">
                <a:latin typeface="创艺简楷体"/>
                <a:ea typeface="创艺简楷体"/>
                <a:cs typeface="创艺简楷体"/>
              </a:rPr>
              <a:t>且符合亨利定律(</a:t>
            </a:r>
            <a:r>
              <a:rPr kumimoji="1" lang="en-US" altLang="zh-CN" dirty="0">
                <a:latin typeface="创艺简楷体"/>
                <a:ea typeface="创艺简楷体"/>
                <a:cs typeface="创艺简楷体"/>
              </a:rPr>
              <a:t>C</a:t>
            </a:r>
            <a:r>
              <a:rPr kumimoji="1" lang="en-US" altLang="zh-CN" baseline="-25000" dirty="0">
                <a:latin typeface="创艺简楷体"/>
                <a:ea typeface="创艺简楷体"/>
                <a:cs typeface="创艺简楷体"/>
              </a:rPr>
              <a:t>B</a:t>
            </a:r>
            <a:r>
              <a:rPr kumimoji="1" lang="en-US" altLang="zh-CN" dirty="0">
                <a:latin typeface="创艺简楷体"/>
                <a:ea typeface="创艺简楷体"/>
                <a:cs typeface="创艺简楷体"/>
              </a:rPr>
              <a:t>0)</a:t>
            </a:r>
            <a:r>
              <a:rPr kumimoji="1" lang="zh-CN" altLang="en-US" dirty="0">
                <a:latin typeface="创艺简楷体"/>
                <a:ea typeface="创艺简楷体"/>
                <a:cs typeface="创艺简楷体"/>
              </a:rPr>
              <a:t>的假想状态。    </a:t>
            </a:r>
          </a:p>
          <a:p>
            <a:pPr>
              <a:lnSpc>
                <a:spcPct val="90000"/>
              </a:lnSpc>
              <a:spcBef>
                <a:spcPct val="20000"/>
              </a:spcBef>
            </a:pPr>
            <a:r>
              <a:rPr kumimoji="1" lang="zh-CN" altLang="en-US" dirty="0">
                <a:latin typeface="创艺简楷体"/>
                <a:ea typeface="创艺简楷体"/>
                <a:cs typeface="创艺简楷体"/>
              </a:rPr>
              <a:t> 化学势：</a:t>
            </a:r>
          </a:p>
          <a:p>
            <a:pPr>
              <a:lnSpc>
                <a:spcPct val="120000"/>
              </a:lnSpc>
              <a:spcBef>
                <a:spcPct val="20000"/>
              </a:spcBef>
            </a:pPr>
            <a:r>
              <a:rPr kumimoji="1" lang="zh-CN" altLang="en-US" dirty="0">
                <a:latin typeface="创艺简楷体"/>
                <a:ea typeface="创艺简楷体"/>
                <a:cs typeface="创艺简楷体"/>
              </a:rPr>
              <a:t> </a:t>
            </a:r>
            <a:endParaRPr kumimoji="1" lang="en-US" altLang="zh-CN" dirty="0">
              <a:latin typeface="创艺简楷体"/>
              <a:ea typeface="创艺简楷体"/>
              <a:cs typeface="创艺简楷体"/>
            </a:endParaRPr>
          </a:p>
          <a:p>
            <a:pPr>
              <a:lnSpc>
                <a:spcPct val="120000"/>
              </a:lnSpc>
              <a:spcBef>
                <a:spcPct val="20000"/>
              </a:spcBef>
            </a:pPr>
            <a:r>
              <a:rPr kumimoji="1" lang="zh-CN" altLang="en-US" dirty="0">
                <a:latin typeface="创艺简楷体"/>
                <a:ea typeface="创艺简楷体"/>
                <a:cs typeface="创艺简楷体"/>
              </a:rPr>
              <a:t> 且</a:t>
            </a:r>
            <a:endParaRPr kumimoji="1" lang="zh-CN" altLang="en-US" dirty="0">
              <a:solidFill>
                <a:srgbClr val="080808"/>
              </a:solidFill>
              <a:latin typeface="创艺简楷体"/>
              <a:ea typeface="创艺简楷体"/>
              <a:cs typeface="创艺简楷体"/>
            </a:endParaRPr>
          </a:p>
        </p:txBody>
      </p:sp>
      <p:grpSp>
        <p:nvGrpSpPr>
          <p:cNvPr id="19" name="Group 11"/>
          <p:cNvGrpSpPr>
            <a:grpSpLocks/>
          </p:cNvGrpSpPr>
          <p:nvPr/>
        </p:nvGrpSpPr>
        <p:grpSpPr bwMode="auto">
          <a:xfrm>
            <a:off x="1308485" y="3829050"/>
            <a:ext cx="2321100" cy="395288"/>
            <a:chOff x="1102" y="2552"/>
            <a:chExt cx="1833" cy="304"/>
          </a:xfrm>
        </p:grpSpPr>
        <p:sp>
          <p:nvSpPr>
            <p:cNvPr id="119430" name="Text Box 7"/>
            <p:cNvSpPr txBox="1">
              <a:spLocks noChangeArrowheads="1"/>
            </p:cNvSpPr>
            <p:nvPr/>
          </p:nvSpPr>
          <p:spPr bwMode="auto">
            <a:xfrm flipV="1">
              <a:off x="1788" y="2607"/>
              <a:ext cx="231" cy="96"/>
            </a:xfrm>
            <a:prstGeom prst="rect">
              <a:avLst/>
            </a:prstGeom>
            <a:noFill/>
            <a:ln w="9525">
              <a:noFill/>
              <a:miter lim="800000"/>
              <a:headEnd/>
              <a:tailEnd/>
            </a:ln>
          </p:spPr>
          <p:txBody>
            <a:bodyPr vert="eaVert">
              <a:spAutoFit/>
            </a:bodyPr>
            <a:lstStyle/>
            <a:p>
              <a:pPr>
                <a:spcBef>
                  <a:spcPct val="50000"/>
                </a:spcBef>
              </a:pPr>
              <a:r>
                <a:rPr lang="zh-CN" altLang="en-US" sz="1200" b="1">
                  <a:latin typeface="Times New Roman" pitchFamily="18" charset="0"/>
                  <a:sym typeface="Symbol" pitchFamily="18" charset="2"/>
                </a:rPr>
                <a:t></a:t>
              </a:r>
              <a:endParaRPr lang="zh-CN" altLang="en-US" sz="8000" b="1">
                <a:latin typeface="Times New Roman" pitchFamily="18" charset="0"/>
                <a:sym typeface="Symbol" pitchFamily="18" charset="2"/>
              </a:endParaRPr>
            </a:p>
          </p:txBody>
        </p:sp>
        <p:graphicFrame>
          <p:nvGraphicFramePr>
            <p:cNvPr id="119408" name="Object 624"/>
            <p:cNvGraphicFramePr>
              <a:graphicFrameLocks noChangeAspect="1"/>
            </p:cNvGraphicFramePr>
            <p:nvPr>
              <p:extLst>
                <p:ext uri="{D42A27DB-BD31-4B8C-83A1-F6EECF244321}">
                  <p14:modId xmlns:p14="http://schemas.microsoft.com/office/powerpoint/2010/main" val="1459593228"/>
                </p:ext>
              </p:extLst>
            </p:nvPr>
          </p:nvGraphicFramePr>
          <p:xfrm>
            <a:off x="1102" y="2552"/>
            <a:ext cx="1833" cy="304"/>
          </p:xfrm>
          <a:graphic>
            <a:graphicData uri="http://schemas.openxmlformats.org/presentationml/2006/ole">
              <mc:AlternateContent xmlns:mc="http://schemas.openxmlformats.org/markup-compatibility/2006">
                <mc:Choice xmlns:v="urn:schemas-microsoft-com:vml" Requires="v">
                  <p:oleObj spid="_x0000_s183552" name="公式" r:id="rId13" imgW="1650960" imgH="253800" progId="Equation.3">
                    <p:embed/>
                  </p:oleObj>
                </mc:Choice>
                <mc:Fallback>
                  <p:oleObj name="公式" r:id="rId13" imgW="1650960" imgH="253800" progId="Equation.3">
                    <p:embed/>
                    <p:pic>
                      <p:nvPicPr>
                        <p:cNvPr id="0" name="Picture 624"/>
                        <p:cNvPicPr>
                          <a:picLocks noChangeAspect="1" noChangeArrowheads="1"/>
                        </p:cNvPicPr>
                        <p:nvPr/>
                      </p:nvPicPr>
                      <p:blipFill>
                        <a:blip r:embed="rId14"/>
                        <a:srcRect/>
                        <a:stretch>
                          <a:fillRect/>
                        </a:stretch>
                      </p:blipFill>
                      <p:spPr bwMode="auto">
                        <a:xfrm>
                          <a:off x="1102" y="2552"/>
                          <a:ext cx="1833" cy="304"/>
                        </a:xfrm>
                        <a:prstGeom prst="rect">
                          <a:avLst/>
                        </a:prstGeom>
                        <a:solidFill>
                          <a:srgbClr val="FFFF00"/>
                        </a:solidFill>
                        <a:extLst/>
                      </p:spPr>
                    </p:pic>
                  </p:oleObj>
                </mc:Fallback>
              </mc:AlternateContent>
            </a:graphicData>
          </a:graphic>
        </p:graphicFrame>
      </p:grpSp>
      <p:grpSp>
        <p:nvGrpSpPr>
          <p:cNvPr id="22" name="Group 16"/>
          <p:cNvGrpSpPr>
            <a:grpSpLocks/>
          </p:cNvGrpSpPr>
          <p:nvPr/>
        </p:nvGrpSpPr>
        <p:grpSpPr bwMode="auto">
          <a:xfrm>
            <a:off x="4287838" y="3963988"/>
            <a:ext cx="2728912" cy="333375"/>
            <a:chOff x="2866" y="2557"/>
            <a:chExt cx="2074" cy="293"/>
          </a:xfrm>
        </p:grpSpPr>
        <p:graphicFrame>
          <p:nvGraphicFramePr>
            <p:cNvPr id="119409" name="Object 625"/>
            <p:cNvGraphicFramePr>
              <a:graphicFrameLocks noChangeAspect="1"/>
            </p:cNvGraphicFramePr>
            <p:nvPr/>
          </p:nvGraphicFramePr>
          <p:xfrm>
            <a:off x="2866" y="2557"/>
            <a:ext cx="2074" cy="293"/>
          </p:xfrm>
          <a:graphic>
            <a:graphicData uri="http://schemas.openxmlformats.org/presentationml/2006/ole">
              <mc:AlternateContent xmlns:mc="http://schemas.openxmlformats.org/markup-compatibility/2006">
                <mc:Choice xmlns:v="urn:schemas-microsoft-com:vml" Requires="v">
                  <p:oleObj spid="_x0000_s183553" name="公式" r:id="rId15" imgW="1675673" imgH="253890" progId="Equation.3">
                    <p:embed/>
                  </p:oleObj>
                </mc:Choice>
                <mc:Fallback>
                  <p:oleObj name="公式" r:id="rId15" imgW="1675673" imgH="253890" progId="Equation.3">
                    <p:embed/>
                    <p:pic>
                      <p:nvPicPr>
                        <p:cNvPr id="0" name="Picture 6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66" y="2557"/>
                          <a:ext cx="2074"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sp>
          <p:nvSpPr>
            <p:cNvPr id="119429" name="Text Box 9"/>
            <p:cNvSpPr txBox="1">
              <a:spLocks noChangeArrowheads="1"/>
            </p:cNvSpPr>
            <p:nvPr/>
          </p:nvSpPr>
          <p:spPr bwMode="auto">
            <a:xfrm flipV="1">
              <a:off x="4649" y="2592"/>
              <a:ext cx="231" cy="96"/>
            </a:xfrm>
            <a:prstGeom prst="rect">
              <a:avLst/>
            </a:prstGeom>
            <a:noFill/>
            <a:ln w="9525">
              <a:noFill/>
              <a:miter lim="800000"/>
              <a:headEnd/>
              <a:tailEnd/>
            </a:ln>
          </p:spPr>
          <p:txBody>
            <a:bodyPr vert="eaVert">
              <a:spAutoFit/>
            </a:bodyPr>
            <a:lstStyle/>
            <a:p>
              <a:pPr>
                <a:spcBef>
                  <a:spcPct val="50000"/>
                </a:spcBef>
              </a:pPr>
              <a:r>
                <a:rPr lang="zh-CN" altLang="en-US" sz="1200" b="1" dirty="0">
                  <a:latin typeface="Times New Roman" pitchFamily="18" charset="0"/>
                  <a:sym typeface="Symbol" pitchFamily="18" charset="2"/>
                </a:rPr>
                <a:t></a:t>
              </a:r>
              <a:endParaRPr lang="zh-CN" altLang="en-US" sz="8000" b="1" dirty="0">
                <a:latin typeface="Times New Roman" pitchFamily="18" charset="0"/>
                <a:sym typeface="Symbol" pitchFamily="18" charset="2"/>
              </a:endParaRPr>
            </a:p>
          </p:txBody>
        </p:sp>
      </p:grpSp>
      <p:grpSp>
        <p:nvGrpSpPr>
          <p:cNvPr id="26" name="Group 20"/>
          <p:cNvGrpSpPr>
            <a:grpSpLocks/>
          </p:cNvGrpSpPr>
          <p:nvPr/>
        </p:nvGrpSpPr>
        <p:grpSpPr bwMode="auto">
          <a:xfrm>
            <a:off x="1030288" y="5013325"/>
            <a:ext cx="4765675" cy="455613"/>
            <a:chOff x="520" y="3377"/>
            <a:chExt cx="3002" cy="287"/>
          </a:xfrm>
        </p:grpSpPr>
        <p:graphicFrame>
          <p:nvGraphicFramePr>
            <p:cNvPr id="119410" name="Object 626"/>
            <p:cNvGraphicFramePr>
              <a:graphicFrameLocks noChangeAspect="1"/>
            </p:cNvGraphicFramePr>
            <p:nvPr/>
          </p:nvGraphicFramePr>
          <p:xfrm>
            <a:off x="520" y="3377"/>
            <a:ext cx="333" cy="287"/>
          </p:xfrm>
          <a:graphic>
            <a:graphicData uri="http://schemas.openxmlformats.org/presentationml/2006/ole">
              <mc:AlternateContent xmlns:mc="http://schemas.openxmlformats.org/markup-compatibility/2006">
                <mc:Choice xmlns:v="urn:schemas-microsoft-com:vml" Requires="v">
                  <p:oleObj spid="_x0000_s183554" name="公式" r:id="rId17" imgW="279360" imgH="241200" progId="Equation.3">
                    <p:embed/>
                  </p:oleObj>
                </mc:Choice>
                <mc:Fallback>
                  <p:oleObj name="公式" r:id="rId17" imgW="279360" imgH="241200" progId="Equation.3">
                    <p:embed/>
                    <p:pic>
                      <p:nvPicPr>
                        <p:cNvPr id="0" name="Picture 6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0" y="3377"/>
                          <a:ext cx="3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graphicFrame>
          <p:nvGraphicFramePr>
            <p:cNvPr id="119411" name="Object 627"/>
            <p:cNvGraphicFramePr>
              <a:graphicFrameLocks noChangeAspect="1"/>
            </p:cNvGraphicFramePr>
            <p:nvPr/>
          </p:nvGraphicFramePr>
          <p:xfrm>
            <a:off x="1873" y="3392"/>
            <a:ext cx="1649" cy="257"/>
          </p:xfrm>
          <a:graphic>
            <a:graphicData uri="http://schemas.openxmlformats.org/presentationml/2006/ole">
              <mc:AlternateContent xmlns:mc="http://schemas.openxmlformats.org/markup-compatibility/2006">
                <mc:Choice xmlns:v="urn:schemas-microsoft-com:vml" Requires="v">
                  <p:oleObj spid="_x0000_s183555" name="公式" r:id="rId19" imgW="1295400" imgH="254000" progId="Equation.3">
                    <p:embed/>
                  </p:oleObj>
                </mc:Choice>
                <mc:Fallback>
                  <p:oleObj name="公式" r:id="rId19" imgW="1295400" imgH="254000" progId="Equation.3">
                    <p:embed/>
                    <p:pic>
                      <p:nvPicPr>
                        <p:cNvPr id="0" name="Picture 6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73" y="3392"/>
                          <a:ext cx="1649"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sp>
          <p:nvSpPr>
            <p:cNvPr id="119428" name="Text Box 9"/>
            <p:cNvSpPr txBox="1">
              <a:spLocks noChangeArrowheads="1"/>
            </p:cNvSpPr>
            <p:nvPr/>
          </p:nvSpPr>
          <p:spPr bwMode="auto">
            <a:xfrm flipV="1">
              <a:off x="3239" y="3385"/>
              <a:ext cx="231" cy="96"/>
            </a:xfrm>
            <a:prstGeom prst="rect">
              <a:avLst/>
            </a:prstGeom>
            <a:noFill/>
            <a:ln w="9525">
              <a:noFill/>
              <a:miter lim="800000"/>
              <a:headEnd/>
              <a:tailEnd/>
            </a:ln>
          </p:spPr>
          <p:txBody>
            <a:bodyPr vert="eaVert">
              <a:spAutoFit/>
            </a:bodyPr>
            <a:lstStyle/>
            <a:p>
              <a:pPr>
                <a:spcBef>
                  <a:spcPct val="50000"/>
                </a:spcBef>
              </a:pPr>
              <a:r>
                <a:rPr lang="zh-CN" altLang="en-US" sz="1200">
                  <a:latin typeface="Times New Roman" pitchFamily="18" charset="0"/>
                  <a:sym typeface="Symbol" pitchFamily="18" charset="2"/>
                </a:rPr>
                <a:t></a:t>
              </a:r>
              <a:endParaRPr lang="zh-CN" altLang="en-US" sz="8000">
                <a:latin typeface="Times New Roman" pitchFamily="18" charset="0"/>
                <a:sym typeface="Symbol" pitchFamily="18" charset="2"/>
              </a:endParaRPr>
            </a:p>
          </p:txBody>
        </p:sp>
      </p:grpSp>
      <p:graphicFrame>
        <p:nvGraphicFramePr>
          <p:cNvPr id="30" name="Object 628"/>
          <p:cNvGraphicFramePr>
            <a:graphicFrameLocks noChangeAspect="1"/>
          </p:cNvGraphicFramePr>
          <p:nvPr>
            <p:extLst>
              <p:ext uri="{D42A27DB-BD31-4B8C-83A1-F6EECF244321}">
                <p14:modId xmlns:p14="http://schemas.microsoft.com/office/powerpoint/2010/main" val="699804301"/>
              </p:ext>
            </p:extLst>
          </p:nvPr>
        </p:nvGraphicFramePr>
        <p:xfrm>
          <a:off x="1520825" y="4308475"/>
          <a:ext cx="2492375" cy="587375"/>
        </p:xfrm>
        <a:graphic>
          <a:graphicData uri="http://schemas.openxmlformats.org/presentationml/2006/ole">
            <mc:AlternateContent xmlns:mc="http://schemas.openxmlformats.org/markup-compatibility/2006">
              <mc:Choice xmlns:v="urn:schemas-microsoft-com:vml" Requires="v">
                <p:oleObj spid="_x0000_s183556" name="公式" r:id="rId21" imgW="1739900" imgH="431800" progId="Equation.3">
                  <p:embed/>
                </p:oleObj>
              </mc:Choice>
              <mc:Fallback>
                <p:oleObj name="公式" r:id="rId21" imgW="1739900" imgH="431800" progId="Equation.3">
                  <p:embed/>
                  <p:pic>
                    <p:nvPicPr>
                      <p:cNvPr id="0" name="Picture 6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20825" y="4308475"/>
                        <a:ext cx="2492375"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3" name="直接箭头连接符 32"/>
          <p:cNvCxnSpPr/>
          <p:nvPr/>
        </p:nvCxnSpPr>
        <p:spPr>
          <a:xfrm>
            <a:off x="5730875" y="1125538"/>
            <a:ext cx="1428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422" name="矩形 33"/>
          <p:cNvSpPr>
            <a:spLocks noChangeArrowheads="1"/>
          </p:cNvSpPr>
          <p:nvPr/>
        </p:nvSpPr>
        <p:spPr bwMode="auto">
          <a:xfrm flipH="1">
            <a:off x="6319838" y="2073275"/>
            <a:ext cx="2016125" cy="368300"/>
          </a:xfrm>
          <a:prstGeom prst="rect">
            <a:avLst/>
          </a:prstGeom>
          <a:noFill/>
          <a:ln w="9525">
            <a:noFill/>
            <a:miter lim="800000"/>
            <a:headEnd/>
            <a:tailEnd/>
          </a:ln>
        </p:spPr>
        <p:txBody>
          <a:bodyPr>
            <a:spAutoFit/>
          </a:bodyPr>
          <a:lstStyle/>
          <a:p>
            <a:r>
              <a:rPr kumimoji="1" lang="el-GR" altLang="zh-CN" dirty="0">
                <a:solidFill>
                  <a:srgbClr val="080808"/>
                </a:solidFill>
                <a:latin typeface="Calibri" pitchFamily="34" charset="0"/>
                <a:ea typeface="创艺简楷体"/>
                <a:cs typeface="创艺简楷体"/>
              </a:rPr>
              <a:t>γ</a:t>
            </a:r>
            <a:r>
              <a:rPr kumimoji="1" lang="en-US" altLang="zh-CN" dirty="0">
                <a:solidFill>
                  <a:srgbClr val="080808"/>
                </a:solidFill>
                <a:latin typeface="创艺简楷体"/>
                <a:ea typeface="创艺简楷体"/>
                <a:cs typeface="创艺简楷体"/>
              </a:rPr>
              <a:t> </a:t>
            </a:r>
            <a:r>
              <a:rPr kumimoji="1" lang="en-US" altLang="zh-CN" baseline="-25000" dirty="0" err="1">
                <a:solidFill>
                  <a:srgbClr val="080808"/>
                </a:solidFill>
                <a:latin typeface="创艺简楷体"/>
                <a:ea typeface="创艺简楷体"/>
                <a:cs typeface="创艺简楷体"/>
              </a:rPr>
              <a:t>x,B</a:t>
            </a:r>
            <a:r>
              <a:rPr kumimoji="1" lang="en-US" altLang="zh-CN" baseline="-25000" dirty="0">
                <a:solidFill>
                  <a:srgbClr val="080808"/>
                </a:solidFill>
                <a:latin typeface="创艺简楷体"/>
                <a:ea typeface="创艺简楷体"/>
                <a:cs typeface="创艺简楷体"/>
              </a:rPr>
              <a:t> </a:t>
            </a:r>
            <a:r>
              <a:rPr kumimoji="1" lang="zh-CN" altLang="en-US" dirty="0">
                <a:solidFill>
                  <a:srgbClr val="080808"/>
                </a:solidFill>
                <a:latin typeface="创艺简楷体"/>
                <a:ea typeface="创艺简楷体"/>
                <a:cs typeface="创艺简楷体"/>
              </a:rPr>
              <a:t>叫活度系数</a:t>
            </a:r>
            <a:endParaRPr lang="zh-CN" altLang="en-US" dirty="0">
              <a:latin typeface="Calibri" pitchFamily="34" charset="0"/>
            </a:endParaRPr>
          </a:p>
        </p:txBody>
      </p:sp>
      <p:sp>
        <p:nvSpPr>
          <p:cNvPr id="119423" name="矩形 34"/>
          <p:cNvSpPr>
            <a:spLocks noChangeArrowheads="1"/>
          </p:cNvSpPr>
          <p:nvPr/>
        </p:nvSpPr>
        <p:spPr bwMode="auto">
          <a:xfrm>
            <a:off x="2016125" y="5124450"/>
            <a:ext cx="877888" cy="368300"/>
          </a:xfrm>
          <a:prstGeom prst="rect">
            <a:avLst/>
          </a:prstGeom>
          <a:noFill/>
          <a:ln w="9525">
            <a:noFill/>
            <a:miter lim="800000"/>
            <a:headEnd/>
            <a:tailEnd/>
          </a:ln>
        </p:spPr>
        <p:txBody>
          <a:bodyPr wrap="none">
            <a:spAutoFit/>
          </a:bodyPr>
          <a:lstStyle/>
          <a:p>
            <a:r>
              <a:rPr kumimoji="1" lang="zh-CN" altLang="en-US">
                <a:solidFill>
                  <a:srgbClr val="080808"/>
                </a:solidFill>
                <a:latin typeface="创艺简楷体"/>
                <a:ea typeface="创艺简楷体"/>
                <a:cs typeface="创艺简楷体"/>
              </a:rPr>
              <a:t>叫活度</a:t>
            </a:r>
            <a:endParaRPr lang="zh-CN" altLang="en-US">
              <a:latin typeface="Calibri" pitchFamily="34" charset="0"/>
            </a:endParaRPr>
          </a:p>
        </p:txBody>
      </p:sp>
      <p:sp>
        <p:nvSpPr>
          <p:cNvPr id="119424" name="矩形 35"/>
          <p:cNvSpPr>
            <a:spLocks noChangeArrowheads="1"/>
          </p:cNvSpPr>
          <p:nvPr/>
        </p:nvSpPr>
        <p:spPr bwMode="auto">
          <a:xfrm>
            <a:off x="6084888" y="5026025"/>
            <a:ext cx="1979612" cy="423863"/>
          </a:xfrm>
          <a:prstGeom prst="rect">
            <a:avLst/>
          </a:prstGeom>
          <a:noFill/>
          <a:ln w="9525">
            <a:noFill/>
            <a:miter lim="800000"/>
            <a:headEnd/>
            <a:tailEnd/>
          </a:ln>
        </p:spPr>
        <p:txBody>
          <a:bodyPr wrap="none">
            <a:spAutoFit/>
          </a:bodyPr>
          <a:lstStyle/>
          <a:p>
            <a:pPr>
              <a:lnSpc>
                <a:spcPct val="120000"/>
              </a:lnSpc>
              <a:spcBef>
                <a:spcPct val="20000"/>
              </a:spcBef>
            </a:pPr>
            <a:r>
              <a:rPr kumimoji="1" lang="el-GR" altLang="zh-CN">
                <a:solidFill>
                  <a:srgbClr val="080808"/>
                </a:solidFill>
                <a:latin typeface="Calibri" pitchFamily="34" charset="0"/>
                <a:ea typeface="创艺简楷体"/>
                <a:cs typeface="创艺简楷体"/>
              </a:rPr>
              <a:t>γ</a:t>
            </a:r>
            <a:r>
              <a:rPr kumimoji="1" lang="en-US" altLang="zh-CN">
                <a:solidFill>
                  <a:srgbClr val="080808"/>
                </a:solidFill>
                <a:latin typeface="创艺简楷体"/>
                <a:ea typeface="创艺简楷体"/>
                <a:cs typeface="创艺简楷体"/>
              </a:rPr>
              <a:t>  </a:t>
            </a:r>
            <a:r>
              <a:rPr kumimoji="1" lang="en-US" altLang="zh-CN" baseline="-25000">
                <a:solidFill>
                  <a:srgbClr val="080808"/>
                </a:solidFill>
                <a:latin typeface="创艺简楷体"/>
                <a:ea typeface="创艺简楷体"/>
                <a:cs typeface="创艺简楷体"/>
              </a:rPr>
              <a:t>C,B </a:t>
            </a:r>
            <a:r>
              <a:rPr kumimoji="1" lang="zh-CN" altLang="en-US">
                <a:solidFill>
                  <a:srgbClr val="080808"/>
                </a:solidFill>
                <a:latin typeface="创艺简楷体"/>
                <a:ea typeface="创艺简楷体"/>
                <a:cs typeface="创艺简楷体"/>
              </a:rPr>
              <a:t>叫活度系数</a:t>
            </a:r>
          </a:p>
        </p:txBody>
      </p:sp>
      <p:cxnSp>
        <p:nvCxnSpPr>
          <p:cNvPr id="38" name="直接箭头连接符 37"/>
          <p:cNvCxnSpPr/>
          <p:nvPr/>
        </p:nvCxnSpPr>
        <p:spPr>
          <a:xfrm>
            <a:off x="6784975" y="3644900"/>
            <a:ext cx="152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2767013" y="3644900"/>
            <a:ext cx="18415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 Box 9"/>
          <p:cNvSpPr txBox="1">
            <a:spLocks noChangeArrowheads="1"/>
          </p:cNvSpPr>
          <p:nvPr/>
        </p:nvSpPr>
        <p:spPr bwMode="auto">
          <a:xfrm flipV="1">
            <a:off x="2951163" y="3492500"/>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cxnSp>
        <p:nvCxnSpPr>
          <p:cNvPr id="31" name="直接箭头连接符 30"/>
          <p:cNvCxnSpPr/>
          <p:nvPr/>
        </p:nvCxnSpPr>
        <p:spPr>
          <a:xfrm>
            <a:off x="5689600" y="1116382"/>
            <a:ext cx="1841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 Box 9"/>
          <p:cNvSpPr txBox="1">
            <a:spLocks noChangeArrowheads="1"/>
          </p:cNvSpPr>
          <p:nvPr/>
        </p:nvSpPr>
        <p:spPr bwMode="auto">
          <a:xfrm flipV="1">
            <a:off x="1843088" y="963687"/>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cxnSp>
        <p:nvCxnSpPr>
          <p:cNvPr id="34" name="直接箭头连接符 33"/>
          <p:cNvCxnSpPr/>
          <p:nvPr/>
        </p:nvCxnSpPr>
        <p:spPr>
          <a:xfrm>
            <a:off x="3062288" y="1125538"/>
            <a:ext cx="1841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 Box 9"/>
          <p:cNvSpPr txBox="1">
            <a:spLocks noChangeArrowheads="1"/>
          </p:cNvSpPr>
          <p:nvPr/>
        </p:nvSpPr>
        <p:spPr bwMode="auto">
          <a:xfrm flipV="1">
            <a:off x="1803468" y="3504573"/>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sp>
        <p:nvSpPr>
          <p:cNvPr id="36" name="Text Box 9"/>
          <p:cNvSpPr txBox="1">
            <a:spLocks noChangeArrowheads="1"/>
          </p:cNvSpPr>
          <p:nvPr/>
        </p:nvSpPr>
        <p:spPr bwMode="auto">
          <a:xfrm flipV="1">
            <a:off x="2208336" y="1382550"/>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sp>
        <p:nvSpPr>
          <p:cNvPr id="37" name="Text Box 9"/>
          <p:cNvSpPr txBox="1">
            <a:spLocks noChangeArrowheads="1"/>
          </p:cNvSpPr>
          <p:nvPr/>
        </p:nvSpPr>
        <p:spPr bwMode="auto">
          <a:xfrm flipV="1">
            <a:off x="2102957" y="3851411"/>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sp>
        <p:nvSpPr>
          <p:cNvPr id="39" name="Text Box 9"/>
          <p:cNvSpPr txBox="1">
            <a:spLocks noChangeArrowheads="1"/>
          </p:cNvSpPr>
          <p:nvPr/>
        </p:nvSpPr>
        <p:spPr bwMode="auto">
          <a:xfrm flipV="1">
            <a:off x="3367465" y="4635689"/>
            <a:ext cx="303943" cy="109229"/>
          </a:xfrm>
          <a:prstGeom prst="rect">
            <a:avLst/>
          </a:prstGeom>
          <a:noFill/>
          <a:ln w="9525">
            <a:noFill/>
            <a:miter lim="800000"/>
            <a:headEnd/>
            <a:tailEnd/>
          </a:ln>
        </p:spPr>
        <p:txBody>
          <a:bodyPr vert="eaVert">
            <a:spAutoFit/>
          </a:bodyPr>
          <a:lstStyle/>
          <a:p>
            <a:pPr>
              <a:spcBef>
                <a:spcPct val="50000"/>
              </a:spcBef>
            </a:pPr>
            <a:r>
              <a:rPr lang="zh-CN" altLang="en-US" sz="1200" b="1" dirty="0">
                <a:latin typeface="Times New Roman" pitchFamily="18" charset="0"/>
                <a:sym typeface="Symbol" pitchFamily="18" charset="2"/>
              </a:rPr>
              <a:t></a:t>
            </a:r>
            <a:endParaRPr lang="zh-CN" altLang="en-US" sz="8000" b="1" dirty="0">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0-#ppt_w/2"/>
                                          </p:val>
                                        </p:tav>
                                        <p:tav tm="100000">
                                          <p:val>
                                            <p:strVal val="#ppt_x"/>
                                          </p:val>
                                        </p:tav>
                                      </p:tavLst>
                                    </p:anim>
                                    <p:anim calcmode="lin" valueType="num">
                                      <p:cBhvr additive="base">
                                        <p:cTn id="34" dur="500" fill="hold"/>
                                        <p:tgtEl>
                                          <p:spTgt spid="19"/>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0-#ppt_w/2"/>
                                          </p:val>
                                        </p:tav>
                                        <p:tav tm="100000">
                                          <p:val>
                                            <p:strVal val="#ppt_x"/>
                                          </p:val>
                                        </p:tav>
                                      </p:tavLst>
                                    </p:anim>
                                    <p:anim calcmode="lin" valueType="num">
                                      <p:cBhvr additive="base">
                                        <p:cTn id="42" dur="500" fill="hold"/>
                                        <p:tgtEl>
                                          <p:spTgt spid="26"/>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0-#ppt_w/2"/>
                                          </p:val>
                                        </p:tav>
                                        <p:tav tm="100000">
                                          <p:val>
                                            <p:strVal val="#ppt_x"/>
                                          </p:val>
                                        </p:tav>
                                      </p:tavLst>
                                    </p:anim>
                                    <p:anim calcmode="lin" valueType="num">
                                      <p:cBhvr additive="base">
                                        <p:cTn id="46" dur="500" fill="hold"/>
                                        <p:tgtEl>
                                          <p:spTgt spid="30"/>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2" grpId="0"/>
      <p:bldP spid="35" grpId="0"/>
      <p:bldP spid="36" grpId="0"/>
      <p:bldP spid="3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idx="1"/>
          </p:nvPr>
        </p:nvSpPr>
        <p:spPr>
          <a:xfrm>
            <a:off x="395536" y="1268760"/>
            <a:ext cx="8229600" cy="4525963"/>
          </a:xfrm>
        </p:spPr>
        <p:txBody>
          <a:bodyPr/>
          <a:lstStyle/>
          <a:p>
            <a:pPr eaLnBrk="1" hangingPunct="1"/>
            <a:r>
              <a:rPr kumimoji="1" lang="en-US" altLang="zh-CN" sz="2800" b="1" dirty="0" smtClean="0">
                <a:solidFill>
                  <a:srgbClr val="0000FF"/>
                </a:solidFill>
                <a:latin typeface="创艺简楷体"/>
                <a:ea typeface="创艺简楷体"/>
                <a:cs typeface="创艺简楷体"/>
                <a:sym typeface="Symbol" pitchFamily="18" charset="2"/>
              </a:rPr>
              <a:t>3.</a:t>
            </a:r>
            <a:r>
              <a:rPr lang="zh-CN" altLang="en-US" sz="2800" b="1" dirty="0" smtClean="0">
                <a:solidFill>
                  <a:srgbClr val="0000CC"/>
                </a:solidFill>
                <a:latin typeface="华文宋体"/>
                <a:ea typeface="华文宋体"/>
                <a:cs typeface="华文宋体"/>
                <a:sym typeface="Symbol" pitchFamily="18" charset="2"/>
              </a:rPr>
              <a:t>溶质</a:t>
            </a:r>
            <a:r>
              <a:rPr kumimoji="1" lang="en-US" altLang="zh-CN" sz="2800" b="1" dirty="0" smtClean="0">
                <a:latin typeface="华文宋体"/>
                <a:ea typeface="华文宋体"/>
                <a:cs typeface="华文宋体"/>
                <a:sym typeface="Symbol" pitchFamily="18" charset="2"/>
              </a:rPr>
              <a:t>(B</a:t>
            </a:r>
            <a:r>
              <a:rPr kumimoji="1" lang="zh-CN" altLang="en-US" sz="2800" b="1" dirty="0" smtClean="0">
                <a:latin typeface="华文宋体"/>
                <a:ea typeface="华文宋体"/>
                <a:cs typeface="华文宋体"/>
                <a:sym typeface="Symbol" pitchFamily="18" charset="2"/>
              </a:rPr>
              <a:t>表示）</a:t>
            </a:r>
            <a:r>
              <a:rPr kumimoji="1" lang="zh-CN" altLang="en-US" sz="2800" b="1" dirty="0" smtClean="0">
                <a:solidFill>
                  <a:srgbClr val="0000FF"/>
                </a:solidFill>
                <a:latin typeface="创艺简楷体"/>
                <a:ea typeface="创艺简楷体"/>
                <a:cs typeface="创艺简楷体"/>
                <a:sym typeface="Symbol" pitchFamily="18" charset="2"/>
              </a:rPr>
              <a:t>组成用</a:t>
            </a:r>
            <a:r>
              <a:rPr kumimoji="1" lang="en-US" altLang="zh-CN" sz="2800" b="1" dirty="0" err="1" smtClean="0">
                <a:solidFill>
                  <a:srgbClr val="0000FF"/>
                </a:solidFill>
                <a:latin typeface="创艺简楷体"/>
                <a:ea typeface="创艺简楷体"/>
                <a:cs typeface="创艺简楷体"/>
                <a:sym typeface="Symbol" pitchFamily="18" charset="2"/>
              </a:rPr>
              <a:t>b</a:t>
            </a:r>
            <a:r>
              <a:rPr kumimoji="1" lang="en-US" altLang="zh-CN" sz="2800" b="1" baseline="-25000" dirty="0" err="1" smtClean="0">
                <a:solidFill>
                  <a:srgbClr val="0000FF"/>
                </a:solidFill>
                <a:latin typeface="创艺简楷体"/>
                <a:ea typeface="创艺简楷体"/>
                <a:cs typeface="创艺简楷体"/>
                <a:sym typeface="Symbol" pitchFamily="18" charset="2"/>
              </a:rPr>
              <a:t>B</a:t>
            </a:r>
            <a:r>
              <a:rPr kumimoji="1" lang="zh-CN" altLang="en-US" sz="2800" b="1" dirty="0" smtClean="0">
                <a:solidFill>
                  <a:srgbClr val="0000FF"/>
                </a:solidFill>
                <a:latin typeface="创艺简楷体"/>
                <a:ea typeface="创艺简楷体"/>
                <a:cs typeface="创艺简楷体"/>
                <a:sym typeface="Symbol" pitchFamily="18" charset="2"/>
              </a:rPr>
              <a:t>表示时 </a:t>
            </a:r>
          </a:p>
          <a:p>
            <a:pPr eaLnBrk="1" hangingPunct="1"/>
            <a:r>
              <a:rPr kumimoji="1" lang="zh-CN" altLang="en-US" sz="2800" b="1" dirty="0" smtClean="0">
                <a:solidFill>
                  <a:srgbClr val="0000FF"/>
                </a:solidFill>
                <a:latin typeface="创艺简楷体"/>
                <a:ea typeface="创艺简楷体"/>
                <a:cs typeface="创艺简楷体"/>
                <a:sym typeface="Symbol" pitchFamily="18" charset="2"/>
              </a:rPr>
              <a:t>  标准态：</a:t>
            </a:r>
            <a:r>
              <a:rPr kumimoji="1" lang="en-US" altLang="zh-CN" sz="2800" b="1" dirty="0" smtClean="0">
                <a:solidFill>
                  <a:srgbClr val="0000FF"/>
                </a:solidFill>
                <a:latin typeface="创艺简楷体"/>
                <a:ea typeface="创艺简楷体"/>
                <a:cs typeface="创艺简楷体"/>
                <a:sym typeface="Symbol" pitchFamily="18" charset="2"/>
              </a:rPr>
              <a:t>T,P </a:t>
            </a:r>
            <a:r>
              <a:rPr kumimoji="1" lang="zh-CN" altLang="en-US" sz="2800" b="1" dirty="0" smtClean="0">
                <a:solidFill>
                  <a:srgbClr val="0000FF"/>
                </a:solidFill>
                <a:latin typeface="创艺简楷体"/>
                <a:ea typeface="创艺简楷体"/>
                <a:cs typeface="创艺简楷体"/>
                <a:sym typeface="Symbol" pitchFamily="18" charset="2"/>
              </a:rPr>
              <a:t>下当</a:t>
            </a:r>
            <a:r>
              <a:rPr kumimoji="1" lang="en-US" altLang="zh-CN" sz="2800" b="1" dirty="0" err="1" smtClean="0">
                <a:solidFill>
                  <a:srgbClr val="0000FF"/>
                </a:solidFill>
                <a:latin typeface="创艺简楷体"/>
                <a:ea typeface="创艺简楷体"/>
                <a:cs typeface="创艺简楷体"/>
                <a:sym typeface="Symbol" pitchFamily="18" charset="2"/>
              </a:rPr>
              <a:t>b</a:t>
            </a:r>
            <a:r>
              <a:rPr kumimoji="1" lang="en-US" altLang="zh-CN" sz="2800" b="1" baseline="-25000" dirty="0" err="1" smtClean="0">
                <a:solidFill>
                  <a:srgbClr val="0000FF"/>
                </a:solidFill>
                <a:latin typeface="创艺简楷体"/>
                <a:ea typeface="创艺简楷体"/>
                <a:cs typeface="创艺简楷体"/>
                <a:sym typeface="Symbol" pitchFamily="18" charset="2"/>
              </a:rPr>
              <a:t>B</a:t>
            </a:r>
            <a:r>
              <a:rPr kumimoji="1" lang="en-US" altLang="zh-CN" sz="2800" b="1" dirty="0" smtClean="0">
                <a:solidFill>
                  <a:srgbClr val="0000FF"/>
                </a:solidFill>
                <a:latin typeface="创艺简楷体"/>
                <a:ea typeface="创艺简楷体"/>
                <a:cs typeface="创艺简楷体"/>
                <a:sym typeface="Symbol" pitchFamily="18" charset="2"/>
              </a:rPr>
              <a:t> </a:t>
            </a:r>
            <a:r>
              <a:rPr kumimoji="1" lang="en-US" altLang="zh-CN" sz="2800" b="1" dirty="0" err="1" smtClean="0">
                <a:solidFill>
                  <a:srgbClr val="0000FF"/>
                </a:solidFill>
                <a:latin typeface="创艺简楷体"/>
                <a:ea typeface="创艺简楷体"/>
                <a:cs typeface="创艺简楷体"/>
                <a:sym typeface="Symbol" pitchFamily="18" charset="2"/>
              </a:rPr>
              <a:t>b</a:t>
            </a:r>
            <a:r>
              <a:rPr kumimoji="1" lang="en-US" altLang="zh-CN" sz="2800" b="1" baseline="-25000" dirty="0" err="1" smtClean="0">
                <a:solidFill>
                  <a:srgbClr val="0000FF"/>
                </a:solidFill>
                <a:latin typeface="创艺简楷体"/>
                <a:ea typeface="创艺简楷体"/>
                <a:cs typeface="创艺简楷体"/>
                <a:sym typeface="Symbol" pitchFamily="18" charset="2"/>
              </a:rPr>
              <a:t>B</a:t>
            </a:r>
            <a:r>
              <a:rPr kumimoji="1" lang="en-US" altLang="zh-CN" sz="2800" b="1" dirty="0" smtClean="0">
                <a:solidFill>
                  <a:srgbClr val="0000FF"/>
                </a:solidFill>
                <a:latin typeface="创艺简楷体"/>
                <a:ea typeface="创艺简楷体"/>
                <a:cs typeface="创艺简楷体"/>
                <a:sym typeface="Symbol" pitchFamily="18" charset="2"/>
              </a:rPr>
              <a:t> =</a:t>
            </a:r>
            <a:r>
              <a:rPr kumimoji="1" lang="en-US" altLang="zh-CN" sz="2800" b="1" dirty="0" smtClean="0">
                <a:solidFill>
                  <a:srgbClr val="0000CC"/>
                </a:solidFill>
                <a:latin typeface="创艺简楷体"/>
                <a:ea typeface="创艺简楷体"/>
                <a:cs typeface="创艺简楷体"/>
                <a:sym typeface="Symbol" pitchFamily="18" charset="2"/>
              </a:rPr>
              <a:t>1molkg</a:t>
            </a:r>
            <a:r>
              <a:rPr kumimoji="1" lang="en-US" altLang="zh-CN" sz="2800" b="1" baseline="30000" dirty="0" smtClean="0">
                <a:solidFill>
                  <a:srgbClr val="0000CC"/>
                </a:solidFill>
                <a:latin typeface="创艺简楷体"/>
                <a:ea typeface="创艺简楷体"/>
                <a:cs typeface="创艺简楷体"/>
                <a:sym typeface="Symbol" pitchFamily="18" charset="2"/>
              </a:rPr>
              <a:t>-1</a:t>
            </a:r>
            <a:r>
              <a:rPr kumimoji="1" lang="zh-CN" altLang="en-US" sz="2800" b="1" dirty="0" smtClean="0">
                <a:solidFill>
                  <a:srgbClr val="0000FF"/>
                </a:solidFill>
                <a:latin typeface="创艺简楷体"/>
                <a:ea typeface="创艺简楷体"/>
                <a:cs typeface="创艺简楷体"/>
                <a:sym typeface="Symbol" pitchFamily="18" charset="2"/>
              </a:rPr>
              <a:t> ，且符合亨利定律(</a:t>
            </a:r>
            <a:r>
              <a:rPr kumimoji="1" lang="en-US" altLang="zh-CN" sz="2800" b="1" dirty="0" smtClean="0">
                <a:solidFill>
                  <a:srgbClr val="0000FF"/>
                </a:solidFill>
                <a:latin typeface="创艺简楷体"/>
                <a:ea typeface="创艺简楷体"/>
                <a:cs typeface="创艺简楷体"/>
                <a:sym typeface="Symbol" pitchFamily="18" charset="2"/>
              </a:rPr>
              <a:t>b</a:t>
            </a:r>
            <a:r>
              <a:rPr kumimoji="1" lang="en-US" altLang="zh-CN" sz="2800" b="1" baseline="-25000" dirty="0" smtClean="0">
                <a:solidFill>
                  <a:srgbClr val="0000FF"/>
                </a:solidFill>
                <a:latin typeface="创艺简楷体"/>
                <a:ea typeface="创艺简楷体"/>
                <a:cs typeface="创艺简楷体"/>
                <a:sym typeface="Symbol" pitchFamily="18" charset="2"/>
              </a:rPr>
              <a:t>B</a:t>
            </a:r>
            <a:r>
              <a:rPr kumimoji="1" lang="en-US" altLang="zh-CN" sz="2800" b="1" dirty="0" smtClean="0">
                <a:solidFill>
                  <a:srgbClr val="0000FF"/>
                </a:solidFill>
                <a:latin typeface="创艺简楷体"/>
                <a:ea typeface="创艺简楷体"/>
                <a:cs typeface="创艺简楷体"/>
                <a:sym typeface="Symbol" pitchFamily="18" charset="2"/>
              </a:rPr>
              <a:t>0)</a:t>
            </a:r>
            <a:r>
              <a:rPr kumimoji="1" lang="zh-CN" altLang="en-US" sz="2800" b="1" dirty="0" smtClean="0">
                <a:solidFill>
                  <a:srgbClr val="0000FF"/>
                </a:solidFill>
                <a:latin typeface="创艺简楷体"/>
                <a:ea typeface="创艺简楷体"/>
                <a:cs typeface="创艺简楷体"/>
                <a:sym typeface="Symbol" pitchFamily="18" charset="2"/>
              </a:rPr>
              <a:t>的假想状态。    </a:t>
            </a:r>
          </a:p>
          <a:p>
            <a:pPr eaLnBrk="1" hangingPunct="1">
              <a:lnSpc>
                <a:spcPct val="90000"/>
              </a:lnSpc>
            </a:pPr>
            <a:r>
              <a:rPr kumimoji="1" lang="zh-CN" altLang="en-US" sz="2800" b="1" dirty="0" smtClean="0">
                <a:solidFill>
                  <a:srgbClr val="0000FF"/>
                </a:solidFill>
                <a:latin typeface="创艺简楷体"/>
                <a:ea typeface="创艺简楷体"/>
                <a:cs typeface="创艺简楷体"/>
                <a:sym typeface="Symbol" pitchFamily="18" charset="2"/>
              </a:rPr>
              <a:t> 化学势：</a:t>
            </a:r>
          </a:p>
          <a:p>
            <a:pPr eaLnBrk="1" hangingPunct="1">
              <a:lnSpc>
                <a:spcPct val="120000"/>
              </a:lnSpc>
            </a:pPr>
            <a:r>
              <a:rPr kumimoji="1" lang="zh-CN" altLang="en-US" sz="2800" b="1" dirty="0" smtClean="0">
                <a:solidFill>
                  <a:srgbClr val="0000FF"/>
                </a:solidFill>
                <a:latin typeface="创艺简楷体"/>
                <a:ea typeface="创艺简楷体"/>
                <a:cs typeface="创艺简楷体"/>
                <a:sym typeface="Symbol" pitchFamily="18" charset="2"/>
              </a:rPr>
              <a:t>  </a:t>
            </a:r>
            <a:endParaRPr kumimoji="1" lang="en-US" altLang="zh-CN" sz="2800" b="1" dirty="0" smtClean="0">
              <a:solidFill>
                <a:srgbClr val="0000FF"/>
              </a:solidFill>
              <a:latin typeface="创艺简楷体"/>
              <a:ea typeface="创艺简楷体"/>
              <a:cs typeface="创艺简楷体"/>
              <a:sym typeface="Symbol" pitchFamily="18" charset="2"/>
            </a:endParaRPr>
          </a:p>
          <a:p>
            <a:pPr eaLnBrk="1" hangingPunct="1">
              <a:lnSpc>
                <a:spcPct val="120000"/>
              </a:lnSpc>
            </a:pPr>
            <a:r>
              <a:rPr kumimoji="1" lang="zh-CN" altLang="en-US" sz="2800" b="1" dirty="0" smtClean="0">
                <a:solidFill>
                  <a:srgbClr val="0000FF"/>
                </a:solidFill>
                <a:latin typeface="创艺简楷体"/>
                <a:ea typeface="创艺简楷体"/>
                <a:cs typeface="创艺简楷体"/>
                <a:sym typeface="Symbol" pitchFamily="18" charset="2"/>
              </a:rPr>
              <a:t>且</a:t>
            </a:r>
            <a:r>
              <a:rPr kumimoji="1" lang="zh-CN" altLang="en-US" sz="2800" b="1" dirty="0" smtClean="0">
                <a:solidFill>
                  <a:srgbClr val="080808"/>
                </a:solidFill>
                <a:latin typeface="创艺简楷体"/>
                <a:ea typeface="创艺简楷体"/>
                <a:cs typeface="创艺简楷体"/>
                <a:sym typeface="Symbol" pitchFamily="18" charset="2"/>
              </a:rPr>
              <a:t>  </a:t>
            </a:r>
            <a:endParaRPr kumimoji="1" lang="en-US" altLang="zh-CN" sz="2800" b="1" dirty="0" smtClean="0">
              <a:solidFill>
                <a:srgbClr val="FF0000"/>
              </a:solidFill>
              <a:latin typeface="创艺简楷体"/>
              <a:ea typeface="创艺简楷体"/>
              <a:cs typeface="创艺简楷体"/>
              <a:sym typeface="Symbol" pitchFamily="18" charset="2"/>
            </a:endParaRPr>
          </a:p>
          <a:p>
            <a:pPr eaLnBrk="1" hangingPunct="1"/>
            <a:r>
              <a:rPr kumimoji="1" lang="en-US" altLang="zh-CN" sz="2400" b="1" baseline="100000" dirty="0" smtClean="0">
                <a:solidFill>
                  <a:srgbClr val="FF0000"/>
                </a:solidFill>
                <a:latin typeface="创艺简楷体"/>
                <a:ea typeface="创艺简楷体"/>
                <a:cs typeface="创艺简楷体"/>
                <a:sym typeface="Symbol" pitchFamily="18" charset="2"/>
              </a:rPr>
              <a:t>       </a:t>
            </a:r>
            <a:endParaRPr kumimoji="1" lang="en-US" altLang="zh-CN" sz="2800" b="1" dirty="0" smtClean="0">
              <a:solidFill>
                <a:srgbClr val="FF0000"/>
              </a:solidFill>
              <a:latin typeface="创艺简楷体"/>
              <a:ea typeface="创艺简楷体"/>
              <a:cs typeface="创艺简楷体"/>
              <a:sym typeface="Symbol" pitchFamily="18" charset="2"/>
            </a:endParaRPr>
          </a:p>
          <a:p>
            <a:pPr eaLnBrk="1" hangingPunct="1"/>
            <a:r>
              <a:rPr kumimoji="1" lang="zh-CN" altLang="en-US" sz="2800" b="1" dirty="0" smtClean="0">
                <a:solidFill>
                  <a:srgbClr val="080808"/>
                </a:solidFill>
                <a:latin typeface="创艺简楷体"/>
                <a:ea typeface="创艺简楷体"/>
                <a:cs typeface="创艺简楷体"/>
                <a:sym typeface="Symbol" pitchFamily="18" charset="2"/>
              </a:rPr>
              <a:t>        称为活度，   </a:t>
            </a:r>
            <a:r>
              <a:rPr kumimoji="1" lang="en-US" altLang="zh-CN" sz="2800" b="1" dirty="0" smtClean="0">
                <a:solidFill>
                  <a:srgbClr val="080808"/>
                </a:solidFill>
                <a:latin typeface="创艺简楷体"/>
                <a:ea typeface="创艺简楷体"/>
                <a:cs typeface="创艺简楷体"/>
                <a:sym typeface="Symbol" pitchFamily="18" charset="2"/>
              </a:rPr>
              <a:t></a:t>
            </a:r>
            <a:r>
              <a:rPr kumimoji="1" lang="en-US" altLang="zh-CN" sz="2800" b="1" baseline="-25000" dirty="0" err="1" smtClean="0">
                <a:solidFill>
                  <a:srgbClr val="080808"/>
                </a:solidFill>
                <a:latin typeface="创艺简楷体"/>
                <a:ea typeface="创艺简楷体"/>
                <a:cs typeface="创艺简楷体"/>
                <a:sym typeface="Symbol" pitchFamily="18" charset="2"/>
              </a:rPr>
              <a:t>b,B</a:t>
            </a:r>
            <a:r>
              <a:rPr kumimoji="1" lang="en-US" altLang="zh-CN" sz="2800" b="1" baseline="-25000" dirty="0" smtClean="0">
                <a:solidFill>
                  <a:srgbClr val="080808"/>
                </a:solidFill>
                <a:latin typeface="创艺简楷体"/>
                <a:ea typeface="创艺简楷体"/>
                <a:cs typeface="创艺简楷体"/>
                <a:sym typeface="Symbol" pitchFamily="18" charset="2"/>
              </a:rPr>
              <a:t> </a:t>
            </a:r>
            <a:r>
              <a:rPr kumimoji="1" lang="zh-CN" altLang="en-US" sz="2800" b="1" dirty="0" smtClean="0">
                <a:solidFill>
                  <a:srgbClr val="080808"/>
                </a:solidFill>
                <a:latin typeface="创艺简楷体"/>
                <a:ea typeface="创艺简楷体"/>
                <a:cs typeface="创艺简楷体"/>
                <a:sym typeface="Symbol" pitchFamily="18" charset="2"/>
              </a:rPr>
              <a:t>叫活度系数</a:t>
            </a:r>
          </a:p>
        </p:txBody>
      </p:sp>
      <p:grpSp>
        <p:nvGrpSpPr>
          <p:cNvPr id="5" name="Group 10"/>
          <p:cNvGrpSpPr>
            <a:grpSpLocks/>
          </p:cNvGrpSpPr>
          <p:nvPr/>
        </p:nvGrpSpPr>
        <p:grpSpPr bwMode="auto">
          <a:xfrm>
            <a:off x="2339975" y="3162300"/>
            <a:ext cx="2867024" cy="482600"/>
            <a:chOff x="1115" y="2582"/>
            <a:chExt cx="1806" cy="304"/>
          </a:xfrm>
        </p:grpSpPr>
        <p:sp>
          <p:nvSpPr>
            <p:cNvPr id="120111" name="Text Box 7"/>
            <p:cNvSpPr txBox="1">
              <a:spLocks noChangeArrowheads="1"/>
            </p:cNvSpPr>
            <p:nvPr/>
          </p:nvSpPr>
          <p:spPr bwMode="auto">
            <a:xfrm flipV="1">
              <a:off x="1788" y="2607"/>
              <a:ext cx="231" cy="96"/>
            </a:xfrm>
            <a:prstGeom prst="rect">
              <a:avLst/>
            </a:prstGeom>
            <a:noFill/>
            <a:ln w="9525">
              <a:noFill/>
              <a:miter lim="800000"/>
              <a:headEnd/>
              <a:tailEnd/>
            </a:ln>
          </p:spPr>
          <p:txBody>
            <a:bodyPr vert="eaVert">
              <a:spAutoFit/>
            </a:bodyPr>
            <a:lstStyle/>
            <a:p>
              <a:pPr>
                <a:spcBef>
                  <a:spcPct val="50000"/>
                </a:spcBef>
              </a:pPr>
              <a:r>
                <a:rPr lang="zh-CN" altLang="en-US" sz="1200" b="1">
                  <a:latin typeface="Times New Roman" pitchFamily="18" charset="0"/>
                  <a:sym typeface="Symbol" pitchFamily="18" charset="2"/>
                </a:rPr>
                <a:t></a:t>
              </a:r>
              <a:endParaRPr lang="zh-CN" altLang="en-US" sz="8000" b="1">
                <a:latin typeface="Times New Roman" pitchFamily="18" charset="0"/>
                <a:sym typeface="Symbol" pitchFamily="18" charset="2"/>
              </a:endParaRPr>
            </a:p>
          </p:txBody>
        </p:sp>
        <p:graphicFrame>
          <p:nvGraphicFramePr>
            <p:cNvPr id="120101" name="Object 293"/>
            <p:cNvGraphicFramePr>
              <a:graphicFrameLocks noChangeAspect="1"/>
            </p:cNvGraphicFramePr>
            <p:nvPr>
              <p:extLst>
                <p:ext uri="{D42A27DB-BD31-4B8C-83A1-F6EECF244321}">
                  <p14:modId xmlns:p14="http://schemas.microsoft.com/office/powerpoint/2010/main" val="3431025805"/>
                </p:ext>
              </p:extLst>
            </p:nvPr>
          </p:nvGraphicFramePr>
          <p:xfrm>
            <a:off x="1115" y="2582"/>
            <a:ext cx="1806" cy="304"/>
          </p:xfrm>
          <a:graphic>
            <a:graphicData uri="http://schemas.openxmlformats.org/presentationml/2006/ole">
              <mc:AlternateContent xmlns:mc="http://schemas.openxmlformats.org/markup-compatibility/2006">
                <mc:Choice xmlns:v="urn:schemas-microsoft-com:vml" Requires="v">
                  <p:oleObj spid="_x0000_s184424" name="公式" r:id="rId3" imgW="1625400" imgH="253800" progId="Equation.3">
                    <p:embed/>
                  </p:oleObj>
                </mc:Choice>
                <mc:Fallback>
                  <p:oleObj name="公式" r:id="rId3" imgW="1625400" imgH="253800" progId="Equation.3">
                    <p:embed/>
                    <p:pic>
                      <p:nvPicPr>
                        <p:cNvPr id="0" name="Picture 293"/>
                        <p:cNvPicPr>
                          <a:picLocks noChangeAspect="1" noChangeArrowheads="1"/>
                        </p:cNvPicPr>
                        <p:nvPr/>
                      </p:nvPicPr>
                      <p:blipFill>
                        <a:blip r:embed="rId4"/>
                        <a:srcRect/>
                        <a:stretch>
                          <a:fillRect/>
                        </a:stretch>
                      </p:blipFill>
                      <p:spPr bwMode="auto">
                        <a:xfrm>
                          <a:off x="1115" y="2582"/>
                          <a:ext cx="1806" cy="304"/>
                        </a:xfrm>
                        <a:prstGeom prst="rect">
                          <a:avLst/>
                        </a:prstGeom>
                        <a:solidFill>
                          <a:srgbClr val="FFFF00"/>
                        </a:solidFill>
                        <a:extLst/>
                      </p:spPr>
                    </p:pic>
                  </p:oleObj>
                </mc:Fallback>
              </mc:AlternateContent>
            </a:graphicData>
          </a:graphic>
        </p:graphicFrame>
      </p:grpSp>
      <p:grpSp>
        <p:nvGrpSpPr>
          <p:cNvPr id="8" name="Group 23"/>
          <p:cNvGrpSpPr>
            <a:grpSpLocks/>
          </p:cNvGrpSpPr>
          <p:nvPr/>
        </p:nvGrpSpPr>
        <p:grpSpPr bwMode="auto">
          <a:xfrm>
            <a:off x="5435600" y="3201988"/>
            <a:ext cx="3419475" cy="465137"/>
            <a:chOff x="2949" y="2557"/>
            <a:chExt cx="2154" cy="293"/>
          </a:xfrm>
        </p:grpSpPr>
        <p:graphicFrame>
          <p:nvGraphicFramePr>
            <p:cNvPr id="120102" name="Object 294"/>
            <p:cNvGraphicFramePr>
              <a:graphicFrameLocks noChangeAspect="1"/>
            </p:cNvGraphicFramePr>
            <p:nvPr/>
          </p:nvGraphicFramePr>
          <p:xfrm>
            <a:off x="2949" y="2557"/>
            <a:ext cx="2154" cy="293"/>
          </p:xfrm>
          <a:graphic>
            <a:graphicData uri="http://schemas.openxmlformats.org/presentationml/2006/ole">
              <mc:AlternateContent xmlns:mc="http://schemas.openxmlformats.org/markup-compatibility/2006">
                <mc:Choice xmlns:v="urn:schemas-microsoft-com:vml" Requires="v">
                  <p:oleObj spid="_x0000_s184425" name="公式" r:id="rId5" imgW="1562100" imgH="254000" progId="Equation.3">
                    <p:embed/>
                  </p:oleObj>
                </mc:Choice>
                <mc:Fallback>
                  <p:oleObj name="公式" r:id="rId5" imgW="1562100" imgH="254000" progId="Equation.3">
                    <p:embed/>
                    <p:pic>
                      <p:nvPicPr>
                        <p:cNvPr id="0" name="Picture 2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9" y="2557"/>
                          <a:ext cx="2154"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sp>
          <p:nvSpPr>
            <p:cNvPr id="120110" name="Text Box 9"/>
            <p:cNvSpPr txBox="1">
              <a:spLocks noChangeArrowheads="1"/>
            </p:cNvSpPr>
            <p:nvPr/>
          </p:nvSpPr>
          <p:spPr bwMode="auto">
            <a:xfrm flipV="1">
              <a:off x="4785" y="2592"/>
              <a:ext cx="231" cy="96"/>
            </a:xfrm>
            <a:prstGeom prst="rect">
              <a:avLst/>
            </a:prstGeom>
            <a:noFill/>
            <a:ln w="9525">
              <a:noFill/>
              <a:miter lim="800000"/>
              <a:headEnd/>
              <a:tailEnd/>
            </a:ln>
          </p:spPr>
          <p:txBody>
            <a:bodyPr vert="eaVert">
              <a:spAutoFit/>
            </a:bodyPr>
            <a:lstStyle/>
            <a:p>
              <a:pPr>
                <a:spcBef>
                  <a:spcPct val="50000"/>
                </a:spcBef>
              </a:pPr>
              <a:r>
                <a:rPr lang="zh-CN" altLang="en-US" sz="1200" b="1">
                  <a:latin typeface="Times New Roman" pitchFamily="18" charset="0"/>
                  <a:sym typeface="Symbol" pitchFamily="18" charset="2"/>
                </a:rPr>
                <a:t></a:t>
              </a:r>
              <a:endParaRPr lang="zh-CN" altLang="en-US" sz="8000" b="1">
                <a:latin typeface="Times New Roman" pitchFamily="18" charset="0"/>
                <a:sym typeface="Symbol" pitchFamily="18" charset="2"/>
              </a:endParaRPr>
            </a:p>
          </p:txBody>
        </p:sp>
      </p:grpSp>
      <p:graphicFrame>
        <p:nvGraphicFramePr>
          <p:cNvPr id="11" name="Object 295"/>
          <p:cNvGraphicFramePr>
            <a:graphicFrameLocks noChangeAspect="1"/>
          </p:cNvGraphicFramePr>
          <p:nvPr>
            <p:extLst>
              <p:ext uri="{D42A27DB-BD31-4B8C-83A1-F6EECF244321}">
                <p14:modId xmlns:p14="http://schemas.microsoft.com/office/powerpoint/2010/main" val="3733042034"/>
              </p:ext>
            </p:extLst>
          </p:nvPr>
        </p:nvGraphicFramePr>
        <p:xfrm>
          <a:off x="1935422" y="3688829"/>
          <a:ext cx="3263900" cy="828675"/>
        </p:xfrm>
        <a:graphic>
          <a:graphicData uri="http://schemas.openxmlformats.org/presentationml/2006/ole">
            <mc:AlternateContent xmlns:mc="http://schemas.openxmlformats.org/markup-compatibility/2006">
              <mc:Choice xmlns:v="urn:schemas-microsoft-com:vml" Requires="v">
                <p:oleObj spid="_x0000_s184426" name="公式" r:id="rId7" imgW="1663560" imgH="444240" progId="Equation.3">
                  <p:embed/>
                </p:oleObj>
              </mc:Choice>
              <mc:Fallback>
                <p:oleObj name="公式" r:id="rId7" imgW="1663560" imgH="444240" progId="Equation.3">
                  <p:embed/>
                  <p:pic>
                    <p:nvPicPr>
                      <p:cNvPr id="0" name="Picture 2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5422" y="3688829"/>
                        <a:ext cx="32639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graphicFrame>
        <p:nvGraphicFramePr>
          <p:cNvPr id="120104" name="Object 296"/>
          <p:cNvGraphicFramePr>
            <a:graphicFrameLocks noChangeAspect="1"/>
          </p:cNvGraphicFramePr>
          <p:nvPr>
            <p:extLst>
              <p:ext uri="{D42A27DB-BD31-4B8C-83A1-F6EECF244321}">
                <p14:modId xmlns:p14="http://schemas.microsoft.com/office/powerpoint/2010/main" val="2617838681"/>
              </p:ext>
            </p:extLst>
          </p:nvPr>
        </p:nvGraphicFramePr>
        <p:xfrm>
          <a:off x="1547664" y="4869160"/>
          <a:ext cx="576064" cy="519906"/>
        </p:xfrm>
        <a:graphic>
          <a:graphicData uri="http://schemas.openxmlformats.org/presentationml/2006/ole">
            <mc:AlternateContent xmlns:mc="http://schemas.openxmlformats.org/markup-compatibility/2006">
              <mc:Choice xmlns:v="urn:schemas-microsoft-com:vml" Requires="v">
                <p:oleObj spid="_x0000_s184427" name="公式" r:id="rId9" imgW="266469" imgH="241091" progId="Equation.3">
                  <p:embed/>
                </p:oleObj>
              </mc:Choice>
              <mc:Fallback>
                <p:oleObj name="公式" r:id="rId9" imgW="266469" imgH="241091" progId="Equation.3">
                  <p:embed/>
                  <p:pic>
                    <p:nvPicPr>
                      <p:cNvPr id="0" name="Picture 2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664" y="4869160"/>
                        <a:ext cx="576064" cy="519906"/>
                      </a:xfrm>
                      <a:prstGeom prst="rect">
                        <a:avLst/>
                      </a:prstGeom>
                      <a:noFill/>
                      <a:ln>
                        <a:noFill/>
                      </a:ln>
                      <a:effectLst/>
                      <a:extLst/>
                    </p:spPr>
                  </p:pic>
                </p:oleObj>
              </mc:Fallback>
            </mc:AlternateContent>
          </a:graphicData>
        </a:graphic>
      </p:graphicFrame>
      <p:graphicFrame>
        <p:nvGraphicFramePr>
          <p:cNvPr id="120105" name="Object 297"/>
          <p:cNvGraphicFramePr>
            <a:graphicFrameLocks noChangeAspect="1"/>
          </p:cNvGraphicFramePr>
          <p:nvPr>
            <p:extLst>
              <p:ext uri="{D42A27DB-BD31-4B8C-83A1-F6EECF244321}">
                <p14:modId xmlns:p14="http://schemas.microsoft.com/office/powerpoint/2010/main" val="3656215607"/>
              </p:ext>
            </p:extLst>
          </p:nvPr>
        </p:nvGraphicFramePr>
        <p:xfrm>
          <a:off x="5436096" y="3941440"/>
          <a:ext cx="2413000" cy="407988"/>
        </p:xfrm>
        <a:graphic>
          <a:graphicData uri="http://schemas.openxmlformats.org/presentationml/2006/ole">
            <mc:AlternateContent xmlns:mc="http://schemas.openxmlformats.org/markup-compatibility/2006">
              <mc:Choice xmlns:v="urn:schemas-microsoft-com:vml" Requires="v">
                <p:oleObj spid="_x0000_s184428" name="公式" r:id="rId11" imgW="1193800" imgH="254000" progId="Equation.3">
                  <p:embed/>
                </p:oleObj>
              </mc:Choice>
              <mc:Fallback>
                <p:oleObj name="公式" r:id="rId11" imgW="1193800" imgH="254000" progId="Equation.3">
                  <p:embed/>
                  <p:pic>
                    <p:nvPicPr>
                      <p:cNvPr id="0" name="Picture 2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6096" y="3941440"/>
                        <a:ext cx="2413000" cy="40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sp>
        <p:nvSpPr>
          <p:cNvPr id="12" name="Text Box 9"/>
          <p:cNvSpPr txBox="1">
            <a:spLocks noChangeArrowheads="1"/>
          </p:cNvSpPr>
          <p:nvPr/>
        </p:nvSpPr>
        <p:spPr bwMode="auto">
          <a:xfrm flipV="1">
            <a:off x="3034674" y="1772816"/>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sp>
        <p:nvSpPr>
          <p:cNvPr id="13" name="Text Box 9"/>
          <p:cNvSpPr txBox="1">
            <a:spLocks noChangeArrowheads="1"/>
          </p:cNvSpPr>
          <p:nvPr/>
        </p:nvSpPr>
        <p:spPr bwMode="auto">
          <a:xfrm flipV="1">
            <a:off x="7452320" y="3941440"/>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sp>
        <p:nvSpPr>
          <p:cNvPr id="14" name="Text Box 9"/>
          <p:cNvSpPr txBox="1">
            <a:spLocks noChangeArrowheads="1"/>
          </p:cNvSpPr>
          <p:nvPr/>
        </p:nvSpPr>
        <p:spPr bwMode="auto">
          <a:xfrm flipV="1">
            <a:off x="3408363" y="3181350"/>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sp>
        <p:nvSpPr>
          <p:cNvPr id="15" name="Text Box 9"/>
          <p:cNvSpPr txBox="1">
            <a:spLocks noChangeArrowheads="1"/>
          </p:cNvSpPr>
          <p:nvPr/>
        </p:nvSpPr>
        <p:spPr bwMode="auto">
          <a:xfrm flipV="1">
            <a:off x="4860032" y="1851511"/>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sp>
        <p:nvSpPr>
          <p:cNvPr id="16" name="Text Box 9"/>
          <p:cNvSpPr txBox="1">
            <a:spLocks noChangeArrowheads="1"/>
          </p:cNvSpPr>
          <p:nvPr/>
        </p:nvSpPr>
        <p:spPr bwMode="auto">
          <a:xfrm flipV="1">
            <a:off x="4427984" y="4365104"/>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FF"/>
                </a:solidFill>
                <a:latin typeface="Times New Roman" pitchFamily="18" charset="0"/>
                <a:sym typeface="Symbol" pitchFamily="18" charset="2"/>
              </a:rPr>
              <a:t></a:t>
            </a:r>
            <a:endParaRPr lang="zh-CN" altLang="en-US" sz="8000" dirty="0">
              <a:solidFill>
                <a:srgbClr val="0000FF"/>
              </a:solidFill>
              <a:latin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 presetClass="entr" presetSubtype="8"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0-#ppt_w/2"/>
                                          </p:val>
                                        </p:tav>
                                        <p:tav tm="100000">
                                          <p:val>
                                            <p:strVal val="#ppt_x"/>
                                          </p:val>
                                        </p:tav>
                                      </p:tavLst>
                                    </p:anim>
                                    <p:anim calcmode="lin" valueType="num">
                                      <p:cBhvr additive="base">
                                        <p:cTn id="43" dur="500" fill="hold"/>
                                        <p:tgtEl>
                                          <p:spTgt spid="5"/>
                                        </p:tgtEl>
                                        <p:attrNameLst>
                                          <p:attrName>ppt_y</p:attrName>
                                        </p:attrNameLst>
                                      </p:cBhvr>
                                      <p:tavLst>
                                        <p:tav tm="0">
                                          <p:val>
                                            <p:strVal val="#ppt_y"/>
                                          </p:val>
                                        </p:tav>
                                        <p:tav tm="100000">
                                          <p:val>
                                            <p:strVal val="#ppt_y"/>
                                          </p:val>
                                        </p:tav>
                                      </p:tavLst>
                                    </p:anim>
                                  </p:childTnLst>
                                </p:cTn>
                              </p:par>
                            </p:childTnLst>
                          </p:cTn>
                        </p:par>
                        <p:par>
                          <p:cTn id="44" fill="hold">
                            <p:stCondLst>
                              <p:cond delay="1000"/>
                            </p:stCondLst>
                            <p:childTnLst>
                              <p:par>
                                <p:cTn id="45" presetID="2" presetClass="entr" presetSubtype="8"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0-#ppt_w/2"/>
                                          </p:val>
                                        </p:tav>
                                        <p:tav tm="100000">
                                          <p:val>
                                            <p:strVal val="#ppt_x"/>
                                          </p:val>
                                        </p:tav>
                                      </p:tavLst>
                                    </p:anim>
                                    <p:anim calcmode="lin" valueType="num">
                                      <p:cBhvr additive="base">
                                        <p:cTn id="4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0-#ppt_w/2"/>
                                          </p:val>
                                        </p:tav>
                                        <p:tav tm="100000">
                                          <p:val>
                                            <p:strVal val="#ppt_x"/>
                                          </p:val>
                                        </p:tav>
                                      </p:tavLst>
                                    </p:anim>
                                    <p:anim calcmode="lin" valueType="num">
                                      <p:cBhvr additive="base">
                                        <p:cTn id="54" dur="500" fill="hold"/>
                                        <p:tgtEl>
                                          <p:spTgt spid="11"/>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p:bldP spid="13" grpId="0"/>
      <p:bldP spid="14" grpId="0"/>
      <p:bldP spid="15" grpId="0"/>
      <p:bldP spid="1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397666" y="745540"/>
            <a:ext cx="84948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spcBef>
                <a:spcPct val="50000"/>
              </a:spcBef>
            </a:pPr>
            <a:r>
              <a:rPr kumimoji="1" lang="zh-CN" altLang="en-US" dirty="0" smtClean="0"/>
              <a:t>总结：真实溶液中</a:t>
            </a:r>
            <a:r>
              <a:rPr kumimoji="1" lang="zh-CN" altLang="zh-CN" dirty="0" smtClean="0"/>
              <a:t>溶</a:t>
            </a:r>
            <a:r>
              <a:rPr kumimoji="1" lang="zh-CN" altLang="en-US" dirty="0" smtClean="0"/>
              <a:t>质 </a:t>
            </a:r>
            <a:r>
              <a:rPr kumimoji="1" lang="en-US" altLang="zh-CN" dirty="0" smtClean="0"/>
              <a:t>B</a:t>
            </a:r>
            <a:r>
              <a:rPr kumimoji="1" lang="zh-CN" altLang="en-US" dirty="0" smtClean="0"/>
              <a:t>化学势的各种表达式</a:t>
            </a:r>
            <a:r>
              <a:rPr kumimoji="1" lang="zh-CN" altLang="zh-CN" dirty="0" smtClean="0"/>
              <a:t>：</a:t>
            </a:r>
            <a:endParaRPr kumimoji="1" lang="zh-CN" altLang="en-US" dirty="0"/>
          </a:p>
        </p:txBody>
      </p:sp>
      <p:grpSp>
        <p:nvGrpSpPr>
          <p:cNvPr id="8" name="Group 60"/>
          <p:cNvGrpSpPr>
            <a:grpSpLocks/>
          </p:cNvGrpSpPr>
          <p:nvPr/>
        </p:nvGrpSpPr>
        <p:grpSpPr bwMode="auto">
          <a:xfrm>
            <a:off x="467544" y="1383461"/>
            <a:ext cx="6876613" cy="577649"/>
            <a:chOff x="669" y="771"/>
            <a:chExt cx="4757" cy="404"/>
          </a:xfrm>
        </p:grpSpPr>
        <p:graphicFrame>
          <p:nvGraphicFramePr>
            <p:cNvPr id="9" name="Object 10"/>
            <p:cNvGraphicFramePr>
              <a:graphicFrameLocks noChangeAspect="1"/>
            </p:cNvGraphicFramePr>
            <p:nvPr/>
          </p:nvGraphicFramePr>
          <p:xfrm>
            <a:off x="669" y="771"/>
            <a:ext cx="4757" cy="404"/>
          </p:xfrm>
          <a:graphic>
            <a:graphicData uri="http://schemas.openxmlformats.org/presentationml/2006/ole">
              <mc:AlternateContent xmlns:mc="http://schemas.openxmlformats.org/markup-compatibility/2006">
                <mc:Choice xmlns:v="urn:schemas-microsoft-com:vml" Requires="v">
                  <p:oleObj spid="_x0000_s186417" name="公式" r:id="rId3" imgW="2768400" imgH="241200" progId="Equation.3">
                    <p:embed/>
                  </p:oleObj>
                </mc:Choice>
                <mc:Fallback>
                  <p:oleObj name="公式" r:id="rId3" imgW="27684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 y="771"/>
                          <a:ext cx="4757" cy="404"/>
                        </a:xfrm>
                        <a:prstGeom prst="rect">
                          <a:avLst/>
                        </a:prstGeom>
                        <a:gradFill rotWithShape="1">
                          <a:gsLst>
                            <a:gs pos="0">
                              <a:srgbClr val="CCECFF">
                                <a:gamma/>
                                <a:shade val="46275"/>
                                <a:invGamma/>
                              </a:srgbClr>
                            </a:gs>
                            <a:gs pos="50000">
                              <a:srgbClr val="CCECFF"/>
                            </a:gs>
                            <a:gs pos="100000">
                              <a:srgbClr val="CCECFF">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13"/>
            <p:cNvGrpSpPr>
              <a:grpSpLocks/>
            </p:cNvGrpSpPr>
            <p:nvPr/>
          </p:nvGrpSpPr>
          <p:grpSpPr bwMode="auto">
            <a:xfrm>
              <a:off x="1548" y="856"/>
              <a:ext cx="85" cy="85"/>
              <a:chOff x="4779" y="2018"/>
              <a:chExt cx="227" cy="227"/>
            </a:xfrm>
          </p:grpSpPr>
          <p:sp>
            <p:nvSpPr>
              <p:cNvPr id="14" name="Oval 14"/>
              <p:cNvSpPr>
                <a:spLocks noChangeArrowheads="1"/>
              </p:cNvSpPr>
              <p:nvPr/>
            </p:nvSpPr>
            <p:spPr bwMode="auto">
              <a:xfrm>
                <a:off x="4779" y="2018"/>
                <a:ext cx="227" cy="227"/>
              </a:xfrm>
              <a:prstGeom prst="ellipse">
                <a:avLst/>
              </a:prstGeom>
              <a:gradFill rotWithShape="1">
                <a:gsLst>
                  <a:gs pos="0">
                    <a:srgbClr val="5E6D76"/>
                  </a:gs>
                  <a:gs pos="50000">
                    <a:srgbClr val="CCECFF"/>
                  </a:gs>
                  <a:gs pos="100000">
                    <a:srgbClr val="5E6D76"/>
                  </a:gs>
                </a:gsLst>
                <a:lin ang="5400000" scaled="1"/>
              </a:gradFill>
              <a:ln w="28575">
                <a:solidFill>
                  <a:schemeClr val="tx1"/>
                </a:solidFill>
                <a:round/>
                <a:headEnd/>
                <a:tailEnd/>
              </a:ln>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p>
            </p:txBody>
          </p:sp>
          <p:sp>
            <p:nvSpPr>
              <p:cNvPr id="15" name="Line 15"/>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21"/>
            <p:cNvGrpSpPr>
              <a:grpSpLocks/>
            </p:cNvGrpSpPr>
            <p:nvPr/>
          </p:nvGrpSpPr>
          <p:grpSpPr bwMode="auto">
            <a:xfrm>
              <a:off x="3589" y="856"/>
              <a:ext cx="85" cy="85"/>
              <a:chOff x="4779" y="2018"/>
              <a:chExt cx="227" cy="227"/>
            </a:xfrm>
          </p:grpSpPr>
          <p:sp>
            <p:nvSpPr>
              <p:cNvPr id="12" name="Oval 22"/>
              <p:cNvSpPr>
                <a:spLocks noChangeArrowheads="1"/>
              </p:cNvSpPr>
              <p:nvPr/>
            </p:nvSpPr>
            <p:spPr bwMode="auto">
              <a:xfrm>
                <a:off x="4779" y="2018"/>
                <a:ext cx="227" cy="227"/>
              </a:xfrm>
              <a:prstGeom prst="ellipse">
                <a:avLst/>
              </a:prstGeom>
              <a:gradFill rotWithShape="1">
                <a:gsLst>
                  <a:gs pos="0">
                    <a:srgbClr val="5E6D76"/>
                  </a:gs>
                  <a:gs pos="50000">
                    <a:srgbClr val="CCECFF"/>
                  </a:gs>
                  <a:gs pos="100000">
                    <a:srgbClr val="5E6D76"/>
                  </a:gs>
                </a:gsLst>
                <a:lin ang="5400000" scaled="1"/>
              </a:gradFill>
              <a:ln w="28575">
                <a:solidFill>
                  <a:schemeClr val="tx1"/>
                </a:solidFill>
                <a:round/>
                <a:headEnd/>
                <a:tailEnd/>
              </a:ln>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p>
            </p:txBody>
          </p:sp>
          <p:sp>
            <p:nvSpPr>
              <p:cNvPr id="13" name="Line 23"/>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6" name="对象 5"/>
          <p:cNvGraphicFramePr>
            <a:graphicFrameLocks noChangeAspect="1"/>
          </p:cNvGraphicFramePr>
          <p:nvPr>
            <p:extLst>
              <p:ext uri="{D42A27DB-BD31-4B8C-83A1-F6EECF244321}">
                <p14:modId xmlns:p14="http://schemas.microsoft.com/office/powerpoint/2010/main" val="421978840"/>
              </p:ext>
            </p:extLst>
          </p:nvPr>
        </p:nvGraphicFramePr>
        <p:xfrm>
          <a:off x="539552" y="2132856"/>
          <a:ext cx="1669185" cy="500509"/>
        </p:xfrm>
        <a:graphic>
          <a:graphicData uri="http://schemas.openxmlformats.org/presentationml/2006/ole">
            <mc:AlternateContent xmlns:mc="http://schemas.openxmlformats.org/markup-compatibility/2006">
              <mc:Choice xmlns:v="urn:schemas-microsoft-com:vml" Requires="v">
                <p:oleObj spid="_x0000_s186418" name="公式" r:id="rId5" imgW="787400" imgH="241300" progId="Equation.3">
                  <p:embed/>
                </p:oleObj>
              </mc:Choice>
              <mc:Fallback>
                <p:oleObj name="公式" r:id="rId5" imgW="787400" imgH="2413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2132856"/>
                        <a:ext cx="1669185" cy="500509"/>
                      </a:xfrm>
                      <a:prstGeom prst="rect">
                        <a:avLst/>
                      </a:prstGeom>
                      <a:gradFill rotWithShape="1">
                        <a:gsLst>
                          <a:gs pos="0">
                            <a:srgbClr val="5E6D76"/>
                          </a:gs>
                          <a:gs pos="50000">
                            <a:srgbClr val="CCECFF"/>
                          </a:gs>
                          <a:gs pos="100000">
                            <a:srgbClr val="5E6D76"/>
                          </a:gs>
                        </a:gsLst>
                        <a:lin ang="5400000" scaled="1"/>
                      </a:gradFill>
                      <a:ln>
                        <a:noFill/>
                      </a:ln>
                      <a:effec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100205929"/>
              </p:ext>
            </p:extLst>
          </p:nvPr>
        </p:nvGraphicFramePr>
        <p:xfrm>
          <a:off x="3527884" y="2060848"/>
          <a:ext cx="3293814" cy="639957"/>
        </p:xfrm>
        <a:graphic>
          <a:graphicData uri="http://schemas.openxmlformats.org/presentationml/2006/ole">
            <mc:AlternateContent xmlns:mc="http://schemas.openxmlformats.org/markup-compatibility/2006">
              <mc:Choice xmlns:v="urn:schemas-microsoft-com:vml" Requires="v">
                <p:oleObj spid="_x0000_s186419" name="公式" r:id="rId7" imgW="1612900" imgH="292100" progId="Equation.3">
                  <p:embed/>
                </p:oleObj>
              </mc:Choice>
              <mc:Fallback>
                <p:oleObj name="公式" r:id="rId7" imgW="1612900" imgH="292100" progId="Equation.3">
                  <p:embed/>
                  <p:pic>
                    <p:nvPicPr>
                      <p:cNvPr id="0" name="Object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7884" y="2060848"/>
                        <a:ext cx="3293814" cy="639957"/>
                      </a:xfrm>
                      <a:prstGeom prst="rect">
                        <a:avLst/>
                      </a:prstGeom>
                      <a:gradFill rotWithShape="1">
                        <a:gsLst>
                          <a:gs pos="0">
                            <a:srgbClr val="5E6D76"/>
                          </a:gs>
                          <a:gs pos="50000">
                            <a:srgbClr val="CCECFF"/>
                          </a:gs>
                          <a:gs pos="100000">
                            <a:srgbClr val="5E6D76"/>
                          </a:gs>
                        </a:gsLst>
                        <a:lin ang="5400000" scaled="1"/>
                      </a:gradFill>
                      <a:ln>
                        <a:noFill/>
                      </a:ln>
                      <a:effectLst/>
                    </p:spPr>
                  </p:pic>
                </p:oleObj>
              </mc:Fallback>
            </mc:AlternateContent>
          </a:graphicData>
        </a:graphic>
      </p:graphicFrame>
      <p:grpSp>
        <p:nvGrpSpPr>
          <p:cNvPr id="35" name="Group 79"/>
          <p:cNvGrpSpPr>
            <a:grpSpLocks/>
          </p:cNvGrpSpPr>
          <p:nvPr/>
        </p:nvGrpSpPr>
        <p:grpSpPr bwMode="auto">
          <a:xfrm>
            <a:off x="384939" y="2867163"/>
            <a:ext cx="8161982" cy="709861"/>
            <a:chOff x="612" y="1933"/>
            <a:chExt cx="4988" cy="402"/>
          </a:xfrm>
        </p:grpSpPr>
        <p:graphicFrame>
          <p:nvGraphicFramePr>
            <p:cNvPr id="36" name="Object 25"/>
            <p:cNvGraphicFramePr>
              <a:graphicFrameLocks noChangeAspect="1"/>
            </p:cNvGraphicFramePr>
            <p:nvPr/>
          </p:nvGraphicFramePr>
          <p:xfrm>
            <a:off x="612" y="1933"/>
            <a:ext cx="4988" cy="402"/>
          </p:xfrm>
          <a:graphic>
            <a:graphicData uri="http://schemas.openxmlformats.org/presentationml/2006/ole">
              <mc:AlternateContent xmlns:mc="http://schemas.openxmlformats.org/markup-compatibility/2006">
                <mc:Choice xmlns:v="urn:schemas-microsoft-com:vml" Requires="v">
                  <p:oleObj spid="_x0000_s186420" name="公式" r:id="rId9" imgW="3073320" imgH="253800" progId="Equation.3">
                    <p:embed/>
                  </p:oleObj>
                </mc:Choice>
                <mc:Fallback>
                  <p:oleObj name="公式" r:id="rId9" imgW="307332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 y="1933"/>
                          <a:ext cx="4988" cy="402"/>
                        </a:xfrm>
                        <a:prstGeom prst="rect">
                          <a:avLst/>
                        </a:prstGeom>
                        <a:gradFill rotWithShape="1">
                          <a:gsLst>
                            <a:gs pos="0">
                              <a:srgbClr val="CCECFF">
                                <a:gamma/>
                                <a:shade val="46275"/>
                                <a:invGamma/>
                              </a:srgbClr>
                            </a:gs>
                            <a:gs pos="50000">
                              <a:srgbClr val="CCECFF"/>
                            </a:gs>
                            <a:gs pos="100000">
                              <a:srgbClr val="CCECFF">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 name="Group 31"/>
            <p:cNvGrpSpPr>
              <a:grpSpLocks/>
            </p:cNvGrpSpPr>
            <p:nvPr/>
          </p:nvGrpSpPr>
          <p:grpSpPr bwMode="auto">
            <a:xfrm>
              <a:off x="1434" y="1990"/>
              <a:ext cx="85" cy="85"/>
              <a:chOff x="4779" y="2018"/>
              <a:chExt cx="227" cy="227"/>
            </a:xfrm>
          </p:grpSpPr>
          <p:sp>
            <p:nvSpPr>
              <p:cNvPr id="44" name="Oval 32"/>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p>
            </p:txBody>
          </p:sp>
          <p:sp>
            <p:nvSpPr>
              <p:cNvPr id="45" name="Line 33"/>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34"/>
            <p:cNvGrpSpPr>
              <a:grpSpLocks/>
            </p:cNvGrpSpPr>
            <p:nvPr/>
          </p:nvGrpSpPr>
          <p:grpSpPr bwMode="auto">
            <a:xfrm>
              <a:off x="5375" y="1990"/>
              <a:ext cx="85" cy="85"/>
              <a:chOff x="4779" y="2018"/>
              <a:chExt cx="227" cy="227"/>
            </a:xfrm>
          </p:grpSpPr>
          <p:sp>
            <p:nvSpPr>
              <p:cNvPr id="42" name="Oval 35"/>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p>
            </p:txBody>
          </p:sp>
          <p:sp>
            <p:nvSpPr>
              <p:cNvPr id="43" name="Line 36"/>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40"/>
            <p:cNvGrpSpPr>
              <a:grpSpLocks/>
            </p:cNvGrpSpPr>
            <p:nvPr/>
          </p:nvGrpSpPr>
          <p:grpSpPr bwMode="auto">
            <a:xfrm>
              <a:off x="3362" y="2018"/>
              <a:ext cx="85" cy="85"/>
              <a:chOff x="4779" y="2018"/>
              <a:chExt cx="227" cy="227"/>
            </a:xfrm>
          </p:grpSpPr>
          <p:sp>
            <p:nvSpPr>
              <p:cNvPr id="40" name="Oval 41"/>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p>
            </p:txBody>
          </p:sp>
          <p:sp>
            <p:nvSpPr>
              <p:cNvPr id="41" name="Line 42"/>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6" name="Group 80"/>
          <p:cNvGrpSpPr>
            <a:grpSpLocks/>
          </p:cNvGrpSpPr>
          <p:nvPr/>
        </p:nvGrpSpPr>
        <p:grpSpPr bwMode="auto">
          <a:xfrm>
            <a:off x="395536" y="3675063"/>
            <a:ext cx="3084513" cy="676275"/>
            <a:chOff x="584" y="2358"/>
            <a:chExt cx="1943" cy="426"/>
          </a:xfrm>
        </p:grpSpPr>
        <p:graphicFrame>
          <p:nvGraphicFramePr>
            <p:cNvPr id="47" name="Object 24"/>
            <p:cNvGraphicFramePr>
              <a:graphicFrameLocks noChangeAspect="1"/>
            </p:cNvGraphicFramePr>
            <p:nvPr/>
          </p:nvGraphicFramePr>
          <p:xfrm>
            <a:off x="584" y="2358"/>
            <a:ext cx="1943" cy="426"/>
          </p:xfrm>
          <a:graphic>
            <a:graphicData uri="http://schemas.openxmlformats.org/presentationml/2006/ole">
              <mc:AlternateContent xmlns:mc="http://schemas.openxmlformats.org/markup-compatibility/2006">
                <mc:Choice xmlns:v="urn:schemas-microsoft-com:vml" Requires="v">
                  <p:oleObj spid="_x0000_s186421" name="公式" r:id="rId11" imgW="1130040" imgH="253800" progId="Equation.3">
                    <p:embed/>
                  </p:oleObj>
                </mc:Choice>
                <mc:Fallback>
                  <p:oleObj name="公式" r:id="rId11" imgW="1130040" imgH="253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4" y="2358"/>
                          <a:ext cx="1943" cy="426"/>
                        </a:xfrm>
                        <a:prstGeom prst="rect">
                          <a:avLst/>
                        </a:prstGeom>
                        <a:gradFill rotWithShape="1">
                          <a:gsLst>
                            <a:gs pos="0">
                              <a:srgbClr val="CCECFF">
                                <a:gamma/>
                                <a:shade val="46275"/>
                                <a:invGamma/>
                              </a:srgbClr>
                            </a:gs>
                            <a:gs pos="50000">
                              <a:srgbClr val="CCECFF"/>
                            </a:gs>
                            <a:gs pos="100000">
                              <a:srgbClr val="CCECFF">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 name="Group 54"/>
            <p:cNvGrpSpPr>
              <a:grpSpLocks/>
            </p:cNvGrpSpPr>
            <p:nvPr/>
          </p:nvGrpSpPr>
          <p:grpSpPr bwMode="auto">
            <a:xfrm>
              <a:off x="2285" y="2443"/>
              <a:ext cx="85" cy="85"/>
              <a:chOff x="4779" y="2018"/>
              <a:chExt cx="227" cy="227"/>
            </a:xfrm>
          </p:grpSpPr>
          <p:sp>
            <p:nvSpPr>
              <p:cNvPr id="49" name="Oval 55"/>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p>
            </p:txBody>
          </p:sp>
          <p:sp>
            <p:nvSpPr>
              <p:cNvPr id="50" name="Line 56"/>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1" name="Group 81"/>
          <p:cNvGrpSpPr>
            <a:grpSpLocks/>
          </p:cNvGrpSpPr>
          <p:nvPr/>
        </p:nvGrpSpPr>
        <p:grpSpPr bwMode="auto">
          <a:xfrm>
            <a:off x="4054299" y="3717032"/>
            <a:ext cx="4124449" cy="765795"/>
            <a:chOff x="2625" y="2358"/>
            <a:chExt cx="2717" cy="476"/>
          </a:xfrm>
        </p:grpSpPr>
        <p:graphicFrame>
          <p:nvGraphicFramePr>
            <p:cNvPr id="62" name="Object 63"/>
            <p:cNvGraphicFramePr>
              <a:graphicFrameLocks noChangeAspect="1"/>
            </p:cNvGraphicFramePr>
            <p:nvPr/>
          </p:nvGraphicFramePr>
          <p:xfrm>
            <a:off x="2625" y="2358"/>
            <a:ext cx="2717" cy="476"/>
          </p:xfrm>
          <a:graphic>
            <a:graphicData uri="http://schemas.openxmlformats.org/presentationml/2006/ole">
              <mc:AlternateContent xmlns:mc="http://schemas.openxmlformats.org/markup-compatibility/2006">
                <mc:Choice xmlns:v="urn:schemas-microsoft-com:vml" Requires="v">
                  <p:oleObj spid="_x0000_s186422" name="公式" r:id="rId13" imgW="1866600" imgH="304560" progId="Equation.3">
                    <p:embed/>
                  </p:oleObj>
                </mc:Choice>
                <mc:Fallback>
                  <p:oleObj name="公式" r:id="rId13" imgW="1866600" imgH="3045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5" y="2358"/>
                          <a:ext cx="2717" cy="476"/>
                        </a:xfrm>
                        <a:prstGeom prst="rect">
                          <a:avLst/>
                        </a:prstGeom>
                        <a:gradFill rotWithShape="1">
                          <a:gsLst>
                            <a:gs pos="0">
                              <a:srgbClr val="CCECFF">
                                <a:gamma/>
                                <a:shade val="46275"/>
                                <a:invGamma/>
                              </a:srgbClr>
                            </a:gs>
                            <a:gs pos="50000">
                              <a:srgbClr val="CCECFF"/>
                            </a:gs>
                            <a:gs pos="100000">
                              <a:srgbClr val="CCECFF">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 name="Group 70"/>
            <p:cNvGrpSpPr>
              <a:grpSpLocks/>
            </p:cNvGrpSpPr>
            <p:nvPr/>
          </p:nvGrpSpPr>
          <p:grpSpPr bwMode="auto">
            <a:xfrm>
              <a:off x="4779" y="2443"/>
              <a:ext cx="85" cy="85"/>
              <a:chOff x="4779" y="2018"/>
              <a:chExt cx="227" cy="227"/>
            </a:xfrm>
          </p:grpSpPr>
          <p:sp>
            <p:nvSpPr>
              <p:cNvPr id="64" name="Oval 71"/>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p>
            </p:txBody>
          </p:sp>
          <p:sp>
            <p:nvSpPr>
              <p:cNvPr id="65" name="Line 72"/>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6" name="Group 64"/>
          <p:cNvGrpSpPr>
            <a:grpSpLocks/>
          </p:cNvGrpSpPr>
          <p:nvPr/>
        </p:nvGrpSpPr>
        <p:grpSpPr bwMode="auto">
          <a:xfrm>
            <a:off x="469343" y="4819651"/>
            <a:ext cx="7854950" cy="638175"/>
            <a:chOff x="584" y="3124"/>
            <a:chExt cx="4948" cy="402"/>
          </a:xfrm>
        </p:grpSpPr>
        <p:graphicFrame>
          <p:nvGraphicFramePr>
            <p:cNvPr id="67" name="Object 29"/>
            <p:cNvGraphicFramePr>
              <a:graphicFrameLocks noChangeAspect="1"/>
            </p:cNvGraphicFramePr>
            <p:nvPr/>
          </p:nvGraphicFramePr>
          <p:xfrm>
            <a:off x="584" y="3124"/>
            <a:ext cx="4948" cy="402"/>
          </p:xfrm>
          <a:graphic>
            <a:graphicData uri="http://schemas.openxmlformats.org/presentationml/2006/ole">
              <mc:AlternateContent xmlns:mc="http://schemas.openxmlformats.org/markup-compatibility/2006">
                <mc:Choice xmlns:v="urn:schemas-microsoft-com:vml" Requires="v">
                  <p:oleObj spid="_x0000_s186423" name="公式" r:id="rId15" imgW="3047760" imgH="253800" progId="Equation.3">
                    <p:embed/>
                  </p:oleObj>
                </mc:Choice>
                <mc:Fallback>
                  <p:oleObj name="公式" r:id="rId15" imgW="3047760" imgH="253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4" y="3124"/>
                          <a:ext cx="4948" cy="402"/>
                        </a:xfrm>
                        <a:prstGeom prst="rect">
                          <a:avLst/>
                        </a:prstGeom>
                        <a:gradFill rotWithShape="1">
                          <a:gsLst>
                            <a:gs pos="0">
                              <a:srgbClr val="CCECFF">
                                <a:gamma/>
                                <a:shade val="46275"/>
                                <a:invGamma/>
                              </a:srgbClr>
                            </a:gs>
                            <a:gs pos="50000">
                              <a:srgbClr val="CCECFF"/>
                            </a:gs>
                            <a:gs pos="100000">
                              <a:srgbClr val="CCECFF">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8" name="Group 37"/>
            <p:cNvGrpSpPr>
              <a:grpSpLocks/>
            </p:cNvGrpSpPr>
            <p:nvPr/>
          </p:nvGrpSpPr>
          <p:grpSpPr bwMode="auto">
            <a:xfrm>
              <a:off x="5318" y="3209"/>
              <a:ext cx="85" cy="85"/>
              <a:chOff x="4779" y="2018"/>
              <a:chExt cx="227" cy="227"/>
            </a:xfrm>
          </p:grpSpPr>
          <p:sp>
            <p:nvSpPr>
              <p:cNvPr id="75" name="Oval 38"/>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p>
            </p:txBody>
          </p:sp>
          <p:sp>
            <p:nvSpPr>
              <p:cNvPr id="76" name="Line 39"/>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 name="Group 44"/>
            <p:cNvGrpSpPr>
              <a:grpSpLocks/>
            </p:cNvGrpSpPr>
            <p:nvPr/>
          </p:nvGrpSpPr>
          <p:grpSpPr bwMode="auto">
            <a:xfrm>
              <a:off x="3305" y="3209"/>
              <a:ext cx="85" cy="85"/>
              <a:chOff x="4779" y="2018"/>
              <a:chExt cx="227" cy="227"/>
            </a:xfrm>
          </p:grpSpPr>
          <p:sp>
            <p:nvSpPr>
              <p:cNvPr id="73" name="Oval 45"/>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p>
            </p:txBody>
          </p:sp>
          <p:sp>
            <p:nvSpPr>
              <p:cNvPr id="74" name="Line 46"/>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 name="Group 47"/>
            <p:cNvGrpSpPr>
              <a:grpSpLocks/>
            </p:cNvGrpSpPr>
            <p:nvPr/>
          </p:nvGrpSpPr>
          <p:grpSpPr bwMode="auto">
            <a:xfrm>
              <a:off x="1434" y="3209"/>
              <a:ext cx="85" cy="85"/>
              <a:chOff x="4779" y="2018"/>
              <a:chExt cx="227" cy="227"/>
            </a:xfrm>
          </p:grpSpPr>
          <p:sp>
            <p:nvSpPr>
              <p:cNvPr id="71" name="Oval 48"/>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p>
            </p:txBody>
          </p:sp>
          <p:sp>
            <p:nvSpPr>
              <p:cNvPr id="72" name="Line 49"/>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7" name="Group 82"/>
          <p:cNvGrpSpPr>
            <a:grpSpLocks/>
          </p:cNvGrpSpPr>
          <p:nvPr/>
        </p:nvGrpSpPr>
        <p:grpSpPr bwMode="auto">
          <a:xfrm>
            <a:off x="483166" y="5661248"/>
            <a:ext cx="3051175" cy="677862"/>
            <a:chOff x="640" y="3521"/>
            <a:chExt cx="1922" cy="427"/>
          </a:xfrm>
        </p:grpSpPr>
        <p:graphicFrame>
          <p:nvGraphicFramePr>
            <p:cNvPr id="78" name="Object 30"/>
            <p:cNvGraphicFramePr>
              <a:graphicFrameLocks noChangeAspect="1"/>
            </p:cNvGraphicFramePr>
            <p:nvPr/>
          </p:nvGraphicFramePr>
          <p:xfrm>
            <a:off x="640" y="3521"/>
            <a:ext cx="1922" cy="427"/>
          </p:xfrm>
          <a:graphic>
            <a:graphicData uri="http://schemas.openxmlformats.org/presentationml/2006/ole">
              <mc:AlternateContent xmlns:mc="http://schemas.openxmlformats.org/markup-compatibility/2006">
                <mc:Choice xmlns:v="urn:schemas-microsoft-com:vml" Requires="v">
                  <p:oleObj spid="_x0000_s186424" name="公式" r:id="rId17" imgW="1117440" imgH="253800" progId="Equation.3">
                    <p:embed/>
                  </p:oleObj>
                </mc:Choice>
                <mc:Fallback>
                  <p:oleObj name="公式" r:id="rId17" imgW="1117440" imgH="253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0" y="3521"/>
                          <a:ext cx="1922" cy="427"/>
                        </a:xfrm>
                        <a:prstGeom prst="rect">
                          <a:avLst/>
                        </a:prstGeom>
                        <a:gradFill rotWithShape="1">
                          <a:gsLst>
                            <a:gs pos="0">
                              <a:srgbClr val="CCECFF">
                                <a:gamma/>
                                <a:shade val="46275"/>
                                <a:invGamma/>
                              </a:srgbClr>
                            </a:gs>
                            <a:gs pos="50000">
                              <a:srgbClr val="CCECFF"/>
                            </a:gs>
                            <a:gs pos="100000">
                              <a:srgbClr val="CCECFF">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 name="Group 51"/>
            <p:cNvGrpSpPr>
              <a:grpSpLocks/>
            </p:cNvGrpSpPr>
            <p:nvPr/>
          </p:nvGrpSpPr>
          <p:grpSpPr bwMode="auto">
            <a:xfrm>
              <a:off x="2313" y="3635"/>
              <a:ext cx="85" cy="85"/>
              <a:chOff x="4779" y="2018"/>
              <a:chExt cx="227" cy="227"/>
            </a:xfrm>
          </p:grpSpPr>
          <p:sp>
            <p:nvSpPr>
              <p:cNvPr id="80" name="Oval 52"/>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p>
            </p:txBody>
          </p:sp>
          <p:sp>
            <p:nvSpPr>
              <p:cNvPr id="81" name="Line 53"/>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2" name="Group 83"/>
          <p:cNvGrpSpPr>
            <a:grpSpLocks/>
          </p:cNvGrpSpPr>
          <p:nvPr/>
        </p:nvGrpSpPr>
        <p:grpSpPr bwMode="auto">
          <a:xfrm>
            <a:off x="4270375" y="5589588"/>
            <a:ext cx="4313238" cy="755650"/>
            <a:chOff x="2690" y="3521"/>
            <a:chExt cx="2717" cy="476"/>
          </a:xfrm>
        </p:grpSpPr>
        <p:graphicFrame>
          <p:nvGraphicFramePr>
            <p:cNvPr id="83" name="Object 65"/>
            <p:cNvGraphicFramePr>
              <a:graphicFrameLocks noChangeAspect="1"/>
            </p:cNvGraphicFramePr>
            <p:nvPr/>
          </p:nvGraphicFramePr>
          <p:xfrm>
            <a:off x="2690" y="3521"/>
            <a:ext cx="2717" cy="476"/>
          </p:xfrm>
          <a:graphic>
            <a:graphicData uri="http://schemas.openxmlformats.org/presentationml/2006/ole">
              <mc:AlternateContent xmlns:mc="http://schemas.openxmlformats.org/markup-compatibility/2006">
                <mc:Choice xmlns:v="urn:schemas-microsoft-com:vml" Requires="v">
                  <p:oleObj spid="_x0000_s186425" name="公式" r:id="rId19" imgW="1866600" imgH="304560" progId="Equation.3">
                    <p:embed/>
                  </p:oleObj>
                </mc:Choice>
                <mc:Fallback>
                  <p:oleObj name="公式" r:id="rId19" imgW="1866600" imgH="3045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90" y="3521"/>
                          <a:ext cx="2717" cy="476"/>
                        </a:xfrm>
                        <a:prstGeom prst="rect">
                          <a:avLst/>
                        </a:prstGeom>
                        <a:gradFill rotWithShape="1">
                          <a:gsLst>
                            <a:gs pos="0">
                              <a:srgbClr val="CCECFF">
                                <a:gamma/>
                                <a:shade val="46275"/>
                                <a:invGamma/>
                              </a:srgbClr>
                            </a:gs>
                            <a:gs pos="50000">
                              <a:srgbClr val="CCECFF"/>
                            </a:gs>
                            <a:gs pos="100000">
                              <a:srgbClr val="CCECFF">
                                <a:gamma/>
                                <a:shade val="4627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4" name="Group 67"/>
            <p:cNvGrpSpPr>
              <a:grpSpLocks/>
            </p:cNvGrpSpPr>
            <p:nvPr/>
          </p:nvGrpSpPr>
          <p:grpSpPr bwMode="auto">
            <a:xfrm>
              <a:off x="4864" y="3634"/>
              <a:ext cx="85" cy="85"/>
              <a:chOff x="4779" y="2018"/>
              <a:chExt cx="227" cy="227"/>
            </a:xfrm>
          </p:grpSpPr>
          <p:sp>
            <p:nvSpPr>
              <p:cNvPr id="85" name="Oval 68"/>
              <p:cNvSpPr>
                <a:spLocks noChangeArrowheads="1"/>
              </p:cNvSpPr>
              <p:nvPr/>
            </p:nvSpPr>
            <p:spPr bwMode="auto">
              <a:xfrm>
                <a:off x="4779" y="2018"/>
                <a:ext cx="227" cy="22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endParaRPr lang="zh-CN" altLang="zh-CN"/>
              </a:p>
            </p:txBody>
          </p:sp>
          <p:sp>
            <p:nvSpPr>
              <p:cNvPr id="86" name="Line 69"/>
              <p:cNvSpPr>
                <a:spLocks noChangeShapeType="1"/>
              </p:cNvSpPr>
              <p:nvPr/>
            </p:nvSpPr>
            <p:spPr bwMode="auto">
              <a:xfrm>
                <a:off x="4779" y="213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0.70"/>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strVal val="#ppt_w*0.70"/>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Effect transition="in" filter="fade">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1000" fill="hold"/>
                                        <p:tgtEl>
                                          <p:spTgt spid="16"/>
                                        </p:tgtEl>
                                        <p:attrNameLst>
                                          <p:attrName>ppt_w</p:attrName>
                                        </p:attrNameLst>
                                      </p:cBhvr>
                                      <p:tavLst>
                                        <p:tav tm="0">
                                          <p:val>
                                            <p:strVal val="#ppt_w*0.70"/>
                                          </p:val>
                                        </p:tav>
                                        <p:tav tm="100000">
                                          <p:val>
                                            <p:strVal val="#ppt_w"/>
                                          </p:val>
                                        </p:tav>
                                      </p:tavLst>
                                    </p:anim>
                                    <p:anim calcmode="lin" valueType="num">
                                      <p:cBhvr>
                                        <p:cTn id="27" dur="1000" fill="hold"/>
                                        <p:tgtEl>
                                          <p:spTgt spid="16"/>
                                        </p:tgtEl>
                                        <p:attrNameLst>
                                          <p:attrName>ppt_h</p:attrName>
                                        </p:attrNameLst>
                                      </p:cBhvr>
                                      <p:tavLst>
                                        <p:tav tm="0">
                                          <p:val>
                                            <p:strVal val="#ppt_h"/>
                                          </p:val>
                                        </p:tav>
                                        <p:tav tm="100000">
                                          <p:val>
                                            <p:strVal val="#ppt_h"/>
                                          </p:val>
                                        </p:tav>
                                      </p:tavLst>
                                    </p:anim>
                                    <p:animEffect transition="in" filter="fade">
                                      <p:cBhvr>
                                        <p:cTn id="28" dur="1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1000" fill="hold"/>
                                        <p:tgtEl>
                                          <p:spTgt spid="35"/>
                                        </p:tgtEl>
                                        <p:attrNameLst>
                                          <p:attrName>ppt_w</p:attrName>
                                        </p:attrNameLst>
                                      </p:cBhvr>
                                      <p:tavLst>
                                        <p:tav tm="0">
                                          <p:val>
                                            <p:strVal val="#ppt_w*0.70"/>
                                          </p:val>
                                        </p:tav>
                                        <p:tav tm="100000">
                                          <p:val>
                                            <p:strVal val="#ppt_w"/>
                                          </p:val>
                                        </p:tav>
                                      </p:tavLst>
                                    </p:anim>
                                    <p:anim calcmode="lin" valueType="num">
                                      <p:cBhvr>
                                        <p:cTn id="34" dur="1000" fill="hold"/>
                                        <p:tgtEl>
                                          <p:spTgt spid="35"/>
                                        </p:tgtEl>
                                        <p:attrNameLst>
                                          <p:attrName>ppt_h</p:attrName>
                                        </p:attrNameLst>
                                      </p:cBhvr>
                                      <p:tavLst>
                                        <p:tav tm="0">
                                          <p:val>
                                            <p:strVal val="#ppt_h"/>
                                          </p:val>
                                        </p:tav>
                                        <p:tav tm="100000">
                                          <p:val>
                                            <p:strVal val="#ppt_h"/>
                                          </p:val>
                                        </p:tav>
                                      </p:tavLst>
                                    </p:anim>
                                    <p:animEffect transition="in" filter="fade">
                                      <p:cBhvr>
                                        <p:cTn id="35" dur="1000"/>
                                        <p:tgtEl>
                                          <p:spTgt spid="35"/>
                                        </p:tgtEl>
                                      </p:cBhvr>
                                    </p:animEffect>
                                  </p:childTnLst>
                                </p:cTn>
                              </p:par>
                              <p:par>
                                <p:cTn id="36" presetID="55" presetClass="entr" presetSubtype="0" fill="hold" nodeType="withEffect">
                                  <p:stCondLst>
                                    <p:cond delay="0"/>
                                  </p:stCondLst>
                                  <p:childTnLst>
                                    <p:set>
                                      <p:cBhvr>
                                        <p:cTn id="37" dur="1" fill="hold">
                                          <p:stCondLst>
                                            <p:cond delay="0"/>
                                          </p:stCondLst>
                                        </p:cTn>
                                        <p:tgtEl>
                                          <p:spTgt spid="46"/>
                                        </p:tgtEl>
                                        <p:attrNameLst>
                                          <p:attrName>style.visibility</p:attrName>
                                        </p:attrNameLst>
                                      </p:cBhvr>
                                      <p:to>
                                        <p:strVal val="visible"/>
                                      </p:to>
                                    </p:set>
                                    <p:anim calcmode="lin" valueType="num">
                                      <p:cBhvr>
                                        <p:cTn id="38" dur="1000" fill="hold"/>
                                        <p:tgtEl>
                                          <p:spTgt spid="46"/>
                                        </p:tgtEl>
                                        <p:attrNameLst>
                                          <p:attrName>ppt_w</p:attrName>
                                        </p:attrNameLst>
                                      </p:cBhvr>
                                      <p:tavLst>
                                        <p:tav tm="0">
                                          <p:val>
                                            <p:strVal val="#ppt_w*0.70"/>
                                          </p:val>
                                        </p:tav>
                                        <p:tav tm="100000">
                                          <p:val>
                                            <p:strVal val="#ppt_w"/>
                                          </p:val>
                                        </p:tav>
                                      </p:tavLst>
                                    </p:anim>
                                    <p:anim calcmode="lin" valueType="num">
                                      <p:cBhvr>
                                        <p:cTn id="39" dur="1000" fill="hold"/>
                                        <p:tgtEl>
                                          <p:spTgt spid="46"/>
                                        </p:tgtEl>
                                        <p:attrNameLst>
                                          <p:attrName>ppt_h</p:attrName>
                                        </p:attrNameLst>
                                      </p:cBhvr>
                                      <p:tavLst>
                                        <p:tav tm="0">
                                          <p:val>
                                            <p:strVal val="#ppt_h"/>
                                          </p:val>
                                        </p:tav>
                                        <p:tav tm="100000">
                                          <p:val>
                                            <p:strVal val="#ppt_h"/>
                                          </p:val>
                                        </p:tav>
                                      </p:tavLst>
                                    </p:anim>
                                    <p:animEffect transition="in" filter="fade">
                                      <p:cBhvr>
                                        <p:cTn id="40" dur="1000"/>
                                        <p:tgtEl>
                                          <p:spTgt spid="46"/>
                                        </p:tgtEl>
                                      </p:cBhvr>
                                    </p:animEffect>
                                  </p:childTnLst>
                                </p:cTn>
                              </p:par>
                              <p:par>
                                <p:cTn id="41" presetID="55" presetClass="entr" presetSubtype="0"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p:cTn id="43" dur="1000" fill="hold"/>
                                        <p:tgtEl>
                                          <p:spTgt spid="61"/>
                                        </p:tgtEl>
                                        <p:attrNameLst>
                                          <p:attrName>ppt_w</p:attrName>
                                        </p:attrNameLst>
                                      </p:cBhvr>
                                      <p:tavLst>
                                        <p:tav tm="0">
                                          <p:val>
                                            <p:strVal val="#ppt_w*0.70"/>
                                          </p:val>
                                        </p:tav>
                                        <p:tav tm="100000">
                                          <p:val>
                                            <p:strVal val="#ppt_w"/>
                                          </p:val>
                                        </p:tav>
                                      </p:tavLst>
                                    </p:anim>
                                    <p:anim calcmode="lin" valueType="num">
                                      <p:cBhvr>
                                        <p:cTn id="44" dur="1000" fill="hold"/>
                                        <p:tgtEl>
                                          <p:spTgt spid="61"/>
                                        </p:tgtEl>
                                        <p:attrNameLst>
                                          <p:attrName>ppt_h</p:attrName>
                                        </p:attrNameLst>
                                      </p:cBhvr>
                                      <p:tavLst>
                                        <p:tav tm="0">
                                          <p:val>
                                            <p:strVal val="#ppt_h"/>
                                          </p:val>
                                        </p:tav>
                                        <p:tav tm="100000">
                                          <p:val>
                                            <p:strVal val="#ppt_h"/>
                                          </p:val>
                                        </p:tav>
                                      </p:tavLst>
                                    </p:anim>
                                    <p:animEffect transition="in" filter="fade">
                                      <p:cBhvr>
                                        <p:cTn id="45" dur="1000"/>
                                        <p:tgtEl>
                                          <p:spTgt spid="61"/>
                                        </p:tgtEl>
                                      </p:cBhvr>
                                    </p:animEffect>
                                  </p:childTnLst>
                                </p:cTn>
                              </p:par>
                            </p:childTnLst>
                          </p:cTn>
                        </p:par>
                      </p:childTnLst>
                    </p:cTn>
                  </p:par>
                  <p:par>
                    <p:cTn id="46" fill="hold">
                      <p:stCondLst>
                        <p:cond delay="indefinite"/>
                      </p:stCondLst>
                      <p:childTnLst>
                        <p:par>
                          <p:cTn id="47" fill="hold">
                            <p:stCondLst>
                              <p:cond delay="0"/>
                            </p:stCondLst>
                            <p:childTnLst>
                              <p:par>
                                <p:cTn id="48" presetID="55" presetClass="entr" presetSubtype="0" fill="hold" nodeType="clickEffect">
                                  <p:stCondLst>
                                    <p:cond delay="0"/>
                                  </p:stCondLst>
                                  <p:childTnLst>
                                    <p:set>
                                      <p:cBhvr>
                                        <p:cTn id="49" dur="1" fill="hold">
                                          <p:stCondLst>
                                            <p:cond delay="0"/>
                                          </p:stCondLst>
                                        </p:cTn>
                                        <p:tgtEl>
                                          <p:spTgt spid="66"/>
                                        </p:tgtEl>
                                        <p:attrNameLst>
                                          <p:attrName>style.visibility</p:attrName>
                                        </p:attrNameLst>
                                      </p:cBhvr>
                                      <p:to>
                                        <p:strVal val="visible"/>
                                      </p:to>
                                    </p:set>
                                    <p:anim calcmode="lin" valueType="num">
                                      <p:cBhvr>
                                        <p:cTn id="50" dur="1000" fill="hold"/>
                                        <p:tgtEl>
                                          <p:spTgt spid="66"/>
                                        </p:tgtEl>
                                        <p:attrNameLst>
                                          <p:attrName>ppt_w</p:attrName>
                                        </p:attrNameLst>
                                      </p:cBhvr>
                                      <p:tavLst>
                                        <p:tav tm="0">
                                          <p:val>
                                            <p:strVal val="#ppt_w*0.70"/>
                                          </p:val>
                                        </p:tav>
                                        <p:tav tm="100000">
                                          <p:val>
                                            <p:strVal val="#ppt_w"/>
                                          </p:val>
                                        </p:tav>
                                      </p:tavLst>
                                    </p:anim>
                                    <p:anim calcmode="lin" valueType="num">
                                      <p:cBhvr>
                                        <p:cTn id="51" dur="1000" fill="hold"/>
                                        <p:tgtEl>
                                          <p:spTgt spid="66"/>
                                        </p:tgtEl>
                                        <p:attrNameLst>
                                          <p:attrName>ppt_h</p:attrName>
                                        </p:attrNameLst>
                                      </p:cBhvr>
                                      <p:tavLst>
                                        <p:tav tm="0">
                                          <p:val>
                                            <p:strVal val="#ppt_h"/>
                                          </p:val>
                                        </p:tav>
                                        <p:tav tm="100000">
                                          <p:val>
                                            <p:strVal val="#ppt_h"/>
                                          </p:val>
                                        </p:tav>
                                      </p:tavLst>
                                    </p:anim>
                                    <p:animEffect transition="in" filter="fade">
                                      <p:cBhvr>
                                        <p:cTn id="52" dur="1000"/>
                                        <p:tgtEl>
                                          <p:spTgt spid="66"/>
                                        </p:tgtEl>
                                      </p:cBhvr>
                                    </p:animEffect>
                                  </p:childTnLst>
                                </p:cTn>
                              </p:par>
                              <p:par>
                                <p:cTn id="53" presetID="55" presetClass="entr" presetSubtype="0" fill="hold" nodeType="withEffect">
                                  <p:stCondLst>
                                    <p:cond delay="0"/>
                                  </p:stCondLst>
                                  <p:childTnLst>
                                    <p:set>
                                      <p:cBhvr>
                                        <p:cTn id="54" dur="1" fill="hold">
                                          <p:stCondLst>
                                            <p:cond delay="0"/>
                                          </p:stCondLst>
                                        </p:cTn>
                                        <p:tgtEl>
                                          <p:spTgt spid="77"/>
                                        </p:tgtEl>
                                        <p:attrNameLst>
                                          <p:attrName>style.visibility</p:attrName>
                                        </p:attrNameLst>
                                      </p:cBhvr>
                                      <p:to>
                                        <p:strVal val="visible"/>
                                      </p:to>
                                    </p:set>
                                    <p:anim calcmode="lin" valueType="num">
                                      <p:cBhvr>
                                        <p:cTn id="55" dur="1000" fill="hold"/>
                                        <p:tgtEl>
                                          <p:spTgt spid="77"/>
                                        </p:tgtEl>
                                        <p:attrNameLst>
                                          <p:attrName>ppt_w</p:attrName>
                                        </p:attrNameLst>
                                      </p:cBhvr>
                                      <p:tavLst>
                                        <p:tav tm="0">
                                          <p:val>
                                            <p:strVal val="#ppt_w*0.70"/>
                                          </p:val>
                                        </p:tav>
                                        <p:tav tm="100000">
                                          <p:val>
                                            <p:strVal val="#ppt_w"/>
                                          </p:val>
                                        </p:tav>
                                      </p:tavLst>
                                    </p:anim>
                                    <p:anim calcmode="lin" valueType="num">
                                      <p:cBhvr>
                                        <p:cTn id="56" dur="1000" fill="hold"/>
                                        <p:tgtEl>
                                          <p:spTgt spid="77"/>
                                        </p:tgtEl>
                                        <p:attrNameLst>
                                          <p:attrName>ppt_h</p:attrName>
                                        </p:attrNameLst>
                                      </p:cBhvr>
                                      <p:tavLst>
                                        <p:tav tm="0">
                                          <p:val>
                                            <p:strVal val="#ppt_h"/>
                                          </p:val>
                                        </p:tav>
                                        <p:tav tm="100000">
                                          <p:val>
                                            <p:strVal val="#ppt_h"/>
                                          </p:val>
                                        </p:tav>
                                      </p:tavLst>
                                    </p:anim>
                                    <p:animEffect transition="in" filter="fade">
                                      <p:cBhvr>
                                        <p:cTn id="57" dur="1000"/>
                                        <p:tgtEl>
                                          <p:spTgt spid="77"/>
                                        </p:tgtEl>
                                      </p:cBhvr>
                                    </p:animEffect>
                                  </p:childTnLst>
                                </p:cTn>
                              </p:par>
                              <p:par>
                                <p:cTn id="58" presetID="55" presetClass="entr" presetSubtype="0" fill="hold" nodeType="withEffect">
                                  <p:stCondLst>
                                    <p:cond delay="0"/>
                                  </p:stCondLst>
                                  <p:childTnLst>
                                    <p:set>
                                      <p:cBhvr>
                                        <p:cTn id="59" dur="1" fill="hold">
                                          <p:stCondLst>
                                            <p:cond delay="0"/>
                                          </p:stCondLst>
                                        </p:cTn>
                                        <p:tgtEl>
                                          <p:spTgt spid="82"/>
                                        </p:tgtEl>
                                        <p:attrNameLst>
                                          <p:attrName>style.visibility</p:attrName>
                                        </p:attrNameLst>
                                      </p:cBhvr>
                                      <p:to>
                                        <p:strVal val="visible"/>
                                      </p:to>
                                    </p:set>
                                    <p:anim calcmode="lin" valueType="num">
                                      <p:cBhvr>
                                        <p:cTn id="60" dur="1000" fill="hold"/>
                                        <p:tgtEl>
                                          <p:spTgt spid="82"/>
                                        </p:tgtEl>
                                        <p:attrNameLst>
                                          <p:attrName>ppt_w</p:attrName>
                                        </p:attrNameLst>
                                      </p:cBhvr>
                                      <p:tavLst>
                                        <p:tav tm="0">
                                          <p:val>
                                            <p:strVal val="#ppt_w*0.70"/>
                                          </p:val>
                                        </p:tav>
                                        <p:tav tm="100000">
                                          <p:val>
                                            <p:strVal val="#ppt_w"/>
                                          </p:val>
                                        </p:tav>
                                      </p:tavLst>
                                    </p:anim>
                                    <p:anim calcmode="lin" valueType="num">
                                      <p:cBhvr>
                                        <p:cTn id="61" dur="1000" fill="hold"/>
                                        <p:tgtEl>
                                          <p:spTgt spid="82"/>
                                        </p:tgtEl>
                                        <p:attrNameLst>
                                          <p:attrName>ppt_h</p:attrName>
                                        </p:attrNameLst>
                                      </p:cBhvr>
                                      <p:tavLst>
                                        <p:tav tm="0">
                                          <p:val>
                                            <p:strVal val="#ppt_h"/>
                                          </p:val>
                                        </p:tav>
                                        <p:tav tm="100000">
                                          <p:val>
                                            <p:strVal val="#ppt_h"/>
                                          </p:val>
                                        </p:tav>
                                      </p:tavLst>
                                    </p:anim>
                                    <p:animEffect transition="in" filter="fade">
                                      <p:cBhvr>
                                        <p:cTn id="62"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6"/>
          <p:cNvSpPr>
            <a:spLocks noGrp="1" noChangeArrowheads="1"/>
          </p:cNvSpPr>
          <p:nvPr>
            <p:ph type="title"/>
          </p:nvPr>
        </p:nvSpPr>
        <p:spPr bwMode="auto">
          <a:prstGeom prst="rect">
            <a:avLst/>
          </a:prstGeom>
          <a:noFill/>
          <a:ln w="9525">
            <a:noFill/>
            <a:miter lim="800000"/>
            <a:headEnd/>
            <a:tailEnd/>
          </a:ln>
        </p:spPr>
        <p:txBody>
          <a:bodyPr>
            <a:spAutoFit/>
          </a:bodyPr>
          <a:lstStyle/>
          <a:p>
            <a:r>
              <a:rPr lang="zh-CN" altLang="en-US" sz="3600" dirty="0">
                <a:solidFill>
                  <a:srgbClr val="FF3300"/>
                </a:solidFill>
                <a:ea typeface="创艺简楷体"/>
                <a:cs typeface="创艺简楷体"/>
              </a:rPr>
              <a:t>本章小结与学习指导</a:t>
            </a:r>
            <a:br>
              <a:rPr lang="zh-CN" altLang="en-US" sz="3600" dirty="0">
                <a:solidFill>
                  <a:srgbClr val="FF3300"/>
                </a:solidFill>
                <a:ea typeface="创艺简楷体"/>
                <a:cs typeface="创艺简楷体"/>
              </a:rPr>
            </a:br>
            <a:endParaRPr lang="zh-CN" altLang="en-US" sz="3600" dirty="0">
              <a:latin typeface="Calibri" pitchFamily="34" charset="0"/>
            </a:endParaRPr>
          </a:p>
        </p:txBody>
      </p:sp>
      <p:sp>
        <p:nvSpPr>
          <p:cNvPr id="5" name="内容占位符 2"/>
          <p:cNvSpPr>
            <a:spLocks noGrp="1"/>
          </p:cNvSpPr>
          <p:nvPr>
            <p:ph idx="1"/>
          </p:nvPr>
        </p:nvSpPr>
        <p:spPr>
          <a:xfrm>
            <a:off x="323528" y="908720"/>
            <a:ext cx="8205539" cy="4557713"/>
          </a:xfrm>
        </p:spPr>
        <p:txBody>
          <a:bodyPr rtlCol="0">
            <a:normAutofit lnSpcReduction="10000"/>
          </a:bodyPr>
          <a:lstStyle/>
          <a:p>
            <a:pPr eaLnBrk="1" fontAlgn="auto" hangingPunct="1">
              <a:spcAft>
                <a:spcPts val="0"/>
              </a:spcAft>
              <a:buClr>
                <a:srgbClr val="CCFF33"/>
              </a:buClr>
              <a:buSzPct val="70000"/>
              <a:buFont typeface="Arial" panose="020B0604020202020204" pitchFamily="34" charset="0"/>
              <a:buNone/>
              <a:defRPr/>
            </a:pPr>
            <a:r>
              <a:rPr kumimoji="1" lang="zh-CN" altLang="en-US" dirty="0">
                <a:solidFill>
                  <a:srgbClr val="000000"/>
                </a:solidFill>
                <a:latin typeface="创艺简粗黑"/>
                <a:ea typeface="创艺简粗黑"/>
                <a:cs typeface="创艺简粗黑"/>
              </a:rPr>
              <a:t>本章用热力学原理讨论了混合物和溶液的性质和规律，</a:t>
            </a:r>
            <a:r>
              <a:rPr kumimoji="1" lang="zh-CN" altLang="en-US" dirty="0" smtClean="0">
                <a:solidFill>
                  <a:srgbClr val="000000"/>
                </a:solidFill>
                <a:latin typeface="创艺简粗黑"/>
                <a:ea typeface="创艺简粗黑"/>
                <a:cs typeface="创艺简粗黑"/>
              </a:rPr>
              <a:t>着重研究</a:t>
            </a:r>
            <a:r>
              <a:rPr kumimoji="1" lang="zh-CN" altLang="en-US" dirty="0">
                <a:solidFill>
                  <a:srgbClr val="000000"/>
                </a:solidFill>
                <a:latin typeface="创艺简粗黑"/>
                <a:ea typeface="创艺简粗黑"/>
                <a:cs typeface="创艺简粗黑"/>
              </a:rPr>
              <a:t>了</a:t>
            </a:r>
            <a:r>
              <a:rPr kumimoji="1" lang="zh-CN" altLang="en-US" dirty="0" smtClean="0">
                <a:solidFill>
                  <a:srgbClr val="000000"/>
                </a:solidFill>
                <a:latin typeface="创艺简粗黑"/>
                <a:ea typeface="创艺简粗黑"/>
                <a:cs typeface="创艺简粗黑"/>
              </a:rPr>
              <a:t>理想液态</a:t>
            </a:r>
            <a:r>
              <a:rPr kumimoji="1" lang="zh-CN" altLang="en-US" dirty="0">
                <a:solidFill>
                  <a:srgbClr val="000000"/>
                </a:solidFill>
                <a:latin typeface="创艺简粗黑"/>
                <a:ea typeface="创艺简粗黑"/>
                <a:cs typeface="创艺简粗黑"/>
              </a:rPr>
              <a:t>混合物和理想稀溶液。运用化学势来处理多组分系统的性质，并作为过程方向和限度的重要判据</a:t>
            </a:r>
            <a:r>
              <a:rPr kumimoji="1" lang="zh-CN" altLang="en-US" dirty="0" smtClean="0">
                <a:solidFill>
                  <a:srgbClr val="000000"/>
                </a:solidFill>
                <a:latin typeface="创艺简粗黑"/>
                <a:ea typeface="创艺简粗黑"/>
                <a:cs typeface="创艺简粗黑"/>
              </a:rPr>
              <a:t>。</a:t>
            </a:r>
            <a:endParaRPr kumimoji="1" lang="en-US" altLang="zh-CN" dirty="0" smtClean="0">
              <a:solidFill>
                <a:srgbClr val="000000"/>
              </a:solidFill>
              <a:latin typeface="创艺简粗黑"/>
              <a:ea typeface="创艺简粗黑"/>
              <a:cs typeface="创艺简粗黑"/>
            </a:endParaRPr>
          </a:p>
          <a:p>
            <a:pPr eaLnBrk="1" fontAlgn="auto" hangingPunct="1">
              <a:spcAft>
                <a:spcPts val="0"/>
              </a:spcAft>
              <a:buClr>
                <a:srgbClr val="CCFF33"/>
              </a:buClr>
              <a:buSzPct val="70000"/>
              <a:buFont typeface="Arial" panose="020B0604020202020204" pitchFamily="34" charset="0"/>
              <a:buNone/>
              <a:defRPr/>
            </a:pPr>
            <a:r>
              <a:rPr kumimoji="1" lang="en-US" altLang="zh-CN" dirty="0" smtClean="0">
                <a:solidFill>
                  <a:srgbClr val="000000"/>
                </a:solidFill>
                <a:latin typeface="创艺简粗黑"/>
                <a:ea typeface="创艺简粗黑"/>
                <a:cs typeface="创艺简粗黑"/>
              </a:rPr>
              <a:t>1</a:t>
            </a:r>
            <a:r>
              <a:rPr kumimoji="1" lang="zh-CN" altLang="en-US" dirty="0" smtClean="0">
                <a:solidFill>
                  <a:srgbClr val="000000"/>
                </a:solidFill>
                <a:latin typeface="创艺简粗黑"/>
                <a:ea typeface="创艺简粗黑"/>
                <a:cs typeface="创艺简粗黑"/>
              </a:rPr>
              <a:t>、</a:t>
            </a:r>
            <a:r>
              <a:rPr kumimoji="1" lang="zh-CN" altLang="en-US" dirty="0" smtClean="0">
                <a:solidFill>
                  <a:srgbClr val="C00000"/>
                </a:solidFill>
                <a:latin typeface="创艺简粗黑"/>
                <a:ea typeface="创艺简粗黑"/>
                <a:cs typeface="创艺简粗黑"/>
              </a:rPr>
              <a:t>稀溶液遵守的拉乌尔、亨利定律</a:t>
            </a:r>
            <a:endParaRPr kumimoji="1" lang="zh-CN" altLang="en-US" dirty="0">
              <a:solidFill>
                <a:srgbClr val="C00000"/>
              </a:solidFill>
              <a:latin typeface="创艺简粗黑"/>
              <a:ea typeface="创艺简粗黑"/>
              <a:cs typeface="创艺简粗黑"/>
            </a:endParaRPr>
          </a:p>
          <a:p>
            <a:pPr eaLnBrk="1" fontAlgn="auto" hangingPunct="1">
              <a:spcAft>
                <a:spcPts val="0"/>
              </a:spcAft>
              <a:buClr>
                <a:srgbClr val="CCFF33"/>
              </a:buClr>
              <a:buSzPct val="70000"/>
              <a:buFont typeface="Arial" panose="020B0604020202020204" pitchFamily="34" charset="0"/>
              <a:buNone/>
              <a:defRPr/>
            </a:pPr>
            <a:r>
              <a:rPr kumimoji="1" lang="en-US" altLang="zh-CN" dirty="0">
                <a:solidFill>
                  <a:srgbClr val="000000"/>
                </a:solidFill>
                <a:latin typeface="创艺简粗黑"/>
                <a:ea typeface="创艺简粗黑"/>
                <a:cs typeface="创艺简粗黑"/>
              </a:rPr>
              <a:t>2</a:t>
            </a:r>
            <a:r>
              <a:rPr kumimoji="1" lang="zh-CN" altLang="en-US" dirty="0" smtClean="0">
                <a:solidFill>
                  <a:srgbClr val="000000"/>
                </a:solidFill>
                <a:latin typeface="创艺简粗黑"/>
                <a:ea typeface="创艺简粗黑"/>
                <a:cs typeface="创艺简粗黑"/>
              </a:rPr>
              <a:t>.</a:t>
            </a:r>
            <a:r>
              <a:rPr kumimoji="1" lang="zh-CN" altLang="en-US" dirty="0">
                <a:solidFill>
                  <a:srgbClr val="C00000"/>
                </a:solidFill>
                <a:latin typeface="创艺简粗黑"/>
                <a:ea typeface="创艺简粗黑"/>
                <a:cs typeface="创艺简粗黑"/>
              </a:rPr>
              <a:t>偏摩尔量和</a:t>
            </a:r>
            <a:r>
              <a:rPr kumimoji="1" lang="zh-CN" altLang="en-US" dirty="0" smtClean="0">
                <a:solidFill>
                  <a:srgbClr val="C00000"/>
                </a:solidFill>
                <a:latin typeface="创艺简粗黑"/>
                <a:ea typeface="创艺简粗黑"/>
                <a:cs typeface="创艺简粗黑"/>
              </a:rPr>
              <a:t>化学势  </a:t>
            </a:r>
            <a:r>
              <a:rPr kumimoji="1" lang="zh-CN" altLang="en-US" dirty="0" smtClean="0">
                <a:solidFill>
                  <a:srgbClr val="000000"/>
                </a:solidFill>
                <a:latin typeface="创艺简粗黑"/>
                <a:ea typeface="创艺简粗黑"/>
                <a:cs typeface="创艺简粗黑"/>
              </a:rPr>
              <a:t>偏摩尔量</a:t>
            </a:r>
            <a:r>
              <a:rPr kumimoji="1" lang="zh-CN" altLang="en-US" dirty="0">
                <a:solidFill>
                  <a:srgbClr val="000000"/>
                </a:solidFill>
                <a:latin typeface="创艺简粗黑"/>
                <a:ea typeface="创艺简粗黑"/>
                <a:cs typeface="创艺简粗黑"/>
              </a:rPr>
              <a:t>定义：</a:t>
            </a:r>
            <a:r>
              <a:rPr kumimoji="1" lang="en-US" altLang="zh-CN" dirty="0">
                <a:solidFill>
                  <a:srgbClr val="000000"/>
                </a:solidFill>
                <a:latin typeface="创艺简粗黑"/>
                <a:ea typeface="创艺简粗黑"/>
                <a:cs typeface="创艺简粗黑"/>
              </a:rPr>
              <a:t>X</a:t>
            </a:r>
            <a:r>
              <a:rPr kumimoji="1" lang="en-US" altLang="zh-CN" baseline="-25000" dirty="0">
                <a:solidFill>
                  <a:srgbClr val="000000"/>
                </a:solidFill>
                <a:latin typeface="创艺简粗黑"/>
                <a:ea typeface="创艺简粗黑"/>
                <a:cs typeface="创艺简粗黑"/>
              </a:rPr>
              <a:t>B</a:t>
            </a:r>
            <a:r>
              <a:rPr kumimoji="1" lang="en-US" altLang="zh-CN" dirty="0" smtClean="0">
                <a:solidFill>
                  <a:srgbClr val="000000"/>
                </a:solidFill>
                <a:latin typeface="创艺简粗黑"/>
                <a:ea typeface="创艺简粗黑"/>
                <a:cs typeface="创艺简粗黑"/>
              </a:rPr>
              <a:t>=(</a:t>
            </a:r>
            <a:r>
              <a:rPr kumimoji="1" lang="en-US" altLang="zh-CN" dirty="0" smtClean="0">
                <a:solidFill>
                  <a:srgbClr val="000000"/>
                </a:solidFill>
                <a:ea typeface="创艺简粗黑"/>
                <a:cs typeface="创艺简粗黑"/>
              </a:rPr>
              <a:t>∂</a:t>
            </a:r>
            <a:r>
              <a:rPr kumimoji="1" lang="en-US" altLang="zh-CN" dirty="0" smtClean="0">
                <a:solidFill>
                  <a:srgbClr val="000000"/>
                </a:solidFill>
                <a:latin typeface="创艺简粗黑"/>
                <a:ea typeface="创艺简粗黑"/>
                <a:cs typeface="创艺简粗黑"/>
              </a:rPr>
              <a:t>X/</a:t>
            </a:r>
            <a:r>
              <a:rPr kumimoji="1" lang="en-US" altLang="zh-CN" dirty="0" smtClean="0">
                <a:solidFill>
                  <a:srgbClr val="000000"/>
                </a:solidFill>
                <a:ea typeface="创艺简粗黑"/>
                <a:cs typeface="创艺简粗黑"/>
              </a:rPr>
              <a:t>∂</a:t>
            </a:r>
            <a:r>
              <a:rPr kumimoji="1" lang="en-US" altLang="zh-CN" dirty="0" err="1" smtClean="0">
                <a:solidFill>
                  <a:srgbClr val="000000"/>
                </a:solidFill>
                <a:latin typeface="创艺简粗黑"/>
                <a:ea typeface="创艺简粗黑"/>
                <a:cs typeface="创艺简粗黑"/>
              </a:rPr>
              <a:t>n</a:t>
            </a:r>
            <a:r>
              <a:rPr kumimoji="1" lang="en-US" altLang="zh-CN" baseline="-25000" dirty="0" err="1" smtClean="0">
                <a:solidFill>
                  <a:srgbClr val="000000"/>
                </a:solidFill>
                <a:latin typeface="创艺简粗黑"/>
                <a:ea typeface="创艺简粗黑"/>
                <a:cs typeface="创艺简粗黑"/>
              </a:rPr>
              <a:t>B</a:t>
            </a:r>
            <a:r>
              <a:rPr kumimoji="1" lang="en-US" altLang="zh-CN" dirty="0" smtClean="0">
                <a:solidFill>
                  <a:srgbClr val="000000"/>
                </a:solidFill>
                <a:latin typeface="创艺简粗黑"/>
                <a:ea typeface="创艺简粗黑"/>
                <a:cs typeface="创艺简粗黑"/>
              </a:rPr>
              <a:t>)</a:t>
            </a:r>
            <a:r>
              <a:rPr kumimoji="1" lang="en-US" altLang="zh-CN" baseline="-25000" dirty="0" err="1" smtClean="0">
                <a:solidFill>
                  <a:srgbClr val="000000"/>
                </a:solidFill>
                <a:latin typeface="创艺简粗黑"/>
                <a:ea typeface="创艺简粗黑"/>
                <a:cs typeface="创艺简粗黑"/>
              </a:rPr>
              <a:t>T,P,n</a:t>
            </a:r>
            <a:r>
              <a:rPr kumimoji="1" lang="en-US" altLang="zh-CN" baseline="-40000" dirty="0" err="1" smtClean="0">
                <a:solidFill>
                  <a:srgbClr val="000000"/>
                </a:solidFill>
                <a:latin typeface="创艺简粗黑"/>
                <a:ea typeface="创艺简粗黑"/>
                <a:cs typeface="创艺简粗黑"/>
              </a:rPr>
              <a:t>C</a:t>
            </a:r>
            <a:r>
              <a:rPr kumimoji="1" lang="en-US" altLang="zh-CN" baseline="-25000" dirty="0" smtClean="0">
                <a:solidFill>
                  <a:srgbClr val="000000"/>
                </a:solidFill>
                <a:latin typeface="创艺简粗黑"/>
                <a:ea typeface="创艺简粗黑"/>
                <a:cs typeface="创艺简粗黑"/>
              </a:rPr>
              <a:t></a:t>
            </a:r>
            <a:r>
              <a:rPr kumimoji="1" lang="en-US" altLang="zh-CN" baseline="-25000" dirty="0">
                <a:solidFill>
                  <a:srgbClr val="000000"/>
                </a:solidFill>
                <a:ea typeface="创艺简粗黑"/>
                <a:cs typeface="创艺简粗黑"/>
              </a:rPr>
              <a:t> ≠ </a:t>
            </a:r>
            <a:r>
              <a:rPr kumimoji="1" lang="en-US" altLang="zh-CN" baseline="-25000" dirty="0" err="1" smtClean="0">
                <a:solidFill>
                  <a:srgbClr val="000000"/>
                </a:solidFill>
                <a:latin typeface="创艺简粗黑"/>
                <a:ea typeface="创艺简粗黑"/>
                <a:cs typeface="创艺简粗黑"/>
              </a:rPr>
              <a:t>n</a:t>
            </a:r>
            <a:r>
              <a:rPr kumimoji="1" lang="en-US" altLang="zh-CN" baseline="-40000" dirty="0" err="1" smtClean="0">
                <a:solidFill>
                  <a:srgbClr val="000000"/>
                </a:solidFill>
                <a:latin typeface="创艺简粗黑"/>
                <a:ea typeface="创艺简粗黑"/>
                <a:cs typeface="创艺简粗黑"/>
              </a:rPr>
              <a:t>B</a:t>
            </a:r>
            <a:r>
              <a:rPr kumimoji="1" lang="en-US" altLang="zh-CN" dirty="0" smtClean="0">
                <a:solidFill>
                  <a:srgbClr val="000000"/>
                </a:solidFill>
                <a:latin typeface="创艺简粗黑"/>
                <a:ea typeface="创艺简粗黑"/>
                <a:cs typeface="创艺简粗黑"/>
              </a:rPr>
              <a:t> </a:t>
            </a:r>
            <a:endParaRPr kumimoji="1" lang="en-US" altLang="zh-CN" dirty="0">
              <a:solidFill>
                <a:srgbClr val="000000"/>
              </a:solidFill>
              <a:latin typeface="创艺简粗黑"/>
              <a:ea typeface="创艺简粗黑"/>
              <a:cs typeface="创艺简粗黑"/>
            </a:endParaRPr>
          </a:p>
          <a:p>
            <a:pPr eaLnBrk="1" fontAlgn="auto" hangingPunct="1">
              <a:spcAft>
                <a:spcPts val="0"/>
              </a:spcAft>
              <a:buClr>
                <a:srgbClr val="CCFF33"/>
              </a:buClr>
              <a:buSzPct val="70000"/>
              <a:buFont typeface="Arial" panose="020B0604020202020204" pitchFamily="34" charset="0"/>
              <a:buNone/>
              <a:defRPr/>
            </a:pPr>
            <a:r>
              <a:rPr kumimoji="1" lang="zh-CN" altLang="en-US" dirty="0">
                <a:solidFill>
                  <a:srgbClr val="000000"/>
                </a:solidFill>
                <a:latin typeface="创艺简粗黑"/>
                <a:ea typeface="创艺简粗黑"/>
                <a:cs typeface="创艺简粗黑"/>
              </a:rPr>
              <a:t>只有广延性质才有偏摩尔量的概念。偏摩尔量是混合物系统中的强度性质。但偏摩尔量与摩尔量不同。 </a:t>
            </a:r>
            <a:r>
              <a:rPr kumimoji="1" lang="en-US" altLang="zh-CN" dirty="0">
                <a:solidFill>
                  <a:srgbClr val="000000"/>
                </a:solidFill>
                <a:latin typeface="创艺简粗黑"/>
                <a:ea typeface="创艺简粗黑"/>
                <a:cs typeface="创艺简粗黑"/>
              </a:rPr>
              <a:t>X</a:t>
            </a:r>
            <a:r>
              <a:rPr kumimoji="1" lang="zh-CN" altLang="en-US" dirty="0">
                <a:solidFill>
                  <a:srgbClr val="000000"/>
                </a:solidFill>
                <a:latin typeface="创艺简粗黑"/>
                <a:ea typeface="创艺简粗黑"/>
                <a:cs typeface="创艺简粗黑"/>
              </a:rPr>
              <a:t>可以是：</a:t>
            </a:r>
            <a:r>
              <a:rPr kumimoji="1" lang="en-US" altLang="zh-CN" dirty="0">
                <a:solidFill>
                  <a:srgbClr val="000000"/>
                </a:solidFill>
                <a:latin typeface="创艺简粗黑"/>
                <a:ea typeface="创艺简粗黑"/>
                <a:cs typeface="创艺简粗黑"/>
              </a:rPr>
              <a:t>V,S,U,H,A,G</a:t>
            </a:r>
          </a:p>
          <a:p>
            <a:pPr marL="0" indent="0" eaLnBrk="1" fontAlgn="auto" hangingPunct="1">
              <a:spcAft>
                <a:spcPts val="0"/>
              </a:spcAft>
              <a:buFont typeface="Arial" panose="020B0604020202020204" pitchFamily="34" charset="0"/>
              <a:buNone/>
              <a:defRPr/>
            </a:pPr>
            <a:r>
              <a:rPr kumimoji="1" lang="en-US" altLang="zh-CN" dirty="0">
                <a:solidFill>
                  <a:srgbClr val="C00000"/>
                </a:solidFill>
                <a:latin typeface="创艺简粗黑"/>
                <a:ea typeface="创艺简粗黑"/>
                <a:cs typeface="创艺简粗黑"/>
              </a:rPr>
              <a:t>3</a:t>
            </a:r>
            <a:r>
              <a:rPr kumimoji="1" lang="zh-CN" altLang="en-US" dirty="0" smtClean="0">
                <a:solidFill>
                  <a:srgbClr val="C00000"/>
                </a:solidFill>
                <a:latin typeface="创艺简粗黑"/>
                <a:ea typeface="创艺简粗黑"/>
                <a:cs typeface="创艺简粗黑"/>
              </a:rPr>
              <a:t>、化学势</a:t>
            </a:r>
            <a:r>
              <a:rPr kumimoji="1" lang="zh-CN" altLang="en-US" dirty="0">
                <a:solidFill>
                  <a:srgbClr val="C00000"/>
                </a:solidFill>
                <a:latin typeface="创艺简粗黑"/>
                <a:ea typeface="创艺简粗黑"/>
                <a:cs typeface="创艺简粗黑"/>
              </a:rPr>
              <a:t>定义：</a:t>
            </a:r>
            <a:r>
              <a:rPr kumimoji="1" lang="zh-CN" altLang="en-US" dirty="0">
                <a:solidFill>
                  <a:srgbClr val="000000"/>
                </a:solidFill>
                <a:latin typeface="创艺简粗黑"/>
                <a:ea typeface="创艺简粗黑"/>
                <a:cs typeface="创艺简粗黑"/>
              </a:rPr>
              <a:t>偏摩尔吉布斯</a:t>
            </a:r>
            <a:r>
              <a:rPr kumimoji="1" lang="zh-CN" altLang="en-US" dirty="0" smtClean="0">
                <a:solidFill>
                  <a:srgbClr val="000000"/>
                </a:solidFill>
                <a:latin typeface="创艺简粗黑"/>
                <a:ea typeface="创艺简粗黑"/>
                <a:cs typeface="创艺简粗黑"/>
              </a:rPr>
              <a:t>函数</a:t>
            </a:r>
            <a:r>
              <a:rPr kumimoji="1" lang="el-GR" altLang="zh-CN" dirty="0" smtClean="0">
                <a:solidFill>
                  <a:srgbClr val="000000"/>
                </a:solidFill>
                <a:ea typeface="创艺简粗黑"/>
                <a:cs typeface="创艺简粗黑"/>
              </a:rPr>
              <a:t>μ</a:t>
            </a:r>
            <a:r>
              <a:rPr kumimoji="1" lang="en-US" altLang="zh-CN" baseline="-25000" dirty="0" smtClean="0">
                <a:solidFill>
                  <a:srgbClr val="000000"/>
                </a:solidFill>
                <a:latin typeface="创艺简粗黑"/>
                <a:ea typeface="创艺简粗黑"/>
                <a:cs typeface="创艺简粗黑"/>
              </a:rPr>
              <a:t>B</a:t>
            </a:r>
            <a:r>
              <a:rPr kumimoji="1" lang="en-US" altLang="zh-CN" dirty="0" smtClean="0">
                <a:solidFill>
                  <a:srgbClr val="000000"/>
                </a:solidFill>
                <a:latin typeface="创艺简粗黑"/>
                <a:ea typeface="创艺简粗黑"/>
                <a:cs typeface="创艺简粗黑"/>
              </a:rPr>
              <a:t>=(</a:t>
            </a:r>
            <a:r>
              <a:rPr kumimoji="1" lang="en-US" altLang="zh-CN" dirty="0" smtClean="0">
                <a:solidFill>
                  <a:srgbClr val="000000"/>
                </a:solidFill>
                <a:ea typeface="创艺简粗黑"/>
                <a:cs typeface="创艺简粗黑"/>
              </a:rPr>
              <a:t> </a:t>
            </a:r>
            <a:r>
              <a:rPr kumimoji="1" lang="en-US" altLang="zh-CN" dirty="0">
                <a:solidFill>
                  <a:srgbClr val="000000"/>
                </a:solidFill>
                <a:ea typeface="创艺简粗黑"/>
                <a:cs typeface="创艺简粗黑"/>
              </a:rPr>
              <a:t>∂ </a:t>
            </a:r>
            <a:r>
              <a:rPr kumimoji="1" lang="en-US" altLang="zh-CN" dirty="0" smtClean="0">
                <a:solidFill>
                  <a:srgbClr val="000000"/>
                </a:solidFill>
                <a:latin typeface="创艺简粗黑"/>
                <a:ea typeface="创艺简粗黑"/>
                <a:cs typeface="创艺简粗黑"/>
              </a:rPr>
              <a:t>G/</a:t>
            </a:r>
            <a:r>
              <a:rPr kumimoji="1" lang="en-US" altLang="zh-CN" dirty="0" smtClean="0">
                <a:solidFill>
                  <a:srgbClr val="000000"/>
                </a:solidFill>
                <a:ea typeface="创艺简粗黑"/>
                <a:cs typeface="创艺简粗黑"/>
              </a:rPr>
              <a:t>∂ </a:t>
            </a:r>
            <a:r>
              <a:rPr kumimoji="1" lang="en-US" altLang="zh-CN" dirty="0" err="1" smtClean="0">
                <a:solidFill>
                  <a:srgbClr val="000000"/>
                </a:solidFill>
                <a:latin typeface="创艺简粗黑"/>
                <a:ea typeface="创艺简粗黑"/>
                <a:cs typeface="创艺简粗黑"/>
              </a:rPr>
              <a:t>n</a:t>
            </a:r>
            <a:r>
              <a:rPr kumimoji="1" lang="en-US" altLang="zh-CN" baseline="-25000" dirty="0" err="1" smtClean="0">
                <a:solidFill>
                  <a:srgbClr val="000000"/>
                </a:solidFill>
                <a:latin typeface="创艺简粗黑"/>
                <a:ea typeface="创艺简粗黑"/>
                <a:cs typeface="创艺简粗黑"/>
              </a:rPr>
              <a:t>B</a:t>
            </a:r>
            <a:r>
              <a:rPr kumimoji="1" lang="en-US" altLang="zh-CN" dirty="0" smtClean="0">
                <a:solidFill>
                  <a:srgbClr val="000000"/>
                </a:solidFill>
                <a:latin typeface="创艺简粗黑"/>
                <a:ea typeface="创艺简粗黑"/>
                <a:cs typeface="创艺简粗黑"/>
              </a:rPr>
              <a:t>)</a:t>
            </a:r>
            <a:r>
              <a:rPr kumimoji="1" lang="en-US" altLang="zh-CN" baseline="-25000" dirty="0" err="1" smtClean="0">
                <a:solidFill>
                  <a:srgbClr val="000000"/>
                </a:solidFill>
                <a:latin typeface="创艺简粗黑"/>
                <a:ea typeface="创艺简粗黑"/>
                <a:cs typeface="创艺简粗黑"/>
              </a:rPr>
              <a:t>T,P,n</a:t>
            </a:r>
            <a:r>
              <a:rPr kumimoji="1" lang="en-US" altLang="zh-CN" baseline="-40000" dirty="0" err="1" smtClean="0">
                <a:solidFill>
                  <a:srgbClr val="000000"/>
                </a:solidFill>
                <a:latin typeface="创艺简粗黑"/>
                <a:ea typeface="创艺简粗黑"/>
                <a:cs typeface="创艺简粗黑"/>
              </a:rPr>
              <a:t>C</a:t>
            </a:r>
            <a:r>
              <a:rPr kumimoji="1" lang="en-US" altLang="zh-CN" baseline="-40000" dirty="0" err="1" smtClean="0">
                <a:solidFill>
                  <a:srgbClr val="000000"/>
                </a:solidFill>
                <a:ea typeface="创艺简粗黑"/>
                <a:cs typeface="创艺简粗黑"/>
              </a:rPr>
              <a:t>≠</a:t>
            </a:r>
            <a:r>
              <a:rPr kumimoji="1" lang="en-US" altLang="zh-CN" baseline="-25000" dirty="0" err="1" smtClean="0">
                <a:solidFill>
                  <a:srgbClr val="000000"/>
                </a:solidFill>
                <a:latin typeface="创艺简粗黑"/>
                <a:ea typeface="创艺简粗黑"/>
                <a:cs typeface="创艺简粗黑"/>
              </a:rPr>
              <a:t>n</a:t>
            </a:r>
            <a:r>
              <a:rPr kumimoji="1" lang="en-US" altLang="zh-CN" baseline="-40000" dirty="0" err="1" smtClean="0">
                <a:solidFill>
                  <a:srgbClr val="000000"/>
                </a:solidFill>
                <a:latin typeface="创艺简粗黑"/>
                <a:ea typeface="创艺简粗黑"/>
                <a:cs typeface="创艺简粗黑"/>
              </a:rPr>
              <a:t>B</a:t>
            </a:r>
            <a:endParaRPr kumimoji="1" lang="en-US" altLang="zh-CN" dirty="0">
              <a:solidFill>
                <a:srgbClr val="000000"/>
              </a:solidFill>
              <a:latin typeface="创艺简粗黑"/>
              <a:ea typeface="创艺简粗黑"/>
              <a:cs typeface="创艺简粗黑"/>
            </a:endParaRPr>
          </a:p>
          <a:p>
            <a:pPr eaLnBrk="1" fontAlgn="auto" hangingPunct="1">
              <a:spcAft>
                <a:spcPts val="0"/>
              </a:spcAft>
              <a:buClr>
                <a:srgbClr val="CCFF33"/>
              </a:buClr>
              <a:buSzPct val="70000"/>
              <a:buFont typeface="Arial" panose="020B0604020202020204" pitchFamily="34" charset="0"/>
              <a:buNone/>
              <a:defRPr/>
            </a:pPr>
            <a:r>
              <a:rPr kumimoji="1" lang="zh-CN" altLang="en-US" dirty="0" smtClean="0">
                <a:solidFill>
                  <a:srgbClr val="000000"/>
                </a:solidFill>
                <a:latin typeface="创艺简粗黑"/>
                <a:ea typeface="创艺简粗黑"/>
                <a:cs typeface="创艺简粗黑"/>
              </a:rPr>
              <a:t>广义</a:t>
            </a:r>
            <a:r>
              <a:rPr kumimoji="1" lang="zh-CN" altLang="en-US" dirty="0">
                <a:solidFill>
                  <a:srgbClr val="000000"/>
                </a:solidFill>
                <a:latin typeface="创艺简粗黑"/>
                <a:ea typeface="创艺简粗黑"/>
                <a:cs typeface="创艺简粗黑"/>
              </a:rPr>
              <a:t>定义：</a:t>
            </a:r>
            <a:r>
              <a:rPr kumimoji="1" lang="zh-CN" altLang="en-US" dirty="0" smtClean="0">
                <a:solidFill>
                  <a:srgbClr val="000000"/>
                </a:solidFill>
                <a:latin typeface="创艺简粗黑"/>
                <a:ea typeface="创艺简粗黑"/>
                <a:cs typeface="创艺简粗黑"/>
              </a:rPr>
              <a:t></a:t>
            </a:r>
            <a:r>
              <a:rPr kumimoji="1" lang="el-GR" altLang="zh-CN" dirty="0">
                <a:solidFill>
                  <a:srgbClr val="000000"/>
                </a:solidFill>
                <a:ea typeface="创艺简粗黑"/>
                <a:cs typeface="创艺简粗黑"/>
              </a:rPr>
              <a:t> μ </a:t>
            </a:r>
            <a:r>
              <a:rPr kumimoji="1" lang="en-US" altLang="zh-CN" baseline="-25000" dirty="0" smtClean="0">
                <a:solidFill>
                  <a:srgbClr val="000000"/>
                </a:solidFill>
                <a:latin typeface="创艺简粗黑"/>
                <a:ea typeface="创艺简粗黑"/>
                <a:cs typeface="创艺简粗黑"/>
              </a:rPr>
              <a:t>B</a:t>
            </a:r>
            <a:r>
              <a:rPr kumimoji="1" lang="en-US" altLang="zh-CN" dirty="0" smtClean="0">
                <a:solidFill>
                  <a:srgbClr val="000000"/>
                </a:solidFill>
                <a:latin typeface="创艺简粗黑"/>
                <a:ea typeface="创艺简粗黑"/>
                <a:cs typeface="创艺简粗黑"/>
              </a:rPr>
              <a:t>=(</a:t>
            </a:r>
            <a:r>
              <a:rPr kumimoji="1" lang="en-US" altLang="zh-CN" dirty="0" smtClean="0">
                <a:solidFill>
                  <a:srgbClr val="000000"/>
                </a:solidFill>
                <a:ea typeface="创艺简粗黑"/>
                <a:cs typeface="创艺简粗黑"/>
              </a:rPr>
              <a:t> </a:t>
            </a:r>
            <a:r>
              <a:rPr kumimoji="1" lang="en-US" altLang="zh-CN" dirty="0">
                <a:solidFill>
                  <a:srgbClr val="000000"/>
                </a:solidFill>
                <a:ea typeface="创艺简粗黑"/>
                <a:cs typeface="创艺简粗黑"/>
              </a:rPr>
              <a:t>∂ </a:t>
            </a:r>
            <a:r>
              <a:rPr kumimoji="1" lang="en-US" altLang="zh-CN" dirty="0" smtClean="0">
                <a:solidFill>
                  <a:srgbClr val="000000"/>
                </a:solidFill>
                <a:latin typeface="创艺简粗黑"/>
                <a:ea typeface="创艺简粗黑"/>
                <a:cs typeface="创艺简粗黑"/>
              </a:rPr>
              <a:t>U/</a:t>
            </a:r>
            <a:r>
              <a:rPr kumimoji="1" lang="en-US" altLang="zh-CN" dirty="0" smtClean="0">
                <a:solidFill>
                  <a:srgbClr val="000000"/>
                </a:solidFill>
                <a:ea typeface="创艺简粗黑"/>
                <a:cs typeface="创艺简粗黑"/>
              </a:rPr>
              <a:t> ∂ </a:t>
            </a:r>
            <a:r>
              <a:rPr kumimoji="1" lang="en-US" altLang="zh-CN" dirty="0" err="1" smtClean="0">
                <a:solidFill>
                  <a:srgbClr val="000000"/>
                </a:solidFill>
                <a:latin typeface="创艺简粗黑"/>
                <a:ea typeface="创艺简粗黑"/>
                <a:cs typeface="创艺简粗黑"/>
              </a:rPr>
              <a:t>n</a:t>
            </a:r>
            <a:r>
              <a:rPr kumimoji="1" lang="en-US" altLang="zh-CN" baseline="-25000" dirty="0" err="1" smtClean="0">
                <a:solidFill>
                  <a:srgbClr val="000000"/>
                </a:solidFill>
                <a:latin typeface="创艺简粗黑"/>
                <a:ea typeface="创艺简粗黑"/>
                <a:cs typeface="创艺简粗黑"/>
              </a:rPr>
              <a:t>B</a:t>
            </a:r>
            <a:r>
              <a:rPr kumimoji="1" lang="en-US" altLang="zh-CN" dirty="0" smtClean="0">
                <a:solidFill>
                  <a:srgbClr val="000000"/>
                </a:solidFill>
                <a:latin typeface="创艺简粗黑"/>
                <a:ea typeface="创艺简粗黑"/>
                <a:cs typeface="创艺简粗黑"/>
              </a:rPr>
              <a:t>)</a:t>
            </a:r>
            <a:r>
              <a:rPr kumimoji="1" lang="en-US" altLang="zh-CN" baseline="-25000" dirty="0" err="1" smtClean="0">
                <a:solidFill>
                  <a:srgbClr val="000000"/>
                </a:solidFill>
                <a:latin typeface="创艺简粗黑"/>
                <a:ea typeface="创艺简粗黑"/>
                <a:cs typeface="创艺简粗黑"/>
              </a:rPr>
              <a:t>S,V,n</a:t>
            </a:r>
            <a:r>
              <a:rPr kumimoji="1" lang="en-US" altLang="zh-CN" baseline="-40000" dirty="0" err="1" smtClean="0">
                <a:solidFill>
                  <a:srgbClr val="000000"/>
                </a:solidFill>
                <a:latin typeface="创艺简粗黑"/>
                <a:ea typeface="创艺简粗黑"/>
                <a:cs typeface="创艺简粗黑"/>
              </a:rPr>
              <a:t>C</a:t>
            </a:r>
            <a:r>
              <a:rPr kumimoji="1" lang="en-US" altLang="zh-CN" baseline="-25000" dirty="0" err="1" smtClean="0">
                <a:solidFill>
                  <a:srgbClr val="000000"/>
                </a:solidFill>
                <a:ea typeface="创艺简粗黑"/>
                <a:cs typeface="创艺简粗黑"/>
              </a:rPr>
              <a:t>≠</a:t>
            </a:r>
            <a:r>
              <a:rPr kumimoji="1" lang="en-US" altLang="zh-CN" baseline="-25000" dirty="0" err="1" smtClean="0">
                <a:solidFill>
                  <a:srgbClr val="000000"/>
                </a:solidFill>
                <a:latin typeface="创艺简粗黑"/>
                <a:ea typeface="创艺简粗黑"/>
                <a:cs typeface="创艺简粗黑"/>
              </a:rPr>
              <a:t>n</a:t>
            </a:r>
            <a:r>
              <a:rPr kumimoji="1" lang="en-US" altLang="zh-CN" baseline="-40000" dirty="0" err="1" smtClean="0">
                <a:solidFill>
                  <a:srgbClr val="000000"/>
                </a:solidFill>
                <a:latin typeface="创艺简粗黑"/>
                <a:ea typeface="创艺简粗黑"/>
                <a:cs typeface="创艺简粗黑"/>
              </a:rPr>
              <a:t>B</a:t>
            </a:r>
            <a:r>
              <a:rPr kumimoji="1" lang="en-US" altLang="zh-CN" dirty="0" smtClean="0">
                <a:solidFill>
                  <a:srgbClr val="000000"/>
                </a:solidFill>
                <a:latin typeface="创艺简粗黑"/>
                <a:ea typeface="创艺简粗黑"/>
                <a:cs typeface="创艺简粗黑"/>
              </a:rPr>
              <a:t>=(</a:t>
            </a:r>
            <a:r>
              <a:rPr kumimoji="1" lang="en-US" altLang="zh-CN" dirty="0" smtClean="0">
                <a:solidFill>
                  <a:srgbClr val="000000"/>
                </a:solidFill>
                <a:ea typeface="创艺简粗黑"/>
                <a:cs typeface="创艺简粗黑"/>
              </a:rPr>
              <a:t> </a:t>
            </a:r>
            <a:r>
              <a:rPr kumimoji="1" lang="en-US" altLang="zh-CN" dirty="0">
                <a:solidFill>
                  <a:srgbClr val="000000"/>
                </a:solidFill>
                <a:ea typeface="创艺简粗黑"/>
                <a:cs typeface="创艺简粗黑"/>
              </a:rPr>
              <a:t>∂ </a:t>
            </a:r>
            <a:r>
              <a:rPr kumimoji="1" lang="en-US" altLang="zh-CN" dirty="0" smtClean="0">
                <a:solidFill>
                  <a:srgbClr val="000000"/>
                </a:solidFill>
                <a:latin typeface="创艺简粗黑"/>
                <a:ea typeface="创艺简粗黑"/>
                <a:cs typeface="创艺简粗黑"/>
              </a:rPr>
              <a:t>H/</a:t>
            </a:r>
            <a:r>
              <a:rPr kumimoji="1" lang="en-US" altLang="zh-CN" dirty="0" smtClean="0">
                <a:solidFill>
                  <a:srgbClr val="000000"/>
                </a:solidFill>
                <a:ea typeface="创艺简粗黑"/>
                <a:cs typeface="创艺简粗黑"/>
              </a:rPr>
              <a:t> </a:t>
            </a:r>
            <a:r>
              <a:rPr kumimoji="1" lang="en-US" altLang="zh-CN" dirty="0">
                <a:solidFill>
                  <a:srgbClr val="000000"/>
                </a:solidFill>
                <a:ea typeface="创艺简粗黑"/>
                <a:cs typeface="创艺简粗黑"/>
              </a:rPr>
              <a:t>∂ </a:t>
            </a:r>
            <a:r>
              <a:rPr kumimoji="1" lang="en-US" altLang="zh-CN" dirty="0" err="1" smtClean="0">
                <a:solidFill>
                  <a:srgbClr val="000000"/>
                </a:solidFill>
                <a:latin typeface="创艺简粗黑"/>
                <a:ea typeface="创艺简粗黑"/>
                <a:cs typeface="创艺简粗黑"/>
              </a:rPr>
              <a:t>n</a:t>
            </a:r>
            <a:r>
              <a:rPr kumimoji="1" lang="en-US" altLang="zh-CN" baseline="-25000" dirty="0" err="1" smtClean="0">
                <a:solidFill>
                  <a:srgbClr val="000000"/>
                </a:solidFill>
                <a:latin typeface="创艺简粗黑"/>
                <a:ea typeface="创艺简粗黑"/>
                <a:cs typeface="创艺简粗黑"/>
              </a:rPr>
              <a:t>B</a:t>
            </a:r>
            <a:r>
              <a:rPr kumimoji="1" lang="en-US" altLang="zh-CN" dirty="0" smtClean="0">
                <a:solidFill>
                  <a:srgbClr val="000000"/>
                </a:solidFill>
                <a:latin typeface="创艺简粗黑"/>
                <a:ea typeface="创艺简粗黑"/>
                <a:cs typeface="创艺简粗黑"/>
              </a:rPr>
              <a:t>)</a:t>
            </a:r>
            <a:r>
              <a:rPr kumimoji="1" lang="en-US" altLang="zh-CN" baseline="-25000" dirty="0" err="1" smtClean="0">
                <a:solidFill>
                  <a:srgbClr val="000000"/>
                </a:solidFill>
                <a:latin typeface="创艺简粗黑"/>
                <a:ea typeface="创艺简粗黑"/>
                <a:cs typeface="创艺简粗黑"/>
              </a:rPr>
              <a:t>S,P,n</a:t>
            </a:r>
            <a:r>
              <a:rPr kumimoji="1" lang="en-US" altLang="zh-CN" baseline="-40000" dirty="0" err="1" smtClean="0">
                <a:solidFill>
                  <a:srgbClr val="000000"/>
                </a:solidFill>
                <a:latin typeface="创艺简粗黑"/>
                <a:ea typeface="创艺简粗黑"/>
                <a:cs typeface="创艺简粗黑"/>
              </a:rPr>
              <a:t>C</a:t>
            </a:r>
            <a:r>
              <a:rPr kumimoji="1" lang="en-US" altLang="zh-CN" baseline="-25000" dirty="0">
                <a:solidFill>
                  <a:srgbClr val="000000"/>
                </a:solidFill>
                <a:ea typeface="创艺简粗黑"/>
                <a:cs typeface="创艺简粗黑"/>
              </a:rPr>
              <a:t> ≠ </a:t>
            </a:r>
            <a:r>
              <a:rPr kumimoji="1" lang="en-US" altLang="zh-CN" baseline="-25000" dirty="0" err="1" smtClean="0">
                <a:solidFill>
                  <a:srgbClr val="000000"/>
                </a:solidFill>
                <a:latin typeface="创艺简粗黑"/>
                <a:ea typeface="创艺简粗黑"/>
                <a:cs typeface="创艺简粗黑"/>
              </a:rPr>
              <a:t>n</a:t>
            </a:r>
            <a:r>
              <a:rPr kumimoji="1" lang="en-US" altLang="zh-CN" baseline="-40000" dirty="0" err="1" smtClean="0">
                <a:solidFill>
                  <a:srgbClr val="000000"/>
                </a:solidFill>
                <a:latin typeface="创艺简粗黑"/>
                <a:ea typeface="创艺简粗黑"/>
                <a:cs typeface="创艺简粗黑"/>
              </a:rPr>
              <a:t>B</a:t>
            </a:r>
            <a:r>
              <a:rPr kumimoji="1" lang="en-US" altLang="zh-CN" baseline="-40000" dirty="0" smtClean="0">
                <a:solidFill>
                  <a:srgbClr val="000000"/>
                </a:solidFill>
                <a:latin typeface="创艺简粗黑"/>
                <a:ea typeface="创艺简粗黑"/>
                <a:cs typeface="创艺简粗黑"/>
              </a:rPr>
              <a:t> </a:t>
            </a:r>
            <a:endParaRPr kumimoji="1" lang="en-US" altLang="zh-CN" baseline="-40000" dirty="0">
              <a:solidFill>
                <a:srgbClr val="000000"/>
              </a:solidFill>
              <a:latin typeface="创艺简粗黑"/>
              <a:ea typeface="创艺简粗黑"/>
              <a:cs typeface="创艺简粗黑"/>
            </a:endParaRPr>
          </a:p>
          <a:p>
            <a:pPr eaLnBrk="1" fontAlgn="auto" hangingPunct="1">
              <a:spcAft>
                <a:spcPts val="0"/>
              </a:spcAft>
              <a:buClr>
                <a:srgbClr val="CCFF33"/>
              </a:buClr>
              <a:buSzPct val="70000"/>
              <a:buFont typeface="Arial" panose="020B0604020202020204" pitchFamily="34" charset="0"/>
              <a:buNone/>
              <a:defRPr/>
            </a:pPr>
            <a:r>
              <a:rPr kumimoji="1" lang="en-US" altLang="zh-CN" baseline="-40000" dirty="0">
                <a:solidFill>
                  <a:srgbClr val="000000"/>
                </a:solidFill>
                <a:latin typeface="创艺简粗黑"/>
                <a:ea typeface="创艺简粗黑"/>
                <a:cs typeface="创艺简粗黑"/>
              </a:rPr>
              <a:t>                  </a:t>
            </a:r>
            <a:r>
              <a:rPr kumimoji="1" lang="en-US" altLang="zh-CN" dirty="0">
                <a:solidFill>
                  <a:srgbClr val="000000"/>
                </a:solidFill>
                <a:latin typeface="创艺简粗黑"/>
                <a:ea typeface="创艺简粗黑"/>
                <a:cs typeface="创艺简粗黑"/>
              </a:rPr>
              <a:t>=(</a:t>
            </a:r>
            <a:r>
              <a:rPr kumimoji="1" lang="en-US" altLang="zh-CN" dirty="0" smtClean="0">
                <a:solidFill>
                  <a:srgbClr val="000000"/>
                </a:solidFill>
                <a:latin typeface="创艺简粗黑"/>
                <a:ea typeface="创艺简粗黑"/>
                <a:cs typeface="创艺简粗黑"/>
              </a:rPr>
              <a:t></a:t>
            </a:r>
            <a:r>
              <a:rPr kumimoji="1" lang="en-US" altLang="zh-CN" dirty="0">
                <a:solidFill>
                  <a:srgbClr val="000000"/>
                </a:solidFill>
                <a:ea typeface="创艺简粗黑"/>
                <a:cs typeface="创艺简粗黑"/>
              </a:rPr>
              <a:t> ∂ </a:t>
            </a:r>
            <a:r>
              <a:rPr kumimoji="1" lang="en-US" altLang="zh-CN" dirty="0" smtClean="0">
                <a:solidFill>
                  <a:srgbClr val="000000"/>
                </a:solidFill>
                <a:latin typeface="创艺简粗黑"/>
                <a:ea typeface="创艺简粗黑"/>
                <a:cs typeface="创艺简粗黑"/>
              </a:rPr>
              <a:t>A/</a:t>
            </a:r>
            <a:r>
              <a:rPr kumimoji="1" lang="en-US" altLang="zh-CN" dirty="0" smtClean="0">
                <a:solidFill>
                  <a:srgbClr val="000000"/>
                </a:solidFill>
                <a:ea typeface="创艺简粗黑"/>
                <a:cs typeface="创艺简粗黑"/>
              </a:rPr>
              <a:t> </a:t>
            </a:r>
            <a:r>
              <a:rPr kumimoji="1" lang="en-US" altLang="zh-CN" dirty="0">
                <a:solidFill>
                  <a:srgbClr val="000000"/>
                </a:solidFill>
                <a:ea typeface="创艺简粗黑"/>
                <a:cs typeface="创艺简粗黑"/>
              </a:rPr>
              <a:t>∂ </a:t>
            </a:r>
            <a:r>
              <a:rPr kumimoji="1" lang="en-US" altLang="zh-CN" dirty="0" err="1" smtClean="0">
                <a:solidFill>
                  <a:srgbClr val="000000"/>
                </a:solidFill>
                <a:latin typeface="创艺简粗黑"/>
                <a:ea typeface="创艺简粗黑"/>
                <a:cs typeface="创艺简粗黑"/>
              </a:rPr>
              <a:t>n</a:t>
            </a:r>
            <a:r>
              <a:rPr kumimoji="1" lang="en-US" altLang="zh-CN" baseline="-25000" dirty="0" err="1" smtClean="0">
                <a:solidFill>
                  <a:srgbClr val="000000"/>
                </a:solidFill>
                <a:latin typeface="创艺简粗黑"/>
                <a:ea typeface="创艺简粗黑"/>
                <a:cs typeface="创艺简粗黑"/>
              </a:rPr>
              <a:t>B</a:t>
            </a:r>
            <a:r>
              <a:rPr kumimoji="1" lang="en-US" altLang="zh-CN" dirty="0" smtClean="0">
                <a:solidFill>
                  <a:srgbClr val="000000"/>
                </a:solidFill>
                <a:latin typeface="创艺简粗黑"/>
                <a:ea typeface="创艺简粗黑"/>
                <a:cs typeface="创艺简粗黑"/>
              </a:rPr>
              <a:t>)</a:t>
            </a:r>
            <a:r>
              <a:rPr kumimoji="1" lang="en-US" altLang="zh-CN" baseline="-25000" dirty="0" err="1" smtClean="0">
                <a:solidFill>
                  <a:srgbClr val="000000"/>
                </a:solidFill>
                <a:latin typeface="创艺简粗黑"/>
                <a:ea typeface="创艺简粗黑"/>
                <a:cs typeface="创艺简粗黑"/>
              </a:rPr>
              <a:t>T,V,n</a:t>
            </a:r>
            <a:r>
              <a:rPr kumimoji="1" lang="en-US" altLang="zh-CN" baseline="-40000" dirty="0" err="1" smtClean="0">
                <a:solidFill>
                  <a:srgbClr val="000000"/>
                </a:solidFill>
                <a:latin typeface="创艺简粗黑"/>
                <a:ea typeface="创艺简粗黑"/>
                <a:cs typeface="创艺简粗黑"/>
              </a:rPr>
              <a:t>C</a:t>
            </a:r>
            <a:r>
              <a:rPr kumimoji="1" lang="en-US" altLang="zh-CN" baseline="-25000" dirty="0">
                <a:solidFill>
                  <a:srgbClr val="000000"/>
                </a:solidFill>
                <a:ea typeface="创艺简粗黑"/>
                <a:cs typeface="创艺简粗黑"/>
              </a:rPr>
              <a:t> ≠ </a:t>
            </a:r>
            <a:r>
              <a:rPr kumimoji="1" lang="en-US" altLang="zh-CN" baseline="-25000" dirty="0" err="1" smtClean="0">
                <a:solidFill>
                  <a:srgbClr val="000000"/>
                </a:solidFill>
                <a:latin typeface="创艺简粗黑"/>
                <a:ea typeface="创艺简粗黑"/>
                <a:cs typeface="创艺简粗黑"/>
              </a:rPr>
              <a:t>n</a:t>
            </a:r>
            <a:r>
              <a:rPr kumimoji="1" lang="en-US" altLang="zh-CN" baseline="-40000" dirty="0" err="1" smtClean="0">
                <a:solidFill>
                  <a:srgbClr val="000000"/>
                </a:solidFill>
                <a:latin typeface="创艺简粗黑"/>
                <a:ea typeface="创艺简粗黑"/>
                <a:cs typeface="创艺简粗黑"/>
              </a:rPr>
              <a:t>B</a:t>
            </a:r>
            <a:endParaRPr kumimoji="1" lang="en-US" altLang="zh-CN" baseline="-40000" dirty="0">
              <a:solidFill>
                <a:srgbClr val="000000"/>
              </a:solidFill>
              <a:latin typeface="创艺简粗黑"/>
              <a:ea typeface="创艺简粗黑"/>
              <a:cs typeface="创艺简粗黑"/>
            </a:endParaRPr>
          </a:p>
          <a:p>
            <a:pPr eaLnBrk="1" fontAlgn="auto" hangingPunct="1">
              <a:spcAft>
                <a:spcPts val="0"/>
              </a:spcAft>
              <a:buClr>
                <a:srgbClr val="CCFF33"/>
              </a:buClr>
              <a:buSzPct val="70000"/>
              <a:buFont typeface="Arial" panose="020B0604020202020204" pitchFamily="34" charset="0"/>
              <a:buNone/>
              <a:defRPr/>
            </a:pPr>
            <a:r>
              <a:rPr kumimoji="1" lang="zh-CN" altLang="en-US" dirty="0">
                <a:solidFill>
                  <a:srgbClr val="000000"/>
                </a:solidFill>
                <a:latin typeface="创艺简粗黑"/>
                <a:ea typeface="创艺简粗黑"/>
                <a:cs typeface="创艺简粗黑"/>
              </a:rPr>
              <a:t>化学势判据：在恒温、恒压且</a:t>
            </a:r>
            <a:r>
              <a:rPr kumimoji="1" lang="en-US" altLang="zh-CN" dirty="0">
                <a:solidFill>
                  <a:srgbClr val="000000"/>
                </a:solidFill>
                <a:latin typeface="创艺简粗黑"/>
                <a:ea typeface="创艺简粗黑"/>
                <a:cs typeface="创艺简粗黑"/>
              </a:rPr>
              <a:t>W=0</a:t>
            </a:r>
            <a:r>
              <a:rPr kumimoji="1" lang="zh-CN" altLang="en-US" dirty="0">
                <a:solidFill>
                  <a:srgbClr val="000000"/>
                </a:solidFill>
                <a:latin typeface="创艺简粗黑"/>
                <a:ea typeface="创艺简粗黑"/>
                <a:cs typeface="创艺简粗黑"/>
              </a:rPr>
              <a:t>时：</a:t>
            </a:r>
          </a:p>
          <a:p>
            <a:pPr eaLnBrk="1" fontAlgn="auto" hangingPunct="1">
              <a:spcAft>
                <a:spcPts val="0"/>
              </a:spcAft>
              <a:buClr>
                <a:srgbClr val="CCFF33"/>
              </a:buClr>
              <a:buSzPct val="70000"/>
              <a:buFont typeface="Arial" panose="020B0604020202020204" pitchFamily="34" charset="0"/>
              <a:buNone/>
              <a:defRPr/>
            </a:pPr>
            <a:endParaRPr kumimoji="1" lang="en-US" altLang="zh-CN" sz="3600" dirty="0">
              <a:solidFill>
                <a:srgbClr val="000000"/>
              </a:solidFill>
              <a:latin typeface="创艺简粗黑"/>
              <a:ea typeface="创艺简粗黑"/>
              <a:cs typeface="创艺简粗黑"/>
            </a:endParaRPr>
          </a:p>
          <a:p>
            <a:pPr eaLnBrk="1" fontAlgn="auto" hangingPunct="1">
              <a:spcAft>
                <a:spcPts val="0"/>
              </a:spcAft>
              <a:buFont typeface="Arial" panose="020B0604020202020204" pitchFamily="34" charset="0"/>
              <a:buChar char="•"/>
              <a:defRPr/>
            </a:pP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045939303"/>
              </p:ext>
            </p:extLst>
          </p:nvPr>
        </p:nvGraphicFramePr>
        <p:xfrm>
          <a:off x="2483768" y="5517232"/>
          <a:ext cx="3724911" cy="1078929"/>
        </p:xfrm>
        <a:graphic>
          <a:graphicData uri="http://schemas.openxmlformats.org/presentationml/2006/ole">
            <mc:AlternateContent xmlns:mc="http://schemas.openxmlformats.org/markup-compatibility/2006">
              <mc:Choice xmlns:v="urn:schemas-microsoft-com:vml" Requires="v">
                <p:oleObj spid="_x0000_s136332" name="公式" r:id="rId3" imgW="3514860" imgH="1076415" progId="Equation.3">
                  <p:embed/>
                </p:oleObj>
              </mc:Choice>
              <mc:Fallback>
                <p:oleObj name="公式" r:id="rId3" imgW="3514860" imgH="1076415" progId="Equation.3">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5517232"/>
                        <a:ext cx="3724911" cy="107892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2216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8"/>
          <p:cNvSpPr txBox="1">
            <a:spLocks noChangeArrowheads="1"/>
          </p:cNvSpPr>
          <p:nvPr/>
        </p:nvSpPr>
        <p:spPr bwMode="auto">
          <a:xfrm flipV="1">
            <a:off x="3236119" y="1484784"/>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黑体" pitchFamily="2" charset="-122"/>
                <a:ea typeface="黑体" pitchFamily="2" charset="-122"/>
                <a:sym typeface="Symbol" pitchFamily="18" charset="2"/>
              </a:rPr>
              <a:t></a:t>
            </a:r>
            <a:endParaRPr lang="zh-CN" altLang="en-US" sz="8000" dirty="0">
              <a:solidFill>
                <a:srgbClr val="000000"/>
              </a:solidFill>
              <a:latin typeface="黑体" pitchFamily="2" charset="-122"/>
              <a:ea typeface="黑体" pitchFamily="2" charset="-122"/>
              <a:sym typeface="Symbol" pitchFamily="18" charset="2"/>
            </a:endParaRPr>
          </a:p>
        </p:txBody>
      </p:sp>
      <p:sp>
        <p:nvSpPr>
          <p:cNvPr id="18" name="Rectangle 3"/>
          <p:cNvSpPr>
            <a:spLocks noChangeArrowheads="1"/>
          </p:cNvSpPr>
          <p:nvPr/>
        </p:nvSpPr>
        <p:spPr bwMode="auto">
          <a:xfrm>
            <a:off x="236187" y="660974"/>
            <a:ext cx="8613775" cy="2305050"/>
          </a:xfrm>
          <a:prstGeom prst="rect">
            <a:avLst/>
          </a:prstGeom>
          <a:solidFill>
            <a:schemeClr val="bg1"/>
          </a:solidFill>
          <a:ln w="38100">
            <a:solidFill>
              <a:srgbClr val="CC3300"/>
            </a:solidFill>
            <a:miter lim="800000"/>
            <a:headEnd/>
            <a:tailEnd/>
          </a:ln>
        </p:spPr>
        <p:txBody>
          <a:bodyPr/>
          <a:lstStyle/>
          <a:p>
            <a:pPr>
              <a:spcBef>
                <a:spcPct val="20000"/>
              </a:spcBef>
              <a:buClr>
                <a:srgbClr val="CCFF33"/>
              </a:buClr>
              <a:buSzPct val="70000"/>
              <a:buFont typeface="Wingdings" pitchFamily="2" charset="2"/>
              <a:buNone/>
            </a:pPr>
            <a:r>
              <a:rPr kumimoji="1" lang="en-US" altLang="zh-CN" sz="2400" b="1" dirty="0">
                <a:solidFill>
                  <a:srgbClr val="000000"/>
                </a:solidFill>
                <a:latin typeface="创艺简粗黑"/>
                <a:ea typeface="创艺简粗黑"/>
                <a:cs typeface="创艺简粗黑"/>
                <a:sym typeface="Symbol" pitchFamily="18" charset="2"/>
              </a:rPr>
              <a:t>4</a:t>
            </a:r>
            <a:r>
              <a:rPr kumimoji="1" lang="zh-CN" altLang="en-US" sz="2400" b="1" dirty="0" smtClean="0">
                <a:solidFill>
                  <a:srgbClr val="000000"/>
                </a:solidFill>
                <a:latin typeface="创艺简粗黑"/>
                <a:ea typeface="创艺简粗黑"/>
                <a:cs typeface="创艺简粗黑"/>
                <a:sym typeface="Symbol" pitchFamily="18" charset="2"/>
              </a:rPr>
              <a:t>.</a:t>
            </a:r>
            <a:r>
              <a:rPr kumimoji="1" lang="zh-CN" altLang="en-US" sz="2400" b="1" dirty="0">
                <a:solidFill>
                  <a:srgbClr val="000000"/>
                </a:solidFill>
                <a:latin typeface="创艺简粗黑"/>
                <a:ea typeface="创艺简粗黑"/>
                <a:cs typeface="创艺简粗黑"/>
                <a:sym typeface="Symbol" pitchFamily="18" charset="2"/>
              </a:rPr>
              <a:t>各种化学势的表示</a:t>
            </a:r>
            <a:r>
              <a:rPr kumimoji="1" lang="zh-CN" altLang="en-US" sz="2400" dirty="0">
                <a:solidFill>
                  <a:srgbClr val="000000"/>
                </a:solidFill>
                <a:latin typeface="创艺简粗黑"/>
                <a:ea typeface="创艺简粗黑"/>
                <a:cs typeface="创艺简粗黑"/>
                <a:sym typeface="Symbol" pitchFamily="18" charset="2"/>
              </a:rPr>
              <a:t>：</a:t>
            </a:r>
            <a:r>
              <a:rPr kumimoji="1" lang="en-US" altLang="zh-CN" sz="2400" baseline="-25000" dirty="0">
                <a:solidFill>
                  <a:srgbClr val="000000"/>
                </a:solidFill>
                <a:latin typeface="创艺简粗黑"/>
                <a:ea typeface="创艺简粗黑"/>
                <a:cs typeface="创艺简粗黑"/>
                <a:sym typeface="Symbol" pitchFamily="18" charset="2"/>
              </a:rPr>
              <a:t>B</a:t>
            </a:r>
            <a:r>
              <a:rPr kumimoji="1" lang="en-US" altLang="zh-CN" sz="2400" dirty="0">
                <a:solidFill>
                  <a:srgbClr val="000000"/>
                </a:solidFill>
                <a:latin typeface="创艺简粗黑"/>
                <a:ea typeface="创艺简粗黑"/>
                <a:cs typeface="创艺简粗黑"/>
                <a:sym typeface="Symbol" pitchFamily="18" charset="2"/>
              </a:rPr>
              <a:t>=</a:t>
            </a:r>
            <a:r>
              <a:rPr kumimoji="1" lang="en-US" altLang="zh-CN" sz="2400" baseline="-25000" dirty="0" err="1">
                <a:solidFill>
                  <a:srgbClr val="000000"/>
                </a:solidFill>
                <a:latin typeface="创艺简粗黑"/>
                <a:ea typeface="创艺简粗黑"/>
                <a:cs typeface="创艺简粗黑"/>
                <a:sym typeface="Symbol" pitchFamily="18" charset="2"/>
              </a:rPr>
              <a:t>B</a:t>
            </a:r>
            <a:r>
              <a:rPr kumimoji="1" lang="en-US" altLang="zh-CN" sz="2400" dirty="0" err="1">
                <a:solidFill>
                  <a:srgbClr val="000000"/>
                </a:solidFill>
                <a:latin typeface="创艺简粗黑"/>
                <a:ea typeface="创艺简粗黑"/>
                <a:cs typeface="创艺简粗黑"/>
                <a:sym typeface="Symbol" pitchFamily="18" charset="2"/>
              </a:rPr>
              <a:t>+RTlna</a:t>
            </a:r>
            <a:r>
              <a:rPr kumimoji="1" lang="en-US" altLang="zh-CN" sz="2400" baseline="-25000" dirty="0" err="1">
                <a:solidFill>
                  <a:srgbClr val="000000"/>
                </a:solidFill>
                <a:latin typeface="创艺简粗黑"/>
                <a:ea typeface="创艺简粗黑"/>
                <a:cs typeface="创艺简粗黑"/>
                <a:sym typeface="Symbol" pitchFamily="18" charset="2"/>
              </a:rPr>
              <a:t>B</a:t>
            </a:r>
            <a:endParaRPr kumimoji="1" lang="en-US" altLang="zh-CN" sz="2400" dirty="0">
              <a:solidFill>
                <a:srgbClr val="000000"/>
              </a:solidFill>
              <a:latin typeface="创艺简粗黑"/>
              <a:ea typeface="创艺简粗黑"/>
              <a:cs typeface="创艺简粗黑"/>
              <a:sym typeface="Symbol" pitchFamily="18" charset="2"/>
            </a:endParaRPr>
          </a:p>
          <a:p>
            <a:pPr>
              <a:spcBef>
                <a:spcPct val="20000"/>
              </a:spcBef>
              <a:buClr>
                <a:srgbClr val="CCFF33"/>
              </a:buClr>
              <a:buSzPct val="70000"/>
              <a:buFont typeface="Wingdings" pitchFamily="2" charset="2"/>
              <a:buNone/>
            </a:pPr>
            <a:r>
              <a:rPr kumimoji="1" lang="en-US" altLang="zh-CN" sz="2400" dirty="0">
                <a:solidFill>
                  <a:srgbClr val="000000"/>
                </a:solidFill>
                <a:latin typeface="创艺简粗黑"/>
                <a:ea typeface="创艺简粗黑"/>
                <a:cs typeface="创艺简粗黑"/>
                <a:sym typeface="Wingdings" pitchFamily="2" charset="2"/>
              </a:rPr>
              <a:t></a:t>
            </a:r>
            <a:r>
              <a:rPr kumimoji="1" lang="zh-CN" altLang="en-US" sz="2400" dirty="0">
                <a:solidFill>
                  <a:srgbClr val="000000"/>
                </a:solidFill>
                <a:latin typeface="创艺简粗黑"/>
                <a:ea typeface="创艺简粗黑"/>
                <a:cs typeface="创艺简粗黑"/>
                <a:sym typeface="Symbol" pitchFamily="18" charset="2"/>
              </a:rPr>
              <a:t>气体：</a:t>
            </a:r>
            <a:r>
              <a:rPr kumimoji="1" lang="zh-CN" altLang="en-US" sz="2400" dirty="0">
                <a:solidFill>
                  <a:srgbClr val="C00000"/>
                </a:solidFill>
                <a:latin typeface="创艺简粗黑"/>
                <a:ea typeface="创艺简粗黑"/>
                <a:cs typeface="创艺简粗黑"/>
                <a:sym typeface="Symbol" pitchFamily="18" charset="2"/>
              </a:rPr>
              <a:t>标准态为</a:t>
            </a:r>
            <a:r>
              <a:rPr kumimoji="1" lang="en-US" altLang="zh-CN" sz="2400" dirty="0">
                <a:solidFill>
                  <a:srgbClr val="000000"/>
                </a:solidFill>
                <a:latin typeface="创艺简粗黑"/>
                <a:ea typeface="创艺简粗黑"/>
                <a:cs typeface="创艺简粗黑"/>
                <a:sym typeface="Symbol" pitchFamily="18" charset="2"/>
              </a:rPr>
              <a:t>T、P </a:t>
            </a:r>
            <a:r>
              <a:rPr kumimoji="1" lang="zh-CN" altLang="en-US" sz="2400" dirty="0">
                <a:solidFill>
                  <a:srgbClr val="000000"/>
                </a:solidFill>
                <a:latin typeface="创艺简粗黑"/>
                <a:ea typeface="创艺简粗黑"/>
                <a:cs typeface="创艺简粗黑"/>
                <a:sym typeface="Symbol" pitchFamily="18" charset="2"/>
              </a:rPr>
              <a:t>纯物质具有理想气体行为的状态</a:t>
            </a:r>
          </a:p>
          <a:p>
            <a:pPr>
              <a:spcBef>
                <a:spcPct val="20000"/>
              </a:spcBef>
              <a:buClr>
                <a:srgbClr val="CCFF33"/>
              </a:buClr>
              <a:buSzPct val="70000"/>
              <a:buFont typeface="Wingdings" pitchFamily="2" charset="2"/>
              <a:buNone/>
            </a:pPr>
            <a:r>
              <a:rPr kumimoji="1" lang="en-US" altLang="zh-CN" sz="2400" dirty="0">
                <a:solidFill>
                  <a:srgbClr val="000000"/>
                </a:solidFill>
                <a:latin typeface="创艺简粗黑"/>
                <a:ea typeface="创艺简粗黑"/>
                <a:cs typeface="创艺简粗黑"/>
                <a:sym typeface="Symbol" pitchFamily="18" charset="2"/>
              </a:rPr>
              <a:t>       </a:t>
            </a:r>
            <a:r>
              <a:rPr kumimoji="1" lang="en-US" altLang="zh-CN" sz="2400" dirty="0" err="1">
                <a:solidFill>
                  <a:srgbClr val="000000"/>
                </a:solidFill>
                <a:latin typeface="创艺简粗黑"/>
                <a:ea typeface="创艺简粗黑"/>
                <a:cs typeface="创艺简粗黑"/>
                <a:sym typeface="Symbol" pitchFamily="18" charset="2"/>
              </a:rPr>
              <a:t>a</a:t>
            </a:r>
            <a:r>
              <a:rPr kumimoji="1" lang="en-US" altLang="zh-CN" sz="2400" baseline="-25000" dirty="0" err="1">
                <a:solidFill>
                  <a:srgbClr val="000000"/>
                </a:solidFill>
                <a:latin typeface="创艺简粗黑"/>
                <a:ea typeface="创艺简粗黑"/>
                <a:cs typeface="创艺简粗黑"/>
                <a:sym typeface="Symbol" pitchFamily="18" charset="2"/>
              </a:rPr>
              <a:t>B</a:t>
            </a:r>
            <a:r>
              <a:rPr kumimoji="1" lang="en-US" altLang="zh-CN" sz="2400" dirty="0">
                <a:solidFill>
                  <a:srgbClr val="000000"/>
                </a:solidFill>
                <a:latin typeface="创艺简粗黑"/>
                <a:ea typeface="创艺简粗黑"/>
                <a:cs typeface="创艺简粗黑"/>
                <a:sym typeface="Symbol" pitchFamily="18" charset="2"/>
              </a:rPr>
              <a:t>=P</a:t>
            </a:r>
            <a:r>
              <a:rPr kumimoji="1" lang="en-US" altLang="zh-CN" sz="2400" baseline="-25000" dirty="0">
                <a:solidFill>
                  <a:srgbClr val="000000"/>
                </a:solidFill>
                <a:latin typeface="创艺简粗黑"/>
                <a:ea typeface="创艺简粗黑"/>
                <a:cs typeface="创艺简粗黑"/>
                <a:sym typeface="Symbol" pitchFamily="18" charset="2"/>
              </a:rPr>
              <a:t>B</a:t>
            </a:r>
            <a:r>
              <a:rPr kumimoji="1" lang="en-US" altLang="zh-CN" sz="2400" dirty="0">
                <a:solidFill>
                  <a:srgbClr val="000000"/>
                </a:solidFill>
                <a:latin typeface="创艺简粗黑"/>
                <a:ea typeface="创艺简粗黑"/>
                <a:cs typeface="创艺简粗黑"/>
                <a:sym typeface="Symbol" pitchFamily="18" charset="2"/>
              </a:rPr>
              <a:t>/P =</a:t>
            </a:r>
            <a:r>
              <a:rPr kumimoji="1" lang="en-US" altLang="zh-CN" sz="2400" baseline="-25000" dirty="0">
                <a:solidFill>
                  <a:srgbClr val="000000"/>
                </a:solidFill>
                <a:latin typeface="创艺简粗黑"/>
                <a:ea typeface="创艺简粗黑"/>
                <a:cs typeface="创艺简粗黑"/>
                <a:sym typeface="Symbol" pitchFamily="18" charset="2"/>
              </a:rPr>
              <a:t>B</a:t>
            </a:r>
            <a:r>
              <a:rPr kumimoji="1" lang="en-US" altLang="zh-CN" sz="2400" dirty="0">
                <a:solidFill>
                  <a:srgbClr val="000000"/>
                </a:solidFill>
                <a:latin typeface="创艺简粗黑"/>
                <a:ea typeface="创艺简粗黑"/>
                <a:cs typeface="创艺简粗黑"/>
                <a:sym typeface="Symbol" pitchFamily="18" charset="2"/>
              </a:rPr>
              <a:t>P</a:t>
            </a:r>
            <a:r>
              <a:rPr kumimoji="1" lang="en-US" altLang="zh-CN" sz="2400" baseline="-25000" dirty="0">
                <a:solidFill>
                  <a:srgbClr val="000000"/>
                </a:solidFill>
                <a:latin typeface="创艺简粗黑"/>
                <a:ea typeface="创艺简粗黑"/>
                <a:cs typeface="创艺简粗黑"/>
                <a:sym typeface="Symbol" pitchFamily="18" charset="2"/>
              </a:rPr>
              <a:t>B</a:t>
            </a:r>
            <a:r>
              <a:rPr kumimoji="1" lang="en-US" altLang="zh-CN" sz="2400" dirty="0">
                <a:solidFill>
                  <a:srgbClr val="000000"/>
                </a:solidFill>
                <a:latin typeface="创艺简粗黑"/>
                <a:ea typeface="创艺简粗黑"/>
                <a:cs typeface="创艺简粗黑"/>
                <a:sym typeface="Symbol" pitchFamily="18" charset="2"/>
              </a:rPr>
              <a:t>/P , </a:t>
            </a:r>
            <a:r>
              <a:rPr kumimoji="1" lang="en-US" altLang="zh-CN" sz="2400" baseline="-25000" dirty="0">
                <a:solidFill>
                  <a:srgbClr val="000000"/>
                </a:solidFill>
                <a:latin typeface="创艺简粗黑"/>
                <a:ea typeface="创艺简粗黑"/>
                <a:cs typeface="创艺简粗黑"/>
                <a:sym typeface="Symbol" pitchFamily="18" charset="2"/>
              </a:rPr>
              <a:t>B</a:t>
            </a:r>
            <a:r>
              <a:rPr kumimoji="1" lang="en-US" altLang="zh-CN" sz="2400" dirty="0">
                <a:solidFill>
                  <a:srgbClr val="000000"/>
                </a:solidFill>
                <a:latin typeface="创艺简粗黑"/>
                <a:ea typeface="创艺简粗黑"/>
                <a:cs typeface="创艺简粗黑"/>
                <a:sym typeface="Symbol" pitchFamily="18" charset="2"/>
              </a:rPr>
              <a:t>=</a:t>
            </a:r>
            <a:r>
              <a:rPr kumimoji="1" lang="en-US" altLang="zh-CN" sz="2400" baseline="-25000" dirty="0" err="1">
                <a:solidFill>
                  <a:srgbClr val="000000"/>
                </a:solidFill>
                <a:latin typeface="创艺简粗黑"/>
                <a:ea typeface="创艺简粗黑"/>
                <a:cs typeface="创艺简粗黑"/>
                <a:sym typeface="Symbol" pitchFamily="18" charset="2"/>
              </a:rPr>
              <a:t>B</a:t>
            </a:r>
            <a:r>
              <a:rPr kumimoji="1" lang="en-US" altLang="zh-CN" sz="2400" dirty="0" err="1">
                <a:solidFill>
                  <a:srgbClr val="000000"/>
                </a:solidFill>
                <a:latin typeface="创艺简粗黑"/>
                <a:ea typeface="创艺简粗黑"/>
                <a:cs typeface="创艺简粗黑"/>
                <a:sym typeface="Symbol" pitchFamily="18" charset="2"/>
              </a:rPr>
              <a:t>+RTln</a:t>
            </a:r>
            <a:r>
              <a:rPr kumimoji="1" lang="en-US" altLang="zh-CN" sz="2400" dirty="0">
                <a:solidFill>
                  <a:srgbClr val="000000"/>
                </a:solidFill>
                <a:latin typeface="创艺简粗黑"/>
                <a:ea typeface="创艺简粗黑"/>
                <a:cs typeface="创艺简粗黑"/>
                <a:sym typeface="Symbol" pitchFamily="18" charset="2"/>
              </a:rPr>
              <a:t>(P</a:t>
            </a:r>
            <a:r>
              <a:rPr kumimoji="1" lang="en-US" altLang="zh-CN" sz="2400" baseline="-25000" dirty="0">
                <a:solidFill>
                  <a:srgbClr val="000000"/>
                </a:solidFill>
                <a:latin typeface="创艺简粗黑"/>
                <a:ea typeface="创艺简粗黑"/>
                <a:cs typeface="创艺简粗黑"/>
                <a:sym typeface="Symbol" pitchFamily="18" charset="2"/>
              </a:rPr>
              <a:t>B</a:t>
            </a:r>
            <a:r>
              <a:rPr kumimoji="1" lang="en-US" altLang="zh-CN" sz="2400" dirty="0">
                <a:solidFill>
                  <a:srgbClr val="000000"/>
                </a:solidFill>
                <a:latin typeface="创艺简粗黑"/>
                <a:ea typeface="创艺简粗黑"/>
                <a:cs typeface="创艺简粗黑"/>
                <a:sym typeface="Symbol" pitchFamily="18" charset="2"/>
              </a:rPr>
              <a:t>/P )</a:t>
            </a:r>
          </a:p>
          <a:p>
            <a:pPr>
              <a:spcBef>
                <a:spcPct val="20000"/>
              </a:spcBef>
              <a:buClr>
                <a:srgbClr val="CCFF33"/>
              </a:buClr>
              <a:buSzPct val="70000"/>
              <a:buFont typeface="Wingdings" pitchFamily="2" charset="2"/>
              <a:buNone/>
            </a:pPr>
            <a:r>
              <a:rPr kumimoji="1" lang="zh-CN" altLang="en-US" sz="2400" dirty="0">
                <a:solidFill>
                  <a:srgbClr val="000000"/>
                </a:solidFill>
                <a:latin typeface="创艺简粗黑"/>
                <a:ea typeface="创艺简粗黑"/>
                <a:cs typeface="创艺简粗黑"/>
                <a:sym typeface="Symbol" pitchFamily="18" charset="2"/>
              </a:rPr>
              <a:t>  理想气体 </a:t>
            </a:r>
            <a:r>
              <a:rPr kumimoji="1" lang="en-US" altLang="zh-CN" sz="2400" baseline="-25000" dirty="0">
                <a:solidFill>
                  <a:srgbClr val="000000"/>
                </a:solidFill>
                <a:latin typeface="创艺简粗黑"/>
                <a:ea typeface="创艺简粗黑"/>
                <a:cs typeface="创艺简粗黑"/>
                <a:sym typeface="Symbol" pitchFamily="18" charset="2"/>
              </a:rPr>
              <a:t>B</a:t>
            </a:r>
            <a:r>
              <a:rPr kumimoji="1" lang="en-US" altLang="zh-CN" sz="2400" dirty="0">
                <a:solidFill>
                  <a:srgbClr val="000000"/>
                </a:solidFill>
                <a:latin typeface="创艺简粗黑"/>
                <a:ea typeface="创艺简粗黑"/>
                <a:cs typeface="创艺简粗黑"/>
                <a:sym typeface="Symbol" pitchFamily="18" charset="2"/>
              </a:rPr>
              <a:t>=1,a</a:t>
            </a:r>
            <a:r>
              <a:rPr kumimoji="1" lang="en-US" altLang="zh-CN" sz="2400" baseline="-25000" dirty="0">
                <a:solidFill>
                  <a:srgbClr val="000000"/>
                </a:solidFill>
                <a:latin typeface="创艺简粗黑"/>
                <a:ea typeface="创艺简粗黑"/>
                <a:cs typeface="创艺简粗黑"/>
                <a:sym typeface="Symbol" pitchFamily="18" charset="2"/>
              </a:rPr>
              <a:t>B</a:t>
            </a:r>
            <a:r>
              <a:rPr kumimoji="1" lang="en-US" altLang="zh-CN" sz="2400" dirty="0">
                <a:solidFill>
                  <a:srgbClr val="000000"/>
                </a:solidFill>
                <a:latin typeface="创艺简粗黑"/>
                <a:ea typeface="创艺简粗黑"/>
                <a:cs typeface="创艺简粗黑"/>
                <a:sym typeface="Symbol" pitchFamily="18" charset="2"/>
              </a:rPr>
              <a:t>=P</a:t>
            </a:r>
            <a:r>
              <a:rPr kumimoji="1" lang="en-US" altLang="zh-CN" sz="2400" baseline="-25000" dirty="0">
                <a:solidFill>
                  <a:srgbClr val="000000"/>
                </a:solidFill>
                <a:latin typeface="创艺简粗黑"/>
                <a:ea typeface="创艺简粗黑"/>
                <a:cs typeface="创艺简粗黑"/>
                <a:sym typeface="Symbol" pitchFamily="18" charset="2"/>
              </a:rPr>
              <a:t>B</a:t>
            </a:r>
            <a:r>
              <a:rPr kumimoji="1" lang="en-US" altLang="zh-CN" sz="2400" dirty="0">
                <a:solidFill>
                  <a:srgbClr val="000000"/>
                </a:solidFill>
                <a:latin typeface="创艺简粗黑"/>
                <a:ea typeface="创艺简粗黑"/>
                <a:cs typeface="创艺简粗黑"/>
                <a:sym typeface="Symbol" pitchFamily="18" charset="2"/>
              </a:rPr>
              <a:t>/P ，</a:t>
            </a:r>
            <a:r>
              <a:rPr kumimoji="1" lang="en-US" altLang="zh-CN" sz="2400" baseline="-25000" dirty="0">
                <a:solidFill>
                  <a:srgbClr val="000000"/>
                </a:solidFill>
                <a:latin typeface="创艺简粗黑"/>
                <a:ea typeface="创艺简粗黑"/>
                <a:cs typeface="创艺简粗黑"/>
                <a:sym typeface="Symbol" pitchFamily="18" charset="2"/>
              </a:rPr>
              <a:t>B</a:t>
            </a:r>
            <a:r>
              <a:rPr kumimoji="1" lang="en-US" altLang="zh-CN" sz="2400" dirty="0">
                <a:solidFill>
                  <a:srgbClr val="000000"/>
                </a:solidFill>
                <a:latin typeface="创艺简粗黑"/>
                <a:ea typeface="创艺简粗黑"/>
                <a:cs typeface="创艺简粗黑"/>
                <a:sym typeface="Symbol" pitchFamily="18" charset="2"/>
              </a:rPr>
              <a:t>=</a:t>
            </a:r>
            <a:r>
              <a:rPr kumimoji="1" lang="en-US" altLang="zh-CN" sz="2400" baseline="-25000" dirty="0" err="1">
                <a:solidFill>
                  <a:srgbClr val="000000"/>
                </a:solidFill>
                <a:latin typeface="创艺简粗黑"/>
                <a:ea typeface="创艺简粗黑"/>
                <a:cs typeface="创艺简粗黑"/>
                <a:sym typeface="Symbol" pitchFamily="18" charset="2"/>
              </a:rPr>
              <a:t>B</a:t>
            </a:r>
            <a:r>
              <a:rPr kumimoji="1" lang="en-US" altLang="zh-CN" sz="2400" dirty="0" err="1">
                <a:solidFill>
                  <a:srgbClr val="000000"/>
                </a:solidFill>
                <a:latin typeface="创艺简粗黑"/>
                <a:ea typeface="创艺简粗黑"/>
                <a:cs typeface="创艺简粗黑"/>
                <a:sym typeface="Symbol" pitchFamily="18" charset="2"/>
              </a:rPr>
              <a:t>+RTln</a:t>
            </a:r>
            <a:r>
              <a:rPr kumimoji="1" lang="en-US" altLang="zh-CN" sz="2400" dirty="0">
                <a:solidFill>
                  <a:srgbClr val="000000"/>
                </a:solidFill>
                <a:latin typeface="创艺简粗黑"/>
                <a:ea typeface="创艺简粗黑"/>
                <a:cs typeface="创艺简粗黑"/>
                <a:sym typeface="Symbol" pitchFamily="18" charset="2"/>
              </a:rPr>
              <a:t>(P</a:t>
            </a:r>
            <a:r>
              <a:rPr kumimoji="1" lang="en-US" altLang="zh-CN" sz="2400" baseline="-25000" dirty="0">
                <a:solidFill>
                  <a:srgbClr val="000000"/>
                </a:solidFill>
                <a:latin typeface="创艺简粗黑"/>
                <a:ea typeface="创艺简粗黑"/>
                <a:cs typeface="创艺简粗黑"/>
                <a:sym typeface="Symbol" pitchFamily="18" charset="2"/>
              </a:rPr>
              <a:t>B</a:t>
            </a:r>
            <a:r>
              <a:rPr kumimoji="1" lang="en-US" altLang="zh-CN" sz="2400" dirty="0">
                <a:solidFill>
                  <a:srgbClr val="000000"/>
                </a:solidFill>
                <a:latin typeface="创艺简粗黑"/>
                <a:ea typeface="创艺简粗黑"/>
                <a:cs typeface="创艺简粗黑"/>
                <a:sym typeface="Symbol" pitchFamily="18" charset="2"/>
              </a:rPr>
              <a:t>/P )</a:t>
            </a:r>
          </a:p>
          <a:p>
            <a:pPr>
              <a:spcBef>
                <a:spcPct val="20000"/>
              </a:spcBef>
              <a:buClr>
                <a:srgbClr val="CCFF33"/>
              </a:buClr>
              <a:buSzPct val="70000"/>
              <a:buFont typeface="Wingdings" pitchFamily="2" charset="2"/>
              <a:buNone/>
            </a:pPr>
            <a:r>
              <a:rPr kumimoji="1" lang="en-US" altLang="zh-CN" sz="2400" dirty="0">
                <a:solidFill>
                  <a:srgbClr val="000000"/>
                </a:solidFill>
                <a:latin typeface="创艺简粗黑"/>
                <a:ea typeface="创艺简粗黑"/>
                <a:cs typeface="创艺简粗黑"/>
                <a:sym typeface="Wingdings" pitchFamily="2" charset="2"/>
              </a:rPr>
              <a:t></a:t>
            </a:r>
            <a:r>
              <a:rPr kumimoji="1" lang="zh-CN" altLang="en-US" sz="2400" dirty="0">
                <a:solidFill>
                  <a:srgbClr val="000000"/>
                </a:solidFill>
                <a:latin typeface="创艺简粗黑"/>
                <a:ea typeface="创艺简粗黑"/>
                <a:cs typeface="创艺简粗黑"/>
                <a:sym typeface="Symbol" pitchFamily="18" charset="2"/>
              </a:rPr>
              <a:t>纯物质液体或固体</a:t>
            </a:r>
            <a:r>
              <a:rPr kumimoji="1" lang="zh-CN" altLang="en-US" sz="2400" dirty="0" smtClean="0">
                <a:solidFill>
                  <a:srgbClr val="000000"/>
                </a:solidFill>
                <a:latin typeface="创艺简粗黑"/>
                <a:ea typeface="创艺简粗黑"/>
                <a:cs typeface="创艺简粗黑"/>
                <a:sym typeface="Symbol" pitchFamily="18" charset="2"/>
              </a:rPr>
              <a:t>：标准态，</a:t>
            </a:r>
            <a:r>
              <a:rPr kumimoji="1" lang="en-US" altLang="zh-CN" sz="2400" dirty="0" err="1" smtClean="0">
                <a:solidFill>
                  <a:srgbClr val="000000"/>
                </a:solidFill>
                <a:latin typeface="创艺简粗黑"/>
                <a:ea typeface="创艺简粗黑"/>
                <a:cs typeface="创艺简粗黑"/>
                <a:sym typeface="Symbol" pitchFamily="18" charset="2"/>
              </a:rPr>
              <a:t>a</a:t>
            </a:r>
            <a:r>
              <a:rPr kumimoji="1" lang="en-US" altLang="zh-CN" sz="2400" baseline="-25000" dirty="0" err="1" smtClean="0">
                <a:solidFill>
                  <a:srgbClr val="000000"/>
                </a:solidFill>
                <a:latin typeface="创艺简粗黑"/>
                <a:ea typeface="创艺简粗黑"/>
                <a:cs typeface="创艺简粗黑"/>
                <a:sym typeface="Symbol" pitchFamily="18" charset="2"/>
              </a:rPr>
              <a:t>B</a:t>
            </a:r>
            <a:r>
              <a:rPr kumimoji="1" lang="en-US" altLang="zh-CN" sz="2400" dirty="0" smtClean="0">
                <a:solidFill>
                  <a:srgbClr val="000000"/>
                </a:solidFill>
                <a:latin typeface="创艺简粗黑"/>
                <a:ea typeface="创艺简粗黑"/>
                <a:cs typeface="创艺简粗黑"/>
                <a:sym typeface="Symbol" pitchFamily="18" charset="2"/>
              </a:rPr>
              <a:t>=1</a:t>
            </a:r>
            <a:r>
              <a:rPr kumimoji="1" lang="en-US" altLang="zh-CN" sz="2400" dirty="0">
                <a:solidFill>
                  <a:srgbClr val="000000"/>
                </a:solidFill>
                <a:latin typeface="创艺简粗黑"/>
                <a:ea typeface="创艺简粗黑"/>
                <a:cs typeface="创艺简粗黑"/>
                <a:sym typeface="Symbol" pitchFamily="18" charset="2"/>
              </a:rPr>
              <a:t>, </a:t>
            </a:r>
            <a:r>
              <a:rPr kumimoji="1" lang="en-US" altLang="zh-CN" sz="2400" baseline="-25000" dirty="0">
                <a:solidFill>
                  <a:srgbClr val="000000"/>
                </a:solidFill>
                <a:latin typeface="创艺简粗黑"/>
                <a:ea typeface="创艺简粗黑"/>
                <a:cs typeface="创艺简粗黑"/>
                <a:sym typeface="Symbol" pitchFamily="18" charset="2"/>
              </a:rPr>
              <a:t>B</a:t>
            </a:r>
            <a:r>
              <a:rPr kumimoji="1" lang="en-US" altLang="zh-CN" sz="2400" dirty="0">
                <a:solidFill>
                  <a:srgbClr val="000000"/>
                </a:solidFill>
                <a:latin typeface="创艺简粗黑"/>
                <a:ea typeface="创艺简粗黑"/>
                <a:cs typeface="创艺简粗黑"/>
                <a:sym typeface="Symbol" pitchFamily="18" charset="2"/>
              </a:rPr>
              <a:t>=</a:t>
            </a:r>
            <a:r>
              <a:rPr kumimoji="1" lang="en-US" altLang="zh-CN" sz="2400" baseline="-25000" dirty="0">
                <a:solidFill>
                  <a:srgbClr val="000000"/>
                </a:solidFill>
                <a:latin typeface="创艺简粗黑"/>
                <a:ea typeface="创艺简粗黑"/>
                <a:cs typeface="创艺简粗黑"/>
                <a:sym typeface="Symbol" pitchFamily="18" charset="2"/>
              </a:rPr>
              <a:t>B</a:t>
            </a:r>
          </a:p>
        </p:txBody>
      </p:sp>
      <p:sp>
        <p:nvSpPr>
          <p:cNvPr id="19" name="Text Box 8"/>
          <p:cNvSpPr txBox="1">
            <a:spLocks noChangeArrowheads="1"/>
          </p:cNvSpPr>
          <p:nvPr/>
        </p:nvSpPr>
        <p:spPr bwMode="auto">
          <a:xfrm flipV="1">
            <a:off x="3807545" y="1087396"/>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黑体" pitchFamily="2" charset="-122"/>
                <a:ea typeface="黑体" pitchFamily="2" charset="-122"/>
                <a:sym typeface="Symbol" pitchFamily="18" charset="2"/>
              </a:rPr>
              <a:t></a:t>
            </a:r>
            <a:endParaRPr lang="zh-CN" altLang="en-US" sz="8000" dirty="0">
              <a:solidFill>
                <a:srgbClr val="000000"/>
              </a:solidFill>
              <a:latin typeface="黑体" pitchFamily="2" charset="-122"/>
              <a:ea typeface="黑体" pitchFamily="2" charset="-122"/>
              <a:sym typeface="Symbol" pitchFamily="18" charset="2"/>
            </a:endParaRPr>
          </a:p>
        </p:txBody>
      </p:sp>
      <p:sp>
        <p:nvSpPr>
          <p:cNvPr id="20" name="Text Box 8"/>
          <p:cNvSpPr txBox="1">
            <a:spLocks noChangeArrowheads="1"/>
          </p:cNvSpPr>
          <p:nvPr/>
        </p:nvSpPr>
        <p:spPr bwMode="auto">
          <a:xfrm flipV="1">
            <a:off x="3236119" y="1492975"/>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黑体" pitchFamily="2" charset="-122"/>
                <a:ea typeface="黑体" pitchFamily="2" charset="-122"/>
                <a:sym typeface="Symbol" pitchFamily="18" charset="2"/>
              </a:rPr>
              <a:t></a:t>
            </a:r>
            <a:endParaRPr lang="zh-CN" altLang="en-US" sz="8000" dirty="0">
              <a:solidFill>
                <a:srgbClr val="000000"/>
              </a:solidFill>
              <a:latin typeface="黑体" pitchFamily="2" charset="-122"/>
              <a:ea typeface="黑体" pitchFamily="2" charset="-122"/>
              <a:sym typeface="Symbol" pitchFamily="18" charset="2"/>
            </a:endParaRPr>
          </a:p>
        </p:txBody>
      </p:sp>
      <p:sp>
        <p:nvSpPr>
          <p:cNvPr id="21" name="Text Box 21"/>
          <p:cNvSpPr txBox="1">
            <a:spLocks noChangeArrowheads="1"/>
          </p:cNvSpPr>
          <p:nvPr/>
        </p:nvSpPr>
        <p:spPr bwMode="auto">
          <a:xfrm>
            <a:off x="1762274" y="1963886"/>
            <a:ext cx="304800" cy="238125"/>
          </a:xfrm>
          <a:prstGeom prst="rect">
            <a:avLst/>
          </a:prstGeom>
          <a:noFill/>
          <a:ln w="9525">
            <a:noFill/>
            <a:miter lim="800000"/>
            <a:headEnd/>
            <a:tailEnd/>
          </a:ln>
        </p:spPr>
        <p:txBody>
          <a:bodyPr>
            <a:spAutoFit/>
          </a:bodyPr>
          <a:lstStyle/>
          <a:p>
            <a:pPr>
              <a:lnSpc>
                <a:spcPct val="40000"/>
              </a:lnSpc>
            </a:pPr>
            <a:r>
              <a:rPr lang="zh-CN" altLang="en-US" sz="2400" dirty="0">
                <a:solidFill>
                  <a:srgbClr val="080808"/>
                </a:solidFill>
                <a:latin typeface="Times New Roman" pitchFamily="18" charset="0"/>
                <a:sym typeface="Symbol" pitchFamily="18" charset="2"/>
              </a:rPr>
              <a:t>~</a:t>
            </a:r>
          </a:p>
        </p:txBody>
      </p:sp>
      <p:sp>
        <p:nvSpPr>
          <p:cNvPr id="22" name="Text Box 8"/>
          <p:cNvSpPr txBox="1">
            <a:spLocks noChangeArrowheads="1"/>
          </p:cNvSpPr>
          <p:nvPr/>
        </p:nvSpPr>
        <p:spPr bwMode="auto">
          <a:xfrm flipV="1">
            <a:off x="3419475" y="1982710"/>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黑体" pitchFamily="2" charset="-122"/>
                <a:ea typeface="黑体" pitchFamily="2" charset="-122"/>
                <a:sym typeface="Symbol" pitchFamily="18" charset="2"/>
              </a:rPr>
              <a:t></a:t>
            </a:r>
            <a:endParaRPr lang="zh-CN" altLang="en-US" sz="8000" dirty="0">
              <a:solidFill>
                <a:srgbClr val="000000"/>
              </a:solidFill>
              <a:latin typeface="黑体" pitchFamily="2" charset="-122"/>
              <a:ea typeface="黑体" pitchFamily="2" charset="-122"/>
              <a:sym typeface="Symbol" pitchFamily="18" charset="2"/>
            </a:endParaRPr>
          </a:p>
        </p:txBody>
      </p:sp>
      <p:sp>
        <p:nvSpPr>
          <p:cNvPr id="23" name="Text Box 8"/>
          <p:cNvSpPr txBox="1">
            <a:spLocks noChangeArrowheads="1"/>
          </p:cNvSpPr>
          <p:nvPr/>
        </p:nvSpPr>
        <p:spPr bwMode="auto">
          <a:xfrm flipV="1">
            <a:off x="4359719" y="1952991"/>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黑体" pitchFamily="2" charset="-122"/>
                <a:ea typeface="黑体" pitchFamily="2" charset="-122"/>
                <a:sym typeface="Symbol" pitchFamily="18" charset="2"/>
              </a:rPr>
              <a:t></a:t>
            </a:r>
            <a:endParaRPr lang="zh-CN" altLang="en-US" sz="8000" dirty="0">
              <a:solidFill>
                <a:srgbClr val="000000"/>
              </a:solidFill>
              <a:latin typeface="黑体" pitchFamily="2" charset="-122"/>
              <a:ea typeface="黑体" pitchFamily="2" charset="-122"/>
              <a:sym typeface="Symbol" pitchFamily="18" charset="2"/>
            </a:endParaRPr>
          </a:p>
        </p:txBody>
      </p:sp>
      <p:sp>
        <p:nvSpPr>
          <p:cNvPr id="24" name="Text Box 21"/>
          <p:cNvSpPr txBox="1">
            <a:spLocks noChangeArrowheads="1"/>
          </p:cNvSpPr>
          <p:nvPr/>
        </p:nvSpPr>
        <p:spPr bwMode="auto">
          <a:xfrm>
            <a:off x="5562600" y="1939847"/>
            <a:ext cx="304800" cy="238125"/>
          </a:xfrm>
          <a:prstGeom prst="rect">
            <a:avLst/>
          </a:prstGeom>
          <a:noFill/>
          <a:ln w="9525">
            <a:noFill/>
            <a:miter lim="800000"/>
            <a:headEnd/>
            <a:tailEnd/>
          </a:ln>
        </p:spPr>
        <p:txBody>
          <a:bodyPr>
            <a:spAutoFit/>
          </a:bodyPr>
          <a:lstStyle/>
          <a:p>
            <a:pPr>
              <a:lnSpc>
                <a:spcPct val="40000"/>
              </a:lnSpc>
            </a:pPr>
            <a:r>
              <a:rPr lang="zh-CN" altLang="en-US" sz="2400" dirty="0">
                <a:solidFill>
                  <a:srgbClr val="080808"/>
                </a:solidFill>
                <a:latin typeface="Times New Roman" pitchFamily="18" charset="0"/>
                <a:sym typeface="Symbol" pitchFamily="18" charset="2"/>
              </a:rPr>
              <a:t>~</a:t>
            </a:r>
          </a:p>
        </p:txBody>
      </p:sp>
      <p:sp>
        <p:nvSpPr>
          <p:cNvPr id="25" name="Text Box 8"/>
          <p:cNvSpPr txBox="1">
            <a:spLocks noChangeArrowheads="1"/>
          </p:cNvSpPr>
          <p:nvPr/>
        </p:nvSpPr>
        <p:spPr bwMode="auto">
          <a:xfrm flipV="1">
            <a:off x="5934501" y="1963886"/>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黑体" pitchFamily="2" charset="-122"/>
                <a:ea typeface="黑体" pitchFamily="2" charset="-122"/>
                <a:sym typeface="Symbol" pitchFamily="18" charset="2"/>
              </a:rPr>
              <a:t></a:t>
            </a:r>
            <a:endParaRPr lang="zh-CN" altLang="en-US" sz="8000" dirty="0">
              <a:solidFill>
                <a:srgbClr val="000000"/>
              </a:solidFill>
              <a:latin typeface="黑体" pitchFamily="2" charset="-122"/>
              <a:ea typeface="黑体" pitchFamily="2" charset="-122"/>
              <a:sym typeface="Symbol" pitchFamily="18" charset="2"/>
            </a:endParaRPr>
          </a:p>
        </p:txBody>
      </p:sp>
      <p:sp>
        <p:nvSpPr>
          <p:cNvPr id="26" name="Text Box 8"/>
          <p:cNvSpPr txBox="1">
            <a:spLocks noChangeArrowheads="1"/>
          </p:cNvSpPr>
          <p:nvPr/>
        </p:nvSpPr>
        <p:spPr bwMode="auto">
          <a:xfrm flipV="1">
            <a:off x="3623432" y="2420888"/>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黑体" pitchFamily="2" charset="-122"/>
                <a:ea typeface="黑体" pitchFamily="2" charset="-122"/>
                <a:sym typeface="Symbol" pitchFamily="18" charset="2"/>
              </a:rPr>
              <a:t></a:t>
            </a:r>
            <a:endParaRPr lang="zh-CN" altLang="en-US" sz="8000" dirty="0">
              <a:solidFill>
                <a:srgbClr val="000000"/>
              </a:solidFill>
              <a:latin typeface="黑体" pitchFamily="2" charset="-122"/>
              <a:ea typeface="黑体" pitchFamily="2" charset="-122"/>
              <a:sym typeface="Symbol" pitchFamily="18" charset="2"/>
            </a:endParaRPr>
          </a:p>
        </p:txBody>
      </p:sp>
      <p:sp>
        <p:nvSpPr>
          <p:cNvPr id="27" name="Text Box 8"/>
          <p:cNvSpPr txBox="1">
            <a:spLocks noChangeArrowheads="1"/>
          </p:cNvSpPr>
          <p:nvPr/>
        </p:nvSpPr>
        <p:spPr bwMode="auto">
          <a:xfrm flipV="1">
            <a:off x="4533107" y="2420888"/>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黑体" pitchFamily="2" charset="-122"/>
                <a:ea typeface="黑体" pitchFamily="2" charset="-122"/>
                <a:sym typeface="Symbol" pitchFamily="18" charset="2"/>
              </a:rPr>
              <a:t></a:t>
            </a:r>
            <a:endParaRPr lang="zh-CN" altLang="en-US" sz="8000" dirty="0">
              <a:solidFill>
                <a:srgbClr val="000000"/>
              </a:solidFill>
              <a:latin typeface="黑体" pitchFamily="2" charset="-122"/>
              <a:ea typeface="黑体" pitchFamily="2" charset="-122"/>
              <a:sym typeface="Symbol" pitchFamily="18" charset="2"/>
            </a:endParaRPr>
          </a:p>
        </p:txBody>
      </p:sp>
      <p:sp>
        <p:nvSpPr>
          <p:cNvPr id="28" name="Text Box 8"/>
          <p:cNvSpPr txBox="1">
            <a:spLocks noChangeArrowheads="1"/>
          </p:cNvSpPr>
          <p:nvPr/>
        </p:nvSpPr>
        <p:spPr bwMode="auto">
          <a:xfrm flipV="1">
            <a:off x="6234113" y="2344688"/>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黑体" pitchFamily="2" charset="-122"/>
                <a:ea typeface="黑体" pitchFamily="2" charset="-122"/>
                <a:sym typeface="Symbol" pitchFamily="18" charset="2"/>
              </a:rPr>
              <a:t></a:t>
            </a:r>
            <a:endParaRPr lang="zh-CN" altLang="en-US" sz="8000" dirty="0">
              <a:solidFill>
                <a:srgbClr val="000000"/>
              </a:solidFill>
              <a:latin typeface="黑体" pitchFamily="2" charset="-122"/>
              <a:ea typeface="黑体" pitchFamily="2" charset="-122"/>
              <a:sym typeface="Symbol" pitchFamily="18" charset="2"/>
            </a:endParaRPr>
          </a:p>
        </p:txBody>
      </p:sp>
      <p:sp>
        <p:nvSpPr>
          <p:cNvPr id="29" name="Text Box 8"/>
          <p:cNvSpPr txBox="1">
            <a:spLocks noChangeArrowheads="1"/>
          </p:cNvSpPr>
          <p:nvPr/>
        </p:nvSpPr>
        <p:spPr bwMode="auto">
          <a:xfrm flipV="1">
            <a:off x="6003169" y="2872772"/>
            <a:ext cx="366712" cy="152400"/>
          </a:xfrm>
          <a:prstGeom prst="rect">
            <a:avLst/>
          </a:prstGeom>
          <a:noFill/>
          <a:ln w="9525">
            <a:noFill/>
            <a:miter lim="800000"/>
            <a:headEnd/>
            <a:tailEnd/>
          </a:ln>
        </p:spPr>
        <p:txBody>
          <a:bodyPr vert="eaVert">
            <a:spAutoFit/>
          </a:bodyPr>
          <a:lstStyle/>
          <a:p>
            <a:pPr>
              <a:spcBef>
                <a:spcPct val="50000"/>
              </a:spcBef>
            </a:pPr>
            <a:r>
              <a:rPr lang="zh-CN" altLang="en-US" sz="1200" dirty="0">
                <a:solidFill>
                  <a:srgbClr val="000000"/>
                </a:solidFill>
                <a:latin typeface="黑体" pitchFamily="2" charset="-122"/>
                <a:ea typeface="黑体" pitchFamily="2" charset="-122"/>
                <a:sym typeface="Symbol" pitchFamily="18" charset="2"/>
              </a:rPr>
              <a:t></a:t>
            </a:r>
            <a:endParaRPr lang="zh-CN" altLang="en-US" sz="8000" dirty="0">
              <a:solidFill>
                <a:srgbClr val="000000"/>
              </a:solidFill>
              <a:latin typeface="黑体" pitchFamily="2" charset="-122"/>
              <a:ea typeface="黑体" pitchFamily="2" charset="-122"/>
              <a:sym typeface="Symbol" pitchFamily="18" charset="2"/>
            </a:endParaRPr>
          </a:p>
        </p:txBody>
      </p:sp>
      <p:sp>
        <p:nvSpPr>
          <p:cNvPr id="30" name="矩形 3"/>
          <p:cNvSpPr>
            <a:spLocks noChangeArrowheads="1"/>
          </p:cNvSpPr>
          <p:nvPr/>
        </p:nvSpPr>
        <p:spPr bwMode="auto">
          <a:xfrm>
            <a:off x="292321" y="3284984"/>
            <a:ext cx="8501506" cy="2456057"/>
          </a:xfrm>
          <a:prstGeom prst="rect">
            <a:avLst/>
          </a:prstGeom>
          <a:noFill/>
          <a:ln w="9525">
            <a:noFill/>
            <a:miter lim="800000"/>
            <a:headEnd/>
            <a:tailEnd/>
          </a:ln>
        </p:spPr>
        <p:txBody>
          <a:bodyPr wrap="square">
            <a:spAutoFit/>
          </a:bodyPr>
          <a:lstStyle/>
          <a:p>
            <a:pPr>
              <a:spcBef>
                <a:spcPct val="20000"/>
              </a:spcBef>
              <a:buClr>
                <a:srgbClr val="CCFF33"/>
              </a:buClr>
              <a:buSzPct val="70000"/>
              <a:buFont typeface="Wingdings" pitchFamily="2" charset="2"/>
              <a:buNone/>
            </a:pPr>
            <a:r>
              <a:rPr kumimoji="1" lang="en-US" altLang="zh-CN" sz="2400" b="1" dirty="0">
                <a:solidFill>
                  <a:srgbClr val="000000"/>
                </a:solidFill>
                <a:latin typeface="创艺简粗黑"/>
                <a:ea typeface="创艺简粗黑"/>
                <a:cs typeface="创艺简粗黑"/>
              </a:rPr>
              <a:t>5</a:t>
            </a:r>
            <a:r>
              <a:rPr kumimoji="1" lang="en-US" altLang="zh-CN" sz="2400" b="1" dirty="0" smtClean="0">
                <a:solidFill>
                  <a:srgbClr val="000000"/>
                </a:solidFill>
                <a:latin typeface="创艺简粗黑"/>
                <a:ea typeface="创艺简粗黑"/>
                <a:cs typeface="创艺简粗黑"/>
              </a:rPr>
              <a:t>.</a:t>
            </a:r>
            <a:r>
              <a:rPr kumimoji="1" lang="zh-CN" altLang="en-US" sz="2400" b="1" dirty="0">
                <a:solidFill>
                  <a:srgbClr val="000000"/>
                </a:solidFill>
                <a:latin typeface="创艺简粗黑"/>
                <a:ea typeface="创艺简粗黑"/>
                <a:cs typeface="创艺简粗黑"/>
              </a:rPr>
              <a:t>理想液混合物：宏观定义、微观模型、混合</a:t>
            </a:r>
            <a:r>
              <a:rPr kumimoji="1" lang="zh-CN" altLang="en-US" sz="2400" b="1" dirty="0" smtClean="0">
                <a:solidFill>
                  <a:srgbClr val="000000"/>
                </a:solidFill>
                <a:latin typeface="创艺简粗黑"/>
                <a:ea typeface="创艺简粗黑"/>
                <a:cs typeface="创艺简粗黑"/>
              </a:rPr>
              <a:t>性质，自发，不可逆过程</a:t>
            </a:r>
            <a:endParaRPr kumimoji="1" lang="zh-CN" altLang="en-US" sz="2400" b="1" dirty="0">
              <a:solidFill>
                <a:srgbClr val="000000"/>
              </a:solidFill>
              <a:latin typeface="创艺简粗黑"/>
              <a:ea typeface="创艺简粗黑"/>
              <a:cs typeface="创艺简粗黑"/>
            </a:endParaRPr>
          </a:p>
          <a:p>
            <a:pPr>
              <a:spcBef>
                <a:spcPct val="20000"/>
              </a:spcBef>
              <a:buClr>
                <a:srgbClr val="CCFF33"/>
              </a:buClr>
              <a:buSzPct val="70000"/>
              <a:buFont typeface="Wingdings" pitchFamily="2" charset="2"/>
              <a:buNone/>
            </a:pPr>
            <a:r>
              <a:rPr kumimoji="1" lang="zh-CN" altLang="en-US" sz="2400" b="1" dirty="0">
                <a:solidFill>
                  <a:srgbClr val="000000"/>
                </a:solidFill>
                <a:latin typeface="创艺简粗黑"/>
                <a:ea typeface="创艺简粗黑"/>
                <a:cs typeface="创艺简粗黑"/>
              </a:rPr>
              <a:t>混合性质为：</a:t>
            </a:r>
            <a:r>
              <a:rPr kumimoji="1" lang="zh-CN" altLang="en-US" sz="2400" b="1" dirty="0" smtClean="0">
                <a:solidFill>
                  <a:srgbClr val="000000"/>
                </a:solidFill>
                <a:latin typeface="创艺简粗黑"/>
                <a:ea typeface="创艺简粗黑"/>
                <a:cs typeface="创艺简粗黑"/>
              </a:rPr>
              <a:t>∆</a:t>
            </a:r>
            <a:r>
              <a:rPr kumimoji="1" lang="en-US" altLang="zh-CN" sz="2400" b="1" baseline="-25000" dirty="0" err="1" smtClean="0">
                <a:solidFill>
                  <a:srgbClr val="000000"/>
                </a:solidFill>
                <a:latin typeface="创艺简粗黑"/>
                <a:ea typeface="创艺简粗黑"/>
                <a:cs typeface="创艺简粗黑"/>
              </a:rPr>
              <a:t>mix</a:t>
            </a:r>
            <a:r>
              <a:rPr kumimoji="1" lang="en-US" altLang="zh-CN" sz="2400" b="1" dirty="0" err="1" smtClean="0">
                <a:solidFill>
                  <a:srgbClr val="000000"/>
                </a:solidFill>
                <a:latin typeface="创艺简粗黑"/>
                <a:ea typeface="创艺简粗黑"/>
                <a:cs typeface="创艺简粗黑"/>
              </a:rPr>
              <a:t>G</a:t>
            </a:r>
            <a:r>
              <a:rPr kumimoji="1" lang="en-US" altLang="zh-CN" sz="2400" b="1" dirty="0" smtClean="0">
                <a:solidFill>
                  <a:srgbClr val="000000"/>
                </a:solidFill>
                <a:latin typeface="创艺简粗黑"/>
                <a:ea typeface="创艺简粗黑"/>
                <a:cs typeface="创艺简粗黑"/>
              </a:rPr>
              <a:t>&lt;0</a:t>
            </a:r>
            <a:r>
              <a:rPr kumimoji="1" lang="en-US" altLang="zh-CN" sz="2400" b="1" dirty="0">
                <a:solidFill>
                  <a:srgbClr val="000000"/>
                </a:solidFill>
                <a:latin typeface="创艺简粗黑"/>
                <a:ea typeface="创艺简粗黑"/>
                <a:cs typeface="创艺简粗黑"/>
              </a:rPr>
              <a:t>，</a:t>
            </a:r>
            <a:r>
              <a:rPr kumimoji="1" lang="en-US" altLang="zh-CN" sz="2400" b="1" dirty="0" smtClean="0">
                <a:solidFill>
                  <a:srgbClr val="000000"/>
                </a:solidFill>
                <a:latin typeface="创艺简粗黑"/>
                <a:ea typeface="创艺简粗黑"/>
                <a:cs typeface="创艺简粗黑"/>
              </a:rPr>
              <a:t></a:t>
            </a:r>
            <a:r>
              <a:rPr kumimoji="1" lang="zh-CN" altLang="en-US" sz="2400" b="1" dirty="0">
                <a:solidFill>
                  <a:srgbClr val="000000"/>
                </a:solidFill>
                <a:latin typeface="创艺简粗黑"/>
                <a:ea typeface="创艺简粗黑"/>
                <a:cs typeface="创艺简粗黑"/>
              </a:rPr>
              <a:t>∆</a:t>
            </a:r>
            <a:r>
              <a:rPr kumimoji="1" lang="en-US" altLang="zh-CN" sz="2400" b="1" baseline="-25000" dirty="0" err="1" smtClean="0">
                <a:solidFill>
                  <a:srgbClr val="000000"/>
                </a:solidFill>
                <a:latin typeface="创艺简粗黑"/>
                <a:ea typeface="创艺简粗黑"/>
                <a:cs typeface="创艺简粗黑"/>
              </a:rPr>
              <a:t>mix</a:t>
            </a:r>
            <a:r>
              <a:rPr kumimoji="1" lang="en-US" altLang="zh-CN" sz="2400" b="1" dirty="0" err="1" smtClean="0">
                <a:solidFill>
                  <a:srgbClr val="000000"/>
                </a:solidFill>
                <a:latin typeface="创艺简粗黑"/>
                <a:ea typeface="创艺简粗黑"/>
                <a:cs typeface="创艺简粗黑"/>
              </a:rPr>
              <a:t>V</a:t>
            </a:r>
            <a:r>
              <a:rPr kumimoji="1" lang="en-US" altLang="zh-CN" sz="2400" b="1" dirty="0" smtClean="0">
                <a:solidFill>
                  <a:srgbClr val="000000"/>
                </a:solidFill>
                <a:latin typeface="创艺简粗黑"/>
                <a:ea typeface="创艺简粗黑"/>
                <a:cs typeface="创艺简粗黑"/>
              </a:rPr>
              <a:t>=0</a:t>
            </a:r>
            <a:r>
              <a:rPr kumimoji="1" lang="en-US" altLang="zh-CN" sz="2400" b="1" dirty="0">
                <a:solidFill>
                  <a:srgbClr val="000000"/>
                </a:solidFill>
                <a:latin typeface="创艺简粗黑"/>
                <a:ea typeface="创艺简粗黑"/>
                <a:cs typeface="创艺简粗黑"/>
              </a:rPr>
              <a:t>，</a:t>
            </a:r>
            <a:r>
              <a:rPr kumimoji="1" lang="en-US" altLang="zh-CN" sz="2400" b="1" dirty="0" smtClean="0">
                <a:solidFill>
                  <a:srgbClr val="000000"/>
                </a:solidFill>
                <a:latin typeface="创艺简粗黑"/>
                <a:ea typeface="创艺简粗黑"/>
                <a:cs typeface="创艺简粗黑"/>
              </a:rPr>
              <a:t></a:t>
            </a:r>
            <a:r>
              <a:rPr kumimoji="1" lang="zh-CN" altLang="en-US" sz="2400" b="1" dirty="0">
                <a:solidFill>
                  <a:srgbClr val="000000"/>
                </a:solidFill>
                <a:latin typeface="创艺简粗黑"/>
                <a:ea typeface="创艺简粗黑"/>
                <a:cs typeface="创艺简粗黑"/>
              </a:rPr>
              <a:t>∆</a:t>
            </a:r>
            <a:r>
              <a:rPr kumimoji="1" lang="en-US" altLang="zh-CN" sz="2400" b="1" baseline="-25000" dirty="0" err="1" smtClean="0">
                <a:solidFill>
                  <a:srgbClr val="000000"/>
                </a:solidFill>
                <a:latin typeface="创艺简粗黑"/>
                <a:ea typeface="创艺简粗黑"/>
                <a:cs typeface="创艺简粗黑"/>
              </a:rPr>
              <a:t>mix</a:t>
            </a:r>
            <a:r>
              <a:rPr kumimoji="1" lang="en-US" altLang="zh-CN" sz="2400" b="1" dirty="0" err="1" smtClean="0">
                <a:solidFill>
                  <a:srgbClr val="000000"/>
                </a:solidFill>
                <a:latin typeface="创艺简粗黑"/>
                <a:ea typeface="创艺简粗黑"/>
                <a:cs typeface="创艺简粗黑"/>
              </a:rPr>
              <a:t>S</a:t>
            </a:r>
            <a:r>
              <a:rPr kumimoji="1" lang="en-US" altLang="zh-CN" sz="2400" b="1" dirty="0" smtClean="0">
                <a:solidFill>
                  <a:srgbClr val="000000"/>
                </a:solidFill>
                <a:latin typeface="创艺简粗黑"/>
                <a:ea typeface="创艺简粗黑"/>
                <a:cs typeface="创艺简粗黑"/>
              </a:rPr>
              <a:t>&gt;0</a:t>
            </a:r>
            <a:r>
              <a:rPr kumimoji="1" lang="en-US" altLang="zh-CN" sz="2400" b="1" dirty="0">
                <a:solidFill>
                  <a:srgbClr val="000000"/>
                </a:solidFill>
                <a:latin typeface="创艺简粗黑"/>
                <a:ea typeface="创艺简粗黑"/>
                <a:cs typeface="创艺简粗黑"/>
              </a:rPr>
              <a:t>，</a:t>
            </a:r>
            <a:r>
              <a:rPr kumimoji="1" lang="en-US" altLang="zh-CN" sz="2400" b="1" dirty="0" smtClean="0">
                <a:solidFill>
                  <a:srgbClr val="000000"/>
                </a:solidFill>
                <a:latin typeface="创艺简粗黑"/>
                <a:ea typeface="创艺简粗黑"/>
                <a:cs typeface="创艺简粗黑"/>
              </a:rPr>
              <a:t></a:t>
            </a:r>
            <a:r>
              <a:rPr kumimoji="1" lang="zh-CN" altLang="en-US" sz="2400" b="1" dirty="0">
                <a:solidFill>
                  <a:srgbClr val="000000"/>
                </a:solidFill>
                <a:latin typeface="创艺简粗黑"/>
                <a:ea typeface="创艺简粗黑"/>
                <a:cs typeface="创艺简粗黑"/>
              </a:rPr>
              <a:t>∆</a:t>
            </a:r>
            <a:r>
              <a:rPr kumimoji="1" lang="en-US" altLang="zh-CN" sz="2400" b="1" baseline="-25000" dirty="0" err="1" smtClean="0">
                <a:solidFill>
                  <a:srgbClr val="000000"/>
                </a:solidFill>
                <a:latin typeface="创艺简粗黑"/>
                <a:ea typeface="创艺简粗黑"/>
                <a:cs typeface="创艺简粗黑"/>
              </a:rPr>
              <a:t>mix</a:t>
            </a:r>
            <a:r>
              <a:rPr kumimoji="1" lang="en-US" altLang="zh-CN" sz="2400" b="1" dirty="0" err="1" smtClean="0">
                <a:solidFill>
                  <a:srgbClr val="000000"/>
                </a:solidFill>
                <a:latin typeface="创艺简粗黑"/>
                <a:ea typeface="创艺简粗黑"/>
                <a:cs typeface="创艺简粗黑"/>
              </a:rPr>
              <a:t>H</a:t>
            </a:r>
            <a:r>
              <a:rPr kumimoji="1" lang="en-US" altLang="zh-CN" sz="2400" b="1" dirty="0" smtClean="0">
                <a:solidFill>
                  <a:srgbClr val="000000"/>
                </a:solidFill>
                <a:latin typeface="创艺简粗黑"/>
                <a:ea typeface="创艺简粗黑"/>
                <a:cs typeface="创艺简粗黑"/>
              </a:rPr>
              <a:t>=0</a:t>
            </a:r>
            <a:r>
              <a:rPr kumimoji="1" lang="en-US" altLang="zh-CN" sz="2400" b="1" dirty="0">
                <a:solidFill>
                  <a:srgbClr val="000000"/>
                </a:solidFill>
                <a:latin typeface="创艺简粗黑"/>
                <a:ea typeface="创艺简粗黑"/>
                <a:cs typeface="创艺简粗黑"/>
              </a:rPr>
              <a:t>，</a:t>
            </a:r>
            <a:r>
              <a:rPr kumimoji="1" lang="en-US" altLang="zh-CN" sz="2400" b="1" dirty="0" smtClean="0">
                <a:solidFill>
                  <a:srgbClr val="000000"/>
                </a:solidFill>
                <a:latin typeface="创艺简粗黑"/>
                <a:ea typeface="创艺简粗黑"/>
                <a:cs typeface="创艺简粗黑"/>
              </a:rPr>
              <a:t></a:t>
            </a:r>
            <a:r>
              <a:rPr kumimoji="1" lang="zh-CN" altLang="en-US" sz="2400" b="1" dirty="0">
                <a:solidFill>
                  <a:srgbClr val="000000"/>
                </a:solidFill>
                <a:latin typeface="创艺简粗黑"/>
                <a:ea typeface="创艺简粗黑"/>
                <a:cs typeface="创艺简粗黑"/>
              </a:rPr>
              <a:t>∆</a:t>
            </a:r>
            <a:r>
              <a:rPr kumimoji="1" lang="en-US" altLang="zh-CN" sz="2400" b="1" baseline="-25000" dirty="0" err="1" smtClean="0">
                <a:solidFill>
                  <a:srgbClr val="000000"/>
                </a:solidFill>
                <a:latin typeface="创艺简粗黑"/>
                <a:ea typeface="创艺简粗黑"/>
                <a:cs typeface="创艺简粗黑"/>
              </a:rPr>
              <a:t>mix</a:t>
            </a:r>
            <a:r>
              <a:rPr kumimoji="1" lang="en-US" altLang="zh-CN" sz="2400" b="1" dirty="0" err="1" smtClean="0">
                <a:solidFill>
                  <a:srgbClr val="000000"/>
                </a:solidFill>
                <a:latin typeface="创艺简粗黑"/>
                <a:ea typeface="创艺简粗黑"/>
                <a:cs typeface="创艺简粗黑"/>
              </a:rPr>
              <a:t>A</a:t>
            </a:r>
            <a:r>
              <a:rPr kumimoji="1" lang="en-US" altLang="zh-CN" sz="2400" b="1" dirty="0" smtClean="0">
                <a:solidFill>
                  <a:srgbClr val="000000"/>
                </a:solidFill>
                <a:latin typeface="创艺简粗黑"/>
                <a:ea typeface="创艺简粗黑"/>
                <a:cs typeface="创艺简粗黑"/>
              </a:rPr>
              <a:t>&lt;0</a:t>
            </a:r>
            <a:r>
              <a:rPr kumimoji="1" lang="en-US" altLang="zh-CN" sz="2400" b="1" dirty="0">
                <a:solidFill>
                  <a:srgbClr val="000000"/>
                </a:solidFill>
                <a:latin typeface="创艺简粗黑"/>
                <a:ea typeface="创艺简粗黑"/>
                <a:cs typeface="创艺简粗黑"/>
              </a:rPr>
              <a:t>,</a:t>
            </a:r>
            <a:r>
              <a:rPr kumimoji="1" lang="en-US" altLang="zh-CN" sz="2400" b="1" dirty="0" smtClean="0">
                <a:solidFill>
                  <a:srgbClr val="000000"/>
                </a:solidFill>
                <a:latin typeface="创艺简粗黑"/>
                <a:ea typeface="创艺简粗黑"/>
                <a:cs typeface="创艺简粗黑"/>
              </a:rPr>
              <a:t></a:t>
            </a:r>
            <a:r>
              <a:rPr kumimoji="1" lang="zh-CN" altLang="en-US" sz="2400" b="1" dirty="0">
                <a:solidFill>
                  <a:srgbClr val="000000"/>
                </a:solidFill>
                <a:latin typeface="创艺简粗黑"/>
                <a:ea typeface="创艺简粗黑"/>
                <a:cs typeface="创艺简粗黑"/>
              </a:rPr>
              <a:t>∆</a:t>
            </a:r>
            <a:r>
              <a:rPr kumimoji="1" lang="en-US" altLang="zh-CN" sz="2400" b="1" baseline="-25000" dirty="0" err="1" smtClean="0">
                <a:solidFill>
                  <a:srgbClr val="000000"/>
                </a:solidFill>
                <a:latin typeface="创艺简粗黑"/>
                <a:ea typeface="创艺简粗黑"/>
                <a:cs typeface="创艺简粗黑"/>
              </a:rPr>
              <a:t>mix</a:t>
            </a:r>
            <a:r>
              <a:rPr kumimoji="1" lang="en-US" altLang="zh-CN" sz="2400" b="1" dirty="0" err="1" smtClean="0">
                <a:solidFill>
                  <a:srgbClr val="000000"/>
                </a:solidFill>
                <a:latin typeface="创艺简粗黑"/>
                <a:ea typeface="创艺简粗黑"/>
                <a:cs typeface="创艺简粗黑"/>
              </a:rPr>
              <a:t>U</a:t>
            </a:r>
            <a:r>
              <a:rPr kumimoji="1" lang="en-US" altLang="zh-CN" sz="2400" b="1" dirty="0" smtClean="0">
                <a:solidFill>
                  <a:srgbClr val="000000"/>
                </a:solidFill>
                <a:latin typeface="创艺简粗黑"/>
                <a:ea typeface="创艺简粗黑"/>
                <a:cs typeface="创艺简粗黑"/>
              </a:rPr>
              <a:t>=0</a:t>
            </a:r>
            <a:endParaRPr kumimoji="1" lang="en-US" altLang="zh-CN" sz="2400" b="1" dirty="0">
              <a:solidFill>
                <a:srgbClr val="000000"/>
              </a:solidFill>
              <a:latin typeface="创艺简粗黑"/>
              <a:ea typeface="创艺简粗黑"/>
              <a:cs typeface="创艺简粗黑"/>
            </a:endParaRPr>
          </a:p>
          <a:p>
            <a:pPr>
              <a:spcBef>
                <a:spcPct val="20000"/>
              </a:spcBef>
              <a:buClr>
                <a:srgbClr val="CCFF33"/>
              </a:buClr>
              <a:buSzPct val="70000"/>
              <a:buFont typeface="Wingdings" pitchFamily="2" charset="2"/>
              <a:buNone/>
            </a:pPr>
            <a:r>
              <a:rPr kumimoji="1" lang="en-US" altLang="zh-CN" sz="2400" b="1" dirty="0" smtClean="0">
                <a:solidFill>
                  <a:srgbClr val="000000"/>
                </a:solidFill>
                <a:latin typeface="创艺简粗黑"/>
                <a:ea typeface="创艺简粗黑"/>
                <a:cs typeface="创艺简粗黑"/>
              </a:rPr>
              <a:t>6</a:t>
            </a:r>
            <a:r>
              <a:rPr kumimoji="1" lang="zh-CN" altLang="en-US" sz="2400" b="1" dirty="0" smtClean="0">
                <a:solidFill>
                  <a:srgbClr val="000000"/>
                </a:solidFill>
                <a:latin typeface="创艺简粗黑"/>
                <a:ea typeface="创艺简粗黑"/>
                <a:cs typeface="创艺简粗黑"/>
              </a:rPr>
              <a:t>.</a:t>
            </a:r>
            <a:r>
              <a:rPr kumimoji="1" lang="zh-CN" altLang="en-US" sz="2400" b="1" dirty="0">
                <a:solidFill>
                  <a:srgbClr val="000000"/>
                </a:solidFill>
                <a:latin typeface="创艺简粗黑"/>
                <a:ea typeface="创艺简粗黑"/>
                <a:cs typeface="创艺简粗黑"/>
              </a:rPr>
              <a:t>稀</a:t>
            </a:r>
            <a:r>
              <a:rPr kumimoji="1" lang="zh-CN" altLang="en-US" sz="2400" b="1" dirty="0" smtClean="0">
                <a:solidFill>
                  <a:srgbClr val="000000"/>
                </a:solidFill>
                <a:latin typeface="创艺简粗黑"/>
                <a:ea typeface="创艺简粗黑"/>
                <a:cs typeface="创艺简粗黑"/>
              </a:rPr>
              <a:t>溶液的依数性溶剂蒸气压下降   </a:t>
            </a:r>
            <a:r>
              <a:rPr kumimoji="1" lang="zh-CN" altLang="en-US" sz="2400" b="1" dirty="0">
                <a:solidFill>
                  <a:srgbClr val="000000"/>
                </a:solidFill>
                <a:latin typeface="创艺简粗黑"/>
                <a:ea typeface="创艺简粗黑"/>
                <a:cs typeface="创艺简粗黑"/>
              </a:rPr>
              <a:t>凝固点降低 （溶质不挥发时）沸点升高  渗透压</a:t>
            </a:r>
            <a:endParaRPr kumimoji="1" lang="en-US" altLang="zh-CN" sz="2400" b="1" dirty="0">
              <a:solidFill>
                <a:srgbClr val="000000"/>
              </a:solidFill>
              <a:latin typeface="创艺简粗黑"/>
              <a:ea typeface="创艺简粗黑"/>
              <a:cs typeface="创艺简粗黑"/>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矩形 4"/>
          <p:cNvSpPr>
            <a:spLocks noChangeArrowheads="1"/>
          </p:cNvSpPr>
          <p:nvPr/>
        </p:nvSpPr>
        <p:spPr bwMode="auto">
          <a:xfrm>
            <a:off x="323528" y="3933056"/>
            <a:ext cx="8280400" cy="1846659"/>
          </a:xfrm>
          <a:prstGeom prst="rect">
            <a:avLst/>
          </a:prstGeom>
          <a:noFill/>
          <a:ln w="9525">
            <a:noFill/>
            <a:miter lim="800000"/>
            <a:headEnd/>
            <a:tailEnd/>
          </a:ln>
        </p:spPr>
        <p:txBody>
          <a:bodyPr>
            <a:spAutoFit/>
          </a:bodyPr>
          <a:lstStyle/>
          <a:p>
            <a:pPr>
              <a:lnSpc>
                <a:spcPct val="95000"/>
              </a:lnSpc>
              <a:buClr>
                <a:srgbClr val="CCFF33"/>
              </a:buClr>
              <a:buSzPct val="70000"/>
              <a:buFont typeface="Wingdings" pitchFamily="2" charset="2"/>
              <a:buNone/>
            </a:pPr>
            <a:r>
              <a:rPr kumimoji="1" lang="zh-CN" altLang="en-US" sz="2400" b="1" dirty="0">
                <a:solidFill>
                  <a:srgbClr val="000000"/>
                </a:solidFill>
                <a:latin typeface="创艺简粗黑"/>
                <a:ea typeface="创艺简粗黑"/>
                <a:cs typeface="创艺简粗黑"/>
              </a:rPr>
              <a:t>对理想稀溶液：       </a:t>
            </a:r>
            <a:r>
              <a:rPr kumimoji="1" lang="zh-CN" altLang="en-US" sz="2400" b="1" dirty="0">
                <a:solidFill>
                  <a:srgbClr val="0000CC"/>
                </a:solidFill>
                <a:latin typeface="创艺简粗黑"/>
                <a:ea typeface="创艺简粗黑"/>
                <a:cs typeface="创艺简粗黑"/>
              </a:rPr>
              <a:t></a:t>
            </a:r>
            <a:r>
              <a:rPr kumimoji="1" lang="en-US" altLang="zh-CN" sz="2400" b="1" dirty="0">
                <a:solidFill>
                  <a:srgbClr val="0000CC"/>
                </a:solidFill>
                <a:latin typeface="创艺简粗黑"/>
                <a:ea typeface="创艺简粗黑"/>
                <a:cs typeface="创艺简粗黑"/>
              </a:rPr>
              <a:t>P</a:t>
            </a:r>
            <a:r>
              <a:rPr kumimoji="1" lang="en-US" altLang="zh-CN" sz="2400" b="1" baseline="-25000" dirty="0">
                <a:solidFill>
                  <a:srgbClr val="0000CC"/>
                </a:solidFill>
                <a:latin typeface="创艺简粗黑"/>
                <a:ea typeface="创艺简粗黑"/>
                <a:cs typeface="创艺简粗黑"/>
              </a:rPr>
              <a:t>A</a:t>
            </a:r>
            <a:r>
              <a:rPr kumimoji="1" lang="en-US" altLang="zh-CN" sz="2400" b="1" dirty="0">
                <a:solidFill>
                  <a:srgbClr val="0000CC"/>
                </a:solidFill>
                <a:latin typeface="创艺简粗黑"/>
                <a:ea typeface="创艺简粗黑"/>
                <a:cs typeface="创艺简粗黑"/>
              </a:rPr>
              <a:t>=</a:t>
            </a:r>
            <a:r>
              <a:rPr kumimoji="1" lang="en-US" altLang="zh-CN" sz="2400" b="1" dirty="0" err="1">
                <a:solidFill>
                  <a:srgbClr val="0000CC"/>
                </a:solidFill>
                <a:latin typeface="创艺简粗黑"/>
                <a:ea typeface="创艺简粗黑"/>
                <a:cs typeface="创艺简粗黑"/>
              </a:rPr>
              <a:t>Py</a:t>
            </a:r>
            <a:r>
              <a:rPr kumimoji="1" lang="en-US" altLang="zh-CN" sz="2400" b="1" baseline="-25000" dirty="0" err="1">
                <a:solidFill>
                  <a:srgbClr val="0000CC"/>
                </a:solidFill>
                <a:latin typeface="创艺简粗黑"/>
                <a:ea typeface="创艺简粗黑"/>
                <a:cs typeface="创艺简粗黑"/>
              </a:rPr>
              <a:t>A</a:t>
            </a:r>
            <a:r>
              <a:rPr kumimoji="1" lang="en-US" altLang="zh-CN" sz="2400" b="1" dirty="0">
                <a:solidFill>
                  <a:srgbClr val="0000CC"/>
                </a:solidFill>
                <a:latin typeface="创艺简粗黑"/>
                <a:ea typeface="创艺简粗黑"/>
                <a:cs typeface="创艺简粗黑"/>
              </a:rPr>
              <a:t>=P</a:t>
            </a:r>
            <a:r>
              <a:rPr kumimoji="1" lang="en-US" altLang="zh-CN" sz="2400" b="1" baseline="-25000" dirty="0">
                <a:solidFill>
                  <a:srgbClr val="0000CC"/>
                </a:solidFill>
                <a:latin typeface="创艺简粗黑"/>
                <a:ea typeface="创艺简粗黑"/>
                <a:cs typeface="创艺简粗黑"/>
              </a:rPr>
              <a:t>A</a:t>
            </a:r>
            <a:r>
              <a:rPr kumimoji="1" lang="en-US" altLang="zh-CN" sz="2400" b="1" baseline="30000" dirty="0">
                <a:solidFill>
                  <a:srgbClr val="0000CC"/>
                </a:solidFill>
                <a:latin typeface="创艺简粗黑"/>
                <a:ea typeface="创艺简粗黑"/>
                <a:cs typeface="创艺简粗黑"/>
              </a:rPr>
              <a:t>*</a:t>
            </a:r>
            <a:r>
              <a:rPr kumimoji="1" lang="en-US" altLang="zh-CN" sz="2400" b="1" dirty="0">
                <a:solidFill>
                  <a:srgbClr val="0000CC"/>
                </a:solidFill>
                <a:latin typeface="创艺简粗黑"/>
                <a:ea typeface="创艺简粗黑"/>
                <a:cs typeface="创艺简粗黑"/>
              </a:rPr>
              <a:t>(</a:t>
            </a:r>
            <a:r>
              <a:rPr kumimoji="1" lang="en-US" altLang="zh-CN" sz="2400" b="1" dirty="0" smtClean="0">
                <a:solidFill>
                  <a:srgbClr val="0000CC"/>
                </a:solidFill>
                <a:latin typeface="创艺简粗黑"/>
                <a:ea typeface="创艺简粗黑"/>
                <a:cs typeface="创艺简粗黑"/>
              </a:rPr>
              <a:t>1-X</a:t>
            </a:r>
            <a:r>
              <a:rPr kumimoji="1" lang="en-US" altLang="zh-CN" sz="2400" b="1" baseline="-25000" dirty="0" smtClean="0">
                <a:solidFill>
                  <a:srgbClr val="0000CC"/>
                </a:solidFill>
                <a:latin typeface="创艺简粗黑"/>
                <a:ea typeface="创艺简粗黑"/>
                <a:cs typeface="创艺简粗黑"/>
              </a:rPr>
              <a:t>B</a:t>
            </a:r>
            <a:r>
              <a:rPr kumimoji="1" lang="en-US" altLang="zh-CN" sz="2400" b="1" dirty="0">
                <a:solidFill>
                  <a:srgbClr val="0000CC"/>
                </a:solidFill>
                <a:latin typeface="创艺简粗黑"/>
                <a:ea typeface="创艺简粗黑"/>
                <a:cs typeface="创艺简粗黑"/>
              </a:rPr>
              <a:t>)   </a:t>
            </a:r>
            <a:r>
              <a:rPr kumimoji="1" lang="en-US" altLang="zh-CN" sz="2400" b="1" dirty="0" smtClean="0">
                <a:solidFill>
                  <a:srgbClr val="0000CC"/>
                </a:solidFill>
                <a:latin typeface="创艺简粗黑"/>
                <a:ea typeface="创艺简粗黑"/>
                <a:cs typeface="创艺简粗黑"/>
              </a:rPr>
              <a:t>P</a:t>
            </a:r>
            <a:r>
              <a:rPr kumimoji="1" lang="en-US" altLang="zh-CN" sz="2400" b="1" baseline="-25000" dirty="0" smtClean="0">
                <a:solidFill>
                  <a:srgbClr val="0000CC"/>
                </a:solidFill>
                <a:latin typeface="创艺简粗黑"/>
                <a:ea typeface="创艺简粗黑"/>
                <a:cs typeface="创艺简粗黑"/>
              </a:rPr>
              <a:t>B</a:t>
            </a:r>
            <a:r>
              <a:rPr kumimoji="1" lang="en-US" altLang="zh-CN" sz="2400" b="1" dirty="0" smtClean="0">
                <a:solidFill>
                  <a:srgbClr val="0000CC"/>
                </a:solidFill>
                <a:latin typeface="创艺简粗黑"/>
                <a:ea typeface="创艺简粗黑"/>
                <a:cs typeface="创艺简粗黑"/>
              </a:rPr>
              <a:t>=</a:t>
            </a:r>
            <a:r>
              <a:rPr kumimoji="1" lang="en-US" altLang="zh-CN" sz="2400" b="1" dirty="0" err="1" smtClean="0">
                <a:solidFill>
                  <a:srgbClr val="0000CC"/>
                </a:solidFill>
                <a:latin typeface="创艺简粗黑"/>
                <a:ea typeface="创艺简粗黑"/>
                <a:cs typeface="创艺简粗黑"/>
              </a:rPr>
              <a:t>Py</a:t>
            </a:r>
            <a:r>
              <a:rPr kumimoji="1" lang="en-US" altLang="zh-CN" sz="2400" b="1" baseline="-25000" dirty="0" err="1" smtClean="0">
                <a:solidFill>
                  <a:srgbClr val="0000CC"/>
                </a:solidFill>
                <a:latin typeface="创艺简粗黑"/>
                <a:ea typeface="创艺简粗黑"/>
                <a:cs typeface="创艺简粗黑"/>
              </a:rPr>
              <a:t>B</a:t>
            </a:r>
            <a:r>
              <a:rPr kumimoji="1" lang="en-US" altLang="zh-CN" sz="2400" b="1" dirty="0" smtClean="0">
                <a:solidFill>
                  <a:srgbClr val="0000CC"/>
                </a:solidFill>
                <a:latin typeface="创艺简粗黑"/>
                <a:ea typeface="创艺简粗黑"/>
                <a:cs typeface="创艺简粗黑"/>
              </a:rPr>
              <a:t>=</a:t>
            </a:r>
            <a:r>
              <a:rPr kumimoji="1" lang="en-US" altLang="zh-CN" sz="2400" b="1" dirty="0" err="1" smtClean="0">
                <a:solidFill>
                  <a:srgbClr val="0000CC"/>
                </a:solidFill>
                <a:latin typeface="创艺简粗黑"/>
                <a:ea typeface="创艺简粗黑"/>
                <a:cs typeface="创艺简粗黑"/>
              </a:rPr>
              <a:t>k</a:t>
            </a:r>
            <a:r>
              <a:rPr kumimoji="1" lang="en-US" altLang="zh-CN" sz="2400" b="1" baseline="-25000" dirty="0" err="1" smtClean="0">
                <a:solidFill>
                  <a:srgbClr val="0000CC"/>
                </a:solidFill>
                <a:latin typeface="创艺简粗黑"/>
                <a:ea typeface="创艺简粗黑"/>
                <a:cs typeface="创艺简粗黑"/>
              </a:rPr>
              <a:t>x,B</a:t>
            </a:r>
            <a:r>
              <a:rPr kumimoji="1" lang="en-US" altLang="zh-CN" sz="2400" b="1" baseline="30000" dirty="0" smtClean="0">
                <a:solidFill>
                  <a:srgbClr val="0000CC"/>
                </a:solidFill>
                <a:latin typeface="创艺简粗黑"/>
                <a:ea typeface="创艺简粗黑"/>
                <a:cs typeface="创艺简粗黑"/>
              </a:rPr>
              <a:t>*</a:t>
            </a:r>
            <a:r>
              <a:rPr kumimoji="1" lang="en-US" altLang="zh-CN" sz="2400" b="1" dirty="0" smtClean="0">
                <a:solidFill>
                  <a:srgbClr val="0000CC"/>
                </a:solidFill>
                <a:latin typeface="创艺简粗黑"/>
                <a:ea typeface="创艺简粗黑"/>
                <a:cs typeface="创艺简粗黑"/>
              </a:rPr>
              <a:t>X</a:t>
            </a:r>
            <a:r>
              <a:rPr kumimoji="1" lang="en-US" altLang="zh-CN" sz="2400" b="1" baseline="-25000" dirty="0" smtClean="0">
                <a:solidFill>
                  <a:srgbClr val="0000CC"/>
                </a:solidFill>
                <a:latin typeface="创艺简粗黑"/>
                <a:ea typeface="创艺简粗黑"/>
                <a:cs typeface="创艺简粗黑"/>
              </a:rPr>
              <a:t>B</a:t>
            </a:r>
            <a:endParaRPr kumimoji="1" lang="en-US" altLang="zh-CN" sz="2400" b="1" dirty="0">
              <a:solidFill>
                <a:srgbClr val="0000CC"/>
              </a:solidFill>
              <a:latin typeface="创艺简粗黑"/>
              <a:ea typeface="创艺简粗黑"/>
              <a:cs typeface="创艺简粗黑"/>
            </a:endParaRPr>
          </a:p>
          <a:p>
            <a:pPr>
              <a:lnSpc>
                <a:spcPct val="95000"/>
              </a:lnSpc>
              <a:buClr>
                <a:srgbClr val="CCFF33"/>
              </a:buClr>
              <a:buSzPct val="70000"/>
              <a:buFont typeface="Wingdings" pitchFamily="2" charset="2"/>
              <a:buNone/>
            </a:pPr>
            <a:endParaRPr kumimoji="1" lang="en-US" altLang="zh-CN" sz="2400" b="1" dirty="0">
              <a:solidFill>
                <a:srgbClr val="000000"/>
              </a:solidFill>
              <a:latin typeface="创艺简粗黑"/>
              <a:ea typeface="创艺简粗黑"/>
              <a:cs typeface="创艺简粗黑"/>
            </a:endParaRPr>
          </a:p>
          <a:p>
            <a:pPr>
              <a:lnSpc>
                <a:spcPct val="95000"/>
              </a:lnSpc>
              <a:buClr>
                <a:srgbClr val="CCFF33"/>
              </a:buClr>
              <a:buSzPct val="70000"/>
              <a:buFont typeface="Wingdings" pitchFamily="2" charset="2"/>
              <a:buNone/>
            </a:pPr>
            <a:r>
              <a:rPr kumimoji="1" lang="en-US" altLang="zh-CN" sz="2400" b="1" dirty="0">
                <a:solidFill>
                  <a:srgbClr val="000000"/>
                </a:solidFill>
                <a:latin typeface="创艺简粗黑"/>
                <a:ea typeface="创艺简粗黑"/>
                <a:cs typeface="创艺简粗黑"/>
              </a:rPr>
              <a:t>*</a:t>
            </a:r>
            <a:r>
              <a:rPr kumimoji="1" lang="zh-CN" altLang="en-US" sz="2400" b="1" dirty="0">
                <a:solidFill>
                  <a:srgbClr val="000000"/>
                </a:solidFill>
                <a:latin typeface="创艺简粗黑"/>
                <a:ea typeface="创艺简粗黑"/>
                <a:cs typeface="创艺简粗黑"/>
              </a:rPr>
              <a:t>对真实液态混合物： </a:t>
            </a:r>
            <a:r>
              <a:rPr kumimoji="1" lang="zh-CN" altLang="en-US" sz="2400" b="1" dirty="0">
                <a:solidFill>
                  <a:srgbClr val="0000CC"/>
                </a:solidFill>
                <a:latin typeface="创艺简粗黑"/>
                <a:ea typeface="创艺简粗黑"/>
                <a:cs typeface="创艺简粗黑"/>
              </a:rPr>
              <a:t></a:t>
            </a:r>
            <a:r>
              <a:rPr kumimoji="1" lang="en-US" altLang="zh-CN" sz="2400" b="1" dirty="0">
                <a:solidFill>
                  <a:srgbClr val="0000CC"/>
                </a:solidFill>
                <a:latin typeface="创艺简粗黑"/>
                <a:ea typeface="创艺简粗黑"/>
                <a:cs typeface="创艺简粗黑"/>
              </a:rPr>
              <a:t>P</a:t>
            </a:r>
            <a:r>
              <a:rPr kumimoji="1" lang="en-US" altLang="zh-CN" sz="2400" b="1" baseline="-25000" dirty="0">
                <a:solidFill>
                  <a:srgbClr val="0000CC"/>
                </a:solidFill>
                <a:latin typeface="创艺简粗黑"/>
                <a:ea typeface="创艺简粗黑"/>
                <a:cs typeface="创艺简粗黑"/>
              </a:rPr>
              <a:t>A</a:t>
            </a:r>
            <a:r>
              <a:rPr kumimoji="1" lang="en-US" altLang="zh-CN" sz="2400" b="1" dirty="0">
                <a:solidFill>
                  <a:srgbClr val="0000CC"/>
                </a:solidFill>
                <a:latin typeface="创艺简粗黑"/>
                <a:ea typeface="创艺简粗黑"/>
                <a:cs typeface="创艺简粗黑"/>
              </a:rPr>
              <a:t>=</a:t>
            </a:r>
            <a:r>
              <a:rPr kumimoji="1" lang="en-US" altLang="zh-CN" sz="2400" b="1" dirty="0" err="1">
                <a:solidFill>
                  <a:srgbClr val="0000CC"/>
                </a:solidFill>
                <a:latin typeface="创艺简粗黑"/>
                <a:ea typeface="创艺简粗黑"/>
                <a:cs typeface="创艺简粗黑"/>
              </a:rPr>
              <a:t>Py</a:t>
            </a:r>
            <a:r>
              <a:rPr kumimoji="1" lang="en-US" altLang="zh-CN" sz="2400" b="1" baseline="-25000" dirty="0" err="1">
                <a:solidFill>
                  <a:srgbClr val="0000CC"/>
                </a:solidFill>
                <a:latin typeface="创艺简粗黑"/>
                <a:ea typeface="创艺简粗黑"/>
                <a:cs typeface="创艺简粗黑"/>
              </a:rPr>
              <a:t>A</a:t>
            </a:r>
            <a:r>
              <a:rPr kumimoji="1" lang="en-US" altLang="zh-CN" sz="2400" b="1" dirty="0">
                <a:solidFill>
                  <a:srgbClr val="0000CC"/>
                </a:solidFill>
                <a:latin typeface="创艺简粗黑"/>
                <a:ea typeface="创艺简粗黑"/>
                <a:cs typeface="创艺简粗黑"/>
              </a:rPr>
              <a:t>=P</a:t>
            </a:r>
            <a:r>
              <a:rPr kumimoji="1" lang="en-US" altLang="zh-CN" sz="2400" b="1" baseline="-25000" dirty="0">
                <a:solidFill>
                  <a:srgbClr val="0000CC"/>
                </a:solidFill>
                <a:latin typeface="创艺简粗黑"/>
                <a:ea typeface="创艺简粗黑"/>
                <a:cs typeface="创艺简粗黑"/>
              </a:rPr>
              <a:t>A</a:t>
            </a:r>
            <a:r>
              <a:rPr kumimoji="1" lang="en-US" altLang="zh-CN" sz="2400" b="1" baseline="30000" dirty="0">
                <a:solidFill>
                  <a:srgbClr val="0000CC"/>
                </a:solidFill>
                <a:latin typeface="创艺简粗黑"/>
                <a:ea typeface="创艺简粗黑"/>
                <a:cs typeface="创艺简粗黑"/>
              </a:rPr>
              <a:t>*</a:t>
            </a:r>
            <a:r>
              <a:rPr kumimoji="1" lang="en-US" altLang="zh-CN" sz="2400" b="1" dirty="0">
                <a:solidFill>
                  <a:srgbClr val="0000CC"/>
                </a:solidFill>
                <a:latin typeface="创艺简粗黑"/>
                <a:ea typeface="创艺简粗黑"/>
                <a:cs typeface="创艺简粗黑"/>
              </a:rPr>
              <a:t>(1-a</a:t>
            </a:r>
            <a:r>
              <a:rPr kumimoji="1" lang="en-US" altLang="zh-CN" sz="2400" b="1" baseline="-25000" dirty="0">
                <a:solidFill>
                  <a:srgbClr val="0000CC"/>
                </a:solidFill>
                <a:latin typeface="创艺简粗黑"/>
                <a:ea typeface="创艺简粗黑"/>
                <a:cs typeface="创艺简粗黑"/>
              </a:rPr>
              <a:t>B</a:t>
            </a:r>
            <a:r>
              <a:rPr kumimoji="1" lang="en-US" altLang="zh-CN" sz="2400" b="1" dirty="0">
                <a:solidFill>
                  <a:srgbClr val="0000CC"/>
                </a:solidFill>
                <a:latin typeface="创艺简粗黑"/>
                <a:ea typeface="创艺简粗黑"/>
                <a:cs typeface="创艺简粗黑"/>
              </a:rPr>
              <a:t>)  P</a:t>
            </a:r>
            <a:r>
              <a:rPr kumimoji="1" lang="en-US" altLang="zh-CN" sz="2400" b="1" baseline="-25000" dirty="0">
                <a:solidFill>
                  <a:srgbClr val="0000CC"/>
                </a:solidFill>
                <a:latin typeface="创艺简粗黑"/>
                <a:ea typeface="创艺简粗黑"/>
                <a:cs typeface="创艺简粗黑"/>
              </a:rPr>
              <a:t>B</a:t>
            </a:r>
            <a:r>
              <a:rPr kumimoji="1" lang="en-US" altLang="zh-CN" sz="2400" b="1" dirty="0">
                <a:solidFill>
                  <a:srgbClr val="0000CC"/>
                </a:solidFill>
                <a:latin typeface="创艺简粗黑"/>
                <a:ea typeface="创艺简粗黑"/>
                <a:cs typeface="创艺简粗黑"/>
              </a:rPr>
              <a:t>=</a:t>
            </a:r>
            <a:r>
              <a:rPr kumimoji="1" lang="en-US" altLang="zh-CN" sz="2400" b="1" dirty="0" err="1">
                <a:solidFill>
                  <a:srgbClr val="0000CC"/>
                </a:solidFill>
                <a:latin typeface="创艺简粗黑"/>
                <a:ea typeface="创艺简粗黑"/>
                <a:cs typeface="创艺简粗黑"/>
              </a:rPr>
              <a:t>Py</a:t>
            </a:r>
            <a:r>
              <a:rPr kumimoji="1" lang="en-US" altLang="zh-CN" sz="2400" b="1" baseline="-25000" dirty="0" err="1">
                <a:solidFill>
                  <a:srgbClr val="0000CC"/>
                </a:solidFill>
                <a:latin typeface="创艺简粗黑"/>
                <a:ea typeface="创艺简粗黑"/>
                <a:cs typeface="创艺简粗黑"/>
              </a:rPr>
              <a:t>B</a:t>
            </a:r>
            <a:r>
              <a:rPr kumimoji="1" lang="en-US" altLang="zh-CN" sz="2400" b="1" dirty="0">
                <a:solidFill>
                  <a:srgbClr val="0000CC"/>
                </a:solidFill>
                <a:latin typeface="创艺简粗黑"/>
                <a:ea typeface="创艺简粗黑"/>
                <a:cs typeface="创艺简粗黑"/>
              </a:rPr>
              <a:t>=P</a:t>
            </a:r>
            <a:r>
              <a:rPr kumimoji="1" lang="en-US" altLang="zh-CN" sz="2400" b="1" baseline="-25000" dirty="0">
                <a:solidFill>
                  <a:srgbClr val="0000CC"/>
                </a:solidFill>
                <a:latin typeface="创艺简粗黑"/>
                <a:ea typeface="创艺简粗黑"/>
                <a:cs typeface="创艺简粗黑"/>
              </a:rPr>
              <a:t>B</a:t>
            </a:r>
            <a:r>
              <a:rPr kumimoji="1" lang="en-US" altLang="zh-CN" sz="2400" b="1" baseline="30000" dirty="0">
                <a:solidFill>
                  <a:srgbClr val="0000CC"/>
                </a:solidFill>
                <a:latin typeface="创艺简粗黑"/>
                <a:ea typeface="创艺简粗黑"/>
                <a:cs typeface="创艺简粗黑"/>
              </a:rPr>
              <a:t>*</a:t>
            </a:r>
            <a:r>
              <a:rPr kumimoji="1" lang="en-US" altLang="zh-CN" sz="2400" b="1" dirty="0" err="1">
                <a:solidFill>
                  <a:srgbClr val="0000CC"/>
                </a:solidFill>
                <a:latin typeface="创艺简粗黑"/>
                <a:ea typeface="创艺简粗黑"/>
                <a:cs typeface="创艺简粗黑"/>
              </a:rPr>
              <a:t>a</a:t>
            </a:r>
            <a:r>
              <a:rPr kumimoji="1" lang="en-US" altLang="zh-CN" sz="2400" b="1" baseline="-25000" dirty="0" err="1">
                <a:solidFill>
                  <a:srgbClr val="0000CC"/>
                </a:solidFill>
                <a:latin typeface="创艺简粗黑"/>
                <a:ea typeface="创艺简粗黑"/>
                <a:cs typeface="创艺简粗黑"/>
              </a:rPr>
              <a:t>B</a:t>
            </a:r>
            <a:endParaRPr kumimoji="1" lang="en-US" altLang="zh-CN" sz="2400" b="1" dirty="0">
              <a:solidFill>
                <a:srgbClr val="000000"/>
              </a:solidFill>
              <a:latin typeface="创艺简粗黑"/>
              <a:ea typeface="创艺简粗黑"/>
              <a:cs typeface="创艺简粗黑"/>
            </a:endParaRPr>
          </a:p>
          <a:p>
            <a:pPr>
              <a:lnSpc>
                <a:spcPct val="95000"/>
              </a:lnSpc>
              <a:buClr>
                <a:srgbClr val="CCFF33"/>
              </a:buClr>
              <a:buSzPct val="70000"/>
              <a:buFont typeface="Wingdings" pitchFamily="2" charset="2"/>
              <a:buNone/>
            </a:pPr>
            <a:r>
              <a:rPr kumimoji="1" lang="en-US" altLang="zh-CN" sz="2400" b="1" dirty="0">
                <a:solidFill>
                  <a:srgbClr val="000000"/>
                </a:solidFill>
                <a:latin typeface="创艺简粗黑"/>
                <a:ea typeface="创艺简粗黑"/>
                <a:cs typeface="创艺简粗黑"/>
              </a:rPr>
              <a:t>  </a:t>
            </a:r>
          </a:p>
          <a:p>
            <a:pPr>
              <a:lnSpc>
                <a:spcPct val="95000"/>
              </a:lnSpc>
              <a:buClr>
                <a:srgbClr val="CCFF33"/>
              </a:buClr>
              <a:buSzPct val="70000"/>
              <a:buFont typeface="Wingdings" pitchFamily="2" charset="2"/>
              <a:buNone/>
            </a:pPr>
            <a:r>
              <a:rPr kumimoji="1" lang="en-US" altLang="zh-CN" sz="2400" b="1" dirty="0">
                <a:solidFill>
                  <a:srgbClr val="000000"/>
                </a:solidFill>
                <a:latin typeface="创艺简粗黑"/>
                <a:ea typeface="创艺简粗黑"/>
                <a:cs typeface="创艺简粗黑"/>
              </a:rPr>
              <a:t>*</a:t>
            </a:r>
            <a:r>
              <a:rPr kumimoji="1" lang="zh-CN" altLang="en-US" sz="2400" b="1" dirty="0">
                <a:solidFill>
                  <a:srgbClr val="000000"/>
                </a:solidFill>
                <a:latin typeface="创艺简粗黑"/>
                <a:ea typeface="创艺简粗黑"/>
                <a:cs typeface="创艺简粗黑"/>
              </a:rPr>
              <a:t>对真实稀溶液：      </a:t>
            </a:r>
            <a:r>
              <a:rPr kumimoji="1" lang="zh-CN" altLang="en-US" sz="2400" b="1" dirty="0">
                <a:solidFill>
                  <a:srgbClr val="0000CC"/>
                </a:solidFill>
                <a:latin typeface="创艺简粗黑"/>
                <a:ea typeface="创艺简粗黑"/>
                <a:cs typeface="创艺简粗黑"/>
              </a:rPr>
              <a:t></a:t>
            </a:r>
            <a:r>
              <a:rPr kumimoji="1" lang="en-US" altLang="zh-CN" sz="2400" b="1" dirty="0">
                <a:solidFill>
                  <a:srgbClr val="0000CC"/>
                </a:solidFill>
                <a:latin typeface="创艺简粗黑"/>
                <a:ea typeface="创艺简粗黑"/>
                <a:cs typeface="创艺简粗黑"/>
              </a:rPr>
              <a:t>P</a:t>
            </a:r>
            <a:r>
              <a:rPr kumimoji="1" lang="en-US" altLang="zh-CN" sz="2400" b="1" baseline="-25000" dirty="0">
                <a:solidFill>
                  <a:srgbClr val="0000CC"/>
                </a:solidFill>
                <a:latin typeface="创艺简粗黑"/>
                <a:ea typeface="创艺简粗黑"/>
                <a:cs typeface="创艺简粗黑"/>
              </a:rPr>
              <a:t>A</a:t>
            </a:r>
            <a:r>
              <a:rPr kumimoji="1" lang="en-US" altLang="zh-CN" sz="2400" b="1" dirty="0">
                <a:solidFill>
                  <a:srgbClr val="0000CC"/>
                </a:solidFill>
                <a:latin typeface="创艺简粗黑"/>
                <a:ea typeface="创艺简粗黑"/>
                <a:cs typeface="创艺简粗黑"/>
              </a:rPr>
              <a:t>=</a:t>
            </a:r>
            <a:r>
              <a:rPr kumimoji="1" lang="en-US" altLang="zh-CN" sz="2400" b="1" dirty="0" err="1">
                <a:solidFill>
                  <a:srgbClr val="0000CC"/>
                </a:solidFill>
                <a:latin typeface="创艺简粗黑"/>
                <a:ea typeface="创艺简粗黑"/>
                <a:cs typeface="创艺简粗黑"/>
              </a:rPr>
              <a:t>Py</a:t>
            </a:r>
            <a:r>
              <a:rPr kumimoji="1" lang="en-US" altLang="zh-CN" sz="2400" b="1" baseline="-25000" dirty="0" err="1">
                <a:solidFill>
                  <a:srgbClr val="0000CC"/>
                </a:solidFill>
                <a:latin typeface="创艺简粗黑"/>
                <a:ea typeface="创艺简粗黑"/>
                <a:cs typeface="创艺简粗黑"/>
              </a:rPr>
              <a:t>A</a:t>
            </a:r>
            <a:r>
              <a:rPr kumimoji="1" lang="en-US" altLang="zh-CN" sz="2400" b="1" dirty="0">
                <a:solidFill>
                  <a:srgbClr val="0000CC"/>
                </a:solidFill>
                <a:latin typeface="创艺简粗黑"/>
                <a:ea typeface="创艺简粗黑"/>
                <a:cs typeface="创艺简粗黑"/>
              </a:rPr>
              <a:t>=P</a:t>
            </a:r>
            <a:r>
              <a:rPr kumimoji="1" lang="en-US" altLang="zh-CN" sz="2400" b="1" baseline="-25000" dirty="0">
                <a:solidFill>
                  <a:srgbClr val="0000CC"/>
                </a:solidFill>
                <a:latin typeface="创艺简粗黑"/>
                <a:ea typeface="创艺简粗黑"/>
                <a:cs typeface="创艺简粗黑"/>
              </a:rPr>
              <a:t>A</a:t>
            </a:r>
            <a:r>
              <a:rPr kumimoji="1" lang="en-US" altLang="zh-CN" sz="2400" b="1" baseline="30000" dirty="0">
                <a:solidFill>
                  <a:srgbClr val="0000CC"/>
                </a:solidFill>
                <a:latin typeface="创艺简粗黑"/>
                <a:ea typeface="创艺简粗黑"/>
                <a:cs typeface="创艺简粗黑"/>
              </a:rPr>
              <a:t>*</a:t>
            </a:r>
            <a:r>
              <a:rPr kumimoji="1" lang="en-US" altLang="zh-CN" sz="2400" b="1" dirty="0">
                <a:solidFill>
                  <a:srgbClr val="0000CC"/>
                </a:solidFill>
                <a:latin typeface="创艺简粗黑"/>
                <a:ea typeface="创艺简粗黑"/>
                <a:cs typeface="创艺简粗黑"/>
              </a:rPr>
              <a:t>(1-a</a:t>
            </a:r>
            <a:r>
              <a:rPr kumimoji="1" lang="en-US" altLang="zh-CN" sz="2400" b="1" baseline="-25000" dirty="0">
                <a:solidFill>
                  <a:srgbClr val="0000CC"/>
                </a:solidFill>
                <a:latin typeface="创艺简粗黑"/>
                <a:ea typeface="创艺简粗黑"/>
                <a:cs typeface="创艺简粗黑"/>
              </a:rPr>
              <a:t>B</a:t>
            </a:r>
            <a:r>
              <a:rPr kumimoji="1" lang="en-US" altLang="zh-CN" sz="2400" b="1" dirty="0">
                <a:solidFill>
                  <a:srgbClr val="0000CC"/>
                </a:solidFill>
                <a:latin typeface="创艺简粗黑"/>
                <a:ea typeface="创艺简粗黑"/>
                <a:cs typeface="创艺简粗黑"/>
              </a:rPr>
              <a:t>)  P</a:t>
            </a:r>
            <a:r>
              <a:rPr kumimoji="1" lang="en-US" altLang="zh-CN" sz="2400" b="1" baseline="-25000" dirty="0">
                <a:solidFill>
                  <a:srgbClr val="0000CC"/>
                </a:solidFill>
                <a:latin typeface="创艺简粗黑"/>
                <a:ea typeface="创艺简粗黑"/>
                <a:cs typeface="创艺简粗黑"/>
              </a:rPr>
              <a:t>B</a:t>
            </a:r>
            <a:r>
              <a:rPr kumimoji="1" lang="en-US" altLang="zh-CN" sz="2400" b="1" dirty="0">
                <a:solidFill>
                  <a:srgbClr val="0000CC"/>
                </a:solidFill>
                <a:latin typeface="创艺简粗黑"/>
                <a:ea typeface="创艺简粗黑"/>
                <a:cs typeface="创艺简粗黑"/>
              </a:rPr>
              <a:t>=</a:t>
            </a:r>
            <a:r>
              <a:rPr kumimoji="1" lang="en-US" altLang="zh-CN" sz="2400" b="1" dirty="0" err="1">
                <a:solidFill>
                  <a:srgbClr val="0000CC"/>
                </a:solidFill>
                <a:latin typeface="创艺简粗黑"/>
                <a:ea typeface="创艺简粗黑"/>
                <a:cs typeface="创艺简粗黑"/>
              </a:rPr>
              <a:t>Py</a:t>
            </a:r>
            <a:r>
              <a:rPr kumimoji="1" lang="en-US" altLang="zh-CN" sz="2400" b="1" baseline="-25000" dirty="0" err="1">
                <a:solidFill>
                  <a:srgbClr val="0000CC"/>
                </a:solidFill>
                <a:latin typeface="创艺简粗黑"/>
                <a:ea typeface="创艺简粗黑"/>
                <a:cs typeface="创艺简粗黑"/>
              </a:rPr>
              <a:t>B</a:t>
            </a:r>
            <a:r>
              <a:rPr kumimoji="1" lang="en-US" altLang="zh-CN" sz="2400" b="1" dirty="0">
                <a:solidFill>
                  <a:srgbClr val="0000CC"/>
                </a:solidFill>
                <a:latin typeface="创艺简粗黑"/>
                <a:ea typeface="创艺简粗黑"/>
                <a:cs typeface="创艺简粗黑"/>
              </a:rPr>
              <a:t>=</a:t>
            </a:r>
            <a:r>
              <a:rPr kumimoji="1" lang="en-US" altLang="zh-CN" sz="2400" b="1" dirty="0" err="1">
                <a:solidFill>
                  <a:srgbClr val="0000CC"/>
                </a:solidFill>
                <a:latin typeface="创艺简粗黑"/>
                <a:ea typeface="创艺简粗黑"/>
                <a:cs typeface="创艺简粗黑"/>
              </a:rPr>
              <a:t>k</a:t>
            </a:r>
            <a:r>
              <a:rPr kumimoji="1" lang="en-US" altLang="zh-CN" sz="2400" b="1" baseline="-25000" dirty="0" err="1">
                <a:solidFill>
                  <a:srgbClr val="0000CC"/>
                </a:solidFill>
                <a:latin typeface="创艺简粗黑"/>
                <a:ea typeface="创艺简粗黑"/>
                <a:cs typeface="创艺简粗黑"/>
              </a:rPr>
              <a:t>x,B</a:t>
            </a:r>
            <a:r>
              <a:rPr kumimoji="1" lang="en-US" altLang="zh-CN" sz="2400" b="1" baseline="30000" dirty="0">
                <a:solidFill>
                  <a:srgbClr val="0000CC"/>
                </a:solidFill>
                <a:latin typeface="创艺简粗黑"/>
                <a:ea typeface="创艺简粗黑"/>
                <a:cs typeface="创艺简粗黑"/>
              </a:rPr>
              <a:t>*</a:t>
            </a:r>
            <a:r>
              <a:rPr kumimoji="1" lang="en-US" altLang="zh-CN" sz="2400" b="1" dirty="0" err="1">
                <a:solidFill>
                  <a:srgbClr val="0000CC"/>
                </a:solidFill>
                <a:latin typeface="创艺简粗黑"/>
                <a:ea typeface="创艺简粗黑"/>
                <a:cs typeface="创艺简粗黑"/>
              </a:rPr>
              <a:t>a</a:t>
            </a:r>
            <a:r>
              <a:rPr kumimoji="1" lang="en-US" altLang="zh-CN" sz="2400" b="1" baseline="-25000" dirty="0" err="1">
                <a:solidFill>
                  <a:srgbClr val="0000CC"/>
                </a:solidFill>
                <a:latin typeface="创艺简粗黑"/>
                <a:ea typeface="创艺简粗黑"/>
                <a:cs typeface="创艺简粗黑"/>
              </a:rPr>
              <a:t>x,B</a:t>
            </a:r>
            <a:endParaRPr kumimoji="1" lang="en-US" altLang="zh-CN" sz="2400" b="1" baseline="-25000" dirty="0">
              <a:solidFill>
                <a:srgbClr val="0000CC"/>
              </a:solidFill>
              <a:latin typeface="创艺简粗黑"/>
              <a:ea typeface="创艺简粗黑"/>
              <a:cs typeface="创艺简粗黑"/>
            </a:endParaRPr>
          </a:p>
        </p:txBody>
      </p:sp>
      <p:sp>
        <p:nvSpPr>
          <p:cNvPr id="730115" name="矩形 5"/>
          <p:cNvSpPr>
            <a:spLocks noChangeArrowheads="1"/>
          </p:cNvSpPr>
          <p:nvPr/>
        </p:nvSpPr>
        <p:spPr bwMode="auto">
          <a:xfrm>
            <a:off x="323528" y="836712"/>
            <a:ext cx="8137525" cy="2714589"/>
          </a:xfrm>
          <a:prstGeom prst="rect">
            <a:avLst/>
          </a:prstGeom>
          <a:noFill/>
          <a:ln w="9525">
            <a:noFill/>
            <a:miter lim="800000"/>
            <a:headEnd/>
            <a:tailEnd/>
          </a:ln>
        </p:spPr>
        <p:txBody>
          <a:bodyPr>
            <a:spAutoFit/>
          </a:bodyPr>
          <a:lstStyle/>
          <a:p>
            <a:pPr>
              <a:spcBef>
                <a:spcPct val="20000"/>
              </a:spcBef>
              <a:buClr>
                <a:srgbClr val="CCFF33"/>
              </a:buClr>
              <a:buSzPct val="70000"/>
              <a:buFont typeface="Wingdings" pitchFamily="2" charset="2"/>
              <a:buNone/>
            </a:pPr>
            <a:r>
              <a:rPr kumimoji="1" lang="en-US" altLang="zh-CN" sz="2400" b="1" dirty="0">
                <a:solidFill>
                  <a:srgbClr val="000000"/>
                </a:solidFill>
                <a:latin typeface="创艺简粗黑"/>
                <a:ea typeface="创艺简粗黑"/>
                <a:cs typeface="创艺简粗黑"/>
              </a:rPr>
              <a:t>7</a:t>
            </a:r>
            <a:r>
              <a:rPr kumimoji="1" lang="zh-CN" altLang="en-US" sz="2400" b="1" dirty="0" smtClean="0">
                <a:solidFill>
                  <a:srgbClr val="000000"/>
                </a:solidFill>
                <a:latin typeface="创艺简粗黑"/>
                <a:ea typeface="创艺简粗黑"/>
                <a:cs typeface="创艺简粗黑"/>
              </a:rPr>
              <a:t>.</a:t>
            </a:r>
            <a:r>
              <a:rPr kumimoji="1" lang="zh-CN" altLang="en-US" sz="2400" b="1" dirty="0">
                <a:solidFill>
                  <a:srgbClr val="000000"/>
                </a:solidFill>
                <a:latin typeface="创艺简粗黑"/>
                <a:ea typeface="创艺简粗黑"/>
                <a:cs typeface="创艺简粗黑"/>
              </a:rPr>
              <a:t>气</a:t>
            </a:r>
            <a:r>
              <a:rPr kumimoji="1" lang="zh-CN" altLang="en-US" sz="2400" b="1" dirty="0">
                <a:solidFill>
                  <a:srgbClr val="000000"/>
                </a:solidFill>
                <a:ea typeface="创艺简粗黑"/>
                <a:cs typeface="创艺简粗黑"/>
              </a:rPr>
              <a:t>——</a:t>
            </a:r>
            <a:r>
              <a:rPr kumimoji="1" lang="zh-CN" altLang="en-US" sz="2400" b="1" dirty="0">
                <a:solidFill>
                  <a:srgbClr val="000000"/>
                </a:solidFill>
                <a:latin typeface="创艺简粗黑"/>
                <a:ea typeface="创艺简粗黑"/>
                <a:cs typeface="创艺简粗黑"/>
              </a:rPr>
              <a:t>液平衡计算：</a:t>
            </a:r>
          </a:p>
          <a:p>
            <a:pPr>
              <a:spcBef>
                <a:spcPct val="20000"/>
              </a:spcBef>
              <a:buClr>
                <a:srgbClr val="CCFF33"/>
              </a:buClr>
              <a:buSzPct val="70000"/>
              <a:buFont typeface="Wingdings" pitchFamily="2" charset="2"/>
              <a:buNone/>
            </a:pPr>
            <a:r>
              <a:rPr kumimoji="1" lang="zh-CN" altLang="en-US" sz="2400" b="1" dirty="0">
                <a:solidFill>
                  <a:srgbClr val="000000"/>
                </a:solidFill>
                <a:latin typeface="创艺简粗黑"/>
                <a:ea typeface="创艺简粗黑"/>
                <a:cs typeface="创艺简粗黑"/>
              </a:rPr>
              <a:t>  与液相平衡的蒸气可视为理想气体混合物。用道尔顿分压定律与拉乌尔定律结合对理想液态混合物进行有关计算；用道尔顿分压定律与拉乌尔定律、亨利定律结合对理想稀溶液进行有关计算。</a:t>
            </a:r>
          </a:p>
          <a:p>
            <a:pPr>
              <a:lnSpc>
                <a:spcPct val="95000"/>
              </a:lnSpc>
              <a:buClr>
                <a:srgbClr val="CCFF33"/>
              </a:buClr>
              <a:buSzPct val="70000"/>
              <a:buFont typeface="Wingdings" pitchFamily="2" charset="2"/>
              <a:buNone/>
            </a:pPr>
            <a:r>
              <a:rPr kumimoji="1" lang="zh-CN" altLang="en-US" sz="2400" b="1" dirty="0">
                <a:solidFill>
                  <a:srgbClr val="000000"/>
                </a:solidFill>
                <a:latin typeface="创艺简粗黑"/>
                <a:ea typeface="创艺简粗黑"/>
                <a:cs typeface="创艺简粗黑"/>
              </a:rPr>
              <a:t>   </a:t>
            </a:r>
          </a:p>
          <a:p>
            <a:pPr>
              <a:lnSpc>
                <a:spcPct val="95000"/>
              </a:lnSpc>
              <a:buClr>
                <a:srgbClr val="CCFF33"/>
              </a:buClr>
              <a:buSzPct val="70000"/>
              <a:buFont typeface="Wingdings" pitchFamily="2" charset="2"/>
              <a:buNone/>
            </a:pPr>
            <a:r>
              <a:rPr kumimoji="1" lang="zh-CN" altLang="en-US" sz="2400" b="1" dirty="0" smtClean="0">
                <a:solidFill>
                  <a:srgbClr val="000000"/>
                </a:solidFill>
                <a:latin typeface="创艺简粗黑"/>
                <a:ea typeface="创艺简粗黑"/>
                <a:cs typeface="创艺简粗黑"/>
              </a:rPr>
              <a:t>对</a:t>
            </a:r>
            <a:r>
              <a:rPr kumimoji="1" lang="zh-CN" altLang="en-US" sz="2400" b="1" dirty="0">
                <a:solidFill>
                  <a:srgbClr val="000000"/>
                </a:solidFill>
                <a:latin typeface="创艺简粗黑"/>
                <a:ea typeface="创艺简粗黑"/>
                <a:cs typeface="创艺简粗黑"/>
              </a:rPr>
              <a:t>理想液态混合物：</a:t>
            </a:r>
            <a:r>
              <a:rPr kumimoji="1" lang="zh-CN" altLang="en-US" sz="2400" b="1" dirty="0">
                <a:solidFill>
                  <a:srgbClr val="0000CC"/>
                </a:solidFill>
                <a:latin typeface="创艺简粗黑"/>
                <a:ea typeface="创艺简粗黑"/>
                <a:cs typeface="创艺简粗黑"/>
              </a:rPr>
              <a:t></a:t>
            </a:r>
            <a:r>
              <a:rPr kumimoji="1" lang="en-US" altLang="zh-CN" sz="2400" b="1" dirty="0">
                <a:solidFill>
                  <a:srgbClr val="0000CC"/>
                </a:solidFill>
                <a:latin typeface="创艺简粗黑"/>
                <a:ea typeface="创艺简粗黑"/>
                <a:cs typeface="创艺简粗黑"/>
              </a:rPr>
              <a:t>P</a:t>
            </a:r>
            <a:r>
              <a:rPr kumimoji="1" lang="en-US" altLang="zh-CN" sz="2400" b="1" baseline="-25000" dirty="0">
                <a:solidFill>
                  <a:srgbClr val="0000CC"/>
                </a:solidFill>
                <a:latin typeface="创艺简粗黑"/>
                <a:ea typeface="创艺简粗黑"/>
                <a:cs typeface="创艺简粗黑"/>
              </a:rPr>
              <a:t>A</a:t>
            </a:r>
            <a:r>
              <a:rPr kumimoji="1" lang="en-US" altLang="zh-CN" sz="2400" b="1" dirty="0">
                <a:solidFill>
                  <a:srgbClr val="0000CC"/>
                </a:solidFill>
                <a:latin typeface="创艺简粗黑"/>
                <a:ea typeface="创艺简粗黑"/>
                <a:cs typeface="创艺简粗黑"/>
              </a:rPr>
              <a:t>=</a:t>
            </a:r>
            <a:r>
              <a:rPr kumimoji="1" lang="en-US" altLang="zh-CN" sz="2400" b="1" dirty="0" err="1">
                <a:solidFill>
                  <a:srgbClr val="0000CC"/>
                </a:solidFill>
                <a:latin typeface="创艺简粗黑"/>
                <a:ea typeface="创艺简粗黑"/>
                <a:cs typeface="创艺简粗黑"/>
              </a:rPr>
              <a:t>Py</a:t>
            </a:r>
            <a:r>
              <a:rPr kumimoji="1" lang="en-US" altLang="zh-CN" sz="2400" b="1" baseline="-25000" dirty="0" err="1">
                <a:solidFill>
                  <a:srgbClr val="0000CC"/>
                </a:solidFill>
                <a:latin typeface="创艺简粗黑"/>
                <a:ea typeface="创艺简粗黑"/>
                <a:cs typeface="创艺简粗黑"/>
              </a:rPr>
              <a:t>A</a:t>
            </a:r>
            <a:r>
              <a:rPr kumimoji="1" lang="en-US" altLang="zh-CN" sz="2400" b="1" dirty="0">
                <a:solidFill>
                  <a:srgbClr val="0000CC"/>
                </a:solidFill>
                <a:latin typeface="创艺简粗黑"/>
                <a:ea typeface="创艺简粗黑"/>
                <a:cs typeface="创艺简粗黑"/>
              </a:rPr>
              <a:t>=P</a:t>
            </a:r>
            <a:r>
              <a:rPr kumimoji="1" lang="en-US" altLang="zh-CN" sz="2400" b="1" baseline="-25000" dirty="0">
                <a:solidFill>
                  <a:srgbClr val="0000CC"/>
                </a:solidFill>
                <a:latin typeface="创艺简粗黑"/>
                <a:ea typeface="创艺简粗黑"/>
                <a:cs typeface="创艺简粗黑"/>
              </a:rPr>
              <a:t>A</a:t>
            </a:r>
            <a:r>
              <a:rPr kumimoji="1" lang="en-US" altLang="zh-CN" sz="2400" b="1" baseline="30000" dirty="0">
                <a:solidFill>
                  <a:srgbClr val="0000CC"/>
                </a:solidFill>
                <a:latin typeface="创艺简粗黑"/>
                <a:ea typeface="创艺简粗黑"/>
                <a:cs typeface="创艺简粗黑"/>
              </a:rPr>
              <a:t>*</a:t>
            </a:r>
            <a:r>
              <a:rPr kumimoji="1" lang="en-US" altLang="zh-CN" sz="2400" b="1" dirty="0">
                <a:solidFill>
                  <a:srgbClr val="0000CC"/>
                </a:solidFill>
                <a:latin typeface="创艺简粗黑"/>
                <a:ea typeface="创艺简粗黑"/>
                <a:cs typeface="创艺简粗黑"/>
              </a:rPr>
              <a:t>(1-X</a:t>
            </a:r>
            <a:r>
              <a:rPr kumimoji="1" lang="en-US" altLang="zh-CN" sz="2400" b="1" baseline="-25000" dirty="0">
                <a:solidFill>
                  <a:srgbClr val="0000CC"/>
                </a:solidFill>
                <a:latin typeface="创艺简粗黑"/>
                <a:ea typeface="创艺简粗黑"/>
                <a:cs typeface="创艺简粗黑"/>
              </a:rPr>
              <a:t>B</a:t>
            </a:r>
            <a:r>
              <a:rPr kumimoji="1" lang="en-US" altLang="zh-CN" sz="2400" b="1" dirty="0" smtClean="0">
                <a:solidFill>
                  <a:srgbClr val="0000CC"/>
                </a:solidFill>
                <a:latin typeface="创艺简粗黑"/>
                <a:ea typeface="创艺简粗黑"/>
                <a:cs typeface="创艺简粗黑"/>
              </a:rPr>
              <a:t>)   P</a:t>
            </a:r>
            <a:r>
              <a:rPr kumimoji="1" lang="en-US" altLang="zh-CN" sz="2400" b="1" baseline="-25000" dirty="0" smtClean="0">
                <a:solidFill>
                  <a:srgbClr val="0000CC"/>
                </a:solidFill>
                <a:latin typeface="创艺简粗黑"/>
                <a:ea typeface="创艺简粗黑"/>
                <a:cs typeface="创艺简粗黑"/>
              </a:rPr>
              <a:t>B</a:t>
            </a:r>
            <a:r>
              <a:rPr kumimoji="1" lang="en-US" altLang="zh-CN" sz="2400" b="1" dirty="0" smtClean="0">
                <a:solidFill>
                  <a:srgbClr val="0000CC"/>
                </a:solidFill>
                <a:latin typeface="创艺简粗黑"/>
                <a:ea typeface="创艺简粗黑"/>
                <a:cs typeface="创艺简粗黑"/>
              </a:rPr>
              <a:t>=</a:t>
            </a:r>
            <a:r>
              <a:rPr kumimoji="1" lang="en-US" altLang="zh-CN" sz="2400" b="1" dirty="0" err="1" smtClean="0">
                <a:solidFill>
                  <a:srgbClr val="0000CC"/>
                </a:solidFill>
                <a:latin typeface="创艺简粗黑"/>
                <a:ea typeface="创艺简粗黑"/>
                <a:cs typeface="创艺简粗黑"/>
              </a:rPr>
              <a:t>Py</a:t>
            </a:r>
            <a:r>
              <a:rPr kumimoji="1" lang="en-US" altLang="zh-CN" sz="2400" b="1" baseline="-25000" dirty="0" err="1" smtClean="0">
                <a:solidFill>
                  <a:srgbClr val="0000CC"/>
                </a:solidFill>
                <a:latin typeface="创艺简粗黑"/>
                <a:ea typeface="创艺简粗黑"/>
                <a:cs typeface="创艺简粗黑"/>
              </a:rPr>
              <a:t>B</a:t>
            </a:r>
            <a:r>
              <a:rPr kumimoji="1" lang="en-US" altLang="zh-CN" sz="2400" b="1" dirty="0" smtClean="0">
                <a:solidFill>
                  <a:srgbClr val="0000CC"/>
                </a:solidFill>
                <a:latin typeface="创艺简粗黑"/>
                <a:ea typeface="创艺简粗黑"/>
                <a:cs typeface="创艺简粗黑"/>
              </a:rPr>
              <a:t>=P</a:t>
            </a:r>
            <a:r>
              <a:rPr kumimoji="1" lang="en-US" altLang="zh-CN" sz="2400" b="1" baseline="-25000" dirty="0" smtClean="0">
                <a:solidFill>
                  <a:srgbClr val="0000CC"/>
                </a:solidFill>
                <a:latin typeface="创艺简粗黑"/>
                <a:ea typeface="创艺简粗黑"/>
                <a:cs typeface="创艺简粗黑"/>
              </a:rPr>
              <a:t>B</a:t>
            </a:r>
            <a:r>
              <a:rPr kumimoji="1" lang="en-US" altLang="zh-CN" sz="2400" b="1" baseline="30000" dirty="0" smtClean="0">
                <a:solidFill>
                  <a:srgbClr val="0000CC"/>
                </a:solidFill>
                <a:latin typeface="创艺简粗黑"/>
                <a:ea typeface="创艺简粗黑"/>
                <a:cs typeface="创艺简粗黑"/>
              </a:rPr>
              <a:t>*</a:t>
            </a:r>
            <a:r>
              <a:rPr kumimoji="1" lang="en-US" altLang="zh-CN" sz="2400" b="1" dirty="0" smtClean="0">
                <a:solidFill>
                  <a:srgbClr val="0000CC"/>
                </a:solidFill>
                <a:latin typeface="创艺简粗黑"/>
                <a:ea typeface="创艺简粗黑"/>
                <a:cs typeface="创艺简粗黑"/>
              </a:rPr>
              <a:t>X</a:t>
            </a:r>
            <a:r>
              <a:rPr kumimoji="1" lang="en-US" altLang="zh-CN" sz="2400" b="1" baseline="-25000" dirty="0" smtClean="0">
                <a:solidFill>
                  <a:srgbClr val="0000CC"/>
                </a:solidFill>
                <a:latin typeface="创艺简粗黑"/>
                <a:ea typeface="创艺简粗黑"/>
                <a:cs typeface="创艺简粗黑"/>
              </a:rPr>
              <a:t>B</a:t>
            </a:r>
            <a:endParaRPr kumimoji="1" lang="en-US" altLang="zh-CN" sz="2400" b="1" dirty="0">
              <a:solidFill>
                <a:srgbClr val="0000CC"/>
              </a:solidFill>
              <a:latin typeface="创艺简粗黑"/>
              <a:ea typeface="创艺简粗黑"/>
              <a:cs typeface="创艺简粗黑"/>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327150" y="1162050"/>
            <a:ext cx="256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r>
              <a:rPr lang="zh-CN" altLang="en-US" sz="3600" dirty="0"/>
              <a:t>作业：</a:t>
            </a:r>
            <a:endParaRPr lang="zh-CN" altLang="en-US" dirty="0"/>
          </a:p>
        </p:txBody>
      </p:sp>
      <p:sp>
        <p:nvSpPr>
          <p:cNvPr id="6" name="Text Box 6"/>
          <p:cNvSpPr txBox="1">
            <a:spLocks noChangeArrowheads="1"/>
          </p:cNvSpPr>
          <p:nvPr/>
        </p:nvSpPr>
        <p:spPr bwMode="auto">
          <a:xfrm>
            <a:off x="1949450" y="2051050"/>
            <a:ext cx="63563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2" charset="-122"/>
              </a:defRPr>
            </a:lvl1pPr>
            <a:lvl2pPr marL="742950" indent="-285750" eaLnBrk="0" hangingPunct="0">
              <a:defRPr sz="2800" b="1">
                <a:solidFill>
                  <a:schemeClr val="tx1"/>
                </a:solidFill>
                <a:latin typeface="Times New Roman" pitchFamily="18" charset="0"/>
                <a:ea typeface="黑体" pitchFamily="2" charset="-122"/>
              </a:defRPr>
            </a:lvl2pPr>
            <a:lvl3pPr marL="1143000" indent="-228600" eaLnBrk="0" hangingPunct="0">
              <a:defRPr sz="2800" b="1">
                <a:solidFill>
                  <a:schemeClr val="tx1"/>
                </a:solidFill>
                <a:latin typeface="Times New Roman" pitchFamily="18" charset="0"/>
                <a:ea typeface="黑体" pitchFamily="2" charset="-122"/>
              </a:defRPr>
            </a:lvl3pPr>
            <a:lvl4pPr marL="1600200" indent="-228600" eaLnBrk="0" hangingPunct="0">
              <a:defRPr sz="2800" b="1">
                <a:solidFill>
                  <a:schemeClr val="tx1"/>
                </a:solidFill>
                <a:latin typeface="Times New Roman" pitchFamily="18" charset="0"/>
                <a:ea typeface="黑体" pitchFamily="2" charset="-122"/>
              </a:defRPr>
            </a:lvl4pPr>
            <a:lvl5pPr marL="2057400" indent="-228600" eaLnBrk="0" hangingPunct="0">
              <a:defRPr sz="28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2" charset="-122"/>
              </a:defRPr>
            </a:lvl9pPr>
          </a:lstStyle>
          <a:p>
            <a:pPr eaLnBrk="1" hangingPunct="1">
              <a:lnSpc>
                <a:spcPct val="150000"/>
              </a:lnSpc>
            </a:pPr>
            <a:r>
              <a:rPr lang="en-US" altLang="zh-CN" sz="3200" dirty="0"/>
              <a:t>P192~195</a:t>
            </a:r>
          </a:p>
          <a:p>
            <a:pPr eaLnBrk="1" hangingPunct="1">
              <a:lnSpc>
                <a:spcPct val="150000"/>
              </a:lnSpc>
            </a:pPr>
            <a:r>
              <a:rPr lang="en-US" altLang="zh-CN" sz="3200" dirty="0"/>
              <a:t>                4.</a:t>
            </a:r>
            <a:r>
              <a:rPr lang="en-US" altLang="zh-CN" sz="3200" dirty="0" smtClean="0"/>
              <a:t>3</a:t>
            </a:r>
            <a:r>
              <a:rPr lang="zh-CN" altLang="en-US" sz="3200" dirty="0" smtClean="0"/>
              <a:t>、</a:t>
            </a:r>
            <a:r>
              <a:rPr lang="en-US" altLang="zh-CN" sz="3200" dirty="0" smtClean="0"/>
              <a:t>4.5</a:t>
            </a:r>
            <a:r>
              <a:rPr lang="zh-CN" altLang="en-US" sz="3200" dirty="0" smtClean="0"/>
              <a:t>、</a:t>
            </a:r>
            <a:r>
              <a:rPr lang="en-US" altLang="zh-CN" sz="3200" dirty="0" smtClean="0"/>
              <a:t>4.6</a:t>
            </a:r>
            <a:r>
              <a:rPr lang="zh-CN" altLang="en-US" sz="3200" dirty="0" smtClean="0"/>
              <a:t>、</a:t>
            </a:r>
            <a:r>
              <a:rPr lang="en-US" altLang="zh-CN" sz="3200" dirty="0" smtClean="0"/>
              <a:t>4.11</a:t>
            </a:r>
            <a:r>
              <a:rPr lang="zh-CN" altLang="en-US" sz="3200" dirty="0"/>
              <a:t>、</a:t>
            </a:r>
            <a:r>
              <a:rPr lang="en-US" altLang="zh-CN" sz="3200" dirty="0"/>
              <a:t> 4.16</a:t>
            </a:r>
            <a:r>
              <a:rPr lang="zh-CN" altLang="en-US" sz="3200" dirty="0"/>
              <a:t>、 </a:t>
            </a:r>
            <a:r>
              <a:rPr lang="en-US" altLang="zh-CN" sz="3200" dirty="0"/>
              <a:t>4.19</a:t>
            </a:r>
            <a:r>
              <a:rPr lang="zh-CN" altLang="en-US" sz="3200" dirty="0" smtClean="0"/>
              <a:t>、</a:t>
            </a:r>
            <a:r>
              <a:rPr lang="en-US" altLang="zh-CN" sz="3200" dirty="0" smtClean="0"/>
              <a:t> </a:t>
            </a:r>
            <a:r>
              <a:rPr lang="en-US" altLang="zh-CN" sz="3200" dirty="0"/>
              <a:t>4.21</a:t>
            </a:r>
            <a:r>
              <a:rPr lang="zh-CN" altLang="en-US" sz="3200" dirty="0"/>
              <a:t>、</a:t>
            </a:r>
            <a:r>
              <a:rPr lang="en-US" altLang="zh-CN" sz="3200" dirty="0"/>
              <a:t>4.24</a:t>
            </a:r>
            <a:r>
              <a:rPr lang="zh-CN" altLang="en-US" sz="3200" dirty="0"/>
              <a:t>、</a:t>
            </a:r>
            <a:r>
              <a:rPr lang="en-US" altLang="zh-CN" sz="3200" dirty="0"/>
              <a:t>4.26</a:t>
            </a:r>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1241510528"/>
              </p:ext>
            </p:extLst>
          </p:nvPr>
        </p:nvGraphicFramePr>
        <p:xfrm>
          <a:off x="6012158" y="4359374"/>
          <a:ext cx="2312987" cy="1925637"/>
        </p:xfrm>
        <a:graphic>
          <a:graphicData uri="http://schemas.openxmlformats.org/presentationml/2006/ole">
            <mc:AlternateContent xmlns:mc="http://schemas.openxmlformats.org/markup-compatibility/2006">
              <mc:Choice xmlns:v="urn:schemas-microsoft-com:vml" Requires="v">
                <p:oleObj spid="_x0000_s170063" name="剪辑" r:id="rId3" imgW="4006850" imgH="2857500" progId="MS_ClipArt_Gallery.2">
                  <p:embed/>
                </p:oleObj>
              </mc:Choice>
              <mc:Fallback>
                <p:oleObj name="剪辑" r:id="rId3" imgW="4006850" imgH="285750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58" y="4359374"/>
                        <a:ext cx="2312987"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64351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692696"/>
            <a:ext cx="8712968" cy="4315027"/>
          </a:xfrm>
          <a:prstGeom prst="rect">
            <a:avLst/>
          </a:prstGeom>
        </p:spPr>
        <p:txBody>
          <a:bodyPr wrap="square">
            <a:spAutoFit/>
          </a:bodyPr>
          <a:lstStyle/>
          <a:p>
            <a:pPr marL="0" indent="0" eaLnBrk="1" fontAlgn="auto" hangingPunct="1">
              <a:spcAft>
                <a:spcPts val="0"/>
              </a:spcAft>
              <a:buNone/>
              <a:defRPr/>
            </a:pPr>
            <a:r>
              <a:rPr lang="zh-CN" altLang="en-US" sz="2800" b="1" dirty="0">
                <a:solidFill>
                  <a:srgbClr val="C00000"/>
                </a:solidFill>
                <a:latin typeface="华文行楷" pitchFamily="2" charset="-122"/>
                <a:ea typeface="华文行楷" pitchFamily="2" charset="-122"/>
              </a:rPr>
              <a:t>二、拉乌尔定律的微观解释</a:t>
            </a:r>
          </a:p>
          <a:p>
            <a:pPr eaLnBrk="1" fontAlgn="auto" hangingPunct="1">
              <a:lnSpc>
                <a:spcPct val="110000"/>
              </a:lnSpc>
              <a:spcAft>
                <a:spcPts val="0"/>
              </a:spcAft>
              <a:buClr>
                <a:schemeClr val="tx1"/>
              </a:buClr>
              <a:buFont typeface="Wingdings" pitchFamily="2" charset="2"/>
              <a:buChar char="l"/>
              <a:defRPr/>
            </a:pPr>
            <a:r>
              <a:rPr kumimoji="1" lang="en-US" altLang="zh-CN" sz="2800" b="1" dirty="0"/>
              <a:t>A—B</a:t>
            </a:r>
            <a:r>
              <a:rPr kumimoji="1" lang="zh-CN" altLang="en-US" sz="2800" b="1" dirty="0"/>
              <a:t>两种物质组成的稀溶液中（</a:t>
            </a:r>
            <a:r>
              <a:rPr kumimoji="1" lang="en-US" altLang="zh-CN" sz="2800" b="1" dirty="0"/>
              <a:t>A</a:t>
            </a:r>
            <a:r>
              <a:rPr kumimoji="1" lang="zh-CN" altLang="en-US" sz="2800" b="1" dirty="0"/>
              <a:t>为溶剂）</a:t>
            </a:r>
          </a:p>
          <a:p>
            <a:pPr eaLnBrk="1" fontAlgn="auto" hangingPunct="1">
              <a:lnSpc>
                <a:spcPct val="110000"/>
              </a:lnSpc>
              <a:spcAft>
                <a:spcPts val="0"/>
              </a:spcAft>
              <a:buClr>
                <a:schemeClr val="tx1"/>
              </a:buClr>
              <a:buFont typeface="Wingdings" pitchFamily="2" charset="2"/>
              <a:buChar char="l"/>
              <a:defRPr/>
            </a:pPr>
            <a:r>
              <a:rPr kumimoji="1" lang="en-US" altLang="zh-CN" sz="2800" b="1" dirty="0"/>
              <a:t>A</a:t>
            </a:r>
            <a:r>
              <a:rPr kumimoji="1" lang="zh-CN" altLang="en-US" sz="2800" b="1" dirty="0"/>
              <a:t>的饱和蒸汽压与液体中</a:t>
            </a:r>
            <a:r>
              <a:rPr kumimoji="1" lang="en-US" altLang="zh-CN" sz="2800" b="1" dirty="0"/>
              <a:t>A</a:t>
            </a:r>
            <a:r>
              <a:rPr kumimoji="1" lang="zh-CN" altLang="en-US" sz="2800" b="1" dirty="0"/>
              <a:t>分子受力和</a:t>
            </a:r>
            <a:r>
              <a:rPr kumimoji="1" lang="zh-CN" altLang="en-US" sz="2800" b="1" dirty="0" smtClean="0"/>
              <a:t>在液面</a:t>
            </a:r>
            <a:r>
              <a:rPr kumimoji="1" lang="en-US" altLang="zh-CN" sz="2800" b="1" dirty="0"/>
              <a:t>A</a:t>
            </a:r>
            <a:r>
              <a:rPr kumimoji="1" lang="zh-CN" altLang="en-US" sz="2800" b="1" dirty="0"/>
              <a:t>分子</a:t>
            </a:r>
            <a:r>
              <a:rPr kumimoji="1" lang="zh-CN" altLang="en-US" sz="2800" b="1" dirty="0" smtClean="0"/>
              <a:t>含量（或单位液面溶剂</a:t>
            </a:r>
            <a:r>
              <a:rPr kumimoji="1" lang="en-US" altLang="zh-CN" sz="2800" b="1" dirty="0" smtClean="0"/>
              <a:t>A</a:t>
            </a:r>
            <a:r>
              <a:rPr kumimoji="1" lang="zh-CN" altLang="en-US" sz="2800" b="1" dirty="0" smtClean="0"/>
              <a:t>蒸发速率）有关</a:t>
            </a:r>
            <a:r>
              <a:rPr kumimoji="1" lang="zh-CN" altLang="en-US" sz="2800" b="1" dirty="0"/>
              <a:t>。</a:t>
            </a:r>
          </a:p>
          <a:p>
            <a:pPr eaLnBrk="1" fontAlgn="auto" hangingPunct="1">
              <a:lnSpc>
                <a:spcPct val="110000"/>
              </a:lnSpc>
              <a:spcAft>
                <a:spcPts val="0"/>
              </a:spcAft>
              <a:buClr>
                <a:schemeClr val="tx1"/>
              </a:buClr>
              <a:buFont typeface="Wingdings" pitchFamily="2" charset="2"/>
              <a:buChar char="l"/>
              <a:defRPr/>
            </a:pPr>
            <a:r>
              <a:rPr kumimoji="1" lang="zh-CN" altLang="en-US" sz="2800" b="1" dirty="0"/>
              <a:t>由于溶质</a:t>
            </a:r>
            <a:r>
              <a:rPr kumimoji="1" lang="en-US" altLang="zh-CN" sz="2800" b="1" dirty="0"/>
              <a:t>B</a:t>
            </a:r>
            <a:r>
              <a:rPr kumimoji="1" lang="zh-CN" altLang="en-US" sz="2800" b="1" dirty="0"/>
              <a:t>的浓度很小，每个</a:t>
            </a:r>
            <a:r>
              <a:rPr kumimoji="1" lang="en-US" altLang="zh-CN" sz="2800" b="1" dirty="0"/>
              <a:t>A</a:t>
            </a:r>
            <a:r>
              <a:rPr kumimoji="1" lang="zh-CN" altLang="en-US" sz="2800" b="1" dirty="0"/>
              <a:t>分子周围几乎都是</a:t>
            </a:r>
            <a:r>
              <a:rPr kumimoji="1" lang="en-US" altLang="zh-CN" sz="2800" b="1" dirty="0"/>
              <a:t>A</a:t>
            </a:r>
            <a:r>
              <a:rPr kumimoji="1" lang="zh-CN" altLang="en-US" sz="2800" b="1" dirty="0"/>
              <a:t>分子</a:t>
            </a:r>
            <a:r>
              <a:rPr kumimoji="1" lang="en-US" altLang="zh-CN" sz="2800" b="1" dirty="0"/>
              <a:t>,</a:t>
            </a:r>
            <a:r>
              <a:rPr kumimoji="1" lang="zh-CN" altLang="en-US" sz="2800" b="1" dirty="0"/>
              <a:t> </a:t>
            </a:r>
            <a:r>
              <a:rPr kumimoji="1" lang="en-US" altLang="zh-CN" sz="2800" b="1" dirty="0"/>
              <a:t>A</a:t>
            </a:r>
            <a:r>
              <a:rPr kumimoji="1" lang="zh-CN" altLang="en-US" sz="2800" b="1" dirty="0"/>
              <a:t>分子受力与纯</a:t>
            </a:r>
            <a:r>
              <a:rPr kumimoji="1" lang="en-US" altLang="zh-CN" sz="2800" b="1" dirty="0"/>
              <a:t>A</a:t>
            </a:r>
            <a:r>
              <a:rPr kumimoji="1" lang="zh-CN" altLang="en-US" sz="2800" b="1" dirty="0"/>
              <a:t>液体中的受力</a:t>
            </a:r>
            <a:r>
              <a:rPr kumimoji="1" lang="zh-CN" altLang="en-US" sz="2800" b="1" dirty="0" smtClean="0"/>
              <a:t>相似。单位液面上</a:t>
            </a:r>
            <a:r>
              <a:rPr kumimoji="1" lang="en-US" altLang="zh-CN" sz="2800" b="1" dirty="0" smtClean="0"/>
              <a:t>A</a:t>
            </a:r>
            <a:r>
              <a:rPr kumimoji="1" lang="zh-CN" altLang="en-US" sz="2800" b="1" dirty="0"/>
              <a:t>分子</a:t>
            </a:r>
            <a:r>
              <a:rPr kumimoji="1" lang="zh-CN" altLang="en-US" sz="2800" b="1" dirty="0" smtClean="0"/>
              <a:t>含量下降至</a:t>
            </a:r>
            <a:r>
              <a:rPr lang="en-US" altLang="zh-CN" sz="2800" i="1" dirty="0" err="1"/>
              <a:t>x</a:t>
            </a:r>
            <a:r>
              <a:rPr lang="en-US" altLang="zh-CN" sz="2800" baseline="-25000" dirty="0" err="1"/>
              <a:t>A</a:t>
            </a:r>
            <a:r>
              <a:rPr lang="en-US" altLang="zh-CN" sz="2800" baseline="-25000" dirty="0"/>
              <a:t> </a:t>
            </a:r>
            <a:r>
              <a:rPr kumimoji="1" lang="zh-CN" altLang="en-US" sz="2800" b="1" dirty="0" smtClean="0"/>
              <a:t>（单位液面上蒸发速率按比例下降），所以</a:t>
            </a:r>
            <a:r>
              <a:rPr kumimoji="1" lang="en-US" altLang="zh-CN" sz="2800" b="1" dirty="0"/>
              <a:t>A</a:t>
            </a:r>
            <a:r>
              <a:rPr kumimoji="1" lang="zh-CN" altLang="en-US" sz="2800" b="1" dirty="0"/>
              <a:t>的饱和蒸汽压与组成成正比，比例系数为纯</a:t>
            </a:r>
            <a:r>
              <a:rPr kumimoji="1" lang="en-US" altLang="zh-CN" sz="2800" b="1" dirty="0"/>
              <a:t>A</a:t>
            </a:r>
            <a:r>
              <a:rPr kumimoji="1" lang="zh-CN" altLang="en-US" sz="2800" b="1" dirty="0"/>
              <a:t>饱和蒸汽压。</a:t>
            </a:r>
            <a:endParaRPr kumimoji="1" lang="en-US" altLang="zh-CN" sz="2800" b="1" dirty="0"/>
          </a:p>
        </p:txBody>
      </p:sp>
      <p:grpSp>
        <p:nvGrpSpPr>
          <p:cNvPr id="3" name="Group 3"/>
          <p:cNvGrpSpPr>
            <a:grpSpLocks/>
          </p:cNvGrpSpPr>
          <p:nvPr/>
        </p:nvGrpSpPr>
        <p:grpSpPr bwMode="auto">
          <a:xfrm>
            <a:off x="2821206" y="4725021"/>
            <a:ext cx="4105275" cy="1655762"/>
            <a:chOff x="1441" y="960"/>
            <a:chExt cx="2436" cy="984"/>
          </a:xfrm>
        </p:grpSpPr>
        <p:sp>
          <p:nvSpPr>
            <p:cNvPr id="4" name="AutoShape 4"/>
            <p:cNvSpPr>
              <a:spLocks noChangeArrowheads="1"/>
            </p:cNvSpPr>
            <p:nvPr/>
          </p:nvSpPr>
          <p:spPr bwMode="auto">
            <a:xfrm>
              <a:off x="1705" y="1296"/>
              <a:ext cx="276" cy="264"/>
            </a:xfrm>
            <a:prstGeom prst="star8">
              <a:avLst>
                <a:gd name="adj" fmla="val 3825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FF0000"/>
                  </a:solidFill>
                  <a:latin typeface="Times New Roman" pitchFamily="18" charset="0"/>
                  <a:ea typeface="黑体" pitchFamily="49" charset="-122"/>
                </a:rPr>
                <a:t>A</a:t>
              </a:r>
            </a:p>
          </p:txBody>
        </p:sp>
        <p:sp>
          <p:nvSpPr>
            <p:cNvPr id="6" name="AutoShape 5"/>
            <p:cNvSpPr>
              <a:spLocks noChangeArrowheads="1"/>
            </p:cNvSpPr>
            <p:nvPr/>
          </p:nvSpPr>
          <p:spPr bwMode="auto">
            <a:xfrm>
              <a:off x="1801" y="1644"/>
              <a:ext cx="276" cy="264"/>
            </a:xfrm>
            <a:prstGeom prst="star8">
              <a:avLst>
                <a:gd name="adj" fmla="val 3825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FF0000"/>
                  </a:solidFill>
                  <a:latin typeface="Times New Roman" pitchFamily="18" charset="0"/>
                  <a:ea typeface="黑体" pitchFamily="49" charset="-122"/>
                </a:rPr>
                <a:t>A</a:t>
              </a:r>
            </a:p>
          </p:txBody>
        </p:sp>
        <p:sp>
          <p:nvSpPr>
            <p:cNvPr id="7" name="AutoShape 6"/>
            <p:cNvSpPr>
              <a:spLocks noChangeArrowheads="1"/>
            </p:cNvSpPr>
            <p:nvPr/>
          </p:nvSpPr>
          <p:spPr bwMode="auto">
            <a:xfrm>
              <a:off x="1477" y="1548"/>
              <a:ext cx="276" cy="264"/>
            </a:xfrm>
            <a:prstGeom prst="star8">
              <a:avLst>
                <a:gd name="adj" fmla="val 3825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FF0000"/>
                  </a:solidFill>
                  <a:latin typeface="Times New Roman" pitchFamily="18" charset="0"/>
                  <a:ea typeface="黑体" pitchFamily="49" charset="-122"/>
                </a:rPr>
                <a:t>A</a:t>
              </a:r>
            </a:p>
          </p:txBody>
        </p:sp>
        <p:sp>
          <p:nvSpPr>
            <p:cNvPr id="8" name="AutoShape 7"/>
            <p:cNvSpPr>
              <a:spLocks noChangeArrowheads="1"/>
            </p:cNvSpPr>
            <p:nvPr/>
          </p:nvSpPr>
          <p:spPr bwMode="auto">
            <a:xfrm>
              <a:off x="1441" y="1188"/>
              <a:ext cx="276" cy="264"/>
            </a:xfrm>
            <a:prstGeom prst="star8">
              <a:avLst>
                <a:gd name="adj" fmla="val 3825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0000"/>
                  </a:solidFill>
                  <a:latin typeface="Times New Roman" pitchFamily="18" charset="0"/>
                  <a:ea typeface="黑体" pitchFamily="49" charset="-122"/>
                </a:rPr>
                <a:t>A</a:t>
              </a:r>
            </a:p>
          </p:txBody>
        </p:sp>
        <p:sp>
          <p:nvSpPr>
            <p:cNvPr id="9" name="AutoShape 8"/>
            <p:cNvSpPr>
              <a:spLocks noChangeArrowheads="1"/>
            </p:cNvSpPr>
            <p:nvPr/>
          </p:nvSpPr>
          <p:spPr bwMode="auto">
            <a:xfrm>
              <a:off x="2005" y="1464"/>
              <a:ext cx="276" cy="264"/>
            </a:xfrm>
            <a:prstGeom prst="star8">
              <a:avLst>
                <a:gd name="adj" fmla="val 3825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0000"/>
                  </a:solidFill>
                  <a:latin typeface="Times New Roman" pitchFamily="18" charset="0"/>
                  <a:ea typeface="黑体" pitchFamily="49" charset="-122"/>
                </a:rPr>
                <a:t>A</a:t>
              </a:r>
            </a:p>
          </p:txBody>
        </p:sp>
        <p:sp>
          <p:nvSpPr>
            <p:cNvPr id="10" name="AutoShape 9"/>
            <p:cNvSpPr>
              <a:spLocks noChangeArrowheads="1"/>
            </p:cNvSpPr>
            <p:nvPr/>
          </p:nvSpPr>
          <p:spPr bwMode="auto">
            <a:xfrm>
              <a:off x="2005" y="1152"/>
              <a:ext cx="276" cy="264"/>
            </a:xfrm>
            <a:prstGeom prst="star8">
              <a:avLst>
                <a:gd name="adj" fmla="val 3825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dirty="0">
                  <a:solidFill>
                    <a:srgbClr val="FF0000"/>
                  </a:solidFill>
                  <a:latin typeface="Times New Roman" pitchFamily="18" charset="0"/>
                  <a:ea typeface="黑体" pitchFamily="49" charset="-122"/>
                </a:rPr>
                <a:t>A</a:t>
              </a:r>
            </a:p>
          </p:txBody>
        </p:sp>
        <p:sp>
          <p:nvSpPr>
            <p:cNvPr id="11" name="AutoShape 10"/>
            <p:cNvSpPr>
              <a:spLocks noChangeArrowheads="1"/>
            </p:cNvSpPr>
            <p:nvPr/>
          </p:nvSpPr>
          <p:spPr bwMode="auto">
            <a:xfrm>
              <a:off x="1705" y="960"/>
              <a:ext cx="276" cy="264"/>
            </a:xfrm>
            <a:prstGeom prst="star8">
              <a:avLst>
                <a:gd name="adj" fmla="val 3825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0000"/>
                  </a:solidFill>
                  <a:latin typeface="Times New Roman" pitchFamily="18" charset="0"/>
                  <a:ea typeface="黑体" pitchFamily="49" charset="-122"/>
                </a:rPr>
                <a:t>A</a:t>
              </a:r>
            </a:p>
          </p:txBody>
        </p:sp>
        <p:sp>
          <p:nvSpPr>
            <p:cNvPr id="12" name="AutoShape 11"/>
            <p:cNvSpPr>
              <a:spLocks noChangeArrowheads="1"/>
            </p:cNvSpPr>
            <p:nvPr/>
          </p:nvSpPr>
          <p:spPr bwMode="auto">
            <a:xfrm>
              <a:off x="3337" y="1680"/>
              <a:ext cx="276" cy="264"/>
            </a:xfrm>
            <a:prstGeom prst="star8">
              <a:avLst>
                <a:gd name="adj" fmla="val 3825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0000"/>
                  </a:solidFill>
                  <a:latin typeface="Times New Roman" pitchFamily="18" charset="0"/>
                  <a:ea typeface="黑体" pitchFamily="49" charset="-122"/>
                </a:rPr>
                <a:t>A</a:t>
              </a:r>
            </a:p>
          </p:txBody>
        </p:sp>
        <p:sp>
          <p:nvSpPr>
            <p:cNvPr id="13" name="AutoShape 12"/>
            <p:cNvSpPr>
              <a:spLocks noChangeArrowheads="1"/>
            </p:cNvSpPr>
            <p:nvPr/>
          </p:nvSpPr>
          <p:spPr bwMode="auto">
            <a:xfrm>
              <a:off x="3049" y="1584"/>
              <a:ext cx="276" cy="264"/>
            </a:xfrm>
            <a:prstGeom prst="star8">
              <a:avLst>
                <a:gd name="adj" fmla="val 3825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0000"/>
                  </a:solidFill>
                  <a:latin typeface="Times New Roman" pitchFamily="18" charset="0"/>
                  <a:ea typeface="黑体" pitchFamily="49" charset="-122"/>
                </a:rPr>
                <a:t>A</a:t>
              </a:r>
            </a:p>
          </p:txBody>
        </p:sp>
        <p:sp>
          <p:nvSpPr>
            <p:cNvPr id="14" name="AutoShape 13"/>
            <p:cNvSpPr>
              <a:spLocks noChangeArrowheads="1"/>
            </p:cNvSpPr>
            <p:nvPr/>
          </p:nvSpPr>
          <p:spPr bwMode="auto">
            <a:xfrm>
              <a:off x="3013" y="1224"/>
              <a:ext cx="276" cy="264"/>
            </a:xfrm>
            <a:prstGeom prst="star8">
              <a:avLst>
                <a:gd name="adj" fmla="val 3825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0000"/>
                  </a:solidFill>
                  <a:latin typeface="Times New Roman" pitchFamily="18" charset="0"/>
                  <a:ea typeface="黑体" pitchFamily="49" charset="-122"/>
                </a:rPr>
                <a:t>A</a:t>
              </a:r>
            </a:p>
          </p:txBody>
        </p:sp>
        <p:sp>
          <p:nvSpPr>
            <p:cNvPr id="15" name="AutoShape 14"/>
            <p:cNvSpPr>
              <a:spLocks noChangeArrowheads="1"/>
            </p:cNvSpPr>
            <p:nvPr/>
          </p:nvSpPr>
          <p:spPr bwMode="auto">
            <a:xfrm>
              <a:off x="3577" y="1500"/>
              <a:ext cx="276" cy="264"/>
            </a:xfrm>
            <a:prstGeom prst="star8">
              <a:avLst>
                <a:gd name="adj" fmla="val 3825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0000"/>
                  </a:solidFill>
                  <a:latin typeface="Times New Roman" pitchFamily="18" charset="0"/>
                  <a:ea typeface="黑体" pitchFamily="49" charset="-122"/>
                </a:rPr>
                <a:t>A</a:t>
              </a:r>
            </a:p>
          </p:txBody>
        </p:sp>
        <p:sp>
          <p:nvSpPr>
            <p:cNvPr id="16" name="AutoShape 15"/>
            <p:cNvSpPr>
              <a:spLocks noChangeArrowheads="1"/>
            </p:cNvSpPr>
            <p:nvPr/>
          </p:nvSpPr>
          <p:spPr bwMode="auto">
            <a:xfrm>
              <a:off x="3289" y="1356"/>
              <a:ext cx="276" cy="264"/>
            </a:xfrm>
            <a:prstGeom prst="star8">
              <a:avLst>
                <a:gd name="adj" fmla="val 3825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0000"/>
                  </a:solidFill>
                  <a:latin typeface="Times New Roman" pitchFamily="18" charset="0"/>
                  <a:ea typeface="黑体" pitchFamily="49" charset="-122"/>
                </a:rPr>
                <a:t>A</a:t>
              </a:r>
            </a:p>
          </p:txBody>
        </p:sp>
        <p:sp>
          <p:nvSpPr>
            <p:cNvPr id="17" name="AutoShape 16"/>
            <p:cNvSpPr>
              <a:spLocks noChangeArrowheads="1"/>
            </p:cNvSpPr>
            <p:nvPr/>
          </p:nvSpPr>
          <p:spPr bwMode="auto">
            <a:xfrm>
              <a:off x="3277" y="996"/>
              <a:ext cx="276" cy="264"/>
            </a:xfrm>
            <a:prstGeom prst="star8">
              <a:avLst>
                <a:gd name="adj" fmla="val 3825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0000"/>
                  </a:solidFill>
                  <a:latin typeface="Times New Roman" pitchFamily="18" charset="0"/>
                  <a:ea typeface="黑体" pitchFamily="49" charset="-122"/>
                </a:rPr>
                <a:t>A</a:t>
              </a:r>
            </a:p>
          </p:txBody>
        </p:sp>
        <p:sp>
          <p:nvSpPr>
            <p:cNvPr id="18" name="Line 17"/>
            <p:cNvSpPr>
              <a:spLocks noChangeShapeType="1"/>
            </p:cNvSpPr>
            <p:nvPr/>
          </p:nvSpPr>
          <p:spPr bwMode="auto">
            <a:xfrm>
              <a:off x="2401" y="1404"/>
              <a:ext cx="516" cy="1"/>
            </a:xfrm>
            <a:prstGeom prst="line">
              <a:avLst/>
            </a:prstGeom>
            <a:noFill/>
            <a:ln w="3810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AutoShape 18"/>
            <p:cNvSpPr>
              <a:spLocks noChangeArrowheads="1"/>
            </p:cNvSpPr>
            <p:nvPr/>
          </p:nvSpPr>
          <p:spPr bwMode="auto">
            <a:xfrm>
              <a:off x="3553" y="1116"/>
              <a:ext cx="324" cy="288"/>
            </a:xfrm>
            <a:prstGeom prst="star16">
              <a:avLst>
                <a:gd name="adj" fmla="val 37500"/>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FF"/>
                  </a:solidFill>
                  <a:latin typeface="Times New Roman" pitchFamily="18" charset="0"/>
                  <a:ea typeface="黑体" pitchFamily="49" charset="-122"/>
                </a:rPr>
                <a:t>B</a:t>
              </a:r>
            </a:p>
          </p:txBody>
        </p:sp>
      </p:grpSp>
    </p:spTree>
    <p:extLst>
      <p:ext uri="{BB962C8B-B14F-4D97-AF65-F5344CB8AC3E}">
        <p14:creationId xmlns:p14="http://schemas.microsoft.com/office/powerpoint/2010/main" val="23705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10319</TotalTime>
  <Words>6269</Words>
  <Application>Microsoft Office PowerPoint</Application>
  <PresentationFormat>全屏显示(4:3)</PresentationFormat>
  <Paragraphs>756</Paragraphs>
  <Slides>87</Slides>
  <Notes>4</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87</vt:i4>
      </vt:variant>
    </vt:vector>
  </HeadingPairs>
  <TitlesOfParts>
    <vt:vector size="93" baseType="lpstr">
      <vt:lpstr>波形</vt:lpstr>
      <vt:lpstr>剪辑</vt:lpstr>
      <vt:lpstr>Equation</vt:lpstr>
      <vt:lpstr>公式</vt:lpstr>
      <vt:lpstr>位图图像</vt:lpstr>
      <vt:lpstr>Microsoft 公式 3.0</vt:lpstr>
      <vt:lpstr>第四章  多组分系统热力学 </vt:lpstr>
      <vt:lpstr>§4-!本章基本要求 </vt:lpstr>
      <vt:lpstr>§4-1 多组分系统 </vt:lpstr>
      <vt:lpstr>PowerPoint 演示文稿</vt:lpstr>
      <vt:lpstr>PowerPoint 演示文稿</vt:lpstr>
      <vt:lpstr>PowerPoint 演示文稿</vt:lpstr>
      <vt:lpstr> §4-2拉乌尔定律与亨利定律 ？在一定温度下纯物质（溶剂）都有确定的饱和蒸汽压，在纯物质中加入少量的其他物质，无限稀溶液（理想稀溶液）中溶剂的饱和蒸汽压会发生什么变化？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 偏摩尔量 </vt:lpstr>
      <vt:lpstr>问题的提出：为什么要研究偏摩尔量？以状态函数,体积V为例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§4-4 化学势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§4-5理想液态混合物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§4-6理想稀溶液</vt:lpstr>
      <vt:lpstr>PowerPoint 演示文稿</vt:lpstr>
      <vt:lpstr>PowerPoint 演示文稿</vt:lpstr>
      <vt:lpstr>PowerPoint 演示文稿</vt:lpstr>
      <vt:lpstr>PowerPoint 演示文稿</vt:lpstr>
      <vt:lpstr>PowerPoint 演示文稿</vt:lpstr>
      <vt:lpstr>PowerPoint 演示文稿</vt:lpstr>
      <vt:lpstr>五、稀溶液的依数性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§4-7活度和活度系数 </vt:lpstr>
      <vt:lpstr>PowerPoint 演示文稿</vt:lpstr>
      <vt:lpstr>PowerPoint 演示文稿</vt:lpstr>
      <vt:lpstr>PowerPoint 演示文稿</vt:lpstr>
      <vt:lpstr>PowerPoint 演示文稿</vt:lpstr>
      <vt:lpstr>PowerPoint 演示文稿</vt:lpstr>
      <vt:lpstr>本章小结与学习指导 </vt:lpstr>
      <vt:lpstr>PowerPoint 演示文稿</vt:lpstr>
      <vt:lpstr>PowerPoint 演示文稿</vt:lpstr>
      <vt:lpstr>PowerPoint 演示文稿</vt:lpstr>
    </vt:vector>
  </TitlesOfParts>
  <Company>BUCT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LONG</dc:creator>
  <cp:lastModifiedBy>buct224</cp:lastModifiedBy>
  <cp:revision>737</cp:revision>
  <dcterms:created xsi:type="dcterms:W3CDTF">2015-04-23T08:47:21Z</dcterms:created>
  <dcterms:modified xsi:type="dcterms:W3CDTF">2017-11-30T02:11:48Z</dcterms:modified>
</cp:coreProperties>
</file>