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279" r:id="rId10"/>
    <p:sldId id="323" r:id="rId11"/>
    <p:sldId id="324" r:id="rId12"/>
    <p:sldId id="325" r:id="rId13"/>
    <p:sldId id="278" r:id="rId14"/>
    <p:sldId id="328" r:id="rId15"/>
    <p:sldId id="261" r:id="rId16"/>
    <p:sldId id="330" r:id="rId17"/>
    <p:sldId id="333" r:id="rId18"/>
    <p:sldId id="298" r:id="rId19"/>
    <p:sldId id="297" r:id="rId20"/>
    <p:sldId id="300" r:id="rId21"/>
    <p:sldId id="353" r:id="rId22"/>
    <p:sldId id="352" r:id="rId23"/>
    <p:sldId id="351" r:id="rId24"/>
    <p:sldId id="286" r:id="rId25"/>
    <p:sldId id="294" r:id="rId26"/>
    <p:sldId id="268" r:id="rId27"/>
    <p:sldId id="314" r:id="rId28"/>
    <p:sldId id="288" r:id="rId29"/>
    <p:sldId id="280" r:id="rId30"/>
    <p:sldId id="287" r:id="rId31"/>
    <p:sldId id="343" r:id="rId32"/>
    <p:sldId id="344" r:id="rId33"/>
    <p:sldId id="348" r:id="rId34"/>
    <p:sldId id="345" r:id="rId35"/>
    <p:sldId id="346" r:id="rId36"/>
    <p:sldId id="347" r:id="rId37"/>
    <p:sldId id="289" r:id="rId38"/>
    <p:sldId id="290" r:id="rId39"/>
    <p:sldId id="334" r:id="rId40"/>
    <p:sldId id="307" r:id="rId41"/>
    <p:sldId id="336" r:id="rId42"/>
    <p:sldId id="337" r:id="rId43"/>
    <p:sldId id="309" r:id="rId44"/>
    <p:sldId id="310" r:id="rId45"/>
    <p:sldId id="311" r:id="rId46"/>
    <p:sldId id="312" r:id="rId47"/>
    <p:sldId id="313" r:id="rId48"/>
    <p:sldId id="326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66FFFF"/>
    <a:srgbClr val="BFBFFF"/>
    <a:srgbClr val="AFAFFF"/>
    <a:srgbClr val="99CCFF"/>
    <a:srgbClr val="33CCCC"/>
    <a:srgbClr val="CC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7" autoAdjust="0"/>
    <p:restoredTop sz="86417" autoAdjust="0"/>
  </p:normalViewPr>
  <p:slideViewPr>
    <p:cSldViewPr snapToGrid="0">
      <p:cViewPr varScale="1">
        <p:scale>
          <a:sx n="67" d="100"/>
          <a:sy n="67" d="100"/>
        </p:scale>
        <p:origin x="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854"/>
    </p:cViewPr>
  </p:sorterViewPr>
  <p:notesViewPr>
    <p:cSldViewPr snapToGrid="0">
      <p:cViewPr>
        <p:scale>
          <a:sx n="100" d="100"/>
          <a:sy n="100" d="100"/>
        </p:scale>
        <p:origin x="-178" y="15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7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png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5" Type="http://schemas.openxmlformats.org/officeDocument/2006/relationships/image" Target="../media/image124.png"/><Relationship Id="rId4" Type="http://schemas.openxmlformats.org/officeDocument/2006/relationships/image" Target="../media/image12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image" Target="../media/image125.png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4" Type="http://schemas.openxmlformats.org/officeDocument/2006/relationships/image" Target="../media/image1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2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5" Type="http://schemas.openxmlformats.org/officeDocument/2006/relationships/image" Target="../media/image136.wmf"/><Relationship Id="rId4" Type="http://schemas.openxmlformats.org/officeDocument/2006/relationships/image" Target="../media/image135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9F2B7D04-0FB3-4A61-8C07-04D10F1F5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74E36-A365-4A87-AE41-3637E9E705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488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0DCBF-A6BE-4AEF-B2BB-73575EDCDA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59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12AA0-EA3B-46AE-B3E8-DD0CF38307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844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4136F-CE75-4B0F-B73D-0F8DE1DEB4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21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A9053-92BA-4417-80FD-4410076EBC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36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6F6FF-D1D5-49A4-A205-FEAF264BF3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81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DB9CB-DE93-4A4D-87C1-7C5D8A1F1E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20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EC442-0960-48D9-B78D-1CB477A0C8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10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0BA57-C607-4AD7-B012-E002F8ECB8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1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9B8E7-49F2-4438-90D8-C7FBC10D51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47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E4A6E-62F7-401E-9176-B57A493DCB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77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4FB49-A7AD-4072-BAA1-117939F69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75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>
              <a:defRPr/>
            </a:pPr>
            <a:fld id="{DC82AAC4-EC83-4014-BF81-4277759798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jpeg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25.wmf"/><Relationship Id="rId3" Type="http://schemas.openxmlformats.org/officeDocument/2006/relationships/audio" Target="../media/audio2.wav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4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audio" Target="../media/audio1.wav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slide" Target="slide2.xml"/><Relationship Id="rId11" Type="http://schemas.openxmlformats.org/officeDocument/2006/relationships/image" Target="../media/image28.wmf"/><Relationship Id="rId5" Type="http://schemas.openxmlformats.org/officeDocument/2006/relationships/image" Target="../media/image7.png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6.png"/><Relationship Id="rId9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2.wmf"/><Relationship Id="rId18" Type="http://schemas.openxmlformats.org/officeDocument/2006/relationships/image" Target="../media/image37.jpeg"/><Relationship Id="rId3" Type="http://schemas.openxmlformats.org/officeDocument/2006/relationships/audio" Target="../media/audio2.wav"/><Relationship Id="rId21" Type="http://schemas.openxmlformats.org/officeDocument/2006/relationships/image" Target="../media/image38.jpeg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1.wmf"/><Relationship Id="rId5" Type="http://schemas.openxmlformats.org/officeDocument/2006/relationships/slide" Target="slide2.xml"/><Relationship Id="rId15" Type="http://schemas.openxmlformats.org/officeDocument/2006/relationships/image" Target="../media/image33.wmf"/><Relationship Id="rId23" Type="http://schemas.openxmlformats.org/officeDocument/2006/relationships/image" Target="../media/image36.wmf"/><Relationship Id="rId10" Type="http://schemas.openxmlformats.org/officeDocument/2006/relationships/oleObject" Target="../embeddings/oleObject19.bin"/><Relationship Id="rId19" Type="http://schemas.openxmlformats.org/officeDocument/2006/relationships/oleObject" Target="../embeddings/oleObject23.bin"/><Relationship Id="rId4" Type="http://schemas.openxmlformats.org/officeDocument/2006/relationships/audio" Target="../media/audio3.wav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44.wmf"/><Relationship Id="rId26" Type="http://schemas.openxmlformats.org/officeDocument/2006/relationships/image" Target="../media/image48.w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47.wmf"/><Relationship Id="rId5" Type="http://schemas.openxmlformats.org/officeDocument/2006/relationships/image" Target="../media/image6.png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49.png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31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53.wmf"/><Relationship Id="rId19" Type="http://schemas.openxmlformats.org/officeDocument/2006/relationships/image" Target="../media/image58.jpeg"/><Relationship Id="rId4" Type="http://schemas.openxmlformats.org/officeDocument/2006/relationships/image" Target="../media/image50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5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4.wmf"/><Relationship Id="rId3" Type="http://schemas.openxmlformats.org/officeDocument/2006/relationships/audio" Target="../media/audio2.wav"/><Relationship Id="rId7" Type="http://schemas.openxmlformats.org/officeDocument/2006/relationships/image" Target="../media/image60.wmf"/><Relationship Id="rId12" Type="http://schemas.openxmlformats.org/officeDocument/2006/relationships/image" Target="../media/image58.jpeg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7.png"/><Relationship Id="rId5" Type="http://schemas.openxmlformats.org/officeDocument/2006/relationships/image" Target="../media/image59.wmf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6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61.wmf"/><Relationship Id="rId14" Type="http://schemas.openxmlformats.org/officeDocument/2006/relationships/image" Target="../media/image6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wmf"/><Relationship Id="rId11" Type="http://schemas.openxmlformats.org/officeDocument/2006/relationships/slide" Target="slide2.xml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7.png"/><Relationship Id="rId4" Type="http://schemas.openxmlformats.org/officeDocument/2006/relationships/image" Target="../media/image66.wmf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audio" Target="../media/audio2.wav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61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60.bin"/><Relationship Id="rId5" Type="http://schemas.openxmlformats.org/officeDocument/2006/relationships/image" Target="../media/image6.png"/><Relationship Id="rId15" Type="http://schemas.openxmlformats.org/officeDocument/2006/relationships/image" Target="../media/image81.png"/><Relationship Id="rId10" Type="http://schemas.openxmlformats.org/officeDocument/2006/relationships/image" Target="../media/image79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8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6.png"/><Relationship Id="rId7" Type="http://schemas.openxmlformats.org/officeDocument/2006/relationships/image" Target="../media/image82.png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png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85.png"/><Relationship Id="rId4" Type="http://schemas.openxmlformats.org/officeDocument/2006/relationships/image" Target="../media/image7.png"/><Relationship Id="rId9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7.png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audio" Target="../media/audio1.wav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9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.png"/><Relationship Id="rId11" Type="http://schemas.openxmlformats.org/officeDocument/2006/relationships/image" Target="../media/image91.png"/><Relationship Id="rId5" Type="http://schemas.openxmlformats.org/officeDocument/2006/relationships/image" Target="../media/image6.png"/><Relationship Id="rId10" Type="http://schemas.openxmlformats.org/officeDocument/2006/relationships/image" Target="../media/image90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68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7.png"/><Relationship Id="rId5" Type="http://schemas.openxmlformats.org/officeDocument/2006/relationships/oleObject" Target="../embeddings/oleObject70.bin"/><Relationship Id="rId4" Type="http://schemas.openxmlformats.org/officeDocument/2006/relationships/image" Target="../media/image9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9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9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image" Target="../media/image6.png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10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80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07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image" Target="../media/image115.png"/><Relationship Id="rId7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11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oleObject" Target="../embeddings/oleObject86.bin"/><Relationship Id="rId7" Type="http://schemas.openxmlformats.org/officeDocument/2006/relationships/image" Target="../media/image1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16.wmf"/><Relationship Id="rId9" Type="http://schemas.openxmlformats.org/officeDocument/2006/relationships/image" Target="../media/image118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1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2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6.png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5.png"/><Relationship Id="rId5" Type="http://schemas.openxmlformats.org/officeDocument/2006/relationships/oleObject" Target="../embeddings/oleObject94.bin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8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99.bin"/><Relationship Id="rId14" Type="http://schemas.openxmlformats.org/officeDocument/2006/relationships/oleObject" Target="../embeddings/oleObject10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36.wmf"/><Relationship Id="rId3" Type="http://schemas.openxmlformats.org/officeDocument/2006/relationships/slide" Target="slide2.xml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35.png"/><Relationship Id="rId5" Type="http://schemas.openxmlformats.org/officeDocument/2006/relationships/image" Target="../media/image132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3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13.w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7.bin"/><Relationship Id="rId7" Type="http://schemas.openxmlformats.org/officeDocument/2006/relationships/slide" Target="slide2.xml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2.bin"/><Relationship Id="rId24" Type="http://schemas.openxmlformats.org/officeDocument/2006/relationships/image" Target="../media/image16.wmf"/><Relationship Id="rId5" Type="http://schemas.openxmlformats.org/officeDocument/2006/relationships/image" Target="../media/image6.png"/><Relationship Id="rId15" Type="http://schemas.openxmlformats.org/officeDocument/2006/relationships/oleObject" Target="../embeddings/oleObject4.bin"/><Relationship Id="rId23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6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157288" y="230188"/>
            <a:ext cx="58118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dirty="0">
                <a:solidFill>
                  <a:srgbClr val="FF3300"/>
                </a:solidFill>
                <a:ea typeface="黑体" pitchFamily="49" charset="-122"/>
              </a:rPr>
              <a:t>第</a:t>
            </a:r>
            <a:r>
              <a:rPr lang="en-US" altLang="zh-CN" sz="3600" dirty="0">
                <a:solidFill>
                  <a:srgbClr val="FF3300"/>
                </a:solidFill>
                <a:ea typeface="黑体" pitchFamily="49" charset="-122"/>
              </a:rPr>
              <a:t>2</a:t>
            </a:r>
            <a:r>
              <a:rPr lang="zh-CN" altLang="en-US" sz="3600" dirty="0">
                <a:solidFill>
                  <a:srgbClr val="FF3300"/>
                </a:solidFill>
                <a:ea typeface="黑体" pitchFamily="49" charset="-122"/>
              </a:rPr>
              <a:t>章 运算放大器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52475" y="1120775"/>
            <a:ext cx="6705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990000"/>
                </a:solidFill>
                <a:ea typeface="黑体" pitchFamily="49" charset="-122"/>
              </a:rPr>
              <a:t>2.1  </a:t>
            </a:r>
            <a:r>
              <a:rPr lang="zh-CN" altLang="en-US">
                <a:solidFill>
                  <a:srgbClr val="990000"/>
                </a:solidFill>
                <a:ea typeface="黑体" pitchFamily="49" charset="-122"/>
              </a:rPr>
              <a:t>集成电路运算放大器</a:t>
            </a:r>
          </a:p>
        </p:txBody>
      </p:sp>
      <p:sp>
        <p:nvSpPr>
          <p:cNvPr id="2052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4988" y="1841500"/>
            <a:ext cx="739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ea typeface="黑体" pitchFamily="49" charset="-122"/>
              </a:rPr>
              <a:t>1. </a:t>
            </a:r>
            <a:r>
              <a:rPr lang="zh-CN" altLang="en-US">
                <a:ea typeface="黑体" pitchFamily="49" charset="-122"/>
              </a:rPr>
              <a:t>集成电路运算放大器的内部组成单元</a:t>
            </a:r>
          </a:p>
        </p:txBody>
      </p:sp>
      <p:grpSp>
        <p:nvGrpSpPr>
          <p:cNvPr id="162821" name="Group 5"/>
          <p:cNvGrpSpPr>
            <a:grpSpLocks/>
          </p:cNvGrpSpPr>
          <p:nvPr/>
        </p:nvGrpSpPr>
        <p:grpSpPr bwMode="auto">
          <a:xfrm>
            <a:off x="227013" y="2630488"/>
            <a:ext cx="8697912" cy="3965575"/>
            <a:chOff x="143" y="1657"/>
            <a:chExt cx="5479" cy="2498"/>
          </a:xfrm>
        </p:grpSpPr>
        <p:grpSp>
          <p:nvGrpSpPr>
            <p:cNvPr id="2054" name="Group 6"/>
            <p:cNvGrpSpPr>
              <a:grpSpLocks/>
            </p:cNvGrpSpPr>
            <p:nvPr/>
          </p:nvGrpSpPr>
          <p:grpSpPr bwMode="auto">
            <a:xfrm>
              <a:off x="143" y="1657"/>
              <a:ext cx="5479" cy="2109"/>
              <a:chOff x="143" y="1657"/>
              <a:chExt cx="5479" cy="2109"/>
            </a:xfrm>
          </p:grpSpPr>
          <p:sp>
            <p:nvSpPr>
              <p:cNvPr id="2056" name="Rectangle 7"/>
              <p:cNvSpPr>
                <a:spLocks noChangeArrowheads="1"/>
              </p:cNvSpPr>
              <p:nvPr/>
            </p:nvSpPr>
            <p:spPr bwMode="auto">
              <a:xfrm>
                <a:off x="304" y="3516"/>
                <a:ext cx="50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6200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Clr>
                    <a:srgbClr val="0000FF"/>
                  </a:buClr>
                  <a:buSzPct val="85000"/>
                  <a:buFont typeface="Monotype Sorts" pitchFamily="2" charset="2"/>
                  <a:buNone/>
                </a:pPr>
                <a:r>
                  <a:rPr lang="zh-CN" altLang="en-US" sz="2000">
                    <a:solidFill>
                      <a:srgbClr val="000000"/>
                    </a:solidFill>
                    <a:ea typeface="楷体_GB2312" pitchFamily="49" charset="-122"/>
                  </a:rPr>
                  <a:t>图</a:t>
                </a:r>
                <a:r>
                  <a:rPr lang="en-US" altLang="zh-CN" sz="2000">
                    <a:solidFill>
                      <a:srgbClr val="000000"/>
                    </a:solidFill>
                    <a:ea typeface="楷体_GB2312" pitchFamily="49" charset="-122"/>
                  </a:rPr>
                  <a:t>2.1.1  </a:t>
                </a:r>
                <a:r>
                  <a:rPr lang="zh-CN" altLang="en-US" sz="2000">
                    <a:solidFill>
                      <a:srgbClr val="000000"/>
                    </a:solidFill>
                    <a:ea typeface="楷体_GB2312" pitchFamily="49" charset="-122"/>
                  </a:rPr>
                  <a:t>集成运算放大器的内部结构框图</a:t>
                </a:r>
              </a:p>
            </p:txBody>
          </p:sp>
          <p:pic>
            <p:nvPicPr>
              <p:cNvPr id="2057" name="Picture 8" descr="未标题-1 拷贝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" y="1657"/>
                <a:ext cx="5479" cy="1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55" name="Text Box 9"/>
            <p:cNvSpPr txBox="1">
              <a:spLocks noChangeArrowheads="1"/>
            </p:cNvSpPr>
            <p:nvPr/>
          </p:nvSpPr>
          <p:spPr bwMode="auto">
            <a:xfrm>
              <a:off x="779" y="3867"/>
              <a:ext cx="17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未标题-2 拷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63" y="0"/>
            <a:ext cx="3856037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684963" y="2100263"/>
            <a:ext cx="215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电压串联负反馈</a:t>
            </a:r>
          </a:p>
        </p:txBody>
      </p:sp>
      <p:pic>
        <p:nvPicPr>
          <p:cNvPr id="110606" name="Picture 14" descr="未标题-1 拷贝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38" y="3651250"/>
            <a:ext cx="4911725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609" name="Group 17"/>
          <p:cNvGrpSpPr>
            <a:grpSpLocks/>
          </p:cNvGrpSpPr>
          <p:nvPr/>
        </p:nvGrpSpPr>
        <p:grpSpPr bwMode="auto">
          <a:xfrm>
            <a:off x="6215063" y="3021013"/>
            <a:ext cx="2232025" cy="914400"/>
            <a:chOff x="3915" y="1903"/>
            <a:chExt cx="1406" cy="576"/>
          </a:xfrm>
        </p:grpSpPr>
        <p:sp>
          <p:nvSpPr>
            <p:cNvPr id="11273" name="Text Box 11"/>
            <p:cNvSpPr txBox="1">
              <a:spLocks noChangeArrowheads="1"/>
            </p:cNvSpPr>
            <p:nvPr/>
          </p:nvSpPr>
          <p:spPr bwMode="auto">
            <a:xfrm>
              <a:off x="4015" y="1997"/>
              <a:ext cx="1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</a:rPr>
                <a:t>R</a:t>
              </a:r>
              <a:r>
                <a:rPr lang="en-US" altLang="zh-CN" sz="2400" i="1" baseline="-25000">
                  <a:solidFill>
                    <a:srgbClr val="0000FF"/>
                  </a:solidFill>
                </a:rPr>
                <a:t>2</a:t>
              </a:r>
              <a:r>
                <a:rPr lang="en-US" altLang="zh-CN" sz="2400" i="1">
                  <a:solidFill>
                    <a:srgbClr val="0000FF"/>
                  </a:solidFill>
                </a:rPr>
                <a:t>=0 ,   R</a:t>
              </a:r>
              <a:r>
                <a:rPr lang="en-US" altLang="zh-CN" sz="2400" i="1" baseline="-25000">
                  <a:solidFill>
                    <a:srgbClr val="0000FF"/>
                  </a:solidFill>
                </a:rPr>
                <a:t>1</a:t>
              </a:r>
              <a:r>
                <a:rPr lang="en-US" altLang="zh-CN" sz="2400" i="1">
                  <a:solidFill>
                    <a:srgbClr val="0000FF"/>
                  </a:solidFill>
                </a:rPr>
                <a:t>=</a:t>
              </a:r>
              <a:r>
                <a:rPr lang="en-US" altLang="zh-CN" sz="2400" i="1">
                  <a:solidFill>
                    <a:srgbClr val="0000FF"/>
                  </a:solidFill>
                  <a:ea typeface="MS Gothic" pitchFamily="49" charset="-128"/>
                </a:rPr>
                <a:t>∞</a:t>
              </a:r>
              <a:endParaRPr lang="en-US" altLang="zh-CN" sz="2400" i="1">
                <a:solidFill>
                  <a:srgbClr val="0000FF"/>
                </a:solidFill>
              </a:endParaRPr>
            </a:p>
          </p:txBody>
        </p:sp>
        <p:sp>
          <p:nvSpPr>
            <p:cNvPr id="11274" name="AutoShape 16"/>
            <p:cNvSpPr>
              <a:spLocks noChangeArrowheads="1"/>
            </p:cNvSpPr>
            <p:nvPr/>
          </p:nvSpPr>
          <p:spPr bwMode="auto">
            <a:xfrm>
              <a:off x="3915" y="1903"/>
              <a:ext cx="110" cy="576"/>
            </a:xfrm>
            <a:prstGeom prst="downArrow">
              <a:avLst>
                <a:gd name="adj1" fmla="val 50000"/>
                <a:gd name="adj2" fmla="val 130909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</p:grpSp>
      <p:sp>
        <p:nvSpPr>
          <p:cNvPr id="110610" name="Rectangle 18"/>
          <p:cNvSpPr>
            <a:spLocks noChangeArrowheads="1"/>
          </p:cNvSpPr>
          <p:nvPr/>
        </p:nvSpPr>
        <p:spPr bwMode="auto">
          <a:xfrm>
            <a:off x="660400" y="2247900"/>
            <a:ext cx="334962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8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i</a:t>
            </a:r>
            <a:r>
              <a:rPr lang="zh-CN" altLang="en-US" sz="2800">
                <a:solidFill>
                  <a:srgbClr val="000000"/>
                </a:solidFill>
                <a:ea typeface="华康简宋" charset="-122"/>
              </a:rPr>
              <a:t>＝</a:t>
            </a:r>
            <a:r>
              <a:rPr lang="en-US" altLang="zh-CN" sz="28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p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</a:rPr>
              <a:t>≈ </a:t>
            </a:r>
            <a:r>
              <a:rPr lang="en-US" altLang="zh-CN" sz="28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n</a:t>
            </a:r>
            <a:r>
              <a:rPr lang="zh-CN" altLang="en-US" sz="2800">
                <a:solidFill>
                  <a:srgbClr val="000000"/>
                </a:solidFill>
                <a:ea typeface="华康简宋" charset="-122"/>
              </a:rPr>
              <a:t>＝ </a:t>
            </a:r>
            <a:r>
              <a:rPr lang="en-US" altLang="zh-CN" sz="28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o</a:t>
            </a:r>
          </a:p>
        </p:txBody>
      </p:sp>
      <p:sp>
        <p:nvSpPr>
          <p:cNvPr id="110612" name="Rectangle 20"/>
          <p:cNvSpPr>
            <a:spLocks noChangeArrowheads="1"/>
          </p:cNvSpPr>
          <p:nvPr/>
        </p:nvSpPr>
        <p:spPr bwMode="auto">
          <a:xfrm>
            <a:off x="904875" y="4527550"/>
            <a:ext cx="200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电压跟随器</a:t>
            </a:r>
          </a:p>
        </p:txBody>
      </p:sp>
      <p:graphicFrame>
        <p:nvGraphicFramePr>
          <p:cNvPr id="110613" name="Object 21"/>
          <p:cNvGraphicFramePr>
            <a:graphicFrameLocks noChangeAspect="1"/>
          </p:cNvGraphicFramePr>
          <p:nvPr/>
        </p:nvGraphicFramePr>
        <p:xfrm>
          <a:off x="860425" y="3287713"/>
          <a:ext cx="16287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公式" r:id="rId5" imgW="736600" imgH="431800" progId="Equation.3">
                  <p:embed/>
                </p:oleObj>
              </mc:Choice>
              <mc:Fallback>
                <p:oleObj name="公式" r:id="rId5" imgW="736600" imgH="431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3287713"/>
                        <a:ext cx="16287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0" grpId="0" autoUpdateAnimBg="0"/>
      <p:bldP spid="1106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04800" y="228600"/>
            <a:ext cx="3287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电压跟随器的作用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228600" y="3662363"/>
            <a:ext cx="48768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无电压跟随器时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        负载上得到的电压</a:t>
            </a: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796925" y="4949825"/>
          <a:ext cx="29908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公式" r:id="rId3" imgW="1497950" imgH="393529" progId="Equation.3">
                  <p:embed/>
                </p:oleObj>
              </mc:Choice>
              <mc:Fallback>
                <p:oleObj name="公式" r:id="rId3" imgW="1497950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949825"/>
                        <a:ext cx="299085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4778375" y="3716338"/>
            <a:ext cx="27654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有电压跟随器时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5492750" y="4340225"/>
            <a:ext cx="14208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400" i="1">
                <a:solidFill>
                  <a:srgbClr val="000000"/>
                </a:solidFill>
                <a:ea typeface="华康简宋" charset="-122"/>
              </a:rPr>
              <a:t>i</a:t>
            </a:r>
            <a:r>
              <a:rPr lang="en-US" altLang="zh-CN" sz="2400" baseline="-30000">
                <a:solidFill>
                  <a:srgbClr val="000000"/>
                </a:solidFill>
                <a:ea typeface="华康简宋" charset="-122"/>
              </a:rPr>
              <a:t>p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≈0</a:t>
            </a:r>
            <a:r>
              <a:rPr lang="zh-CN" altLang="en-US" sz="2400">
                <a:solidFill>
                  <a:srgbClr val="000000"/>
                </a:solidFill>
                <a:ea typeface="华康简宋" charset="-122"/>
              </a:rPr>
              <a:t>，</a:t>
            </a:r>
            <a:endParaRPr lang="zh-CN" altLang="en-US" sz="2400" baseline="-30000">
              <a:solidFill>
                <a:srgbClr val="000000"/>
              </a:solidFill>
              <a:ea typeface="华康简宋" charset="-122"/>
            </a:endParaRPr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4978400" y="4949825"/>
            <a:ext cx="35179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4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华康简宋" charset="-122"/>
              </a:rPr>
              <a:t>s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≈</a:t>
            </a:r>
            <a:r>
              <a:rPr lang="en-US" altLang="zh-CN" sz="2400" baseline="-30000">
                <a:solidFill>
                  <a:srgbClr val="000000"/>
                </a:solidFill>
                <a:ea typeface="华康简宋" charset="-122"/>
              </a:rPr>
              <a:t> </a:t>
            </a:r>
            <a:r>
              <a:rPr lang="en-US" altLang="zh-CN" sz="24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华康简宋" charset="-122"/>
              </a:rPr>
              <a:t>p 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≈</a:t>
            </a:r>
            <a:r>
              <a:rPr lang="en-US" altLang="zh-CN" sz="2400">
                <a:solidFill>
                  <a:srgbClr val="000000"/>
                </a:solidFill>
                <a:ea typeface="华康简宋" charset="-122"/>
              </a:rPr>
              <a:t> </a:t>
            </a:r>
            <a:r>
              <a:rPr lang="en-US" altLang="zh-CN" sz="24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华康简宋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≈</a:t>
            </a:r>
            <a:r>
              <a:rPr lang="en-US" altLang="zh-CN" sz="24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 v</a:t>
            </a:r>
            <a:r>
              <a:rPr lang="en-US" altLang="zh-CN" sz="2400" baseline="-30000">
                <a:solidFill>
                  <a:srgbClr val="000000"/>
                </a:solidFill>
                <a:ea typeface="华康简宋" charset="-122"/>
              </a:rPr>
              <a:t>o </a:t>
            </a:r>
          </a:p>
        </p:txBody>
      </p:sp>
      <p:pic>
        <p:nvPicPr>
          <p:cNvPr id="12296" name="Picture 9" descr="未标题-2 拷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765175"/>
            <a:ext cx="7345363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utoUpdateAnimBg="0"/>
      <p:bldP spid="111621" grpId="0" autoUpdateAnimBg="0"/>
      <p:bldP spid="111622" grpId="0" autoUpdateAnimBg="0"/>
      <p:bldP spid="11162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219075" y="674688"/>
            <a:ext cx="39624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根据虚短和虚断</a:t>
            </a:r>
          </a:p>
        </p:txBody>
      </p:sp>
      <p:graphicFrame>
        <p:nvGraphicFramePr>
          <p:cNvPr id="1126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325341"/>
              </p:ext>
            </p:extLst>
          </p:nvPr>
        </p:nvGraphicFramePr>
        <p:xfrm>
          <a:off x="798513" y="2505480"/>
          <a:ext cx="21605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4" imgW="927000" imgH="431640" progId="Equation.DSMT4">
                  <p:embed/>
                </p:oleObj>
              </mc:Choice>
              <mc:Fallback>
                <p:oleObj name="Equation" r:id="rId4" imgW="92700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2505480"/>
                        <a:ext cx="21605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758878"/>
              </p:ext>
            </p:extLst>
          </p:nvPr>
        </p:nvGraphicFramePr>
        <p:xfrm>
          <a:off x="798513" y="1304386"/>
          <a:ext cx="5048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6" imgW="203040" imgH="431640" progId="Equation.DSMT4">
                  <p:embed/>
                </p:oleObj>
              </mc:Choice>
              <mc:Fallback>
                <p:oleObj name="Equation" r:id="rId6" imgW="2030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1304386"/>
                        <a:ext cx="5048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3538538" y="2868613"/>
            <a:ext cx="45227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（可作为公式直接使用）</a:t>
            </a:r>
            <a:endParaRPr lang="zh-CN" altLang="en-US" sz="2400" dirty="0">
              <a:solidFill>
                <a:srgbClr val="FF0000"/>
              </a:solidFill>
              <a:ea typeface="华康简宋" charset="-122"/>
            </a:endParaRP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 flipV="1">
            <a:off x="242888" y="531813"/>
            <a:ext cx="4238625" cy="22225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Rectangle 12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66700" y="0"/>
            <a:ext cx="4548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2.3.2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反相比例放大电路</a:t>
            </a:r>
          </a:p>
        </p:txBody>
      </p:sp>
      <p:pic>
        <p:nvPicPr>
          <p:cNvPr id="13320" name="Picture 13" descr="未标题-2 拷贝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331" y="231775"/>
            <a:ext cx="43370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54" name="Rectangle 14"/>
          <p:cNvSpPr>
            <a:spLocks noChangeArrowheads="1"/>
          </p:cNvSpPr>
          <p:nvPr/>
        </p:nvSpPr>
        <p:spPr bwMode="auto">
          <a:xfrm>
            <a:off x="6991350" y="1957388"/>
            <a:ext cx="215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电压并联负反馈</a:t>
            </a:r>
          </a:p>
        </p:txBody>
      </p:sp>
      <p:graphicFrame>
        <p:nvGraphicFramePr>
          <p:cNvPr id="112658" name="Object 18"/>
          <p:cNvGraphicFramePr>
            <a:graphicFrameLocks noChangeAspect="1"/>
          </p:cNvGraphicFramePr>
          <p:nvPr/>
        </p:nvGraphicFramePr>
        <p:xfrm>
          <a:off x="2514600" y="5273675"/>
          <a:ext cx="16716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公式" r:id="rId10" imgW="761669" imgH="228501" progId="Equation.3">
                  <p:embed/>
                </p:oleObj>
              </mc:Choice>
              <mc:Fallback>
                <p:oleObj name="公式" r:id="rId10" imgW="761669" imgH="22850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73675"/>
                        <a:ext cx="167163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2349500" y="3819525"/>
            <a:ext cx="200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 dirty="0" smtClean="0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lang="en-US" altLang="zh-CN" sz="1600" dirty="0" smtClean="0">
                <a:solidFill>
                  <a:srgbClr val="FF0000"/>
                </a:solidFill>
                <a:ea typeface="楷体_GB2312" pitchFamily="49" charset="-122"/>
              </a:rPr>
              <a:t>3</a:t>
            </a:r>
            <a:r>
              <a:rPr lang="en-US" altLang="zh-CN" sz="2400" dirty="0" smtClean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zh-CN" altLang="en-US" sz="2400" dirty="0" smtClean="0">
                <a:solidFill>
                  <a:srgbClr val="FF0000"/>
                </a:solidFill>
                <a:ea typeface="楷体_GB2312" pitchFamily="49" charset="-122"/>
              </a:rPr>
              <a:t>平衡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电阻</a:t>
            </a:r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798513" y="4564063"/>
            <a:ext cx="7767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保证集成运放的输入级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—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差放的对称性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719863" y="2185988"/>
            <a:ext cx="603115" cy="430752"/>
            <a:chOff x="5719863" y="2185988"/>
            <a:chExt cx="603115" cy="430752"/>
          </a:xfrm>
        </p:grpSpPr>
        <p:sp>
          <p:nvSpPr>
            <p:cNvPr id="2" name="矩形 1"/>
            <p:cNvSpPr/>
            <p:nvPr/>
          </p:nvSpPr>
          <p:spPr bwMode="auto">
            <a:xfrm>
              <a:off x="6138153" y="2185988"/>
              <a:ext cx="155643" cy="430752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19863" y="2216630"/>
              <a:ext cx="603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/>
                <a:t>R</a:t>
              </a:r>
              <a:r>
                <a:rPr lang="en-US" altLang="zh-CN" sz="1400" i="1" dirty="0" smtClean="0"/>
                <a:t>3</a:t>
              </a:r>
              <a:endParaRPr lang="zh-CN" altLang="en-US" sz="1400" i="1" dirty="0"/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335690"/>
              </p:ext>
            </p:extLst>
          </p:nvPr>
        </p:nvGraphicFramePr>
        <p:xfrm>
          <a:off x="1390820" y="1277938"/>
          <a:ext cx="10429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12" imgW="419040" imgH="431640" progId="Equation.DSMT4">
                  <p:embed/>
                </p:oleObj>
              </mc:Choice>
              <mc:Fallback>
                <p:oleObj name="Equation" r:id="rId12" imgW="4190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820" y="1277938"/>
                        <a:ext cx="10429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utoUpdateAnimBg="0"/>
      <p:bldP spid="112650" grpId="0" autoUpdateAnimBg="0"/>
      <p:bldP spid="112654" grpId="0" autoUpdateAnimBg="0"/>
      <p:bldP spid="112659" grpId="0" autoUpdateAnimBg="0"/>
      <p:bldP spid="11266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84" name="Rectangle 60"/>
          <p:cNvSpPr>
            <a:spLocks noChangeArrowheads="1"/>
          </p:cNvSpPr>
          <p:nvPr/>
        </p:nvSpPr>
        <p:spPr bwMode="auto">
          <a:xfrm>
            <a:off x="3736975" y="3382963"/>
            <a:ext cx="35290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i="1" dirty="0">
                <a:ea typeface="楷体_GB2312" pitchFamily="49" charset="-122"/>
              </a:rPr>
              <a:t>R</a:t>
            </a:r>
            <a:r>
              <a:rPr lang="en-US" altLang="zh-CN" sz="2400" i="1" baseline="-20000" dirty="0">
                <a:ea typeface="楷体_GB2312" pitchFamily="49" charset="-122"/>
              </a:rPr>
              <a:t>1 </a:t>
            </a:r>
            <a:r>
              <a:rPr lang="en-US" altLang="zh-CN" sz="2400" i="1" dirty="0">
                <a:ea typeface="楷体_GB2312" pitchFamily="49" charset="-122"/>
              </a:rPr>
              <a:t>= R</a:t>
            </a:r>
            <a:r>
              <a:rPr lang="en-US" altLang="zh-CN" sz="2400" i="1" baseline="-20000" dirty="0">
                <a:ea typeface="楷体_GB2312" pitchFamily="49" charset="-122"/>
              </a:rPr>
              <a:t>2</a:t>
            </a:r>
            <a:r>
              <a:rPr lang="zh-CN" altLang="en-US" sz="2400" i="1" dirty="0">
                <a:ea typeface="楷体_GB2312" pitchFamily="49" charset="-122"/>
              </a:rPr>
              <a:t>，</a:t>
            </a:r>
            <a:r>
              <a:rPr lang="en-US" altLang="zh-CN" sz="2800" i="1" dirty="0" err="1">
                <a:ea typeface="楷体_GB2312" pitchFamily="49" charset="-122"/>
              </a:rPr>
              <a:t>v</a:t>
            </a:r>
            <a:r>
              <a:rPr lang="en-US" altLang="zh-CN" sz="2400" i="1" baseline="-20000" dirty="0" err="1">
                <a:ea typeface="楷体_GB2312" pitchFamily="49" charset="-122"/>
              </a:rPr>
              <a:t>o</a:t>
            </a:r>
            <a:r>
              <a:rPr lang="en-US" altLang="zh-CN" sz="2400" i="1" baseline="-200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= - </a:t>
            </a:r>
            <a:r>
              <a:rPr lang="en-US" altLang="zh-CN" sz="2800" i="1" dirty="0" err="1">
                <a:ea typeface="楷体_GB2312" pitchFamily="49" charset="-122"/>
              </a:rPr>
              <a:t>v</a:t>
            </a:r>
            <a:r>
              <a:rPr lang="en-US" altLang="zh-CN" sz="2400" i="1" baseline="-200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  ——</a:t>
            </a:r>
            <a:r>
              <a:rPr lang="zh-CN" altLang="en-US" sz="2400" dirty="0">
                <a:ea typeface="楷体_GB2312" pitchFamily="49" charset="-122"/>
              </a:rPr>
              <a:t>反相器（模拟）</a:t>
            </a:r>
          </a:p>
        </p:txBody>
      </p:sp>
      <p:sp>
        <p:nvSpPr>
          <p:cNvPr id="14341" name="Line 78"/>
          <p:cNvSpPr>
            <a:spLocks noChangeShapeType="1"/>
          </p:cNvSpPr>
          <p:nvPr/>
        </p:nvSpPr>
        <p:spPr bwMode="auto">
          <a:xfrm flipV="1">
            <a:off x="242888" y="531813"/>
            <a:ext cx="4238625" cy="22225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Rectangle 7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66700" y="0"/>
            <a:ext cx="4548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黑体" pitchFamily="49" charset="-122"/>
              </a:rPr>
              <a:t>2.3.2 </a:t>
            </a:r>
            <a:r>
              <a:rPr lang="zh-CN" altLang="en-US" dirty="0">
                <a:solidFill>
                  <a:srgbClr val="000066"/>
                </a:solidFill>
                <a:ea typeface="黑体" pitchFamily="49" charset="-122"/>
              </a:rPr>
              <a:t>反相比例放大电路</a:t>
            </a:r>
          </a:p>
        </p:txBody>
      </p:sp>
      <p:pic>
        <p:nvPicPr>
          <p:cNvPr id="14343" name="Picture 80" descr="未标题-2 拷贝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231775"/>
            <a:ext cx="43370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306" name="Rectangle 82"/>
          <p:cNvSpPr>
            <a:spLocks noChangeArrowheads="1"/>
          </p:cNvSpPr>
          <p:nvPr/>
        </p:nvSpPr>
        <p:spPr bwMode="auto">
          <a:xfrm>
            <a:off x="609600" y="1092200"/>
            <a:ext cx="2800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输入电阻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52307" name="Object 83"/>
          <p:cNvGraphicFramePr>
            <a:graphicFrameLocks noChangeAspect="1"/>
          </p:cNvGraphicFramePr>
          <p:nvPr/>
        </p:nvGraphicFramePr>
        <p:xfrm>
          <a:off x="1665288" y="1927225"/>
          <a:ext cx="10636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公式" r:id="rId8" imgW="482391" imgH="431613" progId="Equation.3">
                  <p:embed/>
                </p:oleObj>
              </mc:Choice>
              <mc:Fallback>
                <p:oleObj name="公式" r:id="rId8" imgW="482391" imgH="431613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1927225"/>
                        <a:ext cx="106362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08" name="Rectangle 84"/>
          <p:cNvSpPr>
            <a:spLocks noChangeArrowheads="1"/>
          </p:cNvSpPr>
          <p:nvPr/>
        </p:nvSpPr>
        <p:spPr bwMode="auto">
          <a:xfrm>
            <a:off x="598488" y="3068638"/>
            <a:ext cx="1530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输出电阻</a:t>
            </a:r>
          </a:p>
        </p:txBody>
      </p:sp>
      <p:sp>
        <p:nvSpPr>
          <p:cNvPr id="52309" name="Rectangle 85"/>
          <p:cNvSpPr>
            <a:spLocks noChangeArrowheads="1"/>
          </p:cNvSpPr>
          <p:nvPr/>
        </p:nvSpPr>
        <p:spPr bwMode="auto">
          <a:xfrm>
            <a:off x="1516063" y="3802063"/>
            <a:ext cx="1524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400" i="1">
                <a:solidFill>
                  <a:srgbClr val="000000"/>
                </a:solidFill>
                <a:ea typeface="华康简宋" charset="-122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→</a:t>
            </a:r>
            <a:r>
              <a:rPr lang="en-US" altLang="zh-CN" sz="2400">
                <a:solidFill>
                  <a:srgbClr val="000000"/>
                </a:solidFill>
                <a:ea typeface="华康简宋" charset="-122"/>
              </a:rPr>
              <a:t>0</a:t>
            </a:r>
          </a:p>
        </p:txBody>
      </p:sp>
      <p:graphicFrame>
        <p:nvGraphicFramePr>
          <p:cNvPr id="52310" name="Object 86"/>
          <p:cNvGraphicFramePr>
            <a:graphicFrameLocks noChangeAspect="1"/>
          </p:cNvGraphicFramePr>
          <p:nvPr/>
        </p:nvGraphicFramePr>
        <p:xfrm>
          <a:off x="2767013" y="2119313"/>
          <a:ext cx="6429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公式" r:id="rId10" imgW="291847" imgH="215713" progId="Equation.3">
                  <p:embed/>
                </p:oleObj>
              </mc:Choice>
              <mc:Fallback>
                <p:oleObj name="公式" r:id="rId10" imgW="291847" imgH="215713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2119313"/>
                        <a:ext cx="64293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84" grpId="0" autoUpdateAnimBg="0"/>
      <p:bldP spid="52306" grpId="0" autoUpdateAnimBg="0"/>
      <p:bldP spid="52308" grpId="0" autoUpdateAnimBg="0"/>
      <p:bldP spid="5230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4935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2.4.3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求和电路</a:t>
            </a: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(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加法电路</a:t>
            </a: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)</a:t>
            </a:r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1373188" y="1420813"/>
          <a:ext cx="4318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" name="公式" r:id="rId6" imgW="228501" imgH="431613" progId="Equation.3">
                  <p:embed/>
                </p:oleObj>
              </mc:Choice>
              <mc:Fallback>
                <p:oleObj name="公式" r:id="rId6" imgW="228501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1420813"/>
                        <a:ext cx="4318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2401888" y="1435100"/>
          <a:ext cx="8223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2" name="公式" r:id="rId8" imgW="431613" imgH="431613" progId="Equation.3">
                  <p:embed/>
                </p:oleObj>
              </mc:Choice>
              <mc:Fallback>
                <p:oleObj name="公式" r:id="rId8" imgW="431613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1435100"/>
                        <a:ext cx="82232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850900" y="2365375"/>
          <a:ext cx="253206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3" name="公式" r:id="rId10" imgW="1307532" imgH="431613" progId="Equation.3">
                  <p:embed/>
                </p:oleObj>
              </mc:Choice>
              <mc:Fallback>
                <p:oleObj name="公式" r:id="rId10" imgW="1307532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365375"/>
                        <a:ext cx="2532063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76" name="Group 40"/>
          <p:cNvGrpSpPr>
            <a:grpSpLocks/>
          </p:cNvGrpSpPr>
          <p:nvPr/>
        </p:nvGrpSpPr>
        <p:grpSpPr bwMode="auto">
          <a:xfrm>
            <a:off x="973138" y="3408363"/>
            <a:ext cx="2052637" cy="530225"/>
            <a:chOff x="579" y="2164"/>
            <a:chExt cx="1293" cy="334"/>
          </a:xfrm>
        </p:grpSpPr>
        <p:graphicFrame>
          <p:nvGraphicFramePr>
            <p:cNvPr id="15383" name="Object 9"/>
            <p:cNvGraphicFramePr>
              <a:graphicFrameLocks noChangeAspect="1"/>
            </p:cNvGraphicFramePr>
            <p:nvPr/>
          </p:nvGraphicFramePr>
          <p:xfrm>
            <a:off x="905" y="2217"/>
            <a:ext cx="967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4" name="公式" r:id="rId12" imgW="787400" imgH="228600" progId="Equation.3">
                    <p:embed/>
                  </p:oleObj>
                </mc:Choice>
                <mc:Fallback>
                  <p:oleObj name="公式" r:id="rId12" imgW="7874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2217"/>
                          <a:ext cx="967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4" name="Rectangle 10"/>
            <p:cNvSpPr>
              <a:spLocks noChangeArrowheads="1"/>
            </p:cNvSpPr>
            <p:nvPr/>
          </p:nvSpPr>
          <p:spPr bwMode="auto">
            <a:xfrm>
              <a:off x="579" y="2164"/>
              <a:ext cx="52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若</a:t>
              </a:r>
            </a:p>
          </p:txBody>
        </p:sp>
      </p:grpSp>
      <p:graphicFrame>
        <p:nvGraphicFramePr>
          <p:cNvPr id="116749" name="Object 13"/>
          <p:cNvGraphicFramePr>
            <a:graphicFrameLocks noChangeAspect="1"/>
          </p:cNvGraphicFramePr>
          <p:nvPr/>
        </p:nvGraphicFramePr>
        <p:xfrm>
          <a:off x="1765300" y="1423988"/>
          <a:ext cx="6889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" name="公式" r:id="rId14" imgW="355446" imgH="431613" progId="Equation.3">
                  <p:embed/>
                </p:oleObj>
              </mc:Choice>
              <mc:Fallback>
                <p:oleObj name="公式" r:id="rId14" imgW="355446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1423988"/>
                        <a:ext cx="68897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166688" y="2640013"/>
            <a:ext cx="561975" cy="303212"/>
          </a:xfrm>
          <a:prstGeom prst="rightArrow">
            <a:avLst>
              <a:gd name="adj1" fmla="val 50000"/>
              <a:gd name="adj2" fmla="val 4633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grpSp>
        <p:nvGrpSpPr>
          <p:cNvPr id="116777" name="Group 41"/>
          <p:cNvGrpSpPr>
            <a:grpSpLocks/>
          </p:cNvGrpSpPr>
          <p:nvPr/>
        </p:nvGrpSpPr>
        <p:grpSpPr bwMode="auto">
          <a:xfrm>
            <a:off x="3441700" y="3414713"/>
            <a:ext cx="2484438" cy="530225"/>
            <a:chOff x="2145" y="2179"/>
            <a:chExt cx="1565" cy="334"/>
          </a:xfrm>
        </p:grpSpPr>
        <p:sp>
          <p:nvSpPr>
            <p:cNvPr id="15381" name="Rectangle 16"/>
            <p:cNvSpPr>
              <a:spLocks noChangeArrowheads="1"/>
            </p:cNvSpPr>
            <p:nvPr/>
          </p:nvSpPr>
          <p:spPr bwMode="auto">
            <a:xfrm>
              <a:off x="2145" y="2179"/>
              <a:ext cx="61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则有</a:t>
              </a:r>
            </a:p>
          </p:txBody>
        </p:sp>
        <p:graphicFrame>
          <p:nvGraphicFramePr>
            <p:cNvPr id="15382" name="Object 17"/>
            <p:cNvGraphicFramePr>
              <a:graphicFrameLocks noChangeAspect="1"/>
            </p:cNvGraphicFramePr>
            <p:nvPr/>
          </p:nvGraphicFramePr>
          <p:xfrm>
            <a:off x="2622" y="2223"/>
            <a:ext cx="108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6" name="公式" r:id="rId16" imgW="889000" imgH="228600" progId="Equation.3">
                    <p:embed/>
                  </p:oleObj>
                </mc:Choice>
                <mc:Fallback>
                  <p:oleObj name="公式" r:id="rId16" imgW="8890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2" y="2223"/>
                          <a:ext cx="108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370" name="Picture 19" descr="未标题-2 拷贝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0"/>
            <a:ext cx="4319587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67" name="Text Box 31"/>
          <p:cNvSpPr txBox="1">
            <a:spLocks noChangeArrowheads="1"/>
          </p:cNvSpPr>
          <p:nvPr/>
        </p:nvSpPr>
        <p:spPr bwMode="auto">
          <a:xfrm>
            <a:off x="3446463" y="2528888"/>
            <a:ext cx="270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反相比例求和电路</a:t>
            </a:r>
          </a:p>
        </p:txBody>
      </p:sp>
      <p:sp>
        <p:nvSpPr>
          <p:cNvPr id="116768" name="Rectangle 32"/>
          <p:cNvSpPr>
            <a:spLocks noChangeArrowheads="1"/>
          </p:cNvSpPr>
          <p:nvPr/>
        </p:nvSpPr>
        <p:spPr bwMode="auto">
          <a:xfrm>
            <a:off x="231775" y="4025900"/>
            <a:ext cx="4076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输出再接一级反相电路</a:t>
            </a:r>
          </a:p>
        </p:txBody>
      </p:sp>
      <p:grpSp>
        <p:nvGrpSpPr>
          <p:cNvPr id="116769" name="Group 33"/>
          <p:cNvGrpSpPr>
            <a:grpSpLocks/>
          </p:cNvGrpSpPr>
          <p:nvPr/>
        </p:nvGrpSpPr>
        <p:grpSpPr bwMode="auto">
          <a:xfrm>
            <a:off x="3511550" y="4065588"/>
            <a:ext cx="2503488" cy="547687"/>
            <a:chOff x="2469" y="2462"/>
            <a:chExt cx="1577" cy="345"/>
          </a:xfrm>
        </p:grpSpPr>
        <p:graphicFrame>
          <p:nvGraphicFramePr>
            <p:cNvPr id="15379" name="Object 34"/>
            <p:cNvGraphicFramePr>
              <a:graphicFrameLocks noChangeAspect="1"/>
            </p:cNvGraphicFramePr>
            <p:nvPr/>
          </p:nvGraphicFramePr>
          <p:xfrm>
            <a:off x="2993" y="2492"/>
            <a:ext cx="1053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7" name="公式" r:id="rId19" imgW="761669" imgH="228501" progId="Equation.3">
                    <p:embed/>
                  </p:oleObj>
                </mc:Choice>
                <mc:Fallback>
                  <p:oleObj name="公式" r:id="rId19" imgW="761669" imgH="228501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3" y="2492"/>
                          <a:ext cx="1053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0" name="Rectangle 35"/>
            <p:cNvSpPr>
              <a:spLocks noChangeArrowheads="1"/>
            </p:cNvSpPr>
            <p:nvPr/>
          </p:nvSpPr>
          <p:spPr bwMode="auto">
            <a:xfrm>
              <a:off x="2469" y="2462"/>
              <a:ext cx="57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可得</a:t>
              </a:r>
            </a:p>
          </p:txBody>
        </p:sp>
      </p:grpSp>
      <p:sp>
        <p:nvSpPr>
          <p:cNvPr id="116772" name="Rectangle 36"/>
          <p:cNvSpPr>
            <a:spLocks noChangeArrowheads="1"/>
          </p:cNvSpPr>
          <p:nvPr/>
        </p:nvSpPr>
        <p:spPr bwMode="auto">
          <a:xfrm>
            <a:off x="6088063" y="4132263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（加法运算）</a:t>
            </a:r>
          </a:p>
        </p:txBody>
      </p:sp>
      <p:grpSp>
        <p:nvGrpSpPr>
          <p:cNvPr id="116773" name="Group 37"/>
          <p:cNvGrpSpPr>
            <a:grpSpLocks/>
          </p:cNvGrpSpPr>
          <p:nvPr/>
        </p:nvGrpSpPr>
        <p:grpSpPr bwMode="auto">
          <a:xfrm>
            <a:off x="361950" y="4629150"/>
            <a:ext cx="6069013" cy="1906588"/>
            <a:chOff x="1536" y="2736"/>
            <a:chExt cx="4020" cy="1176"/>
          </a:xfrm>
        </p:grpSpPr>
        <p:sp>
          <p:nvSpPr>
            <p:cNvPr id="15377" name="AutoShape 38" descr="羊皮纸"/>
            <p:cNvSpPr>
              <a:spLocks noChangeArrowheads="1"/>
            </p:cNvSpPr>
            <p:nvPr/>
          </p:nvSpPr>
          <p:spPr bwMode="auto">
            <a:xfrm>
              <a:off x="1536" y="2736"/>
              <a:ext cx="4020" cy="117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aphicFrame>
          <p:nvGraphicFramePr>
            <p:cNvPr id="15378" name="Object 39"/>
            <p:cNvGraphicFramePr>
              <a:graphicFrameLocks noChangeAspect="1"/>
            </p:cNvGraphicFramePr>
            <p:nvPr/>
          </p:nvGraphicFramePr>
          <p:xfrm>
            <a:off x="1554" y="2790"/>
            <a:ext cx="3945" cy="10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8" name="图片" r:id="rId22" imgW="4191000" imgH="1162050" progId="Word.Picture.8">
                    <p:embed/>
                  </p:oleObj>
                </mc:Choice>
                <mc:Fallback>
                  <p:oleObj name="图片" r:id="rId22" imgW="4191000" imgH="1162050" progId="Word.Picture.8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4" y="2790"/>
                          <a:ext cx="3945" cy="10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79" name="Rectangle 43"/>
          <p:cNvSpPr>
            <a:spLocks noChangeArrowheads="1"/>
          </p:cNvSpPr>
          <p:nvPr/>
        </p:nvSpPr>
        <p:spPr bwMode="auto">
          <a:xfrm>
            <a:off x="219075" y="674688"/>
            <a:ext cx="39624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根据虚短和虚断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16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16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16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0" grpId="0" animBg="1"/>
      <p:bldP spid="116767" grpId="0"/>
      <p:bldP spid="116768" grpId="0" autoUpdateAnimBg="0"/>
      <p:bldP spid="116772" grpId="0" autoUpdateAnimBg="0"/>
      <p:bldP spid="11677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29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130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341" name="Object 173"/>
          <p:cNvGraphicFramePr>
            <a:graphicFrameLocks noChangeAspect="1"/>
          </p:cNvGraphicFramePr>
          <p:nvPr/>
        </p:nvGraphicFramePr>
        <p:xfrm>
          <a:off x="576263" y="2408238"/>
          <a:ext cx="7540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name="公式" r:id="rId7" imgW="342751" imgH="203112" progId="Equation.3">
                  <p:embed/>
                </p:oleObj>
              </mc:Choice>
              <mc:Fallback>
                <p:oleObj name="公式" r:id="rId7" imgW="342751" imgH="203112" progId="Equation.3">
                  <p:embed/>
                  <p:pic>
                    <p:nvPicPr>
                      <p:cNvPr id="0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408238"/>
                        <a:ext cx="7540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" name="Object 174"/>
          <p:cNvGraphicFramePr>
            <a:graphicFrameLocks noChangeAspect="1"/>
          </p:cNvGraphicFramePr>
          <p:nvPr/>
        </p:nvGraphicFramePr>
        <p:xfrm>
          <a:off x="1308100" y="2176463"/>
          <a:ext cx="11445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公式" r:id="rId9" imgW="520474" imgH="431613" progId="Equation.3">
                  <p:embed/>
                </p:oleObj>
              </mc:Choice>
              <mc:Fallback>
                <p:oleObj name="公式" r:id="rId9" imgW="520474" imgH="431613" progId="Equation.3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2176463"/>
                        <a:ext cx="114458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43" name="Rectangle 175"/>
          <p:cNvSpPr>
            <a:spLocks noChangeArrowheads="1"/>
          </p:cNvSpPr>
          <p:nvPr/>
        </p:nvSpPr>
        <p:spPr bwMode="auto">
          <a:xfrm>
            <a:off x="204788" y="1463675"/>
            <a:ext cx="27019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第一级反相比例</a:t>
            </a:r>
          </a:p>
        </p:txBody>
      </p:sp>
      <p:sp>
        <p:nvSpPr>
          <p:cNvPr id="7344" name="Rectangle 176"/>
          <p:cNvSpPr>
            <a:spLocks noChangeArrowheads="1"/>
          </p:cNvSpPr>
          <p:nvPr/>
        </p:nvSpPr>
        <p:spPr bwMode="auto">
          <a:xfrm>
            <a:off x="228600" y="3244850"/>
            <a:ext cx="25876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第二级反相加法</a:t>
            </a:r>
          </a:p>
        </p:txBody>
      </p:sp>
      <p:graphicFrame>
        <p:nvGraphicFramePr>
          <p:cNvPr id="7345" name="Object 177"/>
          <p:cNvGraphicFramePr>
            <a:graphicFrameLocks noChangeAspect="1"/>
          </p:cNvGraphicFramePr>
          <p:nvPr/>
        </p:nvGraphicFramePr>
        <p:xfrm>
          <a:off x="268288" y="4110038"/>
          <a:ext cx="6699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公式" r:id="rId11" imgW="304536" imgH="203024" progId="Equation.3">
                  <p:embed/>
                </p:oleObj>
              </mc:Choice>
              <mc:Fallback>
                <p:oleObj name="公式" r:id="rId11" imgW="304536" imgH="203024" progId="Equation.3">
                  <p:embed/>
                  <p:pic>
                    <p:nvPicPr>
                      <p:cNvPr id="0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4110038"/>
                        <a:ext cx="6699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6" name="Object 178"/>
          <p:cNvGraphicFramePr>
            <a:graphicFrameLocks noChangeAspect="1"/>
          </p:cNvGraphicFramePr>
          <p:nvPr/>
        </p:nvGraphicFramePr>
        <p:xfrm>
          <a:off x="896938" y="3916363"/>
          <a:ext cx="12001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公式" r:id="rId13" imgW="545863" imgH="431613" progId="Equation.3">
                  <p:embed/>
                </p:oleObj>
              </mc:Choice>
              <mc:Fallback>
                <p:oleObj name="公式" r:id="rId13" imgW="545863" imgH="431613" progId="Equation.3">
                  <p:embed/>
                  <p:pic>
                    <p:nvPicPr>
                      <p:cNvPr id="0" name="Objec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3916363"/>
                        <a:ext cx="120015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7" name="Object 179"/>
          <p:cNvGraphicFramePr>
            <a:graphicFrameLocks noChangeAspect="1"/>
          </p:cNvGraphicFramePr>
          <p:nvPr/>
        </p:nvGraphicFramePr>
        <p:xfrm>
          <a:off x="2043113" y="3944938"/>
          <a:ext cx="12001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4" name="公式" r:id="rId15" imgW="545626" imgH="406048" progId="Equation.3">
                  <p:embed/>
                </p:oleObj>
              </mc:Choice>
              <mc:Fallback>
                <p:oleObj name="公式" r:id="rId15" imgW="545626" imgH="406048" progId="Equation.3">
                  <p:embed/>
                  <p:pic>
                    <p:nvPicPr>
                      <p:cNvPr id="0" name="Object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3944938"/>
                        <a:ext cx="12001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1" name="Rectangle 183"/>
          <p:cNvSpPr>
            <a:spLocks noChangeArrowheads="1"/>
          </p:cNvSpPr>
          <p:nvPr/>
        </p:nvSpPr>
        <p:spPr bwMode="auto">
          <a:xfrm>
            <a:off x="419100" y="846138"/>
            <a:ext cx="61341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）利用信号取反求和以实现减法运算</a:t>
            </a:r>
          </a:p>
        </p:txBody>
      </p:sp>
      <p:graphicFrame>
        <p:nvGraphicFramePr>
          <p:cNvPr id="7352" name="Object 184"/>
          <p:cNvGraphicFramePr>
            <a:graphicFrameLocks noChangeAspect="1"/>
          </p:cNvGraphicFramePr>
          <p:nvPr/>
        </p:nvGraphicFramePr>
        <p:xfrm>
          <a:off x="915988" y="5033963"/>
          <a:ext cx="6699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name="公式" r:id="rId17" imgW="304536" imgH="203024" progId="Equation.3">
                  <p:embed/>
                </p:oleObj>
              </mc:Choice>
              <mc:Fallback>
                <p:oleObj name="公式" r:id="rId17" imgW="304536" imgH="203024" progId="Equation.3">
                  <p:embed/>
                  <p:pic>
                    <p:nvPicPr>
                      <p:cNvPr id="0" name="Object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5033963"/>
                        <a:ext cx="6699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5" name="Rectangle 187"/>
          <p:cNvSpPr>
            <a:spLocks noChangeArrowheads="1"/>
          </p:cNvSpPr>
          <p:nvPr/>
        </p:nvSpPr>
        <p:spPr bwMode="auto">
          <a:xfrm>
            <a:off x="269875" y="4881563"/>
            <a:ext cx="6635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7356" name="Object 188"/>
          <p:cNvGraphicFramePr>
            <a:graphicFrameLocks noChangeAspect="1"/>
          </p:cNvGraphicFramePr>
          <p:nvPr/>
        </p:nvGraphicFramePr>
        <p:xfrm>
          <a:off x="1557338" y="4830763"/>
          <a:ext cx="15636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" name="公式" r:id="rId19" imgW="710891" imgH="431613" progId="Equation.3">
                  <p:embed/>
                </p:oleObj>
              </mc:Choice>
              <mc:Fallback>
                <p:oleObj name="公式" r:id="rId19" imgW="710891" imgH="431613" progId="Equation.3">
                  <p:embed/>
                  <p:pic>
                    <p:nvPicPr>
                      <p:cNvPr id="0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830763"/>
                        <a:ext cx="15636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8" name="Object 190"/>
          <p:cNvGraphicFramePr>
            <a:graphicFrameLocks noChangeAspect="1"/>
          </p:cNvGraphicFramePr>
          <p:nvPr/>
        </p:nvGraphicFramePr>
        <p:xfrm>
          <a:off x="3078163" y="4811713"/>
          <a:ext cx="12017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7" name="公式" r:id="rId21" imgW="545863" imgH="431613" progId="Equation.3">
                  <p:embed/>
                </p:oleObj>
              </mc:Choice>
              <mc:Fallback>
                <p:oleObj name="公式" r:id="rId21" imgW="545863" imgH="431613" progId="Equation.3">
                  <p:embed/>
                  <p:pic>
                    <p:nvPicPr>
                      <p:cNvPr id="0" name="Object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4811713"/>
                        <a:ext cx="12017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66" name="Group 198"/>
          <p:cNvGrpSpPr>
            <a:grpSpLocks/>
          </p:cNvGrpSpPr>
          <p:nvPr/>
        </p:nvGrpSpPr>
        <p:grpSpPr bwMode="auto">
          <a:xfrm>
            <a:off x="4575175" y="4957763"/>
            <a:ext cx="3844925" cy="530225"/>
            <a:chOff x="2882" y="3051"/>
            <a:chExt cx="2422" cy="334"/>
          </a:xfrm>
        </p:grpSpPr>
        <p:sp>
          <p:nvSpPr>
            <p:cNvPr id="16408" name="Rectangle 191"/>
            <p:cNvSpPr>
              <a:spLocks noChangeArrowheads="1"/>
            </p:cNvSpPr>
            <p:nvPr/>
          </p:nvSpPr>
          <p:spPr bwMode="auto">
            <a:xfrm>
              <a:off x="2882" y="3051"/>
              <a:ext cx="242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当                                   时</a:t>
              </a:r>
            </a:p>
          </p:txBody>
        </p:sp>
        <p:graphicFrame>
          <p:nvGraphicFramePr>
            <p:cNvPr id="16409" name="Object 192"/>
            <p:cNvGraphicFramePr>
              <a:graphicFrameLocks noChangeAspect="1"/>
            </p:cNvGraphicFramePr>
            <p:nvPr/>
          </p:nvGraphicFramePr>
          <p:xfrm>
            <a:off x="3191" y="3093"/>
            <a:ext cx="158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8" name="公式" r:id="rId23" imgW="1143000" imgH="203200" progId="Equation.3">
                    <p:embed/>
                  </p:oleObj>
                </mc:Choice>
                <mc:Fallback>
                  <p:oleObj name="公式" r:id="rId23" imgW="1143000" imgH="203200" progId="Equation.3">
                    <p:embed/>
                    <p:pic>
                      <p:nvPicPr>
                        <p:cNvPr id="0" name="Object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1" y="3093"/>
                          <a:ext cx="158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68" name="Group 200"/>
          <p:cNvGrpSpPr>
            <a:grpSpLocks/>
          </p:cNvGrpSpPr>
          <p:nvPr/>
        </p:nvGrpSpPr>
        <p:grpSpPr bwMode="auto">
          <a:xfrm>
            <a:off x="1393825" y="5888038"/>
            <a:ext cx="2311400" cy="568325"/>
            <a:chOff x="878" y="3709"/>
            <a:chExt cx="1456" cy="358"/>
          </a:xfrm>
        </p:grpSpPr>
        <p:sp>
          <p:nvSpPr>
            <p:cNvPr id="16406" name="Rectangle 195"/>
            <p:cNvSpPr>
              <a:spLocks noChangeArrowheads="1"/>
            </p:cNvSpPr>
            <p:nvPr/>
          </p:nvSpPr>
          <p:spPr bwMode="auto">
            <a:xfrm>
              <a:off x="878" y="3709"/>
              <a:ext cx="59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得</a:t>
              </a:r>
            </a:p>
          </p:txBody>
        </p:sp>
        <p:graphicFrame>
          <p:nvGraphicFramePr>
            <p:cNvPr id="16407" name="Object 197"/>
            <p:cNvGraphicFramePr>
              <a:graphicFrameLocks noChangeAspect="1"/>
            </p:cNvGraphicFramePr>
            <p:nvPr/>
          </p:nvGraphicFramePr>
          <p:xfrm>
            <a:off x="1276" y="3750"/>
            <a:ext cx="105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9" name="公式" r:id="rId25" imgW="761669" imgH="228501" progId="Equation.3">
                    <p:embed/>
                  </p:oleObj>
                </mc:Choice>
                <mc:Fallback>
                  <p:oleObj name="公式" r:id="rId25" imgW="761669" imgH="228501" progId="Equation.3">
                    <p:embed/>
                    <p:pic>
                      <p:nvPicPr>
                        <p:cNvPr id="0" name="Object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3750"/>
                          <a:ext cx="105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67" name="Rectangle 199"/>
          <p:cNvSpPr>
            <a:spLocks noChangeArrowheads="1"/>
          </p:cNvSpPr>
          <p:nvPr/>
        </p:nvSpPr>
        <p:spPr bwMode="auto">
          <a:xfrm>
            <a:off x="4151313" y="5902325"/>
            <a:ext cx="22971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（减法运算）</a:t>
            </a:r>
          </a:p>
        </p:txBody>
      </p:sp>
      <p:sp>
        <p:nvSpPr>
          <p:cNvPr id="16403" name="Rectangle 204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4835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2.4.1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求差电路</a:t>
            </a: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(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减法电路</a:t>
            </a: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)</a:t>
            </a:r>
          </a:p>
        </p:txBody>
      </p:sp>
      <p:sp>
        <p:nvSpPr>
          <p:cNvPr id="16404" name="Line 205"/>
          <p:cNvSpPr>
            <a:spLocks noChangeShapeType="1"/>
          </p:cNvSpPr>
          <p:nvPr/>
        </p:nvSpPr>
        <p:spPr bwMode="auto">
          <a:xfrm>
            <a:off x="533400" y="762000"/>
            <a:ext cx="4424363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375" name="Picture 207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1598613"/>
            <a:ext cx="5745163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7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7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7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7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7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73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73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3" grpId="0" autoUpdateAnimBg="0"/>
      <p:bldP spid="7344" grpId="0" autoUpdateAnimBg="0"/>
      <p:bldP spid="7351" grpId="0" autoUpdateAnimBg="0"/>
      <p:bldP spid="7355" grpId="0" autoUpdateAnimBg="0"/>
      <p:bldP spid="736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13" name="Rectangle 29"/>
          <p:cNvSpPr>
            <a:spLocks noChangeArrowheads="1"/>
          </p:cNvSpPr>
          <p:nvPr/>
        </p:nvSpPr>
        <p:spPr bwMode="auto">
          <a:xfrm>
            <a:off x="7280275" y="4386263"/>
            <a:ext cx="1262063" cy="4746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755650" y="3087688"/>
          <a:ext cx="237490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Equation" r:id="rId3" imgW="1079032" imgH="406224" progId="Equation.3">
                  <p:embed/>
                </p:oleObj>
              </mc:Choice>
              <mc:Fallback>
                <p:oleObj name="Equation" r:id="rId3" imgW="1079032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87688"/>
                        <a:ext cx="237490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723900" y="4054475"/>
          <a:ext cx="22336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Equation" r:id="rId5" imgW="1016000" imgH="431800" progId="Equation.3">
                  <p:embed/>
                </p:oleObj>
              </mc:Choice>
              <mc:Fallback>
                <p:oleObj name="Equation" r:id="rId5" imgW="1016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054475"/>
                        <a:ext cx="223361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1" name="AutoShape 7"/>
          <p:cNvSpPr>
            <a:spLocks/>
          </p:cNvSpPr>
          <p:nvPr/>
        </p:nvSpPr>
        <p:spPr bwMode="auto">
          <a:xfrm flipH="1">
            <a:off x="411163" y="2628900"/>
            <a:ext cx="295275" cy="2109788"/>
          </a:xfrm>
          <a:prstGeom prst="rightBrace">
            <a:avLst>
              <a:gd name="adj1" fmla="val 5954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18792" name="AutoShape 8"/>
          <p:cNvSpPr>
            <a:spLocks noChangeArrowheads="1"/>
          </p:cNvSpPr>
          <p:nvPr/>
        </p:nvSpPr>
        <p:spPr bwMode="auto">
          <a:xfrm>
            <a:off x="3273425" y="3525838"/>
            <a:ext cx="609600" cy="323850"/>
          </a:xfrm>
          <a:prstGeom prst="rightArrow">
            <a:avLst>
              <a:gd name="adj1" fmla="val 50000"/>
              <a:gd name="adj2" fmla="val 47059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graphicFrame>
        <p:nvGraphicFramePr>
          <p:cNvPr id="118793" name="Object 9"/>
          <p:cNvGraphicFramePr>
            <a:graphicFrameLocks noChangeAspect="1"/>
          </p:cNvGraphicFramePr>
          <p:nvPr/>
        </p:nvGraphicFramePr>
        <p:xfrm>
          <a:off x="4021138" y="3175000"/>
          <a:ext cx="469582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" name="Equation" r:id="rId7" imgW="2120900" imgH="406400" progId="Equation.3">
                  <p:embed/>
                </p:oleObj>
              </mc:Choice>
              <mc:Fallback>
                <p:oleObj name="Equation" r:id="rId7" imgW="2120900" imgH="40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138" y="3175000"/>
                        <a:ext cx="469582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794" name="Group 10"/>
          <p:cNvGrpSpPr>
            <a:grpSpLocks/>
          </p:cNvGrpSpPr>
          <p:nvPr/>
        </p:nvGrpSpPr>
        <p:grpSpPr bwMode="auto">
          <a:xfrm>
            <a:off x="3605213" y="4186238"/>
            <a:ext cx="1881187" cy="893762"/>
            <a:chOff x="2448" y="2931"/>
            <a:chExt cx="1185" cy="563"/>
          </a:xfrm>
        </p:grpSpPr>
        <p:sp>
          <p:nvSpPr>
            <p:cNvPr id="17432" name="Rectangle 11"/>
            <p:cNvSpPr>
              <a:spLocks noChangeArrowheads="1"/>
            </p:cNvSpPr>
            <p:nvPr/>
          </p:nvSpPr>
          <p:spPr bwMode="auto">
            <a:xfrm>
              <a:off x="2448" y="2984"/>
              <a:ext cx="33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当</a:t>
              </a:r>
            </a:p>
          </p:txBody>
        </p:sp>
        <p:graphicFrame>
          <p:nvGraphicFramePr>
            <p:cNvPr id="17433" name="Object 12"/>
            <p:cNvGraphicFramePr>
              <a:graphicFrameLocks noChangeAspect="1"/>
            </p:cNvGraphicFramePr>
            <p:nvPr/>
          </p:nvGraphicFramePr>
          <p:xfrm>
            <a:off x="2771" y="2931"/>
            <a:ext cx="862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3" name="Equation" r:id="rId9" imgW="622030" imgH="406224" progId="Equation.3">
                    <p:embed/>
                  </p:oleObj>
                </mc:Choice>
                <mc:Fallback>
                  <p:oleObj name="Equation" r:id="rId9" imgW="622030" imgH="40622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2931"/>
                          <a:ext cx="862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8797" name="Group 13"/>
          <p:cNvGrpSpPr>
            <a:grpSpLocks/>
          </p:cNvGrpSpPr>
          <p:nvPr/>
        </p:nvGrpSpPr>
        <p:grpSpPr bwMode="auto">
          <a:xfrm>
            <a:off x="5734050" y="4186238"/>
            <a:ext cx="2840038" cy="893762"/>
            <a:chOff x="3696" y="2931"/>
            <a:chExt cx="1789" cy="563"/>
          </a:xfrm>
        </p:grpSpPr>
        <p:sp>
          <p:nvSpPr>
            <p:cNvPr id="17430" name="Rectangle 14"/>
            <p:cNvSpPr>
              <a:spLocks noChangeArrowheads="1"/>
            </p:cNvSpPr>
            <p:nvPr/>
          </p:nvSpPr>
          <p:spPr bwMode="auto">
            <a:xfrm>
              <a:off x="3696" y="3020"/>
              <a:ext cx="46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17431" name="Object 15"/>
            <p:cNvGraphicFramePr>
              <a:graphicFrameLocks noChangeAspect="1"/>
            </p:cNvGraphicFramePr>
            <p:nvPr/>
          </p:nvGraphicFramePr>
          <p:xfrm>
            <a:off x="3990" y="2931"/>
            <a:ext cx="1495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4" name="Equation" r:id="rId11" imgW="1079032" imgH="406224" progId="Equation.3">
                    <p:embed/>
                  </p:oleObj>
                </mc:Choice>
                <mc:Fallback>
                  <p:oleObj name="Equation" r:id="rId11" imgW="1079032" imgH="406224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" y="2931"/>
                          <a:ext cx="1495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8800" name="Group 16"/>
          <p:cNvGrpSpPr>
            <a:grpSpLocks/>
          </p:cNvGrpSpPr>
          <p:nvPr/>
        </p:nvGrpSpPr>
        <p:grpSpPr bwMode="auto">
          <a:xfrm>
            <a:off x="1049338" y="5824538"/>
            <a:ext cx="2692400" cy="530225"/>
            <a:chOff x="780" y="3504"/>
            <a:chExt cx="1696" cy="334"/>
          </a:xfrm>
        </p:grpSpPr>
        <p:sp>
          <p:nvSpPr>
            <p:cNvPr id="17428" name="Rectangle 17"/>
            <p:cNvSpPr>
              <a:spLocks noChangeArrowheads="1"/>
            </p:cNvSpPr>
            <p:nvPr/>
          </p:nvSpPr>
          <p:spPr bwMode="auto">
            <a:xfrm>
              <a:off x="780" y="3504"/>
              <a:ext cx="98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若继续有</a:t>
              </a:r>
            </a:p>
          </p:txBody>
        </p:sp>
        <p:graphicFrame>
          <p:nvGraphicFramePr>
            <p:cNvPr id="17429" name="Object 18"/>
            <p:cNvGraphicFramePr>
              <a:graphicFrameLocks noChangeAspect="1"/>
            </p:cNvGraphicFramePr>
            <p:nvPr/>
          </p:nvGraphicFramePr>
          <p:xfrm>
            <a:off x="1738" y="3555"/>
            <a:ext cx="73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5" name="Equation" r:id="rId13" imgW="533169" imgH="203112" progId="Equation.3">
                    <p:embed/>
                  </p:oleObj>
                </mc:Choice>
                <mc:Fallback>
                  <p:oleObj name="Equation" r:id="rId13" imgW="533169" imgH="20311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8" y="3555"/>
                          <a:ext cx="73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8803" name="Group 19"/>
          <p:cNvGrpSpPr>
            <a:grpSpLocks/>
          </p:cNvGrpSpPr>
          <p:nvPr/>
        </p:nvGrpSpPr>
        <p:grpSpPr bwMode="auto">
          <a:xfrm>
            <a:off x="4454525" y="5797550"/>
            <a:ext cx="2282825" cy="549275"/>
            <a:chOff x="2642" y="3504"/>
            <a:chExt cx="1438" cy="346"/>
          </a:xfrm>
        </p:grpSpPr>
        <p:sp>
          <p:nvSpPr>
            <p:cNvPr id="17426" name="Rectangle 20"/>
            <p:cNvSpPr>
              <a:spLocks noChangeArrowheads="1"/>
            </p:cNvSpPr>
            <p:nvPr/>
          </p:nvSpPr>
          <p:spPr bwMode="auto">
            <a:xfrm>
              <a:off x="2642" y="3504"/>
              <a:ext cx="40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17427" name="Object 21"/>
            <p:cNvGraphicFramePr>
              <a:graphicFrameLocks noChangeAspect="1"/>
            </p:cNvGraphicFramePr>
            <p:nvPr/>
          </p:nvGraphicFramePr>
          <p:xfrm>
            <a:off x="3024" y="3569"/>
            <a:ext cx="105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6" name="Equation" r:id="rId15" imgW="761669" imgH="203112" progId="Equation.3">
                    <p:embed/>
                  </p:oleObj>
                </mc:Choice>
                <mc:Fallback>
                  <p:oleObj name="Equation" r:id="rId15" imgW="761669" imgH="203112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569"/>
                          <a:ext cx="105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220663" y="1231900"/>
            <a:ext cx="394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虚短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虚断</a:t>
            </a: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8807" name="Object 23"/>
          <p:cNvGraphicFramePr>
            <a:graphicFrameLocks noChangeAspect="1"/>
          </p:cNvGraphicFramePr>
          <p:nvPr/>
        </p:nvGraphicFramePr>
        <p:xfrm>
          <a:off x="795338" y="2386013"/>
          <a:ext cx="9985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7" name="Equation" r:id="rId17" imgW="457200" imgH="228600" progId="Equation.3">
                  <p:embed/>
                </p:oleObj>
              </mc:Choice>
              <mc:Fallback>
                <p:oleObj name="Equation" r:id="rId17" imgW="4572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2386013"/>
                        <a:ext cx="9985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23" name="Picture 25" descr="未标题-2 拷贝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7638"/>
            <a:ext cx="44624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4" name="Rectangle 26"/>
          <p:cNvSpPr>
            <a:spLocks noChangeArrowheads="1"/>
          </p:cNvSpPr>
          <p:nvPr/>
        </p:nvSpPr>
        <p:spPr bwMode="auto">
          <a:xfrm>
            <a:off x="161925" y="344488"/>
            <a:ext cx="34147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）差分式减法电路</a:t>
            </a:r>
          </a:p>
        </p:txBody>
      </p: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1147763" y="5126038"/>
            <a:ext cx="4503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实现了对差分信号的放大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3" grpId="0" animBg="1"/>
      <p:bldP spid="118791" grpId="0" animBg="1"/>
      <p:bldP spid="118792" grpId="0" animBg="1"/>
      <p:bldP spid="118806" grpId="0" autoUpdateAnimBg="0"/>
      <p:bldP spid="1188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0" y="0"/>
            <a:ext cx="451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此电路也可用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叠加原理</a:t>
            </a:r>
            <a:r>
              <a:rPr lang="zh-CN" altLang="en-US" sz="2400">
                <a:ea typeface="楷体_GB2312" pitchFamily="49" charset="-122"/>
              </a:rPr>
              <a:t>来分析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0" y="714375"/>
            <a:ext cx="374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①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i="1" baseline="-25000">
                <a:ea typeface="楷体_GB2312" pitchFamily="49" charset="-122"/>
              </a:rPr>
              <a:t>i1</a:t>
            </a:r>
            <a:r>
              <a:rPr lang="zh-CN" altLang="en-US" sz="2400">
                <a:ea typeface="楷体_GB2312" pitchFamily="49" charset="-122"/>
              </a:rPr>
              <a:t>单独作用时， 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i="1" baseline="-25000">
                <a:ea typeface="楷体_GB2312" pitchFamily="49" charset="-122"/>
              </a:rPr>
              <a:t>i2</a:t>
            </a:r>
            <a:r>
              <a:rPr lang="zh-CN" altLang="en-US" sz="2400">
                <a:ea typeface="楷体_GB2312" pitchFamily="49" charset="-122"/>
              </a:rPr>
              <a:t>接地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474663" y="1371600"/>
            <a:ext cx="341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为一</a:t>
            </a:r>
            <a:r>
              <a:rPr lang="zh-CN" altLang="en-US" sz="2400">
                <a:solidFill>
                  <a:srgbClr val="990000"/>
                </a:solidFill>
                <a:ea typeface="楷体_GB2312" pitchFamily="49" charset="-122"/>
              </a:rPr>
              <a:t>反相比例放大器</a:t>
            </a:r>
          </a:p>
        </p:txBody>
      </p:sp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1193800" y="1887538"/>
          <a:ext cx="18065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公式" r:id="rId4" imgW="825500" imgH="431800" progId="Equation.3">
                  <p:embed/>
                </p:oleObj>
              </mc:Choice>
              <mc:Fallback>
                <p:oleObj name="公式" r:id="rId4" imgW="8255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887538"/>
                        <a:ext cx="18065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0" y="2890838"/>
            <a:ext cx="374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②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i="1" baseline="-25000">
                <a:ea typeface="楷体_GB2312" pitchFamily="49" charset="-122"/>
              </a:rPr>
              <a:t>i2</a:t>
            </a:r>
            <a:r>
              <a:rPr lang="zh-CN" altLang="en-US" sz="2400">
                <a:ea typeface="楷体_GB2312" pitchFamily="49" charset="-122"/>
              </a:rPr>
              <a:t>单独作用时， 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i="1" baseline="-25000">
                <a:ea typeface="楷体_GB2312" pitchFamily="49" charset="-122"/>
              </a:rPr>
              <a:t>i1</a:t>
            </a:r>
            <a:r>
              <a:rPr lang="zh-CN" altLang="en-US" sz="2400">
                <a:ea typeface="楷体_GB2312" pitchFamily="49" charset="-122"/>
              </a:rPr>
              <a:t>接地</a:t>
            </a: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0" y="3532188"/>
            <a:ext cx="341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为</a:t>
            </a:r>
            <a:r>
              <a:rPr lang="zh-CN" altLang="en-US" sz="2400">
                <a:solidFill>
                  <a:srgbClr val="990000"/>
                </a:solidFill>
                <a:ea typeface="楷体_GB2312" pitchFamily="49" charset="-122"/>
              </a:rPr>
              <a:t>一同相比例放大器</a:t>
            </a:r>
          </a:p>
        </p:txBody>
      </p:sp>
      <p:graphicFrame>
        <p:nvGraphicFramePr>
          <p:cNvPr id="121865" name="Object 9"/>
          <p:cNvGraphicFramePr>
            <a:graphicFrameLocks noChangeAspect="1"/>
          </p:cNvGraphicFramePr>
          <p:nvPr/>
        </p:nvGraphicFramePr>
        <p:xfrm>
          <a:off x="3103563" y="3322638"/>
          <a:ext cx="230663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公式" r:id="rId6" imgW="1040948" imgH="431613" progId="Equation.3">
                  <p:embed/>
                </p:oleObj>
              </mc:Choice>
              <mc:Fallback>
                <p:oleObj name="公式" r:id="rId6" imgW="1040948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3322638"/>
                        <a:ext cx="2306637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523875" y="4338638"/>
            <a:ext cx="155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21867" name="Object 11"/>
          <p:cNvGraphicFramePr>
            <a:graphicFrameLocks noChangeAspect="1"/>
          </p:cNvGraphicFramePr>
          <p:nvPr/>
        </p:nvGraphicFramePr>
        <p:xfrm>
          <a:off x="1463675" y="4298950"/>
          <a:ext cx="46386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公式" r:id="rId8" imgW="2095500" imgH="431800" progId="Equation.3">
                  <p:embed/>
                </p:oleObj>
              </mc:Choice>
              <mc:Fallback>
                <p:oleObj name="公式" r:id="rId8" imgW="20955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4298950"/>
                        <a:ext cx="46386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3" name="Picture 2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25" descr="未标题-2 拷贝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7638"/>
            <a:ext cx="446246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1882" name="Object 26"/>
          <p:cNvGraphicFramePr>
            <a:graphicFrameLocks noChangeAspect="1"/>
          </p:cNvGraphicFramePr>
          <p:nvPr/>
        </p:nvGraphicFramePr>
        <p:xfrm>
          <a:off x="5441950" y="3324225"/>
          <a:ext cx="317658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公式" r:id="rId13" imgW="1435100" imgH="431800" progId="Equation.3">
                  <p:embed/>
                </p:oleObj>
              </mc:Choice>
              <mc:Fallback>
                <p:oleObj name="公式" r:id="rId13" imgW="1435100" imgH="431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324225"/>
                        <a:ext cx="3176588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83" name="Group 27"/>
          <p:cNvGrpSpPr>
            <a:grpSpLocks/>
          </p:cNvGrpSpPr>
          <p:nvPr/>
        </p:nvGrpSpPr>
        <p:grpSpPr bwMode="auto">
          <a:xfrm>
            <a:off x="1493838" y="5392738"/>
            <a:ext cx="1881187" cy="893762"/>
            <a:chOff x="2448" y="2931"/>
            <a:chExt cx="1185" cy="563"/>
          </a:xfrm>
        </p:grpSpPr>
        <p:sp>
          <p:nvSpPr>
            <p:cNvPr id="18451" name="Rectangle 28"/>
            <p:cNvSpPr>
              <a:spLocks noChangeArrowheads="1"/>
            </p:cNvSpPr>
            <p:nvPr/>
          </p:nvSpPr>
          <p:spPr bwMode="auto">
            <a:xfrm>
              <a:off x="2448" y="2984"/>
              <a:ext cx="33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当</a:t>
              </a:r>
            </a:p>
          </p:txBody>
        </p:sp>
        <p:graphicFrame>
          <p:nvGraphicFramePr>
            <p:cNvPr id="18452" name="Object 29"/>
            <p:cNvGraphicFramePr>
              <a:graphicFrameLocks noChangeAspect="1"/>
            </p:cNvGraphicFramePr>
            <p:nvPr/>
          </p:nvGraphicFramePr>
          <p:xfrm>
            <a:off x="2771" y="2931"/>
            <a:ext cx="862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9" name="Equation" r:id="rId15" imgW="622030" imgH="406224" progId="Equation.3">
                    <p:embed/>
                  </p:oleObj>
                </mc:Choice>
                <mc:Fallback>
                  <p:oleObj name="Equation" r:id="rId15" imgW="622030" imgH="406224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2931"/>
                          <a:ext cx="862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886" name="Group 30"/>
          <p:cNvGrpSpPr>
            <a:grpSpLocks/>
          </p:cNvGrpSpPr>
          <p:nvPr/>
        </p:nvGrpSpPr>
        <p:grpSpPr bwMode="auto">
          <a:xfrm>
            <a:off x="3622675" y="5392738"/>
            <a:ext cx="2840038" cy="893762"/>
            <a:chOff x="3696" y="2931"/>
            <a:chExt cx="1789" cy="563"/>
          </a:xfrm>
        </p:grpSpPr>
        <p:sp>
          <p:nvSpPr>
            <p:cNvPr id="18449" name="Rectangle 31"/>
            <p:cNvSpPr>
              <a:spLocks noChangeArrowheads="1"/>
            </p:cNvSpPr>
            <p:nvPr/>
          </p:nvSpPr>
          <p:spPr bwMode="auto">
            <a:xfrm>
              <a:off x="3696" y="3020"/>
              <a:ext cx="46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18450" name="Object 32"/>
            <p:cNvGraphicFramePr>
              <a:graphicFrameLocks noChangeAspect="1"/>
            </p:cNvGraphicFramePr>
            <p:nvPr/>
          </p:nvGraphicFramePr>
          <p:xfrm>
            <a:off x="3990" y="2931"/>
            <a:ext cx="1495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0" name="Equation" r:id="rId17" imgW="1079032" imgH="406224" progId="Equation.3">
                    <p:embed/>
                  </p:oleObj>
                </mc:Choice>
                <mc:Fallback>
                  <p:oleObj name="Equation" r:id="rId17" imgW="1079032" imgH="406224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" y="2931"/>
                          <a:ext cx="1495" cy="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2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utoUpdateAnimBg="0"/>
      <p:bldP spid="121860" grpId="0" autoUpdateAnimBg="0"/>
      <p:bldP spid="121861" grpId="0" autoUpdateAnimBg="0"/>
      <p:bldP spid="121863" grpId="0" autoUpdateAnimBg="0"/>
      <p:bldP spid="121864" grpId="0" autoUpdateAnimBg="0"/>
      <p:bldP spid="12186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51"/>
          <p:cNvSpPr txBox="1">
            <a:spLocks noChangeArrowheads="1"/>
          </p:cNvSpPr>
          <p:nvPr/>
        </p:nvSpPr>
        <p:spPr bwMode="auto">
          <a:xfrm>
            <a:off x="0" y="225425"/>
            <a:ext cx="902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电路如图所示，集成运放输出电压的最大幅值为</a:t>
            </a:r>
            <a:r>
              <a:rPr lang="en-US" altLang="zh-CN" sz="2400" dirty="0">
                <a:ea typeface="楷体_GB2312" pitchFamily="49" charset="-122"/>
              </a:rPr>
              <a:t>±14V</a:t>
            </a:r>
            <a:r>
              <a:rPr lang="zh-CN" altLang="en-US" sz="2400" dirty="0">
                <a:ea typeface="楷体_GB2312" pitchFamily="49" charset="-122"/>
              </a:rPr>
              <a:t>，填表。</a:t>
            </a:r>
          </a:p>
        </p:txBody>
      </p:sp>
      <p:grpSp>
        <p:nvGrpSpPr>
          <p:cNvPr id="76026" name="Group 250"/>
          <p:cNvGrpSpPr>
            <a:grpSpLocks/>
          </p:cNvGrpSpPr>
          <p:nvPr/>
        </p:nvGrpSpPr>
        <p:grpSpPr bwMode="auto">
          <a:xfrm>
            <a:off x="3079750" y="4408488"/>
            <a:ext cx="3619500" cy="611187"/>
            <a:chOff x="1940" y="2777"/>
            <a:chExt cx="2280" cy="385"/>
          </a:xfrm>
        </p:grpSpPr>
        <p:sp>
          <p:nvSpPr>
            <p:cNvPr id="19492" name="Rectangle 217"/>
            <p:cNvSpPr>
              <a:spLocks noChangeArrowheads="1"/>
            </p:cNvSpPr>
            <p:nvPr/>
          </p:nvSpPr>
          <p:spPr bwMode="auto">
            <a:xfrm>
              <a:off x="1940" y="2777"/>
              <a:ext cx="504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000000"/>
                  </a:solidFill>
                  <a:ea typeface="楷体_GB2312" pitchFamily="49" charset="-122"/>
                </a:rPr>
                <a:t>－</a:t>
              </a:r>
              <a:r>
                <a:rPr kumimoji="0"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493" name="Rectangle 220"/>
            <p:cNvSpPr>
              <a:spLocks noChangeArrowheads="1"/>
            </p:cNvSpPr>
            <p:nvPr/>
          </p:nvSpPr>
          <p:spPr bwMode="auto">
            <a:xfrm>
              <a:off x="2530" y="2777"/>
              <a:ext cx="504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000000"/>
                  </a:solidFill>
                  <a:ea typeface="楷体_GB2312" pitchFamily="49" charset="-122"/>
                </a:rPr>
                <a:t>－</a:t>
              </a:r>
              <a:r>
                <a:rPr kumimoji="0"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494" name="Rectangle 223"/>
            <p:cNvSpPr>
              <a:spLocks noChangeArrowheads="1"/>
            </p:cNvSpPr>
            <p:nvPr/>
          </p:nvSpPr>
          <p:spPr bwMode="auto">
            <a:xfrm>
              <a:off x="3120" y="2777"/>
              <a:ext cx="504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000000"/>
                  </a:solidFill>
                  <a:ea typeface="楷体_GB2312" pitchFamily="49" charset="-122"/>
                </a:rPr>
                <a:t>－</a:t>
              </a:r>
              <a:r>
                <a:rPr kumimoji="0"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495" name="Rectangle 226"/>
            <p:cNvSpPr>
              <a:spLocks noChangeArrowheads="1"/>
            </p:cNvSpPr>
            <p:nvPr/>
          </p:nvSpPr>
          <p:spPr bwMode="auto">
            <a:xfrm>
              <a:off x="3710" y="2777"/>
              <a:ext cx="510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000000"/>
                  </a:solidFill>
                  <a:ea typeface="楷体_GB2312" pitchFamily="49" charset="-122"/>
                </a:rPr>
                <a:t>－</a:t>
              </a:r>
              <a:r>
                <a:rPr kumimoji="0"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14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6027" name="Group 251"/>
          <p:cNvGrpSpPr>
            <a:grpSpLocks/>
          </p:cNvGrpSpPr>
          <p:nvPr/>
        </p:nvGrpSpPr>
        <p:grpSpPr bwMode="auto">
          <a:xfrm>
            <a:off x="3079750" y="5019675"/>
            <a:ext cx="3619500" cy="609600"/>
            <a:chOff x="1940" y="3162"/>
            <a:chExt cx="2280" cy="384"/>
          </a:xfrm>
        </p:grpSpPr>
        <p:sp>
          <p:nvSpPr>
            <p:cNvPr id="19488" name="Rectangle 232"/>
            <p:cNvSpPr>
              <a:spLocks noChangeArrowheads="1"/>
            </p:cNvSpPr>
            <p:nvPr/>
          </p:nvSpPr>
          <p:spPr bwMode="auto">
            <a:xfrm>
              <a:off x="1940" y="3162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1.1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489" name="Rectangle 235"/>
            <p:cNvSpPr>
              <a:spLocks noChangeArrowheads="1"/>
            </p:cNvSpPr>
            <p:nvPr/>
          </p:nvSpPr>
          <p:spPr bwMode="auto">
            <a:xfrm>
              <a:off x="2530" y="3162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5.5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490" name="Rectangle 238"/>
            <p:cNvSpPr>
              <a:spLocks noChangeArrowheads="1"/>
            </p:cNvSpPr>
            <p:nvPr/>
          </p:nvSpPr>
          <p:spPr bwMode="auto">
            <a:xfrm>
              <a:off x="3120" y="3162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491" name="Rectangle 241"/>
            <p:cNvSpPr>
              <a:spLocks noChangeArrowheads="1"/>
            </p:cNvSpPr>
            <p:nvPr/>
          </p:nvSpPr>
          <p:spPr bwMode="auto">
            <a:xfrm>
              <a:off x="3710" y="3162"/>
              <a:ext cx="51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14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6021" name="Group 245"/>
          <p:cNvGrpSpPr>
            <a:grpSpLocks/>
          </p:cNvGrpSpPr>
          <p:nvPr/>
        </p:nvGrpSpPr>
        <p:grpSpPr bwMode="auto">
          <a:xfrm>
            <a:off x="1855788" y="3719513"/>
            <a:ext cx="4959350" cy="1830387"/>
            <a:chOff x="1162" y="2754"/>
            <a:chExt cx="3124" cy="1153"/>
          </a:xfrm>
        </p:grpSpPr>
        <p:sp>
          <p:nvSpPr>
            <p:cNvPr id="19466" name="Rectangle 199"/>
            <p:cNvSpPr>
              <a:spLocks noChangeArrowheads="1"/>
            </p:cNvSpPr>
            <p:nvPr/>
          </p:nvSpPr>
          <p:spPr bwMode="auto">
            <a:xfrm>
              <a:off x="1205" y="2754"/>
              <a:ext cx="67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r>
                <a:rPr kumimoji="0" lang="en-US" altLang="zh-CN" sz="1800" i="1" baseline="-25000">
                  <a:solidFill>
                    <a:srgbClr val="000000"/>
                  </a:solidFill>
                  <a:ea typeface="楷体_GB2312" pitchFamily="49" charset="-122"/>
                </a:rPr>
                <a:t>I  </a:t>
              </a:r>
              <a:r>
                <a:rPr kumimoji="0"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/ V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467" name="Rectangle 200"/>
            <p:cNvSpPr>
              <a:spLocks noChangeArrowheads="1"/>
            </p:cNvSpPr>
            <p:nvPr/>
          </p:nvSpPr>
          <p:spPr bwMode="auto">
            <a:xfrm>
              <a:off x="1162" y="2754"/>
              <a:ext cx="758" cy="384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68" name="Rectangle 202"/>
            <p:cNvSpPr>
              <a:spLocks noChangeArrowheads="1"/>
            </p:cNvSpPr>
            <p:nvPr/>
          </p:nvSpPr>
          <p:spPr bwMode="auto">
            <a:xfrm>
              <a:off x="1972" y="2764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0.1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469" name="Rectangle 203"/>
            <p:cNvSpPr>
              <a:spLocks noChangeArrowheads="1"/>
            </p:cNvSpPr>
            <p:nvPr/>
          </p:nvSpPr>
          <p:spPr bwMode="auto">
            <a:xfrm>
              <a:off x="1920" y="2754"/>
              <a:ext cx="590" cy="384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70" name="Rectangle 205"/>
            <p:cNvSpPr>
              <a:spLocks noChangeArrowheads="1"/>
            </p:cNvSpPr>
            <p:nvPr/>
          </p:nvSpPr>
          <p:spPr bwMode="auto">
            <a:xfrm>
              <a:off x="2553" y="2754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0.5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471" name="Rectangle 206"/>
            <p:cNvSpPr>
              <a:spLocks noChangeArrowheads="1"/>
            </p:cNvSpPr>
            <p:nvPr/>
          </p:nvSpPr>
          <p:spPr bwMode="auto">
            <a:xfrm>
              <a:off x="2510" y="2754"/>
              <a:ext cx="590" cy="384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72" name="Rectangle 208"/>
            <p:cNvSpPr>
              <a:spLocks noChangeArrowheads="1"/>
            </p:cNvSpPr>
            <p:nvPr/>
          </p:nvSpPr>
          <p:spPr bwMode="auto">
            <a:xfrm>
              <a:off x="3143" y="2754"/>
              <a:ext cx="50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1.0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473" name="Rectangle 209"/>
            <p:cNvSpPr>
              <a:spLocks noChangeArrowheads="1"/>
            </p:cNvSpPr>
            <p:nvPr/>
          </p:nvSpPr>
          <p:spPr bwMode="auto">
            <a:xfrm>
              <a:off x="3100" y="2754"/>
              <a:ext cx="590" cy="384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74" name="Rectangle 211"/>
            <p:cNvSpPr>
              <a:spLocks noChangeArrowheads="1"/>
            </p:cNvSpPr>
            <p:nvPr/>
          </p:nvSpPr>
          <p:spPr bwMode="auto">
            <a:xfrm>
              <a:off x="3733" y="2754"/>
              <a:ext cx="51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1.5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475" name="Rectangle 212"/>
            <p:cNvSpPr>
              <a:spLocks noChangeArrowheads="1"/>
            </p:cNvSpPr>
            <p:nvPr/>
          </p:nvSpPr>
          <p:spPr bwMode="auto">
            <a:xfrm>
              <a:off x="3690" y="2754"/>
              <a:ext cx="596" cy="384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76" name="Rectangle 214"/>
            <p:cNvSpPr>
              <a:spLocks noChangeArrowheads="1"/>
            </p:cNvSpPr>
            <p:nvPr/>
          </p:nvSpPr>
          <p:spPr bwMode="auto">
            <a:xfrm>
              <a:off x="1205" y="3138"/>
              <a:ext cx="672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r>
                <a:rPr kumimoji="0" lang="en-US" altLang="zh-CN" sz="1800" i="1" baseline="-25000">
                  <a:solidFill>
                    <a:srgbClr val="000000"/>
                  </a:solidFill>
                  <a:ea typeface="楷体_GB2312" pitchFamily="49" charset="-122"/>
                </a:rPr>
                <a:t>O1 </a:t>
              </a:r>
              <a:r>
                <a:rPr kumimoji="0"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/ V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477" name="Rectangle 215"/>
            <p:cNvSpPr>
              <a:spLocks noChangeArrowheads="1"/>
            </p:cNvSpPr>
            <p:nvPr/>
          </p:nvSpPr>
          <p:spPr bwMode="auto">
            <a:xfrm>
              <a:off x="1162" y="3138"/>
              <a:ext cx="758" cy="385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78" name="Rectangle 218"/>
            <p:cNvSpPr>
              <a:spLocks noChangeArrowheads="1"/>
            </p:cNvSpPr>
            <p:nvPr/>
          </p:nvSpPr>
          <p:spPr bwMode="auto">
            <a:xfrm>
              <a:off x="1920" y="3138"/>
              <a:ext cx="590" cy="385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79" name="Rectangle 221"/>
            <p:cNvSpPr>
              <a:spLocks noChangeArrowheads="1"/>
            </p:cNvSpPr>
            <p:nvPr/>
          </p:nvSpPr>
          <p:spPr bwMode="auto">
            <a:xfrm>
              <a:off x="2510" y="3138"/>
              <a:ext cx="590" cy="385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80" name="Rectangle 224"/>
            <p:cNvSpPr>
              <a:spLocks noChangeArrowheads="1"/>
            </p:cNvSpPr>
            <p:nvPr/>
          </p:nvSpPr>
          <p:spPr bwMode="auto">
            <a:xfrm>
              <a:off x="3100" y="3138"/>
              <a:ext cx="590" cy="385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81" name="Rectangle 227"/>
            <p:cNvSpPr>
              <a:spLocks noChangeArrowheads="1"/>
            </p:cNvSpPr>
            <p:nvPr/>
          </p:nvSpPr>
          <p:spPr bwMode="auto">
            <a:xfrm>
              <a:off x="3690" y="3138"/>
              <a:ext cx="596" cy="385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82" name="Rectangle 229"/>
            <p:cNvSpPr>
              <a:spLocks noChangeArrowheads="1"/>
            </p:cNvSpPr>
            <p:nvPr/>
          </p:nvSpPr>
          <p:spPr bwMode="auto">
            <a:xfrm>
              <a:off x="1205" y="3523"/>
              <a:ext cx="67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i="1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r>
                <a:rPr kumimoji="0" lang="en-US" altLang="zh-CN" sz="1800" i="1" baseline="-25000">
                  <a:solidFill>
                    <a:srgbClr val="000000"/>
                  </a:solidFill>
                  <a:ea typeface="楷体_GB2312" pitchFamily="49" charset="-122"/>
                </a:rPr>
                <a:t>O2 </a:t>
              </a:r>
              <a:r>
                <a:rPr kumimoji="0" lang="en-US" altLang="zh-CN" sz="1800">
                  <a:solidFill>
                    <a:srgbClr val="000000"/>
                  </a:solidFill>
                  <a:ea typeface="楷体_GB2312" pitchFamily="49" charset="-122"/>
                </a:rPr>
                <a:t>/ V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kumimoji="0" lang="en-US" altLang="zh-CN" sz="18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483" name="Rectangle 230"/>
            <p:cNvSpPr>
              <a:spLocks noChangeArrowheads="1"/>
            </p:cNvSpPr>
            <p:nvPr/>
          </p:nvSpPr>
          <p:spPr bwMode="auto">
            <a:xfrm>
              <a:off x="1162" y="3523"/>
              <a:ext cx="758" cy="384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84" name="Rectangle 233"/>
            <p:cNvSpPr>
              <a:spLocks noChangeArrowheads="1"/>
            </p:cNvSpPr>
            <p:nvPr/>
          </p:nvSpPr>
          <p:spPr bwMode="auto">
            <a:xfrm>
              <a:off x="1920" y="3523"/>
              <a:ext cx="590" cy="384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85" name="Rectangle 236"/>
            <p:cNvSpPr>
              <a:spLocks noChangeArrowheads="1"/>
            </p:cNvSpPr>
            <p:nvPr/>
          </p:nvSpPr>
          <p:spPr bwMode="auto">
            <a:xfrm>
              <a:off x="2510" y="3523"/>
              <a:ext cx="590" cy="384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86" name="Rectangle 239"/>
            <p:cNvSpPr>
              <a:spLocks noChangeArrowheads="1"/>
            </p:cNvSpPr>
            <p:nvPr/>
          </p:nvSpPr>
          <p:spPr bwMode="auto">
            <a:xfrm>
              <a:off x="3100" y="3523"/>
              <a:ext cx="590" cy="384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19487" name="Rectangle 242"/>
            <p:cNvSpPr>
              <a:spLocks noChangeArrowheads="1"/>
            </p:cNvSpPr>
            <p:nvPr/>
          </p:nvSpPr>
          <p:spPr bwMode="auto">
            <a:xfrm>
              <a:off x="3690" y="3523"/>
              <a:ext cx="596" cy="384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</p:grpSp>
      <p:pic>
        <p:nvPicPr>
          <p:cNvPr id="19462" name="Picture 246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24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24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1020763"/>
            <a:ext cx="3235325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24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88" y="957263"/>
            <a:ext cx="34290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916363" y="77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258763" y="265113"/>
            <a:ext cx="6180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求电路的运算关系</a:t>
            </a:r>
          </a:p>
        </p:txBody>
      </p:sp>
      <p:pic>
        <p:nvPicPr>
          <p:cNvPr id="22532" name="Picture 8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9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63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190"/>
          <p:cNvSpPr>
            <a:spLocks noChangeArrowheads="1"/>
          </p:cNvSpPr>
          <p:nvPr/>
        </p:nvSpPr>
        <p:spPr bwMode="auto">
          <a:xfrm>
            <a:off x="1065213" y="2859088"/>
            <a:ext cx="5143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700" b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endParaRPr lang="en-US" altLang="zh-CN" sz="2400">
              <a:ea typeface="楷体_GB2312" pitchFamily="49" charset="-122"/>
            </a:endParaRPr>
          </a:p>
        </p:txBody>
      </p:sp>
      <p:grpSp>
        <p:nvGrpSpPr>
          <p:cNvPr id="75007" name="Group 255"/>
          <p:cNvGrpSpPr>
            <a:grpSpLocks/>
          </p:cNvGrpSpPr>
          <p:nvPr/>
        </p:nvGrpSpPr>
        <p:grpSpPr bwMode="auto">
          <a:xfrm>
            <a:off x="4344988" y="4267200"/>
            <a:ext cx="1690687" cy="950913"/>
            <a:chOff x="4047" y="2716"/>
            <a:chExt cx="1065" cy="599"/>
          </a:xfrm>
        </p:grpSpPr>
        <p:sp>
          <p:nvSpPr>
            <p:cNvPr id="22576" name="Line 134"/>
            <p:cNvSpPr>
              <a:spLocks noChangeShapeType="1"/>
            </p:cNvSpPr>
            <p:nvPr/>
          </p:nvSpPr>
          <p:spPr bwMode="auto">
            <a:xfrm>
              <a:off x="4047" y="2994"/>
              <a:ext cx="70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Rectangle 164"/>
            <p:cNvSpPr>
              <a:spLocks noChangeArrowheads="1"/>
            </p:cNvSpPr>
            <p:nvPr/>
          </p:nvSpPr>
          <p:spPr bwMode="auto">
            <a:xfrm>
              <a:off x="4992" y="2974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I3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78" name="Rectangle 165"/>
            <p:cNvSpPr>
              <a:spLocks noChangeArrowheads="1"/>
            </p:cNvSpPr>
            <p:nvPr/>
          </p:nvSpPr>
          <p:spPr bwMode="auto">
            <a:xfrm>
              <a:off x="4641" y="314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79" name="Rectangle 166"/>
            <p:cNvSpPr>
              <a:spLocks noChangeArrowheads="1"/>
            </p:cNvSpPr>
            <p:nvPr/>
          </p:nvSpPr>
          <p:spPr bwMode="auto">
            <a:xfrm>
              <a:off x="4198" y="314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3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80" name="Rectangle 167"/>
            <p:cNvSpPr>
              <a:spLocks noChangeArrowheads="1"/>
            </p:cNvSpPr>
            <p:nvPr/>
          </p:nvSpPr>
          <p:spPr bwMode="auto">
            <a:xfrm>
              <a:off x="4422" y="283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4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81" name="Rectangle 214"/>
            <p:cNvSpPr>
              <a:spLocks noChangeArrowheads="1"/>
            </p:cNvSpPr>
            <p:nvPr/>
          </p:nvSpPr>
          <p:spPr bwMode="auto">
            <a:xfrm>
              <a:off x="4872" y="2857"/>
              <a:ext cx="9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 i="1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82" name="Rectangle 215"/>
            <p:cNvSpPr>
              <a:spLocks noChangeArrowheads="1"/>
            </p:cNvSpPr>
            <p:nvPr/>
          </p:nvSpPr>
          <p:spPr bwMode="auto">
            <a:xfrm>
              <a:off x="4507" y="3025"/>
              <a:ext cx="1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83" name="Rectangle 216"/>
            <p:cNvSpPr>
              <a:spLocks noChangeArrowheads="1"/>
            </p:cNvSpPr>
            <p:nvPr/>
          </p:nvSpPr>
          <p:spPr bwMode="auto">
            <a:xfrm>
              <a:off x="4069" y="3025"/>
              <a:ext cx="1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84" name="Rectangle 217"/>
            <p:cNvSpPr>
              <a:spLocks noChangeArrowheads="1"/>
            </p:cNvSpPr>
            <p:nvPr/>
          </p:nvSpPr>
          <p:spPr bwMode="auto">
            <a:xfrm>
              <a:off x="4288" y="2716"/>
              <a:ext cx="1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85" name="Rectangle 238"/>
            <p:cNvSpPr>
              <a:spLocks noChangeArrowheads="1"/>
            </p:cNvSpPr>
            <p:nvPr/>
          </p:nvSpPr>
          <p:spPr bwMode="auto">
            <a:xfrm>
              <a:off x="4695" y="2877"/>
              <a:ext cx="2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>
                  <a:solidFill>
                    <a:srgbClr val="000000"/>
                  </a:solidFill>
                  <a:ea typeface="楷体_GB2312" pitchFamily="49" charset="-122"/>
                </a:rPr>
                <a:t>×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86" name="Rectangle 239"/>
            <p:cNvSpPr>
              <a:spLocks noChangeArrowheads="1"/>
            </p:cNvSpPr>
            <p:nvPr/>
          </p:nvSpPr>
          <p:spPr bwMode="auto">
            <a:xfrm>
              <a:off x="4336" y="3000"/>
              <a:ext cx="12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>
                  <a:solidFill>
                    <a:srgbClr val="000000"/>
                  </a:solidFill>
                  <a:ea typeface="楷体_GB2312" pitchFamily="49" charset="-122"/>
                </a:rPr>
                <a:t>+</a:t>
              </a:r>
              <a:endParaRPr lang="en-US" altLang="zh-CN" sz="2400">
                <a:ea typeface="楷体_GB2312" pitchFamily="49" charset="-122"/>
              </a:endParaRPr>
            </a:p>
          </p:txBody>
        </p:sp>
      </p:grpSp>
      <p:sp>
        <p:nvSpPr>
          <p:cNvPr id="74994" name="Rectangle 242"/>
          <p:cNvSpPr>
            <a:spLocks noChangeArrowheads="1"/>
          </p:cNvSpPr>
          <p:nvPr/>
        </p:nvSpPr>
        <p:spPr bwMode="auto">
          <a:xfrm>
            <a:off x="4097338" y="4495800"/>
            <a:ext cx="1936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700" b="0">
                <a:solidFill>
                  <a:srgbClr val="000000"/>
                </a:solidFill>
                <a:ea typeface="楷体_GB2312" pitchFamily="49" charset="-122"/>
              </a:rPr>
              <a:t>+</a:t>
            </a:r>
            <a:endParaRPr lang="en-US" altLang="zh-CN" sz="2400">
              <a:ea typeface="楷体_GB2312" pitchFamily="49" charset="-122"/>
            </a:endParaRPr>
          </a:p>
        </p:txBody>
      </p:sp>
      <p:grpSp>
        <p:nvGrpSpPr>
          <p:cNvPr id="75004" name="Group 252"/>
          <p:cNvGrpSpPr>
            <a:grpSpLocks/>
          </p:cNvGrpSpPr>
          <p:nvPr/>
        </p:nvGrpSpPr>
        <p:grpSpPr bwMode="auto">
          <a:xfrm>
            <a:off x="1970088" y="4311650"/>
            <a:ext cx="2060575" cy="950913"/>
            <a:chOff x="1241" y="2716"/>
            <a:chExt cx="1298" cy="599"/>
          </a:xfrm>
        </p:grpSpPr>
        <p:sp>
          <p:nvSpPr>
            <p:cNvPr id="22560" name="Line 131"/>
            <p:cNvSpPr>
              <a:spLocks noChangeShapeType="1"/>
            </p:cNvSpPr>
            <p:nvPr/>
          </p:nvSpPr>
          <p:spPr bwMode="auto">
            <a:xfrm>
              <a:off x="1685" y="2994"/>
              <a:ext cx="27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Line 132"/>
            <p:cNvSpPr>
              <a:spLocks noChangeShapeType="1"/>
            </p:cNvSpPr>
            <p:nvPr/>
          </p:nvSpPr>
          <p:spPr bwMode="auto">
            <a:xfrm>
              <a:off x="2175" y="2994"/>
              <a:ext cx="28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2" name="Rectangle 171"/>
            <p:cNvSpPr>
              <a:spLocks noChangeArrowheads="1"/>
            </p:cNvSpPr>
            <p:nvPr/>
          </p:nvSpPr>
          <p:spPr bwMode="auto">
            <a:xfrm>
              <a:off x="2339" y="314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63" name="Rectangle 172"/>
            <p:cNvSpPr>
              <a:spLocks noChangeArrowheads="1"/>
            </p:cNvSpPr>
            <p:nvPr/>
          </p:nvSpPr>
          <p:spPr bwMode="auto">
            <a:xfrm>
              <a:off x="2302" y="283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I2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64" name="Rectangle 173"/>
            <p:cNvSpPr>
              <a:spLocks noChangeArrowheads="1"/>
            </p:cNvSpPr>
            <p:nvPr/>
          </p:nvSpPr>
          <p:spPr bwMode="auto">
            <a:xfrm>
              <a:off x="1841" y="314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65" name="Rectangle 174"/>
            <p:cNvSpPr>
              <a:spLocks noChangeArrowheads="1"/>
            </p:cNvSpPr>
            <p:nvPr/>
          </p:nvSpPr>
          <p:spPr bwMode="auto">
            <a:xfrm>
              <a:off x="1813" y="2833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I1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66" name="Rectangle 175"/>
            <p:cNvSpPr>
              <a:spLocks noChangeArrowheads="1"/>
            </p:cNvSpPr>
            <p:nvPr/>
          </p:nvSpPr>
          <p:spPr bwMode="auto">
            <a:xfrm>
              <a:off x="1504" y="2974"/>
              <a:ext cx="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f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67" name="Rectangle 188"/>
            <p:cNvSpPr>
              <a:spLocks noChangeArrowheads="1"/>
            </p:cNvSpPr>
            <p:nvPr/>
          </p:nvSpPr>
          <p:spPr bwMode="auto">
            <a:xfrm>
              <a:off x="2467" y="2857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68" name="Rectangle 189"/>
            <p:cNvSpPr>
              <a:spLocks noChangeArrowheads="1"/>
            </p:cNvSpPr>
            <p:nvPr/>
          </p:nvSpPr>
          <p:spPr bwMode="auto">
            <a:xfrm>
              <a:off x="1604" y="2857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69" name="Rectangle 221"/>
            <p:cNvSpPr>
              <a:spLocks noChangeArrowheads="1"/>
            </p:cNvSpPr>
            <p:nvPr/>
          </p:nvSpPr>
          <p:spPr bwMode="auto">
            <a:xfrm>
              <a:off x="2205" y="3025"/>
              <a:ext cx="1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70" name="Rectangle 222"/>
            <p:cNvSpPr>
              <a:spLocks noChangeArrowheads="1"/>
            </p:cNvSpPr>
            <p:nvPr/>
          </p:nvSpPr>
          <p:spPr bwMode="auto">
            <a:xfrm>
              <a:off x="2182" y="2716"/>
              <a:ext cx="9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 i="1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71" name="Rectangle 223"/>
            <p:cNvSpPr>
              <a:spLocks noChangeArrowheads="1"/>
            </p:cNvSpPr>
            <p:nvPr/>
          </p:nvSpPr>
          <p:spPr bwMode="auto">
            <a:xfrm>
              <a:off x="1723" y="3025"/>
              <a:ext cx="1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72" name="Rectangle 224"/>
            <p:cNvSpPr>
              <a:spLocks noChangeArrowheads="1"/>
            </p:cNvSpPr>
            <p:nvPr/>
          </p:nvSpPr>
          <p:spPr bwMode="auto">
            <a:xfrm>
              <a:off x="1693" y="2716"/>
              <a:ext cx="9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 i="1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73" name="Rectangle 225"/>
            <p:cNvSpPr>
              <a:spLocks noChangeArrowheads="1"/>
            </p:cNvSpPr>
            <p:nvPr/>
          </p:nvSpPr>
          <p:spPr bwMode="auto">
            <a:xfrm>
              <a:off x="1373" y="2857"/>
              <a:ext cx="1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74" name="Rectangle 243"/>
            <p:cNvSpPr>
              <a:spLocks noChangeArrowheads="1"/>
            </p:cNvSpPr>
            <p:nvPr/>
          </p:nvSpPr>
          <p:spPr bwMode="auto">
            <a:xfrm>
              <a:off x="2006" y="2832"/>
              <a:ext cx="12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>
                  <a:solidFill>
                    <a:srgbClr val="000000"/>
                  </a:solidFill>
                  <a:ea typeface="楷体_GB2312" pitchFamily="49" charset="-122"/>
                </a:rPr>
                <a:t>+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75" name="Rectangle 244"/>
            <p:cNvSpPr>
              <a:spLocks noChangeArrowheads="1"/>
            </p:cNvSpPr>
            <p:nvPr/>
          </p:nvSpPr>
          <p:spPr bwMode="auto">
            <a:xfrm>
              <a:off x="1241" y="2832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>
                  <a:solidFill>
                    <a:srgbClr val="000000"/>
                  </a:solidFill>
                  <a:ea typeface="楷体_GB2312" pitchFamily="49" charset="-122"/>
                </a:rPr>
                <a:t>-</a:t>
              </a:r>
              <a:endParaRPr lang="en-US" altLang="zh-CN" sz="2400">
                <a:ea typeface="楷体_GB2312" pitchFamily="49" charset="-122"/>
              </a:endParaRPr>
            </a:p>
          </p:txBody>
        </p:sp>
      </p:grpSp>
      <p:grpSp>
        <p:nvGrpSpPr>
          <p:cNvPr id="75008" name="Group 256"/>
          <p:cNvGrpSpPr>
            <a:grpSpLocks/>
          </p:cNvGrpSpPr>
          <p:nvPr/>
        </p:nvGrpSpPr>
        <p:grpSpPr bwMode="auto">
          <a:xfrm>
            <a:off x="1112838" y="4535488"/>
            <a:ext cx="774700" cy="482600"/>
            <a:chOff x="701" y="2857"/>
            <a:chExt cx="488" cy="304"/>
          </a:xfrm>
        </p:grpSpPr>
        <p:sp>
          <p:nvSpPr>
            <p:cNvPr id="22557" name="Rectangle 176"/>
            <p:cNvSpPr>
              <a:spLocks noChangeArrowheads="1"/>
            </p:cNvSpPr>
            <p:nvPr/>
          </p:nvSpPr>
          <p:spPr bwMode="auto">
            <a:xfrm>
              <a:off x="819" y="2974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O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58" name="Rectangle 226"/>
            <p:cNvSpPr>
              <a:spLocks noChangeArrowheads="1"/>
            </p:cNvSpPr>
            <p:nvPr/>
          </p:nvSpPr>
          <p:spPr bwMode="auto">
            <a:xfrm>
              <a:off x="701" y="2857"/>
              <a:ext cx="9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 i="1">
                  <a:solidFill>
                    <a:srgbClr val="000000"/>
                  </a:solidFill>
                  <a:ea typeface="楷体_GB2312" pitchFamily="49" charset="-122"/>
                </a:rPr>
                <a:t>v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59" name="Rectangle 245"/>
            <p:cNvSpPr>
              <a:spLocks noChangeArrowheads="1"/>
            </p:cNvSpPr>
            <p:nvPr/>
          </p:nvSpPr>
          <p:spPr bwMode="auto">
            <a:xfrm>
              <a:off x="1067" y="2902"/>
              <a:ext cx="12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>
                  <a:solidFill>
                    <a:srgbClr val="000000"/>
                  </a:solidFill>
                  <a:ea typeface="楷体_GB2312" pitchFamily="49" charset="-122"/>
                </a:rPr>
                <a:t>=</a:t>
              </a:r>
              <a:endParaRPr lang="en-US" altLang="zh-CN" sz="2400">
                <a:ea typeface="楷体_GB2312" pitchFamily="49" charset="-122"/>
              </a:endParaRPr>
            </a:p>
          </p:txBody>
        </p:sp>
      </p:grpSp>
      <p:sp>
        <p:nvSpPr>
          <p:cNvPr id="74992" name="Rectangle 240"/>
          <p:cNvSpPr>
            <a:spLocks noChangeArrowheads="1"/>
          </p:cNvSpPr>
          <p:nvPr/>
        </p:nvSpPr>
        <p:spPr bwMode="auto">
          <a:xfrm>
            <a:off x="6105525" y="4491038"/>
            <a:ext cx="3429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700" b="0">
                <a:solidFill>
                  <a:srgbClr val="000000"/>
                </a:solidFill>
                <a:ea typeface="楷体_GB2312" pitchFamily="49" charset="-122"/>
              </a:rPr>
              <a:t>×</a:t>
            </a:r>
            <a:endParaRPr lang="en-US" altLang="zh-CN" sz="2400">
              <a:ea typeface="楷体_GB2312" pitchFamily="49" charset="-122"/>
            </a:endParaRPr>
          </a:p>
        </p:txBody>
      </p:sp>
      <p:grpSp>
        <p:nvGrpSpPr>
          <p:cNvPr id="75005" name="Group 253"/>
          <p:cNvGrpSpPr>
            <a:grpSpLocks/>
          </p:cNvGrpSpPr>
          <p:nvPr/>
        </p:nvGrpSpPr>
        <p:grpSpPr bwMode="auto">
          <a:xfrm>
            <a:off x="6465888" y="4300538"/>
            <a:ext cx="1874837" cy="950912"/>
            <a:chOff x="2743" y="2716"/>
            <a:chExt cx="1181" cy="599"/>
          </a:xfrm>
        </p:grpSpPr>
        <p:sp>
          <p:nvSpPr>
            <p:cNvPr id="22545" name="Line 133"/>
            <p:cNvSpPr>
              <a:spLocks noChangeShapeType="1"/>
            </p:cNvSpPr>
            <p:nvPr/>
          </p:nvSpPr>
          <p:spPr bwMode="auto">
            <a:xfrm>
              <a:off x="3096" y="2994"/>
              <a:ext cx="74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Rectangle 168"/>
            <p:cNvSpPr>
              <a:spLocks noChangeArrowheads="1"/>
            </p:cNvSpPr>
            <p:nvPr/>
          </p:nvSpPr>
          <p:spPr bwMode="auto">
            <a:xfrm>
              <a:off x="3732" y="314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47" name="Rectangle 169"/>
            <p:cNvSpPr>
              <a:spLocks noChangeArrowheads="1"/>
            </p:cNvSpPr>
            <p:nvPr/>
          </p:nvSpPr>
          <p:spPr bwMode="auto">
            <a:xfrm>
              <a:off x="3235" y="314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48" name="Rectangle 170"/>
            <p:cNvSpPr>
              <a:spLocks noChangeArrowheads="1"/>
            </p:cNvSpPr>
            <p:nvPr/>
          </p:nvSpPr>
          <p:spPr bwMode="auto">
            <a:xfrm>
              <a:off x="3492" y="2833"/>
              <a:ext cx="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0">
                  <a:solidFill>
                    <a:srgbClr val="000000"/>
                  </a:solidFill>
                  <a:ea typeface="楷体_GB2312" pitchFamily="49" charset="-122"/>
                </a:rPr>
                <a:t>f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49" name="Rectangle 185"/>
            <p:cNvSpPr>
              <a:spLocks noChangeArrowheads="1"/>
            </p:cNvSpPr>
            <p:nvPr/>
          </p:nvSpPr>
          <p:spPr bwMode="auto">
            <a:xfrm>
              <a:off x="3852" y="2857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50" name="Rectangle 186"/>
            <p:cNvSpPr>
              <a:spLocks noChangeArrowheads="1"/>
            </p:cNvSpPr>
            <p:nvPr/>
          </p:nvSpPr>
          <p:spPr bwMode="auto">
            <a:xfrm>
              <a:off x="2797" y="2857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51" name="Rectangle 187"/>
            <p:cNvSpPr>
              <a:spLocks noChangeArrowheads="1"/>
            </p:cNvSpPr>
            <p:nvPr/>
          </p:nvSpPr>
          <p:spPr bwMode="auto">
            <a:xfrm>
              <a:off x="2743" y="2857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52" name="Rectangle 218"/>
            <p:cNvSpPr>
              <a:spLocks noChangeArrowheads="1"/>
            </p:cNvSpPr>
            <p:nvPr/>
          </p:nvSpPr>
          <p:spPr bwMode="auto">
            <a:xfrm>
              <a:off x="3598" y="3025"/>
              <a:ext cx="1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53" name="Rectangle 219"/>
            <p:cNvSpPr>
              <a:spLocks noChangeArrowheads="1"/>
            </p:cNvSpPr>
            <p:nvPr/>
          </p:nvSpPr>
          <p:spPr bwMode="auto">
            <a:xfrm>
              <a:off x="3117" y="3025"/>
              <a:ext cx="1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54" name="Rectangle 220"/>
            <p:cNvSpPr>
              <a:spLocks noChangeArrowheads="1"/>
            </p:cNvSpPr>
            <p:nvPr/>
          </p:nvSpPr>
          <p:spPr bwMode="auto">
            <a:xfrm>
              <a:off x="3360" y="2716"/>
              <a:ext cx="1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55" name="Rectangle 241"/>
            <p:cNvSpPr>
              <a:spLocks noChangeArrowheads="1"/>
            </p:cNvSpPr>
            <p:nvPr/>
          </p:nvSpPr>
          <p:spPr bwMode="auto">
            <a:xfrm>
              <a:off x="2928" y="2832"/>
              <a:ext cx="12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>
                  <a:solidFill>
                    <a:srgbClr val="000000"/>
                  </a:solidFill>
                  <a:ea typeface="楷体_GB2312" pitchFamily="49" charset="-122"/>
                </a:rPr>
                <a:t>+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2556" name="Rectangle 247"/>
            <p:cNvSpPr>
              <a:spLocks noChangeArrowheads="1"/>
            </p:cNvSpPr>
            <p:nvPr/>
          </p:nvSpPr>
          <p:spPr bwMode="auto">
            <a:xfrm>
              <a:off x="3350" y="3031"/>
              <a:ext cx="2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700" b="0">
                  <a:solidFill>
                    <a:srgbClr val="000000"/>
                  </a:solidFill>
                  <a:ea typeface="楷体_GB2312" pitchFamily="49" charset="-122"/>
                </a:rPr>
                <a:t>∥</a:t>
              </a:r>
              <a:endParaRPr lang="en-US" altLang="zh-CN" sz="2400">
                <a:ea typeface="楷体_GB2312" pitchFamily="49" charset="-122"/>
              </a:endParaRPr>
            </a:p>
          </p:txBody>
        </p:sp>
      </p:grpSp>
      <p:sp>
        <p:nvSpPr>
          <p:cNvPr id="22541" name="Rectangle 250"/>
          <p:cNvSpPr>
            <a:spLocks noChangeArrowheads="1"/>
          </p:cNvSpPr>
          <p:nvPr/>
        </p:nvSpPr>
        <p:spPr bwMode="auto">
          <a:xfrm>
            <a:off x="4181475" y="3336925"/>
            <a:ext cx="701675" cy="649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grpSp>
        <p:nvGrpSpPr>
          <p:cNvPr id="22542" name="Group 260"/>
          <p:cNvGrpSpPr>
            <a:grpSpLocks/>
          </p:cNvGrpSpPr>
          <p:nvPr/>
        </p:nvGrpSpPr>
        <p:grpSpPr bwMode="auto">
          <a:xfrm>
            <a:off x="2487613" y="860425"/>
            <a:ext cx="4224337" cy="3163888"/>
            <a:chOff x="1567" y="542"/>
            <a:chExt cx="2661" cy="1993"/>
          </a:xfrm>
        </p:grpSpPr>
        <p:pic>
          <p:nvPicPr>
            <p:cNvPr id="22543" name="Picture 25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542"/>
              <a:ext cx="2661" cy="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4" name="Rectangle 259"/>
            <p:cNvSpPr>
              <a:spLocks noChangeArrowheads="1"/>
            </p:cNvSpPr>
            <p:nvPr/>
          </p:nvSpPr>
          <p:spPr bwMode="auto">
            <a:xfrm>
              <a:off x="4128" y="1337"/>
              <a:ext cx="56" cy="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94" grpId="0"/>
      <p:bldP spid="749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2" name="Group 2"/>
          <p:cNvGrpSpPr>
            <a:grpSpLocks/>
          </p:cNvGrpSpPr>
          <p:nvPr/>
        </p:nvGrpSpPr>
        <p:grpSpPr bwMode="auto">
          <a:xfrm>
            <a:off x="381000" y="2547938"/>
            <a:ext cx="7997825" cy="3063875"/>
            <a:chOff x="240" y="1605"/>
            <a:chExt cx="5038" cy="1930"/>
          </a:xfrm>
        </p:grpSpPr>
        <p:sp>
          <p:nvSpPr>
            <p:cNvPr id="3078" name="Rectangle 3"/>
            <p:cNvSpPr>
              <a:spLocks noChangeArrowheads="1"/>
            </p:cNvSpPr>
            <p:nvPr/>
          </p:nvSpPr>
          <p:spPr bwMode="auto">
            <a:xfrm>
              <a:off x="240" y="3055"/>
              <a:ext cx="503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  <a:ea typeface="楷体_GB2312" pitchFamily="49" charset="-122"/>
                </a:rPr>
                <a:t>图</a:t>
              </a:r>
              <a:r>
                <a:rPr lang="en-US" altLang="zh-CN" sz="2000">
                  <a:solidFill>
                    <a:srgbClr val="000000"/>
                  </a:solidFill>
                  <a:ea typeface="楷体_GB2312" pitchFamily="49" charset="-122"/>
                </a:rPr>
                <a:t>2.1.2  </a:t>
              </a:r>
              <a:r>
                <a:rPr lang="zh-CN" altLang="en-US" sz="2000">
                  <a:solidFill>
                    <a:srgbClr val="000000"/>
                  </a:solidFill>
                  <a:ea typeface="楷体_GB2312" pitchFamily="49" charset="-122"/>
                </a:rPr>
                <a:t>运算放大器的代表符号</a:t>
              </a:r>
            </a:p>
            <a:p>
              <a:pPr algn="ctr" eaLnBrk="1" hangingPunct="1"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  <a:ea typeface="楷体_GB2312" pitchFamily="49" charset="-122"/>
                </a:rPr>
                <a:t>（</a:t>
              </a:r>
              <a:r>
                <a:rPr lang="en-US" altLang="zh-CN" sz="2000">
                  <a:solidFill>
                    <a:srgbClr val="000000"/>
                  </a:solidFill>
                  <a:ea typeface="楷体_GB2312" pitchFamily="49" charset="-122"/>
                </a:rPr>
                <a:t>a</a:t>
              </a:r>
              <a:r>
                <a:rPr lang="zh-CN" altLang="en-US" sz="2000">
                  <a:solidFill>
                    <a:srgbClr val="000000"/>
                  </a:solidFill>
                  <a:ea typeface="楷体_GB2312" pitchFamily="49" charset="-122"/>
                </a:rPr>
                <a:t>）国家标准规定的符号    （</a:t>
              </a:r>
              <a:r>
                <a:rPr lang="en-US" altLang="zh-CN" sz="2000">
                  <a:solidFill>
                    <a:srgbClr val="000000"/>
                  </a:solidFill>
                  <a:ea typeface="楷体_GB2312" pitchFamily="49" charset="-122"/>
                </a:rPr>
                <a:t>b</a:t>
              </a:r>
              <a:r>
                <a:rPr lang="zh-CN" altLang="en-US" sz="2000">
                  <a:solidFill>
                    <a:srgbClr val="000000"/>
                  </a:solidFill>
                  <a:ea typeface="楷体_GB2312" pitchFamily="49" charset="-122"/>
                </a:rPr>
                <a:t>）国内外常用符号</a:t>
              </a:r>
            </a:p>
          </p:txBody>
        </p:sp>
        <p:pic>
          <p:nvPicPr>
            <p:cNvPr id="3079" name="Picture 4" descr="未标题-2 拷贝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" y="1605"/>
              <a:ext cx="3954" cy="1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157288" y="230188"/>
            <a:ext cx="6540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dirty="0">
                <a:solidFill>
                  <a:srgbClr val="FF3300"/>
                </a:solidFill>
                <a:ea typeface="黑体" pitchFamily="49" charset="-122"/>
              </a:rPr>
              <a:t>第</a:t>
            </a:r>
            <a:r>
              <a:rPr lang="en-US" altLang="zh-CN" sz="3600" dirty="0">
                <a:solidFill>
                  <a:srgbClr val="FF3300"/>
                </a:solidFill>
                <a:ea typeface="黑体" pitchFamily="49" charset="-122"/>
              </a:rPr>
              <a:t>2</a:t>
            </a:r>
            <a:r>
              <a:rPr lang="zh-CN" altLang="en-US" sz="3600" dirty="0">
                <a:solidFill>
                  <a:srgbClr val="FF3300"/>
                </a:solidFill>
                <a:ea typeface="黑体" pitchFamily="49" charset="-122"/>
              </a:rPr>
              <a:t>章 集成运放的线性应用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752475" y="1120775"/>
            <a:ext cx="6705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990000"/>
                </a:solidFill>
                <a:ea typeface="黑体" pitchFamily="49" charset="-122"/>
              </a:rPr>
              <a:t>2.1  </a:t>
            </a:r>
            <a:r>
              <a:rPr lang="zh-CN" altLang="en-US">
                <a:solidFill>
                  <a:srgbClr val="990000"/>
                </a:solidFill>
                <a:ea typeface="黑体" pitchFamily="49" charset="-122"/>
              </a:rPr>
              <a:t>集成电路运算放大器</a:t>
            </a:r>
          </a:p>
        </p:txBody>
      </p:sp>
      <p:sp>
        <p:nvSpPr>
          <p:cNvPr id="3077" name="Rectangle 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4988" y="1841500"/>
            <a:ext cx="739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ea typeface="黑体" pitchFamily="49" charset="-122"/>
              </a:rPr>
              <a:t>2. </a:t>
            </a:r>
            <a:r>
              <a:rPr lang="zh-CN" altLang="en-US">
                <a:ea typeface="黑体" pitchFamily="49" charset="-122"/>
              </a:rPr>
              <a:t>集成电路运算放大器的代表符号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9" name="Text Box 111"/>
          <p:cNvSpPr txBox="1">
            <a:spLocks noChangeArrowheads="1"/>
          </p:cNvSpPr>
          <p:nvPr/>
        </p:nvSpPr>
        <p:spPr bwMode="auto">
          <a:xfrm>
            <a:off x="214313" y="5608638"/>
            <a:ext cx="833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此电路</a:t>
            </a:r>
            <a:r>
              <a:rPr lang="zh-CN" altLang="en-US" sz="2400">
                <a:solidFill>
                  <a:srgbClr val="FF3300"/>
                </a:solidFill>
                <a:ea typeface="楷体_GB2312" pitchFamily="49" charset="-122"/>
              </a:rPr>
              <a:t>输入电阻高、 抑制干扰的能力强</a:t>
            </a:r>
          </a:p>
        </p:txBody>
      </p:sp>
      <p:graphicFrame>
        <p:nvGraphicFramePr>
          <p:cNvPr id="78966" name="Object 118"/>
          <p:cNvGraphicFramePr>
            <a:graphicFrameLocks noChangeAspect="1"/>
          </p:cNvGraphicFramePr>
          <p:nvPr/>
        </p:nvGraphicFramePr>
        <p:xfrm>
          <a:off x="0" y="1084263"/>
          <a:ext cx="34274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公式" r:id="rId3" imgW="1612900" imgH="431800" progId="Equation.3">
                  <p:embed/>
                </p:oleObj>
              </mc:Choice>
              <mc:Fallback>
                <p:oleObj name="公式" r:id="rId3" imgW="1612900" imgH="43180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84263"/>
                        <a:ext cx="34274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67" name="Object 119"/>
          <p:cNvGraphicFramePr>
            <a:graphicFrameLocks noChangeAspect="1"/>
          </p:cNvGraphicFramePr>
          <p:nvPr/>
        </p:nvGraphicFramePr>
        <p:xfrm>
          <a:off x="192088" y="2359025"/>
          <a:ext cx="245903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公式" r:id="rId5" imgW="1206500" imgH="431800" progId="Equation.3">
                  <p:embed/>
                </p:oleObj>
              </mc:Choice>
              <mc:Fallback>
                <p:oleObj name="公式" r:id="rId5" imgW="1206500" imgH="431800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2359025"/>
                        <a:ext cx="245903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68" name="Text Box 120"/>
          <p:cNvSpPr txBox="1">
            <a:spLocks noChangeArrowheads="1"/>
          </p:cNvSpPr>
          <p:nvPr/>
        </p:nvSpPr>
        <p:spPr bwMode="auto">
          <a:xfrm>
            <a:off x="1322388" y="1939925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MS Gothic" pitchFamily="49" charset="-128"/>
                <a:ea typeface="MS Gothic" pitchFamily="49" charset="-128"/>
              </a:rPr>
              <a:t>①</a:t>
            </a:r>
          </a:p>
        </p:txBody>
      </p:sp>
      <p:sp>
        <p:nvSpPr>
          <p:cNvPr id="78969" name="Text Box 121"/>
          <p:cNvSpPr txBox="1">
            <a:spLocks noChangeArrowheads="1"/>
          </p:cNvSpPr>
          <p:nvPr/>
        </p:nvSpPr>
        <p:spPr bwMode="auto">
          <a:xfrm>
            <a:off x="1289050" y="3205163"/>
            <a:ext cx="665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Batang" pitchFamily="18" charset="-127"/>
                <a:ea typeface="Batang" pitchFamily="18" charset="-127"/>
              </a:rPr>
              <a:t>②</a:t>
            </a:r>
          </a:p>
        </p:txBody>
      </p:sp>
      <p:sp>
        <p:nvSpPr>
          <p:cNvPr id="78970" name="Text Box 122"/>
          <p:cNvSpPr txBox="1">
            <a:spLocks noChangeArrowheads="1"/>
          </p:cNvSpPr>
          <p:nvPr/>
        </p:nvSpPr>
        <p:spPr bwMode="auto">
          <a:xfrm>
            <a:off x="0" y="3808413"/>
            <a:ext cx="3668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①</a:t>
            </a:r>
            <a:r>
              <a:rPr lang="zh-CN" altLang="en-US" sz="2000">
                <a:ea typeface="楷体_GB2312" pitchFamily="49" charset="-122"/>
              </a:rPr>
              <a:t>式代入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②</a:t>
            </a:r>
            <a:r>
              <a:rPr lang="zh-CN" altLang="en-US" sz="2000">
                <a:ea typeface="楷体_GB2312" pitchFamily="49" charset="-122"/>
              </a:rPr>
              <a:t>式，得</a:t>
            </a:r>
          </a:p>
        </p:txBody>
      </p:sp>
      <p:graphicFrame>
        <p:nvGraphicFramePr>
          <p:cNvPr id="78971" name="Object 123"/>
          <p:cNvGraphicFramePr>
            <a:graphicFrameLocks noChangeAspect="1"/>
          </p:cNvGraphicFramePr>
          <p:nvPr/>
        </p:nvGraphicFramePr>
        <p:xfrm>
          <a:off x="225425" y="4410075"/>
          <a:ext cx="37766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公式" r:id="rId7" imgW="1739900" imgH="431800" progId="Equation.3">
                  <p:embed/>
                </p:oleObj>
              </mc:Choice>
              <mc:Fallback>
                <p:oleObj name="公式" r:id="rId7" imgW="1739900" imgH="431800" progId="Equation.3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4410075"/>
                        <a:ext cx="37766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1" name="Picture 12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12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Line 129"/>
          <p:cNvSpPr>
            <a:spLocks noChangeShapeType="1"/>
          </p:cNvSpPr>
          <p:nvPr/>
        </p:nvSpPr>
        <p:spPr bwMode="auto">
          <a:xfrm>
            <a:off x="533400" y="762000"/>
            <a:ext cx="32766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Rectangle 130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3465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2.4.2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仪用放大器</a:t>
            </a:r>
          </a:p>
        </p:txBody>
      </p:sp>
      <p:pic>
        <p:nvPicPr>
          <p:cNvPr id="23565" name="Picture 131" descr="未标题-1 拷贝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847725"/>
            <a:ext cx="56800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6" name="Text Box 132"/>
          <p:cNvSpPr txBox="1">
            <a:spLocks noChangeArrowheads="1"/>
          </p:cNvSpPr>
          <p:nvPr/>
        </p:nvSpPr>
        <p:spPr bwMode="auto">
          <a:xfrm>
            <a:off x="3935413" y="115888"/>
            <a:ext cx="52085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通用数据放大器，常用于对传感器输出微弱信号放大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9" grpId="0" autoUpdateAnimBg="0"/>
      <p:bldP spid="78968" grpId="0"/>
      <p:bldP spid="78969" grpId="0"/>
      <p:bldP spid="789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476375" y="908050"/>
          <a:ext cx="6172200" cy="373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r:id="rId3" imgW="11619048" imgH="7028571" progId="">
                  <p:embed/>
                </p:oleObj>
              </mc:Choice>
              <mc:Fallback>
                <p:oleObj r:id="rId3" imgW="11619048" imgH="7028571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08050"/>
                        <a:ext cx="6172200" cy="373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03200" y="385763"/>
            <a:ext cx="878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习题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zh-CN" altLang="en-US" sz="2400" b="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已知稳压管工作在稳压状态，试求负载电阻中的电流。 </a:t>
            </a:r>
          </a:p>
        </p:txBody>
      </p:sp>
      <p:pic>
        <p:nvPicPr>
          <p:cNvPr id="24580" name="Picture 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44500" y="195263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习题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zh-CN" altLang="en-US" sz="2400">
                <a:ea typeface="楷体_GB2312" pitchFamily="49" charset="-122"/>
              </a:rPr>
              <a:t> 电路如图所示。写出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O</a:t>
            </a:r>
            <a:r>
              <a:rPr lang="zh-CN" altLang="en-US" sz="2400">
                <a:ea typeface="楷体_GB2312" pitchFamily="49" charset="-122"/>
              </a:rPr>
              <a:t>与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I1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I2</a:t>
            </a:r>
            <a:r>
              <a:rPr lang="zh-CN" altLang="en-US" sz="2400">
                <a:ea typeface="楷体_GB2312" pitchFamily="49" charset="-122"/>
              </a:rPr>
              <a:t>的运算关系式；</a:t>
            </a:r>
          </a:p>
        </p:txBody>
      </p:sp>
      <p:pic>
        <p:nvPicPr>
          <p:cNvPr id="25603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565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165350" y="4645025"/>
          <a:ext cx="32988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公式" r:id="rId5" imgW="1447172" imgH="444307" progId="Equation.3">
                  <p:embed/>
                </p:oleObj>
              </mc:Choice>
              <mc:Fallback>
                <p:oleObj name="公式" r:id="rId5" imgW="1447172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4645025"/>
                        <a:ext cx="329882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765175"/>
            <a:ext cx="5913438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9"/>
          <p:cNvGrpSpPr>
            <a:grpSpLocks/>
          </p:cNvGrpSpPr>
          <p:nvPr/>
        </p:nvGrpSpPr>
        <p:grpSpPr bwMode="auto">
          <a:xfrm>
            <a:off x="5021263" y="1020763"/>
            <a:ext cx="3806825" cy="2573337"/>
            <a:chOff x="3022" y="96"/>
            <a:chExt cx="2398" cy="1621"/>
          </a:xfrm>
        </p:grpSpPr>
        <p:pic>
          <p:nvPicPr>
            <p:cNvPr id="2663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" y="96"/>
              <a:ext cx="2398" cy="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4" name="Text Box 8"/>
            <p:cNvSpPr txBox="1">
              <a:spLocks noChangeArrowheads="1"/>
            </p:cNvSpPr>
            <p:nvPr/>
          </p:nvSpPr>
          <p:spPr bwMode="auto">
            <a:xfrm>
              <a:off x="4788" y="633"/>
              <a:ext cx="2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A</a:t>
              </a:r>
            </a:p>
          </p:txBody>
        </p:sp>
      </p:grp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42888" y="182563"/>
            <a:ext cx="692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习题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zh-CN" altLang="en-US" sz="2400" dirty="0">
                <a:ea typeface="楷体_GB2312" pitchFamily="49" charset="-122"/>
              </a:rPr>
              <a:t>求电路的电压放大倍数（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P27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2.3.3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6629" name="Rectangle 1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26630" name="Rectangle 1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graphicFrame>
        <p:nvGraphicFramePr>
          <p:cNvPr id="147470" name="Object 14"/>
          <p:cNvGraphicFramePr>
            <a:graphicFrameLocks noChangeAspect="1"/>
          </p:cNvGraphicFramePr>
          <p:nvPr/>
        </p:nvGraphicFramePr>
        <p:xfrm>
          <a:off x="774700" y="1914525"/>
          <a:ext cx="35401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公式" r:id="rId4" imgW="1726451" imgH="533169" progId="Equation.3">
                  <p:embed/>
                </p:oleObj>
              </mc:Choice>
              <mc:Fallback>
                <p:oleObj name="公式" r:id="rId4" imgW="1726451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914525"/>
                        <a:ext cx="354012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2" name="Object 16"/>
          <p:cNvGraphicFramePr>
            <a:graphicFrameLocks noChangeAspect="1"/>
          </p:cNvGraphicFramePr>
          <p:nvPr/>
        </p:nvGraphicFramePr>
        <p:xfrm>
          <a:off x="1122363" y="3608388"/>
          <a:ext cx="314007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公式" r:id="rId6" imgW="1498600" imgH="457200" progId="Equation.3">
                  <p:embed/>
                </p:oleObj>
              </mc:Choice>
              <mc:Fallback>
                <p:oleObj name="公式" r:id="rId6" imgW="14986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3608388"/>
                        <a:ext cx="314007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6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6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7" name="Rectangle 67"/>
          <p:cNvSpPr>
            <a:spLocks noChangeArrowheads="1"/>
          </p:cNvSpPr>
          <p:nvPr/>
        </p:nvSpPr>
        <p:spPr bwMode="auto">
          <a:xfrm>
            <a:off x="2003425" y="2039938"/>
            <a:ext cx="413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回忆一阶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RC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积分电路</a:t>
            </a:r>
          </a:p>
        </p:txBody>
      </p:sp>
      <p:sp>
        <p:nvSpPr>
          <p:cNvPr id="27653" name="Line 74"/>
          <p:cNvSpPr>
            <a:spLocks noChangeShapeType="1"/>
          </p:cNvSpPr>
          <p:nvPr/>
        </p:nvSpPr>
        <p:spPr bwMode="auto">
          <a:xfrm>
            <a:off x="533400" y="762000"/>
            <a:ext cx="49530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Rectangle 7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08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黑体" pitchFamily="49" charset="-122"/>
              </a:rPr>
              <a:t>2.4.4  </a:t>
            </a:r>
            <a:r>
              <a:rPr lang="zh-CN" altLang="en-US" dirty="0">
                <a:solidFill>
                  <a:srgbClr val="000066"/>
                </a:solidFill>
                <a:ea typeface="黑体" pitchFamily="49" charset="-122"/>
              </a:rPr>
              <a:t>积分电路和微分电路</a:t>
            </a:r>
          </a:p>
        </p:txBody>
      </p:sp>
      <p:sp>
        <p:nvSpPr>
          <p:cNvPr id="27655" name="Rectangle 76"/>
          <p:cNvSpPr>
            <a:spLocks noChangeArrowheads="1"/>
          </p:cNvSpPr>
          <p:nvPr/>
        </p:nvSpPr>
        <p:spPr bwMode="auto">
          <a:xfrm>
            <a:off x="142875" y="8382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1.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积分电路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254000" y="1770063"/>
            <a:ext cx="4857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设电容器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的初始电压为零，则</a:t>
            </a:r>
          </a:p>
        </p:txBody>
      </p:sp>
      <p:graphicFrame>
        <p:nvGraphicFramePr>
          <p:cNvPr id="70685" name="Object 29"/>
          <p:cNvGraphicFramePr>
            <a:graphicFrameLocks noChangeAspect="1"/>
          </p:cNvGraphicFramePr>
          <p:nvPr/>
        </p:nvGraphicFramePr>
        <p:xfrm>
          <a:off x="1423988" y="2895600"/>
          <a:ext cx="26543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公式" r:id="rId6" imgW="1205977" imgH="393529" progId="Equation.3">
                  <p:embed/>
                </p:oleObj>
              </mc:Choice>
              <mc:Fallback>
                <p:oleObj name="公式" r:id="rId6" imgW="1205977" imgH="39352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895600"/>
                        <a:ext cx="26543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6" name="Rectangle 30"/>
          <p:cNvSpPr>
            <a:spLocks noChangeArrowheads="1"/>
          </p:cNvSpPr>
          <p:nvPr/>
        </p:nvSpPr>
        <p:spPr bwMode="auto">
          <a:xfrm>
            <a:off x="4267200" y="3068638"/>
            <a:ext cx="22018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ea typeface="楷体_GB2312" pitchFamily="49" charset="-122"/>
              </a:rPr>
              <a:t>（积分运算）</a:t>
            </a:r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239713" y="458152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负号表示</a:t>
            </a:r>
            <a:r>
              <a:rPr lang="zh-CN" altLang="en-US" sz="2400">
                <a:ea typeface="楷体_GB2312" pitchFamily="49" charset="-122"/>
              </a:rPr>
              <a:t>：</a:t>
            </a:r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1849438" y="4618038"/>
            <a:ext cx="37782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i="1" baseline="-25000">
                <a:ea typeface="楷体_GB2312" pitchFamily="49" charset="-122"/>
              </a:rPr>
              <a:t>I</a:t>
            </a:r>
            <a:r>
              <a:rPr lang="zh-CN" altLang="en-US" sz="2400">
                <a:ea typeface="楷体_GB2312" pitchFamily="49" charset="-122"/>
              </a:rPr>
              <a:t>为 </a:t>
            </a:r>
            <a:r>
              <a:rPr lang="en-US" altLang="zh-CN" sz="2400">
                <a:ea typeface="楷体_GB2312" pitchFamily="49" charset="-122"/>
              </a:rPr>
              <a:t>+ , </a:t>
            </a:r>
            <a:r>
              <a:rPr lang="zh-CN" altLang="en-US" sz="2400">
                <a:ea typeface="楷体_GB2312" pitchFamily="49" charset="-122"/>
              </a:rPr>
              <a:t>输出为负向积分；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i="1" baseline="-25000">
                <a:ea typeface="楷体_GB2312" pitchFamily="49" charset="-122"/>
              </a:rPr>
              <a:t>I</a:t>
            </a:r>
            <a:r>
              <a:rPr lang="zh-CN" altLang="en-US" sz="2400">
                <a:ea typeface="楷体_GB2312" pitchFamily="49" charset="-122"/>
              </a:rPr>
              <a:t>为 </a:t>
            </a:r>
            <a:r>
              <a:rPr lang="en-US" altLang="zh-CN" sz="2400">
                <a:ea typeface="楷体_GB2312" pitchFamily="49" charset="-122"/>
              </a:rPr>
              <a:t>- , </a:t>
            </a:r>
            <a:r>
              <a:rPr lang="zh-CN" altLang="en-US" sz="2400">
                <a:ea typeface="楷体_GB2312" pitchFamily="49" charset="-122"/>
              </a:rPr>
              <a:t>输出为正向积分</a:t>
            </a:r>
          </a:p>
        </p:txBody>
      </p:sp>
      <p:grpSp>
        <p:nvGrpSpPr>
          <p:cNvPr id="28681" name="Group 53"/>
          <p:cNvGrpSpPr>
            <a:grpSpLocks/>
          </p:cNvGrpSpPr>
          <p:nvPr/>
        </p:nvGrpSpPr>
        <p:grpSpPr bwMode="auto">
          <a:xfrm>
            <a:off x="4713288" y="155575"/>
            <a:ext cx="4271962" cy="2670175"/>
            <a:chOff x="2969" y="98"/>
            <a:chExt cx="2691" cy="1682"/>
          </a:xfrm>
        </p:grpSpPr>
        <p:graphicFrame>
          <p:nvGraphicFramePr>
            <p:cNvPr id="28683" name="Object 44"/>
            <p:cNvGraphicFramePr>
              <a:graphicFrameLocks noChangeAspect="1"/>
            </p:cNvGraphicFramePr>
            <p:nvPr/>
          </p:nvGraphicFramePr>
          <p:xfrm>
            <a:off x="2969" y="98"/>
            <a:ext cx="2691" cy="1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1" name="Image" r:id="rId8" imgW="17079365" imgH="10679365" progId="Photoshop.Image.6">
                    <p:embed/>
                  </p:oleObj>
                </mc:Choice>
                <mc:Fallback>
                  <p:oleObj name="Image" r:id="rId8" imgW="17079365" imgH="10679365" progId="Photoshop.Image.6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9" y="98"/>
                          <a:ext cx="2691" cy="1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4" name="Rectangle 51"/>
            <p:cNvSpPr>
              <a:spLocks noChangeArrowheads="1"/>
            </p:cNvSpPr>
            <p:nvPr/>
          </p:nvSpPr>
          <p:spPr bwMode="auto">
            <a:xfrm>
              <a:off x="4737" y="429"/>
              <a:ext cx="92" cy="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8685" name="Rectangle 52"/>
            <p:cNvSpPr>
              <a:spLocks noChangeArrowheads="1"/>
            </p:cNvSpPr>
            <p:nvPr/>
          </p:nvSpPr>
          <p:spPr bwMode="auto">
            <a:xfrm>
              <a:off x="4449" y="441"/>
              <a:ext cx="134" cy="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</p:grpSp>
      <p:sp>
        <p:nvSpPr>
          <p:cNvPr id="70710" name="Text Box 54"/>
          <p:cNvSpPr txBox="1">
            <a:spLocks noChangeArrowheads="1"/>
          </p:cNvSpPr>
          <p:nvPr/>
        </p:nvSpPr>
        <p:spPr bwMode="auto">
          <a:xfrm>
            <a:off x="5802313" y="4598988"/>
            <a:ext cx="212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反相积分电路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1" grpId="0" autoUpdateAnimBg="0"/>
      <p:bldP spid="70686" grpId="0" autoUpdateAnimBg="0"/>
      <p:bldP spid="70693" grpId="0" autoUpdateAnimBg="0"/>
      <p:bldP spid="70694" grpId="0" autoUpdateAnimBg="0"/>
      <p:bldP spid="707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87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88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41" name="Rectangle 109"/>
          <p:cNvSpPr>
            <a:spLocks noChangeArrowheads="1"/>
          </p:cNvSpPr>
          <p:nvPr/>
        </p:nvSpPr>
        <p:spPr bwMode="auto">
          <a:xfrm>
            <a:off x="365125" y="1470025"/>
            <a:ext cx="333057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  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当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sz="2400" baseline="-250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I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为阶跃电压时，</a:t>
            </a:r>
          </a:p>
        </p:txBody>
      </p:sp>
      <p:graphicFrame>
        <p:nvGraphicFramePr>
          <p:cNvPr id="18551" name="Object 119"/>
          <p:cNvGraphicFramePr>
            <a:graphicFrameLocks noChangeAspect="1"/>
          </p:cNvGraphicFramePr>
          <p:nvPr/>
        </p:nvGraphicFramePr>
        <p:xfrm>
          <a:off x="1149350" y="3355975"/>
          <a:ext cx="12557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公式" r:id="rId7" imgW="571252" imgH="393529" progId="Equation.3">
                  <p:embed/>
                </p:oleObj>
              </mc:Choice>
              <mc:Fallback>
                <p:oleObj name="公式" r:id="rId7" imgW="571252" imgH="393529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3355975"/>
                        <a:ext cx="125571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57" name="Object 125"/>
          <p:cNvGraphicFramePr>
            <a:graphicFrameLocks noChangeAspect="1"/>
          </p:cNvGraphicFramePr>
          <p:nvPr/>
        </p:nvGraphicFramePr>
        <p:xfrm>
          <a:off x="1049338" y="2152650"/>
          <a:ext cx="17541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4" name="公式" r:id="rId9" imgW="685800" imgH="393700" progId="Equation.3">
                  <p:embed/>
                </p:oleObj>
              </mc:Choice>
              <mc:Fallback>
                <p:oleObj name="公式" r:id="rId9" imgW="685800" imgH="393700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152650"/>
                        <a:ext cx="17541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61" name="Rectangle 129"/>
          <p:cNvSpPr>
            <a:spLocks noChangeArrowheads="1"/>
          </p:cNvSpPr>
          <p:nvPr/>
        </p:nvSpPr>
        <p:spPr bwMode="auto">
          <a:xfrm>
            <a:off x="398463" y="23907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有</a:t>
            </a:r>
          </a:p>
        </p:txBody>
      </p:sp>
      <p:sp>
        <p:nvSpPr>
          <p:cNvPr id="18563" name="Rectangle 131"/>
          <p:cNvSpPr>
            <a:spLocks noChangeArrowheads="1"/>
          </p:cNvSpPr>
          <p:nvPr/>
        </p:nvSpPr>
        <p:spPr bwMode="auto">
          <a:xfrm>
            <a:off x="468313" y="3502025"/>
            <a:ext cx="103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Monotype Corsiva" pitchFamily="66" charset="0"/>
              </a:rPr>
              <a:t>v</a:t>
            </a:r>
            <a:r>
              <a:rPr lang="en-US" altLang="zh-CN" sz="2400" baseline="-20000">
                <a:solidFill>
                  <a:schemeClr val="tx2"/>
                </a:solidFill>
              </a:rPr>
              <a:t>o</a:t>
            </a:r>
            <a:r>
              <a:rPr lang="en-US" altLang="zh-CN" sz="2400">
                <a:solidFill>
                  <a:schemeClr val="tx2"/>
                </a:solidFill>
              </a:rPr>
              <a:t>(t)</a:t>
            </a:r>
          </a:p>
        </p:txBody>
      </p:sp>
      <p:sp>
        <p:nvSpPr>
          <p:cNvPr id="18562" name="Rectangle 130"/>
          <p:cNvSpPr>
            <a:spLocks noChangeArrowheads="1"/>
          </p:cNvSpPr>
          <p:nvPr/>
        </p:nvSpPr>
        <p:spPr bwMode="auto">
          <a:xfrm>
            <a:off x="2843213" y="2397125"/>
            <a:ext cx="254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即为恒流充电</a:t>
            </a:r>
          </a:p>
        </p:txBody>
      </p:sp>
      <p:grpSp>
        <p:nvGrpSpPr>
          <p:cNvPr id="29706" name="Group 200"/>
          <p:cNvGrpSpPr>
            <a:grpSpLocks/>
          </p:cNvGrpSpPr>
          <p:nvPr/>
        </p:nvGrpSpPr>
        <p:grpSpPr bwMode="auto">
          <a:xfrm>
            <a:off x="4735513" y="134938"/>
            <a:ext cx="4271962" cy="2670175"/>
            <a:chOff x="2969" y="98"/>
            <a:chExt cx="2691" cy="1682"/>
          </a:xfrm>
        </p:grpSpPr>
        <p:graphicFrame>
          <p:nvGraphicFramePr>
            <p:cNvPr id="29722" name="Object 201"/>
            <p:cNvGraphicFramePr>
              <a:graphicFrameLocks noChangeAspect="1"/>
            </p:cNvGraphicFramePr>
            <p:nvPr/>
          </p:nvGraphicFramePr>
          <p:xfrm>
            <a:off x="2969" y="98"/>
            <a:ext cx="2691" cy="1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75" name="Image" r:id="rId11" imgW="17079365" imgH="10679365" progId="Photoshop.Image.6">
                    <p:embed/>
                  </p:oleObj>
                </mc:Choice>
                <mc:Fallback>
                  <p:oleObj name="Image" r:id="rId11" imgW="17079365" imgH="10679365" progId="Photoshop.Image.6">
                    <p:embed/>
                    <p:pic>
                      <p:nvPicPr>
                        <p:cNvPr id="0" name="Object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9" y="98"/>
                          <a:ext cx="2691" cy="1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3" name="Rectangle 202"/>
            <p:cNvSpPr>
              <a:spLocks noChangeArrowheads="1"/>
            </p:cNvSpPr>
            <p:nvPr/>
          </p:nvSpPr>
          <p:spPr bwMode="auto">
            <a:xfrm>
              <a:off x="4737" y="429"/>
              <a:ext cx="92" cy="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29724" name="Rectangle 203"/>
            <p:cNvSpPr>
              <a:spLocks noChangeArrowheads="1"/>
            </p:cNvSpPr>
            <p:nvPr/>
          </p:nvSpPr>
          <p:spPr bwMode="auto">
            <a:xfrm>
              <a:off x="4449" y="441"/>
              <a:ext cx="134" cy="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</p:grpSp>
      <p:graphicFrame>
        <p:nvGraphicFramePr>
          <p:cNvPr id="29707" name="Object 206"/>
          <p:cNvGraphicFramePr>
            <a:graphicFrameLocks noChangeAspect="1"/>
          </p:cNvGraphicFramePr>
          <p:nvPr/>
        </p:nvGraphicFramePr>
        <p:xfrm>
          <a:off x="703263" y="385763"/>
          <a:ext cx="26543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6" name="公式" r:id="rId13" imgW="1205977" imgH="393529" progId="Equation.3">
                  <p:embed/>
                </p:oleObj>
              </mc:Choice>
              <mc:Fallback>
                <p:oleObj name="公式" r:id="rId13" imgW="1205977" imgH="393529" progId="Equation.3">
                  <p:embed/>
                  <p:pic>
                    <p:nvPicPr>
                      <p:cNvPr id="0" name="Object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385763"/>
                        <a:ext cx="26543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641" name="Picture 20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3405188"/>
            <a:ext cx="264795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656" name="Group 224"/>
          <p:cNvGrpSpPr>
            <a:grpSpLocks/>
          </p:cNvGrpSpPr>
          <p:nvPr/>
        </p:nvGrpSpPr>
        <p:grpSpPr bwMode="auto">
          <a:xfrm>
            <a:off x="5372100" y="3429000"/>
            <a:ext cx="3009900" cy="2971800"/>
            <a:chOff x="3264" y="2160"/>
            <a:chExt cx="1896" cy="1872"/>
          </a:xfrm>
        </p:grpSpPr>
        <p:sp>
          <p:nvSpPr>
            <p:cNvPr id="29710" name="Line 210"/>
            <p:cNvSpPr>
              <a:spLocks noChangeShapeType="1"/>
            </p:cNvSpPr>
            <p:nvPr/>
          </p:nvSpPr>
          <p:spPr bwMode="auto">
            <a:xfrm>
              <a:off x="3841" y="2256"/>
              <a:ext cx="0" cy="177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1" name="Line 211"/>
            <p:cNvSpPr>
              <a:spLocks noChangeShapeType="1"/>
            </p:cNvSpPr>
            <p:nvPr/>
          </p:nvSpPr>
          <p:spPr bwMode="auto">
            <a:xfrm>
              <a:off x="3848" y="2624"/>
              <a:ext cx="10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2" name="Line 212"/>
            <p:cNvSpPr>
              <a:spLocks noChangeShapeType="1"/>
            </p:cNvSpPr>
            <p:nvPr/>
          </p:nvSpPr>
          <p:spPr bwMode="auto">
            <a:xfrm>
              <a:off x="3832" y="2640"/>
              <a:ext cx="808" cy="97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3" name="Line 213"/>
            <p:cNvSpPr>
              <a:spLocks noChangeShapeType="1"/>
            </p:cNvSpPr>
            <p:nvPr/>
          </p:nvSpPr>
          <p:spPr bwMode="auto">
            <a:xfrm>
              <a:off x="4632" y="3608"/>
              <a:ext cx="4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4" name="Line 214"/>
            <p:cNvSpPr>
              <a:spLocks noChangeShapeType="1"/>
            </p:cNvSpPr>
            <p:nvPr/>
          </p:nvSpPr>
          <p:spPr bwMode="auto">
            <a:xfrm flipH="1">
              <a:off x="3704" y="3616"/>
              <a:ext cx="10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5" name="Text Box 215"/>
            <p:cNvSpPr txBox="1">
              <a:spLocks noChangeArrowheads="1"/>
            </p:cNvSpPr>
            <p:nvPr/>
          </p:nvSpPr>
          <p:spPr bwMode="auto">
            <a:xfrm>
              <a:off x="3264" y="3400"/>
              <a:ext cx="7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ea typeface="楷体_GB2312" pitchFamily="49" charset="-122"/>
                </a:rPr>
                <a:t>-V</a:t>
              </a:r>
              <a:r>
                <a:rPr lang="en-US" altLang="zh-CN" sz="2800" i="1" baseline="-25000">
                  <a:ea typeface="楷体_GB2312" pitchFamily="49" charset="-122"/>
                </a:rPr>
                <a:t>om</a:t>
              </a:r>
            </a:p>
          </p:txBody>
        </p:sp>
        <p:sp>
          <p:nvSpPr>
            <p:cNvPr id="29716" name="Line 217"/>
            <p:cNvSpPr>
              <a:spLocks noChangeShapeType="1"/>
            </p:cNvSpPr>
            <p:nvPr/>
          </p:nvSpPr>
          <p:spPr bwMode="auto">
            <a:xfrm flipH="1">
              <a:off x="3704" y="3232"/>
              <a:ext cx="10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7" name="Text Box 218"/>
            <p:cNvSpPr txBox="1">
              <a:spLocks noChangeArrowheads="1"/>
            </p:cNvSpPr>
            <p:nvPr/>
          </p:nvSpPr>
          <p:spPr bwMode="auto">
            <a:xfrm>
              <a:off x="3536" y="2160"/>
              <a:ext cx="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ea typeface="楷体_GB2312" pitchFamily="49" charset="-122"/>
                </a:rPr>
                <a:t>v</a:t>
              </a:r>
              <a:r>
                <a:rPr lang="en-US" altLang="zh-CN" sz="2800" i="1" baseline="-250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29718" name="Text Box 219"/>
            <p:cNvSpPr txBox="1">
              <a:spLocks noChangeArrowheads="1"/>
            </p:cNvSpPr>
            <p:nvPr/>
          </p:nvSpPr>
          <p:spPr bwMode="auto">
            <a:xfrm>
              <a:off x="3344" y="3008"/>
              <a:ext cx="7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ea typeface="楷体_GB2312" pitchFamily="49" charset="-122"/>
                </a:rPr>
                <a:t>-V</a:t>
              </a:r>
              <a:r>
                <a:rPr lang="en-US" altLang="zh-CN" sz="2800" i="1" baseline="-25000">
                  <a:ea typeface="楷体_GB2312" pitchFamily="49" charset="-122"/>
                </a:rPr>
                <a:t>I</a:t>
              </a:r>
            </a:p>
          </p:txBody>
        </p:sp>
        <p:sp>
          <p:nvSpPr>
            <p:cNvPr id="29719" name="Line 221"/>
            <p:cNvSpPr>
              <a:spLocks noChangeShapeType="1"/>
            </p:cNvSpPr>
            <p:nvPr/>
          </p:nvSpPr>
          <p:spPr bwMode="auto">
            <a:xfrm flipV="1">
              <a:off x="4320" y="2616"/>
              <a:ext cx="8" cy="6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0" name="Text Box 222"/>
            <p:cNvSpPr txBox="1">
              <a:spLocks noChangeArrowheads="1"/>
            </p:cNvSpPr>
            <p:nvPr/>
          </p:nvSpPr>
          <p:spPr bwMode="auto">
            <a:xfrm>
              <a:off x="4920" y="24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t</a:t>
              </a:r>
            </a:p>
          </p:txBody>
        </p:sp>
        <p:sp>
          <p:nvSpPr>
            <p:cNvPr id="29721" name="Text Box 223"/>
            <p:cNvSpPr txBox="1">
              <a:spLocks noChangeArrowheads="1"/>
            </p:cNvSpPr>
            <p:nvPr/>
          </p:nvSpPr>
          <p:spPr bwMode="auto">
            <a:xfrm>
              <a:off x="4184" y="2360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2400">
                  <a:ea typeface="楷体_GB2312" pitchFamily="49" charset="-122"/>
                  <a:cs typeface="Times New Roman" pitchFamily="18" charset="0"/>
                </a:rPr>
                <a:t>τ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38136" y="5554494"/>
            <a:ext cx="3317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线性积分电路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8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1" grpId="0" autoUpdateAnimBg="0"/>
      <p:bldP spid="18561" grpId="0" autoUpdateAnimBg="0"/>
      <p:bldP spid="18563" grpId="0"/>
      <p:bldP spid="18562" grpId="0" autoUpdateAnimBg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7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18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4" name="Group 24"/>
          <p:cNvGrpSpPr>
            <a:grpSpLocks/>
          </p:cNvGrpSpPr>
          <p:nvPr/>
        </p:nvGrpSpPr>
        <p:grpSpPr bwMode="auto">
          <a:xfrm>
            <a:off x="4713288" y="155575"/>
            <a:ext cx="4271962" cy="2670175"/>
            <a:chOff x="2969" y="98"/>
            <a:chExt cx="2691" cy="1682"/>
          </a:xfrm>
        </p:grpSpPr>
        <p:graphicFrame>
          <p:nvGraphicFramePr>
            <p:cNvPr id="30730" name="Object 25"/>
            <p:cNvGraphicFramePr>
              <a:graphicFrameLocks noChangeAspect="1"/>
            </p:cNvGraphicFramePr>
            <p:nvPr/>
          </p:nvGraphicFramePr>
          <p:xfrm>
            <a:off x="2969" y="98"/>
            <a:ext cx="2691" cy="1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7" name="Image" r:id="rId5" imgW="17079365" imgH="10679365" progId="Photoshop.Image.6">
                    <p:embed/>
                  </p:oleObj>
                </mc:Choice>
                <mc:Fallback>
                  <p:oleObj name="Image" r:id="rId5" imgW="17079365" imgH="10679365" progId="Photoshop.Image.6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9" y="98"/>
                          <a:ext cx="2691" cy="1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1" name="Rectangle 26"/>
            <p:cNvSpPr>
              <a:spLocks noChangeArrowheads="1"/>
            </p:cNvSpPr>
            <p:nvPr/>
          </p:nvSpPr>
          <p:spPr bwMode="auto">
            <a:xfrm>
              <a:off x="4737" y="429"/>
              <a:ext cx="92" cy="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30732" name="Rectangle 27"/>
            <p:cNvSpPr>
              <a:spLocks noChangeArrowheads="1"/>
            </p:cNvSpPr>
            <p:nvPr/>
          </p:nvSpPr>
          <p:spPr bwMode="auto">
            <a:xfrm>
              <a:off x="4449" y="441"/>
              <a:ext cx="134" cy="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</p:grpSp>
      <p:pic>
        <p:nvPicPr>
          <p:cNvPr id="96284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800350"/>
            <a:ext cx="76454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85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4549775"/>
            <a:ext cx="22923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86" name="Picture 3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381500"/>
            <a:ext cx="2703512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87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492625"/>
            <a:ext cx="2592388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9" name="Object 33"/>
          <p:cNvGraphicFramePr>
            <a:graphicFrameLocks noChangeAspect="1"/>
          </p:cNvGraphicFramePr>
          <p:nvPr/>
        </p:nvGraphicFramePr>
        <p:xfrm>
          <a:off x="823913" y="793750"/>
          <a:ext cx="26543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公式" r:id="rId11" imgW="1205977" imgH="393529" progId="Equation.3">
                  <p:embed/>
                </p:oleObj>
              </mc:Choice>
              <mc:Fallback>
                <p:oleObj name="公式" r:id="rId11" imgW="1205977" imgH="39352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793750"/>
                        <a:ext cx="26543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07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692275" cy="4191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CC0000"/>
                </a:solidFill>
                <a:ea typeface="楷体_GB2312" pitchFamily="49" charset="-122"/>
              </a:rPr>
              <a:t>例</a:t>
            </a:r>
            <a:r>
              <a:rPr lang="en-US" altLang="zh-CN" sz="2800" b="1" smtClean="0">
                <a:solidFill>
                  <a:srgbClr val="CC0000"/>
                </a:solidFill>
                <a:ea typeface="楷体_GB2312" pitchFamily="49" charset="-122"/>
              </a:rPr>
              <a:t>2.4.3</a:t>
            </a:r>
          </a:p>
        </p:txBody>
      </p:sp>
      <p:grpSp>
        <p:nvGrpSpPr>
          <p:cNvPr id="64604" name="Group 3164"/>
          <p:cNvGrpSpPr>
            <a:grpSpLocks/>
          </p:cNvGrpSpPr>
          <p:nvPr/>
        </p:nvGrpSpPr>
        <p:grpSpPr bwMode="auto">
          <a:xfrm>
            <a:off x="4189413" y="3519488"/>
            <a:ext cx="4211637" cy="2886075"/>
            <a:chOff x="2639" y="2217"/>
            <a:chExt cx="2653" cy="1818"/>
          </a:xfrm>
        </p:grpSpPr>
        <p:sp>
          <p:nvSpPr>
            <p:cNvPr id="31775" name="Line 3083"/>
            <p:cNvSpPr>
              <a:spLocks noChangeShapeType="1"/>
            </p:cNvSpPr>
            <p:nvPr/>
          </p:nvSpPr>
          <p:spPr bwMode="auto">
            <a:xfrm>
              <a:off x="4416" y="2217"/>
              <a:ext cx="0" cy="1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Line 3084"/>
            <p:cNvSpPr>
              <a:spLocks noChangeShapeType="1"/>
            </p:cNvSpPr>
            <p:nvPr/>
          </p:nvSpPr>
          <p:spPr bwMode="auto">
            <a:xfrm>
              <a:off x="3154" y="3590"/>
              <a:ext cx="20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Line 3085"/>
            <p:cNvSpPr>
              <a:spLocks noChangeShapeType="1"/>
            </p:cNvSpPr>
            <p:nvPr/>
          </p:nvSpPr>
          <p:spPr bwMode="auto">
            <a:xfrm flipV="1">
              <a:off x="3154" y="3111"/>
              <a:ext cx="0" cy="7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Line 3087"/>
            <p:cNvSpPr>
              <a:spLocks noChangeShapeType="1"/>
            </p:cNvSpPr>
            <p:nvPr/>
          </p:nvSpPr>
          <p:spPr bwMode="auto">
            <a:xfrm>
              <a:off x="3154" y="3350"/>
              <a:ext cx="3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Line 3088"/>
            <p:cNvSpPr>
              <a:spLocks noChangeShapeType="1"/>
            </p:cNvSpPr>
            <p:nvPr/>
          </p:nvSpPr>
          <p:spPr bwMode="auto">
            <a:xfrm flipH="1">
              <a:off x="3154" y="3350"/>
              <a:ext cx="391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Line 3089"/>
            <p:cNvSpPr>
              <a:spLocks noChangeShapeType="1"/>
            </p:cNvSpPr>
            <p:nvPr/>
          </p:nvSpPr>
          <p:spPr bwMode="auto">
            <a:xfrm>
              <a:off x="3545" y="335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Line 3090"/>
            <p:cNvSpPr>
              <a:spLocks noChangeShapeType="1"/>
            </p:cNvSpPr>
            <p:nvPr/>
          </p:nvSpPr>
          <p:spPr bwMode="auto">
            <a:xfrm>
              <a:off x="3545" y="3350"/>
              <a:ext cx="911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Text Box 3092"/>
            <p:cNvSpPr txBox="1">
              <a:spLocks noChangeArrowheads="1"/>
            </p:cNvSpPr>
            <p:nvPr/>
          </p:nvSpPr>
          <p:spPr bwMode="auto">
            <a:xfrm>
              <a:off x="3507" y="3804"/>
              <a:ext cx="4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（</a:t>
              </a:r>
              <a:r>
                <a:rPr lang="en-US" altLang="zh-CN" sz="1800"/>
                <a:t>b</a:t>
              </a:r>
              <a:r>
                <a:rPr lang="zh-CN" altLang="en-US" sz="1800"/>
                <a:t>）</a:t>
              </a:r>
            </a:p>
          </p:txBody>
        </p:sp>
        <p:sp>
          <p:nvSpPr>
            <p:cNvPr id="31783" name="Text Box 3099"/>
            <p:cNvSpPr txBox="1">
              <a:spLocks noChangeArrowheads="1"/>
            </p:cNvSpPr>
            <p:nvPr/>
          </p:nvSpPr>
          <p:spPr bwMode="auto">
            <a:xfrm>
              <a:off x="3512" y="343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t</a:t>
              </a:r>
              <a:r>
                <a:rPr lang="en-US" altLang="zh-CN" sz="1800" i="1" baseline="-25000"/>
                <a:t>1</a:t>
              </a:r>
            </a:p>
          </p:txBody>
        </p:sp>
        <p:sp>
          <p:nvSpPr>
            <p:cNvPr id="31784" name="Text Box 3100"/>
            <p:cNvSpPr txBox="1">
              <a:spLocks noChangeArrowheads="1"/>
            </p:cNvSpPr>
            <p:nvPr/>
          </p:nvSpPr>
          <p:spPr bwMode="auto">
            <a:xfrm>
              <a:off x="4396" y="343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t</a:t>
              </a:r>
              <a:r>
                <a:rPr lang="en-US" altLang="zh-CN" sz="1800" i="1" baseline="-25000"/>
                <a:t>2</a:t>
              </a:r>
            </a:p>
          </p:txBody>
        </p:sp>
        <p:sp>
          <p:nvSpPr>
            <p:cNvPr id="31785" name="Text Box 3101"/>
            <p:cNvSpPr txBox="1">
              <a:spLocks noChangeArrowheads="1"/>
            </p:cNvSpPr>
            <p:nvPr/>
          </p:nvSpPr>
          <p:spPr bwMode="auto">
            <a:xfrm>
              <a:off x="2959" y="3484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31786" name="Text Box 3102"/>
            <p:cNvSpPr txBox="1">
              <a:spLocks noChangeArrowheads="1"/>
            </p:cNvSpPr>
            <p:nvPr/>
          </p:nvSpPr>
          <p:spPr bwMode="auto">
            <a:xfrm>
              <a:off x="2959" y="3244"/>
              <a:ext cx="1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8</a:t>
              </a:r>
            </a:p>
          </p:txBody>
        </p:sp>
        <p:sp>
          <p:nvSpPr>
            <p:cNvPr id="31787" name="Text Box 3103"/>
            <p:cNvSpPr txBox="1">
              <a:spLocks noChangeArrowheads="1"/>
            </p:cNvSpPr>
            <p:nvPr/>
          </p:nvSpPr>
          <p:spPr bwMode="auto">
            <a:xfrm>
              <a:off x="3431" y="356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40</a:t>
              </a:r>
            </a:p>
          </p:txBody>
        </p:sp>
        <p:sp>
          <p:nvSpPr>
            <p:cNvPr id="31788" name="Text Box 3104"/>
            <p:cNvSpPr txBox="1">
              <a:spLocks noChangeArrowheads="1"/>
            </p:cNvSpPr>
            <p:nvPr/>
          </p:nvSpPr>
          <p:spPr bwMode="auto">
            <a:xfrm>
              <a:off x="4407" y="3564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120</a:t>
              </a:r>
            </a:p>
          </p:txBody>
        </p:sp>
        <p:sp>
          <p:nvSpPr>
            <p:cNvPr id="31789" name="Text Box 3107"/>
            <p:cNvSpPr txBox="1">
              <a:spLocks noChangeArrowheads="1"/>
            </p:cNvSpPr>
            <p:nvPr/>
          </p:nvSpPr>
          <p:spPr bwMode="auto">
            <a:xfrm>
              <a:off x="2639" y="3590"/>
              <a:ext cx="3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t = 0</a:t>
              </a:r>
            </a:p>
          </p:txBody>
        </p:sp>
        <p:sp>
          <p:nvSpPr>
            <p:cNvPr id="31790" name="Text Box 3108"/>
            <p:cNvSpPr txBox="1">
              <a:spLocks noChangeArrowheads="1"/>
            </p:cNvSpPr>
            <p:nvPr/>
          </p:nvSpPr>
          <p:spPr bwMode="auto">
            <a:xfrm>
              <a:off x="2695" y="2918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v</a:t>
              </a:r>
              <a:r>
                <a:rPr lang="en-US" altLang="zh-CN" sz="1800" i="1" baseline="-25000"/>
                <a:t>o </a:t>
              </a:r>
              <a:r>
                <a:rPr lang="en-US" altLang="zh-CN" sz="1800" i="1"/>
                <a:t>/V</a:t>
              </a:r>
            </a:p>
          </p:txBody>
        </p:sp>
        <p:sp>
          <p:nvSpPr>
            <p:cNvPr id="31791" name="Text Box 3110"/>
            <p:cNvSpPr txBox="1">
              <a:spLocks noChangeArrowheads="1"/>
            </p:cNvSpPr>
            <p:nvPr/>
          </p:nvSpPr>
          <p:spPr bwMode="auto">
            <a:xfrm>
              <a:off x="4895" y="3604"/>
              <a:ext cx="3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t/μs</a:t>
              </a:r>
            </a:p>
          </p:txBody>
        </p:sp>
      </p:grpSp>
      <p:grpSp>
        <p:nvGrpSpPr>
          <p:cNvPr id="31748" name="Group 3163"/>
          <p:cNvGrpSpPr>
            <a:grpSpLocks/>
          </p:cNvGrpSpPr>
          <p:nvPr/>
        </p:nvGrpSpPr>
        <p:grpSpPr bwMode="auto">
          <a:xfrm>
            <a:off x="4060825" y="2662238"/>
            <a:ext cx="4430713" cy="2081212"/>
            <a:chOff x="2558" y="1677"/>
            <a:chExt cx="2791" cy="1311"/>
          </a:xfrm>
        </p:grpSpPr>
        <p:sp>
          <p:nvSpPr>
            <p:cNvPr id="31758" name="Line 3078"/>
            <p:cNvSpPr>
              <a:spLocks noChangeShapeType="1"/>
            </p:cNvSpPr>
            <p:nvPr/>
          </p:nvSpPr>
          <p:spPr bwMode="auto">
            <a:xfrm flipV="1">
              <a:off x="3129" y="1783"/>
              <a:ext cx="0" cy="9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Line 3079"/>
            <p:cNvSpPr>
              <a:spLocks noChangeShapeType="1"/>
            </p:cNvSpPr>
            <p:nvPr/>
          </p:nvSpPr>
          <p:spPr bwMode="auto">
            <a:xfrm>
              <a:off x="3129" y="2223"/>
              <a:ext cx="20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Line 3080"/>
            <p:cNvSpPr>
              <a:spLocks noChangeShapeType="1"/>
            </p:cNvSpPr>
            <p:nvPr/>
          </p:nvSpPr>
          <p:spPr bwMode="auto">
            <a:xfrm>
              <a:off x="3129" y="2623"/>
              <a:ext cx="39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Line 3081"/>
            <p:cNvSpPr>
              <a:spLocks noChangeShapeType="1"/>
            </p:cNvSpPr>
            <p:nvPr/>
          </p:nvSpPr>
          <p:spPr bwMode="auto">
            <a:xfrm flipV="1">
              <a:off x="3519" y="1983"/>
              <a:ext cx="0" cy="64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Line 3082"/>
            <p:cNvSpPr>
              <a:spLocks noChangeShapeType="1"/>
            </p:cNvSpPr>
            <p:nvPr/>
          </p:nvSpPr>
          <p:spPr bwMode="auto">
            <a:xfrm>
              <a:off x="3519" y="1983"/>
              <a:ext cx="91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3086"/>
            <p:cNvSpPr>
              <a:spLocks noChangeShapeType="1"/>
            </p:cNvSpPr>
            <p:nvPr/>
          </p:nvSpPr>
          <p:spPr bwMode="auto">
            <a:xfrm>
              <a:off x="4418" y="1983"/>
              <a:ext cx="0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Text Box 3091"/>
            <p:cNvSpPr txBox="1">
              <a:spLocks noChangeArrowheads="1"/>
            </p:cNvSpPr>
            <p:nvPr/>
          </p:nvSpPr>
          <p:spPr bwMode="auto">
            <a:xfrm>
              <a:off x="3519" y="2757"/>
              <a:ext cx="4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（</a:t>
              </a:r>
              <a:r>
                <a:rPr lang="en-US" altLang="zh-CN" sz="1800"/>
                <a:t>a</a:t>
              </a:r>
              <a:r>
                <a:rPr lang="zh-CN" altLang="en-US" sz="1800"/>
                <a:t>）</a:t>
              </a:r>
            </a:p>
          </p:txBody>
        </p:sp>
        <p:sp>
          <p:nvSpPr>
            <p:cNvPr id="31765" name="Line 3093"/>
            <p:cNvSpPr>
              <a:spLocks noChangeShapeType="1"/>
            </p:cNvSpPr>
            <p:nvPr/>
          </p:nvSpPr>
          <p:spPr bwMode="auto">
            <a:xfrm flipH="1">
              <a:off x="3129" y="1983"/>
              <a:ext cx="3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Text Box 3094"/>
            <p:cNvSpPr txBox="1">
              <a:spLocks noChangeArrowheads="1"/>
            </p:cNvSpPr>
            <p:nvPr/>
          </p:nvSpPr>
          <p:spPr bwMode="auto">
            <a:xfrm>
              <a:off x="2939" y="187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31767" name="Text Box 3095"/>
            <p:cNvSpPr txBox="1">
              <a:spLocks noChangeArrowheads="1"/>
            </p:cNvSpPr>
            <p:nvPr/>
          </p:nvSpPr>
          <p:spPr bwMode="auto">
            <a:xfrm>
              <a:off x="2933" y="211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31768" name="Text Box 3096"/>
            <p:cNvSpPr txBox="1">
              <a:spLocks noChangeArrowheads="1"/>
            </p:cNvSpPr>
            <p:nvPr/>
          </p:nvSpPr>
          <p:spPr bwMode="auto">
            <a:xfrm>
              <a:off x="2713" y="2517"/>
              <a:ext cx="4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－</a:t>
              </a:r>
              <a:r>
                <a:rPr lang="en-US" altLang="zh-CN" sz="1800"/>
                <a:t>10</a:t>
              </a:r>
            </a:p>
          </p:txBody>
        </p:sp>
        <p:sp>
          <p:nvSpPr>
            <p:cNvPr id="31769" name="Text Box 3097"/>
            <p:cNvSpPr txBox="1">
              <a:spLocks noChangeArrowheads="1"/>
            </p:cNvSpPr>
            <p:nvPr/>
          </p:nvSpPr>
          <p:spPr bwMode="auto">
            <a:xfrm>
              <a:off x="3481" y="203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t</a:t>
              </a:r>
              <a:r>
                <a:rPr lang="en-US" altLang="zh-CN" sz="1800" i="1" baseline="-25000"/>
                <a:t>1</a:t>
              </a:r>
            </a:p>
          </p:txBody>
        </p:sp>
        <p:sp>
          <p:nvSpPr>
            <p:cNvPr id="31770" name="Text Box 3098"/>
            <p:cNvSpPr txBox="1">
              <a:spLocks noChangeArrowheads="1"/>
            </p:cNvSpPr>
            <p:nvPr/>
          </p:nvSpPr>
          <p:spPr bwMode="auto">
            <a:xfrm>
              <a:off x="4381" y="203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t</a:t>
              </a:r>
              <a:r>
                <a:rPr lang="en-US" altLang="zh-CN" sz="1800" i="1" baseline="-25000"/>
                <a:t>2</a:t>
              </a:r>
            </a:p>
          </p:txBody>
        </p:sp>
        <p:sp>
          <p:nvSpPr>
            <p:cNvPr id="31771" name="Text Box 3105"/>
            <p:cNvSpPr txBox="1">
              <a:spLocks noChangeArrowheads="1"/>
            </p:cNvSpPr>
            <p:nvPr/>
          </p:nvSpPr>
          <p:spPr bwMode="auto">
            <a:xfrm>
              <a:off x="3470" y="2197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40</a:t>
              </a:r>
            </a:p>
          </p:txBody>
        </p:sp>
        <p:sp>
          <p:nvSpPr>
            <p:cNvPr id="31772" name="Text Box 3106"/>
            <p:cNvSpPr txBox="1">
              <a:spLocks noChangeArrowheads="1"/>
            </p:cNvSpPr>
            <p:nvPr/>
          </p:nvSpPr>
          <p:spPr bwMode="auto">
            <a:xfrm>
              <a:off x="4365" y="2197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120</a:t>
              </a:r>
            </a:p>
          </p:txBody>
        </p:sp>
        <p:sp>
          <p:nvSpPr>
            <p:cNvPr id="31773" name="Text Box 3109"/>
            <p:cNvSpPr txBox="1">
              <a:spLocks noChangeArrowheads="1"/>
            </p:cNvSpPr>
            <p:nvPr/>
          </p:nvSpPr>
          <p:spPr bwMode="auto">
            <a:xfrm>
              <a:off x="2558" y="1677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v</a:t>
              </a:r>
              <a:r>
                <a:rPr lang="en-US" altLang="zh-CN" sz="1800" i="1" baseline="-25000"/>
                <a:t>I </a:t>
              </a:r>
              <a:r>
                <a:rPr lang="en-US" altLang="zh-CN" sz="1800" i="1"/>
                <a:t>/V</a:t>
              </a:r>
            </a:p>
          </p:txBody>
        </p:sp>
        <p:sp>
          <p:nvSpPr>
            <p:cNvPr id="31774" name="Text Box 3111"/>
            <p:cNvSpPr txBox="1">
              <a:spLocks noChangeArrowheads="1"/>
            </p:cNvSpPr>
            <p:nvPr/>
          </p:nvSpPr>
          <p:spPr bwMode="auto">
            <a:xfrm>
              <a:off x="4952" y="2270"/>
              <a:ext cx="3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t/μs</a:t>
              </a:r>
            </a:p>
          </p:txBody>
        </p:sp>
      </p:grpSp>
      <p:sp>
        <p:nvSpPr>
          <p:cNvPr id="31749" name="Text Box 3117"/>
          <p:cNvSpPr txBox="1">
            <a:spLocks noChangeArrowheads="1"/>
          </p:cNvSpPr>
          <p:nvPr/>
        </p:nvSpPr>
        <p:spPr bwMode="auto">
          <a:xfrm>
            <a:off x="174625" y="444500"/>
            <a:ext cx="376078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 dirty="0">
                <a:ea typeface="楷体_GB2312" pitchFamily="49" charset="-122"/>
              </a:rPr>
              <a:t>R = 10K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 , C = 5nF,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V </a:t>
            </a:r>
            <a:r>
              <a:rPr lang="en-US" altLang="zh-CN" sz="2400" i="1" baseline="30000" dirty="0">
                <a:ea typeface="楷体_GB2312" pitchFamily="49" charset="-122"/>
                <a:sym typeface="Symbol" pitchFamily="18" charset="2"/>
              </a:rPr>
              <a:t>+ 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= +15V, V </a:t>
            </a:r>
            <a:r>
              <a:rPr lang="en-US" altLang="zh-CN" sz="2400" i="1" baseline="30000" dirty="0"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sz="2400" i="1" dirty="0">
                <a:ea typeface="楷体_GB2312" pitchFamily="49" charset="-122"/>
                <a:sym typeface="Symbol" pitchFamily="18" charset="2"/>
              </a:rPr>
              <a:t> = -15V</a:t>
            </a:r>
            <a:endParaRPr lang="en-US" altLang="zh-CN" sz="2400" dirty="0">
              <a:ea typeface="楷体_GB2312" pitchFamily="49" charset="-122"/>
            </a:endParaRPr>
          </a:p>
        </p:txBody>
      </p:sp>
      <p:sp>
        <p:nvSpPr>
          <p:cNvPr id="31750" name="Text Box 3118"/>
          <p:cNvSpPr txBox="1">
            <a:spLocks noChangeArrowheads="1"/>
          </p:cNvSpPr>
          <p:nvPr/>
        </p:nvSpPr>
        <p:spPr bwMode="auto">
          <a:xfrm>
            <a:off x="173038" y="1660525"/>
            <a:ext cx="42910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i="1" baseline="-25000">
                <a:ea typeface="楷体_GB2312" pitchFamily="49" charset="-122"/>
              </a:rPr>
              <a:t>c</a:t>
            </a:r>
            <a:r>
              <a:rPr lang="en-US" altLang="zh-CN" sz="2400" i="1">
                <a:ea typeface="楷体_GB2312" pitchFamily="49" charset="-122"/>
              </a:rPr>
              <a:t>(0)=0 </a:t>
            </a:r>
            <a:r>
              <a:rPr lang="en-US" altLang="zh-CN" sz="2400">
                <a:ea typeface="楷体_GB2312" pitchFamily="49" charset="-122"/>
              </a:rPr>
              <a:t>,     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i="1" baseline="-25000">
                <a:ea typeface="楷体_GB2312" pitchFamily="49" charset="-122"/>
              </a:rPr>
              <a:t>I  </a:t>
            </a:r>
            <a:r>
              <a:rPr lang="zh-CN" altLang="en-US" sz="2400">
                <a:ea typeface="楷体_GB2312" pitchFamily="49" charset="-122"/>
              </a:rPr>
              <a:t>的波形为已知，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求 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i="1" baseline="-25000">
                <a:ea typeface="楷体_GB2312" pitchFamily="49" charset="-122"/>
              </a:rPr>
              <a:t>o </a:t>
            </a:r>
            <a:r>
              <a:rPr lang="zh-CN" altLang="en-US" sz="2400">
                <a:ea typeface="楷体_GB2312" pitchFamily="49" charset="-122"/>
              </a:rPr>
              <a:t>波形</a:t>
            </a:r>
          </a:p>
        </p:txBody>
      </p:sp>
      <p:pic>
        <p:nvPicPr>
          <p:cNvPr id="31751" name="Picture 314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314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Text Box 3162"/>
          <p:cNvSpPr txBox="1">
            <a:spLocks noChangeArrowheads="1"/>
          </p:cNvSpPr>
          <p:nvPr/>
        </p:nvSpPr>
        <p:spPr bwMode="auto">
          <a:xfrm>
            <a:off x="1306513" y="0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积分电路如图所示：</a:t>
            </a:r>
          </a:p>
        </p:txBody>
      </p:sp>
      <p:grpSp>
        <p:nvGrpSpPr>
          <p:cNvPr id="31754" name="Group 3167"/>
          <p:cNvGrpSpPr>
            <a:grpSpLocks/>
          </p:cNvGrpSpPr>
          <p:nvPr/>
        </p:nvGrpSpPr>
        <p:grpSpPr bwMode="auto">
          <a:xfrm>
            <a:off x="4713288" y="155575"/>
            <a:ext cx="4271962" cy="2670175"/>
            <a:chOff x="2969" y="98"/>
            <a:chExt cx="2691" cy="1682"/>
          </a:xfrm>
        </p:grpSpPr>
        <p:graphicFrame>
          <p:nvGraphicFramePr>
            <p:cNvPr id="31755" name="Object 3168"/>
            <p:cNvGraphicFramePr>
              <a:graphicFrameLocks noChangeAspect="1"/>
            </p:cNvGraphicFramePr>
            <p:nvPr/>
          </p:nvGraphicFramePr>
          <p:xfrm>
            <a:off x="2969" y="98"/>
            <a:ext cx="2691" cy="1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4" name="Image" r:id="rId5" imgW="17079365" imgH="10679365" progId="Photoshop.Image.6">
                    <p:embed/>
                  </p:oleObj>
                </mc:Choice>
                <mc:Fallback>
                  <p:oleObj name="Image" r:id="rId5" imgW="17079365" imgH="10679365" progId="Photoshop.Image.6">
                    <p:embed/>
                    <p:pic>
                      <p:nvPicPr>
                        <p:cNvPr id="0" name="Object 3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9" y="98"/>
                          <a:ext cx="2691" cy="1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6" name="Rectangle 3169"/>
            <p:cNvSpPr>
              <a:spLocks noChangeArrowheads="1"/>
            </p:cNvSpPr>
            <p:nvPr/>
          </p:nvSpPr>
          <p:spPr bwMode="auto">
            <a:xfrm>
              <a:off x="4737" y="429"/>
              <a:ext cx="92" cy="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31757" name="Rectangle 3170"/>
            <p:cNvSpPr>
              <a:spLocks noChangeArrowheads="1"/>
            </p:cNvSpPr>
            <p:nvPr/>
          </p:nvSpPr>
          <p:spPr bwMode="auto">
            <a:xfrm>
              <a:off x="4449" y="441"/>
              <a:ext cx="134" cy="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2" name="Text Box 100"/>
          <p:cNvSpPr txBox="1">
            <a:spLocks noChangeArrowheads="1"/>
          </p:cNvSpPr>
          <p:nvPr/>
        </p:nvSpPr>
        <p:spPr bwMode="auto">
          <a:xfrm>
            <a:off x="242888" y="579438"/>
            <a:ext cx="45481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把积分电路的</a:t>
            </a:r>
            <a:r>
              <a:rPr lang="en-US" altLang="zh-CN" sz="2400">
                <a:ea typeface="楷体_GB2312" pitchFamily="49" charset="-122"/>
              </a:rPr>
              <a:t>R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>
                <a:ea typeface="楷体_GB2312" pitchFamily="49" charset="-122"/>
              </a:rPr>
              <a:t>C</a:t>
            </a:r>
            <a:r>
              <a:rPr lang="zh-CN" altLang="en-US" sz="2400">
                <a:ea typeface="楷体_GB2312" pitchFamily="49" charset="-122"/>
              </a:rPr>
              <a:t>对换位置，得微分电路</a:t>
            </a:r>
          </a:p>
        </p:txBody>
      </p:sp>
      <p:pic>
        <p:nvPicPr>
          <p:cNvPr id="32771" name="Picture 4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311" name="Object 39"/>
          <p:cNvGraphicFramePr>
            <a:graphicFrameLocks noChangeAspect="1"/>
          </p:cNvGraphicFramePr>
          <p:nvPr/>
        </p:nvGraphicFramePr>
        <p:xfrm>
          <a:off x="1323975" y="2535238"/>
          <a:ext cx="2116138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公式" r:id="rId6" imgW="863225" imgH="393529" progId="Equation.3">
                  <p:embed/>
                </p:oleObj>
              </mc:Choice>
              <mc:Fallback>
                <p:oleObj name="公式" r:id="rId6" imgW="863225" imgH="39352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2535238"/>
                        <a:ext cx="2116138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149"/>
          <p:cNvSpPr>
            <a:spLocks noChangeArrowheads="1"/>
          </p:cNvSpPr>
          <p:nvPr/>
        </p:nvSpPr>
        <p:spPr bwMode="auto">
          <a:xfrm>
            <a:off x="0" y="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2.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微分电路</a:t>
            </a:r>
          </a:p>
        </p:txBody>
      </p:sp>
      <p:pic>
        <p:nvPicPr>
          <p:cNvPr id="32775" name="Picture 16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34975"/>
            <a:ext cx="4560888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533400" y="762000"/>
            <a:ext cx="47244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6888" y="115888"/>
            <a:ext cx="5346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ea typeface="黑体" pitchFamily="49" charset="-122"/>
              </a:rPr>
              <a:t>3. </a:t>
            </a:r>
            <a:r>
              <a:rPr lang="zh-CN" altLang="en-US">
                <a:ea typeface="黑体" pitchFamily="49" charset="-122"/>
              </a:rPr>
              <a:t>运算放大器的电路模型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52400" y="889000"/>
            <a:ext cx="33401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通常：</a:t>
            </a:r>
          </a:p>
          <a:p>
            <a:pPr eaLnBrk="1" hangingPunct="1">
              <a:buClr>
                <a:srgbClr val="FF0000"/>
              </a:buClr>
              <a:buSzPct val="85000"/>
              <a:buFont typeface="Wingdings" pitchFamily="2" charset="2"/>
              <a:buChar char="§"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 开环电压增益</a:t>
            </a:r>
          </a:p>
          <a:p>
            <a:pPr eaLnBrk="1" hangingPunct="1"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 i="1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sz="2400" i="1" baseline="-30000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楷体_GB2312" pitchFamily="49" charset="-122"/>
              </a:rPr>
              <a:t>o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≥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10</a:t>
            </a:r>
            <a:r>
              <a:rPr lang="en-US" altLang="zh-CN" sz="2400" baseline="30000">
                <a:solidFill>
                  <a:srgbClr val="000000"/>
                </a:solidFill>
                <a:ea typeface="楷体_GB2312" pitchFamily="49" charset="-122"/>
              </a:rPr>
              <a:t>5 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（很高）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144463" y="2393950"/>
            <a:ext cx="32670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5000"/>
              <a:buFont typeface="Wingdings" pitchFamily="2" charset="2"/>
              <a:buChar char="§"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输入电阻</a:t>
            </a:r>
          </a:p>
          <a:p>
            <a:pPr eaLnBrk="1" hangingPunct="1"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 i="1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≥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10</a:t>
            </a:r>
            <a:r>
              <a:rPr lang="en-US" altLang="zh-CN" sz="2400" baseline="30000">
                <a:solidFill>
                  <a:srgbClr val="000000"/>
                </a:solidFill>
                <a:ea typeface="楷体_GB2312" pitchFamily="49" charset="-122"/>
              </a:rPr>
              <a:t>6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Ω 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（很大）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152400" y="3467100"/>
            <a:ext cx="319563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5000"/>
              <a:buFont typeface="Wingdings" pitchFamily="2" charset="2"/>
              <a:buChar char="§"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输出电阻</a:t>
            </a:r>
          </a:p>
          <a:p>
            <a:pPr eaLnBrk="1" hangingPunct="1"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 i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ea typeface="楷体_GB2312" pitchFamily="49" charset="-122"/>
              </a:rPr>
              <a:t>o 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≤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100Ω 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（很小）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</p:txBody>
      </p:sp>
      <p:grpSp>
        <p:nvGrpSpPr>
          <p:cNvPr id="164871" name="Group 7"/>
          <p:cNvGrpSpPr>
            <a:grpSpLocks/>
          </p:cNvGrpSpPr>
          <p:nvPr/>
        </p:nvGrpSpPr>
        <p:grpSpPr bwMode="auto">
          <a:xfrm>
            <a:off x="4078288" y="849313"/>
            <a:ext cx="5065712" cy="3116262"/>
            <a:chOff x="2569" y="535"/>
            <a:chExt cx="3191" cy="1963"/>
          </a:xfrm>
        </p:grpSpPr>
        <p:sp>
          <p:nvSpPr>
            <p:cNvPr id="4105" name="Rectangle 8"/>
            <p:cNvSpPr>
              <a:spLocks noChangeArrowheads="1"/>
            </p:cNvSpPr>
            <p:nvPr/>
          </p:nvSpPr>
          <p:spPr bwMode="auto">
            <a:xfrm>
              <a:off x="3086" y="2248"/>
              <a:ext cx="25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  <a:ea typeface="楷体_GB2312" pitchFamily="49" charset="-122"/>
                </a:rPr>
                <a:t>图</a:t>
              </a:r>
              <a:r>
                <a:rPr lang="en-US" altLang="zh-CN" sz="2000">
                  <a:solidFill>
                    <a:srgbClr val="000000"/>
                  </a:solidFill>
                  <a:ea typeface="楷体_GB2312" pitchFamily="49" charset="-122"/>
                </a:rPr>
                <a:t>2.1.3  </a:t>
              </a:r>
              <a:r>
                <a:rPr lang="zh-CN" altLang="en-US" sz="2000">
                  <a:solidFill>
                    <a:srgbClr val="000000"/>
                  </a:solidFill>
                  <a:ea typeface="楷体_GB2312" pitchFamily="49" charset="-122"/>
                </a:rPr>
                <a:t>运算放大器的电路模型</a:t>
              </a:r>
            </a:p>
          </p:txBody>
        </p:sp>
        <p:pic>
          <p:nvPicPr>
            <p:cNvPr id="4106" name="Picture 9" descr="未标题-1 拷贝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" y="535"/>
              <a:ext cx="3191" cy="1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1052513" y="4691063"/>
            <a:ext cx="7043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8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zh-CN" altLang="en-US" sz="2800">
                <a:solidFill>
                  <a:srgbClr val="000000"/>
                </a:solidFill>
                <a:ea typeface="华康简宋" charset="-122"/>
              </a:rPr>
              <a:t>＝</a:t>
            </a:r>
            <a:r>
              <a:rPr lang="en-US" altLang="zh-CN" sz="2800" i="1">
                <a:solidFill>
                  <a:srgbClr val="000000"/>
                </a:solidFill>
                <a:ea typeface="华康简宋" charset="-122"/>
              </a:rPr>
              <a:t>A</a:t>
            </a:r>
            <a:r>
              <a:rPr lang="en-US" altLang="zh-CN" sz="2800" i="1" baseline="-3000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800">
                <a:solidFill>
                  <a:srgbClr val="000000"/>
                </a:solidFill>
                <a:ea typeface="华康简宋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P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－</a:t>
            </a:r>
            <a:r>
              <a:rPr lang="en-US" altLang="zh-CN" sz="28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ea typeface="华康简宋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         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（  </a:t>
            </a:r>
            <a:r>
              <a:rPr lang="en-US" altLang="zh-CN" sz="2800" i="1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800" baseline="-30000">
                <a:solidFill>
                  <a:srgbClr val="000000"/>
                </a:solidFill>
                <a:ea typeface="楷体_GB2312" pitchFamily="49" charset="-122"/>
              </a:rPr>
              <a:t>－</a:t>
            </a:r>
            <a:r>
              <a:rPr lang="zh-CN" altLang="en-US" sz="2800">
                <a:solidFill>
                  <a:srgbClr val="000000"/>
                </a:solidFill>
                <a:ea typeface="华康简宋" charset="-122"/>
              </a:rPr>
              <a:t>＜ </a:t>
            </a:r>
            <a:r>
              <a:rPr lang="en-US" altLang="zh-CN" sz="28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800">
                <a:solidFill>
                  <a:srgbClr val="000000"/>
                </a:solidFill>
                <a:ea typeface="华康简宋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ea typeface="华康简宋" charset="-122"/>
              </a:rPr>
              <a:t>＜</a:t>
            </a:r>
            <a:r>
              <a:rPr lang="en-US" altLang="zh-CN" sz="2800" i="1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800" baseline="-30000">
                <a:solidFill>
                  <a:srgbClr val="000000"/>
                </a:solidFill>
                <a:ea typeface="楷体_GB2312" pitchFamily="49" charset="-122"/>
              </a:rPr>
              <a:t>＋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 ）</a:t>
            </a:r>
            <a:r>
              <a:rPr lang="zh-CN" altLang="en-US" sz="2800" i="1">
                <a:solidFill>
                  <a:srgbClr val="000000"/>
                </a:solidFill>
                <a:ea typeface="楷体_GB2312" pitchFamily="49" charset="-122"/>
              </a:rPr>
              <a:t>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utoUpdateAnimBg="0"/>
      <p:bldP spid="164869" grpId="0" autoUpdateAnimBg="0"/>
      <p:bldP spid="164870" grpId="0" autoUpdateAnimBg="0"/>
      <p:bldP spid="16487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168275" y="145573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若</a:t>
            </a: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0000">
                <a:solidFill>
                  <a:schemeClr val="tx2"/>
                </a:solidFill>
                <a:ea typeface="楷体_GB2312" pitchFamily="49" charset="-122"/>
              </a:rPr>
              <a:t>i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为正弦波</a:t>
            </a:r>
          </a:p>
        </p:txBody>
      </p:sp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2170113" y="1555750"/>
          <a:ext cx="1768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0" name="公式" r:id="rId3" imgW="647419" imgH="177723" progId="Equation.3">
                  <p:embed/>
                </p:oleObj>
              </mc:Choice>
              <mc:Fallback>
                <p:oleObj name="公式" r:id="rId3" imgW="647419" imgH="17772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1555750"/>
                        <a:ext cx="17684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733425" y="23129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则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541338" y="3181350"/>
            <a:ext cx="394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即此电路对高频噪声敏感！</a:t>
            </a:r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309563" y="4057650"/>
            <a:ext cx="204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改进电路：</a:t>
            </a:r>
          </a:p>
        </p:txBody>
      </p:sp>
      <p:pic>
        <p:nvPicPr>
          <p:cNvPr id="33799" name="Picture 21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22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1273175" y="2328863"/>
          <a:ext cx="29098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1" name="公式" r:id="rId7" imgW="1104421" imgH="177723" progId="Equation.3">
                  <p:embed/>
                </p:oleObj>
              </mc:Choice>
              <mc:Fallback>
                <p:oleObj name="公式" r:id="rId7" imgW="1104421" imgH="17772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2328863"/>
                        <a:ext cx="29098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67" name="Group 79"/>
          <p:cNvGrpSpPr>
            <a:grpSpLocks/>
          </p:cNvGrpSpPr>
          <p:nvPr/>
        </p:nvGrpSpPr>
        <p:grpSpPr bwMode="auto">
          <a:xfrm>
            <a:off x="1874838" y="4198938"/>
            <a:ext cx="4262437" cy="2276475"/>
            <a:chOff x="1203" y="2645"/>
            <a:chExt cx="2685" cy="1434"/>
          </a:xfrm>
        </p:grpSpPr>
        <p:sp>
          <p:nvSpPr>
            <p:cNvPr id="33806" name="AutoShape 31"/>
            <p:cNvSpPr>
              <a:spLocks noChangeArrowheads="1"/>
            </p:cNvSpPr>
            <p:nvPr/>
          </p:nvSpPr>
          <p:spPr bwMode="auto">
            <a:xfrm rot="5400000">
              <a:off x="2684" y="3071"/>
              <a:ext cx="573" cy="76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33807" name="Text Box 32"/>
            <p:cNvSpPr txBox="1">
              <a:spLocks noChangeArrowheads="1"/>
            </p:cNvSpPr>
            <p:nvPr/>
          </p:nvSpPr>
          <p:spPr bwMode="auto">
            <a:xfrm>
              <a:off x="2867" y="2645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R</a:t>
              </a:r>
              <a:endParaRPr lang="en-US" altLang="zh-CN" sz="1200"/>
            </a:p>
          </p:txBody>
        </p:sp>
        <p:sp>
          <p:nvSpPr>
            <p:cNvPr id="33808" name="Line 33"/>
            <p:cNvSpPr>
              <a:spLocks noChangeShapeType="1"/>
            </p:cNvSpPr>
            <p:nvPr/>
          </p:nvSpPr>
          <p:spPr bwMode="auto">
            <a:xfrm>
              <a:off x="3347" y="3461"/>
              <a:ext cx="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Oval 34"/>
            <p:cNvSpPr>
              <a:spLocks noChangeArrowheads="1"/>
            </p:cNvSpPr>
            <p:nvPr/>
          </p:nvSpPr>
          <p:spPr bwMode="auto">
            <a:xfrm>
              <a:off x="3746" y="3430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33810" name="Text Box 35"/>
            <p:cNvSpPr txBox="1">
              <a:spLocks noChangeArrowheads="1"/>
            </p:cNvSpPr>
            <p:nvPr/>
          </p:nvSpPr>
          <p:spPr bwMode="auto">
            <a:xfrm>
              <a:off x="3631" y="3152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v</a:t>
              </a:r>
              <a:r>
                <a:rPr lang="en-US" altLang="zh-CN" sz="1400"/>
                <a:t>o</a:t>
              </a:r>
            </a:p>
          </p:txBody>
        </p:sp>
        <p:sp>
          <p:nvSpPr>
            <p:cNvPr id="33811" name="Line 36"/>
            <p:cNvSpPr>
              <a:spLocks noChangeShapeType="1"/>
            </p:cNvSpPr>
            <p:nvPr/>
          </p:nvSpPr>
          <p:spPr bwMode="auto">
            <a:xfrm>
              <a:off x="3515" y="2925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37"/>
            <p:cNvSpPr>
              <a:spLocks noChangeShapeType="1"/>
            </p:cNvSpPr>
            <p:nvPr/>
          </p:nvSpPr>
          <p:spPr bwMode="auto">
            <a:xfrm>
              <a:off x="2395" y="3645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Text Box 38"/>
            <p:cNvSpPr txBox="1">
              <a:spLocks noChangeArrowheads="1"/>
            </p:cNvSpPr>
            <p:nvPr/>
          </p:nvSpPr>
          <p:spPr bwMode="auto">
            <a:xfrm rot="10800000">
              <a:off x="2551" y="3213"/>
              <a:ext cx="22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0"/>
                <a:t>＋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0"/>
                <a:t>－</a:t>
              </a:r>
            </a:p>
          </p:txBody>
        </p:sp>
        <p:sp>
          <p:nvSpPr>
            <p:cNvPr id="33814" name="Line 40"/>
            <p:cNvSpPr>
              <a:spLocks noChangeShapeType="1"/>
            </p:cNvSpPr>
            <p:nvPr/>
          </p:nvSpPr>
          <p:spPr bwMode="auto">
            <a:xfrm>
              <a:off x="2299" y="4077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Line 41"/>
            <p:cNvSpPr>
              <a:spLocks noChangeShapeType="1"/>
            </p:cNvSpPr>
            <p:nvPr/>
          </p:nvSpPr>
          <p:spPr bwMode="auto">
            <a:xfrm>
              <a:off x="2203" y="3261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Line 42"/>
            <p:cNvSpPr>
              <a:spLocks noChangeShapeType="1"/>
            </p:cNvSpPr>
            <p:nvPr/>
          </p:nvSpPr>
          <p:spPr bwMode="auto">
            <a:xfrm>
              <a:off x="2339" y="2925"/>
              <a:ext cx="1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Line 43"/>
            <p:cNvSpPr>
              <a:spLocks noChangeShapeType="1"/>
            </p:cNvSpPr>
            <p:nvPr/>
          </p:nvSpPr>
          <p:spPr bwMode="auto">
            <a:xfrm>
              <a:off x="2347" y="29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Line 44"/>
            <p:cNvSpPr>
              <a:spLocks noChangeShapeType="1"/>
            </p:cNvSpPr>
            <p:nvPr/>
          </p:nvSpPr>
          <p:spPr bwMode="auto">
            <a:xfrm>
              <a:off x="2203" y="3197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45"/>
            <p:cNvSpPr>
              <a:spLocks noChangeShapeType="1"/>
            </p:cNvSpPr>
            <p:nvPr/>
          </p:nvSpPr>
          <p:spPr bwMode="auto">
            <a:xfrm>
              <a:off x="2139" y="3197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47"/>
            <p:cNvSpPr>
              <a:spLocks noChangeShapeType="1"/>
            </p:cNvSpPr>
            <p:nvPr/>
          </p:nvSpPr>
          <p:spPr bwMode="auto">
            <a:xfrm>
              <a:off x="1891" y="3261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Text Box 56"/>
            <p:cNvSpPr txBox="1">
              <a:spLocks noChangeArrowheads="1"/>
            </p:cNvSpPr>
            <p:nvPr/>
          </p:nvSpPr>
          <p:spPr bwMode="auto">
            <a:xfrm>
              <a:off x="2059" y="297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C</a:t>
              </a:r>
              <a:endParaRPr lang="en-US" altLang="zh-CN" sz="1000"/>
            </a:p>
          </p:txBody>
        </p:sp>
        <p:sp>
          <p:nvSpPr>
            <p:cNvPr id="33822" name="Text Box 58"/>
            <p:cNvSpPr txBox="1">
              <a:spLocks noChangeArrowheads="1"/>
            </p:cNvSpPr>
            <p:nvPr/>
          </p:nvSpPr>
          <p:spPr bwMode="auto">
            <a:xfrm>
              <a:off x="1203" y="3010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v</a:t>
              </a:r>
              <a:r>
                <a:rPr lang="en-US" altLang="zh-CN" sz="1400"/>
                <a:t>i</a:t>
              </a:r>
            </a:p>
          </p:txBody>
        </p:sp>
        <p:sp>
          <p:nvSpPr>
            <p:cNvPr id="33823" name="Text Box 59"/>
            <p:cNvSpPr txBox="1">
              <a:spLocks noChangeArrowheads="1"/>
            </p:cNvSpPr>
            <p:nvPr/>
          </p:nvSpPr>
          <p:spPr bwMode="auto">
            <a:xfrm>
              <a:off x="2227" y="2741"/>
              <a:ext cx="248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600" b="0"/>
                <a:t>.</a:t>
              </a:r>
            </a:p>
          </p:txBody>
        </p:sp>
        <p:sp>
          <p:nvSpPr>
            <p:cNvPr id="33824" name="Text Box 61"/>
            <p:cNvSpPr txBox="1">
              <a:spLocks noChangeArrowheads="1"/>
            </p:cNvSpPr>
            <p:nvPr/>
          </p:nvSpPr>
          <p:spPr bwMode="auto">
            <a:xfrm>
              <a:off x="3395" y="2933"/>
              <a:ext cx="248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600" b="0"/>
                <a:t>.</a:t>
              </a:r>
            </a:p>
          </p:txBody>
        </p:sp>
        <p:sp>
          <p:nvSpPr>
            <p:cNvPr id="33825" name="Rectangle 62"/>
            <p:cNvSpPr>
              <a:spLocks noChangeArrowheads="1"/>
            </p:cNvSpPr>
            <p:nvPr/>
          </p:nvSpPr>
          <p:spPr bwMode="auto">
            <a:xfrm>
              <a:off x="2844" y="2874"/>
              <a:ext cx="240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33826" name="Rectangle 67"/>
            <p:cNvSpPr>
              <a:spLocks noChangeArrowheads="1"/>
            </p:cNvSpPr>
            <p:nvPr/>
          </p:nvSpPr>
          <p:spPr bwMode="auto">
            <a:xfrm>
              <a:off x="1649" y="3214"/>
              <a:ext cx="240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33827" name="Line 68"/>
            <p:cNvSpPr>
              <a:spLocks noChangeShapeType="1"/>
            </p:cNvSpPr>
            <p:nvPr/>
          </p:nvSpPr>
          <p:spPr bwMode="auto">
            <a:xfrm flipH="1">
              <a:off x="1317" y="3261"/>
              <a:ext cx="32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8" name="Rectangle 69"/>
            <p:cNvSpPr>
              <a:spLocks noChangeArrowheads="1"/>
            </p:cNvSpPr>
            <p:nvPr/>
          </p:nvSpPr>
          <p:spPr bwMode="auto">
            <a:xfrm>
              <a:off x="2364" y="3782"/>
              <a:ext cx="81" cy="204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33829" name="Line 70"/>
            <p:cNvSpPr>
              <a:spLocks noChangeShapeType="1"/>
            </p:cNvSpPr>
            <p:nvPr/>
          </p:nvSpPr>
          <p:spPr bwMode="auto">
            <a:xfrm>
              <a:off x="2401" y="3645"/>
              <a:ext cx="0" cy="13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0" name="Line 71"/>
            <p:cNvSpPr>
              <a:spLocks noChangeShapeType="1"/>
            </p:cNvSpPr>
            <p:nvPr/>
          </p:nvSpPr>
          <p:spPr bwMode="auto">
            <a:xfrm>
              <a:off x="2401" y="3986"/>
              <a:ext cx="0" cy="9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1" name="Line 72"/>
            <p:cNvSpPr>
              <a:spLocks noChangeShapeType="1"/>
            </p:cNvSpPr>
            <p:nvPr/>
          </p:nvSpPr>
          <p:spPr bwMode="auto">
            <a:xfrm flipV="1">
              <a:off x="1664" y="3113"/>
              <a:ext cx="186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2" name="Text Box 73"/>
            <p:cNvSpPr txBox="1">
              <a:spLocks noChangeArrowheads="1"/>
            </p:cNvSpPr>
            <p:nvPr/>
          </p:nvSpPr>
          <p:spPr bwMode="auto">
            <a:xfrm>
              <a:off x="1565" y="2914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R</a:t>
              </a:r>
              <a:r>
                <a:rPr lang="en-US" altLang="zh-CN" sz="2000" baseline="-25000"/>
                <a:t>P</a:t>
              </a:r>
            </a:p>
          </p:txBody>
        </p:sp>
        <p:sp>
          <p:nvSpPr>
            <p:cNvPr id="33833" name="Text Box 74"/>
            <p:cNvSpPr txBox="1">
              <a:spLocks noChangeArrowheads="1"/>
            </p:cNvSpPr>
            <p:nvPr/>
          </p:nvSpPr>
          <p:spPr bwMode="auto">
            <a:xfrm>
              <a:off x="2048" y="3756"/>
              <a:ext cx="4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/>
                <a:t>R</a:t>
              </a:r>
              <a:r>
                <a:rPr lang="en-US" altLang="zh-CN" sz="2000" i="1">
                  <a:cs typeface="Times New Roman" pitchFamily="18" charset="0"/>
                </a:rPr>
                <a:t>'</a:t>
              </a:r>
            </a:p>
          </p:txBody>
        </p:sp>
      </p:grpSp>
      <p:graphicFrame>
        <p:nvGraphicFramePr>
          <p:cNvPr id="33803" name="Object 76"/>
          <p:cNvGraphicFramePr>
            <a:graphicFrameLocks noGrp="1" noChangeAspect="1"/>
          </p:cNvGraphicFramePr>
          <p:nvPr>
            <p:ph idx="4294967295"/>
          </p:nvPr>
        </p:nvGraphicFramePr>
        <p:xfrm>
          <a:off x="1001713" y="219075"/>
          <a:ext cx="241776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name="公式" r:id="rId9" imgW="863225" imgH="393529" progId="Equation.3">
                  <p:embed/>
                </p:oleObj>
              </mc:Choice>
              <mc:Fallback>
                <p:oleObj name="公式" r:id="rId9" imgW="863225" imgH="393529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219075"/>
                        <a:ext cx="2417762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04" name="Picture 8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75" y="311150"/>
            <a:ext cx="3192463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70" name="Picture 8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1989138"/>
            <a:ext cx="3241675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7" grpId="0" autoUpdateAnimBg="0"/>
      <p:bldP spid="63503" grpId="0" autoUpdateAnimBg="0"/>
      <p:bldP spid="63504" grpId="0" autoUpdateAnimBg="0"/>
      <p:bldP spid="6350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288925"/>
            <a:ext cx="3783012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3" name="Text Box 6"/>
          <p:cNvSpPr txBox="1">
            <a:spLocks noChangeArrowheads="1"/>
          </p:cNvSpPr>
          <p:nvPr/>
        </p:nvSpPr>
        <p:spPr bwMode="auto">
          <a:xfrm>
            <a:off x="465138" y="198438"/>
            <a:ext cx="1031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2.3.1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6099175" y="1724025"/>
            <a:ext cx="1665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ea typeface="楷体_GB2312" pitchFamily="49" charset="-122"/>
              </a:rPr>
              <a:t>v</a:t>
            </a:r>
            <a:r>
              <a:rPr lang="en-US" altLang="zh-CN" sz="2800" i="1" baseline="-25000">
                <a:ea typeface="楷体_GB2312" pitchFamily="49" charset="-122"/>
              </a:rPr>
              <a:t>o </a:t>
            </a:r>
            <a:r>
              <a:rPr lang="en-US" altLang="zh-CN" sz="2800" i="1">
                <a:ea typeface="楷体_GB2312" pitchFamily="49" charset="-122"/>
              </a:rPr>
              <a:t>= 6V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6153150" y="4335463"/>
            <a:ext cx="1470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ea typeface="楷体_GB2312" pitchFamily="49" charset="-122"/>
              </a:rPr>
              <a:t>v</a:t>
            </a:r>
            <a:r>
              <a:rPr lang="en-US" altLang="zh-CN" sz="2800" i="1" baseline="-25000">
                <a:ea typeface="楷体_GB2312" pitchFamily="49" charset="-122"/>
              </a:rPr>
              <a:t>o </a:t>
            </a:r>
            <a:r>
              <a:rPr lang="en-US" altLang="zh-CN" sz="2800" i="1">
                <a:ea typeface="楷体_GB2312" pitchFamily="49" charset="-122"/>
              </a:rPr>
              <a:t>= 2V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3" grpId="0"/>
      <p:bldP spid="1372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246188"/>
            <a:ext cx="7451725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7" name="Text Box 6"/>
          <p:cNvSpPr txBox="1">
            <a:spLocks noChangeArrowheads="1"/>
          </p:cNvSpPr>
          <p:nvPr/>
        </p:nvSpPr>
        <p:spPr bwMode="auto">
          <a:xfrm>
            <a:off x="465138" y="198438"/>
            <a:ext cx="1031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2.3.2</a:t>
            </a:r>
          </a:p>
        </p:txBody>
      </p:sp>
      <p:sp>
        <p:nvSpPr>
          <p:cNvPr id="36868" name="Text Box 7"/>
          <p:cNvSpPr txBox="1">
            <a:spLocks noChangeArrowheads="1"/>
          </p:cNvSpPr>
          <p:nvPr/>
        </p:nvSpPr>
        <p:spPr bwMode="auto">
          <a:xfrm>
            <a:off x="190500" y="1246188"/>
            <a:ext cx="48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(a)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372225" y="457200"/>
            <a:ext cx="1665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ea typeface="楷体_GB2312" pitchFamily="49" charset="-122"/>
              </a:rPr>
              <a:t>v</a:t>
            </a:r>
            <a:r>
              <a:rPr lang="en-US" altLang="zh-CN" sz="2800" i="1" baseline="-25000">
                <a:ea typeface="楷体_GB2312" pitchFamily="49" charset="-122"/>
              </a:rPr>
              <a:t>o </a:t>
            </a:r>
            <a:r>
              <a:rPr lang="en-US" altLang="zh-CN" sz="2800" i="1">
                <a:ea typeface="楷体_GB2312" pitchFamily="49" charset="-122"/>
              </a:rPr>
              <a:t>= 4V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841500"/>
            <a:ext cx="9053512" cy="33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465138" y="198438"/>
            <a:ext cx="1031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2.3.2</a:t>
            </a: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584200" y="117792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(c)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372225" y="457200"/>
            <a:ext cx="1665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ea typeface="楷体_GB2312" pitchFamily="49" charset="-122"/>
              </a:rPr>
              <a:t>v</a:t>
            </a:r>
            <a:r>
              <a:rPr lang="en-US" altLang="zh-CN" sz="2800" i="1" baseline="-25000">
                <a:ea typeface="楷体_GB2312" pitchFamily="49" charset="-122"/>
              </a:rPr>
              <a:t>o </a:t>
            </a:r>
            <a:r>
              <a:rPr lang="en-US" altLang="zh-CN" sz="2800" i="1">
                <a:ea typeface="楷体_GB2312" pitchFamily="49" charset="-122"/>
              </a:rPr>
              <a:t>= 1.8V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aphicFrame>
          <p:nvGraphicFramePr>
            <p:cNvPr id="38915" name="Object 2"/>
            <p:cNvGraphicFramePr>
              <a:graphicFrameLocks noChangeAspect="1"/>
            </p:cNvGraphicFramePr>
            <p:nvPr/>
          </p:nvGraphicFramePr>
          <p:xfrm>
            <a:off x="0" y="0"/>
            <a:ext cx="5760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3" name="Image" r:id="rId3" imgW="5495555" imgH="932453" progId="Photoshop.Image.7">
                    <p:embed/>
                  </p:oleObj>
                </mc:Choice>
                <mc:Fallback>
                  <p:oleObj name="Image" r:id="rId3" imgW="5495555" imgH="932453" progId="Photoshop.Image.7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760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6" name="Object 3"/>
            <p:cNvGraphicFramePr>
              <a:graphicFrameLocks noChangeAspect="1"/>
            </p:cNvGraphicFramePr>
            <p:nvPr/>
          </p:nvGraphicFramePr>
          <p:xfrm>
            <a:off x="610" y="1045"/>
            <a:ext cx="4272" cy="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4" name="Image" r:id="rId5" imgW="2939802" imgH="2254001" progId="Photoshop.Image.7">
                    <p:embed/>
                  </p:oleObj>
                </mc:Choice>
                <mc:Fallback>
                  <p:oleObj name="Image" r:id="rId5" imgW="2939802" imgH="2254001" progId="Photoshop.Image.7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" y="1045"/>
                          <a:ext cx="4272" cy="3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2134" y="3942"/>
              <a:ext cx="137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A50021"/>
                  </a:solidFill>
                  <a:ea typeface="楷体_GB2312" pitchFamily="49" charset="-122"/>
                </a:rPr>
                <a:t>      </a:t>
              </a:r>
              <a:r>
                <a:rPr lang="zh-CN" altLang="en-US" sz="2400">
                  <a:solidFill>
                    <a:srgbClr val="A50021"/>
                  </a:solidFill>
                  <a:ea typeface="楷体_GB2312" pitchFamily="49" charset="-122"/>
                </a:rPr>
                <a:t>图题</a:t>
              </a:r>
              <a:r>
                <a:rPr lang="en-US" altLang="zh-CN" sz="2400">
                  <a:solidFill>
                    <a:srgbClr val="A50021"/>
                  </a:solidFill>
                  <a:ea typeface="楷体_GB2312" pitchFamily="49" charset="-122"/>
                </a:rPr>
                <a:t>2.4.5</a:t>
              </a:r>
            </a:p>
          </p:txBody>
        </p:sp>
        <p:sp>
          <p:nvSpPr>
            <p:cNvPr id="38918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137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A50021"/>
                  </a:solidFill>
                  <a:ea typeface="楷体_GB2312" pitchFamily="49" charset="-122"/>
                </a:rPr>
                <a:t>      </a:t>
              </a:r>
              <a:r>
                <a:rPr lang="zh-CN" altLang="en-US" sz="2400">
                  <a:solidFill>
                    <a:srgbClr val="A50021"/>
                  </a:solidFill>
                  <a:ea typeface="楷体_GB2312" pitchFamily="49" charset="-122"/>
                </a:rPr>
                <a:t>图题</a:t>
              </a:r>
              <a:r>
                <a:rPr lang="en-US" altLang="zh-CN" sz="2400">
                  <a:solidFill>
                    <a:srgbClr val="A50021"/>
                  </a:solidFill>
                  <a:ea typeface="楷体_GB2312" pitchFamily="49" charset="-122"/>
                </a:rPr>
                <a:t>2.4.5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4"/>
          <p:cNvGraphicFramePr>
            <a:graphicFrameLocks noChangeAspect="1"/>
          </p:cNvGraphicFramePr>
          <p:nvPr/>
        </p:nvGraphicFramePr>
        <p:xfrm>
          <a:off x="407988" y="1284288"/>
          <a:ext cx="6608762" cy="449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Image" r:id="rId3" imgW="2898286" imgH="2194564" progId="Photoshop.Image.7">
                  <p:embed/>
                </p:oleObj>
              </mc:Choice>
              <mc:Fallback>
                <p:oleObj name="Image" r:id="rId3" imgW="2898286" imgH="2194564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1284288"/>
                        <a:ext cx="6608762" cy="449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881063" y="415925"/>
            <a:ext cx="5880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图题</a:t>
            </a:r>
            <a:r>
              <a:rPr lang="en-US" altLang="zh-CN" sz="2800">
                <a:ea typeface="楷体_GB2312" pitchFamily="49" charset="-122"/>
              </a:rPr>
              <a:t>2.4.9,</a:t>
            </a:r>
            <a:r>
              <a:rPr lang="zh-CN" altLang="en-US" sz="2800">
                <a:ea typeface="楷体_GB2312" pitchFamily="49" charset="-122"/>
              </a:rPr>
              <a:t>求 </a:t>
            </a:r>
            <a:r>
              <a:rPr lang="en-US" altLang="zh-CN" sz="2800" i="1">
                <a:ea typeface="楷体_GB2312" pitchFamily="49" charset="-122"/>
              </a:rPr>
              <a:t>v</a:t>
            </a:r>
            <a:r>
              <a:rPr lang="en-US" altLang="zh-CN" sz="2800" i="1" baseline="-25000">
                <a:ea typeface="楷体_GB2312" pitchFamily="49" charset="-122"/>
              </a:rPr>
              <a:t>o1</a:t>
            </a:r>
            <a:r>
              <a:rPr lang="zh-CN" altLang="en-US" sz="2800" i="1">
                <a:ea typeface="楷体_GB2312" pitchFamily="49" charset="-122"/>
              </a:rPr>
              <a:t>、</a:t>
            </a:r>
            <a:r>
              <a:rPr lang="en-US" altLang="zh-CN" sz="2800" i="1">
                <a:ea typeface="楷体_GB2312" pitchFamily="49" charset="-122"/>
              </a:rPr>
              <a:t>v</a:t>
            </a:r>
            <a:r>
              <a:rPr lang="en-US" altLang="zh-CN" sz="2800" i="1" baseline="-25000">
                <a:ea typeface="楷体_GB2312" pitchFamily="49" charset="-122"/>
              </a:rPr>
              <a:t>o2</a:t>
            </a:r>
            <a:r>
              <a:rPr lang="zh-CN" altLang="en-US" sz="2800" i="1">
                <a:ea typeface="楷体_GB2312" pitchFamily="49" charset="-122"/>
              </a:rPr>
              <a:t>、</a:t>
            </a:r>
            <a:r>
              <a:rPr lang="en-US" altLang="zh-CN" sz="2800" i="1">
                <a:ea typeface="楷体_GB2312" pitchFamily="49" charset="-122"/>
              </a:rPr>
              <a:t>v</a:t>
            </a:r>
            <a:r>
              <a:rPr lang="en-US" altLang="zh-CN" sz="2800" i="1" baseline="-25000">
                <a:ea typeface="楷体_GB2312" pitchFamily="49" charset="-122"/>
              </a:rPr>
              <a:t>o</a:t>
            </a:r>
            <a:r>
              <a:rPr lang="zh-CN" altLang="en-US" sz="2800">
                <a:ea typeface="楷体_GB2312" pitchFamily="49" charset="-122"/>
              </a:rPr>
              <a:t>的值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372225" y="457200"/>
            <a:ext cx="1665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ea typeface="楷体_GB2312" pitchFamily="49" charset="-122"/>
              </a:rPr>
              <a:t>v</a:t>
            </a:r>
            <a:r>
              <a:rPr lang="en-US" altLang="zh-CN" sz="2800" i="1" baseline="-25000">
                <a:ea typeface="楷体_GB2312" pitchFamily="49" charset="-122"/>
              </a:rPr>
              <a:t>o </a:t>
            </a:r>
            <a:r>
              <a:rPr lang="en-US" altLang="zh-CN" sz="2800" i="1">
                <a:ea typeface="楷体_GB2312" pitchFamily="49" charset="-122"/>
              </a:rPr>
              <a:t>= 5V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4"/>
          <p:cNvGraphicFramePr>
            <a:graphicFrameLocks noChangeAspect="1"/>
          </p:cNvGraphicFramePr>
          <p:nvPr/>
        </p:nvGraphicFramePr>
        <p:xfrm>
          <a:off x="-203200" y="1079500"/>
          <a:ext cx="9512300" cy="515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Image" r:id="rId3" imgW="5614427" imgH="2359157" progId="Photoshop.Image.7">
                  <p:embed/>
                </p:oleObj>
              </mc:Choice>
              <mc:Fallback>
                <p:oleObj name="Image" r:id="rId3" imgW="5614427" imgH="2359157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3200" y="1079500"/>
                        <a:ext cx="9512300" cy="515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800100" y="228600"/>
            <a:ext cx="4525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图题</a:t>
            </a:r>
            <a:r>
              <a:rPr lang="en-US" altLang="zh-CN" sz="2800">
                <a:ea typeface="楷体_GB2312" pitchFamily="49" charset="-122"/>
              </a:rPr>
              <a:t>2.4.11,</a:t>
            </a:r>
            <a:r>
              <a:rPr lang="zh-CN" altLang="en-US" sz="2800">
                <a:ea typeface="楷体_GB2312" pitchFamily="49" charset="-122"/>
              </a:rPr>
              <a:t>求 </a:t>
            </a:r>
            <a:r>
              <a:rPr lang="en-US" altLang="zh-CN" sz="2800" i="1">
                <a:ea typeface="楷体_GB2312" pitchFamily="49" charset="-122"/>
              </a:rPr>
              <a:t>v</a:t>
            </a:r>
            <a:r>
              <a:rPr lang="en-US" altLang="zh-CN" sz="2800" i="1" baseline="-25000">
                <a:ea typeface="楷体_GB2312" pitchFamily="49" charset="-122"/>
              </a:rPr>
              <a:t>o </a:t>
            </a:r>
            <a:r>
              <a:rPr lang="zh-CN" altLang="en-US" sz="2800">
                <a:ea typeface="楷体_GB2312" pitchFamily="49" charset="-122"/>
              </a:rPr>
              <a:t>的表达式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67" name="Rectangle 31"/>
          <p:cNvSpPr>
            <a:spLocks noChangeArrowheads="1"/>
          </p:cNvSpPr>
          <p:nvPr/>
        </p:nvSpPr>
        <p:spPr bwMode="auto">
          <a:xfrm>
            <a:off x="0" y="0"/>
            <a:ext cx="8928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上面讨论的比例放大、加法、减法、积分、微分等运算电路可用下面的一般电路形式实现：</a:t>
            </a:r>
          </a:p>
        </p:txBody>
      </p:sp>
      <p:sp>
        <p:nvSpPr>
          <p:cNvPr id="65569" name="Rectangle 33"/>
          <p:cNvSpPr>
            <a:spLocks noChangeArrowheads="1"/>
          </p:cNvSpPr>
          <p:nvPr/>
        </p:nvSpPr>
        <p:spPr bwMode="auto">
          <a:xfrm>
            <a:off x="5070475" y="787400"/>
            <a:ext cx="1423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Z</a:t>
            </a:r>
            <a:r>
              <a:rPr lang="en-US" altLang="zh-CN" sz="2400" i="1" baseline="-2000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400" i="1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Z</a:t>
            </a:r>
            <a:r>
              <a:rPr lang="en-US" altLang="zh-CN" sz="2400" i="1" baseline="-20000">
                <a:solidFill>
                  <a:srgbClr val="0000FF"/>
                </a:solidFill>
                <a:ea typeface="楷体_GB2312" pitchFamily="49" charset="-122"/>
              </a:rPr>
              <a:t>f</a:t>
            </a:r>
            <a:r>
              <a:rPr lang="en-US" altLang="zh-CN" sz="2400" baseline="-20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：</a:t>
            </a:r>
          </a:p>
        </p:txBody>
      </p:sp>
      <p:grpSp>
        <p:nvGrpSpPr>
          <p:cNvPr id="65577" name="Group 41"/>
          <p:cNvGrpSpPr>
            <a:grpSpLocks/>
          </p:cNvGrpSpPr>
          <p:nvPr/>
        </p:nvGrpSpPr>
        <p:grpSpPr bwMode="auto">
          <a:xfrm>
            <a:off x="5113338" y="2498725"/>
            <a:ext cx="3343275" cy="738188"/>
            <a:chOff x="409" y="2652"/>
            <a:chExt cx="1995" cy="465"/>
          </a:xfrm>
        </p:grpSpPr>
        <p:sp>
          <p:nvSpPr>
            <p:cNvPr id="42026" name="Rectangle 34"/>
            <p:cNvSpPr>
              <a:spLocks noChangeArrowheads="1"/>
            </p:cNvSpPr>
            <p:nvPr/>
          </p:nvSpPr>
          <p:spPr bwMode="auto">
            <a:xfrm>
              <a:off x="409" y="2785"/>
              <a:ext cx="17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ea typeface="楷体_GB2312" pitchFamily="49" charset="-122"/>
                </a:rPr>
                <a:t>S=jω</a:t>
              </a: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表示微分运算</a:t>
              </a:r>
            </a:p>
          </p:txBody>
        </p:sp>
        <p:graphicFrame>
          <p:nvGraphicFramePr>
            <p:cNvPr id="42027" name="Object 36"/>
            <p:cNvGraphicFramePr>
              <a:graphicFrameLocks noChangeAspect="1"/>
            </p:cNvGraphicFramePr>
            <p:nvPr/>
          </p:nvGraphicFramePr>
          <p:xfrm>
            <a:off x="2156" y="2652"/>
            <a:ext cx="248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2" name="Equation" r:id="rId3" imgW="203112" imgH="380835" progId="Equation.3">
                    <p:embed/>
                  </p:oleObj>
                </mc:Choice>
                <mc:Fallback>
                  <p:oleObj name="Equation" r:id="rId3" imgW="203112" imgH="380835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6" y="2652"/>
                          <a:ext cx="248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579" name="Group 43"/>
          <p:cNvGrpSpPr>
            <a:grpSpLocks/>
          </p:cNvGrpSpPr>
          <p:nvPr/>
        </p:nvGrpSpPr>
        <p:grpSpPr bwMode="auto">
          <a:xfrm>
            <a:off x="5116513" y="3379788"/>
            <a:ext cx="3371850" cy="774700"/>
            <a:chOff x="460" y="3144"/>
            <a:chExt cx="1826" cy="488"/>
          </a:xfrm>
        </p:grpSpPr>
        <p:graphicFrame>
          <p:nvGraphicFramePr>
            <p:cNvPr id="42023" name="Object 37"/>
            <p:cNvGraphicFramePr>
              <a:graphicFrameLocks noChangeAspect="1"/>
            </p:cNvGraphicFramePr>
            <p:nvPr/>
          </p:nvGraphicFramePr>
          <p:xfrm>
            <a:off x="460" y="3144"/>
            <a:ext cx="228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3" name="Equation" r:id="rId5" imgW="177646" imgH="380670" progId="Equation.3">
                    <p:embed/>
                  </p:oleObj>
                </mc:Choice>
                <mc:Fallback>
                  <p:oleObj name="Equation" r:id="rId5" imgW="177646" imgH="38067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" y="3144"/>
                          <a:ext cx="228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4" name="Object 38"/>
            <p:cNvGraphicFramePr>
              <a:graphicFrameLocks noChangeAspect="1"/>
            </p:cNvGraphicFramePr>
            <p:nvPr/>
          </p:nvGraphicFramePr>
          <p:xfrm>
            <a:off x="1844" y="3272"/>
            <a:ext cx="44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4" name="Equation" r:id="rId7" imgW="317225" imgH="203024" progId="Equation.3">
                    <p:embed/>
                  </p:oleObj>
                </mc:Choice>
                <mc:Fallback>
                  <p:oleObj name="Equation" r:id="rId7" imgW="317225" imgH="203024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4" y="3272"/>
                          <a:ext cx="44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5" name="Rectangle 42"/>
            <p:cNvSpPr>
              <a:spLocks noChangeArrowheads="1"/>
            </p:cNvSpPr>
            <p:nvPr/>
          </p:nvSpPr>
          <p:spPr bwMode="auto">
            <a:xfrm>
              <a:off x="680" y="3252"/>
              <a:ext cx="10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表示积分运算</a:t>
              </a:r>
            </a:p>
          </p:txBody>
        </p:sp>
      </p:grpSp>
      <p:graphicFrame>
        <p:nvGraphicFramePr>
          <p:cNvPr id="65586" name="Object 50"/>
          <p:cNvGraphicFramePr>
            <a:graphicFrameLocks noChangeAspect="1"/>
          </p:cNvGraphicFramePr>
          <p:nvPr/>
        </p:nvGraphicFramePr>
        <p:xfrm>
          <a:off x="1490663" y="3762375"/>
          <a:ext cx="17748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5" name="公式" r:id="rId9" imgW="825500" imgH="241300" progId="Equation.3">
                  <p:embed/>
                </p:oleObj>
              </mc:Choice>
              <mc:Fallback>
                <p:oleObj name="公式" r:id="rId9" imgW="825500" imgH="2413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3762375"/>
                        <a:ext cx="17748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87" name="Object 51"/>
          <p:cNvGraphicFramePr>
            <a:graphicFrameLocks noChangeAspect="1"/>
          </p:cNvGraphicFramePr>
          <p:nvPr/>
        </p:nvGraphicFramePr>
        <p:xfrm>
          <a:off x="2293938" y="4397375"/>
          <a:ext cx="14446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6" name="公式" r:id="rId11" imgW="672808" imgH="444307" progId="Equation.3">
                  <p:embed/>
                </p:oleObj>
              </mc:Choice>
              <mc:Fallback>
                <p:oleObj name="公式" r:id="rId11" imgW="672808" imgH="444307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4397375"/>
                        <a:ext cx="14446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94" name="Rectangle 58"/>
          <p:cNvSpPr>
            <a:spLocks noChangeArrowheads="1"/>
          </p:cNvSpPr>
          <p:nvPr/>
        </p:nvSpPr>
        <p:spPr bwMode="auto">
          <a:xfrm>
            <a:off x="4354513" y="5437188"/>
            <a:ext cx="34305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改变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Z</a:t>
            </a:r>
            <a:r>
              <a:rPr lang="en-US" altLang="zh-CN" sz="2400" baseline="-2000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Z</a:t>
            </a:r>
            <a:r>
              <a:rPr lang="en-US" altLang="zh-CN" sz="2400" baseline="-20000">
                <a:solidFill>
                  <a:srgbClr val="0000FF"/>
                </a:solidFill>
                <a:ea typeface="楷体_GB2312" pitchFamily="49" charset="-122"/>
              </a:rPr>
              <a:t>f 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的形式，可实现各种基本运算。</a:t>
            </a:r>
          </a:p>
        </p:txBody>
      </p:sp>
      <p:graphicFrame>
        <p:nvGraphicFramePr>
          <p:cNvPr id="65598" name="Object 62"/>
          <p:cNvGraphicFramePr>
            <a:graphicFrameLocks noChangeAspect="1"/>
          </p:cNvGraphicFramePr>
          <p:nvPr/>
        </p:nvGraphicFramePr>
        <p:xfrm>
          <a:off x="1684338" y="5648325"/>
          <a:ext cx="19431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7" name="公式" r:id="rId13" imgW="1016000" imgH="419100" progId="Equation.3">
                  <p:embed/>
                </p:oleObj>
              </mc:Choice>
              <mc:Fallback>
                <p:oleObj name="公式" r:id="rId13" imgW="1016000" imgH="4191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5648325"/>
                        <a:ext cx="19431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00" name="Rectangle 64"/>
          <p:cNvSpPr>
            <a:spLocks noChangeArrowheads="1"/>
          </p:cNvSpPr>
          <p:nvPr/>
        </p:nvSpPr>
        <p:spPr bwMode="auto">
          <a:xfrm>
            <a:off x="0" y="5719763"/>
            <a:ext cx="174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传递函数</a:t>
            </a:r>
          </a:p>
        </p:txBody>
      </p:sp>
      <p:pic>
        <p:nvPicPr>
          <p:cNvPr id="41995" name="Picture 67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6" name="Picture 68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63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605" name="Text Box 69"/>
          <p:cNvSpPr txBox="1">
            <a:spLocks noChangeArrowheads="1"/>
          </p:cNvSpPr>
          <p:nvPr/>
        </p:nvSpPr>
        <p:spPr bwMode="auto">
          <a:xfrm>
            <a:off x="5081588" y="1570038"/>
            <a:ext cx="30495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R C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串、并联电路的复数阻抗</a:t>
            </a:r>
          </a:p>
        </p:txBody>
      </p:sp>
      <p:grpSp>
        <p:nvGrpSpPr>
          <p:cNvPr id="65615" name="Group 79"/>
          <p:cNvGrpSpPr>
            <a:grpSpLocks/>
          </p:cNvGrpSpPr>
          <p:nvPr/>
        </p:nvGrpSpPr>
        <p:grpSpPr bwMode="auto">
          <a:xfrm>
            <a:off x="0" y="879475"/>
            <a:ext cx="4945063" cy="2633663"/>
            <a:chOff x="0" y="554"/>
            <a:chExt cx="3115" cy="1659"/>
          </a:xfrm>
        </p:grpSpPr>
        <p:sp>
          <p:nvSpPr>
            <p:cNvPr id="42000" name="Rectangle 65"/>
            <p:cNvSpPr>
              <a:spLocks noChangeArrowheads="1"/>
            </p:cNvSpPr>
            <p:nvPr/>
          </p:nvSpPr>
          <p:spPr bwMode="auto">
            <a:xfrm>
              <a:off x="0" y="600"/>
              <a:ext cx="2947" cy="1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42001" name="Rectangle 4"/>
            <p:cNvSpPr>
              <a:spLocks noChangeArrowheads="1"/>
            </p:cNvSpPr>
            <p:nvPr/>
          </p:nvSpPr>
          <p:spPr bwMode="auto">
            <a:xfrm>
              <a:off x="1813" y="956"/>
              <a:ext cx="311" cy="274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solidFill>
                    <a:srgbClr val="0000FF"/>
                  </a:solidFill>
                </a:rPr>
                <a:t>Z</a:t>
              </a:r>
              <a:r>
                <a:rPr lang="en-US" altLang="zh-CN" sz="2000" i="1" baseline="-20000">
                  <a:solidFill>
                    <a:srgbClr val="0000FF"/>
                  </a:solidFill>
                </a:rPr>
                <a:t>f</a:t>
              </a:r>
            </a:p>
          </p:txBody>
        </p:sp>
        <p:sp>
          <p:nvSpPr>
            <p:cNvPr id="42002" name="Rectangle 5"/>
            <p:cNvSpPr>
              <a:spLocks noChangeArrowheads="1"/>
            </p:cNvSpPr>
            <p:nvPr/>
          </p:nvSpPr>
          <p:spPr bwMode="auto">
            <a:xfrm>
              <a:off x="841" y="1448"/>
              <a:ext cx="332" cy="274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solidFill>
                    <a:srgbClr val="0000FF"/>
                  </a:solidFill>
                </a:rPr>
                <a:t>Z</a:t>
              </a:r>
              <a:r>
                <a:rPr lang="en-US" altLang="zh-CN" sz="2000" i="1" baseline="-20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2003" name="AutoShape 6"/>
            <p:cNvSpPr>
              <a:spLocks noChangeArrowheads="1"/>
            </p:cNvSpPr>
            <p:nvPr/>
          </p:nvSpPr>
          <p:spPr bwMode="auto">
            <a:xfrm rot="5394769">
              <a:off x="1559" y="1340"/>
              <a:ext cx="599" cy="771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42004" name="Line 7"/>
            <p:cNvSpPr>
              <a:spLocks noChangeShapeType="1"/>
            </p:cNvSpPr>
            <p:nvPr/>
          </p:nvSpPr>
          <p:spPr bwMode="auto">
            <a:xfrm>
              <a:off x="1164" y="1572"/>
              <a:ext cx="31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5" name="Line 8"/>
            <p:cNvSpPr>
              <a:spLocks noChangeShapeType="1"/>
            </p:cNvSpPr>
            <p:nvPr/>
          </p:nvSpPr>
          <p:spPr bwMode="auto">
            <a:xfrm flipH="1">
              <a:off x="468" y="1584"/>
              <a:ext cx="360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6" name="Line 16"/>
            <p:cNvSpPr>
              <a:spLocks noChangeShapeType="1"/>
            </p:cNvSpPr>
            <p:nvPr/>
          </p:nvSpPr>
          <p:spPr bwMode="auto">
            <a:xfrm>
              <a:off x="1200" y="2172"/>
              <a:ext cx="168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007" name="Rectangle 18"/>
            <p:cNvSpPr>
              <a:spLocks noChangeArrowheads="1"/>
            </p:cNvSpPr>
            <p:nvPr/>
          </p:nvSpPr>
          <p:spPr bwMode="auto">
            <a:xfrm>
              <a:off x="1435" y="1713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</a:rPr>
                <a:t>＋</a:t>
              </a:r>
            </a:p>
          </p:txBody>
        </p:sp>
        <p:sp>
          <p:nvSpPr>
            <p:cNvPr id="42008" name="Rectangle 22"/>
            <p:cNvSpPr>
              <a:spLocks noChangeArrowheads="1"/>
            </p:cNvSpPr>
            <p:nvPr/>
          </p:nvSpPr>
          <p:spPr bwMode="auto">
            <a:xfrm>
              <a:off x="1442" y="1473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</a:rPr>
                <a:t>－</a:t>
              </a:r>
            </a:p>
          </p:txBody>
        </p:sp>
        <p:sp>
          <p:nvSpPr>
            <p:cNvPr id="42009" name="Rectangle 23"/>
            <p:cNvSpPr>
              <a:spLocks noChangeArrowheads="1"/>
            </p:cNvSpPr>
            <p:nvPr/>
          </p:nvSpPr>
          <p:spPr bwMode="auto">
            <a:xfrm>
              <a:off x="1717" y="1616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42010" name="Rectangle 24"/>
            <p:cNvSpPr>
              <a:spLocks noChangeArrowheads="1"/>
            </p:cNvSpPr>
            <p:nvPr/>
          </p:nvSpPr>
          <p:spPr bwMode="auto">
            <a:xfrm>
              <a:off x="0" y="1473"/>
              <a:ext cx="5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solidFill>
                    <a:schemeClr val="tx2"/>
                  </a:solidFill>
                </a:rPr>
                <a:t>V</a:t>
              </a:r>
              <a:r>
                <a:rPr lang="en-US" altLang="zh-CN" sz="2000" i="1" baseline="-20000">
                  <a:solidFill>
                    <a:schemeClr val="tx2"/>
                  </a:solidFill>
                </a:rPr>
                <a:t>i</a:t>
              </a:r>
              <a:r>
                <a:rPr lang="en-US" altLang="zh-CN" sz="2000" i="1">
                  <a:solidFill>
                    <a:schemeClr val="tx2"/>
                  </a:solidFill>
                </a:rPr>
                <a:t>(S)</a:t>
              </a:r>
              <a:endParaRPr lang="en-US" altLang="zh-CN" sz="2000" i="1" baseline="-20000">
                <a:solidFill>
                  <a:schemeClr val="tx2"/>
                </a:solidFill>
              </a:endParaRPr>
            </a:p>
          </p:txBody>
        </p:sp>
        <p:sp>
          <p:nvSpPr>
            <p:cNvPr id="42011" name="Rectangle 25"/>
            <p:cNvSpPr>
              <a:spLocks noChangeArrowheads="1"/>
            </p:cNvSpPr>
            <p:nvPr/>
          </p:nvSpPr>
          <p:spPr bwMode="auto">
            <a:xfrm>
              <a:off x="2340" y="1706"/>
              <a:ext cx="7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solidFill>
                    <a:schemeClr val="tx2"/>
                  </a:solidFill>
                </a:rPr>
                <a:t> V</a:t>
              </a:r>
              <a:r>
                <a:rPr lang="en-US" altLang="zh-CN" sz="2000" i="1" baseline="-20000">
                  <a:solidFill>
                    <a:schemeClr val="tx2"/>
                  </a:solidFill>
                </a:rPr>
                <a:t>o </a:t>
              </a:r>
              <a:r>
                <a:rPr lang="en-US" altLang="zh-CN" sz="2000" i="1">
                  <a:solidFill>
                    <a:schemeClr val="tx2"/>
                  </a:solidFill>
                </a:rPr>
                <a:t>(S)</a:t>
              </a:r>
            </a:p>
          </p:txBody>
        </p:sp>
        <p:sp>
          <p:nvSpPr>
            <p:cNvPr id="42012" name="Line 26"/>
            <p:cNvSpPr>
              <a:spLocks noChangeShapeType="1"/>
            </p:cNvSpPr>
            <p:nvPr/>
          </p:nvSpPr>
          <p:spPr bwMode="auto">
            <a:xfrm>
              <a:off x="792" y="1332"/>
              <a:ext cx="408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3" name="Line 28"/>
            <p:cNvSpPr>
              <a:spLocks noChangeShapeType="1"/>
            </p:cNvSpPr>
            <p:nvPr/>
          </p:nvSpPr>
          <p:spPr bwMode="auto">
            <a:xfrm>
              <a:off x="1788" y="840"/>
              <a:ext cx="336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4" name="Rectangle 29"/>
            <p:cNvSpPr>
              <a:spLocks noChangeArrowheads="1"/>
            </p:cNvSpPr>
            <p:nvPr/>
          </p:nvSpPr>
          <p:spPr bwMode="auto">
            <a:xfrm>
              <a:off x="749" y="1010"/>
              <a:ext cx="7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solidFill>
                    <a:schemeClr val="tx2"/>
                  </a:solidFill>
                </a:rPr>
                <a:t> I</a:t>
              </a:r>
              <a:r>
                <a:rPr lang="en-US" altLang="zh-CN" sz="2000" i="1" baseline="-20000">
                  <a:solidFill>
                    <a:schemeClr val="tx2"/>
                  </a:solidFill>
                </a:rPr>
                <a:t> </a:t>
              </a:r>
              <a:r>
                <a:rPr lang="en-US" altLang="zh-CN" sz="2000" i="1">
                  <a:solidFill>
                    <a:schemeClr val="tx2"/>
                  </a:solidFill>
                </a:rPr>
                <a:t>(S)</a:t>
              </a:r>
            </a:p>
          </p:txBody>
        </p:sp>
        <p:sp>
          <p:nvSpPr>
            <p:cNvPr id="42015" name="Rectangle 30"/>
            <p:cNvSpPr>
              <a:spLocks noChangeArrowheads="1"/>
            </p:cNvSpPr>
            <p:nvPr/>
          </p:nvSpPr>
          <p:spPr bwMode="auto">
            <a:xfrm>
              <a:off x="1673" y="554"/>
              <a:ext cx="7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solidFill>
                    <a:schemeClr val="tx2"/>
                  </a:solidFill>
                </a:rPr>
                <a:t> I</a:t>
              </a:r>
              <a:r>
                <a:rPr lang="en-US" altLang="zh-CN" sz="2000" i="1" baseline="-20000">
                  <a:solidFill>
                    <a:schemeClr val="tx2"/>
                  </a:solidFill>
                </a:rPr>
                <a:t>f </a:t>
              </a:r>
              <a:r>
                <a:rPr lang="en-US" altLang="zh-CN" sz="2000" i="1">
                  <a:solidFill>
                    <a:schemeClr val="tx2"/>
                  </a:solidFill>
                </a:rPr>
                <a:t>(S)</a:t>
              </a:r>
            </a:p>
          </p:txBody>
        </p:sp>
        <p:sp>
          <p:nvSpPr>
            <p:cNvPr id="42016" name="Line 70"/>
            <p:cNvSpPr>
              <a:spLocks noChangeShapeType="1"/>
            </p:cNvSpPr>
            <p:nvPr/>
          </p:nvSpPr>
          <p:spPr bwMode="auto">
            <a:xfrm flipV="1">
              <a:off x="1325" y="1090"/>
              <a:ext cx="0" cy="47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7" name="Line 71"/>
            <p:cNvSpPr>
              <a:spLocks noChangeShapeType="1"/>
            </p:cNvSpPr>
            <p:nvPr/>
          </p:nvSpPr>
          <p:spPr bwMode="auto">
            <a:xfrm>
              <a:off x="2267" y="1722"/>
              <a:ext cx="4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8" name="Line 72"/>
            <p:cNvSpPr>
              <a:spLocks noChangeShapeType="1"/>
            </p:cNvSpPr>
            <p:nvPr/>
          </p:nvSpPr>
          <p:spPr bwMode="auto">
            <a:xfrm>
              <a:off x="2477" y="1078"/>
              <a:ext cx="0" cy="6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019" name="Line 73"/>
            <p:cNvSpPr>
              <a:spLocks noChangeShapeType="1"/>
            </p:cNvSpPr>
            <p:nvPr/>
          </p:nvSpPr>
          <p:spPr bwMode="auto">
            <a:xfrm flipH="1">
              <a:off x="2124" y="1084"/>
              <a:ext cx="34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0" name="Line 74"/>
            <p:cNvSpPr>
              <a:spLocks noChangeShapeType="1"/>
            </p:cNvSpPr>
            <p:nvPr/>
          </p:nvSpPr>
          <p:spPr bwMode="auto">
            <a:xfrm>
              <a:off x="1319" y="1096"/>
              <a:ext cx="49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1" name="Line 75"/>
            <p:cNvSpPr>
              <a:spLocks noChangeShapeType="1"/>
            </p:cNvSpPr>
            <p:nvPr/>
          </p:nvSpPr>
          <p:spPr bwMode="auto">
            <a:xfrm flipH="1">
              <a:off x="1282" y="1864"/>
              <a:ext cx="18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022" name="Line 76"/>
            <p:cNvSpPr>
              <a:spLocks noChangeShapeType="1"/>
            </p:cNvSpPr>
            <p:nvPr/>
          </p:nvSpPr>
          <p:spPr bwMode="auto">
            <a:xfrm>
              <a:off x="1282" y="1870"/>
              <a:ext cx="0" cy="30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65618" name="Object 82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4432300"/>
          <a:ext cx="8747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8" name="公式" r:id="rId17" imgW="406224" imgH="418918" progId="Equation.3">
                  <p:embed/>
                </p:oleObj>
              </mc:Choice>
              <mc:Fallback>
                <p:oleObj name="公式" r:id="rId17" imgW="406224" imgH="418918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432300"/>
                        <a:ext cx="8747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7" grpId="0" autoUpdateAnimBg="0"/>
      <p:bldP spid="65569" grpId="0" autoUpdateAnimBg="0"/>
      <p:bldP spid="65594" grpId="0" autoUpdateAnimBg="0"/>
      <p:bldP spid="65600" grpId="0" autoUpdateAnimBg="0"/>
      <p:bldP spid="6560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681038" y="3475038"/>
            <a:ext cx="768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右侧括号内第一、二两项表示比例运算；第三项表示微分运算；第四项表示积分运算；</a:t>
            </a:r>
            <a:endParaRPr lang="zh-CN" altLang="en-US" sz="240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0" y="325438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传递函数：</a:t>
            </a:r>
          </a:p>
        </p:txBody>
      </p:sp>
      <p:sp>
        <p:nvSpPr>
          <p:cNvPr id="66612" name="Rectangle 52"/>
          <p:cNvSpPr>
            <a:spLocks noChangeArrowheads="1"/>
          </p:cNvSpPr>
          <p:nvPr/>
        </p:nvSpPr>
        <p:spPr bwMode="auto">
          <a:xfrm>
            <a:off x="4624388" y="227013"/>
            <a:ext cx="4283075" cy="2544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grpSp>
        <p:nvGrpSpPr>
          <p:cNvPr id="43013" name="Group 62"/>
          <p:cNvGrpSpPr>
            <a:grpSpLocks/>
          </p:cNvGrpSpPr>
          <p:nvPr/>
        </p:nvGrpSpPr>
        <p:grpSpPr bwMode="auto">
          <a:xfrm>
            <a:off x="4659313" y="153988"/>
            <a:ext cx="4222750" cy="2132012"/>
            <a:chOff x="2941" y="196"/>
            <a:chExt cx="2660" cy="1343"/>
          </a:xfrm>
        </p:grpSpPr>
        <p:sp>
          <p:nvSpPr>
            <p:cNvPr id="43019" name="AutoShape 15"/>
            <p:cNvSpPr>
              <a:spLocks noChangeArrowheads="1"/>
            </p:cNvSpPr>
            <p:nvPr/>
          </p:nvSpPr>
          <p:spPr bwMode="auto">
            <a:xfrm rot="5400000">
              <a:off x="4437" y="797"/>
              <a:ext cx="553" cy="467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43020" name="Text Box 16"/>
            <p:cNvSpPr txBox="1">
              <a:spLocks noChangeArrowheads="1"/>
            </p:cNvSpPr>
            <p:nvPr/>
          </p:nvSpPr>
          <p:spPr bwMode="auto">
            <a:xfrm rot="10800000">
              <a:off x="4448" y="781"/>
              <a:ext cx="203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0"/>
                <a:t>＋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 b="0"/>
                <a:t>－</a:t>
              </a:r>
            </a:p>
          </p:txBody>
        </p:sp>
        <p:sp>
          <p:nvSpPr>
            <p:cNvPr id="43021" name="Line 17"/>
            <p:cNvSpPr>
              <a:spLocks noChangeShapeType="1"/>
            </p:cNvSpPr>
            <p:nvPr/>
          </p:nvSpPr>
          <p:spPr bwMode="auto">
            <a:xfrm>
              <a:off x="4947" y="1029"/>
              <a:ext cx="5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Rectangle 18"/>
            <p:cNvSpPr>
              <a:spLocks noChangeArrowheads="1"/>
            </p:cNvSpPr>
            <p:nvPr/>
          </p:nvSpPr>
          <p:spPr bwMode="auto">
            <a:xfrm>
              <a:off x="4528" y="465"/>
              <a:ext cx="213" cy="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43023" name="Text Box 19"/>
            <p:cNvSpPr txBox="1">
              <a:spLocks noChangeArrowheads="1"/>
            </p:cNvSpPr>
            <p:nvPr/>
          </p:nvSpPr>
          <p:spPr bwMode="auto">
            <a:xfrm>
              <a:off x="4520" y="242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R</a:t>
              </a:r>
              <a:r>
                <a:rPr lang="en-US" altLang="zh-CN" sz="1400" i="1"/>
                <a:t>2</a:t>
              </a:r>
              <a:endParaRPr lang="en-US" altLang="zh-CN" sz="1200" i="1"/>
            </a:p>
          </p:txBody>
        </p:sp>
        <p:sp>
          <p:nvSpPr>
            <p:cNvPr id="43024" name="Oval 20"/>
            <p:cNvSpPr>
              <a:spLocks noChangeArrowheads="1"/>
            </p:cNvSpPr>
            <p:nvPr/>
          </p:nvSpPr>
          <p:spPr bwMode="auto">
            <a:xfrm>
              <a:off x="5464" y="992"/>
              <a:ext cx="43" cy="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43025" name="Text Box 21"/>
            <p:cNvSpPr txBox="1">
              <a:spLocks noChangeArrowheads="1"/>
            </p:cNvSpPr>
            <p:nvPr/>
          </p:nvSpPr>
          <p:spPr bwMode="auto">
            <a:xfrm>
              <a:off x="5365" y="798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v</a:t>
              </a:r>
              <a:r>
                <a:rPr lang="en-US" altLang="zh-CN" sz="1400" i="1"/>
                <a:t>o</a:t>
              </a:r>
            </a:p>
          </p:txBody>
        </p:sp>
        <p:sp>
          <p:nvSpPr>
            <p:cNvPr id="43026" name="Line 22"/>
            <p:cNvSpPr>
              <a:spLocks noChangeShapeType="1"/>
            </p:cNvSpPr>
            <p:nvPr/>
          </p:nvSpPr>
          <p:spPr bwMode="auto">
            <a:xfrm>
              <a:off x="4912" y="42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23"/>
            <p:cNvSpPr>
              <a:spLocks noChangeShapeType="1"/>
            </p:cNvSpPr>
            <p:nvPr/>
          </p:nvSpPr>
          <p:spPr bwMode="auto">
            <a:xfrm>
              <a:off x="4981" y="42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Text Box 24"/>
            <p:cNvSpPr txBox="1">
              <a:spLocks noChangeArrowheads="1"/>
            </p:cNvSpPr>
            <p:nvPr/>
          </p:nvSpPr>
          <p:spPr bwMode="auto">
            <a:xfrm>
              <a:off x="4837" y="196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C</a:t>
              </a:r>
              <a:r>
                <a:rPr lang="en-US" altLang="zh-CN" sz="1400" i="1"/>
                <a:t>2</a:t>
              </a:r>
              <a:endParaRPr lang="en-US" altLang="zh-CN" sz="1200" i="1"/>
            </a:p>
          </p:txBody>
        </p:sp>
        <p:sp>
          <p:nvSpPr>
            <p:cNvPr id="43029" name="Rectangle 25"/>
            <p:cNvSpPr>
              <a:spLocks noChangeArrowheads="1"/>
            </p:cNvSpPr>
            <p:nvPr/>
          </p:nvSpPr>
          <p:spPr bwMode="auto">
            <a:xfrm>
              <a:off x="3546" y="604"/>
              <a:ext cx="214" cy="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43030" name="Text Box 26"/>
            <p:cNvSpPr txBox="1">
              <a:spLocks noChangeArrowheads="1"/>
            </p:cNvSpPr>
            <p:nvPr/>
          </p:nvSpPr>
          <p:spPr bwMode="auto">
            <a:xfrm>
              <a:off x="3538" y="38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R</a:t>
              </a:r>
              <a:r>
                <a:rPr lang="en-US" altLang="zh-CN" sz="1200" i="1"/>
                <a:t>1</a:t>
              </a:r>
              <a:endParaRPr lang="en-US" altLang="zh-CN" sz="1000" i="1"/>
            </a:p>
          </p:txBody>
        </p:sp>
        <p:sp>
          <p:nvSpPr>
            <p:cNvPr id="43031" name="Line 27"/>
            <p:cNvSpPr>
              <a:spLocks noChangeShapeType="1"/>
            </p:cNvSpPr>
            <p:nvPr/>
          </p:nvSpPr>
          <p:spPr bwMode="auto">
            <a:xfrm>
              <a:off x="3630" y="937"/>
              <a:ext cx="0" cy="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28"/>
            <p:cNvSpPr>
              <a:spLocks noChangeShapeType="1"/>
            </p:cNvSpPr>
            <p:nvPr/>
          </p:nvSpPr>
          <p:spPr bwMode="auto">
            <a:xfrm>
              <a:off x="3699" y="937"/>
              <a:ext cx="0" cy="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Text Box 29"/>
            <p:cNvSpPr txBox="1">
              <a:spLocks noChangeArrowheads="1"/>
            </p:cNvSpPr>
            <p:nvPr/>
          </p:nvSpPr>
          <p:spPr bwMode="auto">
            <a:xfrm>
              <a:off x="3571" y="107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C</a:t>
              </a:r>
              <a:r>
                <a:rPr lang="en-US" altLang="zh-CN" sz="1200" i="1"/>
                <a:t>1</a:t>
              </a:r>
              <a:endParaRPr lang="en-US" altLang="zh-CN" sz="1000" i="1"/>
            </a:p>
          </p:txBody>
        </p:sp>
        <p:sp>
          <p:nvSpPr>
            <p:cNvPr id="43034" name="Line 30"/>
            <p:cNvSpPr>
              <a:spLocks noChangeShapeType="1"/>
            </p:cNvSpPr>
            <p:nvPr/>
          </p:nvSpPr>
          <p:spPr bwMode="auto">
            <a:xfrm>
              <a:off x="4733" y="520"/>
              <a:ext cx="1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Line 31"/>
            <p:cNvSpPr>
              <a:spLocks noChangeShapeType="1"/>
            </p:cNvSpPr>
            <p:nvPr/>
          </p:nvSpPr>
          <p:spPr bwMode="auto">
            <a:xfrm>
              <a:off x="4989" y="520"/>
              <a:ext cx="1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Line 32"/>
            <p:cNvSpPr>
              <a:spLocks noChangeShapeType="1"/>
            </p:cNvSpPr>
            <p:nvPr/>
          </p:nvSpPr>
          <p:spPr bwMode="auto">
            <a:xfrm>
              <a:off x="5160" y="520"/>
              <a:ext cx="0" cy="5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7" name="Line 33"/>
            <p:cNvSpPr>
              <a:spLocks noChangeShapeType="1"/>
            </p:cNvSpPr>
            <p:nvPr/>
          </p:nvSpPr>
          <p:spPr bwMode="auto">
            <a:xfrm flipH="1">
              <a:off x="4221" y="520"/>
              <a:ext cx="2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8" name="Line 34"/>
            <p:cNvSpPr>
              <a:spLocks noChangeShapeType="1"/>
            </p:cNvSpPr>
            <p:nvPr/>
          </p:nvSpPr>
          <p:spPr bwMode="auto">
            <a:xfrm flipH="1">
              <a:off x="3965" y="844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9" name="Line 35"/>
            <p:cNvSpPr>
              <a:spLocks noChangeShapeType="1"/>
            </p:cNvSpPr>
            <p:nvPr/>
          </p:nvSpPr>
          <p:spPr bwMode="auto">
            <a:xfrm>
              <a:off x="4229" y="520"/>
              <a:ext cx="0" cy="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0" name="Line 36"/>
            <p:cNvSpPr>
              <a:spLocks noChangeShapeType="1"/>
            </p:cNvSpPr>
            <p:nvPr/>
          </p:nvSpPr>
          <p:spPr bwMode="auto">
            <a:xfrm>
              <a:off x="3752" y="659"/>
              <a:ext cx="2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" name="Line 37"/>
            <p:cNvSpPr>
              <a:spLocks noChangeShapeType="1"/>
            </p:cNvSpPr>
            <p:nvPr/>
          </p:nvSpPr>
          <p:spPr bwMode="auto">
            <a:xfrm>
              <a:off x="3325" y="659"/>
              <a:ext cx="2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" name="Line 38"/>
            <p:cNvSpPr>
              <a:spLocks noChangeShapeType="1"/>
            </p:cNvSpPr>
            <p:nvPr/>
          </p:nvSpPr>
          <p:spPr bwMode="auto">
            <a:xfrm>
              <a:off x="3957" y="659"/>
              <a:ext cx="0" cy="3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3" name="Line 39"/>
            <p:cNvSpPr>
              <a:spLocks noChangeShapeType="1"/>
            </p:cNvSpPr>
            <p:nvPr/>
          </p:nvSpPr>
          <p:spPr bwMode="auto">
            <a:xfrm flipH="1">
              <a:off x="3709" y="1029"/>
              <a:ext cx="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4" name="Line 40"/>
            <p:cNvSpPr>
              <a:spLocks noChangeShapeType="1"/>
            </p:cNvSpPr>
            <p:nvPr/>
          </p:nvSpPr>
          <p:spPr bwMode="auto">
            <a:xfrm flipH="1">
              <a:off x="3069" y="844"/>
              <a:ext cx="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5" name="Line 41"/>
            <p:cNvSpPr>
              <a:spLocks noChangeShapeType="1"/>
            </p:cNvSpPr>
            <p:nvPr/>
          </p:nvSpPr>
          <p:spPr bwMode="auto">
            <a:xfrm>
              <a:off x="3325" y="659"/>
              <a:ext cx="0" cy="3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6" name="Line 42"/>
            <p:cNvSpPr>
              <a:spLocks noChangeShapeType="1"/>
            </p:cNvSpPr>
            <p:nvPr/>
          </p:nvSpPr>
          <p:spPr bwMode="auto">
            <a:xfrm>
              <a:off x="3325" y="1029"/>
              <a:ext cx="2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7" name="Oval 43"/>
            <p:cNvSpPr>
              <a:spLocks noChangeArrowheads="1"/>
            </p:cNvSpPr>
            <p:nvPr/>
          </p:nvSpPr>
          <p:spPr bwMode="auto">
            <a:xfrm>
              <a:off x="3026" y="815"/>
              <a:ext cx="43" cy="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43048" name="Text Box 44"/>
            <p:cNvSpPr txBox="1">
              <a:spLocks noChangeArrowheads="1"/>
            </p:cNvSpPr>
            <p:nvPr/>
          </p:nvSpPr>
          <p:spPr bwMode="auto">
            <a:xfrm>
              <a:off x="2941" y="557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v</a:t>
              </a:r>
              <a:r>
                <a:rPr lang="en-US" altLang="zh-CN" sz="1400" i="1" baseline="-25000"/>
                <a:t>I</a:t>
              </a:r>
            </a:p>
          </p:txBody>
        </p:sp>
        <p:sp>
          <p:nvSpPr>
            <p:cNvPr id="43049" name="Line 45"/>
            <p:cNvSpPr>
              <a:spLocks noChangeShapeType="1"/>
            </p:cNvSpPr>
            <p:nvPr/>
          </p:nvSpPr>
          <p:spPr bwMode="auto">
            <a:xfrm flipH="1">
              <a:off x="4264" y="1168"/>
              <a:ext cx="2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0" name="Line 46"/>
            <p:cNvSpPr>
              <a:spLocks noChangeShapeType="1"/>
            </p:cNvSpPr>
            <p:nvPr/>
          </p:nvSpPr>
          <p:spPr bwMode="auto">
            <a:xfrm>
              <a:off x="4264" y="1168"/>
              <a:ext cx="0" cy="3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1" name="Line 47"/>
            <p:cNvSpPr>
              <a:spLocks noChangeShapeType="1"/>
            </p:cNvSpPr>
            <p:nvPr/>
          </p:nvSpPr>
          <p:spPr bwMode="auto">
            <a:xfrm>
              <a:off x="4178" y="1539"/>
              <a:ext cx="1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814388" y="750888"/>
          <a:ext cx="3024187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公式" r:id="rId3" imgW="1625600" imgH="762000" progId="Equation.3">
                  <p:embed/>
                </p:oleObj>
              </mc:Choice>
              <mc:Fallback>
                <p:oleObj name="公式" r:id="rId3" imgW="1625600" imgH="762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750888"/>
                        <a:ext cx="3024187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1106488" y="2513013"/>
          <a:ext cx="37274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7" name="公式" r:id="rId5" imgW="1866090" imgH="393529" progId="Equation.3">
                  <p:embed/>
                </p:oleObj>
              </mc:Choice>
              <mc:Fallback>
                <p:oleObj name="公式" r:id="rId5" imgW="1866090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2513013"/>
                        <a:ext cx="37274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6" name="Picture 60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61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23" name="Text Box 63"/>
          <p:cNvSpPr txBox="1">
            <a:spLocks noChangeArrowheads="1"/>
          </p:cNvSpPr>
          <p:nvPr/>
        </p:nvSpPr>
        <p:spPr bwMode="auto">
          <a:xfrm>
            <a:off x="698500" y="4551363"/>
            <a:ext cx="74056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此为比例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积分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-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微分运算电路，在自动控制系统中常用于组成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PID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调节器。</a:t>
            </a:r>
            <a:endParaRPr lang="zh-CN" altLang="en-US" sz="24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build="p" autoUpdateAnimBg="0"/>
      <p:bldP spid="66572" grpId="0" autoUpdateAnimBg="0"/>
      <p:bldP spid="66612" grpId="0" animBg="1"/>
      <p:bldP spid="666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85738" y="1020763"/>
            <a:ext cx="7802562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4400">
                <a:solidFill>
                  <a:srgbClr val="FF0000"/>
                </a:solidFill>
                <a:ea typeface="黑体" pitchFamily="49" charset="-122"/>
              </a:rPr>
              <a:t>6.6  </a:t>
            </a:r>
            <a:r>
              <a:rPr lang="zh-CN" altLang="en-US" sz="4400">
                <a:solidFill>
                  <a:srgbClr val="FF0000"/>
                </a:solidFill>
                <a:ea typeface="黑体" pitchFamily="49" charset="-122"/>
              </a:rPr>
              <a:t>变跨导式模拟乘法器 </a:t>
            </a:r>
            <a:r>
              <a:rPr lang="en-US" altLang="zh-CN" sz="2400">
                <a:solidFill>
                  <a:schemeClr val="tx2"/>
                </a:solidFill>
                <a:ea typeface="黑体" pitchFamily="49" charset="-122"/>
              </a:rPr>
              <a:t>P295</a:t>
            </a:r>
          </a:p>
        </p:txBody>
      </p:sp>
      <p:sp>
        <p:nvSpPr>
          <p:cNvPr id="44036" name="Rectangl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533400" y="22098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6.6.1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变跨导式模拟乘法器的工作原理</a:t>
            </a:r>
          </a:p>
        </p:txBody>
      </p:sp>
      <p:sp>
        <p:nvSpPr>
          <p:cNvPr id="44037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3400" y="2971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6.6.2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模拟乘法器的应用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533400" y="762000"/>
            <a:ext cx="47244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6888" y="115888"/>
            <a:ext cx="5346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ea typeface="黑体" pitchFamily="49" charset="-122"/>
              </a:rPr>
              <a:t>3. </a:t>
            </a:r>
            <a:r>
              <a:rPr lang="zh-CN" altLang="en-US">
                <a:ea typeface="黑体" pitchFamily="49" charset="-122"/>
              </a:rPr>
              <a:t>运算放大器的电路模型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99025" y="3568700"/>
            <a:ext cx="411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图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2.1.3  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运算放大器的电路模型</a:t>
            </a:r>
          </a:p>
        </p:txBody>
      </p:sp>
      <p:pic>
        <p:nvPicPr>
          <p:cNvPr id="5125" name="Picture 5" descr="未标题-1 拷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88" y="849313"/>
            <a:ext cx="5065712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052513" y="4691063"/>
            <a:ext cx="7043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800" i="1" dirty="0" err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 dirty="0" err="1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zh-CN" altLang="en-US" sz="2800" dirty="0">
                <a:solidFill>
                  <a:srgbClr val="000000"/>
                </a:solidFill>
                <a:ea typeface="华康简宋" charset="-122"/>
              </a:rPr>
              <a:t>＝</a:t>
            </a:r>
            <a:r>
              <a:rPr lang="en-US" altLang="zh-CN" sz="2800" i="1" dirty="0" err="1">
                <a:solidFill>
                  <a:srgbClr val="000000"/>
                </a:solidFill>
                <a:ea typeface="华康简宋" charset="-122"/>
              </a:rPr>
              <a:t>A</a:t>
            </a:r>
            <a:r>
              <a:rPr lang="en-US" altLang="zh-CN" sz="2800" i="1" baseline="-30000" dirty="0" err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 dirty="0" err="1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800" dirty="0">
                <a:solidFill>
                  <a:srgbClr val="000000"/>
                </a:solidFill>
                <a:ea typeface="华康简宋" charset="-122"/>
              </a:rPr>
              <a:t>(</a:t>
            </a:r>
            <a:r>
              <a:rPr lang="en-US" altLang="zh-CN" sz="2800" i="1" dirty="0" err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 dirty="0" err="1">
                <a:solidFill>
                  <a:srgbClr val="000000"/>
                </a:solidFill>
                <a:ea typeface="华康简宋" charset="-122"/>
              </a:rPr>
              <a:t>P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－</a:t>
            </a:r>
            <a:r>
              <a:rPr lang="en-US" altLang="zh-CN" sz="2800" i="1" dirty="0" err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 dirty="0" err="1">
                <a:solidFill>
                  <a:srgbClr val="000000"/>
                </a:solidFill>
                <a:ea typeface="华康简宋" charset="-12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ea typeface="华康简宋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           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（  </a:t>
            </a:r>
            <a:r>
              <a:rPr lang="en-US" altLang="zh-CN" sz="2800" i="1" dirty="0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800" baseline="-30000" dirty="0">
                <a:solidFill>
                  <a:srgbClr val="000000"/>
                </a:solidFill>
                <a:ea typeface="楷体_GB2312" pitchFamily="49" charset="-122"/>
              </a:rPr>
              <a:t>－</a:t>
            </a:r>
            <a:r>
              <a:rPr lang="zh-CN" altLang="en-US" sz="2800" dirty="0">
                <a:solidFill>
                  <a:srgbClr val="000000"/>
                </a:solidFill>
                <a:ea typeface="华康简宋" charset="-122"/>
              </a:rPr>
              <a:t>＜ </a:t>
            </a:r>
            <a:r>
              <a:rPr lang="en-US" altLang="zh-CN" sz="2800" i="1" dirty="0" err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 dirty="0" err="1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800" dirty="0">
                <a:solidFill>
                  <a:srgbClr val="000000"/>
                </a:solidFill>
                <a:ea typeface="华康简宋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a typeface="华康简宋" charset="-122"/>
              </a:rPr>
              <a:t>＜</a:t>
            </a:r>
            <a:r>
              <a:rPr lang="en-US" altLang="zh-CN" sz="2800" i="1" dirty="0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800" baseline="-30000" dirty="0">
                <a:solidFill>
                  <a:srgbClr val="000000"/>
                </a:solidFill>
                <a:ea typeface="楷体_GB2312" pitchFamily="49" charset="-122"/>
              </a:rPr>
              <a:t>＋</a:t>
            </a:r>
            <a:r>
              <a:rPr lang="zh-CN" altLang="en-US" sz="2800" dirty="0">
                <a:solidFill>
                  <a:srgbClr val="000000"/>
                </a:solidFill>
                <a:ea typeface="楷体_GB2312" pitchFamily="49" charset="-122"/>
              </a:rPr>
              <a:t> ）</a:t>
            </a:r>
            <a:r>
              <a:rPr lang="zh-CN" altLang="en-US" sz="2800" i="1" dirty="0">
                <a:solidFill>
                  <a:srgbClr val="000000"/>
                </a:solidFill>
                <a:ea typeface="楷体_GB2312" pitchFamily="49" charset="-122"/>
              </a:rPr>
              <a:t>       </a:t>
            </a:r>
          </a:p>
        </p:txBody>
      </p:sp>
      <p:pic>
        <p:nvPicPr>
          <p:cNvPr id="165895" name="Picture 7" descr="未标题-2 拷贝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1384300"/>
            <a:ext cx="2889250" cy="32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544513" y="442913"/>
            <a:ext cx="448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模拟乘法器的符号和等效电路：</a:t>
            </a: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334963" y="4295775"/>
            <a:ext cx="326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若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x 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y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可正、可负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3367088" y="4397375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称四象限模拟乘法器</a:t>
            </a:r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563563" y="5175250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与集成运放结合，通过各种不同的外接电路，可实现乘法、除法、乘方、开方等运算，还可组成调制解调器等。</a:t>
            </a:r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2801938" y="3409950"/>
            <a:ext cx="1592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0000">
                <a:solidFill>
                  <a:schemeClr val="tx2"/>
                </a:solidFill>
                <a:ea typeface="楷体_GB2312" pitchFamily="49" charset="-122"/>
              </a:rPr>
              <a:t>o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=K </a:t>
            </a: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0000">
                <a:solidFill>
                  <a:schemeClr val="tx2"/>
                </a:solidFill>
                <a:ea typeface="楷体_GB2312" pitchFamily="49" charset="-122"/>
              </a:rPr>
              <a:t>x </a:t>
            </a: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0000">
                <a:solidFill>
                  <a:schemeClr val="tx2"/>
                </a:solidFill>
                <a:ea typeface="楷体_GB2312" pitchFamily="49" charset="-122"/>
              </a:rPr>
              <a:t>y</a:t>
            </a:r>
          </a:p>
        </p:txBody>
      </p:sp>
      <p:pic>
        <p:nvPicPr>
          <p:cNvPr id="45063" name="Picture 16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1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06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160463"/>
            <a:ext cx="65976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7" grpId="0" autoUpdateAnimBg="0"/>
      <p:bldP spid="89098" grpId="0" autoUpdateAnimBg="0"/>
      <p:bldP spid="89099" grpId="0" autoUpdateAnimBg="0"/>
      <p:bldP spid="89100" grpId="0" autoUpdateAnimBg="0"/>
      <p:bldP spid="8910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52400" y="852488"/>
            <a:ext cx="632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800000"/>
                </a:solidFill>
                <a:ea typeface="黑体" pitchFamily="49" charset="-122"/>
              </a:rPr>
              <a:t>1. </a:t>
            </a:r>
            <a:r>
              <a:rPr lang="zh-CN" altLang="en-US" sz="2800">
                <a:solidFill>
                  <a:srgbClr val="800000"/>
                </a:solidFill>
                <a:ea typeface="黑体" pitchFamily="49" charset="-122"/>
              </a:rPr>
              <a:t>运算电路</a:t>
            </a:r>
          </a:p>
        </p:txBody>
      </p:sp>
      <p:sp>
        <p:nvSpPr>
          <p:cNvPr id="46083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830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6.6.2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放模拟乘法器的应用</a:t>
            </a: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533400" y="762000"/>
            <a:ext cx="81534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79450" y="1385888"/>
            <a:ext cx="10842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乘方 </a:t>
            </a:r>
          </a:p>
        </p:txBody>
      </p:sp>
      <p:pic>
        <p:nvPicPr>
          <p:cNvPr id="46086" name="Picture 6" descr="未标题-2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12875"/>
            <a:ext cx="730885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5" descr="未标题-2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238125"/>
            <a:ext cx="4835525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 Box 6"/>
          <p:cNvSpPr txBox="1">
            <a:spLocks noChangeArrowheads="1"/>
          </p:cNvSpPr>
          <p:nvPr/>
        </p:nvSpPr>
        <p:spPr bwMode="auto">
          <a:xfrm>
            <a:off x="0" y="0"/>
            <a:ext cx="10842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除法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493713" y="5106988"/>
            <a:ext cx="82819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只有当</a:t>
            </a:r>
            <a:r>
              <a:rPr lang="en-US" altLang="zh-CN" sz="2400" i="1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X2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为正极性时，才能保证运算放大器是处于负反馈工作状态，而</a:t>
            </a:r>
            <a:r>
              <a:rPr lang="en-US" altLang="zh-CN" sz="2400" i="1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X1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则可正可负，故属二象限除法器。  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39725" y="525463"/>
            <a:ext cx="35274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利用虚短和虚断概念有</a:t>
            </a:r>
          </a:p>
        </p:txBody>
      </p:sp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1262063" y="1035050"/>
          <a:ext cx="14192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公式" r:id="rId4" imgW="710891" imgH="431613" progId="Equation.3">
                  <p:embed/>
                </p:oleObj>
              </mc:Choice>
              <mc:Fallback>
                <p:oleObj name="公式" r:id="rId4" imgW="710891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1035050"/>
                        <a:ext cx="14192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4" name="Object 10"/>
          <p:cNvGraphicFramePr>
            <a:graphicFrameLocks noChangeAspect="1"/>
          </p:cNvGraphicFramePr>
          <p:nvPr/>
        </p:nvGraphicFramePr>
        <p:xfrm>
          <a:off x="1087438" y="2573338"/>
          <a:ext cx="1622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7" name="公式" r:id="rId6" imgW="800100" imgH="228600" progId="Equation.3">
                  <p:embed/>
                </p:oleObj>
              </mc:Choice>
              <mc:Fallback>
                <p:oleObj name="公式" r:id="rId6" imgW="8001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573338"/>
                        <a:ext cx="1622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35" name="Group 11"/>
          <p:cNvGrpSpPr>
            <a:grpSpLocks/>
          </p:cNvGrpSpPr>
          <p:nvPr/>
        </p:nvGrpSpPr>
        <p:grpSpPr bwMode="auto">
          <a:xfrm>
            <a:off x="638175" y="4081463"/>
            <a:ext cx="2784475" cy="890587"/>
            <a:chOff x="547" y="2840"/>
            <a:chExt cx="1754" cy="561"/>
          </a:xfrm>
        </p:grpSpPr>
        <p:graphicFrame>
          <p:nvGraphicFramePr>
            <p:cNvPr id="47116" name="Object 12"/>
            <p:cNvGraphicFramePr>
              <a:graphicFrameLocks noChangeAspect="1"/>
            </p:cNvGraphicFramePr>
            <p:nvPr/>
          </p:nvGraphicFramePr>
          <p:xfrm>
            <a:off x="975" y="2840"/>
            <a:ext cx="1326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8" name="公式" r:id="rId8" imgW="1054100" imgH="444500" progId="Equation.3">
                    <p:embed/>
                  </p:oleObj>
                </mc:Choice>
                <mc:Fallback>
                  <p:oleObj name="公式" r:id="rId8" imgW="1054100" imgH="4445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840"/>
                          <a:ext cx="1326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547" y="2960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tabLst>
                  <a:tab pos="266700" algn="r"/>
                  <a:tab pos="3060700" algn="ctr"/>
                </a:tabLst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266700" algn="r"/>
                  <a:tab pos="3060700" algn="ctr"/>
                </a:tabLs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266700" algn="r"/>
                  <a:tab pos="3060700" algn="ctr"/>
                </a:tabLs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266700" algn="r"/>
                  <a:tab pos="3060700" algn="ctr"/>
                </a:tabLs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266700" algn="r"/>
                  <a:tab pos="3060700" algn="ctr"/>
                </a:tabLs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66700" algn="r"/>
                  <a:tab pos="3060700" algn="ctr"/>
                </a:tabLs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66700" algn="r"/>
                  <a:tab pos="3060700" algn="ctr"/>
                </a:tabLs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66700" algn="r"/>
                  <a:tab pos="3060700" algn="ctr"/>
                </a:tabLs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66700" algn="r"/>
                  <a:tab pos="3060700" algn="ctr"/>
                </a:tabLs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  <a:cs typeface="Times New Roman" pitchFamily="18" charset="0"/>
                </a:rPr>
                <a:t>得</a:t>
              </a:r>
            </a:p>
          </p:txBody>
        </p:sp>
      </p:grp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344488" y="1908175"/>
            <a:ext cx="35274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由乘法器的功能有</a:t>
            </a:r>
          </a:p>
        </p:txBody>
      </p:sp>
      <p:graphicFrame>
        <p:nvGraphicFramePr>
          <p:cNvPr id="129039" name="Object 15"/>
          <p:cNvGraphicFramePr>
            <a:graphicFrameLocks noChangeAspect="1"/>
          </p:cNvGraphicFramePr>
          <p:nvPr/>
        </p:nvGraphicFramePr>
        <p:xfrm>
          <a:off x="601663" y="3113088"/>
          <a:ext cx="28622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9" name="公式" r:id="rId10" imgW="1435100" imgH="431800" progId="Equation.3">
                  <p:embed/>
                </p:oleObj>
              </mc:Choice>
              <mc:Fallback>
                <p:oleObj name="公式" r:id="rId10" imgW="14351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3113088"/>
                        <a:ext cx="28622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911225" y="128588"/>
            <a:ext cx="4383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模拟乘法器做为反馈环节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 autoUpdateAnimBg="0"/>
      <p:bldP spid="129032" grpId="0" autoUpdateAnimBg="0"/>
      <p:bldP spid="129038" grpId="0" autoUpdateAnimBg="0"/>
      <p:bldP spid="12904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457200" y="16764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楷体_GB2312" pitchFamily="49" charset="-122"/>
              </a:rPr>
              <a:t>则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762000" y="22098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∴</a:t>
            </a:r>
          </a:p>
        </p:txBody>
      </p:sp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1304925" y="2052638"/>
          <a:ext cx="1646238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6" name="公式" r:id="rId3" imgW="672808" imgH="444307" progId="Equation.3">
                  <p:embed/>
                </p:oleObj>
              </mc:Choice>
              <mc:Fallback>
                <p:oleObj name="公式" r:id="rId3" imgW="672808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2052638"/>
                        <a:ext cx="1646238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29718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990000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rgbClr val="990000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990000"/>
                </a:solidFill>
                <a:ea typeface="楷体_GB2312" pitchFamily="49" charset="-122"/>
              </a:rPr>
              <a:t>必须为负值，否则引入正反馈。</a:t>
            </a: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0" y="544513"/>
            <a:ext cx="3735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① 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负电压开平方电路</a:t>
            </a: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0" y="3505200"/>
            <a:ext cx="356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② 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正电压开平方电路</a:t>
            </a:r>
          </a:p>
        </p:txBody>
      </p:sp>
      <p:grpSp>
        <p:nvGrpSpPr>
          <p:cNvPr id="91163" name="Group 27"/>
          <p:cNvGrpSpPr>
            <a:grpSpLocks/>
          </p:cNvGrpSpPr>
          <p:nvPr/>
        </p:nvGrpSpPr>
        <p:grpSpPr bwMode="auto">
          <a:xfrm>
            <a:off x="1030288" y="849313"/>
            <a:ext cx="1676400" cy="838200"/>
            <a:chOff x="1056" y="672"/>
            <a:chExt cx="1056" cy="528"/>
          </a:xfrm>
        </p:grpSpPr>
        <p:sp>
          <p:nvSpPr>
            <p:cNvPr id="48231" name="Text Box 28"/>
            <p:cNvSpPr txBox="1">
              <a:spLocks noChangeArrowheads="1"/>
            </p:cNvSpPr>
            <p:nvPr/>
          </p:nvSpPr>
          <p:spPr bwMode="auto">
            <a:xfrm>
              <a:off x="1056" y="91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/>
                <a:t>R</a:t>
              </a:r>
            </a:p>
          </p:txBody>
        </p:sp>
        <p:sp>
          <p:nvSpPr>
            <p:cNvPr id="48232" name="Text Box 29"/>
            <p:cNvSpPr txBox="1">
              <a:spLocks noChangeArrowheads="1"/>
            </p:cNvSpPr>
            <p:nvPr/>
          </p:nvSpPr>
          <p:spPr bwMode="auto">
            <a:xfrm>
              <a:off x="1488" y="91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/>
                <a:t>R</a:t>
              </a:r>
            </a:p>
          </p:txBody>
        </p:sp>
        <p:grpSp>
          <p:nvGrpSpPr>
            <p:cNvPr id="48233" name="Group 30"/>
            <p:cNvGrpSpPr>
              <a:grpSpLocks/>
            </p:cNvGrpSpPr>
            <p:nvPr/>
          </p:nvGrpSpPr>
          <p:grpSpPr bwMode="auto">
            <a:xfrm>
              <a:off x="1056" y="672"/>
              <a:ext cx="1056" cy="432"/>
              <a:chOff x="1056" y="672"/>
              <a:chExt cx="1056" cy="432"/>
            </a:xfrm>
          </p:grpSpPr>
          <p:sp>
            <p:nvSpPr>
              <p:cNvPr id="48234" name="Text Box 31"/>
              <p:cNvSpPr txBox="1">
                <a:spLocks noChangeArrowheads="1"/>
              </p:cNvSpPr>
              <p:nvPr/>
            </p:nvSpPr>
            <p:spPr bwMode="auto">
              <a:xfrm>
                <a:off x="1056" y="67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/>
                  <a:t>v</a:t>
                </a:r>
                <a:r>
                  <a:rPr lang="en-US" altLang="zh-CN" sz="2400" i="1" baseline="-25000"/>
                  <a:t>I</a:t>
                </a:r>
              </a:p>
            </p:txBody>
          </p:sp>
          <p:sp>
            <p:nvSpPr>
              <p:cNvPr id="48235" name="Text Box 32"/>
              <p:cNvSpPr txBox="1">
                <a:spLocks noChangeArrowheads="1"/>
              </p:cNvSpPr>
              <p:nvPr/>
            </p:nvSpPr>
            <p:spPr bwMode="auto">
              <a:xfrm>
                <a:off x="1488" y="67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/>
                  <a:t>v</a:t>
                </a:r>
                <a:r>
                  <a:rPr lang="en-US" altLang="zh-CN" sz="2400" i="1" baseline="-25000"/>
                  <a:t>2</a:t>
                </a:r>
              </a:p>
            </p:txBody>
          </p:sp>
          <p:sp>
            <p:nvSpPr>
              <p:cNvPr id="48236" name="Line 33"/>
              <p:cNvSpPr>
                <a:spLocks noChangeShapeType="1"/>
              </p:cNvSpPr>
              <p:nvPr/>
            </p:nvSpPr>
            <p:spPr bwMode="auto">
              <a:xfrm>
                <a:off x="1056" y="96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37" name="Line 34"/>
              <p:cNvSpPr>
                <a:spLocks noChangeShapeType="1"/>
              </p:cNvSpPr>
              <p:nvPr/>
            </p:nvSpPr>
            <p:spPr bwMode="auto">
              <a:xfrm>
                <a:off x="1488" y="96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38" name="Text Box 35"/>
              <p:cNvSpPr txBox="1">
                <a:spLocks noChangeArrowheads="1"/>
              </p:cNvSpPr>
              <p:nvPr/>
            </p:nvSpPr>
            <p:spPr bwMode="auto">
              <a:xfrm>
                <a:off x="1296" y="81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48239" name="Text Box 36"/>
              <p:cNvSpPr txBox="1">
                <a:spLocks noChangeArrowheads="1"/>
              </p:cNvSpPr>
              <p:nvPr/>
            </p:nvSpPr>
            <p:spPr bwMode="auto">
              <a:xfrm>
                <a:off x="1776" y="81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/>
                  <a:t>=0</a:t>
                </a:r>
              </a:p>
            </p:txBody>
          </p:sp>
        </p:grpSp>
      </p:grpSp>
      <p:sp>
        <p:nvSpPr>
          <p:cNvPr id="91174" name="Text Box 38"/>
          <p:cNvSpPr txBox="1">
            <a:spLocks noChangeArrowheads="1"/>
          </p:cNvSpPr>
          <p:nvPr/>
        </p:nvSpPr>
        <p:spPr bwMode="auto">
          <a:xfrm>
            <a:off x="1012825" y="1685925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i="1" baseline="-25000">
                <a:ea typeface="楷体_GB2312" pitchFamily="49" charset="-122"/>
              </a:rPr>
              <a:t>1</a:t>
            </a:r>
            <a:r>
              <a:rPr lang="en-US" altLang="zh-CN" sz="2400" i="1">
                <a:ea typeface="楷体_GB2312" pitchFamily="49" charset="-122"/>
              </a:rPr>
              <a:t>= -</a:t>
            </a:r>
            <a:r>
              <a:rPr lang="en-US" altLang="zh-CN" sz="2400" i="1"/>
              <a:t>v</a:t>
            </a:r>
            <a:r>
              <a:rPr lang="en-US" altLang="zh-CN" sz="2400" i="1" baseline="-25000"/>
              <a:t>2</a:t>
            </a:r>
          </a:p>
        </p:txBody>
      </p:sp>
      <p:sp>
        <p:nvSpPr>
          <p:cNvPr id="91178" name="Text Box 42"/>
          <p:cNvSpPr txBox="1">
            <a:spLocks noChangeArrowheads="1"/>
          </p:cNvSpPr>
          <p:nvPr/>
        </p:nvSpPr>
        <p:spPr bwMode="auto">
          <a:xfrm>
            <a:off x="1966913" y="1685925"/>
            <a:ext cx="1112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/>
              <a:t>= -Kv</a:t>
            </a:r>
            <a:r>
              <a:rPr lang="en-US" altLang="zh-CN" sz="2400" i="1" baseline="-25000"/>
              <a:t>o</a:t>
            </a:r>
            <a:r>
              <a:rPr lang="en-US" altLang="zh-CN" sz="2400" i="1" baseline="30000"/>
              <a:t>2</a:t>
            </a:r>
          </a:p>
        </p:txBody>
      </p:sp>
      <p:grpSp>
        <p:nvGrpSpPr>
          <p:cNvPr id="91255" name="Group 119"/>
          <p:cNvGrpSpPr>
            <a:grpSpLocks/>
          </p:cNvGrpSpPr>
          <p:nvPr/>
        </p:nvGrpSpPr>
        <p:grpSpPr bwMode="auto">
          <a:xfrm>
            <a:off x="1146175" y="3889375"/>
            <a:ext cx="1676400" cy="838200"/>
            <a:chOff x="1056" y="672"/>
            <a:chExt cx="1056" cy="528"/>
          </a:xfrm>
        </p:grpSpPr>
        <p:sp>
          <p:nvSpPr>
            <p:cNvPr id="48222" name="Text Box 120"/>
            <p:cNvSpPr txBox="1">
              <a:spLocks noChangeArrowheads="1"/>
            </p:cNvSpPr>
            <p:nvPr/>
          </p:nvSpPr>
          <p:spPr bwMode="auto">
            <a:xfrm>
              <a:off x="1056" y="91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R</a:t>
              </a:r>
              <a:r>
                <a:rPr lang="en-US" altLang="zh-CN" sz="2400" i="1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8223" name="Text Box 121"/>
            <p:cNvSpPr txBox="1">
              <a:spLocks noChangeArrowheads="1"/>
            </p:cNvSpPr>
            <p:nvPr/>
          </p:nvSpPr>
          <p:spPr bwMode="auto">
            <a:xfrm>
              <a:off x="1488" y="91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R</a:t>
              </a:r>
              <a:r>
                <a:rPr lang="en-US" altLang="zh-CN" sz="2400" i="1" baseline="-25000">
                  <a:ea typeface="楷体_GB2312" pitchFamily="49" charset="-122"/>
                </a:rPr>
                <a:t>2</a:t>
              </a:r>
            </a:p>
          </p:txBody>
        </p:sp>
        <p:grpSp>
          <p:nvGrpSpPr>
            <p:cNvPr id="48224" name="Group 122"/>
            <p:cNvGrpSpPr>
              <a:grpSpLocks/>
            </p:cNvGrpSpPr>
            <p:nvPr/>
          </p:nvGrpSpPr>
          <p:grpSpPr bwMode="auto">
            <a:xfrm>
              <a:off x="1056" y="672"/>
              <a:ext cx="1056" cy="432"/>
              <a:chOff x="1056" y="672"/>
              <a:chExt cx="1056" cy="432"/>
            </a:xfrm>
          </p:grpSpPr>
          <p:sp>
            <p:nvSpPr>
              <p:cNvPr id="48225" name="Text Box 123"/>
              <p:cNvSpPr txBox="1">
                <a:spLocks noChangeArrowheads="1"/>
              </p:cNvSpPr>
              <p:nvPr/>
            </p:nvSpPr>
            <p:spPr bwMode="auto">
              <a:xfrm>
                <a:off x="1056" y="67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v</a:t>
                </a:r>
                <a:r>
                  <a:rPr lang="en-US" altLang="zh-CN" sz="2400" i="1" baseline="-25000"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48226" name="Text Box 124"/>
              <p:cNvSpPr txBox="1">
                <a:spLocks noChangeArrowheads="1"/>
              </p:cNvSpPr>
              <p:nvPr/>
            </p:nvSpPr>
            <p:spPr bwMode="auto">
              <a:xfrm>
                <a:off x="1488" y="67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v</a:t>
                </a:r>
                <a:r>
                  <a:rPr lang="en-US" altLang="zh-CN" sz="2400" i="1" baseline="-25000"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48227" name="Line 125"/>
              <p:cNvSpPr>
                <a:spLocks noChangeShapeType="1"/>
              </p:cNvSpPr>
              <p:nvPr/>
            </p:nvSpPr>
            <p:spPr bwMode="auto">
              <a:xfrm>
                <a:off x="1056" y="96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28" name="Line 126"/>
              <p:cNvSpPr>
                <a:spLocks noChangeShapeType="1"/>
              </p:cNvSpPr>
              <p:nvPr/>
            </p:nvSpPr>
            <p:spPr bwMode="auto">
              <a:xfrm>
                <a:off x="1488" y="96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29" name="Text Box 127"/>
              <p:cNvSpPr txBox="1">
                <a:spLocks noChangeArrowheads="1"/>
              </p:cNvSpPr>
              <p:nvPr/>
            </p:nvSpPr>
            <p:spPr bwMode="auto">
              <a:xfrm>
                <a:off x="1296" y="81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48230" name="Text Box 128"/>
              <p:cNvSpPr txBox="1">
                <a:spLocks noChangeArrowheads="1"/>
              </p:cNvSpPr>
              <p:nvPr/>
            </p:nvSpPr>
            <p:spPr bwMode="auto">
              <a:xfrm>
                <a:off x="1776" y="81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=0</a:t>
                </a:r>
              </a:p>
            </p:txBody>
          </p:sp>
        </p:grpSp>
      </p:grpSp>
      <p:sp>
        <p:nvSpPr>
          <p:cNvPr id="91269" name="Text Box 133"/>
          <p:cNvSpPr txBox="1">
            <a:spLocks noChangeArrowheads="1"/>
          </p:cNvSpPr>
          <p:nvPr/>
        </p:nvSpPr>
        <p:spPr bwMode="auto">
          <a:xfrm>
            <a:off x="0" y="48434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楷体_GB2312" pitchFamily="49" charset="-122"/>
              </a:rPr>
              <a:t>又</a:t>
            </a:r>
          </a:p>
        </p:txBody>
      </p:sp>
      <p:grpSp>
        <p:nvGrpSpPr>
          <p:cNvPr id="91270" name="Group 134"/>
          <p:cNvGrpSpPr>
            <a:grpSpLocks/>
          </p:cNvGrpSpPr>
          <p:nvPr/>
        </p:nvGrpSpPr>
        <p:grpSpPr bwMode="auto">
          <a:xfrm>
            <a:off x="1219200" y="5562600"/>
            <a:ext cx="2286000" cy="838200"/>
            <a:chOff x="480" y="3792"/>
            <a:chExt cx="1440" cy="528"/>
          </a:xfrm>
        </p:grpSpPr>
        <p:grpSp>
          <p:nvGrpSpPr>
            <p:cNvPr id="48212" name="Group 135"/>
            <p:cNvGrpSpPr>
              <a:grpSpLocks/>
            </p:cNvGrpSpPr>
            <p:nvPr/>
          </p:nvGrpSpPr>
          <p:grpSpPr bwMode="auto">
            <a:xfrm>
              <a:off x="816" y="3792"/>
              <a:ext cx="1104" cy="528"/>
              <a:chOff x="816" y="3792"/>
              <a:chExt cx="1104" cy="528"/>
            </a:xfrm>
          </p:grpSpPr>
          <p:grpSp>
            <p:nvGrpSpPr>
              <p:cNvPr id="48214" name="Group 136"/>
              <p:cNvGrpSpPr>
                <a:grpSpLocks/>
              </p:cNvGrpSpPr>
              <p:nvPr/>
            </p:nvGrpSpPr>
            <p:grpSpPr bwMode="auto">
              <a:xfrm>
                <a:off x="816" y="3838"/>
                <a:ext cx="240" cy="384"/>
                <a:chOff x="528" y="3744"/>
                <a:chExt cx="240" cy="384"/>
              </a:xfrm>
            </p:grpSpPr>
            <p:sp>
              <p:nvSpPr>
                <p:cNvPr id="48220" name="Line 137"/>
                <p:cNvSpPr>
                  <a:spLocks noChangeShapeType="1"/>
                </p:cNvSpPr>
                <p:nvPr/>
              </p:nvSpPr>
              <p:spPr bwMode="auto">
                <a:xfrm>
                  <a:off x="528" y="4080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221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576" y="3744"/>
                  <a:ext cx="192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8215" name="Line 139"/>
              <p:cNvSpPr>
                <a:spLocks noChangeShapeType="1"/>
              </p:cNvSpPr>
              <p:nvPr/>
            </p:nvSpPr>
            <p:spPr bwMode="auto">
              <a:xfrm>
                <a:off x="1056" y="3840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16" name="Line 140"/>
              <p:cNvSpPr>
                <a:spLocks noChangeShapeType="1"/>
              </p:cNvSpPr>
              <p:nvPr/>
            </p:nvSpPr>
            <p:spPr bwMode="auto">
              <a:xfrm>
                <a:off x="1152" y="4080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217" name="Text Box 141"/>
              <p:cNvSpPr txBox="1">
                <a:spLocks noChangeArrowheads="1"/>
              </p:cNvSpPr>
              <p:nvPr/>
            </p:nvSpPr>
            <p:spPr bwMode="auto">
              <a:xfrm>
                <a:off x="1200" y="3792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/>
                  <a:t>R</a:t>
                </a:r>
                <a:r>
                  <a:rPr lang="en-US" altLang="zh-CN" sz="2400" i="1" baseline="-25000"/>
                  <a:t>2</a:t>
                </a:r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8218" name="Text Box 142"/>
              <p:cNvSpPr txBox="1">
                <a:spLocks noChangeArrowheads="1"/>
              </p:cNvSpPr>
              <p:nvPr/>
            </p:nvSpPr>
            <p:spPr bwMode="auto">
              <a:xfrm>
                <a:off x="1152" y="4032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/>
                  <a:t>KR</a:t>
                </a:r>
                <a:r>
                  <a:rPr lang="en-US" altLang="zh-CN" sz="2400" i="1" baseline="-25000"/>
                  <a:t>1</a:t>
                </a:r>
                <a:endParaRPr lang="en-US" altLang="zh-CN" sz="2400" i="1"/>
              </a:p>
            </p:txBody>
          </p:sp>
          <p:sp>
            <p:nvSpPr>
              <p:cNvPr id="48219" name="Text Box 143"/>
              <p:cNvSpPr txBox="1">
                <a:spLocks noChangeArrowheads="1"/>
              </p:cNvSpPr>
              <p:nvPr/>
            </p:nvSpPr>
            <p:spPr bwMode="auto">
              <a:xfrm>
                <a:off x="1536" y="388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/>
                  <a:t>v</a:t>
                </a:r>
                <a:r>
                  <a:rPr lang="en-US" altLang="zh-CN" sz="2400" i="1" baseline="-25000"/>
                  <a:t>I</a:t>
                </a:r>
              </a:p>
            </p:txBody>
          </p:sp>
        </p:grpSp>
        <p:sp>
          <p:nvSpPr>
            <p:cNvPr id="48213" name="Text Box 144"/>
            <p:cNvSpPr txBox="1">
              <a:spLocks noChangeArrowheads="1"/>
            </p:cNvSpPr>
            <p:nvPr/>
          </p:nvSpPr>
          <p:spPr bwMode="auto">
            <a:xfrm>
              <a:off x="480" y="3888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/>
                <a:t>V</a:t>
              </a:r>
              <a:r>
                <a:rPr lang="en-US" altLang="zh-CN" sz="2400" i="1" baseline="-25000"/>
                <a:t>o</a:t>
              </a:r>
              <a:r>
                <a:rPr lang="en-US" altLang="zh-CN" sz="2400" i="1"/>
                <a:t>=</a:t>
              </a:r>
            </a:p>
          </p:txBody>
        </p:sp>
      </p:grpSp>
      <p:sp>
        <p:nvSpPr>
          <p:cNvPr id="91281" name="Rectangle 145"/>
          <p:cNvSpPr>
            <a:spLocks noChangeArrowheads="1"/>
          </p:cNvSpPr>
          <p:nvPr/>
        </p:nvSpPr>
        <p:spPr bwMode="auto">
          <a:xfrm>
            <a:off x="0" y="6338888"/>
            <a:ext cx="4970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990000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rgbClr val="990000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990000"/>
                </a:solidFill>
                <a:ea typeface="楷体_GB2312" pitchFamily="49" charset="-122"/>
              </a:rPr>
              <a:t>必须为正值，否则引入正反馈。</a:t>
            </a:r>
          </a:p>
        </p:txBody>
      </p:sp>
      <p:sp>
        <p:nvSpPr>
          <p:cNvPr id="48143" name="Rectangle 2"/>
          <p:cNvSpPr>
            <a:spLocks noChangeArrowheads="1"/>
          </p:cNvSpPr>
          <p:nvPr/>
        </p:nvSpPr>
        <p:spPr bwMode="auto">
          <a:xfrm>
            <a:off x="0" y="0"/>
            <a:ext cx="24034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开平方运算电路</a:t>
            </a:r>
          </a:p>
        </p:txBody>
      </p:sp>
      <p:grpSp>
        <p:nvGrpSpPr>
          <p:cNvPr id="91286" name="Group 150"/>
          <p:cNvGrpSpPr>
            <a:grpSpLocks/>
          </p:cNvGrpSpPr>
          <p:nvPr/>
        </p:nvGrpSpPr>
        <p:grpSpPr bwMode="auto">
          <a:xfrm>
            <a:off x="4794250" y="3321050"/>
            <a:ext cx="3894138" cy="3357563"/>
            <a:chOff x="2948" y="1993"/>
            <a:chExt cx="2519" cy="2235"/>
          </a:xfrm>
        </p:grpSpPr>
        <p:grpSp>
          <p:nvGrpSpPr>
            <p:cNvPr id="48150" name="Group 48"/>
            <p:cNvGrpSpPr>
              <a:grpSpLocks/>
            </p:cNvGrpSpPr>
            <p:nvPr/>
          </p:nvGrpSpPr>
          <p:grpSpPr bwMode="auto">
            <a:xfrm>
              <a:off x="4086" y="3564"/>
              <a:ext cx="466" cy="552"/>
              <a:chOff x="2891" y="3248"/>
              <a:chExt cx="562" cy="592"/>
            </a:xfrm>
          </p:grpSpPr>
          <p:grpSp>
            <p:nvGrpSpPr>
              <p:cNvPr id="48207" name="Group 49"/>
              <p:cNvGrpSpPr>
                <a:grpSpLocks/>
              </p:cNvGrpSpPr>
              <p:nvPr/>
            </p:nvGrpSpPr>
            <p:grpSpPr bwMode="auto">
              <a:xfrm>
                <a:off x="2891" y="3248"/>
                <a:ext cx="562" cy="592"/>
                <a:chOff x="2891" y="3248"/>
                <a:chExt cx="562" cy="592"/>
              </a:xfrm>
            </p:grpSpPr>
            <p:sp>
              <p:nvSpPr>
                <p:cNvPr id="48210" name="AutoShape 50"/>
                <p:cNvSpPr>
                  <a:spLocks noChangeArrowheads="1"/>
                </p:cNvSpPr>
                <p:nvPr/>
              </p:nvSpPr>
              <p:spPr bwMode="auto">
                <a:xfrm rot="5400000">
                  <a:off x="2904" y="3291"/>
                  <a:ext cx="573" cy="525"/>
                </a:xfrm>
                <a:prstGeom prst="triangle">
                  <a:avLst>
                    <a:gd name="adj" fmla="val 50000"/>
                  </a:avLst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  <p:sp>
              <p:nvSpPr>
                <p:cNvPr id="48211" name="Text Box 51"/>
                <p:cNvSpPr txBox="1">
                  <a:spLocks noChangeArrowheads="1"/>
                </p:cNvSpPr>
                <p:nvPr/>
              </p:nvSpPr>
              <p:spPr bwMode="auto">
                <a:xfrm rot="10800000">
                  <a:off x="2891" y="3248"/>
                  <a:ext cx="229" cy="5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400"/>
                    <a:t>＋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/>
                    <a:t>－</a:t>
                  </a:r>
                </a:p>
              </p:txBody>
            </p:sp>
          </p:grpSp>
          <p:sp>
            <p:nvSpPr>
              <p:cNvPr id="48208" name="AutoShape 52"/>
              <p:cNvSpPr>
                <a:spLocks noChangeArrowheads="1"/>
              </p:cNvSpPr>
              <p:nvPr/>
            </p:nvSpPr>
            <p:spPr bwMode="auto">
              <a:xfrm rot="5400000">
                <a:off x="2904" y="3291"/>
                <a:ext cx="573" cy="525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48209" name="Text Box 53"/>
              <p:cNvSpPr txBox="1">
                <a:spLocks noChangeArrowheads="1"/>
              </p:cNvSpPr>
              <p:nvPr/>
            </p:nvSpPr>
            <p:spPr bwMode="auto">
              <a:xfrm rot="10800000">
                <a:off x="2891" y="3248"/>
                <a:ext cx="229" cy="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/>
                  <a:t>＋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/>
                  <a:t>－</a:t>
                </a:r>
              </a:p>
            </p:txBody>
          </p:sp>
        </p:grpSp>
        <p:sp>
          <p:nvSpPr>
            <p:cNvPr id="48151" name="AutoShape 55"/>
            <p:cNvSpPr>
              <a:spLocks noChangeArrowheads="1"/>
            </p:cNvSpPr>
            <p:nvPr/>
          </p:nvSpPr>
          <p:spPr bwMode="auto">
            <a:xfrm rot="-5400000">
              <a:off x="3547" y="2550"/>
              <a:ext cx="534" cy="435"/>
            </a:xfrm>
            <a:prstGeom prst="triangle">
              <a:avLst>
                <a:gd name="adj" fmla="val 50000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48152" name="Text Box 56"/>
            <p:cNvSpPr txBox="1">
              <a:spLocks noChangeArrowheads="1"/>
            </p:cNvSpPr>
            <p:nvPr/>
          </p:nvSpPr>
          <p:spPr bwMode="auto">
            <a:xfrm rot="10800000">
              <a:off x="3896" y="2498"/>
              <a:ext cx="189" cy="5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/>
                <a:t>＋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/>
                <a:t>－</a:t>
              </a:r>
            </a:p>
          </p:txBody>
        </p:sp>
        <p:sp>
          <p:nvSpPr>
            <p:cNvPr id="48153" name="Line 57"/>
            <p:cNvSpPr>
              <a:spLocks noChangeShapeType="1"/>
            </p:cNvSpPr>
            <p:nvPr/>
          </p:nvSpPr>
          <p:spPr bwMode="auto">
            <a:xfrm>
              <a:off x="4939" y="2813"/>
              <a:ext cx="35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4" name="Line 58"/>
            <p:cNvSpPr>
              <a:spLocks noChangeShapeType="1"/>
            </p:cNvSpPr>
            <p:nvPr/>
          </p:nvSpPr>
          <p:spPr bwMode="auto">
            <a:xfrm>
              <a:off x="4658" y="2634"/>
              <a:ext cx="278" cy="17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5" name="Line 59"/>
            <p:cNvSpPr>
              <a:spLocks noChangeShapeType="1"/>
            </p:cNvSpPr>
            <p:nvPr/>
          </p:nvSpPr>
          <p:spPr bwMode="auto">
            <a:xfrm flipH="1">
              <a:off x="4663" y="2455"/>
              <a:ext cx="278" cy="17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6" name="Line 60"/>
            <p:cNvSpPr>
              <a:spLocks noChangeShapeType="1"/>
            </p:cNvSpPr>
            <p:nvPr/>
          </p:nvSpPr>
          <p:spPr bwMode="auto">
            <a:xfrm>
              <a:off x="4941" y="2455"/>
              <a:ext cx="35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Line 61"/>
            <p:cNvSpPr>
              <a:spLocks noChangeShapeType="1"/>
            </p:cNvSpPr>
            <p:nvPr/>
          </p:nvSpPr>
          <p:spPr bwMode="auto">
            <a:xfrm>
              <a:off x="5299" y="2455"/>
              <a:ext cx="0" cy="3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8" name="Line 62"/>
            <p:cNvSpPr>
              <a:spLocks noChangeShapeType="1"/>
            </p:cNvSpPr>
            <p:nvPr/>
          </p:nvSpPr>
          <p:spPr bwMode="auto">
            <a:xfrm>
              <a:off x="4939" y="2455"/>
              <a:ext cx="358" cy="3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9" name="Line 63"/>
            <p:cNvSpPr>
              <a:spLocks noChangeShapeType="1"/>
            </p:cNvSpPr>
            <p:nvPr/>
          </p:nvSpPr>
          <p:spPr bwMode="auto">
            <a:xfrm flipV="1">
              <a:off x="4939" y="2455"/>
              <a:ext cx="358" cy="3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0" name="Text Box 64"/>
            <p:cNvSpPr txBox="1">
              <a:spLocks noChangeArrowheads="1"/>
            </p:cNvSpPr>
            <p:nvPr/>
          </p:nvSpPr>
          <p:spPr bwMode="auto">
            <a:xfrm>
              <a:off x="4880" y="2208"/>
              <a:ext cx="43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K</a:t>
              </a:r>
              <a:r>
                <a:rPr lang="en-US" altLang="zh-CN" sz="2000" i="1"/>
                <a:t>v</a:t>
              </a:r>
              <a:r>
                <a:rPr lang="en-US" altLang="zh-CN" sz="1000" i="1" baseline="-25000"/>
                <a:t>X</a:t>
              </a:r>
              <a:r>
                <a:rPr lang="en-US" altLang="zh-CN" sz="2000" i="1"/>
                <a:t>v</a:t>
              </a:r>
              <a:r>
                <a:rPr lang="en-US" altLang="zh-CN" sz="1000" i="1" baseline="-25000"/>
                <a:t>Y</a:t>
              </a:r>
            </a:p>
          </p:txBody>
        </p:sp>
        <p:sp>
          <p:nvSpPr>
            <p:cNvPr id="48161" name="Line 65"/>
            <p:cNvSpPr>
              <a:spLocks noChangeShapeType="1"/>
            </p:cNvSpPr>
            <p:nvPr/>
          </p:nvSpPr>
          <p:spPr bwMode="auto">
            <a:xfrm flipH="1">
              <a:off x="4870" y="3260"/>
              <a:ext cx="59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2" name="Line 66"/>
            <p:cNvSpPr>
              <a:spLocks noChangeShapeType="1"/>
            </p:cNvSpPr>
            <p:nvPr/>
          </p:nvSpPr>
          <p:spPr bwMode="auto">
            <a:xfrm>
              <a:off x="5307" y="2544"/>
              <a:ext cx="16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3" name="Line 67"/>
            <p:cNvSpPr>
              <a:spLocks noChangeShapeType="1"/>
            </p:cNvSpPr>
            <p:nvPr/>
          </p:nvSpPr>
          <p:spPr bwMode="auto">
            <a:xfrm>
              <a:off x="5300" y="2703"/>
              <a:ext cx="15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4" name="Rectangle 68"/>
            <p:cNvSpPr>
              <a:spLocks noChangeArrowheads="1"/>
            </p:cNvSpPr>
            <p:nvPr/>
          </p:nvSpPr>
          <p:spPr bwMode="auto">
            <a:xfrm>
              <a:off x="4313" y="2589"/>
              <a:ext cx="199" cy="89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48165" name="Text Box 69"/>
            <p:cNvSpPr txBox="1">
              <a:spLocks noChangeArrowheads="1"/>
            </p:cNvSpPr>
            <p:nvPr/>
          </p:nvSpPr>
          <p:spPr bwMode="auto">
            <a:xfrm>
              <a:off x="4296" y="2402"/>
              <a:ext cx="21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R</a:t>
              </a:r>
              <a:endParaRPr lang="en-US" altLang="zh-CN" sz="1200" i="1"/>
            </a:p>
          </p:txBody>
        </p:sp>
        <p:sp>
          <p:nvSpPr>
            <p:cNvPr id="48166" name="Line 70"/>
            <p:cNvSpPr>
              <a:spLocks noChangeShapeType="1"/>
            </p:cNvSpPr>
            <p:nvPr/>
          </p:nvSpPr>
          <p:spPr bwMode="auto">
            <a:xfrm flipH="1">
              <a:off x="4512" y="2642"/>
              <a:ext cx="15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7" name="Line 71"/>
            <p:cNvSpPr>
              <a:spLocks noChangeShapeType="1"/>
            </p:cNvSpPr>
            <p:nvPr/>
          </p:nvSpPr>
          <p:spPr bwMode="auto">
            <a:xfrm flipH="1">
              <a:off x="4034" y="2634"/>
              <a:ext cx="27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8" name="Line 72"/>
            <p:cNvSpPr>
              <a:spLocks noChangeShapeType="1"/>
            </p:cNvSpPr>
            <p:nvPr/>
          </p:nvSpPr>
          <p:spPr bwMode="auto">
            <a:xfrm>
              <a:off x="5459" y="2544"/>
              <a:ext cx="0" cy="7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9" name="Line 73"/>
            <p:cNvSpPr>
              <a:spLocks noChangeShapeType="1"/>
            </p:cNvSpPr>
            <p:nvPr/>
          </p:nvSpPr>
          <p:spPr bwMode="auto">
            <a:xfrm>
              <a:off x="4544" y="3850"/>
              <a:ext cx="63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0" name="Oval 74"/>
            <p:cNvSpPr>
              <a:spLocks noChangeArrowheads="1"/>
            </p:cNvSpPr>
            <p:nvPr/>
          </p:nvSpPr>
          <p:spPr bwMode="auto">
            <a:xfrm>
              <a:off x="5168" y="3822"/>
              <a:ext cx="40" cy="44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48171" name="Text Box 75"/>
            <p:cNvSpPr txBox="1">
              <a:spLocks noChangeArrowheads="1"/>
            </p:cNvSpPr>
            <p:nvPr/>
          </p:nvSpPr>
          <p:spPr bwMode="auto">
            <a:xfrm>
              <a:off x="5076" y="3634"/>
              <a:ext cx="24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v</a:t>
              </a:r>
              <a:r>
                <a:rPr lang="en-US" altLang="zh-CN" sz="1400" i="1"/>
                <a:t>o</a:t>
              </a:r>
            </a:p>
          </p:txBody>
        </p:sp>
        <p:sp>
          <p:nvSpPr>
            <p:cNvPr id="48172" name="Line 76"/>
            <p:cNvSpPr>
              <a:spLocks noChangeShapeType="1"/>
            </p:cNvSpPr>
            <p:nvPr/>
          </p:nvSpPr>
          <p:spPr bwMode="auto">
            <a:xfrm>
              <a:off x="4877" y="3260"/>
              <a:ext cx="0" cy="58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3" name="Line 77"/>
            <p:cNvSpPr>
              <a:spLocks noChangeShapeType="1"/>
            </p:cNvSpPr>
            <p:nvPr/>
          </p:nvSpPr>
          <p:spPr bwMode="auto">
            <a:xfrm>
              <a:off x="4034" y="2902"/>
              <a:ext cx="16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4" name="Line 78"/>
            <p:cNvSpPr>
              <a:spLocks noChangeShapeType="1"/>
            </p:cNvSpPr>
            <p:nvPr/>
          </p:nvSpPr>
          <p:spPr bwMode="auto">
            <a:xfrm>
              <a:off x="4194" y="2902"/>
              <a:ext cx="0" cy="13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5" name="Rectangle 79"/>
            <p:cNvSpPr>
              <a:spLocks noChangeArrowheads="1"/>
            </p:cNvSpPr>
            <p:nvPr/>
          </p:nvSpPr>
          <p:spPr bwMode="auto">
            <a:xfrm rot="-5400000">
              <a:off x="4082" y="3108"/>
              <a:ext cx="224" cy="79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48176" name="Line 80"/>
            <p:cNvSpPr>
              <a:spLocks noChangeShapeType="1"/>
            </p:cNvSpPr>
            <p:nvPr/>
          </p:nvSpPr>
          <p:spPr bwMode="auto">
            <a:xfrm>
              <a:off x="4191" y="3260"/>
              <a:ext cx="0" cy="17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7" name="Line 81"/>
            <p:cNvSpPr>
              <a:spLocks noChangeShapeType="1"/>
            </p:cNvSpPr>
            <p:nvPr/>
          </p:nvSpPr>
          <p:spPr bwMode="auto">
            <a:xfrm>
              <a:off x="4111" y="3439"/>
              <a:ext cx="16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8" name="Line 82"/>
            <p:cNvSpPr>
              <a:spLocks noChangeShapeType="1"/>
            </p:cNvSpPr>
            <p:nvPr/>
          </p:nvSpPr>
          <p:spPr bwMode="auto">
            <a:xfrm flipV="1">
              <a:off x="4154" y="2276"/>
              <a:ext cx="0" cy="35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9" name="Line 83"/>
            <p:cNvSpPr>
              <a:spLocks noChangeShapeType="1"/>
            </p:cNvSpPr>
            <p:nvPr/>
          </p:nvSpPr>
          <p:spPr bwMode="auto">
            <a:xfrm flipH="1">
              <a:off x="3915" y="2276"/>
              <a:ext cx="23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0" name="Rectangle 84"/>
            <p:cNvSpPr>
              <a:spLocks noChangeArrowheads="1"/>
            </p:cNvSpPr>
            <p:nvPr/>
          </p:nvSpPr>
          <p:spPr bwMode="auto">
            <a:xfrm>
              <a:off x="3716" y="2231"/>
              <a:ext cx="199" cy="89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48181" name="Line 85"/>
            <p:cNvSpPr>
              <a:spLocks noChangeShapeType="1"/>
            </p:cNvSpPr>
            <p:nvPr/>
          </p:nvSpPr>
          <p:spPr bwMode="auto">
            <a:xfrm flipH="1">
              <a:off x="3351" y="2276"/>
              <a:ext cx="35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2" name="Line 86"/>
            <p:cNvSpPr>
              <a:spLocks noChangeShapeType="1"/>
            </p:cNvSpPr>
            <p:nvPr/>
          </p:nvSpPr>
          <p:spPr bwMode="auto">
            <a:xfrm>
              <a:off x="3351" y="2276"/>
              <a:ext cx="0" cy="71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3" name="Line 87"/>
            <p:cNvSpPr>
              <a:spLocks noChangeShapeType="1"/>
            </p:cNvSpPr>
            <p:nvPr/>
          </p:nvSpPr>
          <p:spPr bwMode="auto">
            <a:xfrm flipH="1">
              <a:off x="3358" y="2768"/>
              <a:ext cx="23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4" name="Rectangle 88"/>
            <p:cNvSpPr>
              <a:spLocks noChangeArrowheads="1"/>
            </p:cNvSpPr>
            <p:nvPr/>
          </p:nvSpPr>
          <p:spPr bwMode="auto">
            <a:xfrm rot="-5400000">
              <a:off x="3231" y="3063"/>
              <a:ext cx="224" cy="8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48185" name="Line 89"/>
            <p:cNvSpPr>
              <a:spLocks noChangeShapeType="1"/>
            </p:cNvSpPr>
            <p:nvPr/>
          </p:nvSpPr>
          <p:spPr bwMode="auto">
            <a:xfrm>
              <a:off x="3341" y="3215"/>
              <a:ext cx="0" cy="22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6" name="Line 90"/>
            <p:cNvSpPr>
              <a:spLocks noChangeShapeType="1"/>
            </p:cNvSpPr>
            <p:nvPr/>
          </p:nvSpPr>
          <p:spPr bwMode="auto">
            <a:xfrm>
              <a:off x="3336" y="3439"/>
              <a:ext cx="65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7" name="Line 91"/>
            <p:cNvSpPr>
              <a:spLocks noChangeShapeType="1"/>
            </p:cNvSpPr>
            <p:nvPr/>
          </p:nvSpPr>
          <p:spPr bwMode="auto">
            <a:xfrm flipH="1">
              <a:off x="3868" y="3674"/>
              <a:ext cx="23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8" name="Rectangle 92"/>
            <p:cNvSpPr>
              <a:spLocks noChangeArrowheads="1"/>
            </p:cNvSpPr>
            <p:nvPr/>
          </p:nvSpPr>
          <p:spPr bwMode="auto">
            <a:xfrm>
              <a:off x="3669" y="3629"/>
              <a:ext cx="199" cy="89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48189" name="Line 93"/>
            <p:cNvSpPr>
              <a:spLocks noChangeShapeType="1"/>
            </p:cNvSpPr>
            <p:nvPr/>
          </p:nvSpPr>
          <p:spPr bwMode="auto">
            <a:xfrm>
              <a:off x="3980" y="3439"/>
              <a:ext cx="0" cy="22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0" name="Line 94"/>
            <p:cNvSpPr>
              <a:spLocks noChangeShapeType="1"/>
            </p:cNvSpPr>
            <p:nvPr/>
          </p:nvSpPr>
          <p:spPr bwMode="auto">
            <a:xfrm flipH="1">
              <a:off x="3351" y="3662"/>
              <a:ext cx="31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1" name="Oval 95"/>
            <p:cNvSpPr>
              <a:spLocks noChangeArrowheads="1"/>
            </p:cNvSpPr>
            <p:nvPr/>
          </p:nvSpPr>
          <p:spPr bwMode="auto">
            <a:xfrm>
              <a:off x="3308" y="3634"/>
              <a:ext cx="40" cy="45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48192" name="Line 96"/>
            <p:cNvSpPr>
              <a:spLocks noChangeShapeType="1"/>
            </p:cNvSpPr>
            <p:nvPr/>
          </p:nvSpPr>
          <p:spPr bwMode="auto">
            <a:xfrm flipH="1">
              <a:off x="3955" y="3976"/>
              <a:ext cx="15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3" name="Rectangle 97"/>
            <p:cNvSpPr>
              <a:spLocks noChangeArrowheads="1"/>
            </p:cNvSpPr>
            <p:nvPr/>
          </p:nvSpPr>
          <p:spPr bwMode="auto">
            <a:xfrm>
              <a:off x="3748" y="3931"/>
              <a:ext cx="199" cy="89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48194" name="Line 98"/>
            <p:cNvSpPr>
              <a:spLocks noChangeShapeType="1"/>
            </p:cNvSpPr>
            <p:nvPr/>
          </p:nvSpPr>
          <p:spPr bwMode="auto">
            <a:xfrm flipH="1">
              <a:off x="3589" y="3959"/>
              <a:ext cx="15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5" name="Line 99"/>
            <p:cNvSpPr>
              <a:spLocks noChangeShapeType="1"/>
            </p:cNvSpPr>
            <p:nvPr/>
          </p:nvSpPr>
          <p:spPr bwMode="auto">
            <a:xfrm>
              <a:off x="3589" y="3950"/>
              <a:ext cx="0" cy="17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6" name="Line 100"/>
            <p:cNvSpPr>
              <a:spLocks noChangeShapeType="1"/>
            </p:cNvSpPr>
            <p:nvPr/>
          </p:nvSpPr>
          <p:spPr bwMode="auto">
            <a:xfrm>
              <a:off x="3510" y="4129"/>
              <a:ext cx="15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7" name="Text Box 106"/>
            <p:cNvSpPr txBox="1">
              <a:spLocks noChangeArrowheads="1"/>
            </p:cNvSpPr>
            <p:nvPr/>
          </p:nvSpPr>
          <p:spPr bwMode="auto">
            <a:xfrm>
              <a:off x="2948" y="3573"/>
              <a:ext cx="355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i="1"/>
                <a:t>v</a:t>
              </a:r>
              <a:r>
                <a:rPr lang="en-US" altLang="zh-CN" sz="1000" i="1" baseline="-25000"/>
                <a:t>I </a:t>
              </a:r>
              <a:r>
                <a:rPr lang="en-US" altLang="zh-CN" sz="1600" i="1"/>
                <a:t>&gt;0</a:t>
              </a:r>
            </a:p>
          </p:txBody>
        </p:sp>
        <p:sp>
          <p:nvSpPr>
            <p:cNvPr id="48198" name="Text Box 107"/>
            <p:cNvSpPr txBox="1">
              <a:spLocks noChangeArrowheads="1"/>
            </p:cNvSpPr>
            <p:nvPr/>
          </p:nvSpPr>
          <p:spPr bwMode="auto">
            <a:xfrm>
              <a:off x="4208" y="3036"/>
              <a:ext cx="30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R</a:t>
              </a:r>
              <a:r>
                <a:rPr lang="en-US" altLang="zh-CN" sz="1200" i="1"/>
                <a:t>p</a:t>
              </a:r>
              <a:r>
                <a:rPr lang="en-US" altLang="zh-CN" sz="1000" i="1"/>
                <a:t>2</a:t>
              </a:r>
              <a:endParaRPr lang="en-US" altLang="zh-CN" sz="700" i="1"/>
            </a:p>
          </p:txBody>
        </p:sp>
        <p:sp>
          <p:nvSpPr>
            <p:cNvPr id="48199" name="Text Box 108"/>
            <p:cNvSpPr txBox="1">
              <a:spLocks noChangeArrowheads="1"/>
            </p:cNvSpPr>
            <p:nvPr/>
          </p:nvSpPr>
          <p:spPr bwMode="auto">
            <a:xfrm>
              <a:off x="3366" y="3000"/>
              <a:ext cx="26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R</a:t>
              </a:r>
              <a:r>
                <a:rPr lang="en-US" altLang="zh-CN" sz="1200" i="1"/>
                <a:t>2</a:t>
              </a:r>
            </a:p>
          </p:txBody>
        </p:sp>
        <p:sp>
          <p:nvSpPr>
            <p:cNvPr id="48200" name="Text Box 109"/>
            <p:cNvSpPr txBox="1">
              <a:spLocks noChangeArrowheads="1"/>
            </p:cNvSpPr>
            <p:nvPr/>
          </p:nvSpPr>
          <p:spPr bwMode="auto">
            <a:xfrm>
              <a:off x="4186" y="3707"/>
              <a:ext cx="259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A</a:t>
              </a:r>
              <a:r>
                <a:rPr lang="en-US" altLang="zh-CN" sz="1000" i="1"/>
                <a:t>1</a:t>
              </a:r>
              <a:endParaRPr lang="en-US" altLang="zh-CN" sz="700" i="1"/>
            </a:p>
          </p:txBody>
        </p:sp>
        <p:sp>
          <p:nvSpPr>
            <p:cNvPr id="48201" name="Text Box 110"/>
            <p:cNvSpPr txBox="1">
              <a:spLocks noChangeArrowheads="1"/>
            </p:cNvSpPr>
            <p:nvPr/>
          </p:nvSpPr>
          <p:spPr bwMode="auto">
            <a:xfrm>
              <a:off x="3748" y="2634"/>
              <a:ext cx="267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/>
                <a:t>A</a:t>
              </a:r>
              <a:r>
                <a:rPr lang="en-US" altLang="zh-CN" sz="1000"/>
                <a:t>2</a:t>
              </a:r>
              <a:endParaRPr lang="en-US" altLang="zh-CN" sz="700"/>
            </a:p>
          </p:txBody>
        </p:sp>
        <p:sp>
          <p:nvSpPr>
            <p:cNvPr id="48202" name="Text Box 113"/>
            <p:cNvSpPr txBox="1">
              <a:spLocks noChangeArrowheads="1"/>
            </p:cNvSpPr>
            <p:nvPr/>
          </p:nvSpPr>
          <p:spPr bwMode="auto">
            <a:xfrm>
              <a:off x="4465" y="2591"/>
              <a:ext cx="23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v</a:t>
              </a:r>
              <a:r>
                <a:rPr lang="en-US" altLang="zh-CN" sz="1000" i="1"/>
                <a:t>2</a:t>
              </a:r>
            </a:p>
          </p:txBody>
        </p:sp>
        <p:sp>
          <p:nvSpPr>
            <p:cNvPr id="48203" name="Text Box 114"/>
            <p:cNvSpPr txBox="1">
              <a:spLocks noChangeArrowheads="1"/>
            </p:cNvSpPr>
            <p:nvPr/>
          </p:nvSpPr>
          <p:spPr bwMode="auto">
            <a:xfrm>
              <a:off x="3036" y="2629"/>
              <a:ext cx="23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/>
                <a:t>v</a:t>
              </a:r>
              <a:r>
                <a:rPr lang="en-US" altLang="zh-CN" sz="1000" i="1"/>
                <a:t>3</a:t>
              </a:r>
            </a:p>
          </p:txBody>
        </p:sp>
        <p:sp>
          <p:nvSpPr>
            <p:cNvPr id="48204" name="Text Box 115"/>
            <p:cNvSpPr txBox="1">
              <a:spLocks noChangeArrowheads="1"/>
            </p:cNvSpPr>
            <p:nvPr/>
          </p:nvSpPr>
          <p:spPr bwMode="auto">
            <a:xfrm>
              <a:off x="3709" y="3984"/>
              <a:ext cx="30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R</a:t>
              </a:r>
              <a:r>
                <a:rPr lang="en-US" altLang="zh-CN" sz="1200" i="1"/>
                <a:t>p</a:t>
              </a:r>
              <a:r>
                <a:rPr lang="en-US" altLang="zh-CN" sz="1000" i="1"/>
                <a:t>1</a:t>
              </a:r>
              <a:endParaRPr lang="en-US" altLang="zh-CN" sz="700" i="1"/>
            </a:p>
          </p:txBody>
        </p:sp>
        <p:sp>
          <p:nvSpPr>
            <p:cNvPr id="48205" name="Text Box 116"/>
            <p:cNvSpPr txBox="1">
              <a:spLocks noChangeArrowheads="1"/>
            </p:cNvSpPr>
            <p:nvPr/>
          </p:nvSpPr>
          <p:spPr bwMode="auto">
            <a:xfrm>
              <a:off x="3652" y="3679"/>
              <a:ext cx="26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R</a:t>
              </a:r>
              <a:r>
                <a:rPr lang="en-US" altLang="zh-CN" sz="1200" i="1"/>
                <a:t>1</a:t>
              </a:r>
            </a:p>
          </p:txBody>
        </p:sp>
        <p:sp>
          <p:nvSpPr>
            <p:cNvPr id="48206" name="Text Box 148"/>
            <p:cNvSpPr txBox="1">
              <a:spLocks noChangeArrowheads="1"/>
            </p:cNvSpPr>
            <p:nvPr/>
          </p:nvSpPr>
          <p:spPr bwMode="auto">
            <a:xfrm>
              <a:off x="3720" y="1993"/>
              <a:ext cx="21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/>
                <a:t>R</a:t>
              </a:r>
              <a:endParaRPr lang="en-US" altLang="zh-CN" sz="1200" i="1"/>
            </a:p>
          </p:txBody>
        </p:sp>
      </p:grpSp>
      <p:graphicFrame>
        <p:nvGraphicFramePr>
          <p:cNvPr id="91287" name="Object 151"/>
          <p:cNvGraphicFramePr>
            <a:graphicFrameLocks noChangeAspect="1"/>
          </p:cNvGraphicFramePr>
          <p:nvPr/>
        </p:nvGraphicFramePr>
        <p:xfrm>
          <a:off x="1052513" y="4826000"/>
          <a:ext cx="11715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7" name="公式" r:id="rId5" imgW="596900" imgH="241300" progId="Equation.3">
                  <p:embed/>
                </p:oleObj>
              </mc:Choice>
              <mc:Fallback>
                <p:oleObj name="公式" r:id="rId5" imgW="596900" imgH="241300" progId="Equation.3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4826000"/>
                        <a:ext cx="11715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88" name="Line 152"/>
          <p:cNvSpPr>
            <a:spLocks noChangeShapeType="1"/>
          </p:cNvSpPr>
          <p:nvPr/>
        </p:nvSpPr>
        <p:spPr bwMode="auto">
          <a:xfrm>
            <a:off x="1501775" y="5313363"/>
            <a:ext cx="1892300" cy="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91291" name="Picture 155" descr="未标题-2 拷贝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0" y="0"/>
            <a:ext cx="37433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289" name="Text Box 153"/>
          <p:cNvSpPr txBox="1">
            <a:spLocks noChangeArrowheads="1"/>
          </p:cNvSpPr>
          <p:nvPr/>
        </p:nvSpPr>
        <p:spPr bwMode="auto">
          <a:xfrm>
            <a:off x="2227263" y="147638"/>
            <a:ext cx="373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平方电路为反馈环节</a:t>
            </a:r>
          </a:p>
        </p:txBody>
      </p:sp>
      <p:graphicFrame>
        <p:nvGraphicFramePr>
          <p:cNvPr id="91292" name="Object 156"/>
          <p:cNvGraphicFramePr>
            <a:graphicFrameLocks noChangeAspect="1"/>
          </p:cNvGraphicFramePr>
          <p:nvPr/>
        </p:nvGraphicFramePr>
        <p:xfrm>
          <a:off x="2216150" y="4667250"/>
          <a:ext cx="11461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8" name="公式" r:id="rId8" imgW="583947" imgH="431613" progId="Equation.3">
                  <p:embed/>
                </p:oleObj>
              </mc:Choice>
              <mc:Fallback>
                <p:oleObj name="公式" r:id="rId8" imgW="583947" imgH="431613" progId="Equation.3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4667250"/>
                        <a:ext cx="11461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9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9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  <p:bldP spid="91140" grpId="0" autoUpdateAnimBg="0"/>
      <p:bldP spid="91144" grpId="0" autoUpdateAnimBg="0"/>
      <p:bldP spid="91145" grpId="0" autoUpdateAnimBg="0"/>
      <p:bldP spid="91146" grpId="0" autoUpdateAnimBg="0"/>
      <p:bldP spid="91174" grpId="0"/>
      <p:bldP spid="91178" grpId="0"/>
      <p:bldP spid="91269" grpId="0" autoUpdateAnimBg="0"/>
      <p:bldP spid="91281" grpId="0" autoUpdateAnimBg="0"/>
      <p:bldP spid="91288" grpId="0" animBg="1"/>
      <p:bldP spid="9128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25304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开立方运算电路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0" y="936625"/>
            <a:ext cx="2347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设 </a:t>
            </a:r>
            <a:r>
              <a:rPr lang="en-US" altLang="zh-CN" sz="2400" i="1">
                <a:ea typeface="楷体_GB2312" pitchFamily="49" charset="-122"/>
              </a:rPr>
              <a:t>R</a:t>
            </a:r>
            <a:r>
              <a:rPr lang="en-US" altLang="zh-CN" sz="2400" i="1" baseline="-20000">
                <a:ea typeface="楷体_GB2312" pitchFamily="49" charset="-122"/>
              </a:rPr>
              <a:t>1 </a:t>
            </a:r>
            <a:r>
              <a:rPr lang="en-US" altLang="zh-CN" sz="2400" i="1">
                <a:ea typeface="楷体_GB2312" pitchFamily="49" charset="-122"/>
              </a:rPr>
              <a:t>=  R</a:t>
            </a:r>
            <a:r>
              <a:rPr lang="en-US" altLang="zh-CN" sz="2400" i="1" baseline="-20000">
                <a:ea typeface="楷体_GB2312" pitchFamily="49" charset="-122"/>
              </a:rPr>
              <a:t>2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，</a:t>
            </a:r>
          </a:p>
        </p:txBody>
      </p:sp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1743075" y="1628775"/>
          <a:ext cx="1676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" name="Microsoft 公式 3.0" r:id="rId3" imgW="634725" imgH="241195" progId="Equation.3">
                  <p:embed/>
                </p:oleObj>
              </mc:Choice>
              <mc:Fallback>
                <p:oleObj name="Microsoft 公式 3.0" r:id="rId3" imgW="634725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1628775"/>
                        <a:ext cx="16764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71" name="Group 11"/>
          <p:cNvGrpSpPr>
            <a:grpSpLocks/>
          </p:cNvGrpSpPr>
          <p:nvPr/>
        </p:nvGrpSpPr>
        <p:grpSpPr bwMode="auto">
          <a:xfrm>
            <a:off x="0" y="1608138"/>
            <a:ext cx="1676400" cy="623887"/>
            <a:chOff x="480" y="816"/>
            <a:chExt cx="1056" cy="393"/>
          </a:xfrm>
        </p:grpSpPr>
        <p:graphicFrame>
          <p:nvGraphicFramePr>
            <p:cNvPr id="49178" name="Object 12"/>
            <p:cNvGraphicFramePr>
              <a:graphicFrameLocks noChangeAspect="1"/>
            </p:cNvGraphicFramePr>
            <p:nvPr/>
          </p:nvGraphicFramePr>
          <p:xfrm>
            <a:off x="480" y="816"/>
            <a:ext cx="105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1" name="Equation" r:id="rId5" imgW="647700" imgH="241300" progId="Equation.3">
                    <p:embed/>
                  </p:oleObj>
                </mc:Choice>
                <mc:Fallback>
                  <p:oleObj name="Equation" r:id="rId5" imgW="647700" imgH="2413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816"/>
                          <a:ext cx="1056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9" name="Rectangle 13"/>
            <p:cNvSpPr>
              <a:spLocks noChangeArrowheads="1"/>
            </p:cNvSpPr>
            <p:nvPr/>
          </p:nvSpPr>
          <p:spPr bwMode="auto">
            <a:xfrm>
              <a:off x="846" y="864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92175" name="Object 15"/>
          <p:cNvGraphicFramePr>
            <a:graphicFrameLocks noChangeAspect="1"/>
          </p:cNvGraphicFramePr>
          <p:nvPr/>
        </p:nvGraphicFramePr>
        <p:xfrm>
          <a:off x="952500" y="2554288"/>
          <a:ext cx="2024063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2" name="公式" r:id="rId7" imgW="748975" imgH="444307" progId="Equation.3">
                  <p:embed/>
                </p:oleObj>
              </mc:Choice>
              <mc:Fallback>
                <p:oleObj name="公式" r:id="rId7" imgW="748975" imgH="44430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554288"/>
                        <a:ext cx="2024063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77" name="Group 17"/>
          <p:cNvGrpSpPr>
            <a:grpSpLocks/>
          </p:cNvGrpSpPr>
          <p:nvPr/>
        </p:nvGrpSpPr>
        <p:grpSpPr bwMode="auto">
          <a:xfrm>
            <a:off x="1736725" y="887413"/>
            <a:ext cx="1676400" cy="533400"/>
            <a:chOff x="576" y="1872"/>
            <a:chExt cx="1152" cy="374"/>
          </a:xfrm>
        </p:grpSpPr>
        <p:graphicFrame>
          <p:nvGraphicFramePr>
            <p:cNvPr id="49176" name="Object 18"/>
            <p:cNvGraphicFramePr>
              <a:graphicFrameLocks noChangeAspect="1"/>
            </p:cNvGraphicFramePr>
            <p:nvPr/>
          </p:nvGraphicFramePr>
          <p:xfrm>
            <a:off x="576" y="1872"/>
            <a:ext cx="1152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3" name="Equation" r:id="rId9" imgW="507780" imgH="165028" progId="Equation.3">
                    <p:embed/>
                  </p:oleObj>
                </mc:Choice>
                <mc:Fallback>
                  <p:oleObj name="Equation" r:id="rId9" imgW="507780" imgH="16502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72"/>
                          <a:ext cx="1152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7" name="Rectangle 19"/>
            <p:cNvSpPr>
              <a:spLocks noChangeArrowheads="1"/>
            </p:cNvSpPr>
            <p:nvPr/>
          </p:nvSpPr>
          <p:spPr bwMode="auto">
            <a:xfrm>
              <a:off x="1135" y="1872"/>
              <a:ext cx="33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－</a:t>
              </a:r>
            </a:p>
          </p:txBody>
        </p:sp>
      </p:grpSp>
      <p:sp>
        <p:nvSpPr>
          <p:cNvPr id="92180" name="AutoShape 20"/>
          <p:cNvSpPr>
            <a:spLocks/>
          </p:cNvSpPr>
          <p:nvPr/>
        </p:nvSpPr>
        <p:spPr bwMode="auto">
          <a:xfrm flipH="1">
            <a:off x="3538538" y="1247775"/>
            <a:ext cx="125412" cy="623888"/>
          </a:xfrm>
          <a:prstGeom prst="leftBrace">
            <a:avLst>
              <a:gd name="adj1" fmla="val 41456"/>
              <a:gd name="adj2" fmla="val 50000"/>
            </a:avLst>
          </a:prstGeom>
          <a:noFill/>
          <a:ln w="28575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344488" y="3008313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∴</a:t>
            </a:r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849313" y="4948238"/>
            <a:ext cx="754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楷体_GB2312" pitchFamily="49" charset="-122"/>
              </a:rPr>
              <a:t>在反馈电路中，插入更多乘法器可以实现更高次开方运算电路。</a:t>
            </a:r>
          </a:p>
        </p:txBody>
      </p:sp>
      <p:pic>
        <p:nvPicPr>
          <p:cNvPr id="49163" name="Picture 2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2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673100" y="4156075"/>
            <a:ext cx="522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rgbClr val="990000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5000">
                <a:solidFill>
                  <a:srgbClr val="990000"/>
                </a:solidFill>
                <a:ea typeface="楷体_GB2312" pitchFamily="49" charset="-122"/>
              </a:rPr>
              <a:t>I</a:t>
            </a:r>
            <a:r>
              <a:rPr lang="zh-CN" altLang="en-US" sz="2400">
                <a:solidFill>
                  <a:srgbClr val="990000"/>
                </a:solidFill>
                <a:ea typeface="楷体_GB2312" pitchFamily="49" charset="-122"/>
              </a:rPr>
              <a:t>可正可负，电路都引入负反馈</a:t>
            </a:r>
          </a:p>
        </p:txBody>
      </p:sp>
      <p:grpSp>
        <p:nvGrpSpPr>
          <p:cNvPr id="92188" name="Group 28"/>
          <p:cNvGrpSpPr>
            <a:grpSpLocks/>
          </p:cNvGrpSpPr>
          <p:nvPr/>
        </p:nvGrpSpPr>
        <p:grpSpPr bwMode="auto">
          <a:xfrm>
            <a:off x="4011613" y="419100"/>
            <a:ext cx="5132387" cy="3048000"/>
            <a:chOff x="2347" y="288"/>
            <a:chExt cx="3233" cy="1920"/>
          </a:xfrm>
        </p:grpSpPr>
        <p:grpSp>
          <p:nvGrpSpPr>
            <p:cNvPr id="49168" name="Group 4"/>
            <p:cNvGrpSpPr>
              <a:grpSpLocks/>
            </p:cNvGrpSpPr>
            <p:nvPr/>
          </p:nvGrpSpPr>
          <p:grpSpPr bwMode="auto">
            <a:xfrm>
              <a:off x="2352" y="288"/>
              <a:ext cx="3216" cy="1920"/>
              <a:chOff x="2400" y="48"/>
              <a:chExt cx="3216" cy="1920"/>
            </a:xfrm>
          </p:grpSpPr>
          <p:grpSp>
            <p:nvGrpSpPr>
              <p:cNvPr id="49171" name="Group 5"/>
              <p:cNvGrpSpPr>
                <a:grpSpLocks/>
              </p:cNvGrpSpPr>
              <p:nvPr/>
            </p:nvGrpSpPr>
            <p:grpSpPr bwMode="auto">
              <a:xfrm>
                <a:off x="2400" y="144"/>
                <a:ext cx="3216" cy="1824"/>
                <a:chOff x="2256" y="144"/>
                <a:chExt cx="3360" cy="1968"/>
              </a:xfrm>
            </p:grpSpPr>
            <p:sp>
              <p:nvSpPr>
                <p:cNvPr id="49174" name="Rectangle 6"/>
                <p:cNvSpPr>
                  <a:spLocks noChangeArrowheads="1"/>
                </p:cNvSpPr>
                <p:nvPr/>
              </p:nvSpPr>
              <p:spPr bwMode="auto">
                <a:xfrm>
                  <a:off x="2256" y="144"/>
                  <a:ext cx="3360" cy="19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400">
                    <a:ea typeface="楷体_GB2312" pitchFamily="49" charset="-122"/>
                  </a:endParaRPr>
                </a:p>
              </p:txBody>
            </p:sp>
            <p:graphicFrame>
              <p:nvGraphicFramePr>
                <p:cNvPr id="49175" name="Object 7"/>
                <p:cNvGraphicFramePr>
                  <a:graphicFrameLocks noChangeAspect="1"/>
                </p:cNvGraphicFramePr>
                <p:nvPr/>
              </p:nvGraphicFramePr>
              <p:xfrm>
                <a:off x="2352" y="240"/>
                <a:ext cx="3216" cy="17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244" name="Photo Editor 照片" r:id="rId13" imgW="14746758" imgH="8238095" progId="MSPhotoEd.3">
                        <p:embed/>
                      </p:oleObj>
                    </mc:Choice>
                    <mc:Fallback>
                      <p:oleObj name="Photo Editor 照片" r:id="rId13" imgW="14746758" imgH="8238095" progId="MSPhotoEd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52" y="240"/>
                              <a:ext cx="3216" cy="17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9172" name="Rectangle 8"/>
              <p:cNvSpPr>
                <a:spLocks noChangeArrowheads="1"/>
              </p:cNvSpPr>
              <p:nvPr/>
            </p:nvSpPr>
            <p:spPr bwMode="auto">
              <a:xfrm>
                <a:off x="4176" y="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Monotype Corsiva" pitchFamily="66" charset="0"/>
                  </a:rPr>
                  <a:t>v</a:t>
                </a:r>
                <a:r>
                  <a:rPr lang="en-US" altLang="zh-CN" sz="2400" baseline="-2000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49173" name="Rectangle 9"/>
              <p:cNvSpPr>
                <a:spLocks noChangeArrowheads="1"/>
              </p:cNvSpPr>
              <p:nvPr/>
            </p:nvSpPr>
            <p:spPr bwMode="auto">
              <a:xfrm>
                <a:off x="3168" y="28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Monotype Corsiva" pitchFamily="66" charset="0"/>
                  </a:rPr>
                  <a:t>v</a:t>
                </a:r>
                <a:r>
                  <a:rPr lang="en-US" altLang="zh-CN" sz="2400" baseline="-20000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  <p:sp>
          <p:nvSpPr>
            <p:cNvPr id="49169" name="Text Box 26"/>
            <p:cNvSpPr txBox="1">
              <a:spLocks noChangeArrowheads="1"/>
            </p:cNvSpPr>
            <p:nvPr/>
          </p:nvSpPr>
          <p:spPr bwMode="auto">
            <a:xfrm>
              <a:off x="2347" y="1369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solidFill>
                    <a:srgbClr val="FF3300"/>
                  </a:solidFill>
                </a:rPr>
                <a:t>v</a:t>
              </a:r>
              <a:r>
                <a:rPr lang="en-US" altLang="zh-CN" sz="2000" i="1" baseline="-25000">
                  <a:solidFill>
                    <a:srgbClr val="FF3300"/>
                  </a:solidFill>
                </a:rPr>
                <a:t>I</a:t>
              </a:r>
            </a:p>
          </p:txBody>
        </p:sp>
        <p:sp>
          <p:nvSpPr>
            <p:cNvPr id="49170" name="Text Box 27"/>
            <p:cNvSpPr txBox="1">
              <a:spLocks noChangeArrowheads="1"/>
            </p:cNvSpPr>
            <p:nvPr/>
          </p:nvSpPr>
          <p:spPr bwMode="auto">
            <a:xfrm>
              <a:off x="5320" y="1523"/>
              <a:ext cx="2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solidFill>
                    <a:srgbClr val="FF3300"/>
                  </a:solidFill>
                </a:rPr>
                <a:t>v</a:t>
              </a:r>
              <a:r>
                <a:rPr lang="en-US" altLang="zh-CN" sz="2000" i="1" baseline="-25000">
                  <a:solidFill>
                    <a:srgbClr val="FF3300"/>
                  </a:solidFill>
                </a:rPr>
                <a:t>o</a:t>
              </a:r>
            </a:p>
          </p:txBody>
        </p:sp>
      </p:grpSp>
      <p:sp>
        <p:nvSpPr>
          <p:cNvPr id="92189" name="Text Box 29"/>
          <p:cNvSpPr txBox="1">
            <a:spLocks noChangeArrowheads="1"/>
          </p:cNvSpPr>
          <p:nvPr/>
        </p:nvSpPr>
        <p:spPr bwMode="auto">
          <a:xfrm>
            <a:off x="2500313" y="0"/>
            <a:ext cx="622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立方电路为反馈支路</a:t>
            </a:r>
            <a:endParaRPr lang="zh-CN" altLang="en-US" sz="24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3" grpId="0" autoUpdateAnimBg="0"/>
      <p:bldP spid="92180" grpId="0" animBg="1"/>
      <p:bldP spid="92181" grpId="0" autoUpdateAnimBg="0"/>
      <p:bldP spid="92182" grpId="0" autoUpdateAnimBg="0"/>
      <p:bldP spid="92185" grpId="0" autoUpdateAnimBg="0"/>
      <p:bldP spid="9218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227013" y="1412875"/>
            <a:ext cx="85756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对音频信号的</a:t>
            </a: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调制：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将音频信号“装载”于高频信号的过程。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                                    分调幅、调频和调相。</a:t>
            </a:r>
          </a:p>
        </p:txBody>
      </p:sp>
      <p:pic>
        <p:nvPicPr>
          <p:cNvPr id="50179" name="Picture 9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10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25" name="Text Box 41"/>
          <p:cNvSpPr txBox="1">
            <a:spLocks noChangeArrowheads="1"/>
          </p:cNvSpPr>
          <p:nvPr/>
        </p:nvSpPr>
        <p:spPr bwMode="auto">
          <a:xfrm>
            <a:off x="246063" y="531813"/>
            <a:ext cx="8897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通信领域，信号由发送端经调制输出；接收端对信号解调还原成原来的信息。</a:t>
            </a:r>
          </a:p>
        </p:txBody>
      </p:sp>
      <p:sp>
        <p:nvSpPr>
          <p:cNvPr id="93226" name="Text Box 42"/>
          <p:cNvSpPr txBox="1">
            <a:spLocks noChangeArrowheads="1"/>
          </p:cNvSpPr>
          <p:nvPr/>
        </p:nvSpPr>
        <p:spPr bwMode="auto">
          <a:xfrm>
            <a:off x="265113" y="933450"/>
            <a:ext cx="3208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如调幅广播、调频广播</a:t>
            </a:r>
          </a:p>
        </p:txBody>
      </p:sp>
      <p:sp>
        <p:nvSpPr>
          <p:cNvPr id="50183" name="Text Box 47"/>
          <p:cNvSpPr txBox="1">
            <a:spLocks noChangeArrowheads="1"/>
          </p:cNvSpPr>
          <p:nvPr/>
        </p:nvSpPr>
        <p:spPr bwMode="auto">
          <a:xfrm>
            <a:off x="0" y="0"/>
            <a:ext cx="592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990000"/>
                </a:solidFill>
                <a:ea typeface="黑体" pitchFamily="49" charset="-122"/>
              </a:rPr>
              <a:t>3.</a:t>
            </a:r>
            <a:r>
              <a:rPr lang="zh-CN" altLang="en-US" sz="2800">
                <a:solidFill>
                  <a:srgbClr val="990000"/>
                </a:solidFill>
                <a:ea typeface="黑体" pitchFamily="49" charset="-122"/>
              </a:rPr>
              <a:t>用模拟乘法器实现调制与解调</a:t>
            </a:r>
          </a:p>
        </p:txBody>
      </p:sp>
      <p:sp>
        <p:nvSpPr>
          <p:cNvPr id="93233" name="AutoShape 49"/>
          <p:cNvSpPr>
            <a:spLocks noChangeArrowheads="1"/>
          </p:cNvSpPr>
          <p:nvPr/>
        </p:nvSpPr>
        <p:spPr bwMode="auto">
          <a:xfrm>
            <a:off x="4076700" y="892175"/>
            <a:ext cx="1676400" cy="447675"/>
          </a:xfrm>
          <a:prstGeom prst="wedgeRoundRectCallout">
            <a:avLst>
              <a:gd name="adj1" fmla="val -85417"/>
              <a:gd name="adj2" fmla="val 84398"/>
              <a:gd name="adj3" fmla="val 16667"/>
            </a:avLst>
          </a:prstGeom>
          <a:solidFill>
            <a:srgbClr val="FFFFCC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调制信号</a:t>
            </a:r>
          </a:p>
        </p:txBody>
      </p:sp>
      <p:sp>
        <p:nvSpPr>
          <p:cNvPr id="93234" name="AutoShape 50"/>
          <p:cNvSpPr>
            <a:spLocks noChangeArrowheads="1"/>
          </p:cNvSpPr>
          <p:nvPr/>
        </p:nvSpPr>
        <p:spPr bwMode="auto">
          <a:xfrm>
            <a:off x="6497638" y="904875"/>
            <a:ext cx="1676400" cy="447675"/>
          </a:xfrm>
          <a:prstGeom prst="wedgeRoundRectCallout">
            <a:avLst>
              <a:gd name="adj1" fmla="val -99907"/>
              <a:gd name="adj2" fmla="val 75532"/>
              <a:gd name="adj3" fmla="val 16667"/>
            </a:avLst>
          </a:prstGeom>
          <a:solidFill>
            <a:srgbClr val="FFFFCC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载波信号</a:t>
            </a:r>
          </a:p>
        </p:txBody>
      </p:sp>
      <p:grpSp>
        <p:nvGrpSpPr>
          <p:cNvPr id="93237" name="Group 53"/>
          <p:cNvGrpSpPr>
            <a:grpSpLocks/>
          </p:cNvGrpSpPr>
          <p:nvPr/>
        </p:nvGrpSpPr>
        <p:grpSpPr bwMode="auto">
          <a:xfrm>
            <a:off x="847725" y="2195513"/>
            <a:ext cx="3243263" cy="4602162"/>
            <a:chOff x="534" y="1383"/>
            <a:chExt cx="2043" cy="2899"/>
          </a:xfrm>
        </p:grpSpPr>
        <p:graphicFrame>
          <p:nvGraphicFramePr>
            <p:cNvPr id="50190" name="Object 43"/>
            <p:cNvGraphicFramePr>
              <a:graphicFrameLocks noChangeAspect="1"/>
            </p:cNvGraphicFramePr>
            <p:nvPr/>
          </p:nvGraphicFramePr>
          <p:xfrm>
            <a:off x="534" y="1383"/>
            <a:ext cx="2043" cy="2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6" name="Photo Editor 照片" r:id="rId5" imgW="12193702" imgH="15466667" progId="MSPhotoEd.3">
                    <p:embed/>
                  </p:oleObj>
                </mc:Choice>
                <mc:Fallback>
                  <p:oleObj name="Photo Editor 照片" r:id="rId5" imgW="12193702" imgH="15466667" progId="MSPhotoEd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" y="1383"/>
                          <a:ext cx="2043" cy="2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1" name="Text Box 51"/>
            <p:cNvSpPr txBox="1">
              <a:spLocks noChangeArrowheads="1"/>
            </p:cNvSpPr>
            <p:nvPr/>
          </p:nvSpPr>
          <p:spPr bwMode="auto">
            <a:xfrm>
              <a:off x="1145" y="4032"/>
              <a:ext cx="7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ea typeface="楷体_GB2312" pitchFamily="49" charset="-122"/>
                </a:rPr>
                <a:t>调幅</a:t>
              </a:r>
            </a:p>
          </p:txBody>
        </p:sp>
      </p:grpSp>
      <p:grpSp>
        <p:nvGrpSpPr>
          <p:cNvPr id="93238" name="Group 54"/>
          <p:cNvGrpSpPr>
            <a:grpSpLocks/>
          </p:cNvGrpSpPr>
          <p:nvPr/>
        </p:nvGrpSpPr>
        <p:grpSpPr bwMode="auto">
          <a:xfrm>
            <a:off x="4887913" y="2312988"/>
            <a:ext cx="3400425" cy="4545012"/>
            <a:chOff x="3079" y="1457"/>
            <a:chExt cx="2142" cy="2863"/>
          </a:xfrm>
        </p:grpSpPr>
        <p:graphicFrame>
          <p:nvGraphicFramePr>
            <p:cNvPr id="50188" name="Object 45"/>
            <p:cNvGraphicFramePr>
              <a:graphicFrameLocks noChangeAspect="1"/>
            </p:cNvGraphicFramePr>
            <p:nvPr/>
          </p:nvGraphicFramePr>
          <p:xfrm>
            <a:off x="3079" y="1457"/>
            <a:ext cx="2142" cy="2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7" name="Photo Editor 照片" r:id="rId7" imgW="12885714" imgH="15590476" progId="MSPhotoEd.3">
                    <p:embed/>
                  </p:oleObj>
                </mc:Choice>
                <mc:Fallback>
                  <p:oleObj name="Photo Editor 照片" r:id="rId7" imgW="12885714" imgH="15590476" progId="MSPhotoEd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9" y="1457"/>
                          <a:ext cx="2142" cy="2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9" name="Text Box 52"/>
            <p:cNvSpPr txBox="1">
              <a:spLocks noChangeArrowheads="1"/>
            </p:cNvSpPr>
            <p:nvPr/>
          </p:nvSpPr>
          <p:spPr bwMode="auto">
            <a:xfrm>
              <a:off x="3802" y="4070"/>
              <a:ext cx="7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ea typeface="楷体_GB2312" pitchFamily="49" charset="-122"/>
                </a:rPr>
                <a:t>调频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225" grpId="0"/>
      <p:bldP spid="93226" grpId="0"/>
      <p:bldP spid="93233" grpId="0" animBg="1" autoUpdateAnimBg="0"/>
      <p:bldP spid="9323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192088" y="2684463"/>
          <a:ext cx="20574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9" name="Microsoft 公式 3.0" r:id="rId3" imgW="837836" imgH="177723" progId="Equation.3">
                  <p:embed/>
                </p:oleObj>
              </mc:Choice>
              <mc:Fallback>
                <p:oleObj name="Microsoft 公式 3.0" r:id="rId3" imgW="837836" imgH="17772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2684463"/>
                        <a:ext cx="20574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2376488" y="2646363"/>
          <a:ext cx="2286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0" name="Microsoft 公式 3.0" r:id="rId5" imgW="825142" imgH="177723" progId="Equation.3">
                  <p:embed/>
                </p:oleObj>
              </mc:Choice>
              <mc:Fallback>
                <p:oleObj name="Microsoft 公式 3.0" r:id="rId5" imgW="825142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646363"/>
                        <a:ext cx="22860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2600325" y="3133725"/>
          <a:ext cx="5638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1" name="Microsoft 公式 3.0" r:id="rId7" imgW="2221536" imgH="177723" progId="Equation.3">
                  <p:embed/>
                </p:oleObj>
              </mc:Choice>
              <mc:Fallback>
                <p:oleObj name="Microsoft 公式 3.0" r:id="rId7" imgW="2221536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3133725"/>
                        <a:ext cx="5638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3103563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模拟乘法器的输出：</a:t>
            </a:r>
          </a:p>
        </p:txBody>
      </p:sp>
      <p:sp>
        <p:nvSpPr>
          <p:cNvPr id="94214" name="Line 6"/>
          <p:cNvSpPr>
            <a:spLocks noChangeShapeType="1"/>
          </p:cNvSpPr>
          <p:nvPr/>
        </p:nvSpPr>
        <p:spPr bwMode="auto">
          <a:xfrm>
            <a:off x="3363913" y="3589338"/>
            <a:ext cx="22098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215" name="AutoShape 7"/>
          <p:cNvSpPr>
            <a:spLocks noChangeArrowheads="1"/>
          </p:cNvSpPr>
          <p:nvPr/>
        </p:nvSpPr>
        <p:spPr bwMode="auto">
          <a:xfrm>
            <a:off x="5202238" y="3654425"/>
            <a:ext cx="1295400" cy="457200"/>
          </a:xfrm>
          <a:prstGeom prst="wedgeRoundRectCallout">
            <a:avLst>
              <a:gd name="adj1" fmla="val -120588"/>
              <a:gd name="adj2" fmla="val -69097"/>
              <a:gd name="adj3" fmla="val 16667"/>
            </a:avLst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调幅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192088" y="3689350"/>
            <a:ext cx="1973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上式可改写为：</a:t>
            </a:r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250825" y="4821238"/>
            <a:ext cx="86471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可知，输出电压的频谱由两个边频</a:t>
            </a:r>
            <a:r>
              <a:rPr lang="en-US" altLang="zh-CN" sz="2000">
                <a:solidFill>
                  <a:srgbClr val="FF0000"/>
                </a:solidFill>
                <a:ea typeface="楷体_GB2312" pitchFamily="49" charset="-122"/>
              </a:rPr>
              <a:t>——</a:t>
            </a: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和频、差频</a:t>
            </a:r>
          </a:p>
          <a:p>
            <a:pPr eaLnBrk="1" hangingPunct="1"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             </a:t>
            </a:r>
            <a:r>
              <a:rPr lang="en-US" altLang="zh-CN" sz="2000">
                <a:solidFill>
                  <a:srgbClr val="FF0000"/>
                </a:solidFill>
                <a:ea typeface="楷体_GB2312" pitchFamily="49" charset="-122"/>
              </a:rPr>
              <a:t>——</a:t>
            </a: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上边频、下边频</a:t>
            </a: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368300" y="5632450"/>
            <a:ext cx="8359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在模拟乘法器输出端加一带通滤波器，滤掉上边频信号，</a:t>
            </a:r>
          </a:p>
          <a:p>
            <a:pPr eaLnBrk="1" hangingPunct="1"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即为单边频振幅调制器。</a:t>
            </a: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0" y="2298700"/>
            <a:ext cx="674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载波信号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000" baseline="-2000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和调制信号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vs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分别加于模拟乘法器两个输入端。</a:t>
            </a:r>
          </a:p>
        </p:txBody>
      </p:sp>
      <p:grpSp>
        <p:nvGrpSpPr>
          <p:cNvPr id="94220" name="Group 12"/>
          <p:cNvGrpSpPr>
            <a:grpSpLocks/>
          </p:cNvGrpSpPr>
          <p:nvPr/>
        </p:nvGrpSpPr>
        <p:grpSpPr bwMode="auto">
          <a:xfrm>
            <a:off x="928688" y="4005263"/>
            <a:ext cx="6248400" cy="914400"/>
            <a:chOff x="624" y="2112"/>
            <a:chExt cx="3936" cy="576"/>
          </a:xfrm>
        </p:grpSpPr>
        <p:graphicFrame>
          <p:nvGraphicFramePr>
            <p:cNvPr id="51245" name="Object 13"/>
            <p:cNvGraphicFramePr>
              <a:graphicFrameLocks noChangeAspect="1"/>
            </p:cNvGraphicFramePr>
            <p:nvPr/>
          </p:nvGraphicFramePr>
          <p:xfrm>
            <a:off x="624" y="2112"/>
            <a:ext cx="393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2" name="Equation" r:id="rId9" imgW="2603500" imgH="381000" progId="Equation.3">
                    <p:embed/>
                  </p:oleObj>
                </mc:Choice>
                <mc:Fallback>
                  <p:oleObj name="Equation" r:id="rId9" imgW="2603500" imgH="3810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112"/>
                          <a:ext cx="3936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46" name="Rectangle 14"/>
            <p:cNvSpPr>
              <a:spLocks noChangeArrowheads="1"/>
            </p:cNvSpPr>
            <p:nvPr/>
          </p:nvSpPr>
          <p:spPr bwMode="auto">
            <a:xfrm>
              <a:off x="3787" y="2304"/>
              <a:ext cx="2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2"/>
                  </a:solidFill>
                  <a:ea typeface="楷体_GB2312" pitchFamily="49" charset="-122"/>
                </a:rPr>
                <a:t>－</a:t>
              </a:r>
            </a:p>
          </p:txBody>
        </p:sp>
      </p:grpSp>
      <p:pic>
        <p:nvPicPr>
          <p:cNvPr id="51213" name="Picture 15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4" name="Picture 16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15" name="Group 17"/>
          <p:cNvGrpSpPr>
            <a:grpSpLocks/>
          </p:cNvGrpSpPr>
          <p:nvPr/>
        </p:nvGrpSpPr>
        <p:grpSpPr bwMode="auto">
          <a:xfrm>
            <a:off x="354013" y="0"/>
            <a:ext cx="8418512" cy="2278063"/>
            <a:chOff x="0" y="0"/>
            <a:chExt cx="5303" cy="1435"/>
          </a:xfrm>
        </p:grpSpPr>
        <p:sp>
          <p:nvSpPr>
            <p:cNvPr id="5121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5303" cy="1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51217" name="Group 19"/>
            <p:cNvGrpSpPr>
              <a:grpSpLocks/>
            </p:cNvGrpSpPr>
            <p:nvPr/>
          </p:nvGrpSpPr>
          <p:grpSpPr bwMode="auto">
            <a:xfrm>
              <a:off x="1116" y="438"/>
              <a:ext cx="951" cy="595"/>
              <a:chOff x="841" y="2962"/>
              <a:chExt cx="951" cy="595"/>
            </a:xfrm>
          </p:grpSpPr>
          <p:sp>
            <p:nvSpPr>
              <p:cNvPr id="51238" name="Line 20"/>
              <p:cNvSpPr>
                <a:spLocks noChangeShapeType="1"/>
              </p:cNvSpPr>
              <p:nvPr/>
            </p:nvSpPr>
            <p:spPr bwMode="auto">
              <a:xfrm>
                <a:off x="841" y="2962"/>
                <a:ext cx="567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39" name="Line 21"/>
              <p:cNvSpPr>
                <a:spLocks noChangeShapeType="1"/>
              </p:cNvSpPr>
              <p:nvPr/>
            </p:nvSpPr>
            <p:spPr bwMode="auto">
              <a:xfrm>
                <a:off x="850" y="2962"/>
                <a:ext cx="0" cy="59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40" name="Line 22"/>
              <p:cNvSpPr>
                <a:spLocks noChangeShapeType="1"/>
              </p:cNvSpPr>
              <p:nvPr/>
            </p:nvSpPr>
            <p:spPr bwMode="auto">
              <a:xfrm>
                <a:off x="850" y="3547"/>
                <a:ext cx="5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41" name="Line 23"/>
              <p:cNvSpPr>
                <a:spLocks noChangeShapeType="1"/>
              </p:cNvSpPr>
              <p:nvPr/>
            </p:nvSpPr>
            <p:spPr bwMode="auto">
              <a:xfrm>
                <a:off x="1399" y="2971"/>
                <a:ext cx="384" cy="25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42" name="Line 24"/>
              <p:cNvSpPr>
                <a:spLocks noChangeShapeType="1"/>
              </p:cNvSpPr>
              <p:nvPr/>
            </p:nvSpPr>
            <p:spPr bwMode="auto">
              <a:xfrm flipH="1">
                <a:off x="1417" y="3218"/>
                <a:ext cx="375" cy="33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43" name="Line 25"/>
              <p:cNvSpPr>
                <a:spLocks noChangeShapeType="1"/>
              </p:cNvSpPr>
              <p:nvPr/>
            </p:nvSpPr>
            <p:spPr bwMode="auto">
              <a:xfrm flipH="1">
                <a:off x="841" y="2971"/>
                <a:ext cx="549" cy="58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244" name="Line 26"/>
              <p:cNvSpPr>
                <a:spLocks noChangeShapeType="1"/>
              </p:cNvSpPr>
              <p:nvPr/>
            </p:nvSpPr>
            <p:spPr bwMode="auto">
              <a:xfrm>
                <a:off x="850" y="2962"/>
                <a:ext cx="576" cy="5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218" name="Line 27"/>
            <p:cNvSpPr>
              <a:spLocks noChangeShapeType="1"/>
            </p:cNvSpPr>
            <p:nvPr/>
          </p:nvSpPr>
          <p:spPr bwMode="auto">
            <a:xfrm flipH="1">
              <a:off x="357" y="566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9" name="Line 28"/>
            <p:cNvSpPr>
              <a:spLocks noChangeShapeType="1"/>
            </p:cNvSpPr>
            <p:nvPr/>
          </p:nvSpPr>
          <p:spPr bwMode="auto">
            <a:xfrm flipH="1">
              <a:off x="347" y="914"/>
              <a:ext cx="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0" name="Text Box 29"/>
            <p:cNvSpPr txBox="1">
              <a:spLocks noChangeArrowheads="1"/>
            </p:cNvSpPr>
            <p:nvPr/>
          </p:nvSpPr>
          <p:spPr bwMode="auto">
            <a:xfrm>
              <a:off x="119" y="91"/>
              <a:ext cx="2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ea typeface="楷体_GB2312" pitchFamily="49" charset="-122"/>
                </a:rPr>
                <a:t>载波信号</a:t>
              </a:r>
            </a:p>
          </p:txBody>
        </p:sp>
        <p:graphicFrame>
          <p:nvGraphicFramePr>
            <p:cNvPr id="51221" name="Object 30"/>
            <p:cNvGraphicFramePr>
              <a:graphicFrameLocks noChangeAspect="1"/>
            </p:cNvGraphicFramePr>
            <p:nvPr/>
          </p:nvGraphicFramePr>
          <p:xfrm>
            <a:off x="130" y="310"/>
            <a:ext cx="94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3" name="Equation" r:id="rId13" imgW="837836" imgH="177723" progId="Equation.3">
                    <p:embed/>
                  </p:oleObj>
                </mc:Choice>
                <mc:Fallback>
                  <p:oleObj name="Equation" r:id="rId13" imgW="837836" imgH="177723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" y="310"/>
                          <a:ext cx="94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2" name="Text Box 31"/>
            <p:cNvSpPr txBox="1">
              <a:spLocks noChangeArrowheads="1"/>
            </p:cNvSpPr>
            <p:nvPr/>
          </p:nvSpPr>
          <p:spPr bwMode="auto">
            <a:xfrm>
              <a:off x="160" y="936"/>
              <a:ext cx="9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ea typeface="楷体_GB2312" pitchFamily="49" charset="-122"/>
                </a:rPr>
                <a:t>调制信号</a:t>
              </a:r>
            </a:p>
          </p:txBody>
        </p:sp>
        <p:graphicFrame>
          <p:nvGraphicFramePr>
            <p:cNvPr id="51223" name="Object 32"/>
            <p:cNvGraphicFramePr>
              <a:graphicFrameLocks noChangeAspect="1"/>
            </p:cNvGraphicFramePr>
            <p:nvPr/>
          </p:nvGraphicFramePr>
          <p:xfrm>
            <a:off x="181" y="1128"/>
            <a:ext cx="100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4" name="Equation" r:id="rId14" imgW="825142" imgH="177723" progId="Equation.3">
                    <p:embed/>
                  </p:oleObj>
                </mc:Choice>
                <mc:Fallback>
                  <p:oleObj name="Equation" r:id="rId14" imgW="825142" imgH="177723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" y="1128"/>
                          <a:ext cx="100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4" name="Text Box 33"/>
            <p:cNvSpPr txBox="1">
              <a:spLocks noChangeArrowheads="1"/>
            </p:cNvSpPr>
            <p:nvPr/>
          </p:nvSpPr>
          <p:spPr bwMode="auto">
            <a:xfrm>
              <a:off x="1289" y="155"/>
              <a:ext cx="7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楷体_GB2312" pitchFamily="49" charset="-122"/>
                </a:rPr>
                <a:t>K v</a:t>
              </a:r>
              <a:r>
                <a:rPr lang="en-US" altLang="zh-CN" sz="1800" baseline="-20000">
                  <a:solidFill>
                    <a:schemeClr val="tx2"/>
                  </a:solidFill>
                  <a:ea typeface="楷体_GB2312" pitchFamily="49" charset="-122"/>
                </a:rPr>
                <a:t>x </a:t>
              </a:r>
              <a:r>
                <a:rPr lang="en-US" altLang="zh-CN" sz="1800">
                  <a:solidFill>
                    <a:schemeClr val="tx2"/>
                  </a:solidFill>
                  <a:ea typeface="楷体_GB2312" pitchFamily="49" charset="-122"/>
                </a:rPr>
                <a:t>v</a:t>
              </a:r>
              <a:r>
                <a:rPr lang="en-US" altLang="zh-CN" sz="1800" baseline="-20000">
                  <a:solidFill>
                    <a:schemeClr val="tx2"/>
                  </a:solidFill>
                  <a:ea typeface="楷体_GB2312" pitchFamily="49" charset="-122"/>
                </a:rPr>
                <a:t>y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51225" name="Line 34"/>
            <p:cNvSpPr>
              <a:spLocks noChangeShapeType="1"/>
            </p:cNvSpPr>
            <p:nvPr/>
          </p:nvSpPr>
          <p:spPr bwMode="auto">
            <a:xfrm>
              <a:off x="2057" y="704"/>
              <a:ext cx="57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6" name="Text Box 35"/>
            <p:cNvSpPr txBox="1">
              <a:spLocks noChangeArrowheads="1"/>
            </p:cNvSpPr>
            <p:nvPr/>
          </p:nvSpPr>
          <p:spPr bwMode="auto">
            <a:xfrm>
              <a:off x="2094" y="438"/>
              <a:ext cx="6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楷体_GB2312" pitchFamily="49" charset="-122"/>
                </a:rPr>
                <a:t>v</a:t>
              </a:r>
              <a:r>
                <a:rPr lang="en-US" altLang="zh-CN" sz="2000" baseline="-25000">
                  <a:ea typeface="楷体_GB2312" pitchFamily="49" charset="-122"/>
                </a:rPr>
                <a:t>o1</a:t>
              </a:r>
            </a:p>
          </p:txBody>
        </p:sp>
        <p:sp>
          <p:nvSpPr>
            <p:cNvPr id="51227" name="Text Box 36"/>
            <p:cNvSpPr txBox="1">
              <a:spLocks noChangeArrowheads="1"/>
            </p:cNvSpPr>
            <p:nvPr/>
          </p:nvSpPr>
          <p:spPr bwMode="auto">
            <a:xfrm>
              <a:off x="2642" y="430"/>
              <a:ext cx="649" cy="5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ea typeface="楷体_GB2312" pitchFamily="49" charset="-122"/>
                </a:rPr>
                <a:t>带通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ea typeface="楷体_GB2312" pitchFamily="49" charset="-122"/>
                </a:rPr>
                <a:t>滤波器</a:t>
              </a:r>
            </a:p>
          </p:txBody>
        </p:sp>
        <p:sp>
          <p:nvSpPr>
            <p:cNvPr id="51228" name="Line 37"/>
            <p:cNvSpPr>
              <a:spLocks noChangeShapeType="1"/>
            </p:cNvSpPr>
            <p:nvPr/>
          </p:nvSpPr>
          <p:spPr bwMode="auto">
            <a:xfrm>
              <a:off x="3291" y="685"/>
              <a:ext cx="8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9" name="Oval 38"/>
            <p:cNvSpPr>
              <a:spLocks noChangeArrowheads="1"/>
            </p:cNvSpPr>
            <p:nvPr/>
          </p:nvSpPr>
          <p:spPr bwMode="auto">
            <a:xfrm>
              <a:off x="4178" y="658"/>
              <a:ext cx="56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51230" name="Text Box 39"/>
            <p:cNvSpPr txBox="1">
              <a:spLocks noChangeArrowheads="1"/>
            </p:cNvSpPr>
            <p:nvPr/>
          </p:nvSpPr>
          <p:spPr bwMode="auto">
            <a:xfrm>
              <a:off x="3776" y="795"/>
              <a:ext cx="12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ea typeface="楷体_GB2312" pitchFamily="49" charset="-122"/>
                </a:rPr>
                <a:t>单边带信号输出</a:t>
              </a:r>
            </a:p>
          </p:txBody>
        </p:sp>
        <p:grpSp>
          <p:nvGrpSpPr>
            <p:cNvPr id="51231" name="Group 40"/>
            <p:cNvGrpSpPr>
              <a:grpSpLocks/>
            </p:cNvGrpSpPr>
            <p:nvPr/>
          </p:nvGrpSpPr>
          <p:grpSpPr bwMode="auto">
            <a:xfrm>
              <a:off x="3429" y="108"/>
              <a:ext cx="1874" cy="506"/>
              <a:chOff x="3328" y="2495"/>
              <a:chExt cx="1874" cy="506"/>
            </a:xfrm>
          </p:grpSpPr>
          <p:sp>
            <p:nvSpPr>
              <p:cNvPr id="51232" name="Text Box 41"/>
              <p:cNvSpPr txBox="1">
                <a:spLocks noChangeArrowheads="1"/>
              </p:cNvSpPr>
              <p:nvPr/>
            </p:nvSpPr>
            <p:spPr bwMode="auto">
              <a:xfrm>
                <a:off x="3328" y="2605"/>
                <a:ext cx="11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i="1">
                    <a:ea typeface="楷体_GB2312" pitchFamily="49" charset="-122"/>
                  </a:rPr>
                  <a:t>v</a:t>
                </a:r>
                <a:r>
                  <a:rPr lang="en-US" altLang="zh-CN" sz="2000" baseline="-25000">
                    <a:ea typeface="楷体_GB2312" pitchFamily="49" charset="-122"/>
                  </a:rPr>
                  <a:t>o</a:t>
                </a:r>
                <a:r>
                  <a:rPr lang="en-US" altLang="zh-CN" sz="2000">
                    <a:ea typeface="楷体_GB2312" pitchFamily="49" charset="-122"/>
                  </a:rPr>
                  <a:t>=</a:t>
                </a:r>
              </a:p>
            </p:txBody>
          </p:sp>
          <p:grpSp>
            <p:nvGrpSpPr>
              <p:cNvPr id="51233" name="Group 42"/>
              <p:cNvGrpSpPr>
                <a:grpSpLocks/>
              </p:cNvGrpSpPr>
              <p:nvPr/>
            </p:nvGrpSpPr>
            <p:grpSpPr bwMode="auto">
              <a:xfrm>
                <a:off x="3603" y="2495"/>
                <a:ext cx="714" cy="506"/>
                <a:chOff x="3603" y="2495"/>
                <a:chExt cx="714" cy="506"/>
              </a:xfrm>
            </p:grpSpPr>
            <p:sp>
              <p:nvSpPr>
                <p:cNvPr id="5123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603" y="2495"/>
                  <a:ext cx="7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i="1">
                      <a:ea typeface="楷体_GB2312" pitchFamily="49" charset="-122"/>
                    </a:rPr>
                    <a:t>KVsVc</a:t>
                  </a:r>
                </a:p>
              </p:txBody>
            </p:sp>
            <p:sp>
              <p:nvSpPr>
                <p:cNvPr id="5123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831" y="2751"/>
                  <a:ext cx="29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>
                      <a:ea typeface="楷体_GB2312" pitchFamily="49" charset="-122"/>
                    </a:rPr>
                    <a:t>2</a:t>
                  </a:r>
                </a:p>
              </p:txBody>
            </p:sp>
            <p:sp>
              <p:nvSpPr>
                <p:cNvPr id="51237" name="Line 45"/>
                <p:cNvSpPr>
                  <a:spLocks noChangeShapeType="1"/>
                </p:cNvSpPr>
                <p:nvPr/>
              </p:nvSpPr>
              <p:spPr bwMode="auto">
                <a:xfrm>
                  <a:off x="3639" y="2761"/>
                  <a:ext cx="53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1234" name="Text Box 46"/>
              <p:cNvSpPr txBox="1">
                <a:spLocks noChangeArrowheads="1"/>
              </p:cNvSpPr>
              <p:nvPr/>
            </p:nvSpPr>
            <p:spPr bwMode="auto">
              <a:xfrm>
                <a:off x="4142" y="2569"/>
                <a:ext cx="10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ea typeface="楷体_GB2312" pitchFamily="49" charset="-122"/>
                  </a:rPr>
                  <a:t>Cos(</a:t>
                </a:r>
                <a:r>
                  <a:rPr lang="en-US" altLang="zh-CN" sz="2000">
                    <a:ea typeface="楷体_GB2312" pitchFamily="49" charset="-122"/>
                    <a:sym typeface="Symbol" pitchFamily="18" charset="2"/>
                  </a:rPr>
                  <a:t></a:t>
                </a:r>
                <a:r>
                  <a:rPr lang="en-US" altLang="zh-CN" sz="2000" baseline="-25000">
                    <a:ea typeface="楷体_GB2312" pitchFamily="49" charset="-122"/>
                    <a:sym typeface="Symbol" pitchFamily="18" charset="2"/>
                  </a:rPr>
                  <a:t>c</a:t>
                </a:r>
                <a:r>
                  <a:rPr lang="en-US" altLang="zh-CN" sz="2000">
                    <a:ea typeface="楷体_GB2312" pitchFamily="49" charset="-122"/>
                    <a:sym typeface="Symbol" pitchFamily="18" charset="2"/>
                  </a:rPr>
                  <a:t>- </a:t>
                </a:r>
                <a:r>
                  <a:rPr lang="en-US" altLang="zh-CN" sz="2000" baseline="-25000">
                    <a:ea typeface="楷体_GB2312" pitchFamily="49" charset="-122"/>
                    <a:sym typeface="Symbol" pitchFamily="18" charset="2"/>
                  </a:rPr>
                  <a:t>s</a:t>
                </a:r>
                <a:r>
                  <a:rPr lang="en-US" altLang="zh-CN" sz="2000">
                    <a:ea typeface="楷体_GB2312" pitchFamily="49" charset="-122"/>
                    <a:sym typeface="Symbol" pitchFamily="18" charset="2"/>
                  </a:rPr>
                  <a:t>)t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autoUpdateAnimBg="0"/>
      <p:bldP spid="94214" grpId="0" animBg="1"/>
      <p:bldP spid="94215" grpId="0" animBg="1" autoUpdateAnimBg="0"/>
      <p:bldP spid="94216" grpId="0" autoUpdateAnimBg="0"/>
      <p:bldP spid="94217" grpId="0" autoUpdateAnimBg="0"/>
      <p:bldP spid="94218" grpId="0" autoUpdateAnimBg="0"/>
      <p:bldP spid="9421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7963" y="131763"/>
            <a:ext cx="8377237" cy="1143000"/>
          </a:xfrm>
        </p:spPr>
        <p:txBody>
          <a:bodyPr/>
          <a:lstStyle/>
          <a:p>
            <a:pPr algn="l" eaLnBrk="1" hangingPunct="1"/>
            <a:r>
              <a:rPr lang="en-US" altLang="zh-CN" sz="2400" b="1" smtClean="0">
                <a:solidFill>
                  <a:srgbClr val="FF0000"/>
                </a:solidFill>
                <a:ea typeface="楷体_GB2312" pitchFamily="49" charset="-122"/>
              </a:rPr>
              <a:t>②</a:t>
            </a:r>
            <a:r>
              <a:rPr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解调</a:t>
            </a:r>
            <a:r>
              <a:rPr lang="zh-CN" altLang="en-US" sz="2400" b="1" smtClean="0">
                <a:ea typeface="楷体_GB2312" pitchFamily="49" charset="-122"/>
              </a:rPr>
              <a:t>：</a:t>
            </a:r>
            <a:r>
              <a:rPr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从调幅波中提取调制信号的过程称为解调。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552450" y="3509963"/>
            <a:ext cx="7132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模拟乘法器两输入端分别接调幅波的下边带信号和载波信号，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7086600" y="6324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end</a:t>
            </a:r>
          </a:p>
        </p:txBody>
      </p:sp>
      <p:pic>
        <p:nvPicPr>
          <p:cNvPr id="52229" name="Picture 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240" name="Group 8"/>
          <p:cNvGrpSpPr>
            <a:grpSpLocks/>
          </p:cNvGrpSpPr>
          <p:nvPr/>
        </p:nvGrpSpPr>
        <p:grpSpPr bwMode="auto">
          <a:xfrm>
            <a:off x="336550" y="1141413"/>
            <a:ext cx="8418513" cy="2278062"/>
            <a:chOff x="165" y="1051"/>
            <a:chExt cx="5303" cy="1435"/>
          </a:xfrm>
        </p:grpSpPr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165" y="1051"/>
              <a:ext cx="5303" cy="1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grpSp>
          <p:nvGrpSpPr>
            <p:cNvPr id="52234" name="Group 10"/>
            <p:cNvGrpSpPr>
              <a:grpSpLocks/>
            </p:cNvGrpSpPr>
            <p:nvPr/>
          </p:nvGrpSpPr>
          <p:grpSpPr bwMode="auto">
            <a:xfrm>
              <a:off x="1281" y="1489"/>
              <a:ext cx="951" cy="595"/>
              <a:chOff x="841" y="2962"/>
              <a:chExt cx="951" cy="595"/>
            </a:xfrm>
          </p:grpSpPr>
          <p:sp>
            <p:nvSpPr>
              <p:cNvPr id="52255" name="Line 11"/>
              <p:cNvSpPr>
                <a:spLocks noChangeShapeType="1"/>
              </p:cNvSpPr>
              <p:nvPr/>
            </p:nvSpPr>
            <p:spPr bwMode="auto">
              <a:xfrm>
                <a:off x="841" y="2962"/>
                <a:ext cx="567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56" name="Line 12"/>
              <p:cNvSpPr>
                <a:spLocks noChangeShapeType="1"/>
              </p:cNvSpPr>
              <p:nvPr/>
            </p:nvSpPr>
            <p:spPr bwMode="auto">
              <a:xfrm>
                <a:off x="850" y="2962"/>
                <a:ext cx="0" cy="59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57" name="Line 13"/>
              <p:cNvSpPr>
                <a:spLocks noChangeShapeType="1"/>
              </p:cNvSpPr>
              <p:nvPr/>
            </p:nvSpPr>
            <p:spPr bwMode="auto">
              <a:xfrm>
                <a:off x="850" y="3547"/>
                <a:ext cx="5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58" name="Line 14"/>
              <p:cNvSpPr>
                <a:spLocks noChangeShapeType="1"/>
              </p:cNvSpPr>
              <p:nvPr/>
            </p:nvSpPr>
            <p:spPr bwMode="auto">
              <a:xfrm>
                <a:off x="1399" y="2971"/>
                <a:ext cx="384" cy="25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59" name="Line 15"/>
              <p:cNvSpPr>
                <a:spLocks noChangeShapeType="1"/>
              </p:cNvSpPr>
              <p:nvPr/>
            </p:nvSpPr>
            <p:spPr bwMode="auto">
              <a:xfrm flipH="1">
                <a:off x="1417" y="3218"/>
                <a:ext cx="375" cy="33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60" name="Line 16"/>
              <p:cNvSpPr>
                <a:spLocks noChangeShapeType="1"/>
              </p:cNvSpPr>
              <p:nvPr/>
            </p:nvSpPr>
            <p:spPr bwMode="auto">
              <a:xfrm flipH="1">
                <a:off x="841" y="2971"/>
                <a:ext cx="549" cy="58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61" name="Line 17"/>
              <p:cNvSpPr>
                <a:spLocks noChangeShapeType="1"/>
              </p:cNvSpPr>
              <p:nvPr/>
            </p:nvSpPr>
            <p:spPr bwMode="auto">
              <a:xfrm>
                <a:off x="850" y="2962"/>
                <a:ext cx="576" cy="5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2235" name="Line 18"/>
            <p:cNvSpPr>
              <a:spLocks noChangeShapeType="1"/>
            </p:cNvSpPr>
            <p:nvPr/>
          </p:nvSpPr>
          <p:spPr bwMode="auto">
            <a:xfrm flipH="1">
              <a:off x="522" y="1617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6" name="Line 19"/>
            <p:cNvSpPr>
              <a:spLocks noChangeShapeType="1"/>
            </p:cNvSpPr>
            <p:nvPr/>
          </p:nvSpPr>
          <p:spPr bwMode="auto">
            <a:xfrm flipH="1">
              <a:off x="512" y="1965"/>
              <a:ext cx="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7" name="Text Box 20"/>
            <p:cNvSpPr txBox="1">
              <a:spLocks noChangeArrowheads="1"/>
            </p:cNvSpPr>
            <p:nvPr/>
          </p:nvSpPr>
          <p:spPr bwMode="auto">
            <a:xfrm>
              <a:off x="284" y="1142"/>
              <a:ext cx="2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ea typeface="楷体_GB2312" pitchFamily="49" charset="-122"/>
                </a:rPr>
                <a:t>载波信号</a:t>
              </a:r>
            </a:p>
          </p:txBody>
        </p:sp>
        <p:graphicFrame>
          <p:nvGraphicFramePr>
            <p:cNvPr id="52238" name="Object 21"/>
            <p:cNvGraphicFramePr>
              <a:graphicFrameLocks noChangeAspect="1"/>
            </p:cNvGraphicFramePr>
            <p:nvPr/>
          </p:nvGraphicFramePr>
          <p:xfrm>
            <a:off x="295" y="1361"/>
            <a:ext cx="94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6" name="Equation" r:id="rId5" imgW="837836" imgH="177723" progId="Equation.3">
                    <p:embed/>
                  </p:oleObj>
                </mc:Choice>
                <mc:Fallback>
                  <p:oleObj name="Equation" r:id="rId5" imgW="837836" imgH="17772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1361"/>
                          <a:ext cx="94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9" name="Text Box 22"/>
            <p:cNvSpPr txBox="1">
              <a:spLocks noChangeArrowheads="1"/>
            </p:cNvSpPr>
            <p:nvPr/>
          </p:nvSpPr>
          <p:spPr bwMode="auto">
            <a:xfrm>
              <a:off x="1454" y="1206"/>
              <a:ext cx="7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ea typeface="楷体_GB2312" pitchFamily="49" charset="-122"/>
                </a:rPr>
                <a:t>K v</a:t>
              </a:r>
              <a:r>
                <a:rPr lang="en-US" altLang="zh-CN" sz="1800" baseline="-20000">
                  <a:solidFill>
                    <a:schemeClr val="tx2"/>
                  </a:solidFill>
                  <a:ea typeface="楷体_GB2312" pitchFamily="49" charset="-122"/>
                </a:rPr>
                <a:t>x </a:t>
              </a:r>
              <a:r>
                <a:rPr lang="en-US" altLang="zh-CN" sz="1800">
                  <a:solidFill>
                    <a:schemeClr val="tx2"/>
                  </a:solidFill>
                  <a:ea typeface="楷体_GB2312" pitchFamily="49" charset="-122"/>
                </a:rPr>
                <a:t>v</a:t>
              </a:r>
              <a:r>
                <a:rPr lang="en-US" altLang="zh-CN" sz="1800" baseline="-20000">
                  <a:solidFill>
                    <a:schemeClr val="tx2"/>
                  </a:solidFill>
                  <a:ea typeface="楷体_GB2312" pitchFamily="49" charset="-122"/>
                </a:rPr>
                <a:t>y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52240" name="Line 23"/>
            <p:cNvSpPr>
              <a:spLocks noChangeShapeType="1"/>
            </p:cNvSpPr>
            <p:nvPr/>
          </p:nvSpPr>
          <p:spPr bwMode="auto">
            <a:xfrm>
              <a:off x="2222" y="1755"/>
              <a:ext cx="57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1" name="Text Box 24"/>
            <p:cNvSpPr txBox="1">
              <a:spLocks noChangeArrowheads="1"/>
            </p:cNvSpPr>
            <p:nvPr/>
          </p:nvSpPr>
          <p:spPr bwMode="auto">
            <a:xfrm>
              <a:off x="2259" y="1489"/>
              <a:ext cx="6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楷体_GB2312" pitchFamily="49" charset="-122"/>
                </a:rPr>
                <a:t>v</a:t>
              </a:r>
              <a:r>
                <a:rPr lang="en-US" altLang="zh-CN" sz="2000" baseline="-25000">
                  <a:ea typeface="楷体_GB2312" pitchFamily="49" charset="-122"/>
                </a:rPr>
                <a:t>o2</a:t>
              </a:r>
            </a:p>
          </p:txBody>
        </p:sp>
        <p:sp>
          <p:nvSpPr>
            <p:cNvPr id="52242" name="Text Box 25"/>
            <p:cNvSpPr txBox="1">
              <a:spLocks noChangeArrowheads="1"/>
            </p:cNvSpPr>
            <p:nvPr/>
          </p:nvSpPr>
          <p:spPr bwMode="auto">
            <a:xfrm>
              <a:off x="2807" y="1481"/>
              <a:ext cx="649" cy="5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ea typeface="楷体_GB2312" pitchFamily="49" charset="-122"/>
                </a:rPr>
                <a:t>低通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ea typeface="楷体_GB2312" pitchFamily="49" charset="-122"/>
                </a:rPr>
                <a:t>滤波器</a:t>
              </a:r>
            </a:p>
          </p:txBody>
        </p:sp>
        <p:sp>
          <p:nvSpPr>
            <p:cNvPr id="52243" name="Line 26"/>
            <p:cNvSpPr>
              <a:spLocks noChangeShapeType="1"/>
            </p:cNvSpPr>
            <p:nvPr/>
          </p:nvSpPr>
          <p:spPr bwMode="auto">
            <a:xfrm>
              <a:off x="3456" y="1736"/>
              <a:ext cx="8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4" name="Oval 27"/>
            <p:cNvSpPr>
              <a:spLocks noChangeArrowheads="1"/>
            </p:cNvSpPr>
            <p:nvPr/>
          </p:nvSpPr>
          <p:spPr bwMode="auto">
            <a:xfrm>
              <a:off x="4343" y="1709"/>
              <a:ext cx="56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  <p:sp>
          <p:nvSpPr>
            <p:cNvPr id="52245" name="Text Box 28"/>
            <p:cNvSpPr txBox="1">
              <a:spLocks noChangeArrowheads="1"/>
            </p:cNvSpPr>
            <p:nvPr/>
          </p:nvSpPr>
          <p:spPr bwMode="auto">
            <a:xfrm>
              <a:off x="193" y="2074"/>
              <a:ext cx="11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楷体_GB2312" pitchFamily="49" charset="-122"/>
                </a:rPr>
                <a:t>v</a:t>
              </a:r>
              <a:r>
                <a:rPr lang="en-US" altLang="zh-CN" sz="2000" baseline="-25000">
                  <a:ea typeface="楷体_GB2312" pitchFamily="49" charset="-122"/>
                </a:rPr>
                <a:t>1</a:t>
              </a:r>
              <a:r>
                <a:rPr lang="en-US" altLang="zh-CN" sz="2000">
                  <a:ea typeface="楷体_GB2312" pitchFamily="49" charset="-122"/>
                </a:rPr>
                <a:t>=</a:t>
              </a:r>
            </a:p>
          </p:txBody>
        </p:sp>
        <p:sp>
          <p:nvSpPr>
            <p:cNvPr id="52246" name="Text Box 29"/>
            <p:cNvSpPr txBox="1">
              <a:spLocks noChangeArrowheads="1"/>
            </p:cNvSpPr>
            <p:nvPr/>
          </p:nvSpPr>
          <p:spPr bwMode="auto">
            <a:xfrm>
              <a:off x="477" y="2075"/>
              <a:ext cx="1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V</a:t>
              </a:r>
              <a:r>
                <a:rPr lang="en-US" altLang="zh-CN" sz="2000" baseline="-25000">
                  <a:ea typeface="楷体_GB2312" pitchFamily="49" charset="-122"/>
                </a:rPr>
                <a:t>1</a:t>
              </a:r>
              <a:r>
                <a:rPr lang="en-US" altLang="zh-CN" sz="2000">
                  <a:ea typeface="楷体_GB2312" pitchFamily="49" charset="-122"/>
                </a:rPr>
                <a:t>Cos(</a:t>
              </a:r>
              <a:r>
                <a:rPr lang="en-US" altLang="zh-CN" sz="2000">
                  <a:ea typeface="楷体_GB2312" pitchFamily="49" charset="-122"/>
                  <a:sym typeface="Symbol" pitchFamily="18" charset="2"/>
                </a:rPr>
                <a:t></a:t>
              </a:r>
              <a:r>
                <a:rPr lang="en-US" altLang="zh-CN" sz="2000" baseline="-25000">
                  <a:ea typeface="楷体_GB2312" pitchFamily="49" charset="-122"/>
                  <a:sym typeface="Symbol" pitchFamily="18" charset="2"/>
                </a:rPr>
                <a:t>c</a:t>
              </a:r>
              <a:r>
                <a:rPr lang="en-US" altLang="zh-CN" sz="2000">
                  <a:ea typeface="楷体_GB2312" pitchFamily="49" charset="-122"/>
                  <a:sym typeface="Symbol" pitchFamily="18" charset="2"/>
                </a:rPr>
                <a:t>- </a:t>
              </a:r>
              <a:r>
                <a:rPr lang="en-US" altLang="zh-CN" sz="2000" baseline="-25000">
                  <a:ea typeface="楷体_GB2312" pitchFamily="49" charset="-122"/>
                  <a:sym typeface="Symbol" pitchFamily="18" charset="2"/>
                </a:rPr>
                <a:t>s</a:t>
              </a:r>
              <a:r>
                <a:rPr lang="en-US" altLang="zh-CN" sz="2000">
                  <a:ea typeface="楷体_GB2312" pitchFamily="49" charset="-122"/>
                  <a:sym typeface="Symbol" pitchFamily="18" charset="2"/>
                </a:rPr>
                <a:t>)t</a:t>
              </a:r>
            </a:p>
          </p:txBody>
        </p:sp>
        <p:sp>
          <p:nvSpPr>
            <p:cNvPr id="52247" name="Text Box 30"/>
            <p:cNvSpPr txBox="1">
              <a:spLocks noChangeArrowheads="1"/>
            </p:cNvSpPr>
            <p:nvPr/>
          </p:nvSpPr>
          <p:spPr bwMode="auto">
            <a:xfrm>
              <a:off x="302" y="1792"/>
              <a:ext cx="8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ea typeface="楷体_GB2312" pitchFamily="49" charset="-122"/>
                </a:rPr>
                <a:t>差频信号</a:t>
              </a:r>
            </a:p>
          </p:txBody>
        </p:sp>
        <p:grpSp>
          <p:nvGrpSpPr>
            <p:cNvPr id="52248" name="Group 31"/>
            <p:cNvGrpSpPr>
              <a:grpSpLocks/>
            </p:cNvGrpSpPr>
            <p:nvPr/>
          </p:nvGrpSpPr>
          <p:grpSpPr bwMode="auto">
            <a:xfrm>
              <a:off x="3520" y="1224"/>
              <a:ext cx="1874" cy="506"/>
              <a:chOff x="3328" y="2495"/>
              <a:chExt cx="1874" cy="506"/>
            </a:xfrm>
          </p:grpSpPr>
          <p:sp>
            <p:nvSpPr>
              <p:cNvPr id="52249" name="Text Box 32"/>
              <p:cNvSpPr txBox="1">
                <a:spLocks noChangeArrowheads="1"/>
              </p:cNvSpPr>
              <p:nvPr/>
            </p:nvSpPr>
            <p:spPr bwMode="auto">
              <a:xfrm>
                <a:off x="3328" y="2605"/>
                <a:ext cx="11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i="1">
                    <a:ea typeface="楷体_GB2312" pitchFamily="49" charset="-122"/>
                  </a:rPr>
                  <a:t>v</a:t>
                </a:r>
                <a:r>
                  <a:rPr lang="en-US" altLang="zh-CN" sz="2000" baseline="-25000">
                    <a:ea typeface="楷体_GB2312" pitchFamily="49" charset="-122"/>
                  </a:rPr>
                  <a:t>o</a:t>
                </a:r>
                <a:r>
                  <a:rPr lang="en-US" altLang="zh-CN" sz="2000">
                    <a:ea typeface="楷体_GB2312" pitchFamily="49" charset="-122"/>
                  </a:rPr>
                  <a:t>=</a:t>
                </a:r>
              </a:p>
            </p:txBody>
          </p:sp>
          <p:grpSp>
            <p:nvGrpSpPr>
              <p:cNvPr id="52250" name="Group 33"/>
              <p:cNvGrpSpPr>
                <a:grpSpLocks/>
              </p:cNvGrpSpPr>
              <p:nvPr/>
            </p:nvGrpSpPr>
            <p:grpSpPr bwMode="auto">
              <a:xfrm>
                <a:off x="3603" y="2495"/>
                <a:ext cx="714" cy="506"/>
                <a:chOff x="3603" y="2495"/>
                <a:chExt cx="714" cy="506"/>
              </a:xfrm>
            </p:grpSpPr>
            <p:sp>
              <p:nvSpPr>
                <p:cNvPr id="5225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603" y="2495"/>
                  <a:ext cx="7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i="1">
                      <a:ea typeface="楷体_GB2312" pitchFamily="49" charset="-122"/>
                    </a:rPr>
                    <a:t>KV</a:t>
                  </a:r>
                  <a:r>
                    <a:rPr lang="en-US" altLang="zh-CN" sz="2000" i="1" baseline="-25000">
                      <a:ea typeface="楷体_GB2312" pitchFamily="49" charset="-122"/>
                    </a:rPr>
                    <a:t>1</a:t>
                  </a:r>
                  <a:r>
                    <a:rPr lang="en-US" altLang="zh-CN" sz="2000" i="1">
                      <a:ea typeface="楷体_GB2312" pitchFamily="49" charset="-122"/>
                    </a:rPr>
                    <a:t>Vc</a:t>
                  </a:r>
                </a:p>
              </p:txBody>
            </p:sp>
            <p:sp>
              <p:nvSpPr>
                <p:cNvPr id="5225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831" y="2751"/>
                  <a:ext cx="29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>
                      <a:ea typeface="楷体_GB2312" pitchFamily="49" charset="-122"/>
                    </a:rPr>
                    <a:t>2</a:t>
                  </a:r>
                </a:p>
              </p:txBody>
            </p:sp>
            <p:sp>
              <p:nvSpPr>
                <p:cNvPr id="52254" name="Line 36"/>
                <p:cNvSpPr>
                  <a:spLocks noChangeShapeType="1"/>
                </p:cNvSpPr>
                <p:nvPr/>
              </p:nvSpPr>
              <p:spPr bwMode="auto">
                <a:xfrm>
                  <a:off x="3639" y="2761"/>
                  <a:ext cx="53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2251" name="Text Box 37"/>
              <p:cNvSpPr txBox="1">
                <a:spLocks noChangeArrowheads="1"/>
              </p:cNvSpPr>
              <p:nvPr/>
            </p:nvSpPr>
            <p:spPr bwMode="auto">
              <a:xfrm>
                <a:off x="4142" y="2569"/>
                <a:ext cx="10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ea typeface="楷体_GB2312" pitchFamily="49" charset="-122"/>
                  </a:rPr>
                  <a:t>Cos</a:t>
                </a:r>
                <a:r>
                  <a:rPr lang="en-US" altLang="zh-CN" sz="2000">
                    <a:ea typeface="楷体_GB2312" pitchFamily="49" charset="-122"/>
                    <a:sym typeface="Symbol" pitchFamily="18" charset="2"/>
                  </a:rPr>
                  <a:t></a:t>
                </a:r>
                <a:r>
                  <a:rPr lang="en-US" altLang="zh-CN" sz="2000" baseline="-25000">
                    <a:ea typeface="楷体_GB2312" pitchFamily="49" charset="-122"/>
                    <a:sym typeface="Symbol" pitchFamily="18" charset="2"/>
                  </a:rPr>
                  <a:t>s</a:t>
                </a:r>
                <a:r>
                  <a:rPr lang="en-US" altLang="zh-CN" sz="2000">
                    <a:ea typeface="楷体_GB2312" pitchFamily="49" charset="-122"/>
                    <a:sym typeface="Symbol" pitchFamily="18" charset="2"/>
                  </a:rPr>
                  <a:t>t</a:t>
                </a:r>
              </a:p>
            </p:txBody>
          </p:sp>
        </p:grpSp>
      </p:grpSp>
      <p:graphicFrame>
        <p:nvGraphicFramePr>
          <p:cNvPr id="95270" name="Object 38"/>
          <p:cNvGraphicFramePr>
            <a:graphicFrameLocks noGrp="1" noChangeAspect="1"/>
          </p:cNvGraphicFramePr>
          <p:nvPr>
            <p:ph idx="1"/>
          </p:nvPr>
        </p:nvGraphicFramePr>
        <p:xfrm>
          <a:off x="1724025" y="3989388"/>
          <a:ext cx="44069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7" name="公式" r:id="rId7" imgW="2324100" imgH="393700" progId="Equation.3">
                  <p:embed/>
                </p:oleObj>
              </mc:Choice>
              <mc:Fallback>
                <p:oleObj name="公式" r:id="rId7" imgW="2324100" imgH="3937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989388"/>
                        <a:ext cx="44069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349250" y="4860925"/>
            <a:ext cx="784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输出端通过低通滤波器取出二者的差频，即为调制信号</a:t>
            </a:r>
            <a:endParaRPr lang="zh-CN" altLang="en-US" sz="24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build="p" autoUpdateAnimBg="0"/>
      <p:bldP spid="95238" grpId="0" autoUpdateAnimBg="0"/>
      <p:bldP spid="9527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2"/>
          <p:cNvSpPr>
            <a:spLocks noChangeShapeType="1"/>
          </p:cNvSpPr>
          <p:nvPr/>
        </p:nvSpPr>
        <p:spPr bwMode="auto">
          <a:xfrm flipV="1">
            <a:off x="533400" y="676275"/>
            <a:ext cx="6440488" cy="9525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20688" y="941388"/>
            <a:ext cx="41148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当</a:t>
            </a:r>
            <a:r>
              <a:rPr lang="en-US" altLang="zh-CN" sz="2000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000" baseline="-30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&gt;&gt; </a:t>
            </a:r>
            <a:r>
              <a:rPr lang="en-US" altLang="zh-CN" sz="2000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000" baseline="-300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时，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试证明</a:t>
            </a:r>
            <a:r>
              <a:rPr lang="en-US" altLang="zh-CN" sz="2000" i="1">
                <a:solidFill>
                  <a:srgbClr val="000000"/>
                </a:solidFill>
                <a:ea typeface="楷体_GB2312" pitchFamily="49" charset="-122"/>
              </a:rPr>
              <a:t>V</a:t>
            </a:r>
            <a:r>
              <a:rPr lang="en-US" altLang="zh-CN" sz="2000" baseline="-30000">
                <a:solidFill>
                  <a:srgbClr val="000000"/>
                </a:solidFill>
                <a:ea typeface="楷体_GB2312" pitchFamily="49" charset="-122"/>
              </a:rPr>
              <a:t>S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( </a:t>
            </a:r>
            <a:r>
              <a:rPr lang="en-US" altLang="zh-CN" sz="2000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000" baseline="-300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en-US" altLang="zh-CN" sz="2000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000" baseline="-300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/</a:t>
            </a:r>
            <a:r>
              <a:rPr lang="en-US" altLang="zh-CN" sz="2000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000" baseline="-30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) </a:t>
            </a:r>
            <a:r>
              <a:rPr lang="en-US" altLang="zh-CN" sz="2000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000" baseline="-3000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53252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57200" y="106363"/>
            <a:ext cx="685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2.3.3</a:t>
            </a: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指针式（磁电式）直流毫伏表电路</a:t>
            </a:r>
          </a:p>
        </p:txBody>
      </p:sp>
      <p:graphicFrame>
        <p:nvGraphicFramePr>
          <p:cNvPr id="113676" name="Object 12"/>
          <p:cNvGraphicFramePr>
            <a:graphicFrameLocks noChangeAspect="1"/>
          </p:cNvGraphicFramePr>
          <p:nvPr/>
        </p:nvGraphicFramePr>
        <p:xfrm>
          <a:off x="3703638" y="4286250"/>
          <a:ext cx="20208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1" name="公式" r:id="rId4" imgW="1002865" imgH="431613" progId="Equation.3">
                  <p:embed/>
                </p:oleObj>
              </mc:Choice>
              <mc:Fallback>
                <p:oleObj name="公式" r:id="rId4" imgW="1002865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4286250"/>
                        <a:ext cx="20208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6153150" y="4419600"/>
            <a:ext cx="163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当</a:t>
            </a:r>
            <a:r>
              <a:rPr lang="en-US" altLang="zh-CN" sz="2000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000" baseline="-30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&gt;&gt; </a:t>
            </a:r>
            <a:r>
              <a:rPr lang="en-US" altLang="zh-CN" sz="2000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000" baseline="-300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时</a:t>
            </a:r>
          </a:p>
        </p:txBody>
      </p:sp>
      <p:graphicFrame>
        <p:nvGraphicFramePr>
          <p:cNvPr id="113687" name="Object 23"/>
          <p:cNvGraphicFramePr>
            <a:graphicFrameLocks noChangeAspect="1"/>
          </p:cNvGraphicFramePr>
          <p:nvPr/>
        </p:nvGraphicFramePr>
        <p:xfrm>
          <a:off x="3786188" y="5330825"/>
          <a:ext cx="17129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2" name="公式" r:id="rId6" imgW="850531" imgH="431613" progId="Equation.3">
                  <p:embed/>
                </p:oleObj>
              </mc:Choice>
              <mc:Fallback>
                <p:oleObj name="公式" r:id="rId6" imgW="850531" imgH="43161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5330825"/>
                        <a:ext cx="17129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2" name="Object 28"/>
          <p:cNvGraphicFramePr>
            <a:graphicFrameLocks noChangeAspect="1"/>
          </p:cNvGraphicFramePr>
          <p:nvPr/>
        </p:nvGraphicFramePr>
        <p:xfrm>
          <a:off x="1090613" y="2246313"/>
          <a:ext cx="186213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3" name="公式" r:id="rId8" imgW="990170" imgH="431613" progId="Equation.3">
                  <p:embed/>
                </p:oleObj>
              </mc:Choice>
              <mc:Fallback>
                <p:oleObj name="公式" r:id="rId8" imgW="990170" imgH="43161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2246313"/>
                        <a:ext cx="1862137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7" name="Group 30"/>
          <p:cNvGrpSpPr>
            <a:grpSpLocks/>
          </p:cNvGrpSpPr>
          <p:nvPr/>
        </p:nvGrpSpPr>
        <p:grpSpPr bwMode="auto">
          <a:xfrm>
            <a:off x="4392613" y="800100"/>
            <a:ext cx="4751387" cy="2717800"/>
            <a:chOff x="2767" y="504"/>
            <a:chExt cx="2993" cy="1712"/>
          </a:xfrm>
        </p:grpSpPr>
        <p:graphicFrame>
          <p:nvGraphicFramePr>
            <p:cNvPr id="53259" name="Object 16"/>
            <p:cNvGraphicFramePr>
              <a:graphicFrameLocks noChangeAspect="1"/>
            </p:cNvGraphicFramePr>
            <p:nvPr/>
          </p:nvGraphicFramePr>
          <p:xfrm>
            <a:off x="2767" y="504"/>
            <a:ext cx="2993" cy="1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24" name="Image" r:id="rId10" imgW="21841270" imgH="12495238" progId="Photoshop.Image.6">
                    <p:embed/>
                  </p:oleObj>
                </mc:Choice>
                <mc:Fallback>
                  <p:oleObj name="Image" r:id="rId10" imgW="21841270" imgH="12495238" progId="Photoshop.Image.6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504"/>
                          <a:ext cx="2993" cy="1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0" name="Rectangle 29"/>
            <p:cNvSpPr>
              <a:spLocks noChangeArrowheads="1"/>
            </p:cNvSpPr>
            <p:nvPr/>
          </p:nvSpPr>
          <p:spPr bwMode="auto">
            <a:xfrm>
              <a:off x="5325" y="1316"/>
              <a:ext cx="435" cy="29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ea typeface="楷体_GB2312" pitchFamily="49" charset="-122"/>
              </a:endParaRPr>
            </a:p>
          </p:txBody>
        </p:sp>
      </p:grpSp>
      <p:graphicFrame>
        <p:nvGraphicFramePr>
          <p:cNvPr id="113695" name="Object 31"/>
          <p:cNvGraphicFramePr>
            <a:graphicFrameLocks noChangeAspect="1"/>
          </p:cNvGraphicFramePr>
          <p:nvPr/>
        </p:nvGraphicFramePr>
        <p:xfrm>
          <a:off x="735013" y="3330575"/>
          <a:ext cx="2654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5" name="公式" r:id="rId12" imgW="1307532" imgH="431613" progId="Equation.3">
                  <p:embed/>
                </p:oleObj>
              </mc:Choice>
              <mc:Fallback>
                <p:oleObj name="公式" r:id="rId12" imgW="1307532" imgH="43161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3330575"/>
                        <a:ext cx="2654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533400" y="762000"/>
            <a:ext cx="47244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6888" y="115888"/>
            <a:ext cx="5346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ea typeface="黑体" pitchFamily="49" charset="-122"/>
              </a:rPr>
              <a:t>3. </a:t>
            </a:r>
            <a:r>
              <a:rPr lang="zh-CN" altLang="en-US">
                <a:ea typeface="黑体" pitchFamily="49" charset="-122"/>
              </a:rPr>
              <a:t>运算放大器的电路模型</a:t>
            </a:r>
          </a:p>
        </p:txBody>
      </p:sp>
      <p:pic>
        <p:nvPicPr>
          <p:cNvPr id="6148" name="Picture 4" descr="未标题-1 拷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8" y="1125538"/>
            <a:ext cx="5065712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508500" y="3941763"/>
            <a:ext cx="411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图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2.1.3  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运算放大器的电路模型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49250" y="939800"/>
            <a:ext cx="238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理想集成运放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187325" y="1503363"/>
            <a:ext cx="25685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开环电压增益</a:t>
            </a:r>
          </a:p>
          <a:p>
            <a:pPr eaLnBrk="1" hangingPunct="1"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 i="1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sz="2400" i="1" baseline="-30000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楷体_GB2312" pitchFamily="49" charset="-122"/>
              </a:rPr>
              <a:t>o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→∞</a:t>
            </a:r>
            <a:endParaRPr lang="en-US" altLang="en-US" sz="240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369888" y="2562225"/>
            <a:ext cx="15938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输入电阻</a:t>
            </a:r>
          </a:p>
          <a:p>
            <a:pPr eaLnBrk="1" hangingPunct="1"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 i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→∞</a:t>
            </a:r>
            <a:endParaRPr lang="en-US" altLang="zh-CN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66921" name="Rectangle 9"/>
          <p:cNvSpPr>
            <a:spLocks noChangeArrowheads="1"/>
          </p:cNvSpPr>
          <p:nvPr/>
        </p:nvSpPr>
        <p:spPr bwMode="auto">
          <a:xfrm>
            <a:off x="346075" y="3627438"/>
            <a:ext cx="18605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输出电阻</a:t>
            </a:r>
          </a:p>
          <a:p>
            <a:pPr eaLnBrk="1" hangingPunct="1"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 i="1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ea typeface="楷体_GB2312" pitchFamily="49" charset="-122"/>
              </a:rPr>
              <a:t>o 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→0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166922" name="Rectangle 10"/>
          <p:cNvSpPr>
            <a:spLocks noChangeArrowheads="1"/>
          </p:cNvSpPr>
          <p:nvPr/>
        </p:nvSpPr>
        <p:spPr bwMode="auto">
          <a:xfrm>
            <a:off x="920750" y="4629150"/>
            <a:ext cx="7043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8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zh-CN" altLang="en-US" sz="2800">
                <a:solidFill>
                  <a:srgbClr val="000000"/>
                </a:solidFill>
                <a:ea typeface="华康简宋" charset="-122"/>
              </a:rPr>
              <a:t>＝</a:t>
            </a:r>
            <a:r>
              <a:rPr lang="en-US" altLang="zh-CN" sz="2800" i="1">
                <a:solidFill>
                  <a:srgbClr val="000000"/>
                </a:solidFill>
                <a:ea typeface="华康简宋" charset="-122"/>
              </a:rPr>
              <a:t>A</a:t>
            </a:r>
            <a:r>
              <a:rPr lang="en-US" altLang="zh-CN" sz="2800" i="1" baseline="-3000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800">
                <a:solidFill>
                  <a:srgbClr val="000000"/>
                </a:solidFill>
                <a:ea typeface="华康简宋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P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－</a:t>
            </a:r>
            <a:r>
              <a:rPr lang="en-US" altLang="zh-CN" sz="28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ea typeface="华康简宋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         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（  </a:t>
            </a:r>
            <a:r>
              <a:rPr lang="en-US" altLang="zh-CN" sz="2800" i="1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800" baseline="-30000">
                <a:solidFill>
                  <a:srgbClr val="000000"/>
                </a:solidFill>
                <a:ea typeface="楷体_GB2312" pitchFamily="49" charset="-122"/>
              </a:rPr>
              <a:t>－</a:t>
            </a:r>
            <a:r>
              <a:rPr lang="zh-CN" altLang="en-US" sz="2800">
                <a:solidFill>
                  <a:srgbClr val="000000"/>
                </a:solidFill>
                <a:ea typeface="华康简宋" charset="-122"/>
              </a:rPr>
              <a:t>＜ </a:t>
            </a:r>
            <a:r>
              <a:rPr lang="en-US" altLang="zh-CN" sz="28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800">
                <a:solidFill>
                  <a:srgbClr val="000000"/>
                </a:solidFill>
                <a:ea typeface="华康简宋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ea typeface="华康简宋" charset="-122"/>
              </a:rPr>
              <a:t>＜</a:t>
            </a:r>
            <a:r>
              <a:rPr lang="en-US" altLang="zh-CN" sz="2800" i="1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800" baseline="-30000">
                <a:solidFill>
                  <a:srgbClr val="000000"/>
                </a:solidFill>
                <a:ea typeface="楷体_GB2312" pitchFamily="49" charset="-122"/>
              </a:rPr>
              <a:t>＋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 ）</a:t>
            </a:r>
            <a:r>
              <a:rPr lang="zh-CN" altLang="en-US" sz="2800" i="1">
                <a:solidFill>
                  <a:srgbClr val="000000"/>
                </a:solidFill>
                <a:ea typeface="楷体_GB2312" pitchFamily="49" charset="-122"/>
              </a:rPr>
              <a:t>       </a:t>
            </a: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2257425" y="2733675"/>
            <a:ext cx="161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虚断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 autoUpdateAnimBg="0"/>
      <p:bldP spid="166920" grpId="0" autoUpdateAnimBg="0"/>
      <p:bldP spid="166921" grpId="0" autoUpdateAnimBg="0"/>
      <p:bldP spid="166922" grpId="0" autoUpdateAnimBg="0"/>
      <p:bldP spid="1669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533400" y="762000"/>
            <a:ext cx="47244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96888" y="115888"/>
            <a:ext cx="5346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ea typeface="黑体" pitchFamily="49" charset="-122"/>
              </a:rPr>
              <a:t>3. </a:t>
            </a:r>
            <a:r>
              <a:rPr lang="zh-CN" altLang="en-US">
                <a:ea typeface="黑体" pitchFamily="49" charset="-122"/>
              </a:rPr>
              <a:t>运算放大器的电路模型</a:t>
            </a:r>
          </a:p>
        </p:txBody>
      </p:sp>
      <p:pic>
        <p:nvPicPr>
          <p:cNvPr id="7172" name="Picture 4" descr="未标题-1 拷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88" y="1125538"/>
            <a:ext cx="5065712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508500" y="3941763"/>
            <a:ext cx="411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图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2.1.3  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运算放大器的电路模型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49250" y="939800"/>
            <a:ext cx="238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理想集成运放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920750" y="4629150"/>
            <a:ext cx="7043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8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zh-CN" altLang="en-US" sz="2800">
                <a:solidFill>
                  <a:srgbClr val="000000"/>
                </a:solidFill>
                <a:ea typeface="华康简宋" charset="-122"/>
              </a:rPr>
              <a:t>＝</a:t>
            </a:r>
            <a:r>
              <a:rPr lang="en-US" altLang="zh-CN" sz="2800" i="1">
                <a:solidFill>
                  <a:srgbClr val="000000"/>
                </a:solidFill>
                <a:ea typeface="华康简宋" charset="-122"/>
              </a:rPr>
              <a:t>A</a:t>
            </a:r>
            <a:r>
              <a:rPr lang="en-US" altLang="zh-CN" sz="2800" i="1" baseline="-3000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800">
                <a:solidFill>
                  <a:srgbClr val="000000"/>
                </a:solidFill>
                <a:ea typeface="华康简宋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P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－</a:t>
            </a:r>
            <a:r>
              <a:rPr lang="en-US" altLang="zh-CN" sz="28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ea typeface="华康简宋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         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（  </a:t>
            </a:r>
            <a:r>
              <a:rPr lang="en-US" altLang="zh-CN" sz="2800" i="1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800" baseline="-30000">
                <a:solidFill>
                  <a:srgbClr val="000000"/>
                </a:solidFill>
                <a:ea typeface="楷体_GB2312" pitchFamily="49" charset="-122"/>
              </a:rPr>
              <a:t>－</a:t>
            </a:r>
            <a:r>
              <a:rPr lang="zh-CN" altLang="en-US" sz="2800">
                <a:solidFill>
                  <a:srgbClr val="000000"/>
                </a:solidFill>
                <a:ea typeface="华康简宋" charset="-122"/>
              </a:rPr>
              <a:t>＜ </a:t>
            </a:r>
            <a:r>
              <a:rPr lang="en-US" altLang="zh-CN" sz="28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800">
                <a:solidFill>
                  <a:srgbClr val="000000"/>
                </a:solidFill>
                <a:ea typeface="华康简宋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ea typeface="华康简宋" charset="-122"/>
              </a:rPr>
              <a:t>＜</a:t>
            </a:r>
            <a:r>
              <a:rPr lang="en-US" altLang="zh-CN" sz="2800" i="1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800" baseline="-30000">
                <a:solidFill>
                  <a:srgbClr val="000000"/>
                </a:solidFill>
                <a:ea typeface="楷体_GB2312" pitchFamily="49" charset="-122"/>
              </a:rPr>
              <a:t>＋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 ）</a:t>
            </a:r>
            <a:r>
              <a:rPr lang="zh-CN" altLang="en-US" sz="2800" i="1">
                <a:solidFill>
                  <a:srgbClr val="000000"/>
                </a:solidFill>
                <a:ea typeface="楷体_GB2312" pitchFamily="49" charset="-122"/>
              </a:rPr>
              <a:t>       </a:t>
            </a:r>
          </a:p>
        </p:txBody>
      </p:sp>
      <p:pic>
        <p:nvPicPr>
          <p:cNvPr id="16794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1584325"/>
            <a:ext cx="283368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658813" y="942975"/>
            <a:ext cx="455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理想集成运放开环工作时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1817688" y="5473700"/>
            <a:ext cx="398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称集成运放工作在非线性区</a:t>
            </a:r>
          </a:p>
        </p:txBody>
      </p:sp>
      <p:pic>
        <p:nvPicPr>
          <p:cNvPr id="8196" name="Picture 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533400" y="762000"/>
            <a:ext cx="4989513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302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ea typeface="黑体" pitchFamily="49" charset="-122"/>
              </a:rPr>
              <a:t>4. </a:t>
            </a:r>
            <a:r>
              <a:rPr lang="zh-CN" altLang="en-US">
                <a:ea typeface="黑体" pitchFamily="49" charset="-122"/>
              </a:rPr>
              <a:t>运算放大器的非线性应用</a:t>
            </a:r>
          </a:p>
        </p:txBody>
      </p:sp>
      <p:grpSp>
        <p:nvGrpSpPr>
          <p:cNvPr id="168968" name="Group 8"/>
          <p:cNvGrpSpPr>
            <a:grpSpLocks/>
          </p:cNvGrpSpPr>
          <p:nvPr/>
        </p:nvGrpSpPr>
        <p:grpSpPr bwMode="auto">
          <a:xfrm>
            <a:off x="2130425" y="4729163"/>
            <a:ext cx="3657600" cy="457200"/>
            <a:chOff x="1954" y="3529"/>
            <a:chExt cx="2304" cy="288"/>
          </a:xfrm>
        </p:grpSpPr>
        <p:sp>
          <p:nvSpPr>
            <p:cNvPr id="8202" name="Line 9"/>
            <p:cNvSpPr>
              <a:spLocks noChangeShapeType="1"/>
            </p:cNvSpPr>
            <p:nvPr/>
          </p:nvSpPr>
          <p:spPr bwMode="auto">
            <a:xfrm>
              <a:off x="1954" y="3686"/>
              <a:ext cx="54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03" name="Text Box 10"/>
            <p:cNvSpPr txBox="1">
              <a:spLocks noChangeArrowheads="1"/>
            </p:cNvSpPr>
            <p:nvPr/>
          </p:nvSpPr>
          <p:spPr bwMode="auto">
            <a:xfrm>
              <a:off x="2569" y="3529"/>
              <a:ext cx="16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模拟电压比较器</a:t>
              </a:r>
            </a:p>
          </p:txBody>
        </p:sp>
      </p:grpSp>
      <p:pic>
        <p:nvPicPr>
          <p:cNvPr id="16897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430338"/>
            <a:ext cx="6897688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utoUpdateAnimBg="0"/>
      <p:bldP spid="16896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592138" y="896938"/>
            <a:ext cx="3103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集成运放引入负反馈</a:t>
            </a:r>
          </a:p>
        </p:txBody>
      </p:sp>
      <p:pic>
        <p:nvPicPr>
          <p:cNvPr id="9219" name="Picture 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636588" y="2347913"/>
            <a:ext cx="319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而理想运放  </a:t>
            </a:r>
            <a:r>
              <a:rPr lang="en-US" altLang="zh-CN" sz="2400" i="1">
                <a:ea typeface="楷体_GB2312" pitchFamily="49" charset="-122"/>
              </a:rPr>
              <a:t>A</a:t>
            </a:r>
            <a:r>
              <a:rPr lang="en-US" altLang="zh-CN" sz="2400" i="1" baseline="-25000">
                <a:ea typeface="楷体_GB2312" pitchFamily="49" charset="-122"/>
              </a:rPr>
              <a:t>vo</a:t>
            </a:r>
            <a:r>
              <a:rPr lang="en-US" altLang="zh-CN" sz="2400">
                <a:ea typeface="楷体_GB2312" pitchFamily="49" charset="-122"/>
              </a:rPr>
              <a:t> →∞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731838" y="3038475"/>
            <a:ext cx="2255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MS Gothic" pitchFamily="49" charset="-128"/>
              </a:rPr>
              <a:t>∴</a:t>
            </a:r>
            <a:r>
              <a:rPr lang="zh-CN" altLang="en-US" sz="2400"/>
              <a:t>应有 </a:t>
            </a:r>
            <a:r>
              <a:rPr lang="en-US" altLang="zh-CN" sz="2800">
                <a:latin typeface="Monotype Corsiva" pitchFamily="66" charset="0"/>
              </a:rPr>
              <a:t>v</a:t>
            </a:r>
            <a:r>
              <a:rPr lang="en-US" altLang="zh-CN" sz="2400" baseline="-20000"/>
              <a:t>P</a:t>
            </a:r>
            <a:r>
              <a:rPr lang="en-US" altLang="zh-CN" sz="2400"/>
              <a:t> </a:t>
            </a:r>
            <a:r>
              <a:rPr lang="en-US" altLang="zh-CN" sz="2400">
                <a:sym typeface="Symbol" pitchFamily="18" charset="2"/>
              </a:rPr>
              <a:t> </a:t>
            </a:r>
            <a:r>
              <a:rPr lang="en-US" altLang="zh-CN" sz="2800">
                <a:latin typeface="Monotype Corsiva" pitchFamily="66" charset="0"/>
              </a:rPr>
              <a:t>v</a:t>
            </a:r>
            <a:r>
              <a:rPr lang="en-US" altLang="zh-CN" sz="2400" baseline="-20000"/>
              <a:t>N 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533400" y="762000"/>
            <a:ext cx="4630738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Rectangle 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06413" y="133350"/>
            <a:ext cx="5302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ea typeface="黑体" pitchFamily="49" charset="-122"/>
              </a:rPr>
              <a:t>6. </a:t>
            </a:r>
            <a:r>
              <a:rPr lang="zh-CN" altLang="en-US">
                <a:ea typeface="黑体" pitchFamily="49" charset="-122"/>
              </a:rPr>
              <a:t>运算放大器的线性应用</a:t>
            </a:r>
          </a:p>
        </p:txBody>
      </p:sp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1020763" y="3970338"/>
            <a:ext cx="2382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称工作于线性区</a:t>
            </a:r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609600" y="4865688"/>
            <a:ext cx="761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灵活运用虚短、虚断概念分析集成运放的线性应用电路</a:t>
            </a:r>
          </a:p>
        </p:txBody>
      </p:sp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75" y="0"/>
            <a:ext cx="283368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196850" y="1585913"/>
            <a:ext cx="5792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8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zh-CN" altLang="en-US" sz="2800">
                <a:solidFill>
                  <a:srgbClr val="000000"/>
                </a:solidFill>
                <a:ea typeface="华康简宋" charset="-122"/>
              </a:rPr>
              <a:t>＝</a:t>
            </a:r>
            <a:r>
              <a:rPr lang="en-US" altLang="zh-CN" sz="2800" i="1">
                <a:solidFill>
                  <a:srgbClr val="000000"/>
                </a:solidFill>
                <a:ea typeface="华康简宋" charset="-122"/>
              </a:rPr>
              <a:t>A</a:t>
            </a:r>
            <a:r>
              <a:rPr lang="en-US" altLang="zh-CN" sz="2800" i="1" baseline="-30000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800">
                <a:solidFill>
                  <a:srgbClr val="000000"/>
                </a:solidFill>
                <a:ea typeface="华康简宋" charset="-122"/>
              </a:rPr>
              <a:t>(</a:t>
            </a:r>
            <a:r>
              <a:rPr lang="en-US" altLang="zh-CN" sz="28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P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－</a:t>
            </a:r>
            <a:r>
              <a:rPr lang="en-US" altLang="zh-CN" sz="28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ea typeface="华康简宋" charset="-122"/>
              </a:rPr>
              <a:t>N</a:t>
            </a:r>
            <a:r>
              <a:rPr lang="en-US" altLang="zh-CN" sz="2800">
                <a:solidFill>
                  <a:srgbClr val="000000"/>
                </a:solidFill>
                <a:ea typeface="华康简宋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（  </a:t>
            </a:r>
            <a:r>
              <a:rPr lang="en-US" altLang="zh-CN" sz="2400" i="1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400" baseline="-30000">
                <a:solidFill>
                  <a:srgbClr val="000000"/>
                </a:solidFill>
                <a:ea typeface="楷体_GB2312" pitchFamily="49" charset="-122"/>
              </a:rPr>
              <a:t>－</a:t>
            </a:r>
            <a:r>
              <a:rPr lang="zh-CN" altLang="en-US" sz="2400">
                <a:solidFill>
                  <a:srgbClr val="000000"/>
                </a:solidFill>
                <a:ea typeface="华康简宋" charset="-122"/>
              </a:rPr>
              <a:t>＜ </a:t>
            </a:r>
            <a:r>
              <a:rPr lang="en-US" altLang="zh-CN" sz="24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400">
                <a:solidFill>
                  <a:srgbClr val="000000"/>
                </a:solidFill>
                <a:ea typeface="华康简宋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华康简宋" charset="-122"/>
              </a:rPr>
              <a:t>＜</a:t>
            </a:r>
            <a:r>
              <a:rPr lang="en-US" altLang="zh-CN" sz="2400" i="1">
                <a:solidFill>
                  <a:srgbClr val="000000"/>
                </a:solidFill>
                <a:ea typeface="华康简宋" charset="-122"/>
              </a:rPr>
              <a:t>V</a:t>
            </a:r>
            <a:r>
              <a:rPr lang="zh-CN" altLang="en-US" sz="2400" baseline="-30000">
                <a:solidFill>
                  <a:srgbClr val="000000"/>
                </a:solidFill>
                <a:ea typeface="楷体_GB2312" pitchFamily="49" charset="-122"/>
              </a:rPr>
              <a:t>＋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 ）</a:t>
            </a:r>
            <a:r>
              <a:rPr lang="zh-CN" altLang="en-US" sz="2800" i="1">
                <a:solidFill>
                  <a:srgbClr val="000000"/>
                </a:solidFill>
                <a:ea typeface="楷体_GB2312" pitchFamily="49" charset="-122"/>
              </a:rPr>
              <a:t>       </a:t>
            </a: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3248025" y="3087688"/>
            <a:ext cx="1119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虚短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/>
      <p:bldP spid="169989" grpId="0" autoUpdateAnimBg="0"/>
      <p:bldP spid="169990" grpId="0" autoUpdateAnimBg="0"/>
      <p:bldP spid="169993" grpId="0"/>
      <p:bldP spid="169994" grpId="0"/>
      <p:bldP spid="169996" grpId="0"/>
      <p:bldP spid="1699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6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150813" y="804863"/>
            <a:ext cx="2725737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利用虚短和虚断得</a:t>
            </a:r>
          </a:p>
        </p:txBody>
      </p:sp>
      <p:sp>
        <p:nvSpPr>
          <p:cNvPr id="10245" name="Line 56"/>
          <p:cNvSpPr>
            <a:spLocks noChangeShapeType="1"/>
          </p:cNvSpPr>
          <p:nvPr/>
        </p:nvSpPr>
        <p:spPr bwMode="auto">
          <a:xfrm>
            <a:off x="533400" y="762000"/>
            <a:ext cx="4265613" cy="1588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Rectangle 57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4686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黑体" pitchFamily="49" charset="-122"/>
              </a:rPr>
              <a:t>2.3.1 </a:t>
            </a:r>
            <a:r>
              <a:rPr lang="zh-CN" altLang="en-US" dirty="0">
                <a:solidFill>
                  <a:srgbClr val="000066"/>
                </a:solidFill>
                <a:ea typeface="黑体" pitchFamily="49" charset="-122"/>
              </a:rPr>
              <a:t>同相比例放大电路</a:t>
            </a:r>
          </a:p>
        </p:txBody>
      </p:sp>
      <p:pic>
        <p:nvPicPr>
          <p:cNvPr id="10247" name="Picture 58" descr="未标题-2 拷贝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63" y="0"/>
            <a:ext cx="3856037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6684963" y="2100263"/>
            <a:ext cx="215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电压串联负反馈</a:t>
            </a:r>
          </a:p>
        </p:txBody>
      </p:sp>
      <p:graphicFrame>
        <p:nvGraphicFramePr>
          <p:cNvPr id="53307" name="Object 59"/>
          <p:cNvGraphicFramePr>
            <a:graphicFrameLocks noChangeAspect="1"/>
          </p:cNvGraphicFramePr>
          <p:nvPr/>
        </p:nvGraphicFramePr>
        <p:xfrm>
          <a:off x="341313" y="1492250"/>
          <a:ext cx="9985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公式" r:id="rId9" imgW="457200" imgH="241300" progId="Equation.3">
                  <p:embed/>
                </p:oleObj>
              </mc:Choice>
              <mc:Fallback>
                <p:oleObj name="公式" r:id="rId9" imgW="457200" imgH="2413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1492250"/>
                        <a:ext cx="9985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08" name="Object 60"/>
          <p:cNvGraphicFramePr>
            <a:graphicFrameLocks noChangeAspect="1"/>
          </p:cNvGraphicFramePr>
          <p:nvPr/>
        </p:nvGraphicFramePr>
        <p:xfrm>
          <a:off x="444500" y="2419350"/>
          <a:ext cx="11795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公式" r:id="rId11" imgW="533169" imgH="431613" progId="Equation.3">
                  <p:embed/>
                </p:oleObj>
              </mc:Choice>
              <mc:Fallback>
                <p:oleObj name="公式" r:id="rId11" imgW="533169" imgH="431613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2419350"/>
                        <a:ext cx="1179513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09" name="Rectangle 61"/>
          <p:cNvSpPr>
            <a:spLocks noChangeArrowheads="1"/>
          </p:cNvSpPr>
          <p:nvPr/>
        </p:nvSpPr>
        <p:spPr bwMode="auto">
          <a:xfrm>
            <a:off x="4557713" y="3133725"/>
            <a:ext cx="37861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（可作为公式直接使用）</a:t>
            </a:r>
            <a:endParaRPr lang="zh-CN" altLang="en-US" sz="2400">
              <a:solidFill>
                <a:srgbClr val="FF0000"/>
              </a:solidFill>
              <a:ea typeface="华康简宋" charset="-122"/>
            </a:endParaRPr>
          </a:p>
        </p:txBody>
      </p:sp>
      <p:graphicFrame>
        <p:nvGraphicFramePr>
          <p:cNvPr id="53310" name="Object 62"/>
          <p:cNvGraphicFramePr>
            <a:graphicFrameLocks noChangeAspect="1"/>
          </p:cNvGraphicFramePr>
          <p:nvPr/>
        </p:nvGraphicFramePr>
        <p:xfrm>
          <a:off x="1285875" y="1487488"/>
          <a:ext cx="6667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公式" r:id="rId13" imgW="304536" imgH="215713" progId="Equation.3">
                  <p:embed/>
                </p:oleObj>
              </mc:Choice>
              <mc:Fallback>
                <p:oleObj name="公式" r:id="rId13" imgW="304536" imgH="215713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487488"/>
                        <a:ext cx="6667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11" name="Object 63"/>
          <p:cNvGraphicFramePr>
            <a:graphicFrameLocks noChangeAspect="1"/>
          </p:cNvGraphicFramePr>
          <p:nvPr/>
        </p:nvGraphicFramePr>
        <p:xfrm>
          <a:off x="1922463" y="1279525"/>
          <a:ext cx="18049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公式" r:id="rId15" imgW="825500" imgH="431800" progId="Equation.3">
                  <p:embed/>
                </p:oleObj>
              </mc:Choice>
              <mc:Fallback>
                <p:oleObj name="公式" r:id="rId15" imgW="825500" imgH="4318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1279525"/>
                        <a:ext cx="18049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13" name="Object 65"/>
          <p:cNvGraphicFramePr>
            <a:graphicFrameLocks noChangeAspect="1"/>
          </p:cNvGraphicFramePr>
          <p:nvPr/>
        </p:nvGraphicFramePr>
        <p:xfrm>
          <a:off x="1663700" y="2398713"/>
          <a:ext cx="14509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公式" r:id="rId17" imgW="622030" imgH="431613" progId="Equation.3">
                  <p:embed/>
                </p:oleObj>
              </mc:Choice>
              <mc:Fallback>
                <p:oleObj name="公式" r:id="rId17" imgW="622030" imgH="431613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398713"/>
                        <a:ext cx="14509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14" name="Object 66"/>
          <p:cNvGraphicFramePr>
            <a:graphicFrameLocks noChangeAspect="1"/>
          </p:cNvGraphicFramePr>
          <p:nvPr/>
        </p:nvGraphicFramePr>
        <p:xfrm>
          <a:off x="3106738" y="2425700"/>
          <a:ext cx="12446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公式" r:id="rId19" imgW="533169" imgH="431613" progId="Equation.3">
                  <p:embed/>
                </p:oleObj>
              </mc:Choice>
              <mc:Fallback>
                <p:oleObj name="公式" r:id="rId19" imgW="533169" imgH="431613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2425700"/>
                        <a:ext cx="12446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16" name="Rectangle 68"/>
          <p:cNvSpPr>
            <a:spLocks noChangeArrowheads="1"/>
          </p:cNvSpPr>
          <p:nvPr/>
        </p:nvSpPr>
        <p:spPr bwMode="auto">
          <a:xfrm>
            <a:off x="293688" y="3844925"/>
            <a:ext cx="45402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800" bIns="828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输入电阻</a:t>
            </a:r>
          </a:p>
        </p:txBody>
      </p:sp>
      <p:graphicFrame>
        <p:nvGraphicFramePr>
          <p:cNvPr id="53317" name="Object 69"/>
          <p:cNvGraphicFramePr>
            <a:graphicFrameLocks noChangeAspect="1"/>
          </p:cNvGraphicFramePr>
          <p:nvPr/>
        </p:nvGraphicFramePr>
        <p:xfrm>
          <a:off x="1882775" y="4011613"/>
          <a:ext cx="108585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公式" r:id="rId21" imgW="469696" imgH="431613" progId="Equation.3">
                  <p:embed/>
                </p:oleObj>
              </mc:Choice>
              <mc:Fallback>
                <p:oleObj name="公式" r:id="rId21" imgW="469696" imgH="431613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4011613"/>
                        <a:ext cx="108585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18" name="Rectangle 70"/>
          <p:cNvSpPr>
            <a:spLocks noChangeArrowheads="1"/>
          </p:cNvSpPr>
          <p:nvPr/>
        </p:nvSpPr>
        <p:spPr bwMode="auto">
          <a:xfrm>
            <a:off x="368300" y="5075238"/>
            <a:ext cx="17081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输出电阻</a:t>
            </a:r>
          </a:p>
        </p:txBody>
      </p:sp>
      <p:sp>
        <p:nvSpPr>
          <p:cNvPr id="53319" name="Rectangle 71"/>
          <p:cNvSpPr>
            <a:spLocks noChangeArrowheads="1"/>
          </p:cNvSpPr>
          <p:nvPr/>
        </p:nvSpPr>
        <p:spPr bwMode="auto">
          <a:xfrm>
            <a:off x="1979613" y="5208588"/>
            <a:ext cx="1524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400" i="1">
                <a:solidFill>
                  <a:srgbClr val="000000"/>
                </a:solidFill>
                <a:ea typeface="华康简宋" charset="-122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ea typeface="华康简宋" charset="-122"/>
              </a:rPr>
              <a:t>o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→</a:t>
            </a:r>
            <a:r>
              <a:rPr lang="en-US" altLang="zh-CN" sz="2400">
                <a:solidFill>
                  <a:srgbClr val="000000"/>
                </a:solidFill>
                <a:ea typeface="华康简宋" charset="-122"/>
              </a:rPr>
              <a:t>0</a:t>
            </a:r>
          </a:p>
        </p:txBody>
      </p:sp>
      <p:graphicFrame>
        <p:nvGraphicFramePr>
          <p:cNvPr id="53320" name="Object 72"/>
          <p:cNvGraphicFramePr>
            <a:graphicFrameLocks noChangeAspect="1"/>
          </p:cNvGraphicFramePr>
          <p:nvPr/>
        </p:nvGraphicFramePr>
        <p:xfrm>
          <a:off x="2955925" y="4044950"/>
          <a:ext cx="7048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公式" r:id="rId23" imgW="304536" imgH="444114" progId="Equation.3">
                  <p:embed/>
                </p:oleObj>
              </mc:Choice>
              <mc:Fallback>
                <p:oleObj name="公式" r:id="rId23" imgW="304536" imgH="444114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4044950"/>
                        <a:ext cx="70485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21" name="Rectangle 73"/>
          <p:cNvSpPr>
            <a:spLocks noChangeArrowheads="1"/>
          </p:cNvSpPr>
          <p:nvPr/>
        </p:nvSpPr>
        <p:spPr bwMode="auto">
          <a:xfrm>
            <a:off x="3656013" y="4148138"/>
            <a:ext cx="1524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FF0000"/>
              </a:buClr>
              <a:buSzPct val="85000"/>
              <a:buFont typeface="Wingdings" pitchFamily="2" charset="2"/>
              <a:buNone/>
            </a:pPr>
            <a:r>
              <a:rPr lang="en-US" altLang="zh-CN" sz="2400"/>
              <a:t>→∞</a:t>
            </a:r>
            <a:endParaRPr lang="en-US" altLang="zh-CN" sz="2400">
              <a:solidFill>
                <a:srgbClr val="00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5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5" grpId="0" autoUpdateAnimBg="0"/>
      <p:bldP spid="53267" grpId="0" autoUpdateAnimBg="0"/>
      <p:bldP spid="53309" grpId="0" autoUpdateAnimBg="0"/>
      <p:bldP spid="53316" grpId="0"/>
      <p:bldP spid="53318" grpId="0" autoUpdateAnimBg="0"/>
      <p:bldP spid="53319" grpId="0" autoUpdateAnimBg="0"/>
      <p:bldP spid="53321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12144</TotalTime>
  <Words>1657</Words>
  <Application>Microsoft Office PowerPoint</Application>
  <PresentationFormat>全屏显示(4:3)</PresentationFormat>
  <Paragraphs>409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48</vt:i4>
      </vt:variant>
    </vt:vector>
  </HeadingPairs>
  <TitlesOfParts>
    <vt:vector size="67" baseType="lpstr">
      <vt:lpstr>Batang</vt:lpstr>
      <vt:lpstr>MS Gothic</vt:lpstr>
      <vt:lpstr>黑体</vt:lpstr>
      <vt:lpstr>华康简宋</vt:lpstr>
      <vt:lpstr>宋体</vt:lpstr>
      <vt:lpstr>Book Antiqua</vt:lpstr>
      <vt:lpstr>Monotype Corsiva</vt:lpstr>
      <vt:lpstr>Monotype Sorts</vt:lpstr>
      <vt:lpstr>Symbol</vt:lpstr>
      <vt:lpstr>Times New Roman</vt:lpstr>
      <vt:lpstr>Wingdings</vt:lpstr>
      <vt:lpstr>楷体_GB2312</vt:lpstr>
      <vt:lpstr>默认设计模板</vt:lpstr>
      <vt:lpstr>公式</vt:lpstr>
      <vt:lpstr>Equation</vt:lpstr>
      <vt:lpstr>图片</vt:lpstr>
      <vt:lpstr>Image</vt:lpstr>
      <vt:lpstr>Microsoft 公式 3.0</vt:lpstr>
      <vt:lpstr>Photo Editor 照片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例2.4.3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②解调：从调幅波中提取调制信号的过程称为解调。</vt:lpstr>
      <vt:lpstr>PowerPoint 演示文稿</vt:lpstr>
    </vt:vector>
  </TitlesOfParts>
  <Company>- BMTD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zhanglin</dc:creator>
  <cp:lastModifiedBy>CXi</cp:lastModifiedBy>
  <cp:revision>1148</cp:revision>
  <dcterms:created xsi:type="dcterms:W3CDTF">2000-03-01T12:06:14Z</dcterms:created>
  <dcterms:modified xsi:type="dcterms:W3CDTF">2020-02-07T09:21:13Z</dcterms:modified>
</cp:coreProperties>
</file>