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7" r:id="rId2"/>
    <p:sldId id="292" r:id="rId3"/>
    <p:sldId id="291" r:id="rId4"/>
    <p:sldId id="373" r:id="rId5"/>
    <p:sldId id="367" r:id="rId6"/>
    <p:sldId id="366" r:id="rId7"/>
    <p:sldId id="351" r:id="rId8"/>
    <p:sldId id="35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66FFFF"/>
    <a:srgbClr val="993300"/>
    <a:srgbClr val="660066"/>
    <a:srgbClr val="3333CC"/>
    <a:srgbClr val="33CCCC"/>
    <a:srgbClr val="99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7" autoAdjust="0"/>
  </p:normalViewPr>
  <p:slideViewPr>
    <p:cSldViewPr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jpe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29B5752-6111-4F31-B745-B7074D3F3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1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9C3369E5-C3AA-46CB-B5BD-EFE9A0ABCF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983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5768-E86A-437F-AEEB-DDF32A6CA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4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F41D4-CCC7-4F10-B4DC-38CAB0652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73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FB82C-9EB9-40B7-8246-F071CC5F8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8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AC17F-8631-4D19-902B-518859824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5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5C430-AACF-415F-9E3E-01A1BCC0E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4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3614-C134-45C9-B673-4E2DBC065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4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607D8-872A-4694-A281-5F35F4066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9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4C1F-7DF6-4AB8-AB3D-54704EC24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0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A4307-39DE-49D2-B844-AD42FF097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30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2C81F-1EA2-4169-B807-EB372B0862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7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2D4C-A4A9-4FC3-BD7E-9C4D63F31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fld id="{6EE7BE17-137D-4FA7-9F62-1D9BF921D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0066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0063">
            <a:hlinkClick r:id="" action="ppaction://hlinkshowjump?jump=previousslide" highlightClick="1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8350" y="61658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smtClean="0">
                <a:solidFill>
                  <a:srgbClr val="FF66CC"/>
                </a:solidFill>
                <a:ea typeface="宋体" pitchFamily="2" charset="-122"/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emf"/><Relationship Id="rId5" Type="http://schemas.openxmlformats.org/officeDocument/2006/relationships/image" Target="../media/image9.jpe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.emf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41313" y="2997200"/>
            <a:ext cx="8382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331913" y="1916113"/>
            <a:ext cx="6400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FF0000"/>
                </a:solidFill>
                <a:ea typeface="黑体" pitchFamily="49" charset="-122"/>
              </a:rPr>
              <a:t>6 .</a:t>
            </a:r>
            <a:r>
              <a:rPr lang="zh-CN" altLang="en-US" sz="4400">
                <a:solidFill>
                  <a:srgbClr val="FF0000"/>
                </a:solidFill>
                <a:ea typeface="黑体" pitchFamily="49" charset="-122"/>
              </a:rPr>
              <a:t>放大电路的频率响应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7"/>
          <p:cNvGrpSpPr>
            <a:grpSpLocks/>
          </p:cNvGrpSpPr>
          <p:nvPr/>
        </p:nvGrpSpPr>
        <p:grpSpPr bwMode="auto">
          <a:xfrm>
            <a:off x="5016500" y="0"/>
            <a:ext cx="4127500" cy="3505200"/>
            <a:chOff x="3160" y="0"/>
            <a:chExt cx="2600" cy="2208"/>
          </a:xfrm>
        </p:grpSpPr>
        <p:graphicFrame>
          <p:nvGraphicFramePr>
            <p:cNvPr id="3129" name="Object 5"/>
            <p:cNvGraphicFramePr>
              <a:graphicFrameLocks noChangeAspect="1"/>
            </p:cNvGraphicFramePr>
            <p:nvPr/>
          </p:nvGraphicFramePr>
          <p:xfrm>
            <a:off x="3160" y="0"/>
            <a:ext cx="2600" cy="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Image" r:id="rId3" imgW="2030488" imgH="2121951" progId="Photoshop.Image.5">
                    <p:embed/>
                  </p:oleObj>
                </mc:Choice>
                <mc:Fallback>
                  <p:oleObj name="Image" r:id="rId3" imgW="2030488" imgH="2121951" progId="Photoshop.Image.5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0"/>
                          <a:ext cx="2600" cy="2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0" name="Rectangle 76"/>
            <p:cNvSpPr>
              <a:spLocks noChangeArrowheads="1"/>
            </p:cNvSpPr>
            <p:nvPr/>
          </p:nvSpPr>
          <p:spPr bwMode="auto">
            <a:xfrm>
              <a:off x="3470" y="1979"/>
              <a:ext cx="167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0" y="3352800"/>
            <a:ext cx="419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⑴</a:t>
            </a:r>
            <a:r>
              <a:rPr lang="zh-CN" altLang="en-US" sz="2000">
                <a:ea typeface="楷体_GB2312" pitchFamily="49" charset="-122"/>
              </a:rPr>
              <a:t>假定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en-US" altLang="zh-CN" sz="2000" baseline="-20000">
                <a:ea typeface="楷体_GB2312" pitchFamily="49" charset="-122"/>
              </a:rPr>
              <a:t>b1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en-US" altLang="zh-CN" sz="2000" baseline="-20000">
                <a:ea typeface="楷体_GB2312" pitchFamily="49" charset="-122"/>
              </a:rPr>
              <a:t>b2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en-US" altLang="zh-CN" sz="2000" baseline="-20000">
                <a:ea typeface="楷体_GB2312" pitchFamily="49" charset="-122"/>
              </a:rPr>
              <a:t>e</a:t>
            </a:r>
            <a:r>
              <a:rPr lang="zh-CN" altLang="en-US" sz="2000">
                <a:ea typeface="楷体_GB2312" pitchFamily="49" charset="-122"/>
              </a:rPr>
              <a:t>足够大，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  <a:sym typeface="Symbol" pitchFamily="18" charset="2"/>
              </a:rPr>
              <a:t>    </a:t>
            </a:r>
            <a:r>
              <a:rPr lang="en-US" altLang="zh-CN" sz="2000">
                <a:ea typeface="楷体_GB2312" pitchFamily="49" charset="-122"/>
                <a:sym typeface="Symbol" pitchFamily="18" charset="2"/>
              </a:rPr>
              <a:t>(f)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又不是太小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FF00"/>
                </a:solidFill>
                <a:ea typeface="楷体_GB2312" pitchFamily="49" charset="-122"/>
              </a:rPr>
              <a:t>                       </a:t>
            </a:r>
            <a:r>
              <a:rPr lang="en-US" altLang="zh-CN" sz="2000">
                <a:solidFill>
                  <a:srgbClr val="990000"/>
                </a:solidFill>
                <a:ea typeface="楷体_GB2312" pitchFamily="49" charset="-122"/>
              </a:rPr>
              <a:t>——</a:t>
            </a:r>
            <a:r>
              <a:rPr lang="zh-CN" altLang="en-US" sz="2000">
                <a:solidFill>
                  <a:srgbClr val="990000"/>
                </a:solidFill>
                <a:ea typeface="楷体_GB2312" pitchFamily="49" charset="-122"/>
              </a:rPr>
              <a:t>视为交流短路；</a:t>
            </a:r>
          </a:p>
        </p:txBody>
      </p: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0" y="4419600"/>
            <a:ext cx="411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⑵</a:t>
            </a:r>
            <a:r>
              <a:rPr lang="zh-CN" altLang="en-US" sz="2000">
                <a:ea typeface="楷体_GB2312" pitchFamily="49" charset="-122"/>
              </a:rPr>
              <a:t>认为极间电容非常小，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000">
                <a:ea typeface="楷体_GB2312" pitchFamily="49" charset="-122"/>
                <a:sym typeface="Symbol" pitchFamily="18" charset="2"/>
              </a:rPr>
              <a:t>(f)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又不是太大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                      </a:t>
            </a:r>
            <a:r>
              <a:rPr lang="en-US" altLang="zh-CN" sz="2000">
                <a:solidFill>
                  <a:srgbClr val="990000"/>
                </a:solidFill>
                <a:ea typeface="楷体_GB2312" pitchFamily="49" charset="-122"/>
              </a:rPr>
              <a:t>——</a:t>
            </a:r>
            <a:r>
              <a:rPr lang="zh-CN" altLang="en-US" sz="2000">
                <a:solidFill>
                  <a:srgbClr val="990000"/>
                </a:solidFill>
                <a:ea typeface="楷体_GB2312" pitchFamily="49" charset="-122"/>
              </a:rPr>
              <a:t>视为交流开路；</a:t>
            </a:r>
          </a:p>
        </p:txBody>
      </p: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0" y="692150"/>
            <a:ext cx="2819400" cy="838200"/>
            <a:chOff x="576" y="288"/>
            <a:chExt cx="1776" cy="528"/>
          </a:xfrm>
        </p:grpSpPr>
        <p:sp>
          <p:nvSpPr>
            <p:cNvPr id="3123" name="Line 33"/>
            <p:cNvSpPr>
              <a:spLocks noChangeShapeType="1"/>
            </p:cNvSpPr>
            <p:nvPr/>
          </p:nvSpPr>
          <p:spPr bwMode="auto">
            <a:xfrm>
              <a:off x="1296" y="57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24" name="Group 34"/>
            <p:cNvGrpSpPr>
              <a:grpSpLocks/>
            </p:cNvGrpSpPr>
            <p:nvPr/>
          </p:nvGrpSpPr>
          <p:grpSpPr bwMode="auto">
            <a:xfrm>
              <a:off x="576" y="288"/>
              <a:ext cx="1776" cy="528"/>
              <a:chOff x="576" y="288"/>
              <a:chExt cx="1776" cy="528"/>
            </a:xfrm>
          </p:grpSpPr>
          <p:sp>
            <p:nvSpPr>
              <p:cNvPr id="3125" name="Text Box 35"/>
              <p:cNvSpPr txBox="1">
                <a:spLocks noChangeArrowheads="1"/>
              </p:cNvSpPr>
              <p:nvPr/>
            </p:nvSpPr>
            <p:spPr bwMode="auto">
              <a:xfrm>
                <a:off x="576" y="432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A</a:t>
                </a:r>
                <a:r>
                  <a:rPr lang="en-US" altLang="zh-CN" sz="2400" i="1" baseline="-25000">
                    <a:ea typeface="楷体_GB2312" pitchFamily="49" charset="-122"/>
                  </a:rPr>
                  <a:t>v </a:t>
                </a:r>
                <a:r>
                  <a:rPr lang="en-US" altLang="zh-CN" sz="2400" b="0">
                    <a:ea typeface="楷体_GB2312" pitchFamily="49" charset="-122"/>
                  </a:rPr>
                  <a:t>=  </a:t>
                </a:r>
                <a:r>
                  <a:rPr lang="en-US" altLang="zh-CN" sz="2400" b="0">
                    <a:ea typeface="楷体_GB2312" pitchFamily="49" charset="-122"/>
                    <a:cs typeface="Times New Roman" pitchFamily="18" charset="0"/>
                  </a:rPr>
                  <a:t>–</a:t>
                </a:r>
                <a:endParaRPr lang="en-US" altLang="zh-CN" sz="2400" b="0">
                  <a:ea typeface="楷体_GB2312" pitchFamily="49" charset="-122"/>
                </a:endParaRPr>
              </a:p>
            </p:txBody>
          </p:sp>
          <p:sp>
            <p:nvSpPr>
              <p:cNvPr id="3126" name="Text Box 36"/>
              <p:cNvSpPr txBox="1">
                <a:spLocks noChangeArrowheads="1"/>
              </p:cNvSpPr>
              <p:nvPr/>
            </p:nvSpPr>
            <p:spPr bwMode="auto">
              <a:xfrm>
                <a:off x="624" y="3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400" b="0">
                  <a:ea typeface="楷体_GB2312" pitchFamily="49" charset="-122"/>
                </a:endParaRPr>
              </a:p>
            </p:txBody>
          </p:sp>
          <p:sp>
            <p:nvSpPr>
              <p:cNvPr id="3127" name="Text Box 37"/>
              <p:cNvSpPr txBox="1">
                <a:spLocks noChangeArrowheads="1"/>
              </p:cNvSpPr>
              <p:nvPr/>
            </p:nvSpPr>
            <p:spPr bwMode="auto">
              <a:xfrm>
                <a:off x="1632" y="52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r</a:t>
                </a:r>
                <a:r>
                  <a:rPr lang="en-US" altLang="zh-CN" sz="2400" i="1" baseline="-25000">
                    <a:ea typeface="楷体_GB2312" pitchFamily="49" charset="-122"/>
                  </a:rPr>
                  <a:t>be</a:t>
                </a:r>
              </a:p>
            </p:txBody>
          </p:sp>
          <p:sp>
            <p:nvSpPr>
              <p:cNvPr id="3128" name="Text Box 38"/>
              <p:cNvSpPr txBox="1">
                <a:spLocks noChangeArrowheads="1"/>
              </p:cNvSpPr>
              <p:nvPr/>
            </p:nvSpPr>
            <p:spPr bwMode="auto">
              <a:xfrm>
                <a:off x="1296" y="28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  <a:sym typeface="Symbol" pitchFamily="18" charset="2"/>
                  </a:rPr>
                  <a:t> ( R</a:t>
                </a:r>
                <a:r>
                  <a:rPr lang="en-US" altLang="zh-CN" sz="2400" i="1" baseline="-25000">
                    <a:ea typeface="楷体_GB2312" pitchFamily="49" charset="-122"/>
                    <a:sym typeface="Symbol" pitchFamily="18" charset="2"/>
                  </a:rPr>
                  <a:t>C</a:t>
                </a:r>
                <a:r>
                  <a:rPr lang="en-US" altLang="zh-CN" sz="2400" i="1">
                    <a:ea typeface="楷体_GB2312" pitchFamily="49" charset="-122"/>
                    <a:sym typeface="Symbol" pitchFamily="18" charset="2"/>
                  </a:rPr>
                  <a:t>‖R</a:t>
                </a:r>
                <a:r>
                  <a:rPr lang="en-US" altLang="zh-CN" sz="2400" i="1" baseline="-25000">
                    <a:ea typeface="楷体_GB2312" pitchFamily="49" charset="-122"/>
                    <a:sym typeface="Symbol" pitchFamily="18" charset="2"/>
                  </a:rPr>
                  <a:t>L </a:t>
                </a:r>
                <a:r>
                  <a:rPr lang="en-US" altLang="zh-CN" sz="2400" i="1">
                    <a:ea typeface="楷体_GB2312" pitchFamily="49" charset="-122"/>
                    <a:sym typeface="Symbol" pitchFamily="18" charset="2"/>
                  </a:rPr>
                  <a:t>)</a:t>
                </a:r>
                <a:endParaRPr lang="en-US" altLang="zh-CN" sz="2400" i="1">
                  <a:ea typeface="楷体_GB2312" pitchFamily="49" charset="-122"/>
                </a:endParaRPr>
              </a:p>
            </p:txBody>
          </p:sp>
        </p:grpSp>
      </p:grp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250825" y="1773238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与</a:t>
            </a:r>
            <a:r>
              <a:rPr lang="zh-CN" altLang="en-US" sz="2000">
                <a:ea typeface="楷体_GB2312" pitchFamily="49" charset="-122"/>
                <a:sym typeface="Symbol" pitchFamily="18" charset="2"/>
              </a:rPr>
              <a:t>无关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0" y="26368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是建立在两点假定基础上</a:t>
            </a: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381000" y="5562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这两点假设确定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在中频段</a:t>
            </a:r>
          </a:p>
        </p:txBody>
      </p:sp>
      <p:sp>
        <p:nvSpPr>
          <p:cNvPr id="3081" name="Rectangle 2"/>
          <p:cNvSpPr>
            <a:spLocks noChangeArrowheads="1"/>
          </p:cNvSpPr>
          <p:nvPr/>
        </p:nvSpPr>
        <p:spPr bwMode="auto">
          <a:xfrm>
            <a:off x="3652838" y="1143000"/>
            <a:ext cx="160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耦合电容</a:t>
            </a:r>
          </a:p>
        </p:txBody>
      </p:sp>
      <p:sp>
        <p:nvSpPr>
          <p:cNvPr id="3082" name="Line 16"/>
          <p:cNvSpPr>
            <a:spLocks noChangeShapeType="1"/>
          </p:cNvSpPr>
          <p:nvPr/>
        </p:nvSpPr>
        <p:spPr bwMode="auto">
          <a:xfrm>
            <a:off x="7339013" y="1847850"/>
            <a:ext cx="471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3" name="Line 17"/>
          <p:cNvSpPr>
            <a:spLocks noChangeShapeType="1"/>
          </p:cNvSpPr>
          <p:nvPr/>
        </p:nvSpPr>
        <p:spPr bwMode="auto">
          <a:xfrm>
            <a:off x="7810500" y="1847850"/>
            <a:ext cx="0" cy="319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4" name="Line 18"/>
          <p:cNvSpPr>
            <a:spLocks noChangeShapeType="1"/>
          </p:cNvSpPr>
          <p:nvPr/>
        </p:nvSpPr>
        <p:spPr bwMode="auto">
          <a:xfrm>
            <a:off x="7810500" y="2230438"/>
            <a:ext cx="0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5" name="Line 19"/>
          <p:cNvSpPr>
            <a:spLocks noChangeShapeType="1"/>
          </p:cNvSpPr>
          <p:nvPr/>
        </p:nvSpPr>
        <p:spPr bwMode="auto">
          <a:xfrm>
            <a:off x="7653338" y="2103438"/>
            <a:ext cx="3143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6" name="Line 20"/>
          <p:cNvSpPr>
            <a:spLocks noChangeShapeType="1"/>
          </p:cNvSpPr>
          <p:nvPr/>
        </p:nvSpPr>
        <p:spPr bwMode="auto">
          <a:xfrm>
            <a:off x="7653338" y="2230438"/>
            <a:ext cx="3143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7" name="Rectangle 21"/>
          <p:cNvSpPr>
            <a:spLocks noChangeArrowheads="1"/>
          </p:cNvSpPr>
          <p:nvPr/>
        </p:nvSpPr>
        <p:spPr bwMode="auto">
          <a:xfrm>
            <a:off x="7888288" y="1976438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C</a:t>
            </a:r>
            <a:r>
              <a:rPr lang="en-US" altLang="zh-CN" sz="2400" baseline="-20000">
                <a:ea typeface="楷体_GB2312" pitchFamily="49" charset="-122"/>
              </a:rPr>
              <a:t>e</a:t>
            </a:r>
          </a:p>
        </p:txBody>
      </p:sp>
      <p:sp>
        <p:nvSpPr>
          <p:cNvPr id="3088" name="Rectangle 26"/>
          <p:cNvSpPr>
            <a:spLocks noChangeArrowheads="1"/>
          </p:cNvSpPr>
          <p:nvPr/>
        </p:nvSpPr>
        <p:spPr bwMode="auto">
          <a:xfrm>
            <a:off x="3730625" y="2667000"/>
            <a:ext cx="184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旁路电容</a:t>
            </a:r>
          </a:p>
        </p:txBody>
      </p:sp>
      <p:sp>
        <p:nvSpPr>
          <p:cNvPr id="3089" name="Line 25"/>
          <p:cNvSpPr>
            <a:spLocks noChangeShapeType="1"/>
          </p:cNvSpPr>
          <p:nvPr/>
        </p:nvSpPr>
        <p:spPr bwMode="auto">
          <a:xfrm flipH="1">
            <a:off x="4594225" y="2209800"/>
            <a:ext cx="3216275" cy="914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0" name="Line 22"/>
          <p:cNvSpPr>
            <a:spLocks noChangeShapeType="1"/>
          </p:cNvSpPr>
          <p:nvPr/>
        </p:nvSpPr>
        <p:spPr bwMode="auto">
          <a:xfrm flipH="1">
            <a:off x="4516438" y="1447800"/>
            <a:ext cx="1254125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1" name="Line 48"/>
          <p:cNvSpPr>
            <a:spLocks noChangeShapeType="1"/>
          </p:cNvSpPr>
          <p:nvPr/>
        </p:nvSpPr>
        <p:spPr bwMode="auto">
          <a:xfrm>
            <a:off x="7696200" y="2244725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92" name="Line 49"/>
          <p:cNvSpPr>
            <a:spLocks noChangeShapeType="1"/>
          </p:cNvSpPr>
          <p:nvPr/>
        </p:nvSpPr>
        <p:spPr bwMode="auto">
          <a:xfrm>
            <a:off x="7653338" y="2170113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0249" name="Group 73"/>
          <p:cNvGrpSpPr>
            <a:grpSpLocks/>
          </p:cNvGrpSpPr>
          <p:nvPr/>
        </p:nvGrpSpPr>
        <p:grpSpPr bwMode="auto">
          <a:xfrm>
            <a:off x="6399213" y="457200"/>
            <a:ext cx="1019175" cy="1828800"/>
            <a:chOff x="4031" y="288"/>
            <a:chExt cx="642" cy="1152"/>
          </a:xfrm>
        </p:grpSpPr>
        <p:grpSp>
          <p:nvGrpSpPr>
            <p:cNvPr id="3112" name="Group 51"/>
            <p:cNvGrpSpPr>
              <a:grpSpLocks/>
            </p:cNvGrpSpPr>
            <p:nvPr/>
          </p:nvGrpSpPr>
          <p:grpSpPr bwMode="auto">
            <a:xfrm>
              <a:off x="4031" y="528"/>
              <a:ext cx="642" cy="672"/>
              <a:chOff x="4080" y="528"/>
              <a:chExt cx="624" cy="672"/>
            </a:xfrm>
          </p:grpSpPr>
          <p:sp>
            <p:nvSpPr>
              <p:cNvPr id="3115" name="Line 6"/>
              <p:cNvSpPr>
                <a:spLocks noChangeShapeType="1"/>
              </p:cNvSpPr>
              <p:nvPr/>
            </p:nvSpPr>
            <p:spPr bwMode="auto">
              <a:xfrm flipV="1">
                <a:off x="4080" y="642"/>
                <a:ext cx="192" cy="241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16" name="Line 7"/>
              <p:cNvSpPr>
                <a:spLocks noChangeShapeType="1"/>
              </p:cNvSpPr>
              <p:nvPr/>
            </p:nvSpPr>
            <p:spPr bwMode="auto">
              <a:xfrm flipV="1">
                <a:off x="4320" y="602"/>
                <a:ext cx="336" cy="4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17" name="Line 10"/>
              <p:cNvSpPr>
                <a:spLocks noChangeShapeType="1"/>
              </p:cNvSpPr>
              <p:nvPr/>
            </p:nvSpPr>
            <p:spPr bwMode="auto">
              <a:xfrm>
                <a:off x="4080" y="923"/>
                <a:ext cx="192" cy="201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18" name="Line 11"/>
              <p:cNvSpPr>
                <a:spLocks noChangeShapeType="1"/>
              </p:cNvSpPr>
              <p:nvPr/>
            </p:nvSpPr>
            <p:spPr bwMode="auto">
              <a:xfrm>
                <a:off x="4320" y="1124"/>
                <a:ext cx="384" cy="4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19" name="Line 44"/>
              <p:cNvSpPr>
                <a:spLocks noChangeShapeType="1"/>
              </p:cNvSpPr>
              <p:nvPr/>
            </p:nvSpPr>
            <p:spPr bwMode="auto">
              <a:xfrm>
                <a:off x="4320" y="52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20" name="Line 45"/>
              <p:cNvSpPr>
                <a:spLocks noChangeShapeType="1"/>
              </p:cNvSpPr>
              <p:nvPr/>
            </p:nvSpPr>
            <p:spPr bwMode="auto">
              <a:xfrm flipV="1">
                <a:off x="4272" y="52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21" name="Line 46"/>
              <p:cNvSpPr>
                <a:spLocks noChangeShapeType="1"/>
              </p:cNvSpPr>
              <p:nvPr/>
            </p:nvSpPr>
            <p:spPr bwMode="auto">
              <a:xfrm flipV="1">
                <a:off x="4320" y="1056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22" name="Line 47"/>
              <p:cNvSpPr>
                <a:spLocks noChangeShapeType="1"/>
              </p:cNvSpPr>
              <p:nvPr/>
            </p:nvSpPr>
            <p:spPr bwMode="auto">
              <a:xfrm flipV="1">
                <a:off x="4272" y="1056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13" name="Rectangle 14"/>
            <p:cNvSpPr>
              <a:spLocks noChangeArrowheads="1"/>
            </p:cNvSpPr>
            <p:nvPr/>
          </p:nvSpPr>
          <p:spPr bwMode="auto">
            <a:xfrm>
              <a:off x="4130" y="28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C</a:t>
              </a:r>
              <a:r>
                <a:rPr lang="en-US" altLang="zh-CN" sz="2400" baseline="-20000">
                  <a:solidFill>
                    <a:schemeClr val="accent2"/>
                  </a:solidFill>
                  <a:ea typeface="楷体_GB2312" pitchFamily="49" charset="-122"/>
                </a:rPr>
                <a:t>bc</a:t>
              </a:r>
            </a:p>
          </p:txBody>
        </p:sp>
        <p:sp>
          <p:nvSpPr>
            <p:cNvPr id="3114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C</a:t>
              </a:r>
              <a:r>
                <a:rPr lang="en-US" altLang="zh-CN" sz="2400" baseline="-20000">
                  <a:solidFill>
                    <a:schemeClr val="accent2"/>
                  </a:solidFill>
                  <a:ea typeface="楷体_GB2312" pitchFamily="49" charset="-122"/>
                </a:rPr>
                <a:t>be</a:t>
              </a:r>
            </a:p>
          </p:txBody>
        </p:sp>
      </p:grpSp>
      <p:grpSp>
        <p:nvGrpSpPr>
          <p:cNvPr id="50250" name="Group 74"/>
          <p:cNvGrpSpPr>
            <a:grpSpLocks/>
          </p:cNvGrpSpPr>
          <p:nvPr/>
        </p:nvGrpSpPr>
        <p:grpSpPr bwMode="auto">
          <a:xfrm>
            <a:off x="2790825" y="1828800"/>
            <a:ext cx="3765550" cy="609600"/>
            <a:chOff x="1758" y="1152"/>
            <a:chExt cx="2372" cy="384"/>
          </a:xfrm>
        </p:grpSpPr>
        <p:sp>
          <p:nvSpPr>
            <p:cNvPr id="3110" name="Rectangle 24"/>
            <p:cNvSpPr>
              <a:spLocks noChangeArrowheads="1"/>
            </p:cNvSpPr>
            <p:nvPr/>
          </p:nvSpPr>
          <p:spPr bwMode="auto">
            <a:xfrm>
              <a:off x="1758" y="1248"/>
              <a:ext cx="10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990000"/>
                  </a:solidFill>
                  <a:ea typeface="楷体_GB2312" pitchFamily="49" charset="-122"/>
                </a:rPr>
                <a:t>极间电容</a:t>
              </a:r>
            </a:p>
          </p:txBody>
        </p:sp>
        <p:sp>
          <p:nvSpPr>
            <p:cNvPr id="3111" name="Line 23"/>
            <p:cNvSpPr>
              <a:spLocks noChangeShapeType="1"/>
            </p:cNvSpPr>
            <p:nvPr/>
          </p:nvSpPr>
          <p:spPr bwMode="auto">
            <a:xfrm flipH="1">
              <a:off x="2697" y="1152"/>
              <a:ext cx="1433" cy="288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231" name="Group 55"/>
          <p:cNvGrpSpPr>
            <a:grpSpLocks/>
          </p:cNvGrpSpPr>
          <p:nvPr/>
        </p:nvGrpSpPr>
        <p:grpSpPr bwMode="auto">
          <a:xfrm>
            <a:off x="4572000" y="3733800"/>
            <a:ext cx="4572000" cy="1978025"/>
            <a:chOff x="1056" y="2064"/>
            <a:chExt cx="4027" cy="1518"/>
          </a:xfrm>
        </p:grpSpPr>
        <p:grpSp>
          <p:nvGrpSpPr>
            <p:cNvPr id="3096" name="Group 56"/>
            <p:cNvGrpSpPr>
              <a:grpSpLocks/>
            </p:cNvGrpSpPr>
            <p:nvPr/>
          </p:nvGrpSpPr>
          <p:grpSpPr bwMode="auto">
            <a:xfrm>
              <a:off x="1056" y="2064"/>
              <a:ext cx="4027" cy="1518"/>
              <a:chOff x="864" y="2112"/>
              <a:chExt cx="4027" cy="1518"/>
            </a:xfrm>
          </p:grpSpPr>
          <p:graphicFrame>
            <p:nvGraphicFramePr>
              <p:cNvPr id="3105" name="Object 57"/>
              <p:cNvGraphicFramePr>
                <a:graphicFrameLocks noChangeAspect="1"/>
              </p:cNvGraphicFramePr>
              <p:nvPr/>
            </p:nvGraphicFramePr>
            <p:xfrm>
              <a:off x="864" y="2112"/>
              <a:ext cx="4027" cy="15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BMP 图象" r:id="rId5" imgW="6391444" imgH="2409796" progId="Paint.Picture">
                      <p:embed/>
                    </p:oleObj>
                  </mc:Choice>
                  <mc:Fallback>
                    <p:oleObj name="BMP 图象" r:id="rId5" imgW="6391444" imgH="2409796" progId="Paint.Picture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112"/>
                            <a:ext cx="4027" cy="15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6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89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楷体_GB2312" pitchFamily="49" charset="-122"/>
                  </a:rPr>
                  <a:t>b</a:t>
                </a:r>
                <a:endParaRPr lang="en-US" altLang="zh-CN">
                  <a:solidFill>
                    <a:srgbClr val="CC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107" name="Text Box 59"/>
              <p:cNvSpPr txBox="1">
                <a:spLocks noChangeArrowheads="1"/>
              </p:cNvSpPr>
              <p:nvPr/>
            </p:nvSpPr>
            <p:spPr bwMode="auto">
              <a:xfrm>
                <a:off x="1248" y="2785"/>
                <a:ext cx="28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ea typeface="楷体_GB2312" pitchFamily="49" charset="-122"/>
                  </a:rPr>
                  <a:t>i</a:t>
                </a:r>
                <a:endParaRPr lang="en-US" altLang="zh-CN">
                  <a:solidFill>
                    <a:srgbClr val="CC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108" name="Text Box 60"/>
              <p:cNvSpPr txBox="1">
                <a:spLocks noChangeArrowheads="1"/>
              </p:cNvSpPr>
              <p:nvPr/>
            </p:nvSpPr>
            <p:spPr bwMode="auto">
              <a:xfrm>
                <a:off x="3695" y="2832"/>
                <a:ext cx="289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楷体_GB2312" pitchFamily="49" charset="-122"/>
                  </a:rPr>
                  <a:t>c</a:t>
                </a:r>
                <a:endParaRPr lang="en-US" altLang="zh-CN">
                  <a:solidFill>
                    <a:srgbClr val="CC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109" name="Text Box 61"/>
              <p:cNvSpPr txBox="1">
                <a:spLocks noChangeArrowheads="1"/>
              </p:cNvSpPr>
              <p:nvPr/>
            </p:nvSpPr>
            <p:spPr bwMode="auto">
              <a:xfrm>
                <a:off x="4224" y="2832"/>
                <a:ext cx="28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楷体_GB2312" pitchFamily="49" charset="-122"/>
                  </a:rPr>
                  <a:t>L</a:t>
                </a:r>
                <a:endParaRPr lang="en-US" altLang="zh-CN">
                  <a:solidFill>
                    <a:srgbClr val="CC0000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3097" name="Group 62"/>
            <p:cNvGrpSpPr>
              <a:grpSpLocks/>
            </p:cNvGrpSpPr>
            <p:nvPr/>
          </p:nvGrpSpPr>
          <p:grpSpPr bwMode="auto">
            <a:xfrm>
              <a:off x="1392" y="2064"/>
              <a:ext cx="3640" cy="1008"/>
              <a:chOff x="1392" y="2064"/>
              <a:chExt cx="3640" cy="1008"/>
            </a:xfrm>
          </p:grpSpPr>
          <p:graphicFrame>
            <p:nvGraphicFramePr>
              <p:cNvPr id="3098" name="Object 63"/>
              <p:cNvGraphicFramePr>
                <a:graphicFrameLocks noChangeAspect="1"/>
              </p:cNvGraphicFramePr>
              <p:nvPr/>
            </p:nvGraphicFramePr>
            <p:xfrm>
              <a:off x="1392" y="2688"/>
              <a:ext cx="28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公式" r:id="rId7" imgW="139579" imgH="215713" progId="Equation.3">
                      <p:embed/>
                    </p:oleObj>
                  </mc:Choice>
                  <mc:Fallback>
                    <p:oleObj name="公式" r:id="rId7" imgW="139579" imgH="215713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2688"/>
                            <a:ext cx="280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9" name="Object 64"/>
              <p:cNvGraphicFramePr>
                <a:graphicFrameLocks noChangeAspect="1"/>
              </p:cNvGraphicFramePr>
              <p:nvPr/>
            </p:nvGraphicFramePr>
            <p:xfrm>
              <a:off x="3456" y="2688"/>
              <a:ext cx="27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公式" r:id="rId9" imgW="139579" imgH="215713" progId="Equation.3">
                      <p:embed/>
                    </p:oleObj>
                  </mc:Choice>
                  <mc:Fallback>
                    <p:oleObj name="公式" r:id="rId9" imgW="139579" imgH="215713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688"/>
                            <a:ext cx="272" cy="3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0" name="Object 65"/>
              <p:cNvGraphicFramePr>
                <a:graphicFrameLocks noChangeAspect="1"/>
              </p:cNvGraphicFramePr>
              <p:nvPr/>
            </p:nvGraphicFramePr>
            <p:xfrm>
              <a:off x="3312" y="20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公式" r:id="rId11" imgW="139579" imgH="215713" progId="Equation.3">
                      <p:embed/>
                    </p:oleObj>
                  </mc:Choice>
                  <mc:Fallback>
                    <p:oleObj name="公式" r:id="rId11" imgW="139579" imgH="215713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64"/>
                            <a:ext cx="320" cy="3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1" name="Line 66"/>
              <p:cNvSpPr>
                <a:spLocks noChangeShapeType="1"/>
              </p:cNvSpPr>
              <p:nvPr/>
            </p:nvSpPr>
            <p:spPr bwMode="auto">
              <a:xfrm flipH="1">
                <a:off x="3216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02" name="Object 67"/>
              <p:cNvGraphicFramePr>
                <a:graphicFrameLocks noChangeAspect="1"/>
              </p:cNvGraphicFramePr>
              <p:nvPr/>
            </p:nvGraphicFramePr>
            <p:xfrm>
              <a:off x="4704" y="2736"/>
              <a:ext cx="32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公式" r:id="rId13" imgW="164885" imgH="215619" progId="Equation.3">
                      <p:embed/>
                    </p:oleObj>
                  </mc:Choice>
                  <mc:Fallback>
                    <p:oleObj name="公式" r:id="rId13" imgW="164885" imgH="215619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36"/>
                            <a:ext cx="328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3" name="Object 68"/>
              <p:cNvGraphicFramePr>
                <a:graphicFrameLocks noChangeAspect="1"/>
              </p:cNvGraphicFramePr>
              <p:nvPr/>
            </p:nvGraphicFramePr>
            <p:xfrm>
              <a:off x="1968" y="2064"/>
              <a:ext cx="28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公式" r:id="rId15" imgW="139579" imgH="215713" progId="Equation.3">
                      <p:embed/>
                    </p:oleObj>
                  </mc:Choice>
                  <mc:Fallback>
                    <p:oleObj name="公式" r:id="rId15" imgW="139579" imgH="215713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064"/>
                            <a:ext cx="288" cy="3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4" name="Line 69"/>
              <p:cNvSpPr>
                <a:spLocks noChangeShapeType="1"/>
              </p:cNvSpPr>
              <p:nvPr/>
            </p:nvSpPr>
            <p:spPr bwMode="auto">
              <a:xfrm>
                <a:off x="2208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5" grpId="0" build="p" autoUpdateAnimBg="0"/>
      <p:bldP spid="50206" grpId="0" build="p" autoUpdateAnimBg="0"/>
      <p:bldP spid="50215" grpId="0" autoUpdateAnimBg="0"/>
      <p:bldP spid="50216" grpId="0" autoUpdateAnimBg="0"/>
      <p:bldP spid="502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85800" y="35814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当</a:t>
            </a:r>
            <a:r>
              <a:rPr lang="en-US" altLang="zh-CN" sz="2400"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很低时， </a:t>
            </a:r>
            <a:r>
              <a:rPr lang="en-US" altLang="zh-CN" sz="2400">
                <a:ea typeface="楷体_GB2312" pitchFamily="49" charset="-122"/>
              </a:rPr>
              <a:t>C</a:t>
            </a:r>
            <a:r>
              <a:rPr lang="en-US" altLang="zh-CN" sz="2400" baseline="-20000">
                <a:ea typeface="楷体_GB2312" pitchFamily="49" charset="-122"/>
              </a:rPr>
              <a:t>b1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C</a:t>
            </a:r>
            <a:r>
              <a:rPr lang="en-US" altLang="zh-CN" sz="2400" baseline="-20000">
                <a:ea typeface="楷体_GB2312" pitchFamily="49" charset="-122"/>
              </a:rPr>
              <a:t>b2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C</a:t>
            </a:r>
            <a:r>
              <a:rPr lang="en-US" altLang="zh-CN" sz="2400" baseline="-20000">
                <a:ea typeface="楷体_GB2312" pitchFamily="49" charset="-122"/>
              </a:rPr>
              <a:t>e</a:t>
            </a:r>
            <a:r>
              <a:rPr lang="zh-CN" altLang="en-US" sz="2400">
                <a:ea typeface="楷体_GB2312" pitchFamily="49" charset="-122"/>
              </a:rPr>
              <a:t>的容抗很大，不能再视为短路，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66FF"/>
                </a:solidFill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99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即它们对放大器的低频特性有影响；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838200" y="4495800"/>
            <a:ext cx="7837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当</a:t>
            </a:r>
            <a:r>
              <a:rPr lang="en-US" altLang="zh-CN" sz="2400"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很高时， </a:t>
            </a:r>
            <a:r>
              <a:rPr lang="en-US" altLang="zh-CN" sz="2400">
                <a:ea typeface="楷体_GB2312" pitchFamily="49" charset="-122"/>
              </a:rPr>
              <a:t>C</a:t>
            </a:r>
            <a:r>
              <a:rPr lang="en-US" altLang="zh-CN" sz="2400" baseline="-20000">
                <a:ea typeface="楷体_GB2312" pitchFamily="49" charset="-122"/>
              </a:rPr>
              <a:t>be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C</a:t>
            </a:r>
            <a:r>
              <a:rPr lang="en-US" altLang="zh-CN" sz="2400" baseline="-20000">
                <a:ea typeface="楷体_GB2312" pitchFamily="49" charset="-122"/>
              </a:rPr>
              <a:t>bc</a:t>
            </a:r>
            <a:r>
              <a:rPr lang="zh-CN" altLang="en-US" sz="2400">
                <a:ea typeface="楷体_GB2312" pitchFamily="49" charset="-122"/>
              </a:rPr>
              <a:t>的容抗很小，不能再视为开路，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66FF"/>
                </a:solidFill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99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即它们对放大器的高频特性有影响；</a:t>
            </a:r>
          </a:p>
        </p:txBody>
      </p:sp>
      <p:grpSp>
        <p:nvGrpSpPr>
          <p:cNvPr id="4100" name="Group 36"/>
          <p:cNvGrpSpPr>
            <a:grpSpLocks/>
          </p:cNvGrpSpPr>
          <p:nvPr/>
        </p:nvGrpSpPr>
        <p:grpSpPr bwMode="auto">
          <a:xfrm>
            <a:off x="2790825" y="0"/>
            <a:ext cx="6353175" cy="3505200"/>
            <a:chOff x="1872" y="0"/>
            <a:chExt cx="3888" cy="2208"/>
          </a:xfrm>
        </p:grpSpPr>
        <p:sp>
          <p:nvSpPr>
            <p:cNvPr id="4101" name="Rectangle 37"/>
            <p:cNvSpPr>
              <a:spLocks noChangeArrowheads="1"/>
            </p:cNvSpPr>
            <p:nvPr/>
          </p:nvSpPr>
          <p:spPr bwMode="auto">
            <a:xfrm>
              <a:off x="1872" y="1248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990000"/>
                  </a:solidFill>
                  <a:ea typeface="楷体_GB2312" pitchFamily="49" charset="-122"/>
                </a:rPr>
                <a:t>极间电容</a:t>
              </a:r>
            </a:p>
          </p:txBody>
        </p:sp>
        <p:grpSp>
          <p:nvGrpSpPr>
            <p:cNvPr id="4102" name="Group 38"/>
            <p:cNvGrpSpPr>
              <a:grpSpLocks/>
            </p:cNvGrpSpPr>
            <p:nvPr/>
          </p:nvGrpSpPr>
          <p:grpSpPr bwMode="auto">
            <a:xfrm>
              <a:off x="2400" y="0"/>
              <a:ext cx="3360" cy="2208"/>
              <a:chOff x="2400" y="0"/>
              <a:chExt cx="3360" cy="2208"/>
            </a:xfrm>
          </p:grpSpPr>
          <p:sp>
            <p:nvSpPr>
              <p:cNvPr id="4115" name="Rectangle 39"/>
              <p:cNvSpPr>
                <a:spLocks noChangeArrowheads="1"/>
              </p:cNvSpPr>
              <p:nvPr/>
            </p:nvSpPr>
            <p:spPr bwMode="auto">
              <a:xfrm>
                <a:off x="2400" y="720"/>
                <a:ext cx="9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tx2"/>
                    </a:solidFill>
                    <a:ea typeface="楷体_GB2312" pitchFamily="49" charset="-122"/>
                  </a:rPr>
                  <a:t>耦合电容</a:t>
                </a:r>
              </a:p>
            </p:txBody>
          </p:sp>
          <p:graphicFrame>
            <p:nvGraphicFramePr>
              <p:cNvPr id="4116" name="Object 40"/>
              <p:cNvGraphicFramePr>
                <a:graphicFrameLocks noChangeAspect="1"/>
              </p:cNvGraphicFramePr>
              <p:nvPr/>
            </p:nvGraphicFramePr>
            <p:xfrm>
              <a:off x="3234" y="0"/>
              <a:ext cx="2526" cy="2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9" name="Image" r:id="rId3" imgW="2030488" imgH="2121951" progId="Photoshop.Image.5">
                      <p:embed/>
                    </p:oleObj>
                  </mc:Choice>
                  <mc:Fallback>
                    <p:oleObj name="Image" r:id="rId3" imgW="2030488" imgH="2121951" progId="Photoshop.Image.5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4" y="0"/>
                            <a:ext cx="2526" cy="2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7" name="Line 41"/>
              <p:cNvSpPr>
                <a:spLocks noChangeShapeType="1"/>
              </p:cNvSpPr>
              <p:nvPr/>
            </p:nvSpPr>
            <p:spPr bwMode="auto">
              <a:xfrm>
                <a:off x="4656" y="116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8" name="Line 42"/>
              <p:cNvSpPr>
                <a:spLocks noChangeShapeType="1"/>
              </p:cNvSpPr>
              <p:nvPr/>
            </p:nvSpPr>
            <p:spPr bwMode="auto">
              <a:xfrm>
                <a:off x="4944" y="1164"/>
                <a:ext cx="0" cy="2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9" name="Line 43"/>
              <p:cNvSpPr>
                <a:spLocks noChangeShapeType="1"/>
              </p:cNvSpPr>
              <p:nvPr/>
            </p:nvSpPr>
            <p:spPr bwMode="auto">
              <a:xfrm>
                <a:off x="4944" y="1405"/>
                <a:ext cx="0" cy="2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0" name="Line 44"/>
              <p:cNvSpPr>
                <a:spLocks noChangeShapeType="1"/>
              </p:cNvSpPr>
              <p:nvPr/>
            </p:nvSpPr>
            <p:spPr bwMode="auto">
              <a:xfrm>
                <a:off x="4848" y="1325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1" name="Line 45"/>
              <p:cNvSpPr>
                <a:spLocks noChangeShapeType="1"/>
              </p:cNvSpPr>
              <p:nvPr/>
            </p:nvSpPr>
            <p:spPr bwMode="auto">
              <a:xfrm>
                <a:off x="4848" y="1405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2" name="Rectangle 46"/>
              <p:cNvSpPr>
                <a:spLocks noChangeArrowheads="1"/>
              </p:cNvSpPr>
              <p:nvPr/>
            </p:nvSpPr>
            <p:spPr bwMode="auto">
              <a:xfrm>
                <a:off x="4992" y="1245"/>
                <a:ext cx="3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accent2"/>
                    </a:solidFill>
                    <a:ea typeface="楷体_GB2312" pitchFamily="49" charset="-122"/>
                  </a:rPr>
                  <a:t>C</a:t>
                </a:r>
                <a:r>
                  <a:rPr lang="en-US" altLang="zh-CN" sz="2400" baseline="-20000">
                    <a:solidFill>
                      <a:schemeClr val="accent2"/>
                    </a:solidFill>
                    <a:ea typeface="楷体_GB2312" pitchFamily="49" charset="-122"/>
                  </a:rPr>
                  <a:t>e</a:t>
                </a:r>
              </a:p>
            </p:txBody>
          </p:sp>
          <p:sp>
            <p:nvSpPr>
              <p:cNvPr id="4123" name="Rectangle 47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8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3333CC"/>
                    </a:solidFill>
                    <a:ea typeface="楷体_GB2312" pitchFamily="49" charset="-122"/>
                  </a:rPr>
                  <a:t>旁路电容</a:t>
                </a:r>
              </a:p>
            </p:txBody>
          </p:sp>
          <p:sp>
            <p:nvSpPr>
              <p:cNvPr id="4124" name="Line 48"/>
              <p:cNvSpPr>
                <a:spLocks noChangeShapeType="1"/>
              </p:cNvSpPr>
              <p:nvPr/>
            </p:nvSpPr>
            <p:spPr bwMode="auto">
              <a:xfrm flipH="1">
                <a:off x="2976" y="1392"/>
                <a:ext cx="1968" cy="576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5" name="Line 49"/>
              <p:cNvSpPr>
                <a:spLocks noChangeShapeType="1"/>
              </p:cNvSpPr>
              <p:nvPr/>
            </p:nvSpPr>
            <p:spPr bwMode="auto">
              <a:xfrm flipH="1">
                <a:off x="2928" y="912"/>
                <a:ext cx="768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6" name="Line 50"/>
              <p:cNvSpPr>
                <a:spLocks noChangeShapeType="1"/>
              </p:cNvSpPr>
              <p:nvPr/>
            </p:nvSpPr>
            <p:spPr bwMode="auto">
              <a:xfrm>
                <a:off x="4874" y="141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27" name="Line 51"/>
              <p:cNvSpPr>
                <a:spLocks noChangeShapeType="1"/>
              </p:cNvSpPr>
              <p:nvPr/>
            </p:nvSpPr>
            <p:spPr bwMode="auto">
              <a:xfrm>
                <a:off x="4848" y="136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03" name="Group 52"/>
            <p:cNvGrpSpPr>
              <a:grpSpLocks/>
            </p:cNvGrpSpPr>
            <p:nvPr/>
          </p:nvGrpSpPr>
          <p:grpSpPr bwMode="auto">
            <a:xfrm>
              <a:off x="4080" y="528"/>
              <a:ext cx="624" cy="672"/>
              <a:chOff x="4080" y="528"/>
              <a:chExt cx="624" cy="672"/>
            </a:xfrm>
          </p:grpSpPr>
          <p:sp>
            <p:nvSpPr>
              <p:cNvPr id="4107" name="Line 53"/>
              <p:cNvSpPr>
                <a:spLocks noChangeShapeType="1"/>
              </p:cNvSpPr>
              <p:nvPr/>
            </p:nvSpPr>
            <p:spPr bwMode="auto">
              <a:xfrm flipV="1">
                <a:off x="4080" y="642"/>
                <a:ext cx="192" cy="241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8" name="Line 54"/>
              <p:cNvSpPr>
                <a:spLocks noChangeShapeType="1"/>
              </p:cNvSpPr>
              <p:nvPr/>
            </p:nvSpPr>
            <p:spPr bwMode="auto">
              <a:xfrm flipV="1">
                <a:off x="4320" y="602"/>
                <a:ext cx="336" cy="4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9" name="Line 55"/>
              <p:cNvSpPr>
                <a:spLocks noChangeShapeType="1"/>
              </p:cNvSpPr>
              <p:nvPr/>
            </p:nvSpPr>
            <p:spPr bwMode="auto">
              <a:xfrm>
                <a:off x="4080" y="923"/>
                <a:ext cx="192" cy="201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0" name="Line 56"/>
              <p:cNvSpPr>
                <a:spLocks noChangeShapeType="1"/>
              </p:cNvSpPr>
              <p:nvPr/>
            </p:nvSpPr>
            <p:spPr bwMode="auto">
              <a:xfrm>
                <a:off x="4320" y="1124"/>
                <a:ext cx="384" cy="4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1" name="Line 57"/>
              <p:cNvSpPr>
                <a:spLocks noChangeShapeType="1"/>
              </p:cNvSpPr>
              <p:nvPr/>
            </p:nvSpPr>
            <p:spPr bwMode="auto">
              <a:xfrm>
                <a:off x="4320" y="52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12" name="Line 58"/>
              <p:cNvSpPr>
                <a:spLocks noChangeShapeType="1"/>
              </p:cNvSpPr>
              <p:nvPr/>
            </p:nvSpPr>
            <p:spPr bwMode="auto">
              <a:xfrm flipV="1">
                <a:off x="4272" y="52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13" name="Line 59"/>
              <p:cNvSpPr>
                <a:spLocks noChangeShapeType="1"/>
              </p:cNvSpPr>
              <p:nvPr/>
            </p:nvSpPr>
            <p:spPr bwMode="auto">
              <a:xfrm flipV="1">
                <a:off x="4320" y="1056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14" name="Line 60"/>
              <p:cNvSpPr>
                <a:spLocks noChangeShapeType="1"/>
              </p:cNvSpPr>
              <p:nvPr/>
            </p:nvSpPr>
            <p:spPr bwMode="auto">
              <a:xfrm flipV="1">
                <a:off x="4272" y="1056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4" name="Rectangle 61"/>
            <p:cNvSpPr>
              <a:spLocks noChangeArrowheads="1"/>
            </p:cNvSpPr>
            <p:nvPr/>
          </p:nvSpPr>
          <p:spPr bwMode="auto">
            <a:xfrm>
              <a:off x="4176" y="288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C</a:t>
              </a:r>
              <a:r>
                <a:rPr lang="en-US" altLang="zh-CN" sz="2400" baseline="-20000">
                  <a:solidFill>
                    <a:schemeClr val="accent2"/>
                  </a:solidFill>
                  <a:ea typeface="楷体_GB2312" pitchFamily="49" charset="-122"/>
                </a:rPr>
                <a:t>bc</a:t>
              </a:r>
            </a:p>
          </p:txBody>
        </p:sp>
        <p:sp>
          <p:nvSpPr>
            <p:cNvPr id="4105" name="Rectangle 62"/>
            <p:cNvSpPr>
              <a:spLocks noChangeArrowheads="1"/>
            </p:cNvSpPr>
            <p:nvPr/>
          </p:nvSpPr>
          <p:spPr bwMode="auto">
            <a:xfrm>
              <a:off x="4128" y="115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C</a:t>
              </a:r>
              <a:r>
                <a:rPr lang="en-US" altLang="zh-CN" sz="2400" baseline="-20000">
                  <a:solidFill>
                    <a:schemeClr val="accent2"/>
                  </a:solidFill>
                  <a:ea typeface="楷体_GB2312" pitchFamily="49" charset="-122"/>
                </a:rPr>
                <a:t>be</a:t>
              </a:r>
            </a:p>
          </p:txBody>
        </p:sp>
        <p:sp>
          <p:nvSpPr>
            <p:cNvPr id="4106" name="Line 63"/>
            <p:cNvSpPr>
              <a:spLocks noChangeShapeType="1"/>
            </p:cNvSpPr>
            <p:nvPr/>
          </p:nvSpPr>
          <p:spPr bwMode="auto">
            <a:xfrm flipH="1">
              <a:off x="2784" y="1152"/>
              <a:ext cx="1392" cy="288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build="p" autoUpdateAnimBg="0"/>
      <p:bldP spid="491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79388" y="188913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v"/>
            </a:pPr>
            <a:r>
              <a:rPr lang="zh-CN" altLang="en-US" sz="2400">
                <a:ea typeface="楷体_GB2312" pitchFamily="49" charset="-122"/>
              </a:rPr>
              <a:t>由于放大电路中有电抗性元件（包括极间电容、耦合电容、旁路电容等）</a:t>
            </a:r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539750" y="1125538"/>
            <a:ext cx="1600200" cy="1041400"/>
            <a:chOff x="672" y="2064"/>
            <a:chExt cx="1008" cy="656"/>
          </a:xfrm>
        </p:grpSpPr>
        <p:sp>
          <p:nvSpPr>
            <p:cNvPr id="5144" name="Line 4"/>
            <p:cNvSpPr>
              <a:spLocks noChangeShapeType="1"/>
            </p:cNvSpPr>
            <p:nvPr/>
          </p:nvSpPr>
          <p:spPr bwMode="auto">
            <a:xfrm>
              <a:off x="672" y="2400"/>
              <a:ext cx="10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5" name="Rectangle 5"/>
            <p:cNvSpPr>
              <a:spLocks noChangeArrowheads="1"/>
            </p:cNvSpPr>
            <p:nvPr/>
          </p:nvSpPr>
          <p:spPr bwMode="auto">
            <a:xfrm>
              <a:off x="723" y="2064"/>
              <a:ext cx="888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ea typeface="楷体_GB2312" pitchFamily="49" charset="-122"/>
                </a:rPr>
                <a:t>对于不同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ea typeface="楷体_GB2312" pitchFamily="49" charset="-122"/>
                </a:rPr>
                <a:t>的</a:t>
              </a:r>
              <a:r>
                <a:rPr lang="en-US" altLang="zh-CN" sz="2400">
                  <a:solidFill>
                    <a:srgbClr val="000099"/>
                  </a:solidFill>
                  <a:ea typeface="楷体_GB2312" pitchFamily="49" charset="-122"/>
                </a:rPr>
                <a:t>f </a:t>
              </a:r>
              <a:r>
                <a:rPr lang="zh-CN" altLang="en-US" sz="2400">
                  <a:solidFill>
                    <a:srgbClr val="000099"/>
                  </a:solidFill>
                  <a:ea typeface="楷体_GB2312" pitchFamily="49" charset="-122"/>
                </a:rPr>
                <a:t>或</a:t>
              </a:r>
              <a:r>
                <a:rPr lang="en-US" altLang="zh-CN" sz="2400">
                  <a:solidFill>
                    <a:srgbClr val="000099"/>
                  </a:solidFill>
                  <a:ea typeface="楷体_GB2312" pitchFamily="49" charset="-122"/>
                </a:rPr>
                <a:t>ω </a:t>
              </a:r>
            </a:p>
          </p:txBody>
        </p:sp>
      </p:grp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124075" y="14128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容抗</a:t>
            </a:r>
            <a:r>
              <a:rPr lang="zh-CN" altLang="en-US" sz="2400">
                <a:ea typeface="楷体_GB2312" pitchFamily="49" charset="-122"/>
              </a:rPr>
              <a:t>不同</a:t>
            </a:r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3563938" y="1628775"/>
            <a:ext cx="609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2344" name="Group 8"/>
          <p:cNvGrpSpPr>
            <a:grpSpLocks/>
          </p:cNvGrpSpPr>
          <p:nvPr/>
        </p:nvGrpSpPr>
        <p:grpSpPr bwMode="auto">
          <a:xfrm>
            <a:off x="4114800" y="1268413"/>
            <a:ext cx="5029200" cy="609600"/>
            <a:chOff x="2496" y="960"/>
            <a:chExt cx="3168" cy="384"/>
          </a:xfrm>
        </p:grpSpPr>
        <p:sp>
          <p:nvSpPr>
            <p:cNvPr id="5139" name="Rectangle 9"/>
            <p:cNvSpPr>
              <a:spLocks noChangeArrowheads="1"/>
            </p:cNvSpPr>
            <p:nvPr/>
          </p:nvSpPr>
          <p:spPr bwMode="auto">
            <a:xfrm>
              <a:off x="2496" y="1056"/>
              <a:ext cx="21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放大器对于不同</a:t>
              </a:r>
              <a:r>
                <a:rPr lang="en-US" altLang="zh-CN" sz="2400">
                  <a:ea typeface="楷体_GB2312" pitchFamily="49" charset="-122"/>
                </a:rPr>
                <a:t>f </a:t>
              </a:r>
              <a:r>
                <a:rPr lang="zh-CN" altLang="en-US" sz="2400">
                  <a:ea typeface="楷体_GB2312" pitchFamily="49" charset="-122"/>
                </a:rPr>
                <a:t>信号的</a:t>
              </a:r>
            </a:p>
          </p:txBody>
        </p:sp>
        <p:grpSp>
          <p:nvGrpSpPr>
            <p:cNvPr id="5140" name="Group 10"/>
            <p:cNvGrpSpPr>
              <a:grpSpLocks/>
            </p:cNvGrpSpPr>
            <p:nvPr/>
          </p:nvGrpSpPr>
          <p:grpSpPr bwMode="auto">
            <a:xfrm>
              <a:off x="4656" y="960"/>
              <a:ext cx="479" cy="384"/>
              <a:chOff x="2642" y="2928"/>
              <a:chExt cx="479" cy="384"/>
            </a:xfrm>
          </p:grpSpPr>
          <p:sp>
            <p:nvSpPr>
              <p:cNvPr id="5142" name="Rectangle 11"/>
              <p:cNvSpPr>
                <a:spLocks noChangeArrowheads="1"/>
              </p:cNvSpPr>
              <p:nvPr/>
            </p:nvSpPr>
            <p:spPr bwMode="auto">
              <a:xfrm flipH="1">
                <a:off x="2642" y="3024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99"/>
                    </a:solidFill>
                    <a:ea typeface="楷体_GB2312" pitchFamily="49" charset="-122"/>
                  </a:rPr>
                  <a:t>A</a:t>
                </a:r>
                <a:r>
                  <a:rPr lang="en-US" altLang="zh-CN" sz="2400" baseline="-20000">
                    <a:solidFill>
                      <a:srgbClr val="000099"/>
                    </a:solidFill>
                    <a:ea typeface="楷体_GB2312" pitchFamily="49" charset="-122"/>
                  </a:rPr>
                  <a:t>V</a:t>
                </a:r>
              </a:p>
            </p:txBody>
          </p:sp>
          <p:sp>
            <p:nvSpPr>
              <p:cNvPr id="5143" name="Rectangle 12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99"/>
                    </a:solidFill>
                    <a:ea typeface="楷体_GB2312" pitchFamily="49" charset="-122"/>
                  </a:rPr>
                  <a:t>·</a:t>
                </a:r>
              </a:p>
            </p:txBody>
          </p:sp>
        </p:grpSp>
        <p:sp>
          <p:nvSpPr>
            <p:cNvPr id="5141" name="Rectangle 13"/>
            <p:cNvSpPr>
              <a:spLocks noChangeArrowheads="1"/>
            </p:cNvSpPr>
            <p:nvPr/>
          </p:nvSpPr>
          <p:spPr bwMode="auto">
            <a:xfrm>
              <a:off x="4944" y="105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不同</a:t>
              </a:r>
            </a:p>
          </p:txBody>
        </p:sp>
      </p:grpSp>
      <p:graphicFrame>
        <p:nvGraphicFramePr>
          <p:cNvPr id="142351" name="Object 15" descr="紫色网格"/>
          <p:cNvGraphicFramePr>
            <a:graphicFrameLocks noChangeAspect="1"/>
          </p:cNvGraphicFramePr>
          <p:nvPr/>
        </p:nvGraphicFramePr>
        <p:xfrm>
          <a:off x="755650" y="2205038"/>
          <a:ext cx="3657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Microsoft 公式 3.0" r:id="rId3" imgW="1276208" imgH="171570" progId="Equation.3">
                  <p:embed/>
                </p:oleObj>
              </mc:Choice>
              <mc:Fallback>
                <p:oleObj name="Microsoft 公式 3.0" r:id="rId3" imgW="1276208" imgH="171570" progId="Equation.3">
                  <p:embed/>
                  <p:pic>
                    <p:nvPicPr>
                      <p:cNvPr id="0" name="Object 15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3657600" cy="79057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2" name="Object 16"/>
          <p:cNvGraphicFramePr>
            <a:graphicFrameLocks noChangeAspect="1"/>
          </p:cNvGraphicFramePr>
          <p:nvPr/>
        </p:nvGraphicFramePr>
        <p:xfrm>
          <a:off x="5076825" y="2133600"/>
          <a:ext cx="3581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Microsoft 公式 3.0" r:id="rId6" imgW="1285909" imgH="171570" progId="Equation.3">
                  <p:embed/>
                </p:oleObj>
              </mc:Choice>
              <mc:Fallback>
                <p:oleObj name="Microsoft 公式 3.0" r:id="rId6" imgW="1285909" imgH="17157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133600"/>
                        <a:ext cx="3581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4572000" y="24209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142354" name="Object 18" descr="紫色网格"/>
          <p:cNvGraphicFramePr>
            <a:graphicFrameLocks noChangeAspect="1"/>
          </p:cNvGraphicFramePr>
          <p:nvPr/>
        </p:nvGraphicFramePr>
        <p:xfrm>
          <a:off x="1403350" y="3213100"/>
          <a:ext cx="106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Microsoft 公式 3.0" r:id="rId8" imgW="295339" imgH="66542" progId="Equation.3">
                  <p:embed/>
                </p:oleObj>
              </mc:Choice>
              <mc:Fallback>
                <p:oleObj name="Microsoft 公式 3.0" r:id="rId8" imgW="295339" imgH="66542" progId="Equation.3">
                  <p:embed/>
                  <p:pic>
                    <p:nvPicPr>
                      <p:cNvPr id="0" name="Object 18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1066800" cy="5016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 descr="紫色网格"/>
          <p:cNvGraphicFramePr>
            <a:graphicFrameLocks noChangeAspect="1"/>
          </p:cNvGraphicFramePr>
          <p:nvPr/>
        </p:nvGraphicFramePr>
        <p:xfrm>
          <a:off x="1403350" y="4076700"/>
          <a:ext cx="1066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Microsoft 公式 3.0" r:id="rId10" imgW="352466" imgH="66542" progId="Equation.3">
                  <p:embed/>
                </p:oleObj>
              </mc:Choice>
              <mc:Fallback>
                <p:oleObj name="Microsoft 公式 3.0" r:id="rId10" imgW="352466" imgH="66542" progId="Equation.3">
                  <p:embed/>
                  <p:pic>
                    <p:nvPicPr>
                      <p:cNvPr id="0" name="Object 19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1066800" cy="449263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2555875" y="3213100"/>
            <a:ext cx="222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—— </a:t>
            </a:r>
            <a:r>
              <a:rPr lang="zh-CN" altLang="en-US" sz="2400">
                <a:ea typeface="楷体_GB2312" pitchFamily="49" charset="-122"/>
              </a:rPr>
              <a:t>幅频响应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2627313" y="4076700"/>
            <a:ext cx="229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—— </a:t>
            </a:r>
            <a:r>
              <a:rPr lang="zh-CN" altLang="en-US" sz="2400">
                <a:ea typeface="楷体_GB2312" pitchFamily="49" charset="-122"/>
              </a:rPr>
              <a:t>相频响应</a:t>
            </a:r>
          </a:p>
        </p:txBody>
      </p:sp>
      <p:sp>
        <p:nvSpPr>
          <p:cNvPr id="142358" name="AutoShape 22"/>
          <p:cNvSpPr>
            <a:spLocks/>
          </p:cNvSpPr>
          <p:nvPr/>
        </p:nvSpPr>
        <p:spPr bwMode="auto">
          <a:xfrm>
            <a:off x="971550" y="350043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0">
              <a:solidFill>
                <a:srgbClr val="FF66FF"/>
              </a:solidFill>
              <a:ea typeface="楷体_GB2312" pitchFamily="49" charset="-122"/>
            </a:endParaRP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003800" y="321310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波特图</a:t>
            </a:r>
          </a:p>
        </p:txBody>
      </p:sp>
      <p:grpSp>
        <p:nvGrpSpPr>
          <p:cNvPr id="142362" name="Group 26"/>
          <p:cNvGrpSpPr>
            <a:grpSpLocks/>
          </p:cNvGrpSpPr>
          <p:nvPr/>
        </p:nvGrpSpPr>
        <p:grpSpPr bwMode="auto">
          <a:xfrm>
            <a:off x="1258888" y="4797425"/>
            <a:ext cx="6264275" cy="1106488"/>
            <a:chOff x="748" y="3203"/>
            <a:chExt cx="3946" cy="697"/>
          </a:xfrm>
        </p:grpSpPr>
        <p:sp>
          <p:nvSpPr>
            <p:cNvPr id="5137" name="Rectangle 24"/>
            <p:cNvSpPr>
              <a:spLocks noChangeArrowheads="1"/>
            </p:cNvSpPr>
            <p:nvPr/>
          </p:nvSpPr>
          <p:spPr bwMode="auto">
            <a:xfrm>
              <a:off x="748" y="3203"/>
              <a:ext cx="2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幅频响应、相频响应</a:t>
              </a:r>
            </a:p>
          </p:txBody>
        </p:sp>
        <p:sp>
          <p:nvSpPr>
            <p:cNvPr id="5138" name="Rectangle 25"/>
            <p:cNvSpPr>
              <a:spLocks noChangeArrowheads="1"/>
            </p:cNvSpPr>
            <p:nvPr/>
          </p:nvSpPr>
          <p:spPr bwMode="auto">
            <a:xfrm>
              <a:off x="1202" y="3612"/>
              <a:ext cx="3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—— </a:t>
              </a:r>
              <a:r>
                <a:rPr lang="zh-CN" altLang="en-US" sz="2400">
                  <a:ea typeface="楷体_GB2312" pitchFamily="49" charset="-122"/>
                </a:rPr>
                <a:t>放大电路的频率响应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42" grpId="0" autoUpdateAnimBg="0"/>
      <p:bldP spid="142343" grpId="0" animBg="1"/>
      <p:bldP spid="142353" grpId="0" autoUpdateAnimBg="0"/>
      <p:bldP spid="142356" grpId="0" autoUpdateAnimBg="0"/>
      <p:bldP spid="142357" grpId="0" autoUpdateAnimBg="0"/>
      <p:bldP spid="142358" grpId="0" animBg="1" autoUpdateAnimBg="0"/>
      <p:bldP spid="142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900113" y="1849438"/>
            <a:ext cx="6911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单级放大电路的幅频响应（波特图）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323850" y="98107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  <a:sym typeface="Symbol" pitchFamily="18" charset="2"/>
              </a:rPr>
              <a:t>当两级中频增益和频率响应均相同的电路耦合时，见下图分析：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086600" y="6324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end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3810000" y="1600200"/>
            <a:ext cx="5029200" cy="3276600"/>
            <a:chOff x="2448" y="1632"/>
            <a:chExt cx="3168" cy="2064"/>
          </a:xfrm>
        </p:grpSpPr>
        <p:sp>
          <p:nvSpPr>
            <p:cNvPr id="7209" name="Line 5"/>
            <p:cNvSpPr>
              <a:spLocks noChangeShapeType="1"/>
            </p:cNvSpPr>
            <p:nvPr/>
          </p:nvSpPr>
          <p:spPr bwMode="auto">
            <a:xfrm>
              <a:off x="2784" y="3408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10" name="Line 6"/>
            <p:cNvSpPr>
              <a:spLocks noChangeShapeType="1"/>
            </p:cNvSpPr>
            <p:nvPr/>
          </p:nvSpPr>
          <p:spPr bwMode="auto">
            <a:xfrm flipV="1">
              <a:off x="2784" y="177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11" name="Text Box 7"/>
            <p:cNvSpPr txBox="1">
              <a:spLocks noChangeArrowheads="1"/>
            </p:cNvSpPr>
            <p:nvPr/>
          </p:nvSpPr>
          <p:spPr bwMode="auto">
            <a:xfrm>
              <a:off x="2448" y="163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A</a:t>
              </a:r>
              <a:r>
                <a:rPr lang="en-US" altLang="zh-CN" sz="1800" i="1" baseline="-25000">
                  <a:ea typeface="楷体_GB2312" pitchFamily="49" charset="-122"/>
                </a:rPr>
                <a:t>V</a:t>
              </a:r>
            </a:p>
          </p:txBody>
        </p:sp>
        <p:sp>
          <p:nvSpPr>
            <p:cNvPr id="7212" name="Text Box 8"/>
            <p:cNvSpPr txBox="1">
              <a:spLocks noChangeArrowheads="1"/>
            </p:cNvSpPr>
            <p:nvPr/>
          </p:nvSpPr>
          <p:spPr bwMode="auto">
            <a:xfrm>
              <a:off x="5184" y="340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f</a:t>
              </a:r>
            </a:p>
          </p:txBody>
        </p:sp>
      </p:grpSp>
      <p:grpSp>
        <p:nvGrpSpPr>
          <p:cNvPr id="135177" name="Group 9"/>
          <p:cNvGrpSpPr>
            <a:grpSpLocks/>
          </p:cNvGrpSpPr>
          <p:nvPr/>
        </p:nvGrpSpPr>
        <p:grpSpPr bwMode="auto">
          <a:xfrm>
            <a:off x="4572000" y="3316288"/>
            <a:ext cx="3048000" cy="646112"/>
            <a:chOff x="2928" y="2713"/>
            <a:chExt cx="1920" cy="407"/>
          </a:xfrm>
        </p:grpSpPr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>
              <a:off x="3360" y="2736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07" name="Freeform 11"/>
            <p:cNvSpPr>
              <a:spLocks/>
            </p:cNvSpPr>
            <p:nvPr/>
          </p:nvSpPr>
          <p:spPr bwMode="auto">
            <a:xfrm>
              <a:off x="2928" y="2720"/>
              <a:ext cx="432" cy="400"/>
            </a:xfrm>
            <a:custGeom>
              <a:avLst/>
              <a:gdLst>
                <a:gd name="T0" fmla="*/ 432 w 432"/>
                <a:gd name="T1" fmla="*/ 16 h 400"/>
                <a:gd name="T2" fmla="*/ 288 w 432"/>
                <a:gd name="T3" fmla="*/ 64 h 400"/>
                <a:gd name="T4" fmla="*/ 0 w 432"/>
                <a:gd name="T5" fmla="*/ 400 h 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400">
                  <a:moveTo>
                    <a:pt x="432" y="16"/>
                  </a:moveTo>
                  <a:cubicBezTo>
                    <a:pt x="396" y="8"/>
                    <a:pt x="360" y="0"/>
                    <a:pt x="288" y="64"/>
                  </a:cubicBezTo>
                  <a:cubicBezTo>
                    <a:pt x="216" y="128"/>
                    <a:pt x="48" y="344"/>
                    <a:pt x="0" y="4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08" name="Freeform 12"/>
            <p:cNvSpPr>
              <a:spLocks/>
            </p:cNvSpPr>
            <p:nvPr/>
          </p:nvSpPr>
          <p:spPr bwMode="auto">
            <a:xfrm flipH="1">
              <a:off x="4416" y="2713"/>
              <a:ext cx="432" cy="400"/>
            </a:xfrm>
            <a:custGeom>
              <a:avLst/>
              <a:gdLst>
                <a:gd name="T0" fmla="*/ 432 w 432"/>
                <a:gd name="T1" fmla="*/ 16 h 400"/>
                <a:gd name="T2" fmla="*/ 288 w 432"/>
                <a:gd name="T3" fmla="*/ 64 h 400"/>
                <a:gd name="T4" fmla="*/ 0 w 432"/>
                <a:gd name="T5" fmla="*/ 400 h 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400">
                  <a:moveTo>
                    <a:pt x="432" y="16"/>
                  </a:moveTo>
                  <a:cubicBezTo>
                    <a:pt x="396" y="8"/>
                    <a:pt x="360" y="0"/>
                    <a:pt x="288" y="64"/>
                  </a:cubicBezTo>
                  <a:cubicBezTo>
                    <a:pt x="216" y="128"/>
                    <a:pt x="48" y="344"/>
                    <a:pt x="0" y="4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5181" name="Group 13"/>
          <p:cNvGrpSpPr>
            <a:grpSpLocks/>
          </p:cNvGrpSpPr>
          <p:nvPr/>
        </p:nvGrpSpPr>
        <p:grpSpPr bwMode="auto">
          <a:xfrm>
            <a:off x="4648200" y="2324100"/>
            <a:ext cx="2855913" cy="1333500"/>
            <a:chOff x="2976" y="2088"/>
            <a:chExt cx="1799" cy="840"/>
          </a:xfrm>
        </p:grpSpPr>
        <p:sp>
          <p:nvSpPr>
            <p:cNvPr id="7203" name="Line 14"/>
            <p:cNvSpPr>
              <a:spLocks noChangeShapeType="1"/>
            </p:cNvSpPr>
            <p:nvPr/>
          </p:nvSpPr>
          <p:spPr bwMode="auto">
            <a:xfrm>
              <a:off x="3648" y="211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04" name="Freeform 15"/>
            <p:cNvSpPr>
              <a:spLocks/>
            </p:cNvSpPr>
            <p:nvPr/>
          </p:nvSpPr>
          <p:spPr bwMode="auto">
            <a:xfrm>
              <a:off x="2976" y="2088"/>
              <a:ext cx="672" cy="840"/>
            </a:xfrm>
            <a:custGeom>
              <a:avLst/>
              <a:gdLst>
                <a:gd name="T0" fmla="*/ 1765 w 624"/>
                <a:gd name="T1" fmla="*/ 128 h 744"/>
                <a:gd name="T2" fmla="*/ 1087 w 624"/>
                <a:gd name="T3" fmla="*/ 654 h 744"/>
                <a:gd name="T4" fmla="*/ 0 w 624"/>
                <a:gd name="T5" fmla="*/ 4067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744">
                  <a:moveTo>
                    <a:pt x="624" y="24"/>
                  </a:moveTo>
                  <a:cubicBezTo>
                    <a:pt x="556" y="12"/>
                    <a:pt x="488" y="0"/>
                    <a:pt x="384" y="120"/>
                  </a:cubicBezTo>
                  <a:cubicBezTo>
                    <a:pt x="280" y="240"/>
                    <a:pt x="64" y="640"/>
                    <a:pt x="0" y="7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05" name="Freeform 16"/>
            <p:cNvSpPr>
              <a:spLocks/>
            </p:cNvSpPr>
            <p:nvPr/>
          </p:nvSpPr>
          <p:spPr bwMode="auto">
            <a:xfrm flipH="1">
              <a:off x="4103" y="2090"/>
              <a:ext cx="672" cy="790"/>
            </a:xfrm>
            <a:custGeom>
              <a:avLst/>
              <a:gdLst>
                <a:gd name="T0" fmla="*/ 1765 w 624"/>
                <a:gd name="T1" fmla="*/ 56 h 744"/>
                <a:gd name="T2" fmla="*/ 1087 w 624"/>
                <a:gd name="T3" fmla="*/ 276 h 744"/>
                <a:gd name="T4" fmla="*/ 0 w 624"/>
                <a:gd name="T5" fmla="*/ 1722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744">
                  <a:moveTo>
                    <a:pt x="624" y="24"/>
                  </a:moveTo>
                  <a:cubicBezTo>
                    <a:pt x="556" y="12"/>
                    <a:pt x="488" y="0"/>
                    <a:pt x="384" y="120"/>
                  </a:cubicBezTo>
                  <a:cubicBezTo>
                    <a:pt x="280" y="240"/>
                    <a:pt x="64" y="640"/>
                    <a:pt x="0" y="7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5185" name="Group 17"/>
          <p:cNvGrpSpPr>
            <a:grpSpLocks/>
          </p:cNvGrpSpPr>
          <p:nvPr/>
        </p:nvGrpSpPr>
        <p:grpSpPr bwMode="auto">
          <a:xfrm>
            <a:off x="5715000" y="3352800"/>
            <a:ext cx="1371600" cy="1066800"/>
            <a:chOff x="3648" y="2736"/>
            <a:chExt cx="864" cy="672"/>
          </a:xfrm>
        </p:grpSpPr>
        <p:sp>
          <p:nvSpPr>
            <p:cNvPr id="7201" name="Line 18"/>
            <p:cNvSpPr>
              <a:spLocks noChangeShapeType="1"/>
            </p:cNvSpPr>
            <p:nvPr/>
          </p:nvSpPr>
          <p:spPr bwMode="auto">
            <a:xfrm>
              <a:off x="3696" y="273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02" name="Text Box 19"/>
            <p:cNvSpPr txBox="1">
              <a:spLocks noChangeArrowheads="1"/>
            </p:cNvSpPr>
            <p:nvPr/>
          </p:nvSpPr>
          <p:spPr bwMode="auto">
            <a:xfrm>
              <a:off x="3648" y="2976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A</a:t>
              </a:r>
              <a:r>
                <a:rPr lang="en-US" altLang="zh-CN" sz="1800" i="1" baseline="-25000">
                  <a:ea typeface="楷体_GB2312" pitchFamily="49" charset="-122"/>
                </a:rPr>
                <a:t>VM1</a:t>
              </a:r>
            </a:p>
          </p:txBody>
        </p:sp>
      </p:grpSp>
      <p:grpSp>
        <p:nvGrpSpPr>
          <p:cNvPr id="135188" name="Group 20"/>
          <p:cNvGrpSpPr>
            <a:grpSpLocks/>
          </p:cNvGrpSpPr>
          <p:nvPr/>
        </p:nvGrpSpPr>
        <p:grpSpPr bwMode="auto">
          <a:xfrm>
            <a:off x="3124200" y="3429000"/>
            <a:ext cx="5029200" cy="366713"/>
            <a:chOff x="2016" y="2784"/>
            <a:chExt cx="3168" cy="231"/>
          </a:xfrm>
        </p:grpSpPr>
        <p:sp>
          <p:nvSpPr>
            <p:cNvPr id="7199" name="Line 21"/>
            <p:cNvSpPr>
              <a:spLocks noChangeShapeType="1"/>
            </p:cNvSpPr>
            <p:nvPr/>
          </p:nvSpPr>
          <p:spPr bwMode="auto">
            <a:xfrm>
              <a:off x="2784" y="292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00" name="Text Box 22"/>
            <p:cNvSpPr txBox="1">
              <a:spLocks noChangeArrowheads="1"/>
            </p:cNvSpPr>
            <p:nvPr/>
          </p:nvSpPr>
          <p:spPr bwMode="auto">
            <a:xfrm>
              <a:off x="2016" y="278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0.707A</a:t>
              </a:r>
              <a:r>
                <a:rPr lang="en-US" altLang="zh-CN" sz="1800" i="1" baseline="-25000">
                  <a:ea typeface="楷体_GB2312" pitchFamily="49" charset="-122"/>
                </a:rPr>
                <a:t>VM1</a:t>
              </a:r>
            </a:p>
          </p:txBody>
        </p:sp>
      </p:grpSp>
      <p:grpSp>
        <p:nvGrpSpPr>
          <p:cNvPr id="135191" name="Group 23"/>
          <p:cNvGrpSpPr>
            <a:grpSpLocks/>
          </p:cNvGrpSpPr>
          <p:nvPr/>
        </p:nvGrpSpPr>
        <p:grpSpPr bwMode="auto">
          <a:xfrm>
            <a:off x="4648200" y="2971800"/>
            <a:ext cx="3429000" cy="1966913"/>
            <a:chOff x="2976" y="2496"/>
            <a:chExt cx="2160" cy="1239"/>
          </a:xfrm>
        </p:grpSpPr>
        <p:sp>
          <p:nvSpPr>
            <p:cNvPr id="7195" name="Line 24"/>
            <p:cNvSpPr>
              <a:spLocks noChangeShapeType="1"/>
            </p:cNvSpPr>
            <p:nvPr/>
          </p:nvSpPr>
          <p:spPr bwMode="auto">
            <a:xfrm>
              <a:off x="3096" y="2496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6" name="Line 25"/>
            <p:cNvSpPr>
              <a:spLocks noChangeShapeType="1"/>
            </p:cNvSpPr>
            <p:nvPr/>
          </p:nvSpPr>
          <p:spPr bwMode="auto">
            <a:xfrm>
              <a:off x="4681" y="2496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2976" y="350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f</a:t>
              </a:r>
              <a:r>
                <a:rPr lang="en-US" altLang="zh-CN" sz="1800" i="1" baseline="-25000">
                  <a:ea typeface="楷体_GB2312" pitchFamily="49" charset="-122"/>
                </a:rPr>
                <a:t>L1</a:t>
              </a:r>
            </a:p>
          </p:txBody>
        </p:sp>
        <p:sp>
          <p:nvSpPr>
            <p:cNvPr id="7198" name="Text Box 27"/>
            <p:cNvSpPr txBox="1">
              <a:spLocks noChangeArrowheads="1"/>
            </p:cNvSpPr>
            <p:nvPr/>
          </p:nvSpPr>
          <p:spPr bwMode="auto">
            <a:xfrm>
              <a:off x="4560" y="345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f</a:t>
              </a:r>
              <a:r>
                <a:rPr lang="en-US" altLang="zh-CN" sz="1800" i="1" baseline="-25000">
                  <a:ea typeface="楷体_GB2312" pitchFamily="49" charset="-122"/>
                </a:rPr>
                <a:t>H1</a:t>
              </a:r>
            </a:p>
          </p:txBody>
        </p:sp>
      </p:grpSp>
      <p:grpSp>
        <p:nvGrpSpPr>
          <p:cNvPr id="135196" name="Group 28"/>
          <p:cNvGrpSpPr>
            <a:grpSpLocks/>
          </p:cNvGrpSpPr>
          <p:nvPr/>
        </p:nvGrpSpPr>
        <p:grpSpPr bwMode="auto">
          <a:xfrm>
            <a:off x="3124200" y="3048000"/>
            <a:ext cx="5029200" cy="366713"/>
            <a:chOff x="2016" y="2544"/>
            <a:chExt cx="3168" cy="231"/>
          </a:xfrm>
        </p:grpSpPr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2688" y="2688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4" name="Text Box 30"/>
            <p:cNvSpPr txBox="1">
              <a:spLocks noChangeArrowheads="1"/>
            </p:cNvSpPr>
            <p:nvPr/>
          </p:nvSpPr>
          <p:spPr bwMode="auto">
            <a:xfrm>
              <a:off x="2016" y="2544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0.5A</a:t>
              </a:r>
              <a:r>
                <a:rPr lang="en-US" altLang="zh-CN" sz="1800" i="1" baseline="30000">
                  <a:ea typeface="楷体_GB2312" pitchFamily="49" charset="-122"/>
                </a:rPr>
                <a:t>2</a:t>
              </a:r>
              <a:r>
                <a:rPr lang="en-US" altLang="zh-CN" sz="1800" i="1" baseline="-25000">
                  <a:ea typeface="楷体_GB2312" pitchFamily="49" charset="-122"/>
                </a:rPr>
                <a:t>VM1</a:t>
              </a:r>
            </a:p>
          </p:txBody>
        </p:sp>
      </p:grpSp>
      <p:grpSp>
        <p:nvGrpSpPr>
          <p:cNvPr id="135199" name="Group 31"/>
          <p:cNvGrpSpPr>
            <a:grpSpLocks/>
          </p:cNvGrpSpPr>
          <p:nvPr/>
        </p:nvGrpSpPr>
        <p:grpSpPr bwMode="auto">
          <a:xfrm>
            <a:off x="3048000" y="2590800"/>
            <a:ext cx="5257800" cy="366713"/>
            <a:chOff x="1968" y="2256"/>
            <a:chExt cx="3312" cy="231"/>
          </a:xfrm>
        </p:grpSpPr>
        <p:sp>
          <p:nvSpPr>
            <p:cNvPr id="7191" name="Text Box 32"/>
            <p:cNvSpPr txBox="1">
              <a:spLocks noChangeArrowheads="1"/>
            </p:cNvSpPr>
            <p:nvPr/>
          </p:nvSpPr>
          <p:spPr bwMode="auto">
            <a:xfrm>
              <a:off x="1968" y="2256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0.707A</a:t>
              </a:r>
              <a:r>
                <a:rPr lang="en-US" altLang="zh-CN" sz="1800" i="1" baseline="30000">
                  <a:ea typeface="楷体_GB2312" pitchFamily="49" charset="-122"/>
                </a:rPr>
                <a:t>2</a:t>
              </a:r>
              <a:r>
                <a:rPr lang="en-US" altLang="zh-CN" sz="1800" i="1" baseline="-25000">
                  <a:ea typeface="楷体_GB2312" pitchFamily="49" charset="-122"/>
                </a:rPr>
                <a:t>VM1</a:t>
              </a:r>
            </a:p>
          </p:txBody>
        </p:sp>
        <p:sp>
          <p:nvSpPr>
            <p:cNvPr id="7192" name="Line 33"/>
            <p:cNvSpPr>
              <a:spLocks noChangeShapeType="1"/>
            </p:cNvSpPr>
            <p:nvPr/>
          </p:nvSpPr>
          <p:spPr bwMode="auto">
            <a:xfrm>
              <a:off x="2784" y="2448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5202" name="Group 34"/>
          <p:cNvGrpSpPr>
            <a:grpSpLocks/>
          </p:cNvGrpSpPr>
          <p:nvPr/>
        </p:nvGrpSpPr>
        <p:grpSpPr bwMode="auto">
          <a:xfrm>
            <a:off x="4953000" y="2667000"/>
            <a:ext cx="2514600" cy="2271713"/>
            <a:chOff x="3168" y="2304"/>
            <a:chExt cx="1584" cy="1431"/>
          </a:xfrm>
        </p:grpSpPr>
        <p:sp>
          <p:nvSpPr>
            <p:cNvPr id="7187" name="Line 35"/>
            <p:cNvSpPr>
              <a:spLocks noChangeShapeType="1"/>
            </p:cNvSpPr>
            <p:nvPr/>
          </p:nvSpPr>
          <p:spPr bwMode="auto">
            <a:xfrm>
              <a:off x="3241" y="2304"/>
              <a:ext cx="0" cy="1248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Line 36"/>
            <p:cNvSpPr>
              <a:spLocks noChangeShapeType="1"/>
            </p:cNvSpPr>
            <p:nvPr/>
          </p:nvSpPr>
          <p:spPr bwMode="auto">
            <a:xfrm>
              <a:off x="4534" y="2304"/>
              <a:ext cx="0" cy="1248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9" name="Text Box 37"/>
            <p:cNvSpPr txBox="1">
              <a:spLocks noChangeArrowheads="1"/>
            </p:cNvSpPr>
            <p:nvPr/>
          </p:nvSpPr>
          <p:spPr bwMode="auto">
            <a:xfrm>
              <a:off x="3168" y="350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f</a:t>
              </a:r>
              <a:r>
                <a:rPr lang="en-US" altLang="zh-CN" sz="1800" i="1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7190" name="Text Box 38"/>
            <p:cNvSpPr txBox="1">
              <a:spLocks noChangeArrowheads="1"/>
            </p:cNvSpPr>
            <p:nvPr/>
          </p:nvSpPr>
          <p:spPr bwMode="auto">
            <a:xfrm>
              <a:off x="4368" y="345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f</a:t>
              </a:r>
              <a:r>
                <a:rPr lang="en-US" altLang="zh-CN" sz="1800" i="1" baseline="-25000">
                  <a:ea typeface="楷体_GB2312" pitchFamily="49" charset="-122"/>
                </a:rPr>
                <a:t>H</a:t>
              </a:r>
            </a:p>
          </p:txBody>
        </p:sp>
      </p:grpSp>
      <p:grpSp>
        <p:nvGrpSpPr>
          <p:cNvPr id="135207" name="Group 39"/>
          <p:cNvGrpSpPr>
            <a:grpSpLocks/>
          </p:cNvGrpSpPr>
          <p:nvPr/>
        </p:nvGrpSpPr>
        <p:grpSpPr bwMode="auto">
          <a:xfrm>
            <a:off x="5651500" y="2349500"/>
            <a:ext cx="762000" cy="2057400"/>
            <a:chOff x="3552" y="2112"/>
            <a:chExt cx="480" cy="1296"/>
          </a:xfrm>
        </p:grpSpPr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>
              <a:off x="3984" y="2112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6" name="Text Box 41"/>
            <p:cNvSpPr txBox="1">
              <a:spLocks noChangeArrowheads="1"/>
            </p:cNvSpPr>
            <p:nvPr/>
          </p:nvSpPr>
          <p:spPr bwMode="auto">
            <a:xfrm>
              <a:off x="3552" y="216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A</a:t>
              </a:r>
              <a:r>
                <a:rPr lang="en-US" altLang="zh-CN" sz="1800" i="1" baseline="30000">
                  <a:ea typeface="楷体_GB2312" pitchFamily="49" charset="-122"/>
                </a:rPr>
                <a:t>2</a:t>
              </a:r>
              <a:r>
                <a:rPr lang="en-US" altLang="zh-CN" sz="1800" i="1" baseline="-25000">
                  <a:ea typeface="楷体_GB2312" pitchFamily="49" charset="-122"/>
                </a:rPr>
                <a:t>VM1</a:t>
              </a:r>
            </a:p>
          </p:txBody>
        </p:sp>
      </p:grp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228600" y="27432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990000"/>
                </a:solidFill>
                <a:ea typeface="楷体_GB2312" pitchFamily="49" charset="-122"/>
              </a:rPr>
              <a:t>两级耦合电路的通频带变窄了。</a:t>
            </a:r>
          </a:p>
        </p:txBody>
      </p:sp>
      <p:sp>
        <p:nvSpPr>
          <p:cNvPr id="135211" name="Text Box 43"/>
          <p:cNvSpPr txBox="1">
            <a:spLocks noChangeArrowheads="1"/>
          </p:cNvSpPr>
          <p:nvPr/>
        </p:nvSpPr>
        <p:spPr bwMode="auto">
          <a:xfrm>
            <a:off x="611188" y="5300663"/>
            <a:ext cx="748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几级放大电路级连起来，总的电压增益增大，但通频带变窄了</a:t>
            </a:r>
          </a:p>
        </p:txBody>
      </p:sp>
      <p:sp>
        <p:nvSpPr>
          <p:cNvPr id="7184" name="Rectangle 4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6375" y="188913"/>
            <a:ext cx="5256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ea typeface="黑体" pitchFamily="49" charset="-122"/>
              </a:rPr>
              <a:t>多级放大电路的频率响应</a:t>
            </a:r>
          </a:p>
        </p:txBody>
      </p:sp>
    </p:spTree>
  </p:cSld>
  <p:clrMapOvr>
    <a:masterClrMapping/>
  </p:clrMapOvr>
  <p:transition>
    <p:blinds dir="vert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210" grpId="0" autoUpdateAnimBg="0"/>
      <p:bldP spid="1352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4925" y="0"/>
            <a:ext cx="774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5.7.2</a:t>
            </a:r>
            <a:r>
              <a:rPr lang="zh-CN" altLang="en-US" sz="2400">
                <a:solidFill>
                  <a:srgbClr val="0033CC"/>
                </a:solidFill>
                <a:ea typeface="楷体_GB2312" pitchFamily="49" charset="-122"/>
              </a:rPr>
              <a:t>电路如图，两管的</a:t>
            </a:r>
            <a:r>
              <a:rPr lang="el-GR" altLang="zh-CN" sz="2400">
                <a:solidFill>
                  <a:srgbClr val="0033CC"/>
                </a:solidFill>
                <a:ea typeface="楷体_GB2312" pitchFamily="49" charset="-122"/>
              </a:rPr>
              <a:t>β</a:t>
            </a:r>
            <a:r>
              <a:rPr lang="zh-CN" altLang="en-US" sz="2400">
                <a:solidFill>
                  <a:srgbClr val="0033CC"/>
                </a:solidFill>
                <a:ea typeface="楷体_GB2312" pitchFamily="49" charset="-122"/>
              </a:rPr>
              <a:t>分别表示为 </a:t>
            </a:r>
            <a:r>
              <a:rPr lang="el-GR" altLang="zh-CN" sz="2400">
                <a:solidFill>
                  <a:srgbClr val="0033CC"/>
                </a:solidFill>
                <a:ea typeface="楷体_GB2312" pitchFamily="49" charset="-122"/>
              </a:rPr>
              <a:t>β</a:t>
            </a:r>
            <a:r>
              <a:rPr lang="en-US" altLang="zh-CN" sz="1600">
                <a:solidFill>
                  <a:srgbClr val="0033CC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l-GR" altLang="zh-CN" sz="2400">
                <a:solidFill>
                  <a:srgbClr val="0033CC"/>
                </a:solidFill>
                <a:ea typeface="楷体_GB2312" pitchFamily="49" charset="-122"/>
              </a:rPr>
              <a:t> β</a:t>
            </a:r>
            <a:r>
              <a:rPr lang="en-US" altLang="zh-CN" sz="1600">
                <a:solidFill>
                  <a:srgbClr val="0033CC"/>
                </a:solidFill>
                <a:ea typeface="楷体_GB2312" pitchFamily="49" charset="-122"/>
              </a:rPr>
              <a:t>2</a:t>
            </a:r>
            <a:endParaRPr lang="zh-CN" altLang="en-US" sz="160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33413" y="457200"/>
            <a:ext cx="7345362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试求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(1)I</a:t>
            </a:r>
            <a:r>
              <a:rPr lang="en-US" altLang="zh-CN" sz="2000" baseline="-25000">
                <a:solidFill>
                  <a:srgbClr val="0033CC"/>
                </a:solidFill>
                <a:ea typeface="楷体_GB2312" pitchFamily="49" charset="-122"/>
              </a:rPr>
              <a:t>C1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rgbClr val="0033CC"/>
                </a:solidFill>
                <a:ea typeface="楷体_GB2312" pitchFamily="49" charset="-122"/>
              </a:rPr>
              <a:t>CE1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I</a:t>
            </a:r>
            <a:r>
              <a:rPr lang="en-US" altLang="zh-CN" sz="2000" baseline="-25000">
                <a:solidFill>
                  <a:srgbClr val="0033CC"/>
                </a:solidFill>
                <a:ea typeface="楷体_GB2312" pitchFamily="49" charset="-122"/>
              </a:rPr>
              <a:t>C2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rgbClr val="0033CC"/>
                </a:solidFill>
                <a:ea typeface="楷体_GB2312" pitchFamily="49" charset="-122"/>
              </a:rPr>
              <a:t>CE2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  (2)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画小信号等效电路</a:t>
            </a:r>
            <a:endParaRPr lang="en-US" altLang="zh-CN" sz="2000">
              <a:solidFill>
                <a:srgbClr val="0033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(3)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求</a:t>
            </a:r>
            <a:r>
              <a:rPr lang="en-US" altLang="zh-CN" sz="2000" i="1">
                <a:solidFill>
                  <a:srgbClr val="0033CC"/>
                </a:solidFill>
                <a:ea typeface="楷体_GB2312" pitchFamily="49" charset="-122"/>
              </a:rPr>
              <a:t>A</a:t>
            </a:r>
            <a:r>
              <a:rPr lang="en-US" altLang="zh-CN" sz="2000" i="1" baseline="-25000">
                <a:solidFill>
                  <a:srgbClr val="0033CC"/>
                </a:solidFill>
                <a:ea typeface="楷体_GB2312" pitchFamily="49" charset="-122"/>
              </a:rPr>
              <a:t>v1</a:t>
            </a:r>
            <a:r>
              <a:rPr lang="zh-CN" altLang="en-US" sz="2000" i="1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 i="1">
                <a:solidFill>
                  <a:srgbClr val="0033CC"/>
                </a:solidFill>
                <a:ea typeface="楷体_GB2312" pitchFamily="49" charset="-122"/>
              </a:rPr>
              <a:t> A</a:t>
            </a:r>
            <a:r>
              <a:rPr lang="en-US" altLang="zh-CN" sz="2000" i="1" baseline="-25000">
                <a:solidFill>
                  <a:srgbClr val="0033CC"/>
                </a:solidFill>
                <a:ea typeface="楷体_GB2312" pitchFamily="49" charset="-122"/>
              </a:rPr>
              <a:t>v2</a:t>
            </a:r>
            <a:r>
              <a:rPr lang="zh-CN" altLang="en-US" sz="2000" i="1">
                <a:solidFill>
                  <a:srgbClr val="0033CC"/>
                </a:solidFill>
                <a:ea typeface="楷体_GB2312" pitchFamily="49" charset="-122"/>
              </a:rPr>
              <a:t>、 </a:t>
            </a:r>
            <a:r>
              <a:rPr lang="en-US" altLang="zh-CN" sz="2000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lang="en-US" altLang="zh-CN" sz="2000" i="1" baseline="-25000">
                <a:solidFill>
                  <a:srgbClr val="0033CC"/>
                </a:solidFill>
                <a:ea typeface="楷体_GB2312" pitchFamily="49" charset="-122"/>
              </a:rPr>
              <a:t>i</a:t>
            </a:r>
            <a:r>
              <a:rPr lang="zh-CN" altLang="en-US" sz="2000" i="1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lang="en-US" altLang="zh-CN" sz="2000" i="1" baseline="-25000">
                <a:solidFill>
                  <a:srgbClr val="0033CC"/>
                </a:solidFill>
                <a:ea typeface="楷体_GB2312" pitchFamily="49" charset="-122"/>
              </a:rPr>
              <a:t>o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85875"/>
            <a:ext cx="4722813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7092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5.7.4</a:t>
            </a:r>
            <a:r>
              <a:rPr lang="en-US" altLang="zh-CN" sz="2400">
                <a:solidFill>
                  <a:srgbClr val="0033CC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33CC"/>
                </a:solidFill>
                <a:ea typeface="楷体_GB2312" pitchFamily="49" charset="-122"/>
              </a:rPr>
              <a:t>电路如图，两管的</a:t>
            </a:r>
            <a:r>
              <a:rPr lang="el-GR" altLang="zh-CN" sz="2400">
                <a:solidFill>
                  <a:srgbClr val="0033CC"/>
                </a:solidFill>
                <a:ea typeface="楷体_GB2312" pitchFamily="49" charset="-122"/>
              </a:rPr>
              <a:t>β</a:t>
            </a:r>
            <a:r>
              <a:rPr lang="zh-CN" altLang="en-US" sz="2400">
                <a:solidFill>
                  <a:srgbClr val="0033CC"/>
                </a:solidFill>
                <a:ea typeface="楷体_GB2312" pitchFamily="49" charset="-122"/>
              </a:rPr>
              <a:t>分别表示为 </a:t>
            </a:r>
            <a:r>
              <a:rPr lang="el-GR" altLang="zh-CN" sz="2400">
                <a:solidFill>
                  <a:srgbClr val="0033CC"/>
                </a:solidFill>
                <a:ea typeface="楷体_GB2312" pitchFamily="49" charset="-122"/>
              </a:rPr>
              <a:t>β</a:t>
            </a:r>
            <a:r>
              <a:rPr lang="en-US" altLang="zh-CN" sz="1600">
                <a:solidFill>
                  <a:srgbClr val="0033CC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l-GR" altLang="zh-CN" sz="2400">
                <a:solidFill>
                  <a:srgbClr val="0033CC"/>
                </a:solidFill>
                <a:ea typeface="楷体_GB2312" pitchFamily="49" charset="-122"/>
              </a:rPr>
              <a:t> β</a:t>
            </a:r>
            <a:r>
              <a:rPr lang="en-US" altLang="zh-CN" sz="1600">
                <a:solidFill>
                  <a:srgbClr val="0033CC"/>
                </a:solidFill>
                <a:ea typeface="楷体_GB2312" pitchFamily="49" charset="-122"/>
              </a:rPr>
              <a:t>2</a:t>
            </a:r>
            <a:endParaRPr lang="zh-CN" altLang="en-US" sz="1600">
              <a:solidFill>
                <a:srgbClr val="0033CC"/>
              </a:solidFill>
              <a:ea typeface="楷体_GB2312" pitchFamily="49" charset="-122"/>
            </a:endParaRP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6911975" cy="458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12788" y="539750"/>
            <a:ext cx="7345362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试求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(1)I</a:t>
            </a:r>
            <a:r>
              <a:rPr lang="en-US" altLang="zh-CN" sz="2000" baseline="-25000">
                <a:solidFill>
                  <a:srgbClr val="0033CC"/>
                </a:solidFill>
                <a:ea typeface="楷体_GB2312" pitchFamily="49" charset="-122"/>
              </a:rPr>
              <a:t>C1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rgbClr val="0033CC"/>
                </a:solidFill>
                <a:ea typeface="楷体_GB2312" pitchFamily="49" charset="-122"/>
              </a:rPr>
              <a:t>CE1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I</a:t>
            </a:r>
            <a:r>
              <a:rPr lang="en-US" altLang="zh-CN" sz="2000" baseline="-25000">
                <a:solidFill>
                  <a:srgbClr val="0033CC"/>
                </a:solidFill>
                <a:ea typeface="楷体_GB2312" pitchFamily="49" charset="-122"/>
              </a:rPr>
              <a:t>C2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rgbClr val="0033CC"/>
                </a:solidFill>
                <a:ea typeface="楷体_GB2312" pitchFamily="49" charset="-122"/>
              </a:rPr>
              <a:t>CE2</a:t>
            </a: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  (2)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画小信号等效电路</a:t>
            </a:r>
            <a:endParaRPr lang="en-US" altLang="zh-CN" sz="2000">
              <a:solidFill>
                <a:srgbClr val="0033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ea typeface="楷体_GB2312" pitchFamily="49" charset="-122"/>
              </a:rPr>
              <a:t>(3)</a:t>
            </a:r>
            <a:r>
              <a:rPr lang="zh-CN" altLang="en-US" sz="2000">
                <a:solidFill>
                  <a:srgbClr val="0033CC"/>
                </a:solidFill>
                <a:ea typeface="楷体_GB2312" pitchFamily="49" charset="-122"/>
              </a:rPr>
              <a:t>求</a:t>
            </a:r>
            <a:r>
              <a:rPr lang="en-US" altLang="zh-CN" sz="2000" i="1">
                <a:solidFill>
                  <a:srgbClr val="0033CC"/>
                </a:solidFill>
                <a:ea typeface="楷体_GB2312" pitchFamily="49" charset="-122"/>
              </a:rPr>
              <a:t>A</a:t>
            </a:r>
            <a:r>
              <a:rPr lang="en-US" altLang="zh-CN" sz="2000" i="1" baseline="-25000">
                <a:solidFill>
                  <a:srgbClr val="0033CC"/>
                </a:solidFill>
                <a:ea typeface="楷体_GB2312" pitchFamily="49" charset="-122"/>
              </a:rPr>
              <a:t>v1</a:t>
            </a:r>
            <a:r>
              <a:rPr lang="zh-CN" altLang="en-US" sz="2000" i="1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 i="1">
                <a:solidFill>
                  <a:srgbClr val="0033CC"/>
                </a:solidFill>
                <a:ea typeface="楷体_GB2312" pitchFamily="49" charset="-122"/>
              </a:rPr>
              <a:t> A</a:t>
            </a:r>
            <a:r>
              <a:rPr lang="en-US" altLang="zh-CN" sz="2000" i="1" baseline="-25000">
                <a:solidFill>
                  <a:srgbClr val="0033CC"/>
                </a:solidFill>
                <a:ea typeface="楷体_GB2312" pitchFamily="49" charset="-122"/>
              </a:rPr>
              <a:t>v2</a:t>
            </a:r>
            <a:r>
              <a:rPr lang="zh-CN" altLang="en-US" sz="2000" i="1">
                <a:solidFill>
                  <a:srgbClr val="0033CC"/>
                </a:solidFill>
                <a:ea typeface="楷体_GB2312" pitchFamily="49" charset="-122"/>
              </a:rPr>
              <a:t>、 </a:t>
            </a:r>
            <a:r>
              <a:rPr lang="en-US" altLang="zh-CN" sz="2000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lang="en-US" altLang="zh-CN" sz="2000" i="1" baseline="-25000">
                <a:solidFill>
                  <a:srgbClr val="0033CC"/>
                </a:solidFill>
                <a:ea typeface="楷体_GB2312" pitchFamily="49" charset="-122"/>
              </a:rPr>
              <a:t>i</a:t>
            </a:r>
            <a:r>
              <a:rPr lang="zh-CN" altLang="en-US" sz="2000" i="1">
                <a:solidFill>
                  <a:srgbClr val="0033CC"/>
                </a:solidFill>
                <a:ea typeface="楷体_GB2312" pitchFamily="49" charset="-122"/>
              </a:rPr>
              <a:t>、</a:t>
            </a:r>
            <a:r>
              <a:rPr lang="en-US" altLang="zh-CN" sz="2000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lang="en-US" altLang="zh-CN" sz="2000" i="1" baseline="-25000">
                <a:solidFill>
                  <a:srgbClr val="0033CC"/>
                </a:solidFill>
                <a:ea typeface="楷体_GB2312" pitchFamily="49" charset="-122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8521</TotalTime>
  <Words>390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黑体</vt:lpstr>
      <vt:lpstr>楷体_GB2312</vt:lpstr>
      <vt:lpstr>宋体</vt:lpstr>
      <vt:lpstr>Symbol</vt:lpstr>
      <vt:lpstr>Times New Roman</vt:lpstr>
      <vt:lpstr>Wingdings</vt:lpstr>
      <vt:lpstr>默认设计模板</vt:lpstr>
      <vt:lpstr>Image</vt:lpstr>
      <vt:lpstr>BMP 图象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839</cp:revision>
  <dcterms:created xsi:type="dcterms:W3CDTF">2000-03-01T12:06:14Z</dcterms:created>
  <dcterms:modified xsi:type="dcterms:W3CDTF">2020-02-07T09:32:16Z</dcterms:modified>
</cp:coreProperties>
</file>