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9" r:id="rId2"/>
    <p:sldId id="258" r:id="rId3"/>
    <p:sldId id="319" r:id="rId4"/>
    <p:sldId id="322" r:id="rId5"/>
    <p:sldId id="300" r:id="rId6"/>
    <p:sldId id="325" r:id="rId7"/>
    <p:sldId id="320" r:id="rId8"/>
    <p:sldId id="324" r:id="rId9"/>
    <p:sldId id="326" r:id="rId10"/>
    <p:sldId id="282" r:id="rId11"/>
    <p:sldId id="327" r:id="rId12"/>
    <p:sldId id="261" r:id="rId13"/>
    <p:sldId id="328" r:id="rId14"/>
    <p:sldId id="333" r:id="rId15"/>
    <p:sldId id="382" r:id="rId16"/>
    <p:sldId id="383" r:id="rId17"/>
    <p:sldId id="330" r:id="rId18"/>
    <p:sldId id="303" r:id="rId19"/>
    <p:sldId id="331" r:id="rId20"/>
    <p:sldId id="332" r:id="rId21"/>
    <p:sldId id="334" r:id="rId22"/>
    <p:sldId id="376" r:id="rId23"/>
    <p:sldId id="377" r:id="rId24"/>
    <p:sldId id="341" r:id="rId25"/>
    <p:sldId id="338" r:id="rId26"/>
    <p:sldId id="358" r:id="rId27"/>
    <p:sldId id="343" r:id="rId28"/>
    <p:sldId id="286" r:id="rId29"/>
    <p:sldId id="305" r:id="rId30"/>
    <p:sldId id="290" r:id="rId31"/>
    <p:sldId id="308" r:id="rId32"/>
    <p:sldId id="292" r:id="rId33"/>
    <p:sldId id="309" r:id="rId34"/>
    <p:sldId id="289" r:id="rId35"/>
    <p:sldId id="307" r:id="rId36"/>
    <p:sldId id="411" r:id="rId37"/>
    <p:sldId id="412" r:id="rId38"/>
    <p:sldId id="350" r:id="rId39"/>
    <p:sldId id="379" r:id="rId40"/>
    <p:sldId id="408" r:id="rId41"/>
    <p:sldId id="409" r:id="rId42"/>
    <p:sldId id="406" r:id="rId43"/>
    <p:sldId id="399" r:id="rId44"/>
    <p:sldId id="400" r:id="rId45"/>
    <p:sldId id="401" r:id="rId46"/>
    <p:sldId id="402" r:id="rId47"/>
    <p:sldId id="403" r:id="rId48"/>
    <p:sldId id="391" r:id="rId49"/>
    <p:sldId id="392" r:id="rId50"/>
    <p:sldId id="395" r:id="rId51"/>
    <p:sldId id="396" r:id="rId52"/>
    <p:sldId id="374" r:id="rId53"/>
    <p:sldId id="384" r:id="rId54"/>
    <p:sldId id="390" r:id="rId55"/>
    <p:sldId id="393" r:id="rId56"/>
    <p:sldId id="394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CC0000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CC0000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CC0000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CC0000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CC0000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CC0000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CC0000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CC0000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CC0000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66FFFF"/>
    <a:srgbClr val="FFEBCB"/>
    <a:srgbClr val="FFEFCB"/>
    <a:srgbClr val="FFEFD1"/>
    <a:srgbClr val="FFE8D1"/>
    <a:srgbClr val="FFE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2" autoAdjust="0"/>
  </p:normalViewPr>
  <p:slideViewPr>
    <p:cSldViewPr snapToGrid="0">
      <p:cViewPr varScale="1">
        <p:scale>
          <a:sx n="67" d="100"/>
          <a:sy n="67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170"/>
    </p:cViewPr>
  </p:sorterViewPr>
  <p:notesViewPr>
    <p:cSldViewPr snapToGrid="0">
      <p:cViewPr>
        <p:scale>
          <a:sx n="100" d="100"/>
          <a:sy n="100" d="100"/>
        </p:scale>
        <p:origin x="-178" y="1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18" Type="http://schemas.openxmlformats.org/officeDocument/2006/relationships/image" Target="../media/image10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17" Type="http://schemas.openxmlformats.org/officeDocument/2006/relationships/image" Target="../media/image105.wmf"/><Relationship Id="rId2" Type="http://schemas.openxmlformats.org/officeDocument/2006/relationships/image" Target="../media/image90.wmf"/><Relationship Id="rId16" Type="http://schemas.openxmlformats.org/officeDocument/2006/relationships/image" Target="../media/image104.wmf"/><Relationship Id="rId20" Type="http://schemas.openxmlformats.org/officeDocument/2006/relationships/image" Target="../media/image108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19" Type="http://schemas.openxmlformats.org/officeDocument/2006/relationships/image" Target="../media/image107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84579BB-5CB6-4224-ACBE-15DCDFC6F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4335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C701680-CEB2-4FA5-9570-A5EFA92D34A8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9579081-D8C2-4E41-B38B-824B7D2E864D}" type="slidenum">
              <a:rPr lang="en-US" altLang="zh-CN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5E02A-CF4F-4AE7-B65B-CAEB727E67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3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89C22-B689-41AA-8B3E-AF9A97662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27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72F3-5BF8-4F59-BD7E-42B6DC625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92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E4A0E-AED8-4231-A27C-8A00530485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7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41B86-0E06-4BBB-A228-522169AFA1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34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3819-336E-4217-809E-2AB158CA1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8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20F92-8F0A-47E0-BFD5-0DF588493A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69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C422E-FB54-48AD-B7FC-A51C2BA427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9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B9D4F-9FAF-4A94-9A08-CA66388E6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71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47CFD-25C6-45FD-BDA5-61C198E78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60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41F11-EA16-4D84-91B1-E322FB4ED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60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FBB73-BF77-4B6B-9DC6-A372AEEE2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2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7348879-99BE-4CF9-9A1D-263F8794EC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oleObject" Target="../embeddings/oleObject9.bin"/><Relationship Id="rId3" Type="http://schemas.openxmlformats.org/officeDocument/2006/relationships/audio" Target="../media/audio1.wav"/><Relationship Id="rId7" Type="http://schemas.openxmlformats.org/officeDocument/2006/relationships/image" Target="../media/image2.png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8.bin"/><Relationship Id="rId5" Type="http://schemas.openxmlformats.org/officeDocument/2006/relationships/audio" Target="../media/audio2.wav"/><Relationship Id="rId10" Type="http://schemas.openxmlformats.org/officeDocument/2006/relationships/image" Target="../media/image1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8.wmf"/><Relationship Id="rId3" Type="http://schemas.openxmlformats.org/officeDocument/2006/relationships/audio" Target="../media/audio2.wav"/><Relationship Id="rId7" Type="http://schemas.openxmlformats.org/officeDocument/2006/relationships/image" Target="../media/image31.png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png"/><Relationship Id="rId11" Type="http://schemas.openxmlformats.org/officeDocument/2006/relationships/image" Target="../media/image27.wmf"/><Relationship Id="rId5" Type="http://schemas.openxmlformats.org/officeDocument/2006/relationships/image" Target="../media/image2.png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.png"/><Relationship Id="rId9" Type="http://schemas.openxmlformats.org/officeDocument/2006/relationships/image" Target="../media/image33.png"/><Relationship Id="rId1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audio1.wav"/><Relationship Id="rId7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audio" Target="../media/audio1.wav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11" Type="http://schemas.openxmlformats.org/officeDocument/2006/relationships/image" Target="../media/image40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15.bin"/><Relationship Id="rId4" Type="http://schemas.openxmlformats.org/officeDocument/2006/relationships/audio" Target="../media/audio2.wav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7\Avi\A07102.AVI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audio" Target="../media/audio3.wav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jpeg"/><Relationship Id="rId4" Type="http://schemas.openxmlformats.org/officeDocument/2006/relationships/audio" Target="../media/audio2.wav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audio" Target="../media/audio1.wav"/><Relationship Id="rId7" Type="http://schemas.openxmlformats.org/officeDocument/2006/relationships/slide" Target="slide1.xml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png"/><Relationship Id="rId11" Type="http://schemas.openxmlformats.org/officeDocument/2006/relationships/image" Target="../media/image48.png"/><Relationship Id="rId5" Type="http://schemas.openxmlformats.org/officeDocument/2006/relationships/image" Target="../media/image1.png"/><Relationship Id="rId15" Type="http://schemas.openxmlformats.org/officeDocument/2006/relationships/image" Target="../media/image44.wmf"/><Relationship Id="rId10" Type="http://schemas.openxmlformats.org/officeDocument/2006/relationships/image" Target="../media/image47.png"/><Relationship Id="rId4" Type="http://schemas.openxmlformats.org/officeDocument/2006/relationships/audio" Target="../media/audio2.wav"/><Relationship Id="rId9" Type="http://schemas.openxmlformats.org/officeDocument/2006/relationships/image" Target="../media/image46.png"/><Relationship Id="rId1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7\Avi\A07106.AVI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audio" Target="../media/audio1.wav"/><Relationship Id="rId7" Type="http://schemas.openxmlformats.org/officeDocument/2006/relationships/slide" Target="slide1.xml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.png"/><Relationship Id="rId10" Type="http://schemas.openxmlformats.org/officeDocument/2006/relationships/image" Target="../media/image5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7\Avi\A07108.AVI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audio" Target="../media/audio1.wav"/><Relationship Id="rId7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56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7\Avi\A07104.AVI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slide" Target="slide1.xml"/><Relationship Id="rId7" Type="http://schemas.openxmlformats.org/officeDocument/2006/relationships/image" Target="../media/image42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44.wmf"/><Relationship Id="rId15" Type="http://schemas.openxmlformats.org/officeDocument/2006/relationships/image" Target="../media/image40.w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46.png"/><Relationship Id="rId14" Type="http://schemas.openxmlformats.org/officeDocument/2006/relationships/oleObject" Target="../embeddings/oleObject2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audio" Target="../media/audio1.wav"/><Relationship Id="rId7" Type="http://schemas.openxmlformats.org/officeDocument/2006/relationships/image" Target="../media/image54.png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slide" Target="slide1.xml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2.png"/><Relationship Id="rId10" Type="http://schemas.openxmlformats.org/officeDocument/2006/relationships/image" Target="../media/image57.png"/><Relationship Id="rId4" Type="http://schemas.openxmlformats.org/officeDocument/2006/relationships/image" Target="../media/image1.png"/><Relationship Id="rId9" Type="http://schemas.openxmlformats.org/officeDocument/2006/relationships/image" Target="../media/image5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slide" Target="slide1.xml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2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79.pn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78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3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3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.png"/><Relationship Id="rId10" Type="http://schemas.openxmlformats.org/officeDocument/2006/relationships/image" Target="../media/image86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88.w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9" Type="http://schemas.openxmlformats.org/officeDocument/2006/relationships/oleObject" Target="../embeddings/oleObject53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103.wmf"/><Relationship Id="rId42" Type="http://schemas.openxmlformats.org/officeDocument/2006/relationships/image" Target="../media/image107.wmf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48.bin"/><Relationship Id="rId41" Type="http://schemas.openxmlformats.org/officeDocument/2006/relationships/oleObject" Target="../embeddings/oleObject5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106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100.wmf"/><Relationship Id="rId36" Type="http://schemas.openxmlformats.org/officeDocument/2006/relationships/image" Target="../media/image104.w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4" Type="http://schemas.openxmlformats.org/officeDocument/2006/relationships/image" Target="../media/image108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101.wmf"/><Relationship Id="rId35" Type="http://schemas.openxmlformats.org/officeDocument/2006/relationships/oleObject" Target="../embeddings/oleObject51.bin"/><Relationship Id="rId43" Type="http://schemas.openxmlformats.org/officeDocument/2006/relationships/oleObject" Target="../embeddings/oleObject55.bin"/><Relationship Id="rId8" Type="http://schemas.openxmlformats.org/officeDocument/2006/relationships/image" Target="../media/image90.wmf"/><Relationship Id="rId3" Type="http://schemas.openxmlformats.org/officeDocument/2006/relationships/image" Target="../media/image1.png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10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audio3.wav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4.bin"/><Relationship Id="rId4" Type="http://schemas.openxmlformats.org/officeDocument/2006/relationships/audio" Target="../media/audio2.wav"/><Relationship Id="rId9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62.bin"/><Relationship Id="rId3" Type="http://schemas.openxmlformats.org/officeDocument/2006/relationships/audio" Target="../media/audio2.wav"/><Relationship Id="rId21" Type="http://schemas.openxmlformats.org/officeDocument/2006/relationships/image" Target="../media/image116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111.wmf"/><Relationship Id="rId24" Type="http://schemas.openxmlformats.org/officeDocument/2006/relationships/image" Target="../media/image118.png"/><Relationship Id="rId5" Type="http://schemas.openxmlformats.org/officeDocument/2006/relationships/image" Target="../media/image2.png"/><Relationship Id="rId15" Type="http://schemas.openxmlformats.org/officeDocument/2006/relationships/image" Target="../media/image113.wmf"/><Relationship Id="rId23" Type="http://schemas.openxmlformats.org/officeDocument/2006/relationships/image" Target="../media/image117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115.wmf"/><Relationship Id="rId4" Type="http://schemas.openxmlformats.org/officeDocument/2006/relationships/image" Target="../media/image1.png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124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127.wmf"/><Relationship Id="rId5" Type="http://schemas.openxmlformats.org/officeDocument/2006/relationships/image" Target="../media/image1.png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7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4699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FF0000"/>
                </a:solidFill>
                <a:ea typeface="黑体" pitchFamily="49" charset="-122"/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  <a:ea typeface="黑体" pitchFamily="49" charset="-122"/>
              </a:rPr>
              <a:t>8</a:t>
            </a:r>
            <a:r>
              <a:rPr lang="zh-CN" altLang="en-US" sz="3600" b="1" dirty="0" smtClean="0">
                <a:solidFill>
                  <a:srgbClr val="FF0000"/>
                </a:solidFill>
                <a:ea typeface="黑体" pitchFamily="49" charset="-122"/>
              </a:rPr>
              <a:t>章    反馈放大电路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481013" y="1379538"/>
            <a:ext cx="2151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基本要求：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703263" y="2119313"/>
            <a:ext cx="7239000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、掌握反馈放大电路的四种组态判别方法；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、掌握负反馈对放大电路性能的改善；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400">
                <a:solidFill>
                  <a:schemeClr val="tx2"/>
                </a:solidFill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、掌握深度负反馈条件下增益的估算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4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、了解负反馈电路的自激振荡及稳定条件。</a:t>
            </a:r>
          </a:p>
        </p:txBody>
      </p:sp>
      <p:pic>
        <p:nvPicPr>
          <p:cNvPr id="3077" name="Picture 1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892175" y="2946400"/>
            <a:ext cx="7894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正反馈：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引入反馈后，使净输入量变大了。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781050" y="1266825"/>
            <a:ext cx="7315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负反馈：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引入反馈后，使净输入量变小了。</a:t>
            </a:r>
          </a:p>
        </p:txBody>
      </p:sp>
      <p:sp>
        <p:nvSpPr>
          <p:cNvPr id="50213" name="Text Box 37"/>
          <p:cNvSpPr txBox="1">
            <a:spLocks noChangeArrowheads="1"/>
          </p:cNvSpPr>
          <p:nvPr/>
        </p:nvSpPr>
        <p:spPr bwMode="auto">
          <a:xfrm>
            <a:off x="2193925" y="3651250"/>
            <a:ext cx="635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即反馈使输入信号对放大电路的作用加强了。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295" name="Rectangle 3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33400" y="142875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8.1.3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正反馈与负反馈</a:t>
            </a:r>
          </a:p>
        </p:txBody>
      </p:sp>
      <p:sp>
        <p:nvSpPr>
          <p:cNvPr id="12296" name="Line 39"/>
          <p:cNvSpPr>
            <a:spLocks noChangeShapeType="1"/>
          </p:cNvSpPr>
          <p:nvPr/>
        </p:nvSpPr>
        <p:spPr bwMode="auto">
          <a:xfrm>
            <a:off x="533400" y="762000"/>
            <a:ext cx="4267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2074863" y="2046288"/>
            <a:ext cx="635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即反馈使输入信号对放大电路的作用减弱了。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5119688" y="4705350"/>
            <a:ext cx="2043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本章主要讨论负反馈</a:t>
            </a:r>
          </a:p>
        </p:txBody>
      </p:sp>
    </p:spTree>
  </p:cSld>
  <p:clrMapOvr>
    <a:masterClrMapping/>
  </p:clrMapOvr>
  <p:transition>
    <p:wipe dir="r"/>
    <p:sndAc>
      <p:stSnd>
        <p:snd r:embed="rId2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0" grpId="0" autoUpdateAnimBg="0"/>
      <p:bldP spid="50204" grpId="0" autoUpdateAnimBg="0"/>
      <p:bldP spid="50213" grpId="0"/>
      <p:bldP spid="50216" grpId="0"/>
      <p:bldP spid="502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409575" y="479425"/>
            <a:ext cx="79629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①</a:t>
            </a:r>
            <a:r>
              <a:rPr lang="zh-CN" altLang="en-US" sz="2400">
                <a:ea typeface="楷体_GB2312" pitchFamily="49" charset="-122"/>
              </a:rPr>
              <a:t>设在输入端加一瞬时极性为正的信号，用“</a:t>
            </a:r>
            <a:r>
              <a:rPr lang="en-US" altLang="zh-CN" sz="2400">
                <a:ea typeface="楷体_GB2312" pitchFamily="49" charset="-122"/>
              </a:rPr>
              <a:t>+”</a:t>
            </a:r>
            <a:r>
              <a:rPr lang="zh-CN" altLang="en-US" sz="2400">
                <a:ea typeface="楷体_GB2312" pitchFamily="49" charset="-122"/>
              </a:rPr>
              <a:t>表示；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0" y="0"/>
            <a:ext cx="527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用</a:t>
            </a:r>
            <a:r>
              <a:rPr lang="zh-CN" altLang="en-US" sz="2400">
                <a:solidFill>
                  <a:srgbClr val="CC3300"/>
                </a:solidFill>
                <a:ea typeface="楷体_GB2312" pitchFamily="49" charset="-122"/>
              </a:rPr>
              <a:t>瞬时极性法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判别反馈极性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88938" y="1062038"/>
            <a:ext cx="8488362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②</a:t>
            </a:r>
            <a:r>
              <a:rPr lang="zh-CN" altLang="en-US" sz="2400">
                <a:ea typeface="楷体_GB2312" pitchFamily="49" charset="-122"/>
              </a:rPr>
              <a:t>在电路中，沿着信号流向，根据各级放大电路输入、输出间的相位关系，标出同一时刻有关节点电压瞬时极性，或支路电流的瞬时流向；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84175" y="3675063"/>
            <a:ext cx="7769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③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看反馈信号是增强还是削弱了输入信号对放大器的作用（使净输入信号↑或↓），判断是正或负反馈。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481013" y="2462213"/>
            <a:ext cx="78009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993300"/>
                </a:solidFill>
                <a:ea typeface="楷体_GB2312" pitchFamily="49" charset="-122"/>
              </a:rPr>
              <a:t>说明：电压瞬时极性与电流瞬时流向只表示变化的趋势 用“</a:t>
            </a:r>
            <a:r>
              <a:rPr lang="en-US" altLang="zh-CN" sz="2400">
                <a:solidFill>
                  <a:srgbClr val="993300"/>
                </a:solidFill>
                <a:ea typeface="楷体_GB2312" pitchFamily="49" charset="-122"/>
              </a:rPr>
              <a:t>+”</a:t>
            </a:r>
            <a:r>
              <a:rPr lang="zh-CN" altLang="en-US" sz="2400">
                <a:solidFill>
                  <a:srgbClr val="993300"/>
                </a:solidFill>
                <a:ea typeface="楷体_GB2312" pitchFamily="49" charset="-122"/>
              </a:rPr>
              <a:t>、“</a:t>
            </a:r>
            <a:r>
              <a:rPr lang="en-US" altLang="zh-CN" sz="2400">
                <a:solidFill>
                  <a:srgbClr val="993300"/>
                </a:solidFill>
                <a:ea typeface="楷体_GB2312" pitchFamily="49" charset="-122"/>
              </a:rPr>
              <a:t>-”</a:t>
            </a:r>
            <a:r>
              <a:rPr lang="zh-CN" altLang="en-US" sz="2400">
                <a:solidFill>
                  <a:srgbClr val="993300"/>
                </a:solidFill>
                <a:ea typeface="楷体_GB2312" pitchFamily="49" charset="-122"/>
              </a:rPr>
              <a:t>号表示变化量（信号量）的正负。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utoUpdateAnimBg="0"/>
      <p:bldP spid="100357" grpId="0" autoUpdateAnimBg="0"/>
      <p:bldP spid="100358" grpId="0" autoUpdateAnimBg="0"/>
      <p:bldP spid="100359" grpId="0" autoUpdateAnimBg="0"/>
      <p:bldP spid="1003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2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3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155"/>
          <p:cNvSpPr>
            <a:spLocks noChangeArrowheads="1"/>
          </p:cNvSpPr>
          <p:nvPr/>
        </p:nvSpPr>
        <p:spPr bwMode="auto">
          <a:xfrm>
            <a:off x="398463" y="34925"/>
            <a:ext cx="77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例</a:t>
            </a:r>
          </a:p>
        </p:txBody>
      </p:sp>
      <p:grpSp>
        <p:nvGrpSpPr>
          <p:cNvPr id="7386" name="Group 218"/>
          <p:cNvGrpSpPr>
            <a:grpSpLocks/>
          </p:cNvGrpSpPr>
          <p:nvPr/>
        </p:nvGrpSpPr>
        <p:grpSpPr bwMode="auto">
          <a:xfrm>
            <a:off x="381000" y="623888"/>
            <a:ext cx="4114800" cy="2743200"/>
            <a:chOff x="240" y="393"/>
            <a:chExt cx="2592" cy="1728"/>
          </a:xfrm>
        </p:grpSpPr>
        <p:sp>
          <p:nvSpPr>
            <p:cNvPr id="14380" name="AutoShape 178" descr="羊皮纸"/>
            <p:cNvSpPr>
              <a:spLocks noChangeArrowheads="1"/>
            </p:cNvSpPr>
            <p:nvPr/>
          </p:nvSpPr>
          <p:spPr bwMode="auto">
            <a:xfrm>
              <a:off x="240" y="393"/>
              <a:ext cx="2592" cy="172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81" name="Object 179"/>
            <p:cNvGraphicFramePr>
              <a:graphicFrameLocks noChangeAspect="1"/>
            </p:cNvGraphicFramePr>
            <p:nvPr/>
          </p:nvGraphicFramePr>
          <p:xfrm>
            <a:off x="240" y="441"/>
            <a:ext cx="2510" cy="1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7" name="图片" r:id="rId9" imgW="2486025" imgH="1543050" progId="Word.Picture.8">
                    <p:embed/>
                  </p:oleObj>
                </mc:Choice>
                <mc:Fallback>
                  <p:oleObj name="图片" r:id="rId9" imgW="2486025" imgH="1543050" progId="Word.Picture.8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441"/>
                          <a:ext cx="2510" cy="1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53" name="Text Box 185"/>
          <p:cNvSpPr txBox="1">
            <a:spLocks noChangeArrowheads="1"/>
          </p:cNvSpPr>
          <p:nvPr/>
        </p:nvSpPr>
        <p:spPr bwMode="auto">
          <a:xfrm>
            <a:off x="706438" y="1735138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7354" name="Text Box 186"/>
          <p:cNvSpPr txBox="1">
            <a:spLocks noChangeArrowheads="1"/>
          </p:cNvSpPr>
          <p:nvPr/>
        </p:nvSpPr>
        <p:spPr bwMode="auto">
          <a:xfrm>
            <a:off x="1600200" y="1735138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7355" name="Text Box 187"/>
          <p:cNvSpPr txBox="1">
            <a:spLocks noChangeArrowheads="1"/>
          </p:cNvSpPr>
          <p:nvPr/>
        </p:nvSpPr>
        <p:spPr bwMode="auto">
          <a:xfrm>
            <a:off x="3421063" y="1963738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7356" name="Text Box 188"/>
          <p:cNvSpPr txBox="1">
            <a:spLocks noChangeArrowheads="1"/>
          </p:cNvSpPr>
          <p:nvPr/>
        </p:nvSpPr>
        <p:spPr bwMode="auto">
          <a:xfrm>
            <a:off x="3421063" y="1081088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7357" name="Text Box 189"/>
          <p:cNvSpPr txBox="1">
            <a:spLocks noChangeArrowheads="1"/>
          </p:cNvSpPr>
          <p:nvPr/>
        </p:nvSpPr>
        <p:spPr bwMode="auto">
          <a:xfrm>
            <a:off x="1981200" y="1354138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7358" name="Line 190"/>
          <p:cNvSpPr>
            <a:spLocks noChangeShapeType="1"/>
          </p:cNvSpPr>
          <p:nvPr/>
        </p:nvSpPr>
        <p:spPr bwMode="auto">
          <a:xfrm>
            <a:off x="2209800" y="1766888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38" name="AutoShape 170"/>
          <p:cNvSpPr>
            <a:spLocks noChangeArrowheads="1"/>
          </p:cNvSpPr>
          <p:nvPr/>
        </p:nvSpPr>
        <p:spPr bwMode="auto">
          <a:xfrm>
            <a:off x="1728788" y="2968625"/>
            <a:ext cx="2438400" cy="495300"/>
          </a:xfrm>
          <a:prstGeom prst="wedgeEllipseCallout">
            <a:avLst>
              <a:gd name="adj1" fmla="val -29231"/>
              <a:gd name="adj2" fmla="val -24679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净输入量</a:t>
            </a:r>
          </a:p>
        </p:txBody>
      </p:sp>
      <p:grpSp>
        <p:nvGrpSpPr>
          <p:cNvPr id="7387" name="Group 219"/>
          <p:cNvGrpSpPr>
            <a:grpSpLocks/>
          </p:cNvGrpSpPr>
          <p:nvPr/>
        </p:nvGrpSpPr>
        <p:grpSpPr bwMode="auto">
          <a:xfrm>
            <a:off x="4800600" y="906463"/>
            <a:ext cx="4114800" cy="2333625"/>
            <a:chOff x="3024" y="571"/>
            <a:chExt cx="2592" cy="1470"/>
          </a:xfrm>
        </p:grpSpPr>
        <p:sp>
          <p:nvSpPr>
            <p:cNvPr id="14378" name="AutoShape 191" descr="羊皮纸"/>
            <p:cNvSpPr>
              <a:spLocks noChangeArrowheads="1"/>
            </p:cNvSpPr>
            <p:nvPr/>
          </p:nvSpPr>
          <p:spPr bwMode="auto">
            <a:xfrm>
              <a:off x="3024" y="571"/>
              <a:ext cx="2592" cy="147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79" name="Object 192"/>
            <p:cNvGraphicFramePr>
              <a:graphicFrameLocks noChangeAspect="1"/>
            </p:cNvGraphicFramePr>
            <p:nvPr/>
          </p:nvGraphicFramePr>
          <p:xfrm>
            <a:off x="3043" y="685"/>
            <a:ext cx="2471" cy="1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8" name="图片" r:id="rId11" imgW="2447925" imgH="1143000" progId="Word.Picture.8">
                    <p:embed/>
                  </p:oleObj>
                </mc:Choice>
                <mc:Fallback>
                  <p:oleObj name="图片" r:id="rId11" imgW="2447925" imgH="1143000" progId="Word.Picture.8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685"/>
                          <a:ext cx="2471" cy="1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61" name="Text Box 193"/>
          <p:cNvSpPr txBox="1">
            <a:spLocks noChangeArrowheads="1"/>
          </p:cNvSpPr>
          <p:nvPr/>
        </p:nvSpPr>
        <p:spPr bwMode="auto">
          <a:xfrm>
            <a:off x="5126038" y="1439863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7362" name="Text Box 194"/>
          <p:cNvSpPr txBox="1">
            <a:spLocks noChangeArrowheads="1"/>
          </p:cNvSpPr>
          <p:nvPr/>
        </p:nvSpPr>
        <p:spPr bwMode="auto">
          <a:xfrm>
            <a:off x="6019800" y="1439863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7364" name="Text Box 196"/>
          <p:cNvSpPr txBox="1">
            <a:spLocks noChangeArrowheads="1"/>
          </p:cNvSpPr>
          <p:nvPr/>
        </p:nvSpPr>
        <p:spPr bwMode="auto">
          <a:xfrm>
            <a:off x="7593013" y="1687513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7365" name="Text Box 197"/>
          <p:cNvSpPr txBox="1">
            <a:spLocks noChangeArrowheads="1"/>
          </p:cNvSpPr>
          <p:nvPr/>
        </p:nvSpPr>
        <p:spPr bwMode="auto">
          <a:xfrm>
            <a:off x="5935663" y="1941513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7366" name="Line 198"/>
          <p:cNvSpPr>
            <a:spLocks noChangeShapeType="1"/>
          </p:cNvSpPr>
          <p:nvPr/>
        </p:nvSpPr>
        <p:spPr bwMode="auto">
          <a:xfrm>
            <a:off x="6477000" y="1516063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sm" len="lg"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67" name="AutoShape 199"/>
          <p:cNvSpPr>
            <a:spLocks noChangeArrowheads="1"/>
          </p:cNvSpPr>
          <p:nvPr/>
        </p:nvSpPr>
        <p:spPr bwMode="auto">
          <a:xfrm>
            <a:off x="5864225" y="193675"/>
            <a:ext cx="2438400" cy="495300"/>
          </a:xfrm>
          <a:prstGeom prst="wedgeEllipseCallout">
            <a:avLst>
              <a:gd name="adj1" fmla="val -23435"/>
              <a:gd name="adj2" fmla="val 266028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净输入量</a:t>
            </a:r>
          </a:p>
        </p:txBody>
      </p:sp>
      <p:sp>
        <p:nvSpPr>
          <p:cNvPr id="7334" name="Rectangle 166"/>
          <p:cNvSpPr>
            <a:spLocks noChangeArrowheads="1"/>
          </p:cNvSpPr>
          <p:nvPr/>
        </p:nvSpPr>
        <p:spPr bwMode="auto">
          <a:xfrm>
            <a:off x="558800" y="725488"/>
            <a:ext cx="96837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latin typeface="宋体" pitchFamily="2" charset="-122"/>
              </a:rPr>
              <a:t>负反馈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7368" name="Rectangle 200"/>
          <p:cNvSpPr>
            <a:spLocks noChangeArrowheads="1"/>
          </p:cNvSpPr>
          <p:nvPr/>
        </p:nvSpPr>
        <p:spPr bwMode="auto">
          <a:xfrm>
            <a:off x="7739063" y="989013"/>
            <a:ext cx="96837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latin typeface="宋体" pitchFamily="2" charset="-122"/>
              </a:rPr>
              <a:t>正反馈</a:t>
            </a:r>
            <a:endParaRPr lang="zh-CN" altLang="en-US" sz="2000">
              <a:solidFill>
                <a:srgbClr val="000000"/>
              </a:solidFill>
            </a:endParaRPr>
          </a:p>
        </p:txBody>
      </p:sp>
      <p:grpSp>
        <p:nvGrpSpPr>
          <p:cNvPr id="7388" name="Group 220"/>
          <p:cNvGrpSpPr>
            <a:grpSpLocks/>
          </p:cNvGrpSpPr>
          <p:nvPr/>
        </p:nvGrpSpPr>
        <p:grpSpPr bwMode="auto">
          <a:xfrm>
            <a:off x="587375" y="3798888"/>
            <a:ext cx="7589838" cy="2492375"/>
            <a:chOff x="370" y="2393"/>
            <a:chExt cx="4781" cy="1570"/>
          </a:xfrm>
        </p:grpSpPr>
        <p:sp>
          <p:nvSpPr>
            <p:cNvPr id="14376" name="AutoShape 201" descr="羊皮纸"/>
            <p:cNvSpPr>
              <a:spLocks noChangeArrowheads="1"/>
            </p:cNvSpPr>
            <p:nvPr/>
          </p:nvSpPr>
          <p:spPr bwMode="auto">
            <a:xfrm>
              <a:off x="370" y="2393"/>
              <a:ext cx="4781" cy="157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4377" name="Object 202"/>
            <p:cNvGraphicFramePr>
              <a:graphicFrameLocks noChangeAspect="1"/>
            </p:cNvGraphicFramePr>
            <p:nvPr/>
          </p:nvGraphicFramePr>
          <p:xfrm>
            <a:off x="649" y="2411"/>
            <a:ext cx="4309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9" name="图片" r:id="rId13" imgW="4267200" imgH="1390650" progId="Word.Picture.8">
                    <p:embed/>
                  </p:oleObj>
                </mc:Choice>
                <mc:Fallback>
                  <p:oleObj name="图片" r:id="rId13" imgW="4267200" imgH="1390650" progId="Word.Picture.8">
                    <p:embed/>
                    <p:pic>
                      <p:nvPicPr>
                        <p:cNvPr id="0" name="Object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2411"/>
                          <a:ext cx="4309" cy="1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1" name="AutoShape 203"/>
          <p:cNvSpPr>
            <a:spLocks noChangeArrowheads="1"/>
          </p:cNvSpPr>
          <p:nvPr/>
        </p:nvSpPr>
        <p:spPr bwMode="auto">
          <a:xfrm>
            <a:off x="2820988" y="165100"/>
            <a:ext cx="2438400" cy="495300"/>
          </a:xfrm>
          <a:prstGeom prst="wedgeEllipseCallout">
            <a:avLst>
              <a:gd name="adj1" fmla="val -32097"/>
              <a:gd name="adj2" fmla="val 13781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反馈环节</a:t>
            </a:r>
          </a:p>
        </p:txBody>
      </p:sp>
      <p:sp>
        <p:nvSpPr>
          <p:cNvPr id="7372" name="AutoShape 204"/>
          <p:cNvSpPr>
            <a:spLocks noChangeArrowheads="1"/>
          </p:cNvSpPr>
          <p:nvPr/>
        </p:nvSpPr>
        <p:spPr bwMode="auto">
          <a:xfrm>
            <a:off x="4953000" y="2987675"/>
            <a:ext cx="2438400" cy="495300"/>
          </a:xfrm>
          <a:prstGeom prst="wedgeEllipseCallout">
            <a:avLst>
              <a:gd name="adj1" fmla="val 20769"/>
              <a:gd name="adj2" fmla="val -150639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反馈环节</a:t>
            </a:r>
          </a:p>
        </p:txBody>
      </p:sp>
      <p:sp>
        <p:nvSpPr>
          <p:cNvPr id="7376" name="AutoShape 208"/>
          <p:cNvSpPr>
            <a:spLocks noChangeArrowheads="1"/>
          </p:cNvSpPr>
          <p:nvPr/>
        </p:nvSpPr>
        <p:spPr bwMode="auto">
          <a:xfrm>
            <a:off x="5205413" y="6223000"/>
            <a:ext cx="2438400" cy="495300"/>
          </a:xfrm>
          <a:prstGeom prst="wedgeEllipseCallout">
            <a:avLst>
              <a:gd name="adj1" fmla="val -35157"/>
              <a:gd name="adj2" fmla="val -10448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级间反馈环节</a:t>
            </a:r>
          </a:p>
        </p:txBody>
      </p:sp>
      <p:sp>
        <p:nvSpPr>
          <p:cNvPr id="7377" name="Text Box 209"/>
          <p:cNvSpPr txBox="1">
            <a:spLocks noChangeArrowheads="1"/>
          </p:cNvSpPr>
          <p:nvPr/>
        </p:nvSpPr>
        <p:spPr bwMode="auto">
          <a:xfrm>
            <a:off x="1304925" y="5353050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7378" name="Text Box 210"/>
          <p:cNvSpPr txBox="1">
            <a:spLocks noChangeArrowheads="1"/>
          </p:cNvSpPr>
          <p:nvPr/>
        </p:nvSpPr>
        <p:spPr bwMode="auto">
          <a:xfrm>
            <a:off x="2222500" y="5353050"/>
            <a:ext cx="436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7379" name="Text Box 211"/>
          <p:cNvSpPr txBox="1">
            <a:spLocks noChangeArrowheads="1"/>
          </p:cNvSpPr>
          <p:nvPr/>
        </p:nvSpPr>
        <p:spPr bwMode="auto">
          <a:xfrm>
            <a:off x="4287838" y="5000625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7380" name="Text Box 212"/>
          <p:cNvSpPr txBox="1">
            <a:spLocks noChangeArrowheads="1"/>
          </p:cNvSpPr>
          <p:nvPr/>
        </p:nvSpPr>
        <p:spPr bwMode="auto">
          <a:xfrm>
            <a:off x="5135563" y="4559300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(+)</a:t>
            </a:r>
          </a:p>
        </p:txBody>
      </p:sp>
      <p:sp>
        <p:nvSpPr>
          <p:cNvPr id="7381" name="Text Box 213"/>
          <p:cNvSpPr txBox="1">
            <a:spLocks noChangeArrowheads="1"/>
          </p:cNvSpPr>
          <p:nvPr/>
        </p:nvSpPr>
        <p:spPr bwMode="auto">
          <a:xfrm>
            <a:off x="6916738" y="4770438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7382" name="Text Box 214"/>
          <p:cNvSpPr txBox="1">
            <a:spLocks noChangeArrowheads="1"/>
          </p:cNvSpPr>
          <p:nvPr/>
        </p:nvSpPr>
        <p:spPr bwMode="auto">
          <a:xfrm>
            <a:off x="2630488" y="5565775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7383" name="Line 215"/>
          <p:cNvSpPr>
            <a:spLocks noChangeShapeType="1"/>
          </p:cNvSpPr>
          <p:nvPr/>
        </p:nvSpPr>
        <p:spPr bwMode="auto">
          <a:xfrm>
            <a:off x="2792413" y="5029200"/>
            <a:ext cx="0" cy="3159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384" name="AutoShape 216"/>
          <p:cNvSpPr>
            <a:spLocks noChangeArrowheads="1"/>
          </p:cNvSpPr>
          <p:nvPr/>
        </p:nvSpPr>
        <p:spPr bwMode="auto">
          <a:xfrm>
            <a:off x="87313" y="4095750"/>
            <a:ext cx="2438400" cy="495300"/>
          </a:xfrm>
          <a:prstGeom prst="wedgeEllipseCallout">
            <a:avLst>
              <a:gd name="adj1" fmla="val 60481"/>
              <a:gd name="adj2" fmla="val 16987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净输入量</a:t>
            </a:r>
          </a:p>
        </p:txBody>
      </p:sp>
      <p:sp>
        <p:nvSpPr>
          <p:cNvPr id="7385" name="Rectangle 217"/>
          <p:cNvSpPr>
            <a:spLocks noChangeArrowheads="1"/>
          </p:cNvSpPr>
          <p:nvPr/>
        </p:nvSpPr>
        <p:spPr bwMode="auto">
          <a:xfrm>
            <a:off x="806450" y="5822950"/>
            <a:ext cx="146367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latin typeface="宋体" pitchFamily="2" charset="-122"/>
              </a:rPr>
              <a:t>级间负反馈</a:t>
            </a:r>
            <a:endParaRPr lang="zh-CN" altLang="en-US" sz="2000">
              <a:solidFill>
                <a:srgbClr val="000000"/>
              </a:solidFill>
            </a:endParaRPr>
          </a:p>
        </p:txBody>
      </p:sp>
      <p:grpSp>
        <p:nvGrpSpPr>
          <p:cNvPr id="7390" name="Group 222"/>
          <p:cNvGrpSpPr>
            <a:grpSpLocks/>
          </p:cNvGrpSpPr>
          <p:nvPr/>
        </p:nvGrpSpPr>
        <p:grpSpPr bwMode="auto">
          <a:xfrm>
            <a:off x="2416175" y="3603625"/>
            <a:ext cx="2438400" cy="511175"/>
            <a:chOff x="1522" y="2270"/>
            <a:chExt cx="1536" cy="322"/>
          </a:xfrm>
        </p:grpSpPr>
        <p:grpSp>
          <p:nvGrpSpPr>
            <p:cNvPr id="14372" name="Group 207"/>
            <p:cNvGrpSpPr>
              <a:grpSpLocks/>
            </p:cNvGrpSpPr>
            <p:nvPr/>
          </p:nvGrpSpPr>
          <p:grpSpPr bwMode="auto">
            <a:xfrm>
              <a:off x="1522" y="2270"/>
              <a:ext cx="1536" cy="312"/>
              <a:chOff x="1522" y="2270"/>
              <a:chExt cx="1536" cy="312"/>
            </a:xfrm>
          </p:grpSpPr>
          <p:sp>
            <p:nvSpPr>
              <p:cNvPr id="14374" name="AutoShape 205"/>
              <p:cNvSpPr>
                <a:spLocks noChangeArrowheads="1"/>
              </p:cNvSpPr>
              <p:nvPr/>
            </p:nvSpPr>
            <p:spPr bwMode="auto">
              <a:xfrm>
                <a:off x="1522" y="2270"/>
                <a:ext cx="1536" cy="312"/>
              </a:xfrm>
              <a:prstGeom prst="wedgeEllipseCallout">
                <a:avLst>
                  <a:gd name="adj1" fmla="val -18361"/>
                  <a:gd name="adj2" fmla="val 141347"/>
                </a:avLst>
              </a:prstGeom>
              <a:solidFill>
                <a:srgbClr val="CCFFCC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72000" rIns="36000" bIns="720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</a:rPr>
                  <a:t>反馈通路</a:t>
                </a:r>
              </a:p>
            </p:txBody>
          </p:sp>
          <p:sp>
            <p:nvSpPr>
              <p:cNvPr id="14375" name="AutoShape 206"/>
              <p:cNvSpPr>
                <a:spLocks noChangeArrowheads="1"/>
              </p:cNvSpPr>
              <p:nvPr/>
            </p:nvSpPr>
            <p:spPr bwMode="auto">
              <a:xfrm>
                <a:off x="1522" y="2270"/>
                <a:ext cx="1536" cy="312"/>
              </a:xfrm>
              <a:prstGeom prst="wedgeEllipseCallout">
                <a:avLst>
                  <a:gd name="adj1" fmla="val 98829"/>
                  <a:gd name="adj2" fmla="val 69870"/>
                </a:avLst>
              </a:prstGeom>
              <a:solidFill>
                <a:srgbClr val="CCFFCC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72000" rIns="36000" bIns="72000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>
                    <a:solidFill>
                      <a:srgbClr val="FF0000"/>
                    </a:solidFill>
                  </a:rPr>
                  <a:t>本级反馈环节</a:t>
                </a:r>
              </a:p>
            </p:txBody>
          </p:sp>
        </p:grpSp>
        <p:sp>
          <p:nvSpPr>
            <p:cNvPr id="14373" name="Rectangle 221"/>
            <p:cNvSpPr>
              <a:spLocks noChangeArrowheads="1"/>
            </p:cNvSpPr>
            <p:nvPr/>
          </p:nvSpPr>
          <p:spPr bwMode="auto">
            <a:xfrm>
              <a:off x="2052" y="2544"/>
              <a:ext cx="270" cy="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blinds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7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7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7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7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7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7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7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7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7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7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7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7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7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7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7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7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3" grpId="0" autoUpdateAnimBg="0"/>
      <p:bldP spid="7354" grpId="0" autoUpdateAnimBg="0"/>
      <p:bldP spid="7355" grpId="0" autoUpdateAnimBg="0"/>
      <p:bldP spid="7356" grpId="0" autoUpdateAnimBg="0"/>
      <p:bldP spid="7357" grpId="0" autoUpdateAnimBg="0"/>
      <p:bldP spid="7358" grpId="0" animBg="1"/>
      <p:bldP spid="7338" grpId="0" animBg="1" autoUpdateAnimBg="0"/>
      <p:bldP spid="7361" grpId="0" autoUpdateAnimBg="0"/>
      <p:bldP spid="7362" grpId="0" autoUpdateAnimBg="0"/>
      <p:bldP spid="7364" grpId="0" autoUpdateAnimBg="0"/>
      <p:bldP spid="7365" grpId="0" autoUpdateAnimBg="0"/>
      <p:bldP spid="7366" grpId="0" animBg="1"/>
      <p:bldP spid="7367" grpId="0" animBg="1" autoUpdateAnimBg="0"/>
      <p:bldP spid="7334" grpId="0" animBg="1" autoUpdateAnimBg="0"/>
      <p:bldP spid="7368" grpId="0" animBg="1" autoUpdateAnimBg="0"/>
      <p:bldP spid="7371" grpId="0" animBg="1" autoUpdateAnimBg="0"/>
      <p:bldP spid="7372" grpId="0" animBg="1" autoUpdateAnimBg="0"/>
      <p:bldP spid="7376" grpId="0" animBg="1" autoUpdateAnimBg="0"/>
      <p:bldP spid="7377" grpId="0" autoUpdateAnimBg="0"/>
      <p:bldP spid="7378" grpId="0" autoUpdateAnimBg="0"/>
      <p:bldP spid="7379" grpId="0" autoUpdateAnimBg="0"/>
      <p:bldP spid="7380" grpId="0" autoUpdateAnimBg="0"/>
      <p:bldP spid="7381" grpId="0" autoUpdateAnimBg="0"/>
      <p:bldP spid="7382" grpId="0" autoUpdateAnimBg="0"/>
      <p:bldP spid="7383" grpId="0" animBg="1"/>
      <p:bldP spid="7384" grpId="0" animBg="1" autoUpdateAnimBg="0"/>
      <p:bldP spid="738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566988" y="5392738"/>
            <a:ext cx="2286000" cy="5191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latin typeface="宋体" pitchFamily="2" charset="-122"/>
                <a:ea typeface="楷体_GB2312" pitchFamily="49" charset="-122"/>
              </a:rPr>
              <a:t>级间负反馈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pic>
        <p:nvPicPr>
          <p:cNvPr id="1536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114425"/>
            <a:ext cx="6538912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AutoShape 5"/>
          <p:cNvSpPr>
            <a:spLocks noChangeArrowheads="1"/>
          </p:cNvSpPr>
          <p:nvPr/>
        </p:nvSpPr>
        <p:spPr bwMode="auto">
          <a:xfrm>
            <a:off x="2794000" y="603250"/>
            <a:ext cx="2344738" cy="495300"/>
          </a:xfrm>
          <a:prstGeom prst="wedgeEllipseCallout">
            <a:avLst>
              <a:gd name="adj1" fmla="val 9375"/>
              <a:gd name="adj2" fmla="val 349037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净输入量减小</a:t>
            </a:r>
          </a:p>
        </p:txBody>
      </p:sp>
      <p:pic>
        <p:nvPicPr>
          <p:cNvPr id="10138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8" y="3500438"/>
            <a:ext cx="590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657475"/>
            <a:ext cx="5524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2846388"/>
            <a:ext cx="590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25" y="2819400"/>
            <a:ext cx="5905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Freeform 4"/>
          <p:cNvSpPr>
            <a:spLocks/>
          </p:cNvSpPr>
          <p:nvPr/>
        </p:nvSpPr>
        <p:spPr bwMode="auto">
          <a:xfrm>
            <a:off x="2571750" y="2290763"/>
            <a:ext cx="2362200" cy="931862"/>
          </a:xfrm>
          <a:custGeom>
            <a:avLst/>
            <a:gdLst>
              <a:gd name="T0" fmla="*/ 2147483647 w 1628"/>
              <a:gd name="T1" fmla="*/ 2147483647 h 581"/>
              <a:gd name="T2" fmla="*/ 2147483647 w 1628"/>
              <a:gd name="T3" fmla="*/ 2147483647 h 581"/>
              <a:gd name="T4" fmla="*/ 2147483647 w 1628"/>
              <a:gd name="T5" fmla="*/ 2147483647 h 581"/>
              <a:gd name="T6" fmla="*/ 2147483647 w 1628"/>
              <a:gd name="T7" fmla="*/ 2147483647 h 5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8" h="581">
                <a:moveTo>
                  <a:pt x="140" y="581"/>
                </a:moveTo>
                <a:cubicBezTo>
                  <a:pt x="151" y="492"/>
                  <a:pt x="0" y="98"/>
                  <a:pt x="206" y="49"/>
                </a:cubicBezTo>
                <a:cubicBezTo>
                  <a:pt x="412" y="0"/>
                  <a:pt x="1136" y="200"/>
                  <a:pt x="1373" y="288"/>
                </a:cubicBezTo>
                <a:cubicBezTo>
                  <a:pt x="1610" y="376"/>
                  <a:pt x="1575" y="519"/>
                  <a:pt x="1628" y="58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sm" len="med"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 autoUpdateAnimBg="0"/>
      <p:bldP spid="101381" grpId="0" animBg="1" autoUpdateAnimBg="0"/>
      <p:bldP spid="1013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328613" y="1716088"/>
          <a:ext cx="85344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Photo Editor 照片" r:id="rId3" imgW="27752381" imgH="8438095" progId="MSPhotoEd.3">
                  <p:embed/>
                </p:oleObj>
              </mc:Choice>
              <mc:Fallback>
                <p:oleObj name="Photo Editor 照片" r:id="rId3" imgW="27752381" imgH="843809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1716088"/>
                        <a:ext cx="85344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750888" y="1012825"/>
            <a:ext cx="741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标出运放的“</a:t>
            </a: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+”“-”</a:t>
            </a: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端，使得电路满足级间负反馈 </a:t>
            </a:r>
          </a:p>
        </p:txBody>
      </p:sp>
      <p:pic>
        <p:nvPicPr>
          <p:cNvPr id="174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946275"/>
            <a:ext cx="63754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8729" name="Group 9"/>
          <p:cNvGrpSpPr>
            <a:grpSpLocks/>
          </p:cNvGrpSpPr>
          <p:nvPr/>
        </p:nvGrpSpPr>
        <p:grpSpPr bwMode="auto">
          <a:xfrm>
            <a:off x="4895850" y="2719388"/>
            <a:ext cx="712788" cy="920750"/>
            <a:chOff x="3084" y="1713"/>
            <a:chExt cx="449" cy="580"/>
          </a:xfrm>
        </p:grpSpPr>
        <p:sp>
          <p:nvSpPr>
            <p:cNvPr id="17413" name="Text Box 7"/>
            <p:cNvSpPr txBox="1">
              <a:spLocks noChangeArrowheads="1"/>
            </p:cNvSpPr>
            <p:nvPr/>
          </p:nvSpPr>
          <p:spPr bwMode="auto">
            <a:xfrm>
              <a:off x="3084" y="1713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7414" name="Text Box 8"/>
            <p:cNvSpPr txBox="1">
              <a:spLocks noChangeArrowheads="1"/>
            </p:cNvSpPr>
            <p:nvPr/>
          </p:nvSpPr>
          <p:spPr bwMode="auto">
            <a:xfrm>
              <a:off x="3096" y="1966"/>
              <a:ext cx="4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ea typeface="楷体_GB2312" pitchFamily="49" charset="-122"/>
                </a:rPr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681038" y="774700"/>
            <a:ext cx="741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标出运放的“</a:t>
            </a: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+”“-”</a:t>
            </a: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端，使得电路满足级间负反馈 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1316038"/>
            <a:ext cx="6119812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9750" name="Group 6"/>
          <p:cNvGrpSpPr>
            <a:grpSpLocks/>
          </p:cNvGrpSpPr>
          <p:nvPr/>
        </p:nvGrpSpPr>
        <p:grpSpPr bwMode="auto">
          <a:xfrm>
            <a:off x="4818063" y="2457450"/>
            <a:ext cx="712787" cy="920750"/>
            <a:chOff x="3084" y="1713"/>
            <a:chExt cx="449" cy="580"/>
          </a:xfrm>
        </p:grpSpPr>
        <p:sp>
          <p:nvSpPr>
            <p:cNvPr id="18437" name="Text Box 7"/>
            <p:cNvSpPr txBox="1">
              <a:spLocks noChangeArrowheads="1"/>
            </p:cNvSpPr>
            <p:nvPr/>
          </p:nvSpPr>
          <p:spPr bwMode="auto">
            <a:xfrm>
              <a:off x="3084" y="1713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18438" name="Text Box 8"/>
            <p:cNvSpPr txBox="1">
              <a:spLocks noChangeArrowheads="1"/>
            </p:cNvSpPr>
            <p:nvPr/>
          </p:nvSpPr>
          <p:spPr bwMode="auto">
            <a:xfrm>
              <a:off x="3096" y="1966"/>
              <a:ext cx="4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CC0000"/>
                  </a:solidFill>
                  <a:ea typeface="楷体_GB2312" pitchFamily="49" charset="-122"/>
                </a:rPr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01675" y="38576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66"/>
                </a:solidFill>
                <a:ea typeface="黑体" pitchFamily="49" charset="-122"/>
              </a:rPr>
              <a:t>8.1.4  </a:t>
            </a:r>
            <a:r>
              <a:rPr lang="zh-CN" altLang="en-US" dirty="0">
                <a:solidFill>
                  <a:srgbClr val="000066"/>
                </a:solidFill>
                <a:ea typeface="黑体" pitchFamily="49" charset="-122"/>
              </a:rPr>
              <a:t>串联反馈与并联反馈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762000" y="106045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668338" y="2022475"/>
            <a:ext cx="80089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串联：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输入量和反馈量在输入端以电压形式比较  </a:t>
            </a:r>
          </a:p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400">
                <a:solidFill>
                  <a:srgbClr val="000000"/>
                </a:solidFill>
                <a:ea typeface="华康简宋" charset="-12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v</a:t>
            </a:r>
            <a:r>
              <a:rPr lang="en-US" altLang="zh-CN" sz="2400" baseline="-300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f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684213" y="3775075"/>
            <a:ext cx="66214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并联：</a:t>
            </a: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输入量和反馈量在输入端以电流形式比较</a:t>
            </a:r>
          </a:p>
          <a:p>
            <a:pPr algn="just" eaLnBrk="1" hangingPunct="1">
              <a:lnSpc>
                <a:spcPct val="11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id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=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i</a:t>
            </a:r>
            <a:r>
              <a:rPr lang="en-US" altLang="zh-CN" sz="24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-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华康简宋" charset="-122"/>
              </a:rPr>
              <a:t>i</a:t>
            </a:r>
            <a:r>
              <a:rPr lang="en-US" altLang="zh-CN" sz="2400" baseline="-30000">
                <a:solidFill>
                  <a:srgbClr val="000000"/>
                </a:solidFill>
                <a:latin typeface="楷体_GB2312" pitchFamily="49" charset="-122"/>
                <a:ea typeface="华康简宋" charset="-122"/>
              </a:rPr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utoUpdateAnimBg="0"/>
      <p:bldP spid="10343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579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389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439738" y="3560763"/>
            <a:ext cx="41640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993300"/>
                </a:solidFill>
                <a:ea typeface="楷体_GB2312" pitchFamily="49" charset="-122"/>
              </a:rPr>
              <a:t>并联反馈一般的电路形式：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454025" y="768350"/>
            <a:ext cx="47117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993300"/>
                </a:solidFill>
                <a:ea typeface="楷体_GB2312" pitchFamily="49" charset="-122"/>
              </a:rPr>
              <a:t>串联反馈一般的电路形式：</a:t>
            </a:r>
          </a:p>
        </p:txBody>
      </p:sp>
      <p:sp>
        <p:nvSpPr>
          <p:cNvPr id="20486" name="Text Box 40"/>
          <p:cNvSpPr txBox="1">
            <a:spLocks noChangeArrowheads="1"/>
          </p:cNvSpPr>
          <p:nvPr/>
        </p:nvSpPr>
        <p:spPr bwMode="auto">
          <a:xfrm>
            <a:off x="293688" y="177800"/>
            <a:ext cx="462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</a:endParaRPr>
          </a:p>
        </p:txBody>
      </p:sp>
      <p:pic>
        <p:nvPicPr>
          <p:cNvPr id="71724" name="Picture 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38" y="1162050"/>
            <a:ext cx="18192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5" name="Picture 4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1249363"/>
            <a:ext cx="23050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6" name="Picture 4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3800475"/>
            <a:ext cx="18097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7" name="Picture 4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3663950"/>
            <a:ext cx="23431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6" name="Group 56"/>
          <p:cNvGrpSpPr>
            <a:grpSpLocks/>
          </p:cNvGrpSpPr>
          <p:nvPr/>
        </p:nvGrpSpPr>
        <p:grpSpPr bwMode="auto">
          <a:xfrm>
            <a:off x="317500" y="1595438"/>
            <a:ext cx="3098800" cy="952500"/>
            <a:chOff x="200" y="1005"/>
            <a:chExt cx="1952" cy="600"/>
          </a:xfrm>
        </p:grpSpPr>
        <p:graphicFrame>
          <p:nvGraphicFramePr>
            <p:cNvPr id="20499" name="Object 33"/>
            <p:cNvGraphicFramePr>
              <a:graphicFrameLocks noChangeAspect="1"/>
            </p:cNvGraphicFramePr>
            <p:nvPr/>
          </p:nvGraphicFramePr>
          <p:xfrm>
            <a:off x="1918" y="1031"/>
            <a:ext cx="2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5" name="公式" r:id="rId10" imgW="152268" imgH="215713" progId="Equation.3">
                    <p:embed/>
                  </p:oleObj>
                </mc:Choice>
                <mc:Fallback>
                  <p:oleObj name="公式" r:id="rId10" imgW="152268" imgH="215713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1031"/>
                          <a:ext cx="2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00" name="Group 48"/>
            <p:cNvGrpSpPr>
              <a:grpSpLocks/>
            </p:cNvGrpSpPr>
            <p:nvPr/>
          </p:nvGrpSpPr>
          <p:grpSpPr bwMode="auto">
            <a:xfrm>
              <a:off x="200" y="1005"/>
              <a:ext cx="1886" cy="600"/>
              <a:chOff x="200" y="1005"/>
              <a:chExt cx="1886" cy="600"/>
            </a:xfrm>
          </p:grpSpPr>
          <p:graphicFrame>
            <p:nvGraphicFramePr>
              <p:cNvPr id="20501" name="Object 34"/>
              <p:cNvGraphicFramePr>
                <a:graphicFrameLocks noChangeAspect="1"/>
              </p:cNvGraphicFramePr>
              <p:nvPr/>
            </p:nvGraphicFramePr>
            <p:xfrm>
              <a:off x="875" y="1008"/>
              <a:ext cx="269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6" name="公式" r:id="rId12" imgW="164885" imgH="215619" progId="Equation.3">
                      <p:embed/>
                    </p:oleObj>
                  </mc:Choice>
                  <mc:Fallback>
                    <p:oleObj name="公式" r:id="rId12" imgW="164885" imgH="215619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5" y="1008"/>
                            <a:ext cx="269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2" name="Rectangle 35"/>
              <p:cNvSpPr>
                <a:spLocks noChangeArrowheads="1"/>
              </p:cNvSpPr>
              <p:nvPr/>
            </p:nvSpPr>
            <p:spPr bwMode="auto">
              <a:xfrm>
                <a:off x="1195" y="1021"/>
                <a:ext cx="885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6200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ea typeface="楷体_GB2312" pitchFamily="49" charset="-122"/>
                  </a:rPr>
                  <a:t>输入量</a:t>
                </a:r>
              </a:p>
            </p:txBody>
          </p:sp>
          <p:sp>
            <p:nvSpPr>
              <p:cNvPr id="20503" name="Rectangle 36"/>
              <p:cNvSpPr>
                <a:spLocks noChangeArrowheads="1"/>
              </p:cNvSpPr>
              <p:nvPr/>
            </p:nvSpPr>
            <p:spPr bwMode="auto">
              <a:xfrm>
                <a:off x="200" y="1294"/>
                <a:ext cx="1886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6200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ea typeface="楷体_GB2312" pitchFamily="49" charset="-122"/>
                  </a:rPr>
                  <a:t>接于不同的输入端。</a:t>
                </a:r>
              </a:p>
            </p:txBody>
          </p:sp>
          <p:sp>
            <p:nvSpPr>
              <p:cNvPr id="20504" name="Rectangle 37"/>
              <p:cNvSpPr>
                <a:spLocks noChangeArrowheads="1"/>
              </p:cNvSpPr>
              <p:nvPr/>
            </p:nvSpPr>
            <p:spPr bwMode="auto">
              <a:xfrm>
                <a:off x="226" y="1005"/>
                <a:ext cx="695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ea typeface="楷体_GB2312" pitchFamily="49" charset="-122"/>
                  </a:rPr>
                  <a:t>反馈量</a:t>
                </a:r>
              </a:p>
            </p:txBody>
          </p:sp>
        </p:grpSp>
      </p:grpSp>
      <p:grpSp>
        <p:nvGrpSpPr>
          <p:cNvPr id="71738" name="Group 58"/>
          <p:cNvGrpSpPr>
            <a:grpSpLocks/>
          </p:cNvGrpSpPr>
          <p:nvPr/>
        </p:nvGrpSpPr>
        <p:grpSpPr bwMode="auto">
          <a:xfrm>
            <a:off x="565150" y="4543425"/>
            <a:ext cx="2994025" cy="1354138"/>
            <a:chOff x="356" y="2862"/>
            <a:chExt cx="1886" cy="853"/>
          </a:xfrm>
        </p:grpSpPr>
        <p:grpSp>
          <p:nvGrpSpPr>
            <p:cNvPr id="20493" name="Group 49"/>
            <p:cNvGrpSpPr>
              <a:grpSpLocks/>
            </p:cNvGrpSpPr>
            <p:nvPr/>
          </p:nvGrpSpPr>
          <p:grpSpPr bwMode="auto">
            <a:xfrm>
              <a:off x="356" y="2862"/>
              <a:ext cx="1886" cy="853"/>
              <a:chOff x="200" y="1005"/>
              <a:chExt cx="1886" cy="853"/>
            </a:xfrm>
          </p:grpSpPr>
          <p:graphicFrame>
            <p:nvGraphicFramePr>
              <p:cNvPr id="20495" name="Object 50"/>
              <p:cNvGraphicFramePr>
                <a:graphicFrameLocks noChangeAspect="1"/>
              </p:cNvGraphicFramePr>
              <p:nvPr/>
            </p:nvGraphicFramePr>
            <p:xfrm>
              <a:off x="875" y="1008"/>
              <a:ext cx="269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67" name="公式" r:id="rId14" imgW="164885" imgH="215619" progId="Equation.3">
                      <p:embed/>
                    </p:oleObj>
                  </mc:Choice>
                  <mc:Fallback>
                    <p:oleObj name="公式" r:id="rId14" imgW="164885" imgH="215619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5" y="1008"/>
                            <a:ext cx="269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96" name="Rectangle 51"/>
              <p:cNvSpPr>
                <a:spLocks noChangeArrowheads="1"/>
              </p:cNvSpPr>
              <p:nvPr/>
            </p:nvSpPr>
            <p:spPr bwMode="auto">
              <a:xfrm>
                <a:off x="1195" y="1021"/>
                <a:ext cx="885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6200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ea typeface="楷体_GB2312" pitchFamily="49" charset="-122"/>
                  </a:rPr>
                  <a:t>输入量</a:t>
                </a:r>
              </a:p>
            </p:txBody>
          </p:sp>
          <p:sp>
            <p:nvSpPr>
              <p:cNvPr id="20497" name="Rectangle 52"/>
              <p:cNvSpPr>
                <a:spLocks noChangeArrowheads="1"/>
              </p:cNvSpPr>
              <p:nvPr/>
            </p:nvSpPr>
            <p:spPr bwMode="auto">
              <a:xfrm>
                <a:off x="200" y="1294"/>
                <a:ext cx="1886" cy="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6200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ea typeface="楷体_GB2312" pitchFamily="49" charset="-122"/>
                  </a:rPr>
                  <a:t>接于同一个的输入端。</a:t>
                </a:r>
              </a:p>
            </p:txBody>
          </p:sp>
          <p:sp>
            <p:nvSpPr>
              <p:cNvPr id="20498" name="Rectangle 53"/>
              <p:cNvSpPr>
                <a:spLocks noChangeArrowheads="1"/>
              </p:cNvSpPr>
              <p:nvPr/>
            </p:nvSpPr>
            <p:spPr bwMode="auto">
              <a:xfrm>
                <a:off x="226" y="1005"/>
                <a:ext cx="695" cy="3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2400">
                    <a:solidFill>
                      <a:srgbClr val="000000"/>
                    </a:solidFill>
                    <a:ea typeface="楷体_GB2312" pitchFamily="49" charset="-122"/>
                  </a:rPr>
                  <a:t>反馈量</a:t>
                </a:r>
              </a:p>
            </p:txBody>
          </p:sp>
        </p:grpSp>
        <p:graphicFrame>
          <p:nvGraphicFramePr>
            <p:cNvPr id="20494" name="Object 54"/>
            <p:cNvGraphicFramePr>
              <a:graphicFrameLocks noChangeAspect="1"/>
            </p:cNvGraphicFramePr>
            <p:nvPr/>
          </p:nvGraphicFramePr>
          <p:xfrm>
            <a:off x="2009" y="2874"/>
            <a:ext cx="233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8" name="公式" r:id="rId16" imgW="152268" imgH="215713" progId="Equation.3">
                    <p:embed/>
                  </p:oleObj>
                </mc:Choice>
                <mc:Fallback>
                  <p:oleObj name="公式" r:id="rId16" imgW="152268" imgH="215713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2874"/>
                          <a:ext cx="233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autoUpdateAnimBg="0"/>
      <p:bldP spid="716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90663"/>
            <a:ext cx="54006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12725" y="914400"/>
            <a:ext cx="753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判断电路中的各级、级间反馈是串联反馈还是并联反馈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798513" y="3470275"/>
            <a:ext cx="16764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latin typeface="宋体" pitchFamily="2" charset="-122"/>
                <a:ea typeface="楷体_GB2312" pitchFamily="49" charset="-122"/>
              </a:rPr>
              <a:t>并联反馈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5943600" y="4800600"/>
            <a:ext cx="2286000" cy="495300"/>
          </a:xfrm>
          <a:prstGeom prst="wedgeEllipseCallout">
            <a:avLst>
              <a:gd name="adj1" fmla="val -60833"/>
              <a:gd name="adj2" fmla="val -10448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级间反馈通路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2819400" y="3505200"/>
            <a:ext cx="914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(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2130425" y="30353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113213" y="2735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479675" y="20447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4932363" y="2630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770688" y="24526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>
            <a:off x="4556125" y="2287588"/>
            <a:ext cx="5032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5345113" y="1730375"/>
            <a:ext cx="35401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184775" y="2725738"/>
            <a:ext cx="31115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>
            <a:off x="2184400" y="3151188"/>
            <a:ext cx="5413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2689225" y="3622675"/>
            <a:ext cx="0" cy="771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2787650" y="2859088"/>
            <a:ext cx="407988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819150" y="2070100"/>
            <a:ext cx="16764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latin typeface="宋体" pitchFamily="2" charset="-122"/>
                <a:ea typeface="楷体_GB2312" pitchFamily="49" charset="-122"/>
              </a:rPr>
              <a:t>串联反馈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6811963" y="1785938"/>
            <a:ext cx="1676400" cy="51911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latin typeface="宋体" pitchFamily="2" charset="-122"/>
                <a:ea typeface="楷体_GB2312" pitchFamily="49" charset="-122"/>
              </a:rPr>
              <a:t>并联反馈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 animBg="1"/>
      <p:bldP spid="104455" grpId="0" animBg="1"/>
      <p:bldP spid="104457" grpId="0"/>
      <p:bldP spid="104458" grpId="0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 animBg="1"/>
      <p:bldP spid="104468" grpId="0" animBg="1"/>
      <p:bldP spid="104469" grpId="0" animBg="1"/>
      <p:bldP spid="1044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2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12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" name="Rectangle 1127"/>
          <p:cNvSpPr>
            <a:spLocks noChangeArrowheads="1"/>
          </p:cNvSpPr>
          <p:nvPr/>
        </p:nvSpPr>
        <p:spPr bwMode="auto">
          <a:xfrm>
            <a:off x="211138" y="4140200"/>
            <a:ext cx="89328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在电子电路中，把输出电量（电压或电流）通过一定的电路形式（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反馈通路</a:t>
            </a:r>
            <a:r>
              <a:rPr lang="zh-CN" altLang="en-US" sz="2400">
                <a:ea typeface="楷体_GB2312" pitchFamily="49" charset="-122"/>
              </a:rPr>
              <a:t>）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，反送回输入回路，进而影响输入量的过程。</a:t>
            </a:r>
          </a:p>
        </p:txBody>
      </p:sp>
      <p:sp>
        <p:nvSpPr>
          <p:cNvPr id="4101" name="Rectangle 119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8.1.1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什么是反馈</a:t>
            </a:r>
          </a:p>
        </p:txBody>
      </p:sp>
      <p:pic>
        <p:nvPicPr>
          <p:cNvPr id="4270" name="Picture 1198" descr="未标题-1 拷贝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598488"/>
            <a:ext cx="5976938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75" name="Text Box 1203"/>
          <p:cNvSpPr txBox="1">
            <a:spLocks noChangeArrowheads="1"/>
          </p:cNvSpPr>
          <p:nvPr/>
        </p:nvSpPr>
        <p:spPr bwMode="auto">
          <a:xfrm>
            <a:off x="774700" y="5465763"/>
            <a:ext cx="755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负反馈电路会使输出量（反馈电路的采样量）趋于稳定</a:t>
            </a:r>
          </a:p>
        </p:txBody>
      </p:sp>
    </p:spTree>
  </p:cSld>
  <p:clrMapOvr>
    <a:masterClrMapping/>
  </p:clrMapOvr>
  <p:transition>
    <p:zoom dir="in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" grpId="0" autoUpdateAnimBg="0"/>
      <p:bldP spid="42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12875"/>
            <a:ext cx="6115050" cy="402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63538" y="914400"/>
            <a:ext cx="7231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判断电路中的级间交流反馈是串联反馈还是并联反馈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152400" y="1600200"/>
            <a:ext cx="17526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latin typeface="宋体" pitchFamily="2" charset="-122"/>
                <a:ea typeface="楷体_GB2312" pitchFamily="49" charset="-122"/>
              </a:rPr>
              <a:t>串联反馈</a:t>
            </a:r>
            <a:endParaRPr lang="zh-CN" altLang="en-US" sz="28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2533" name="Rectangle 8"/>
          <p:cNvSpPr>
            <a:spLocks noChangeArrowheads="1"/>
          </p:cNvSpPr>
          <p:nvPr/>
        </p:nvSpPr>
        <p:spPr bwMode="auto">
          <a:xfrm>
            <a:off x="4495800" y="2971800"/>
            <a:ext cx="1066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(</a:t>
            </a:r>
            <a:r>
              <a:rPr lang="en-US" altLang="zh-CN" sz="2400" i="1">
                <a:solidFill>
                  <a:srgbClr val="000000"/>
                </a:solidFill>
                <a:latin typeface="Book Antiqua" pitchFamily="18" charset="0"/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000000"/>
                </a:solidFill>
                <a:ea typeface="楷体_GB2312" pitchFamily="49" charset="-122"/>
              </a:rPr>
              <a:t>f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1855788" y="291941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2711450" y="25669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6334125" y="30543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4805363" y="3392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4746625" y="2286000"/>
            <a:ext cx="4244975" cy="2254250"/>
            <a:chOff x="2990" y="1440"/>
            <a:chExt cx="2674" cy="1420"/>
          </a:xfrm>
        </p:grpSpPr>
        <p:sp>
          <p:nvSpPr>
            <p:cNvPr id="22539" name="AutoShape 7"/>
            <p:cNvSpPr>
              <a:spLocks noChangeArrowheads="1"/>
            </p:cNvSpPr>
            <p:nvPr/>
          </p:nvSpPr>
          <p:spPr bwMode="auto">
            <a:xfrm>
              <a:off x="4224" y="1440"/>
              <a:ext cx="1440" cy="312"/>
            </a:xfrm>
            <a:prstGeom prst="wedgeEllipseCallout">
              <a:avLst>
                <a:gd name="adj1" fmla="val -122639"/>
                <a:gd name="adj2" fmla="val 257051"/>
              </a:avLst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tIns="72000" rIns="36000" bIns="72000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</a:rPr>
                <a:t>级间反馈环节</a:t>
              </a:r>
            </a:p>
          </p:txBody>
        </p:sp>
        <p:sp>
          <p:nvSpPr>
            <p:cNvPr id="22540" name="Oval 13"/>
            <p:cNvSpPr>
              <a:spLocks noChangeArrowheads="1"/>
            </p:cNvSpPr>
            <p:nvPr/>
          </p:nvSpPr>
          <p:spPr bwMode="auto">
            <a:xfrm rot="2555061">
              <a:off x="2990" y="1845"/>
              <a:ext cx="571" cy="101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animBg="1"/>
      <p:bldP spid="105481" grpId="0"/>
      <p:bldP spid="105482" grpId="0"/>
      <p:bldP spid="105483" grpId="0"/>
      <p:bldP spid="1054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8.1.5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电压反馈与电流反馈</a:t>
            </a: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427038" y="1006475"/>
            <a:ext cx="853598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ea typeface="楷体_GB2312" pitchFamily="49" charset="-122"/>
              </a:rPr>
              <a:t>        </a:t>
            </a:r>
            <a:r>
              <a:rPr lang="zh-CN" altLang="en-US" sz="2800">
                <a:ea typeface="楷体_GB2312" pitchFamily="49" charset="-122"/>
              </a:rPr>
              <a:t>由反馈网络在放大电路输出端的取样对象决定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574675" y="2339975"/>
            <a:ext cx="83058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电压反馈：反馈信号</a:t>
            </a:r>
            <a:r>
              <a:rPr lang="en-US" altLang="zh-CN" sz="2400" i="1">
                <a:ea typeface="楷体_GB2312" pitchFamily="49" charset="-122"/>
              </a:rPr>
              <a:t>x</a:t>
            </a:r>
            <a:r>
              <a:rPr lang="en-US" altLang="zh-CN" sz="2400" baseline="-30000"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直接与输出电压成比例，即</a:t>
            </a:r>
            <a:r>
              <a:rPr lang="en-US" altLang="zh-CN" sz="2400" i="1">
                <a:ea typeface="楷体_GB2312" pitchFamily="49" charset="-122"/>
              </a:rPr>
              <a:t>x</a:t>
            </a:r>
            <a:r>
              <a:rPr lang="en-US" altLang="zh-CN" sz="2400" baseline="-30000">
                <a:ea typeface="楷体_GB2312" pitchFamily="49" charset="-122"/>
              </a:rPr>
              <a:t>f</a:t>
            </a:r>
            <a:r>
              <a:rPr lang="en-US" altLang="zh-CN" sz="2400">
                <a:ea typeface="楷体_GB2312" pitchFamily="49" charset="-122"/>
              </a:rPr>
              <a:t>=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i="1">
                <a:latin typeface="Book Antiqua" pitchFamily="18" charset="0"/>
                <a:ea typeface="楷体_GB2312" pitchFamily="49" charset="-122"/>
              </a:rPr>
              <a:t>v</a:t>
            </a:r>
            <a:r>
              <a:rPr lang="en-US" altLang="zh-CN" sz="2400" baseline="-30000">
                <a:ea typeface="楷体_GB2312" pitchFamily="49" charset="-122"/>
              </a:rPr>
              <a:t>o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电流反馈：反馈信号</a:t>
            </a:r>
            <a:r>
              <a:rPr lang="en-US" altLang="zh-CN" sz="2400" i="1">
                <a:ea typeface="楷体_GB2312" pitchFamily="49" charset="-122"/>
              </a:rPr>
              <a:t>x</a:t>
            </a:r>
            <a:r>
              <a:rPr lang="en-US" altLang="zh-CN" sz="2400" baseline="-30000"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直接与输出电流成比例，即</a:t>
            </a:r>
            <a:r>
              <a:rPr lang="en-US" altLang="zh-CN" sz="2400" i="1">
                <a:ea typeface="楷体_GB2312" pitchFamily="49" charset="-122"/>
              </a:rPr>
              <a:t>x</a:t>
            </a:r>
            <a:r>
              <a:rPr lang="en-US" altLang="zh-CN" sz="2400" baseline="-30000">
                <a:ea typeface="楷体_GB2312" pitchFamily="49" charset="-122"/>
              </a:rPr>
              <a:t>f</a:t>
            </a:r>
            <a:r>
              <a:rPr lang="en-US" altLang="zh-CN" sz="2400">
                <a:ea typeface="楷体_GB2312" pitchFamily="49" charset="-122"/>
              </a:rPr>
              <a:t>=</a:t>
            </a:r>
            <a:r>
              <a:rPr lang="en-US" altLang="zh-CN" sz="2400" i="1">
                <a:ea typeface="楷体_GB2312" pitchFamily="49" charset="-122"/>
              </a:rPr>
              <a:t>Fi</a:t>
            </a:r>
            <a:r>
              <a:rPr lang="en-US" altLang="zh-CN" sz="2400" baseline="-30000">
                <a:ea typeface="楷体_GB2312" pitchFamily="49" charset="-122"/>
              </a:rPr>
              <a:t>o</a:t>
            </a:r>
            <a:r>
              <a:rPr lang="en-US" altLang="zh-CN" sz="2400">
                <a:ea typeface="楷体_GB2312" pitchFamily="49" charset="-122"/>
              </a:rPr>
              <a:t> 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66713" y="1752600"/>
            <a:ext cx="260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直接判断法：</a:t>
            </a: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312738" y="3679825"/>
            <a:ext cx="595788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另一种判断方法：负载短路法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301625" y="5241925"/>
            <a:ext cx="84582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将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负载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短路，反馈量仍然存在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电流反馈。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225425" y="4327525"/>
            <a:ext cx="8534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将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负载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短路（未接负载时输出对地短路），反馈量为零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电压反馈。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utoUpdateAnimBg="0"/>
      <p:bldP spid="107530" grpId="0"/>
      <p:bldP spid="107531" grpId="0"/>
      <p:bldP spid="107532" grpId="0" autoUpdateAnimBg="0"/>
      <p:bldP spid="10753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769938"/>
            <a:ext cx="67945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285875" y="3181350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2809875" y="3084513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6143625" y="1811338"/>
            <a:ext cx="77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-</a:t>
            </a:r>
          </a:p>
        </p:txBody>
      </p:sp>
      <p:grpSp>
        <p:nvGrpSpPr>
          <p:cNvPr id="152591" name="Group 15"/>
          <p:cNvGrpSpPr>
            <a:grpSpLocks/>
          </p:cNvGrpSpPr>
          <p:nvPr/>
        </p:nvGrpSpPr>
        <p:grpSpPr bwMode="auto">
          <a:xfrm>
            <a:off x="1898650" y="2708275"/>
            <a:ext cx="855663" cy="579438"/>
            <a:chOff x="1196" y="1706"/>
            <a:chExt cx="539" cy="365"/>
          </a:xfrm>
        </p:grpSpPr>
        <p:sp>
          <p:nvSpPr>
            <p:cNvPr id="24592" name="Line 8"/>
            <p:cNvSpPr>
              <a:spLocks noChangeShapeType="1"/>
            </p:cNvSpPr>
            <p:nvPr/>
          </p:nvSpPr>
          <p:spPr bwMode="auto">
            <a:xfrm>
              <a:off x="1196" y="2071"/>
              <a:ext cx="53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3" name="Text Box 11"/>
            <p:cNvSpPr txBox="1">
              <a:spLocks noChangeArrowheads="1"/>
            </p:cNvSpPr>
            <p:nvPr/>
          </p:nvSpPr>
          <p:spPr bwMode="auto">
            <a:xfrm>
              <a:off x="1232" y="1706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CC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baseline="-25000">
                  <a:solidFill>
                    <a:srgbClr val="CC0000"/>
                  </a:solidFill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152592" name="Group 16"/>
          <p:cNvGrpSpPr>
            <a:grpSpLocks/>
          </p:cNvGrpSpPr>
          <p:nvPr/>
        </p:nvGrpSpPr>
        <p:grpSpPr bwMode="auto">
          <a:xfrm>
            <a:off x="4440238" y="4486275"/>
            <a:ext cx="855662" cy="469900"/>
            <a:chOff x="2797" y="2826"/>
            <a:chExt cx="539" cy="296"/>
          </a:xfrm>
        </p:grpSpPr>
        <p:sp>
          <p:nvSpPr>
            <p:cNvPr id="24590" name="Line 10"/>
            <p:cNvSpPr>
              <a:spLocks noChangeShapeType="1"/>
            </p:cNvSpPr>
            <p:nvPr/>
          </p:nvSpPr>
          <p:spPr bwMode="auto">
            <a:xfrm>
              <a:off x="2797" y="2826"/>
              <a:ext cx="53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1" name="Text Box 12"/>
            <p:cNvSpPr txBox="1">
              <a:spLocks noChangeArrowheads="1"/>
            </p:cNvSpPr>
            <p:nvPr/>
          </p:nvSpPr>
          <p:spPr bwMode="auto">
            <a:xfrm>
              <a:off x="2870" y="2834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CC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baseline="-25000">
                  <a:solidFill>
                    <a:srgbClr val="CC00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grpSp>
        <p:nvGrpSpPr>
          <p:cNvPr id="152594" name="Group 18"/>
          <p:cNvGrpSpPr>
            <a:grpSpLocks/>
          </p:cNvGrpSpPr>
          <p:nvPr/>
        </p:nvGrpSpPr>
        <p:grpSpPr bwMode="auto">
          <a:xfrm>
            <a:off x="3201988" y="2368550"/>
            <a:ext cx="695325" cy="1127125"/>
            <a:chOff x="2017" y="1492"/>
            <a:chExt cx="438" cy="710"/>
          </a:xfrm>
        </p:grpSpPr>
        <p:sp>
          <p:nvSpPr>
            <p:cNvPr id="24588" name="Line 13"/>
            <p:cNvSpPr>
              <a:spLocks noChangeShapeType="1"/>
            </p:cNvSpPr>
            <p:nvPr/>
          </p:nvSpPr>
          <p:spPr bwMode="auto">
            <a:xfrm flipV="1">
              <a:off x="2144" y="1881"/>
              <a:ext cx="0" cy="321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9" name="Text Box 14"/>
            <p:cNvSpPr txBox="1">
              <a:spLocks noChangeArrowheads="1"/>
            </p:cNvSpPr>
            <p:nvPr/>
          </p:nvSpPr>
          <p:spPr bwMode="auto">
            <a:xfrm>
              <a:off x="2017" y="1492"/>
              <a:ext cx="4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CC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baseline="-25000">
                  <a:solidFill>
                    <a:srgbClr val="CC0000"/>
                  </a:solidFill>
                  <a:ea typeface="楷体_GB2312" pitchFamily="49" charset="-122"/>
                </a:rPr>
                <a:t>id</a:t>
              </a:r>
            </a:p>
          </p:txBody>
        </p:sp>
      </p:grp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3830638" y="5208588"/>
            <a:ext cx="16002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电压反馈</a:t>
            </a:r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2090738" y="4329113"/>
            <a:ext cx="159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并联反馈</a:t>
            </a:r>
          </a:p>
        </p:txBody>
      </p:sp>
      <p:sp>
        <p:nvSpPr>
          <p:cNvPr id="152598" name="Freeform 22"/>
          <p:cNvSpPr>
            <a:spLocks/>
          </p:cNvSpPr>
          <p:nvPr/>
        </p:nvSpPr>
        <p:spPr bwMode="auto">
          <a:xfrm>
            <a:off x="7092950" y="2382838"/>
            <a:ext cx="728663" cy="1993900"/>
          </a:xfrm>
          <a:custGeom>
            <a:avLst/>
            <a:gdLst>
              <a:gd name="T0" fmla="*/ 2147483647 w 459"/>
              <a:gd name="T1" fmla="*/ 0 h 1256"/>
              <a:gd name="T2" fmla="*/ 2147483647 w 459"/>
              <a:gd name="T3" fmla="*/ 2147483647 h 1256"/>
              <a:gd name="T4" fmla="*/ 0 w 459"/>
              <a:gd name="T5" fmla="*/ 2147483647 h 12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9" h="1256">
                <a:moveTo>
                  <a:pt x="36" y="0"/>
                </a:moveTo>
                <a:cubicBezTo>
                  <a:pt x="247" y="168"/>
                  <a:pt x="459" y="336"/>
                  <a:pt x="453" y="545"/>
                </a:cubicBezTo>
                <a:cubicBezTo>
                  <a:pt x="447" y="754"/>
                  <a:pt x="76" y="1137"/>
                  <a:pt x="0" y="1256"/>
                </a:cubicBez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  <p:bldP spid="152583" grpId="0"/>
      <p:bldP spid="152585" grpId="0"/>
      <p:bldP spid="152595" grpId="0" autoUpdateAnimBg="0"/>
      <p:bldP spid="152597" grpId="0"/>
      <p:bldP spid="1525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919163"/>
            <a:ext cx="5380037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005013" y="109855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5576888" y="21082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grpSp>
        <p:nvGrpSpPr>
          <p:cNvPr id="153607" name="Group 7"/>
          <p:cNvGrpSpPr>
            <a:grpSpLocks/>
          </p:cNvGrpSpPr>
          <p:nvPr/>
        </p:nvGrpSpPr>
        <p:grpSpPr bwMode="auto">
          <a:xfrm>
            <a:off x="3749675" y="2224088"/>
            <a:ext cx="3065463" cy="2290762"/>
            <a:chOff x="4280" y="2344"/>
            <a:chExt cx="1152" cy="1120"/>
          </a:xfrm>
        </p:grpSpPr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>
              <a:off x="5424" y="2344"/>
              <a:ext cx="0" cy="72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1" name="Line 9"/>
            <p:cNvSpPr>
              <a:spLocks noChangeShapeType="1"/>
            </p:cNvSpPr>
            <p:nvPr/>
          </p:nvSpPr>
          <p:spPr bwMode="auto">
            <a:xfrm flipH="1">
              <a:off x="4280" y="3072"/>
              <a:ext cx="115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2" name="Line 10"/>
            <p:cNvSpPr>
              <a:spLocks noChangeShapeType="1"/>
            </p:cNvSpPr>
            <p:nvPr/>
          </p:nvSpPr>
          <p:spPr bwMode="auto">
            <a:xfrm>
              <a:off x="4280" y="3072"/>
              <a:ext cx="0" cy="3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3244850" y="30861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4359275" y="4857750"/>
            <a:ext cx="167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电流反馈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2024063" y="1955800"/>
            <a:ext cx="93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串联</a:t>
            </a:r>
          </a:p>
        </p:txBody>
      </p:sp>
      <p:sp>
        <p:nvSpPr>
          <p:cNvPr id="153616" name="Freeform 16"/>
          <p:cNvSpPr>
            <a:spLocks/>
          </p:cNvSpPr>
          <p:nvPr/>
        </p:nvSpPr>
        <p:spPr bwMode="auto">
          <a:xfrm flipH="1">
            <a:off x="5661025" y="2149475"/>
            <a:ext cx="450850" cy="1458913"/>
          </a:xfrm>
          <a:custGeom>
            <a:avLst/>
            <a:gdLst>
              <a:gd name="T0" fmla="*/ 2147483647 w 459"/>
              <a:gd name="T1" fmla="*/ 0 h 1256"/>
              <a:gd name="T2" fmla="*/ 2147483647 w 459"/>
              <a:gd name="T3" fmla="*/ 2147483647 h 1256"/>
              <a:gd name="T4" fmla="*/ 0 w 459"/>
              <a:gd name="T5" fmla="*/ 2147483647 h 12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9" h="1256">
                <a:moveTo>
                  <a:pt x="36" y="0"/>
                </a:moveTo>
                <a:cubicBezTo>
                  <a:pt x="247" y="168"/>
                  <a:pt x="459" y="336"/>
                  <a:pt x="453" y="545"/>
                </a:cubicBezTo>
                <a:cubicBezTo>
                  <a:pt x="447" y="754"/>
                  <a:pt x="76" y="1137"/>
                  <a:pt x="0" y="1256"/>
                </a:cubicBezTo>
              </a:path>
            </a:pathLst>
          </a:custGeom>
          <a:noFill/>
          <a:ln w="254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6" grpId="0"/>
      <p:bldP spid="153611" grpId="0"/>
      <p:bldP spid="153612" grpId="0" autoUpdateAnimBg="0"/>
      <p:bldP spid="153615" grpId="0"/>
      <p:bldP spid="1536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1252538"/>
            <a:ext cx="48577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26628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8.1.5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电压反馈与电流反馈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3159125" y="5075238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电压反馈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2351088" y="119380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5470525" y="1595438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2351088" y="285115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5" grpId="0"/>
      <p:bldP spid="114707" grpId="0"/>
      <p:bldP spid="114708" grpId="0"/>
      <p:bldP spid="1147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2479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27651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8.1.5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电压反馈与电流反馈</a:t>
            </a: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3503613" y="5553075"/>
            <a:ext cx="1981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电压反馈</a:t>
            </a:r>
          </a:p>
        </p:txBody>
      </p:sp>
      <p:pic>
        <p:nvPicPr>
          <p:cNvPr id="27654" name="Picture 6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5113338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157538" y="2251075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464175" y="2959100"/>
            <a:ext cx="50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utoUpdateAnimBg="0"/>
      <p:bldP spid="111626" grpId="0"/>
      <p:bldP spid="1116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274763"/>
            <a:ext cx="4757737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8.1.5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电压反馈与电流反馈</a:t>
            </a:r>
          </a:p>
        </p:txBody>
      </p:sp>
      <p:sp>
        <p:nvSpPr>
          <p:cNvPr id="28676" name="Line 7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914650" y="362585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519613" y="3525838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5230813" y="383381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5229225" y="29432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>
            <a:off x="5483225" y="4070350"/>
            <a:ext cx="0" cy="1016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614363" y="2513013"/>
            <a:ext cx="1981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电流反馈</a:t>
            </a:r>
          </a:p>
        </p:txBody>
      </p:sp>
      <p:grpSp>
        <p:nvGrpSpPr>
          <p:cNvPr id="132115" name="Group 19"/>
          <p:cNvGrpSpPr>
            <a:grpSpLocks/>
          </p:cNvGrpSpPr>
          <p:nvPr/>
        </p:nvGrpSpPr>
        <p:grpSpPr bwMode="auto">
          <a:xfrm>
            <a:off x="5407025" y="1828800"/>
            <a:ext cx="1876425" cy="2946400"/>
            <a:chOff x="3406" y="1152"/>
            <a:chExt cx="1182" cy="1856"/>
          </a:xfrm>
        </p:grpSpPr>
        <p:sp>
          <p:nvSpPr>
            <p:cNvPr id="28684" name="Line 13"/>
            <p:cNvSpPr>
              <a:spLocks noChangeShapeType="1"/>
            </p:cNvSpPr>
            <p:nvPr/>
          </p:nvSpPr>
          <p:spPr bwMode="auto">
            <a:xfrm>
              <a:off x="3406" y="1152"/>
              <a:ext cx="0" cy="456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5" name="Line 17"/>
            <p:cNvSpPr>
              <a:spLocks noChangeShapeType="1"/>
            </p:cNvSpPr>
            <p:nvPr/>
          </p:nvSpPr>
          <p:spPr bwMode="auto">
            <a:xfrm flipV="1">
              <a:off x="4588" y="2005"/>
              <a:ext cx="0" cy="1003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4" grpId="0"/>
      <p:bldP spid="132105" grpId="0"/>
      <p:bldP spid="132106" grpId="0"/>
      <p:bldP spid="132107" grpId="0"/>
      <p:bldP spid="132110" grpId="0" animBg="1"/>
      <p:bldP spid="1321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533400" y="1752600"/>
            <a:ext cx="8077200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1000" y="901700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0000"/>
                </a:solidFill>
                <a:ea typeface="黑体" pitchFamily="49" charset="-122"/>
              </a:rPr>
              <a:t>8.1.6  </a:t>
            </a:r>
            <a:r>
              <a:rPr lang="zh-CN" altLang="en-US" sz="4400" dirty="0">
                <a:solidFill>
                  <a:srgbClr val="FF0000"/>
                </a:solidFill>
                <a:ea typeface="黑体" pitchFamily="49" charset="-122"/>
              </a:rPr>
              <a:t>负反馈放大电路的四种组态</a:t>
            </a:r>
          </a:p>
        </p:txBody>
      </p:sp>
      <p:sp>
        <p:nvSpPr>
          <p:cNvPr id="29700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95400" y="2584450"/>
            <a:ext cx="6858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2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电压并联负反馈放大电路</a:t>
            </a:r>
          </a:p>
        </p:txBody>
      </p:sp>
      <p:sp>
        <p:nvSpPr>
          <p:cNvPr id="29701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95400" y="3270250"/>
            <a:ext cx="7086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3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电流串联负反馈放大电路</a:t>
            </a:r>
          </a:p>
        </p:txBody>
      </p:sp>
      <p:sp>
        <p:nvSpPr>
          <p:cNvPr id="29702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95400" y="3956050"/>
            <a:ext cx="7086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4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电流并联负反馈放大电路</a:t>
            </a:r>
          </a:p>
        </p:txBody>
      </p:sp>
      <p:sp>
        <p:nvSpPr>
          <p:cNvPr id="29703" name="Rectangle 7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295400" y="1898650"/>
            <a:ext cx="6096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1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电压串联负反馈放大电路</a:t>
            </a:r>
          </a:p>
        </p:txBody>
      </p:sp>
      <p:sp>
        <p:nvSpPr>
          <p:cNvPr id="29704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95400" y="46482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    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反馈组态判断举例（交流）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65" name="Rectangle 9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329113" y="717550"/>
            <a:ext cx="311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电压串联负反馈</a:t>
            </a:r>
          </a:p>
        </p:txBody>
      </p:sp>
      <p:sp>
        <p:nvSpPr>
          <p:cNvPr id="54367" name="Text Box 95"/>
          <p:cNvSpPr txBox="1">
            <a:spLocks noChangeArrowheads="1"/>
          </p:cNvSpPr>
          <p:nvPr/>
        </p:nvSpPr>
        <p:spPr bwMode="auto">
          <a:xfrm>
            <a:off x="3814763" y="2751138"/>
            <a:ext cx="503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 i="1" dirty="0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i="1" baseline="-250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 i="1" dirty="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 i="1" dirty="0" err="1">
                <a:solidFill>
                  <a:schemeClr val="tx2"/>
                </a:solidFill>
                <a:ea typeface="楷体_GB2312" pitchFamily="49" charset="-122"/>
              </a:rPr>
              <a:t>R</a:t>
            </a:r>
            <a:r>
              <a:rPr lang="en-US" altLang="zh-CN" sz="2400" i="1" baseline="-25000" dirty="0" err="1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400" baseline="-250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组成的分压器作反馈网络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pic>
        <p:nvPicPr>
          <p:cNvPr id="54377" name="Picture 10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25525"/>
            <a:ext cx="3335337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78" name="Picture 10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935038"/>
            <a:ext cx="4302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79" name="Picture 10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1193800"/>
            <a:ext cx="4302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80" name="Picture 10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39950"/>
            <a:ext cx="4302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381" name="Object 109"/>
          <p:cNvGraphicFramePr>
            <a:graphicFrameLocks noChangeAspect="1"/>
          </p:cNvGraphicFramePr>
          <p:nvPr/>
        </p:nvGraphicFramePr>
        <p:xfrm>
          <a:off x="4560888" y="1530350"/>
          <a:ext cx="21129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公式" r:id="rId10" imgW="1143000" imgH="469900" progId="Equation.3">
                  <p:embed/>
                </p:oleObj>
              </mc:Choice>
              <mc:Fallback>
                <p:oleObj name="公式" r:id="rId10" imgW="1143000" imgH="4699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1530350"/>
                        <a:ext cx="211296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82" name="AutoShape 110"/>
          <p:cNvSpPr>
            <a:spLocks noChangeArrowheads="1"/>
          </p:cNvSpPr>
          <p:nvPr/>
        </p:nvSpPr>
        <p:spPr bwMode="auto">
          <a:xfrm>
            <a:off x="422275" y="4333875"/>
            <a:ext cx="2582863" cy="882650"/>
          </a:xfrm>
          <a:prstGeom prst="flowChartAlternateProcess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电压负反馈：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使输出电压稳定</a:t>
            </a:r>
          </a:p>
        </p:txBody>
      </p:sp>
      <p:sp>
        <p:nvSpPr>
          <p:cNvPr id="54383" name="Rectangle 111"/>
          <p:cNvSpPr>
            <a:spLocks noChangeArrowheads="1"/>
          </p:cNvSpPr>
          <p:nvPr/>
        </p:nvSpPr>
        <p:spPr bwMode="auto">
          <a:xfrm>
            <a:off x="3614738" y="4438650"/>
            <a:ext cx="8715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L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</a:t>
            </a:r>
          </a:p>
        </p:txBody>
      </p:sp>
      <p:grpSp>
        <p:nvGrpSpPr>
          <p:cNvPr id="54384" name="Group 112"/>
          <p:cNvGrpSpPr>
            <a:grpSpLocks/>
          </p:cNvGrpSpPr>
          <p:nvPr/>
        </p:nvGrpSpPr>
        <p:grpSpPr bwMode="auto">
          <a:xfrm>
            <a:off x="4324350" y="4438650"/>
            <a:ext cx="1238250" cy="493713"/>
            <a:chOff x="642" y="1405"/>
            <a:chExt cx="780" cy="311"/>
          </a:xfrm>
        </p:grpSpPr>
        <p:sp>
          <p:nvSpPr>
            <p:cNvPr id="30745" name="Line 113"/>
            <p:cNvSpPr>
              <a:spLocks noChangeShapeType="1"/>
            </p:cNvSpPr>
            <p:nvPr/>
          </p:nvSpPr>
          <p:spPr bwMode="auto">
            <a:xfrm flipV="1">
              <a:off x="642" y="1560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6" name="Rectangle 114"/>
            <p:cNvSpPr>
              <a:spLocks noChangeArrowheads="1"/>
            </p:cNvSpPr>
            <p:nvPr/>
          </p:nvSpPr>
          <p:spPr bwMode="auto">
            <a:xfrm>
              <a:off x="928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baseline="-25000">
                  <a:ea typeface="楷体_GB2312" pitchFamily="49" charset="-122"/>
                </a:rPr>
                <a:t>O 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</a:t>
              </a:r>
            </a:p>
          </p:txBody>
        </p:sp>
      </p:grpSp>
      <p:grpSp>
        <p:nvGrpSpPr>
          <p:cNvPr id="54387" name="Group 115"/>
          <p:cNvGrpSpPr>
            <a:grpSpLocks/>
          </p:cNvGrpSpPr>
          <p:nvPr/>
        </p:nvGrpSpPr>
        <p:grpSpPr bwMode="auto">
          <a:xfrm>
            <a:off x="5400675" y="4438650"/>
            <a:ext cx="1255713" cy="493713"/>
            <a:chOff x="1320" y="1405"/>
            <a:chExt cx="791" cy="311"/>
          </a:xfrm>
        </p:grpSpPr>
        <p:sp>
          <p:nvSpPr>
            <p:cNvPr id="30743" name="Line 116"/>
            <p:cNvSpPr>
              <a:spLocks noChangeShapeType="1"/>
            </p:cNvSpPr>
            <p:nvPr/>
          </p:nvSpPr>
          <p:spPr bwMode="auto">
            <a:xfrm flipV="1">
              <a:off x="1320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4" name="Rectangle 117"/>
            <p:cNvSpPr>
              <a:spLocks noChangeArrowheads="1"/>
            </p:cNvSpPr>
            <p:nvPr/>
          </p:nvSpPr>
          <p:spPr bwMode="auto">
            <a:xfrm>
              <a:off x="1617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f 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</a:t>
              </a:r>
            </a:p>
          </p:txBody>
        </p:sp>
      </p:grpSp>
      <p:grpSp>
        <p:nvGrpSpPr>
          <p:cNvPr id="54390" name="Group 118"/>
          <p:cNvGrpSpPr>
            <a:grpSpLocks/>
          </p:cNvGrpSpPr>
          <p:nvPr/>
        </p:nvGrpSpPr>
        <p:grpSpPr bwMode="auto">
          <a:xfrm>
            <a:off x="6494463" y="4438650"/>
            <a:ext cx="1255712" cy="493713"/>
            <a:chOff x="2009" y="1405"/>
            <a:chExt cx="791" cy="311"/>
          </a:xfrm>
        </p:grpSpPr>
        <p:sp>
          <p:nvSpPr>
            <p:cNvPr id="30741" name="Line 119"/>
            <p:cNvSpPr>
              <a:spLocks noChangeShapeType="1"/>
            </p:cNvSpPr>
            <p:nvPr/>
          </p:nvSpPr>
          <p:spPr bwMode="auto">
            <a:xfrm flipV="1">
              <a:off x="2009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2" name="Rectangle 120"/>
            <p:cNvSpPr>
              <a:spLocks noChangeArrowheads="1"/>
            </p:cNvSpPr>
            <p:nvPr/>
          </p:nvSpPr>
          <p:spPr bwMode="auto">
            <a:xfrm>
              <a:off x="2306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baseline="-25000">
                  <a:ea typeface="楷体_GB2312" pitchFamily="49" charset="-122"/>
                </a:rPr>
                <a:t>Id 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</a:t>
              </a:r>
            </a:p>
          </p:txBody>
        </p:sp>
      </p:grpSp>
      <p:grpSp>
        <p:nvGrpSpPr>
          <p:cNvPr id="54393" name="Group 121"/>
          <p:cNvGrpSpPr>
            <a:grpSpLocks/>
          </p:cNvGrpSpPr>
          <p:nvPr/>
        </p:nvGrpSpPr>
        <p:grpSpPr bwMode="auto">
          <a:xfrm>
            <a:off x="4776788" y="4994275"/>
            <a:ext cx="2411412" cy="536575"/>
            <a:chOff x="927" y="1755"/>
            <a:chExt cx="1519" cy="338"/>
          </a:xfrm>
        </p:grpSpPr>
        <p:sp>
          <p:nvSpPr>
            <p:cNvPr id="30737" name="Rectangle 122"/>
            <p:cNvSpPr>
              <a:spLocks noChangeArrowheads="1"/>
            </p:cNvSpPr>
            <p:nvPr/>
          </p:nvSpPr>
          <p:spPr bwMode="auto">
            <a:xfrm>
              <a:off x="927" y="1782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baseline="-25000">
                  <a:ea typeface="楷体_GB2312" pitchFamily="49" charset="-122"/>
                </a:rPr>
                <a:t>O 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</a:t>
              </a:r>
            </a:p>
          </p:txBody>
        </p:sp>
        <p:grpSp>
          <p:nvGrpSpPr>
            <p:cNvPr id="30738" name="Group 123"/>
            <p:cNvGrpSpPr>
              <a:grpSpLocks/>
            </p:cNvGrpSpPr>
            <p:nvPr/>
          </p:nvGrpSpPr>
          <p:grpSpPr bwMode="auto">
            <a:xfrm>
              <a:off x="1335" y="1755"/>
              <a:ext cx="1111" cy="222"/>
              <a:chOff x="1335" y="1611"/>
              <a:chExt cx="1111" cy="278"/>
            </a:xfrm>
          </p:grpSpPr>
          <p:sp>
            <p:nvSpPr>
              <p:cNvPr id="30739" name="Line 124"/>
              <p:cNvSpPr>
                <a:spLocks noChangeShapeType="1"/>
              </p:cNvSpPr>
              <p:nvPr/>
            </p:nvSpPr>
            <p:spPr bwMode="auto">
              <a:xfrm flipH="1" flipV="1">
                <a:off x="1335" y="1889"/>
                <a:ext cx="11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0740" name="Line 125"/>
              <p:cNvSpPr>
                <a:spLocks noChangeShapeType="1"/>
              </p:cNvSpPr>
              <p:nvPr/>
            </p:nvSpPr>
            <p:spPr bwMode="auto">
              <a:xfrm flipV="1">
                <a:off x="2445" y="1611"/>
                <a:ext cx="0" cy="2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4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4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4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4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54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65" grpId="0"/>
      <p:bldP spid="54367" grpId="0" autoUpdateAnimBg="0"/>
      <p:bldP spid="54382" grpId="0" animBg="1"/>
      <p:bldP spid="5438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A07102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5" y="298450"/>
            <a:ext cx="553720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5963" y="1874838"/>
            <a:ext cx="65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5151438" y="14636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–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6569075" y="1036638"/>
            <a:ext cx="65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7315200" y="2071688"/>
            <a:ext cx="65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  <a:cs typeface="Times New Roman" pitchFamily="18" charset="0"/>
              </a:rPr>
              <a:t>+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284163" y="1154113"/>
            <a:ext cx="275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判断交流反馈组态</a:t>
            </a:r>
          </a:p>
        </p:txBody>
      </p:sp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293688" y="2054225"/>
            <a:ext cx="291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电压串联负反馈</a:t>
            </a:r>
          </a:p>
        </p:txBody>
      </p:sp>
      <p:pic>
        <p:nvPicPr>
          <p:cNvPr id="31753" name="Picture 1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3" grpId="0"/>
      <p:bldP spid="73734" grpId="0"/>
      <p:bldP spid="73735" grpId="0"/>
      <p:bldP spid="73738" grpId="0" autoUpdateAnimBg="0"/>
      <p:bldP spid="7373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550863" y="1252538"/>
            <a:ext cx="2971800" cy="1752600"/>
            <a:chOff x="672" y="1152"/>
            <a:chExt cx="1872" cy="1104"/>
          </a:xfrm>
        </p:grpSpPr>
        <p:sp>
          <p:nvSpPr>
            <p:cNvPr id="5130" name="AutoShape 3" descr="羊皮纸"/>
            <p:cNvSpPr>
              <a:spLocks noChangeArrowheads="1"/>
            </p:cNvSpPr>
            <p:nvPr/>
          </p:nvSpPr>
          <p:spPr bwMode="auto">
            <a:xfrm>
              <a:off x="672" y="1152"/>
              <a:ext cx="1872" cy="110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5131" name="Object 4"/>
            <p:cNvGraphicFramePr>
              <a:graphicFrameLocks noChangeAspect="1"/>
            </p:cNvGraphicFramePr>
            <p:nvPr/>
          </p:nvGraphicFramePr>
          <p:xfrm>
            <a:off x="699" y="1200"/>
            <a:ext cx="1822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图片" r:id="rId6" imgW="2066925" imgH="1076325" progId="Word.Picture.8">
                    <p:embed/>
                  </p:oleObj>
                </mc:Choice>
                <mc:Fallback>
                  <p:oleObj name="图片" r:id="rId6" imgW="2066925" imgH="1076325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1200"/>
                          <a:ext cx="1822" cy="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4254500" y="1096963"/>
            <a:ext cx="3581400" cy="2286000"/>
            <a:chOff x="2784" y="1104"/>
            <a:chExt cx="2256" cy="1440"/>
          </a:xfrm>
        </p:grpSpPr>
        <p:sp>
          <p:nvSpPr>
            <p:cNvPr id="5128" name="AutoShape 6" descr="羊皮纸"/>
            <p:cNvSpPr>
              <a:spLocks noChangeArrowheads="1"/>
            </p:cNvSpPr>
            <p:nvPr/>
          </p:nvSpPr>
          <p:spPr bwMode="auto">
            <a:xfrm>
              <a:off x="2784" y="1104"/>
              <a:ext cx="2256" cy="14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5129" name="Object 7"/>
            <p:cNvGraphicFramePr>
              <a:graphicFrameLocks noChangeAspect="1"/>
            </p:cNvGraphicFramePr>
            <p:nvPr/>
          </p:nvGraphicFramePr>
          <p:xfrm>
            <a:off x="2880" y="1152"/>
            <a:ext cx="2038" cy="1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图片" r:id="rId8" imgW="2486025" imgH="1543050" progId="Word.Picture.8">
                    <p:embed/>
                  </p:oleObj>
                </mc:Choice>
                <mc:Fallback>
                  <p:oleObj name="图片" r:id="rId8" imgW="2486025" imgH="1543050" progId="Word.Picture.8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152"/>
                          <a:ext cx="2038" cy="1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6" name="AutoShape 8"/>
          <p:cNvSpPr>
            <a:spLocks noChangeArrowheads="1"/>
          </p:cNvSpPr>
          <p:nvPr/>
        </p:nvSpPr>
        <p:spPr bwMode="auto">
          <a:xfrm>
            <a:off x="6507163" y="441325"/>
            <a:ext cx="2392362" cy="488950"/>
          </a:xfrm>
          <a:prstGeom prst="wedgeEllipseCallout">
            <a:avLst>
              <a:gd name="adj1" fmla="val -45486"/>
              <a:gd name="adj2" fmla="val 83968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68400" rIns="36000" bIns="684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反馈环节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261938" y="3881438"/>
            <a:ext cx="3352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无反馈环节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集成运放开环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4657725" y="3881438"/>
            <a:ext cx="3352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有反馈环节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——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集成运放闭环</a:t>
            </a:r>
          </a:p>
        </p:txBody>
      </p:sp>
      <p:sp>
        <p:nvSpPr>
          <p:cNvPr id="5127" name="Rectangle 12"/>
          <p:cNvSpPr>
            <a:spLocks noChangeArrowheads="1"/>
          </p:cNvSpPr>
          <p:nvPr/>
        </p:nvSpPr>
        <p:spPr bwMode="auto">
          <a:xfrm>
            <a:off x="0" y="0"/>
            <a:ext cx="5410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判断电路是否存在反馈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6" grpId="0" animBg="1" autoUpdateAnimBg="0"/>
      <p:bldP spid="89098" grpId="0" autoUpdateAnimBg="0"/>
      <p:bldP spid="8909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08" name="Rectangle 4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383088" y="779463"/>
            <a:ext cx="3278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电压并联负反馈</a:t>
            </a:r>
          </a:p>
        </p:txBody>
      </p:sp>
      <p:sp>
        <p:nvSpPr>
          <p:cNvPr id="58413" name="Text Box 45"/>
          <p:cNvSpPr txBox="1">
            <a:spLocks noChangeArrowheads="1"/>
          </p:cNvSpPr>
          <p:nvPr/>
        </p:nvSpPr>
        <p:spPr bwMode="auto">
          <a:xfrm>
            <a:off x="4879975" y="2863850"/>
            <a:ext cx="2803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R</a:t>
            </a:r>
            <a:r>
              <a:rPr lang="en-US" altLang="zh-CN" sz="2000" baseline="-25000">
                <a:ea typeface="楷体_GB2312" pitchFamily="49" charset="-122"/>
              </a:rPr>
              <a:t>f </a:t>
            </a:r>
            <a:r>
              <a:rPr lang="zh-CN" altLang="en-US" sz="2000">
                <a:ea typeface="楷体_GB2312" pitchFamily="49" charset="-122"/>
              </a:rPr>
              <a:t>作为反馈网络</a:t>
            </a:r>
          </a:p>
        </p:txBody>
      </p:sp>
      <p:pic>
        <p:nvPicPr>
          <p:cNvPr id="58420" name="Picture 5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260475"/>
            <a:ext cx="37639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2" name="Picture 5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2217738"/>
            <a:ext cx="3111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3" name="Picture 5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2011363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441" name="Group 73"/>
          <p:cNvGrpSpPr>
            <a:grpSpLocks/>
          </p:cNvGrpSpPr>
          <p:nvPr/>
        </p:nvGrpSpPr>
        <p:grpSpPr bwMode="auto">
          <a:xfrm>
            <a:off x="342900" y="1593850"/>
            <a:ext cx="1104900" cy="427038"/>
            <a:chOff x="3144" y="717"/>
            <a:chExt cx="696" cy="269"/>
          </a:xfrm>
        </p:grpSpPr>
        <p:pic>
          <p:nvPicPr>
            <p:cNvPr id="32794" name="Picture 5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778"/>
              <a:ext cx="2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95" name="Picture 5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" y="717"/>
              <a:ext cx="35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8425" name="Picture 5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522413"/>
            <a:ext cx="3413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26" name="Picture 5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736725"/>
            <a:ext cx="246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27" name="AutoShape 59"/>
          <p:cNvSpPr>
            <a:spLocks noChangeArrowheads="1"/>
          </p:cNvSpPr>
          <p:nvPr/>
        </p:nvSpPr>
        <p:spPr bwMode="auto">
          <a:xfrm>
            <a:off x="623888" y="4241800"/>
            <a:ext cx="2582862" cy="882650"/>
          </a:xfrm>
          <a:prstGeom prst="flowChartAlternateProcess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电压负反馈：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使输出电压稳定</a:t>
            </a:r>
          </a:p>
        </p:txBody>
      </p:sp>
      <p:sp>
        <p:nvSpPr>
          <p:cNvPr id="58428" name="Rectangle 60"/>
          <p:cNvSpPr>
            <a:spLocks noChangeArrowheads="1"/>
          </p:cNvSpPr>
          <p:nvPr/>
        </p:nvSpPr>
        <p:spPr bwMode="auto">
          <a:xfrm>
            <a:off x="3951288" y="4187825"/>
            <a:ext cx="78422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O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</a:t>
            </a:r>
          </a:p>
        </p:txBody>
      </p:sp>
      <p:grpSp>
        <p:nvGrpSpPr>
          <p:cNvPr id="58429" name="Group 61"/>
          <p:cNvGrpSpPr>
            <a:grpSpLocks/>
          </p:cNvGrpSpPr>
          <p:nvPr/>
        </p:nvGrpSpPr>
        <p:grpSpPr bwMode="auto">
          <a:xfrm>
            <a:off x="4573588" y="4187825"/>
            <a:ext cx="1255712" cy="493713"/>
            <a:chOff x="1320" y="1405"/>
            <a:chExt cx="791" cy="311"/>
          </a:xfrm>
        </p:grpSpPr>
        <p:sp>
          <p:nvSpPr>
            <p:cNvPr id="32792" name="Line 62"/>
            <p:cNvSpPr>
              <a:spLocks noChangeShapeType="1"/>
            </p:cNvSpPr>
            <p:nvPr/>
          </p:nvSpPr>
          <p:spPr bwMode="auto">
            <a:xfrm flipV="1">
              <a:off x="1320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3" name="Rectangle 63"/>
            <p:cNvSpPr>
              <a:spLocks noChangeArrowheads="1"/>
            </p:cNvSpPr>
            <p:nvPr/>
          </p:nvSpPr>
          <p:spPr bwMode="auto">
            <a:xfrm>
              <a:off x="1617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ea typeface="楷体_GB2312" pitchFamily="49" charset="-122"/>
                </a:rPr>
                <a:t>f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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grpSp>
        <p:nvGrpSpPr>
          <p:cNvPr id="58432" name="Group 64"/>
          <p:cNvGrpSpPr>
            <a:grpSpLocks/>
          </p:cNvGrpSpPr>
          <p:nvPr/>
        </p:nvGrpSpPr>
        <p:grpSpPr bwMode="auto">
          <a:xfrm>
            <a:off x="5667375" y="4187825"/>
            <a:ext cx="1255713" cy="493713"/>
            <a:chOff x="2009" y="1405"/>
            <a:chExt cx="791" cy="311"/>
          </a:xfrm>
        </p:grpSpPr>
        <p:sp>
          <p:nvSpPr>
            <p:cNvPr id="32790" name="Line 65"/>
            <p:cNvSpPr>
              <a:spLocks noChangeShapeType="1"/>
            </p:cNvSpPr>
            <p:nvPr/>
          </p:nvSpPr>
          <p:spPr bwMode="auto">
            <a:xfrm flipV="1">
              <a:off x="2009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91" name="Rectangle 66"/>
            <p:cNvSpPr>
              <a:spLocks noChangeArrowheads="1"/>
            </p:cNvSpPr>
            <p:nvPr/>
          </p:nvSpPr>
          <p:spPr bwMode="auto">
            <a:xfrm>
              <a:off x="2306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i</a:t>
              </a:r>
              <a:r>
                <a:rPr lang="en-US" altLang="zh-CN" sz="2400" baseline="-25000">
                  <a:ea typeface="楷体_GB2312" pitchFamily="49" charset="-122"/>
                </a:rPr>
                <a:t>id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</a:t>
              </a:r>
            </a:p>
          </p:txBody>
        </p:sp>
      </p:grpSp>
      <p:grpSp>
        <p:nvGrpSpPr>
          <p:cNvPr id="58435" name="Group 67"/>
          <p:cNvGrpSpPr>
            <a:grpSpLocks/>
          </p:cNvGrpSpPr>
          <p:nvPr/>
        </p:nvGrpSpPr>
        <p:grpSpPr bwMode="auto">
          <a:xfrm>
            <a:off x="3949700" y="4743450"/>
            <a:ext cx="2411413" cy="536575"/>
            <a:chOff x="927" y="1755"/>
            <a:chExt cx="1519" cy="338"/>
          </a:xfrm>
        </p:grpSpPr>
        <p:sp>
          <p:nvSpPr>
            <p:cNvPr id="32786" name="Rectangle 68"/>
            <p:cNvSpPr>
              <a:spLocks noChangeArrowheads="1"/>
            </p:cNvSpPr>
            <p:nvPr/>
          </p:nvSpPr>
          <p:spPr bwMode="auto">
            <a:xfrm>
              <a:off x="927" y="1782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baseline="-25000">
                  <a:ea typeface="楷体_GB2312" pitchFamily="49" charset="-122"/>
                </a:rPr>
                <a:t>O 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</a:t>
              </a:r>
            </a:p>
          </p:txBody>
        </p:sp>
        <p:grpSp>
          <p:nvGrpSpPr>
            <p:cNvPr id="32787" name="Group 69"/>
            <p:cNvGrpSpPr>
              <a:grpSpLocks/>
            </p:cNvGrpSpPr>
            <p:nvPr/>
          </p:nvGrpSpPr>
          <p:grpSpPr bwMode="auto">
            <a:xfrm>
              <a:off x="1335" y="1755"/>
              <a:ext cx="1111" cy="222"/>
              <a:chOff x="1335" y="1611"/>
              <a:chExt cx="1111" cy="278"/>
            </a:xfrm>
          </p:grpSpPr>
          <p:sp>
            <p:nvSpPr>
              <p:cNvPr id="32788" name="Line 70"/>
              <p:cNvSpPr>
                <a:spLocks noChangeShapeType="1"/>
              </p:cNvSpPr>
              <p:nvPr/>
            </p:nvSpPr>
            <p:spPr bwMode="auto">
              <a:xfrm flipH="1" flipV="1">
                <a:off x="1335" y="1889"/>
                <a:ext cx="11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89" name="Line 71"/>
              <p:cNvSpPr>
                <a:spLocks noChangeShapeType="1"/>
              </p:cNvSpPr>
              <p:nvPr/>
            </p:nvSpPr>
            <p:spPr bwMode="auto">
              <a:xfrm flipV="1">
                <a:off x="2445" y="1611"/>
                <a:ext cx="0" cy="2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8440" name="Object 72"/>
          <p:cNvGraphicFramePr>
            <a:graphicFrameLocks noChangeAspect="1"/>
          </p:cNvGraphicFramePr>
          <p:nvPr/>
        </p:nvGraphicFramePr>
        <p:xfrm>
          <a:off x="5010150" y="1708150"/>
          <a:ext cx="1701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公式" r:id="rId14" imgW="965200" imgH="469900" progId="Equation.3">
                  <p:embed/>
                </p:oleObj>
              </mc:Choice>
              <mc:Fallback>
                <p:oleObj name="公式" r:id="rId14" imgW="965200" imgH="4699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1708150"/>
                        <a:ext cx="1701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8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58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8" grpId="0"/>
      <p:bldP spid="58413" grpId="0" autoUpdateAnimBg="0"/>
      <p:bldP spid="58427" grpId="0" animBg="1" autoUpdateAnimBg="0"/>
      <p:bldP spid="584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63538" y="2344738"/>
            <a:ext cx="301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判断交流反馈组态：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88975" y="3048000"/>
            <a:ext cx="291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电压并联负反馈</a:t>
            </a:r>
          </a:p>
        </p:txBody>
      </p:sp>
      <p:pic>
        <p:nvPicPr>
          <p:cNvPr id="33796" name="A07106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095375"/>
            <a:ext cx="38068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Line 8"/>
          <p:cNvSpPr>
            <a:spLocks noChangeShapeType="1"/>
          </p:cNvSpPr>
          <p:nvPr/>
        </p:nvSpPr>
        <p:spPr bwMode="auto">
          <a:xfrm flipV="1">
            <a:off x="4922838" y="3154363"/>
            <a:ext cx="0" cy="6254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853113" y="3109913"/>
            <a:ext cx="73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7345363" y="2438400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33800" name="Text Box 14"/>
          <p:cNvSpPr txBox="1">
            <a:spLocks noChangeArrowheads="1"/>
          </p:cNvSpPr>
          <p:nvPr/>
        </p:nvSpPr>
        <p:spPr bwMode="auto">
          <a:xfrm>
            <a:off x="4618038" y="3292475"/>
            <a:ext cx="473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i="1" baseline="-25000">
                <a:solidFill>
                  <a:srgbClr val="FF0000"/>
                </a:solidFill>
                <a:ea typeface="楷体_GB2312" pitchFamily="49" charset="-122"/>
              </a:rPr>
              <a:t>S</a:t>
            </a:r>
          </a:p>
        </p:txBody>
      </p: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5883275" y="2498725"/>
            <a:ext cx="990600" cy="457200"/>
            <a:chOff x="3706" y="1574"/>
            <a:chExt cx="624" cy="288"/>
          </a:xfrm>
        </p:grpSpPr>
        <p:sp>
          <p:nvSpPr>
            <p:cNvPr id="33807" name="Line 11"/>
            <p:cNvSpPr>
              <a:spLocks noChangeShapeType="1"/>
            </p:cNvSpPr>
            <p:nvPr/>
          </p:nvSpPr>
          <p:spPr bwMode="auto">
            <a:xfrm flipV="1">
              <a:off x="3888" y="1699"/>
              <a:ext cx="442" cy="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8" name="Text Box 15"/>
            <p:cNvSpPr txBox="1">
              <a:spLocks noChangeArrowheads="1"/>
            </p:cNvSpPr>
            <p:nvPr/>
          </p:nvSpPr>
          <p:spPr bwMode="auto">
            <a:xfrm>
              <a:off x="3706" y="1574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6248400" y="3306763"/>
            <a:ext cx="930275" cy="457200"/>
            <a:chOff x="3936" y="2083"/>
            <a:chExt cx="586" cy="288"/>
          </a:xfrm>
        </p:grpSpPr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3936" y="2083"/>
              <a:ext cx="37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6" name="Text Box 16"/>
            <p:cNvSpPr txBox="1">
              <a:spLocks noChangeArrowheads="1"/>
            </p:cNvSpPr>
            <p:nvPr/>
          </p:nvSpPr>
          <p:spPr bwMode="auto">
            <a:xfrm>
              <a:off x="4013" y="2083"/>
              <a:ext cx="5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</p:grpSp>
      <p:pic>
        <p:nvPicPr>
          <p:cNvPr id="33803" name="Picture 1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4" name="Picture 1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utoUpdateAnimBg="0"/>
      <p:bldP spid="76806" grpId="0" autoUpdateAnimBg="0"/>
      <p:bldP spid="76809" grpId="0"/>
      <p:bldP spid="768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53" name="Rectangle 3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5095875" y="679450"/>
            <a:ext cx="3278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电流串联负反馈</a:t>
            </a:r>
          </a:p>
        </p:txBody>
      </p:sp>
      <p:pic>
        <p:nvPicPr>
          <p:cNvPr id="60465" name="Picture 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079500"/>
            <a:ext cx="3859212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5475288" y="2771775"/>
            <a:ext cx="2803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i="1" baseline="-25000">
                <a:ea typeface="楷体_GB2312" pitchFamily="49" charset="-122"/>
              </a:rPr>
              <a:t>f  </a:t>
            </a:r>
            <a:r>
              <a:rPr lang="zh-CN" altLang="en-US" sz="2400">
                <a:ea typeface="楷体_GB2312" pitchFamily="49" charset="-122"/>
              </a:rPr>
              <a:t>作为反馈网络</a:t>
            </a:r>
          </a:p>
        </p:txBody>
      </p:sp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2190750" y="1084263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4189413" y="1344613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>
            <a:off x="4641850" y="2016125"/>
            <a:ext cx="0" cy="12080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3748088" y="2581275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2185988" y="2005013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0471" name="AutoShape 55"/>
          <p:cNvSpPr>
            <a:spLocks noChangeArrowheads="1"/>
          </p:cNvSpPr>
          <p:nvPr/>
        </p:nvSpPr>
        <p:spPr bwMode="auto">
          <a:xfrm>
            <a:off x="1016000" y="4179888"/>
            <a:ext cx="2582863" cy="882650"/>
          </a:xfrm>
          <a:prstGeom prst="flowChartAlternateProcess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电流负反馈：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使输出电流稳定</a:t>
            </a:r>
          </a:p>
        </p:txBody>
      </p:sp>
      <p:grpSp>
        <p:nvGrpSpPr>
          <p:cNvPr id="60473" name="Group 57"/>
          <p:cNvGrpSpPr>
            <a:grpSpLocks/>
          </p:cNvGrpSpPr>
          <p:nvPr/>
        </p:nvGrpSpPr>
        <p:grpSpPr bwMode="auto">
          <a:xfrm>
            <a:off x="5632450" y="4011613"/>
            <a:ext cx="1255713" cy="493712"/>
            <a:chOff x="1320" y="1405"/>
            <a:chExt cx="791" cy="311"/>
          </a:xfrm>
        </p:grpSpPr>
        <p:sp>
          <p:nvSpPr>
            <p:cNvPr id="34843" name="Line 58"/>
            <p:cNvSpPr>
              <a:spLocks noChangeShapeType="1"/>
            </p:cNvSpPr>
            <p:nvPr/>
          </p:nvSpPr>
          <p:spPr bwMode="auto">
            <a:xfrm flipV="1">
              <a:off x="1320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4" name="Rectangle 59"/>
            <p:cNvSpPr>
              <a:spLocks noChangeArrowheads="1"/>
            </p:cNvSpPr>
            <p:nvPr/>
          </p:nvSpPr>
          <p:spPr bwMode="auto">
            <a:xfrm>
              <a:off x="1617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baseline="-25000">
                  <a:ea typeface="楷体_GB2312" pitchFamily="49" charset="-122"/>
                </a:rPr>
                <a:t>f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</a:t>
              </a:r>
            </a:p>
          </p:txBody>
        </p:sp>
      </p:grpSp>
      <p:grpSp>
        <p:nvGrpSpPr>
          <p:cNvPr id="60476" name="Group 60"/>
          <p:cNvGrpSpPr>
            <a:grpSpLocks/>
          </p:cNvGrpSpPr>
          <p:nvPr/>
        </p:nvGrpSpPr>
        <p:grpSpPr bwMode="auto">
          <a:xfrm>
            <a:off x="6726238" y="4011613"/>
            <a:ext cx="1255712" cy="493712"/>
            <a:chOff x="2009" y="1405"/>
            <a:chExt cx="791" cy="311"/>
          </a:xfrm>
        </p:grpSpPr>
        <p:sp>
          <p:nvSpPr>
            <p:cNvPr id="34841" name="Line 61"/>
            <p:cNvSpPr>
              <a:spLocks noChangeShapeType="1"/>
            </p:cNvSpPr>
            <p:nvPr/>
          </p:nvSpPr>
          <p:spPr bwMode="auto">
            <a:xfrm flipV="1">
              <a:off x="2009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2" name="Rectangle 62"/>
            <p:cNvSpPr>
              <a:spLocks noChangeArrowheads="1"/>
            </p:cNvSpPr>
            <p:nvPr/>
          </p:nvSpPr>
          <p:spPr bwMode="auto">
            <a:xfrm>
              <a:off x="2306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baseline="-25000">
                  <a:ea typeface="楷体_GB2312" pitchFamily="49" charset="-122"/>
                </a:rPr>
                <a:t>id 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</a:t>
              </a:r>
            </a:p>
          </p:txBody>
        </p:sp>
      </p:grpSp>
      <p:grpSp>
        <p:nvGrpSpPr>
          <p:cNvPr id="60479" name="Group 63"/>
          <p:cNvGrpSpPr>
            <a:grpSpLocks/>
          </p:cNvGrpSpPr>
          <p:nvPr/>
        </p:nvGrpSpPr>
        <p:grpSpPr bwMode="auto">
          <a:xfrm>
            <a:off x="5008563" y="4581525"/>
            <a:ext cx="2411412" cy="536575"/>
            <a:chOff x="927" y="1755"/>
            <a:chExt cx="1519" cy="338"/>
          </a:xfrm>
        </p:grpSpPr>
        <p:sp>
          <p:nvSpPr>
            <p:cNvPr id="34837" name="Rectangle 64"/>
            <p:cNvSpPr>
              <a:spLocks noChangeArrowheads="1"/>
            </p:cNvSpPr>
            <p:nvPr/>
          </p:nvSpPr>
          <p:spPr bwMode="auto">
            <a:xfrm>
              <a:off x="927" y="1782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i</a:t>
              </a:r>
              <a:r>
                <a:rPr lang="en-US" altLang="zh-CN" sz="2400" baseline="-25000">
                  <a:ea typeface="楷体_GB2312" pitchFamily="49" charset="-122"/>
                </a:rPr>
                <a:t>O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</a:t>
              </a:r>
            </a:p>
          </p:txBody>
        </p:sp>
        <p:grpSp>
          <p:nvGrpSpPr>
            <p:cNvPr id="34838" name="Group 65"/>
            <p:cNvGrpSpPr>
              <a:grpSpLocks/>
            </p:cNvGrpSpPr>
            <p:nvPr/>
          </p:nvGrpSpPr>
          <p:grpSpPr bwMode="auto">
            <a:xfrm>
              <a:off x="1335" y="1755"/>
              <a:ext cx="1111" cy="222"/>
              <a:chOff x="1335" y="1611"/>
              <a:chExt cx="1111" cy="278"/>
            </a:xfrm>
          </p:grpSpPr>
          <p:sp>
            <p:nvSpPr>
              <p:cNvPr id="34839" name="Line 66"/>
              <p:cNvSpPr>
                <a:spLocks noChangeShapeType="1"/>
              </p:cNvSpPr>
              <p:nvPr/>
            </p:nvSpPr>
            <p:spPr bwMode="auto">
              <a:xfrm flipH="1" flipV="1">
                <a:off x="1335" y="1889"/>
                <a:ext cx="11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40" name="Line 67"/>
              <p:cNvSpPr>
                <a:spLocks noChangeShapeType="1"/>
              </p:cNvSpPr>
              <p:nvPr/>
            </p:nvSpPr>
            <p:spPr bwMode="auto">
              <a:xfrm flipV="1">
                <a:off x="2445" y="1611"/>
                <a:ext cx="0" cy="2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0486" name="Object 70"/>
          <p:cNvGraphicFramePr>
            <a:graphicFrameLocks noChangeAspect="1"/>
          </p:cNvGraphicFramePr>
          <p:nvPr/>
        </p:nvGraphicFramePr>
        <p:xfrm>
          <a:off x="4129088" y="4100513"/>
          <a:ext cx="5508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公式" r:id="rId9" imgW="330200" imgH="228600" progId="Equation.3">
                  <p:embed/>
                </p:oleObj>
              </mc:Choice>
              <mc:Fallback>
                <p:oleObj name="公式" r:id="rId9" imgW="330200" imgH="2286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4100513"/>
                        <a:ext cx="5508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89" name="Object 73"/>
          <p:cNvGraphicFramePr>
            <a:graphicFrameLocks noChangeAspect="1"/>
          </p:cNvGraphicFramePr>
          <p:nvPr/>
        </p:nvGraphicFramePr>
        <p:xfrm>
          <a:off x="5629275" y="1341438"/>
          <a:ext cx="18573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公式" r:id="rId11" imgW="825500" imgH="457200" progId="Equation.3">
                  <p:embed/>
                </p:oleObj>
              </mc:Choice>
              <mc:Fallback>
                <p:oleObj name="公式" r:id="rId11" imgW="825500" imgH="4572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341438"/>
                        <a:ext cx="18573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92" name="Group 76"/>
          <p:cNvGrpSpPr>
            <a:grpSpLocks/>
          </p:cNvGrpSpPr>
          <p:nvPr/>
        </p:nvGrpSpPr>
        <p:grpSpPr bwMode="auto">
          <a:xfrm>
            <a:off x="4624388" y="4011613"/>
            <a:ext cx="1169987" cy="493712"/>
            <a:chOff x="2521" y="3325"/>
            <a:chExt cx="737" cy="311"/>
          </a:xfrm>
        </p:grpSpPr>
        <p:sp>
          <p:nvSpPr>
            <p:cNvPr id="34835" name="Rectangle 56"/>
            <p:cNvSpPr>
              <a:spLocks noChangeArrowheads="1"/>
            </p:cNvSpPr>
            <p:nvPr/>
          </p:nvSpPr>
          <p:spPr bwMode="auto">
            <a:xfrm>
              <a:off x="2764" y="332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 dirty="0" err="1">
                  <a:ea typeface="楷体_GB2312" pitchFamily="49" charset="-122"/>
                </a:rPr>
                <a:t>i</a:t>
              </a:r>
              <a:r>
                <a:rPr lang="en-US" altLang="zh-CN" sz="2400" baseline="-25000" dirty="0" err="1">
                  <a:ea typeface="楷体_GB2312" pitchFamily="49" charset="-122"/>
                </a:rPr>
                <a:t>O</a:t>
              </a:r>
              <a:r>
                <a:rPr lang="en-US" altLang="zh-CN" sz="2400" dirty="0">
                  <a:ea typeface="楷体_GB2312" pitchFamily="49" charset="-122"/>
                  <a:sym typeface="Symbol" pitchFamily="18" charset="2"/>
                </a:rPr>
                <a:t></a:t>
              </a:r>
            </a:p>
          </p:txBody>
        </p:sp>
        <p:sp>
          <p:nvSpPr>
            <p:cNvPr id="34836" name="Line 75"/>
            <p:cNvSpPr>
              <a:spLocks noChangeShapeType="1"/>
            </p:cNvSpPr>
            <p:nvPr/>
          </p:nvSpPr>
          <p:spPr bwMode="auto">
            <a:xfrm>
              <a:off x="2521" y="3524"/>
              <a:ext cx="244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0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3" grpId="0"/>
      <p:bldP spid="60458" grpId="0" autoUpdateAnimBg="0"/>
      <p:bldP spid="60466" grpId="0"/>
      <p:bldP spid="60467" grpId="0"/>
      <p:bldP spid="60468" grpId="0" animBg="1"/>
      <p:bldP spid="60469" grpId="0"/>
      <p:bldP spid="60470" grpId="0"/>
      <p:bldP spid="6047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349250" y="2484438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判断交流反馈组态：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388938" y="3205163"/>
            <a:ext cx="343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引入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电流串联负反馈</a:t>
            </a:r>
          </a:p>
        </p:txBody>
      </p:sp>
      <p:pic>
        <p:nvPicPr>
          <p:cNvPr id="35844" name="A07108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412750"/>
            <a:ext cx="3806825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6278563" y="173672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7345363" y="214788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7772400" y="2179638"/>
            <a:ext cx="0" cy="10810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7802563" y="1082675"/>
            <a:ext cx="15875" cy="669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7269163" y="1554163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pic>
        <p:nvPicPr>
          <p:cNvPr id="35850" name="Picture 1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47" name="Group 23"/>
          <p:cNvGrpSpPr>
            <a:grpSpLocks/>
          </p:cNvGrpSpPr>
          <p:nvPr/>
        </p:nvGrpSpPr>
        <p:grpSpPr bwMode="auto">
          <a:xfrm>
            <a:off x="5927725" y="2230438"/>
            <a:ext cx="711200" cy="1328737"/>
            <a:chOff x="3795" y="1385"/>
            <a:chExt cx="448" cy="837"/>
          </a:xfrm>
        </p:grpSpPr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3795" y="1599"/>
              <a:ext cx="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i</a:t>
              </a:r>
            </a:p>
          </p:txBody>
        </p:sp>
        <p:sp>
          <p:nvSpPr>
            <p:cNvPr id="35858" name="Text Box 21"/>
            <p:cNvSpPr txBox="1">
              <a:spLocks noChangeArrowheads="1"/>
            </p:cNvSpPr>
            <p:nvPr/>
          </p:nvSpPr>
          <p:spPr bwMode="auto">
            <a:xfrm>
              <a:off x="3827" y="1385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859" name="Text Box 22"/>
            <p:cNvSpPr txBox="1">
              <a:spLocks noChangeArrowheads="1"/>
            </p:cNvSpPr>
            <p:nvPr/>
          </p:nvSpPr>
          <p:spPr bwMode="auto">
            <a:xfrm>
              <a:off x="3868" y="1934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-</a:t>
              </a:r>
            </a:p>
          </p:txBody>
        </p:sp>
      </p:grpSp>
      <p:grpSp>
        <p:nvGrpSpPr>
          <p:cNvPr id="77852" name="Group 28"/>
          <p:cNvGrpSpPr>
            <a:grpSpLocks/>
          </p:cNvGrpSpPr>
          <p:nvPr/>
        </p:nvGrpSpPr>
        <p:grpSpPr bwMode="auto">
          <a:xfrm>
            <a:off x="6726238" y="2308225"/>
            <a:ext cx="711200" cy="1112838"/>
            <a:chOff x="4237" y="1454"/>
            <a:chExt cx="448" cy="701"/>
          </a:xfrm>
        </p:grpSpPr>
        <p:sp>
          <p:nvSpPr>
            <p:cNvPr id="35854" name="Text Box 20"/>
            <p:cNvSpPr txBox="1">
              <a:spLocks noChangeArrowheads="1"/>
            </p:cNvSpPr>
            <p:nvPr/>
          </p:nvSpPr>
          <p:spPr bwMode="auto">
            <a:xfrm>
              <a:off x="4237" y="1653"/>
              <a:ext cx="4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ea typeface="楷体_GB2312" pitchFamily="49" charset="-122"/>
                </a:rPr>
                <a:t>f</a:t>
              </a:r>
            </a:p>
          </p:txBody>
        </p:sp>
        <p:sp>
          <p:nvSpPr>
            <p:cNvPr id="35855" name="Text Box 26"/>
            <p:cNvSpPr txBox="1">
              <a:spLocks noChangeArrowheads="1"/>
            </p:cNvSpPr>
            <p:nvPr/>
          </p:nvSpPr>
          <p:spPr bwMode="auto">
            <a:xfrm>
              <a:off x="4295" y="145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+</a:t>
              </a:r>
            </a:p>
          </p:txBody>
        </p:sp>
        <p:sp>
          <p:nvSpPr>
            <p:cNvPr id="35856" name="Text Box 27"/>
            <p:cNvSpPr txBox="1">
              <a:spLocks noChangeArrowheads="1"/>
            </p:cNvSpPr>
            <p:nvPr/>
          </p:nvSpPr>
          <p:spPr bwMode="auto">
            <a:xfrm>
              <a:off x="4329" y="1867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utoUpdateAnimBg="0"/>
      <p:bldP spid="77831" grpId="0" autoUpdateAnimBg="0"/>
      <p:bldP spid="77832" grpId="0"/>
      <p:bldP spid="77833" grpId="0"/>
      <p:bldP spid="77834" grpId="0" animBg="1"/>
      <p:bldP spid="77835" grpId="0" animBg="1"/>
      <p:bldP spid="778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86" name="Rectangle 42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405313" y="984250"/>
            <a:ext cx="349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66"/>
                </a:solidFill>
                <a:ea typeface="楷体_GB2312" pitchFamily="49" charset="-122"/>
              </a:rPr>
              <a:t>电流并联负反馈</a:t>
            </a:r>
          </a:p>
        </p:txBody>
      </p:sp>
      <p:sp>
        <p:nvSpPr>
          <p:cNvPr id="57392" name="Text Box 48"/>
          <p:cNvSpPr txBox="1">
            <a:spLocks noChangeArrowheads="1"/>
          </p:cNvSpPr>
          <p:nvPr/>
        </p:nvSpPr>
        <p:spPr bwMode="auto">
          <a:xfrm>
            <a:off x="4211638" y="2849563"/>
            <a:ext cx="464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i="1" baseline="-25000">
                <a:ea typeface="楷体_GB2312" pitchFamily="49" charset="-122"/>
              </a:rPr>
              <a:t>1</a:t>
            </a:r>
            <a:r>
              <a:rPr lang="zh-CN" altLang="en-US" sz="2400" i="1">
                <a:ea typeface="楷体_GB2312" pitchFamily="49" charset="-122"/>
              </a:rPr>
              <a:t>、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i="1" baseline="-25000">
                <a:ea typeface="楷体_GB2312" pitchFamily="49" charset="-122"/>
              </a:rPr>
              <a:t>f  </a:t>
            </a:r>
            <a:r>
              <a:rPr lang="zh-CN" altLang="en-US" sz="2400">
                <a:ea typeface="楷体_GB2312" pitchFamily="49" charset="-122"/>
              </a:rPr>
              <a:t>组成的分流器作反馈网络</a:t>
            </a:r>
          </a:p>
        </p:txBody>
      </p:sp>
      <p:pic>
        <p:nvPicPr>
          <p:cNvPr id="57398" name="Picture 5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411288"/>
            <a:ext cx="3602037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99" name="Line 55"/>
          <p:cNvSpPr>
            <a:spLocks noChangeShapeType="1"/>
          </p:cNvSpPr>
          <p:nvPr/>
        </p:nvSpPr>
        <p:spPr bwMode="auto">
          <a:xfrm>
            <a:off x="1287463" y="2136775"/>
            <a:ext cx="32067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7400" name="Text Box 56"/>
          <p:cNvSpPr txBox="1">
            <a:spLocks noChangeArrowheads="1"/>
          </p:cNvSpPr>
          <p:nvPr/>
        </p:nvSpPr>
        <p:spPr bwMode="auto">
          <a:xfrm>
            <a:off x="1554163" y="1865313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57401" name="Text Box 57"/>
          <p:cNvSpPr txBox="1">
            <a:spLocks noChangeArrowheads="1"/>
          </p:cNvSpPr>
          <p:nvPr/>
        </p:nvSpPr>
        <p:spPr bwMode="auto">
          <a:xfrm>
            <a:off x="3268663" y="1554163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-</a:t>
            </a:r>
          </a:p>
        </p:txBody>
      </p:sp>
      <p:grpSp>
        <p:nvGrpSpPr>
          <p:cNvPr id="57406" name="Group 62"/>
          <p:cNvGrpSpPr>
            <a:grpSpLocks/>
          </p:cNvGrpSpPr>
          <p:nvPr/>
        </p:nvGrpSpPr>
        <p:grpSpPr bwMode="auto">
          <a:xfrm>
            <a:off x="2335213" y="2111375"/>
            <a:ext cx="1331912" cy="1527175"/>
            <a:chOff x="4205" y="995"/>
            <a:chExt cx="839" cy="962"/>
          </a:xfrm>
        </p:grpSpPr>
        <p:sp>
          <p:nvSpPr>
            <p:cNvPr id="36893" name="Line 58"/>
            <p:cNvSpPr>
              <a:spLocks noChangeShapeType="1"/>
            </p:cNvSpPr>
            <p:nvPr/>
          </p:nvSpPr>
          <p:spPr bwMode="auto">
            <a:xfrm flipV="1">
              <a:off x="5044" y="995"/>
              <a:ext cx="0" cy="32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4" name="Line 59"/>
            <p:cNvSpPr>
              <a:spLocks noChangeShapeType="1"/>
            </p:cNvSpPr>
            <p:nvPr/>
          </p:nvSpPr>
          <p:spPr bwMode="auto">
            <a:xfrm flipV="1">
              <a:off x="5027" y="1594"/>
              <a:ext cx="0" cy="363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5" name="Line 60"/>
            <p:cNvSpPr>
              <a:spLocks noChangeShapeType="1"/>
            </p:cNvSpPr>
            <p:nvPr/>
          </p:nvSpPr>
          <p:spPr bwMode="auto">
            <a:xfrm>
              <a:off x="4205" y="1325"/>
              <a:ext cx="36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7405" name="Line 61"/>
          <p:cNvSpPr>
            <a:spLocks noChangeShapeType="1"/>
          </p:cNvSpPr>
          <p:nvPr/>
        </p:nvSpPr>
        <p:spPr bwMode="auto">
          <a:xfrm>
            <a:off x="1811338" y="2138363"/>
            <a:ext cx="204787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7407" name="Object 63"/>
          <p:cNvGraphicFramePr>
            <a:graphicFrameLocks noChangeAspect="1"/>
          </p:cNvGraphicFramePr>
          <p:nvPr/>
        </p:nvGraphicFramePr>
        <p:xfrm>
          <a:off x="5083175" y="1660525"/>
          <a:ext cx="21748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公式" r:id="rId9" imgW="1104900" imgH="469900" progId="Equation.3">
                  <p:embed/>
                </p:oleObj>
              </mc:Choice>
              <mc:Fallback>
                <p:oleObj name="公式" r:id="rId9" imgW="1104900" imgH="469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1660525"/>
                        <a:ext cx="21748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8" name="AutoShape 64"/>
          <p:cNvSpPr>
            <a:spLocks noChangeArrowheads="1"/>
          </p:cNvSpPr>
          <p:nvPr/>
        </p:nvSpPr>
        <p:spPr bwMode="auto">
          <a:xfrm>
            <a:off x="566738" y="4660900"/>
            <a:ext cx="2582862" cy="882650"/>
          </a:xfrm>
          <a:prstGeom prst="flowChartAlternateProcess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电流负反馈：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使输出电流稳定</a:t>
            </a:r>
          </a:p>
        </p:txBody>
      </p:sp>
      <p:sp>
        <p:nvSpPr>
          <p:cNvPr id="57409" name="Rectangle 65"/>
          <p:cNvSpPr>
            <a:spLocks noChangeArrowheads="1"/>
          </p:cNvSpPr>
          <p:nvPr/>
        </p:nvSpPr>
        <p:spPr bwMode="auto">
          <a:xfrm>
            <a:off x="3825875" y="4470400"/>
            <a:ext cx="8715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L 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</a:t>
            </a:r>
          </a:p>
        </p:txBody>
      </p:sp>
      <p:grpSp>
        <p:nvGrpSpPr>
          <p:cNvPr id="57410" name="Group 66"/>
          <p:cNvGrpSpPr>
            <a:grpSpLocks/>
          </p:cNvGrpSpPr>
          <p:nvPr/>
        </p:nvGrpSpPr>
        <p:grpSpPr bwMode="auto">
          <a:xfrm>
            <a:off x="4535488" y="4470400"/>
            <a:ext cx="1238250" cy="493713"/>
            <a:chOff x="642" y="1405"/>
            <a:chExt cx="780" cy="311"/>
          </a:xfrm>
        </p:grpSpPr>
        <p:sp>
          <p:nvSpPr>
            <p:cNvPr id="36891" name="Line 67"/>
            <p:cNvSpPr>
              <a:spLocks noChangeShapeType="1"/>
            </p:cNvSpPr>
            <p:nvPr/>
          </p:nvSpPr>
          <p:spPr bwMode="auto">
            <a:xfrm flipV="1">
              <a:off x="642" y="1560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2" name="Rectangle 68"/>
            <p:cNvSpPr>
              <a:spLocks noChangeArrowheads="1"/>
            </p:cNvSpPr>
            <p:nvPr/>
          </p:nvSpPr>
          <p:spPr bwMode="auto">
            <a:xfrm>
              <a:off x="928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i</a:t>
              </a:r>
              <a:r>
                <a:rPr lang="en-US" altLang="zh-CN" sz="2400" baseline="-25000">
                  <a:ea typeface="楷体_GB2312" pitchFamily="49" charset="-122"/>
                </a:rPr>
                <a:t>O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</a:t>
              </a:r>
            </a:p>
          </p:txBody>
        </p:sp>
      </p:grpSp>
      <p:grpSp>
        <p:nvGrpSpPr>
          <p:cNvPr id="57413" name="Group 69"/>
          <p:cNvGrpSpPr>
            <a:grpSpLocks/>
          </p:cNvGrpSpPr>
          <p:nvPr/>
        </p:nvGrpSpPr>
        <p:grpSpPr bwMode="auto">
          <a:xfrm>
            <a:off x="5611813" y="4470400"/>
            <a:ext cx="1255712" cy="493713"/>
            <a:chOff x="1320" y="1405"/>
            <a:chExt cx="791" cy="311"/>
          </a:xfrm>
        </p:grpSpPr>
        <p:sp>
          <p:nvSpPr>
            <p:cNvPr id="36889" name="Line 70"/>
            <p:cNvSpPr>
              <a:spLocks noChangeShapeType="1"/>
            </p:cNvSpPr>
            <p:nvPr/>
          </p:nvSpPr>
          <p:spPr bwMode="auto">
            <a:xfrm flipV="1">
              <a:off x="1320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90" name="Rectangle 71"/>
            <p:cNvSpPr>
              <a:spLocks noChangeArrowheads="1"/>
            </p:cNvSpPr>
            <p:nvPr/>
          </p:nvSpPr>
          <p:spPr bwMode="auto">
            <a:xfrm>
              <a:off x="1617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ea typeface="楷体_GB2312" pitchFamily="49" charset="-122"/>
                </a:rPr>
                <a:t>f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</a:t>
              </a:r>
            </a:p>
          </p:txBody>
        </p:sp>
      </p:grpSp>
      <p:grpSp>
        <p:nvGrpSpPr>
          <p:cNvPr id="57416" name="Group 72"/>
          <p:cNvGrpSpPr>
            <a:grpSpLocks/>
          </p:cNvGrpSpPr>
          <p:nvPr/>
        </p:nvGrpSpPr>
        <p:grpSpPr bwMode="auto">
          <a:xfrm>
            <a:off x="6705600" y="4470400"/>
            <a:ext cx="1255713" cy="493713"/>
            <a:chOff x="2009" y="1405"/>
            <a:chExt cx="791" cy="311"/>
          </a:xfrm>
        </p:grpSpPr>
        <p:sp>
          <p:nvSpPr>
            <p:cNvPr id="36887" name="Line 73"/>
            <p:cNvSpPr>
              <a:spLocks noChangeShapeType="1"/>
            </p:cNvSpPr>
            <p:nvPr/>
          </p:nvSpPr>
          <p:spPr bwMode="auto">
            <a:xfrm flipV="1">
              <a:off x="2009" y="1560"/>
              <a:ext cx="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888" name="Rectangle 74"/>
            <p:cNvSpPr>
              <a:spLocks noChangeArrowheads="1"/>
            </p:cNvSpPr>
            <p:nvPr/>
          </p:nvSpPr>
          <p:spPr bwMode="auto">
            <a:xfrm>
              <a:off x="2306" y="1405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i</a:t>
              </a:r>
              <a:r>
                <a:rPr lang="en-US" altLang="zh-CN" sz="2400" baseline="-25000">
                  <a:ea typeface="楷体_GB2312" pitchFamily="49" charset="-122"/>
                </a:rPr>
                <a:t>id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</a:t>
              </a:r>
            </a:p>
          </p:txBody>
        </p:sp>
      </p:grpSp>
      <p:grpSp>
        <p:nvGrpSpPr>
          <p:cNvPr id="57419" name="Group 75"/>
          <p:cNvGrpSpPr>
            <a:grpSpLocks/>
          </p:cNvGrpSpPr>
          <p:nvPr/>
        </p:nvGrpSpPr>
        <p:grpSpPr bwMode="auto">
          <a:xfrm>
            <a:off x="4987925" y="5026025"/>
            <a:ext cx="2411413" cy="536575"/>
            <a:chOff x="927" y="1755"/>
            <a:chExt cx="1519" cy="338"/>
          </a:xfrm>
        </p:grpSpPr>
        <p:sp>
          <p:nvSpPr>
            <p:cNvPr id="36883" name="Rectangle 76"/>
            <p:cNvSpPr>
              <a:spLocks noChangeArrowheads="1"/>
            </p:cNvSpPr>
            <p:nvPr/>
          </p:nvSpPr>
          <p:spPr bwMode="auto">
            <a:xfrm>
              <a:off x="927" y="1782"/>
              <a:ext cx="49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en-US" altLang="zh-CN" sz="2400" i="1">
                  <a:ea typeface="楷体_GB2312" pitchFamily="49" charset="-122"/>
                </a:rPr>
                <a:t>i</a:t>
              </a:r>
              <a:r>
                <a:rPr lang="en-US" altLang="zh-CN" sz="2400" baseline="-25000">
                  <a:ea typeface="楷体_GB2312" pitchFamily="49" charset="-122"/>
                </a:rPr>
                <a:t>O</a:t>
              </a:r>
              <a:r>
                <a:rPr lang="en-US" altLang="zh-CN" sz="2400">
                  <a:ea typeface="楷体_GB2312" pitchFamily="49" charset="-122"/>
                  <a:sym typeface="Symbol" pitchFamily="18" charset="2"/>
                </a:rPr>
                <a:t></a:t>
              </a:r>
            </a:p>
          </p:txBody>
        </p:sp>
        <p:grpSp>
          <p:nvGrpSpPr>
            <p:cNvPr id="36884" name="Group 77"/>
            <p:cNvGrpSpPr>
              <a:grpSpLocks/>
            </p:cNvGrpSpPr>
            <p:nvPr/>
          </p:nvGrpSpPr>
          <p:grpSpPr bwMode="auto">
            <a:xfrm>
              <a:off x="1335" y="1755"/>
              <a:ext cx="1111" cy="222"/>
              <a:chOff x="1335" y="1611"/>
              <a:chExt cx="1111" cy="278"/>
            </a:xfrm>
          </p:grpSpPr>
          <p:sp>
            <p:nvSpPr>
              <p:cNvPr id="36885" name="Line 78"/>
              <p:cNvSpPr>
                <a:spLocks noChangeShapeType="1"/>
              </p:cNvSpPr>
              <p:nvPr/>
            </p:nvSpPr>
            <p:spPr bwMode="auto">
              <a:xfrm flipH="1" flipV="1">
                <a:off x="1335" y="1889"/>
                <a:ext cx="11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886" name="Line 79"/>
              <p:cNvSpPr>
                <a:spLocks noChangeShapeType="1"/>
              </p:cNvSpPr>
              <p:nvPr/>
            </p:nvSpPr>
            <p:spPr bwMode="auto">
              <a:xfrm flipV="1">
                <a:off x="2445" y="1611"/>
                <a:ext cx="0" cy="2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7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7" dur="500"/>
                                        <p:tgtEl>
                                          <p:spTgt spid="57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6" grpId="0"/>
      <p:bldP spid="57392" grpId="0" autoUpdateAnimBg="0"/>
      <p:bldP spid="57399" grpId="0" animBg="1"/>
      <p:bldP spid="57400" grpId="0"/>
      <p:bldP spid="57401" grpId="0"/>
      <p:bldP spid="57405" grpId="0" animBg="1"/>
      <p:bldP spid="57408" grpId="0" animBg="1" autoUpdateAnimBg="0"/>
      <p:bldP spid="5740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320675" y="1995488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判断交流反馈组态：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461963" y="2760663"/>
            <a:ext cx="291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电流并联负反馈</a:t>
            </a:r>
          </a:p>
        </p:txBody>
      </p:sp>
      <p:pic>
        <p:nvPicPr>
          <p:cNvPr id="37892" name="A07104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0"/>
            <a:ext cx="48895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Line 4"/>
          <p:cNvSpPr>
            <a:spLocks noChangeShapeType="1"/>
          </p:cNvSpPr>
          <p:nvPr/>
        </p:nvSpPr>
        <p:spPr bwMode="auto">
          <a:xfrm flipV="1">
            <a:off x="4516438" y="2047875"/>
            <a:ext cx="0" cy="593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26150" y="1789113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6726238" y="94932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8080375" y="844550"/>
            <a:ext cx="54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8112125" y="222885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37898" name="Text Box 19"/>
          <p:cNvSpPr txBox="1">
            <a:spLocks noChangeArrowheads="1"/>
          </p:cNvSpPr>
          <p:nvPr/>
        </p:nvSpPr>
        <p:spPr bwMode="auto">
          <a:xfrm>
            <a:off x="4378325" y="1544638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i="1" baseline="-25000">
                <a:solidFill>
                  <a:srgbClr val="FF0000"/>
                </a:solidFill>
                <a:ea typeface="楷体_GB2312" pitchFamily="49" charset="-122"/>
              </a:rPr>
              <a:t>S</a:t>
            </a:r>
          </a:p>
        </p:txBody>
      </p:sp>
      <p:grpSp>
        <p:nvGrpSpPr>
          <p:cNvPr id="75804" name="Group 28"/>
          <p:cNvGrpSpPr>
            <a:grpSpLocks/>
          </p:cNvGrpSpPr>
          <p:nvPr/>
        </p:nvGrpSpPr>
        <p:grpSpPr bwMode="auto">
          <a:xfrm>
            <a:off x="5757863" y="1219200"/>
            <a:ext cx="639762" cy="554038"/>
            <a:chOff x="3627" y="768"/>
            <a:chExt cx="403" cy="349"/>
          </a:xfrm>
        </p:grpSpPr>
        <p:sp>
          <p:nvSpPr>
            <p:cNvPr id="37909" name="Line 12"/>
            <p:cNvSpPr>
              <a:spLocks noChangeShapeType="1"/>
            </p:cNvSpPr>
            <p:nvPr/>
          </p:nvSpPr>
          <p:spPr bwMode="auto">
            <a:xfrm>
              <a:off x="3661" y="1117"/>
              <a:ext cx="30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910" name="Text Box 20"/>
            <p:cNvSpPr txBox="1">
              <a:spLocks noChangeArrowheads="1"/>
            </p:cNvSpPr>
            <p:nvPr/>
          </p:nvSpPr>
          <p:spPr bwMode="auto">
            <a:xfrm>
              <a:off x="3627" y="768"/>
              <a:ext cx="4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b1</a:t>
              </a:r>
              <a:endParaRPr lang="en-US" altLang="zh-CN" sz="2400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5805" name="Group 29"/>
          <p:cNvGrpSpPr>
            <a:grpSpLocks/>
          </p:cNvGrpSpPr>
          <p:nvPr/>
        </p:nvGrpSpPr>
        <p:grpSpPr bwMode="auto">
          <a:xfrm>
            <a:off x="6269038" y="523875"/>
            <a:ext cx="2239962" cy="2697163"/>
            <a:chOff x="3949" y="330"/>
            <a:chExt cx="1411" cy="1699"/>
          </a:xfrm>
        </p:grpSpPr>
        <p:grpSp>
          <p:nvGrpSpPr>
            <p:cNvPr id="37903" name="Group 25"/>
            <p:cNvGrpSpPr>
              <a:grpSpLocks/>
            </p:cNvGrpSpPr>
            <p:nvPr/>
          </p:nvGrpSpPr>
          <p:grpSpPr bwMode="auto">
            <a:xfrm>
              <a:off x="5302" y="330"/>
              <a:ext cx="58" cy="1699"/>
              <a:chOff x="5302" y="330"/>
              <a:chExt cx="58" cy="1699"/>
            </a:xfrm>
          </p:grpSpPr>
          <p:sp>
            <p:nvSpPr>
              <p:cNvPr id="37907" name="Line 9"/>
              <p:cNvSpPr>
                <a:spLocks noChangeShapeType="1"/>
              </p:cNvSpPr>
              <p:nvPr/>
            </p:nvSpPr>
            <p:spPr bwMode="auto">
              <a:xfrm flipV="1">
                <a:off x="5360" y="330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08" name="Line 10"/>
              <p:cNvSpPr>
                <a:spLocks noChangeShapeType="1"/>
              </p:cNvSpPr>
              <p:nvPr/>
            </p:nvSpPr>
            <p:spPr bwMode="auto">
              <a:xfrm flipV="1">
                <a:off x="5302" y="1654"/>
                <a:ext cx="0" cy="37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904" name="Group 27"/>
            <p:cNvGrpSpPr>
              <a:grpSpLocks/>
            </p:cNvGrpSpPr>
            <p:nvPr/>
          </p:nvGrpSpPr>
          <p:grpSpPr bwMode="auto">
            <a:xfrm>
              <a:off x="3949" y="1713"/>
              <a:ext cx="547" cy="288"/>
              <a:chOff x="3949" y="1713"/>
              <a:chExt cx="547" cy="288"/>
            </a:xfrm>
          </p:grpSpPr>
          <p:sp>
            <p:nvSpPr>
              <p:cNvPr id="37905" name="Line 11"/>
              <p:cNvSpPr>
                <a:spLocks noChangeShapeType="1"/>
              </p:cNvSpPr>
              <p:nvPr/>
            </p:nvSpPr>
            <p:spPr bwMode="auto">
              <a:xfrm>
                <a:off x="3949" y="1760"/>
                <a:ext cx="42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906" name="Text Box 21"/>
              <p:cNvSpPr txBox="1">
                <a:spLocks noChangeArrowheads="1"/>
              </p:cNvSpPr>
              <p:nvPr/>
            </p:nvSpPr>
            <p:spPr bwMode="auto">
              <a:xfrm>
                <a:off x="4026" y="1713"/>
                <a:ext cx="4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ea typeface="楷体_GB2312" pitchFamily="49" charset="-122"/>
                  </a:rPr>
                  <a:t>f</a:t>
                </a:r>
              </a:p>
            </p:txBody>
          </p:sp>
        </p:grpSp>
      </p:grpSp>
      <p:pic>
        <p:nvPicPr>
          <p:cNvPr id="37901" name="Picture 2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2" name="Picture 2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1" grpId="0" autoUpdateAnimBg="0"/>
      <p:bldP spid="75792" grpId="0" autoUpdateAnimBg="0"/>
      <p:bldP spid="75781" grpId="0"/>
      <p:bldP spid="75782" grpId="0"/>
      <p:bldP spid="75783" grpId="0"/>
      <p:bldP spid="7578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895613" y="3568834"/>
            <a:ext cx="3278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电压并联负反馈</a:t>
            </a:r>
          </a:p>
        </p:txBody>
      </p:sp>
      <p:graphicFrame>
        <p:nvGraphicFramePr>
          <p:cNvPr id="9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99241"/>
              </p:ext>
            </p:extLst>
          </p:nvPr>
        </p:nvGraphicFramePr>
        <p:xfrm>
          <a:off x="5540931" y="4557088"/>
          <a:ext cx="1701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公式" r:id="rId4" imgW="965200" imgH="469900" progId="Equation.3">
                  <p:embed/>
                </p:oleObj>
              </mc:Choice>
              <mc:Fallback>
                <p:oleObj name="公式" r:id="rId4" imgW="965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931" y="4557088"/>
                        <a:ext cx="1701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1830" y="82163"/>
            <a:ext cx="3054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复习反馈组态的判断</a:t>
            </a:r>
            <a:endParaRPr lang="zh-CN" altLang="en-US" dirty="0"/>
          </a:p>
        </p:txBody>
      </p:sp>
      <p:pic>
        <p:nvPicPr>
          <p:cNvPr id="11" name="Picture 1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25525"/>
            <a:ext cx="3335337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935038"/>
            <a:ext cx="4302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0" y="1193800"/>
            <a:ext cx="4302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39950"/>
            <a:ext cx="4302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355" y="798513"/>
            <a:ext cx="37639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05" y="1755776"/>
            <a:ext cx="3111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43" y="1549401"/>
            <a:ext cx="400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4749530" y="1131888"/>
            <a:ext cx="1104900" cy="427038"/>
            <a:chOff x="3144" y="717"/>
            <a:chExt cx="696" cy="269"/>
          </a:xfrm>
        </p:grpSpPr>
        <p:pic>
          <p:nvPicPr>
            <p:cNvPr id="19" name="Picture 5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778"/>
              <a:ext cx="26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5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2" y="717"/>
              <a:ext cx="35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" name="Picture 5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05" y="1060451"/>
            <a:ext cx="3413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555" y="1274763"/>
            <a:ext cx="24606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9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0816" y="3607069"/>
            <a:ext cx="3116262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电压串联负反馈</a:t>
            </a:r>
          </a:p>
        </p:txBody>
      </p:sp>
      <p:graphicFrame>
        <p:nvGraphicFramePr>
          <p:cNvPr id="24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871075"/>
              </p:ext>
            </p:extLst>
          </p:nvPr>
        </p:nvGraphicFramePr>
        <p:xfrm>
          <a:off x="762591" y="4419869"/>
          <a:ext cx="211296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公式" r:id="rId14" imgW="1143000" imgH="469900" progId="Equation.3">
                  <p:embed/>
                </p:oleObj>
              </mc:Choice>
              <mc:Fallback>
                <p:oleObj name="公式" r:id="rId14" imgW="1143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91" y="4419869"/>
                        <a:ext cx="211296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06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53" name="Rectangle 3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095875" y="679450"/>
            <a:ext cx="3278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电流串联负反馈</a:t>
            </a:r>
          </a:p>
        </p:txBody>
      </p:sp>
      <p:pic>
        <p:nvPicPr>
          <p:cNvPr id="60465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33350"/>
            <a:ext cx="3859212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66" name="Text Box 50"/>
          <p:cNvSpPr txBox="1">
            <a:spLocks noChangeArrowheads="1"/>
          </p:cNvSpPr>
          <p:nvPr/>
        </p:nvSpPr>
        <p:spPr bwMode="auto">
          <a:xfrm>
            <a:off x="1941512" y="138113"/>
            <a:ext cx="42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0467" name="Text Box 51"/>
          <p:cNvSpPr txBox="1">
            <a:spLocks noChangeArrowheads="1"/>
          </p:cNvSpPr>
          <p:nvPr/>
        </p:nvSpPr>
        <p:spPr bwMode="auto">
          <a:xfrm>
            <a:off x="3940175" y="398463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>
            <a:off x="4392612" y="1069975"/>
            <a:ext cx="0" cy="12080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0469" name="Text Box 53"/>
          <p:cNvSpPr txBox="1">
            <a:spLocks noChangeArrowheads="1"/>
          </p:cNvSpPr>
          <p:nvPr/>
        </p:nvSpPr>
        <p:spPr bwMode="auto">
          <a:xfrm>
            <a:off x="3498850" y="1635125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1936750" y="1058863"/>
            <a:ext cx="42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graphicFrame>
        <p:nvGraphicFramePr>
          <p:cNvPr id="60489" name="Object 73"/>
          <p:cNvGraphicFramePr>
            <a:graphicFrameLocks noChangeAspect="1"/>
          </p:cNvGraphicFramePr>
          <p:nvPr/>
        </p:nvGraphicFramePr>
        <p:xfrm>
          <a:off x="5629275" y="1341438"/>
          <a:ext cx="18573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公式" r:id="rId8" imgW="825500" imgH="457200" progId="Equation.3">
                  <p:embed/>
                </p:oleObj>
              </mc:Choice>
              <mc:Fallback>
                <p:oleObj name="公式" r:id="rId8" imgW="825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341438"/>
                        <a:ext cx="18573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5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" y="3532696"/>
            <a:ext cx="3602037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1395412" y="4258183"/>
            <a:ext cx="32067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1662112" y="3986721"/>
            <a:ext cx="319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3376612" y="3675571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-</a:t>
            </a:r>
          </a:p>
        </p:txBody>
      </p:sp>
      <p:grpSp>
        <p:nvGrpSpPr>
          <p:cNvPr id="33" name="Group 62"/>
          <p:cNvGrpSpPr>
            <a:grpSpLocks/>
          </p:cNvGrpSpPr>
          <p:nvPr/>
        </p:nvGrpSpPr>
        <p:grpSpPr bwMode="auto">
          <a:xfrm>
            <a:off x="2443162" y="4232783"/>
            <a:ext cx="1331912" cy="1527175"/>
            <a:chOff x="4205" y="995"/>
            <a:chExt cx="839" cy="962"/>
          </a:xfrm>
        </p:grpSpPr>
        <p:sp>
          <p:nvSpPr>
            <p:cNvPr id="34" name="Line 58"/>
            <p:cNvSpPr>
              <a:spLocks noChangeShapeType="1"/>
            </p:cNvSpPr>
            <p:nvPr/>
          </p:nvSpPr>
          <p:spPr bwMode="auto">
            <a:xfrm flipV="1">
              <a:off x="5044" y="995"/>
              <a:ext cx="0" cy="32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59"/>
            <p:cNvSpPr>
              <a:spLocks noChangeShapeType="1"/>
            </p:cNvSpPr>
            <p:nvPr/>
          </p:nvSpPr>
          <p:spPr bwMode="auto">
            <a:xfrm flipV="1">
              <a:off x="5027" y="1594"/>
              <a:ext cx="0" cy="363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Line 60"/>
            <p:cNvSpPr>
              <a:spLocks noChangeShapeType="1"/>
            </p:cNvSpPr>
            <p:nvPr/>
          </p:nvSpPr>
          <p:spPr bwMode="auto">
            <a:xfrm>
              <a:off x="4205" y="1325"/>
              <a:ext cx="36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Line 61"/>
          <p:cNvSpPr>
            <a:spLocks noChangeShapeType="1"/>
          </p:cNvSpPr>
          <p:nvPr/>
        </p:nvSpPr>
        <p:spPr bwMode="auto">
          <a:xfrm>
            <a:off x="1919287" y="4259771"/>
            <a:ext cx="204787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Rectangle 4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5095875" y="3659003"/>
            <a:ext cx="3498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66"/>
                </a:solidFill>
                <a:ea typeface="楷体_GB2312" pitchFamily="49" charset="-122"/>
              </a:rPr>
              <a:t>电流并联负反馈</a:t>
            </a:r>
          </a:p>
        </p:txBody>
      </p:sp>
      <p:graphicFrame>
        <p:nvGraphicFramePr>
          <p:cNvPr id="3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38180"/>
              </p:ext>
            </p:extLst>
          </p:nvPr>
        </p:nvGraphicFramePr>
        <p:xfrm>
          <a:off x="5445125" y="4720939"/>
          <a:ext cx="21748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公式" r:id="rId11" imgW="1104900" imgH="469900" progId="Equation.3">
                  <p:embed/>
                </p:oleObj>
              </mc:Choice>
              <mc:Fallback>
                <p:oleObj name="公式" r:id="rId11" imgW="1104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4720939"/>
                        <a:ext cx="21748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37328"/>
      </p:ext>
    </p:extLst>
  </p:cSld>
  <p:clrMapOvr>
    <a:masterClrMapping/>
  </p:clrMapOvr>
  <p:transition>
    <p:wipe dir="d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3" grpId="0"/>
      <p:bldP spid="60466" grpId="0"/>
      <p:bldP spid="60467" grpId="0"/>
      <p:bldP spid="60468" grpId="0" animBg="1"/>
      <p:bldP spid="60469" grpId="0"/>
      <p:bldP spid="60470" grpId="0"/>
      <p:bldP spid="30" grpId="0" animBg="1"/>
      <p:bldP spid="31" grpId="0"/>
      <p:bldP spid="32" grpId="0"/>
      <p:bldP spid="37" grpId="0" animBg="1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1046163"/>
            <a:ext cx="6654800" cy="44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694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66"/>
                </a:solidFill>
                <a:ea typeface="楷体_GB2312" pitchFamily="49" charset="-122"/>
              </a:rPr>
              <a:t>反馈组态判断举例（交流）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024188" y="5632450"/>
            <a:ext cx="301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ea typeface="楷体_GB2312" pitchFamily="49" charset="-122"/>
              </a:rPr>
              <a:t>电压并联负反馈</a:t>
            </a:r>
          </a:p>
        </p:txBody>
      </p:sp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2736850"/>
            <a:ext cx="60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1835150"/>
            <a:ext cx="4937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144713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1819275"/>
            <a:ext cx="4937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3705225"/>
            <a:ext cx="43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3341688"/>
            <a:ext cx="4873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1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4329113"/>
            <a:ext cx="45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352425"/>
            <a:ext cx="49815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3148013" y="15906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5308600" y="195262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55660" name="Text Box 12"/>
          <p:cNvSpPr txBox="1">
            <a:spLocks noChangeArrowheads="1"/>
          </p:cNvSpPr>
          <p:nvPr/>
        </p:nvSpPr>
        <p:spPr bwMode="auto">
          <a:xfrm>
            <a:off x="6424613" y="1666875"/>
            <a:ext cx="1446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155661" name="Text Box 13"/>
          <p:cNvSpPr txBox="1">
            <a:spLocks noChangeArrowheads="1"/>
          </p:cNvSpPr>
          <p:nvPr/>
        </p:nvSpPr>
        <p:spPr bwMode="auto">
          <a:xfrm>
            <a:off x="6462713" y="316388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</a:p>
        </p:txBody>
      </p:sp>
      <p:grpSp>
        <p:nvGrpSpPr>
          <p:cNvPr id="155667" name="Group 19"/>
          <p:cNvGrpSpPr>
            <a:grpSpLocks/>
          </p:cNvGrpSpPr>
          <p:nvPr/>
        </p:nvGrpSpPr>
        <p:grpSpPr bwMode="auto">
          <a:xfrm>
            <a:off x="3790950" y="984250"/>
            <a:ext cx="2922588" cy="3622675"/>
            <a:chOff x="2388" y="620"/>
            <a:chExt cx="1841" cy="2282"/>
          </a:xfrm>
        </p:grpSpPr>
        <p:sp>
          <p:nvSpPr>
            <p:cNvPr id="39946" name="Line 14"/>
            <p:cNvSpPr>
              <a:spLocks noChangeShapeType="1"/>
            </p:cNvSpPr>
            <p:nvPr/>
          </p:nvSpPr>
          <p:spPr bwMode="auto">
            <a:xfrm>
              <a:off x="4141" y="620"/>
              <a:ext cx="0" cy="517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7" name="Line 15"/>
            <p:cNvSpPr>
              <a:spLocks noChangeShapeType="1"/>
            </p:cNvSpPr>
            <p:nvPr/>
          </p:nvSpPr>
          <p:spPr bwMode="auto">
            <a:xfrm>
              <a:off x="4229" y="2333"/>
              <a:ext cx="0" cy="496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8" name="Freeform 16"/>
            <p:cNvSpPr>
              <a:spLocks/>
            </p:cNvSpPr>
            <p:nvPr/>
          </p:nvSpPr>
          <p:spPr bwMode="auto">
            <a:xfrm>
              <a:off x="2388" y="2418"/>
              <a:ext cx="1134" cy="484"/>
            </a:xfrm>
            <a:custGeom>
              <a:avLst/>
              <a:gdLst>
                <a:gd name="T0" fmla="*/ 1134 w 1134"/>
                <a:gd name="T1" fmla="*/ 76 h 484"/>
                <a:gd name="T2" fmla="*/ 186 w 1134"/>
                <a:gd name="T3" fmla="*/ 68 h 484"/>
                <a:gd name="T4" fmla="*/ 18 w 1134"/>
                <a:gd name="T5" fmla="*/ 484 h 4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34" h="484">
                  <a:moveTo>
                    <a:pt x="1134" y="76"/>
                  </a:moveTo>
                  <a:cubicBezTo>
                    <a:pt x="753" y="38"/>
                    <a:pt x="372" y="0"/>
                    <a:pt x="186" y="68"/>
                  </a:cubicBezTo>
                  <a:cubicBezTo>
                    <a:pt x="0" y="136"/>
                    <a:pt x="46" y="415"/>
                    <a:pt x="18" y="484"/>
                  </a:cubicBezTo>
                </a:path>
              </a:pathLst>
            </a:custGeom>
            <a:noFill/>
            <a:ln w="254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2874963" y="307181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55668" name="Text Box 20"/>
          <p:cNvSpPr txBox="1">
            <a:spLocks noChangeArrowheads="1"/>
          </p:cNvSpPr>
          <p:nvPr/>
        </p:nvSpPr>
        <p:spPr bwMode="auto">
          <a:xfrm>
            <a:off x="3394075" y="5086350"/>
            <a:ext cx="356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电流串联负反馈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7" grpId="0"/>
      <p:bldP spid="155658" grpId="0"/>
      <p:bldP spid="155660" grpId="0"/>
      <p:bldP spid="155661" grpId="0"/>
      <p:bldP spid="155665" grpId="0"/>
      <p:bldP spid="1556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 descr="未标题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557338"/>
            <a:ext cx="54006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未标题-2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06575"/>
            <a:ext cx="32575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1" name="AutoShape 7"/>
          <p:cNvSpPr>
            <a:spLocks noChangeArrowheads="1"/>
          </p:cNvSpPr>
          <p:nvPr/>
        </p:nvSpPr>
        <p:spPr bwMode="auto">
          <a:xfrm>
            <a:off x="4779963" y="1149350"/>
            <a:ext cx="1893887" cy="555625"/>
          </a:xfrm>
          <a:prstGeom prst="wedgeEllipseCallout">
            <a:avLst>
              <a:gd name="adj1" fmla="val -26676"/>
              <a:gd name="adj2" fmla="val 103606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68400" rIns="36000" bIns="684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本级反馈</a:t>
            </a:r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auto">
          <a:xfrm>
            <a:off x="4114800" y="5038725"/>
            <a:ext cx="2003425" cy="555625"/>
          </a:xfrm>
          <a:prstGeom prst="wedgeEllipseCallout">
            <a:avLst>
              <a:gd name="adj1" fmla="val 63551"/>
              <a:gd name="adj2" fmla="val -11400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68400" rIns="36000" bIns="684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级间反馈</a:t>
            </a: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1169988" y="4110038"/>
            <a:ext cx="1516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无反馈</a:t>
            </a:r>
          </a:p>
        </p:txBody>
      </p:sp>
      <p:sp>
        <p:nvSpPr>
          <p:cNvPr id="93195" name="AutoShape 11"/>
          <p:cNvSpPr>
            <a:spLocks noChangeArrowheads="1"/>
          </p:cNvSpPr>
          <p:nvPr/>
        </p:nvSpPr>
        <p:spPr bwMode="auto">
          <a:xfrm>
            <a:off x="7250113" y="763588"/>
            <a:ext cx="1893887" cy="555625"/>
          </a:xfrm>
          <a:prstGeom prst="wedgeEllipseCallout">
            <a:avLst>
              <a:gd name="adj1" fmla="val -20245"/>
              <a:gd name="adj2" fmla="val 136287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68400" rIns="36000" bIns="684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本级反馈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 autoUpdateAnimBg="0"/>
      <p:bldP spid="93193" grpId="0" animBg="1" autoUpdateAnimBg="0"/>
      <p:bldP spid="93194" grpId="0"/>
      <p:bldP spid="9319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4"/>
          <p:cNvGraphicFramePr>
            <a:graphicFrameLocks noChangeAspect="1"/>
          </p:cNvGraphicFramePr>
          <p:nvPr/>
        </p:nvGraphicFramePr>
        <p:xfrm>
          <a:off x="1976438" y="984250"/>
          <a:ext cx="49276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Photo Editor 照片" r:id="rId3" imgW="13213019" imgH="8888066" progId="MSPhotoEd.3">
                  <p:embed/>
                </p:oleObj>
              </mc:Choice>
              <mc:Fallback>
                <p:oleObj name="Photo Editor 照片" r:id="rId3" imgW="13213019" imgH="8888066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984250"/>
                        <a:ext cx="49276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2782888" y="4659313"/>
            <a:ext cx="422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电压串联负反馈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957513" y="2305050"/>
            <a:ext cx="466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90950" y="1843088"/>
            <a:ext cx="46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-</a:t>
            </a: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153025" y="1681163"/>
            <a:ext cx="46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24225" y="2884488"/>
            <a:ext cx="46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+</a:t>
            </a: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/>
      <p:bldP spid="2" grpId="0"/>
      <p:bldP spid="5" grpId="0"/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654050" y="322263"/>
            <a:ext cx="757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求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级间交流负反馈的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组态   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反馈系数</a:t>
            </a:r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033463"/>
            <a:ext cx="73628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392238" y="3021013"/>
            <a:ext cx="319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269038" y="2501900"/>
            <a:ext cx="407987" cy="1609725"/>
            <a:chOff x="6269038" y="2501901"/>
            <a:chExt cx="407988" cy="1609725"/>
          </a:xfrm>
        </p:grpSpPr>
        <p:sp>
          <p:nvSpPr>
            <p:cNvPr id="41996" name="Text Box 6"/>
            <p:cNvSpPr txBox="1">
              <a:spLocks noChangeArrowheads="1"/>
            </p:cNvSpPr>
            <p:nvPr/>
          </p:nvSpPr>
          <p:spPr bwMode="auto">
            <a:xfrm>
              <a:off x="6357938" y="3714751"/>
              <a:ext cx="3190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1997" name="Text Box 7"/>
            <p:cNvSpPr txBox="1">
              <a:spLocks noChangeArrowheads="1"/>
            </p:cNvSpPr>
            <p:nvPr/>
          </p:nvSpPr>
          <p:spPr bwMode="auto">
            <a:xfrm>
              <a:off x="6269038" y="2501901"/>
              <a:ext cx="3190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310313" y="2884488"/>
            <a:ext cx="957262" cy="912812"/>
            <a:chOff x="6310313" y="2884488"/>
            <a:chExt cx="957263" cy="912813"/>
          </a:xfrm>
        </p:grpSpPr>
        <p:sp>
          <p:nvSpPr>
            <p:cNvPr id="41994" name="Line 8"/>
            <p:cNvSpPr>
              <a:spLocks noChangeShapeType="1"/>
            </p:cNvSpPr>
            <p:nvPr/>
          </p:nvSpPr>
          <p:spPr bwMode="auto">
            <a:xfrm>
              <a:off x="6310313" y="3063876"/>
              <a:ext cx="0" cy="7334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995" name="Text Box 9"/>
            <p:cNvSpPr txBox="1">
              <a:spLocks noChangeArrowheads="1"/>
            </p:cNvSpPr>
            <p:nvPr/>
          </p:nvSpPr>
          <p:spPr bwMode="auto">
            <a:xfrm>
              <a:off x="6342063" y="2884488"/>
              <a:ext cx="9255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800" i="1" baseline="-2500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720975" y="2659063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45025" y="2514600"/>
            <a:ext cx="319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93988" y="5565775"/>
            <a:ext cx="422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电流串联负反馈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10" grpId="0"/>
      <p:bldP spid="11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"/>
          <p:cNvSpPr txBox="1">
            <a:spLocks noChangeArrowheads="1"/>
          </p:cNvSpPr>
          <p:nvPr/>
        </p:nvSpPr>
        <p:spPr bwMode="auto">
          <a:xfrm>
            <a:off x="992188" y="417513"/>
            <a:ext cx="7354887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>
                <a:ea typeface="楷体_GB2312" pitchFamily="49" charset="-122"/>
              </a:rPr>
              <a:t>今天</a:t>
            </a:r>
            <a:r>
              <a:rPr lang="zh-CN" altLang="en-US" sz="2800" dirty="0" smtClean="0">
                <a:ea typeface="楷体_GB2312" pitchFamily="49" charset="-122"/>
              </a:rPr>
              <a:t>（</a:t>
            </a:r>
            <a:r>
              <a:rPr lang="en-US" altLang="zh-CN" sz="2800" dirty="0" smtClean="0">
                <a:ea typeface="楷体_GB2312" pitchFamily="49" charset="-122"/>
              </a:rPr>
              <a:t>19</a:t>
            </a:r>
            <a:r>
              <a:rPr lang="zh-CN" altLang="en-US" sz="2800" dirty="0" smtClean="0">
                <a:ea typeface="楷体_GB2312" pitchFamily="49" charset="-122"/>
              </a:rPr>
              <a:t>年</a:t>
            </a:r>
            <a:r>
              <a:rPr lang="en-US" altLang="zh-CN" sz="2800" dirty="0" smtClean="0">
                <a:ea typeface="楷体_GB2312" pitchFamily="49" charset="-122"/>
              </a:rPr>
              <a:t>4</a:t>
            </a:r>
            <a:r>
              <a:rPr lang="zh-CN" altLang="en-US" sz="2800" dirty="0">
                <a:ea typeface="楷体_GB2312" pitchFamily="49" charset="-122"/>
              </a:rPr>
              <a:t>月</a:t>
            </a:r>
            <a:r>
              <a:rPr lang="en-US" altLang="zh-CN" sz="2800" dirty="0" smtClean="0">
                <a:ea typeface="楷体_GB2312" pitchFamily="49" charset="-122"/>
              </a:rPr>
              <a:t>26</a:t>
            </a:r>
            <a:r>
              <a:rPr lang="zh-CN" altLang="en-US" sz="2800" dirty="0" smtClean="0">
                <a:ea typeface="楷体_GB2312" pitchFamily="49" charset="-122"/>
              </a:rPr>
              <a:t>日</a:t>
            </a:r>
            <a:r>
              <a:rPr lang="zh-CN" altLang="en-US" sz="2800" dirty="0">
                <a:ea typeface="楷体_GB2312" pitchFamily="49" charset="-122"/>
              </a:rPr>
              <a:t>）作业</a:t>
            </a:r>
          </a:p>
        </p:txBody>
      </p:sp>
      <p:sp>
        <p:nvSpPr>
          <p:cNvPr id="43011" name="TextBox 4"/>
          <p:cNvSpPr txBox="1">
            <a:spLocks noChangeArrowheads="1"/>
          </p:cNvSpPr>
          <p:nvPr/>
        </p:nvSpPr>
        <p:spPr bwMode="auto">
          <a:xfrm>
            <a:off x="914400" y="1498600"/>
            <a:ext cx="7800975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图题</a:t>
            </a:r>
            <a:r>
              <a:rPr lang="en-US" altLang="zh-CN" sz="2400" dirty="0">
                <a:ea typeface="楷体_GB2312" pitchFamily="49" charset="-122"/>
              </a:rPr>
              <a:t>8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.1.1</a:t>
            </a:r>
            <a:r>
              <a:rPr lang="zh-CN" altLang="en-US" sz="2400" dirty="0">
                <a:ea typeface="楷体_GB2312" pitchFamily="49" charset="-122"/>
              </a:rPr>
              <a:t>，要求：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</a:t>
            </a:r>
            <a:r>
              <a:rPr lang="zh-CN" altLang="en-US" sz="2400" dirty="0">
                <a:ea typeface="楷体_GB2312" pitchFamily="49" charset="-122"/>
              </a:rPr>
              <a:t>对于每个电路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</a:t>
            </a:r>
            <a:r>
              <a:rPr lang="zh-CN" altLang="en-US" sz="2400" dirty="0">
                <a:ea typeface="楷体_GB2312" pitchFamily="49" charset="-122"/>
              </a:rPr>
              <a:t>  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、判断级间交流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反馈组态</a:t>
            </a:r>
            <a:r>
              <a:rPr lang="zh-CN" altLang="en-US" sz="2400" dirty="0">
                <a:ea typeface="楷体_GB2312" pitchFamily="49" charset="-122"/>
              </a:rPr>
              <a:t>；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2</a:t>
            </a:r>
            <a:r>
              <a:rPr lang="zh-CN" altLang="en-US" sz="2400" dirty="0">
                <a:ea typeface="楷体_GB2312" pitchFamily="49" charset="-122"/>
              </a:rPr>
              <a:t>、哪些元件引入的反馈；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     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反馈网络</a:t>
            </a:r>
            <a:r>
              <a:rPr lang="zh-CN" altLang="en-US" sz="2400" dirty="0">
                <a:ea typeface="楷体_GB2312" pitchFamily="49" charset="-122"/>
              </a:rPr>
              <a:t>包括什么）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                  3</a:t>
            </a:r>
            <a:r>
              <a:rPr lang="zh-CN" altLang="en-US" sz="2400" dirty="0">
                <a:ea typeface="楷体_GB2312" pitchFamily="49" charset="-122"/>
              </a:rPr>
              <a:t>、写出</a:t>
            </a:r>
            <a:r>
              <a:rPr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反馈系数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7663"/>
            <a:ext cx="4572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84263"/>
            <a:ext cx="4800600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895600" y="26844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78182" name="Text Box 6"/>
          <p:cNvSpPr txBox="1">
            <a:spLocks noChangeArrowheads="1"/>
          </p:cNvSpPr>
          <p:nvPr/>
        </p:nvSpPr>
        <p:spPr bwMode="auto">
          <a:xfrm>
            <a:off x="4343400" y="29130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6019800" y="32178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grpSp>
        <p:nvGrpSpPr>
          <p:cNvPr id="178184" name="Group 8"/>
          <p:cNvGrpSpPr>
            <a:grpSpLocks/>
          </p:cNvGrpSpPr>
          <p:nvPr/>
        </p:nvGrpSpPr>
        <p:grpSpPr bwMode="auto">
          <a:xfrm>
            <a:off x="2286000" y="2684463"/>
            <a:ext cx="873125" cy="914400"/>
            <a:chOff x="1440" y="1584"/>
            <a:chExt cx="550" cy="576"/>
          </a:xfrm>
        </p:grpSpPr>
        <p:sp>
          <p:nvSpPr>
            <p:cNvPr id="44051" name="Text Box 9"/>
            <p:cNvSpPr txBox="1">
              <a:spLocks noChangeArrowheads="1"/>
            </p:cNvSpPr>
            <p:nvPr/>
          </p:nvSpPr>
          <p:spPr bwMode="auto">
            <a:xfrm>
              <a:off x="1440" y="15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4052" name="Line 10"/>
            <p:cNvSpPr>
              <a:spLocks noChangeShapeType="1"/>
            </p:cNvSpPr>
            <p:nvPr/>
          </p:nvSpPr>
          <p:spPr bwMode="auto">
            <a:xfrm>
              <a:off x="1440" y="1920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Text Box 11"/>
            <p:cNvSpPr txBox="1">
              <a:spLocks noChangeArrowheads="1"/>
            </p:cNvSpPr>
            <p:nvPr/>
          </p:nvSpPr>
          <p:spPr bwMode="auto">
            <a:xfrm>
              <a:off x="1510" y="187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</a:p>
          </p:txBody>
        </p:sp>
      </p:grpSp>
      <p:grpSp>
        <p:nvGrpSpPr>
          <p:cNvPr id="178188" name="Group 12"/>
          <p:cNvGrpSpPr>
            <a:grpSpLocks/>
          </p:cNvGrpSpPr>
          <p:nvPr/>
        </p:nvGrpSpPr>
        <p:grpSpPr bwMode="auto">
          <a:xfrm>
            <a:off x="3429000" y="1312863"/>
            <a:ext cx="942975" cy="457200"/>
            <a:chOff x="2160" y="720"/>
            <a:chExt cx="594" cy="288"/>
          </a:xfrm>
        </p:grpSpPr>
        <p:sp>
          <p:nvSpPr>
            <p:cNvPr id="44049" name="Line 13"/>
            <p:cNvSpPr>
              <a:spLocks noChangeShapeType="1"/>
            </p:cNvSpPr>
            <p:nvPr/>
          </p:nvSpPr>
          <p:spPr bwMode="auto">
            <a:xfrm>
              <a:off x="2160" y="768"/>
              <a:ext cx="38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Text Box 14"/>
            <p:cNvSpPr txBox="1">
              <a:spLocks noChangeArrowheads="1"/>
            </p:cNvSpPr>
            <p:nvPr/>
          </p:nvSpPr>
          <p:spPr bwMode="auto">
            <a:xfrm>
              <a:off x="2274" y="7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grpSp>
        <p:nvGrpSpPr>
          <p:cNvPr id="178191" name="Group 15"/>
          <p:cNvGrpSpPr>
            <a:grpSpLocks/>
          </p:cNvGrpSpPr>
          <p:nvPr/>
        </p:nvGrpSpPr>
        <p:grpSpPr bwMode="auto">
          <a:xfrm>
            <a:off x="2890838" y="3062288"/>
            <a:ext cx="762000" cy="457200"/>
            <a:chOff x="1821" y="1822"/>
            <a:chExt cx="480" cy="288"/>
          </a:xfrm>
        </p:grpSpPr>
        <p:sp>
          <p:nvSpPr>
            <p:cNvPr id="44047" name="Line 16"/>
            <p:cNvSpPr>
              <a:spLocks noChangeShapeType="1"/>
            </p:cNvSpPr>
            <p:nvPr/>
          </p:nvSpPr>
          <p:spPr bwMode="auto">
            <a:xfrm>
              <a:off x="1883" y="1891"/>
              <a:ext cx="14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Text Box 17"/>
            <p:cNvSpPr txBox="1">
              <a:spLocks noChangeArrowheads="1"/>
            </p:cNvSpPr>
            <p:nvPr/>
          </p:nvSpPr>
          <p:spPr bwMode="auto">
            <a:xfrm>
              <a:off x="1821" y="182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id</a:t>
              </a:r>
            </a:p>
          </p:txBody>
        </p:sp>
      </p:grpSp>
      <p:sp>
        <p:nvSpPr>
          <p:cNvPr id="178194" name="Text Box 18"/>
          <p:cNvSpPr txBox="1">
            <a:spLocks noChangeArrowheads="1"/>
          </p:cNvSpPr>
          <p:nvPr/>
        </p:nvSpPr>
        <p:spPr bwMode="auto">
          <a:xfrm>
            <a:off x="990600" y="5351463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引入级间电压并联负反馈</a:t>
            </a:r>
          </a:p>
        </p:txBody>
      </p:sp>
      <p:graphicFrame>
        <p:nvGraphicFramePr>
          <p:cNvPr id="178195" name="Object 19"/>
          <p:cNvGraphicFramePr>
            <a:graphicFrameLocks noChangeAspect="1"/>
          </p:cNvGraphicFramePr>
          <p:nvPr/>
        </p:nvGraphicFramePr>
        <p:xfrm>
          <a:off x="2847975" y="5686425"/>
          <a:ext cx="21034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公式" r:id="rId5" imgW="952500" imgH="457200" progId="Equation.3">
                  <p:embed/>
                </p:oleObj>
              </mc:Choice>
              <mc:Fallback>
                <p:oleObj name="公式" r:id="rId5" imgW="95250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686425"/>
                        <a:ext cx="2103438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4" name="组合 2"/>
          <p:cNvGrpSpPr>
            <a:grpSpLocks/>
          </p:cNvGrpSpPr>
          <p:nvPr/>
        </p:nvGrpSpPr>
        <p:grpSpPr bwMode="auto">
          <a:xfrm>
            <a:off x="0" y="142875"/>
            <a:ext cx="8991600" cy="996950"/>
            <a:chOff x="0" y="142402"/>
            <a:chExt cx="8991600" cy="997423"/>
          </a:xfrm>
        </p:grpSpPr>
        <p:pic>
          <p:nvPicPr>
            <p:cNvPr id="44045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8750"/>
              <a:ext cx="8991600" cy="981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4046" name="TextBox 1"/>
            <p:cNvSpPr txBox="1">
              <a:spLocks noChangeArrowheads="1"/>
            </p:cNvSpPr>
            <p:nvPr/>
          </p:nvSpPr>
          <p:spPr bwMode="auto">
            <a:xfrm>
              <a:off x="214008" y="142402"/>
              <a:ext cx="875489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CC0000"/>
                  </a:solidFill>
                  <a:ea typeface="楷体_GB2312" pitchFamily="49" charset="-122"/>
                </a:rPr>
                <a:t>8.1.1</a:t>
              </a: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1" grpId="0"/>
      <p:bldP spid="178182" grpId="0"/>
      <p:bldP spid="178183" grpId="0"/>
      <p:bldP spid="17819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61925"/>
            <a:ext cx="5500688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9203" name="Group 3"/>
          <p:cNvGrpSpPr>
            <a:grpSpLocks/>
          </p:cNvGrpSpPr>
          <p:nvPr/>
        </p:nvGrpSpPr>
        <p:grpSpPr bwMode="auto">
          <a:xfrm>
            <a:off x="1139825" y="1576388"/>
            <a:ext cx="4081463" cy="1219200"/>
            <a:chOff x="638" y="1008"/>
            <a:chExt cx="2592" cy="768"/>
          </a:xfrm>
        </p:grpSpPr>
        <p:sp>
          <p:nvSpPr>
            <p:cNvPr id="45074" name="Text Box 4"/>
            <p:cNvSpPr txBox="1">
              <a:spLocks noChangeArrowheads="1"/>
            </p:cNvSpPr>
            <p:nvPr/>
          </p:nvSpPr>
          <p:spPr bwMode="auto">
            <a:xfrm>
              <a:off x="638" y="13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5075" name="Text Box 5"/>
            <p:cNvSpPr txBox="1">
              <a:spLocks noChangeArrowheads="1"/>
            </p:cNvSpPr>
            <p:nvPr/>
          </p:nvSpPr>
          <p:spPr bwMode="auto">
            <a:xfrm>
              <a:off x="1022" y="100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45076" name="Text Box 6"/>
            <p:cNvSpPr txBox="1">
              <a:spLocks noChangeArrowheads="1"/>
            </p:cNvSpPr>
            <p:nvPr/>
          </p:nvSpPr>
          <p:spPr bwMode="auto">
            <a:xfrm>
              <a:off x="1790" y="10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5077" name="Text Box 7"/>
            <p:cNvSpPr txBox="1">
              <a:spLocks noChangeArrowheads="1"/>
            </p:cNvSpPr>
            <p:nvPr/>
          </p:nvSpPr>
          <p:spPr bwMode="auto">
            <a:xfrm>
              <a:off x="2750" y="14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5078" name="Text Box 8"/>
            <p:cNvSpPr txBox="1">
              <a:spLocks noChangeArrowheads="1"/>
            </p:cNvSpPr>
            <p:nvPr/>
          </p:nvSpPr>
          <p:spPr bwMode="auto">
            <a:xfrm>
              <a:off x="2798" y="100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</p:grpSp>
      <p:grpSp>
        <p:nvGrpSpPr>
          <p:cNvPr id="179209" name="Group 9"/>
          <p:cNvGrpSpPr>
            <a:grpSpLocks/>
          </p:cNvGrpSpPr>
          <p:nvPr/>
        </p:nvGrpSpPr>
        <p:grpSpPr bwMode="auto">
          <a:xfrm>
            <a:off x="1698625" y="2514600"/>
            <a:ext cx="838200" cy="762000"/>
            <a:chOff x="1070" y="1584"/>
            <a:chExt cx="528" cy="480"/>
          </a:xfrm>
        </p:grpSpPr>
        <p:sp>
          <p:nvSpPr>
            <p:cNvPr id="45072" name="Text Box 10"/>
            <p:cNvSpPr txBox="1">
              <a:spLocks noChangeArrowheads="1"/>
            </p:cNvSpPr>
            <p:nvPr/>
          </p:nvSpPr>
          <p:spPr bwMode="auto">
            <a:xfrm>
              <a:off x="1070" y="158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5073" name="Text Box 11"/>
            <p:cNvSpPr txBox="1">
              <a:spLocks noChangeArrowheads="1"/>
            </p:cNvSpPr>
            <p:nvPr/>
          </p:nvSpPr>
          <p:spPr bwMode="auto">
            <a:xfrm>
              <a:off x="1214" y="177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875463" y="64008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ea typeface="楷体_GB2312" pitchFamily="49" charset="-122"/>
                <a:cs typeface="Times New Roman" pitchFamily="18" charset="0"/>
              </a:rPr>
              <a:t>*</a:t>
            </a:r>
          </a:p>
        </p:txBody>
      </p:sp>
      <p:grpSp>
        <p:nvGrpSpPr>
          <p:cNvPr id="179213" name="Group 13"/>
          <p:cNvGrpSpPr>
            <a:grpSpLocks/>
          </p:cNvGrpSpPr>
          <p:nvPr/>
        </p:nvGrpSpPr>
        <p:grpSpPr bwMode="auto">
          <a:xfrm>
            <a:off x="703263" y="4402138"/>
            <a:ext cx="8299450" cy="465137"/>
            <a:chOff x="443" y="2773"/>
            <a:chExt cx="5228" cy="293"/>
          </a:xfrm>
        </p:grpSpPr>
        <p:pic>
          <p:nvPicPr>
            <p:cNvPr id="45070" name="Picture 1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" y="2773"/>
              <a:ext cx="624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111" y="2816"/>
              <a:ext cx="456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99"/>
                  </a:solidFill>
                  <a:ea typeface="楷体_GB2312" pitchFamily="49" charset="-122"/>
                </a:rPr>
                <a:t>R</a:t>
              </a:r>
              <a:r>
                <a:rPr lang="en-US" altLang="zh-CN" sz="2000" baseline="-25000">
                  <a:solidFill>
                    <a:srgbClr val="000099"/>
                  </a:solidFill>
                  <a:ea typeface="楷体_GB2312" pitchFamily="49" charset="-122"/>
                </a:rPr>
                <a:t>e1</a:t>
              </a:r>
              <a:r>
                <a:rPr lang="zh-CN" altLang="en-US" sz="2000">
                  <a:solidFill>
                    <a:srgbClr val="000099"/>
                  </a:solidFill>
                  <a:ea typeface="楷体_GB2312" pitchFamily="49" charset="-122"/>
                </a:rPr>
                <a:t>引入</a:t>
              </a:r>
              <a:r>
                <a:rPr lang="en-US" altLang="zh-CN" sz="2000">
                  <a:solidFill>
                    <a:srgbClr val="000099"/>
                  </a:solidFill>
                  <a:ea typeface="楷体_GB2312" pitchFamily="49" charset="-122"/>
                </a:rPr>
                <a:t>1</a:t>
              </a:r>
              <a:r>
                <a:rPr lang="zh-CN" altLang="en-US" sz="2000">
                  <a:solidFill>
                    <a:srgbClr val="000099"/>
                  </a:solidFill>
                  <a:ea typeface="楷体_GB2312" pitchFamily="49" charset="-122"/>
                </a:rPr>
                <a:t>、</a:t>
              </a:r>
              <a:r>
                <a:rPr lang="en-US" altLang="zh-CN" sz="2000">
                  <a:solidFill>
                    <a:srgbClr val="000099"/>
                  </a:solidFill>
                  <a:ea typeface="楷体_GB2312" pitchFamily="49" charset="-122"/>
                </a:rPr>
                <a:t>3</a:t>
              </a:r>
              <a:r>
                <a:rPr lang="zh-CN" altLang="en-US" sz="2000">
                  <a:solidFill>
                    <a:srgbClr val="000099"/>
                  </a:solidFill>
                  <a:ea typeface="楷体_GB2312" pitchFamily="49" charset="-122"/>
                </a:rPr>
                <a:t>级间电流串联负反馈</a:t>
              </a:r>
            </a:p>
          </p:txBody>
        </p:sp>
      </p:grpSp>
      <p:graphicFrame>
        <p:nvGraphicFramePr>
          <p:cNvPr id="179216" name="Object 16"/>
          <p:cNvGraphicFramePr>
            <a:graphicFrameLocks noChangeAspect="1"/>
          </p:cNvGraphicFramePr>
          <p:nvPr/>
        </p:nvGraphicFramePr>
        <p:xfrm>
          <a:off x="2095500" y="5103813"/>
          <a:ext cx="185102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公式" r:id="rId5" imgW="838200" imgH="457200" progId="Equation.3">
                  <p:embed/>
                </p:oleObj>
              </mc:Choice>
              <mc:Fallback>
                <p:oleObj name="公式" r:id="rId5" imgW="838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103813"/>
                        <a:ext cx="185102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9217" name="Group 17"/>
          <p:cNvGrpSpPr>
            <a:grpSpLocks/>
          </p:cNvGrpSpPr>
          <p:nvPr/>
        </p:nvGrpSpPr>
        <p:grpSpPr bwMode="auto">
          <a:xfrm>
            <a:off x="3517900" y="539750"/>
            <a:ext cx="1095375" cy="3005138"/>
            <a:chOff x="2216" y="340"/>
            <a:chExt cx="690" cy="1893"/>
          </a:xfrm>
        </p:grpSpPr>
        <p:grpSp>
          <p:nvGrpSpPr>
            <p:cNvPr id="45065" name="Group 18"/>
            <p:cNvGrpSpPr>
              <a:grpSpLocks/>
            </p:cNvGrpSpPr>
            <p:nvPr/>
          </p:nvGrpSpPr>
          <p:grpSpPr bwMode="auto">
            <a:xfrm>
              <a:off x="2234" y="340"/>
              <a:ext cx="672" cy="1893"/>
              <a:chOff x="2222" y="171"/>
              <a:chExt cx="672" cy="1893"/>
            </a:xfrm>
          </p:grpSpPr>
          <p:sp>
            <p:nvSpPr>
              <p:cNvPr id="45067" name="Line 19"/>
              <p:cNvSpPr>
                <a:spLocks noChangeShapeType="1"/>
              </p:cNvSpPr>
              <p:nvPr/>
            </p:nvSpPr>
            <p:spPr bwMode="auto">
              <a:xfrm>
                <a:off x="2785" y="171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8" name="Line 20"/>
              <p:cNvSpPr>
                <a:spLocks noChangeShapeType="1"/>
              </p:cNvSpPr>
              <p:nvPr/>
            </p:nvSpPr>
            <p:spPr bwMode="auto">
              <a:xfrm flipH="1">
                <a:off x="2222" y="1776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9" name="Text Box 21"/>
              <p:cNvSpPr txBox="1">
                <a:spLocks noChangeArrowheads="1"/>
              </p:cNvSpPr>
              <p:nvPr/>
            </p:nvSpPr>
            <p:spPr bwMode="auto">
              <a:xfrm>
                <a:off x="2366" y="1776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sz="2400" baseline="-25000">
                    <a:solidFill>
                      <a:srgbClr val="FF0000"/>
                    </a:solidFill>
                    <a:ea typeface="楷体_GB2312" pitchFamily="49" charset="-122"/>
                  </a:rPr>
                  <a:t>o</a:t>
                </a:r>
              </a:p>
            </p:txBody>
          </p:sp>
        </p:grpSp>
        <p:sp>
          <p:nvSpPr>
            <p:cNvPr id="45066" name="Line 22"/>
            <p:cNvSpPr>
              <a:spLocks noChangeShapeType="1"/>
            </p:cNvSpPr>
            <p:nvPr/>
          </p:nvSpPr>
          <p:spPr bwMode="auto">
            <a:xfrm>
              <a:off x="2216" y="851"/>
              <a:ext cx="40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28588"/>
            <a:ext cx="4233862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0227" name="Group 3"/>
          <p:cNvGrpSpPr>
            <a:grpSpLocks/>
          </p:cNvGrpSpPr>
          <p:nvPr/>
        </p:nvGrpSpPr>
        <p:grpSpPr bwMode="auto">
          <a:xfrm>
            <a:off x="4471988" y="858838"/>
            <a:ext cx="1274762" cy="1517650"/>
            <a:chOff x="4390" y="562"/>
            <a:chExt cx="803" cy="956"/>
          </a:xfrm>
        </p:grpSpPr>
        <p:sp>
          <p:nvSpPr>
            <p:cNvPr id="46098" name="Text Box 4"/>
            <p:cNvSpPr txBox="1">
              <a:spLocks noChangeArrowheads="1"/>
            </p:cNvSpPr>
            <p:nvPr/>
          </p:nvSpPr>
          <p:spPr bwMode="auto">
            <a:xfrm>
              <a:off x="4390" y="837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46099" name="Text Box 5"/>
            <p:cNvSpPr txBox="1">
              <a:spLocks noChangeArrowheads="1"/>
            </p:cNvSpPr>
            <p:nvPr/>
          </p:nvSpPr>
          <p:spPr bwMode="auto">
            <a:xfrm>
              <a:off x="4850" y="123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46100" name="Text Box 6"/>
            <p:cNvSpPr txBox="1">
              <a:spLocks noChangeArrowheads="1"/>
            </p:cNvSpPr>
            <p:nvPr/>
          </p:nvSpPr>
          <p:spPr bwMode="auto">
            <a:xfrm>
              <a:off x="4857" y="56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</p:grpSp>
      <p:grpSp>
        <p:nvGrpSpPr>
          <p:cNvPr id="180231" name="Group 7"/>
          <p:cNvGrpSpPr>
            <a:grpSpLocks/>
          </p:cNvGrpSpPr>
          <p:nvPr/>
        </p:nvGrpSpPr>
        <p:grpSpPr bwMode="auto">
          <a:xfrm>
            <a:off x="3297238" y="1635125"/>
            <a:ext cx="784225" cy="1141413"/>
            <a:chOff x="3602" y="1016"/>
            <a:chExt cx="494" cy="719"/>
          </a:xfrm>
        </p:grpSpPr>
        <p:sp>
          <p:nvSpPr>
            <p:cNvPr id="46095" name="Text Box 8"/>
            <p:cNvSpPr txBox="1">
              <a:spLocks noChangeArrowheads="1"/>
            </p:cNvSpPr>
            <p:nvPr/>
          </p:nvSpPr>
          <p:spPr bwMode="auto">
            <a:xfrm>
              <a:off x="3760" y="10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6096" name="Line 9"/>
            <p:cNvSpPr>
              <a:spLocks noChangeShapeType="1"/>
            </p:cNvSpPr>
            <p:nvPr/>
          </p:nvSpPr>
          <p:spPr bwMode="auto">
            <a:xfrm>
              <a:off x="3602" y="1488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Text Box 10"/>
            <p:cNvSpPr txBox="1">
              <a:spLocks noChangeArrowheads="1"/>
            </p:cNvSpPr>
            <p:nvPr/>
          </p:nvSpPr>
          <p:spPr bwMode="auto">
            <a:xfrm>
              <a:off x="3704" y="1447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endParaRPr lang="en-US" altLang="zh-CN" sz="2400" i="1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1285875" y="4254500"/>
            <a:ext cx="638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图中，</a:t>
            </a:r>
            <a:r>
              <a:rPr lang="en-US" altLang="zh-CN" sz="2000">
                <a:solidFill>
                  <a:srgbClr val="000099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f </a:t>
            </a:r>
            <a:r>
              <a:rPr lang="zh-CN" altLang="en-US" sz="2000">
                <a:solidFill>
                  <a:srgbClr val="000099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0099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99"/>
                </a:solidFill>
                <a:ea typeface="楷体_GB2312" pitchFamily="49" charset="-122"/>
              </a:rPr>
              <a:t>e2</a:t>
            </a:r>
            <a:r>
              <a:rPr lang="zh-CN" altLang="en-US" sz="2000">
                <a:solidFill>
                  <a:srgbClr val="000099"/>
                </a:solidFill>
                <a:ea typeface="楷体_GB2312" pitchFamily="49" charset="-122"/>
              </a:rPr>
              <a:t>引入级间电流并联负反馈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875463" y="64008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ea typeface="楷体_GB2312" pitchFamily="49" charset="-122"/>
                <a:cs typeface="Times New Roman" pitchFamily="18" charset="0"/>
              </a:rPr>
              <a:t>*</a:t>
            </a:r>
          </a:p>
        </p:txBody>
      </p:sp>
      <p:graphicFrame>
        <p:nvGraphicFramePr>
          <p:cNvPr id="180237" name="Object 13"/>
          <p:cNvGraphicFramePr>
            <a:graphicFrameLocks noChangeAspect="1"/>
          </p:cNvGraphicFramePr>
          <p:nvPr/>
        </p:nvGraphicFramePr>
        <p:xfrm>
          <a:off x="3001963" y="4776788"/>
          <a:ext cx="24177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公式" r:id="rId4" imgW="1155700" imgH="469900" progId="Equation.3">
                  <p:embed/>
                </p:oleObj>
              </mc:Choice>
              <mc:Fallback>
                <p:oleObj name="公式" r:id="rId4" imgW="11557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4776788"/>
                        <a:ext cx="24177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38" name="Group 14"/>
          <p:cNvGrpSpPr>
            <a:grpSpLocks/>
          </p:cNvGrpSpPr>
          <p:nvPr/>
        </p:nvGrpSpPr>
        <p:grpSpPr bwMode="auto">
          <a:xfrm>
            <a:off x="4310063" y="1425575"/>
            <a:ext cx="1649412" cy="1839913"/>
            <a:chOff x="4382" y="912"/>
            <a:chExt cx="1039" cy="1159"/>
          </a:xfrm>
        </p:grpSpPr>
        <p:grpSp>
          <p:nvGrpSpPr>
            <p:cNvPr id="46089" name="Group 15"/>
            <p:cNvGrpSpPr>
              <a:grpSpLocks/>
            </p:cNvGrpSpPr>
            <p:nvPr/>
          </p:nvGrpSpPr>
          <p:grpSpPr bwMode="auto">
            <a:xfrm>
              <a:off x="4382" y="912"/>
              <a:ext cx="763" cy="1159"/>
              <a:chOff x="4382" y="912"/>
              <a:chExt cx="763" cy="1159"/>
            </a:xfrm>
          </p:grpSpPr>
          <p:sp>
            <p:nvSpPr>
              <p:cNvPr id="46091" name="Line 16"/>
              <p:cNvSpPr>
                <a:spLocks noChangeShapeType="1"/>
              </p:cNvSpPr>
              <p:nvPr/>
            </p:nvSpPr>
            <p:spPr bwMode="auto">
              <a:xfrm flipV="1">
                <a:off x="5145" y="1735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2" name="Line 17"/>
              <p:cNvSpPr>
                <a:spLocks noChangeShapeType="1"/>
              </p:cNvSpPr>
              <p:nvPr/>
            </p:nvSpPr>
            <p:spPr bwMode="auto">
              <a:xfrm>
                <a:off x="4382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3" name="Line 18"/>
              <p:cNvSpPr>
                <a:spLocks noChangeShapeType="1"/>
              </p:cNvSpPr>
              <p:nvPr/>
            </p:nvSpPr>
            <p:spPr bwMode="auto">
              <a:xfrm flipV="1">
                <a:off x="5054" y="912"/>
                <a:ext cx="0" cy="33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4" name="Text Box 19"/>
              <p:cNvSpPr txBox="1">
                <a:spLocks noChangeArrowheads="1"/>
              </p:cNvSpPr>
              <p:nvPr/>
            </p:nvSpPr>
            <p:spPr bwMode="auto">
              <a:xfrm>
                <a:off x="4464" y="1680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rgbClr val="FF0000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sz="2400" i="1" baseline="-25000">
                    <a:solidFill>
                      <a:srgbClr val="FF0000"/>
                    </a:solidFill>
                    <a:ea typeface="楷体_GB2312" pitchFamily="49" charset="-122"/>
                  </a:rPr>
                  <a:t>f</a:t>
                </a:r>
              </a:p>
            </p:txBody>
          </p:sp>
        </p:grpSp>
        <p:sp>
          <p:nvSpPr>
            <p:cNvPr id="46090" name="Text Box 20"/>
            <p:cNvSpPr txBox="1">
              <a:spLocks noChangeArrowheads="1"/>
            </p:cNvSpPr>
            <p:nvPr/>
          </p:nvSpPr>
          <p:spPr bwMode="auto">
            <a:xfrm>
              <a:off x="5082" y="968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5" grpId="0" autoUpdateAnimBg="0"/>
      <p:bldP spid="1802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895600" y="762000"/>
            <a:ext cx="685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914400" y="76200"/>
            <a:ext cx="1143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1000"/>
            <a:ext cx="3200400" cy="304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371600" y="7016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2667000" y="13112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181255" name="Text Box 7"/>
          <p:cNvSpPr txBox="1">
            <a:spLocks noChangeArrowheads="1"/>
          </p:cNvSpPr>
          <p:nvPr/>
        </p:nvSpPr>
        <p:spPr bwMode="auto">
          <a:xfrm>
            <a:off x="3429000" y="1616075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grpSp>
        <p:nvGrpSpPr>
          <p:cNvPr id="181256" name="Group 8"/>
          <p:cNvGrpSpPr>
            <a:grpSpLocks/>
          </p:cNvGrpSpPr>
          <p:nvPr/>
        </p:nvGrpSpPr>
        <p:grpSpPr bwMode="auto">
          <a:xfrm>
            <a:off x="1219200" y="1616075"/>
            <a:ext cx="304800" cy="457200"/>
            <a:chOff x="240" y="816"/>
            <a:chExt cx="192" cy="288"/>
          </a:xfrm>
        </p:grpSpPr>
        <p:sp>
          <p:nvSpPr>
            <p:cNvPr id="47128" name="Text Box 9"/>
            <p:cNvSpPr txBox="1">
              <a:spLocks noChangeArrowheads="1"/>
            </p:cNvSpPr>
            <p:nvPr/>
          </p:nvSpPr>
          <p:spPr bwMode="auto">
            <a:xfrm>
              <a:off x="240" y="81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7129" name="Oval 10"/>
            <p:cNvSpPr>
              <a:spLocks noChangeArrowheads="1"/>
            </p:cNvSpPr>
            <p:nvPr/>
          </p:nvSpPr>
          <p:spPr bwMode="auto">
            <a:xfrm>
              <a:off x="288" y="864"/>
              <a:ext cx="144" cy="19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</p:grpSp>
      <p:pic>
        <p:nvPicPr>
          <p:cNvPr id="4711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30511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7242175" y="165735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5489575" y="76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-</a:t>
            </a:r>
          </a:p>
        </p:txBody>
      </p:sp>
      <p:sp>
        <p:nvSpPr>
          <p:cNvPr id="181262" name="Line 14"/>
          <p:cNvSpPr>
            <a:spLocks noChangeShapeType="1"/>
          </p:cNvSpPr>
          <p:nvPr/>
        </p:nvSpPr>
        <p:spPr bwMode="auto">
          <a:xfrm>
            <a:off x="5489575" y="11430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717550" y="3402013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zh-CN" altLang="en-US" sz="2400">
                <a:ea typeface="楷体_GB2312" pitchFamily="49" charset="-122"/>
              </a:rPr>
              <a:t>图中，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引入级间电压串联负反馈</a:t>
            </a:r>
          </a:p>
        </p:txBody>
      </p:sp>
      <p:grpSp>
        <p:nvGrpSpPr>
          <p:cNvPr id="181264" name="Group 16"/>
          <p:cNvGrpSpPr>
            <a:grpSpLocks/>
          </p:cNvGrpSpPr>
          <p:nvPr/>
        </p:nvGrpSpPr>
        <p:grpSpPr bwMode="auto">
          <a:xfrm>
            <a:off x="638175" y="4767263"/>
            <a:ext cx="7648575" cy="484187"/>
            <a:chOff x="381" y="2908"/>
            <a:chExt cx="4818" cy="305"/>
          </a:xfrm>
        </p:grpSpPr>
        <p:pic>
          <p:nvPicPr>
            <p:cNvPr id="47126" name="Picture 1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" y="2935"/>
              <a:ext cx="192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27" name="Text Box 18"/>
            <p:cNvSpPr txBox="1">
              <a:spLocks noChangeArrowheads="1"/>
            </p:cNvSpPr>
            <p:nvPr/>
          </p:nvSpPr>
          <p:spPr bwMode="auto">
            <a:xfrm>
              <a:off x="2319" y="2908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  <a:ea typeface="楷体_GB2312" pitchFamily="49" charset="-122"/>
                </a:rPr>
                <a:t>电压并联负反馈</a:t>
              </a:r>
            </a:p>
          </p:txBody>
        </p:sp>
      </p:grpSp>
      <p:sp>
        <p:nvSpPr>
          <p:cNvPr id="47119" name="Text Box 19"/>
          <p:cNvSpPr txBox="1">
            <a:spLocks noChangeArrowheads="1"/>
          </p:cNvSpPr>
          <p:nvPr/>
        </p:nvSpPr>
        <p:spPr bwMode="auto">
          <a:xfrm>
            <a:off x="6875463" y="64008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ea typeface="楷体_GB2312" pitchFamily="49" charset="-122"/>
                <a:cs typeface="Times New Roman" pitchFamily="18" charset="0"/>
              </a:rPr>
              <a:t>*</a:t>
            </a:r>
          </a:p>
        </p:txBody>
      </p:sp>
      <p:graphicFrame>
        <p:nvGraphicFramePr>
          <p:cNvPr id="181268" name="Object 20"/>
          <p:cNvGraphicFramePr>
            <a:graphicFrameLocks noChangeAspect="1"/>
          </p:cNvGraphicFramePr>
          <p:nvPr/>
        </p:nvGraphicFramePr>
        <p:xfrm>
          <a:off x="3024188" y="5413375"/>
          <a:ext cx="18256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公式" r:id="rId6" imgW="952500" imgH="457200" progId="Equation.3">
                  <p:embed/>
                </p:oleObj>
              </mc:Choice>
              <mc:Fallback>
                <p:oleObj name="公式" r:id="rId6" imgW="9525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413375"/>
                        <a:ext cx="18256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1269" name="Group 21"/>
          <p:cNvGrpSpPr>
            <a:grpSpLocks/>
          </p:cNvGrpSpPr>
          <p:nvPr/>
        </p:nvGrpSpPr>
        <p:grpSpPr bwMode="auto">
          <a:xfrm>
            <a:off x="4840288" y="1449388"/>
            <a:ext cx="552450" cy="727075"/>
            <a:chOff x="3049" y="913"/>
            <a:chExt cx="348" cy="458"/>
          </a:xfrm>
        </p:grpSpPr>
        <p:sp>
          <p:nvSpPr>
            <p:cNvPr id="47124" name="Line 22"/>
            <p:cNvSpPr>
              <a:spLocks noChangeShapeType="1"/>
            </p:cNvSpPr>
            <p:nvPr/>
          </p:nvSpPr>
          <p:spPr bwMode="auto">
            <a:xfrm>
              <a:off x="3049" y="1371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Text Box 23"/>
            <p:cNvSpPr txBox="1">
              <a:spLocks noChangeArrowheads="1"/>
            </p:cNvSpPr>
            <p:nvPr/>
          </p:nvSpPr>
          <p:spPr bwMode="auto">
            <a:xfrm>
              <a:off x="3109" y="91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</p:grpSp>
      <p:sp>
        <p:nvSpPr>
          <p:cNvPr id="181272" name="Text Box 24"/>
          <p:cNvSpPr txBox="1">
            <a:spLocks noChangeArrowheads="1"/>
          </p:cNvSpPr>
          <p:nvPr/>
        </p:nvSpPr>
        <p:spPr bwMode="auto">
          <a:xfrm>
            <a:off x="5626100" y="18065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+</a:t>
            </a:r>
          </a:p>
        </p:txBody>
      </p:sp>
      <p:graphicFrame>
        <p:nvGraphicFramePr>
          <p:cNvPr id="181273" name="Object 25"/>
          <p:cNvGraphicFramePr>
            <a:graphicFrameLocks noChangeAspect="1"/>
          </p:cNvGraphicFramePr>
          <p:nvPr/>
        </p:nvGraphicFramePr>
        <p:xfrm>
          <a:off x="2600325" y="3856038"/>
          <a:ext cx="20891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公式" r:id="rId8" imgW="1130300" imgH="457200" progId="Equation.3">
                  <p:embed/>
                </p:oleObj>
              </mc:Choice>
              <mc:Fallback>
                <p:oleObj name="公式" r:id="rId8" imgW="11303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856038"/>
                        <a:ext cx="20891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3" grpId="0"/>
      <p:bldP spid="181254" grpId="0"/>
      <p:bldP spid="181255" grpId="0"/>
      <p:bldP spid="181260" grpId="0"/>
      <p:bldP spid="181261" grpId="0"/>
      <p:bldP spid="181262" grpId="0" animBg="1"/>
      <p:bldP spid="181263" grpId="0"/>
      <p:bldP spid="1812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4419600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2275" name="Group 3"/>
          <p:cNvGrpSpPr>
            <a:grpSpLocks/>
          </p:cNvGrpSpPr>
          <p:nvPr/>
        </p:nvGrpSpPr>
        <p:grpSpPr bwMode="auto">
          <a:xfrm>
            <a:off x="2667000" y="914400"/>
            <a:ext cx="3886200" cy="990600"/>
            <a:chOff x="1680" y="576"/>
            <a:chExt cx="2448" cy="624"/>
          </a:xfrm>
        </p:grpSpPr>
        <p:sp>
          <p:nvSpPr>
            <p:cNvPr id="48141" name="Text Box 4"/>
            <p:cNvSpPr txBox="1">
              <a:spLocks noChangeArrowheads="1"/>
            </p:cNvSpPr>
            <p:nvPr/>
          </p:nvSpPr>
          <p:spPr bwMode="auto">
            <a:xfrm flipV="1">
              <a:off x="1680" y="62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8142" name="Text Box 5"/>
            <p:cNvSpPr txBox="1">
              <a:spLocks noChangeArrowheads="1"/>
            </p:cNvSpPr>
            <p:nvPr/>
          </p:nvSpPr>
          <p:spPr bwMode="auto">
            <a:xfrm>
              <a:off x="2736" y="57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-</a:t>
              </a:r>
            </a:p>
          </p:txBody>
        </p:sp>
        <p:sp>
          <p:nvSpPr>
            <p:cNvPr id="48143" name="Text Box 6"/>
            <p:cNvSpPr txBox="1">
              <a:spLocks noChangeArrowheads="1"/>
            </p:cNvSpPr>
            <p:nvPr/>
          </p:nvSpPr>
          <p:spPr bwMode="auto">
            <a:xfrm>
              <a:off x="3888" y="9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</p:grpSp>
      <p:grpSp>
        <p:nvGrpSpPr>
          <p:cNvPr id="182279" name="Group 7"/>
          <p:cNvGrpSpPr>
            <a:grpSpLocks/>
          </p:cNvGrpSpPr>
          <p:nvPr/>
        </p:nvGrpSpPr>
        <p:grpSpPr bwMode="auto">
          <a:xfrm>
            <a:off x="6096000" y="2362200"/>
            <a:ext cx="685800" cy="762000"/>
            <a:chOff x="3840" y="1488"/>
            <a:chExt cx="432" cy="480"/>
          </a:xfrm>
        </p:grpSpPr>
        <p:sp>
          <p:nvSpPr>
            <p:cNvPr id="48139" name="Text Box 8"/>
            <p:cNvSpPr txBox="1">
              <a:spLocks noChangeArrowheads="1"/>
            </p:cNvSpPr>
            <p:nvPr/>
          </p:nvSpPr>
          <p:spPr bwMode="auto">
            <a:xfrm>
              <a:off x="3840" y="148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48140" name="Text Box 9"/>
            <p:cNvSpPr txBox="1">
              <a:spLocks noChangeArrowheads="1"/>
            </p:cNvSpPr>
            <p:nvPr/>
          </p:nvSpPr>
          <p:spPr bwMode="auto">
            <a:xfrm>
              <a:off x="3888" y="16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i="1" baseline="-25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182282" name="Text Box 10"/>
          <p:cNvSpPr txBox="1">
            <a:spLocks noChangeArrowheads="1"/>
          </p:cNvSpPr>
          <p:nvPr/>
        </p:nvSpPr>
        <p:spPr bwMode="auto">
          <a:xfrm>
            <a:off x="838200" y="3962400"/>
            <a:ext cx="560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图中，</a:t>
            </a:r>
            <a:r>
              <a:rPr lang="en-US" altLang="zh-CN" sz="2400">
                <a:solidFill>
                  <a:srgbClr val="000099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000099"/>
                </a:solidFill>
                <a:ea typeface="楷体_GB2312" pitchFamily="49" charset="-122"/>
              </a:rPr>
              <a:t>6</a:t>
            </a:r>
            <a:r>
              <a:rPr lang="zh-CN" altLang="en-US" sz="2400">
                <a:solidFill>
                  <a:srgbClr val="000099"/>
                </a:solidFill>
                <a:ea typeface="楷体_GB2312" pitchFamily="49" charset="-122"/>
              </a:rPr>
              <a:t>引入级间电流串联负反馈</a:t>
            </a:r>
          </a:p>
        </p:txBody>
      </p:sp>
      <p:sp>
        <p:nvSpPr>
          <p:cNvPr id="48134" name="Text Box 11"/>
          <p:cNvSpPr txBox="1">
            <a:spLocks noChangeArrowheads="1"/>
          </p:cNvSpPr>
          <p:nvPr/>
        </p:nvSpPr>
        <p:spPr bwMode="auto">
          <a:xfrm>
            <a:off x="6875463" y="6400800"/>
            <a:ext cx="46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660033"/>
                </a:solidFill>
                <a:ea typeface="楷体_GB2312" pitchFamily="49" charset="-122"/>
                <a:cs typeface="Times New Roman" pitchFamily="18" charset="0"/>
              </a:rPr>
              <a:t>*</a:t>
            </a:r>
          </a:p>
        </p:txBody>
      </p:sp>
      <p:graphicFrame>
        <p:nvGraphicFramePr>
          <p:cNvPr id="182284" name="Object 12"/>
          <p:cNvGraphicFramePr>
            <a:graphicFrameLocks noChangeAspect="1"/>
          </p:cNvGraphicFramePr>
          <p:nvPr/>
        </p:nvGraphicFramePr>
        <p:xfrm>
          <a:off x="3263900" y="4772025"/>
          <a:ext cx="15573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公式" r:id="rId4" imgW="812447" imgH="457002" progId="Equation.3">
                  <p:embed/>
                </p:oleObj>
              </mc:Choice>
              <mc:Fallback>
                <p:oleObj name="公式" r:id="rId4" imgW="812447" imgH="4570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772025"/>
                        <a:ext cx="15573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2285" name="Group 13"/>
          <p:cNvGrpSpPr>
            <a:grpSpLocks/>
          </p:cNvGrpSpPr>
          <p:nvPr/>
        </p:nvGrpSpPr>
        <p:grpSpPr bwMode="auto">
          <a:xfrm>
            <a:off x="6561138" y="1763713"/>
            <a:ext cx="731837" cy="1420812"/>
            <a:chOff x="4133" y="1111"/>
            <a:chExt cx="461" cy="895"/>
          </a:xfrm>
        </p:grpSpPr>
        <p:sp>
          <p:nvSpPr>
            <p:cNvPr id="48137" name="Line 14"/>
            <p:cNvSpPr>
              <a:spLocks noChangeShapeType="1"/>
            </p:cNvSpPr>
            <p:nvPr/>
          </p:nvSpPr>
          <p:spPr bwMode="auto">
            <a:xfrm>
              <a:off x="4147" y="1111"/>
              <a:ext cx="0" cy="89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138" name="Text Box 15"/>
            <p:cNvSpPr txBox="1">
              <a:spLocks noChangeArrowheads="1"/>
            </p:cNvSpPr>
            <p:nvPr/>
          </p:nvSpPr>
          <p:spPr bwMode="auto">
            <a:xfrm>
              <a:off x="4133" y="1390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rgbClr val="0000FF"/>
                  </a:solidFill>
                  <a:ea typeface="楷体_GB2312" pitchFamily="49" charset="-122"/>
                </a:rPr>
                <a:t>i</a:t>
              </a:r>
              <a:r>
                <a:rPr lang="en-US" altLang="zh-CN" sz="2400" i="1" baseline="-25000">
                  <a:solidFill>
                    <a:srgbClr val="0000FF"/>
                  </a:solidFill>
                  <a:ea typeface="楷体_GB2312" pitchFamily="49" charset="-122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090988" y="4202113"/>
            <a:ext cx="431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rgbClr val="0000FF"/>
                </a:solidFill>
                <a:ea typeface="楷体_GB2312" pitchFamily="49" charset="-122"/>
              </a:rPr>
              <a:t>x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: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400">
                <a:ea typeface="楷体_GB2312" pitchFamily="49" charset="-122"/>
              </a:rPr>
              <a:t>一般信号量（电压或电流）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负反馈电路的方框图</a:t>
            </a:r>
          </a:p>
        </p:txBody>
      </p:sp>
      <p:sp>
        <p:nvSpPr>
          <p:cNvPr id="169990" name="Text Box 6"/>
          <p:cNvSpPr txBox="1">
            <a:spLocks noChangeArrowheads="1"/>
          </p:cNvSpPr>
          <p:nvPr/>
        </p:nvSpPr>
        <p:spPr bwMode="auto">
          <a:xfrm>
            <a:off x="604838" y="4037013"/>
            <a:ext cx="3919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CC0000"/>
                </a:solidFill>
                <a:ea typeface="楷体_GB2312" pitchFamily="49" charset="-122"/>
              </a:rPr>
              <a:t>开环电路、闭环电路</a:t>
            </a:r>
          </a:p>
        </p:txBody>
      </p:sp>
      <p:grpSp>
        <p:nvGrpSpPr>
          <p:cNvPr id="169991" name="Group 7"/>
          <p:cNvGrpSpPr>
            <a:grpSpLocks/>
          </p:cNvGrpSpPr>
          <p:nvPr/>
        </p:nvGrpSpPr>
        <p:grpSpPr bwMode="auto">
          <a:xfrm>
            <a:off x="4241800" y="5102225"/>
            <a:ext cx="3730625" cy="577850"/>
            <a:chOff x="2925" y="2906"/>
            <a:chExt cx="2350" cy="364"/>
          </a:xfrm>
        </p:grpSpPr>
        <p:graphicFrame>
          <p:nvGraphicFramePr>
            <p:cNvPr id="49167" name="Object 8"/>
            <p:cNvGraphicFramePr>
              <a:graphicFrameLocks noChangeAspect="1"/>
            </p:cNvGraphicFramePr>
            <p:nvPr/>
          </p:nvGraphicFramePr>
          <p:xfrm>
            <a:off x="2925" y="2906"/>
            <a:ext cx="26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6" name="公式" r:id="rId5" imgW="152268" imgH="164957" progId="Equation.3">
                    <p:embed/>
                  </p:oleObj>
                </mc:Choice>
                <mc:Fallback>
                  <p:oleObj name="公式" r:id="rId5" imgW="152268" imgH="16495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906"/>
                          <a:ext cx="26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8" name="Object 9"/>
            <p:cNvGraphicFramePr>
              <a:graphicFrameLocks noChangeAspect="1"/>
            </p:cNvGraphicFramePr>
            <p:nvPr/>
          </p:nvGraphicFramePr>
          <p:xfrm>
            <a:off x="3301" y="2923"/>
            <a:ext cx="27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7" name="公式" r:id="rId7" imgW="164885" imgH="164885" progId="Equation.3">
                    <p:embed/>
                  </p:oleObj>
                </mc:Choice>
                <mc:Fallback>
                  <p:oleObj name="公式" r:id="rId7" imgW="164885" imgH="16488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2923"/>
                          <a:ext cx="27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Text Box 10"/>
            <p:cNvSpPr txBox="1">
              <a:spLocks noChangeArrowheads="1"/>
            </p:cNvSpPr>
            <p:nvPr/>
          </p:nvSpPr>
          <p:spPr bwMode="auto">
            <a:xfrm>
              <a:off x="4073" y="2924"/>
              <a:ext cx="1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ea typeface="楷体_GB2312" pitchFamily="49" charset="-122"/>
                </a:rPr>
                <a:t>广义增益</a:t>
              </a:r>
            </a:p>
          </p:txBody>
        </p:sp>
        <p:graphicFrame>
          <p:nvGraphicFramePr>
            <p:cNvPr id="49170" name="Object 11"/>
            <p:cNvGraphicFramePr>
              <a:graphicFrameLocks noChangeAspect="1"/>
            </p:cNvGraphicFramePr>
            <p:nvPr/>
          </p:nvGraphicFramePr>
          <p:xfrm>
            <a:off x="3681" y="2917"/>
            <a:ext cx="29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8" name="公式" r:id="rId9" imgW="203112" imgH="241195" progId="Equation.3">
                    <p:embed/>
                  </p:oleObj>
                </mc:Choice>
                <mc:Fallback>
                  <p:oleObj name="公式" r:id="rId9" imgW="203112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1" y="2917"/>
                          <a:ext cx="29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9996" name="Group 12"/>
          <p:cNvGrpSpPr>
            <a:grpSpLocks/>
          </p:cNvGrpSpPr>
          <p:nvPr/>
        </p:nvGrpSpPr>
        <p:grpSpPr bwMode="auto">
          <a:xfrm>
            <a:off x="766763" y="5245100"/>
            <a:ext cx="1981200" cy="558800"/>
            <a:chOff x="702" y="3325"/>
            <a:chExt cx="1248" cy="352"/>
          </a:xfrm>
        </p:grpSpPr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702" y="3336"/>
              <a:ext cx="10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CC0000"/>
                  </a:solidFill>
                  <a:ea typeface="楷体_GB2312" pitchFamily="49" charset="-122"/>
                </a:rPr>
                <a:t>闭环增益</a:t>
              </a:r>
            </a:p>
          </p:txBody>
        </p:sp>
        <p:graphicFrame>
          <p:nvGraphicFramePr>
            <p:cNvPr id="49166" name="Object 14"/>
            <p:cNvGraphicFramePr>
              <a:graphicFrameLocks noChangeAspect="1"/>
            </p:cNvGraphicFramePr>
            <p:nvPr/>
          </p:nvGraphicFramePr>
          <p:xfrm>
            <a:off x="1653" y="3325"/>
            <a:ext cx="29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49" name="公式" r:id="rId11" imgW="203112" imgH="241195" progId="Equation.3">
                    <p:embed/>
                  </p:oleObj>
                </mc:Choice>
                <mc:Fallback>
                  <p:oleObj name="公式" r:id="rId11" imgW="203112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3325"/>
                          <a:ext cx="29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9999" name="Group 15"/>
          <p:cNvGrpSpPr>
            <a:grpSpLocks/>
          </p:cNvGrpSpPr>
          <p:nvPr/>
        </p:nvGrpSpPr>
        <p:grpSpPr bwMode="auto">
          <a:xfrm>
            <a:off x="706438" y="4562475"/>
            <a:ext cx="1922462" cy="457200"/>
            <a:chOff x="776" y="3003"/>
            <a:chExt cx="1211" cy="288"/>
          </a:xfrm>
        </p:grpSpPr>
        <p:sp>
          <p:nvSpPr>
            <p:cNvPr id="49163" name="Text Box 16"/>
            <p:cNvSpPr txBox="1">
              <a:spLocks noChangeArrowheads="1"/>
            </p:cNvSpPr>
            <p:nvPr/>
          </p:nvSpPr>
          <p:spPr bwMode="auto">
            <a:xfrm>
              <a:off x="776" y="3003"/>
              <a:ext cx="10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rgbClr val="CC0000"/>
                  </a:solidFill>
                  <a:ea typeface="楷体_GB2312" pitchFamily="49" charset="-122"/>
                </a:rPr>
                <a:t>开环增益</a:t>
              </a:r>
            </a:p>
          </p:txBody>
        </p:sp>
        <p:graphicFrame>
          <p:nvGraphicFramePr>
            <p:cNvPr id="49164" name="Object 17"/>
            <p:cNvGraphicFramePr>
              <a:graphicFrameLocks noChangeAspect="1"/>
            </p:cNvGraphicFramePr>
            <p:nvPr/>
          </p:nvGraphicFramePr>
          <p:xfrm>
            <a:off x="1764" y="3047"/>
            <a:ext cx="22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0" name="公式" r:id="rId13" imgW="152268" imgH="164957" progId="Equation.3">
                    <p:embed/>
                  </p:oleObj>
                </mc:Choice>
                <mc:Fallback>
                  <p:oleObj name="公式" r:id="rId13" imgW="152268" imgH="16495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3047"/>
                          <a:ext cx="223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0002" name="Picture 18" descr="未标题-1 拷贝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598488"/>
            <a:ext cx="5976938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  <p:bldP spid="16999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778000" y="1266825"/>
            <a:ext cx="1539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电压串联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354388" y="1266825"/>
            <a:ext cx="1524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电压并联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4914900" y="1266825"/>
            <a:ext cx="14525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电流串联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403975" y="1266825"/>
            <a:ext cx="1522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电流并联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028700" y="1819275"/>
          <a:ext cx="603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5" name="公式" r:id="rId5" imgW="241300" imgH="228600" progId="Equation.3">
                  <p:embed/>
                </p:oleObj>
              </mc:Choice>
              <mc:Fallback>
                <p:oleObj name="公式" r:id="rId5" imgW="2413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819275"/>
                        <a:ext cx="603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1012825" y="2381250"/>
          <a:ext cx="508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6" name="公式" r:id="rId7" imgW="203024" imgH="215713" progId="Equation.3">
                  <p:embed/>
                </p:oleObj>
              </mc:Choice>
              <mc:Fallback>
                <p:oleObj name="公式" r:id="rId7" imgW="203024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81250"/>
                        <a:ext cx="5080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1012825" y="2930525"/>
          <a:ext cx="53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7" name="公式" r:id="rId9" imgW="215619" imgH="215619" progId="Equation.3">
                  <p:embed/>
                </p:oleObj>
              </mc:Choice>
              <mc:Fallback>
                <p:oleObj name="公式" r:id="rId9" imgW="21561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930525"/>
                        <a:ext cx="539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1012825" y="3443288"/>
          <a:ext cx="53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48" name="公式" r:id="rId11" imgW="215806" imgH="228501" progId="Equation.3">
                  <p:embed/>
                </p:oleObj>
              </mc:Choice>
              <mc:Fallback>
                <p:oleObj name="公式" r:id="rId11" imgW="21580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443288"/>
                        <a:ext cx="539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12"/>
          <p:cNvSpPr>
            <a:spLocks noChangeShapeType="1"/>
          </p:cNvSpPr>
          <p:nvPr/>
        </p:nvSpPr>
        <p:spPr bwMode="auto">
          <a:xfrm rot="-5400000">
            <a:off x="-629444" y="3674269"/>
            <a:ext cx="4846638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rot="-5400000">
            <a:off x="912019" y="3655219"/>
            <a:ext cx="4808538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rot="-5400000">
            <a:off x="2416969" y="3674269"/>
            <a:ext cx="4846638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rot="-5400000">
            <a:off x="3950494" y="3664744"/>
            <a:ext cx="4827588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1008063" y="1781175"/>
            <a:ext cx="68961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1008063" y="2338388"/>
            <a:ext cx="68961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1008063" y="2895600"/>
            <a:ext cx="68961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1008063" y="3452813"/>
            <a:ext cx="68961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1008063" y="4011613"/>
            <a:ext cx="68961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1008063" y="1223963"/>
            <a:ext cx="68961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1074738" y="4133850"/>
            <a:ext cx="50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1049338" y="5449888"/>
            <a:ext cx="544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i="1" baseline="-20000">
                <a:solidFill>
                  <a:schemeClr val="tx2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1093788" y="4800600"/>
            <a:ext cx="404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F</a:t>
            </a: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989013" y="4640263"/>
            <a:ext cx="68961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931863" y="5345113"/>
            <a:ext cx="68961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203" name="Line 27"/>
          <p:cNvSpPr>
            <a:spLocks noChangeShapeType="1"/>
          </p:cNvSpPr>
          <p:nvPr/>
        </p:nvSpPr>
        <p:spPr bwMode="auto">
          <a:xfrm>
            <a:off x="893763" y="6069013"/>
            <a:ext cx="6896100" cy="0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204" name="Rectangle 28"/>
          <p:cNvSpPr>
            <a:spLocks noChangeArrowheads="1"/>
          </p:cNvSpPr>
          <p:nvPr/>
        </p:nvSpPr>
        <p:spPr bwMode="auto">
          <a:xfrm>
            <a:off x="685800" y="323850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信号、增益和反馈系数</a:t>
            </a:r>
            <a:b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</a:b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在四种反馈组态中的具体形式</a:t>
            </a:r>
          </a:p>
        </p:txBody>
      </p:sp>
      <p:grpSp>
        <p:nvGrpSpPr>
          <p:cNvPr id="171037" name="Group 29"/>
          <p:cNvGrpSpPr>
            <a:grpSpLocks/>
          </p:cNvGrpSpPr>
          <p:nvPr/>
        </p:nvGrpSpPr>
        <p:grpSpPr bwMode="auto">
          <a:xfrm>
            <a:off x="2311400" y="1811338"/>
            <a:ext cx="493713" cy="1651000"/>
            <a:chOff x="1456" y="1141"/>
            <a:chExt cx="311" cy="1040"/>
          </a:xfrm>
        </p:grpSpPr>
        <p:graphicFrame>
          <p:nvGraphicFramePr>
            <p:cNvPr id="50242" name="Object 30"/>
            <p:cNvGraphicFramePr>
              <a:graphicFrameLocks noChangeAspect="1"/>
            </p:cNvGraphicFramePr>
            <p:nvPr/>
          </p:nvGraphicFramePr>
          <p:xfrm>
            <a:off x="1465" y="1141"/>
            <a:ext cx="30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49" name="公式" r:id="rId13" imgW="190500" imgH="228600" progId="Equation.3">
                    <p:embed/>
                  </p:oleObj>
                </mc:Choice>
                <mc:Fallback>
                  <p:oleObj name="公式" r:id="rId13" imgW="190500" imgH="228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1141"/>
                          <a:ext cx="30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3" name="Object 31"/>
            <p:cNvGraphicFramePr>
              <a:graphicFrameLocks noChangeAspect="1"/>
            </p:cNvGraphicFramePr>
            <p:nvPr/>
          </p:nvGraphicFramePr>
          <p:xfrm>
            <a:off x="1457" y="1495"/>
            <a:ext cx="23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50" name="公式" r:id="rId15" imgW="152268" imgH="215713" progId="Equation.3">
                    <p:embed/>
                  </p:oleObj>
                </mc:Choice>
                <mc:Fallback>
                  <p:oleObj name="公式" r:id="rId15" imgW="152268" imgH="215713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1495"/>
                          <a:ext cx="23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44" name="Object 32"/>
            <p:cNvGraphicFramePr>
              <a:graphicFrameLocks noChangeAspect="1"/>
            </p:cNvGraphicFramePr>
            <p:nvPr/>
          </p:nvGraphicFramePr>
          <p:xfrm>
            <a:off x="1456" y="1841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51" name="公式" r:id="rId17" imgW="164885" imgH="215619" progId="Equation.3">
                    <p:embed/>
                  </p:oleObj>
                </mc:Choice>
                <mc:Fallback>
                  <p:oleObj name="公式" r:id="rId17" imgW="164885" imgH="21561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1841"/>
                          <a:ext cx="26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1041" name="Object 33"/>
          <p:cNvGraphicFramePr>
            <a:graphicFrameLocks noChangeAspect="1"/>
          </p:cNvGraphicFramePr>
          <p:nvPr/>
        </p:nvGraphicFramePr>
        <p:xfrm>
          <a:off x="2311400" y="343535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2" name="公式" r:id="rId19" imgW="165028" imgH="228501" progId="Equation.3">
                  <p:embed/>
                </p:oleObj>
              </mc:Choice>
              <mc:Fallback>
                <p:oleObj name="公式" r:id="rId19" imgW="165028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43535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42" name="Group 34"/>
          <p:cNvGrpSpPr>
            <a:grpSpLocks/>
          </p:cNvGrpSpPr>
          <p:nvPr/>
        </p:nvGrpSpPr>
        <p:grpSpPr bwMode="auto">
          <a:xfrm>
            <a:off x="2192338" y="4125913"/>
            <a:ext cx="608012" cy="1871662"/>
            <a:chOff x="1381" y="2599"/>
            <a:chExt cx="383" cy="1179"/>
          </a:xfrm>
        </p:grpSpPr>
        <p:sp>
          <p:nvSpPr>
            <p:cNvPr id="50240" name="Rectangle 35"/>
            <p:cNvSpPr>
              <a:spLocks noChangeArrowheads="1"/>
            </p:cNvSpPr>
            <p:nvPr/>
          </p:nvSpPr>
          <p:spPr bwMode="auto">
            <a:xfrm>
              <a:off x="1381" y="2599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800" i="1" baseline="-20000">
                  <a:solidFill>
                    <a:schemeClr val="tx2"/>
                  </a:solidFill>
                  <a:ea typeface="楷体_GB2312" pitchFamily="49" charset="-122"/>
                </a:rPr>
                <a:t>v</a:t>
              </a:r>
            </a:p>
          </p:txBody>
        </p:sp>
        <p:sp>
          <p:nvSpPr>
            <p:cNvPr id="50241" name="Rectangle 36"/>
            <p:cNvSpPr>
              <a:spLocks noChangeArrowheads="1"/>
            </p:cNvSpPr>
            <p:nvPr/>
          </p:nvSpPr>
          <p:spPr bwMode="auto">
            <a:xfrm>
              <a:off x="1381" y="3451"/>
              <a:ext cx="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800" i="1" baseline="-20000">
                  <a:solidFill>
                    <a:schemeClr val="tx2"/>
                  </a:solidFill>
                  <a:ea typeface="楷体_GB2312" pitchFamily="49" charset="-122"/>
                </a:rPr>
                <a:t>vf</a:t>
              </a:r>
            </a:p>
          </p:txBody>
        </p:sp>
      </p:grpSp>
      <p:sp>
        <p:nvSpPr>
          <p:cNvPr id="171045" name="Rectangle 37"/>
          <p:cNvSpPr>
            <a:spLocks noChangeArrowheads="1"/>
          </p:cNvSpPr>
          <p:nvPr/>
        </p:nvSpPr>
        <p:spPr bwMode="auto">
          <a:xfrm>
            <a:off x="2211388" y="4789488"/>
            <a:ext cx="52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800" i="1" baseline="-20000">
                <a:solidFill>
                  <a:schemeClr val="tx2"/>
                </a:solidFill>
                <a:ea typeface="楷体_GB2312" pitchFamily="49" charset="-122"/>
              </a:rPr>
              <a:t>v</a:t>
            </a:r>
          </a:p>
        </p:txBody>
      </p:sp>
      <p:grpSp>
        <p:nvGrpSpPr>
          <p:cNvPr id="171046" name="Group 38"/>
          <p:cNvGrpSpPr>
            <a:grpSpLocks/>
          </p:cNvGrpSpPr>
          <p:nvPr/>
        </p:nvGrpSpPr>
        <p:grpSpPr bwMode="auto">
          <a:xfrm>
            <a:off x="3848100" y="1809750"/>
            <a:ext cx="479425" cy="1651000"/>
            <a:chOff x="2424" y="1140"/>
            <a:chExt cx="302" cy="1040"/>
          </a:xfrm>
        </p:grpSpPr>
        <p:graphicFrame>
          <p:nvGraphicFramePr>
            <p:cNvPr id="50237" name="Object 39"/>
            <p:cNvGraphicFramePr>
              <a:graphicFrameLocks noChangeAspect="1"/>
            </p:cNvGraphicFramePr>
            <p:nvPr/>
          </p:nvGraphicFramePr>
          <p:xfrm>
            <a:off x="2424" y="1140"/>
            <a:ext cx="30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53" name="公式" r:id="rId21" imgW="190500" imgH="228600" progId="Equation.3">
                    <p:embed/>
                  </p:oleObj>
                </mc:Choice>
                <mc:Fallback>
                  <p:oleObj name="公式" r:id="rId21" imgW="19050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1140"/>
                          <a:ext cx="30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8" name="Object 40"/>
            <p:cNvGraphicFramePr>
              <a:graphicFrameLocks noChangeAspect="1"/>
            </p:cNvGraphicFramePr>
            <p:nvPr/>
          </p:nvGraphicFramePr>
          <p:xfrm>
            <a:off x="2425" y="1494"/>
            <a:ext cx="2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54" name="公式" r:id="rId23" imgW="139579" imgH="215713" progId="Equation.3">
                    <p:embed/>
                  </p:oleObj>
                </mc:Choice>
                <mc:Fallback>
                  <p:oleObj name="公式" r:id="rId23" imgW="139579" imgH="215713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1494"/>
                          <a:ext cx="22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9" name="Object 41"/>
            <p:cNvGraphicFramePr>
              <a:graphicFrameLocks noChangeAspect="1"/>
            </p:cNvGraphicFramePr>
            <p:nvPr/>
          </p:nvGraphicFramePr>
          <p:xfrm>
            <a:off x="2425" y="1840"/>
            <a:ext cx="2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55" name="公式" r:id="rId25" imgW="152268" imgH="215713" progId="Equation.3">
                    <p:embed/>
                  </p:oleObj>
                </mc:Choice>
                <mc:Fallback>
                  <p:oleObj name="公式" r:id="rId25" imgW="152268" imgH="215713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1840"/>
                          <a:ext cx="24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1050" name="Object 42"/>
          <p:cNvGraphicFramePr>
            <a:graphicFrameLocks noChangeAspect="1"/>
          </p:cNvGraphicFramePr>
          <p:nvPr/>
        </p:nvGraphicFramePr>
        <p:xfrm>
          <a:off x="3840163" y="3435350"/>
          <a:ext cx="412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6" name="公式" r:id="rId27" imgW="165028" imgH="228501" progId="Equation.3">
                  <p:embed/>
                </p:oleObj>
              </mc:Choice>
              <mc:Fallback>
                <p:oleObj name="公式" r:id="rId27" imgW="165028" imgH="22850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3435350"/>
                        <a:ext cx="412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51" name="Rectangle 43"/>
          <p:cNvSpPr>
            <a:spLocks noChangeArrowheads="1"/>
          </p:cNvSpPr>
          <p:nvPr/>
        </p:nvSpPr>
        <p:spPr bwMode="auto">
          <a:xfrm>
            <a:off x="3792538" y="47704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800" i="1" baseline="-20000">
                <a:solidFill>
                  <a:schemeClr val="tx2"/>
                </a:solidFill>
                <a:ea typeface="楷体_GB2312" pitchFamily="49" charset="-122"/>
              </a:rPr>
              <a:t>g</a:t>
            </a:r>
          </a:p>
        </p:txBody>
      </p:sp>
      <p:grpSp>
        <p:nvGrpSpPr>
          <p:cNvPr id="171052" name="Group 44"/>
          <p:cNvGrpSpPr>
            <a:grpSpLocks/>
          </p:cNvGrpSpPr>
          <p:nvPr/>
        </p:nvGrpSpPr>
        <p:grpSpPr bwMode="auto">
          <a:xfrm>
            <a:off x="3792538" y="4068763"/>
            <a:ext cx="595312" cy="1909762"/>
            <a:chOff x="2389" y="2563"/>
            <a:chExt cx="375" cy="1203"/>
          </a:xfrm>
        </p:grpSpPr>
        <p:sp>
          <p:nvSpPr>
            <p:cNvPr id="50235" name="Rectangle 45"/>
            <p:cNvSpPr>
              <a:spLocks noChangeArrowheads="1"/>
            </p:cNvSpPr>
            <p:nvPr/>
          </p:nvSpPr>
          <p:spPr bwMode="auto">
            <a:xfrm>
              <a:off x="2389" y="2563"/>
              <a:ext cx="3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800" i="1" baseline="-20000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</a:p>
          </p:txBody>
        </p:sp>
        <p:sp>
          <p:nvSpPr>
            <p:cNvPr id="50236" name="Rectangle 46"/>
            <p:cNvSpPr>
              <a:spLocks noChangeArrowheads="1"/>
            </p:cNvSpPr>
            <p:nvPr/>
          </p:nvSpPr>
          <p:spPr bwMode="auto">
            <a:xfrm>
              <a:off x="2389" y="3439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800" i="1" baseline="-20000">
                  <a:solidFill>
                    <a:schemeClr val="tx2"/>
                  </a:solidFill>
                  <a:ea typeface="楷体_GB2312" pitchFamily="49" charset="-122"/>
                </a:rPr>
                <a:t>rf</a:t>
              </a:r>
            </a:p>
          </p:txBody>
        </p:sp>
      </p:grpSp>
      <p:graphicFrame>
        <p:nvGraphicFramePr>
          <p:cNvPr id="171055" name="Object 47"/>
          <p:cNvGraphicFramePr>
            <a:graphicFrameLocks noChangeAspect="1"/>
          </p:cNvGraphicFramePr>
          <p:nvPr/>
        </p:nvGraphicFramePr>
        <p:xfrm>
          <a:off x="5370513" y="3435350"/>
          <a:ext cx="411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57" name="公式" r:id="rId29" imgW="165028" imgH="228501" progId="Equation.3">
                  <p:embed/>
                </p:oleObj>
              </mc:Choice>
              <mc:Fallback>
                <p:oleObj name="公式" r:id="rId29" imgW="165028" imgH="22850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3435350"/>
                        <a:ext cx="411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56" name="Group 48"/>
          <p:cNvGrpSpPr>
            <a:grpSpLocks/>
          </p:cNvGrpSpPr>
          <p:nvPr/>
        </p:nvGrpSpPr>
        <p:grpSpPr bwMode="auto">
          <a:xfrm>
            <a:off x="5357813" y="1809750"/>
            <a:ext cx="493712" cy="1651000"/>
            <a:chOff x="3375" y="2568"/>
            <a:chExt cx="311" cy="1040"/>
          </a:xfrm>
        </p:grpSpPr>
        <p:graphicFrame>
          <p:nvGraphicFramePr>
            <p:cNvPr id="50232" name="Object 49"/>
            <p:cNvGraphicFramePr>
              <a:graphicFrameLocks noChangeAspect="1"/>
            </p:cNvGraphicFramePr>
            <p:nvPr/>
          </p:nvGraphicFramePr>
          <p:xfrm>
            <a:off x="3384" y="2568"/>
            <a:ext cx="30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58" name="公式" r:id="rId31" imgW="190500" imgH="228600" progId="Equation.3">
                    <p:embed/>
                  </p:oleObj>
                </mc:Choice>
                <mc:Fallback>
                  <p:oleObj name="公式" r:id="rId31" imgW="190500" imgH="228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4" y="2568"/>
                          <a:ext cx="30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3" name="Object 50"/>
            <p:cNvGraphicFramePr>
              <a:graphicFrameLocks noChangeAspect="1"/>
            </p:cNvGraphicFramePr>
            <p:nvPr/>
          </p:nvGraphicFramePr>
          <p:xfrm>
            <a:off x="3376" y="2922"/>
            <a:ext cx="23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59" name="公式" r:id="rId33" imgW="152268" imgH="215713" progId="Equation.3">
                    <p:embed/>
                  </p:oleObj>
                </mc:Choice>
                <mc:Fallback>
                  <p:oleObj name="公式" r:id="rId33" imgW="152268" imgH="21571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2922"/>
                          <a:ext cx="23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34" name="Object 51"/>
            <p:cNvGraphicFramePr>
              <a:graphicFrameLocks noChangeAspect="1"/>
            </p:cNvGraphicFramePr>
            <p:nvPr/>
          </p:nvGraphicFramePr>
          <p:xfrm>
            <a:off x="3375" y="3268"/>
            <a:ext cx="26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0" name="公式" r:id="rId35" imgW="164885" imgH="215619" progId="Equation.3">
                    <p:embed/>
                  </p:oleObj>
                </mc:Choice>
                <mc:Fallback>
                  <p:oleObj name="公式" r:id="rId35" imgW="164885" imgH="215619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5" y="3268"/>
                          <a:ext cx="26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60" name="Rectangle 52"/>
          <p:cNvSpPr>
            <a:spLocks noChangeArrowheads="1"/>
          </p:cNvSpPr>
          <p:nvPr/>
        </p:nvSpPr>
        <p:spPr bwMode="auto">
          <a:xfrm>
            <a:off x="5354638" y="4732338"/>
            <a:ext cx="51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800" i="1" baseline="-20000">
                <a:solidFill>
                  <a:schemeClr val="tx2"/>
                </a:solidFill>
                <a:ea typeface="楷体_GB2312" pitchFamily="49" charset="-122"/>
              </a:rPr>
              <a:t>r</a:t>
            </a:r>
          </a:p>
        </p:txBody>
      </p:sp>
      <p:grpSp>
        <p:nvGrpSpPr>
          <p:cNvPr id="171061" name="Group 53"/>
          <p:cNvGrpSpPr>
            <a:grpSpLocks/>
          </p:cNvGrpSpPr>
          <p:nvPr/>
        </p:nvGrpSpPr>
        <p:grpSpPr bwMode="auto">
          <a:xfrm>
            <a:off x="5354638" y="4049713"/>
            <a:ext cx="622300" cy="1928812"/>
            <a:chOff x="3373" y="2551"/>
            <a:chExt cx="392" cy="1215"/>
          </a:xfrm>
        </p:grpSpPr>
        <p:sp>
          <p:nvSpPr>
            <p:cNvPr id="50230" name="Rectangle 54"/>
            <p:cNvSpPr>
              <a:spLocks noChangeArrowheads="1"/>
            </p:cNvSpPr>
            <p:nvPr/>
          </p:nvSpPr>
          <p:spPr bwMode="auto">
            <a:xfrm>
              <a:off x="3385" y="255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800" i="1" baseline="-20000">
                  <a:solidFill>
                    <a:schemeClr val="tx2"/>
                  </a:solidFill>
                  <a:ea typeface="楷体_GB2312" pitchFamily="49" charset="-122"/>
                </a:rPr>
                <a:t>g</a:t>
              </a:r>
            </a:p>
          </p:txBody>
        </p:sp>
        <p:sp>
          <p:nvSpPr>
            <p:cNvPr id="50231" name="Rectangle 55"/>
            <p:cNvSpPr>
              <a:spLocks noChangeArrowheads="1"/>
            </p:cNvSpPr>
            <p:nvPr/>
          </p:nvSpPr>
          <p:spPr bwMode="auto">
            <a:xfrm>
              <a:off x="3373" y="3439"/>
              <a:ext cx="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800" i="1" baseline="-20000">
                  <a:solidFill>
                    <a:schemeClr val="tx2"/>
                  </a:solidFill>
                  <a:ea typeface="楷体_GB2312" pitchFamily="49" charset="-122"/>
                </a:rPr>
                <a:t>gf</a:t>
              </a:r>
            </a:p>
          </p:txBody>
        </p:sp>
      </p:grpSp>
      <p:graphicFrame>
        <p:nvGraphicFramePr>
          <p:cNvPr id="171064" name="Object 56"/>
          <p:cNvGraphicFramePr>
            <a:graphicFrameLocks noChangeAspect="1"/>
          </p:cNvGraphicFramePr>
          <p:nvPr/>
        </p:nvGraphicFramePr>
        <p:xfrm>
          <a:off x="6899275" y="3435350"/>
          <a:ext cx="411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61" name="公式" r:id="rId37" imgW="165028" imgH="228501" progId="Equation.3">
                  <p:embed/>
                </p:oleObj>
              </mc:Choice>
              <mc:Fallback>
                <p:oleObj name="公式" r:id="rId37" imgW="165028" imgH="228501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3435350"/>
                        <a:ext cx="411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65" name="Group 57"/>
          <p:cNvGrpSpPr>
            <a:grpSpLocks/>
          </p:cNvGrpSpPr>
          <p:nvPr/>
        </p:nvGrpSpPr>
        <p:grpSpPr bwMode="auto">
          <a:xfrm>
            <a:off x="6896100" y="1809750"/>
            <a:ext cx="479425" cy="1651000"/>
            <a:chOff x="4344" y="1140"/>
            <a:chExt cx="302" cy="1040"/>
          </a:xfrm>
        </p:grpSpPr>
        <p:graphicFrame>
          <p:nvGraphicFramePr>
            <p:cNvPr id="50227" name="Object 58"/>
            <p:cNvGraphicFramePr>
              <a:graphicFrameLocks noChangeAspect="1"/>
            </p:cNvGraphicFramePr>
            <p:nvPr/>
          </p:nvGraphicFramePr>
          <p:xfrm>
            <a:off x="4344" y="1140"/>
            <a:ext cx="30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2" name="公式" r:id="rId39" imgW="190500" imgH="228600" progId="Equation.3">
                    <p:embed/>
                  </p:oleObj>
                </mc:Choice>
                <mc:Fallback>
                  <p:oleObj name="公式" r:id="rId39" imgW="190500" imgH="2286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1140"/>
                          <a:ext cx="30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8" name="Object 59"/>
            <p:cNvGraphicFramePr>
              <a:graphicFrameLocks noChangeAspect="1"/>
            </p:cNvGraphicFramePr>
            <p:nvPr/>
          </p:nvGraphicFramePr>
          <p:xfrm>
            <a:off x="4345" y="1494"/>
            <a:ext cx="22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3" name="公式" r:id="rId41" imgW="139579" imgH="215713" progId="Equation.3">
                    <p:embed/>
                  </p:oleObj>
                </mc:Choice>
                <mc:Fallback>
                  <p:oleObj name="公式" r:id="rId41" imgW="139579" imgH="2157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1494"/>
                          <a:ext cx="22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9" name="Object 60"/>
            <p:cNvGraphicFramePr>
              <a:graphicFrameLocks noChangeAspect="1"/>
            </p:cNvGraphicFramePr>
            <p:nvPr/>
          </p:nvGraphicFramePr>
          <p:xfrm>
            <a:off x="4345" y="1840"/>
            <a:ext cx="2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64" name="公式" r:id="rId43" imgW="152268" imgH="215713" progId="Equation.3">
                    <p:embed/>
                  </p:oleObj>
                </mc:Choice>
                <mc:Fallback>
                  <p:oleObj name="公式" r:id="rId43" imgW="152268" imgH="215713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1840"/>
                          <a:ext cx="24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1069" name="Rectangle 61"/>
          <p:cNvSpPr>
            <a:spLocks noChangeArrowheads="1"/>
          </p:cNvSpPr>
          <p:nvPr/>
        </p:nvSpPr>
        <p:spPr bwMode="auto">
          <a:xfrm>
            <a:off x="6859588" y="4732338"/>
            <a:ext cx="487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solidFill>
                  <a:schemeClr val="tx2"/>
                </a:solidFill>
                <a:ea typeface="楷体_GB2312" pitchFamily="49" charset="-122"/>
              </a:rPr>
              <a:t>F</a:t>
            </a:r>
            <a:r>
              <a:rPr lang="en-US" altLang="zh-CN" sz="2800" i="1" baseline="-20000">
                <a:solidFill>
                  <a:schemeClr val="tx2"/>
                </a:solidFill>
                <a:ea typeface="楷体_GB2312" pitchFamily="49" charset="-122"/>
              </a:rPr>
              <a:t>i</a:t>
            </a:r>
          </a:p>
        </p:txBody>
      </p:sp>
      <p:grpSp>
        <p:nvGrpSpPr>
          <p:cNvPr id="171070" name="Group 62"/>
          <p:cNvGrpSpPr>
            <a:grpSpLocks/>
          </p:cNvGrpSpPr>
          <p:nvPr/>
        </p:nvGrpSpPr>
        <p:grpSpPr bwMode="auto">
          <a:xfrm>
            <a:off x="6859588" y="4087813"/>
            <a:ext cx="568325" cy="1890712"/>
            <a:chOff x="4321" y="2575"/>
            <a:chExt cx="358" cy="1191"/>
          </a:xfrm>
        </p:grpSpPr>
        <p:sp>
          <p:nvSpPr>
            <p:cNvPr id="50225" name="Rectangle 63"/>
            <p:cNvSpPr>
              <a:spLocks noChangeArrowheads="1"/>
            </p:cNvSpPr>
            <p:nvPr/>
          </p:nvSpPr>
          <p:spPr bwMode="auto">
            <a:xfrm>
              <a:off x="4333" y="2575"/>
              <a:ext cx="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800" i="1" baseline="-20000">
                  <a:solidFill>
                    <a:schemeClr val="tx2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50226" name="Rectangle 64"/>
            <p:cNvSpPr>
              <a:spLocks noChangeArrowheads="1"/>
            </p:cNvSpPr>
            <p:nvPr/>
          </p:nvSpPr>
          <p:spPr bwMode="auto">
            <a:xfrm>
              <a:off x="4321" y="3439"/>
              <a:ext cx="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i="1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r>
                <a:rPr lang="en-US" altLang="zh-CN" sz="2800" i="1" baseline="-20000">
                  <a:solidFill>
                    <a:schemeClr val="tx2"/>
                  </a:solidFill>
                  <a:ea typeface="楷体_GB2312" pitchFamily="49" charset="-122"/>
                </a:rPr>
                <a:t>if</a:t>
              </a:r>
            </a:p>
          </p:txBody>
        </p:sp>
      </p:grpSp>
      <p:sp>
        <p:nvSpPr>
          <p:cNvPr id="171073" name="Rectangle 65"/>
          <p:cNvSpPr>
            <a:spLocks noChangeArrowheads="1"/>
          </p:cNvSpPr>
          <p:nvPr/>
        </p:nvSpPr>
        <p:spPr bwMode="auto">
          <a:xfrm>
            <a:off x="1906588" y="6129338"/>
            <a:ext cx="1350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电压增益</a:t>
            </a:r>
          </a:p>
        </p:txBody>
      </p:sp>
      <p:sp>
        <p:nvSpPr>
          <p:cNvPr id="171074" name="Rectangle 66"/>
          <p:cNvSpPr>
            <a:spLocks noChangeArrowheads="1"/>
          </p:cNvSpPr>
          <p:nvPr/>
        </p:nvSpPr>
        <p:spPr bwMode="auto">
          <a:xfrm>
            <a:off x="3468688" y="6129338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互阻增益</a:t>
            </a:r>
          </a:p>
        </p:txBody>
      </p:sp>
      <p:sp>
        <p:nvSpPr>
          <p:cNvPr id="171075" name="Rectangle 67"/>
          <p:cNvSpPr>
            <a:spLocks noChangeArrowheads="1"/>
          </p:cNvSpPr>
          <p:nvPr/>
        </p:nvSpPr>
        <p:spPr bwMode="auto">
          <a:xfrm>
            <a:off x="5030788" y="6148388"/>
            <a:ext cx="177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互导增益</a:t>
            </a:r>
          </a:p>
        </p:txBody>
      </p:sp>
      <p:sp>
        <p:nvSpPr>
          <p:cNvPr id="171076" name="Rectangle 68"/>
          <p:cNvSpPr>
            <a:spLocks noChangeArrowheads="1"/>
          </p:cNvSpPr>
          <p:nvPr/>
        </p:nvSpPr>
        <p:spPr bwMode="auto">
          <a:xfrm>
            <a:off x="6497638" y="6167438"/>
            <a:ext cx="1822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电流增益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45" grpId="0"/>
      <p:bldP spid="171051" grpId="0"/>
      <p:bldP spid="171060" grpId="0"/>
      <p:bldP spid="171069" grpId="0"/>
      <p:bldP spid="171073" grpId="0" autoUpdateAnimBg="0"/>
      <p:bldP spid="171074" grpId="0" autoUpdateAnimBg="0"/>
      <p:bldP spid="171075" grpId="0" autoUpdateAnimBg="0"/>
      <p:bldP spid="1710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2" name="Group 4"/>
          <p:cNvGrpSpPr>
            <a:grpSpLocks/>
          </p:cNvGrpSpPr>
          <p:nvPr/>
        </p:nvGrpSpPr>
        <p:grpSpPr bwMode="auto">
          <a:xfrm>
            <a:off x="339725" y="1387475"/>
            <a:ext cx="4505325" cy="2228850"/>
            <a:chOff x="2640" y="1236"/>
            <a:chExt cx="2838" cy="1404"/>
          </a:xfrm>
        </p:grpSpPr>
        <p:graphicFrame>
          <p:nvGraphicFramePr>
            <p:cNvPr id="7181" name="Object 5" descr="羊皮纸"/>
            <p:cNvGraphicFramePr>
              <a:graphicFrameLocks noChangeAspect="1"/>
            </p:cNvGraphicFramePr>
            <p:nvPr/>
          </p:nvGraphicFramePr>
          <p:xfrm>
            <a:off x="2640" y="1236"/>
            <a:ext cx="2838" cy="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位图图像" r:id="rId5" imgW="4439270" imgH="2161905" progId="Paint.Picture">
                    <p:embed/>
                  </p:oleObj>
                </mc:Choice>
                <mc:Fallback>
                  <p:oleObj name="位图图像" r:id="rId5" imgW="4439270" imgH="2161905" progId="Paint.Picture">
                    <p:embed/>
                    <p:pic>
                      <p:nvPicPr>
                        <p:cNvPr id="0" name="Object 5" descr="羊皮纸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236"/>
                          <a:ext cx="2838" cy="1404"/>
                        </a:xfrm>
                        <a:prstGeom prst="rect">
                          <a:avLst/>
                        </a:prstGeom>
                        <a:blipFill dpi="0" rotWithShape="0">
                          <a:blip r:embed="rId7"/>
                          <a:srcRect/>
                          <a:tile tx="0" ty="0" sx="100000" sy="100000" flip="none" algn="tl"/>
                        </a:blip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Rectangle 6"/>
            <p:cNvSpPr>
              <a:spLocks noChangeArrowheads="1"/>
            </p:cNvSpPr>
            <p:nvPr/>
          </p:nvSpPr>
          <p:spPr bwMode="auto">
            <a:xfrm>
              <a:off x="4278" y="1805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sym typeface="Symbol" pitchFamily="18" charset="2"/>
                </a:rPr>
                <a:t></a:t>
              </a:r>
              <a:r>
                <a:rPr lang="en-US" altLang="zh-CN" sz="2400" i="1">
                  <a:solidFill>
                    <a:srgbClr val="000000"/>
                  </a:solidFill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b</a:t>
              </a:r>
              <a:endParaRPr lang="en-US" altLang="zh-CN" sz="2000"/>
            </a:p>
          </p:txBody>
        </p:sp>
        <p:sp>
          <p:nvSpPr>
            <p:cNvPr id="7183" name="Rectangle 7"/>
            <p:cNvSpPr>
              <a:spLocks noChangeArrowheads="1"/>
            </p:cNvSpPr>
            <p:nvPr/>
          </p:nvSpPr>
          <p:spPr bwMode="auto">
            <a:xfrm>
              <a:off x="4998" y="125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c</a:t>
              </a:r>
              <a:endParaRPr lang="en-US" altLang="zh-CN" sz="2000"/>
            </a:p>
          </p:txBody>
        </p:sp>
        <p:sp>
          <p:nvSpPr>
            <p:cNvPr id="7184" name="Rectangle 8"/>
            <p:cNvSpPr>
              <a:spLocks noChangeArrowheads="1"/>
            </p:cNvSpPr>
            <p:nvPr/>
          </p:nvSpPr>
          <p:spPr bwMode="auto">
            <a:xfrm>
              <a:off x="5232" y="1834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ce</a:t>
              </a:r>
            </a:p>
          </p:txBody>
        </p:sp>
        <p:sp>
          <p:nvSpPr>
            <p:cNvPr id="7185" name="Rectangle 9"/>
            <p:cNvSpPr>
              <a:spLocks noChangeArrowheads="1"/>
            </p:cNvSpPr>
            <p:nvPr/>
          </p:nvSpPr>
          <p:spPr bwMode="auto">
            <a:xfrm>
              <a:off x="2934" y="125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b</a:t>
              </a:r>
              <a:endParaRPr lang="en-US" altLang="zh-CN" sz="2000"/>
            </a:p>
          </p:txBody>
        </p:sp>
        <p:sp>
          <p:nvSpPr>
            <p:cNvPr id="7186" name="Rectangle 10"/>
            <p:cNvSpPr>
              <a:spLocks noChangeArrowheads="1"/>
            </p:cNvSpPr>
            <p:nvPr/>
          </p:nvSpPr>
          <p:spPr bwMode="auto">
            <a:xfrm>
              <a:off x="2742" y="1805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be</a:t>
              </a:r>
            </a:p>
          </p:txBody>
        </p:sp>
        <p:sp>
          <p:nvSpPr>
            <p:cNvPr id="7187" name="Rectangle 11"/>
            <p:cNvSpPr>
              <a:spLocks noChangeArrowheads="1"/>
            </p:cNvSpPr>
            <p:nvPr/>
          </p:nvSpPr>
          <p:spPr bwMode="auto">
            <a:xfrm>
              <a:off x="3174" y="1805"/>
              <a:ext cx="62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sym typeface="Symbol" pitchFamily="18" charset="2"/>
                </a:rPr>
                <a:t></a:t>
              </a:r>
              <a:r>
                <a:rPr lang="en-US" altLang="zh-CN" sz="2400" i="1">
                  <a:solidFill>
                    <a:srgbClr val="000000"/>
                  </a:solidFill>
                </a:rPr>
                <a:t>v</a:t>
              </a:r>
              <a:r>
                <a:rPr lang="en-US" altLang="zh-CN" sz="2400" baseline="-25000">
                  <a:solidFill>
                    <a:srgbClr val="000000"/>
                  </a:solidFill>
                </a:rPr>
                <a:t>ce</a:t>
              </a:r>
              <a:endParaRPr lang="en-US" altLang="zh-CN" sz="2000"/>
            </a:p>
          </p:txBody>
        </p:sp>
        <p:sp>
          <p:nvSpPr>
            <p:cNvPr id="7188" name="Rectangle 12"/>
            <p:cNvSpPr>
              <a:spLocks noChangeArrowheads="1"/>
            </p:cNvSpPr>
            <p:nvPr/>
          </p:nvSpPr>
          <p:spPr bwMode="auto">
            <a:xfrm>
              <a:off x="3270" y="1296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</a:rPr>
                <a:t>r</a:t>
              </a:r>
              <a:r>
                <a:rPr lang="en-US" altLang="zh-CN" sz="2400" i="1" baseline="-25000">
                  <a:solidFill>
                    <a:srgbClr val="000000"/>
                  </a:solidFill>
                </a:rPr>
                <a:t>be</a:t>
              </a:r>
            </a:p>
          </p:txBody>
        </p:sp>
        <p:sp>
          <p:nvSpPr>
            <p:cNvPr id="7189" name="Rectangle 13"/>
            <p:cNvSpPr>
              <a:spLocks noChangeArrowheads="1"/>
            </p:cNvSpPr>
            <p:nvPr/>
          </p:nvSpPr>
          <p:spPr bwMode="auto">
            <a:xfrm>
              <a:off x="4902" y="1978"/>
              <a:ext cx="3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</a:rPr>
                <a:t>r</a:t>
              </a:r>
              <a:r>
                <a:rPr lang="en-US" altLang="zh-CN" sz="2400" i="1" baseline="-25000">
                  <a:solidFill>
                    <a:srgbClr val="000000"/>
                  </a:solidFill>
                </a:rPr>
                <a:t>ce</a:t>
              </a:r>
            </a:p>
          </p:txBody>
        </p:sp>
      </p:grpSp>
      <p:sp>
        <p:nvSpPr>
          <p:cNvPr id="68623" name="AutoShape 15"/>
          <p:cNvSpPr>
            <a:spLocks noChangeArrowheads="1"/>
          </p:cNvSpPr>
          <p:nvPr/>
        </p:nvSpPr>
        <p:spPr bwMode="auto">
          <a:xfrm>
            <a:off x="1652588" y="1309688"/>
            <a:ext cx="2130425" cy="495300"/>
          </a:xfrm>
          <a:prstGeom prst="wedgeEllipseCallout">
            <a:avLst>
              <a:gd name="adj1" fmla="val -28912"/>
              <a:gd name="adj2" fmla="val 190065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0" rIns="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内部反馈</a:t>
            </a:r>
          </a:p>
        </p:txBody>
      </p:sp>
      <p:sp>
        <p:nvSpPr>
          <p:cNvPr id="7172" name="Rectangle 17"/>
          <p:cNvSpPr>
            <a:spLocks noGrp="1" noChangeArrowheads="1"/>
          </p:cNvSpPr>
          <p:nvPr>
            <p:ph type="title"/>
          </p:nvPr>
        </p:nvSpPr>
        <p:spPr>
          <a:xfrm>
            <a:off x="192088" y="346075"/>
            <a:ext cx="2667000" cy="438150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3600" b="1" smtClean="0">
                <a:solidFill>
                  <a:srgbClr val="660033"/>
                </a:solidFill>
                <a:ea typeface="楷体_GB2312" pitchFamily="49" charset="-122"/>
                <a:cs typeface="Times New Roman" pitchFamily="18" charset="0"/>
              </a:rPr>
              <a:t>*</a:t>
            </a:r>
            <a:r>
              <a:rPr lang="zh-CN" altLang="en-US" sz="2800" b="1" smtClean="0">
                <a:solidFill>
                  <a:schemeClr val="accent2"/>
                </a:solidFill>
                <a:ea typeface="楷体_GB2312" pitchFamily="49" charset="-122"/>
                <a:cs typeface="Times New Roman" pitchFamily="18" charset="0"/>
              </a:rPr>
              <a:t>反馈的分类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490538" y="4178300"/>
            <a:ext cx="55038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993300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993300"/>
                </a:solidFill>
                <a:ea typeface="楷体_GB2312" pitchFamily="49" charset="-122"/>
              </a:rPr>
              <a:t>内部反馈或外部反馈</a:t>
            </a:r>
          </a:p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看反馈作用发生在器件内部或外部；</a:t>
            </a:r>
          </a:p>
        </p:txBody>
      </p:sp>
      <p:pic>
        <p:nvPicPr>
          <p:cNvPr id="7174" name="Picture 2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2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25"/>
          <p:cNvSpPr txBox="1">
            <a:spLocks noChangeArrowheads="1"/>
          </p:cNvSpPr>
          <p:nvPr/>
        </p:nvSpPr>
        <p:spPr bwMode="auto">
          <a:xfrm>
            <a:off x="5957888" y="5257800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2400">
              <a:solidFill>
                <a:srgbClr val="FF0000"/>
              </a:solidFill>
            </a:endParaRPr>
          </a:p>
        </p:txBody>
      </p:sp>
      <p:graphicFrame>
        <p:nvGraphicFramePr>
          <p:cNvPr id="68638" name="Object 30"/>
          <p:cNvGraphicFramePr>
            <a:graphicFrameLocks noChangeAspect="1"/>
          </p:cNvGraphicFramePr>
          <p:nvPr/>
        </p:nvGraphicFramePr>
        <p:xfrm>
          <a:off x="5454650" y="449263"/>
          <a:ext cx="3386138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Image" r:id="rId10" imgW="2030488" imgH="2121951" progId="Photoshop.Image.5">
                  <p:embed/>
                </p:oleObj>
              </mc:Choice>
              <mc:Fallback>
                <p:oleObj name="Image" r:id="rId10" imgW="2030488" imgH="2121951" progId="Photoshop.Image.5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449263"/>
                        <a:ext cx="3386138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AutoShape 16"/>
          <p:cNvSpPr>
            <a:spLocks noChangeArrowheads="1"/>
          </p:cNvSpPr>
          <p:nvPr/>
        </p:nvSpPr>
        <p:spPr bwMode="auto">
          <a:xfrm>
            <a:off x="7242175" y="3670300"/>
            <a:ext cx="1901825" cy="495300"/>
          </a:xfrm>
          <a:prstGeom prst="wedgeEllipseCallout">
            <a:avLst>
              <a:gd name="adj1" fmla="val -41653"/>
              <a:gd name="adj2" fmla="val -334935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0" rIns="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</a:rPr>
              <a:t>外部反馈</a:t>
            </a:r>
          </a:p>
        </p:txBody>
      </p:sp>
      <p:sp>
        <p:nvSpPr>
          <p:cNvPr id="68647" name="Text Box 39"/>
          <p:cNvSpPr txBox="1">
            <a:spLocks noChangeArrowheads="1"/>
          </p:cNvSpPr>
          <p:nvPr/>
        </p:nvSpPr>
        <p:spPr bwMode="auto">
          <a:xfrm>
            <a:off x="2401888" y="366713"/>
            <a:ext cx="2217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从不同角度</a:t>
            </a:r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5705475" y="4830763"/>
            <a:ext cx="20431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本章主要讨论外部反馈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3" grpId="0" animBg="1" autoUpdateAnimBg="0"/>
      <p:bldP spid="68626" grpId="0" autoUpdateAnimBg="0"/>
      <p:bldP spid="68624" grpId="0" animBg="1" autoUpdateAnimBg="0"/>
      <p:bldP spid="68647" grpId="0"/>
      <p:bldP spid="6864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7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0" y="566738"/>
            <a:ext cx="305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表达式推导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876425" y="1243013"/>
            <a:ext cx="15271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开环增益</a:t>
            </a:r>
          </a:p>
        </p:txBody>
      </p:sp>
      <p:graphicFrame>
        <p:nvGraphicFramePr>
          <p:cNvPr id="174086" name="Object 6"/>
          <p:cNvGraphicFramePr>
            <a:graphicFrameLocks noChangeAspect="1"/>
          </p:cNvGraphicFramePr>
          <p:nvPr/>
        </p:nvGraphicFramePr>
        <p:xfrm>
          <a:off x="822325" y="1084263"/>
          <a:ext cx="1049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2" name="公式" r:id="rId6" imgW="520474" imgH="431613" progId="Equation.3">
                  <p:embed/>
                </p:oleObj>
              </mc:Choice>
              <mc:Fallback>
                <p:oleObj name="公式" r:id="rId6" imgW="520474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084263"/>
                        <a:ext cx="10493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7" name="Object 7"/>
          <p:cNvGraphicFramePr>
            <a:graphicFrameLocks noChangeAspect="1"/>
          </p:cNvGraphicFramePr>
          <p:nvPr/>
        </p:nvGraphicFramePr>
        <p:xfrm>
          <a:off x="823913" y="1971675"/>
          <a:ext cx="10239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3" name="公式" r:id="rId8" imgW="508000" imgH="431800" progId="Equation.3">
                  <p:embed/>
                </p:oleObj>
              </mc:Choice>
              <mc:Fallback>
                <p:oleObj name="公式" r:id="rId8" imgW="508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971675"/>
                        <a:ext cx="10239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1893888" y="2116138"/>
            <a:ext cx="15557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反馈系数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0" y="3657600"/>
            <a:ext cx="17510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则闭环增益</a:t>
            </a:r>
          </a:p>
        </p:txBody>
      </p:sp>
      <p:graphicFrame>
        <p:nvGraphicFramePr>
          <p:cNvPr id="174090" name="Object 10"/>
          <p:cNvGraphicFramePr>
            <a:graphicFrameLocks noChangeAspect="1"/>
          </p:cNvGraphicFramePr>
          <p:nvPr/>
        </p:nvGraphicFramePr>
        <p:xfrm>
          <a:off x="835025" y="3016250"/>
          <a:ext cx="742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4" name="公式" r:id="rId10" imgW="368140" imgH="215806" progId="Equation.3">
                  <p:embed/>
                </p:oleObj>
              </mc:Choice>
              <mc:Fallback>
                <p:oleObj name="公式" r:id="rId10" imgW="368140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3016250"/>
                        <a:ext cx="742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1573213" y="3016250"/>
          <a:ext cx="384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5" name="公式" r:id="rId12" imgW="190335" imgH="215713" progId="Equation.3">
                  <p:embed/>
                </p:oleObj>
              </mc:Choice>
              <mc:Fallback>
                <p:oleObj name="公式" r:id="rId12" imgW="190335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016250"/>
                        <a:ext cx="384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2" name="Object 12"/>
          <p:cNvGraphicFramePr>
            <a:graphicFrameLocks noChangeAspect="1"/>
          </p:cNvGraphicFramePr>
          <p:nvPr/>
        </p:nvGraphicFramePr>
        <p:xfrm>
          <a:off x="1957388" y="3016250"/>
          <a:ext cx="638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6" name="公式" r:id="rId14" imgW="317087" imgH="215619" progId="Equation.3">
                  <p:embed/>
                </p:oleObj>
              </mc:Choice>
              <mc:Fallback>
                <p:oleObj name="公式" r:id="rId14" imgW="317087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3016250"/>
                        <a:ext cx="638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3" name="Object 13"/>
          <p:cNvGraphicFramePr>
            <a:graphicFrameLocks noChangeAspect="1"/>
          </p:cNvGraphicFramePr>
          <p:nvPr/>
        </p:nvGraphicFramePr>
        <p:xfrm>
          <a:off x="276225" y="4224338"/>
          <a:ext cx="11239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7" name="公式" r:id="rId16" imgW="558800" imgH="457200" progId="Equation.3">
                  <p:embed/>
                </p:oleObj>
              </mc:Choice>
              <mc:Fallback>
                <p:oleObj name="公式" r:id="rId16" imgW="5588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4224338"/>
                        <a:ext cx="11239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4" name="Object 14"/>
          <p:cNvGraphicFramePr>
            <a:graphicFrameLocks noChangeAspect="1"/>
          </p:cNvGraphicFramePr>
          <p:nvPr/>
        </p:nvGraphicFramePr>
        <p:xfrm>
          <a:off x="1431925" y="4216400"/>
          <a:ext cx="14097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8" name="Microsoft 公式 3.0" r:id="rId18" imgW="698197" imgH="431613" progId="Equation.3">
                  <p:embed/>
                </p:oleObj>
              </mc:Choice>
              <mc:Fallback>
                <p:oleObj name="Microsoft 公式 3.0" r:id="rId18" imgW="698197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216400"/>
                        <a:ext cx="14097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5" name="Object 15"/>
          <p:cNvGraphicFramePr>
            <a:graphicFrameLocks noChangeAspect="1"/>
          </p:cNvGraphicFramePr>
          <p:nvPr/>
        </p:nvGraphicFramePr>
        <p:xfrm>
          <a:off x="709613" y="5230813"/>
          <a:ext cx="19224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9" name="Microsoft 公式 3.0" r:id="rId20" imgW="952087" imgH="431613" progId="Equation.3">
                  <p:embed/>
                </p:oleObj>
              </mc:Choice>
              <mc:Fallback>
                <p:oleObj name="Microsoft 公式 3.0" r:id="rId20" imgW="952087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5230813"/>
                        <a:ext cx="19224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0" y="1041400"/>
            <a:ext cx="10461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由图</a:t>
            </a:r>
          </a:p>
        </p:txBody>
      </p:sp>
      <p:grpSp>
        <p:nvGrpSpPr>
          <p:cNvPr id="174097" name="Group 17"/>
          <p:cNvGrpSpPr>
            <a:grpSpLocks/>
          </p:cNvGrpSpPr>
          <p:nvPr/>
        </p:nvGrpSpPr>
        <p:grpSpPr bwMode="auto">
          <a:xfrm>
            <a:off x="5210175" y="3916363"/>
            <a:ext cx="1836738" cy="984250"/>
            <a:chOff x="3023" y="1992"/>
            <a:chExt cx="1157" cy="620"/>
          </a:xfrm>
        </p:grpSpPr>
        <p:sp>
          <p:nvSpPr>
            <p:cNvPr id="52245" name="Rectangle 18"/>
            <p:cNvSpPr>
              <a:spLocks noChangeArrowheads="1"/>
            </p:cNvSpPr>
            <p:nvPr/>
          </p:nvSpPr>
          <p:spPr bwMode="auto">
            <a:xfrm>
              <a:off x="3023" y="1992"/>
              <a:ext cx="1157" cy="62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52246" name="Object 19"/>
            <p:cNvGraphicFramePr>
              <a:graphicFrameLocks noChangeAspect="1"/>
            </p:cNvGraphicFramePr>
            <p:nvPr/>
          </p:nvGraphicFramePr>
          <p:xfrm>
            <a:off x="3066" y="1996"/>
            <a:ext cx="985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0" name="公式" r:id="rId22" imgW="774364" imgH="418918" progId="Equation.3">
                    <p:embed/>
                  </p:oleObj>
                </mc:Choice>
                <mc:Fallback>
                  <p:oleObj name="公式" r:id="rId22" imgW="774364" imgH="41891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1996"/>
                          <a:ext cx="985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00" name="Rectangle 20"/>
          <p:cNvSpPr>
            <a:spLocks noChangeArrowheads="1"/>
          </p:cNvSpPr>
          <p:nvPr/>
        </p:nvSpPr>
        <p:spPr bwMode="auto">
          <a:xfrm>
            <a:off x="4681538" y="3297238"/>
            <a:ext cx="446246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即闭环增益的一般表达式</a:t>
            </a:r>
          </a:p>
        </p:txBody>
      </p:sp>
      <p:sp>
        <p:nvSpPr>
          <p:cNvPr id="52243" name="Text Box 21"/>
          <p:cNvSpPr txBox="1">
            <a:spLocks noChangeArrowheads="1"/>
          </p:cNvSpPr>
          <p:nvPr/>
        </p:nvSpPr>
        <p:spPr bwMode="auto">
          <a:xfrm>
            <a:off x="450850" y="0"/>
            <a:ext cx="614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8</a:t>
            </a:r>
            <a:r>
              <a:rPr lang="en-US" altLang="ja-JP" sz="2800">
                <a:solidFill>
                  <a:srgbClr val="FF0000"/>
                </a:solidFill>
                <a:ea typeface="黑体" pitchFamily="49" charset="-122"/>
              </a:rPr>
              <a:t>.</a:t>
            </a:r>
            <a:r>
              <a:rPr lang="en-US" altLang="zh-CN" sz="2800">
                <a:solidFill>
                  <a:srgbClr val="FF0000"/>
                </a:solidFill>
                <a:ea typeface="黑体" pitchFamily="49" charset="-122"/>
              </a:rPr>
              <a:t>2</a:t>
            </a:r>
            <a:r>
              <a:rPr lang="en-US" altLang="ja-JP" sz="2800">
                <a:solidFill>
                  <a:srgbClr val="FF0000"/>
                </a:solidFill>
                <a:ea typeface="黑体" pitchFamily="49" charset="-122"/>
              </a:rPr>
              <a:t> </a:t>
            </a:r>
            <a:r>
              <a:rPr lang="zh-CN" altLang="en-US" sz="2800">
                <a:solidFill>
                  <a:srgbClr val="FF0000"/>
                </a:solidFill>
                <a:ea typeface="黑体" pitchFamily="49" charset="-122"/>
              </a:rPr>
              <a:t>负反馈放大电路增益的一般表达式</a:t>
            </a:r>
          </a:p>
        </p:txBody>
      </p:sp>
      <p:pic>
        <p:nvPicPr>
          <p:cNvPr id="52244" name="Picture 2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27063"/>
            <a:ext cx="35147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utoUpdateAnimBg="0"/>
      <p:bldP spid="174088" grpId="0" autoUpdateAnimBg="0"/>
      <p:bldP spid="174089" grpId="0" autoUpdateAnimBg="0"/>
      <p:bldP spid="174096" grpId="0" autoUpdateAnimBg="0"/>
      <p:bldP spid="17410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28625" y="233363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2. 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反馈深度的讨论</a:t>
            </a:r>
          </a:p>
        </p:txBody>
      </p:sp>
      <p:pic>
        <p:nvPicPr>
          <p:cNvPr id="53251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4765675" y="1944688"/>
            <a:ext cx="2657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一般负反馈</a:t>
            </a:r>
          </a:p>
        </p:txBody>
      </p:sp>
      <p:grpSp>
        <p:nvGrpSpPr>
          <p:cNvPr id="175110" name="Group 6"/>
          <p:cNvGrpSpPr>
            <a:grpSpLocks/>
          </p:cNvGrpSpPr>
          <p:nvPr/>
        </p:nvGrpSpPr>
        <p:grpSpPr bwMode="auto">
          <a:xfrm>
            <a:off x="3006725" y="1082675"/>
            <a:ext cx="3248025" cy="588963"/>
            <a:chOff x="2454" y="1036"/>
            <a:chExt cx="2046" cy="371"/>
          </a:xfrm>
        </p:grpSpPr>
        <p:sp>
          <p:nvSpPr>
            <p:cNvPr id="53269" name="Rectangle 7"/>
            <p:cNvSpPr>
              <a:spLocks noChangeArrowheads="1"/>
            </p:cNvSpPr>
            <p:nvPr/>
          </p:nvSpPr>
          <p:spPr bwMode="auto">
            <a:xfrm>
              <a:off x="3092" y="1036"/>
              <a:ext cx="140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400" dirty="0">
                  <a:solidFill>
                    <a:srgbClr val="000000"/>
                  </a:solidFill>
                  <a:ea typeface="楷体_GB2312" pitchFamily="49" charset="-122"/>
                </a:rPr>
                <a:t>称为</a:t>
              </a:r>
              <a:r>
                <a:rPr lang="zh-CN" altLang="en-US" sz="2400" dirty="0">
                  <a:solidFill>
                    <a:srgbClr val="CC3300"/>
                  </a:solidFill>
                  <a:ea typeface="楷体_GB2312" pitchFamily="49" charset="-122"/>
                </a:rPr>
                <a:t>反馈深度</a:t>
              </a:r>
            </a:p>
          </p:txBody>
        </p:sp>
        <p:graphicFrame>
          <p:nvGraphicFramePr>
            <p:cNvPr id="53270" name="Object 8"/>
            <p:cNvGraphicFramePr>
              <a:graphicFrameLocks noChangeAspect="1"/>
            </p:cNvGraphicFramePr>
            <p:nvPr/>
          </p:nvGraphicFramePr>
          <p:xfrm>
            <a:off x="2454" y="1053"/>
            <a:ext cx="62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6" name="公式" r:id="rId7" imgW="495085" imgH="279279" progId="Equation.3">
                    <p:embed/>
                  </p:oleObj>
                </mc:Choice>
                <mc:Fallback>
                  <p:oleObj name="公式" r:id="rId7" imgW="495085" imgH="27927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053"/>
                          <a:ext cx="62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113" name="Group 9"/>
          <p:cNvGrpSpPr>
            <a:grpSpLocks/>
          </p:cNvGrpSpPr>
          <p:nvPr/>
        </p:nvGrpSpPr>
        <p:grpSpPr bwMode="auto">
          <a:xfrm>
            <a:off x="1068388" y="904875"/>
            <a:ext cx="1836737" cy="871538"/>
            <a:chOff x="1056" y="852"/>
            <a:chExt cx="1157" cy="549"/>
          </a:xfrm>
        </p:grpSpPr>
        <p:sp>
          <p:nvSpPr>
            <p:cNvPr id="53267" name="Rectangle 10"/>
            <p:cNvSpPr>
              <a:spLocks noChangeArrowheads="1"/>
            </p:cNvSpPr>
            <p:nvPr/>
          </p:nvSpPr>
          <p:spPr bwMode="auto">
            <a:xfrm>
              <a:off x="1056" y="892"/>
              <a:ext cx="1157" cy="50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rgbClr val="CC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53268" name="Object 11"/>
            <p:cNvGraphicFramePr>
              <a:graphicFrameLocks noChangeAspect="1"/>
            </p:cNvGraphicFramePr>
            <p:nvPr/>
          </p:nvGraphicFramePr>
          <p:xfrm>
            <a:off x="1099" y="852"/>
            <a:ext cx="985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7" name="公式" r:id="rId9" imgW="774364" imgH="418918" progId="Equation.3">
                    <p:embed/>
                  </p:oleObj>
                </mc:Choice>
                <mc:Fallback>
                  <p:oleObj name="公式" r:id="rId9" imgW="774364" imgH="41891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852"/>
                          <a:ext cx="985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5116" name="Object 12"/>
          <p:cNvGraphicFramePr>
            <a:graphicFrameLocks noChangeAspect="1"/>
          </p:cNvGraphicFramePr>
          <p:nvPr/>
        </p:nvGraphicFramePr>
        <p:xfrm>
          <a:off x="827088" y="1990725"/>
          <a:ext cx="2381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8" name="公式" r:id="rId11" imgW="1180588" imgH="279279" progId="Equation.3">
                  <p:embed/>
                </p:oleObj>
              </mc:Choice>
              <mc:Fallback>
                <p:oleObj name="公式" r:id="rId11" imgW="1180588" imgH="27927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90725"/>
                        <a:ext cx="23812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7" name="Object 13"/>
          <p:cNvGraphicFramePr>
            <a:graphicFrameLocks noChangeAspect="1"/>
          </p:cNvGraphicFramePr>
          <p:nvPr/>
        </p:nvGraphicFramePr>
        <p:xfrm>
          <a:off x="3354388" y="1960563"/>
          <a:ext cx="13573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9" name="公式" r:id="rId13" imgW="672808" imgH="279279" progId="Equation.3">
                  <p:embed/>
                </p:oleObj>
              </mc:Choice>
              <mc:Fallback>
                <p:oleObj name="公式" r:id="rId13" imgW="672808" imgH="2792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1960563"/>
                        <a:ext cx="13573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8" name="Object 14"/>
          <p:cNvGraphicFramePr>
            <a:graphicFrameLocks noChangeAspect="1"/>
          </p:cNvGraphicFramePr>
          <p:nvPr/>
        </p:nvGraphicFramePr>
        <p:xfrm>
          <a:off x="811213" y="2624138"/>
          <a:ext cx="25606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0" name="公式" r:id="rId15" imgW="1270000" imgH="279400" progId="Equation.3">
                  <p:embed/>
                </p:oleObj>
              </mc:Choice>
              <mc:Fallback>
                <p:oleObj name="公式" r:id="rId15" imgW="1270000" imgH="279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624138"/>
                        <a:ext cx="25606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543300" y="2628900"/>
            <a:ext cx="2657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深度负反馈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4806950" y="3314700"/>
            <a:ext cx="2657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正反馈</a:t>
            </a:r>
          </a:p>
        </p:txBody>
      </p:sp>
      <p:graphicFrame>
        <p:nvGraphicFramePr>
          <p:cNvPr id="175121" name="Object 17"/>
          <p:cNvGraphicFramePr>
            <a:graphicFrameLocks noChangeAspect="1"/>
          </p:cNvGraphicFramePr>
          <p:nvPr/>
        </p:nvGraphicFramePr>
        <p:xfrm>
          <a:off x="812800" y="3359150"/>
          <a:ext cx="2406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1" name="公式" r:id="rId17" imgW="1193800" imgH="279400" progId="Equation.3">
                  <p:embed/>
                </p:oleObj>
              </mc:Choice>
              <mc:Fallback>
                <p:oleObj name="公式" r:id="rId17" imgW="1193800" imgH="279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359150"/>
                        <a:ext cx="24066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2" name="Object 18"/>
          <p:cNvGraphicFramePr>
            <a:graphicFrameLocks noChangeAspect="1"/>
          </p:cNvGraphicFramePr>
          <p:nvPr/>
        </p:nvGraphicFramePr>
        <p:xfrm>
          <a:off x="3351213" y="3330575"/>
          <a:ext cx="13573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2" name="公式" r:id="rId19" imgW="672808" imgH="279279" progId="Equation.3">
                  <p:embed/>
                </p:oleObj>
              </mc:Choice>
              <mc:Fallback>
                <p:oleObj name="公式" r:id="rId19" imgW="672808" imgH="27927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3330575"/>
                        <a:ext cx="13573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843463" y="3987800"/>
            <a:ext cx="15573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自激振荡</a:t>
            </a:r>
          </a:p>
        </p:txBody>
      </p:sp>
      <p:graphicFrame>
        <p:nvGraphicFramePr>
          <p:cNvPr id="175124" name="Object 20"/>
          <p:cNvGraphicFramePr>
            <a:graphicFrameLocks noChangeAspect="1"/>
          </p:cNvGraphicFramePr>
          <p:nvPr/>
        </p:nvGraphicFramePr>
        <p:xfrm>
          <a:off x="812800" y="4010025"/>
          <a:ext cx="2432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3" name="公式" r:id="rId21" imgW="1206500" imgH="279400" progId="Equation.3">
                  <p:embed/>
                </p:oleObj>
              </mc:Choice>
              <mc:Fallback>
                <p:oleObj name="公式" r:id="rId21" imgW="1206500" imgH="279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010025"/>
                        <a:ext cx="2432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5" name="Object 21"/>
          <p:cNvGraphicFramePr>
            <a:graphicFrameLocks noChangeAspect="1"/>
          </p:cNvGraphicFramePr>
          <p:nvPr/>
        </p:nvGraphicFramePr>
        <p:xfrm>
          <a:off x="3305175" y="3967163"/>
          <a:ext cx="1409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4" name="公式" r:id="rId23" imgW="698500" imgH="279400" progId="Equation.3">
                  <p:embed/>
                </p:oleObj>
              </mc:Choice>
              <mc:Fallback>
                <p:oleObj name="公式" r:id="rId23" imgW="698500" imgH="279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967163"/>
                        <a:ext cx="1409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1333500" y="4648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闭环电路在输入量为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时就有输出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 autoUpdateAnimBg="0"/>
      <p:bldP spid="175119" grpId="0" autoUpdateAnimBg="0"/>
      <p:bldP spid="175120" grpId="0" autoUpdateAnimBg="0"/>
      <p:bldP spid="175123" grpId="0" autoUpdateAnimBg="0"/>
      <p:bldP spid="17512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4"/>
          <p:cNvSpPr txBox="1">
            <a:spLocks noChangeArrowheads="1"/>
          </p:cNvSpPr>
          <p:nvPr/>
        </p:nvSpPr>
        <p:spPr bwMode="auto">
          <a:xfrm>
            <a:off x="220663" y="0"/>
            <a:ext cx="8575675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ea typeface="楷体_GB2312" pitchFamily="49" charset="-122"/>
              </a:rPr>
              <a:t>6.2.4</a:t>
            </a:r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、</a:t>
            </a:r>
            <a:r>
              <a:rPr lang="zh-CN" altLang="en-US" sz="2400">
                <a:ea typeface="楷体_GB2312" pitchFamily="49" charset="-122"/>
              </a:rPr>
              <a:t>已知</a:t>
            </a:r>
            <a:r>
              <a:rPr lang="en-US" altLang="zh-CN" sz="2400">
                <a:ea typeface="楷体_GB2312" pitchFamily="49" charset="-122"/>
              </a:rPr>
              <a:t>BJT</a:t>
            </a:r>
            <a:r>
              <a:rPr lang="zh-CN" altLang="en-US" sz="2400">
                <a:ea typeface="楷体_GB2312" pitchFamily="49" charset="-122"/>
              </a:rPr>
              <a:t>的</a:t>
            </a:r>
            <a:r>
              <a:rPr lang="en-US" altLang="zh-CN" sz="2400" i="1">
                <a:ea typeface="楷体_GB2312" pitchFamily="49" charset="-122"/>
              </a:rPr>
              <a:t>β</a:t>
            </a:r>
            <a:r>
              <a:rPr lang="en-US" altLang="zh-CN" sz="2400" i="1" baseline="-25000">
                <a:ea typeface="楷体_GB2312" pitchFamily="49" charset="-122"/>
              </a:rPr>
              <a:t>1</a:t>
            </a:r>
            <a:r>
              <a:rPr lang="en-US" altLang="zh-CN" sz="2400" i="1">
                <a:ea typeface="楷体_GB2312" pitchFamily="49" charset="-122"/>
              </a:rPr>
              <a:t>=β</a:t>
            </a:r>
            <a:r>
              <a:rPr lang="en-US" altLang="zh-CN" sz="2400" i="1" baseline="-25000">
                <a:ea typeface="楷体_GB2312" pitchFamily="49" charset="-122"/>
              </a:rPr>
              <a:t>2</a:t>
            </a:r>
            <a:r>
              <a:rPr lang="en-US" altLang="zh-CN" sz="2400" i="1">
                <a:ea typeface="楷体_GB2312" pitchFamily="49" charset="-122"/>
              </a:rPr>
              <a:t>=β</a:t>
            </a:r>
            <a:r>
              <a:rPr lang="en-US" altLang="zh-CN" sz="2400" i="1" baseline="-25000">
                <a:ea typeface="楷体_GB2312" pitchFamily="49" charset="-122"/>
              </a:rPr>
              <a:t>3 </a:t>
            </a:r>
            <a:r>
              <a:rPr lang="en-US" altLang="zh-CN" sz="2400" i="1">
                <a:ea typeface="楷体_GB2312" pitchFamily="49" charset="-122"/>
              </a:rPr>
              <a:t>= 50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i="1" baseline="-25000">
                <a:ea typeface="楷体_GB2312" pitchFamily="49" charset="-122"/>
              </a:rPr>
              <a:t>BE</a:t>
            </a:r>
            <a:r>
              <a:rPr lang="en-US" altLang="zh-CN" sz="2400">
                <a:ea typeface="楷体_GB2312" pitchFamily="49" charset="-122"/>
              </a:rPr>
              <a:t>= 0.7V</a:t>
            </a:r>
            <a:r>
              <a:rPr lang="zh-CN" altLang="en-US" sz="2400">
                <a:ea typeface="楷体_GB2312" pitchFamily="49" charset="-122"/>
              </a:rPr>
              <a:t>， 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i="1" baseline="-25000">
                <a:ea typeface="楷体_GB2312" pitchFamily="49" charset="-122"/>
              </a:rPr>
              <a:t>ce</a:t>
            </a:r>
            <a:r>
              <a:rPr lang="en-US" altLang="zh-CN" sz="2400">
                <a:ea typeface="楷体_GB2312" pitchFamily="49" charset="-122"/>
              </a:rPr>
              <a:t>= 200k</a:t>
            </a:r>
            <a:r>
              <a:rPr lang="en-US" altLang="zh-CN" sz="2400">
                <a:ea typeface="楷体_GB2312" pitchFamily="49" charset="-122"/>
                <a:sym typeface="Symbol" pitchFamily="18" charset="2"/>
              </a:rPr>
              <a:t></a:t>
            </a:r>
            <a:r>
              <a:rPr lang="zh-CN" altLang="en-US" sz="2400">
                <a:ea typeface="楷体_GB2312" pitchFamily="49" charset="-122"/>
                <a:sym typeface="Symbol" pitchFamily="18" charset="2"/>
              </a:rPr>
              <a:t>。</a:t>
            </a:r>
            <a:r>
              <a:rPr lang="zh-CN" altLang="en-US" sz="2400">
                <a:ea typeface="楷体_GB2312" pitchFamily="49" charset="-122"/>
              </a:rPr>
              <a:t>试求单端输出差模电压增益 </a:t>
            </a:r>
            <a:r>
              <a:rPr lang="en-US" altLang="zh-CN" sz="2400" i="1">
                <a:ea typeface="楷体_GB2312" pitchFamily="49" charset="-122"/>
              </a:rPr>
              <a:t>A</a:t>
            </a:r>
            <a:r>
              <a:rPr lang="en-US" altLang="zh-CN" sz="2400" i="1" baseline="-25000">
                <a:ea typeface="楷体_GB2312" pitchFamily="49" charset="-122"/>
              </a:rPr>
              <a:t>VD2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 i="1">
                <a:ea typeface="楷体_GB2312" pitchFamily="49" charset="-122"/>
              </a:rPr>
              <a:t>K</a:t>
            </a:r>
            <a:r>
              <a:rPr lang="en-US" altLang="zh-CN" sz="2400" i="1" baseline="-25000">
                <a:ea typeface="楷体_GB2312" pitchFamily="49" charset="-122"/>
              </a:rPr>
              <a:t>CMR2 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i="1" baseline="-25000">
                <a:ea typeface="楷体_GB2312" pitchFamily="49" charset="-122"/>
              </a:rPr>
              <a:t>id 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400" i="1">
                <a:ea typeface="楷体_GB2312" pitchFamily="49" charset="-122"/>
              </a:rPr>
              <a:t>R</a:t>
            </a:r>
            <a:r>
              <a:rPr lang="en-US" altLang="zh-CN" sz="2400" i="1" baseline="-25000">
                <a:ea typeface="楷体_GB2312" pitchFamily="49" charset="-122"/>
              </a:rPr>
              <a:t>o</a:t>
            </a:r>
          </a:p>
        </p:txBody>
      </p:sp>
      <p:sp>
        <p:nvSpPr>
          <p:cNvPr id="54275" name="Rectangle 10"/>
          <p:cNvSpPr>
            <a:spLocks noChangeArrowheads="1"/>
          </p:cNvSpPr>
          <p:nvPr/>
        </p:nvSpPr>
        <p:spPr bwMode="auto">
          <a:xfrm>
            <a:off x="0" y="1714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rgbClr val="CC0000"/>
              </a:solidFill>
              <a:ea typeface="楷体_GB2312" pitchFamily="49" charset="-122"/>
            </a:endParaRPr>
          </a:p>
        </p:txBody>
      </p:sp>
      <p:grpSp>
        <p:nvGrpSpPr>
          <p:cNvPr id="54276" name="Group 14"/>
          <p:cNvGrpSpPr>
            <a:grpSpLocks/>
          </p:cNvGrpSpPr>
          <p:nvPr/>
        </p:nvGrpSpPr>
        <p:grpSpPr bwMode="auto">
          <a:xfrm>
            <a:off x="852488" y="854075"/>
            <a:ext cx="6980237" cy="5553075"/>
            <a:chOff x="537" y="822"/>
            <a:chExt cx="4397" cy="3498"/>
          </a:xfrm>
        </p:grpSpPr>
        <p:pic>
          <p:nvPicPr>
            <p:cNvPr id="5427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" y="822"/>
              <a:ext cx="4397" cy="3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Text Box 12"/>
            <p:cNvSpPr txBox="1">
              <a:spLocks noChangeArrowheads="1"/>
            </p:cNvSpPr>
            <p:nvPr/>
          </p:nvSpPr>
          <p:spPr bwMode="auto">
            <a:xfrm>
              <a:off x="2705" y="2194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54279" name="Text Box 13"/>
            <p:cNvSpPr txBox="1">
              <a:spLocks noChangeArrowheads="1"/>
            </p:cNvSpPr>
            <p:nvPr/>
          </p:nvSpPr>
          <p:spPr bwMode="auto">
            <a:xfrm>
              <a:off x="2560" y="3777"/>
              <a:ext cx="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00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33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下图为带有电流源的差分放大电路，若所有三极管的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BE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=0.6V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，电流放大倍数都为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  <a:sym typeface="Symbol" pitchFamily="18" charset="2"/>
              </a:rPr>
              <a:t>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，其它电路参数如图所示。求：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、电流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C5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C1,3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各为多少？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计算数值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、若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be1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~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be4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均为已知，则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T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构成的复合管输入电阻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be13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=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？此电路的差模输入电阻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=?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be13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id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只写表达式）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ea typeface="楷体_GB2312" pitchFamily="49" charset="-122"/>
              </a:rPr>
              <a:t>3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、双端输出差模电压增益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vd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为多少？（</a:t>
            </a:r>
            <a:r>
              <a:rPr lang="en-US" altLang="zh-CN" sz="2000" i="1">
                <a:solidFill>
                  <a:srgbClr val="0000FF"/>
                </a:solidFill>
                <a:ea typeface="楷体_GB2312" pitchFamily="49" charset="-122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ea typeface="楷体_GB2312" pitchFamily="49" charset="-122"/>
              </a:rPr>
              <a:t>vd</a:t>
            </a:r>
            <a:r>
              <a:rPr lang="zh-CN" altLang="en-US" sz="2000">
                <a:solidFill>
                  <a:srgbClr val="0000FF"/>
                </a:solidFill>
                <a:ea typeface="楷体_GB2312" pitchFamily="49" charset="-122"/>
              </a:rPr>
              <a:t>只写表达式）</a:t>
            </a:r>
          </a:p>
        </p:txBody>
      </p:sp>
      <p:pic>
        <p:nvPicPr>
          <p:cNvPr id="552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068513"/>
            <a:ext cx="5292725" cy="436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11188" y="0"/>
            <a:ext cx="7802562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下图中</a:t>
            </a:r>
            <a:r>
              <a:rPr lang="en-US" altLang="zh-CN" sz="2400">
                <a:ea typeface="楷体_GB2312" pitchFamily="49" charset="-122"/>
              </a:rPr>
              <a:t>MOS</a:t>
            </a:r>
            <a:r>
              <a:rPr lang="zh-CN" altLang="en-US" sz="2400">
                <a:ea typeface="楷体_GB2312" pitchFamily="49" charset="-122"/>
              </a:rPr>
              <a:t>管工作在饱和区，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30000">
                <a:ea typeface="楷体_GB2312" pitchFamily="49" charset="-122"/>
              </a:rPr>
              <a:t>ds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很大，可忽略</a:t>
            </a:r>
            <a:r>
              <a:rPr lang="en-US" altLang="zh-CN" sz="2400">
                <a:ea typeface="楷体_GB2312" pitchFamily="49" charset="-122"/>
              </a:rPr>
              <a:t>;</a:t>
            </a:r>
            <a:r>
              <a:rPr lang="zh-CN" altLang="en-US" sz="2400">
                <a:ea typeface="楷体_GB2312" pitchFamily="49" charset="-122"/>
              </a:rPr>
              <a:t>跨导是</a:t>
            </a:r>
            <a:r>
              <a:rPr lang="en-US" altLang="zh-CN" sz="2400">
                <a:ea typeface="楷体_GB2312" pitchFamily="49" charset="-122"/>
              </a:rPr>
              <a:t>g</a:t>
            </a:r>
            <a:r>
              <a:rPr lang="en-US" altLang="zh-CN" sz="2400" baseline="-30000">
                <a:ea typeface="楷体_GB2312" pitchFamily="49" charset="-122"/>
              </a:rPr>
              <a:t>m</a:t>
            </a:r>
            <a:r>
              <a:rPr lang="zh-CN" altLang="en-US" sz="2400">
                <a:ea typeface="楷体_GB2312" pitchFamily="49" charset="-122"/>
              </a:rPr>
              <a:t>。</a:t>
            </a:r>
            <a:r>
              <a:rPr lang="en-US" altLang="zh-CN" sz="2400">
                <a:ea typeface="楷体_GB2312" pitchFamily="49" charset="-122"/>
              </a:rPr>
              <a:t>BJT</a:t>
            </a:r>
            <a:r>
              <a:rPr lang="zh-CN" altLang="en-US" sz="2400">
                <a:ea typeface="楷体_GB2312" pitchFamily="49" charset="-122"/>
              </a:rPr>
              <a:t>的交流电流放大倍数是</a:t>
            </a:r>
            <a:r>
              <a:rPr lang="en-US" altLang="zh-CN" sz="2400">
                <a:ea typeface="楷体_GB2312" pitchFamily="49" charset="-122"/>
              </a:rPr>
              <a:t>β, </a:t>
            </a:r>
            <a:r>
              <a:rPr lang="zh-CN" altLang="en-US" sz="2400">
                <a:ea typeface="楷体_GB2312" pitchFamily="49" charset="-122"/>
              </a:rPr>
              <a:t>发射结电阻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30000">
                <a:ea typeface="楷体_GB2312" pitchFamily="49" charset="-122"/>
              </a:rPr>
              <a:t>be</a:t>
            </a:r>
            <a:r>
              <a:rPr lang="zh-CN" altLang="en-US" sz="2400">
                <a:ea typeface="楷体_GB2312" pitchFamily="49" charset="-122"/>
              </a:rPr>
              <a:t>已知。电容器的容值都足够大。要求：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9200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/>
          <p:cNvSpPr>
            <a:spLocks noChangeShapeType="1"/>
          </p:cNvSpPr>
          <p:nvPr/>
        </p:nvSpPr>
        <p:spPr bwMode="auto">
          <a:xfrm>
            <a:off x="533400" y="762000"/>
            <a:ext cx="44958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96888" y="152400"/>
            <a:ext cx="431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>
                <a:solidFill>
                  <a:srgbClr val="000066"/>
                </a:solidFill>
                <a:ea typeface="楷体_GB2312" pitchFamily="49" charset="-122"/>
              </a:rPr>
              <a:t>信号源对反馈效果的影响</a:t>
            </a:r>
            <a:endParaRPr lang="zh-CN" altLang="en-US" sz="280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560388" y="3967163"/>
            <a:ext cx="3676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v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越稳定越好，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即信号源内阻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越小越好。</a:t>
            </a:r>
            <a:endParaRPr lang="zh-CN" altLang="en-US" sz="2400">
              <a:ea typeface="楷体_GB2312" pitchFamily="49" charset="-122"/>
            </a:endParaRPr>
          </a:p>
        </p:txBody>
      </p:sp>
      <p:pic>
        <p:nvPicPr>
          <p:cNvPr id="172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1016000"/>
            <a:ext cx="537845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363538" y="2479675"/>
            <a:ext cx="3713162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</a:t>
            </a:r>
            <a:r>
              <a:rPr lang="zh-CN" altLang="en-US" sz="2400">
                <a:ea typeface="楷体_GB2312" pitchFamily="49" charset="-122"/>
              </a:rPr>
              <a:t>要想反馈效果明显，就要求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变化能有效引起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id</a:t>
            </a:r>
            <a:r>
              <a:rPr lang="zh-CN" altLang="en-US" sz="2400">
                <a:ea typeface="楷体_GB2312" pitchFamily="49" charset="-122"/>
              </a:rPr>
              <a:t>的变化。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523875" y="1250950"/>
            <a:ext cx="21510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串联负反馈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8" grpId="0" autoUpdateAnimBg="0"/>
      <p:bldP spid="17203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>
            <a:off x="533400" y="762000"/>
            <a:ext cx="44958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96888" y="152400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>
                <a:solidFill>
                  <a:srgbClr val="000066"/>
                </a:solidFill>
                <a:ea typeface="楷体_GB2312" pitchFamily="49" charset="-122"/>
              </a:rPr>
              <a:t>信号源对反馈效果的影响</a:t>
            </a:r>
            <a:endParaRPr lang="zh-CN" altLang="en-US" sz="2800">
              <a:solidFill>
                <a:srgbClr val="000066"/>
              </a:solidFill>
              <a:ea typeface="楷体_GB2312" pitchFamily="49" charset="-122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590550" y="1193800"/>
            <a:ext cx="21510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并联负反馈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2495550"/>
            <a:ext cx="3713163" cy="120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ea typeface="楷体_GB2312" pitchFamily="49" charset="-122"/>
              </a:rPr>
              <a:t>      </a:t>
            </a:r>
            <a:r>
              <a:rPr lang="zh-CN" altLang="en-US" sz="2400">
                <a:ea typeface="楷体_GB2312" pitchFamily="49" charset="-122"/>
              </a:rPr>
              <a:t>要想反馈效果明显，就要求</a:t>
            </a:r>
            <a:r>
              <a:rPr lang="en-US" altLang="zh-CN" sz="2400" i="1">
                <a:ea typeface="楷体_GB2312" pitchFamily="49" charset="-122"/>
              </a:rPr>
              <a:t>i</a:t>
            </a:r>
            <a:r>
              <a:rPr lang="en-US" altLang="zh-CN" sz="2400" baseline="-25000">
                <a:ea typeface="楷体_GB2312" pitchFamily="49" charset="-122"/>
              </a:rPr>
              <a:t>f</a:t>
            </a:r>
            <a:r>
              <a:rPr lang="zh-CN" altLang="en-US" sz="2400">
                <a:ea typeface="楷体_GB2312" pitchFamily="49" charset="-122"/>
              </a:rPr>
              <a:t>变化能有效引起</a:t>
            </a:r>
            <a:r>
              <a:rPr lang="en-US" altLang="zh-CN" sz="2400" i="1">
                <a:ea typeface="楷体_GB2312" pitchFamily="49" charset="-122"/>
              </a:rPr>
              <a:t>i</a:t>
            </a:r>
            <a:r>
              <a:rPr lang="en-US" altLang="zh-CN" sz="2400" baseline="-25000">
                <a:ea typeface="楷体_GB2312" pitchFamily="49" charset="-122"/>
              </a:rPr>
              <a:t>id</a:t>
            </a:r>
            <a:r>
              <a:rPr lang="zh-CN" altLang="en-US" sz="2400">
                <a:ea typeface="楷体_GB2312" pitchFamily="49" charset="-122"/>
              </a:rPr>
              <a:t>的变化。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368300" y="4133850"/>
            <a:ext cx="36766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越稳定越好，</a:t>
            </a:r>
          </a:p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即信号源内阻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R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越大越好。</a:t>
            </a:r>
            <a:endParaRPr lang="zh-CN" altLang="en-US" sz="2400">
              <a:ea typeface="楷体_GB2312" pitchFamily="49" charset="-122"/>
            </a:endParaRPr>
          </a:p>
        </p:txBody>
      </p:sp>
      <p:pic>
        <p:nvPicPr>
          <p:cNvPr id="1730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993775"/>
            <a:ext cx="5064125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41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8.1.2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直流反馈与交流反馈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42900" y="814388"/>
            <a:ext cx="4545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仅在直流通路存在反馈</a:t>
            </a:r>
            <a:r>
              <a:rPr lang="en-US" altLang="zh-CN" sz="2000">
                <a:ea typeface="楷体_GB2312" pitchFamily="49" charset="-122"/>
              </a:rPr>
              <a:t>——</a:t>
            </a:r>
            <a:r>
              <a:rPr lang="zh-CN" altLang="en-US" sz="2000">
                <a:ea typeface="楷体_GB2312" pitchFamily="49" charset="-122"/>
              </a:rPr>
              <a:t>直流反馈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300038" y="1287463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仅在交流通路存在反馈</a:t>
            </a:r>
            <a:r>
              <a:rPr lang="en-US" altLang="zh-CN" sz="2000">
                <a:ea typeface="楷体_GB2312" pitchFamily="49" charset="-122"/>
              </a:rPr>
              <a:t>——</a:t>
            </a:r>
            <a:r>
              <a:rPr lang="zh-CN" altLang="en-US" sz="2000">
                <a:ea typeface="楷体_GB2312" pitchFamily="49" charset="-122"/>
              </a:rPr>
              <a:t>交流反馈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336550" y="1781175"/>
            <a:ext cx="429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很多反馈电路，交、直流反馈都有。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5454650" y="449263"/>
          <a:ext cx="3386138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Image" r:id="rId4" imgW="2030488" imgH="2121951" progId="Photoshop.Image.5">
                  <p:embed/>
                </p:oleObj>
              </mc:Choice>
              <mc:Fallback>
                <p:oleObj name="Image" r:id="rId4" imgW="2030488" imgH="2121951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449263"/>
                        <a:ext cx="3386138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9" name="Group 9"/>
          <p:cNvGrpSpPr>
            <a:grpSpLocks/>
          </p:cNvGrpSpPr>
          <p:nvPr/>
        </p:nvGrpSpPr>
        <p:grpSpPr bwMode="auto">
          <a:xfrm>
            <a:off x="7377113" y="1978025"/>
            <a:ext cx="609600" cy="677863"/>
            <a:chOff x="4656" y="1164"/>
            <a:chExt cx="384" cy="482"/>
          </a:xfrm>
        </p:grpSpPr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>
              <a:off x="4656" y="1164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4" name="Line 11"/>
            <p:cNvSpPr>
              <a:spLocks noChangeShapeType="1"/>
            </p:cNvSpPr>
            <p:nvPr/>
          </p:nvSpPr>
          <p:spPr bwMode="auto">
            <a:xfrm>
              <a:off x="4944" y="1164"/>
              <a:ext cx="0" cy="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5" name="Line 12"/>
            <p:cNvSpPr>
              <a:spLocks noChangeShapeType="1"/>
            </p:cNvSpPr>
            <p:nvPr/>
          </p:nvSpPr>
          <p:spPr bwMode="auto">
            <a:xfrm>
              <a:off x="4944" y="1405"/>
              <a:ext cx="0" cy="24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6" name="Line 13"/>
            <p:cNvSpPr>
              <a:spLocks noChangeShapeType="1"/>
            </p:cNvSpPr>
            <p:nvPr/>
          </p:nvSpPr>
          <p:spPr bwMode="auto">
            <a:xfrm>
              <a:off x="4874" y="1414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07" name="Line 14"/>
            <p:cNvSpPr>
              <a:spLocks noChangeShapeType="1"/>
            </p:cNvSpPr>
            <p:nvPr/>
          </p:nvSpPr>
          <p:spPr bwMode="auto">
            <a:xfrm>
              <a:off x="4848" y="1367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0" y="3209925"/>
            <a:ext cx="577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同时引入直流、交流反馈；</a:t>
            </a:r>
          </a:p>
        </p:txBody>
      </p:sp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5322888" y="4119563"/>
            <a:ext cx="2043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本章主要讨论交流反馈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0" y="4086225"/>
            <a:ext cx="596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baseline="-20000">
                <a:solidFill>
                  <a:schemeClr val="accent2"/>
                </a:solidFill>
                <a:ea typeface="楷体_GB2312" pitchFamily="49" charset="-122"/>
              </a:rPr>
              <a:t>e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并接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en-US" altLang="zh-CN" sz="2400" baseline="-20000">
                <a:solidFill>
                  <a:schemeClr val="accent2"/>
                </a:solidFill>
                <a:ea typeface="楷体_GB2312" pitchFamily="49" charset="-122"/>
              </a:rPr>
              <a:t>e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，则只引入直流反馈；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utoUpdateAnimBg="0"/>
      <p:bldP spid="97286" grpId="0" autoUpdateAnimBg="0"/>
      <p:bldP spid="97287" grpId="0" autoUpdateAnimBg="0"/>
      <p:bldP spid="97295" grpId="0" autoUpdateAnimBg="0"/>
      <p:bldP spid="97296" grpId="0" autoUpdateAnimBg="0"/>
      <p:bldP spid="9729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638550" y="2498725"/>
            <a:ext cx="1741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ea typeface="楷体_GB2312" pitchFamily="49" charset="-122"/>
              </a:rPr>
              <a:t>直流通路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008813" y="2398713"/>
            <a:ext cx="1741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chemeClr val="tx2"/>
                </a:solidFill>
                <a:ea typeface="楷体_GB2312" pitchFamily="49" charset="-122"/>
              </a:rPr>
              <a:t>交流通路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192338" y="3019425"/>
            <a:ext cx="4349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只引入直流反馈，没引入交流反馈。</a:t>
            </a: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679450" y="3609975"/>
          <a:ext cx="3338513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Photo Editor 照片" r:id="rId3" imgW="8411749" imgH="6582694" progId="MSPhotoEd.3">
                  <p:embed/>
                </p:oleObj>
              </mc:Choice>
              <mc:Fallback>
                <p:oleObj name="Photo Editor 照片" r:id="rId3" imgW="8411749" imgH="6582694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609975"/>
                        <a:ext cx="3338513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4476750" y="4521200"/>
            <a:ext cx="30591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只引入交流反馈，没引入直流反馈。</a:t>
            </a:r>
          </a:p>
        </p:txBody>
      </p:sp>
      <p:pic>
        <p:nvPicPr>
          <p:cNvPr id="922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47650"/>
            <a:ext cx="290195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168275"/>
            <a:ext cx="27432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63" y="234950"/>
            <a:ext cx="271145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0" grpId="0"/>
      <p:bldP spid="91141" grpId="0"/>
      <p:bldP spid="911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41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8.1.2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直流反馈与交流反馈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619750" y="903288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(a)</a:t>
            </a:r>
            <a:r>
              <a:rPr lang="zh-CN" altLang="en-US" sz="2000">
                <a:ea typeface="楷体_GB2312" pitchFamily="49" charset="-122"/>
              </a:rPr>
              <a:t>直流通路                                 </a:t>
            </a:r>
          </a:p>
        </p:txBody>
      </p:sp>
      <p:pic>
        <p:nvPicPr>
          <p:cNvPr id="9626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1266825"/>
            <a:ext cx="4017962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4" descr="未标题-2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114425"/>
            <a:ext cx="4164012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5" name="AutoShape 9"/>
          <p:cNvSpPr>
            <a:spLocks noChangeArrowheads="1"/>
          </p:cNvSpPr>
          <p:nvPr/>
        </p:nvSpPr>
        <p:spPr bwMode="auto">
          <a:xfrm>
            <a:off x="5876925" y="5330825"/>
            <a:ext cx="2019300" cy="565150"/>
          </a:xfrm>
          <a:prstGeom prst="wedgeEllipseCallout">
            <a:avLst>
              <a:gd name="adj1" fmla="val -6838"/>
              <a:gd name="adj2" fmla="val -609833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直流反馈</a:t>
            </a:r>
          </a:p>
        </p:txBody>
      </p:sp>
      <p:sp>
        <p:nvSpPr>
          <p:cNvPr id="96267" name="AutoShape 11"/>
          <p:cNvSpPr>
            <a:spLocks noChangeArrowheads="1"/>
          </p:cNvSpPr>
          <p:nvPr/>
        </p:nvSpPr>
        <p:spPr bwMode="auto">
          <a:xfrm>
            <a:off x="3268663" y="5200650"/>
            <a:ext cx="2019300" cy="565150"/>
          </a:xfrm>
          <a:prstGeom prst="wedgeEllipseCallout">
            <a:avLst>
              <a:gd name="adj1" fmla="val 57074"/>
              <a:gd name="adj2" fmla="val -271912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直流反馈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  <p:bldP spid="96265" grpId="0" animBg="1" autoUpdateAnimBg="0"/>
      <p:bldP spid="9626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3400" y="106363"/>
            <a:ext cx="541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黑体" pitchFamily="49" charset="-122"/>
              </a:rPr>
              <a:t>8.1.2  </a:t>
            </a:r>
            <a:r>
              <a:rPr lang="zh-CN" altLang="en-US">
                <a:solidFill>
                  <a:srgbClr val="000066"/>
                </a:solidFill>
                <a:ea typeface="黑体" pitchFamily="49" charset="-122"/>
              </a:rPr>
              <a:t>直流反馈与交流反馈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533400" y="762000"/>
            <a:ext cx="5029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6154738" y="1152525"/>
            <a:ext cx="1516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楷体_GB2312" pitchFamily="49" charset="-122"/>
              </a:rPr>
              <a:t>(b)</a:t>
            </a:r>
            <a:r>
              <a:rPr lang="zh-CN" altLang="en-US" sz="2000">
                <a:ea typeface="楷体_GB2312" pitchFamily="49" charset="-122"/>
              </a:rPr>
              <a:t>交流通路</a:t>
            </a:r>
          </a:p>
        </p:txBody>
      </p:sp>
      <p:pic>
        <p:nvPicPr>
          <p:cNvPr id="993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482725"/>
            <a:ext cx="44005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0" descr="未标题-2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114425"/>
            <a:ext cx="4164012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AutoShape 11"/>
          <p:cNvSpPr>
            <a:spLocks noChangeArrowheads="1"/>
          </p:cNvSpPr>
          <p:nvPr/>
        </p:nvSpPr>
        <p:spPr bwMode="auto">
          <a:xfrm>
            <a:off x="5902325" y="4940300"/>
            <a:ext cx="2019300" cy="565150"/>
          </a:xfrm>
          <a:prstGeom prst="wedgeEllipseCallout">
            <a:avLst>
              <a:gd name="adj1" fmla="val -52514"/>
              <a:gd name="adj2" fmla="val -264324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72000" rIns="3600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交流反馈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9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33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3300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11316</TotalTime>
  <Words>1613</Words>
  <Application>Microsoft Office PowerPoint</Application>
  <PresentationFormat>全屏显示(4:3)</PresentationFormat>
  <Paragraphs>395</Paragraphs>
  <Slides>56</Slides>
  <Notes>2</Notes>
  <HiddenSlides>0</HiddenSlides>
  <MMClips>4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Monotype Sorts</vt:lpstr>
      <vt:lpstr>黑体</vt:lpstr>
      <vt:lpstr>华康简宋</vt:lpstr>
      <vt:lpstr>楷体_GB2312</vt:lpstr>
      <vt:lpstr>宋体</vt:lpstr>
      <vt:lpstr>Book Antiqua</vt:lpstr>
      <vt:lpstr>Symbol</vt:lpstr>
      <vt:lpstr>Times New Roman</vt:lpstr>
      <vt:lpstr>Wingdings</vt:lpstr>
      <vt:lpstr>默认设计模板</vt:lpstr>
      <vt:lpstr>图片</vt:lpstr>
      <vt:lpstr>位图图像</vt:lpstr>
      <vt:lpstr>Image</vt:lpstr>
      <vt:lpstr>Photo Editor 照片</vt:lpstr>
      <vt:lpstr>公式</vt:lpstr>
      <vt:lpstr>Microsoft 公式 3.0</vt:lpstr>
      <vt:lpstr>第8章    反馈放大电路</vt:lpstr>
      <vt:lpstr>PowerPoint 演示文稿</vt:lpstr>
      <vt:lpstr>PowerPoint 演示文稿</vt:lpstr>
      <vt:lpstr>PowerPoint 演示文稿</vt:lpstr>
      <vt:lpstr>*反馈的分类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1385</cp:revision>
  <dcterms:created xsi:type="dcterms:W3CDTF">2000-03-01T12:06:14Z</dcterms:created>
  <dcterms:modified xsi:type="dcterms:W3CDTF">2020-02-07T09:35:23Z</dcterms:modified>
</cp:coreProperties>
</file>