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34" r:id="rId2"/>
    <p:sldId id="258" r:id="rId3"/>
    <p:sldId id="308" r:id="rId4"/>
    <p:sldId id="319" r:id="rId5"/>
    <p:sldId id="303" r:id="rId6"/>
    <p:sldId id="335" r:id="rId7"/>
    <p:sldId id="336" r:id="rId8"/>
    <p:sldId id="337" r:id="rId9"/>
    <p:sldId id="343" r:id="rId10"/>
    <p:sldId id="350" r:id="rId11"/>
    <p:sldId id="298" r:id="rId12"/>
    <p:sldId id="329" r:id="rId13"/>
    <p:sldId id="330" r:id="rId14"/>
    <p:sldId id="331" r:id="rId15"/>
    <p:sldId id="322" r:id="rId16"/>
    <p:sldId id="323" r:id="rId17"/>
    <p:sldId id="324" r:id="rId18"/>
    <p:sldId id="325" r:id="rId19"/>
    <p:sldId id="326" r:id="rId20"/>
    <p:sldId id="328" r:id="rId21"/>
    <p:sldId id="365" r:id="rId22"/>
    <p:sldId id="368" r:id="rId23"/>
    <p:sldId id="367" r:id="rId24"/>
    <p:sldId id="363" r:id="rId25"/>
    <p:sldId id="364" r:id="rId26"/>
    <p:sldId id="310" r:id="rId27"/>
    <p:sldId id="345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FFEBCB"/>
    <a:srgbClr val="FFEFCB"/>
    <a:srgbClr val="FFEFD1"/>
    <a:srgbClr val="FFE8D1"/>
    <a:srgbClr val="0000FF"/>
    <a:srgbClr val="A500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86412" autoAdjust="0"/>
  </p:normalViewPr>
  <p:slideViewPr>
    <p:cSldViewPr snapToGrid="0">
      <p:cViewPr varScale="1">
        <p:scale>
          <a:sx n="67" d="100"/>
          <a:sy n="67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384"/>
    </p:cViewPr>
  </p:sorterViewPr>
  <p:notesViewPr>
    <p:cSldViewPr snapToGrid="0">
      <p:cViewPr>
        <p:scale>
          <a:sx n="100" d="100"/>
          <a:sy n="100" d="100"/>
        </p:scale>
        <p:origin x="-178" y="15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0BBB2390-C48D-4DFD-90AA-993707BCC3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544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B0E9C69A-82FB-45A5-BE46-4C8AB77FE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039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37C162D-E2A6-48AE-B2DD-E8191C877DD6}" type="slidenum">
              <a:rPr lang="en-US" altLang="zh-CN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从物理意义上解释低通电路</a:t>
            </a:r>
          </a:p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稳态分析方法</a:t>
            </a:r>
          </a:p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增益与传递函数</a:t>
            </a:r>
          </a:p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复数的模与相角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9FD2C-E441-4301-AB6D-4CFFD6A05E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71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52E0F-2E89-4BAE-9BBC-E6A1DE422D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36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91AA1-EDE4-4A87-A03C-6542CD2E27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8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BAEA3-8826-4259-B6A8-A12514D4C0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78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86F33-8E09-4545-9130-69576E2A44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19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774E5-0178-4139-AC43-D05EBD86E6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20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DA15B-F088-4B07-9F86-54A05F3C38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6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33D22-1AB4-45D3-BC3A-80F8DF2460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00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869A3-12E4-46F9-B648-6BEDCDA78C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2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A810B-39F1-408A-8F9D-15EC6F803D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65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7C45-67C0-4F8D-BED1-3F78ED625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19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>
              <a:defRPr/>
            </a:pPr>
            <a:fld id="{ED9FECB3-02B7-49CB-BDA2-990E4E2A6C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3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2.wmf"/><Relationship Id="rId5" Type="http://schemas.openxmlformats.org/officeDocument/2006/relationships/audio" Target="../media/audio2.wav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2.bin"/><Relationship Id="rId4" Type="http://schemas.openxmlformats.org/officeDocument/2006/relationships/audio" Target="../media/audio1.wav"/><Relationship Id="rId9" Type="http://schemas.openxmlformats.org/officeDocument/2006/relationships/image" Target="../media/image1.wmf"/><Relationship Id="rId14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2.wmf"/><Relationship Id="rId3" Type="http://schemas.openxmlformats.org/officeDocument/2006/relationships/image" Target="../media/image44.jpeg"/><Relationship Id="rId7" Type="http://schemas.openxmlformats.org/officeDocument/2006/relationships/image" Target="../media/image6.png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11" Type="http://schemas.openxmlformats.org/officeDocument/2006/relationships/image" Target="../media/image41.wmf"/><Relationship Id="rId5" Type="http://schemas.openxmlformats.org/officeDocument/2006/relationships/image" Target="../media/image39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39.bin"/><Relationship Id="rId3" Type="http://schemas.openxmlformats.org/officeDocument/2006/relationships/audio" Target="../media/audio2.wav"/><Relationship Id="rId7" Type="http://schemas.openxmlformats.org/officeDocument/2006/relationships/image" Target="../media/image45.wmf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38.bin"/><Relationship Id="rId5" Type="http://schemas.openxmlformats.org/officeDocument/2006/relationships/image" Target="../media/image6.png"/><Relationship Id="rId10" Type="http://schemas.openxmlformats.org/officeDocument/2006/relationships/image" Target="../media/image44.jpeg"/><Relationship Id="rId4" Type="http://schemas.openxmlformats.org/officeDocument/2006/relationships/image" Target="../media/image5.png"/><Relationship Id="rId9" Type="http://schemas.openxmlformats.org/officeDocument/2006/relationships/image" Target="../media/image46.wmf"/><Relationship Id="rId14" Type="http://schemas.openxmlformats.org/officeDocument/2006/relationships/image" Target="../media/image4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6.png"/><Relationship Id="rId3" Type="http://schemas.openxmlformats.org/officeDocument/2006/relationships/audio" Target="../media/audio2.wav"/><Relationship Id="rId7" Type="http://schemas.openxmlformats.org/officeDocument/2006/relationships/image" Target="../media/image8.wmf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audio" Target="../media/audio2.wav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0.wmf"/><Relationship Id="rId3" Type="http://schemas.openxmlformats.org/officeDocument/2006/relationships/image" Target="../media/image21.png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6.wmf"/><Relationship Id="rId4" Type="http://schemas.openxmlformats.org/officeDocument/2006/relationships/slide" Target="slide2.xml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2.bin"/><Relationship Id="rId3" Type="http://schemas.openxmlformats.org/officeDocument/2006/relationships/slide" Target="slide2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4.wmf"/><Relationship Id="rId4" Type="http://schemas.openxmlformats.org/officeDocument/2006/relationships/image" Target="../media/image27.jpe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7.bin"/><Relationship Id="rId3" Type="http://schemas.openxmlformats.org/officeDocument/2006/relationships/slide" Target="slide2.xml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4" Type="http://schemas.openxmlformats.org/officeDocument/2006/relationships/image" Target="../media/image32.jpe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1619250" y="420688"/>
            <a:ext cx="5715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F0000"/>
                </a:solidFill>
                <a:ea typeface="黑体" pitchFamily="49" charset="-122"/>
              </a:rPr>
              <a:t>8.3  </a:t>
            </a:r>
            <a:r>
              <a:rPr lang="zh-CN" altLang="en-US" sz="4400" dirty="0">
                <a:solidFill>
                  <a:srgbClr val="FF0000"/>
                </a:solidFill>
                <a:ea typeface="黑体" pitchFamily="49" charset="-122"/>
              </a:rPr>
              <a:t>负反馈对放大电路性能的影响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990600" y="2819400"/>
            <a:ext cx="685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66"/>
                </a:solidFill>
                <a:ea typeface="黑体" pitchFamily="49" charset="-122"/>
              </a:rPr>
              <a:t>8.3.2  </a:t>
            </a:r>
            <a:r>
              <a:rPr lang="zh-CN" altLang="en-US" sz="3600">
                <a:solidFill>
                  <a:srgbClr val="000066"/>
                </a:solidFill>
                <a:ea typeface="黑体" pitchFamily="49" charset="-122"/>
              </a:rPr>
              <a:t>减小非线性失真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990600" y="3581400"/>
            <a:ext cx="708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66"/>
                </a:solidFill>
                <a:ea typeface="黑体" pitchFamily="49" charset="-122"/>
              </a:rPr>
              <a:t>8.3.3  </a:t>
            </a:r>
            <a:r>
              <a:rPr lang="zh-CN" altLang="en-US" sz="3600">
                <a:solidFill>
                  <a:srgbClr val="000066"/>
                </a:solidFill>
                <a:ea typeface="黑体" pitchFamily="49" charset="-122"/>
              </a:rPr>
              <a:t>抑制反馈环内噪声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990600" y="4343400"/>
            <a:ext cx="762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66"/>
                </a:solidFill>
                <a:ea typeface="黑体" pitchFamily="49" charset="-122"/>
              </a:rPr>
              <a:t>8.3.4  </a:t>
            </a:r>
            <a:r>
              <a:rPr lang="zh-CN" altLang="en-US" sz="3600">
                <a:solidFill>
                  <a:srgbClr val="000066"/>
                </a:solidFill>
                <a:ea typeface="黑体" pitchFamily="49" charset="-122"/>
              </a:rPr>
              <a:t>对输入电阻和输出电阻的影响</a:t>
            </a: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990600" y="2057400"/>
            <a:ext cx="609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66"/>
                </a:solidFill>
                <a:ea typeface="黑体" pitchFamily="49" charset="-122"/>
              </a:rPr>
              <a:t>8.3.1  </a:t>
            </a:r>
            <a:r>
              <a:rPr lang="zh-CN" altLang="en-US" sz="3600">
                <a:solidFill>
                  <a:srgbClr val="000066"/>
                </a:solidFill>
                <a:ea typeface="黑体" pitchFamily="49" charset="-122"/>
              </a:rPr>
              <a:t>提高增益的稳定性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990600" y="5265738"/>
            <a:ext cx="535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66"/>
                </a:solidFill>
                <a:ea typeface="黑体" pitchFamily="49" charset="-122"/>
              </a:rPr>
              <a:t>8.3.5  </a:t>
            </a:r>
            <a:r>
              <a:rPr lang="zh-CN" altLang="en-US" sz="360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扩展频带（带宽）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1343025" y="811213"/>
            <a:ext cx="496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8.3.5 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扩展频带（带宽）</a:t>
            </a:r>
          </a:p>
        </p:txBody>
      </p:sp>
      <p:sp>
        <p:nvSpPr>
          <p:cNvPr id="11267" name="Rectangle 11"/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4400" b="0">
              <a:solidFill>
                <a:schemeClr val="tx2"/>
              </a:solidFill>
              <a:ea typeface="楷体_GB2312" pitchFamily="49" charset="-122"/>
            </a:endParaRPr>
          </a:p>
        </p:txBody>
      </p:sp>
      <p:pic>
        <p:nvPicPr>
          <p:cNvPr id="11268" name="Picture 1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Line 18"/>
          <p:cNvSpPr>
            <a:spLocks noChangeShapeType="1"/>
          </p:cNvSpPr>
          <p:nvPr/>
        </p:nvSpPr>
        <p:spPr bwMode="auto">
          <a:xfrm>
            <a:off x="936625" y="539750"/>
            <a:ext cx="56102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Text Box 19"/>
          <p:cNvSpPr txBox="1">
            <a:spLocks noChangeArrowheads="1"/>
          </p:cNvSpPr>
          <p:nvPr/>
        </p:nvSpPr>
        <p:spPr bwMode="auto">
          <a:xfrm>
            <a:off x="917575" y="0"/>
            <a:ext cx="5913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为改善性能引入负反馈的一般原则</a:t>
            </a:r>
          </a:p>
        </p:txBody>
      </p:sp>
      <p:sp>
        <p:nvSpPr>
          <p:cNvPr id="66604" name="Rectangle 44"/>
          <p:cNvSpPr>
            <a:spLocks noChangeArrowheads="1"/>
          </p:cNvSpPr>
          <p:nvPr/>
        </p:nvSpPr>
        <p:spPr bwMode="auto">
          <a:xfrm>
            <a:off x="660400" y="693738"/>
            <a:ext cx="374808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要稳定直流量（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）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——</a:t>
            </a:r>
          </a:p>
        </p:txBody>
      </p:sp>
      <p:sp>
        <p:nvSpPr>
          <p:cNvPr id="66607" name="Rectangle 47"/>
          <p:cNvSpPr>
            <a:spLocks noChangeArrowheads="1"/>
          </p:cNvSpPr>
          <p:nvPr/>
        </p:nvSpPr>
        <p:spPr bwMode="auto">
          <a:xfrm>
            <a:off x="4243388" y="665163"/>
            <a:ext cx="25606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引直流负反馈</a:t>
            </a:r>
          </a:p>
        </p:txBody>
      </p:sp>
      <p:sp>
        <p:nvSpPr>
          <p:cNvPr id="66608" name="Rectangle 48"/>
          <p:cNvSpPr>
            <a:spLocks noChangeArrowheads="1"/>
          </p:cNvSpPr>
          <p:nvPr/>
        </p:nvSpPr>
        <p:spPr bwMode="auto">
          <a:xfrm>
            <a:off x="671513" y="1335088"/>
            <a:ext cx="335438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要稳定交流量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——</a:t>
            </a:r>
          </a:p>
        </p:txBody>
      </p:sp>
      <p:sp>
        <p:nvSpPr>
          <p:cNvPr id="66609" name="Rectangle 49"/>
          <p:cNvSpPr>
            <a:spLocks noChangeArrowheads="1"/>
          </p:cNvSpPr>
          <p:nvPr/>
        </p:nvSpPr>
        <p:spPr bwMode="auto">
          <a:xfrm>
            <a:off x="3397250" y="1346200"/>
            <a:ext cx="2560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引交流负反馈</a:t>
            </a:r>
          </a:p>
        </p:txBody>
      </p:sp>
      <p:sp>
        <p:nvSpPr>
          <p:cNvPr id="66610" name="Rectangle 50"/>
          <p:cNvSpPr>
            <a:spLocks noChangeArrowheads="1"/>
          </p:cNvSpPr>
          <p:nvPr/>
        </p:nvSpPr>
        <p:spPr bwMode="auto">
          <a:xfrm>
            <a:off x="708025" y="1962150"/>
            <a:ext cx="66071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要稳定输出电压（降低输出电阻）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——</a:t>
            </a:r>
          </a:p>
        </p:txBody>
      </p:sp>
      <p:sp>
        <p:nvSpPr>
          <p:cNvPr id="66611" name="Rectangle 51"/>
          <p:cNvSpPr>
            <a:spLocks noChangeArrowheads="1"/>
          </p:cNvSpPr>
          <p:nvPr/>
        </p:nvSpPr>
        <p:spPr bwMode="auto">
          <a:xfrm>
            <a:off x="6156325" y="1943100"/>
            <a:ext cx="2560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引电压负反馈</a:t>
            </a:r>
          </a:p>
        </p:txBody>
      </p:sp>
      <p:sp>
        <p:nvSpPr>
          <p:cNvPr id="66612" name="Rectangle 52"/>
          <p:cNvSpPr>
            <a:spLocks noChangeArrowheads="1"/>
          </p:cNvSpPr>
          <p:nvPr/>
        </p:nvSpPr>
        <p:spPr bwMode="auto">
          <a:xfrm>
            <a:off x="700088" y="2584450"/>
            <a:ext cx="66643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要稳定输出电流（提高输出电阻）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——</a:t>
            </a:r>
          </a:p>
        </p:txBody>
      </p:sp>
      <p:sp>
        <p:nvSpPr>
          <p:cNvPr id="66613" name="Rectangle 53"/>
          <p:cNvSpPr>
            <a:spLocks noChangeArrowheads="1"/>
          </p:cNvSpPr>
          <p:nvPr/>
        </p:nvSpPr>
        <p:spPr bwMode="auto">
          <a:xfrm>
            <a:off x="6194425" y="2576513"/>
            <a:ext cx="25606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引电流负反馈</a:t>
            </a:r>
          </a:p>
        </p:txBody>
      </p:sp>
      <p:sp>
        <p:nvSpPr>
          <p:cNvPr id="66614" name="Rectangle 54"/>
          <p:cNvSpPr>
            <a:spLocks noChangeArrowheads="1"/>
          </p:cNvSpPr>
          <p:nvPr/>
        </p:nvSpPr>
        <p:spPr bwMode="auto">
          <a:xfrm>
            <a:off x="709613" y="3208338"/>
            <a:ext cx="62166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要放大电压信号，即提高输入电阻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——</a:t>
            </a:r>
          </a:p>
        </p:txBody>
      </p:sp>
      <p:sp>
        <p:nvSpPr>
          <p:cNvPr id="66615" name="Rectangle 55"/>
          <p:cNvSpPr>
            <a:spLocks noChangeArrowheads="1"/>
          </p:cNvSpPr>
          <p:nvPr/>
        </p:nvSpPr>
        <p:spPr bwMode="auto">
          <a:xfrm>
            <a:off x="6213475" y="3219450"/>
            <a:ext cx="2560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引串联负反馈</a:t>
            </a:r>
          </a:p>
        </p:txBody>
      </p:sp>
      <p:sp>
        <p:nvSpPr>
          <p:cNvPr id="66616" name="Rectangle 56"/>
          <p:cNvSpPr>
            <a:spLocks noChangeArrowheads="1"/>
          </p:cNvSpPr>
          <p:nvPr/>
        </p:nvSpPr>
        <p:spPr bwMode="auto">
          <a:xfrm>
            <a:off x="730250" y="3759200"/>
            <a:ext cx="64198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要放大电流信号，即降低输入电阻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——</a:t>
            </a:r>
          </a:p>
        </p:txBody>
      </p:sp>
      <p:sp>
        <p:nvSpPr>
          <p:cNvPr id="66617" name="Rectangle 57"/>
          <p:cNvSpPr>
            <a:spLocks noChangeArrowheads="1"/>
          </p:cNvSpPr>
          <p:nvPr/>
        </p:nvSpPr>
        <p:spPr bwMode="auto">
          <a:xfrm>
            <a:off x="6213475" y="3752850"/>
            <a:ext cx="2560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引并联负反馈</a:t>
            </a:r>
          </a:p>
        </p:txBody>
      </p:sp>
      <p:pic>
        <p:nvPicPr>
          <p:cNvPr id="12305" name="Picture 58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6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4" grpId="0" autoUpdateAnimBg="0"/>
      <p:bldP spid="66607" grpId="0" autoUpdateAnimBg="0"/>
      <p:bldP spid="66608" grpId="0" autoUpdateAnimBg="0"/>
      <p:bldP spid="66609" grpId="0" autoUpdateAnimBg="0"/>
      <p:bldP spid="66610" grpId="0" autoUpdateAnimBg="0"/>
      <p:bldP spid="66611" grpId="0" autoUpdateAnimBg="0"/>
      <p:bldP spid="66612" grpId="0" autoUpdateAnimBg="0"/>
      <p:bldP spid="66613" grpId="0" autoUpdateAnimBg="0"/>
      <p:bldP spid="66614" grpId="0" autoUpdateAnimBg="0"/>
      <p:bldP spid="66615" grpId="0" autoUpdateAnimBg="0"/>
      <p:bldP spid="66616" grpId="0" autoUpdateAnimBg="0"/>
      <p:bldP spid="6661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957263" y="1487488"/>
          <a:ext cx="6540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Photo Editor 照片" r:id="rId3" imgW="15642233" imgH="9838095" progId="MSPhotoEd.3">
                  <p:embed/>
                </p:oleObj>
              </mc:Choice>
              <mc:Fallback>
                <p:oleObj name="Photo Editor 照片" r:id="rId3" imgW="15642233" imgH="983809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1487488"/>
                        <a:ext cx="65405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zh-CN" altLang="en-US" sz="2400">
                <a:ea typeface="楷体_GB2312" pitchFamily="49" charset="-122"/>
              </a:rPr>
              <a:t>：为达到下列各目的，应分别引入那种组态的反馈，怎样连线？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349250" y="642938"/>
            <a:ext cx="796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①</a:t>
            </a:r>
            <a:r>
              <a:rPr lang="zh-CN" altLang="en-US" sz="2400">
                <a:ea typeface="楷体_GB2312" pitchFamily="49" charset="-122"/>
              </a:rPr>
              <a:t>减小放大电路从信号源索取的电流并增强带负载能力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1693863" y="5848350"/>
            <a:ext cx="3871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应引入电压串联负反馈</a:t>
            </a:r>
          </a:p>
        </p:txBody>
      </p:sp>
      <p:grpSp>
        <p:nvGrpSpPr>
          <p:cNvPr id="102410" name="Group 10"/>
          <p:cNvGrpSpPr>
            <a:grpSpLocks/>
          </p:cNvGrpSpPr>
          <p:nvPr/>
        </p:nvGrpSpPr>
        <p:grpSpPr bwMode="auto">
          <a:xfrm>
            <a:off x="6084888" y="3533775"/>
            <a:ext cx="1025525" cy="1692275"/>
            <a:chOff x="3833" y="2226"/>
            <a:chExt cx="646" cy="1066"/>
          </a:xfrm>
        </p:grpSpPr>
        <p:sp>
          <p:nvSpPr>
            <p:cNvPr id="13326" name="Line 8"/>
            <p:cNvSpPr>
              <a:spLocks noChangeShapeType="1"/>
            </p:cNvSpPr>
            <p:nvPr/>
          </p:nvSpPr>
          <p:spPr bwMode="auto">
            <a:xfrm>
              <a:off x="4472" y="2226"/>
              <a:ext cx="7" cy="106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" name="Line 9"/>
            <p:cNvSpPr>
              <a:spLocks noChangeShapeType="1"/>
            </p:cNvSpPr>
            <p:nvPr/>
          </p:nvSpPr>
          <p:spPr bwMode="auto">
            <a:xfrm>
              <a:off x="3833" y="3278"/>
              <a:ext cx="6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2413" name="Group 13"/>
          <p:cNvGrpSpPr>
            <a:grpSpLocks/>
          </p:cNvGrpSpPr>
          <p:nvPr/>
        </p:nvGrpSpPr>
        <p:grpSpPr bwMode="auto">
          <a:xfrm>
            <a:off x="3454400" y="3182938"/>
            <a:ext cx="1806575" cy="2032000"/>
            <a:chOff x="2176" y="2005"/>
            <a:chExt cx="1138" cy="1280"/>
          </a:xfrm>
        </p:grpSpPr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>
              <a:off x="3314" y="2005"/>
              <a:ext cx="0" cy="7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 flipH="1">
              <a:off x="2176" y="2766"/>
              <a:ext cx="1138" cy="5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2417" name="Group 17"/>
          <p:cNvGrpSpPr>
            <a:grpSpLocks/>
          </p:cNvGrpSpPr>
          <p:nvPr/>
        </p:nvGrpSpPr>
        <p:grpSpPr bwMode="auto">
          <a:xfrm>
            <a:off x="3308350" y="2336800"/>
            <a:ext cx="2200275" cy="552450"/>
            <a:chOff x="2084" y="1472"/>
            <a:chExt cx="1386" cy="348"/>
          </a:xfrm>
        </p:grpSpPr>
        <p:sp>
          <p:nvSpPr>
            <p:cNvPr id="13321" name="Line 14"/>
            <p:cNvSpPr>
              <a:spLocks noChangeShapeType="1"/>
            </p:cNvSpPr>
            <p:nvPr/>
          </p:nvSpPr>
          <p:spPr bwMode="auto">
            <a:xfrm flipV="1">
              <a:off x="2084" y="1472"/>
              <a:ext cx="92" cy="14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2" name="Line 15"/>
            <p:cNvSpPr>
              <a:spLocks noChangeShapeType="1"/>
            </p:cNvSpPr>
            <p:nvPr/>
          </p:nvSpPr>
          <p:spPr bwMode="auto">
            <a:xfrm>
              <a:off x="2169" y="1472"/>
              <a:ext cx="11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3" name="Line 16"/>
            <p:cNvSpPr>
              <a:spLocks noChangeShapeType="1"/>
            </p:cNvSpPr>
            <p:nvPr/>
          </p:nvSpPr>
          <p:spPr bwMode="auto">
            <a:xfrm>
              <a:off x="3321" y="1472"/>
              <a:ext cx="149" cy="3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6" grpId="0"/>
      <p:bldP spid="1024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957263" y="1487488"/>
          <a:ext cx="6540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Photo Editor 照片" r:id="rId3" imgW="15642233" imgH="9838095" progId="MSPhotoEd.3">
                  <p:embed/>
                </p:oleObj>
              </mc:Choice>
              <mc:Fallback>
                <p:oleObj name="Photo Editor 照片" r:id="rId3" imgW="15642233" imgH="983809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1487488"/>
                        <a:ext cx="65405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zh-CN" altLang="en-US" sz="2400">
                <a:ea typeface="楷体_GB2312" pitchFamily="49" charset="-122"/>
              </a:rPr>
              <a:t>：为达到下列各目的，应分别引入那种组态的反馈，怎样连线？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654050" y="722313"/>
            <a:ext cx="801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②</a:t>
            </a:r>
            <a:r>
              <a:rPr lang="zh-CN" altLang="en-US" sz="2400">
                <a:ea typeface="楷体_GB2312" pitchFamily="49" charset="-122"/>
              </a:rPr>
              <a:t>将输入电流</a:t>
            </a:r>
            <a:r>
              <a:rPr lang="en-US" altLang="zh-CN" sz="2400" i="1">
                <a:ea typeface="楷体_GB2312" pitchFamily="49" charset="-122"/>
              </a:rPr>
              <a:t>i</a:t>
            </a:r>
            <a:r>
              <a:rPr lang="en-US" altLang="zh-CN" sz="2400" i="1" baseline="-25000">
                <a:ea typeface="楷体_GB2312" pitchFamily="49" charset="-122"/>
              </a:rPr>
              <a:t>I </a:t>
            </a:r>
            <a:r>
              <a:rPr lang="zh-CN" altLang="en-US" sz="2400">
                <a:ea typeface="楷体_GB2312" pitchFamily="49" charset="-122"/>
              </a:rPr>
              <a:t>转换成与之呈稳定线性关系的输出电流</a:t>
            </a:r>
            <a:r>
              <a:rPr lang="en-US" altLang="zh-CN" sz="2400" i="1">
                <a:ea typeface="楷体_GB2312" pitchFamily="49" charset="-122"/>
              </a:rPr>
              <a:t>i</a:t>
            </a:r>
            <a:r>
              <a:rPr lang="en-US" altLang="zh-CN" sz="2400" i="1" baseline="-25000">
                <a:ea typeface="楷体_GB2312" pitchFamily="49" charset="-122"/>
              </a:rPr>
              <a:t>O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1963738" y="583565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应引入电流并联负反馈</a:t>
            </a:r>
          </a:p>
        </p:txBody>
      </p:sp>
      <p:grpSp>
        <p:nvGrpSpPr>
          <p:cNvPr id="103439" name="Group 15"/>
          <p:cNvGrpSpPr>
            <a:grpSpLocks/>
          </p:cNvGrpSpPr>
          <p:nvPr/>
        </p:nvGrpSpPr>
        <p:grpSpPr bwMode="auto">
          <a:xfrm>
            <a:off x="6096000" y="2314575"/>
            <a:ext cx="881063" cy="2889250"/>
            <a:chOff x="3840" y="1458"/>
            <a:chExt cx="555" cy="1820"/>
          </a:xfrm>
        </p:grpSpPr>
        <p:sp>
          <p:nvSpPr>
            <p:cNvPr id="14354" name="Line 8"/>
            <p:cNvSpPr>
              <a:spLocks noChangeShapeType="1"/>
            </p:cNvSpPr>
            <p:nvPr/>
          </p:nvSpPr>
          <p:spPr bwMode="auto">
            <a:xfrm>
              <a:off x="4395" y="1458"/>
              <a:ext cx="0" cy="18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" name="Line 9"/>
            <p:cNvSpPr>
              <a:spLocks noChangeShapeType="1"/>
            </p:cNvSpPr>
            <p:nvPr/>
          </p:nvSpPr>
          <p:spPr bwMode="auto">
            <a:xfrm flipH="1">
              <a:off x="3840" y="3271"/>
              <a:ext cx="54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440" name="Group 16"/>
          <p:cNvGrpSpPr>
            <a:grpSpLocks/>
          </p:cNvGrpSpPr>
          <p:nvPr/>
        </p:nvGrpSpPr>
        <p:grpSpPr bwMode="auto">
          <a:xfrm>
            <a:off x="2292350" y="3781425"/>
            <a:ext cx="1206500" cy="1433513"/>
            <a:chOff x="1444" y="2382"/>
            <a:chExt cx="760" cy="903"/>
          </a:xfrm>
        </p:grpSpPr>
        <p:sp>
          <p:nvSpPr>
            <p:cNvPr id="14352" name="Line 10"/>
            <p:cNvSpPr>
              <a:spLocks noChangeShapeType="1"/>
            </p:cNvSpPr>
            <p:nvPr/>
          </p:nvSpPr>
          <p:spPr bwMode="auto">
            <a:xfrm flipH="1">
              <a:off x="1444" y="3278"/>
              <a:ext cx="7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3" name="Line 11"/>
            <p:cNvSpPr>
              <a:spLocks noChangeShapeType="1"/>
            </p:cNvSpPr>
            <p:nvPr/>
          </p:nvSpPr>
          <p:spPr bwMode="auto">
            <a:xfrm flipV="1">
              <a:off x="1451" y="2382"/>
              <a:ext cx="0" cy="90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441" name="Group 17"/>
          <p:cNvGrpSpPr>
            <a:grpSpLocks/>
          </p:cNvGrpSpPr>
          <p:nvPr/>
        </p:nvGrpSpPr>
        <p:grpSpPr bwMode="auto">
          <a:xfrm>
            <a:off x="3308350" y="2325688"/>
            <a:ext cx="2211388" cy="576262"/>
            <a:chOff x="2084" y="1465"/>
            <a:chExt cx="1393" cy="363"/>
          </a:xfrm>
        </p:grpSpPr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 flipV="1">
              <a:off x="2084" y="1479"/>
              <a:ext cx="113" cy="14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>
              <a:off x="2197" y="1472"/>
              <a:ext cx="10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1" name="Line 14"/>
            <p:cNvSpPr>
              <a:spLocks noChangeShapeType="1"/>
            </p:cNvSpPr>
            <p:nvPr/>
          </p:nvSpPr>
          <p:spPr bwMode="auto">
            <a:xfrm>
              <a:off x="3285" y="1465"/>
              <a:ext cx="192" cy="36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445" name="Group 21"/>
          <p:cNvGrpSpPr>
            <a:grpSpLocks/>
          </p:cNvGrpSpPr>
          <p:nvPr/>
        </p:nvGrpSpPr>
        <p:grpSpPr bwMode="auto">
          <a:xfrm>
            <a:off x="3776663" y="2324100"/>
            <a:ext cx="1731962" cy="547688"/>
            <a:chOff x="2379" y="1464"/>
            <a:chExt cx="1091" cy="345"/>
          </a:xfrm>
        </p:grpSpPr>
        <p:sp>
          <p:nvSpPr>
            <p:cNvPr id="14346" name="Line 18"/>
            <p:cNvSpPr>
              <a:spLocks noChangeShapeType="1"/>
            </p:cNvSpPr>
            <p:nvPr/>
          </p:nvSpPr>
          <p:spPr bwMode="auto">
            <a:xfrm flipV="1">
              <a:off x="2379" y="1464"/>
              <a:ext cx="216" cy="15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7" name="Line 19"/>
            <p:cNvSpPr>
              <a:spLocks noChangeShapeType="1"/>
            </p:cNvSpPr>
            <p:nvPr/>
          </p:nvSpPr>
          <p:spPr bwMode="auto">
            <a:xfrm>
              <a:off x="2575" y="1470"/>
              <a:ext cx="81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" name="Line 20"/>
            <p:cNvSpPr>
              <a:spLocks noChangeShapeType="1"/>
            </p:cNvSpPr>
            <p:nvPr/>
          </p:nvSpPr>
          <p:spPr bwMode="auto">
            <a:xfrm>
              <a:off x="3395" y="1470"/>
              <a:ext cx="75" cy="33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/>
      <p:bldP spid="1034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957263" y="1487488"/>
          <a:ext cx="6540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Photo Editor 照片" r:id="rId3" imgW="15642233" imgH="9838095" progId="MSPhotoEd.3">
                  <p:embed/>
                </p:oleObj>
              </mc:Choice>
              <mc:Fallback>
                <p:oleObj name="Photo Editor 照片" r:id="rId3" imgW="15642233" imgH="983809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1487488"/>
                        <a:ext cx="65405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zh-CN" altLang="en-US" sz="2400">
                <a:ea typeface="楷体_GB2312" pitchFamily="49" charset="-122"/>
              </a:rPr>
              <a:t>：为达到下列个目的，应分别引入那种组态的反馈，怎样连线？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565150" y="609600"/>
            <a:ext cx="808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③</a:t>
            </a:r>
            <a:r>
              <a:rPr lang="zh-CN" altLang="en-US" sz="2400">
                <a:ea typeface="楷体_GB2312" pitchFamily="49" charset="-122"/>
              </a:rPr>
              <a:t>将输入电流转换成稳定的输出电压 </a:t>
            </a:r>
            <a:r>
              <a:rPr lang="en-US" altLang="zh-CN" sz="2400">
                <a:ea typeface="楷体_GB2312" pitchFamily="49" charset="-122"/>
              </a:rPr>
              <a:t>u</a:t>
            </a:r>
            <a:r>
              <a:rPr lang="en-US" altLang="zh-CN" sz="2400" baseline="-25000">
                <a:ea typeface="楷体_GB2312" pitchFamily="49" charset="-122"/>
              </a:rPr>
              <a:t>o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1738313" y="5746750"/>
            <a:ext cx="5859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应引入电压并联负反馈</a:t>
            </a:r>
          </a:p>
        </p:txBody>
      </p:sp>
      <p:grpSp>
        <p:nvGrpSpPr>
          <p:cNvPr id="104463" name="Group 15"/>
          <p:cNvGrpSpPr>
            <a:grpSpLocks/>
          </p:cNvGrpSpPr>
          <p:nvPr/>
        </p:nvGrpSpPr>
        <p:grpSpPr bwMode="auto">
          <a:xfrm>
            <a:off x="6084888" y="3533775"/>
            <a:ext cx="1016000" cy="1658938"/>
            <a:chOff x="3833" y="2226"/>
            <a:chExt cx="640" cy="1045"/>
          </a:xfrm>
        </p:grpSpPr>
        <p:sp>
          <p:nvSpPr>
            <p:cNvPr id="15378" name="Line 8"/>
            <p:cNvSpPr>
              <a:spLocks noChangeShapeType="1"/>
            </p:cNvSpPr>
            <p:nvPr/>
          </p:nvSpPr>
          <p:spPr bwMode="auto">
            <a:xfrm>
              <a:off x="4473" y="2226"/>
              <a:ext cx="0" cy="104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9" name="Line 9"/>
            <p:cNvSpPr>
              <a:spLocks noChangeShapeType="1"/>
            </p:cNvSpPr>
            <p:nvPr/>
          </p:nvSpPr>
          <p:spPr bwMode="auto">
            <a:xfrm>
              <a:off x="3833" y="3271"/>
              <a:ext cx="6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4464" name="Group 16"/>
          <p:cNvGrpSpPr>
            <a:grpSpLocks/>
          </p:cNvGrpSpPr>
          <p:nvPr/>
        </p:nvGrpSpPr>
        <p:grpSpPr bwMode="auto">
          <a:xfrm>
            <a:off x="2292350" y="3781425"/>
            <a:ext cx="1195388" cy="1411288"/>
            <a:chOff x="1444" y="2382"/>
            <a:chExt cx="753" cy="889"/>
          </a:xfrm>
        </p:grpSpPr>
        <p:sp>
          <p:nvSpPr>
            <p:cNvPr id="15376" name="Line 10"/>
            <p:cNvSpPr>
              <a:spLocks noChangeShapeType="1"/>
            </p:cNvSpPr>
            <p:nvPr/>
          </p:nvSpPr>
          <p:spPr bwMode="auto">
            <a:xfrm>
              <a:off x="1444" y="2382"/>
              <a:ext cx="0" cy="88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7" name="Line 11"/>
            <p:cNvSpPr>
              <a:spLocks noChangeShapeType="1"/>
            </p:cNvSpPr>
            <p:nvPr/>
          </p:nvSpPr>
          <p:spPr bwMode="auto">
            <a:xfrm>
              <a:off x="1444" y="3264"/>
              <a:ext cx="75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4465" name="Group 17"/>
          <p:cNvGrpSpPr>
            <a:grpSpLocks/>
          </p:cNvGrpSpPr>
          <p:nvPr/>
        </p:nvGrpSpPr>
        <p:grpSpPr bwMode="auto">
          <a:xfrm>
            <a:off x="3781425" y="2370138"/>
            <a:ext cx="1738313" cy="496887"/>
            <a:chOff x="2382" y="1493"/>
            <a:chExt cx="1095" cy="313"/>
          </a:xfrm>
        </p:grpSpPr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 flipV="1">
              <a:off x="2382" y="1500"/>
              <a:ext cx="0" cy="1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>
              <a:off x="2382" y="1493"/>
              <a:ext cx="10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>
              <a:off x="3470" y="1493"/>
              <a:ext cx="0" cy="3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4469" name="Group 21"/>
          <p:cNvGrpSpPr>
            <a:grpSpLocks/>
          </p:cNvGrpSpPr>
          <p:nvPr/>
        </p:nvGrpSpPr>
        <p:grpSpPr bwMode="auto">
          <a:xfrm>
            <a:off x="3270250" y="2119313"/>
            <a:ext cx="2270125" cy="795337"/>
            <a:chOff x="2060" y="1335"/>
            <a:chExt cx="1430" cy="501"/>
          </a:xfrm>
        </p:grpSpPr>
        <p:sp>
          <p:nvSpPr>
            <p:cNvPr id="15370" name="Line 18"/>
            <p:cNvSpPr>
              <a:spLocks noChangeShapeType="1"/>
            </p:cNvSpPr>
            <p:nvPr/>
          </p:nvSpPr>
          <p:spPr bwMode="auto">
            <a:xfrm flipV="1">
              <a:off x="2060" y="1355"/>
              <a:ext cx="0" cy="27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Line 19"/>
            <p:cNvSpPr>
              <a:spLocks noChangeShapeType="1"/>
            </p:cNvSpPr>
            <p:nvPr/>
          </p:nvSpPr>
          <p:spPr bwMode="auto">
            <a:xfrm>
              <a:off x="2060" y="1342"/>
              <a:ext cx="143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2" name="Line 20"/>
            <p:cNvSpPr>
              <a:spLocks noChangeShapeType="1"/>
            </p:cNvSpPr>
            <p:nvPr/>
          </p:nvSpPr>
          <p:spPr bwMode="auto">
            <a:xfrm flipH="1">
              <a:off x="3456" y="1335"/>
              <a:ext cx="27" cy="50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/>
      <p:bldP spid="1044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75"/>
          <p:cNvSpPr txBox="1">
            <a:spLocks noChangeArrowheads="1"/>
          </p:cNvSpPr>
          <p:nvPr/>
        </p:nvSpPr>
        <p:spPr bwMode="auto">
          <a:xfrm>
            <a:off x="0" y="220663"/>
            <a:ext cx="767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8.1.6 </a:t>
            </a:r>
            <a:r>
              <a:rPr lang="zh-CN" altLang="en-US" sz="2400">
                <a:ea typeface="楷体_GB2312" pitchFamily="49" charset="-122"/>
              </a:rPr>
              <a:t>按要求正确连线</a:t>
            </a:r>
          </a:p>
        </p:txBody>
      </p:sp>
      <p:sp>
        <p:nvSpPr>
          <p:cNvPr id="16387" name="Text Box 76"/>
          <p:cNvSpPr txBox="1">
            <a:spLocks noChangeArrowheads="1"/>
          </p:cNvSpPr>
          <p:nvPr/>
        </p:nvSpPr>
        <p:spPr bwMode="auto">
          <a:xfrm>
            <a:off x="2192338" y="1165225"/>
            <a:ext cx="4335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电压串联负反馈</a:t>
            </a:r>
          </a:p>
        </p:txBody>
      </p:sp>
      <p:grpSp>
        <p:nvGrpSpPr>
          <p:cNvPr id="92237" name="Group 77"/>
          <p:cNvGrpSpPr>
            <a:grpSpLocks/>
          </p:cNvGrpSpPr>
          <p:nvPr/>
        </p:nvGrpSpPr>
        <p:grpSpPr bwMode="auto">
          <a:xfrm>
            <a:off x="1703388" y="3165475"/>
            <a:ext cx="4303712" cy="1579563"/>
            <a:chOff x="1073" y="1994"/>
            <a:chExt cx="2711" cy="995"/>
          </a:xfrm>
        </p:grpSpPr>
        <p:sp>
          <p:nvSpPr>
            <p:cNvPr id="16469" name="Line 78"/>
            <p:cNvSpPr>
              <a:spLocks noChangeShapeType="1"/>
            </p:cNvSpPr>
            <p:nvPr/>
          </p:nvSpPr>
          <p:spPr bwMode="auto">
            <a:xfrm>
              <a:off x="1410" y="1994"/>
              <a:ext cx="308" cy="20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0" name="Line 79"/>
            <p:cNvSpPr>
              <a:spLocks noChangeShapeType="1"/>
            </p:cNvSpPr>
            <p:nvPr/>
          </p:nvSpPr>
          <p:spPr bwMode="auto">
            <a:xfrm flipV="1">
              <a:off x="1073" y="2423"/>
              <a:ext cx="635" cy="25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1" name="Line 80"/>
            <p:cNvSpPr>
              <a:spLocks noChangeShapeType="1"/>
            </p:cNvSpPr>
            <p:nvPr/>
          </p:nvSpPr>
          <p:spPr bwMode="auto">
            <a:xfrm flipV="1">
              <a:off x="2880" y="2781"/>
              <a:ext cx="904" cy="19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2" name="Line 81"/>
            <p:cNvSpPr>
              <a:spLocks noChangeShapeType="1"/>
            </p:cNvSpPr>
            <p:nvPr/>
          </p:nvSpPr>
          <p:spPr bwMode="auto">
            <a:xfrm flipH="1">
              <a:off x="2046" y="2433"/>
              <a:ext cx="228" cy="55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6389" name="Picture 8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8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88"/>
          <p:cNvSpPr txBox="1">
            <a:spLocks noChangeArrowheads="1"/>
          </p:cNvSpPr>
          <p:nvPr/>
        </p:nvSpPr>
        <p:spPr bwMode="auto">
          <a:xfrm>
            <a:off x="2990850" y="31051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1</a:t>
            </a:r>
          </a:p>
        </p:txBody>
      </p:sp>
      <p:sp>
        <p:nvSpPr>
          <p:cNvPr id="16392" name="Text Box 89"/>
          <p:cNvSpPr txBox="1">
            <a:spLocks noChangeArrowheads="1"/>
          </p:cNvSpPr>
          <p:nvPr/>
        </p:nvSpPr>
        <p:spPr bwMode="auto">
          <a:xfrm>
            <a:off x="2959100" y="38290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2</a:t>
            </a:r>
          </a:p>
        </p:txBody>
      </p:sp>
      <p:sp>
        <p:nvSpPr>
          <p:cNvPr id="16393" name="Text Box 90"/>
          <p:cNvSpPr txBox="1">
            <a:spLocks noChangeArrowheads="1"/>
          </p:cNvSpPr>
          <p:nvPr/>
        </p:nvSpPr>
        <p:spPr bwMode="auto">
          <a:xfrm>
            <a:off x="3748088" y="42910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f</a:t>
            </a:r>
          </a:p>
        </p:txBody>
      </p:sp>
      <p:sp>
        <p:nvSpPr>
          <p:cNvPr id="16394" name="Text Box 91"/>
          <p:cNvSpPr txBox="1">
            <a:spLocks noChangeArrowheads="1"/>
          </p:cNvSpPr>
          <p:nvPr/>
        </p:nvSpPr>
        <p:spPr bwMode="auto">
          <a:xfrm>
            <a:off x="6029325" y="27114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3</a:t>
            </a:r>
          </a:p>
        </p:txBody>
      </p:sp>
      <p:sp>
        <p:nvSpPr>
          <p:cNvPr id="16395" name="Text Box 92"/>
          <p:cNvSpPr txBox="1">
            <a:spLocks noChangeArrowheads="1"/>
          </p:cNvSpPr>
          <p:nvPr/>
        </p:nvSpPr>
        <p:spPr bwMode="auto">
          <a:xfrm>
            <a:off x="6075363" y="48117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4</a:t>
            </a:r>
          </a:p>
        </p:txBody>
      </p:sp>
      <p:grpSp>
        <p:nvGrpSpPr>
          <p:cNvPr id="16396" name="Group 93"/>
          <p:cNvGrpSpPr>
            <a:grpSpLocks/>
          </p:cNvGrpSpPr>
          <p:nvPr/>
        </p:nvGrpSpPr>
        <p:grpSpPr bwMode="auto">
          <a:xfrm>
            <a:off x="1166813" y="2208213"/>
            <a:ext cx="6510337" cy="3525837"/>
            <a:chOff x="735" y="1391"/>
            <a:chExt cx="4101" cy="2221"/>
          </a:xfrm>
        </p:grpSpPr>
        <p:grpSp>
          <p:nvGrpSpPr>
            <p:cNvPr id="16397" name="Group 94"/>
            <p:cNvGrpSpPr>
              <a:grpSpLocks/>
            </p:cNvGrpSpPr>
            <p:nvPr/>
          </p:nvGrpSpPr>
          <p:grpSpPr bwMode="auto">
            <a:xfrm>
              <a:off x="2375" y="2076"/>
              <a:ext cx="504" cy="457"/>
              <a:chOff x="1203" y="774"/>
              <a:chExt cx="504" cy="457"/>
            </a:xfrm>
          </p:grpSpPr>
          <p:sp>
            <p:nvSpPr>
              <p:cNvPr id="16464" name="Line 95"/>
              <p:cNvSpPr>
                <a:spLocks noChangeShapeType="1"/>
              </p:cNvSpPr>
              <p:nvPr/>
            </p:nvSpPr>
            <p:spPr bwMode="auto">
              <a:xfrm>
                <a:off x="1230" y="794"/>
                <a:ext cx="0" cy="4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65" name="Line 96"/>
              <p:cNvSpPr>
                <a:spLocks noChangeShapeType="1"/>
              </p:cNvSpPr>
              <p:nvPr/>
            </p:nvSpPr>
            <p:spPr bwMode="auto">
              <a:xfrm>
                <a:off x="1230" y="794"/>
                <a:ext cx="477" cy="2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66" name="Line 97"/>
              <p:cNvSpPr>
                <a:spLocks noChangeShapeType="1"/>
              </p:cNvSpPr>
              <p:nvPr/>
            </p:nvSpPr>
            <p:spPr bwMode="auto">
              <a:xfrm flipH="1">
                <a:off x="1230" y="1043"/>
                <a:ext cx="457" cy="1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67" name="Text Box 98"/>
              <p:cNvSpPr txBox="1">
                <a:spLocks noChangeArrowheads="1"/>
              </p:cNvSpPr>
              <p:nvPr/>
            </p:nvSpPr>
            <p:spPr bwMode="auto">
              <a:xfrm>
                <a:off x="1203" y="774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6468" name="Text Box 99"/>
              <p:cNvSpPr txBox="1">
                <a:spLocks noChangeArrowheads="1"/>
              </p:cNvSpPr>
              <p:nvPr/>
            </p:nvSpPr>
            <p:spPr bwMode="auto">
              <a:xfrm>
                <a:off x="1230" y="930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-</a:t>
                </a:r>
              </a:p>
            </p:txBody>
          </p:sp>
        </p:grpSp>
        <p:grpSp>
          <p:nvGrpSpPr>
            <p:cNvPr id="16398" name="Group 100"/>
            <p:cNvGrpSpPr>
              <a:grpSpLocks/>
            </p:cNvGrpSpPr>
            <p:nvPr/>
          </p:nvGrpSpPr>
          <p:grpSpPr bwMode="auto">
            <a:xfrm>
              <a:off x="3337" y="2236"/>
              <a:ext cx="464" cy="432"/>
              <a:chOff x="3019" y="934"/>
              <a:chExt cx="464" cy="432"/>
            </a:xfrm>
          </p:grpSpPr>
          <p:grpSp>
            <p:nvGrpSpPr>
              <p:cNvPr id="16453" name="Group 101"/>
              <p:cNvGrpSpPr>
                <a:grpSpLocks/>
              </p:cNvGrpSpPr>
              <p:nvPr/>
            </p:nvGrpSpPr>
            <p:grpSpPr bwMode="auto">
              <a:xfrm>
                <a:off x="3019" y="934"/>
                <a:ext cx="238" cy="228"/>
                <a:chOff x="3019" y="934"/>
                <a:chExt cx="238" cy="228"/>
              </a:xfrm>
            </p:grpSpPr>
            <p:sp>
              <p:nvSpPr>
                <p:cNvPr id="16460" name="Line 102"/>
                <p:cNvSpPr>
                  <a:spLocks noChangeShapeType="1"/>
                </p:cNvSpPr>
                <p:nvPr/>
              </p:nvSpPr>
              <p:spPr bwMode="auto">
                <a:xfrm>
                  <a:off x="3098" y="934"/>
                  <a:ext cx="0" cy="2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61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3099" y="944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62" name="Line 104"/>
                <p:cNvSpPr>
                  <a:spLocks noChangeShapeType="1"/>
                </p:cNvSpPr>
                <p:nvPr/>
              </p:nvSpPr>
              <p:spPr bwMode="auto">
                <a:xfrm>
                  <a:off x="3108" y="1063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63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3019" y="1033"/>
                  <a:ext cx="70" cy="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54" name="Group 106"/>
              <p:cNvGrpSpPr>
                <a:grpSpLocks/>
              </p:cNvGrpSpPr>
              <p:nvPr/>
            </p:nvGrpSpPr>
            <p:grpSpPr bwMode="auto">
              <a:xfrm>
                <a:off x="3245" y="1138"/>
                <a:ext cx="238" cy="228"/>
                <a:chOff x="3019" y="934"/>
                <a:chExt cx="238" cy="228"/>
              </a:xfrm>
            </p:grpSpPr>
            <p:sp>
              <p:nvSpPr>
                <p:cNvPr id="16456" name="Line 107"/>
                <p:cNvSpPr>
                  <a:spLocks noChangeShapeType="1"/>
                </p:cNvSpPr>
                <p:nvPr/>
              </p:nvSpPr>
              <p:spPr bwMode="auto">
                <a:xfrm>
                  <a:off x="3098" y="934"/>
                  <a:ext cx="0" cy="2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57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3099" y="944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58" name="Line 109"/>
                <p:cNvSpPr>
                  <a:spLocks noChangeShapeType="1"/>
                </p:cNvSpPr>
                <p:nvPr/>
              </p:nvSpPr>
              <p:spPr bwMode="auto">
                <a:xfrm>
                  <a:off x="3108" y="1063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59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3019" y="1033"/>
                  <a:ext cx="70" cy="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455" name="Line 111"/>
              <p:cNvSpPr>
                <a:spLocks noChangeShapeType="1"/>
              </p:cNvSpPr>
              <p:nvPr/>
            </p:nvSpPr>
            <p:spPr bwMode="auto">
              <a:xfrm>
                <a:off x="3238" y="1122"/>
                <a:ext cx="9" cy="12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399" name="Rectangle 112"/>
            <p:cNvSpPr>
              <a:spLocks noChangeArrowheads="1"/>
            </p:cNvSpPr>
            <p:nvPr/>
          </p:nvSpPr>
          <p:spPr bwMode="auto">
            <a:xfrm>
              <a:off x="3764" y="1689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16400" name="Group 113"/>
            <p:cNvGrpSpPr>
              <a:grpSpLocks/>
            </p:cNvGrpSpPr>
            <p:nvPr/>
          </p:nvGrpSpPr>
          <p:grpSpPr bwMode="auto">
            <a:xfrm>
              <a:off x="735" y="1719"/>
              <a:ext cx="884" cy="1162"/>
              <a:chOff x="159" y="328"/>
              <a:chExt cx="884" cy="1162"/>
            </a:xfrm>
          </p:grpSpPr>
          <p:sp>
            <p:nvSpPr>
              <p:cNvPr id="16444" name="Oval 114"/>
              <p:cNvSpPr>
                <a:spLocks noChangeArrowheads="1"/>
              </p:cNvSpPr>
              <p:nvPr/>
            </p:nvSpPr>
            <p:spPr bwMode="auto">
              <a:xfrm>
                <a:off x="377" y="864"/>
                <a:ext cx="259" cy="24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6445" name="Line 115"/>
              <p:cNvSpPr>
                <a:spLocks noChangeShapeType="1"/>
              </p:cNvSpPr>
              <p:nvPr/>
            </p:nvSpPr>
            <p:spPr bwMode="auto">
              <a:xfrm>
                <a:off x="516" y="606"/>
                <a:ext cx="0" cy="8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46" name="Line 116"/>
              <p:cNvSpPr>
                <a:spLocks noChangeShapeType="1"/>
              </p:cNvSpPr>
              <p:nvPr/>
            </p:nvSpPr>
            <p:spPr bwMode="auto">
              <a:xfrm>
                <a:off x="447" y="1490"/>
                <a:ext cx="1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47" name="Text Box 117"/>
              <p:cNvSpPr txBox="1">
                <a:spLocks noChangeArrowheads="1"/>
              </p:cNvSpPr>
              <p:nvPr/>
            </p:nvSpPr>
            <p:spPr bwMode="auto">
              <a:xfrm>
                <a:off x="328" y="636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6448" name="Text Box 118"/>
              <p:cNvSpPr txBox="1">
                <a:spLocks noChangeArrowheads="1"/>
              </p:cNvSpPr>
              <p:nvPr/>
            </p:nvSpPr>
            <p:spPr bwMode="auto">
              <a:xfrm>
                <a:off x="305" y="999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6449" name="Text Box 119"/>
              <p:cNvSpPr txBox="1">
                <a:spLocks noChangeArrowheads="1"/>
              </p:cNvSpPr>
              <p:nvPr/>
            </p:nvSpPr>
            <p:spPr bwMode="auto">
              <a:xfrm>
                <a:off x="159" y="805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16450" name="Line 120"/>
              <p:cNvSpPr>
                <a:spLocks noChangeShapeType="1"/>
              </p:cNvSpPr>
              <p:nvPr/>
            </p:nvSpPr>
            <p:spPr bwMode="auto">
              <a:xfrm>
                <a:off x="516" y="60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51" name="Oval 121"/>
              <p:cNvSpPr>
                <a:spLocks noChangeArrowheads="1"/>
              </p:cNvSpPr>
              <p:nvPr/>
            </p:nvSpPr>
            <p:spPr bwMode="auto">
              <a:xfrm>
                <a:off x="804" y="566"/>
                <a:ext cx="56" cy="7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6452" name="Text Box 122"/>
              <p:cNvSpPr txBox="1">
                <a:spLocks noChangeArrowheads="1"/>
              </p:cNvSpPr>
              <p:nvPr/>
            </p:nvSpPr>
            <p:spPr bwMode="auto">
              <a:xfrm>
                <a:off x="735" y="32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16401" name="Rectangle 123"/>
            <p:cNvSpPr>
              <a:spLocks noChangeArrowheads="1"/>
            </p:cNvSpPr>
            <p:nvPr/>
          </p:nvSpPr>
          <p:spPr bwMode="auto">
            <a:xfrm>
              <a:off x="3771" y="3006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6402" name="Rectangle 124"/>
            <p:cNvSpPr>
              <a:spLocks noChangeArrowheads="1"/>
            </p:cNvSpPr>
            <p:nvPr/>
          </p:nvSpPr>
          <p:spPr bwMode="auto">
            <a:xfrm rot="5400000">
              <a:off x="1960" y="2098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6403" name="Rectangle 125"/>
            <p:cNvSpPr>
              <a:spLocks noChangeArrowheads="1"/>
            </p:cNvSpPr>
            <p:nvPr/>
          </p:nvSpPr>
          <p:spPr bwMode="auto">
            <a:xfrm rot="5400000">
              <a:off x="1976" y="2323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6404" name="Line 126"/>
            <p:cNvSpPr>
              <a:spLocks noChangeShapeType="1"/>
            </p:cNvSpPr>
            <p:nvPr/>
          </p:nvSpPr>
          <p:spPr bwMode="auto">
            <a:xfrm>
              <a:off x="2095" y="2185"/>
              <a:ext cx="308" cy="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5" name="Line 127"/>
            <p:cNvSpPr>
              <a:spLocks noChangeShapeType="1"/>
            </p:cNvSpPr>
            <p:nvPr/>
          </p:nvSpPr>
          <p:spPr bwMode="auto">
            <a:xfrm>
              <a:off x="2115" y="24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6" name="Line 128"/>
            <p:cNvSpPr>
              <a:spLocks noChangeShapeType="1"/>
            </p:cNvSpPr>
            <p:nvPr/>
          </p:nvSpPr>
          <p:spPr bwMode="auto">
            <a:xfrm>
              <a:off x="1728" y="2195"/>
              <a:ext cx="159" cy="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Line 129"/>
            <p:cNvSpPr>
              <a:spLocks noChangeShapeType="1"/>
            </p:cNvSpPr>
            <p:nvPr/>
          </p:nvSpPr>
          <p:spPr bwMode="auto">
            <a:xfrm>
              <a:off x="1728" y="2434"/>
              <a:ext cx="1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8" name="Oval 130"/>
            <p:cNvSpPr>
              <a:spLocks noChangeArrowheads="1"/>
            </p:cNvSpPr>
            <p:nvPr/>
          </p:nvSpPr>
          <p:spPr bwMode="auto">
            <a:xfrm>
              <a:off x="1678" y="2166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6409" name="Oval 131"/>
            <p:cNvSpPr>
              <a:spLocks noChangeArrowheads="1"/>
            </p:cNvSpPr>
            <p:nvPr/>
          </p:nvSpPr>
          <p:spPr bwMode="auto">
            <a:xfrm>
              <a:off x="1664" y="2391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6410" name="Text Box 132"/>
            <p:cNvSpPr txBox="1">
              <a:spLocks noChangeArrowheads="1"/>
            </p:cNvSpPr>
            <p:nvPr/>
          </p:nvSpPr>
          <p:spPr bwMode="auto">
            <a:xfrm>
              <a:off x="1559" y="1907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411" name="Text Box 133"/>
            <p:cNvSpPr txBox="1">
              <a:spLocks noChangeArrowheads="1"/>
            </p:cNvSpPr>
            <p:nvPr/>
          </p:nvSpPr>
          <p:spPr bwMode="auto">
            <a:xfrm>
              <a:off x="1619" y="2405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412" name="Text Box 134"/>
            <p:cNvSpPr txBox="1">
              <a:spLocks noChangeArrowheads="1"/>
            </p:cNvSpPr>
            <p:nvPr/>
          </p:nvSpPr>
          <p:spPr bwMode="auto">
            <a:xfrm>
              <a:off x="2166" y="1946"/>
              <a:ext cx="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413" name="Text Box 135"/>
            <p:cNvSpPr txBox="1">
              <a:spLocks noChangeArrowheads="1"/>
            </p:cNvSpPr>
            <p:nvPr/>
          </p:nvSpPr>
          <p:spPr bwMode="auto">
            <a:xfrm>
              <a:off x="2136" y="2384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414" name="Oval 136"/>
            <p:cNvSpPr>
              <a:spLocks noChangeArrowheads="1"/>
            </p:cNvSpPr>
            <p:nvPr/>
          </p:nvSpPr>
          <p:spPr bwMode="auto">
            <a:xfrm>
              <a:off x="2238" y="2169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6415" name="Oval 137"/>
            <p:cNvSpPr>
              <a:spLocks noChangeArrowheads="1"/>
            </p:cNvSpPr>
            <p:nvPr/>
          </p:nvSpPr>
          <p:spPr bwMode="auto">
            <a:xfrm>
              <a:off x="2253" y="2384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6416" name="Line 138"/>
            <p:cNvSpPr>
              <a:spLocks noChangeShapeType="1"/>
            </p:cNvSpPr>
            <p:nvPr/>
          </p:nvSpPr>
          <p:spPr bwMode="auto">
            <a:xfrm>
              <a:off x="2880" y="2334"/>
              <a:ext cx="4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17" name="Line 139"/>
            <p:cNvSpPr>
              <a:spLocks noChangeShapeType="1"/>
            </p:cNvSpPr>
            <p:nvPr/>
          </p:nvSpPr>
          <p:spPr bwMode="auto">
            <a:xfrm flipV="1">
              <a:off x="3794" y="1888"/>
              <a:ext cx="0" cy="5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18" name="Line 140"/>
            <p:cNvSpPr>
              <a:spLocks noChangeShapeType="1"/>
            </p:cNvSpPr>
            <p:nvPr/>
          </p:nvSpPr>
          <p:spPr bwMode="auto">
            <a:xfrm flipV="1">
              <a:off x="3575" y="2116"/>
              <a:ext cx="0" cy="1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19" name="Line 141"/>
            <p:cNvSpPr>
              <a:spLocks noChangeShapeType="1"/>
            </p:cNvSpPr>
            <p:nvPr/>
          </p:nvSpPr>
          <p:spPr bwMode="auto">
            <a:xfrm>
              <a:off x="3575" y="2106"/>
              <a:ext cx="2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0" name="Line 142"/>
            <p:cNvSpPr>
              <a:spLocks noChangeShapeType="1"/>
            </p:cNvSpPr>
            <p:nvPr/>
          </p:nvSpPr>
          <p:spPr bwMode="auto">
            <a:xfrm flipV="1">
              <a:off x="3794" y="1550"/>
              <a:ext cx="0" cy="1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1" name="Oval 143"/>
            <p:cNvSpPr>
              <a:spLocks noChangeArrowheads="1"/>
            </p:cNvSpPr>
            <p:nvPr/>
          </p:nvSpPr>
          <p:spPr bwMode="auto">
            <a:xfrm>
              <a:off x="3751" y="1528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6422" name="Text Box 144"/>
            <p:cNvSpPr txBox="1">
              <a:spLocks noChangeArrowheads="1"/>
            </p:cNvSpPr>
            <p:nvPr/>
          </p:nvSpPr>
          <p:spPr bwMode="auto">
            <a:xfrm>
              <a:off x="3813" y="1391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+V</a:t>
              </a:r>
              <a:r>
                <a:rPr lang="en-US" altLang="zh-CN" sz="2400" baseline="-25000"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6423" name="Line 145"/>
            <p:cNvSpPr>
              <a:spLocks noChangeShapeType="1"/>
            </p:cNvSpPr>
            <p:nvPr/>
          </p:nvSpPr>
          <p:spPr bwMode="auto">
            <a:xfrm>
              <a:off x="3784" y="2652"/>
              <a:ext cx="10" cy="3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4" name="Oval 146"/>
            <p:cNvSpPr>
              <a:spLocks noChangeArrowheads="1"/>
            </p:cNvSpPr>
            <p:nvPr/>
          </p:nvSpPr>
          <p:spPr bwMode="auto">
            <a:xfrm>
              <a:off x="3758" y="3491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6425" name="Line 147"/>
            <p:cNvSpPr>
              <a:spLocks noChangeShapeType="1"/>
            </p:cNvSpPr>
            <p:nvPr/>
          </p:nvSpPr>
          <p:spPr bwMode="auto">
            <a:xfrm>
              <a:off x="3794" y="3218"/>
              <a:ext cx="0" cy="2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6" name="Text Box 148"/>
            <p:cNvSpPr txBox="1">
              <a:spLocks noChangeArrowheads="1"/>
            </p:cNvSpPr>
            <p:nvPr/>
          </p:nvSpPr>
          <p:spPr bwMode="auto">
            <a:xfrm>
              <a:off x="3829" y="3324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-V</a:t>
              </a:r>
              <a:r>
                <a:rPr lang="en-US" altLang="zh-CN" sz="2400" baseline="-25000">
                  <a:ea typeface="楷体_GB2312" pitchFamily="49" charset="-122"/>
                </a:rPr>
                <a:t>EE</a:t>
              </a:r>
            </a:p>
          </p:txBody>
        </p:sp>
        <p:sp>
          <p:nvSpPr>
            <p:cNvPr id="16427" name="Text Box 149"/>
            <p:cNvSpPr txBox="1">
              <a:spLocks noChangeArrowheads="1"/>
            </p:cNvSpPr>
            <p:nvPr/>
          </p:nvSpPr>
          <p:spPr bwMode="auto">
            <a:xfrm>
              <a:off x="3823" y="1948"/>
              <a:ext cx="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428" name="Text Box 150"/>
            <p:cNvSpPr txBox="1">
              <a:spLocks noChangeArrowheads="1"/>
            </p:cNvSpPr>
            <p:nvPr/>
          </p:nvSpPr>
          <p:spPr bwMode="auto">
            <a:xfrm>
              <a:off x="3823" y="2801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6429" name="Oval 151"/>
            <p:cNvSpPr>
              <a:spLocks noChangeArrowheads="1"/>
            </p:cNvSpPr>
            <p:nvPr/>
          </p:nvSpPr>
          <p:spPr bwMode="auto">
            <a:xfrm>
              <a:off x="3745" y="2076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6430" name="Oval 152"/>
            <p:cNvSpPr>
              <a:spLocks noChangeArrowheads="1"/>
            </p:cNvSpPr>
            <p:nvPr/>
          </p:nvSpPr>
          <p:spPr bwMode="auto">
            <a:xfrm>
              <a:off x="3764" y="2761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6431" name="Oval 153"/>
            <p:cNvSpPr>
              <a:spLocks noChangeArrowheads="1"/>
            </p:cNvSpPr>
            <p:nvPr/>
          </p:nvSpPr>
          <p:spPr bwMode="auto">
            <a:xfrm>
              <a:off x="1052" y="2652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6432" name="Text Box 154"/>
            <p:cNvSpPr txBox="1">
              <a:spLocks noChangeArrowheads="1"/>
            </p:cNvSpPr>
            <p:nvPr/>
          </p:nvSpPr>
          <p:spPr bwMode="auto">
            <a:xfrm>
              <a:off x="1162" y="2534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433" name="Line 155"/>
            <p:cNvSpPr>
              <a:spLocks noChangeShapeType="1"/>
            </p:cNvSpPr>
            <p:nvPr/>
          </p:nvSpPr>
          <p:spPr bwMode="auto">
            <a:xfrm>
              <a:off x="3794" y="2781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4" name="Oval 156"/>
            <p:cNvSpPr>
              <a:spLocks noChangeArrowheads="1"/>
            </p:cNvSpPr>
            <p:nvPr/>
          </p:nvSpPr>
          <p:spPr bwMode="auto">
            <a:xfrm>
              <a:off x="4415" y="2748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6435" name="Text Box 157"/>
            <p:cNvSpPr txBox="1">
              <a:spLocks noChangeArrowheads="1"/>
            </p:cNvSpPr>
            <p:nvPr/>
          </p:nvSpPr>
          <p:spPr bwMode="auto">
            <a:xfrm>
              <a:off x="4499" y="2603"/>
              <a:ext cx="337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ea typeface="楷体_GB2312" pitchFamily="49" charset="-122"/>
                </a:rPr>
                <a:t>o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CN" sz="2400">
                <a:ea typeface="楷体_GB2312" pitchFamily="49" charset="-122"/>
              </a:endParaRPr>
            </a:p>
          </p:txBody>
        </p:sp>
        <p:grpSp>
          <p:nvGrpSpPr>
            <p:cNvPr id="16436" name="Group 158"/>
            <p:cNvGrpSpPr>
              <a:grpSpLocks/>
            </p:cNvGrpSpPr>
            <p:nvPr/>
          </p:nvGrpSpPr>
          <p:grpSpPr bwMode="auto">
            <a:xfrm>
              <a:off x="1848" y="2849"/>
              <a:ext cx="1087" cy="288"/>
              <a:chOff x="984" y="1776"/>
              <a:chExt cx="1087" cy="288"/>
            </a:xfrm>
          </p:grpSpPr>
          <p:sp>
            <p:nvSpPr>
              <p:cNvPr id="16438" name="Rectangle 159"/>
              <p:cNvSpPr>
                <a:spLocks noChangeArrowheads="1"/>
              </p:cNvSpPr>
              <p:nvPr/>
            </p:nvSpPr>
            <p:spPr bwMode="auto">
              <a:xfrm rot="5400000">
                <a:off x="1589" y="1806"/>
                <a:ext cx="56" cy="2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6439" name="Line 160"/>
              <p:cNvSpPr>
                <a:spLocks noChangeShapeType="1"/>
              </p:cNvSpPr>
              <p:nvPr/>
            </p:nvSpPr>
            <p:spPr bwMode="auto">
              <a:xfrm>
                <a:off x="1718" y="1897"/>
                <a:ext cx="2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40" name="Line 161"/>
              <p:cNvSpPr>
                <a:spLocks noChangeShapeType="1"/>
              </p:cNvSpPr>
              <p:nvPr/>
            </p:nvSpPr>
            <p:spPr bwMode="auto">
              <a:xfrm>
                <a:off x="1182" y="1907"/>
                <a:ext cx="3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41" name="Oval 162"/>
              <p:cNvSpPr>
                <a:spLocks noChangeArrowheads="1"/>
              </p:cNvSpPr>
              <p:nvPr/>
            </p:nvSpPr>
            <p:spPr bwMode="auto">
              <a:xfrm>
                <a:off x="1145" y="1880"/>
                <a:ext cx="56" cy="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6442" name="Oval 163"/>
              <p:cNvSpPr>
                <a:spLocks noChangeArrowheads="1"/>
              </p:cNvSpPr>
              <p:nvPr/>
            </p:nvSpPr>
            <p:spPr bwMode="auto">
              <a:xfrm>
                <a:off x="2015" y="1867"/>
                <a:ext cx="56" cy="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6443" name="Text Box 164"/>
              <p:cNvSpPr txBox="1">
                <a:spLocks noChangeArrowheads="1"/>
              </p:cNvSpPr>
              <p:nvPr/>
            </p:nvSpPr>
            <p:spPr bwMode="auto">
              <a:xfrm>
                <a:off x="984" y="1776"/>
                <a:ext cx="4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j</a:t>
                </a:r>
              </a:p>
            </p:txBody>
          </p:sp>
        </p:grpSp>
        <p:sp>
          <p:nvSpPr>
            <p:cNvPr id="16437" name="Text Box 165"/>
            <p:cNvSpPr txBox="1">
              <a:spLocks noChangeArrowheads="1"/>
            </p:cNvSpPr>
            <p:nvPr/>
          </p:nvSpPr>
          <p:spPr bwMode="auto">
            <a:xfrm>
              <a:off x="2945" y="2824"/>
              <a:ext cx="4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75"/>
          <p:cNvSpPr txBox="1">
            <a:spLocks noChangeArrowheads="1"/>
          </p:cNvSpPr>
          <p:nvPr/>
        </p:nvSpPr>
        <p:spPr bwMode="auto">
          <a:xfrm>
            <a:off x="0" y="220663"/>
            <a:ext cx="767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8.1.6 </a:t>
            </a:r>
            <a:r>
              <a:rPr lang="zh-CN" altLang="en-US" sz="2400">
                <a:ea typeface="楷体_GB2312" pitchFamily="49" charset="-122"/>
              </a:rPr>
              <a:t>按要求正确连线</a:t>
            </a:r>
          </a:p>
        </p:txBody>
      </p:sp>
      <p:sp>
        <p:nvSpPr>
          <p:cNvPr id="93260" name="Text Box 76"/>
          <p:cNvSpPr txBox="1">
            <a:spLocks noChangeArrowheads="1"/>
          </p:cNvSpPr>
          <p:nvPr/>
        </p:nvSpPr>
        <p:spPr bwMode="auto">
          <a:xfrm>
            <a:off x="2192338" y="1165225"/>
            <a:ext cx="4335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电压并联负反馈</a:t>
            </a:r>
          </a:p>
        </p:txBody>
      </p:sp>
      <p:grpSp>
        <p:nvGrpSpPr>
          <p:cNvPr id="93261" name="Group 77"/>
          <p:cNvGrpSpPr>
            <a:grpSpLocks/>
          </p:cNvGrpSpPr>
          <p:nvPr/>
        </p:nvGrpSpPr>
        <p:grpSpPr bwMode="auto">
          <a:xfrm>
            <a:off x="1781175" y="3152775"/>
            <a:ext cx="4225925" cy="1544638"/>
            <a:chOff x="1122" y="1986"/>
            <a:chExt cx="2662" cy="973"/>
          </a:xfrm>
        </p:grpSpPr>
        <p:sp>
          <p:nvSpPr>
            <p:cNvPr id="17497" name="Line 78"/>
            <p:cNvSpPr>
              <a:spLocks noChangeShapeType="1"/>
            </p:cNvSpPr>
            <p:nvPr/>
          </p:nvSpPr>
          <p:spPr bwMode="auto">
            <a:xfrm flipV="1">
              <a:off x="1122" y="2403"/>
              <a:ext cx="566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8" name="Line 79"/>
            <p:cNvSpPr>
              <a:spLocks noChangeShapeType="1"/>
            </p:cNvSpPr>
            <p:nvPr/>
          </p:nvSpPr>
          <p:spPr bwMode="auto">
            <a:xfrm flipH="1" flipV="1">
              <a:off x="1420" y="1986"/>
              <a:ext cx="298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9" name="Line 80"/>
            <p:cNvSpPr>
              <a:spLocks noChangeShapeType="1"/>
            </p:cNvSpPr>
            <p:nvPr/>
          </p:nvSpPr>
          <p:spPr bwMode="auto">
            <a:xfrm flipH="1">
              <a:off x="2920" y="2801"/>
              <a:ext cx="864" cy="15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0" name="Line 81"/>
            <p:cNvSpPr>
              <a:spLocks noChangeShapeType="1"/>
            </p:cNvSpPr>
            <p:nvPr/>
          </p:nvSpPr>
          <p:spPr bwMode="auto">
            <a:xfrm flipH="1">
              <a:off x="2046" y="2175"/>
              <a:ext cx="228" cy="7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7413" name="Picture 8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8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8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68" name="Group 84"/>
          <p:cNvGrpSpPr>
            <a:grpSpLocks/>
          </p:cNvGrpSpPr>
          <p:nvPr/>
        </p:nvGrpSpPr>
        <p:grpSpPr bwMode="auto">
          <a:xfrm>
            <a:off x="1308100" y="5233988"/>
            <a:ext cx="2711450" cy="993775"/>
            <a:chOff x="824" y="3297"/>
            <a:chExt cx="1708" cy="626"/>
          </a:xfrm>
        </p:grpSpPr>
        <p:sp>
          <p:nvSpPr>
            <p:cNvPr id="17494" name="Line 85"/>
            <p:cNvSpPr>
              <a:spLocks noChangeShapeType="1"/>
            </p:cNvSpPr>
            <p:nvPr/>
          </p:nvSpPr>
          <p:spPr bwMode="auto">
            <a:xfrm flipV="1">
              <a:off x="824" y="3356"/>
              <a:ext cx="566" cy="5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5" name="Line 86"/>
            <p:cNvSpPr>
              <a:spLocks noChangeShapeType="1"/>
            </p:cNvSpPr>
            <p:nvPr/>
          </p:nvSpPr>
          <p:spPr bwMode="auto">
            <a:xfrm>
              <a:off x="864" y="3297"/>
              <a:ext cx="566" cy="62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6" name="Text Box 87"/>
            <p:cNvSpPr txBox="1">
              <a:spLocks noChangeArrowheads="1"/>
            </p:cNvSpPr>
            <p:nvPr/>
          </p:nvSpPr>
          <p:spPr bwMode="auto">
            <a:xfrm>
              <a:off x="1559" y="3585"/>
              <a:ext cx="9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ea typeface="楷体_GB2312" pitchFamily="49" charset="-122"/>
                </a:rPr>
                <a:t>正反馈</a:t>
              </a:r>
            </a:p>
          </p:txBody>
        </p:sp>
      </p:grpSp>
      <p:sp>
        <p:nvSpPr>
          <p:cNvPr id="17416" name="Text Box 88"/>
          <p:cNvSpPr txBox="1">
            <a:spLocks noChangeArrowheads="1"/>
          </p:cNvSpPr>
          <p:nvPr/>
        </p:nvSpPr>
        <p:spPr bwMode="auto">
          <a:xfrm>
            <a:off x="2990850" y="31051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1</a:t>
            </a:r>
          </a:p>
        </p:txBody>
      </p:sp>
      <p:sp>
        <p:nvSpPr>
          <p:cNvPr id="17417" name="Text Box 89"/>
          <p:cNvSpPr txBox="1">
            <a:spLocks noChangeArrowheads="1"/>
          </p:cNvSpPr>
          <p:nvPr/>
        </p:nvSpPr>
        <p:spPr bwMode="auto">
          <a:xfrm>
            <a:off x="2959100" y="38290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2</a:t>
            </a:r>
          </a:p>
        </p:txBody>
      </p:sp>
      <p:sp>
        <p:nvSpPr>
          <p:cNvPr id="17418" name="Text Box 90"/>
          <p:cNvSpPr txBox="1">
            <a:spLocks noChangeArrowheads="1"/>
          </p:cNvSpPr>
          <p:nvPr/>
        </p:nvSpPr>
        <p:spPr bwMode="auto">
          <a:xfrm>
            <a:off x="3748088" y="42910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f</a:t>
            </a:r>
          </a:p>
        </p:txBody>
      </p:sp>
      <p:sp>
        <p:nvSpPr>
          <p:cNvPr id="17419" name="Text Box 91"/>
          <p:cNvSpPr txBox="1">
            <a:spLocks noChangeArrowheads="1"/>
          </p:cNvSpPr>
          <p:nvPr/>
        </p:nvSpPr>
        <p:spPr bwMode="auto">
          <a:xfrm>
            <a:off x="6029325" y="27114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3</a:t>
            </a:r>
          </a:p>
        </p:txBody>
      </p:sp>
      <p:sp>
        <p:nvSpPr>
          <p:cNvPr id="17420" name="Text Box 92"/>
          <p:cNvSpPr txBox="1">
            <a:spLocks noChangeArrowheads="1"/>
          </p:cNvSpPr>
          <p:nvPr/>
        </p:nvSpPr>
        <p:spPr bwMode="auto">
          <a:xfrm>
            <a:off x="6075363" y="48117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4</a:t>
            </a:r>
          </a:p>
        </p:txBody>
      </p:sp>
      <p:grpSp>
        <p:nvGrpSpPr>
          <p:cNvPr id="17421" name="Group 93"/>
          <p:cNvGrpSpPr>
            <a:grpSpLocks/>
          </p:cNvGrpSpPr>
          <p:nvPr/>
        </p:nvGrpSpPr>
        <p:grpSpPr bwMode="auto">
          <a:xfrm>
            <a:off x="1166813" y="2208213"/>
            <a:ext cx="6510337" cy="3525837"/>
            <a:chOff x="735" y="1391"/>
            <a:chExt cx="4101" cy="2221"/>
          </a:xfrm>
        </p:grpSpPr>
        <p:grpSp>
          <p:nvGrpSpPr>
            <p:cNvPr id="17422" name="Group 94"/>
            <p:cNvGrpSpPr>
              <a:grpSpLocks/>
            </p:cNvGrpSpPr>
            <p:nvPr/>
          </p:nvGrpSpPr>
          <p:grpSpPr bwMode="auto">
            <a:xfrm>
              <a:off x="2375" y="2076"/>
              <a:ext cx="504" cy="457"/>
              <a:chOff x="1203" y="774"/>
              <a:chExt cx="504" cy="457"/>
            </a:xfrm>
          </p:grpSpPr>
          <p:sp>
            <p:nvSpPr>
              <p:cNvPr id="17489" name="Line 95"/>
              <p:cNvSpPr>
                <a:spLocks noChangeShapeType="1"/>
              </p:cNvSpPr>
              <p:nvPr/>
            </p:nvSpPr>
            <p:spPr bwMode="auto">
              <a:xfrm>
                <a:off x="1230" y="794"/>
                <a:ext cx="0" cy="4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90" name="Line 96"/>
              <p:cNvSpPr>
                <a:spLocks noChangeShapeType="1"/>
              </p:cNvSpPr>
              <p:nvPr/>
            </p:nvSpPr>
            <p:spPr bwMode="auto">
              <a:xfrm>
                <a:off x="1230" y="794"/>
                <a:ext cx="477" cy="2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91" name="Line 97"/>
              <p:cNvSpPr>
                <a:spLocks noChangeShapeType="1"/>
              </p:cNvSpPr>
              <p:nvPr/>
            </p:nvSpPr>
            <p:spPr bwMode="auto">
              <a:xfrm flipH="1">
                <a:off x="1230" y="1043"/>
                <a:ext cx="457" cy="1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92" name="Text Box 98"/>
              <p:cNvSpPr txBox="1">
                <a:spLocks noChangeArrowheads="1"/>
              </p:cNvSpPr>
              <p:nvPr/>
            </p:nvSpPr>
            <p:spPr bwMode="auto">
              <a:xfrm>
                <a:off x="1203" y="774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7493" name="Text Box 99"/>
              <p:cNvSpPr txBox="1">
                <a:spLocks noChangeArrowheads="1"/>
              </p:cNvSpPr>
              <p:nvPr/>
            </p:nvSpPr>
            <p:spPr bwMode="auto">
              <a:xfrm>
                <a:off x="1230" y="930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-</a:t>
                </a:r>
              </a:p>
            </p:txBody>
          </p:sp>
        </p:grpSp>
        <p:grpSp>
          <p:nvGrpSpPr>
            <p:cNvPr id="17423" name="Group 100"/>
            <p:cNvGrpSpPr>
              <a:grpSpLocks/>
            </p:cNvGrpSpPr>
            <p:nvPr/>
          </p:nvGrpSpPr>
          <p:grpSpPr bwMode="auto">
            <a:xfrm>
              <a:off x="3337" y="2236"/>
              <a:ext cx="464" cy="432"/>
              <a:chOff x="3019" y="934"/>
              <a:chExt cx="464" cy="432"/>
            </a:xfrm>
          </p:grpSpPr>
          <p:grpSp>
            <p:nvGrpSpPr>
              <p:cNvPr id="17478" name="Group 101"/>
              <p:cNvGrpSpPr>
                <a:grpSpLocks/>
              </p:cNvGrpSpPr>
              <p:nvPr/>
            </p:nvGrpSpPr>
            <p:grpSpPr bwMode="auto">
              <a:xfrm>
                <a:off x="3019" y="934"/>
                <a:ext cx="238" cy="228"/>
                <a:chOff x="3019" y="934"/>
                <a:chExt cx="238" cy="228"/>
              </a:xfrm>
            </p:grpSpPr>
            <p:sp>
              <p:nvSpPr>
                <p:cNvPr id="17485" name="Line 102"/>
                <p:cNvSpPr>
                  <a:spLocks noChangeShapeType="1"/>
                </p:cNvSpPr>
                <p:nvPr/>
              </p:nvSpPr>
              <p:spPr bwMode="auto">
                <a:xfrm>
                  <a:off x="3098" y="934"/>
                  <a:ext cx="0" cy="2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86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3099" y="944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87" name="Line 104"/>
                <p:cNvSpPr>
                  <a:spLocks noChangeShapeType="1"/>
                </p:cNvSpPr>
                <p:nvPr/>
              </p:nvSpPr>
              <p:spPr bwMode="auto">
                <a:xfrm>
                  <a:off x="3108" y="1063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88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3019" y="1033"/>
                  <a:ext cx="70" cy="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79" name="Group 106"/>
              <p:cNvGrpSpPr>
                <a:grpSpLocks/>
              </p:cNvGrpSpPr>
              <p:nvPr/>
            </p:nvGrpSpPr>
            <p:grpSpPr bwMode="auto">
              <a:xfrm>
                <a:off x="3245" y="1138"/>
                <a:ext cx="238" cy="228"/>
                <a:chOff x="3019" y="934"/>
                <a:chExt cx="238" cy="228"/>
              </a:xfrm>
            </p:grpSpPr>
            <p:sp>
              <p:nvSpPr>
                <p:cNvPr id="17481" name="Line 107"/>
                <p:cNvSpPr>
                  <a:spLocks noChangeShapeType="1"/>
                </p:cNvSpPr>
                <p:nvPr/>
              </p:nvSpPr>
              <p:spPr bwMode="auto">
                <a:xfrm>
                  <a:off x="3098" y="934"/>
                  <a:ext cx="0" cy="2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82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3099" y="944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83" name="Line 109"/>
                <p:cNvSpPr>
                  <a:spLocks noChangeShapeType="1"/>
                </p:cNvSpPr>
                <p:nvPr/>
              </p:nvSpPr>
              <p:spPr bwMode="auto">
                <a:xfrm>
                  <a:off x="3108" y="1063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84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3019" y="1033"/>
                  <a:ext cx="70" cy="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480" name="Line 111"/>
              <p:cNvSpPr>
                <a:spLocks noChangeShapeType="1"/>
              </p:cNvSpPr>
              <p:nvPr/>
            </p:nvSpPr>
            <p:spPr bwMode="auto">
              <a:xfrm>
                <a:off x="3238" y="1122"/>
                <a:ext cx="9" cy="12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424" name="Rectangle 112"/>
            <p:cNvSpPr>
              <a:spLocks noChangeArrowheads="1"/>
            </p:cNvSpPr>
            <p:nvPr/>
          </p:nvSpPr>
          <p:spPr bwMode="auto">
            <a:xfrm>
              <a:off x="3764" y="1689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17425" name="Group 113"/>
            <p:cNvGrpSpPr>
              <a:grpSpLocks/>
            </p:cNvGrpSpPr>
            <p:nvPr/>
          </p:nvGrpSpPr>
          <p:grpSpPr bwMode="auto">
            <a:xfrm>
              <a:off x="735" y="1719"/>
              <a:ext cx="884" cy="1162"/>
              <a:chOff x="159" y="328"/>
              <a:chExt cx="884" cy="1162"/>
            </a:xfrm>
          </p:grpSpPr>
          <p:sp>
            <p:nvSpPr>
              <p:cNvPr id="17469" name="Oval 114"/>
              <p:cNvSpPr>
                <a:spLocks noChangeArrowheads="1"/>
              </p:cNvSpPr>
              <p:nvPr/>
            </p:nvSpPr>
            <p:spPr bwMode="auto">
              <a:xfrm>
                <a:off x="377" y="864"/>
                <a:ext cx="259" cy="24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7470" name="Line 115"/>
              <p:cNvSpPr>
                <a:spLocks noChangeShapeType="1"/>
              </p:cNvSpPr>
              <p:nvPr/>
            </p:nvSpPr>
            <p:spPr bwMode="auto">
              <a:xfrm>
                <a:off x="516" y="606"/>
                <a:ext cx="0" cy="8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71" name="Line 116"/>
              <p:cNvSpPr>
                <a:spLocks noChangeShapeType="1"/>
              </p:cNvSpPr>
              <p:nvPr/>
            </p:nvSpPr>
            <p:spPr bwMode="auto">
              <a:xfrm>
                <a:off x="447" y="1490"/>
                <a:ext cx="1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72" name="Text Box 117"/>
              <p:cNvSpPr txBox="1">
                <a:spLocks noChangeArrowheads="1"/>
              </p:cNvSpPr>
              <p:nvPr/>
            </p:nvSpPr>
            <p:spPr bwMode="auto">
              <a:xfrm>
                <a:off x="328" y="636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7473" name="Text Box 118"/>
              <p:cNvSpPr txBox="1">
                <a:spLocks noChangeArrowheads="1"/>
              </p:cNvSpPr>
              <p:nvPr/>
            </p:nvSpPr>
            <p:spPr bwMode="auto">
              <a:xfrm>
                <a:off x="305" y="999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7474" name="Text Box 119"/>
              <p:cNvSpPr txBox="1">
                <a:spLocks noChangeArrowheads="1"/>
              </p:cNvSpPr>
              <p:nvPr/>
            </p:nvSpPr>
            <p:spPr bwMode="auto">
              <a:xfrm>
                <a:off x="159" y="805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17475" name="Line 120"/>
              <p:cNvSpPr>
                <a:spLocks noChangeShapeType="1"/>
              </p:cNvSpPr>
              <p:nvPr/>
            </p:nvSpPr>
            <p:spPr bwMode="auto">
              <a:xfrm>
                <a:off x="516" y="60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76" name="Oval 121"/>
              <p:cNvSpPr>
                <a:spLocks noChangeArrowheads="1"/>
              </p:cNvSpPr>
              <p:nvPr/>
            </p:nvSpPr>
            <p:spPr bwMode="auto">
              <a:xfrm>
                <a:off x="804" y="566"/>
                <a:ext cx="56" cy="7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7477" name="Text Box 122"/>
              <p:cNvSpPr txBox="1">
                <a:spLocks noChangeArrowheads="1"/>
              </p:cNvSpPr>
              <p:nvPr/>
            </p:nvSpPr>
            <p:spPr bwMode="auto">
              <a:xfrm>
                <a:off x="735" y="32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17426" name="Rectangle 123"/>
            <p:cNvSpPr>
              <a:spLocks noChangeArrowheads="1"/>
            </p:cNvSpPr>
            <p:nvPr/>
          </p:nvSpPr>
          <p:spPr bwMode="auto">
            <a:xfrm>
              <a:off x="3771" y="3006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7427" name="Rectangle 124"/>
            <p:cNvSpPr>
              <a:spLocks noChangeArrowheads="1"/>
            </p:cNvSpPr>
            <p:nvPr/>
          </p:nvSpPr>
          <p:spPr bwMode="auto">
            <a:xfrm rot="5400000">
              <a:off x="1960" y="2098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7428" name="Rectangle 125"/>
            <p:cNvSpPr>
              <a:spLocks noChangeArrowheads="1"/>
            </p:cNvSpPr>
            <p:nvPr/>
          </p:nvSpPr>
          <p:spPr bwMode="auto">
            <a:xfrm rot="5400000">
              <a:off x="1976" y="2323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7429" name="Line 126"/>
            <p:cNvSpPr>
              <a:spLocks noChangeShapeType="1"/>
            </p:cNvSpPr>
            <p:nvPr/>
          </p:nvSpPr>
          <p:spPr bwMode="auto">
            <a:xfrm>
              <a:off x="2095" y="2185"/>
              <a:ext cx="308" cy="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0" name="Line 127"/>
            <p:cNvSpPr>
              <a:spLocks noChangeShapeType="1"/>
            </p:cNvSpPr>
            <p:nvPr/>
          </p:nvSpPr>
          <p:spPr bwMode="auto">
            <a:xfrm>
              <a:off x="2115" y="24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1" name="Line 128"/>
            <p:cNvSpPr>
              <a:spLocks noChangeShapeType="1"/>
            </p:cNvSpPr>
            <p:nvPr/>
          </p:nvSpPr>
          <p:spPr bwMode="auto">
            <a:xfrm>
              <a:off x="1728" y="2195"/>
              <a:ext cx="159" cy="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2" name="Line 129"/>
            <p:cNvSpPr>
              <a:spLocks noChangeShapeType="1"/>
            </p:cNvSpPr>
            <p:nvPr/>
          </p:nvSpPr>
          <p:spPr bwMode="auto">
            <a:xfrm>
              <a:off x="1728" y="2434"/>
              <a:ext cx="1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3" name="Oval 130"/>
            <p:cNvSpPr>
              <a:spLocks noChangeArrowheads="1"/>
            </p:cNvSpPr>
            <p:nvPr/>
          </p:nvSpPr>
          <p:spPr bwMode="auto">
            <a:xfrm>
              <a:off x="1678" y="2166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7434" name="Oval 131"/>
            <p:cNvSpPr>
              <a:spLocks noChangeArrowheads="1"/>
            </p:cNvSpPr>
            <p:nvPr/>
          </p:nvSpPr>
          <p:spPr bwMode="auto">
            <a:xfrm>
              <a:off x="1664" y="2391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7435" name="Text Box 132"/>
            <p:cNvSpPr txBox="1">
              <a:spLocks noChangeArrowheads="1"/>
            </p:cNvSpPr>
            <p:nvPr/>
          </p:nvSpPr>
          <p:spPr bwMode="auto">
            <a:xfrm>
              <a:off x="1559" y="1907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7436" name="Text Box 133"/>
            <p:cNvSpPr txBox="1">
              <a:spLocks noChangeArrowheads="1"/>
            </p:cNvSpPr>
            <p:nvPr/>
          </p:nvSpPr>
          <p:spPr bwMode="auto">
            <a:xfrm>
              <a:off x="1619" y="2405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7437" name="Text Box 134"/>
            <p:cNvSpPr txBox="1">
              <a:spLocks noChangeArrowheads="1"/>
            </p:cNvSpPr>
            <p:nvPr/>
          </p:nvSpPr>
          <p:spPr bwMode="auto">
            <a:xfrm>
              <a:off x="2166" y="1946"/>
              <a:ext cx="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7438" name="Text Box 135"/>
            <p:cNvSpPr txBox="1">
              <a:spLocks noChangeArrowheads="1"/>
            </p:cNvSpPr>
            <p:nvPr/>
          </p:nvSpPr>
          <p:spPr bwMode="auto">
            <a:xfrm>
              <a:off x="2136" y="2384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7439" name="Oval 136"/>
            <p:cNvSpPr>
              <a:spLocks noChangeArrowheads="1"/>
            </p:cNvSpPr>
            <p:nvPr/>
          </p:nvSpPr>
          <p:spPr bwMode="auto">
            <a:xfrm>
              <a:off x="2238" y="2169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7440" name="Oval 137"/>
            <p:cNvSpPr>
              <a:spLocks noChangeArrowheads="1"/>
            </p:cNvSpPr>
            <p:nvPr/>
          </p:nvSpPr>
          <p:spPr bwMode="auto">
            <a:xfrm>
              <a:off x="2253" y="2384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7441" name="Line 138"/>
            <p:cNvSpPr>
              <a:spLocks noChangeShapeType="1"/>
            </p:cNvSpPr>
            <p:nvPr/>
          </p:nvSpPr>
          <p:spPr bwMode="auto">
            <a:xfrm>
              <a:off x="2880" y="2334"/>
              <a:ext cx="4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2" name="Line 139"/>
            <p:cNvSpPr>
              <a:spLocks noChangeShapeType="1"/>
            </p:cNvSpPr>
            <p:nvPr/>
          </p:nvSpPr>
          <p:spPr bwMode="auto">
            <a:xfrm flipV="1">
              <a:off x="3794" y="1888"/>
              <a:ext cx="0" cy="5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3" name="Line 140"/>
            <p:cNvSpPr>
              <a:spLocks noChangeShapeType="1"/>
            </p:cNvSpPr>
            <p:nvPr/>
          </p:nvSpPr>
          <p:spPr bwMode="auto">
            <a:xfrm flipV="1">
              <a:off x="3575" y="2116"/>
              <a:ext cx="0" cy="1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4" name="Line 141"/>
            <p:cNvSpPr>
              <a:spLocks noChangeShapeType="1"/>
            </p:cNvSpPr>
            <p:nvPr/>
          </p:nvSpPr>
          <p:spPr bwMode="auto">
            <a:xfrm>
              <a:off x="3575" y="2106"/>
              <a:ext cx="2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5" name="Line 142"/>
            <p:cNvSpPr>
              <a:spLocks noChangeShapeType="1"/>
            </p:cNvSpPr>
            <p:nvPr/>
          </p:nvSpPr>
          <p:spPr bwMode="auto">
            <a:xfrm flipV="1">
              <a:off x="3794" y="1550"/>
              <a:ext cx="0" cy="1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6" name="Oval 143"/>
            <p:cNvSpPr>
              <a:spLocks noChangeArrowheads="1"/>
            </p:cNvSpPr>
            <p:nvPr/>
          </p:nvSpPr>
          <p:spPr bwMode="auto">
            <a:xfrm>
              <a:off x="3751" y="1528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7447" name="Text Box 144"/>
            <p:cNvSpPr txBox="1">
              <a:spLocks noChangeArrowheads="1"/>
            </p:cNvSpPr>
            <p:nvPr/>
          </p:nvSpPr>
          <p:spPr bwMode="auto">
            <a:xfrm>
              <a:off x="3813" y="1391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+V</a:t>
              </a:r>
              <a:r>
                <a:rPr lang="en-US" altLang="zh-CN" sz="2400" baseline="-25000"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7448" name="Line 145"/>
            <p:cNvSpPr>
              <a:spLocks noChangeShapeType="1"/>
            </p:cNvSpPr>
            <p:nvPr/>
          </p:nvSpPr>
          <p:spPr bwMode="auto">
            <a:xfrm>
              <a:off x="3784" y="2652"/>
              <a:ext cx="10" cy="3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9" name="Oval 146"/>
            <p:cNvSpPr>
              <a:spLocks noChangeArrowheads="1"/>
            </p:cNvSpPr>
            <p:nvPr/>
          </p:nvSpPr>
          <p:spPr bwMode="auto">
            <a:xfrm>
              <a:off x="3758" y="3491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7450" name="Line 147"/>
            <p:cNvSpPr>
              <a:spLocks noChangeShapeType="1"/>
            </p:cNvSpPr>
            <p:nvPr/>
          </p:nvSpPr>
          <p:spPr bwMode="auto">
            <a:xfrm>
              <a:off x="3794" y="3218"/>
              <a:ext cx="0" cy="2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1" name="Text Box 148"/>
            <p:cNvSpPr txBox="1">
              <a:spLocks noChangeArrowheads="1"/>
            </p:cNvSpPr>
            <p:nvPr/>
          </p:nvSpPr>
          <p:spPr bwMode="auto">
            <a:xfrm>
              <a:off x="3829" y="3324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-V</a:t>
              </a:r>
              <a:r>
                <a:rPr lang="en-US" altLang="zh-CN" sz="2400" baseline="-25000">
                  <a:ea typeface="楷体_GB2312" pitchFamily="49" charset="-122"/>
                </a:rPr>
                <a:t>EE</a:t>
              </a:r>
            </a:p>
          </p:txBody>
        </p:sp>
        <p:sp>
          <p:nvSpPr>
            <p:cNvPr id="17452" name="Text Box 149"/>
            <p:cNvSpPr txBox="1">
              <a:spLocks noChangeArrowheads="1"/>
            </p:cNvSpPr>
            <p:nvPr/>
          </p:nvSpPr>
          <p:spPr bwMode="auto">
            <a:xfrm>
              <a:off x="3823" y="1948"/>
              <a:ext cx="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7453" name="Text Box 150"/>
            <p:cNvSpPr txBox="1">
              <a:spLocks noChangeArrowheads="1"/>
            </p:cNvSpPr>
            <p:nvPr/>
          </p:nvSpPr>
          <p:spPr bwMode="auto">
            <a:xfrm>
              <a:off x="3823" y="2801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7454" name="Oval 151"/>
            <p:cNvSpPr>
              <a:spLocks noChangeArrowheads="1"/>
            </p:cNvSpPr>
            <p:nvPr/>
          </p:nvSpPr>
          <p:spPr bwMode="auto">
            <a:xfrm>
              <a:off x="3745" y="2076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7455" name="Oval 152"/>
            <p:cNvSpPr>
              <a:spLocks noChangeArrowheads="1"/>
            </p:cNvSpPr>
            <p:nvPr/>
          </p:nvSpPr>
          <p:spPr bwMode="auto">
            <a:xfrm>
              <a:off x="3764" y="2761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7456" name="Oval 153"/>
            <p:cNvSpPr>
              <a:spLocks noChangeArrowheads="1"/>
            </p:cNvSpPr>
            <p:nvPr/>
          </p:nvSpPr>
          <p:spPr bwMode="auto">
            <a:xfrm>
              <a:off x="1052" y="2652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7457" name="Text Box 154"/>
            <p:cNvSpPr txBox="1">
              <a:spLocks noChangeArrowheads="1"/>
            </p:cNvSpPr>
            <p:nvPr/>
          </p:nvSpPr>
          <p:spPr bwMode="auto">
            <a:xfrm>
              <a:off x="1162" y="2534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7458" name="Line 155"/>
            <p:cNvSpPr>
              <a:spLocks noChangeShapeType="1"/>
            </p:cNvSpPr>
            <p:nvPr/>
          </p:nvSpPr>
          <p:spPr bwMode="auto">
            <a:xfrm>
              <a:off x="3794" y="2781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9" name="Oval 156"/>
            <p:cNvSpPr>
              <a:spLocks noChangeArrowheads="1"/>
            </p:cNvSpPr>
            <p:nvPr/>
          </p:nvSpPr>
          <p:spPr bwMode="auto">
            <a:xfrm>
              <a:off x="4415" y="2748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7460" name="Text Box 157"/>
            <p:cNvSpPr txBox="1">
              <a:spLocks noChangeArrowheads="1"/>
            </p:cNvSpPr>
            <p:nvPr/>
          </p:nvSpPr>
          <p:spPr bwMode="auto">
            <a:xfrm>
              <a:off x="4499" y="2603"/>
              <a:ext cx="337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ea typeface="楷体_GB2312" pitchFamily="49" charset="-122"/>
                </a:rPr>
                <a:t>o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CN" sz="2400">
                <a:ea typeface="楷体_GB2312" pitchFamily="49" charset="-122"/>
              </a:endParaRPr>
            </a:p>
          </p:txBody>
        </p:sp>
        <p:grpSp>
          <p:nvGrpSpPr>
            <p:cNvPr id="17461" name="Group 158"/>
            <p:cNvGrpSpPr>
              <a:grpSpLocks/>
            </p:cNvGrpSpPr>
            <p:nvPr/>
          </p:nvGrpSpPr>
          <p:grpSpPr bwMode="auto">
            <a:xfrm>
              <a:off x="1848" y="2849"/>
              <a:ext cx="1087" cy="288"/>
              <a:chOff x="984" y="1776"/>
              <a:chExt cx="1087" cy="288"/>
            </a:xfrm>
          </p:grpSpPr>
          <p:sp>
            <p:nvSpPr>
              <p:cNvPr id="17463" name="Rectangle 159"/>
              <p:cNvSpPr>
                <a:spLocks noChangeArrowheads="1"/>
              </p:cNvSpPr>
              <p:nvPr/>
            </p:nvSpPr>
            <p:spPr bwMode="auto">
              <a:xfrm rot="5400000">
                <a:off x="1589" y="1806"/>
                <a:ext cx="56" cy="2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7464" name="Line 160"/>
              <p:cNvSpPr>
                <a:spLocks noChangeShapeType="1"/>
              </p:cNvSpPr>
              <p:nvPr/>
            </p:nvSpPr>
            <p:spPr bwMode="auto">
              <a:xfrm>
                <a:off x="1718" y="1897"/>
                <a:ext cx="2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65" name="Line 161"/>
              <p:cNvSpPr>
                <a:spLocks noChangeShapeType="1"/>
              </p:cNvSpPr>
              <p:nvPr/>
            </p:nvSpPr>
            <p:spPr bwMode="auto">
              <a:xfrm>
                <a:off x="1182" y="1907"/>
                <a:ext cx="3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66" name="Oval 162"/>
              <p:cNvSpPr>
                <a:spLocks noChangeArrowheads="1"/>
              </p:cNvSpPr>
              <p:nvPr/>
            </p:nvSpPr>
            <p:spPr bwMode="auto">
              <a:xfrm>
                <a:off x="1145" y="1880"/>
                <a:ext cx="56" cy="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7467" name="Oval 163"/>
              <p:cNvSpPr>
                <a:spLocks noChangeArrowheads="1"/>
              </p:cNvSpPr>
              <p:nvPr/>
            </p:nvSpPr>
            <p:spPr bwMode="auto">
              <a:xfrm>
                <a:off x="2015" y="1867"/>
                <a:ext cx="56" cy="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7468" name="Text Box 164"/>
              <p:cNvSpPr txBox="1">
                <a:spLocks noChangeArrowheads="1"/>
              </p:cNvSpPr>
              <p:nvPr/>
            </p:nvSpPr>
            <p:spPr bwMode="auto">
              <a:xfrm>
                <a:off x="984" y="1776"/>
                <a:ext cx="4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j</a:t>
                </a:r>
              </a:p>
            </p:txBody>
          </p:sp>
        </p:grpSp>
        <p:sp>
          <p:nvSpPr>
            <p:cNvPr id="17462" name="Text Box 165"/>
            <p:cNvSpPr txBox="1">
              <a:spLocks noChangeArrowheads="1"/>
            </p:cNvSpPr>
            <p:nvPr/>
          </p:nvSpPr>
          <p:spPr bwMode="auto">
            <a:xfrm>
              <a:off x="2945" y="2824"/>
              <a:ext cx="4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6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75"/>
          <p:cNvSpPr txBox="1">
            <a:spLocks noChangeArrowheads="1"/>
          </p:cNvSpPr>
          <p:nvPr/>
        </p:nvSpPr>
        <p:spPr bwMode="auto">
          <a:xfrm>
            <a:off x="0" y="220663"/>
            <a:ext cx="767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8.1.6 </a:t>
            </a:r>
            <a:r>
              <a:rPr lang="zh-CN" altLang="en-US" sz="2400">
                <a:ea typeface="楷体_GB2312" pitchFamily="49" charset="-122"/>
              </a:rPr>
              <a:t>按要求正确连线</a:t>
            </a:r>
          </a:p>
        </p:txBody>
      </p:sp>
      <p:sp>
        <p:nvSpPr>
          <p:cNvPr id="18435" name="Text Box 76"/>
          <p:cNvSpPr txBox="1">
            <a:spLocks noChangeArrowheads="1"/>
          </p:cNvSpPr>
          <p:nvPr/>
        </p:nvSpPr>
        <p:spPr bwMode="auto">
          <a:xfrm>
            <a:off x="2192338" y="1165225"/>
            <a:ext cx="4335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电压并联负反馈</a:t>
            </a:r>
          </a:p>
        </p:txBody>
      </p:sp>
      <p:grpSp>
        <p:nvGrpSpPr>
          <p:cNvPr id="94285" name="Group 77"/>
          <p:cNvGrpSpPr>
            <a:grpSpLocks/>
          </p:cNvGrpSpPr>
          <p:nvPr/>
        </p:nvGrpSpPr>
        <p:grpSpPr bwMode="auto">
          <a:xfrm>
            <a:off x="1733550" y="3168650"/>
            <a:ext cx="4273550" cy="1528763"/>
            <a:chOff x="1092" y="1996"/>
            <a:chExt cx="2692" cy="963"/>
          </a:xfrm>
        </p:grpSpPr>
        <p:sp>
          <p:nvSpPr>
            <p:cNvPr id="18521" name="Line 78"/>
            <p:cNvSpPr>
              <a:spLocks noChangeShapeType="1"/>
            </p:cNvSpPr>
            <p:nvPr/>
          </p:nvSpPr>
          <p:spPr bwMode="auto">
            <a:xfrm>
              <a:off x="1410" y="1996"/>
              <a:ext cx="278" cy="40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522" name="Line 79"/>
            <p:cNvSpPr>
              <a:spLocks noChangeShapeType="1"/>
            </p:cNvSpPr>
            <p:nvPr/>
          </p:nvSpPr>
          <p:spPr bwMode="auto">
            <a:xfrm flipH="1">
              <a:off x="1092" y="2185"/>
              <a:ext cx="626" cy="48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523" name="Line 80"/>
            <p:cNvSpPr>
              <a:spLocks noChangeShapeType="1"/>
            </p:cNvSpPr>
            <p:nvPr/>
          </p:nvSpPr>
          <p:spPr bwMode="auto">
            <a:xfrm flipH="1">
              <a:off x="2920" y="2801"/>
              <a:ext cx="864" cy="15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524" name="Line 81"/>
            <p:cNvSpPr>
              <a:spLocks noChangeShapeType="1"/>
            </p:cNvSpPr>
            <p:nvPr/>
          </p:nvSpPr>
          <p:spPr bwMode="auto">
            <a:xfrm flipH="1">
              <a:off x="2046" y="2403"/>
              <a:ext cx="238" cy="55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8437" name="Picture 8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8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8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292" name="Group 84"/>
          <p:cNvGrpSpPr>
            <a:grpSpLocks/>
          </p:cNvGrpSpPr>
          <p:nvPr/>
        </p:nvGrpSpPr>
        <p:grpSpPr bwMode="auto">
          <a:xfrm>
            <a:off x="882650" y="5327650"/>
            <a:ext cx="1323975" cy="820738"/>
            <a:chOff x="725" y="3396"/>
            <a:chExt cx="834" cy="517"/>
          </a:xfrm>
        </p:grpSpPr>
        <p:sp>
          <p:nvSpPr>
            <p:cNvPr id="18518" name="Line 85"/>
            <p:cNvSpPr>
              <a:spLocks noChangeShapeType="1"/>
            </p:cNvSpPr>
            <p:nvPr/>
          </p:nvSpPr>
          <p:spPr bwMode="auto">
            <a:xfrm flipV="1">
              <a:off x="725" y="3694"/>
              <a:ext cx="79" cy="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519" name="Line 86"/>
            <p:cNvSpPr>
              <a:spLocks noChangeShapeType="1"/>
            </p:cNvSpPr>
            <p:nvPr/>
          </p:nvSpPr>
          <p:spPr bwMode="auto">
            <a:xfrm>
              <a:off x="794" y="3694"/>
              <a:ext cx="209" cy="2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520" name="Line 87"/>
            <p:cNvSpPr>
              <a:spLocks noChangeShapeType="1"/>
            </p:cNvSpPr>
            <p:nvPr/>
          </p:nvSpPr>
          <p:spPr bwMode="auto">
            <a:xfrm flipV="1">
              <a:off x="993" y="3396"/>
              <a:ext cx="566" cy="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440" name="Text Box 88"/>
          <p:cNvSpPr txBox="1">
            <a:spLocks noChangeArrowheads="1"/>
          </p:cNvSpPr>
          <p:nvPr/>
        </p:nvSpPr>
        <p:spPr bwMode="auto">
          <a:xfrm>
            <a:off x="2990850" y="31051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1</a:t>
            </a:r>
          </a:p>
        </p:txBody>
      </p:sp>
      <p:sp>
        <p:nvSpPr>
          <p:cNvPr id="18441" name="Text Box 89"/>
          <p:cNvSpPr txBox="1">
            <a:spLocks noChangeArrowheads="1"/>
          </p:cNvSpPr>
          <p:nvPr/>
        </p:nvSpPr>
        <p:spPr bwMode="auto">
          <a:xfrm>
            <a:off x="2959100" y="38290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2</a:t>
            </a:r>
          </a:p>
        </p:txBody>
      </p:sp>
      <p:sp>
        <p:nvSpPr>
          <p:cNvPr id="18442" name="Text Box 90"/>
          <p:cNvSpPr txBox="1">
            <a:spLocks noChangeArrowheads="1"/>
          </p:cNvSpPr>
          <p:nvPr/>
        </p:nvSpPr>
        <p:spPr bwMode="auto">
          <a:xfrm>
            <a:off x="3748088" y="42910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f</a:t>
            </a:r>
          </a:p>
        </p:txBody>
      </p:sp>
      <p:sp>
        <p:nvSpPr>
          <p:cNvPr id="18443" name="Text Box 91"/>
          <p:cNvSpPr txBox="1">
            <a:spLocks noChangeArrowheads="1"/>
          </p:cNvSpPr>
          <p:nvPr/>
        </p:nvSpPr>
        <p:spPr bwMode="auto">
          <a:xfrm>
            <a:off x="6029325" y="27114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3</a:t>
            </a:r>
          </a:p>
        </p:txBody>
      </p:sp>
      <p:sp>
        <p:nvSpPr>
          <p:cNvPr id="18444" name="Text Box 92"/>
          <p:cNvSpPr txBox="1">
            <a:spLocks noChangeArrowheads="1"/>
          </p:cNvSpPr>
          <p:nvPr/>
        </p:nvSpPr>
        <p:spPr bwMode="auto">
          <a:xfrm>
            <a:off x="6075363" y="48117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4</a:t>
            </a:r>
          </a:p>
        </p:txBody>
      </p:sp>
      <p:grpSp>
        <p:nvGrpSpPr>
          <p:cNvPr id="18445" name="Group 93"/>
          <p:cNvGrpSpPr>
            <a:grpSpLocks/>
          </p:cNvGrpSpPr>
          <p:nvPr/>
        </p:nvGrpSpPr>
        <p:grpSpPr bwMode="auto">
          <a:xfrm>
            <a:off x="1166813" y="2208213"/>
            <a:ext cx="6510337" cy="3525837"/>
            <a:chOff x="735" y="1391"/>
            <a:chExt cx="4101" cy="2221"/>
          </a:xfrm>
        </p:grpSpPr>
        <p:grpSp>
          <p:nvGrpSpPr>
            <p:cNvPr id="18446" name="Group 94"/>
            <p:cNvGrpSpPr>
              <a:grpSpLocks/>
            </p:cNvGrpSpPr>
            <p:nvPr/>
          </p:nvGrpSpPr>
          <p:grpSpPr bwMode="auto">
            <a:xfrm>
              <a:off x="2375" y="2076"/>
              <a:ext cx="504" cy="457"/>
              <a:chOff x="1203" y="774"/>
              <a:chExt cx="504" cy="457"/>
            </a:xfrm>
          </p:grpSpPr>
          <p:sp>
            <p:nvSpPr>
              <p:cNvPr id="18513" name="Line 95"/>
              <p:cNvSpPr>
                <a:spLocks noChangeShapeType="1"/>
              </p:cNvSpPr>
              <p:nvPr/>
            </p:nvSpPr>
            <p:spPr bwMode="auto">
              <a:xfrm>
                <a:off x="1230" y="794"/>
                <a:ext cx="0" cy="4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14" name="Line 96"/>
              <p:cNvSpPr>
                <a:spLocks noChangeShapeType="1"/>
              </p:cNvSpPr>
              <p:nvPr/>
            </p:nvSpPr>
            <p:spPr bwMode="auto">
              <a:xfrm>
                <a:off x="1230" y="794"/>
                <a:ext cx="477" cy="2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15" name="Line 97"/>
              <p:cNvSpPr>
                <a:spLocks noChangeShapeType="1"/>
              </p:cNvSpPr>
              <p:nvPr/>
            </p:nvSpPr>
            <p:spPr bwMode="auto">
              <a:xfrm flipH="1">
                <a:off x="1230" y="1043"/>
                <a:ext cx="457" cy="1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16" name="Text Box 98"/>
              <p:cNvSpPr txBox="1">
                <a:spLocks noChangeArrowheads="1"/>
              </p:cNvSpPr>
              <p:nvPr/>
            </p:nvSpPr>
            <p:spPr bwMode="auto">
              <a:xfrm>
                <a:off x="1203" y="774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8517" name="Text Box 99"/>
              <p:cNvSpPr txBox="1">
                <a:spLocks noChangeArrowheads="1"/>
              </p:cNvSpPr>
              <p:nvPr/>
            </p:nvSpPr>
            <p:spPr bwMode="auto">
              <a:xfrm>
                <a:off x="1230" y="930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-</a:t>
                </a:r>
              </a:p>
            </p:txBody>
          </p:sp>
        </p:grpSp>
        <p:grpSp>
          <p:nvGrpSpPr>
            <p:cNvPr id="18447" name="Group 100"/>
            <p:cNvGrpSpPr>
              <a:grpSpLocks/>
            </p:cNvGrpSpPr>
            <p:nvPr/>
          </p:nvGrpSpPr>
          <p:grpSpPr bwMode="auto">
            <a:xfrm>
              <a:off x="3337" y="2236"/>
              <a:ext cx="464" cy="432"/>
              <a:chOff x="3019" y="934"/>
              <a:chExt cx="464" cy="432"/>
            </a:xfrm>
          </p:grpSpPr>
          <p:grpSp>
            <p:nvGrpSpPr>
              <p:cNvPr id="18502" name="Group 101"/>
              <p:cNvGrpSpPr>
                <a:grpSpLocks/>
              </p:cNvGrpSpPr>
              <p:nvPr/>
            </p:nvGrpSpPr>
            <p:grpSpPr bwMode="auto">
              <a:xfrm>
                <a:off x="3019" y="934"/>
                <a:ext cx="238" cy="228"/>
                <a:chOff x="3019" y="934"/>
                <a:chExt cx="238" cy="228"/>
              </a:xfrm>
            </p:grpSpPr>
            <p:sp>
              <p:nvSpPr>
                <p:cNvPr id="18509" name="Line 102"/>
                <p:cNvSpPr>
                  <a:spLocks noChangeShapeType="1"/>
                </p:cNvSpPr>
                <p:nvPr/>
              </p:nvSpPr>
              <p:spPr bwMode="auto">
                <a:xfrm>
                  <a:off x="3098" y="934"/>
                  <a:ext cx="0" cy="2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10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3099" y="944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11" name="Line 104"/>
                <p:cNvSpPr>
                  <a:spLocks noChangeShapeType="1"/>
                </p:cNvSpPr>
                <p:nvPr/>
              </p:nvSpPr>
              <p:spPr bwMode="auto">
                <a:xfrm>
                  <a:off x="3108" y="1063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12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3019" y="1033"/>
                  <a:ext cx="70" cy="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03" name="Group 106"/>
              <p:cNvGrpSpPr>
                <a:grpSpLocks/>
              </p:cNvGrpSpPr>
              <p:nvPr/>
            </p:nvGrpSpPr>
            <p:grpSpPr bwMode="auto">
              <a:xfrm>
                <a:off x="3245" y="1138"/>
                <a:ext cx="238" cy="228"/>
                <a:chOff x="3019" y="934"/>
                <a:chExt cx="238" cy="228"/>
              </a:xfrm>
            </p:grpSpPr>
            <p:sp>
              <p:nvSpPr>
                <p:cNvPr id="18505" name="Line 107"/>
                <p:cNvSpPr>
                  <a:spLocks noChangeShapeType="1"/>
                </p:cNvSpPr>
                <p:nvPr/>
              </p:nvSpPr>
              <p:spPr bwMode="auto">
                <a:xfrm>
                  <a:off x="3098" y="934"/>
                  <a:ext cx="0" cy="2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06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3099" y="944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07" name="Line 109"/>
                <p:cNvSpPr>
                  <a:spLocks noChangeShapeType="1"/>
                </p:cNvSpPr>
                <p:nvPr/>
              </p:nvSpPr>
              <p:spPr bwMode="auto">
                <a:xfrm>
                  <a:off x="3108" y="1063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08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3019" y="1033"/>
                  <a:ext cx="70" cy="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8504" name="Line 111"/>
              <p:cNvSpPr>
                <a:spLocks noChangeShapeType="1"/>
              </p:cNvSpPr>
              <p:nvPr/>
            </p:nvSpPr>
            <p:spPr bwMode="auto">
              <a:xfrm>
                <a:off x="3238" y="1122"/>
                <a:ext cx="9" cy="12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448" name="Rectangle 112"/>
            <p:cNvSpPr>
              <a:spLocks noChangeArrowheads="1"/>
            </p:cNvSpPr>
            <p:nvPr/>
          </p:nvSpPr>
          <p:spPr bwMode="auto">
            <a:xfrm>
              <a:off x="3764" y="1689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18449" name="Group 113"/>
            <p:cNvGrpSpPr>
              <a:grpSpLocks/>
            </p:cNvGrpSpPr>
            <p:nvPr/>
          </p:nvGrpSpPr>
          <p:grpSpPr bwMode="auto">
            <a:xfrm>
              <a:off x="735" y="1719"/>
              <a:ext cx="884" cy="1162"/>
              <a:chOff x="159" y="328"/>
              <a:chExt cx="884" cy="1162"/>
            </a:xfrm>
          </p:grpSpPr>
          <p:sp>
            <p:nvSpPr>
              <p:cNvPr id="18493" name="Oval 114"/>
              <p:cNvSpPr>
                <a:spLocks noChangeArrowheads="1"/>
              </p:cNvSpPr>
              <p:nvPr/>
            </p:nvSpPr>
            <p:spPr bwMode="auto">
              <a:xfrm>
                <a:off x="377" y="864"/>
                <a:ext cx="259" cy="24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8494" name="Line 115"/>
              <p:cNvSpPr>
                <a:spLocks noChangeShapeType="1"/>
              </p:cNvSpPr>
              <p:nvPr/>
            </p:nvSpPr>
            <p:spPr bwMode="auto">
              <a:xfrm>
                <a:off x="516" y="606"/>
                <a:ext cx="0" cy="8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95" name="Line 116"/>
              <p:cNvSpPr>
                <a:spLocks noChangeShapeType="1"/>
              </p:cNvSpPr>
              <p:nvPr/>
            </p:nvSpPr>
            <p:spPr bwMode="auto">
              <a:xfrm>
                <a:off x="447" y="1490"/>
                <a:ext cx="1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96" name="Text Box 117"/>
              <p:cNvSpPr txBox="1">
                <a:spLocks noChangeArrowheads="1"/>
              </p:cNvSpPr>
              <p:nvPr/>
            </p:nvSpPr>
            <p:spPr bwMode="auto">
              <a:xfrm>
                <a:off x="328" y="636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8497" name="Text Box 118"/>
              <p:cNvSpPr txBox="1">
                <a:spLocks noChangeArrowheads="1"/>
              </p:cNvSpPr>
              <p:nvPr/>
            </p:nvSpPr>
            <p:spPr bwMode="auto">
              <a:xfrm>
                <a:off x="305" y="999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8498" name="Text Box 119"/>
              <p:cNvSpPr txBox="1">
                <a:spLocks noChangeArrowheads="1"/>
              </p:cNvSpPr>
              <p:nvPr/>
            </p:nvSpPr>
            <p:spPr bwMode="auto">
              <a:xfrm>
                <a:off x="159" y="805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18499" name="Line 120"/>
              <p:cNvSpPr>
                <a:spLocks noChangeShapeType="1"/>
              </p:cNvSpPr>
              <p:nvPr/>
            </p:nvSpPr>
            <p:spPr bwMode="auto">
              <a:xfrm>
                <a:off x="516" y="60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00" name="Oval 121"/>
              <p:cNvSpPr>
                <a:spLocks noChangeArrowheads="1"/>
              </p:cNvSpPr>
              <p:nvPr/>
            </p:nvSpPr>
            <p:spPr bwMode="auto">
              <a:xfrm>
                <a:off x="804" y="566"/>
                <a:ext cx="56" cy="7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8501" name="Text Box 122"/>
              <p:cNvSpPr txBox="1">
                <a:spLocks noChangeArrowheads="1"/>
              </p:cNvSpPr>
              <p:nvPr/>
            </p:nvSpPr>
            <p:spPr bwMode="auto">
              <a:xfrm>
                <a:off x="735" y="32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18450" name="Rectangle 123"/>
            <p:cNvSpPr>
              <a:spLocks noChangeArrowheads="1"/>
            </p:cNvSpPr>
            <p:nvPr/>
          </p:nvSpPr>
          <p:spPr bwMode="auto">
            <a:xfrm>
              <a:off x="3771" y="3006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8451" name="Rectangle 124"/>
            <p:cNvSpPr>
              <a:spLocks noChangeArrowheads="1"/>
            </p:cNvSpPr>
            <p:nvPr/>
          </p:nvSpPr>
          <p:spPr bwMode="auto">
            <a:xfrm rot="5400000">
              <a:off x="1960" y="2098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8452" name="Rectangle 125"/>
            <p:cNvSpPr>
              <a:spLocks noChangeArrowheads="1"/>
            </p:cNvSpPr>
            <p:nvPr/>
          </p:nvSpPr>
          <p:spPr bwMode="auto">
            <a:xfrm rot="5400000">
              <a:off x="1976" y="2323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8453" name="Line 126"/>
            <p:cNvSpPr>
              <a:spLocks noChangeShapeType="1"/>
            </p:cNvSpPr>
            <p:nvPr/>
          </p:nvSpPr>
          <p:spPr bwMode="auto">
            <a:xfrm>
              <a:off x="2095" y="2185"/>
              <a:ext cx="308" cy="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4" name="Line 127"/>
            <p:cNvSpPr>
              <a:spLocks noChangeShapeType="1"/>
            </p:cNvSpPr>
            <p:nvPr/>
          </p:nvSpPr>
          <p:spPr bwMode="auto">
            <a:xfrm>
              <a:off x="2115" y="24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5" name="Line 128"/>
            <p:cNvSpPr>
              <a:spLocks noChangeShapeType="1"/>
            </p:cNvSpPr>
            <p:nvPr/>
          </p:nvSpPr>
          <p:spPr bwMode="auto">
            <a:xfrm>
              <a:off x="1728" y="2195"/>
              <a:ext cx="159" cy="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6" name="Line 129"/>
            <p:cNvSpPr>
              <a:spLocks noChangeShapeType="1"/>
            </p:cNvSpPr>
            <p:nvPr/>
          </p:nvSpPr>
          <p:spPr bwMode="auto">
            <a:xfrm>
              <a:off x="1728" y="2434"/>
              <a:ext cx="1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7" name="Oval 130"/>
            <p:cNvSpPr>
              <a:spLocks noChangeArrowheads="1"/>
            </p:cNvSpPr>
            <p:nvPr/>
          </p:nvSpPr>
          <p:spPr bwMode="auto">
            <a:xfrm>
              <a:off x="1678" y="2166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8458" name="Oval 131"/>
            <p:cNvSpPr>
              <a:spLocks noChangeArrowheads="1"/>
            </p:cNvSpPr>
            <p:nvPr/>
          </p:nvSpPr>
          <p:spPr bwMode="auto">
            <a:xfrm>
              <a:off x="1664" y="2391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8459" name="Text Box 132"/>
            <p:cNvSpPr txBox="1">
              <a:spLocks noChangeArrowheads="1"/>
            </p:cNvSpPr>
            <p:nvPr/>
          </p:nvSpPr>
          <p:spPr bwMode="auto">
            <a:xfrm>
              <a:off x="1559" y="1907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8460" name="Text Box 133"/>
            <p:cNvSpPr txBox="1">
              <a:spLocks noChangeArrowheads="1"/>
            </p:cNvSpPr>
            <p:nvPr/>
          </p:nvSpPr>
          <p:spPr bwMode="auto">
            <a:xfrm>
              <a:off x="1619" y="2405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8461" name="Text Box 134"/>
            <p:cNvSpPr txBox="1">
              <a:spLocks noChangeArrowheads="1"/>
            </p:cNvSpPr>
            <p:nvPr/>
          </p:nvSpPr>
          <p:spPr bwMode="auto">
            <a:xfrm>
              <a:off x="2166" y="1946"/>
              <a:ext cx="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8462" name="Text Box 135"/>
            <p:cNvSpPr txBox="1">
              <a:spLocks noChangeArrowheads="1"/>
            </p:cNvSpPr>
            <p:nvPr/>
          </p:nvSpPr>
          <p:spPr bwMode="auto">
            <a:xfrm>
              <a:off x="2136" y="2384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8463" name="Oval 136"/>
            <p:cNvSpPr>
              <a:spLocks noChangeArrowheads="1"/>
            </p:cNvSpPr>
            <p:nvPr/>
          </p:nvSpPr>
          <p:spPr bwMode="auto">
            <a:xfrm>
              <a:off x="2238" y="2169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8464" name="Oval 137"/>
            <p:cNvSpPr>
              <a:spLocks noChangeArrowheads="1"/>
            </p:cNvSpPr>
            <p:nvPr/>
          </p:nvSpPr>
          <p:spPr bwMode="auto">
            <a:xfrm>
              <a:off x="2253" y="2384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8465" name="Line 138"/>
            <p:cNvSpPr>
              <a:spLocks noChangeShapeType="1"/>
            </p:cNvSpPr>
            <p:nvPr/>
          </p:nvSpPr>
          <p:spPr bwMode="auto">
            <a:xfrm>
              <a:off x="2880" y="2334"/>
              <a:ext cx="4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6" name="Line 139"/>
            <p:cNvSpPr>
              <a:spLocks noChangeShapeType="1"/>
            </p:cNvSpPr>
            <p:nvPr/>
          </p:nvSpPr>
          <p:spPr bwMode="auto">
            <a:xfrm flipV="1">
              <a:off x="3794" y="1888"/>
              <a:ext cx="0" cy="5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7" name="Line 140"/>
            <p:cNvSpPr>
              <a:spLocks noChangeShapeType="1"/>
            </p:cNvSpPr>
            <p:nvPr/>
          </p:nvSpPr>
          <p:spPr bwMode="auto">
            <a:xfrm flipV="1">
              <a:off x="3575" y="2116"/>
              <a:ext cx="0" cy="1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8" name="Line 141"/>
            <p:cNvSpPr>
              <a:spLocks noChangeShapeType="1"/>
            </p:cNvSpPr>
            <p:nvPr/>
          </p:nvSpPr>
          <p:spPr bwMode="auto">
            <a:xfrm>
              <a:off x="3575" y="2106"/>
              <a:ext cx="2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9" name="Line 142"/>
            <p:cNvSpPr>
              <a:spLocks noChangeShapeType="1"/>
            </p:cNvSpPr>
            <p:nvPr/>
          </p:nvSpPr>
          <p:spPr bwMode="auto">
            <a:xfrm flipV="1">
              <a:off x="3794" y="1550"/>
              <a:ext cx="0" cy="1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0" name="Oval 143"/>
            <p:cNvSpPr>
              <a:spLocks noChangeArrowheads="1"/>
            </p:cNvSpPr>
            <p:nvPr/>
          </p:nvSpPr>
          <p:spPr bwMode="auto">
            <a:xfrm>
              <a:off x="3751" y="1528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8471" name="Text Box 144"/>
            <p:cNvSpPr txBox="1">
              <a:spLocks noChangeArrowheads="1"/>
            </p:cNvSpPr>
            <p:nvPr/>
          </p:nvSpPr>
          <p:spPr bwMode="auto">
            <a:xfrm>
              <a:off x="3813" y="1391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+V</a:t>
              </a:r>
              <a:r>
                <a:rPr lang="en-US" altLang="zh-CN" sz="2400" baseline="-25000"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8472" name="Line 145"/>
            <p:cNvSpPr>
              <a:spLocks noChangeShapeType="1"/>
            </p:cNvSpPr>
            <p:nvPr/>
          </p:nvSpPr>
          <p:spPr bwMode="auto">
            <a:xfrm>
              <a:off x="3784" y="2652"/>
              <a:ext cx="10" cy="3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3" name="Oval 146"/>
            <p:cNvSpPr>
              <a:spLocks noChangeArrowheads="1"/>
            </p:cNvSpPr>
            <p:nvPr/>
          </p:nvSpPr>
          <p:spPr bwMode="auto">
            <a:xfrm>
              <a:off x="3758" y="3491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8474" name="Line 147"/>
            <p:cNvSpPr>
              <a:spLocks noChangeShapeType="1"/>
            </p:cNvSpPr>
            <p:nvPr/>
          </p:nvSpPr>
          <p:spPr bwMode="auto">
            <a:xfrm>
              <a:off x="3794" y="3218"/>
              <a:ext cx="0" cy="2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5" name="Text Box 148"/>
            <p:cNvSpPr txBox="1">
              <a:spLocks noChangeArrowheads="1"/>
            </p:cNvSpPr>
            <p:nvPr/>
          </p:nvSpPr>
          <p:spPr bwMode="auto">
            <a:xfrm>
              <a:off x="3829" y="3324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-V</a:t>
              </a:r>
              <a:r>
                <a:rPr lang="en-US" altLang="zh-CN" sz="2400" baseline="-25000">
                  <a:ea typeface="楷体_GB2312" pitchFamily="49" charset="-122"/>
                </a:rPr>
                <a:t>EE</a:t>
              </a:r>
            </a:p>
          </p:txBody>
        </p:sp>
        <p:sp>
          <p:nvSpPr>
            <p:cNvPr id="18476" name="Text Box 149"/>
            <p:cNvSpPr txBox="1">
              <a:spLocks noChangeArrowheads="1"/>
            </p:cNvSpPr>
            <p:nvPr/>
          </p:nvSpPr>
          <p:spPr bwMode="auto">
            <a:xfrm>
              <a:off x="3823" y="1948"/>
              <a:ext cx="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8477" name="Text Box 150"/>
            <p:cNvSpPr txBox="1">
              <a:spLocks noChangeArrowheads="1"/>
            </p:cNvSpPr>
            <p:nvPr/>
          </p:nvSpPr>
          <p:spPr bwMode="auto">
            <a:xfrm>
              <a:off x="3823" y="2801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8478" name="Oval 151"/>
            <p:cNvSpPr>
              <a:spLocks noChangeArrowheads="1"/>
            </p:cNvSpPr>
            <p:nvPr/>
          </p:nvSpPr>
          <p:spPr bwMode="auto">
            <a:xfrm>
              <a:off x="3745" y="2076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8479" name="Oval 152"/>
            <p:cNvSpPr>
              <a:spLocks noChangeArrowheads="1"/>
            </p:cNvSpPr>
            <p:nvPr/>
          </p:nvSpPr>
          <p:spPr bwMode="auto">
            <a:xfrm>
              <a:off x="3764" y="2761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8480" name="Oval 153"/>
            <p:cNvSpPr>
              <a:spLocks noChangeArrowheads="1"/>
            </p:cNvSpPr>
            <p:nvPr/>
          </p:nvSpPr>
          <p:spPr bwMode="auto">
            <a:xfrm>
              <a:off x="1052" y="2652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8481" name="Text Box 154"/>
            <p:cNvSpPr txBox="1">
              <a:spLocks noChangeArrowheads="1"/>
            </p:cNvSpPr>
            <p:nvPr/>
          </p:nvSpPr>
          <p:spPr bwMode="auto">
            <a:xfrm>
              <a:off x="1162" y="2534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8482" name="Line 155"/>
            <p:cNvSpPr>
              <a:spLocks noChangeShapeType="1"/>
            </p:cNvSpPr>
            <p:nvPr/>
          </p:nvSpPr>
          <p:spPr bwMode="auto">
            <a:xfrm>
              <a:off x="3794" y="2781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83" name="Oval 156"/>
            <p:cNvSpPr>
              <a:spLocks noChangeArrowheads="1"/>
            </p:cNvSpPr>
            <p:nvPr/>
          </p:nvSpPr>
          <p:spPr bwMode="auto">
            <a:xfrm>
              <a:off x="4415" y="2748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8484" name="Text Box 157"/>
            <p:cNvSpPr txBox="1">
              <a:spLocks noChangeArrowheads="1"/>
            </p:cNvSpPr>
            <p:nvPr/>
          </p:nvSpPr>
          <p:spPr bwMode="auto">
            <a:xfrm>
              <a:off x="4499" y="2603"/>
              <a:ext cx="337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ea typeface="楷体_GB2312" pitchFamily="49" charset="-122"/>
                </a:rPr>
                <a:t>o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CN" sz="2400">
                <a:ea typeface="楷体_GB2312" pitchFamily="49" charset="-122"/>
              </a:endParaRPr>
            </a:p>
          </p:txBody>
        </p:sp>
        <p:grpSp>
          <p:nvGrpSpPr>
            <p:cNvPr id="18485" name="Group 158"/>
            <p:cNvGrpSpPr>
              <a:grpSpLocks/>
            </p:cNvGrpSpPr>
            <p:nvPr/>
          </p:nvGrpSpPr>
          <p:grpSpPr bwMode="auto">
            <a:xfrm>
              <a:off x="1848" y="2849"/>
              <a:ext cx="1087" cy="288"/>
              <a:chOff x="984" y="1776"/>
              <a:chExt cx="1087" cy="288"/>
            </a:xfrm>
          </p:grpSpPr>
          <p:sp>
            <p:nvSpPr>
              <p:cNvPr id="18487" name="Rectangle 159"/>
              <p:cNvSpPr>
                <a:spLocks noChangeArrowheads="1"/>
              </p:cNvSpPr>
              <p:nvPr/>
            </p:nvSpPr>
            <p:spPr bwMode="auto">
              <a:xfrm rot="5400000">
                <a:off x="1589" y="1806"/>
                <a:ext cx="56" cy="2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8488" name="Line 160"/>
              <p:cNvSpPr>
                <a:spLocks noChangeShapeType="1"/>
              </p:cNvSpPr>
              <p:nvPr/>
            </p:nvSpPr>
            <p:spPr bwMode="auto">
              <a:xfrm>
                <a:off x="1718" y="1897"/>
                <a:ext cx="2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89" name="Line 161"/>
              <p:cNvSpPr>
                <a:spLocks noChangeShapeType="1"/>
              </p:cNvSpPr>
              <p:nvPr/>
            </p:nvSpPr>
            <p:spPr bwMode="auto">
              <a:xfrm>
                <a:off x="1182" y="1907"/>
                <a:ext cx="3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90" name="Oval 162"/>
              <p:cNvSpPr>
                <a:spLocks noChangeArrowheads="1"/>
              </p:cNvSpPr>
              <p:nvPr/>
            </p:nvSpPr>
            <p:spPr bwMode="auto">
              <a:xfrm>
                <a:off x="1145" y="1880"/>
                <a:ext cx="56" cy="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8491" name="Oval 163"/>
              <p:cNvSpPr>
                <a:spLocks noChangeArrowheads="1"/>
              </p:cNvSpPr>
              <p:nvPr/>
            </p:nvSpPr>
            <p:spPr bwMode="auto">
              <a:xfrm>
                <a:off x="2015" y="1867"/>
                <a:ext cx="56" cy="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8492" name="Text Box 164"/>
              <p:cNvSpPr txBox="1">
                <a:spLocks noChangeArrowheads="1"/>
              </p:cNvSpPr>
              <p:nvPr/>
            </p:nvSpPr>
            <p:spPr bwMode="auto">
              <a:xfrm>
                <a:off x="984" y="1776"/>
                <a:ext cx="4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j</a:t>
                </a:r>
              </a:p>
            </p:txBody>
          </p:sp>
        </p:grpSp>
        <p:sp>
          <p:nvSpPr>
            <p:cNvPr id="18486" name="Text Box 165"/>
            <p:cNvSpPr txBox="1">
              <a:spLocks noChangeArrowheads="1"/>
            </p:cNvSpPr>
            <p:nvPr/>
          </p:nvSpPr>
          <p:spPr bwMode="auto">
            <a:xfrm>
              <a:off x="2945" y="2824"/>
              <a:ext cx="4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75"/>
          <p:cNvSpPr txBox="1">
            <a:spLocks noChangeArrowheads="1"/>
          </p:cNvSpPr>
          <p:nvPr/>
        </p:nvSpPr>
        <p:spPr bwMode="auto">
          <a:xfrm>
            <a:off x="0" y="220663"/>
            <a:ext cx="767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8.1.6 </a:t>
            </a:r>
            <a:r>
              <a:rPr lang="zh-CN" altLang="en-US" sz="2400">
                <a:ea typeface="楷体_GB2312" pitchFamily="49" charset="-122"/>
              </a:rPr>
              <a:t>按要求正确连线</a:t>
            </a:r>
          </a:p>
        </p:txBody>
      </p:sp>
      <p:sp>
        <p:nvSpPr>
          <p:cNvPr id="95308" name="Text Box 76"/>
          <p:cNvSpPr txBox="1">
            <a:spLocks noChangeArrowheads="1"/>
          </p:cNvSpPr>
          <p:nvPr/>
        </p:nvSpPr>
        <p:spPr bwMode="auto">
          <a:xfrm>
            <a:off x="2192338" y="1165225"/>
            <a:ext cx="4335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电流串联负反馈</a:t>
            </a:r>
          </a:p>
        </p:txBody>
      </p:sp>
      <p:grpSp>
        <p:nvGrpSpPr>
          <p:cNvPr id="95309" name="Group 77"/>
          <p:cNvGrpSpPr>
            <a:grpSpLocks/>
          </p:cNvGrpSpPr>
          <p:nvPr/>
        </p:nvGrpSpPr>
        <p:grpSpPr bwMode="auto">
          <a:xfrm>
            <a:off x="1733550" y="3182938"/>
            <a:ext cx="4257675" cy="1593850"/>
            <a:chOff x="1092" y="2005"/>
            <a:chExt cx="2682" cy="1004"/>
          </a:xfrm>
        </p:grpSpPr>
        <p:sp>
          <p:nvSpPr>
            <p:cNvPr id="19545" name="Line 78"/>
            <p:cNvSpPr>
              <a:spLocks noChangeShapeType="1"/>
            </p:cNvSpPr>
            <p:nvPr/>
          </p:nvSpPr>
          <p:spPr bwMode="auto">
            <a:xfrm flipV="1">
              <a:off x="1092" y="2423"/>
              <a:ext cx="596" cy="25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46" name="Line 79"/>
            <p:cNvSpPr>
              <a:spLocks noChangeShapeType="1"/>
            </p:cNvSpPr>
            <p:nvPr/>
          </p:nvSpPr>
          <p:spPr bwMode="auto">
            <a:xfrm flipH="1" flipV="1">
              <a:off x="1400" y="2005"/>
              <a:ext cx="298" cy="1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47" name="Line 80"/>
            <p:cNvSpPr>
              <a:spLocks noChangeShapeType="1"/>
            </p:cNvSpPr>
            <p:nvPr/>
          </p:nvSpPr>
          <p:spPr bwMode="auto">
            <a:xfrm flipH="1">
              <a:off x="2920" y="2095"/>
              <a:ext cx="854" cy="89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48" name="Line 81"/>
            <p:cNvSpPr>
              <a:spLocks noChangeShapeType="1"/>
            </p:cNvSpPr>
            <p:nvPr/>
          </p:nvSpPr>
          <p:spPr bwMode="auto">
            <a:xfrm flipH="1">
              <a:off x="2056" y="2433"/>
              <a:ext cx="208" cy="57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9461" name="Picture 8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8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316" name="Group 84"/>
          <p:cNvGrpSpPr>
            <a:grpSpLocks/>
          </p:cNvGrpSpPr>
          <p:nvPr/>
        </p:nvGrpSpPr>
        <p:grpSpPr bwMode="auto">
          <a:xfrm>
            <a:off x="1308100" y="5233988"/>
            <a:ext cx="2711450" cy="993775"/>
            <a:chOff x="824" y="3297"/>
            <a:chExt cx="1708" cy="626"/>
          </a:xfrm>
        </p:grpSpPr>
        <p:sp>
          <p:nvSpPr>
            <p:cNvPr id="19542" name="Line 85"/>
            <p:cNvSpPr>
              <a:spLocks noChangeShapeType="1"/>
            </p:cNvSpPr>
            <p:nvPr/>
          </p:nvSpPr>
          <p:spPr bwMode="auto">
            <a:xfrm flipV="1">
              <a:off x="824" y="3356"/>
              <a:ext cx="566" cy="5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43" name="Line 86"/>
            <p:cNvSpPr>
              <a:spLocks noChangeShapeType="1"/>
            </p:cNvSpPr>
            <p:nvPr/>
          </p:nvSpPr>
          <p:spPr bwMode="auto">
            <a:xfrm>
              <a:off x="864" y="3297"/>
              <a:ext cx="566" cy="62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44" name="Text Box 87"/>
            <p:cNvSpPr txBox="1">
              <a:spLocks noChangeArrowheads="1"/>
            </p:cNvSpPr>
            <p:nvPr/>
          </p:nvSpPr>
          <p:spPr bwMode="auto">
            <a:xfrm>
              <a:off x="1559" y="3585"/>
              <a:ext cx="9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ea typeface="楷体_GB2312" pitchFamily="49" charset="-122"/>
                </a:rPr>
                <a:t>正反馈</a:t>
              </a:r>
            </a:p>
          </p:txBody>
        </p:sp>
      </p:grpSp>
      <p:sp>
        <p:nvSpPr>
          <p:cNvPr id="19464" name="Text Box 88"/>
          <p:cNvSpPr txBox="1">
            <a:spLocks noChangeArrowheads="1"/>
          </p:cNvSpPr>
          <p:nvPr/>
        </p:nvSpPr>
        <p:spPr bwMode="auto">
          <a:xfrm>
            <a:off x="2990850" y="31051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1</a:t>
            </a:r>
          </a:p>
        </p:txBody>
      </p:sp>
      <p:sp>
        <p:nvSpPr>
          <p:cNvPr id="19465" name="Text Box 89"/>
          <p:cNvSpPr txBox="1">
            <a:spLocks noChangeArrowheads="1"/>
          </p:cNvSpPr>
          <p:nvPr/>
        </p:nvSpPr>
        <p:spPr bwMode="auto">
          <a:xfrm>
            <a:off x="2959100" y="38290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2</a:t>
            </a:r>
          </a:p>
        </p:txBody>
      </p:sp>
      <p:sp>
        <p:nvSpPr>
          <p:cNvPr id="19466" name="Text Box 90"/>
          <p:cNvSpPr txBox="1">
            <a:spLocks noChangeArrowheads="1"/>
          </p:cNvSpPr>
          <p:nvPr/>
        </p:nvSpPr>
        <p:spPr bwMode="auto">
          <a:xfrm>
            <a:off x="3748088" y="42910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f</a:t>
            </a:r>
          </a:p>
        </p:txBody>
      </p:sp>
      <p:sp>
        <p:nvSpPr>
          <p:cNvPr id="19467" name="Text Box 91"/>
          <p:cNvSpPr txBox="1">
            <a:spLocks noChangeArrowheads="1"/>
          </p:cNvSpPr>
          <p:nvPr/>
        </p:nvSpPr>
        <p:spPr bwMode="auto">
          <a:xfrm>
            <a:off x="6029325" y="27114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3</a:t>
            </a:r>
          </a:p>
        </p:txBody>
      </p:sp>
      <p:sp>
        <p:nvSpPr>
          <p:cNvPr id="19468" name="Text Box 92"/>
          <p:cNvSpPr txBox="1">
            <a:spLocks noChangeArrowheads="1"/>
          </p:cNvSpPr>
          <p:nvPr/>
        </p:nvSpPr>
        <p:spPr bwMode="auto">
          <a:xfrm>
            <a:off x="6075363" y="48117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4</a:t>
            </a:r>
          </a:p>
        </p:txBody>
      </p:sp>
      <p:grpSp>
        <p:nvGrpSpPr>
          <p:cNvPr id="19469" name="Group 93"/>
          <p:cNvGrpSpPr>
            <a:grpSpLocks/>
          </p:cNvGrpSpPr>
          <p:nvPr/>
        </p:nvGrpSpPr>
        <p:grpSpPr bwMode="auto">
          <a:xfrm>
            <a:off x="1166813" y="2208213"/>
            <a:ext cx="6510337" cy="3525837"/>
            <a:chOff x="735" y="1391"/>
            <a:chExt cx="4101" cy="2221"/>
          </a:xfrm>
        </p:grpSpPr>
        <p:grpSp>
          <p:nvGrpSpPr>
            <p:cNvPr id="19470" name="Group 94"/>
            <p:cNvGrpSpPr>
              <a:grpSpLocks/>
            </p:cNvGrpSpPr>
            <p:nvPr/>
          </p:nvGrpSpPr>
          <p:grpSpPr bwMode="auto">
            <a:xfrm>
              <a:off x="2375" y="2076"/>
              <a:ext cx="504" cy="457"/>
              <a:chOff x="1203" y="774"/>
              <a:chExt cx="504" cy="457"/>
            </a:xfrm>
          </p:grpSpPr>
          <p:sp>
            <p:nvSpPr>
              <p:cNvPr id="19537" name="Line 95"/>
              <p:cNvSpPr>
                <a:spLocks noChangeShapeType="1"/>
              </p:cNvSpPr>
              <p:nvPr/>
            </p:nvSpPr>
            <p:spPr bwMode="auto">
              <a:xfrm>
                <a:off x="1230" y="794"/>
                <a:ext cx="0" cy="4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38" name="Line 96"/>
              <p:cNvSpPr>
                <a:spLocks noChangeShapeType="1"/>
              </p:cNvSpPr>
              <p:nvPr/>
            </p:nvSpPr>
            <p:spPr bwMode="auto">
              <a:xfrm>
                <a:off x="1230" y="794"/>
                <a:ext cx="477" cy="2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39" name="Line 97"/>
              <p:cNvSpPr>
                <a:spLocks noChangeShapeType="1"/>
              </p:cNvSpPr>
              <p:nvPr/>
            </p:nvSpPr>
            <p:spPr bwMode="auto">
              <a:xfrm flipH="1">
                <a:off x="1230" y="1043"/>
                <a:ext cx="457" cy="1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40" name="Text Box 98"/>
              <p:cNvSpPr txBox="1">
                <a:spLocks noChangeArrowheads="1"/>
              </p:cNvSpPr>
              <p:nvPr/>
            </p:nvSpPr>
            <p:spPr bwMode="auto">
              <a:xfrm>
                <a:off x="1203" y="774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9541" name="Text Box 99"/>
              <p:cNvSpPr txBox="1">
                <a:spLocks noChangeArrowheads="1"/>
              </p:cNvSpPr>
              <p:nvPr/>
            </p:nvSpPr>
            <p:spPr bwMode="auto">
              <a:xfrm>
                <a:off x="1230" y="930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-</a:t>
                </a:r>
              </a:p>
            </p:txBody>
          </p:sp>
        </p:grpSp>
        <p:grpSp>
          <p:nvGrpSpPr>
            <p:cNvPr id="19471" name="Group 100"/>
            <p:cNvGrpSpPr>
              <a:grpSpLocks/>
            </p:cNvGrpSpPr>
            <p:nvPr/>
          </p:nvGrpSpPr>
          <p:grpSpPr bwMode="auto">
            <a:xfrm>
              <a:off x="3337" y="2236"/>
              <a:ext cx="464" cy="432"/>
              <a:chOff x="3019" y="934"/>
              <a:chExt cx="464" cy="432"/>
            </a:xfrm>
          </p:grpSpPr>
          <p:grpSp>
            <p:nvGrpSpPr>
              <p:cNvPr id="19526" name="Group 101"/>
              <p:cNvGrpSpPr>
                <a:grpSpLocks/>
              </p:cNvGrpSpPr>
              <p:nvPr/>
            </p:nvGrpSpPr>
            <p:grpSpPr bwMode="auto">
              <a:xfrm>
                <a:off x="3019" y="934"/>
                <a:ext cx="238" cy="228"/>
                <a:chOff x="3019" y="934"/>
                <a:chExt cx="238" cy="228"/>
              </a:xfrm>
            </p:grpSpPr>
            <p:sp>
              <p:nvSpPr>
                <p:cNvPr id="19533" name="Line 102"/>
                <p:cNvSpPr>
                  <a:spLocks noChangeShapeType="1"/>
                </p:cNvSpPr>
                <p:nvPr/>
              </p:nvSpPr>
              <p:spPr bwMode="auto">
                <a:xfrm>
                  <a:off x="3098" y="934"/>
                  <a:ext cx="0" cy="2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34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3099" y="944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35" name="Line 104"/>
                <p:cNvSpPr>
                  <a:spLocks noChangeShapeType="1"/>
                </p:cNvSpPr>
                <p:nvPr/>
              </p:nvSpPr>
              <p:spPr bwMode="auto">
                <a:xfrm>
                  <a:off x="3108" y="1063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36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3019" y="1033"/>
                  <a:ext cx="70" cy="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27" name="Group 106"/>
              <p:cNvGrpSpPr>
                <a:grpSpLocks/>
              </p:cNvGrpSpPr>
              <p:nvPr/>
            </p:nvGrpSpPr>
            <p:grpSpPr bwMode="auto">
              <a:xfrm>
                <a:off x="3245" y="1138"/>
                <a:ext cx="238" cy="228"/>
                <a:chOff x="3019" y="934"/>
                <a:chExt cx="238" cy="228"/>
              </a:xfrm>
            </p:grpSpPr>
            <p:sp>
              <p:nvSpPr>
                <p:cNvPr id="19529" name="Line 107"/>
                <p:cNvSpPr>
                  <a:spLocks noChangeShapeType="1"/>
                </p:cNvSpPr>
                <p:nvPr/>
              </p:nvSpPr>
              <p:spPr bwMode="auto">
                <a:xfrm>
                  <a:off x="3098" y="934"/>
                  <a:ext cx="0" cy="2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30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3099" y="944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31" name="Line 109"/>
                <p:cNvSpPr>
                  <a:spLocks noChangeShapeType="1"/>
                </p:cNvSpPr>
                <p:nvPr/>
              </p:nvSpPr>
              <p:spPr bwMode="auto">
                <a:xfrm>
                  <a:off x="3108" y="1063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32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3019" y="1033"/>
                  <a:ext cx="70" cy="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9528" name="Line 111"/>
              <p:cNvSpPr>
                <a:spLocks noChangeShapeType="1"/>
              </p:cNvSpPr>
              <p:nvPr/>
            </p:nvSpPr>
            <p:spPr bwMode="auto">
              <a:xfrm>
                <a:off x="3238" y="1122"/>
                <a:ext cx="9" cy="12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472" name="Rectangle 112"/>
            <p:cNvSpPr>
              <a:spLocks noChangeArrowheads="1"/>
            </p:cNvSpPr>
            <p:nvPr/>
          </p:nvSpPr>
          <p:spPr bwMode="auto">
            <a:xfrm>
              <a:off x="3764" y="1689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19473" name="Group 113"/>
            <p:cNvGrpSpPr>
              <a:grpSpLocks/>
            </p:cNvGrpSpPr>
            <p:nvPr/>
          </p:nvGrpSpPr>
          <p:grpSpPr bwMode="auto">
            <a:xfrm>
              <a:off x="735" y="1719"/>
              <a:ext cx="884" cy="1162"/>
              <a:chOff x="159" y="328"/>
              <a:chExt cx="884" cy="1162"/>
            </a:xfrm>
          </p:grpSpPr>
          <p:sp>
            <p:nvSpPr>
              <p:cNvPr id="19517" name="Oval 114"/>
              <p:cNvSpPr>
                <a:spLocks noChangeArrowheads="1"/>
              </p:cNvSpPr>
              <p:nvPr/>
            </p:nvSpPr>
            <p:spPr bwMode="auto">
              <a:xfrm>
                <a:off x="377" y="864"/>
                <a:ext cx="259" cy="24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9518" name="Line 115"/>
              <p:cNvSpPr>
                <a:spLocks noChangeShapeType="1"/>
              </p:cNvSpPr>
              <p:nvPr/>
            </p:nvSpPr>
            <p:spPr bwMode="auto">
              <a:xfrm>
                <a:off x="516" y="606"/>
                <a:ext cx="0" cy="8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19" name="Line 116"/>
              <p:cNvSpPr>
                <a:spLocks noChangeShapeType="1"/>
              </p:cNvSpPr>
              <p:nvPr/>
            </p:nvSpPr>
            <p:spPr bwMode="auto">
              <a:xfrm>
                <a:off x="447" y="1490"/>
                <a:ext cx="1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20" name="Text Box 117"/>
              <p:cNvSpPr txBox="1">
                <a:spLocks noChangeArrowheads="1"/>
              </p:cNvSpPr>
              <p:nvPr/>
            </p:nvSpPr>
            <p:spPr bwMode="auto">
              <a:xfrm>
                <a:off x="328" y="636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19521" name="Text Box 118"/>
              <p:cNvSpPr txBox="1">
                <a:spLocks noChangeArrowheads="1"/>
              </p:cNvSpPr>
              <p:nvPr/>
            </p:nvSpPr>
            <p:spPr bwMode="auto">
              <a:xfrm>
                <a:off x="305" y="999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9522" name="Text Box 119"/>
              <p:cNvSpPr txBox="1">
                <a:spLocks noChangeArrowheads="1"/>
              </p:cNvSpPr>
              <p:nvPr/>
            </p:nvSpPr>
            <p:spPr bwMode="auto">
              <a:xfrm>
                <a:off x="159" y="805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19523" name="Line 120"/>
              <p:cNvSpPr>
                <a:spLocks noChangeShapeType="1"/>
              </p:cNvSpPr>
              <p:nvPr/>
            </p:nvSpPr>
            <p:spPr bwMode="auto">
              <a:xfrm>
                <a:off x="516" y="60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24" name="Oval 121"/>
              <p:cNvSpPr>
                <a:spLocks noChangeArrowheads="1"/>
              </p:cNvSpPr>
              <p:nvPr/>
            </p:nvSpPr>
            <p:spPr bwMode="auto">
              <a:xfrm>
                <a:off x="804" y="566"/>
                <a:ext cx="56" cy="7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9525" name="Text Box 122"/>
              <p:cNvSpPr txBox="1">
                <a:spLocks noChangeArrowheads="1"/>
              </p:cNvSpPr>
              <p:nvPr/>
            </p:nvSpPr>
            <p:spPr bwMode="auto">
              <a:xfrm>
                <a:off x="735" y="32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19474" name="Rectangle 123"/>
            <p:cNvSpPr>
              <a:spLocks noChangeArrowheads="1"/>
            </p:cNvSpPr>
            <p:nvPr/>
          </p:nvSpPr>
          <p:spPr bwMode="auto">
            <a:xfrm>
              <a:off x="3771" y="3006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75" name="Rectangle 124"/>
            <p:cNvSpPr>
              <a:spLocks noChangeArrowheads="1"/>
            </p:cNvSpPr>
            <p:nvPr/>
          </p:nvSpPr>
          <p:spPr bwMode="auto">
            <a:xfrm rot="5400000">
              <a:off x="1960" y="2098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76" name="Rectangle 125"/>
            <p:cNvSpPr>
              <a:spLocks noChangeArrowheads="1"/>
            </p:cNvSpPr>
            <p:nvPr/>
          </p:nvSpPr>
          <p:spPr bwMode="auto">
            <a:xfrm rot="5400000">
              <a:off x="1976" y="2323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77" name="Line 126"/>
            <p:cNvSpPr>
              <a:spLocks noChangeShapeType="1"/>
            </p:cNvSpPr>
            <p:nvPr/>
          </p:nvSpPr>
          <p:spPr bwMode="auto">
            <a:xfrm>
              <a:off x="2095" y="2185"/>
              <a:ext cx="308" cy="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8" name="Line 127"/>
            <p:cNvSpPr>
              <a:spLocks noChangeShapeType="1"/>
            </p:cNvSpPr>
            <p:nvPr/>
          </p:nvSpPr>
          <p:spPr bwMode="auto">
            <a:xfrm>
              <a:off x="2115" y="24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9" name="Line 128"/>
            <p:cNvSpPr>
              <a:spLocks noChangeShapeType="1"/>
            </p:cNvSpPr>
            <p:nvPr/>
          </p:nvSpPr>
          <p:spPr bwMode="auto">
            <a:xfrm>
              <a:off x="1728" y="2195"/>
              <a:ext cx="159" cy="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0" name="Line 129"/>
            <p:cNvSpPr>
              <a:spLocks noChangeShapeType="1"/>
            </p:cNvSpPr>
            <p:nvPr/>
          </p:nvSpPr>
          <p:spPr bwMode="auto">
            <a:xfrm>
              <a:off x="1728" y="2434"/>
              <a:ext cx="1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1" name="Oval 130"/>
            <p:cNvSpPr>
              <a:spLocks noChangeArrowheads="1"/>
            </p:cNvSpPr>
            <p:nvPr/>
          </p:nvSpPr>
          <p:spPr bwMode="auto">
            <a:xfrm>
              <a:off x="1678" y="2166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82" name="Oval 131"/>
            <p:cNvSpPr>
              <a:spLocks noChangeArrowheads="1"/>
            </p:cNvSpPr>
            <p:nvPr/>
          </p:nvSpPr>
          <p:spPr bwMode="auto">
            <a:xfrm>
              <a:off x="1664" y="2391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83" name="Text Box 132"/>
            <p:cNvSpPr txBox="1">
              <a:spLocks noChangeArrowheads="1"/>
            </p:cNvSpPr>
            <p:nvPr/>
          </p:nvSpPr>
          <p:spPr bwMode="auto">
            <a:xfrm>
              <a:off x="1559" y="1907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9484" name="Text Box 133"/>
            <p:cNvSpPr txBox="1">
              <a:spLocks noChangeArrowheads="1"/>
            </p:cNvSpPr>
            <p:nvPr/>
          </p:nvSpPr>
          <p:spPr bwMode="auto">
            <a:xfrm>
              <a:off x="1619" y="2405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9485" name="Text Box 134"/>
            <p:cNvSpPr txBox="1">
              <a:spLocks noChangeArrowheads="1"/>
            </p:cNvSpPr>
            <p:nvPr/>
          </p:nvSpPr>
          <p:spPr bwMode="auto">
            <a:xfrm>
              <a:off x="2166" y="1946"/>
              <a:ext cx="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9486" name="Text Box 135"/>
            <p:cNvSpPr txBox="1">
              <a:spLocks noChangeArrowheads="1"/>
            </p:cNvSpPr>
            <p:nvPr/>
          </p:nvSpPr>
          <p:spPr bwMode="auto">
            <a:xfrm>
              <a:off x="2136" y="2384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9487" name="Oval 136"/>
            <p:cNvSpPr>
              <a:spLocks noChangeArrowheads="1"/>
            </p:cNvSpPr>
            <p:nvPr/>
          </p:nvSpPr>
          <p:spPr bwMode="auto">
            <a:xfrm>
              <a:off x="2238" y="2169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88" name="Oval 137"/>
            <p:cNvSpPr>
              <a:spLocks noChangeArrowheads="1"/>
            </p:cNvSpPr>
            <p:nvPr/>
          </p:nvSpPr>
          <p:spPr bwMode="auto">
            <a:xfrm>
              <a:off x="2253" y="2384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89" name="Line 138"/>
            <p:cNvSpPr>
              <a:spLocks noChangeShapeType="1"/>
            </p:cNvSpPr>
            <p:nvPr/>
          </p:nvSpPr>
          <p:spPr bwMode="auto">
            <a:xfrm>
              <a:off x="2880" y="2334"/>
              <a:ext cx="4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0" name="Line 139"/>
            <p:cNvSpPr>
              <a:spLocks noChangeShapeType="1"/>
            </p:cNvSpPr>
            <p:nvPr/>
          </p:nvSpPr>
          <p:spPr bwMode="auto">
            <a:xfrm flipV="1">
              <a:off x="3794" y="1888"/>
              <a:ext cx="0" cy="5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1" name="Line 140"/>
            <p:cNvSpPr>
              <a:spLocks noChangeShapeType="1"/>
            </p:cNvSpPr>
            <p:nvPr/>
          </p:nvSpPr>
          <p:spPr bwMode="auto">
            <a:xfrm flipV="1">
              <a:off x="3575" y="2116"/>
              <a:ext cx="0" cy="1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2" name="Line 141"/>
            <p:cNvSpPr>
              <a:spLocks noChangeShapeType="1"/>
            </p:cNvSpPr>
            <p:nvPr/>
          </p:nvSpPr>
          <p:spPr bwMode="auto">
            <a:xfrm>
              <a:off x="3575" y="2106"/>
              <a:ext cx="2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3" name="Line 142"/>
            <p:cNvSpPr>
              <a:spLocks noChangeShapeType="1"/>
            </p:cNvSpPr>
            <p:nvPr/>
          </p:nvSpPr>
          <p:spPr bwMode="auto">
            <a:xfrm flipV="1">
              <a:off x="3794" y="1550"/>
              <a:ext cx="0" cy="1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4" name="Oval 143"/>
            <p:cNvSpPr>
              <a:spLocks noChangeArrowheads="1"/>
            </p:cNvSpPr>
            <p:nvPr/>
          </p:nvSpPr>
          <p:spPr bwMode="auto">
            <a:xfrm>
              <a:off x="3751" y="1528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95" name="Text Box 144"/>
            <p:cNvSpPr txBox="1">
              <a:spLocks noChangeArrowheads="1"/>
            </p:cNvSpPr>
            <p:nvPr/>
          </p:nvSpPr>
          <p:spPr bwMode="auto">
            <a:xfrm>
              <a:off x="3813" y="1391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+V</a:t>
              </a:r>
              <a:r>
                <a:rPr lang="en-US" altLang="zh-CN" sz="2400" baseline="-25000"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9496" name="Line 145"/>
            <p:cNvSpPr>
              <a:spLocks noChangeShapeType="1"/>
            </p:cNvSpPr>
            <p:nvPr/>
          </p:nvSpPr>
          <p:spPr bwMode="auto">
            <a:xfrm>
              <a:off x="3784" y="2652"/>
              <a:ext cx="10" cy="3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7" name="Oval 146"/>
            <p:cNvSpPr>
              <a:spLocks noChangeArrowheads="1"/>
            </p:cNvSpPr>
            <p:nvPr/>
          </p:nvSpPr>
          <p:spPr bwMode="auto">
            <a:xfrm>
              <a:off x="3758" y="3491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98" name="Line 147"/>
            <p:cNvSpPr>
              <a:spLocks noChangeShapeType="1"/>
            </p:cNvSpPr>
            <p:nvPr/>
          </p:nvSpPr>
          <p:spPr bwMode="auto">
            <a:xfrm>
              <a:off x="3794" y="3218"/>
              <a:ext cx="0" cy="2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9" name="Text Box 148"/>
            <p:cNvSpPr txBox="1">
              <a:spLocks noChangeArrowheads="1"/>
            </p:cNvSpPr>
            <p:nvPr/>
          </p:nvSpPr>
          <p:spPr bwMode="auto">
            <a:xfrm>
              <a:off x="3829" y="3324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-V</a:t>
              </a:r>
              <a:r>
                <a:rPr lang="en-US" altLang="zh-CN" sz="2400" baseline="-25000">
                  <a:ea typeface="楷体_GB2312" pitchFamily="49" charset="-122"/>
                </a:rPr>
                <a:t>EE</a:t>
              </a:r>
            </a:p>
          </p:txBody>
        </p:sp>
        <p:sp>
          <p:nvSpPr>
            <p:cNvPr id="19500" name="Text Box 149"/>
            <p:cNvSpPr txBox="1">
              <a:spLocks noChangeArrowheads="1"/>
            </p:cNvSpPr>
            <p:nvPr/>
          </p:nvSpPr>
          <p:spPr bwMode="auto">
            <a:xfrm>
              <a:off x="3823" y="1948"/>
              <a:ext cx="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9501" name="Text Box 150"/>
            <p:cNvSpPr txBox="1">
              <a:spLocks noChangeArrowheads="1"/>
            </p:cNvSpPr>
            <p:nvPr/>
          </p:nvSpPr>
          <p:spPr bwMode="auto">
            <a:xfrm>
              <a:off x="3823" y="2801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9502" name="Oval 151"/>
            <p:cNvSpPr>
              <a:spLocks noChangeArrowheads="1"/>
            </p:cNvSpPr>
            <p:nvPr/>
          </p:nvSpPr>
          <p:spPr bwMode="auto">
            <a:xfrm>
              <a:off x="3745" y="2076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503" name="Oval 152"/>
            <p:cNvSpPr>
              <a:spLocks noChangeArrowheads="1"/>
            </p:cNvSpPr>
            <p:nvPr/>
          </p:nvSpPr>
          <p:spPr bwMode="auto">
            <a:xfrm>
              <a:off x="3764" y="2761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504" name="Oval 153"/>
            <p:cNvSpPr>
              <a:spLocks noChangeArrowheads="1"/>
            </p:cNvSpPr>
            <p:nvPr/>
          </p:nvSpPr>
          <p:spPr bwMode="auto">
            <a:xfrm>
              <a:off x="1052" y="2652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505" name="Text Box 154"/>
            <p:cNvSpPr txBox="1">
              <a:spLocks noChangeArrowheads="1"/>
            </p:cNvSpPr>
            <p:nvPr/>
          </p:nvSpPr>
          <p:spPr bwMode="auto">
            <a:xfrm>
              <a:off x="1162" y="2534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9506" name="Line 155"/>
            <p:cNvSpPr>
              <a:spLocks noChangeShapeType="1"/>
            </p:cNvSpPr>
            <p:nvPr/>
          </p:nvSpPr>
          <p:spPr bwMode="auto">
            <a:xfrm>
              <a:off x="3794" y="2781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7" name="Oval 156"/>
            <p:cNvSpPr>
              <a:spLocks noChangeArrowheads="1"/>
            </p:cNvSpPr>
            <p:nvPr/>
          </p:nvSpPr>
          <p:spPr bwMode="auto">
            <a:xfrm>
              <a:off x="4415" y="2748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508" name="Text Box 157"/>
            <p:cNvSpPr txBox="1">
              <a:spLocks noChangeArrowheads="1"/>
            </p:cNvSpPr>
            <p:nvPr/>
          </p:nvSpPr>
          <p:spPr bwMode="auto">
            <a:xfrm>
              <a:off x="4499" y="2603"/>
              <a:ext cx="337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ea typeface="楷体_GB2312" pitchFamily="49" charset="-122"/>
                </a:rPr>
                <a:t>o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CN" sz="2400">
                <a:ea typeface="楷体_GB2312" pitchFamily="49" charset="-122"/>
              </a:endParaRPr>
            </a:p>
          </p:txBody>
        </p:sp>
        <p:grpSp>
          <p:nvGrpSpPr>
            <p:cNvPr id="19509" name="Group 158"/>
            <p:cNvGrpSpPr>
              <a:grpSpLocks/>
            </p:cNvGrpSpPr>
            <p:nvPr/>
          </p:nvGrpSpPr>
          <p:grpSpPr bwMode="auto">
            <a:xfrm>
              <a:off x="1848" y="2849"/>
              <a:ext cx="1087" cy="288"/>
              <a:chOff x="984" y="1776"/>
              <a:chExt cx="1087" cy="288"/>
            </a:xfrm>
          </p:grpSpPr>
          <p:sp>
            <p:nvSpPr>
              <p:cNvPr id="19511" name="Rectangle 159"/>
              <p:cNvSpPr>
                <a:spLocks noChangeArrowheads="1"/>
              </p:cNvSpPr>
              <p:nvPr/>
            </p:nvSpPr>
            <p:spPr bwMode="auto">
              <a:xfrm rot="5400000">
                <a:off x="1589" y="1806"/>
                <a:ext cx="56" cy="2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9512" name="Line 160"/>
              <p:cNvSpPr>
                <a:spLocks noChangeShapeType="1"/>
              </p:cNvSpPr>
              <p:nvPr/>
            </p:nvSpPr>
            <p:spPr bwMode="auto">
              <a:xfrm>
                <a:off x="1718" y="1897"/>
                <a:ext cx="2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13" name="Line 161"/>
              <p:cNvSpPr>
                <a:spLocks noChangeShapeType="1"/>
              </p:cNvSpPr>
              <p:nvPr/>
            </p:nvSpPr>
            <p:spPr bwMode="auto">
              <a:xfrm>
                <a:off x="1182" y="1907"/>
                <a:ext cx="3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514" name="Oval 162"/>
              <p:cNvSpPr>
                <a:spLocks noChangeArrowheads="1"/>
              </p:cNvSpPr>
              <p:nvPr/>
            </p:nvSpPr>
            <p:spPr bwMode="auto">
              <a:xfrm>
                <a:off x="1145" y="1880"/>
                <a:ext cx="56" cy="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9515" name="Oval 163"/>
              <p:cNvSpPr>
                <a:spLocks noChangeArrowheads="1"/>
              </p:cNvSpPr>
              <p:nvPr/>
            </p:nvSpPr>
            <p:spPr bwMode="auto">
              <a:xfrm>
                <a:off x="2015" y="1867"/>
                <a:ext cx="56" cy="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9516" name="Text Box 164"/>
              <p:cNvSpPr txBox="1">
                <a:spLocks noChangeArrowheads="1"/>
              </p:cNvSpPr>
              <p:nvPr/>
            </p:nvSpPr>
            <p:spPr bwMode="auto">
              <a:xfrm>
                <a:off x="984" y="1776"/>
                <a:ext cx="4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j</a:t>
                </a:r>
              </a:p>
            </p:txBody>
          </p:sp>
        </p:grpSp>
        <p:sp>
          <p:nvSpPr>
            <p:cNvPr id="19510" name="Text Box 165"/>
            <p:cNvSpPr txBox="1">
              <a:spLocks noChangeArrowheads="1"/>
            </p:cNvSpPr>
            <p:nvPr/>
          </p:nvSpPr>
          <p:spPr bwMode="auto">
            <a:xfrm>
              <a:off x="2945" y="2824"/>
              <a:ext cx="4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0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75"/>
          <p:cNvSpPr txBox="1">
            <a:spLocks noChangeArrowheads="1"/>
          </p:cNvSpPr>
          <p:nvPr/>
        </p:nvSpPr>
        <p:spPr bwMode="auto">
          <a:xfrm>
            <a:off x="0" y="220663"/>
            <a:ext cx="767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8.1.6 </a:t>
            </a:r>
            <a:r>
              <a:rPr lang="zh-CN" altLang="en-US" sz="2400">
                <a:ea typeface="楷体_GB2312" pitchFamily="49" charset="-122"/>
              </a:rPr>
              <a:t>按要求正确连线</a:t>
            </a:r>
          </a:p>
        </p:txBody>
      </p:sp>
      <p:sp>
        <p:nvSpPr>
          <p:cNvPr id="20483" name="Text Box 76"/>
          <p:cNvSpPr txBox="1">
            <a:spLocks noChangeArrowheads="1"/>
          </p:cNvSpPr>
          <p:nvPr/>
        </p:nvSpPr>
        <p:spPr bwMode="auto">
          <a:xfrm>
            <a:off x="2192338" y="1165225"/>
            <a:ext cx="4335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电流串联负反馈</a:t>
            </a:r>
          </a:p>
        </p:txBody>
      </p:sp>
      <p:grpSp>
        <p:nvGrpSpPr>
          <p:cNvPr id="96333" name="Group 77"/>
          <p:cNvGrpSpPr>
            <a:grpSpLocks/>
          </p:cNvGrpSpPr>
          <p:nvPr/>
        </p:nvGrpSpPr>
        <p:grpSpPr bwMode="auto">
          <a:xfrm>
            <a:off x="1733550" y="3168650"/>
            <a:ext cx="4257675" cy="1608138"/>
            <a:chOff x="1092" y="1996"/>
            <a:chExt cx="2682" cy="1013"/>
          </a:xfrm>
        </p:grpSpPr>
        <p:sp>
          <p:nvSpPr>
            <p:cNvPr id="20569" name="Line 78"/>
            <p:cNvSpPr>
              <a:spLocks noChangeShapeType="1"/>
            </p:cNvSpPr>
            <p:nvPr/>
          </p:nvSpPr>
          <p:spPr bwMode="auto">
            <a:xfrm>
              <a:off x="1400" y="1996"/>
              <a:ext cx="288" cy="4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0" name="Line 79"/>
            <p:cNvSpPr>
              <a:spLocks noChangeShapeType="1"/>
            </p:cNvSpPr>
            <p:nvPr/>
          </p:nvSpPr>
          <p:spPr bwMode="auto">
            <a:xfrm flipH="1">
              <a:off x="1092" y="2195"/>
              <a:ext cx="606" cy="48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1" name="Line 80"/>
            <p:cNvSpPr>
              <a:spLocks noChangeShapeType="1"/>
            </p:cNvSpPr>
            <p:nvPr/>
          </p:nvSpPr>
          <p:spPr bwMode="auto">
            <a:xfrm flipH="1">
              <a:off x="2920" y="2095"/>
              <a:ext cx="854" cy="89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72" name="Line 81"/>
            <p:cNvSpPr>
              <a:spLocks noChangeShapeType="1"/>
            </p:cNvSpPr>
            <p:nvPr/>
          </p:nvSpPr>
          <p:spPr bwMode="auto">
            <a:xfrm flipH="1">
              <a:off x="2056" y="2195"/>
              <a:ext cx="218" cy="8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0485" name="Picture 8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8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6340" name="Group 84"/>
          <p:cNvGrpSpPr>
            <a:grpSpLocks/>
          </p:cNvGrpSpPr>
          <p:nvPr/>
        </p:nvGrpSpPr>
        <p:grpSpPr bwMode="auto">
          <a:xfrm>
            <a:off x="882650" y="5327650"/>
            <a:ext cx="1323975" cy="820738"/>
            <a:chOff x="725" y="3396"/>
            <a:chExt cx="834" cy="517"/>
          </a:xfrm>
        </p:grpSpPr>
        <p:sp>
          <p:nvSpPr>
            <p:cNvPr id="20566" name="Line 85"/>
            <p:cNvSpPr>
              <a:spLocks noChangeShapeType="1"/>
            </p:cNvSpPr>
            <p:nvPr/>
          </p:nvSpPr>
          <p:spPr bwMode="auto">
            <a:xfrm flipV="1">
              <a:off x="725" y="3694"/>
              <a:ext cx="79" cy="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67" name="Line 86"/>
            <p:cNvSpPr>
              <a:spLocks noChangeShapeType="1"/>
            </p:cNvSpPr>
            <p:nvPr/>
          </p:nvSpPr>
          <p:spPr bwMode="auto">
            <a:xfrm>
              <a:off x="794" y="3694"/>
              <a:ext cx="209" cy="2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68" name="Line 87"/>
            <p:cNvSpPr>
              <a:spLocks noChangeShapeType="1"/>
            </p:cNvSpPr>
            <p:nvPr/>
          </p:nvSpPr>
          <p:spPr bwMode="auto">
            <a:xfrm flipV="1">
              <a:off x="993" y="3396"/>
              <a:ext cx="566" cy="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488" name="Text Box 88"/>
          <p:cNvSpPr txBox="1">
            <a:spLocks noChangeArrowheads="1"/>
          </p:cNvSpPr>
          <p:nvPr/>
        </p:nvSpPr>
        <p:spPr bwMode="auto">
          <a:xfrm>
            <a:off x="2990850" y="31051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1</a:t>
            </a:r>
          </a:p>
        </p:txBody>
      </p:sp>
      <p:sp>
        <p:nvSpPr>
          <p:cNvPr id="20489" name="Text Box 89"/>
          <p:cNvSpPr txBox="1">
            <a:spLocks noChangeArrowheads="1"/>
          </p:cNvSpPr>
          <p:nvPr/>
        </p:nvSpPr>
        <p:spPr bwMode="auto">
          <a:xfrm>
            <a:off x="2959100" y="38290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2</a:t>
            </a:r>
          </a:p>
        </p:txBody>
      </p:sp>
      <p:sp>
        <p:nvSpPr>
          <p:cNvPr id="20490" name="Text Box 90"/>
          <p:cNvSpPr txBox="1">
            <a:spLocks noChangeArrowheads="1"/>
          </p:cNvSpPr>
          <p:nvPr/>
        </p:nvSpPr>
        <p:spPr bwMode="auto">
          <a:xfrm>
            <a:off x="3748088" y="42910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f</a:t>
            </a:r>
          </a:p>
        </p:txBody>
      </p:sp>
      <p:sp>
        <p:nvSpPr>
          <p:cNvPr id="20491" name="Text Box 91"/>
          <p:cNvSpPr txBox="1">
            <a:spLocks noChangeArrowheads="1"/>
          </p:cNvSpPr>
          <p:nvPr/>
        </p:nvSpPr>
        <p:spPr bwMode="auto">
          <a:xfrm>
            <a:off x="6029325" y="27114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3</a:t>
            </a:r>
          </a:p>
        </p:txBody>
      </p:sp>
      <p:sp>
        <p:nvSpPr>
          <p:cNvPr id="20492" name="Text Box 92"/>
          <p:cNvSpPr txBox="1">
            <a:spLocks noChangeArrowheads="1"/>
          </p:cNvSpPr>
          <p:nvPr/>
        </p:nvSpPr>
        <p:spPr bwMode="auto">
          <a:xfrm>
            <a:off x="6075363" y="48117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4</a:t>
            </a:r>
          </a:p>
        </p:txBody>
      </p:sp>
      <p:grpSp>
        <p:nvGrpSpPr>
          <p:cNvPr id="20493" name="Group 93"/>
          <p:cNvGrpSpPr>
            <a:grpSpLocks/>
          </p:cNvGrpSpPr>
          <p:nvPr/>
        </p:nvGrpSpPr>
        <p:grpSpPr bwMode="auto">
          <a:xfrm>
            <a:off x="1166813" y="2208213"/>
            <a:ext cx="6510337" cy="3525837"/>
            <a:chOff x="735" y="1391"/>
            <a:chExt cx="4101" cy="2221"/>
          </a:xfrm>
        </p:grpSpPr>
        <p:grpSp>
          <p:nvGrpSpPr>
            <p:cNvPr id="20494" name="Group 94"/>
            <p:cNvGrpSpPr>
              <a:grpSpLocks/>
            </p:cNvGrpSpPr>
            <p:nvPr/>
          </p:nvGrpSpPr>
          <p:grpSpPr bwMode="auto">
            <a:xfrm>
              <a:off x="2375" y="2076"/>
              <a:ext cx="504" cy="457"/>
              <a:chOff x="1203" y="774"/>
              <a:chExt cx="504" cy="457"/>
            </a:xfrm>
          </p:grpSpPr>
          <p:sp>
            <p:nvSpPr>
              <p:cNvPr id="20561" name="Line 95"/>
              <p:cNvSpPr>
                <a:spLocks noChangeShapeType="1"/>
              </p:cNvSpPr>
              <p:nvPr/>
            </p:nvSpPr>
            <p:spPr bwMode="auto">
              <a:xfrm>
                <a:off x="1230" y="794"/>
                <a:ext cx="0" cy="4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62" name="Line 96"/>
              <p:cNvSpPr>
                <a:spLocks noChangeShapeType="1"/>
              </p:cNvSpPr>
              <p:nvPr/>
            </p:nvSpPr>
            <p:spPr bwMode="auto">
              <a:xfrm>
                <a:off x="1230" y="794"/>
                <a:ext cx="477" cy="2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63" name="Line 97"/>
              <p:cNvSpPr>
                <a:spLocks noChangeShapeType="1"/>
              </p:cNvSpPr>
              <p:nvPr/>
            </p:nvSpPr>
            <p:spPr bwMode="auto">
              <a:xfrm flipH="1">
                <a:off x="1230" y="1043"/>
                <a:ext cx="457" cy="1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64" name="Text Box 98"/>
              <p:cNvSpPr txBox="1">
                <a:spLocks noChangeArrowheads="1"/>
              </p:cNvSpPr>
              <p:nvPr/>
            </p:nvSpPr>
            <p:spPr bwMode="auto">
              <a:xfrm>
                <a:off x="1203" y="774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0565" name="Text Box 99"/>
              <p:cNvSpPr txBox="1">
                <a:spLocks noChangeArrowheads="1"/>
              </p:cNvSpPr>
              <p:nvPr/>
            </p:nvSpPr>
            <p:spPr bwMode="auto">
              <a:xfrm>
                <a:off x="1230" y="930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-</a:t>
                </a:r>
              </a:p>
            </p:txBody>
          </p:sp>
        </p:grpSp>
        <p:grpSp>
          <p:nvGrpSpPr>
            <p:cNvPr id="20495" name="Group 100"/>
            <p:cNvGrpSpPr>
              <a:grpSpLocks/>
            </p:cNvGrpSpPr>
            <p:nvPr/>
          </p:nvGrpSpPr>
          <p:grpSpPr bwMode="auto">
            <a:xfrm>
              <a:off x="3337" y="2236"/>
              <a:ext cx="464" cy="432"/>
              <a:chOff x="3019" y="934"/>
              <a:chExt cx="464" cy="432"/>
            </a:xfrm>
          </p:grpSpPr>
          <p:grpSp>
            <p:nvGrpSpPr>
              <p:cNvPr id="20550" name="Group 101"/>
              <p:cNvGrpSpPr>
                <a:grpSpLocks/>
              </p:cNvGrpSpPr>
              <p:nvPr/>
            </p:nvGrpSpPr>
            <p:grpSpPr bwMode="auto">
              <a:xfrm>
                <a:off x="3019" y="934"/>
                <a:ext cx="238" cy="228"/>
                <a:chOff x="3019" y="934"/>
                <a:chExt cx="238" cy="228"/>
              </a:xfrm>
            </p:grpSpPr>
            <p:sp>
              <p:nvSpPr>
                <p:cNvPr id="20557" name="Line 102"/>
                <p:cNvSpPr>
                  <a:spLocks noChangeShapeType="1"/>
                </p:cNvSpPr>
                <p:nvPr/>
              </p:nvSpPr>
              <p:spPr bwMode="auto">
                <a:xfrm>
                  <a:off x="3098" y="934"/>
                  <a:ext cx="0" cy="2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58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3099" y="944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59" name="Line 104"/>
                <p:cNvSpPr>
                  <a:spLocks noChangeShapeType="1"/>
                </p:cNvSpPr>
                <p:nvPr/>
              </p:nvSpPr>
              <p:spPr bwMode="auto">
                <a:xfrm>
                  <a:off x="3108" y="1063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60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3019" y="1033"/>
                  <a:ext cx="70" cy="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51" name="Group 106"/>
              <p:cNvGrpSpPr>
                <a:grpSpLocks/>
              </p:cNvGrpSpPr>
              <p:nvPr/>
            </p:nvGrpSpPr>
            <p:grpSpPr bwMode="auto">
              <a:xfrm>
                <a:off x="3245" y="1138"/>
                <a:ext cx="238" cy="228"/>
                <a:chOff x="3019" y="934"/>
                <a:chExt cx="238" cy="228"/>
              </a:xfrm>
            </p:grpSpPr>
            <p:sp>
              <p:nvSpPr>
                <p:cNvPr id="20553" name="Line 107"/>
                <p:cNvSpPr>
                  <a:spLocks noChangeShapeType="1"/>
                </p:cNvSpPr>
                <p:nvPr/>
              </p:nvSpPr>
              <p:spPr bwMode="auto">
                <a:xfrm>
                  <a:off x="3098" y="934"/>
                  <a:ext cx="0" cy="2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54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3099" y="944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55" name="Line 109"/>
                <p:cNvSpPr>
                  <a:spLocks noChangeShapeType="1"/>
                </p:cNvSpPr>
                <p:nvPr/>
              </p:nvSpPr>
              <p:spPr bwMode="auto">
                <a:xfrm>
                  <a:off x="3108" y="1063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56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3019" y="1033"/>
                  <a:ext cx="70" cy="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552" name="Line 111"/>
              <p:cNvSpPr>
                <a:spLocks noChangeShapeType="1"/>
              </p:cNvSpPr>
              <p:nvPr/>
            </p:nvSpPr>
            <p:spPr bwMode="auto">
              <a:xfrm>
                <a:off x="3238" y="1122"/>
                <a:ext cx="9" cy="12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496" name="Rectangle 112"/>
            <p:cNvSpPr>
              <a:spLocks noChangeArrowheads="1"/>
            </p:cNvSpPr>
            <p:nvPr/>
          </p:nvSpPr>
          <p:spPr bwMode="auto">
            <a:xfrm>
              <a:off x="3764" y="1689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20497" name="Group 113"/>
            <p:cNvGrpSpPr>
              <a:grpSpLocks/>
            </p:cNvGrpSpPr>
            <p:nvPr/>
          </p:nvGrpSpPr>
          <p:grpSpPr bwMode="auto">
            <a:xfrm>
              <a:off x="735" y="1719"/>
              <a:ext cx="884" cy="1162"/>
              <a:chOff x="159" y="328"/>
              <a:chExt cx="884" cy="1162"/>
            </a:xfrm>
          </p:grpSpPr>
          <p:sp>
            <p:nvSpPr>
              <p:cNvPr id="20541" name="Oval 114"/>
              <p:cNvSpPr>
                <a:spLocks noChangeArrowheads="1"/>
              </p:cNvSpPr>
              <p:nvPr/>
            </p:nvSpPr>
            <p:spPr bwMode="auto">
              <a:xfrm>
                <a:off x="377" y="864"/>
                <a:ext cx="259" cy="24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0542" name="Line 115"/>
              <p:cNvSpPr>
                <a:spLocks noChangeShapeType="1"/>
              </p:cNvSpPr>
              <p:nvPr/>
            </p:nvSpPr>
            <p:spPr bwMode="auto">
              <a:xfrm>
                <a:off x="516" y="606"/>
                <a:ext cx="0" cy="8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43" name="Line 116"/>
              <p:cNvSpPr>
                <a:spLocks noChangeShapeType="1"/>
              </p:cNvSpPr>
              <p:nvPr/>
            </p:nvSpPr>
            <p:spPr bwMode="auto">
              <a:xfrm>
                <a:off x="447" y="1490"/>
                <a:ext cx="1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44" name="Text Box 117"/>
              <p:cNvSpPr txBox="1">
                <a:spLocks noChangeArrowheads="1"/>
              </p:cNvSpPr>
              <p:nvPr/>
            </p:nvSpPr>
            <p:spPr bwMode="auto">
              <a:xfrm>
                <a:off x="328" y="636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0545" name="Text Box 118"/>
              <p:cNvSpPr txBox="1">
                <a:spLocks noChangeArrowheads="1"/>
              </p:cNvSpPr>
              <p:nvPr/>
            </p:nvSpPr>
            <p:spPr bwMode="auto">
              <a:xfrm>
                <a:off x="305" y="999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20546" name="Text Box 119"/>
              <p:cNvSpPr txBox="1">
                <a:spLocks noChangeArrowheads="1"/>
              </p:cNvSpPr>
              <p:nvPr/>
            </p:nvSpPr>
            <p:spPr bwMode="auto">
              <a:xfrm>
                <a:off x="159" y="805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20547" name="Line 120"/>
              <p:cNvSpPr>
                <a:spLocks noChangeShapeType="1"/>
              </p:cNvSpPr>
              <p:nvPr/>
            </p:nvSpPr>
            <p:spPr bwMode="auto">
              <a:xfrm>
                <a:off x="516" y="60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48" name="Oval 121"/>
              <p:cNvSpPr>
                <a:spLocks noChangeArrowheads="1"/>
              </p:cNvSpPr>
              <p:nvPr/>
            </p:nvSpPr>
            <p:spPr bwMode="auto">
              <a:xfrm>
                <a:off x="804" y="566"/>
                <a:ext cx="56" cy="7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0549" name="Text Box 122"/>
              <p:cNvSpPr txBox="1">
                <a:spLocks noChangeArrowheads="1"/>
              </p:cNvSpPr>
              <p:nvPr/>
            </p:nvSpPr>
            <p:spPr bwMode="auto">
              <a:xfrm>
                <a:off x="735" y="32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20498" name="Rectangle 123"/>
            <p:cNvSpPr>
              <a:spLocks noChangeArrowheads="1"/>
            </p:cNvSpPr>
            <p:nvPr/>
          </p:nvSpPr>
          <p:spPr bwMode="auto">
            <a:xfrm>
              <a:off x="3771" y="3006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0499" name="Rectangle 124"/>
            <p:cNvSpPr>
              <a:spLocks noChangeArrowheads="1"/>
            </p:cNvSpPr>
            <p:nvPr/>
          </p:nvSpPr>
          <p:spPr bwMode="auto">
            <a:xfrm rot="5400000">
              <a:off x="1960" y="2098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0500" name="Rectangle 125"/>
            <p:cNvSpPr>
              <a:spLocks noChangeArrowheads="1"/>
            </p:cNvSpPr>
            <p:nvPr/>
          </p:nvSpPr>
          <p:spPr bwMode="auto">
            <a:xfrm rot="5400000">
              <a:off x="1976" y="2323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0501" name="Line 126"/>
            <p:cNvSpPr>
              <a:spLocks noChangeShapeType="1"/>
            </p:cNvSpPr>
            <p:nvPr/>
          </p:nvSpPr>
          <p:spPr bwMode="auto">
            <a:xfrm>
              <a:off x="2095" y="2185"/>
              <a:ext cx="308" cy="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2" name="Line 127"/>
            <p:cNvSpPr>
              <a:spLocks noChangeShapeType="1"/>
            </p:cNvSpPr>
            <p:nvPr/>
          </p:nvSpPr>
          <p:spPr bwMode="auto">
            <a:xfrm>
              <a:off x="2115" y="24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3" name="Line 128"/>
            <p:cNvSpPr>
              <a:spLocks noChangeShapeType="1"/>
            </p:cNvSpPr>
            <p:nvPr/>
          </p:nvSpPr>
          <p:spPr bwMode="auto">
            <a:xfrm>
              <a:off x="1728" y="2195"/>
              <a:ext cx="159" cy="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4" name="Line 129"/>
            <p:cNvSpPr>
              <a:spLocks noChangeShapeType="1"/>
            </p:cNvSpPr>
            <p:nvPr/>
          </p:nvSpPr>
          <p:spPr bwMode="auto">
            <a:xfrm>
              <a:off x="1728" y="2434"/>
              <a:ext cx="1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5" name="Oval 130"/>
            <p:cNvSpPr>
              <a:spLocks noChangeArrowheads="1"/>
            </p:cNvSpPr>
            <p:nvPr/>
          </p:nvSpPr>
          <p:spPr bwMode="auto">
            <a:xfrm>
              <a:off x="1678" y="2166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0506" name="Oval 131"/>
            <p:cNvSpPr>
              <a:spLocks noChangeArrowheads="1"/>
            </p:cNvSpPr>
            <p:nvPr/>
          </p:nvSpPr>
          <p:spPr bwMode="auto">
            <a:xfrm>
              <a:off x="1664" y="2391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0507" name="Text Box 132"/>
            <p:cNvSpPr txBox="1">
              <a:spLocks noChangeArrowheads="1"/>
            </p:cNvSpPr>
            <p:nvPr/>
          </p:nvSpPr>
          <p:spPr bwMode="auto">
            <a:xfrm>
              <a:off x="1559" y="1907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0508" name="Text Box 133"/>
            <p:cNvSpPr txBox="1">
              <a:spLocks noChangeArrowheads="1"/>
            </p:cNvSpPr>
            <p:nvPr/>
          </p:nvSpPr>
          <p:spPr bwMode="auto">
            <a:xfrm>
              <a:off x="1619" y="2405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20509" name="Text Box 134"/>
            <p:cNvSpPr txBox="1">
              <a:spLocks noChangeArrowheads="1"/>
            </p:cNvSpPr>
            <p:nvPr/>
          </p:nvSpPr>
          <p:spPr bwMode="auto">
            <a:xfrm>
              <a:off x="2166" y="1946"/>
              <a:ext cx="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20510" name="Text Box 135"/>
            <p:cNvSpPr txBox="1">
              <a:spLocks noChangeArrowheads="1"/>
            </p:cNvSpPr>
            <p:nvPr/>
          </p:nvSpPr>
          <p:spPr bwMode="auto">
            <a:xfrm>
              <a:off x="2136" y="2384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20511" name="Oval 136"/>
            <p:cNvSpPr>
              <a:spLocks noChangeArrowheads="1"/>
            </p:cNvSpPr>
            <p:nvPr/>
          </p:nvSpPr>
          <p:spPr bwMode="auto">
            <a:xfrm>
              <a:off x="2238" y="2169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0512" name="Oval 137"/>
            <p:cNvSpPr>
              <a:spLocks noChangeArrowheads="1"/>
            </p:cNvSpPr>
            <p:nvPr/>
          </p:nvSpPr>
          <p:spPr bwMode="auto">
            <a:xfrm>
              <a:off x="2253" y="2384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0513" name="Line 138"/>
            <p:cNvSpPr>
              <a:spLocks noChangeShapeType="1"/>
            </p:cNvSpPr>
            <p:nvPr/>
          </p:nvSpPr>
          <p:spPr bwMode="auto">
            <a:xfrm>
              <a:off x="2880" y="2334"/>
              <a:ext cx="4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4" name="Line 139"/>
            <p:cNvSpPr>
              <a:spLocks noChangeShapeType="1"/>
            </p:cNvSpPr>
            <p:nvPr/>
          </p:nvSpPr>
          <p:spPr bwMode="auto">
            <a:xfrm flipV="1">
              <a:off x="3794" y="1888"/>
              <a:ext cx="0" cy="5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5" name="Line 140"/>
            <p:cNvSpPr>
              <a:spLocks noChangeShapeType="1"/>
            </p:cNvSpPr>
            <p:nvPr/>
          </p:nvSpPr>
          <p:spPr bwMode="auto">
            <a:xfrm flipV="1">
              <a:off x="3575" y="2116"/>
              <a:ext cx="0" cy="1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6" name="Line 141"/>
            <p:cNvSpPr>
              <a:spLocks noChangeShapeType="1"/>
            </p:cNvSpPr>
            <p:nvPr/>
          </p:nvSpPr>
          <p:spPr bwMode="auto">
            <a:xfrm>
              <a:off x="3575" y="2106"/>
              <a:ext cx="2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7" name="Line 142"/>
            <p:cNvSpPr>
              <a:spLocks noChangeShapeType="1"/>
            </p:cNvSpPr>
            <p:nvPr/>
          </p:nvSpPr>
          <p:spPr bwMode="auto">
            <a:xfrm flipV="1">
              <a:off x="3794" y="1550"/>
              <a:ext cx="0" cy="1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8" name="Oval 143"/>
            <p:cNvSpPr>
              <a:spLocks noChangeArrowheads="1"/>
            </p:cNvSpPr>
            <p:nvPr/>
          </p:nvSpPr>
          <p:spPr bwMode="auto">
            <a:xfrm>
              <a:off x="3751" y="1528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0519" name="Text Box 144"/>
            <p:cNvSpPr txBox="1">
              <a:spLocks noChangeArrowheads="1"/>
            </p:cNvSpPr>
            <p:nvPr/>
          </p:nvSpPr>
          <p:spPr bwMode="auto">
            <a:xfrm>
              <a:off x="3813" y="1391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+V</a:t>
              </a:r>
              <a:r>
                <a:rPr lang="en-US" altLang="zh-CN" sz="2400" baseline="-25000">
                  <a:ea typeface="楷体_GB2312" pitchFamily="49" charset="-122"/>
                </a:rPr>
                <a:t>CC</a:t>
              </a:r>
            </a:p>
          </p:txBody>
        </p:sp>
        <p:sp>
          <p:nvSpPr>
            <p:cNvPr id="20520" name="Line 145"/>
            <p:cNvSpPr>
              <a:spLocks noChangeShapeType="1"/>
            </p:cNvSpPr>
            <p:nvPr/>
          </p:nvSpPr>
          <p:spPr bwMode="auto">
            <a:xfrm>
              <a:off x="3784" y="2652"/>
              <a:ext cx="10" cy="3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Oval 146"/>
            <p:cNvSpPr>
              <a:spLocks noChangeArrowheads="1"/>
            </p:cNvSpPr>
            <p:nvPr/>
          </p:nvSpPr>
          <p:spPr bwMode="auto">
            <a:xfrm>
              <a:off x="3758" y="3491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0522" name="Line 147"/>
            <p:cNvSpPr>
              <a:spLocks noChangeShapeType="1"/>
            </p:cNvSpPr>
            <p:nvPr/>
          </p:nvSpPr>
          <p:spPr bwMode="auto">
            <a:xfrm>
              <a:off x="3794" y="3218"/>
              <a:ext cx="0" cy="2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3" name="Text Box 148"/>
            <p:cNvSpPr txBox="1">
              <a:spLocks noChangeArrowheads="1"/>
            </p:cNvSpPr>
            <p:nvPr/>
          </p:nvSpPr>
          <p:spPr bwMode="auto">
            <a:xfrm>
              <a:off x="3829" y="3324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-V</a:t>
              </a:r>
              <a:r>
                <a:rPr lang="en-US" altLang="zh-CN" sz="2400" baseline="-25000">
                  <a:ea typeface="楷体_GB2312" pitchFamily="49" charset="-122"/>
                </a:rPr>
                <a:t>EE</a:t>
              </a:r>
            </a:p>
          </p:txBody>
        </p:sp>
        <p:sp>
          <p:nvSpPr>
            <p:cNvPr id="20524" name="Text Box 149"/>
            <p:cNvSpPr txBox="1">
              <a:spLocks noChangeArrowheads="1"/>
            </p:cNvSpPr>
            <p:nvPr/>
          </p:nvSpPr>
          <p:spPr bwMode="auto">
            <a:xfrm>
              <a:off x="3823" y="1948"/>
              <a:ext cx="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20525" name="Text Box 150"/>
            <p:cNvSpPr txBox="1">
              <a:spLocks noChangeArrowheads="1"/>
            </p:cNvSpPr>
            <p:nvPr/>
          </p:nvSpPr>
          <p:spPr bwMode="auto">
            <a:xfrm>
              <a:off x="3823" y="2801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h</a:t>
              </a:r>
            </a:p>
          </p:txBody>
        </p:sp>
        <p:sp>
          <p:nvSpPr>
            <p:cNvPr id="20526" name="Oval 151"/>
            <p:cNvSpPr>
              <a:spLocks noChangeArrowheads="1"/>
            </p:cNvSpPr>
            <p:nvPr/>
          </p:nvSpPr>
          <p:spPr bwMode="auto">
            <a:xfrm>
              <a:off x="3745" y="2076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0527" name="Oval 152"/>
            <p:cNvSpPr>
              <a:spLocks noChangeArrowheads="1"/>
            </p:cNvSpPr>
            <p:nvPr/>
          </p:nvSpPr>
          <p:spPr bwMode="auto">
            <a:xfrm>
              <a:off x="3764" y="2761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0528" name="Oval 153"/>
            <p:cNvSpPr>
              <a:spLocks noChangeArrowheads="1"/>
            </p:cNvSpPr>
            <p:nvPr/>
          </p:nvSpPr>
          <p:spPr bwMode="auto">
            <a:xfrm>
              <a:off x="1052" y="2652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0529" name="Text Box 154"/>
            <p:cNvSpPr txBox="1">
              <a:spLocks noChangeArrowheads="1"/>
            </p:cNvSpPr>
            <p:nvPr/>
          </p:nvSpPr>
          <p:spPr bwMode="auto">
            <a:xfrm>
              <a:off x="1162" y="2534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530" name="Line 155"/>
            <p:cNvSpPr>
              <a:spLocks noChangeShapeType="1"/>
            </p:cNvSpPr>
            <p:nvPr/>
          </p:nvSpPr>
          <p:spPr bwMode="auto">
            <a:xfrm>
              <a:off x="3794" y="2781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1" name="Oval 156"/>
            <p:cNvSpPr>
              <a:spLocks noChangeArrowheads="1"/>
            </p:cNvSpPr>
            <p:nvPr/>
          </p:nvSpPr>
          <p:spPr bwMode="auto">
            <a:xfrm>
              <a:off x="4415" y="2748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0532" name="Text Box 157"/>
            <p:cNvSpPr txBox="1">
              <a:spLocks noChangeArrowheads="1"/>
            </p:cNvSpPr>
            <p:nvPr/>
          </p:nvSpPr>
          <p:spPr bwMode="auto">
            <a:xfrm>
              <a:off x="4499" y="2603"/>
              <a:ext cx="337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ea typeface="楷体_GB2312" pitchFamily="49" charset="-122"/>
                </a:rPr>
                <a:t>o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CN" sz="2400">
                <a:ea typeface="楷体_GB2312" pitchFamily="49" charset="-122"/>
              </a:endParaRPr>
            </a:p>
          </p:txBody>
        </p:sp>
        <p:grpSp>
          <p:nvGrpSpPr>
            <p:cNvPr id="20533" name="Group 158"/>
            <p:cNvGrpSpPr>
              <a:grpSpLocks/>
            </p:cNvGrpSpPr>
            <p:nvPr/>
          </p:nvGrpSpPr>
          <p:grpSpPr bwMode="auto">
            <a:xfrm>
              <a:off x="1848" y="2849"/>
              <a:ext cx="1087" cy="288"/>
              <a:chOff x="984" y="1776"/>
              <a:chExt cx="1087" cy="288"/>
            </a:xfrm>
          </p:grpSpPr>
          <p:sp>
            <p:nvSpPr>
              <p:cNvPr id="20535" name="Rectangle 159"/>
              <p:cNvSpPr>
                <a:spLocks noChangeArrowheads="1"/>
              </p:cNvSpPr>
              <p:nvPr/>
            </p:nvSpPr>
            <p:spPr bwMode="auto">
              <a:xfrm rot="5400000">
                <a:off x="1589" y="1806"/>
                <a:ext cx="56" cy="2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0536" name="Line 160"/>
              <p:cNvSpPr>
                <a:spLocks noChangeShapeType="1"/>
              </p:cNvSpPr>
              <p:nvPr/>
            </p:nvSpPr>
            <p:spPr bwMode="auto">
              <a:xfrm>
                <a:off x="1718" y="1897"/>
                <a:ext cx="2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37" name="Line 161"/>
              <p:cNvSpPr>
                <a:spLocks noChangeShapeType="1"/>
              </p:cNvSpPr>
              <p:nvPr/>
            </p:nvSpPr>
            <p:spPr bwMode="auto">
              <a:xfrm>
                <a:off x="1182" y="1907"/>
                <a:ext cx="3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38" name="Oval 162"/>
              <p:cNvSpPr>
                <a:spLocks noChangeArrowheads="1"/>
              </p:cNvSpPr>
              <p:nvPr/>
            </p:nvSpPr>
            <p:spPr bwMode="auto">
              <a:xfrm>
                <a:off x="1145" y="1880"/>
                <a:ext cx="56" cy="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0539" name="Oval 163"/>
              <p:cNvSpPr>
                <a:spLocks noChangeArrowheads="1"/>
              </p:cNvSpPr>
              <p:nvPr/>
            </p:nvSpPr>
            <p:spPr bwMode="auto">
              <a:xfrm>
                <a:off x="2015" y="1867"/>
                <a:ext cx="56" cy="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0540" name="Text Box 164"/>
              <p:cNvSpPr txBox="1">
                <a:spLocks noChangeArrowheads="1"/>
              </p:cNvSpPr>
              <p:nvPr/>
            </p:nvSpPr>
            <p:spPr bwMode="auto">
              <a:xfrm>
                <a:off x="984" y="1776"/>
                <a:ext cx="4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j</a:t>
                </a:r>
              </a:p>
            </p:txBody>
          </p:sp>
        </p:grpSp>
        <p:sp>
          <p:nvSpPr>
            <p:cNvPr id="20534" name="Text Box 165"/>
            <p:cNvSpPr txBox="1">
              <a:spLocks noChangeArrowheads="1"/>
            </p:cNvSpPr>
            <p:nvPr/>
          </p:nvSpPr>
          <p:spPr bwMode="auto">
            <a:xfrm>
              <a:off x="2945" y="2824"/>
              <a:ext cx="4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9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00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64" name="Rectangle 168"/>
          <p:cNvSpPr>
            <a:spLocks noChangeArrowheads="1"/>
          </p:cNvSpPr>
          <p:nvPr/>
        </p:nvSpPr>
        <p:spPr bwMode="auto">
          <a:xfrm>
            <a:off x="203200" y="2039938"/>
            <a:ext cx="163988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②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闭环时</a:t>
            </a:r>
          </a:p>
        </p:txBody>
      </p:sp>
      <p:graphicFrame>
        <p:nvGraphicFramePr>
          <p:cNvPr id="4267" name="Object 171"/>
          <p:cNvGraphicFramePr>
            <a:graphicFrameLocks noChangeAspect="1"/>
          </p:cNvGraphicFramePr>
          <p:nvPr/>
        </p:nvGraphicFramePr>
        <p:xfrm>
          <a:off x="1571625" y="1898650"/>
          <a:ext cx="16684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公式" r:id="rId8" imgW="774364" imgH="393529" progId="Equation.3">
                  <p:embed/>
                </p:oleObj>
              </mc:Choice>
              <mc:Fallback>
                <p:oleObj name="公式" r:id="rId8" imgW="774364" imgH="393529" progId="Equation.3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898650"/>
                        <a:ext cx="1668463" cy="790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6" name="Rectangle 180"/>
          <p:cNvSpPr>
            <a:spLocks noChangeArrowheads="1"/>
          </p:cNvSpPr>
          <p:nvPr/>
        </p:nvSpPr>
        <p:spPr bwMode="auto">
          <a:xfrm>
            <a:off x="3278188" y="2068513"/>
            <a:ext cx="33147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在深度负反馈条件下</a:t>
            </a:r>
          </a:p>
        </p:txBody>
      </p:sp>
      <p:graphicFrame>
        <p:nvGraphicFramePr>
          <p:cNvPr id="4277" name="Object 181"/>
          <p:cNvGraphicFramePr>
            <a:graphicFrameLocks noChangeAspect="1"/>
          </p:cNvGraphicFramePr>
          <p:nvPr/>
        </p:nvGraphicFramePr>
        <p:xfrm>
          <a:off x="1789113" y="2790825"/>
          <a:ext cx="10636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公式" r:id="rId10" imgW="495085" imgH="393529" progId="Equation.3">
                  <p:embed/>
                </p:oleObj>
              </mc:Choice>
              <mc:Fallback>
                <p:oleObj name="公式" r:id="rId10" imgW="495085" imgH="393529" progId="Equation.3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2790825"/>
                        <a:ext cx="1063625" cy="792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" name="Text Box 206"/>
          <p:cNvSpPr txBox="1">
            <a:spLocks noChangeArrowheads="1"/>
          </p:cNvSpPr>
          <p:nvPr/>
        </p:nvSpPr>
        <p:spPr bwMode="auto">
          <a:xfrm>
            <a:off x="2941638" y="2970213"/>
            <a:ext cx="4233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即闭环增益只取决于反馈网络</a:t>
            </a:r>
          </a:p>
        </p:txBody>
      </p:sp>
      <p:sp>
        <p:nvSpPr>
          <p:cNvPr id="4303" name="Rectangle 207"/>
          <p:cNvSpPr>
            <a:spLocks noChangeArrowheads="1"/>
          </p:cNvSpPr>
          <p:nvPr/>
        </p:nvSpPr>
        <p:spPr bwMode="auto">
          <a:xfrm>
            <a:off x="200025" y="4664075"/>
            <a:ext cx="16398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③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闭环时</a:t>
            </a:r>
          </a:p>
        </p:txBody>
      </p:sp>
      <p:graphicFrame>
        <p:nvGraphicFramePr>
          <p:cNvPr id="4304" name="Object 208"/>
          <p:cNvGraphicFramePr>
            <a:graphicFrameLocks noChangeAspect="1"/>
          </p:cNvGraphicFramePr>
          <p:nvPr/>
        </p:nvGraphicFramePr>
        <p:xfrm>
          <a:off x="1446213" y="5253038"/>
          <a:ext cx="16684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公式" r:id="rId12" imgW="774364" imgH="393529" progId="Equation.3">
                  <p:embed/>
                </p:oleObj>
              </mc:Choice>
              <mc:Fallback>
                <p:oleObj name="公式" r:id="rId12" imgW="774364" imgH="393529" progId="Equation.3">
                  <p:embed/>
                  <p:pic>
                    <p:nvPicPr>
                      <p:cNvPr id="0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5253038"/>
                        <a:ext cx="16684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9" name="AutoShape 213"/>
          <p:cNvSpPr>
            <a:spLocks noChangeArrowheads="1"/>
          </p:cNvSpPr>
          <p:nvPr/>
        </p:nvSpPr>
        <p:spPr bwMode="auto">
          <a:xfrm>
            <a:off x="3157538" y="5545138"/>
            <a:ext cx="752475" cy="212725"/>
          </a:xfrm>
          <a:prstGeom prst="rightArrow">
            <a:avLst>
              <a:gd name="adj1" fmla="val 50000"/>
              <a:gd name="adj2" fmla="val 88433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graphicFrame>
        <p:nvGraphicFramePr>
          <p:cNvPr id="4310" name="Object 214"/>
          <p:cNvGraphicFramePr>
            <a:graphicFrameLocks noChangeAspect="1"/>
          </p:cNvGraphicFramePr>
          <p:nvPr/>
        </p:nvGraphicFramePr>
        <p:xfrm>
          <a:off x="3975100" y="5284788"/>
          <a:ext cx="22415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公式" r:id="rId14" imgW="1040948" imgH="418918" progId="Equation.3">
                  <p:embed/>
                </p:oleObj>
              </mc:Choice>
              <mc:Fallback>
                <p:oleObj name="公式" r:id="rId14" imgW="1040948" imgH="418918" progId="Equation.3">
                  <p:embed/>
                  <p:pic>
                    <p:nvPicPr>
                      <p:cNvPr id="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5284788"/>
                        <a:ext cx="224155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Rectangle 215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4651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黑体" pitchFamily="49" charset="-122"/>
              </a:rPr>
              <a:t>8.3.1  </a:t>
            </a:r>
            <a:r>
              <a:rPr lang="zh-CN" altLang="en-US" dirty="0">
                <a:solidFill>
                  <a:srgbClr val="000066"/>
                </a:solidFill>
                <a:ea typeface="黑体" pitchFamily="49" charset="-122"/>
              </a:rPr>
              <a:t>提高增益的稳定性</a:t>
            </a:r>
          </a:p>
        </p:txBody>
      </p:sp>
      <p:sp>
        <p:nvSpPr>
          <p:cNvPr id="3086" name="Line 216"/>
          <p:cNvSpPr>
            <a:spLocks noChangeShapeType="1"/>
          </p:cNvSpPr>
          <p:nvPr/>
        </p:nvSpPr>
        <p:spPr bwMode="auto">
          <a:xfrm>
            <a:off x="533400" y="762000"/>
            <a:ext cx="45720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6" name="Text Box 220"/>
          <p:cNvSpPr txBox="1">
            <a:spLocks noChangeArrowheads="1"/>
          </p:cNvSpPr>
          <p:nvPr/>
        </p:nvSpPr>
        <p:spPr bwMode="auto">
          <a:xfrm>
            <a:off x="2054225" y="3767138"/>
            <a:ext cx="506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与 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无关，而</a:t>
            </a:r>
            <a:r>
              <a:rPr lang="zh-CN" altLang="en-US" sz="2400" i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往往与 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400" i="1" baseline="-25000">
                <a:solidFill>
                  <a:srgbClr val="000000"/>
                </a:solidFill>
                <a:ea typeface="楷体_GB2312" pitchFamily="49" charset="-122"/>
              </a:rPr>
              <a:t>L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相关</a:t>
            </a: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4318" name="Text Box 222"/>
          <p:cNvSpPr txBox="1">
            <a:spLocks noChangeArrowheads="1"/>
          </p:cNvSpPr>
          <p:nvPr/>
        </p:nvSpPr>
        <p:spPr bwMode="auto">
          <a:xfrm>
            <a:off x="260350" y="1112838"/>
            <a:ext cx="746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400">
                <a:ea typeface="楷体_GB2312" pitchFamily="49" charset="-122"/>
              </a:rPr>
              <a:t>四种组态负反馈电路分别使各自的闭环增益稳定。</a:t>
            </a:r>
          </a:p>
        </p:txBody>
      </p:sp>
    </p:spTree>
  </p:cSld>
  <p:clrMapOvr>
    <a:masterClrMapping/>
  </p:clrMapOvr>
  <p:transition>
    <p:zoom dir="in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4" grpId="0" autoUpdateAnimBg="0"/>
      <p:bldP spid="4276" grpId="0" autoUpdateAnimBg="0"/>
      <p:bldP spid="4302" grpId="0" autoUpdateAnimBg="0"/>
      <p:bldP spid="4303" grpId="0" autoUpdateAnimBg="0"/>
      <p:bldP spid="4309" grpId="0" animBg="1"/>
      <p:bldP spid="4316" grpId="0"/>
      <p:bldP spid="43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75"/>
          <p:cNvSpPr txBox="1">
            <a:spLocks noChangeArrowheads="1"/>
          </p:cNvSpPr>
          <p:nvPr/>
        </p:nvSpPr>
        <p:spPr bwMode="auto">
          <a:xfrm>
            <a:off x="0" y="220663"/>
            <a:ext cx="767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8.1.6 </a:t>
            </a:r>
            <a:r>
              <a:rPr lang="zh-CN" altLang="en-US" sz="2400">
                <a:ea typeface="楷体_GB2312" pitchFamily="49" charset="-122"/>
              </a:rPr>
              <a:t>按要求正确连线</a:t>
            </a:r>
          </a:p>
        </p:txBody>
      </p:sp>
      <p:sp>
        <p:nvSpPr>
          <p:cNvPr id="21507" name="Text Box 76"/>
          <p:cNvSpPr txBox="1">
            <a:spLocks noChangeArrowheads="1"/>
          </p:cNvSpPr>
          <p:nvPr/>
        </p:nvSpPr>
        <p:spPr bwMode="auto">
          <a:xfrm>
            <a:off x="2192338" y="1165225"/>
            <a:ext cx="257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电流并联负反馈</a:t>
            </a:r>
          </a:p>
        </p:txBody>
      </p:sp>
      <p:grpSp>
        <p:nvGrpSpPr>
          <p:cNvPr id="98381" name="Group 77"/>
          <p:cNvGrpSpPr>
            <a:grpSpLocks/>
          </p:cNvGrpSpPr>
          <p:nvPr/>
        </p:nvGrpSpPr>
        <p:grpSpPr bwMode="auto">
          <a:xfrm>
            <a:off x="1733550" y="3152775"/>
            <a:ext cx="4273550" cy="1576388"/>
            <a:chOff x="1092" y="1986"/>
            <a:chExt cx="2692" cy="993"/>
          </a:xfrm>
        </p:grpSpPr>
        <p:sp>
          <p:nvSpPr>
            <p:cNvPr id="21589" name="Line 78"/>
            <p:cNvSpPr>
              <a:spLocks noChangeShapeType="1"/>
            </p:cNvSpPr>
            <p:nvPr/>
          </p:nvSpPr>
          <p:spPr bwMode="auto">
            <a:xfrm>
              <a:off x="1410" y="1986"/>
              <a:ext cx="278" cy="21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90" name="Line 79"/>
            <p:cNvSpPr>
              <a:spLocks noChangeShapeType="1"/>
            </p:cNvSpPr>
            <p:nvPr/>
          </p:nvSpPr>
          <p:spPr bwMode="auto">
            <a:xfrm flipV="1">
              <a:off x="1092" y="2413"/>
              <a:ext cx="596" cy="26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91" name="Line 80"/>
            <p:cNvSpPr>
              <a:spLocks noChangeShapeType="1"/>
            </p:cNvSpPr>
            <p:nvPr/>
          </p:nvSpPr>
          <p:spPr bwMode="auto">
            <a:xfrm flipH="1">
              <a:off x="2900" y="2105"/>
              <a:ext cx="884" cy="85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92" name="Line 81"/>
            <p:cNvSpPr>
              <a:spLocks noChangeShapeType="1"/>
            </p:cNvSpPr>
            <p:nvPr/>
          </p:nvSpPr>
          <p:spPr bwMode="auto">
            <a:xfrm flipV="1">
              <a:off x="2006" y="2185"/>
              <a:ext cx="278" cy="79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1509" name="Picture 8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8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88"/>
          <p:cNvSpPr txBox="1">
            <a:spLocks noChangeArrowheads="1"/>
          </p:cNvSpPr>
          <p:nvPr/>
        </p:nvSpPr>
        <p:spPr bwMode="auto">
          <a:xfrm>
            <a:off x="2990850" y="31051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1</a:t>
            </a:r>
          </a:p>
        </p:txBody>
      </p:sp>
      <p:sp>
        <p:nvSpPr>
          <p:cNvPr id="21512" name="Text Box 89"/>
          <p:cNvSpPr txBox="1">
            <a:spLocks noChangeArrowheads="1"/>
          </p:cNvSpPr>
          <p:nvPr/>
        </p:nvSpPr>
        <p:spPr bwMode="auto">
          <a:xfrm>
            <a:off x="2959100" y="38290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2</a:t>
            </a:r>
          </a:p>
        </p:txBody>
      </p:sp>
      <p:sp>
        <p:nvSpPr>
          <p:cNvPr id="21513" name="Text Box 90"/>
          <p:cNvSpPr txBox="1">
            <a:spLocks noChangeArrowheads="1"/>
          </p:cNvSpPr>
          <p:nvPr/>
        </p:nvSpPr>
        <p:spPr bwMode="auto">
          <a:xfrm>
            <a:off x="3748088" y="42910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f</a:t>
            </a:r>
          </a:p>
        </p:txBody>
      </p:sp>
      <p:sp>
        <p:nvSpPr>
          <p:cNvPr id="21514" name="Text Box 91"/>
          <p:cNvSpPr txBox="1">
            <a:spLocks noChangeArrowheads="1"/>
          </p:cNvSpPr>
          <p:nvPr/>
        </p:nvSpPr>
        <p:spPr bwMode="auto">
          <a:xfrm>
            <a:off x="6029325" y="271145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3</a:t>
            </a:r>
          </a:p>
        </p:txBody>
      </p:sp>
      <p:sp>
        <p:nvSpPr>
          <p:cNvPr id="21515" name="Text Box 92"/>
          <p:cNvSpPr txBox="1">
            <a:spLocks noChangeArrowheads="1"/>
          </p:cNvSpPr>
          <p:nvPr/>
        </p:nvSpPr>
        <p:spPr bwMode="auto">
          <a:xfrm>
            <a:off x="6075363" y="48117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i="1">
                <a:ea typeface="楷体_GB2312" pitchFamily="49" charset="-122"/>
              </a:rPr>
              <a:t>R</a:t>
            </a:r>
            <a:r>
              <a:rPr lang="en-US" altLang="zh-CN" sz="1800" i="1" baseline="-25000">
                <a:ea typeface="楷体_GB2312" pitchFamily="49" charset="-122"/>
              </a:rPr>
              <a:t>4</a:t>
            </a:r>
          </a:p>
        </p:txBody>
      </p:sp>
      <p:grpSp>
        <p:nvGrpSpPr>
          <p:cNvPr id="21516" name="Group 93"/>
          <p:cNvGrpSpPr>
            <a:grpSpLocks/>
          </p:cNvGrpSpPr>
          <p:nvPr/>
        </p:nvGrpSpPr>
        <p:grpSpPr bwMode="auto">
          <a:xfrm>
            <a:off x="1166813" y="2208213"/>
            <a:ext cx="6510337" cy="3525837"/>
            <a:chOff x="735" y="1391"/>
            <a:chExt cx="4101" cy="2221"/>
          </a:xfrm>
        </p:grpSpPr>
        <p:grpSp>
          <p:nvGrpSpPr>
            <p:cNvPr id="21517" name="Group 94"/>
            <p:cNvGrpSpPr>
              <a:grpSpLocks/>
            </p:cNvGrpSpPr>
            <p:nvPr/>
          </p:nvGrpSpPr>
          <p:grpSpPr bwMode="auto">
            <a:xfrm>
              <a:off x="2375" y="2076"/>
              <a:ext cx="504" cy="457"/>
              <a:chOff x="1203" y="774"/>
              <a:chExt cx="504" cy="457"/>
            </a:xfrm>
          </p:grpSpPr>
          <p:sp>
            <p:nvSpPr>
              <p:cNvPr id="21584" name="Line 95"/>
              <p:cNvSpPr>
                <a:spLocks noChangeShapeType="1"/>
              </p:cNvSpPr>
              <p:nvPr/>
            </p:nvSpPr>
            <p:spPr bwMode="auto">
              <a:xfrm>
                <a:off x="1230" y="794"/>
                <a:ext cx="0" cy="4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85" name="Line 96"/>
              <p:cNvSpPr>
                <a:spLocks noChangeShapeType="1"/>
              </p:cNvSpPr>
              <p:nvPr/>
            </p:nvSpPr>
            <p:spPr bwMode="auto">
              <a:xfrm>
                <a:off x="1230" y="794"/>
                <a:ext cx="477" cy="2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86" name="Line 97"/>
              <p:cNvSpPr>
                <a:spLocks noChangeShapeType="1"/>
              </p:cNvSpPr>
              <p:nvPr/>
            </p:nvSpPr>
            <p:spPr bwMode="auto">
              <a:xfrm flipH="1">
                <a:off x="1230" y="1043"/>
                <a:ext cx="457" cy="1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87" name="Text Box 98"/>
              <p:cNvSpPr txBox="1">
                <a:spLocks noChangeArrowheads="1"/>
              </p:cNvSpPr>
              <p:nvPr/>
            </p:nvSpPr>
            <p:spPr bwMode="auto">
              <a:xfrm>
                <a:off x="1203" y="774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1588" name="Text Box 99"/>
              <p:cNvSpPr txBox="1">
                <a:spLocks noChangeArrowheads="1"/>
              </p:cNvSpPr>
              <p:nvPr/>
            </p:nvSpPr>
            <p:spPr bwMode="auto">
              <a:xfrm>
                <a:off x="1230" y="930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-</a:t>
                </a:r>
              </a:p>
            </p:txBody>
          </p:sp>
        </p:grpSp>
        <p:grpSp>
          <p:nvGrpSpPr>
            <p:cNvPr id="21518" name="Group 100"/>
            <p:cNvGrpSpPr>
              <a:grpSpLocks/>
            </p:cNvGrpSpPr>
            <p:nvPr/>
          </p:nvGrpSpPr>
          <p:grpSpPr bwMode="auto">
            <a:xfrm>
              <a:off x="3337" y="2236"/>
              <a:ext cx="464" cy="432"/>
              <a:chOff x="3019" y="934"/>
              <a:chExt cx="464" cy="432"/>
            </a:xfrm>
          </p:grpSpPr>
          <p:grpSp>
            <p:nvGrpSpPr>
              <p:cNvPr id="21573" name="Group 101"/>
              <p:cNvGrpSpPr>
                <a:grpSpLocks/>
              </p:cNvGrpSpPr>
              <p:nvPr/>
            </p:nvGrpSpPr>
            <p:grpSpPr bwMode="auto">
              <a:xfrm>
                <a:off x="3019" y="934"/>
                <a:ext cx="238" cy="228"/>
                <a:chOff x="3019" y="934"/>
                <a:chExt cx="238" cy="228"/>
              </a:xfrm>
            </p:grpSpPr>
            <p:sp>
              <p:nvSpPr>
                <p:cNvPr id="21580" name="Line 102"/>
                <p:cNvSpPr>
                  <a:spLocks noChangeShapeType="1"/>
                </p:cNvSpPr>
                <p:nvPr/>
              </p:nvSpPr>
              <p:spPr bwMode="auto">
                <a:xfrm>
                  <a:off x="3098" y="934"/>
                  <a:ext cx="0" cy="2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81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3099" y="944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82" name="Line 104"/>
                <p:cNvSpPr>
                  <a:spLocks noChangeShapeType="1"/>
                </p:cNvSpPr>
                <p:nvPr/>
              </p:nvSpPr>
              <p:spPr bwMode="auto">
                <a:xfrm>
                  <a:off x="3108" y="1063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83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3019" y="1033"/>
                  <a:ext cx="70" cy="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74" name="Group 106"/>
              <p:cNvGrpSpPr>
                <a:grpSpLocks/>
              </p:cNvGrpSpPr>
              <p:nvPr/>
            </p:nvGrpSpPr>
            <p:grpSpPr bwMode="auto">
              <a:xfrm>
                <a:off x="3245" y="1138"/>
                <a:ext cx="238" cy="228"/>
                <a:chOff x="3019" y="934"/>
                <a:chExt cx="238" cy="228"/>
              </a:xfrm>
            </p:grpSpPr>
            <p:sp>
              <p:nvSpPr>
                <p:cNvPr id="21576" name="Line 107"/>
                <p:cNvSpPr>
                  <a:spLocks noChangeShapeType="1"/>
                </p:cNvSpPr>
                <p:nvPr/>
              </p:nvSpPr>
              <p:spPr bwMode="auto">
                <a:xfrm>
                  <a:off x="3098" y="934"/>
                  <a:ext cx="0" cy="22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77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3099" y="944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78" name="Line 109"/>
                <p:cNvSpPr>
                  <a:spLocks noChangeShapeType="1"/>
                </p:cNvSpPr>
                <p:nvPr/>
              </p:nvSpPr>
              <p:spPr bwMode="auto">
                <a:xfrm>
                  <a:off x="3108" y="1063"/>
                  <a:ext cx="149" cy="8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79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3019" y="1033"/>
                  <a:ext cx="70" cy="1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575" name="Line 111"/>
              <p:cNvSpPr>
                <a:spLocks noChangeShapeType="1"/>
              </p:cNvSpPr>
              <p:nvPr/>
            </p:nvSpPr>
            <p:spPr bwMode="auto">
              <a:xfrm>
                <a:off x="3238" y="1122"/>
                <a:ext cx="9" cy="12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19" name="Rectangle 112"/>
            <p:cNvSpPr>
              <a:spLocks noChangeArrowheads="1"/>
            </p:cNvSpPr>
            <p:nvPr/>
          </p:nvSpPr>
          <p:spPr bwMode="auto">
            <a:xfrm>
              <a:off x="3764" y="1689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21520" name="Group 113"/>
            <p:cNvGrpSpPr>
              <a:grpSpLocks/>
            </p:cNvGrpSpPr>
            <p:nvPr/>
          </p:nvGrpSpPr>
          <p:grpSpPr bwMode="auto">
            <a:xfrm>
              <a:off x="735" y="1719"/>
              <a:ext cx="884" cy="1162"/>
              <a:chOff x="159" y="328"/>
              <a:chExt cx="884" cy="1162"/>
            </a:xfrm>
          </p:grpSpPr>
          <p:sp>
            <p:nvSpPr>
              <p:cNvPr id="21564" name="Oval 114"/>
              <p:cNvSpPr>
                <a:spLocks noChangeArrowheads="1"/>
              </p:cNvSpPr>
              <p:nvPr/>
            </p:nvSpPr>
            <p:spPr bwMode="auto">
              <a:xfrm>
                <a:off x="377" y="864"/>
                <a:ext cx="259" cy="24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1565" name="Line 115"/>
              <p:cNvSpPr>
                <a:spLocks noChangeShapeType="1"/>
              </p:cNvSpPr>
              <p:nvPr/>
            </p:nvSpPr>
            <p:spPr bwMode="auto">
              <a:xfrm>
                <a:off x="516" y="606"/>
                <a:ext cx="0" cy="8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66" name="Line 116"/>
              <p:cNvSpPr>
                <a:spLocks noChangeShapeType="1"/>
              </p:cNvSpPr>
              <p:nvPr/>
            </p:nvSpPr>
            <p:spPr bwMode="auto">
              <a:xfrm>
                <a:off x="447" y="1490"/>
                <a:ext cx="14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67" name="Text Box 117"/>
              <p:cNvSpPr txBox="1">
                <a:spLocks noChangeArrowheads="1"/>
              </p:cNvSpPr>
              <p:nvPr/>
            </p:nvSpPr>
            <p:spPr bwMode="auto">
              <a:xfrm>
                <a:off x="328" y="636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1568" name="Text Box 118"/>
              <p:cNvSpPr txBox="1">
                <a:spLocks noChangeArrowheads="1"/>
              </p:cNvSpPr>
              <p:nvPr/>
            </p:nvSpPr>
            <p:spPr bwMode="auto">
              <a:xfrm>
                <a:off x="305" y="999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21569" name="Text Box 119"/>
              <p:cNvSpPr txBox="1">
                <a:spLocks noChangeArrowheads="1"/>
              </p:cNvSpPr>
              <p:nvPr/>
            </p:nvSpPr>
            <p:spPr bwMode="auto">
              <a:xfrm>
                <a:off x="159" y="805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21570" name="Line 120"/>
              <p:cNvSpPr>
                <a:spLocks noChangeShapeType="1"/>
              </p:cNvSpPr>
              <p:nvPr/>
            </p:nvSpPr>
            <p:spPr bwMode="auto">
              <a:xfrm>
                <a:off x="516" y="60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71" name="Oval 121"/>
              <p:cNvSpPr>
                <a:spLocks noChangeArrowheads="1"/>
              </p:cNvSpPr>
              <p:nvPr/>
            </p:nvSpPr>
            <p:spPr bwMode="auto">
              <a:xfrm>
                <a:off x="804" y="566"/>
                <a:ext cx="56" cy="7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1572" name="Text Box 122"/>
              <p:cNvSpPr txBox="1">
                <a:spLocks noChangeArrowheads="1"/>
              </p:cNvSpPr>
              <p:nvPr/>
            </p:nvSpPr>
            <p:spPr bwMode="auto">
              <a:xfrm>
                <a:off x="735" y="32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a</a:t>
                </a:r>
              </a:p>
            </p:txBody>
          </p:sp>
        </p:grpSp>
        <p:sp>
          <p:nvSpPr>
            <p:cNvPr id="21521" name="Rectangle 123"/>
            <p:cNvSpPr>
              <a:spLocks noChangeArrowheads="1"/>
            </p:cNvSpPr>
            <p:nvPr/>
          </p:nvSpPr>
          <p:spPr bwMode="auto">
            <a:xfrm>
              <a:off x="3771" y="3006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1522" name="Rectangle 124"/>
            <p:cNvSpPr>
              <a:spLocks noChangeArrowheads="1"/>
            </p:cNvSpPr>
            <p:nvPr/>
          </p:nvSpPr>
          <p:spPr bwMode="auto">
            <a:xfrm rot="5400000">
              <a:off x="1960" y="2098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1523" name="Rectangle 125"/>
            <p:cNvSpPr>
              <a:spLocks noChangeArrowheads="1"/>
            </p:cNvSpPr>
            <p:nvPr/>
          </p:nvSpPr>
          <p:spPr bwMode="auto">
            <a:xfrm rot="5400000">
              <a:off x="1976" y="2323"/>
              <a:ext cx="56" cy="2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1524" name="Line 126"/>
            <p:cNvSpPr>
              <a:spLocks noChangeShapeType="1"/>
            </p:cNvSpPr>
            <p:nvPr/>
          </p:nvSpPr>
          <p:spPr bwMode="auto">
            <a:xfrm>
              <a:off x="2095" y="2185"/>
              <a:ext cx="308" cy="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5" name="Line 127"/>
            <p:cNvSpPr>
              <a:spLocks noChangeShapeType="1"/>
            </p:cNvSpPr>
            <p:nvPr/>
          </p:nvSpPr>
          <p:spPr bwMode="auto">
            <a:xfrm>
              <a:off x="2115" y="24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6" name="Line 128"/>
            <p:cNvSpPr>
              <a:spLocks noChangeShapeType="1"/>
            </p:cNvSpPr>
            <p:nvPr/>
          </p:nvSpPr>
          <p:spPr bwMode="auto">
            <a:xfrm>
              <a:off x="1728" y="2195"/>
              <a:ext cx="159" cy="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7" name="Line 129"/>
            <p:cNvSpPr>
              <a:spLocks noChangeShapeType="1"/>
            </p:cNvSpPr>
            <p:nvPr/>
          </p:nvSpPr>
          <p:spPr bwMode="auto">
            <a:xfrm>
              <a:off x="1728" y="2434"/>
              <a:ext cx="1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8" name="Oval 130"/>
            <p:cNvSpPr>
              <a:spLocks noChangeArrowheads="1"/>
            </p:cNvSpPr>
            <p:nvPr/>
          </p:nvSpPr>
          <p:spPr bwMode="auto">
            <a:xfrm>
              <a:off x="1678" y="2166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1529" name="Oval 131"/>
            <p:cNvSpPr>
              <a:spLocks noChangeArrowheads="1"/>
            </p:cNvSpPr>
            <p:nvPr/>
          </p:nvSpPr>
          <p:spPr bwMode="auto">
            <a:xfrm>
              <a:off x="1664" y="2391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1530" name="Text Box 132"/>
            <p:cNvSpPr txBox="1">
              <a:spLocks noChangeArrowheads="1"/>
            </p:cNvSpPr>
            <p:nvPr/>
          </p:nvSpPr>
          <p:spPr bwMode="auto">
            <a:xfrm>
              <a:off x="1559" y="1907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1531" name="Text Box 133"/>
            <p:cNvSpPr txBox="1">
              <a:spLocks noChangeArrowheads="1"/>
            </p:cNvSpPr>
            <p:nvPr/>
          </p:nvSpPr>
          <p:spPr bwMode="auto">
            <a:xfrm>
              <a:off x="1619" y="2405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21532" name="Text Box 134"/>
            <p:cNvSpPr txBox="1">
              <a:spLocks noChangeArrowheads="1"/>
            </p:cNvSpPr>
            <p:nvPr/>
          </p:nvSpPr>
          <p:spPr bwMode="auto">
            <a:xfrm>
              <a:off x="2166" y="1946"/>
              <a:ext cx="2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21533" name="Text Box 135"/>
            <p:cNvSpPr txBox="1">
              <a:spLocks noChangeArrowheads="1"/>
            </p:cNvSpPr>
            <p:nvPr/>
          </p:nvSpPr>
          <p:spPr bwMode="auto">
            <a:xfrm>
              <a:off x="2136" y="2384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21534" name="Oval 136"/>
            <p:cNvSpPr>
              <a:spLocks noChangeArrowheads="1"/>
            </p:cNvSpPr>
            <p:nvPr/>
          </p:nvSpPr>
          <p:spPr bwMode="auto">
            <a:xfrm>
              <a:off x="2238" y="2169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1535" name="Oval 137"/>
            <p:cNvSpPr>
              <a:spLocks noChangeArrowheads="1"/>
            </p:cNvSpPr>
            <p:nvPr/>
          </p:nvSpPr>
          <p:spPr bwMode="auto">
            <a:xfrm>
              <a:off x="2253" y="2384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1536" name="Line 138"/>
            <p:cNvSpPr>
              <a:spLocks noChangeShapeType="1"/>
            </p:cNvSpPr>
            <p:nvPr/>
          </p:nvSpPr>
          <p:spPr bwMode="auto">
            <a:xfrm>
              <a:off x="2880" y="2334"/>
              <a:ext cx="4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7" name="Line 139"/>
            <p:cNvSpPr>
              <a:spLocks noChangeShapeType="1"/>
            </p:cNvSpPr>
            <p:nvPr/>
          </p:nvSpPr>
          <p:spPr bwMode="auto">
            <a:xfrm flipV="1">
              <a:off x="3794" y="1888"/>
              <a:ext cx="0" cy="5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8" name="Line 140"/>
            <p:cNvSpPr>
              <a:spLocks noChangeShapeType="1"/>
            </p:cNvSpPr>
            <p:nvPr/>
          </p:nvSpPr>
          <p:spPr bwMode="auto">
            <a:xfrm flipV="1">
              <a:off x="3575" y="2116"/>
              <a:ext cx="0" cy="1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9" name="Line 141"/>
            <p:cNvSpPr>
              <a:spLocks noChangeShapeType="1"/>
            </p:cNvSpPr>
            <p:nvPr/>
          </p:nvSpPr>
          <p:spPr bwMode="auto">
            <a:xfrm>
              <a:off x="3575" y="2106"/>
              <a:ext cx="2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0" name="Line 142"/>
            <p:cNvSpPr>
              <a:spLocks noChangeShapeType="1"/>
            </p:cNvSpPr>
            <p:nvPr/>
          </p:nvSpPr>
          <p:spPr bwMode="auto">
            <a:xfrm flipV="1">
              <a:off x="3794" y="1550"/>
              <a:ext cx="0" cy="1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1" name="Oval 143"/>
            <p:cNvSpPr>
              <a:spLocks noChangeArrowheads="1"/>
            </p:cNvSpPr>
            <p:nvPr/>
          </p:nvSpPr>
          <p:spPr bwMode="auto">
            <a:xfrm>
              <a:off x="3751" y="1528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1542" name="Text Box 144"/>
            <p:cNvSpPr txBox="1">
              <a:spLocks noChangeArrowheads="1"/>
            </p:cNvSpPr>
            <p:nvPr/>
          </p:nvSpPr>
          <p:spPr bwMode="auto">
            <a:xfrm>
              <a:off x="3813" y="1391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+V</a:t>
              </a:r>
              <a:r>
                <a:rPr lang="en-US" altLang="zh-CN" sz="2400" baseline="-25000">
                  <a:ea typeface="楷体_GB2312" pitchFamily="49" charset="-122"/>
                </a:rPr>
                <a:t>CC</a:t>
              </a:r>
            </a:p>
          </p:txBody>
        </p:sp>
        <p:sp>
          <p:nvSpPr>
            <p:cNvPr id="21543" name="Line 145"/>
            <p:cNvSpPr>
              <a:spLocks noChangeShapeType="1"/>
            </p:cNvSpPr>
            <p:nvPr/>
          </p:nvSpPr>
          <p:spPr bwMode="auto">
            <a:xfrm>
              <a:off x="3784" y="2652"/>
              <a:ext cx="10" cy="3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4" name="Oval 146"/>
            <p:cNvSpPr>
              <a:spLocks noChangeArrowheads="1"/>
            </p:cNvSpPr>
            <p:nvPr/>
          </p:nvSpPr>
          <p:spPr bwMode="auto">
            <a:xfrm>
              <a:off x="3758" y="3491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1545" name="Line 147"/>
            <p:cNvSpPr>
              <a:spLocks noChangeShapeType="1"/>
            </p:cNvSpPr>
            <p:nvPr/>
          </p:nvSpPr>
          <p:spPr bwMode="auto">
            <a:xfrm>
              <a:off x="3794" y="3218"/>
              <a:ext cx="0" cy="2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6" name="Text Box 148"/>
            <p:cNvSpPr txBox="1">
              <a:spLocks noChangeArrowheads="1"/>
            </p:cNvSpPr>
            <p:nvPr/>
          </p:nvSpPr>
          <p:spPr bwMode="auto">
            <a:xfrm>
              <a:off x="3829" y="3324"/>
              <a:ext cx="7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-V</a:t>
              </a:r>
              <a:r>
                <a:rPr lang="en-US" altLang="zh-CN" sz="2400" baseline="-25000">
                  <a:ea typeface="楷体_GB2312" pitchFamily="49" charset="-122"/>
                </a:rPr>
                <a:t>EE</a:t>
              </a:r>
            </a:p>
          </p:txBody>
        </p:sp>
        <p:sp>
          <p:nvSpPr>
            <p:cNvPr id="21547" name="Text Box 149"/>
            <p:cNvSpPr txBox="1">
              <a:spLocks noChangeArrowheads="1"/>
            </p:cNvSpPr>
            <p:nvPr/>
          </p:nvSpPr>
          <p:spPr bwMode="auto">
            <a:xfrm>
              <a:off x="3823" y="1948"/>
              <a:ext cx="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21548" name="Text Box 150"/>
            <p:cNvSpPr txBox="1">
              <a:spLocks noChangeArrowheads="1"/>
            </p:cNvSpPr>
            <p:nvPr/>
          </p:nvSpPr>
          <p:spPr bwMode="auto">
            <a:xfrm>
              <a:off x="3823" y="2801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h</a:t>
              </a:r>
            </a:p>
          </p:txBody>
        </p:sp>
        <p:sp>
          <p:nvSpPr>
            <p:cNvPr id="21549" name="Oval 151"/>
            <p:cNvSpPr>
              <a:spLocks noChangeArrowheads="1"/>
            </p:cNvSpPr>
            <p:nvPr/>
          </p:nvSpPr>
          <p:spPr bwMode="auto">
            <a:xfrm>
              <a:off x="3745" y="2076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1550" name="Oval 152"/>
            <p:cNvSpPr>
              <a:spLocks noChangeArrowheads="1"/>
            </p:cNvSpPr>
            <p:nvPr/>
          </p:nvSpPr>
          <p:spPr bwMode="auto">
            <a:xfrm>
              <a:off x="3764" y="2761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1551" name="Oval 153"/>
            <p:cNvSpPr>
              <a:spLocks noChangeArrowheads="1"/>
            </p:cNvSpPr>
            <p:nvPr/>
          </p:nvSpPr>
          <p:spPr bwMode="auto">
            <a:xfrm>
              <a:off x="1052" y="2652"/>
              <a:ext cx="56" cy="5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1552" name="Text Box 154"/>
            <p:cNvSpPr txBox="1">
              <a:spLocks noChangeArrowheads="1"/>
            </p:cNvSpPr>
            <p:nvPr/>
          </p:nvSpPr>
          <p:spPr bwMode="auto">
            <a:xfrm>
              <a:off x="1162" y="2534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21553" name="Line 155"/>
            <p:cNvSpPr>
              <a:spLocks noChangeShapeType="1"/>
            </p:cNvSpPr>
            <p:nvPr/>
          </p:nvSpPr>
          <p:spPr bwMode="auto">
            <a:xfrm>
              <a:off x="3794" y="2781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4" name="Oval 156"/>
            <p:cNvSpPr>
              <a:spLocks noChangeArrowheads="1"/>
            </p:cNvSpPr>
            <p:nvPr/>
          </p:nvSpPr>
          <p:spPr bwMode="auto">
            <a:xfrm>
              <a:off x="4415" y="2748"/>
              <a:ext cx="56" cy="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1555" name="Text Box 157"/>
            <p:cNvSpPr txBox="1">
              <a:spLocks noChangeArrowheads="1"/>
            </p:cNvSpPr>
            <p:nvPr/>
          </p:nvSpPr>
          <p:spPr bwMode="auto">
            <a:xfrm>
              <a:off x="4499" y="2603"/>
              <a:ext cx="337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ea typeface="楷体_GB2312" pitchFamily="49" charset="-122"/>
                </a:rPr>
                <a:t>o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CN" sz="2400">
                <a:ea typeface="楷体_GB2312" pitchFamily="49" charset="-122"/>
              </a:endParaRPr>
            </a:p>
          </p:txBody>
        </p:sp>
        <p:grpSp>
          <p:nvGrpSpPr>
            <p:cNvPr id="21556" name="Group 158"/>
            <p:cNvGrpSpPr>
              <a:grpSpLocks/>
            </p:cNvGrpSpPr>
            <p:nvPr/>
          </p:nvGrpSpPr>
          <p:grpSpPr bwMode="auto">
            <a:xfrm>
              <a:off x="1848" y="2849"/>
              <a:ext cx="1087" cy="288"/>
              <a:chOff x="984" y="1776"/>
              <a:chExt cx="1087" cy="288"/>
            </a:xfrm>
          </p:grpSpPr>
          <p:sp>
            <p:nvSpPr>
              <p:cNvPr id="21558" name="Rectangle 159"/>
              <p:cNvSpPr>
                <a:spLocks noChangeArrowheads="1"/>
              </p:cNvSpPr>
              <p:nvPr/>
            </p:nvSpPr>
            <p:spPr bwMode="auto">
              <a:xfrm rot="5400000">
                <a:off x="1589" y="1806"/>
                <a:ext cx="56" cy="2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1559" name="Line 160"/>
              <p:cNvSpPr>
                <a:spLocks noChangeShapeType="1"/>
              </p:cNvSpPr>
              <p:nvPr/>
            </p:nvSpPr>
            <p:spPr bwMode="auto">
              <a:xfrm>
                <a:off x="1718" y="1897"/>
                <a:ext cx="2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60" name="Line 161"/>
              <p:cNvSpPr>
                <a:spLocks noChangeShapeType="1"/>
              </p:cNvSpPr>
              <p:nvPr/>
            </p:nvSpPr>
            <p:spPr bwMode="auto">
              <a:xfrm>
                <a:off x="1182" y="1907"/>
                <a:ext cx="3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61" name="Oval 162"/>
              <p:cNvSpPr>
                <a:spLocks noChangeArrowheads="1"/>
              </p:cNvSpPr>
              <p:nvPr/>
            </p:nvSpPr>
            <p:spPr bwMode="auto">
              <a:xfrm>
                <a:off x="1145" y="1880"/>
                <a:ext cx="56" cy="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1562" name="Oval 163"/>
              <p:cNvSpPr>
                <a:spLocks noChangeArrowheads="1"/>
              </p:cNvSpPr>
              <p:nvPr/>
            </p:nvSpPr>
            <p:spPr bwMode="auto">
              <a:xfrm>
                <a:off x="2015" y="1867"/>
                <a:ext cx="56" cy="5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1563" name="Text Box 164"/>
              <p:cNvSpPr txBox="1">
                <a:spLocks noChangeArrowheads="1"/>
              </p:cNvSpPr>
              <p:nvPr/>
            </p:nvSpPr>
            <p:spPr bwMode="auto">
              <a:xfrm>
                <a:off x="984" y="1776"/>
                <a:ext cx="4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j</a:t>
                </a:r>
              </a:p>
            </p:txBody>
          </p:sp>
        </p:grpSp>
        <p:sp>
          <p:nvSpPr>
            <p:cNvPr id="21557" name="Text Box 165"/>
            <p:cNvSpPr txBox="1">
              <a:spLocks noChangeArrowheads="1"/>
            </p:cNvSpPr>
            <p:nvPr/>
          </p:nvSpPr>
          <p:spPr bwMode="auto">
            <a:xfrm>
              <a:off x="2945" y="2824"/>
              <a:ext cx="4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3690938"/>
            <a:ext cx="549910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79" name="组合 59"/>
          <p:cNvGrpSpPr>
            <a:grpSpLocks/>
          </p:cNvGrpSpPr>
          <p:nvPr/>
        </p:nvGrpSpPr>
        <p:grpSpPr bwMode="auto">
          <a:xfrm>
            <a:off x="1139825" y="128588"/>
            <a:ext cx="4978400" cy="3460750"/>
            <a:chOff x="1139705" y="127964"/>
            <a:chExt cx="4978993" cy="3461542"/>
          </a:xfrm>
        </p:grpSpPr>
        <p:grpSp>
          <p:nvGrpSpPr>
            <p:cNvPr id="24583" name="组合 2"/>
            <p:cNvGrpSpPr>
              <a:grpSpLocks/>
            </p:cNvGrpSpPr>
            <p:nvPr/>
          </p:nvGrpSpPr>
          <p:grpSpPr bwMode="auto">
            <a:xfrm>
              <a:off x="1139705" y="127964"/>
              <a:ext cx="4978993" cy="3461542"/>
              <a:chOff x="1428750" y="125413"/>
              <a:chExt cx="5170488" cy="4303712"/>
            </a:xfrm>
          </p:grpSpPr>
          <p:grpSp>
            <p:nvGrpSpPr>
              <p:cNvPr id="24585" name="Group 94"/>
              <p:cNvGrpSpPr>
                <a:grpSpLocks/>
              </p:cNvGrpSpPr>
              <p:nvPr/>
            </p:nvGrpSpPr>
            <p:grpSpPr bwMode="auto">
              <a:xfrm>
                <a:off x="2884525" y="1626610"/>
                <a:ext cx="757155" cy="693697"/>
                <a:chOff x="1230" y="794"/>
                <a:chExt cx="477" cy="437"/>
              </a:xfrm>
            </p:grpSpPr>
            <p:sp>
              <p:nvSpPr>
                <p:cNvPr id="24637" name="Line 95"/>
                <p:cNvSpPr>
                  <a:spLocks noChangeShapeType="1"/>
                </p:cNvSpPr>
                <p:nvPr/>
              </p:nvSpPr>
              <p:spPr bwMode="auto">
                <a:xfrm>
                  <a:off x="1230" y="794"/>
                  <a:ext cx="0" cy="4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38" name="Line 96"/>
                <p:cNvSpPr>
                  <a:spLocks noChangeShapeType="1"/>
                </p:cNvSpPr>
                <p:nvPr/>
              </p:nvSpPr>
              <p:spPr bwMode="auto">
                <a:xfrm>
                  <a:off x="1230" y="794"/>
                  <a:ext cx="477" cy="24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39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1230" y="1043"/>
                  <a:ext cx="457" cy="17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586" name="Rectangle 123"/>
              <p:cNvSpPr>
                <a:spLocks noChangeArrowheads="1"/>
              </p:cNvSpPr>
              <p:nvPr/>
            </p:nvSpPr>
            <p:spPr bwMode="auto">
              <a:xfrm>
                <a:off x="5325039" y="3092577"/>
                <a:ext cx="88890" cy="331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4587" name="Rectangle 124"/>
              <p:cNvSpPr>
                <a:spLocks noChangeArrowheads="1"/>
              </p:cNvSpPr>
              <p:nvPr/>
            </p:nvSpPr>
            <p:spPr bwMode="auto">
              <a:xfrm rot="5400000">
                <a:off x="2267848" y="1639314"/>
                <a:ext cx="88895" cy="3317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4588" name="Rectangle 125"/>
              <p:cNvSpPr>
                <a:spLocks noChangeArrowheads="1"/>
              </p:cNvSpPr>
              <p:nvPr/>
            </p:nvSpPr>
            <p:spPr bwMode="auto">
              <a:xfrm rot="5400000">
                <a:off x="2293245" y="1996481"/>
                <a:ext cx="88895" cy="3317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4589" name="Text Box 148"/>
              <p:cNvSpPr txBox="1">
                <a:spLocks noChangeArrowheads="1"/>
              </p:cNvSpPr>
              <p:nvPr/>
            </p:nvSpPr>
            <p:spPr bwMode="auto">
              <a:xfrm>
                <a:off x="5432554" y="3666425"/>
                <a:ext cx="1166684" cy="369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楷体_GB2312" pitchFamily="49" charset="-122"/>
                  </a:rPr>
                  <a:t>-V</a:t>
                </a:r>
                <a:r>
                  <a:rPr lang="en-US" altLang="zh-CN" sz="1800" baseline="-25000">
                    <a:ea typeface="楷体_GB2312" pitchFamily="49" charset="-122"/>
                  </a:rPr>
                  <a:t>EE</a:t>
                </a:r>
              </a:p>
            </p:txBody>
          </p:sp>
          <p:sp>
            <p:nvSpPr>
              <p:cNvPr id="24590" name="Text Box 157"/>
              <p:cNvSpPr txBox="1">
                <a:spLocks noChangeArrowheads="1"/>
              </p:cNvSpPr>
              <p:nvPr/>
            </p:nvSpPr>
            <p:spPr bwMode="auto">
              <a:xfrm>
                <a:off x="5983927" y="2500477"/>
                <a:ext cx="534928" cy="461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24591" name="Rectangle 159"/>
              <p:cNvSpPr>
                <a:spLocks noChangeArrowheads="1"/>
              </p:cNvSpPr>
              <p:nvPr/>
            </p:nvSpPr>
            <p:spPr bwMode="auto">
              <a:xfrm rot="5400000">
                <a:off x="4454387" y="4218802"/>
                <a:ext cx="88895" cy="3317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4592" name="Oval 162"/>
              <p:cNvSpPr>
                <a:spLocks noChangeArrowheads="1"/>
              </p:cNvSpPr>
              <p:nvPr/>
            </p:nvSpPr>
            <p:spPr bwMode="auto">
              <a:xfrm>
                <a:off x="1775778" y="1748044"/>
                <a:ext cx="88890" cy="888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4593" name="Oval 163"/>
              <p:cNvSpPr>
                <a:spLocks noChangeArrowheads="1"/>
              </p:cNvSpPr>
              <p:nvPr/>
            </p:nvSpPr>
            <p:spPr bwMode="auto">
              <a:xfrm>
                <a:off x="5310753" y="273588"/>
                <a:ext cx="88890" cy="888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24594" name="组合 89"/>
              <p:cNvGrpSpPr>
                <a:grpSpLocks/>
              </p:cNvGrpSpPr>
              <p:nvPr/>
            </p:nvGrpSpPr>
            <p:grpSpPr bwMode="auto">
              <a:xfrm>
                <a:off x="4469470" y="1836144"/>
                <a:ext cx="900014" cy="680206"/>
                <a:chOff x="2785269" y="4748214"/>
                <a:chExt cx="900113" cy="680246"/>
              </a:xfrm>
            </p:grpSpPr>
            <p:grpSp>
              <p:nvGrpSpPr>
                <p:cNvPr id="24626" name="组合 78"/>
                <p:cNvGrpSpPr>
                  <a:grpSpLocks/>
                </p:cNvGrpSpPr>
                <p:nvPr/>
              </p:nvGrpSpPr>
              <p:grpSpPr bwMode="auto">
                <a:xfrm>
                  <a:off x="2785269" y="4748214"/>
                  <a:ext cx="451644" cy="361950"/>
                  <a:chOff x="2785269" y="4748214"/>
                  <a:chExt cx="451644" cy="361950"/>
                </a:xfrm>
              </p:grpSpPr>
              <p:sp>
                <p:nvSpPr>
                  <p:cNvPr id="24633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984500" y="4748214"/>
                    <a:ext cx="0" cy="36195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4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86087" y="4764089"/>
                    <a:ext cx="236538" cy="141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5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000375" y="4953002"/>
                    <a:ext cx="236538" cy="141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24636" name="直接连接符 7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785269" y="4929189"/>
                    <a:ext cx="202556" cy="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4627" name="组合 79"/>
                <p:cNvGrpSpPr>
                  <a:grpSpLocks/>
                </p:cNvGrpSpPr>
                <p:nvPr/>
              </p:nvGrpSpPr>
              <p:grpSpPr bwMode="auto">
                <a:xfrm>
                  <a:off x="3233738" y="5066510"/>
                  <a:ext cx="451644" cy="361950"/>
                  <a:chOff x="2785269" y="4748214"/>
                  <a:chExt cx="451644" cy="361950"/>
                </a:xfrm>
              </p:grpSpPr>
              <p:sp>
                <p:nvSpPr>
                  <p:cNvPr id="24629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984500" y="4748214"/>
                    <a:ext cx="0" cy="36195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0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86087" y="4764089"/>
                    <a:ext cx="236538" cy="141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1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000375" y="4953002"/>
                    <a:ext cx="236538" cy="141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24632" name="直接连接符 8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785269" y="4929189"/>
                    <a:ext cx="202556" cy="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24628" name="直接连接符 87"/>
                <p:cNvCxnSpPr>
                  <a:cxnSpLocks noChangeShapeType="1"/>
                  <a:stCxn id="24635" idx="1"/>
                </p:cNvCxnSpPr>
                <p:nvPr/>
              </p:nvCxnSpPr>
              <p:spPr bwMode="auto">
                <a:xfrm>
                  <a:off x="3236913" y="5094290"/>
                  <a:ext cx="0" cy="153195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24595" name="直接连接符 94"/>
              <p:cNvCxnSpPr>
                <a:cxnSpLocks noChangeShapeType="1"/>
                <a:stCxn id="24587" idx="0"/>
                <a:endCxn id="24587" idx="0"/>
              </p:cNvCxnSpPr>
              <p:nvPr/>
            </p:nvCxnSpPr>
            <p:spPr bwMode="auto">
              <a:xfrm>
                <a:off x="2478171" y="1805190"/>
                <a:ext cx="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96" name="直接连接符 96"/>
              <p:cNvCxnSpPr>
                <a:cxnSpLocks noChangeShapeType="1"/>
                <a:stCxn id="24587" idx="0"/>
              </p:cNvCxnSpPr>
              <p:nvPr/>
            </p:nvCxnSpPr>
            <p:spPr bwMode="auto">
              <a:xfrm>
                <a:off x="2478171" y="1805190"/>
                <a:ext cx="400179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97" name="直接连接符 98"/>
              <p:cNvCxnSpPr>
                <a:cxnSpLocks noChangeShapeType="1"/>
                <a:stCxn id="24588" idx="0"/>
              </p:cNvCxnSpPr>
              <p:nvPr/>
            </p:nvCxnSpPr>
            <p:spPr bwMode="auto">
              <a:xfrm flipV="1">
                <a:off x="2503568" y="2162356"/>
                <a:ext cx="374782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98" name="直接连接符 102"/>
              <p:cNvCxnSpPr>
                <a:cxnSpLocks noChangeShapeType="1"/>
                <a:stCxn id="24588" idx="2"/>
              </p:cNvCxnSpPr>
              <p:nvPr/>
            </p:nvCxnSpPr>
            <p:spPr bwMode="auto">
              <a:xfrm flipH="1">
                <a:off x="1864669" y="2162357"/>
                <a:ext cx="307148" cy="159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99" name="直接连接符 104"/>
              <p:cNvCxnSpPr>
                <a:cxnSpLocks noChangeShapeType="1"/>
              </p:cNvCxnSpPr>
              <p:nvPr/>
            </p:nvCxnSpPr>
            <p:spPr bwMode="auto">
              <a:xfrm>
                <a:off x="1864669" y="2182200"/>
                <a:ext cx="0" cy="336529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00" name="直接连接符 113"/>
              <p:cNvCxnSpPr>
                <a:cxnSpLocks noChangeShapeType="1"/>
              </p:cNvCxnSpPr>
              <p:nvPr/>
            </p:nvCxnSpPr>
            <p:spPr bwMode="auto">
              <a:xfrm>
                <a:off x="1765659" y="2521114"/>
                <a:ext cx="198019" cy="2379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01" name="直接连接符 120"/>
              <p:cNvCxnSpPr>
                <a:cxnSpLocks noChangeShapeType="1"/>
                <a:stCxn id="24587" idx="2"/>
              </p:cNvCxnSpPr>
              <p:nvPr/>
            </p:nvCxnSpPr>
            <p:spPr bwMode="auto">
              <a:xfrm flipH="1">
                <a:off x="1864668" y="1805190"/>
                <a:ext cx="281752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602" name="Oval 162"/>
              <p:cNvSpPr>
                <a:spLocks noChangeArrowheads="1"/>
              </p:cNvSpPr>
              <p:nvPr/>
            </p:nvSpPr>
            <p:spPr bwMode="auto">
              <a:xfrm>
                <a:off x="5337614" y="3850565"/>
                <a:ext cx="88890" cy="888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cxnSp>
            <p:nvCxnSpPr>
              <p:cNvPr id="24603" name="直接连接符 123"/>
              <p:cNvCxnSpPr>
                <a:cxnSpLocks noChangeShapeType="1"/>
                <a:stCxn id="24638" idx="1"/>
              </p:cNvCxnSpPr>
              <p:nvPr/>
            </p:nvCxnSpPr>
            <p:spPr bwMode="auto">
              <a:xfrm>
                <a:off x="3641680" y="2021874"/>
                <a:ext cx="82779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04" name="直接连接符 127"/>
              <p:cNvCxnSpPr>
                <a:cxnSpLocks noChangeShapeType="1"/>
                <a:stCxn id="24634" idx="1"/>
              </p:cNvCxnSpPr>
              <p:nvPr/>
            </p:nvCxnSpPr>
            <p:spPr bwMode="auto">
              <a:xfrm flipV="1">
                <a:off x="4906778" y="1576528"/>
                <a:ext cx="0" cy="27549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05" name="直接连接符 129"/>
              <p:cNvCxnSpPr>
                <a:cxnSpLocks noChangeShapeType="1"/>
              </p:cNvCxnSpPr>
              <p:nvPr/>
            </p:nvCxnSpPr>
            <p:spPr bwMode="auto">
              <a:xfrm>
                <a:off x="4921064" y="1576528"/>
                <a:ext cx="434133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606" name="Rectangle 159"/>
              <p:cNvSpPr>
                <a:spLocks noChangeArrowheads="1"/>
              </p:cNvSpPr>
              <p:nvPr/>
            </p:nvSpPr>
            <p:spPr bwMode="auto">
              <a:xfrm rot="10800000">
                <a:off x="5316803" y="740734"/>
                <a:ext cx="88890" cy="331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cxnSp>
            <p:nvCxnSpPr>
              <p:cNvPr id="24607" name="直接连接符 147"/>
              <p:cNvCxnSpPr>
                <a:cxnSpLocks noChangeShapeType="1"/>
              </p:cNvCxnSpPr>
              <p:nvPr/>
            </p:nvCxnSpPr>
            <p:spPr bwMode="auto">
              <a:xfrm flipV="1">
                <a:off x="5361248" y="362483"/>
                <a:ext cx="0" cy="35052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08" name="直接连接符 149"/>
              <p:cNvCxnSpPr>
                <a:cxnSpLocks noChangeShapeType="1"/>
                <a:stCxn id="24631" idx="1"/>
              </p:cNvCxnSpPr>
              <p:nvPr/>
            </p:nvCxnSpPr>
            <p:spPr bwMode="auto">
              <a:xfrm>
                <a:off x="5369484" y="2500477"/>
                <a:ext cx="0" cy="57781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09" name="直接连接符 151"/>
              <p:cNvCxnSpPr>
                <a:cxnSpLocks noChangeShapeType="1"/>
                <a:stCxn id="24586" idx="2"/>
              </p:cNvCxnSpPr>
              <p:nvPr/>
            </p:nvCxnSpPr>
            <p:spPr bwMode="auto">
              <a:xfrm>
                <a:off x="5369484" y="3424345"/>
                <a:ext cx="0" cy="42622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10" name="直接连接符 153"/>
              <p:cNvCxnSpPr>
                <a:cxnSpLocks noChangeShapeType="1"/>
              </p:cNvCxnSpPr>
              <p:nvPr/>
            </p:nvCxnSpPr>
            <p:spPr bwMode="auto">
              <a:xfrm>
                <a:off x="5382059" y="2789385"/>
                <a:ext cx="520295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611" name="Oval 162"/>
              <p:cNvSpPr>
                <a:spLocks noChangeArrowheads="1"/>
              </p:cNvSpPr>
              <p:nvPr/>
            </p:nvSpPr>
            <p:spPr bwMode="auto">
              <a:xfrm>
                <a:off x="5909546" y="2744937"/>
                <a:ext cx="88890" cy="888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cxnSp>
            <p:nvCxnSpPr>
              <p:cNvPr id="24612" name="直接连接符 161"/>
              <p:cNvCxnSpPr>
                <a:cxnSpLocks noChangeShapeType="1"/>
                <a:endCxn id="24630" idx="1"/>
              </p:cNvCxnSpPr>
              <p:nvPr/>
            </p:nvCxnSpPr>
            <p:spPr bwMode="auto">
              <a:xfrm>
                <a:off x="5355198" y="1576528"/>
                <a:ext cx="0" cy="593767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13" name="直接连接符 165"/>
              <p:cNvCxnSpPr>
                <a:cxnSpLocks noChangeShapeType="1"/>
              </p:cNvCxnSpPr>
              <p:nvPr/>
            </p:nvCxnSpPr>
            <p:spPr bwMode="auto">
              <a:xfrm flipV="1">
                <a:off x="5355198" y="1072502"/>
                <a:ext cx="0" cy="50402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14" name="直接连接符 167"/>
              <p:cNvCxnSpPr>
                <a:cxnSpLocks noChangeShapeType="1"/>
              </p:cNvCxnSpPr>
              <p:nvPr/>
            </p:nvCxnSpPr>
            <p:spPr bwMode="auto">
              <a:xfrm>
                <a:off x="5361248" y="1576528"/>
                <a:ext cx="121661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15" name="直接连接符 169"/>
              <p:cNvCxnSpPr>
                <a:cxnSpLocks noChangeShapeType="1"/>
              </p:cNvCxnSpPr>
              <p:nvPr/>
            </p:nvCxnSpPr>
            <p:spPr bwMode="auto">
              <a:xfrm>
                <a:off x="6577858" y="1576528"/>
                <a:ext cx="0" cy="280814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16" name="直接连接符 173"/>
              <p:cNvCxnSpPr>
                <a:cxnSpLocks noChangeShapeType="1"/>
                <a:stCxn id="24591" idx="2"/>
              </p:cNvCxnSpPr>
              <p:nvPr/>
            </p:nvCxnSpPr>
            <p:spPr bwMode="auto">
              <a:xfrm flipH="1" flipV="1">
                <a:off x="2690958" y="4384677"/>
                <a:ext cx="1642002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17" name="直接连接符 179"/>
              <p:cNvCxnSpPr>
                <a:cxnSpLocks noChangeShapeType="1"/>
              </p:cNvCxnSpPr>
              <p:nvPr/>
            </p:nvCxnSpPr>
            <p:spPr bwMode="auto">
              <a:xfrm flipV="1">
                <a:off x="2690958" y="2170296"/>
                <a:ext cx="0" cy="221438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18" name="直接连接符 184"/>
              <p:cNvCxnSpPr>
                <a:cxnSpLocks noChangeShapeType="1"/>
              </p:cNvCxnSpPr>
              <p:nvPr/>
            </p:nvCxnSpPr>
            <p:spPr bwMode="auto">
              <a:xfrm flipH="1">
                <a:off x="4668679" y="4384677"/>
                <a:ext cx="1909179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619" name="TextBox 189"/>
              <p:cNvSpPr txBox="1">
                <a:spLocks noChangeArrowheads="1"/>
              </p:cNvSpPr>
              <p:nvPr/>
            </p:nvSpPr>
            <p:spPr bwMode="auto">
              <a:xfrm>
                <a:off x="2084516" y="1378734"/>
                <a:ext cx="660016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R</a:t>
                </a:r>
                <a:r>
                  <a:rPr lang="en-US" altLang="zh-CN" sz="1400"/>
                  <a:t>1</a:t>
                </a:r>
                <a:endParaRPr lang="zh-CN" altLang="en-US" sz="1400"/>
              </a:p>
            </p:txBody>
          </p:sp>
          <p:sp>
            <p:nvSpPr>
              <p:cNvPr id="24620" name="TextBox 190"/>
              <p:cNvSpPr txBox="1">
                <a:spLocks noChangeArrowheads="1"/>
              </p:cNvSpPr>
              <p:nvPr/>
            </p:nvSpPr>
            <p:spPr bwMode="auto">
              <a:xfrm>
                <a:off x="2101182" y="2214187"/>
                <a:ext cx="660016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R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sp>
            <p:nvSpPr>
              <p:cNvPr id="24621" name="TextBox 191"/>
              <p:cNvSpPr txBox="1">
                <a:spLocks noChangeArrowheads="1"/>
              </p:cNvSpPr>
              <p:nvPr/>
            </p:nvSpPr>
            <p:spPr bwMode="auto">
              <a:xfrm>
                <a:off x="4240728" y="3895012"/>
                <a:ext cx="660016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R</a:t>
                </a:r>
                <a:r>
                  <a:rPr lang="en-US" altLang="zh-CN" sz="1400"/>
                  <a:t>f</a:t>
                </a:r>
                <a:endParaRPr lang="zh-CN" altLang="en-US" sz="1400"/>
              </a:p>
            </p:txBody>
          </p:sp>
          <p:sp>
            <p:nvSpPr>
              <p:cNvPr id="24622" name="TextBox 192"/>
              <p:cNvSpPr txBox="1">
                <a:spLocks noChangeArrowheads="1"/>
              </p:cNvSpPr>
              <p:nvPr/>
            </p:nvSpPr>
            <p:spPr bwMode="auto">
              <a:xfrm>
                <a:off x="5413929" y="3055034"/>
                <a:ext cx="660016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R</a:t>
                </a:r>
                <a:r>
                  <a:rPr lang="en-US" altLang="zh-CN" sz="1400"/>
                  <a:t>4</a:t>
                </a:r>
                <a:endParaRPr lang="zh-CN" altLang="en-US" sz="1400"/>
              </a:p>
            </p:txBody>
          </p:sp>
          <p:sp>
            <p:nvSpPr>
              <p:cNvPr id="24623" name="TextBox 193"/>
              <p:cNvSpPr txBox="1">
                <a:spLocks noChangeArrowheads="1"/>
              </p:cNvSpPr>
              <p:nvPr/>
            </p:nvSpPr>
            <p:spPr bwMode="auto">
              <a:xfrm>
                <a:off x="5435408" y="703191"/>
                <a:ext cx="660016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R</a:t>
                </a:r>
                <a:r>
                  <a:rPr lang="en-US" altLang="zh-CN" sz="1400"/>
                  <a:t>3</a:t>
                </a:r>
                <a:endParaRPr lang="zh-CN" altLang="en-US" sz="1400"/>
              </a:p>
            </p:txBody>
          </p:sp>
          <p:sp>
            <p:nvSpPr>
              <p:cNvPr id="24624" name="Text Box 157"/>
              <p:cNvSpPr txBox="1">
                <a:spLocks noChangeArrowheads="1"/>
              </p:cNvSpPr>
              <p:nvPr/>
            </p:nvSpPr>
            <p:spPr bwMode="auto">
              <a:xfrm>
                <a:off x="1428750" y="1511820"/>
                <a:ext cx="534928" cy="461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24625" name="Text Box 148"/>
              <p:cNvSpPr txBox="1">
                <a:spLocks noChangeArrowheads="1"/>
              </p:cNvSpPr>
              <p:nvPr/>
            </p:nvSpPr>
            <p:spPr bwMode="auto">
              <a:xfrm>
                <a:off x="5333047" y="125413"/>
                <a:ext cx="1166684" cy="369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楷体_GB2312" pitchFamily="49" charset="-122"/>
                  </a:rPr>
                  <a:t>+V</a:t>
                </a:r>
                <a:r>
                  <a:rPr lang="en-US" altLang="zh-CN" sz="1200">
                    <a:ea typeface="楷体_GB2312" pitchFamily="49" charset="-122"/>
                  </a:rPr>
                  <a:t>CC</a:t>
                </a:r>
                <a:endParaRPr lang="en-US" altLang="zh-CN" sz="1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24584" name="TextBox 58"/>
            <p:cNvSpPr txBox="1">
              <a:spLocks noChangeArrowheads="1"/>
            </p:cNvSpPr>
            <p:nvPr/>
          </p:nvSpPr>
          <p:spPr bwMode="auto">
            <a:xfrm>
              <a:off x="2526278" y="1425704"/>
              <a:ext cx="7291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A</a:t>
              </a:r>
              <a:r>
                <a:rPr lang="en-US" altLang="zh-CN" sz="1200">
                  <a:ea typeface="楷体_GB2312" pitchFamily="49" charset="-122"/>
                </a:rPr>
                <a:t>1</a:t>
              </a:r>
              <a:endParaRPr lang="zh-CN" altLang="en-US" sz="1200">
                <a:ea typeface="楷体_GB2312" pitchFamily="49" charset="-122"/>
              </a:endParaRPr>
            </a:p>
          </p:txBody>
        </p:sp>
      </p:grpSp>
      <p:sp>
        <p:nvSpPr>
          <p:cNvPr id="24580" name="TextBox 60"/>
          <p:cNvSpPr txBox="1">
            <a:spLocks noChangeArrowheads="1"/>
          </p:cNvSpPr>
          <p:nvPr/>
        </p:nvSpPr>
        <p:spPr bwMode="auto">
          <a:xfrm>
            <a:off x="6769100" y="1843088"/>
            <a:ext cx="1362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（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）</a:t>
            </a:r>
          </a:p>
        </p:txBody>
      </p:sp>
      <p:sp>
        <p:nvSpPr>
          <p:cNvPr id="24581" name="TextBox 61"/>
          <p:cNvSpPr txBox="1">
            <a:spLocks noChangeArrowheads="1"/>
          </p:cNvSpPr>
          <p:nvPr/>
        </p:nvSpPr>
        <p:spPr bwMode="auto">
          <a:xfrm>
            <a:off x="6769100" y="4610100"/>
            <a:ext cx="1362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</p:txBody>
      </p:sp>
      <p:sp>
        <p:nvSpPr>
          <p:cNvPr id="24582" name="TextBox 62"/>
          <p:cNvSpPr txBox="1">
            <a:spLocks noChangeArrowheads="1"/>
          </p:cNvSpPr>
          <p:nvPr/>
        </p:nvSpPr>
        <p:spPr bwMode="auto">
          <a:xfrm>
            <a:off x="223838" y="247650"/>
            <a:ext cx="2682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测验：要求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下图为带有电流源的差分放大电路，若所有三极管的</a:t>
            </a:r>
            <a:r>
              <a:rPr lang="en-US" altLang="zh-CN" sz="2000" i="1" dirty="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000" baseline="-25000" dirty="0">
                <a:solidFill>
                  <a:srgbClr val="0000FF"/>
                </a:solidFill>
                <a:ea typeface="楷体_GB2312" pitchFamily="49" charset="-122"/>
              </a:rPr>
              <a:t>BE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=0.6V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，电流放大倍数都为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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，其它电路参数如图所示。求：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、电流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000" baseline="-25000" dirty="0">
                <a:solidFill>
                  <a:srgbClr val="0000FF"/>
                </a:solidFill>
                <a:ea typeface="楷体_GB2312" pitchFamily="49" charset="-122"/>
              </a:rPr>
              <a:t>C5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000" baseline="-25000" dirty="0">
                <a:solidFill>
                  <a:srgbClr val="0000FF"/>
                </a:solidFill>
                <a:ea typeface="楷体_GB2312" pitchFamily="49" charset="-122"/>
              </a:rPr>
              <a:t>C1,3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各为多少？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计算数值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、若</a:t>
            </a:r>
            <a:r>
              <a:rPr lang="en-US" altLang="zh-CN" sz="2000" i="1" dirty="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000" baseline="-25000" dirty="0">
                <a:solidFill>
                  <a:srgbClr val="0000FF"/>
                </a:solidFill>
                <a:ea typeface="楷体_GB2312" pitchFamily="49" charset="-122"/>
              </a:rPr>
              <a:t>be1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~</a:t>
            </a:r>
            <a:r>
              <a:rPr lang="en-US" altLang="zh-CN" sz="2000" i="1" dirty="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000" baseline="-25000" dirty="0">
                <a:solidFill>
                  <a:srgbClr val="0000FF"/>
                </a:solidFill>
                <a:ea typeface="楷体_GB2312" pitchFamily="49" charset="-122"/>
              </a:rPr>
              <a:t>be4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均为已知，则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T</a:t>
            </a:r>
            <a:r>
              <a:rPr lang="en-US" altLang="zh-CN" sz="2000" baseline="-250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T</a:t>
            </a:r>
            <a:r>
              <a:rPr lang="en-US" altLang="zh-CN" sz="2000" baseline="-250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构成的复合管输入电阻</a:t>
            </a:r>
            <a:r>
              <a:rPr lang="en-US" altLang="zh-CN" sz="2000" i="1" dirty="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000" baseline="-25000" dirty="0">
                <a:solidFill>
                  <a:srgbClr val="0000FF"/>
                </a:solidFill>
                <a:ea typeface="楷体_GB2312" pitchFamily="49" charset="-122"/>
              </a:rPr>
              <a:t>be13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=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？此电路的差模输入电阻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000" baseline="-25000" dirty="0">
                <a:solidFill>
                  <a:srgbClr val="0000FF"/>
                </a:solidFill>
                <a:ea typeface="楷体_GB2312" pitchFamily="49" charset="-122"/>
              </a:rPr>
              <a:t>id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=?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000" i="1" dirty="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000" baseline="-25000" dirty="0">
                <a:solidFill>
                  <a:srgbClr val="0000FF"/>
                </a:solidFill>
                <a:ea typeface="楷体_GB2312" pitchFamily="49" charset="-122"/>
              </a:rPr>
              <a:t>be13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000" baseline="-25000" dirty="0">
                <a:solidFill>
                  <a:srgbClr val="0000FF"/>
                </a:solidFill>
                <a:ea typeface="楷体_GB2312" pitchFamily="49" charset="-122"/>
              </a:rPr>
              <a:t>id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只写表达式）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、双端输出差模电压增益</a:t>
            </a:r>
            <a:r>
              <a:rPr lang="en-US" altLang="zh-CN" sz="2000" i="1" dirty="0" err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ea typeface="楷体_GB2312" pitchFamily="49" charset="-122"/>
              </a:rPr>
              <a:t>vd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为多少？（</a:t>
            </a:r>
            <a:r>
              <a:rPr lang="en-US" altLang="zh-CN" sz="2000" i="1" dirty="0" err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ea typeface="楷体_GB2312" pitchFamily="49" charset="-122"/>
              </a:rPr>
              <a:t>vd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只写表达式）</a:t>
            </a:r>
          </a:p>
        </p:txBody>
      </p:sp>
      <p:pic>
        <p:nvPicPr>
          <p:cNvPr id="5529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068513"/>
            <a:ext cx="5292725" cy="436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9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220663" y="0"/>
            <a:ext cx="8575675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solidFill>
                  <a:srgbClr val="CC0000"/>
                </a:solidFill>
                <a:ea typeface="楷体_GB2312" pitchFamily="49" charset="-122"/>
              </a:rPr>
              <a:t>7.2.9</a:t>
            </a:r>
            <a:r>
              <a:rPr lang="zh-CN" altLang="en-US" sz="2800" dirty="0" smtClean="0">
                <a:solidFill>
                  <a:srgbClr val="CC0000"/>
                </a:solidFill>
                <a:ea typeface="楷体_GB2312" pitchFamily="49" charset="-122"/>
              </a:rPr>
              <a:t>、</a:t>
            </a:r>
            <a:r>
              <a:rPr lang="zh-CN" altLang="en-US" sz="2400" dirty="0">
                <a:ea typeface="楷体_GB2312" pitchFamily="49" charset="-122"/>
              </a:rPr>
              <a:t>已知</a:t>
            </a:r>
            <a:r>
              <a:rPr lang="en-US" altLang="zh-CN" sz="2400" dirty="0">
                <a:ea typeface="楷体_GB2312" pitchFamily="49" charset="-122"/>
              </a:rPr>
              <a:t>BJT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en-US" altLang="zh-CN" sz="2400" i="1" dirty="0">
                <a:ea typeface="楷体_GB2312" pitchFamily="49" charset="-122"/>
              </a:rPr>
              <a:t>β</a:t>
            </a:r>
            <a:r>
              <a:rPr lang="en-US" altLang="zh-CN" sz="2400" i="1" baseline="-25000" dirty="0">
                <a:ea typeface="楷体_GB2312" pitchFamily="49" charset="-122"/>
              </a:rPr>
              <a:t>1</a:t>
            </a:r>
            <a:r>
              <a:rPr lang="en-US" altLang="zh-CN" sz="2400" i="1" dirty="0">
                <a:ea typeface="楷体_GB2312" pitchFamily="49" charset="-122"/>
              </a:rPr>
              <a:t>=β</a:t>
            </a:r>
            <a:r>
              <a:rPr lang="en-US" altLang="zh-CN" sz="2400" i="1" baseline="-250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=β</a:t>
            </a:r>
            <a:r>
              <a:rPr lang="en-US" altLang="zh-CN" sz="2400" i="1" baseline="-25000" dirty="0">
                <a:ea typeface="楷体_GB2312" pitchFamily="49" charset="-122"/>
              </a:rPr>
              <a:t>3 </a:t>
            </a:r>
            <a:r>
              <a:rPr lang="en-US" altLang="zh-CN" sz="2400" i="1" dirty="0">
                <a:ea typeface="楷体_GB2312" pitchFamily="49" charset="-122"/>
              </a:rPr>
              <a:t>= 50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i="1" dirty="0">
                <a:ea typeface="楷体_GB2312" pitchFamily="49" charset="-122"/>
              </a:rPr>
              <a:t>V</a:t>
            </a:r>
            <a:r>
              <a:rPr lang="en-US" altLang="zh-CN" sz="2400" i="1" baseline="-25000" dirty="0">
                <a:ea typeface="楷体_GB2312" pitchFamily="49" charset="-122"/>
              </a:rPr>
              <a:t>BE</a:t>
            </a:r>
            <a:r>
              <a:rPr lang="en-US" altLang="zh-CN" sz="2400" dirty="0">
                <a:ea typeface="楷体_GB2312" pitchFamily="49" charset="-122"/>
              </a:rPr>
              <a:t>= 0.7V</a:t>
            </a:r>
            <a:r>
              <a:rPr lang="zh-CN" altLang="en-US" sz="2400" dirty="0">
                <a:ea typeface="楷体_GB2312" pitchFamily="49" charset="-122"/>
              </a:rPr>
              <a:t>， </a:t>
            </a:r>
            <a:r>
              <a:rPr lang="en-US" altLang="zh-CN" sz="2400" i="1" dirty="0" err="1">
                <a:ea typeface="楷体_GB2312" pitchFamily="49" charset="-122"/>
              </a:rPr>
              <a:t>r</a:t>
            </a:r>
            <a:r>
              <a:rPr lang="en-US" altLang="zh-CN" sz="2400" i="1" baseline="-25000" dirty="0" err="1">
                <a:ea typeface="楷体_GB2312" pitchFamily="49" charset="-122"/>
              </a:rPr>
              <a:t>ce</a:t>
            </a:r>
            <a:r>
              <a:rPr lang="en-US" altLang="zh-CN" sz="2400" dirty="0">
                <a:ea typeface="楷体_GB2312" pitchFamily="49" charset="-122"/>
              </a:rPr>
              <a:t>= 200k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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。</a:t>
            </a:r>
            <a:r>
              <a:rPr lang="zh-CN" altLang="en-US" sz="2400" dirty="0">
                <a:ea typeface="楷体_GB2312" pitchFamily="49" charset="-122"/>
              </a:rPr>
              <a:t>试求单端输出差模电压增益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i="1" baseline="-25000" dirty="0">
                <a:ea typeface="楷体_GB2312" pitchFamily="49" charset="-122"/>
              </a:rPr>
              <a:t>VD2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i="1" dirty="0">
                <a:ea typeface="楷体_GB2312" pitchFamily="49" charset="-122"/>
              </a:rPr>
              <a:t>K</a:t>
            </a:r>
            <a:r>
              <a:rPr lang="en-US" altLang="zh-CN" sz="2400" i="1" baseline="-25000" dirty="0">
                <a:ea typeface="楷体_GB2312" pitchFamily="49" charset="-122"/>
              </a:rPr>
              <a:t>CMR2 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R</a:t>
            </a:r>
            <a:r>
              <a:rPr lang="en-US" altLang="zh-CN" sz="2400" i="1" baseline="-25000" dirty="0">
                <a:ea typeface="楷体_GB2312" pitchFamily="49" charset="-122"/>
              </a:rPr>
              <a:t>id 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R</a:t>
            </a:r>
            <a:r>
              <a:rPr lang="en-US" altLang="zh-CN" sz="2400" i="1" baseline="-25000" dirty="0">
                <a:ea typeface="楷体_GB2312" pitchFamily="49" charset="-122"/>
              </a:rPr>
              <a:t>o</a:t>
            </a:r>
          </a:p>
        </p:txBody>
      </p:sp>
      <p:sp>
        <p:nvSpPr>
          <p:cNvPr id="54275" name="Rectangle 10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solidFill>
                <a:srgbClr val="CC0000"/>
              </a:solidFill>
              <a:ea typeface="楷体_GB2312" pitchFamily="49" charset="-122"/>
            </a:endParaRPr>
          </a:p>
        </p:txBody>
      </p:sp>
      <p:grpSp>
        <p:nvGrpSpPr>
          <p:cNvPr id="54276" name="Group 14"/>
          <p:cNvGrpSpPr>
            <a:grpSpLocks/>
          </p:cNvGrpSpPr>
          <p:nvPr/>
        </p:nvGrpSpPr>
        <p:grpSpPr bwMode="auto">
          <a:xfrm>
            <a:off x="852488" y="854075"/>
            <a:ext cx="6980237" cy="5553075"/>
            <a:chOff x="537" y="822"/>
            <a:chExt cx="4397" cy="3498"/>
          </a:xfrm>
        </p:grpSpPr>
        <p:pic>
          <p:nvPicPr>
            <p:cNvPr id="54277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" y="822"/>
              <a:ext cx="4397" cy="3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78" name="Text Box 12"/>
            <p:cNvSpPr txBox="1">
              <a:spLocks noChangeArrowheads="1"/>
            </p:cNvSpPr>
            <p:nvPr/>
          </p:nvSpPr>
          <p:spPr bwMode="auto">
            <a:xfrm>
              <a:off x="2705" y="2194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54279" name="Text Box 13"/>
            <p:cNvSpPr txBox="1">
              <a:spLocks noChangeArrowheads="1"/>
            </p:cNvSpPr>
            <p:nvPr/>
          </p:nvSpPr>
          <p:spPr bwMode="auto">
            <a:xfrm>
              <a:off x="2560" y="3777"/>
              <a:ext cx="2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8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784350" y="371475"/>
            <a:ext cx="694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考虑反馈网络对基本放大电路的负载效应</a:t>
            </a: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361950" y="4691063"/>
            <a:ext cx="855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考虑反馈网络对输入端的负载影响时，要去掉输出端的影响。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38138" y="5360988"/>
            <a:ext cx="855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考虑反馈网络对输出端的负载影响时，要去掉输入端的影响。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73038" y="396875"/>
            <a:ext cx="161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实验相关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390650"/>
            <a:ext cx="38004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13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1417638"/>
            <a:ext cx="3608388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/>
      <p:bldP spid="176133" grpId="0"/>
      <p:bldP spid="1761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142875" y="279400"/>
            <a:ext cx="9001125" cy="5581650"/>
            <a:chOff x="50" y="527"/>
            <a:chExt cx="5670" cy="3516"/>
          </a:xfrm>
        </p:grpSpPr>
        <p:sp>
          <p:nvSpPr>
            <p:cNvPr id="23556" name="Text Box 3"/>
            <p:cNvSpPr txBox="1">
              <a:spLocks noChangeArrowheads="1"/>
            </p:cNvSpPr>
            <p:nvPr/>
          </p:nvSpPr>
          <p:spPr bwMode="auto">
            <a:xfrm>
              <a:off x="758" y="260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S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57" name="Text Box 4"/>
            <p:cNvSpPr txBox="1">
              <a:spLocks noChangeArrowheads="1"/>
            </p:cNvSpPr>
            <p:nvPr/>
          </p:nvSpPr>
          <p:spPr bwMode="auto">
            <a:xfrm>
              <a:off x="698" y="2786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5.1K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869" y="1942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C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1 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33</a:t>
              </a:r>
              <a:r>
                <a:rPr lang="el-GR" altLang="zh-CN" sz="2000">
                  <a:solidFill>
                    <a:srgbClr val="006600"/>
                  </a:solidFill>
                  <a:ea typeface="楷体_GB2312" pitchFamily="49" charset="-122"/>
                </a:rPr>
                <a:t>μ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2789" y="3793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rgbClr val="0000FF"/>
                  </a:solidFill>
                  <a:ea typeface="楷体_GB2312" pitchFamily="49" charset="-122"/>
                </a:rPr>
                <a:t>β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≈130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0" name="Text Box 7"/>
            <p:cNvSpPr txBox="1">
              <a:spLocks noChangeArrowheads="1"/>
            </p:cNvSpPr>
            <p:nvPr/>
          </p:nvSpPr>
          <p:spPr bwMode="auto">
            <a:xfrm>
              <a:off x="2477" y="1624"/>
              <a:ext cx="9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C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2 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0.47</a:t>
              </a:r>
              <a:r>
                <a:rPr lang="el-GR" altLang="zh-CN" sz="2000">
                  <a:solidFill>
                    <a:srgbClr val="006600"/>
                  </a:solidFill>
                  <a:ea typeface="楷体_GB2312" pitchFamily="49" charset="-122"/>
                </a:rPr>
                <a:t>μ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1" name="Text Box 8"/>
            <p:cNvSpPr txBox="1">
              <a:spLocks noChangeArrowheads="1"/>
            </p:cNvSpPr>
            <p:nvPr/>
          </p:nvSpPr>
          <p:spPr bwMode="auto">
            <a:xfrm>
              <a:off x="3964" y="158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C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3 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33</a:t>
              </a:r>
              <a:r>
                <a:rPr lang="el-GR" altLang="zh-CN" sz="2000">
                  <a:solidFill>
                    <a:srgbClr val="006600"/>
                  </a:solidFill>
                  <a:ea typeface="楷体_GB2312" pitchFamily="49" charset="-122"/>
                </a:rPr>
                <a:t>μ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2" name="Text Box 9"/>
            <p:cNvSpPr txBox="1">
              <a:spLocks noChangeArrowheads="1"/>
            </p:cNvSpPr>
            <p:nvPr/>
          </p:nvSpPr>
          <p:spPr bwMode="auto">
            <a:xfrm>
              <a:off x="4178" y="3067"/>
              <a:ext cx="52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C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E2 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47</a:t>
              </a:r>
              <a:r>
                <a:rPr lang="el-GR" altLang="zh-CN" sz="2000">
                  <a:solidFill>
                    <a:srgbClr val="006600"/>
                  </a:solidFill>
                  <a:ea typeface="楷体_GB2312" pitchFamily="49" charset="-122"/>
                </a:rPr>
                <a:t>μ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3" name="Text Box 10"/>
            <p:cNvSpPr txBox="1">
              <a:spLocks noChangeArrowheads="1"/>
            </p:cNvSpPr>
            <p:nvPr/>
          </p:nvSpPr>
          <p:spPr bwMode="auto">
            <a:xfrm>
              <a:off x="2744" y="3147"/>
              <a:ext cx="52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C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E1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47</a:t>
              </a:r>
              <a:r>
                <a:rPr lang="el-GR" altLang="zh-CN" sz="2000">
                  <a:solidFill>
                    <a:srgbClr val="006600"/>
                  </a:solidFill>
                  <a:ea typeface="楷体_GB2312" pitchFamily="49" charset="-122"/>
                </a:rPr>
                <a:t>μ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4" name="Text Box 11"/>
            <p:cNvSpPr txBox="1">
              <a:spLocks noChangeArrowheads="1"/>
            </p:cNvSpPr>
            <p:nvPr/>
          </p:nvSpPr>
          <p:spPr bwMode="auto">
            <a:xfrm>
              <a:off x="752" y="1084"/>
              <a:ext cx="4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00FF"/>
                  </a:solidFill>
                  <a:ea typeface="楷体_GB2312" pitchFamily="49" charset="-122"/>
                </a:rPr>
                <a:t>P3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4.7K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5" name="Text Box 12"/>
            <p:cNvSpPr txBox="1">
              <a:spLocks noChangeArrowheads="1"/>
            </p:cNvSpPr>
            <p:nvPr/>
          </p:nvSpPr>
          <p:spPr bwMode="auto">
            <a:xfrm>
              <a:off x="2888" y="1189"/>
              <a:ext cx="4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P2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33K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6" name="Text Box 13"/>
            <p:cNvSpPr txBox="1">
              <a:spLocks noChangeArrowheads="1"/>
            </p:cNvSpPr>
            <p:nvPr/>
          </p:nvSpPr>
          <p:spPr bwMode="auto">
            <a:xfrm>
              <a:off x="4490" y="2727"/>
              <a:ext cx="6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6600"/>
                  </a:solidFill>
                  <a:ea typeface="楷体_GB2312" pitchFamily="49" charset="-122"/>
                </a:rPr>
                <a:t>C</a:t>
              </a:r>
              <a:r>
                <a:rPr lang="en-US" altLang="zh-CN" sz="1800" baseline="-25000">
                  <a:solidFill>
                    <a:srgbClr val="006600"/>
                  </a:solidFill>
                  <a:ea typeface="楷体_GB2312" pitchFamily="49" charset="-122"/>
                </a:rPr>
                <a:t>L</a:t>
              </a:r>
              <a:r>
                <a:rPr lang="en-US" altLang="zh-CN" sz="1800">
                  <a:solidFill>
                    <a:srgbClr val="006600"/>
                  </a:solidFill>
                  <a:ea typeface="楷体_GB2312" pitchFamily="49" charset="-122"/>
                </a:rPr>
                <a:t> 1000P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7" name="Rectangle 14"/>
            <p:cNvSpPr>
              <a:spLocks noChangeArrowheads="1"/>
            </p:cNvSpPr>
            <p:nvPr/>
          </p:nvSpPr>
          <p:spPr bwMode="auto">
            <a:xfrm>
              <a:off x="1976" y="1669"/>
              <a:ext cx="3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P 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1M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8" name="Text Box 15"/>
            <p:cNvSpPr txBox="1">
              <a:spLocks noChangeArrowheads="1"/>
            </p:cNvSpPr>
            <p:nvPr/>
          </p:nvSpPr>
          <p:spPr bwMode="auto">
            <a:xfrm>
              <a:off x="1958" y="1198"/>
              <a:ext cx="4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1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100K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9" name="Text Box 16"/>
            <p:cNvSpPr txBox="1">
              <a:spLocks noChangeArrowheads="1"/>
            </p:cNvSpPr>
            <p:nvPr/>
          </p:nvSpPr>
          <p:spPr bwMode="auto">
            <a:xfrm>
              <a:off x="2486" y="1270"/>
              <a:ext cx="4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2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2K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0" name="Text Box 17"/>
            <p:cNvSpPr txBox="1">
              <a:spLocks noChangeArrowheads="1"/>
            </p:cNvSpPr>
            <p:nvPr/>
          </p:nvSpPr>
          <p:spPr bwMode="auto">
            <a:xfrm>
              <a:off x="2504" y="2581"/>
              <a:ext cx="52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3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0.1K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1" name="Text Box 18"/>
            <p:cNvSpPr txBox="1">
              <a:spLocks noChangeArrowheads="1"/>
            </p:cNvSpPr>
            <p:nvPr/>
          </p:nvSpPr>
          <p:spPr bwMode="auto">
            <a:xfrm>
              <a:off x="1580" y="257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Q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2" name="Text Box 19"/>
            <p:cNvSpPr txBox="1">
              <a:spLocks noChangeArrowheads="1"/>
            </p:cNvSpPr>
            <p:nvPr/>
          </p:nvSpPr>
          <p:spPr bwMode="auto">
            <a:xfrm>
              <a:off x="1862" y="2587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B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3" name="Text Box 20"/>
            <p:cNvSpPr txBox="1">
              <a:spLocks noChangeArrowheads="1"/>
            </p:cNvSpPr>
            <p:nvPr/>
          </p:nvSpPr>
          <p:spPr bwMode="auto">
            <a:xfrm>
              <a:off x="2512" y="215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T</a:t>
              </a:r>
              <a:r>
                <a:rPr lang="en-US" altLang="zh-CN" sz="2000" baseline="-2500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4" name="Text Box 21"/>
            <p:cNvSpPr txBox="1">
              <a:spLocks noChangeArrowheads="1"/>
            </p:cNvSpPr>
            <p:nvPr/>
          </p:nvSpPr>
          <p:spPr bwMode="auto">
            <a:xfrm>
              <a:off x="3971" y="2089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T</a:t>
              </a:r>
              <a:r>
                <a:rPr lang="en-US" altLang="zh-CN" sz="2000" baseline="-2500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5" name="Text Box 22"/>
            <p:cNvSpPr txBox="1">
              <a:spLocks noChangeArrowheads="1"/>
            </p:cNvSpPr>
            <p:nvPr/>
          </p:nvSpPr>
          <p:spPr bwMode="auto">
            <a:xfrm>
              <a:off x="908" y="1549"/>
              <a:ext cx="51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00FF"/>
                  </a:solidFill>
                  <a:ea typeface="楷体_GB2312" pitchFamily="49" charset="-122"/>
                </a:rPr>
                <a:t>10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1.1K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6" name="Text Box 23"/>
            <p:cNvSpPr txBox="1">
              <a:spLocks noChangeArrowheads="1"/>
            </p:cNvSpPr>
            <p:nvPr/>
          </p:nvSpPr>
          <p:spPr bwMode="auto">
            <a:xfrm>
              <a:off x="3446" y="1600"/>
              <a:ext cx="60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5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5.1K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7" name="Text Box 24"/>
            <p:cNvSpPr txBox="1">
              <a:spLocks noChangeArrowheads="1"/>
            </p:cNvSpPr>
            <p:nvPr/>
          </p:nvSpPr>
          <p:spPr bwMode="auto">
            <a:xfrm>
              <a:off x="3944" y="1189"/>
              <a:ext cx="4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7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2K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8" name="Text Box 25"/>
            <p:cNvSpPr txBox="1">
              <a:spLocks noChangeArrowheads="1"/>
            </p:cNvSpPr>
            <p:nvPr/>
          </p:nvSpPr>
          <p:spPr bwMode="auto">
            <a:xfrm>
              <a:off x="3073" y="2920"/>
              <a:ext cx="5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solidFill>
                    <a:srgbClr val="006600"/>
                  </a:solidFill>
                  <a:ea typeface="楷体_GB2312" pitchFamily="49" charset="-122"/>
                </a:rPr>
                <a:t>6</a:t>
              </a:r>
              <a:r>
                <a:rPr lang="en-US" altLang="zh-CN" sz="1800">
                  <a:solidFill>
                    <a:srgbClr val="006600"/>
                  </a:solidFill>
                  <a:ea typeface="楷体_GB2312" pitchFamily="49" charset="-122"/>
                </a:rPr>
                <a:t> 5.1K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9" name="Text Box 26"/>
            <p:cNvSpPr txBox="1">
              <a:spLocks noChangeArrowheads="1"/>
            </p:cNvSpPr>
            <p:nvPr/>
          </p:nvSpPr>
          <p:spPr bwMode="auto">
            <a:xfrm>
              <a:off x="3302" y="2515"/>
              <a:ext cx="699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8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0.1K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80" name="Text Box 27"/>
            <p:cNvSpPr txBox="1">
              <a:spLocks noChangeArrowheads="1"/>
            </p:cNvSpPr>
            <p:nvPr/>
          </p:nvSpPr>
          <p:spPr bwMode="auto">
            <a:xfrm>
              <a:off x="3488" y="3034"/>
              <a:ext cx="3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9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81" name="Text Box 28"/>
            <p:cNvSpPr txBox="1">
              <a:spLocks noChangeArrowheads="1"/>
            </p:cNvSpPr>
            <p:nvPr/>
          </p:nvSpPr>
          <p:spPr bwMode="auto">
            <a:xfrm>
              <a:off x="4130" y="2581"/>
              <a:ext cx="4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L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5.1K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82" name="Text Box 29"/>
            <p:cNvSpPr txBox="1">
              <a:spLocks noChangeArrowheads="1"/>
            </p:cNvSpPr>
            <p:nvPr/>
          </p:nvSpPr>
          <p:spPr bwMode="auto">
            <a:xfrm>
              <a:off x="2054" y="3043"/>
              <a:ext cx="3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4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83" name="Text Box 30"/>
            <p:cNvSpPr txBox="1">
              <a:spLocks noChangeArrowheads="1"/>
            </p:cNvSpPr>
            <p:nvPr/>
          </p:nvSpPr>
          <p:spPr bwMode="auto">
            <a:xfrm>
              <a:off x="5025" y="527"/>
              <a:ext cx="5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000" baseline="-25000">
                  <a:solidFill>
                    <a:srgbClr val="FF0000"/>
                  </a:solidFill>
                  <a:ea typeface="楷体_GB2312" pitchFamily="49" charset="-122"/>
                </a:rPr>
                <a:t>CC </a:t>
              </a: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+12V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84" name="Oval 31"/>
            <p:cNvSpPr>
              <a:spLocks noChangeArrowheads="1"/>
            </p:cNvSpPr>
            <p:nvPr/>
          </p:nvSpPr>
          <p:spPr bwMode="auto">
            <a:xfrm>
              <a:off x="1640" y="2485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585" name="Line 32"/>
            <p:cNvSpPr>
              <a:spLocks noChangeShapeType="1"/>
            </p:cNvSpPr>
            <p:nvPr/>
          </p:nvSpPr>
          <p:spPr bwMode="auto">
            <a:xfrm flipH="1">
              <a:off x="1448" y="709"/>
              <a:ext cx="31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6" name="Line 33"/>
            <p:cNvSpPr>
              <a:spLocks noChangeShapeType="1"/>
            </p:cNvSpPr>
            <p:nvPr/>
          </p:nvSpPr>
          <p:spPr bwMode="auto">
            <a:xfrm>
              <a:off x="1448" y="709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7" name="Line 34"/>
            <p:cNvSpPr>
              <a:spLocks noChangeShapeType="1"/>
            </p:cNvSpPr>
            <p:nvPr/>
          </p:nvSpPr>
          <p:spPr bwMode="auto">
            <a:xfrm>
              <a:off x="1448" y="1525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8" name="Line 35"/>
            <p:cNvSpPr>
              <a:spLocks noChangeShapeType="1"/>
            </p:cNvSpPr>
            <p:nvPr/>
          </p:nvSpPr>
          <p:spPr bwMode="auto">
            <a:xfrm>
              <a:off x="1448" y="1966"/>
              <a:ext cx="0" cy="5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9" name="Line 36"/>
            <p:cNvSpPr>
              <a:spLocks noChangeShapeType="1"/>
            </p:cNvSpPr>
            <p:nvPr/>
          </p:nvSpPr>
          <p:spPr bwMode="auto">
            <a:xfrm>
              <a:off x="1448" y="2533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0" name="Line 37"/>
            <p:cNvSpPr>
              <a:spLocks noChangeShapeType="1"/>
            </p:cNvSpPr>
            <p:nvPr/>
          </p:nvSpPr>
          <p:spPr bwMode="auto">
            <a:xfrm>
              <a:off x="2888" y="195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1" name="Line 38"/>
            <p:cNvSpPr>
              <a:spLocks noChangeShapeType="1"/>
            </p:cNvSpPr>
            <p:nvPr/>
          </p:nvSpPr>
          <p:spPr bwMode="auto">
            <a:xfrm>
              <a:off x="2888" y="2197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2" name="Oval 39"/>
            <p:cNvSpPr>
              <a:spLocks noChangeArrowheads="1"/>
            </p:cNvSpPr>
            <p:nvPr/>
          </p:nvSpPr>
          <p:spPr bwMode="auto">
            <a:xfrm>
              <a:off x="584" y="2533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593" name="Oval 40"/>
            <p:cNvSpPr>
              <a:spLocks noChangeArrowheads="1"/>
            </p:cNvSpPr>
            <p:nvPr/>
          </p:nvSpPr>
          <p:spPr bwMode="auto">
            <a:xfrm>
              <a:off x="5192" y="997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594" name="Oval 41"/>
            <p:cNvSpPr>
              <a:spLocks noChangeArrowheads="1"/>
            </p:cNvSpPr>
            <p:nvPr/>
          </p:nvSpPr>
          <p:spPr bwMode="auto">
            <a:xfrm>
              <a:off x="1928" y="2485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595" name="Oval 42"/>
            <p:cNvSpPr>
              <a:spLocks noChangeArrowheads="1"/>
            </p:cNvSpPr>
            <p:nvPr/>
          </p:nvSpPr>
          <p:spPr bwMode="auto">
            <a:xfrm>
              <a:off x="3080" y="214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596" name="Line 43"/>
            <p:cNvSpPr>
              <a:spLocks noChangeShapeType="1"/>
            </p:cNvSpPr>
            <p:nvPr/>
          </p:nvSpPr>
          <p:spPr bwMode="auto">
            <a:xfrm>
              <a:off x="3176" y="2197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7" name="Line 44"/>
            <p:cNvSpPr>
              <a:spLocks noChangeShapeType="1"/>
            </p:cNvSpPr>
            <p:nvPr/>
          </p:nvSpPr>
          <p:spPr bwMode="auto">
            <a:xfrm flipV="1">
              <a:off x="3416" y="195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8" name="Rectangle 45"/>
            <p:cNvSpPr>
              <a:spLocks noChangeArrowheads="1"/>
            </p:cNvSpPr>
            <p:nvPr/>
          </p:nvSpPr>
          <p:spPr bwMode="auto">
            <a:xfrm>
              <a:off x="4568" y="2629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599" name="Rectangle 46"/>
            <p:cNvSpPr>
              <a:spLocks noChangeArrowheads="1"/>
            </p:cNvSpPr>
            <p:nvPr/>
          </p:nvSpPr>
          <p:spPr bwMode="auto">
            <a:xfrm>
              <a:off x="3848" y="3109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00" name="Rectangle 47"/>
            <p:cNvSpPr>
              <a:spLocks noChangeArrowheads="1"/>
            </p:cNvSpPr>
            <p:nvPr/>
          </p:nvSpPr>
          <p:spPr bwMode="auto">
            <a:xfrm>
              <a:off x="3848" y="2629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01" name="Rectangle 48"/>
            <p:cNvSpPr>
              <a:spLocks noChangeArrowheads="1"/>
            </p:cNvSpPr>
            <p:nvPr/>
          </p:nvSpPr>
          <p:spPr bwMode="auto">
            <a:xfrm>
              <a:off x="3848" y="1285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02" name="Rectangle 49"/>
            <p:cNvSpPr>
              <a:spLocks noChangeArrowheads="1"/>
            </p:cNvSpPr>
            <p:nvPr/>
          </p:nvSpPr>
          <p:spPr bwMode="auto">
            <a:xfrm>
              <a:off x="3368" y="1237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03" name="Rectangle 50"/>
            <p:cNvSpPr>
              <a:spLocks noChangeArrowheads="1"/>
            </p:cNvSpPr>
            <p:nvPr/>
          </p:nvSpPr>
          <p:spPr bwMode="auto">
            <a:xfrm>
              <a:off x="3368" y="1669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04" name="Line 51"/>
            <p:cNvSpPr>
              <a:spLocks noChangeShapeType="1"/>
            </p:cNvSpPr>
            <p:nvPr/>
          </p:nvSpPr>
          <p:spPr bwMode="auto">
            <a:xfrm flipV="1">
              <a:off x="3416" y="1525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5" name="Line 52"/>
            <p:cNvSpPr>
              <a:spLocks noChangeShapeType="1"/>
            </p:cNvSpPr>
            <p:nvPr/>
          </p:nvSpPr>
          <p:spPr bwMode="auto">
            <a:xfrm flipV="1">
              <a:off x="3416" y="104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6" name="Line 53"/>
            <p:cNvSpPr>
              <a:spLocks noChangeShapeType="1"/>
            </p:cNvSpPr>
            <p:nvPr/>
          </p:nvSpPr>
          <p:spPr bwMode="auto">
            <a:xfrm>
              <a:off x="1928" y="1045"/>
              <a:ext cx="3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7" name="Line 54"/>
            <p:cNvSpPr>
              <a:spLocks noChangeShapeType="1"/>
            </p:cNvSpPr>
            <p:nvPr/>
          </p:nvSpPr>
          <p:spPr bwMode="auto">
            <a:xfrm>
              <a:off x="3229" y="1153"/>
              <a:ext cx="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8" name="Line 55"/>
            <p:cNvSpPr>
              <a:spLocks noChangeShapeType="1"/>
            </p:cNvSpPr>
            <p:nvPr/>
          </p:nvSpPr>
          <p:spPr bwMode="auto">
            <a:xfrm>
              <a:off x="3224" y="1381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9" name="Line 56"/>
            <p:cNvSpPr>
              <a:spLocks noChangeShapeType="1"/>
            </p:cNvSpPr>
            <p:nvPr/>
          </p:nvSpPr>
          <p:spPr bwMode="auto">
            <a:xfrm>
              <a:off x="3224" y="1363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0" name="Oval 57"/>
            <p:cNvSpPr>
              <a:spLocks noChangeArrowheads="1"/>
            </p:cNvSpPr>
            <p:nvPr/>
          </p:nvSpPr>
          <p:spPr bwMode="auto">
            <a:xfrm>
              <a:off x="3560" y="2053"/>
              <a:ext cx="384" cy="3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11" name="Line 58"/>
            <p:cNvSpPr>
              <a:spLocks noChangeShapeType="1"/>
            </p:cNvSpPr>
            <p:nvPr/>
          </p:nvSpPr>
          <p:spPr bwMode="auto">
            <a:xfrm>
              <a:off x="3715" y="204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2" name="Line 59"/>
            <p:cNvSpPr>
              <a:spLocks noChangeShapeType="1"/>
            </p:cNvSpPr>
            <p:nvPr/>
          </p:nvSpPr>
          <p:spPr bwMode="auto">
            <a:xfrm flipH="1">
              <a:off x="3715" y="2092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3" name="Line 60"/>
            <p:cNvSpPr>
              <a:spLocks noChangeShapeType="1"/>
            </p:cNvSpPr>
            <p:nvPr/>
          </p:nvSpPr>
          <p:spPr bwMode="auto">
            <a:xfrm>
              <a:off x="3724" y="2197"/>
              <a:ext cx="181" cy="1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4" name="Line 61"/>
            <p:cNvSpPr>
              <a:spLocks noChangeShapeType="1"/>
            </p:cNvSpPr>
            <p:nvPr/>
          </p:nvSpPr>
          <p:spPr bwMode="auto">
            <a:xfrm>
              <a:off x="3320" y="2197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5" name="Line 62"/>
            <p:cNvSpPr>
              <a:spLocks noChangeShapeType="1"/>
            </p:cNvSpPr>
            <p:nvPr/>
          </p:nvSpPr>
          <p:spPr bwMode="auto">
            <a:xfrm flipV="1">
              <a:off x="3896" y="1573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6" name="Line 63"/>
            <p:cNvSpPr>
              <a:spLocks noChangeShapeType="1"/>
            </p:cNvSpPr>
            <p:nvPr/>
          </p:nvSpPr>
          <p:spPr bwMode="auto">
            <a:xfrm flipV="1">
              <a:off x="3896" y="1045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7" name="Line 64"/>
            <p:cNvSpPr>
              <a:spLocks noChangeShapeType="1"/>
            </p:cNvSpPr>
            <p:nvPr/>
          </p:nvSpPr>
          <p:spPr bwMode="auto">
            <a:xfrm>
              <a:off x="3896" y="234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8" name="Line 65"/>
            <p:cNvSpPr>
              <a:spLocks noChangeShapeType="1"/>
            </p:cNvSpPr>
            <p:nvPr/>
          </p:nvSpPr>
          <p:spPr bwMode="auto">
            <a:xfrm>
              <a:off x="3896" y="291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9" name="Line 66"/>
            <p:cNvSpPr>
              <a:spLocks noChangeShapeType="1"/>
            </p:cNvSpPr>
            <p:nvPr/>
          </p:nvSpPr>
          <p:spPr bwMode="auto">
            <a:xfrm>
              <a:off x="3896" y="339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0" name="Line 67"/>
            <p:cNvSpPr>
              <a:spLocks noChangeShapeType="1"/>
            </p:cNvSpPr>
            <p:nvPr/>
          </p:nvSpPr>
          <p:spPr bwMode="auto">
            <a:xfrm>
              <a:off x="440" y="3589"/>
              <a:ext cx="46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1" name="Line 68"/>
            <p:cNvSpPr>
              <a:spLocks noChangeShapeType="1"/>
            </p:cNvSpPr>
            <p:nvPr/>
          </p:nvSpPr>
          <p:spPr bwMode="auto">
            <a:xfrm>
              <a:off x="3896" y="3013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2" name="Line 69"/>
            <p:cNvSpPr>
              <a:spLocks noChangeShapeType="1"/>
            </p:cNvSpPr>
            <p:nvPr/>
          </p:nvSpPr>
          <p:spPr bwMode="auto">
            <a:xfrm>
              <a:off x="4184" y="301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3" name="Line 70"/>
            <p:cNvSpPr>
              <a:spLocks noChangeShapeType="1"/>
            </p:cNvSpPr>
            <p:nvPr/>
          </p:nvSpPr>
          <p:spPr bwMode="auto">
            <a:xfrm>
              <a:off x="4088" y="3205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4" name="Line 71"/>
            <p:cNvSpPr>
              <a:spLocks noChangeShapeType="1"/>
            </p:cNvSpPr>
            <p:nvPr/>
          </p:nvSpPr>
          <p:spPr bwMode="auto">
            <a:xfrm>
              <a:off x="4088" y="3301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5" name="Line 72"/>
            <p:cNvSpPr>
              <a:spLocks noChangeShapeType="1"/>
            </p:cNvSpPr>
            <p:nvPr/>
          </p:nvSpPr>
          <p:spPr bwMode="auto">
            <a:xfrm>
              <a:off x="4184" y="330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6" name="Line 73"/>
            <p:cNvSpPr>
              <a:spLocks noChangeShapeType="1"/>
            </p:cNvSpPr>
            <p:nvPr/>
          </p:nvSpPr>
          <p:spPr bwMode="auto">
            <a:xfrm>
              <a:off x="3896" y="195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7" name="Line 74"/>
            <p:cNvSpPr>
              <a:spLocks noChangeShapeType="1"/>
            </p:cNvSpPr>
            <p:nvPr/>
          </p:nvSpPr>
          <p:spPr bwMode="auto">
            <a:xfrm>
              <a:off x="4184" y="1861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8" name="Line 75"/>
            <p:cNvSpPr>
              <a:spLocks noChangeShapeType="1"/>
            </p:cNvSpPr>
            <p:nvPr/>
          </p:nvSpPr>
          <p:spPr bwMode="auto">
            <a:xfrm>
              <a:off x="4280" y="1861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9" name="Line 76"/>
            <p:cNvSpPr>
              <a:spLocks noChangeShapeType="1"/>
            </p:cNvSpPr>
            <p:nvPr/>
          </p:nvSpPr>
          <p:spPr bwMode="auto">
            <a:xfrm>
              <a:off x="4280" y="1957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0" name="Line 77"/>
            <p:cNvSpPr>
              <a:spLocks noChangeShapeType="1"/>
            </p:cNvSpPr>
            <p:nvPr/>
          </p:nvSpPr>
          <p:spPr bwMode="auto">
            <a:xfrm>
              <a:off x="4616" y="1957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1" name="Line 78"/>
            <p:cNvSpPr>
              <a:spLocks noChangeShapeType="1"/>
            </p:cNvSpPr>
            <p:nvPr/>
          </p:nvSpPr>
          <p:spPr bwMode="auto">
            <a:xfrm>
              <a:off x="4616" y="2917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2" name="Line 79"/>
            <p:cNvSpPr>
              <a:spLocks noChangeShapeType="1"/>
            </p:cNvSpPr>
            <p:nvPr/>
          </p:nvSpPr>
          <p:spPr bwMode="auto">
            <a:xfrm>
              <a:off x="5048" y="1957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3" name="Line 80"/>
            <p:cNvSpPr>
              <a:spLocks noChangeShapeType="1"/>
            </p:cNvSpPr>
            <p:nvPr/>
          </p:nvSpPr>
          <p:spPr bwMode="auto">
            <a:xfrm>
              <a:off x="4934" y="2725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4" name="Line 81"/>
            <p:cNvSpPr>
              <a:spLocks noChangeShapeType="1"/>
            </p:cNvSpPr>
            <p:nvPr/>
          </p:nvSpPr>
          <p:spPr bwMode="auto">
            <a:xfrm>
              <a:off x="4934" y="2821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5" name="Line 82"/>
            <p:cNvSpPr>
              <a:spLocks noChangeShapeType="1"/>
            </p:cNvSpPr>
            <p:nvPr/>
          </p:nvSpPr>
          <p:spPr bwMode="auto">
            <a:xfrm>
              <a:off x="5048" y="2821"/>
              <a:ext cx="0" cy="7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6" name="Line 83"/>
            <p:cNvSpPr>
              <a:spLocks noChangeShapeType="1"/>
            </p:cNvSpPr>
            <p:nvPr/>
          </p:nvSpPr>
          <p:spPr bwMode="auto">
            <a:xfrm flipH="1">
              <a:off x="2744" y="1957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7" name="Line 84"/>
            <p:cNvSpPr>
              <a:spLocks noChangeShapeType="1"/>
            </p:cNvSpPr>
            <p:nvPr/>
          </p:nvSpPr>
          <p:spPr bwMode="auto">
            <a:xfrm>
              <a:off x="2744" y="1861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8" name="Line 85"/>
            <p:cNvSpPr>
              <a:spLocks noChangeShapeType="1"/>
            </p:cNvSpPr>
            <p:nvPr/>
          </p:nvSpPr>
          <p:spPr bwMode="auto">
            <a:xfrm>
              <a:off x="2648" y="1861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9" name="Line 86"/>
            <p:cNvSpPr>
              <a:spLocks noChangeShapeType="1"/>
            </p:cNvSpPr>
            <p:nvPr/>
          </p:nvSpPr>
          <p:spPr bwMode="auto">
            <a:xfrm flipH="1">
              <a:off x="2456" y="1957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40" name="Line 87"/>
            <p:cNvSpPr>
              <a:spLocks noChangeShapeType="1"/>
            </p:cNvSpPr>
            <p:nvPr/>
          </p:nvSpPr>
          <p:spPr bwMode="auto">
            <a:xfrm flipV="1">
              <a:off x="2456" y="1525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41" name="Line 88"/>
            <p:cNvSpPr>
              <a:spLocks noChangeShapeType="1"/>
            </p:cNvSpPr>
            <p:nvPr/>
          </p:nvSpPr>
          <p:spPr bwMode="auto">
            <a:xfrm flipV="1">
              <a:off x="2456" y="1045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42" name="Line 89"/>
            <p:cNvSpPr>
              <a:spLocks noChangeShapeType="1"/>
            </p:cNvSpPr>
            <p:nvPr/>
          </p:nvSpPr>
          <p:spPr bwMode="auto">
            <a:xfrm>
              <a:off x="2456" y="1909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43" name="Oval 90"/>
            <p:cNvSpPr>
              <a:spLocks noChangeArrowheads="1"/>
            </p:cNvSpPr>
            <p:nvPr/>
          </p:nvSpPr>
          <p:spPr bwMode="auto">
            <a:xfrm>
              <a:off x="2120" y="2101"/>
              <a:ext cx="384" cy="3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44" name="Line 91"/>
            <p:cNvSpPr>
              <a:spLocks noChangeShapeType="1"/>
            </p:cNvSpPr>
            <p:nvPr/>
          </p:nvSpPr>
          <p:spPr bwMode="auto">
            <a:xfrm>
              <a:off x="2255" y="209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45" name="Line 92"/>
            <p:cNvSpPr>
              <a:spLocks noChangeShapeType="1"/>
            </p:cNvSpPr>
            <p:nvPr/>
          </p:nvSpPr>
          <p:spPr bwMode="auto">
            <a:xfrm flipH="1">
              <a:off x="2236" y="2160"/>
              <a:ext cx="236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46" name="Rectangle 93"/>
            <p:cNvSpPr>
              <a:spLocks noChangeArrowheads="1"/>
            </p:cNvSpPr>
            <p:nvPr/>
          </p:nvSpPr>
          <p:spPr bwMode="auto">
            <a:xfrm>
              <a:off x="1880" y="1717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47" name="Rectangle 94"/>
            <p:cNvSpPr>
              <a:spLocks noChangeArrowheads="1"/>
            </p:cNvSpPr>
            <p:nvPr/>
          </p:nvSpPr>
          <p:spPr bwMode="auto">
            <a:xfrm>
              <a:off x="2408" y="3109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48" name="Line 95"/>
            <p:cNvSpPr>
              <a:spLocks noChangeShapeType="1"/>
            </p:cNvSpPr>
            <p:nvPr/>
          </p:nvSpPr>
          <p:spPr bwMode="auto">
            <a:xfrm>
              <a:off x="2456" y="2387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49" name="Line 96"/>
            <p:cNvSpPr>
              <a:spLocks noChangeShapeType="1"/>
            </p:cNvSpPr>
            <p:nvPr/>
          </p:nvSpPr>
          <p:spPr bwMode="auto">
            <a:xfrm>
              <a:off x="2456" y="339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0" name="Line 97"/>
            <p:cNvSpPr>
              <a:spLocks noChangeShapeType="1"/>
            </p:cNvSpPr>
            <p:nvPr/>
          </p:nvSpPr>
          <p:spPr bwMode="auto">
            <a:xfrm>
              <a:off x="2456" y="3013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1" name="Line 98"/>
            <p:cNvSpPr>
              <a:spLocks noChangeShapeType="1"/>
            </p:cNvSpPr>
            <p:nvPr/>
          </p:nvSpPr>
          <p:spPr bwMode="auto">
            <a:xfrm>
              <a:off x="2696" y="301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2" name="Line 99"/>
            <p:cNvSpPr>
              <a:spLocks noChangeShapeType="1"/>
            </p:cNvSpPr>
            <p:nvPr/>
          </p:nvSpPr>
          <p:spPr bwMode="auto">
            <a:xfrm>
              <a:off x="2600" y="3205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3" name="Line 100"/>
            <p:cNvSpPr>
              <a:spLocks noChangeShapeType="1"/>
            </p:cNvSpPr>
            <p:nvPr/>
          </p:nvSpPr>
          <p:spPr bwMode="auto">
            <a:xfrm>
              <a:off x="2600" y="3301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4" name="Line 101"/>
            <p:cNvSpPr>
              <a:spLocks noChangeShapeType="1"/>
            </p:cNvSpPr>
            <p:nvPr/>
          </p:nvSpPr>
          <p:spPr bwMode="auto">
            <a:xfrm>
              <a:off x="2696" y="330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5" name="Line 102"/>
            <p:cNvSpPr>
              <a:spLocks noChangeShapeType="1"/>
            </p:cNvSpPr>
            <p:nvPr/>
          </p:nvSpPr>
          <p:spPr bwMode="auto">
            <a:xfrm flipH="1">
              <a:off x="1928" y="2293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6" name="Line 103"/>
            <p:cNvSpPr>
              <a:spLocks noChangeShapeType="1"/>
            </p:cNvSpPr>
            <p:nvPr/>
          </p:nvSpPr>
          <p:spPr bwMode="auto">
            <a:xfrm flipV="1">
              <a:off x="1928" y="200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7" name="Line 104"/>
            <p:cNvSpPr>
              <a:spLocks noChangeShapeType="1"/>
            </p:cNvSpPr>
            <p:nvPr/>
          </p:nvSpPr>
          <p:spPr bwMode="auto">
            <a:xfrm flipV="1">
              <a:off x="1928" y="1573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8" name="Rectangle 105"/>
            <p:cNvSpPr>
              <a:spLocks noChangeArrowheads="1"/>
            </p:cNvSpPr>
            <p:nvPr/>
          </p:nvSpPr>
          <p:spPr bwMode="auto">
            <a:xfrm>
              <a:off x="1400" y="1669"/>
              <a:ext cx="96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59" name="Rectangle 106"/>
            <p:cNvSpPr>
              <a:spLocks noChangeArrowheads="1"/>
            </p:cNvSpPr>
            <p:nvPr/>
          </p:nvSpPr>
          <p:spPr bwMode="auto">
            <a:xfrm>
              <a:off x="1400" y="1237"/>
              <a:ext cx="96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60" name="Rectangle 107"/>
            <p:cNvSpPr>
              <a:spLocks noChangeArrowheads="1"/>
            </p:cNvSpPr>
            <p:nvPr/>
          </p:nvSpPr>
          <p:spPr bwMode="auto">
            <a:xfrm>
              <a:off x="1880" y="1285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61" name="Line 108"/>
            <p:cNvSpPr>
              <a:spLocks noChangeShapeType="1"/>
            </p:cNvSpPr>
            <p:nvPr/>
          </p:nvSpPr>
          <p:spPr bwMode="auto">
            <a:xfrm flipV="1">
              <a:off x="1928" y="1045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2" name="Line 109"/>
            <p:cNvSpPr>
              <a:spLocks noChangeShapeType="1"/>
            </p:cNvSpPr>
            <p:nvPr/>
          </p:nvSpPr>
          <p:spPr bwMode="auto">
            <a:xfrm flipH="1">
              <a:off x="2024" y="253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3" name="Line 110"/>
            <p:cNvSpPr>
              <a:spLocks noChangeShapeType="1"/>
            </p:cNvSpPr>
            <p:nvPr/>
          </p:nvSpPr>
          <p:spPr bwMode="auto">
            <a:xfrm>
              <a:off x="1736" y="163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4" name="Line 111"/>
            <p:cNvSpPr>
              <a:spLocks noChangeShapeType="1"/>
            </p:cNvSpPr>
            <p:nvPr/>
          </p:nvSpPr>
          <p:spPr bwMode="auto">
            <a:xfrm>
              <a:off x="1736" y="162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5" name="Line 112"/>
            <p:cNvSpPr>
              <a:spLocks noChangeShapeType="1"/>
            </p:cNvSpPr>
            <p:nvPr/>
          </p:nvSpPr>
          <p:spPr bwMode="auto">
            <a:xfrm>
              <a:off x="1736" y="186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6" name="Line 113"/>
            <p:cNvSpPr>
              <a:spLocks noChangeShapeType="1"/>
            </p:cNvSpPr>
            <p:nvPr/>
          </p:nvSpPr>
          <p:spPr bwMode="auto">
            <a:xfrm flipH="1">
              <a:off x="1304" y="2293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7" name="Line 114"/>
            <p:cNvSpPr>
              <a:spLocks noChangeShapeType="1"/>
            </p:cNvSpPr>
            <p:nvPr/>
          </p:nvSpPr>
          <p:spPr bwMode="auto">
            <a:xfrm>
              <a:off x="1304" y="2197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8" name="Line 115"/>
            <p:cNvSpPr>
              <a:spLocks noChangeShapeType="1"/>
            </p:cNvSpPr>
            <p:nvPr/>
          </p:nvSpPr>
          <p:spPr bwMode="auto">
            <a:xfrm>
              <a:off x="1208" y="2197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9" name="Line 116"/>
            <p:cNvSpPr>
              <a:spLocks noChangeShapeType="1"/>
            </p:cNvSpPr>
            <p:nvPr/>
          </p:nvSpPr>
          <p:spPr bwMode="auto">
            <a:xfrm flipH="1">
              <a:off x="440" y="2293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0" name="Line 117"/>
            <p:cNvSpPr>
              <a:spLocks noChangeShapeType="1"/>
            </p:cNvSpPr>
            <p:nvPr/>
          </p:nvSpPr>
          <p:spPr bwMode="auto">
            <a:xfrm>
              <a:off x="440" y="2293"/>
              <a:ext cx="0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1" name="Line 118"/>
            <p:cNvSpPr>
              <a:spLocks noChangeShapeType="1"/>
            </p:cNvSpPr>
            <p:nvPr/>
          </p:nvSpPr>
          <p:spPr bwMode="auto">
            <a:xfrm>
              <a:off x="1400" y="3589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2" name="Oval 119"/>
            <p:cNvSpPr>
              <a:spLocks noChangeArrowheads="1"/>
            </p:cNvSpPr>
            <p:nvPr/>
          </p:nvSpPr>
          <p:spPr bwMode="auto">
            <a:xfrm>
              <a:off x="296" y="2821"/>
              <a:ext cx="288" cy="288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73" name="Rectangle 120"/>
            <p:cNvSpPr>
              <a:spLocks noChangeArrowheads="1"/>
            </p:cNvSpPr>
            <p:nvPr/>
          </p:nvSpPr>
          <p:spPr bwMode="auto">
            <a:xfrm rot="5400000">
              <a:off x="824" y="2437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74" name="Line 121"/>
            <p:cNvSpPr>
              <a:spLocks noChangeShapeType="1"/>
            </p:cNvSpPr>
            <p:nvPr/>
          </p:nvSpPr>
          <p:spPr bwMode="auto">
            <a:xfrm>
              <a:off x="1112" y="229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5" name="Line 122"/>
            <p:cNvSpPr>
              <a:spLocks noChangeShapeType="1"/>
            </p:cNvSpPr>
            <p:nvPr/>
          </p:nvSpPr>
          <p:spPr bwMode="auto">
            <a:xfrm flipH="1">
              <a:off x="1016" y="258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6" name="Line 123"/>
            <p:cNvSpPr>
              <a:spLocks noChangeShapeType="1"/>
            </p:cNvSpPr>
            <p:nvPr/>
          </p:nvSpPr>
          <p:spPr bwMode="auto">
            <a:xfrm flipH="1">
              <a:off x="680" y="2581"/>
              <a:ext cx="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7" name="Line 124"/>
            <p:cNvSpPr>
              <a:spLocks noChangeShapeType="1"/>
            </p:cNvSpPr>
            <p:nvPr/>
          </p:nvSpPr>
          <p:spPr bwMode="auto">
            <a:xfrm>
              <a:off x="2696" y="3589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8" name="Line 125"/>
            <p:cNvSpPr>
              <a:spLocks noChangeShapeType="1"/>
            </p:cNvSpPr>
            <p:nvPr/>
          </p:nvSpPr>
          <p:spPr bwMode="auto">
            <a:xfrm>
              <a:off x="2600" y="373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9" name="Line 126"/>
            <p:cNvSpPr>
              <a:spLocks noChangeShapeType="1"/>
            </p:cNvSpPr>
            <p:nvPr/>
          </p:nvSpPr>
          <p:spPr bwMode="auto">
            <a:xfrm flipH="1">
              <a:off x="1208" y="1045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0" name="Line 127"/>
            <p:cNvSpPr>
              <a:spLocks noChangeShapeType="1"/>
            </p:cNvSpPr>
            <p:nvPr/>
          </p:nvSpPr>
          <p:spPr bwMode="auto">
            <a:xfrm>
              <a:off x="1208" y="1045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1" name="Line 128"/>
            <p:cNvSpPr>
              <a:spLocks noChangeShapeType="1"/>
            </p:cNvSpPr>
            <p:nvPr/>
          </p:nvSpPr>
          <p:spPr bwMode="auto">
            <a:xfrm>
              <a:off x="1208" y="1381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2" name="Line 129"/>
            <p:cNvSpPr>
              <a:spLocks noChangeShapeType="1"/>
            </p:cNvSpPr>
            <p:nvPr/>
          </p:nvSpPr>
          <p:spPr bwMode="auto">
            <a:xfrm>
              <a:off x="3416" y="2197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3" name="Rectangle 130"/>
            <p:cNvSpPr>
              <a:spLocks noChangeArrowheads="1"/>
            </p:cNvSpPr>
            <p:nvPr/>
          </p:nvSpPr>
          <p:spPr bwMode="auto">
            <a:xfrm>
              <a:off x="3368" y="2773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84" name="Line 131"/>
            <p:cNvSpPr>
              <a:spLocks noChangeShapeType="1"/>
            </p:cNvSpPr>
            <p:nvPr/>
          </p:nvSpPr>
          <p:spPr bwMode="auto">
            <a:xfrm>
              <a:off x="3416" y="3061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5" name="Line 132"/>
            <p:cNvSpPr>
              <a:spLocks noChangeShapeType="1"/>
            </p:cNvSpPr>
            <p:nvPr/>
          </p:nvSpPr>
          <p:spPr bwMode="auto">
            <a:xfrm>
              <a:off x="5300" y="2169"/>
              <a:ext cx="0" cy="123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6" name="Line 133"/>
            <p:cNvSpPr>
              <a:spLocks noChangeShapeType="1"/>
            </p:cNvSpPr>
            <p:nvPr/>
          </p:nvSpPr>
          <p:spPr bwMode="auto">
            <a:xfrm>
              <a:off x="3093" y="2370"/>
              <a:ext cx="0" cy="77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7" name="Text Box 134"/>
            <p:cNvSpPr txBox="1">
              <a:spLocks noChangeArrowheads="1"/>
            </p:cNvSpPr>
            <p:nvPr/>
          </p:nvSpPr>
          <p:spPr bwMode="auto">
            <a:xfrm>
              <a:off x="2780" y="2497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solidFill>
                    <a:srgbClr val="0000FF"/>
                  </a:solidFill>
                  <a:ea typeface="楷体_GB2312" pitchFamily="49" charset="-122"/>
                </a:rPr>
                <a:t>O1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688" name="Rectangle 135"/>
            <p:cNvSpPr>
              <a:spLocks noChangeArrowheads="1"/>
            </p:cNvSpPr>
            <p:nvPr/>
          </p:nvSpPr>
          <p:spPr bwMode="auto">
            <a:xfrm>
              <a:off x="2408" y="1375"/>
              <a:ext cx="9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89" name="Line 136"/>
            <p:cNvSpPr>
              <a:spLocks noChangeShapeType="1"/>
            </p:cNvSpPr>
            <p:nvPr/>
          </p:nvSpPr>
          <p:spPr bwMode="auto">
            <a:xfrm>
              <a:off x="3228" y="115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90" name="Text Box 137"/>
            <p:cNvSpPr txBox="1">
              <a:spLocks noChangeArrowheads="1"/>
            </p:cNvSpPr>
            <p:nvPr/>
          </p:nvSpPr>
          <p:spPr bwMode="auto">
            <a:xfrm>
              <a:off x="5312" y="2649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solidFill>
                    <a:srgbClr val="0000FF"/>
                  </a:solidFill>
                  <a:ea typeface="楷体_GB2312" pitchFamily="49" charset="-122"/>
                </a:rPr>
                <a:t>O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691" name="Line 138"/>
            <p:cNvSpPr>
              <a:spLocks noChangeShapeType="1"/>
            </p:cNvSpPr>
            <p:nvPr/>
          </p:nvSpPr>
          <p:spPr bwMode="auto">
            <a:xfrm>
              <a:off x="1306" y="2795"/>
              <a:ext cx="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92" name="Text Box 139"/>
            <p:cNvSpPr txBox="1">
              <a:spLocks noChangeArrowheads="1"/>
            </p:cNvSpPr>
            <p:nvPr/>
          </p:nvSpPr>
          <p:spPr bwMode="auto">
            <a:xfrm>
              <a:off x="1014" y="2959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solidFill>
                    <a:srgbClr val="0000FF"/>
                  </a:solidFill>
                  <a:ea typeface="楷体_GB2312" pitchFamily="49" charset="-122"/>
                </a:rPr>
                <a:t>i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693" name="Text Box 140"/>
            <p:cNvSpPr txBox="1">
              <a:spLocks noChangeArrowheads="1"/>
            </p:cNvSpPr>
            <p:nvPr/>
          </p:nvSpPr>
          <p:spPr bwMode="auto">
            <a:xfrm>
              <a:off x="50" y="2804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solidFill>
                    <a:srgbClr val="0000FF"/>
                  </a:solidFill>
                  <a:ea typeface="楷体_GB2312" pitchFamily="49" charset="-122"/>
                </a:rPr>
                <a:t>s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694" name="Line 141"/>
            <p:cNvSpPr>
              <a:spLocks noChangeShapeType="1"/>
            </p:cNvSpPr>
            <p:nvPr/>
          </p:nvSpPr>
          <p:spPr bwMode="auto">
            <a:xfrm>
              <a:off x="4616" y="709"/>
              <a:ext cx="0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95" name="Text Box 142"/>
            <p:cNvSpPr txBox="1">
              <a:spLocks noChangeArrowheads="1"/>
            </p:cNvSpPr>
            <p:nvPr/>
          </p:nvSpPr>
          <p:spPr bwMode="auto">
            <a:xfrm>
              <a:off x="1284" y="2078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696" name="Text Box 143"/>
            <p:cNvSpPr txBox="1">
              <a:spLocks noChangeArrowheads="1"/>
            </p:cNvSpPr>
            <p:nvPr/>
          </p:nvSpPr>
          <p:spPr bwMode="auto">
            <a:xfrm>
              <a:off x="3996" y="1745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697" name="Text Box 144"/>
            <p:cNvSpPr txBox="1">
              <a:spLocks noChangeArrowheads="1"/>
            </p:cNvSpPr>
            <p:nvPr/>
          </p:nvSpPr>
          <p:spPr bwMode="auto">
            <a:xfrm>
              <a:off x="4159" y="2980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698" name="Text Box 145"/>
            <p:cNvSpPr txBox="1">
              <a:spLocks noChangeArrowheads="1"/>
            </p:cNvSpPr>
            <p:nvPr/>
          </p:nvSpPr>
          <p:spPr bwMode="auto">
            <a:xfrm>
              <a:off x="2672" y="2977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699" name="Rectangle 146"/>
            <p:cNvSpPr>
              <a:spLocks noChangeArrowheads="1"/>
            </p:cNvSpPr>
            <p:nvPr/>
          </p:nvSpPr>
          <p:spPr bwMode="auto">
            <a:xfrm>
              <a:off x="2408" y="2629"/>
              <a:ext cx="9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700" name="Line 147"/>
            <p:cNvSpPr>
              <a:spLocks noChangeShapeType="1"/>
            </p:cNvSpPr>
            <p:nvPr/>
          </p:nvSpPr>
          <p:spPr bwMode="auto">
            <a:xfrm>
              <a:off x="2263" y="2287"/>
              <a:ext cx="181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5" name="Text Box 148"/>
          <p:cNvSpPr txBox="1">
            <a:spLocks noChangeArrowheads="1"/>
          </p:cNvSpPr>
          <p:nvPr/>
        </p:nvSpPr>
        <p:spPr bwMode="auto">
          <a:xfrm>
            <a:off x="1565275" y="5916613"/>
            <a:ext cx="446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负反馈实验电路图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0" y="552450"/>
            <a:ext cx="3884613" cy="2781300"/>
            <a:chOff x="265" y="1004"/>
            <a:chExt cx="2863" cy="2100"/>
          </a:xfrm>
        </p:grpSpPr>
        <p:sp>
          <p:nvSpPr>
            <p:cNvPr id="26640" name="AutoShape 3" descr="羊皮纸"/>
            <p:cNvSpPr>
              <a:spLocks noChangeArrowheads="1"/>
            </p:cNvSpPr>
            <p:nvPr/>
          </p:nvSpPr>
          <p:spPr bwMode="auto">
            <a:xfrm>
              <a:off x="265" y="1004"/>
              <a:ext cx="2863" cy="210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aphicFrame>
          <p:nvGraphicFramePr>
            <p:cNvPr id="26641" name="Object 4"/>
            <p:cNvGraphicFramePr>
              <a:graphicFrameLocks noChangeAspect="1"/>
            </p:cNvGraphicFramePr>
            <p:nvPr/>
          </p:nvGraphicFramePr>
          <p:xfrm>
            <a:off x="417" y="1153"/>
            <a:ext cx="2557" cy="1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7" name="图片" r:id="rId4" imgW="2714625" imgH="2009775" progId="Word.Picture.8">
                    <p:embed/>
                  </p:oleObj>
                </mc:Choice>
                <mc:Fallback>
                  <p:oleObj name="图片" r:id="rId4" imgW="2714625" imgH="2009775" progId="Word.Picture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" y="1153"/>
                          <a:ext cx="2557" cy="18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257175" y="0"/>
            <a:ext cx="3084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扩展频带（带宽）</a:t>
            </a:r>
            <a:endParaRPr lang="zh-CN" altLang="en-US" sz="280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3878263" y="0"/>
            <a:ext cx="473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设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开环</a:t>
            </a:r>
            <a:r>
              <a:rPr lang="zh-CN" altLang="en-US" sz="2400">
                <a:ea typeface="楷体_GB2312" pitchFamily="49" charset="-122"/>
              </a:rPr>
              <a:t>放大电路的中频增益为</a:t>
            </a:r>
            <a:endParaRPr lang="zh-CN" altLang="en-US" sz="2400" i="1" baseline="-25000">
              <a:ea typeface="楷体_GB2312" pitchFamily="49" charset="-122"/>
            </a:endParaRP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3973513" y="427038"/>
            <a:ext cx="428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开环</a:t>
            </a:r>
            <a:r>
              <a:rPr lang="zh-CN" altLang="en-US" sz="2400">
                <a:ea typeface="楷体_GB2312" pitchFamily="49" charset="-122"/>
              </a:rPr>
              <a:t>放大电路的高频响应</a:t>
            </a:r>
          </a:p>
        </p:txBody>
      </p:sp>
      <p:sp>
        <p:nvSpPr>
          <p:cNvPr id="79901" name="AutoShape 29"/>
          <p:cNvSpPr>
            <a:spLocks noChangeArrowheads="1"/>
          </p:cNvSpPr>
          <p:nvPr/>
        </p:nvSpPr>
        <p:spPr bwMode="auto">
          <a:xfrm>
            <a:off x="6524625" y="1420813"/>
            <a:ext cx="255588" cy="1874837"/>
          </a:xfrm>
          <a:prstGeom prst="curvedLeftArrow">
            <a:avLst>
              <a:gd name="adj1" fmla="val 146708"/>
              <a:gd name="adj2" fmla="val 293415"/>
              <a:gd name="adj3" fmla="val 21972"/>
            </a:avLst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601663" y="5086350"/>
            <a:ext cx="624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可见引入反馈后，中频增益降低了</a:t>
            </a: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1+A</a:t>
            </a:r>
            <a:r>
              <a:rPr lang="en-US" altLang="zh-CN" sz="2400" i="1" baseline="-25000">
                <a:solidFill>
                  <a:srgbClr val="FF0000"/>
                </a:solidFill>
                <a:ea typeface="楷体_GB2312" pitchFamily="49" charset="-122"/>
              </a:rPr>
              <a:t>M</a:t>
            </a: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F</a:t>
            </a:r>
            <a:r>
              <a:rPr lang="zh-CN" altLang="en-US" sz="2400">
                <a:ea typeface="楷体_GB2312" pitchFamily="49" charset="-122"/>
              </a:rPr>
              <a:t>倍</a:t>
            </a:r>
          </a:p>
        </p:txBody>
      </p:sp>
      <p:sp>
        <p:nvSpPr>
          <p:cNvPr id="79909" name="Text Box 37"/>
          <p:cNvSpPr txBox="1">
            <a:spLocks noChangeArrowheads="1"/>
          </p:cNvSpPr>
          <p:nvPr/>
        </p:nvSpPr>
        <p:spPr bwMode="auto">
          <a:xfrm>
            <a:off x="3071813" y="5716588"/>
            <a:ext cx="4351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上限频率增加了</a:t>
            </a: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1+A</a:t>
            </a:r>
            <a:r>
              <a:rPr lang="en-US" altLang="zh-CN" sz="2400" i="1" baseline="-25000">
                <a:solidFill>
                  <a:srgbClr val="FF0000"/>
                </a:solidFill>
                <a:ea typeface="楷体_GB2312" pitchFamily="49" charset="-122"/>
              </a:rPr>
              <a:t>M</a:t>
            </a: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F</a:t>
            </a:r>
            <a:r>
              <a:rPr lang="zh-CN" altLang="en-US" sz="2400">
                <a:ea typeface="楷体_GB2312" pitchFamily="49" charset="-122"/>
              </a:rPr>
              <a:t>倍</a:t>
            </a:r>
          </a:p>
        </p:txBody>
      </p:sp>
      <p:sp>
        <p:nvSpPr>
          <p:cNvPr id="26633" name="Rectangle 42"/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4400" b="0">
              <a:solidFill>
                <a:schemeClr val="tx2"/>
              </a:solidFill>
              <a:ea typeface="楷体_GB2312" pitchFamily="49" charset="-122"/>
            </a:endParaRPr>
          </a:p>
        </p:txBody>
      </p:sp>
      <p:pic>
        <p:nvPicPr>
          <p:cNvPr id="26634" name="Picture 4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4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9938" name="Object 66" descr="羊皮纸"/>
          <p:cNvGraphicFramePr>
            <a:graphicFrameLocks noChangeAspect="1"/>
          </p:cNvGraphicFramePr>
          <p:nvPr/>
        </p:nvGraphicFramePr>
        <p:xfrm>
          <a:off x="7956550" y="0"/>
          <a:ext cx="504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name="公式" r:id="rId8" imgW="228501" imgH="215806" progId="Equation.3">
                  <p:embed/>
                </p:oleObj>
              </mc:Choice>
              <mc:Fallback>
                <p:oleObj name="公式" r:id="rId8" imgW="228501" imgH="215806" progId="Equation.3">
                  <p:embed/>
                  <p:pic>
                    <p:nvPicPr>
                      <p:cNvPr id="0" name="Object 66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726" r="-4726" b="-9775"/>
                      <a:stretch>
                        <a:fillRect/>
                      </a:stretch>
                    </p:blipFill>
                    <p:spPr bwMode="auto">
                      <a:xfrm>
                        <a:off x="7956550" y="0"/>
                        <a:ext cx="5048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 l="-4726" r="-4726" b="-9775"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9" name="Object 67" descr="羊皮纸"/>
          <p:cNvGraphicFramePr>
            <a:graphicFrameLocks noChangeAspect="1"/>
          </p:cNvGraphicFramePr>
          <p:nvPr/>
        </p:nvGraphicFramePr>
        <p:xfrm>
          <a:off x="4424363" y="855663"/>
          <a:ext cx="1879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公式" r:id="rId10" imgW="850531" imgH="622030" progId="Equation.3">
                  <p:embed/>
                </p:oleObj>
              </mc:Choice>
              <mc:Fallback>
                <p:oleObj name="公式" r:id="rId10" imgW="850531" imgH="622030" progId="Equation.3">
                  <p:embed/>
                  <p:pic>
                    <p:nvPicPr>
                      <p:cNvPr id="0" name="Object 67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726" r="-4726" b="-9775"/>
                      <a:stretch>
                        <a:fillRect/>
                      </a:stretch>
                    </p:blipFill>
                    <p:spPr bwMode="auto">
                      <a:xfrm>
                        <a:off x="4424363" y="855663"/>
                        <a:ext cx="1879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 l="-4726" r="-4726" b="-9775"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40" name="Object 68" descr="羊皮纸"/>
          <p:cNvGraphicFramePr>
            <a:graphicFrameLocks noChangeAspect="1"/>
          </p:cNvGraphicFramePr>
          <p:nvPr/>
        </p:nvGraphicFramePr>
        <p:xfrm>
          <a:off x="4518025" y="2187575"/>
          <a:ext cx="202088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公式" r:id="rId12" imgW="914400" imgH="457200" progId="Equation.3">
                  <p:embed/>
                </p:oleObj>
              </mc:Choice>
              <mc:Fallback>
                <p:oleObj name="公式" r:id="rId12" imgW="914400" imgH="457200" progId="Equation.3">
                  <p:embed/>
                  <p:pic>
                    <p:nvPicPr>
                      <p:cNvPr id="0" name="Object 68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726" r="-4726" b="-9775"/>
                      <a:stretch>
                        <a:fillRect/>
                      </a:stretch>
                    </p:blipFill>
                    <p:spPr bwMode="auto">
                      <a:xfrm>
                        <a:off x="4518025" y="2187575"/>
                        <a:ext cx="202088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 l="-4726" r="-4726" b="-9775"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41" name="Object 69"/>
          <p:cNvGraphicFramePr>
            <a:graphicFrameLocks noChangeAspect="1"/>
          </p:cNvGraphicFramePr>
          <p:nvPr/>
        </p:nvGraphicFramePr>
        <p:xfrm>
          <a:off x="1485900" y="3303588"/>
          <a:ext cx="3006725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公式" r:id="rId14" imgW="1536700" imgH="838200" progId="Equation.3">
                  <p:embed/>
                </p:oleObj>
              </mc:Choice>
              <mc:Fallback>
                <p:oleObj name="公式" r:id="rId14" imgW="1536700" imgH="8382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303588"/>
                        <a:ext cx="3006725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 autoUpdateAnimBg="0"/>
      <p:bldP spid="79880" grpId="0" autoUpdateAnimBg="0"/>
      <p:bldP spid="79901" grpId="0" animBg="1"/>
      <p:bldP spid="79907" grpId="0" autoUpdateAnimBg="0"/>
      <p:bldP spid="7990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316663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3055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4608513" y="4648200"/>
            <a:ext cx="37988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下限频率降低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1+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F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倍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0" y="0"/>
            <a:ext cx="208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同样道理</a:t>
            </a: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1571625" y="5446713"/>
            <a:ext cx="380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负反馈电路扩展了频带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0" y="615950"/>
            <a:ext cx="428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开环</a:t>
            </a:r>
            <a:r>
              <a:rPr lang="zh-CN" altLang="en-US" sz="2400">
                <a:ea typeface="楷体_GB2312" pitchFamily="49" charset="-122"/>
              </a:rPr>
              <a:t>放大电路的低频响应为</a:t>
            </a:r>
          </a:p>
        </p:txBody>
      </p:sp>
      <p:sp>
        <p:nvSpPr>
          <p:cNvPr id="129032" name="AutoShape 8"/>
          <p:cNvSpPr>
            <a:spLocks noChangeArrowheads="1"/>
          </p:cNvSpPr>
          <p:nvPr/>
        </p:nvSpPr>
        <p:spPr bwMode="auto">
          <a:xfrm>
            <a:off x="2225675" y="1250950"/>
            <a:ext cx="468313" cy="1746250"/>
          </a:xfrm>
          <a:prstGeom prst="curvedLeftArrow">
            <a:avLst>
              <a:gd name="adj1" fmla="val 74576"/>
              <a:gd name="adj2" fmla="val 149152"/>
              <a:gd name="adj3" fmla="val 9491"/>
            </a:avLst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3913188" y="3592513"/>
          <a:ext cx="199231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公式" r:id="rId6" imgW="914400" imgH="431800" progId="Equation.3">
                  <p:embed/>
                </p:oleObj>
              </mc:Choice>
              <mc:Fallback>
                <p:oleObj name="公式" r:id="rId6" imgW="9144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3592513"/>
                        <a:ext cx="1992312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4" name="Object 10" descr="羊皮纸"/>
          <p:cNvGraphicFramePr>
            <a:graphicFrameLocks noGrp="1" noChangeAspect="1"/>
          </p:cNvGraphicFramePr>
          <p:nvPr>
            <p:ph idx="4294967295"/>
          </p:nvPr>
        </p:nvGraphicFramePr>
        <p:xfrm>
          <a:off x="309563" y="1158875"/>
          <a:ext cx="16256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公式" r:id="rId8" imgW="825500" imgH="609600" progId="Equation.3">
                  <p:embed/>
                </p:oleObj>
              </mc:Choice>
              <mc:Fallback>
                <p:oleObj name="公式" r:id="rId8" imgW="825500" imgH="609600" progId="Equation.3">
                  <p:embed/>
                  <p:pic>
                    <p:nvPicPr>
                      <p:cNvPr id="0" name="Object 10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726" r="-4726" b="-9775"/>
                      <a:stretch>
                        <a:fillRect/>
                      </a:stretch>
                    </p:blipFill>
                    <p:spPr bwMode="auto">
                      <a:xfrm>
                        <a:off x="309563" y="1158875"/>
                        <a:ext cx="16256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0"/>
                              <a:srcRect l="-4726" r="-4726" b="-9775"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5" name="Object 11" descr="羊皮纸"/>
          <p:cNvGraphicFramePr>
            <a:graphicFrameLocks noChangeAspect="1"/>
          </p:cNvGraphicFramePr>
          <p:nvPr/>
        </p:nvGraphicFramePr>
        <p:xfrm>
          <a:off x="282575" y="2244725"/>
          <a:ext cx="19637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name="公式" r:id="rId11" imgW="889000" imgH="457200" progId="Equation.3">
                  <p:embed/>
                </p:oleObj>
              </mc:Choice>
              <mc:Fallback>
                <p:oleObj name="公式" r:id="rId11" imgW="889000" imgH="457200" progId="Equation.3">
                  <p:embed/>
                  <p:pic>
                    <p:nvPicPr>
                      <p:cNvPr id="0" name="Object 11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726" r="-4726" b="-9775"/>
                      <a:stretch>
                        <a:fillRect/>
                      </a:stretch>
                    </p:blipFill>
                    <p:spPr bwMode="auto">
                      <a:xfrm>
                        <a:off x="282575" y="2244725"/>
                        <a:ext cx="196373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0"/>
                              <a:srcRect l="-4726" r="-4726" b="-9775"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6" name="Object 12"/>
          <p:cNvGraphicFramePr>
            <a:graphicFrameLocks noChangeAspect="1"/>
          </p:cNvGraphicFramePr>
          <p:nvPr/>
        </p:nvGraphicFramePr>
        <p:xfrm>
          <a:off x="355600" y="3205163"/>
          <a:ext cx="2833688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name="公式" r:id="rId13" imgW="1447800" imgH="838200" progId="Equation.3">
                  <p:embed/>
                </p:oleObj>
              </mc:Choice>
              <mc:Fallback>
                <p:oleObj name="公式" r:id="rId13" imgW="1447800" imgH="838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3205163"/>
                        <a:ext cx="2833688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utoUpdateAnimBg="0"/>
      <p:bldP spid="129029" grpId="0" autoUpdateAnimBg="0"/>
      <p:bldP spid="129030" grpId="0" autoUpdateAnimBg="0"/>
      <p:bldP spid="129031" grpId="0" autoUpdateAnimBg="0"/>
      <p:bldP spid="1290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21" name="Object 21"/>
          <p:cNvGraphicFramePr>
            <a:graphicFrameLocks noChangeAspect="1"/>
          </p:cNvGraphicFramePr>
          <p:nvPr/>
        </p:nvGraphicFramePr>
        <p:xfrm>
          <a:off x="4143375" y="1335088"/>
          <a:ext cx="22828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公式" r:id="rId4" imgW="1129810" imgH="431613" progId="Equation.3">
                  <p:embed/>
                </p:oleObj>
              </mc:Choice>
              <mc:Fallback>
                <p:oleObj name="公式" r:id="rId4" imgW="1129810" imgH="43161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1335088"/>
                        <a:ext cx="22828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812800" y="2482850"/>
            <a:ext cx="70612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即闭环增益相对变化量比开环减小了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1+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AF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倍</a:t>
            </a:r>
          </a:p>
        </p:txBody>
      </p:sp>
      <p:sp>
        <p:nvSpPr>
          <p:cNvPr id="76823" name="AutoShape 23"/>
          <p:cNvSpPr>
            <a:spLocks noChangeArrowheads="1"/>
          </p:cNvSpPr>
          <p:nvPr/>
        </p:nvSpPr>
        <p:spPr bwMode="auto">
          <a:xfrm>
            <a:off x="3081338" y="544513"/>
            <a:ext cx="752475" cy="212725"/>
          </a:xfrm>
          <a:prstGeom prst="rightArrow">
            <a:avLst>
              <a:gd name="adj1" fmla="val 50000"/>
              <a:gd name="adj2" fmla="val 88433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graphicFrame>
        <p:nvGraphicFramePr>
          <p:cNvPr id="4101" name="Object 24"/>
          <p:cNvGraphicFramePr>
            <a:graphicFrameLocks noChangeAspect="1"/>
          </p:cNvGraphicFramePr>
          <p:nvPr/>
        </p:nvGraphicFramePr>
        <p:xfrm>
          <a:off x="817563" y="238125"/>
          <a:ext cx="22431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公式" r:id="rId6" imgW="1040948" imgH="418918" progId="Equation.3">
                  <p:embed/>
                </p:oleObj>
              </mc:Choice>
              <mc:Fallback>
                <p:oleObj name="公式" r:id="rId6" imgW="1040948" imgH="41891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238125"/>
                        <a:ext cx="2243137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9" name="Object 29"/>
          <p:cNvGraphicFramePr>
            <a:graphicFrameLocks noChangeAspect="1"/>
          </p:cNvGraphicFramePr>
          <p:nvPr/>
        </p:nvGraphicFramePr>
        <p:xfrm>
          <a:off x="4021138" y="254000"/>
          <a:ext cx="22161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公式" r:id="rId8" imgW="1028700" imgH="419100" progId="Equation.3">
                  <p:embed/>
                </p:oleObj>
              </mc:Choice>
              <mc:Fallback>
                <p:oleObj name="公式" r:id="rId8" imgW="1028700" imgH="4191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254000"/>
                        <a:ext cx="221615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8" name="Object 38"/>
          <p:cNvGraphicFramePr>
            <a:graphicFrameLocks noChangeAspect="1"/>
          </p:cNvGraphicFramePr>
          <p:nvPr/>
        </p:nvGraphicFramePr>
        <p:xfrm>
          <a:off x="1130300" y="1363663"/>
          <a:ext cx="15652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公式" r:id="rId10" imgW="774364" imgH="393529" progId="Equation.3">
                  <p:embed/>
                </p:oleObj>
              </mc:Choice>
              <mc:Fallback>
                <p:oleObj name="公式" r:id="rId10" imgW="774364" imgH="39352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1363663"/>
                        <a:ext cx="15652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9" name="Text Box 39"/>
          <p:cNvSpPr txBox="1">
            <a:spLocks noChangeArrowheads="1"/>
          </p:cNvSpPr>
          <p:nvPr/>
        </p:nvSpPr>
        <p:spPr bwMode="auto">
          <a:xfrm>
            <a:off x="625475" y="150812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又</a:t>
            </a:r>
          </a:p>
        </p:txBody>
      </p:sp>
      <p:sp>
        <p:nvSpPr>
          <p:cNvPr id="76841" name="AutoShape 41"/>
          <p:cNvSpPr>
            <a:spLocks noChangeArrowheads="1"/>
          </p:cNvSpPr>
          <p:nvPr/>
        </p:nvSpPr>
        <p:spPr bwMode="auto">
          <a:xfrm>
            <a:off x="3206750" y="1649413"/>
            <a:ext cx="752475" cy="212725"/>
          </a:xfrm>
          <a:prstGeom prst="rightArrow">
            <a:avLst>
              <a:gd name="adj1" fmla="val 50000"/>
              <a:gd name="adj2" fmla="val 88433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pic>
        <p:nvPicPr>
          <p:cNvPr id="4106" name="Picture 4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4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45" name="Text Box 45"/>
          <p:cNvSpPr txBox="1">
            <a:spLocks noChangeArrowheads="1"/>
          </p:cNvSpPr>
          <p:nvPr/>
        </p:nvSpPr>
        <p:spPr bwMode="auto">
          <a:xfrm>
            <a:off x="6435725" y="474663"/>
            <a:ext cx="72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①</a:t>
            </a:r>
          </a:p>
        </p:txBody>
      </p:sp>
      <p:sp>
        <p:nvSpPr>
          <p:cNvPr id="76846" name="Text Box 46"/>
          <p:cNvSpPr txBox="1">
            <a:spLocks noChangeArrowheads="1"/>
          </p:cNvSpPr>
          <p:nvPr/>
        </p:nvSpPr>
        <p:spPr bwMode="auto">
          <a:xfrm>
            <a:off x="2692400" y="1547813"/>
            <a:ext cx="72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76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76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2" grpId="0" autoUpdateAnimBg="0"/>
      <p:bldP spid="76823" grpId="0" animBg="1"/>
      <p:bldP spid="76839" grpId="0" autoUpdateAnimBg="0"/>
      <p:bldP spid="76841" grpId="0" animBg="1"/>
      <p:bldP spid="76845" grpId="0"/>
      <p:bldP spid="768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635125" y="1808163"/>
          <a:ext cx="4525963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Photo Editor 照片" r:id="rId3" imgW="10085714" imgH="5372850" progId="MSPhotoEd.3">
                  <p:embed/>
                </p:oleObj>
              </mc:Choice>
              <mc:Fallback>
                <p:oleObj name="Photo Editor 照片" r:id="rId3" imgW="10085714" imgH="5372850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1808163"/>
                        <a:ext cx="4525963" cy="241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11" name="Group 23"/>
          <p:cNvGrpSpPr>
            <a:grpSpLocks/>
          </p:cNvGrpSpPr>
          <p:nvPr/>
        </p:nvGrpSpPr>
        <p:grpSpPr bwMode="auto">
          <a:xfrm>
            <a:off x="1328738" y="1254125"/>
            <a:ext cx="1101725" cy="727075"/>
            <a:chOff x="1829" y="347"/>
            <a:chExt cx="694" cy="458"/>
          </a:xfrm>
        </p:grpSpPr>
        <p:sp>
          <p:nvSpPr>
            <p:cNvPr id="5147" name="Line 3"/>
            <p:cNvSpPr>
              <a:spLocks noChangeShapeType="1"/>
            </p:cNvSpPr>
            <p:nvPr/>
          </p:nvSpPr>
          <p:spPr bwMode="auto">
            <a:xfrm>
              <a:off x="1829" y="640"/>
              <a:ext cx="6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8" name="Line 4"/>
            <p:cNvSpPr>
              <a:spLocks noChangeShapeType="1"/>
            </p:cNvSpPr>
            <p:nvPr/>
          </p:nvSpPr>
          <p:spPr bwMode="auto">
            <a:xfrm flipV="1">
              <a:off x="1966" y="347"/>
              <a:ext cx="0" cy="4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9" name="Freeform 5"/>
            <p:cNvSpPr>
              <a:spLocks/>
            </p:cNvSpPr>
            <p:nvPr/>
          </p:nvSpPr>
          <p:spPr bwMode="auto">
            <a:xfrm>
              <a:off x="1957" y="465"/>
              <a:ext cx="457" cy="333"/>
            </a:xfrm>
            <a:custGeom>
              <a:avLst/>
              <a:gdLst>
                <a:gd name="T0" fmla="*/ 0 w 457"/>
                <a:gd name="T1" fmla="*/ 175 h 333"/>
                <a:gd name="T2" fmla="*/ 118 w 457"/>
                <a:gd name="T3" fmla="*/ 1 h 333"/>
                <a:gd name="T4" fmla="*/ 237 w 457"/>
                <a:gd name="T5" fmla="*/ 184 h 333"/>
                <a:gd name="T6" fmla="*/ 356 w 457"/>
                <a:gd name="T7" fmla="*/ 330 h 333"/>
                <a:gd name="T8" fmla="*/ 457 w 457"/>
                <a:gd name="T9" fmla="*/ 166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7" h="333">
                  <a:moveTo>
                    <a:pt x="0" y="175"/>
                  </a:moveTo>
                  <a:cubicBezTo>
                    <a:pt x="39" y="87"/>
                    <a:pt x="79" y="0"/>
                    <a:pt x="118" y="1"/>
                  </a:cubicBezTo>
                  <a:cubicBezTo>
                    <a:pt x="157" y="2"/>
                    <a:pt x="197" y="129"/>
                    <a:pt x="237" y="184"/>
                  </a:cubicBezTo>
                  <a:cubicBezTo>
                    <a:pt x="277" y="239"/>
                    <a:pt x="319" y="333"/>
                    <a:pt x="356" y="330"/>
                  </a:cubicBezTo>
                  <a:cubicBezTo>
                    <a:pt x="393" y="327"/>
                    <a:pt x="440" y="193"/>
                    <a:pt x="457" y="16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13" name="Group 25"/>
          <p:cNvGrpSpPr>
            <a:grpSpLocks/>
          </p:cNvGrpSpPr>
          <p:nvPr/>
        </p:nvGrpSpPr>
        <p:grpSpPr bwMode="auto">
          <a:xfrm>
            <a:off x="6351588" y="1838325"/>
            <a:ext cx="1101725" cy="727075"/>
            <a:chOff x="4988" y="782"/>
            <a:chExt cx="694" cy="458"/>
          </a:xfrm>
        </p:grpSpPr>
        <p:sp>
          <p:nvSpPr>
            <p:cNvPr id="5144" name="Line 6"/>
            <p:cNvSpPr>
              <a:spLocks noChangeShapeType="1"/>
            </p:cNvSpPr>
            <p:nvPr/>
          </p:nvSpPr>
          <p:spPr bwMode="auto">
            <a:xfrm>
              <a:off x="4988" y="1075"/>
              <a:ext cx="6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5" name="Line 7"/>
            <p:cNvSpPr>
              <a:spLocks noChangeShapeType="1"/>
            </p:cNvSpPr>
            <p:nvPr/>
          </p:nvSpPr>
          <p:spPr bwMode="auto">
            <a:xfrm flipV="1">
              <a:off x="5125" y="782"/>
              <a:ext cx="0" cy="4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6" name="Freeform 11"/>
            <p:cNvSpPr>
              <a:spLocks/>
            </p:cNvSpPr>
            <p:nvPr/>
          </p:nvSpPr>
          <p:spPr bwMode="auto">
            <a:xfrm>
              <a:off x="5111" y="829"/>
              <a:ext cx="420" cy="360"/>
            </a:xfrm>
            <a:custGeom>
              <a:avLst/>
              <a:gdLst>
                <a:gd name="T0" fmla="*/ 0 w 420"/>
                <a:gd name="T1" fmla="*/ 241 h 360"/>
                <a:gd name="T2" fmla="*/ 119 w 420"/>
                <a:gd name="T3" fmla="*/ 3 h 360"/>
                <a:gd name="T4" fmla="*/ 210 w 420"/>
                <a:gd name="T5" fmla="*/ 259 h 360"/>
                <a:gd name="T6" fmla="*/ 329 w 420"/>
                <a:gd name="T7" fmla="*/ 360 h 360"/>
                <a:gd name="T8" fmla="*/ 420 w 420"/>
                <a:gd name="T9" fmla="*/ 259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0" h="360">
                  <a:moveTo>
                    <a:pt x="0" y="241"/>
                  </a:moveTo>
                  <a:cubicBezTo>
                    <a:pt x="42" y="120"/>
                    <a:pt x="84" y="0"/>
                    <a:pt x="119" y="3"/>
                  </a:cubicBezTo>
                  <a:cubicBezTo>
                    <a:pt x="154" y="6"/>
                    <a:pt x="175" y="199"/>
                    <a:pt x="210" y="259"/>
                  </a:cubicBezTo>
                  <a:cubicBezTo>
                    <a:pt x="245" y="319"/>
                    <a:pt x="294" y="360"/>
                    <a:pt x="329" y="360"/>
                  </a:cubicBezTo>
                  <a:cubicBezTo>
                    <a:pt x="364" y="360"/>
                    <a:pt x="405" y="276"/>
                    <a:pt x="420" y="25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14" name="Group 26"/>
          <p:cNvGrpSpPr>
            <a:grpSpLocks/>
          </p:cNvGrpSpPr>
          <p:nvPr/>
        </p:nvGrpSpPr>
        <p:grpSpPr bwMode="auto">
          <a:xfrm>
            <a:off x="2054225" y="3538538"/>
            <a:ext cx="1101725" cy="727075"/>
            <a:chOff x="2560" y="1939"/>
            <a:chExt cx="694" cy="458"/>
          </a:xfrm>
        </p:grpSpPr>
        <p:sp>
          <p:nvSpPr>
            <p:cNvPr id="5141" name="Line 12"/>
            <p:cNvSpPr>
              <a:spLocks noChangeShapeType="1"/>
            </p:cNvSpPr>
            <p:nvPr/>
          </p:nvSpPr>
          <p:spPr bwMode="auto">
            <a:xfrm>
              <a:off x="2560" y="2232"/>
              <a:ext cx="6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2" name="Line 13"/>
            <p:cNvSpPr>
              <a:spLocks noChangeShapeType="1"/>
            </p:cNvSpPr>
            <p:nvPr/>
          </p:nvSpPr>
          <p:spPr bwMode="auto">
            <a:xfrm flipV="1">
              <a:off x="2697" y="1939"/>
              <a:ext cx="0" cy="4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3" name="Freeform 14"/>
            <p:cNvSpPr>
              <a:spLocks/>
            </p:cNvSpPr>
            <p:nvPr/>
          </p:nvSpPr>
          <p:spPr bwMode="auto">
            <a:xfrm>
              <a:off x="2683" y="2068"/>
              <a:ext cx="420" cy="214"/>
            </a:xfrm>
            <a:custGeom>
              <a:avLst/>
              <a:gdLst>
                <a:gd name="T0" fmla="*/ 0 w 420"/>
                <a:gd name="T1" fmla="*/ 1 h 360"/>
                <a:gd name="T2" fmla="*/ 119 w 420"/>
                <a:gd name="T3" fmla="*/ 1 h 360"/>
                <a:gd name="T4" fmla="*/ 210 w 420"/>
                <a:gd name="T5" fmla="*/ 1 h 360"/>
                <a:gd name="T6" fmla="*/ 329 w 420"/>
                <a:gd name="T7" fmla="*/ 1 h 360"/>
                <a:gd name="T8" fmla="*/ 420 w 420"/>
                <a:gd name="T9" fmla="*/ 1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0" h="360">
                  <a:moveTo>
                    <a:pt x="0" y="241"/>
                  </a:moveTo>
                  <a:cubicBezTo>
                    <a:pt x="42" y="120"/>
                    <a:pt x="84" y="0"/>
                    <a:pt x="119" y="3"/>
                  </a:cubicBezTo>
                  <a:cubicBezTo>
                    <a:pt x="154" y="6"/>
                    <a:pt x="175" y="199"/>
                    <a:pt x="210" y="259"/>
                  </a:cubicBezTo>
                  <a:cubicBezTo>
                    <a:pt x="245" y="319"/>
                    <a:pt x="294" y="360"/>
                    <a:pt x="329" y="360"/>
                  </a:cubicBezTo>
                  <a:cubicBezTo>
                    <a:pt x="364" y="360"/>
                    <a:pt x="405" y="276"/>
                    <a:pt x="420" y="25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12" name="Group 24"/>
          <p:cNvGrpSpPr>
            <a:grpSpLocks/>
          </p:cNvGrpSpPr>
          <p:nvPr/>
        </p:nvGrpSpPr>
        <p:grpSpPr bwMode="auto">
          <a:xfrm>
            <a:off x="2708275" y="1131888"/>
            <a:ext cx="1101725" cy="727075"/>
            <a:chOff x="2583" y="261"/>
            <a:chExt cx="694" cy="458"/>
          </a:xfrm>
        </p:grpSpPr>
        <p:sp>
          <p:nvSpPr>
            <p:cNvPr id="5138" name="Line 15"/>
            <p:cNvSpPr>
              <a:spLocks noChangeShapeType="1"/>
            </p:cNvSpPr>
            <p:nvPr/>
          </p:nvSpPr>
          <p:spPr bwMode="auto">
            <a:xfrm>
              <a:off x="2583" y="554"/>
              <a:ext cx="6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39" name="Line 16"/>
            <p:cNvSpPr>
              <a:spLocks noChangeShapeType="1"/>
            </p:cNvSpPr>
            <p:nvPr/>
          </p:nvSpPr>
          <p:spPr bwMode="auto">
            <a:xfrm flipV="1">
              <a:off x="2720" y="261"/>
              <a:ext cx="0" cy="4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0" name="Freeform 18"/>
            <p:cNvSpPr>
              <a:spLocks/>
            </p:cNvSpPr>
            <p:nvPr/>
          </p:nvSpPr>
          <p:spPr bwMode="auto">
            <a:xfrm>
              <a:off x="2715" y="474"/>
              <a:ext cx="494" cy="222"/>
            </a:xfrm>
            <a:custGeom>
              <a:avLst/>
              <a:gdLst>
                <a:gd name="T0" fmla="*/ 0 w 494"/>
                <a:gd name="T1" fmla="*/ 84 h 222"/>
                <a:gd name="T2" fmla="*/ 110 w 494"/>
                <a:gd name="T3" fmla="*/ 1 h 222"/>
                <a:gd name="T4" fmla="*/ 220 w 494"/>
                <a:gd name="T5" fmla="*/ 75 h 222"/>
                <a:gd name="T6" fmla="*/ 366 w 494"/>
                <a:gd name="T7" fmla="*/ 221 h 222"/>
                <a:gd name="T8" fmla="*/ 494 w 494"/>
                <a:gd name="T9" fmla="*/ 84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4" h="222">
                  <a:moveTo>
                    <a:pt x="0" y="84"/>
                  </a:moveTo>
                  <a:cubicBezTo>
                    <a:pt x="36" y="43"/>
                    <a:pt x="73" y="2"/>
                    <a:pt x="110" y="1"/>
                  </a:cubicBezTo>
                  <a:cubicBezTo>
                    <a:pt x="147" y="0"/>
                    <a:pt x="177" y="38"/>
                    <a:pt x="220" y="75"/>
                  </a:cubicBezTo>
                  <a:cubicBezTo>
                    <a:pt x="263" y="112"/>
                    <a:pt x="320" y="220"/>
                    <a:pt x="366" y="221"/>
                  </a:cubicBezTo>
                  <a:cubicBezTo>
                    <a:pt x="412" y="222"/>
                    <a:pt x="473" y="107"/>
                    <a:pt x="494" y="8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16" name="Group 28"/>
          <p:cNvGrpSpPr>
            <a:grpSpLocks/>
          </p:cNvGrpSpPr>
          <p:nvPr/>
        </p:nvGrpSpPr>
        <p:grpSpPr bwMode="auto">
          <a:xfrm>
            <a:off x="6169025" y="1749425"/>
            <a:ext cx="1219200" cy="1001713"/>
            <a:chOff x="3931" y="1774"/>
            <a:chExt cx="768" cy="631"/>
          </a:xfrm>
        </p:grpSpPr>
        <p:sp>
          <p:nvSpPr>
            <p:cNvPr id="5133" name="Rectangle 27"/>
            <p:cNvSpPr>
              <a:spLocks noChangeArrowheads="1"/>
            </p:cNvSpPr>
            <p:nvPr/>
          </p:nvSpPr>
          <p:spPr bwMode="auto">
            <a:xfrm>
              <a:off x="3931" y="1774"/>
              <a:ext cx="768" cy="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5134" name="Group 22"/>
            <p:cNvGrpSpPr>
              <a:grpSpLocks/>
            </p:cNvGrpSpPr>
            <p:nvPr/>
          </p:nvGrpSpPr>
          <p:grpSpPr bwMode="auto">
            <a:xfrm>
              <a:off x="3990" y="1897"/>
              <a:ext cx="694" cy="458"/>
              <a:chOff x="3689" y="3159"/>
              <a:chExt cx="694" cy="458"/>
            </a:xfrm>
          </p:grpSpPr>
          <p:sp>
            <p:nvSpPr>
              <p:cNvPr id="5135" name="Line 19"/>
              <p:cNvSpPr>
                <a:spLocks noChangeShapeType="1"/>
              </p:cNvSpPr>
              <p:nvPr/>
            </p:nvSpPr>
            <p:spPr bwMode="auto">
              <a:xfrm>
                <a:off x="3689" y="3452"/>
                <a:ext cx="69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6" name="Line 20"/>
              <p:cNvSpPr>
                <a:spLocks noChangeShapeType="1"/>
              </p:cNvSpPr>
              <p:nvPr/>
            </p:nvSpPr>
            <p:spPr bwMode="auto">
              <a:xfrm flipV="1">
                <a:off x="3826" y="3159"/>
                <a:ext cx="0" cy="4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7" name="Freeform 21"/>
              <p:cNvSpPr>
                <a:spLocks/>
              </p:cNvSpPr>
              <p:nvPr/>
            </p:nvSpPr>
            <p:spPr bwMode="auto">
              <a:xfrm>
                <a:off x="3817" y="3277"/>
                <a:ext cx="457" cy="333"/>
              </a:xfrm>
              <a:custGeom>
                <a:avLst/>
                <a:gdLst>
                  <a:gd name="T0" fmla="*/ 0 w 457"/>
                  <a:gd name="T1" fmla="*/ 175 h 333"/>
                  <a:gd name="T2" fmla="*/ 118 w 457"/>
                  <a:gd name="T3" fmla="*/ 1 h 333"/>
                  <a:gd name="T4" fmla="*/ 237 w 457"/>
                  <a:gd name="T5" fmla="*/ 184 h 333"/>
                  <a:gd name="T6" fmla="*/ 356 w 457"/>
                  <a:gd name="T7" fmla="*/ 330 h 333"/>
                  <a:gd name="T8" fmla="*/ 457 w 457"/>
                  <a:gd name="T9" fmla="*/ 166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7" h="333">
                    <a:moveTo>
                      <a:pt x="0" y="175"/>
                    </a:moveTo>
                    <a:cubicBezTo>
                      <a:pt x="39" y="87"/>
                      <a:pt x="79" y="0"/>
                      <a:pt x="118" y="1"/>
                    </a:cubicBezTo>
                    <a:cubicBezTo>
                      <a:pt x="157" y="2"/>
                      <a:pt x="197" y="129"/>
                      <a:pt x="237" y="184"/>
                    </a:cubicBezTo>
                    <a:cubicBezTo>
                      <a:pt x="277" y="239"/>
                      <a:pt x="319" y="333"/>
                      <a:pt x="356" y="330"/>
                    </a:cubicBezTo>
                    <a:cubicBezTo>
                      <a:pt x="393" y="327"/>
                      <a:pt x="440" y="193"/>
                      <a:pt x="457" y="166"/>
                    </a:cubicBezTo>
                  </a:path>
                </a:pathLst>
              </a:cu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5128" name="Picture 30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31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20" name="Rectangle 32"/>
          <p:cNvSpPr>
            <a:spLocks noChangeArrowheads="1"/>
          </p:cNvSpPr>
          <p:nvPr/>
        </p:nvSpPr>
        <p:spPr bwMode="auto">
          <a:xfrm>
            <a:off x="342900" y="4700588"/>
            <a:ext cx="8534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</a:t>
            </a:r>
            <a:r>
              <a:rPr lang="zh-CN" altLang="en-US" sz="2400">
                <a:ea typeface="楷体_GB2312" pitchFamily="49" charset="-122"/>
              </a:rPr>
              <a:t>只能减少环内放大电路产生的失真，如果输入波形本身就是失真的，即使引入负反馈，也无济于事。 </a:t>
            </a:r>
          </a:p>
        </p:txBody>
      </p:sp>
      <p:sp>
        <p:nvSpPr>
          <p:cNvPr id="5131" name="Rectangle 33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4138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8.3.2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减小非线性失真</a:t>
            </a:r>
          </a:p>
        </p:txBody>
      </p:sp>
      <p:sp>
        <p:nvSpPr>
          <p:cNvPr id="5132" name="Line 34"/>
          <p:cNvSpPr>
            <a:spLocks noChangeShapeType="1"/>
          </p:cNvSpPr>
          <p:nvPr/>
        </p:nvSpPr>
        <p:spPr bwMode="auto">
          <a:xfrm>
            <a:off x="533400" y="762000"/>
            <a:ext cx="41148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2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198438" y="2370138"/>
            <a:ext cx="424338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在深度负反馈条件下，</a:t>
            </a:r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274638" y="1146175"/>
            <a:ext cx="807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若输入信号幅度过大，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放大器件将工作到传输特性的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非线性部分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，而使输出波形产生非线性的失真。</a:t>
            </a:r>
          </a:p>
        </p:txBody>
      </p:sp>
      <p:sp>
        <p:nvSpPr>
          <p:cNvPr id="71717" name="Text Box 37"/>
          <p:cNvSpPr txBox="1">
            <a:spLocks noChangeArrowheads="1"/>
          </p:cNvSpPr>
          <p:nvPr/>
        </p:nvSpPr>
        <p:spPr bwMode="auto">
          <a:xfrm>
            <a:off x="708025" y="436563"/>
            <a:ext cx="6065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电压放大器的典型开环传输特性曲线：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71718" name="Text Box 38"/>
          <p:cNvSpPr txBox="1">
            <a:spLocks noChangeArrowheads="1"/>
          </p:cNvSpPr>
          <p:nvPr/>
        </p:nvSpPr>
        <p:spPr bwMode="auto">
          <a:xfrm>
            <a:off x="968375" y="5694363"/>
            <a:ext cx="696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对于较大的输入信号，也不会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产生非线性失真</a:t>
            </a: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1719" name="Text Box 39"/>
          <p:cNvSpPr txBox="1">
            <a:spLocks noChangeArrowheads="1"/>
          </p:cNvSpPr>
          <p:nvPr/>
        </p:nvSpPr>
        <p:spPr bwMode="auto">
          <a:xfrm>
            <a:off x="276225" y="4076700"/>
            <a:ext cx="37465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闭环电压放大电路的传输特性近似为一条直线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lang="zh-CN" altLang="en-US" sz="240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71720" name="Object 40"/>
          <p:cNvGraphicFramePr>
            <a:graphicFrameLocks noChangeAspect="1"/>
          </p:cNvGraphicFramePr>
          <p:nvPr/>
        </p:nvGraphicFramePr>
        <p:xfrm>
          <a:off x="874713" y="3078163"/>
          <a:ext cx="10636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7" imgW="495085" imgH="393529" progId="Equation.3">
                  <p:embed/>
                </p:oleObj>
              </mc:Choice>
              <mc:Fallback>
                <p:oleObj name="公式" r:id="rId7" imgW="495085" imgH="39352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78163"/>
                        <a:ext cx="1063625" cy="7921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4" name="Group 48"/>
          <p:cNvGrpSpPr>
            <a:grpSpLocks/>
          </p:cNvGrpSpPr>
          <p:nvPr/>
        </p:nvGrpSpPr>
        <p:grpSpPr bwMode="auto">
          <a:xfrm>
            <a:off x="4549775" y="2047875"/>
            <a:ext cx="4397375" cy="3716338"/>
            <a:chOff x="2844" y="1399"/>
            <a:chExt cx="2770" cy="2341"/>
          </a:xfrm>
        </p:grpSpPr>
        <p:pic>
          <p:nvPicPr>
            <p:cNvPr id="6155" name="Picture 45" descr="740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4" y="1399"/>
              <a:ext cx="2770" cy="2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6" name="Line 46"/>
            <p:cNvSpPr>
              <a:spLocks noChangeShapeType="1"/>
            </p:cNvSpPr>
            <p:nvPr/>
          </p:nvSpPr>
          <p:spPr bwMode="auto">
            <a:xfrm>
              <a:off x="5199" y="1830"/>
              <a:ext cx="2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7" name="Line 47"/>
            <p:cNvSpPr>
              <a:spLocks noChangeShapeType="1"/>
            </p:cNvSpPr>
            <p:nvPr/>
          </p:nvSpPr>
          <p:spPr bwMode="auto">
            <a:xfrm flipH="1">
              <a:off x="2873" y="3514"/>
              <a:ext cx="2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autoUpdateAnimBg="0"/>
      <p:bldP spid="71705" grpId="0" autoUpdateAnimBg="0"/>
      <p:bldP spid="71717" grpId="0" autoUpdateAnimBg="0"/>
      <p:bldP spid="71718" grpId="0" autoUpdateAnimBg="0"/>
      <p:bldP spid="7171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981075"/>
            <a:ext cx="532765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4702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8.3.3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抑制反馈环内噪声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533400" y="762000"/>
            <a:ext cx="4648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1360488" y="1401763"/>
          <a:ext cx="10509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公式" r:id="rId5" imgW="583947" imgH="533169" progId="Equation.3">
                  <p:embed/>
                </p:oleObj>
              </mc:Choice>
              <mc:Fallback>
                <p:oleObj name="公式" r:id="rId5" imgW="583947" imgH="5331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1401763"/>
                        <a:ext cx="10509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812800" y="3481388"/>
          <a:ext cx="5492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公式" r:id="rId7" imgW="304668" imgH="241195" progId="Equation.3">
                  <p:embed/>
                </p:oleObj>
              </mc:Choice>
              <mc:Fallback>
                <p:oleObj name="公式" r:id="rId7" imgW="304668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481388"/>
                        <a:ext cx="5492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623" name="Group 7"/>
          <p:cNvGrpSpPr>
            <a:grpSpLocks/>
          </p:cNvGrpSpPr>
          <p:nvPr/>
        </p:nvGrpSpPr>
        <p:grpSpPr bwMode="auto">
          <a:xfrm>
            <a:off x="1619250" y="6092825"/>
            <a:ext cx="5329238" cy="503238"/>
            <a:chOff x="930" y="3657"/>
            <a:chExt cx="3357" cy="317"/>
          </a:xfrm>
        </p:grpSpPr>
        <p:sp>
          <p:nvSpPr>
            <p:cNvPr id="7186" name="Rectangle 8"/>
            <p:cNvSpPr>
              <a:spLocks noChangeArrowheads="1"/>
            </p:cNvSpPr>
            <p:nvPr/>
          </p:nvSpPr>
          <p:spPr bwMode="auto">
            <a:xfrm>
              <a:off x="930" y="3657"/>
              <a:ext cx="33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  <a:cs typeface="Times New Roman" pitchFamily="18" charset="0"/>
                </a:rPr>
                <a:t>比原有的信噪比提高了        倍</a:t>
              </a:r>
            </a:p>
          </p:txBody>
        </p:sp>
        <p:graphicFrame>
          <p:nvGraphicFramePr>
            <p:cNvPr id="7187" name="Object 9"/>
            <p:cNvGraphicFramePr>
              <a:graphicFrameLocks noChangeAspect="1"/>
            </p:cNvGraphicFramePr>
            <p:nvPr/>
          </p:nvGraphicFramePr>
          <p:xfrm>
            <a:off x="2929" y="3657"/>
            <a:ext cx="37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3" name="公式" r:id="rId9" imgW="330200" imgH="279400" progId="Equation.3">
                    <p:embed/>
                  </p:oleObj>
                </mc:Choice>
                <mc:Fallback>
                  <p:oleObj name="公式" r:id="rId9" imgW="330200" imgH="279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9" y="3657"/>
                          <a:ext cx="37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395288" y="908050"/>
            <a:ext cx="209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电压的信噪比 </a:t>
            </a:r>
          </a:p>
        </p:txBody>
      </p:sp>
      <p:grpSp>
        <p:nvGrpSpPr>
          <p:cNvPr id="111627" name="Group 11"/>
          <p:cNvGrpSpPr>
            <a:grpSpLocks/>
          </p:cNvGrpSpPr>
          <p:nvPr/>
        </p:nvGrpSpPr>
        <p:grpSpPr bwMode="auto">
          <a:xfrm>
            <a:off x="384175" y="2395538"/>
            <a:ext cx="3324225" cy="914400"/>
            <a:chOff x="196" y="1509"/>
            <a:chExt cx="2094" cy="576"/>
          </a:xfrm>
        </p:grpSpPr>
        <p:graphicFrame>
          <p:nvGraphicFramePr>
            <p:cNvPr id="7183" name="Object 12"/>
            <p:cNvGraphicFramePr>
              <a:graphicFrameLocks noChangeAspect="1"/>
            </p:cNvGraphicFramePr>
            <p:nvPr/>
          </p:nvGraphicFramePr>
          <p:xfrm>
            <a:off x="1519" y="1523"/>
            <a:ext cx="28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4" name="公式" r:id="rId11" imgW="253890" imgH="241195" progId="Equation.3">
                    <p:embed/>
                  </p:oleObj>
                </mc:Choice>
                <mc:Fallback>
                  <p:oleObj name="公式" r:id="rId11" imgW="253890" imgH="24119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523"/>
                          <a:ext cx="28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4" name="Rectangle 13"/>
            <p:cNvSpPr>
              <a:spLocks noChangeArrowheads="1"/>
            </p:cNvSpPr>
            <p:nvPr/>
          </p:nvSpPr>
          <p:spPr bwMode="auto">
            <a:xfrm>
              <a:off x="249" y="1509"/>
              <a:ext cx="13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增加一前置级  </a:t>
              </a:r>
            </a:p>
          </p:txBody>
        </p:sp>
        <p:sp>
          <p:nvSpPr>
            <p:cNvPr id="7185" name="Rectangle 14"/>
            <p:cNvSpPr>
              <a:spLocks noChangeArrowheads="1"/>
            </p:cNvSpPr>
            <p:nvPr/>
          </p:nvSpPr>
          <p:spPr bwMode="auto">
            <a:xfrm>
              <a:off x="196" y="1797"/>
              <a:ext cx="20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并认为该级为无噪声的 </a:t>
              </a:r>
            </a:p>
          </p:txBody>
        </p:sp>
      </p:grpSp>
      <p:grpSp>
        <p:nvGrpSpPr>
          <p:cNvPr id="111631" name="Group 15"/>
          <p:cNvGrpSpPr>
            <a:grpSpLocks/>
          </p:cNvGrpSpPr>
          <p:nvPr/>
        </p:nvGrpSpPr>
        <p:grpSpPr bwMode="auto">
          <a:xfrm>
            <a:off x="180975" y="5084763"/>
            <a:ext cx="3471863" cy="960437"/>
            <a:chOff x="68" y="3203"/>
            <a:chExt cx="2187" cy="605"/>
          </a:xfrm>
        </p:grpSpPr>
        <p:graphicFrame>
          <p:nvGraphicFramePr>
            <p:cNvPr id="7181" name="Object 16"/>
            <p:cNvGraphicFramePr>
              <a:graphicFrameLocks noChangeAspect="1"/>
            </p:cNvGraphicFramePr>
            <p:nvPr/>
          </p:nvGraphicFramePr>
          <p:xfrm>
            <a:off x="1247" y="3203"/>
            <a:ext cx="1008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5" name="公式" r:id="rId13" imgW="888614" imgH="533169" progId="Equation.3">
                    <p:embed/>
                  </p:oleObj>
                </mc:Choice>
                <mc:Fallback>
                  <p:oleObj name="公式" r:id="rId13" imgW="888614" imgH="53316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203"/>
                          <a:ext cx="1008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Rectangle 17"/>
            <p:cNvSpPr>
              <a:spLocks noChangeArrowheads="1"/>
            </p:cNvSpPr>
            <p:nvPr/>
          </p:nvSpPr>
          <p:spPr bwMode="auto">
            <a:xfrm>
              <a:off x="68" y="3339"/>
              <a:ext cx="11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新的信噪比 </a:t>
              </a:r>
            </a:p>
          </p:txBody>
        </p:sp>
      </p:grpSp>
      <p:graphicFrame>
        <p:nvGraphicFramePr>
          <p:cNvPr id="111634" name="Object 18"/>
          <p:cNvGraphicFramePr>
            <a:graphicFrameLocks noChangeAspect="1"/>
          </p:cNvGraphicFramePr>
          <p:nvPr/>
        </p:nvGraphicFramePr>
        <p:xfrm>
          <a:off x="1052513" y="4116388"/>
          <a:ext cx="19875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公式" r:id="rId15" imgW="1104900" imgH="457200" progId="Equation.3">
                  <p:embed/>
                </p:oleObj>
              </mc:Choice>
              <mc:Fallback>
                <p:oleObj name="公式" r:id="rId15" imgW="1104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4116388"/>
                        <a:ext cx="198755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5" name="Object 19"/>
          <p:cNvGraphicFramePr>
            <a:graphicFrameLocks noChangeAspect="1"/>
          </p:cNvGraphicFramePr>
          <p:nvPr/>
        </p:nvGraphicFramePr>
        <p:xfrm>
          <a:off x="1389063" y="3302000"/>
          <a:ext cx="17605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公式" r:id="rId17" imgW="977900" imgH="457200" progId="Equation.3">
                  <p:embed/>
                </p:oleObj>
              </mc:Choice>
              <mc:Fallback>
                <p:oleObj name="公式" r:id="rId17" imgW="9779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3302000"/>
                        <a:ext cx="176053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7010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8.3.4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对输入电阻和输出电阻的影响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533400" y="762000"/>
            <a:ext cx="67056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1436688"/>
            <a:ext cx="2514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A50021"/>
                </a:solidFill>
                <a:ea typeface="楷体_GB2312" pitchFamily="49" charset="-122"/>
              </a:rPr>
              <a:t>串联负反馈</a:t>
            </a:r>
            <a:endParaRPr lang="zh-CN" altLang="en-US" sz="2800" baseline="-300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381000" y="885825"/>
            <a:ext cx="3886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1.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对输入电阻的影响</a:t>
            </a:r>
          </a:p>
        </p:txBody>
      </p:sp>
      <p:pic>
        <p:nvPicPr>
          <p:cNvPr id="112646" name="Picture 6" descr="未标题-2 拷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38200"/>
            <a:ext cx="416401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533400" y="2049463"/>
            <a:ext cx="4572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开环输入电阻  </a:t>
            </a:r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800" baseline="-30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=</a:t>
            </a:r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楷体_GB2312" pitchFamily="49" charset="-122"/>
              </a:rPr>
              <a:t>id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/</a:t>
            </a:r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 baseline="-30000">
                <a:solidFill>
                  <a:srgbClr val="000000"/>
                </a:solidFill>
                <a:ea typeface="楷体_GB2312" pitchFamily="49" charset="-122"/>
              </a:rPr>
              <a:t>i</a:t>
            </a: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533400" y="2714625"/>
            <a:ext cx="4572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闭环输入电阻  </a:t>
            </a:r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800" baseline="-30000">
                <a:solidFill>
                  <a:srgbClr val="000000"/>
                </a:solidFill>
                <a:ea typeface="楷体_GB2312" pitchFamily="49" charset="-122"/>
              </a:rPr>
              <a:t>if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=</a:t>
            </a:r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/</a:t>
            </a:r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 baseline="-30000">
                <a:solidFill>
                  <a:srgbClr val="000000"/>
                </a:solidFill>
                <a:ea typeface="楷体_GB2312" pitchFamily="49" charset="-122"/>
              </a:rPr>
              <a:t>i</a:t>
            </a:r>
          </a:p>
        </p:txBody>
      </p:sp>
      <p:graphicFrame>
        <p:nvGraphicFramePr>
          <p:cNvPr id="112652" name="Object 12"/>
          <p:cNvGraphicFramePr>
            <a:graphicFrameLocks noChangeAspect="1"/>
          </p:cNvGraphicFramePr>
          <p:nvPr/>
        </p:nvGraphicFramePr>
        <p:xfrm>
          <a:off x="1323975" y="4483100"/>
          <a:ext cx="19843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公式" r:id="rId5" imgW="863225" imgH="431613" progId="Equation.3">
                  <p:embed/>
                </p:oleObj>
              </mc:Choice>
              <mc:Fallback>
                <p:oleObj name="公式" r:id="rId5" imgW="863225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4483100"/>
                        <a:ext cx="198437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5" name="Object 15"/>
          <p:cNvGraphicFramePr>
            <a:graphicFrameLocks noChangeAspect="1"/>
          </p:cNvGraphicFramePr>
          <p:nvPr/>
        </p:nvGraphicFramePr>
        <p:xfrm>
          <a:off x="3468688" y="4716463"/>
          <a:ext cx="18081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公式" r:id="rId7" imgW="787058" imgH="215806" progId="Equation.3">
                  <p:embed/>
                </p:oleObj>
              </mc:Choice>
              <mc:Fallback>
                <p:oleObj name="公式" r:id="rId7" imgW="787058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4716463"/>
                        <a:ext cx="180816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6" name="Object 16"/>
          <p:cNvGraphicFramePr>
            <a:graphicFrameLocks noChangeAspect="1"/>
          </p:cNvGraphicFramePr>
          <p:nvPr/>
        </p:nvGraphicFramePr>
        <p:xfrm>
          <a:off x="795338" y="3560763"/>
          <a:ext cx="5746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公式" r:id="rId9" imgW="215713" imgH="241091" progId="Equation.3">
                  <p:embed/>
                </p:oleObj>
              </mc:Choice>
              <mc:Fallback>
                <p:oleObj name="公式" r:id="rId9" imgW="215713" imgH="24109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3560763"/>
                        <a:ext cx="5746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7" name="Object 17"/>
          <p:cNvGraphicFramePr>
            <a:graphicFrameLocks noChangeAspect="1"/>
          </p:cNvGraphicFramePr>
          <p:nvPr/>
        </p:nvGraphicFramePr>
        <p:xfrm>
          <a:off x="1466850" y="3400425"/>
          <a:ext cx="145891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公式" r:id="rId11" imgW="634725" imgH="431613" progId="Equation.3">
                  <p:embed/>
                </p:oleObj>
              </mc:Choice>
              <mc:Fallback>
                <p:oleObj name="公式" r:id="rId11" imgW="634725" imgH="4316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3400425"/>
                        <a:ext cx="1458913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8" name="Object 18"/>
          <p:cNvGraphicFramePr>
            <a:graphicFrameLocks noChangeAspect="1"/>
          </p:cNvGraphicFramePr>
          <p:nvPr/>
        </p:nvGraphicFramePr>
        <p:xfrm>
          <a:off x="1481138" y="5524500"/>
          <a:ext cx="12636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公式" r:id="rId13" imgW="419100" imgH="228600" progId="Equation.3">
                  <p:embed/>
                </p:oleObj>
              </mc:Choice>
              <mc:Fallback>
                <p:oleObj name="公式" r:id="rId13" imgW="4191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5524500"/>
                        <a:ext cx="12636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utoUpdateAnimBg="0"/>
      <p:bldP spid="112645" grpId="0" autoUpdateAnimBg="0"/>
      <p:bldP spid="112647" grpId="0" autoUpdateAnimBg="0"/>
      <p:bldP spid="11264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7010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8.3.4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对输入电阻和输出电阻的影响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533400" y="762000"/>
            <a:ext cx="67056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1427163"/>
            <a:ext cx="2514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A50021"/>
                </a:solidFill>
                <a:ea typeface="楷体_GB2312" pitchFamily="49" charset="-122"/>
              </a:rPr>
              <a:t>并联负反馈</a:t>
            </a:r>
            <a:endParaRPr lang="zh-CN" altLang="en-US" sz="2800" baseline="-3000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81000" y="885825"/>
            <a:ext cx="3886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1.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对输入电阻的影响</a:t>
            </a:r>
          </a:p>
        </p:txBody>
      </p:sp>
      <p:pic>
        <p:nvPicPr>
          <p:cNvPr id="113674" name="Picture 10" descr="未标题-2 拷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017588"/>
            <a:ext cx="4476750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533400" y="2049463"/>
            <a:ext cx="4572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开环输入电阻  </a:t>
            </a:r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800" baseline="-30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=</a:t>
            </a:r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/</a:t>
            </a:r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 baseline="-30000">
                <a:solidFill>
                  <a:srgbClr val="000000"/>
                </a:solidFill>
                <a:ea typeface="楷体_GB2312" pitchFamily="49" charset="-122"/>
              </a:rPr>
              <a:t>id</a:t>
            </a:r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533400" y="2714625"/>
            <a:ext cx="4572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闭环输入电阻  </a:t>
            </a:r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800" baseline="-30000">
                <a:solidFill>
                  <a:srgbClr val="000000"/>
                </a:solidFill>
                <a:ea typeface="楷体_GB2312" pitchFamily="49" charset="-122"/>
              </a:rPr>
              <a:t>if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=</a:t>
            </a:r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/</a:t>
            </a:r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800" baseline="-30000">
                <a:solidFill>
                  <a:srgbClr val="000000"/>
                </a:solidFill>
                <a:ea typeface="楷体_GB2312" pitchFamily="49" charset="-122"/>
              </a:rPr>
              <a:t>i</a:t>
            </a:r>
          </a:p>
        </p:txBody>
      </p:sp>
      <p:graphicFrame>
        <p:nvGraphicFramePr>
          <p:cNvPr id="113682" name="Object 18"/>
          <p:cNvGraphicFramePr>
            <a:graphicFrameLocks noChangeAspect="1"/>
          </p:cNvGraphicFramePr>
          <p:nvPr/>
        </p:nvGraphicFramePr>
        <p:xfrm>
          <a:off x="1325563" y="4557713"/>
          <a:ext cx="189706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公式" r:id="rId5" imgW="825500" imgH="431800" progId="Equation.3">
                  <p:embed/>
                </p:oleObj>
              </mc:Choice>
              <mc:Fallback>
                <p:oleObj name="公式" r:id="rId5" imgW="8255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4557713"/>
                        <a:ext cx="1897062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4" name="Object 20"/>
          <p:cNvGraphicFramePr>
            <a:graphicFrameLocks noChangeAspect="1"/>
          </p:cNvGraphicFramePr>
          <p:nvPr/>
        </p:nvGraphicFramePr>
        <p:xfrm>
          <a:off x="3286125" y="4595813"/>
          <a:ext cx="16922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公式" r:id="rId7" imgW="736280" imgH="393529" progId="Equation.3">
                  <p:embed/>
                </p:oleObj>
              </mc:Choice>
              <mc:Fallback>
                <p:oleObj name="公式" r:id="rId7" imgW="736280" imgH="39352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4595813"/>
                        <a:ext cx="169227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5" name="Object 21"/>
          <p:cNvGraphicFramePr>
            <a:graphicFrameLocks noChangeAspect="1"/>
          </p:cNvGraphicFramePr>
          <p:nvPr/>
        </p:nvGraphicFramePr>
        <p:xfrm>
          <a:off x="784225" y="3657600"/>
          <a:ext cx="5746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公式" r:id="rId9" imgW="215713" imgH="241091" progId="Equation.3">
                  <p:embed/>
                </p:oleObj>
              </mc:Choice>
              <mc:Fallback>
                <p:oleObj name="公式" r:id="rId9" imgW="215713" imgH="24109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657600"/>
                        <a:ext cx="5746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6" name="Object 22"/>
          <p:cNvGraphicFramePr>
            <a:graphicFrameLocks noChangeAspect="1"/>
          </p:cNvGraphicFramePr>
          <p:nvPr/>
        </p:nvGraphicFramePr>
        <p:xfrm>
          <a:off x="1435100" y="3449638"/>
          <a:ext cx="13747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公式" r:id="rId11" imgW="545863" imgH="431613" progId="Equation.3">
                  <p:embed/>
                </p:oleObj>
              </mc:Choice>
              <mc:Fallback>
                <p:oleObj name="公式" r:id="rId11" imgW="545863" imgH="43161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449638"/>
                        <a:ext cx="137477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7" name="Object 23"/>
          <p:cNvGraphicFramePr>
            <a:graphicFrameLocks noChangeAspect="1"/>
          </p:cNvGraphicFramePr>
          <p:nvPr/>
        </p:nvGraphicFramePr>
        <p:xfrm>
          <a:off x="2157413" y="5738813"/>
          <a:ext cx="107156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公式" r:id="rId13" imgW="355446" imgH="228501" progId="Equation.3">
                  <p:embed/>
                </p:oleObj>
              </mc:Choice>
              <mc:Fallback>
                <p:oleObj name="公式" r:id="rId13" imgW="355446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5738813"/>
                        <a:ext cx="1071562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7" grpId="0" autoUpdateAnimBg="0"/>
      <p:bldP spid="11367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887413" y="2482850"/>
            <a:ext cx="67167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电压负反馈 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稳定输出电压，减小输出电阻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957263" y="3249613"/>
            <a:ext cx="64992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电流负反馈 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稳定输出电流， 增大输出电阻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787400" y="1692275"/>
            <a:ext cx="7307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取决于反馈网络在输出端的取样方式。</a:t>
            </a:r>
          </a:p>
        </p:txBody>
      </p:sp>
      <p:pic>
        <p:nvPicPr>
          <p:cNvPr id="10245" name="Picture 7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7010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8.3.4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对输入电阻和输出电阻的影响</a:t>
            </a:r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>
            <a:off x="533400" y="762000"/>
            <a:ext cx="67056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Rectangle 11"/>
          <p:cNvSpPr>
            <a:spLocks noChangeArrowheads="1"/>
          </p:cNvSpPr>
          <p:nvPr/>
        </p:nvSpPr>
        <p:spPr bwMode="auto">
          <a:xfrm>
            <a:off x="381000" y="885825"/>
            <a:ext cx="3886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2.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对输出电阻的影响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31" grpId="0" autoUpdateAnimBg="0"/>
      <p:bldP spid="124934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9736</TotalTime>
  <Words>1066</Words>
  <Application>Microsoft Office PowerPoint</Application>
  <PresentationFormat>全屏显示(4:3)</PresentationFormat>
  <Paragraphs>296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黑体</vt:lpstr>
      <vt:lpstr>楷体_GB2312</vt:lpstr>
      <vt:lpstr>宋体</vt:lpstr>
      <vt:lpstr>Symbol</vt:lpstr>
      <vt:lpstr>Times New Roman</vt:lpstr>
      <vt:lpstr>Wingdings</vt:lpstr>
      <vt:lpstr>默认设计模板</vt:lpstr>
      <vt:lpstr>公式</vt:lpstr>
      <vt:lpstr>Photo Editor 照片</vt:lpstr>
      <vt:lpstr>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- BMTD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zhanglin</dc:creator>
  <cp:lastModifiedBy>CXi</cp:lastModifiedBy>
  <cp:revision>1386</cp:revision>
  <dcterms:created xsi:type="dcterms:W3CDTF">2000-03-01T12:06:14Z</dcterms:created>
  <dcterms:modified xsi:type="dcterms:W3CDTF">2020-02-07T09:36:03Z</dcterms:modified>
</cp:coreProperties>
</file>